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0"/>
  </p:notesMasterIdLst>
  <p:sldIdLst>
    <p:sldId id="256" r:id="rId2"/>
    <p:sldId id="257" r:id="rId3"/>
    <p:sldId id="553" r:id="rId4"/>
    <p:sldId id="259" r:id="rId5"/>
    <p:sldId id="260" r:id="rId6"/>
    <p:sldId id="279" r:id="rId7"/>
    <p:sldId id="454" r:id="rId8"/>
    <p:sldId id="280" r:id="rId9"/>
    <p:sldId id="418" r:id="rId10"/>
    <p:sldId id="455" r:id="rId11"/>
    <p:sldId id="568" r:id="rId12"/>
    <p:sldId id="555" r:id="rId13"/>
    <p:sldId id="457" r:id="rId14"/>
    <p:sldId id="560" r:id="rId15"/>
    <p:sldId id="561" r:id="rId16"/>
    <p:sldId id="562" r:id="rId17"/>
    <p:sldId id="563" r:id="rId18"/>
    <p:sldId id="565" r:id="rId19"/>
    <p:sldId id="566" r:id="rId20"/>
    <p:sldId id="593" r:id="rId21"/>
    <p:sldId id="569" r:id="rId22"/>
    <p:sldId id="592" r:id="rId23"/>
    <p:sldId id="580" r:id="rId24"/>
    <p:sldId id="594" r:id="rId25"/>
    <p:sldId id="571" r:id="rId26"/>
    <p:sldId id="572" r:id="rId27"/>
    <p:sldId id="574" r:id="rId28"/>
    <p:sldId id="579" r:id="rId29"/>
    <p:sldId id="344" r:id="rId30"/>
    <p:sldId id="458" r:id="rId31"/>
    <p:sldId id="428" r:id="rId32"/>
    <p:sldId id="597" r:id="rId33"/>
    <p:sldId id="460" r:id="rId34"/>
    <p:sldId id="596" r:id="rId35"/>
    <p:sldId id="598" r:id="rId36"/>
    <p:sldId id="599" r:id="rId37"/>
    <p:sldId id="600" r:id="rId38"/>
    <p:sldId id="601" r:id="rId39"/>
    <p:sldId id="602" r:id="rId40"/>
    <p:sldId id="603" r:id="rId41"/>
    <p:sldId id="604" r:id="rId42"/>
    <p:sldId id="432" r:id="rId43"/>
    <p:sldId id="386" r:id="rId44"/>
    <p:sldId id="466" r:id="rId45"/>
    <p:sldId id="505" r:id="rId46"/>
    <p:sldId id="506" r:id="rId47"/>
    <p:sldId id="507" r:id="rId48"/>
    <p:sldId id="508" r:id="rId49"/>
    <p:sldId id="595" r:id="rId50"/>
    <p:sldId id="575" r:id="rId51"/>
    <p:sldId id="510" r:id="rId52"/>
    <p:sldId id="578" r:id="rId53"/>
    <p:sldId id="576" r:id="rId54"/>
    <p:sldId id="556" r:id="rId55"/>
    <p:sldId id="516" r:id="rId56"/>
    <p:sldId id="559" r:id="rId57"/>
    <p:sldId id="473" r:id="rId58"/>
    <p:sldId id="583" r:id="rId59"/>
    <p:sldId id="584" r:id="rId60"/>
    <p:sldId id="582" r:id="rId61"/>
    <p:sldId id="581" r:id="rId62"/>
    <p:sldId id="515" r:id="rId63"/>
    <p:sldId id="557" r:id="rId64"/>
    <p:sldId id="512" r:id="rId65"/>
    <p:sldId id="577" r:id="rId66"/>
    <p:sldId id="605" r:id="rId67"/>
    <p:sldId id="489" r:id="rId68"/>
    <p:sldId id="497" r:id="rId69"/>
    <p:sldId id="585" r:id="rId70"/>
    <p:sldId id="586" r:id="rId71"/>
    <p:sldId id="397" r:id="rId72"/>
    <p:sldId id="398" r:id="rId73"/>
    <p:sldId id="435" r:id="rId74"/>
    <p:sldId id="588" r:id="rId75"/>
    <p:sldId id="589" r:id="rId76"/>
    <p:sldId id="567" r:id="rId77"/>
    <p:sldId id="590" r:id="rId78"/>
    <p:sldId id="591" r:id="rId79"/>
    <p:sldId id="606" r:id="rId80"/>
    <p:sldId id="436" r:id="rId81"/>
    <p:sldId id="440" r:id="rId82"/>
    <p:sldId id="438" r:id="rId83"/>
    <p:sldId id="439" r:id="rId84"/>
    <p:sldId id="441" r:id="rId85"/>
    <p:sldId id="443" r:id="rId86"/>
    <p:sldId id="558" r:id="rId87"/>
    <p:sldId id="467" r:id="rId88"/>
    <p:sldId id="446" r:id="rId89"/>
    <p:sldId id="448" r:id="rId90"/>
    <p:sldId id="449" r:id="rId91"/>
    <p:sldId id="450" r:id="rId92"/>
    <p:sldId id="451" r:id="rId93"/>
    <p:sldId id="452" r:id="rId94"/>
    <p:sldId id="453" r:id="rId95"/>
    <p:sldId id="445" r:id="rId96"/>
    <p:sldId id="587" r:id="rId97"/>
    <p:sldId id="276" r:id="rId98"/>
    <p:sldId id="275" r:id="rId99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0070C0"/>
    <a:srgbClr val="D1E9F5"/>
    <a:srgbClr val="FF7C80"/>
    <a:srgbClr val="AFF8CA"/>
    <a:srgbClr val="00FF00"/>
    <a:srgbClr val="FFFFFF"/>
    <a:srgbClr val="FF5050"/>
    <a:srgbClr val="6CD506"/>
    <a:srgbClr val="024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1" autoAdjust="0"/>
    <p:restoredTop sz="95865" autoAdjust="0"/>
  </p:normalViewPr>
  <p:slideViewPr>
    <p:cSldViewPr snapToGrid="0" showGuides="1">
      <p:cViewPr>
        <p:scale>
          <a:sx n="200" d="100"/>
          <a:sy n="200" d="100"/>
        </p:scale>
        <p:origin x="226" y="-605"/>
      </p:cViewPr>
      <p:guideLst>
        <p:guide orient="horz" pos="312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30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30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r">
              <a:defRPr sz="1300"/>
            </a:lvl1pPr>
          </a:lstStyle>
          <a:p>
            <a:fld id="{950D9ED6-7A08-499A-95EC-E1D92DDF1BFF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7" tIns="47429" rIns="94857" bIns="474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4857" tIns="47429" rIns="94857" bIns="474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5028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5028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r">
              <a:defRPr sz="1300"/>
            </a:lvl1pPr>
          </a:lstStyle>
          <a:p>
            <a:fld id="{EC5CBA6C-5079-4F7D-9C03-A85FF6B43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73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420-B83C-4C58-A0EC-1A3071E587E2}" type="datetime1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77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39F-5526-4D04-8FD6-260459D8BC5F}" type="datetime1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54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3D84-5621-4CC5-8FC4-57C7F07D8C49}" type="datetime1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25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A845-20CD-48D2-A2D5-B5407AFF0FCB}" type="datetime1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07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A997-C117-4E07-8358-707BEF18102A}" type="datetime1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99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6C61-18D9-4AC9-AA51-71DA4C67CC89}" type="datetime1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68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93E7-F14A-4576-8224-71FB96D1D432}" type="datetime1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63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12DF-9BCA-4E06-AD49-34DFDD5BC2B2}" type="datetime1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19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020-7334-4238-9110-095FAD913287}" type="datetime1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93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DA89-3C9A-4A3F-BA1A-AD4015311DE3}" type="datetime1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85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B7A1-BAA2-4685-9A13-423FC750900D}" type="datetime1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06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4AF4-3935-4223-9569-5734B3B1160A}" type="datetime1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0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Excel_Worksheet3.xls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jp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45.png"/><Relationship Id="rId7" Type="http://schemas.openxmlformats.org/officeDocument/2006/relationships/image" Target="../media/image8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88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9.png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60.png"/><Relationship Id="rId3" Type="http://schemas.openxmlformats.org/officeDocument/2006/relationships/image" Target="../media/image87.png"/><Relationship Id="rId7" Type="http://schemas.openxmlformats.org/officeDocument/2006/relationships/image" Target="../media/image48.png"/><Relationship Id="rId12" Type="http://schemas.openxmlformats.org/officeDocument/2006/relationships/image" Target="../media/image5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88.svg"/><Relationship Id="rId9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88.svg"/><Relationship Id="rId3" Type="http://schemas.openxmlformats.org/officeDocument/2006/relationships/image" Target="../media/image91.png"/><Relationship Id="rId21" Type="http://schemas.openxmlformats.org/officeDocument/2006/relationships/image" Target="../media/image96.png"/><Relationship Id="rId7" Type="http://schemas.openxmlformats.org/officeDocument/2006/relationships/image" Target="../media/image95.svg"/><Relationship Id="rId12" Type="http://schemas.openxmlformats.org/officeDocument/2006/relationships/image" Target="../media/image50.png"/><Relationship Id="rId17" Type="http://schemas.openxmlformats.org/officeDocument/2006/relationships/image" Target="../media/image87.png"/><Relationship Id="rId2" Type="http://schemas.openxmlformats.org/officeDocument/2006/relationships/image" Target="../media/image90.png"/><Relationship Id="rId16" Type="http://schemas.openxmlformats.org/officeDocument/2006/relationships/image" Target="../media/image60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49.png"/><Relationship Id="rId5" Type="http://schemas.openxmlformats.org/officeDocument/2006/relationships/image" Target="../media/image93.png"/><Relationship Id="rId15" Type="http://schemas.openxmlformats.org/officeDocument/2006/relationships/image" Target="../media/image59.png"/><Relationship Id="rId10" Type="http://schemas.openxmlformats.org/officeDocument/2006/relationships/image" Target="../media/image48.png"/><Relationship Id="rId19" Type="http://schemas.openxmlformats.org/officeDocument/2006/relationships/image" Target="../media/image34.png"/><Relationship Id="rId4" Type="http://schemas.openxmlformats.org/officeDocument/2006/relationships/image" Target="../media/image9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9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8.png"/><Relationship Id="rId18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12" Type="http://schemas.openxmlformats.org/officeDocument/2006/relationships/image" Target="../media/image85.png"/><Relationship Id="rId17" Type="http://schemas.openxmlformats.org/officeDocument/2006/relationships/image" Target="../media/image100.png"/><Relationship Id="rId2" Type="http://schemas.openxmlformats.org/officeDocument/2006/relationships/image" Target="../media/image90.png"/><Relationship Id="rId16" Type="http://schemas.openxmlformats.org/officeDocument/2006/relationships/image" Target="../media/image4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88.svg"/><Relationship Id="rId5" Type="http://schemas.openxmlformats.org/officeDocument/2006/relationships/image" Target="../media/image96.png"/><Relationship Id="rId15" Type="http://schemas.openxmlformats.org/officeDocument/2006/relationships/image" Target="../media/image5.png"/><Relationship Id="rId10" Type="http://schemas.openxmlformats.org/officeDocument/2006/relationships/image" Target="../media/image87.png"/><Relationship Id="rId19" Type="http://schemas.openxmlformats.org/officeDocument/2006/relationships/image" Target="../media/image102.png"/><Relationship Id="rId4" Type="http://schemas.openxmlformats.org/officeDocument/2006/relationships/image" Target="../media/image92.png"/><Relationship Id="rId9" Type="http://schemas.openxmlformats.org/officeDocument/2006/relationships/image" Target="../media/image95.svg"/><Relationship Id="rId14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8.png"/><Relationship Id="rId7" Type="http://schemas.openxmlformats.org/officeDocument/2006/relationships/image" Target="../media/image10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9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8.png"/><Relationship Id="rId18" Type="http://schemas.openxmlformats.org/officeDocument/2006/relationships/image" Target="../media/image49.png"/><Relationship Id="rId3" Type="http://schemas.openxmlformats.org/officeDocument/2006/relationships/image" Target="../media/image91.png"/><Relationship Id="rId21" Type="http://schemas.openxmlformats.org/officeDocument/2006/relationships/image" Target="../media/image52.png"/><Relationship Id="rId7" Type="http://schemas.openxmlformats.org/officeDocument/2006/relationships/image" Target="../media/image93.png"/><Relationship Id="rId12" Type="http://schemas.openxmlformats.org/officeDocument/2006/relationships/image" Target="../media/image88.svg"/><Relationship Id="rId17" Type="http://schemas.openxmlformats.org/officeDocument/2006/relationships/image" Target="../media/image48.png"/><Relationship Id="rId2" Type="http://schemas.openxmlformats.org/officeDocument/2006/relationships/image" Target="../media/image90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87.png"/><Relationship Id="rId5" Type="http://schemas.openxmlformats.org/officeDocument/2006/relationships/image" Target="../media/image96.png"/><Relationship Id="rId15" Type="http://schemas.openxmlformats.org/officeDocument/2006/relationships/image" Target="../media/image46.png"/><Relationship Id="rId23" Type="http://schemas.openxmlformats.org/officeDocument/2006/relationships/image" Target="../media/image60.png"/><Relationship Id="rId10" Type="http://schemas.openxmlformats.org/officeDocument/2006/relationships/image" Target="../media/image85.png"/><Relationship Id="rId19" Type="http://schemas.openxmlformats.org/officeDocument/2006/relationships/image" Target="../media/image50.png"/><Relationship Id="rId4" Type="http://schemas.openxmlformats.org/officeDocument/2006/relationships/image" Target="../media/image92.png"/><Relationship Id="rId9" Type="http://schemas.openxmlformats.org/officeDocument/2006/relationships/image" Target="../media/image95.svg"/><Relationship Id="rId14" Type="http://schemas.openxmlformats.org/officeDocument/2006/relationships/image" Target="../media/image99.png"/><Relationship Id="rId22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08.png"/><Relationship Id="rId18" Type="http://schemas.openxmlformats.org/officeDocument/2006/relationships/image" Target="../media/image96.png"/><Relationship Id="rId3" Type="http://schemas.openxmlformats.org/officeDocument/2006/relationships/image" Target="../media/image85.png"/><Relationship Id="rId7" Type="http://schemas.openxmlformats.org/officeDocument/2006/relationships/image" Target="../media/image88.svg"/><Relationship Id="rId12" Type="http://schemas.openxmlformats.org/officeDocument/2006/relationships/image" Target="../media/image107.png"/><Relationship Id="rId17" Type="http://schemas.openxmlformats.org/officeDocument/2006/relationships/image" Target="../media/image92.png"/><Relationship Id="rId2" Type="http://schemas.openxmlformats.org/officeDocument/2006/relationships/image" Target="../media/image100.png"/><Relationship Id="rId16" Type="http://schemas.openxmlformats.org/officeDocument/2006/relationships/image" Target="../media/image91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106.png"/><Relationship Id="rId5" Type="http://schemas.openxmlformats.org/officeDocument/2006/relationships/image" Target="../media/image99.png"/><Relationship Id="rId15" Type="http://schemas.openxmlformats.org/officeDocument/2006/relationships/image" Target="../media/image90.png"/><Relationship Id="rId10" Type="http://schemas.openxmlformats.org/officeDocument/2006/relationships/image" Target="../media/image105.png"/><Relationship Id="rId19" Type="http://schemas.openxmlformats.org/officeDocument/2006/relationships/image" Target="../media/image97.png"/><Relationship Id="rId4" Type="http://schemas.openxmlformats.org/officeDocument/2006/relationships/image" Target="../media/image98.png"/><Relationship Id="rId9" Type="http://schemas.openxmlformats.org/officeDocument/2006/relationships/image" Target="../media/image95.svg"/><Relationship Id="rId1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98.png"/><Relationship Id="rId7" Type="http://schemas.openxmlformats.org/officeDocument/2006/relationships/image" Target="../media/image94.png"/><Relationship Id="rId12" Type="http://schemas.openxmlformats.org/officeDocument/2006/relationships/image" Target="../media/image11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svg"/><Relationship Id="rId11" Type="http://schemas.openxmlformats.org/officeDocument/2006/relationships/image" Target="../media/image109.png"/><Relationship Id="rId5" Type="http://schemas.openxmlformats.org/officeDocument/2006/relationships/image" Target="../media/image87.png"/><Relationship Id="rId10" Type="http://schemas.openxmlformats.org/officeDocument/2006/relationships/image" Target="../media/image107.png"/><Relationship Id="rId4" Type="http://schemas.openxmlformats.org/officeDocument/2006/relationships/image" Target="../media/image99.png"/><Relationship Id="rId9" Type="http://schemas.openxmlformats.org/officeDocument/2006/relationships/image" Target="../media/image10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115.png"/><Relationship Id="rId18" Type="http://schemas.openxmlformats.org/officeDocument/2006/relationships/image" Target="../media/image49.png"/><Relationship Id="rId3" Type="http://schemas.openxmlformats.org/officeDocument/2006/relationships/image" Target="../media/image100.png"/><Relationship Id="rId21" Type="http://schemas.openxmlformats.org/officeDocument/2006/relationships/image" Target="../media/image52.png"/><Relationship Id="rId7" Type="http://schemas.openxmlformats.org/officeDocument/2006/relationships/image" Target="../media/image88.svg"/><Relationship Id="rId12" Type="http://schemas.openxmlformats.org/officeDocument/2006/relationships/image" Target="../media/image114.png"/><Relationship Id="rId17" Type="http://schemas.openxmlformats.org/officeDocument/2006/relationships/image" Target="../media/image48.png"/><Relationship Id="rId2" Type="http://schemas.openxmlformats.org/officeDocument/2006/relationships/image" Target="../media/image111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6.JPG"/><Relationship Id="rId24" Type="http://schemas.openxmlformats.org/officeDocument/2006/relationships/image" Target="../media/image116.png"/><Relationship Id="rId5" Type="http://schemas.openxmlformats.org/officeDocument/2006/relationships/image" Target="../media/image113.png"/><Relationship Id="rId15" Type="http://schemas.openxmlformats.org/officeDocument/2006/relationships/image" Target="../media/image46.png"/><Relationship Id="rId23" Type="http://schemas.openxmlformats.org/officeDocument/2006/relationships/image" Target="../media/image60.png"/><Relationship Id="rId10" Type="http://schemas.openxmlformats.org/officeDocument/2006/relationships/image" Target="../media/image99.png"/><Relationship Id="rId19" Type="http://schemas.openxmlformats.org/officeDocument/2006/relationships/image" Target="../media/image50.png"/><Relationship Id="rId4" Type="http://schemas.openxmlformats.org/officeDocument/2006/relationships/image" Target="../media/image112.png"/><Relationship Id="rId9" Type="http://schemas.openxmlformats.org/officeDocument/2006/relationships/image" Target="../media/image98.png"/><Relationship Id="rId14" Type="http://schemas.openxmlformats.org/officeDocument/2006/relationships/image" Target="../media/image4.png"/><Relationship Id="rId22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49.png"/><Relationship Id="rId18" Type="http://schemas.openxmlformats.org/officeDocument/2006/relationships/image" Target="../media/image60.png"/><Relationship Id="rId26" Type="http://schemas.openxmlformats.org/officeDocument/2006/relationships/image" Target="../media/image99.png"/><Relationship Id="rId3" Type="http://schemas.openxmlformats.org/officeDocument/2006/relationships/image" Target="../media/image91.png"/><Relationship Id="rId21" Type="http://schemas.openxmlformats.org/officeDocument/2006/relationships/image" Target="../media/image100.png"/><Relationship Id="rId7" Type="http://schemas.openxmlformats.org/officeDocument/2006/relationships/image" Target="../media/image93.png"/><Relationship Id="rId12" Type="http://schemas.openxmlformats.org/officeDocument/2006/relationships/image" Target="../media/image48.png"/><Relationship Id="rId17" Type="http://schemas.openxmlformats.org/officeDocument/2006/relationships/image" Target="../media/image59.png"/><Relationship Id="rId25" Type="http://schemas.openxmlformats.org/officeDocument/2006/relationships/image" Target="../media/image98.png"/><Relationship Id="rId2" Type="http://schemas.openxmlformats.org/officeDocument/2006/relationships/image" Target="../media/image90.png"/><Relationship Id="rId16" Type="http://schemas.openxmlformats.org/officeDocument/2006/relationships/image" Target="../media/image52.png"/><Relationship Id="rId20" Type="http://schemas.openxmlformats.org/officeDocument/2006/relationships/image" Target="../media/image8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47.png"/><Relationship Id="rId24" Type="http://schemas.openxmlformats.org/officeDocument/2006/relationships/image" Target="../media/image85.png"/><Relationship Id="rId5" Type="http://schemas.openxmlformats.org/officeDocument/2006/relationships/image" Target="../media/image96.png"/><Relationship Id="rId15" Type="http://schemas.openxmlformats.org/officeDocument/2006/relationships/image" Target="../media/image51.png"/><Relationship Id="rId23" Type="http://schemas.openxmlformats.org/officeDocument/2006/relationships/image" Target="../media/image4.png"/><Relationship Id="rId10" Type="http://schemas.openxmlformats.org/officeDocument/2006/relationships/image" Target="../media/image46.png"/><Relationship Id="rId19" Type="http://schemas.openxmlformats.org/officeDocument/2006/relationships/image" Target="../media/image87.png"/><Relationship Id="rId4" Type="http://schemas.openxmlformats.org/officeDocument/2006/relationships/image" Target="../media/image92.png"/><Relationship Id="rId9" Type="http://schemas.openxmlformats.org/officeDocument/2006/relationships/image" Target="../media/image95.svg"/><Relationship Id="rId14" Type="http://schemas.openxmlformats.org/officeDocument/2006/relationships/image" Target="../media/image50.png"/><Relationship Id="rId22" Type="http://schemas.openxmlformats.org/officeDocument/2006/relationships/image" Target="../media/image11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48.png"/><Relationship Id="rId18" Type="http://schemas.openxmlformats.org/officeDocument/2006/relationships/image" Target="../media/image59.png"/><Relationship Id="rId3" Type="http://schemas.openxmlformats.org/officeDocument/2006/relationships/image" Target="../media/image100.png"/><Relationship Id="rId7" Type="http://schemas.openxmlformats.org/officeDocument/2006/relationships/image" Target="../media/image98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111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46.png"/><Relationship Id="rId5" Type="http://schemas.openxmlformats.org/officeDocument/2006/relationships/image" Target="../media/image88.svg"/><Relationship Id="rId15" Type="http://schemas.openxmlformats.org/officeDocument/2006/relationships/image" Target="../media/image50.png"/><Relationship Id="rId10" Type="http://schemas.openxmlformats.org/officeDocument/2006/relationships/image" Target="../media/image6.JPG"/><Relationship Id="rId19" Type="http://schemas.openxmlformats.org/officeDocument/2006/relationships/image" Target="../media/image60.png"/><Relationship Id="rId4" Type="http://schemas.openxmlformats.org/officeDocument/2006/relationships/image" Target="../media/image87.png"/><Relationship Id="rId9" Type="http://schemas.openxmlformats.org/officeDocument/2006/relationships/image" Target="../media/image4.png"/><Relationship Id="rId1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61.png"/><Relationship Id="rId3" Type="http://schemas.openxmlformats.org/officeDocument/2006/relationships/image" Target="../media/image87.png"/><Relationship Id="rId7" Type="http://schemas.openxmlformats.org/officeDocument/2006/relationships/image" Target="../media/image47.png"/><Relationship Id="rId12" Type="http://schemas.openxmlformats.org/officeDocument/2006/relationships/image" Target="../media/image5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5" Type="http://schemas.openxmlformats.org/officeDocument/2006/relationships/image" Target="../media/image70.png"/><Relationship Id="rId10" Type="http://schemas.openxmlformats.org/officeDocument/2006/relationships/image" Target="../media/image55.png"/><Relationship Id="rId4" Type="http://schemas.openxmlformats.org/officeDocument/2006/relationships/image" Target="../media/image88.svg"/><Relationship Id="rId9" Type="http://schemas.openxmlformats.org/officeDocument/2006/relationships/image" Target="../media/image54.png"/><Relationship Id="rId1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4.png"/><Relationship Id="rId18" Type="http://schemas.openxmlformats.org/officeDocument/2006/relationships/image" Target="../media/image54.png"/><Relationship Id="rId26" Type="http://schemas.openxmlformats.org/officeDocument/2006/relationships/image" Target="../media/image70.png"/><Relationship Id="rId3" Type="http://schemas.openxmlformats.org/officeDocument/2006/relationships/image" Target="../media/image119.png"/><Relationship Id="rId21" Type="http://schemas.openxmlformats.org/officeDocument/2006/relationships/image" Target="../media/image58.png"/><Relationship Id="rId7" Type="http://schemas.openxmlformats.org/officeDocument/2006/relationships/image" Target="../media/image122.png"/><Relationship Id="rId12" Type="http://schemas.openxmlformats.org/officeDocument/2006/relationships/image" Target="../media/image5.png"/><Relationship Id="rId17" Type="http://schemas.openxmlformats.org/officeDocument/2006/relationships/image" Target="../media/image48.png"/><Relationship Id="rId25" Type="http://schemas.openxmlformats.org/officeDocument/2006/relationships/image" Target="../media/image88.svg"/><Relationship Id="rId2" Type="http://schemas.openxmlformats.org/officeDocument/2006/relationships/image" Target="../media/image118.png"/><Relationship Id="rId16" Type="http://schemas.openxmlformats.org/officeDocument/2006/relationships/image" Target="../media/image47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24" Type="http://schemas.openxmlformats.org/officeDocument/2006/relationships/image" Target="../media/image87.png"/><Relationship Id="rId5" Type="http://schemas.openxmlformats.org/officeDocument/2006/relationships/image" Target="../media/image120.png"/><Relationship Id="rId15" Type="http://schemas.openxmlformats.org/officeDocument/2006/relationships/image" Target="../media/image46.png"/><Relationship Id="rId23" Type="http://schemas.openxmlformats.org/officeDocument/2006/relationships/image" Target="../media/image62.png"/><Relationship Id="rId10" Type="http://schemas.openxmlformats.org/officeDocument/2006/relationships/image" Target="../media/image125.png"/><Relationship Id="rId19" Type="http://schemas.openxmlformats.org/officeDocument/2006/relationships/image" Target="../media/image55.png"/><Relationship Id="rId4" Type="http://schemas.openxmlformats.org/officeDocument/2006/relationships/image" Target="../media/image91.png"/><Relationship Id="rId9" Type="http://schemas.openxmlformats.org/officeDocument/2006/relationships/image" Target="../media/image124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47.png"/><Relationship Id="rId18" Type="http://schemas.openxmlformats.org/officeDocument/2006/relationships/image" Target="../media/image58.png"/><Relationship Id="rId26" Type="http://schemas.openxmlformats.org/officeDocument/2006/relationships/image" Target="../media/image124.png"/><Relationship Id="rId3" Type="http://schemas.openxmlformats.org/officeDocument/2006/relationships/image" Target="../media/image91.png"/><Relationship Id="rId21" Type="http://schemas.openxmlformats.org/officeDocument/2006/relationships/image" Target="../media/image87.png"/><Relationship Id="rId7" Type="http://schemas.openxmlformats.org/officeDocument/2006/relationships/image" Target="../media/image122.png"/><Relationship Id="rId12" Type="http://schemas.openxmlformats.org/officeDocument/2006/relationships/image" Target="../media/image46.png"/><Relationship Id="rId17" Type="http://schemas.openxmlformats.org/officeDocument/2006/relationships/image" Target="../media/image56.png"/><Relationship Id="rId25" Type="http://schemas.openxmlformats.org/officeDocument/2006/relationships/image" Target="../media/image85.png"/><Relationship Id="rId2" Type="http://schemas.openxmlformats.org/officeDocument/2006/relationships/image" Target="../media/image118.png"/><Relationship Id="rId16" Type="http://schemas.openxmlformats.org/officeDocument/2006/relationships/image" Target="../media/image55.png"/><Relationship Id="rId20" Type="http://schemas.openxmlformats.org/officeDocument/2006/relationships/image" Target="../media/image62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11" Type="http://schemas.openxmlformats.org/officeDocument/2006/relationships/image" Target="../media/image53.png"/><Relationship Id="rId24" Type="http://schemas.openxmlformats.org/officeDocument/2006/relationships/image" Target="../media/image4.png"/><Relationship Id="rId5" Type="http://schemas.openxmlformats.org/officeDocument/2006/relationships/image" Target="../media/image120.png"/><Relationship Id="rId15" Type="http://schemas.openxmlformats.org/officeDocument/2006/relationships/image" Target="../media/image54.png"/><Relationship Id="rId23" Type="http://schemas.openxmlformats.org/officeDocument/2006/relationships/image" Target="../media/image127.png"/><Relationship Id="rId28" Type="http://schemas.openxmlformats.org/officeDocument/2006/relationships/image" Target="../media/image99.png"/><Relationship Id="rId10" Type="http://schemas.openxmlformats.org/officeDocument/2006/relationships/image" Target="../media/image126.png"/><Relationship Id="rId19" Type="http://schemas.openxmlformats.org/officeDocument/2006/relationships/image" Target="../media/image61.png"/><Relationship Id="rId4" Type="http://schemas.openxmlformats.org/officeDocument/2006/relationships/image" Target="../media/image119.png"/><Relationship Id="rId9" Type="http://schemas.openxmlformats.org/officeDocument/2006/relationships/image" Target="../media/image125.png"/><Relationship Id="rId14" Type="http://schemas.openxmlformats.org/officeDocument/2006/relationships/image" Target="../media/image48.png"/><Relationship Id="rId22" Type="http://schemas.openxmlformats.org/officeDocument/2006/relationships/image" Target="../media/image88.svg"/><Relationship Id="rId27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88.svg"/><Relationship Id="rId18" Type="http://schemas.openxmlformats.org/officeDocument/2006/relationships/image" Target="../media/image118.png"/><Relationship Id="rId26" Type="http://schemas.openxmlformats.org/officeDocument/2006/relationships/image" Target="../media/image85.png"/><Relationship Id="rId3" Type="http://schemas.openxmlformats.org/officeDocument/2006/relationships/image" Target="../media/image46.png"/><Relationship Id="rId21" Type="http://schemas.openxmlformats.org/officeDocument/2006/relationships/image" Target="../media/image120.png"/><Relationship Id="rId7" Type="http://schemas.openxmlformats.org/officeDocument/2006/relationships/image" Target="../media/image55.png"/><Relationship Id="rId12" Type="http://schemas.openxmlformats.org/officeDocument/2006/relationships/image" Target="../media/image87.png"/><Relationship Id="rId17" Type="http://schemas.openxmlformats.org/officeDocument/2006/relationships/image" Target="../media/image95.svg"/><Relationship Id="rId25" Type="http://schemas.openxmlformats.org/officeDocument/2006/relationships/image" Target="../media/image125.png"/><Relationship Id="rId2" Type="http://schemas.openxmlformats.org/officeDocument/2006/relationships/image" Target="../media/image53.png"/><Relationship Id="rId16" Type="http://schemas.openxmlformats.org/officeDocument/2006/relationships/image" Target="../media/image94.png"/><Relationship Id="rId20" Type="http://schemas.openxmlformats.org/officeDocument/2006/relationships/image" Target="../media/image91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62.png"/><Relationship Id="rId24" Type="http://schemas.openxmlformats.org/officeDocument/2006/relationships/image" Target="../media/image126.png"/><Relationship Id="rId5" Type="http://schemas.openxmlformats.org/officeDocument/2006/relationships/image" Target="../media/image48.png"/><Relationship Id="rId15" Type="http://schemas.openxmlformats.org/officeDocument/2006/relationships/image" Target="../media/image93.png"/><Relationship Id="rId23" Type="http://schemas.openxmlformats.org/officeDocument/2006/relationships/image" Target="../media/image122.png"/><Relationship Id="rId28" Type="http://schemas.openxmlformats.org/officeDocument/2006/relationships/image" Target="../media/image99.png"/><Relationship Id="rId10" Type="http://schemas.openxmlformats.org/officeDocument/2006/relationships/image" Target="../media/image61.png"/><Relationship Id="rId19" Type="http://schemas.openxmlformats.org/officeDocument/2006/relationships/image" Target="../media/image119.png"/><Relationship Id="rId4" Type="http://schemas.openxmlformats.org/officeDocument/2006/relationships/image" Target="../media/image47.png"/><Relationship Id="rId9" Type="http://schemas.openxmlformats.org/officeDocument/2006/relationships/image" Target="../media/image58.png"/><Relationship Id="rId14" Type="http://schemas.openxmlformats.org/officeDocument/2006/relationships/image" Target="../media/image100.png"/><Relationship Id="rId22" Type="http://schemas.openxmlformats.org/officeDocument/2006/relationships/image" Target="../media/image121.png"/><Relationship Id="rId27" Type="http://schemas.openxmlformats.org/officeDocument/2006/relationships/image" Target="../media/image9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48.png"/><Relationship Id="rId18" Type="http://schemas.openxmlformats.org/officeDocument/2006/relationships/image" Target="../media/image61.png"/><Relationship Id="rId3" Type="http://schemas.openxmlformats.org/officeDocument/2006/relationships/image" Target="../media/image91.png"/><Relationship Id="rId21" Type="http://schemas.openxmlformats.org/officeDocument/2006/relationships/image" Target="../media/image88.svg"/><Relationship Id="rId7" Type="http://schemas.openxmlformats.org/officeDocument/2006/relationships/image" Target="../media/image93.png"/><Relationship Id="rId12" Type="http://schemas.openxmlformats.org/officeDocument/2006/relationships/image" Target="../media/image47.png"/><Relationship Id="rId17" Type="http://schemas.openxmlformats.org/officeDocument/2006/relationships/image" Target="../media/image58.png"/><Relationship Id="rId2" Type="http://schemas.openxmlformats.org/officeDocument/2006/relationships/image" Target="../media/image90.png"/><Relationship Id="rId16" Type="http://schemas.openxmlformats.org/officeDocument/2006/relationships/image" Target="../media/image56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46.png"/><Relationship Id="rId5" Type="http://schemas.openxmlformats.org/officeDocument/2006/relationships/image" Target="../media/image96.png"/><Relationship Id="rId15" Type="http://schemas.openxmlformats.org/officeDocument/2006/relationships/image" Target="../media/image55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92.png"/><Relationship Id="rId9" Type="http://schemas.openxmlformats.org/officeDocument/2006/relationships/image" Target="../media/image95.svg"/><Relationship Id="rId14" Type="http://schemas.openxmlformats.org/officeDocument/2006/relationships/image" Target="../media/image54.png"/><Relationship Id="rId22" Type="http://schemas.openxmlformats.org/officeDocument/2006/relationships/image" Target="../media/image7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5.svg"/><Relationship Id="rId18" Type="http://schemas.openxmlformats.org/officeDocument/2006/relationships/image" Target="../media/image4.png"/><Relationship Id="rId3" Type="http://schemas.openxmlformats.org/officeDocument/2006/relationships/image" Target="../media/image85.png"/><Relationship Id="rId21" Type="http://schemas.openxmlformats.org/officeDocument/2006/relationships/image" Target="../media/image131.png"/><Relationship Id="rId7" Type="http://schemas.openxmlformats.org/officeDocument/2006/relationships/image" Target="../media/image91.png"/><Relationship Id="rId12" Type="http://schemas.openxmlformats.org/officeDocument/2006/relationships/image" Target="../media/image94.png"/><Relationship Id="rId17" Type="http://schemas.openxmlformats.org/officeDocument/2006/relationships/image" Target="../media/image117.png"/><Relationship Id="rId2" Type="http://schemas.openxmlformats.org/officeDocument/2006/relationships/image" Target="../media/image100.png"/><Relationship Id="rId16" Type="http://schemas.openxmlformats.org/officeDocument/2006/relationships/image" Target="../media/image128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93.png"/><Relationship Id="rId5" Type="http://schemas.openxmlformats.org/officeDocument/2006/relationships/image" Target="../media/image99.png"/><Relationship Id="rId15" Type="http://schemas.openxmlformats.org/officeDocument/2006/relationships/image" Target="../media/image88.svg"/><Relationship Id="rId10" Type="http://schemas.openxmlformats.org/officeDocument/2006/relationships/image" Target="../media/image97.png"/><Relationship Id="rId19" Type="http://schemas.openxmlformats.org/officeDocument/2006/relationships/image" Target="../media/image129.png"/><Relationship Id="rId4" Type="http://schemas.openxmlformats.org/officeDocument/2006/relationships/image" Target="../media/image98.png"/><Relationship Id="rId9" Type="http://schemas.openxmlformats.org/officeDocument/2006/relationships/image" Target="../media/image96.png"/><Relationship Id="rId14" Type="http://schemas.openxmlformats.org/officeDocument/2006/relationships/image" Target="../media/image8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5.png"/><Relationship Id="rId18" Type="http://schemas.openxmlformats.org/officeDocument/2006/relationships/image" Target="../media/image54.png"/><Relationship Id="rId26" Type="http://schemas.openxmlformats.org/officeDocument/2006/relationships/image" Target="../media/image70.png"/><Relationship Id="rId3" Type="http://schemas.openxmlformats.org/officeDocument/2006/relationships/image" Target="../media/image119.png"/><Relationship Id="rId21" Type="http://schemas.openxmlformats.org/officeDocument/2006/relationships/image" Target="../media/image58.png"/><Relationship Id="rId7" Type="http://schemas.openxmlformats.org/officeDocument/2006/relationships/image" Target="../media/image122.png"/><Relationship Id="rId12" Type="http://schemas.openxmlformats.org/officeDocument/2006/relationships/image" Target="../media/image126.png"/><Relationship Id="rId17" Type="http://schemas.openxmlformats.org/officeDocument/2006/relationships/image" Target="../media/image48.png"/><Relationship Id="rId25" Type="http://schemas.openxmlformats.org/officeDocument/2006/relationships/image" Target="../media/image88.svg"/><Relationship Id="rId2" Type="http://schemas.openxmlformats.org/officeDocument/2006/relationships/image" Target="../media/image118.png"/><Relationship Id="rId16" Type="http://schemas.openxmlformats.org/officeDocument/2006/relationships/image" Target="../media/image47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11" Type="http://schemas.openxmlformats.org/officeDocument/2006/relationships/image" Target="../media/image125.png"/><Relationship Id="rId24" Type="http://schemas.openxmlformats.org/officeDocument/2006/relationships/image" Target="../media/image87.png"/><Relationship Id="rId5" Type="http://schemas.openxmlformats.org/officeDocument/2006/relationships/image" Target="../media/image120.png"/><Relationship Id="rId15" Type="http://schemas.openxmlformats.org/officeDocument/2006/relationships/image" Target="../media/image46.png"/><Relationship Id="rId23" Type="http://schemas.openxmlformats.org/officeDocument/2006/relationships/image" Target="../media/image62.png"/><Relationship Id="rId10" Type="http://schemas.openxmlformats.org/officeDocument/2006/relationships/image" Target="../media/image124.png"/><Relationship Id="rId19" Type="http://schemas.openxmlformats.org/officeDocument/2006/relationships/image" Target="../media/image55.png"/><Relationship Id="rId4" Type="http://schemas.openxmlformats.org/officeDocument/2006/relationships/image" Target="../media/image91.png"/><Relationship Id="rId9" Type="http://schemas.openxmlformats.org/officeDocument/2006/relationships/image" Target="../media/image4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8.png"/><Relationship Id="rId18" Type="http://schemas.openxmlformats.org/officeDocument/2006/relationships/image" Target="../media/image70.png"/><Relationship Id="rId3" Type="http://schemas.openxmlformats.org/officeDocument/2006/relationships/image" Target="../media/image93.png"/><Relationship Id="rId7" Type="http://schemas.openxmlformats.org/officeDocument/2006/relationships/image" Target="../media/image46.png"/><Relationship Id="rId12" Type="http://schemas.openxmlformats.org/officeDocument/2006/relationships/image" Target="../media/image56.png"/><Relationship Id="rId17" Type="http://schemas.openxmlformats.org/officeDocument/2006/relationships/image" Target="../media/image88.svg"/><Relationship Id="rId2" Type="http://schemas.openxmlformats.org/officeDocument/2006/relationships/image" Target="../media/image100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5.png"/><Relationship Id="rId5" Type="http://schemas.openxmlformats.org/officeDocument/2006/relationships/image" Target="../media/image95.svg"/><Relationship Id="rId15" Type="http://schemas.openxmlformats.org/officeDocument/2006/relationships/image" Target="../media/image62.png"/><Relationship Id="rId10" Type="http://schemas.openxmlformats.org/officeDocument/2006/relationships/image" Target="../media/image54.png"/><Relationship Id="rId4" Type="http://schemas.openxmlformats.org/officeDocument/2006/relationships/image" Target="../media/image94.png"/><Relationship Id="rId9" Type="http://schemas.openxmlformats.org/officeDocument/2006/relationships/image" Target="../media/image48.png"/><Relationship Id="rId14" Type="http://schemas.openxmlformats.org/officeDocument/2006/relationships/image" Target="../media/image6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7.png"/><Relationship Id="rId3" Type="http://schemas.openxmlformats.org/officeDocument/2006/relationships/image" Target="../media/image132.png"/><Relationship Id="rId7" Type="http://schemas.openxmlformats.org/officeDocument/2006/relationships/image" Target="../media/image41.png"/><Relationship Id="rId12" Type="http://schemas.openxmlformats.org/officeDocument/2006/relationships/image" Target="../media/image13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image" Target="../media/image134.png"/><Relationship Id="rId5" Type="http://schemas.openxmlformats.org/officeDocument/2006/relationships/image" Target="../media/image98.png"/><Relationship Id="rId15" Type="http://schemas.openxmlformats.org/officeDocument/2006/relationships/image" Target="../media/image78.png"/><Relationship Id="rId10" Type="http://schemas.openxmlformats.org/officeDocument/2006/relationships/image" Target="../media/image133.png"/><Relationship Id="rId4" Type="http://schemas.openxmlformats.org/officeDocument/2006/relationships/image" Target="../media/image85.png"/><Relationship Id="rId9" Type="http://schemas.openxmlformats.org/officeDocument/2006/relationships/image" Target="../media/image6.JPG"/><Relationship Id="rId14" Type="http://schemas.openxmlformats.org/officeDocument/2006/relationships/image" Target="../media/image88.sv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7.png"/><Relationship Id="rId18" Type="http://schemas.openxmlformats.org/officeDocument/2006/relationships/image" Target="../media/image58.png"/><Relationship Id="rId3" Type="http://schemas.openxmlformats.org/officeDocument/2006/relationships/image" Target="../media/image87.png"/><Relationship Id="rId21" Type="http://schemas.openxmlformats.org/officeDocument/2006/relationships/image" Target="../media/image70.png"/><Relationship Id="rId7" Type="http://schemas.openxmlformats.org/officeDocument/2006/relationships/image" Target="../media/image99.png"/><Relationship Id="rId12" Type="http://schemas.openxmlformats.org/officeDocument/2006/relationships/image" Target="../media/image46.png"/><Relationship Id="rId17" Type="http://schemas.openxmlformats.org/officeDocument/2006/relationships/image" Target="../media/image56.png"/><Relationship Id="rId2" Type="http://schemas.openxmlformats.org/officeDocument/2006/relationships/image" Target="../media/image111.png"/><Relationship Id="rId16" Type="http://schemas.openxmlformats.org/officeDocument/2006/relationships/image" Target="../media/image55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53.png"/><Relationship Id="rId5" Type="http://schemas.openxmlformats.org/officeDocument/2006/relationships/image" Target="../media/image85.png"/><Relationship Id="rId15" Type="http://schemas.openxmlformats.org/officeDocument/2006/relationships/image" Target="../media/image54.png"/><Relationship Id="rId10" Type="http://schemas.openxmlformats.org/officeDocument/2006/relationships/image" Target="../media/image100.png"/><Relationship Id="rId19" Type="http://schemas.openxmlformats.org/officeDocument/2006/relationships/image" Target="../media/image61.png"/><Relationship Id="rId4" Type="http://schemas.openxmlformats.org/officeDocument/2006/relationships/image" Target="../media/image88.svg"/><Relationship Id="rId9" Type="http://schemas.openxmlformats.org/officeDocument/2006/relationships/image" Target="../media/image6.JPG"/><Relationship Id="rId14" Type="http://schemas.openxmlformats.org/officeDocument/2006/relationships/image" Target="../media/image4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88.sv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85.png"/><Relationship Id="rId18" Type="http://schemas.openxmlformats.org/officeDocument/2006/relationships/image" Target="../media/image5.png"/><Relationship Id="rId3" Type="http://schemas.openxmlformats.org/officeDocument/2006/relationships/image" Target="../media/image71.png"/><Relationship Id="rId7" Type="http://schemas.openxmlformats.org/officeDocument/2006/relationships/image" Target="../media/image88.svg"/><Relationship Id="rId12" Type="http://schemas.openxmlformats.org/officeDocument/2006/relationships/image" Target="../media/image76.png"/><Relationship Id="rId17" Type="http://schemas.openxmlformats.org/officeDocument/2006/relationships/image" Target="../media/image6.JPG"/><Relationship Id="rId2" Type="http://schemas.openxmlformats.org/officeDocument/2006/relationships/image" Target="../media/image44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75.png"/><Relationship Id="rId5" Type="http://schemas.openxmlformats.org/officeDocument/2006/relationships/image" Target="../media/image73.png"/><Relationship Id="rId15" Type="http://schemas.openxmlformats.org/officeDocument/2006/relationships/image" Target="../media/image138.png"/><Relationship Id="rId10" Type="http://schemas.openxmlformats.org/officeDocument/2006/relationships/image" Target="../media/image137.png"/><Relationship Id="rId4" Type="http://schemas.openxmlformats.org/officeDocument/2006/relationships/image" Target="../media/image72.png"/><Relationship Id="rId9" Type="http://schemas.openxmlformats.org/officeDocument/2006/relationships/image" Target="../media/image74.png"/><Relationship Id="rId14" Type="http://schemas.openxmlformats.org/officeDocument/2006/relationships/image" Target="../media/image7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140.png"/><Relationship Id="rId7" Type="http://schemas.openxmlformats.org/officeDocument/2006/relationships/image" Target="../media/image87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.png"/><Relationship Id="rId5" Type="http://schemas.openxmlformats.org/officeDocument/2006/relationships/image" Target="../media/image142.png"/><Relationship Id="rId10" Type="http://schemas.openxmlformats.org/officeDocument/2006/relationships/image" Target="../media/image5.png"/><Relationship Id="rId4" Type="http://schemas.openxmlformats.org/officeDocument/2006/relationships/image" Target="../media/image141.png"/><Relationship Id="rId9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44.png"/><Relationship Id="rId3" Type="http://schemas.openxmlformats.org/officeDocument/2006/relationships/image" Target="../media/image144.png"/><Relationship Id="rId7" Type="http://schemas.openxmlformats.org/officeDocument/2006/relationships/image" Target="../media/image85.png"/><Relationship Id="rId12" Type="http://schemas.openxmlformats.org/officeDocument/2006/relationships/image" Target="../media/image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svg"/><Relationship Id="rId11" Type="http://schemas.openxmlformats.org/officeDocument/2006/relationships/image" Target="../media/image5.png"/><Relationship Id="rId5" Type="http://schemas.openxmlformats.org/officeDocument/2006/relationships/image" Target="../media/image87.png"/><Relationship Id="rId10" Type="http://schemas.openxmlformats.org/officeDocument/2006/relationships/image" Target="../media/image6.JPG"/><Relationship Id="rId4" Type="http://schemas.openxmlformats.org/officeDocument/2006/relationships/image" Target="../media/image145.png"/><Relationship Id="rId9" Type="http://schemas.openxmlformats.org/officeDocument/2006/relationships/image" Target="../media/image14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3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rawingObject2">
            <a:extLst>
              <a:ext uri="{FF2B5EF4-FFF2-40B4-BE49-F238E27FC236}">
                <a16:creationId xmlns:a16="http://schemas.microsoft.com/office/drawing/2014/main" id="{E8D9608A-6B4B-4561-B61C-C74C30FB5185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3687445"/>
            <a:ext cx="6045200" cy="2531668"/>
            <a:chOff x="0" y="0"/>
            <a:chExt cx="60452" cy="14719"/>
          </a:xfrm>
        </p:grpSpPr>
        <p:sp>
          <p:nvSpPr>
            <p:cNvPr id="5" name="Shape 3">
              <a:extLst>
                <a:ext uri="{FF2B5EF4-FFF2-40B4-BE49-F238E27FC236}">
                  <a16:creationId xmlns:a16="http://schemas.microsoft.com/office/drawing/2014/main" id="{2A6BEF9C-6AE2-4714-89C9-41C77A60F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395"/>
              <a:ext cx="57092" cy="6"/>
            </a:xfrm>
            <a:custGeom>
              <a:avLst/>
              <a:gdLst>
                <a:gd name="T0" fmla="*/ 0 w 5709284"/>
                <a:gd name="T1" fmla="*/ 0 h 635"/>
                <a:gd name="T2" fmla="*/ 5709284 w 5709284"/>
                <a:gd name="T3" fmla="*/ 635 h 635"/>
                <a:gd name="T4" fmla="*/ 0 w 5709284"/>
                <a:gd name="T5" fmla="*/ 0 h 635"/>
                <a:gd name="T6" fmla="*/ 5709284 w 5709284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5709284" h="635">
                  <a:moveTo>
                    <a:pt x="0" y="0"/>
                  </a:moveTo>
                  <a:lnTo>
                    <a:pt x="5709284" y="63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6" name="Shape 4">
              <a:extLst>
                <a:ext uri="{FF2B5EF4-FFF2-40B4-BE49-F238E27FC236}">
                  <a16:creationId xmlns:a16="http://schemas.microsoft.com/office/drawing/2014/main" id="{2CDC2C1D-88BF-4C3A-95C8-8992DD55D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7" y="0"/>
              <a:ext cx="4255" cy="14719"/>
            </a:xfrm>
            <a:custGeom>
              <a:avLst/>
              <a:gdLst>
                <a:gd name="T0" fmla="*/ 0 w 425451"/>
                <a:gd name="T1" fmla="*/ 0 h 1471930"/>
                <a:gd name="T2" fmla="*/ 0 w 425451"/>
                <a:gd name="T3" fmla="*/ 1471930 h 1471930"/>
                <a:gd name="T4" fmla="*/ 425451 w 425451"/>
                <a:gd name="T5" fmla="*/ 1471930 h 1471930"/>
                <a:gd name="T6" fmla="*/ 425451 w 425451"/>
                <a:gd name="T7" fmla="*/ 0 h 1471930"/>
                <a:gd name="T8" fmla="*/ 0 w 425451"/>
                <a:gd name="T9" fmla="*/ 0 h 1471930"/>
                <a:gd name="T10" fmla="*/ 0 w 425451"/>
                <a:gd name="T11" fmla="*/ 0 h 1471930"/>
                <a:gd name="T12" fmla="*/ 425451 w 425451"/>
                <a:gd name="T13" fmla="*/ 1471930 h 147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25451" h="1471930">
                  <a:moveTo>
                    <a:pt x="0" y="0"/>
                  </a:moveTo>
                  <a:lnTo>
                    <a:pt x="0" y="1471930"/>
                  </a:lnTo>
                  <a:lnTo>
                    <a:pt x="425451" y="1471930"/>
                  </a:lnTo>
                  <a:lnTo>
                    <a:pt x="42545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ECEFA4-271F-4CD8-A6FE-097AC17AA450}"/>
              </a:ext>
            </a:extLst>
          </p:cNvPr>
          <p:cNvSpPr txBox="1"/>
          <p:nvPr/>
        </p:nvSpPr>
        <p:spPr>
          <a:xfrm>
            <a:off x="1199074" y="4086615"/>
            <a:ext cx="482702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b="1" dirty="0"/>
              <a:t>Stock management system specifications </a:t>
            </a:r>
          </a:p>
          <a:p>
            <a:pPr algn="r"/>
            <a:r>
              <a:rPr kumimoji="1" lang="en-US" altLang="ja-JP" b="1" dirty="0"/>
              <a:t>Documentation EN Blueprint for TBFST</a:t>
            </a:r>
          </a:p>
          <a:p>
            <a:pPr algn="r"/>
            <a:r>
              <a:rPr kumimoji="1" lang="en-US" altLang="ja-JP" sz="1400" b="1" dirty="0"/>
              <a:t>Blueprint</a:t>
            </a:r>
          </a:p>
          <a:p>
            <a:pPr algn="r"/>
            <a:endParaRPr kumimoji="1" lang="en-US" altLang="ja-JP" sz="1400" dirty="0"/>
          </a:p>
          <a:p>
            <a:pPr algn="r"/>
            <a:r>
              <a:rPr kumimoji="1" lang="en-US" altLang="ja-JP" sz="1200" dirty="0"/>
              <a:t>R8</a:t>
            </a:r>
          </a:p>
          <a:p>
            <a:pPr algn="r"/>
            <a:r>
              <a:rPr kumimoji="1" lang="en-US" altLang="ja-JP" sz="1200" dirty="0"/>
              <a:t>Made for: Toyota Boshoku Filtration System(Thailand) Co., Ltd. </a:t>
            </a:r>
          </a:p>
          <a:p>
            <a:pPr algn="r"/>
            <a:r>
              <a:rPr kumimoji="1" lang="en-US" altLang="ja-JP" sz="1200" dirty="0"/>
              <a:t>By: TOMAS TECH CO.,LTD.</a:t>
            </a:r>
          </a:p>
          <a:p>
            <a:pPr algn="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600D60E-DEF8-4FC2-9AF6-F632CD65EC1B}"/>
              </a:ext>
            </a:extLst>
          </p:cNvPr>
          <p:cNvSpPr/>
          <p:nvPr/>
        </p:nvSpPr>
        <p:spPr>
          <a:xfrm>
            <a:off x="406401" y="479503"/>
            <a:ext cx="1544320" cy="489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FF0000"/>
                </a:solidFill>
              </a:rPr>
              <a:t>Version 18/Dec/2024</a:t>
            </a: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5B4DA840-04A4-4B68-85C0-2E5D055F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010B2CE-2E6A-4AD5-BE49-4FB62FDB8834}"/>
              </a:ext>
            </a:extLst>
          </p:cNvPr>
          <p:cNvSpPr/>
          <p:nvPr/>
        </p:nvSpPr>
        <p:spPr>
          <a:xfrm>
            <a:off x="4907281" y="479503"/>
            <a:ext cx="1544320" cy="489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FF0000"/>
                </a:solidFill>
              </a:rPr>
              <a:t>Confidential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9FD61F-85BD-CEE8-58AE-0313D3A5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4" y="7759839"/>
            <a:ext cx="5955176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3-1-2. CO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3FB400-E074-EF9B-7030-B423B7C7567F}"/>
              </a:ext>
            </a:extLst>
          </p:cNvPr>
          <p:cNvSpPr txBox="1"/>
          <p:nvPr/>
        </p:nvSpPr>
        <p:spPr>
          <a:xfrm>
            <a:off x="5477218" y="869546"/>
            <a:ext cx="1046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SYTELINE ⇒Pegasus</a:t>
            </a:r>
            <a:endParaRPr lang="ja-JP" altLang="en-US" sz="800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9A66499-83EC-BE26-862B-C866E78D6B31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82A57-4458-ED01-B3B6-189D4B8DB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448498" y="3598990"/>
            <a:ext cx="6858000" cy="2708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F1F490-A4BA-DEFE-E600-EB80EDA88EE9}"/>
              </a:ext>
            </a:extLst>
          </p:cNvPr>
          <p:cNvSpPr/>
          <p:nvPr/>
        </p:nvSpPr>
        <p:spPr>
          <a:xfrm>
            <a:off x="4161535" y="939698"/>
            <a:ext cx="1108329" cy="472037"/>
          </a:xfrm>
          <a:prstGeom prst="rect">
            <a:avLst/>
          </a:prstGeom>
          <a:solidFill>
            <a:srgbClr val="FFFF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800" dirty="0"/>
              <a:t>Syteline will create view table on middle DB tier</a:t>
            </a:r>
          </a:p>
        </p:txBody>
      </p:sp>
    </p:spTree>
    <p:extLst>
      <p:ext uri="{BB962C8B-B14F-4D97-AF65-F5344CB8AC3E}">
        <p14:creationId xmlns:p14="http://schemas.microsoft.com/office/powerpoint/2010/main" val="361358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CCA82-101F-EF99-11C1-D2BB8FA97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E9A2AAF-35F8-1DE7-1AA4-E0E64C33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8959F03-2DDE-A92C-E03B-45E8FB4C15C9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C7AAAC7-6781-7D1F-F261-D3775306D805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3-1-3. BOM master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037279C-B063-0137-0CC6-06504A546C49}"/>
              </a:ext>
            </a:extLst>
          </p:cNvPr>
          <p:cNvSpPr txBox="1"/>
          <p:nvPr/>
        </p:nvSpPr>
        <p:spPr>
          <a:xfrm>
            <a:off x="5477218" y="869546"/>
            <a:ext cx="1046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SYTELINE ⇒Pegasus</a:t>
            </a:r>
            <a:endParaRPr lang="ja-JP" alt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7707AB-6462-22A1-B412-0F19ACE98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362185"/>
            <a:ext cx="5980113" cy="50486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AFE2C9-15F4-4C1F-33D1-B35A4D4D8E04}"/>
              </a:ext>
            </a:extLst>
          </p:cNvPr>
          <p:cNvSpPr/>
          <p:nvPr/>
        </p:nvSpPr>
        <p:spPr>
          <a:xfrm>
            <a:off x="4161535" y="939698"/>
            <a:ext cx="1108329" cy="472037"/>
          </a:xfrm>
          <a:prstGeom prst="rect">
            <a:avLst/>
          </a:prstGeom>
          <a:solidFill>
            <a:srgbClr val="FFFF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800" dirty="0"/>
              <a:t>Syteline will create view table on middle DB tier</a:t>
            </a:r>
          </a:p>
        </p:txBody>
      </p:sp>
    </p:spTree>
    <p:extLst>
      <p:ext uri="{BB962C8B-B14F-4D97-AF65-F5344CB8AC3E}">
        <p14:creationId xmlns:p14="http://schemas.microsoft.com/office/powerpoint/2010/main" val="3573750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3-1-4. PO/PDS Line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3FB400-E074-EF9B-7030-B423B7C7567F}"/>
              </a:ext>
            </a:extLst>
          </p:cNvPr>
          <p:cNvSpPr txBox="1"/>
          <p:nvPr/>
        </p:nvSpPr>
        <p:spPr>
          <a:xfrm>
            <a:off x="5477218" y="869546"/>
            <a:ext cx="1046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SYTELINE ⇒Pegasus</a:t>
            </a:r>
            <a:endParaRPr lang="ja-JP" altLang="en-US" sz="800" dirty="0"/>
          </a:p>
        </p:txBody>
      </p:sp>
      <p:sp>
        <p:nvSpPr>
          <p:cNvPr id="5" name="テキスト ボックス 29">
            <a:extLst>
              <a:ext uri="{FF2B5EF4-FFF2-40B4-BE49-F238E27FC236}">
                <a16:creationId xmlns:a16="http://schemas.microsoft.com/office/drawing/2014/main" id="{28E88B65-D498-20E4-32DB-DF85295C2843}"/>
              </a:ext>
            </a:extLst>
          </p:cNvPr>
          <p:cNvSpPr txBox="1"/>
          <p:nvPr/>
        </p:nvSpPr>
        <p:spPr>
          <a:xfrm>
            <a:off x="406399" y="3007705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Descriptions</a:t>
            </a:r>
          </a:p>
        </p:txBody>
      </p:sp>
      <p:graphicFrame>
        <p:nvGraphicFramePr>
          <p:cNvPr id="7" name="表 9">
            <a:extLst>
              <a:ext uri="{FF2B5EF4-FFF2-40B4-BE49-F238E27FC236}">
                <a16:creationId xmlns:a16="http://schemas.microsoft.com/office/drawing/2014/main" id="{89AC2BE2-5DCF-2453-D717-1924CF55C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574559"/>
              </p:ext>
            </p:extLst>
          </p:nvPr>
        </p:nvGraphicFramePr>
        <p:xfrm>
          <a:off x="420263" y="3257841"/>
          <a:ext cx="6117061" cy="3550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5853">
                  <a:extLst>
                    <a:ext uri="{9D8B030D-6E8A-4147-A177-3AD203B41FA5}">
                      <a16:colId xmlns:a16="http://schemas.microsoft.com/office/drawing/2014/main" val="1410038060"/>
                    </a:ext>
                  </a:extLst>
                </a:gridCol>
                <a:gridCol w="2069163">
                  <a:extLst>
                    <a:ext uri="{9D8B030D-6E8A-4147-A177-3AD203B41FA5}">
                      <a16:colId xmlns:a16="http://schemas.microsoft.com/office/drawing/2014/main" val="128430823"/>
                    </a:ext>
                  </a:extLst>
                </a:gridCol>
                <a:gridCol w="2662045">
                  <a:extLst>
                    <a:ext uri="{9D8B030D-6E8A-4147-A177-3AD203B41FA5}">
                      <a16:colId xmlns:a16="http://schemas.microsoft.com/office/drawing/2014/main" val="495823371"/>
                    </a:ext>
                  </a:extLst>
                </a:gridCol>
              </a:tblGrid>
              <a:tr h="239206">
                <a:tc>
                  <a:txBody>
                    <a:bodyPr/>
                    <a:lstStyle/>
                    <a:p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Item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Description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Remarks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9308372"/>
                  </a:ext>
                </a:extLst>
              </a:tr>
              <a:tr h="184844"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Vendor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Vendor ID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928382"/>
                  </a:ext>
                </a:extLst>
              </a:tr>
              <a:tr h="226754"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Name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Vendor Name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0406355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j-lt"/>
                          <a:ea typeface="Meiryo UI" panose="020B0604030504040204" pitchFamily="50" charset="-128"/>
                        </a:rPr>
                        <a:t>GRN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PDS No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424779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Status of data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“I” (In process) status will be process on WMS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6486858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Date created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6833720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Shipped 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Shipped date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1168338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j-lt"/>
                          <a:ea typeface="Meiryo UI" panose="020B0604030504040204" pitchFamily="50" charset="-128"/>
                        </a:rPr>
                        <a:t>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Line no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2780549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Item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Part no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7615696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Part name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38029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j-lt"/>
                          <a:ea typeface="Meiryo UI" panose="020B0604030504040204" pitchFamily="50" charset="-128"/>
                        </a:rPr>
                        <a:t>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PO number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0793437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j-lt"/>
                          <a:ea typeface="Meiryo UI" panose="020B0604030504040204" pitchFamily="50" charset="-128"/>
                        </a:rPr>
                        <a:t>PO 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PO line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9011373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Shipped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Plan qty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5706277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Shipped U/M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Unit of material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2770110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Complete Flag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Used to set completion of schedule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6454012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endParaRPr kumimoji="1" lang="en-US" altLang="ja-JP" sz="80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651371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744A9A7-ABFF-BF3D-BD34-8BA4EEAEC735}"/>
              </a:ext>
            </a:extLst>
          </p:cNvPr>
          <p:cNvSpPr/>
          <p:nvPr/>
        </p:nvSpPr>
        <p:spPr>
          <a:xfrm>
            <a:off x="4161535" y="939698"/>
            <a:ext cx="1108329" cy="472037"/>
          </a:xfrm>
          <a:prstGeom prst="rect">
            <a:avLst/>
          </a:prstGeom>
          <a:solidFill>
            <a:srgbClr val="FFFF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800" dirty="0"/>
              <a:t>Syteline will create view table on middle DB tier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486C736-BD55-2A99-F81C-89D7E8383F5C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A6942E-3FBF-5024-BB1E-F6830486D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3" y="1923578"/>
            <a:ext cx="6103200" cy="1121860"/>
          </a:xfrm>
          <a:prstGeom prst="rect">
            <a:avLst/>
          </a:prstGeom>
        </p:spPr>
      </p:pic>
      <p:sp>
        <p:nvSpPr>
          <p:cNvPr id="10" name="テキスト ボックス 29">
            <a:extLst>
              <a:ext uri="{FF2B5EF4-FFF2-40B4-BE49-F238E27FC236}">
                <a16:creationId xmlns:a16="http://schemas.microsoft.com/office/drawing/2014/main" id="{DC289A92-8D40-B422-8442-332436EBFD5B}"/>
              </a:ext>
            </a:extLst>
          </p:cNvPr>
          <p:cNvSpPr txBox="1"/>
          <p:nvPr/>
        </p:nvSpPr>
        <p:spPr>
          <a:xfrm>
            <a:off x="333794" y="1241317"/>
            <a:ext cx="4200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/>
              <a:t>PO/PDS Line</a:t>
            </a:r>
          </a:p>
          <a:p>
            <a:r>
              <a:rPr kumimoji="1" lang="en-US" altLang="ja-JP" sz="1000" dirty="0">
                <a:highlight>
                  <a:srgbClr val="FFFF00"/>
                </a:highlight>
              </a:rPr>
              <a:t>* Used to generate Material Receive and QC Check schedule</a:t>
            </a:r>
          </a:p>
        </p:txBody>
      </p:sp>
    </p:spTree>
    <p:extLst>
      <p:ext uri="{BB962C8B-B14F-4D97-AF65-F5344CB8AC3E}">
        <p14:creationId xmlns:p14="http://schemas.microsoft.com/office/powerpoint/2010/main" val="4207689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3-1-5. Item master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3FB400-E074-EF9B-7030-B423B7C7567F}"/>
              </a:ext>
            </a:extLst>
          </p:cNvPr>
          <p:cNvSpPr txBox="1"/>
          <p:nvPr/>
        </p:nvSpPr>
        <p:spPr>
          <a:xfrm>
            <a:off x="5477218" y="869546"/>
            <a:ext cx="1046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SYTELINE</a:t>
            </a:r>
          </a:p>
          <a:p>
            <a:pPr algn="ctr"/>
            <a:r>
              <a:rPr kumimoji="1" lang="en-US" altLang="ja-JP" sz="800" b="0" dirty="0"/>
              <a:t>⇒Pegasus</a:t>
            </a:r>
            <a:endParaRPr lang="ja-JP" altLang="en-US" sz="800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FEBF5E8-7583-7D5F-8095-2AB547E504AA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B86E9-B164-46C9-730E-59E695063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3" y="1453256"/>
            <a:ext cx="5981186" cy="317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64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3-1-6. Location master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3FB400-E074-EF9B-7030-B423B7C7567F}"/>
              </a:ext>
            </a:extLst>
          </p:cNvPr>
          <p:cNvSpPr txBox="1"/>
          <p:nvPr/>
        </p:nvSpPr>
        <p:spPr>
          <a:xfrm>
            <a:off x="5477218" y="869546"/>
            <a:ext cx="1046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SYTELINE ⇒Pegasus</a:t>
            </a:r>
            <a:endParaRPr lang="ja-JP" alt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D8B0D-12E7-BA94-2EC4-FAA7E4434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449237"/>
            <a:ext cx="5980446" cy="5994551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75D55E4-4E23-79F8-E9E6-3E00A8A55226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88624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3-1-7. Department master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3FB400-E074-EF9B-7030-B423B7C7567F}"/>
              </a:ext>
            </a:extLst>
          </p:cNvPr>
          <p:cNvSpPr txBox="1"/>
          <p:nvPr/>
        </p:nvSpPr>
        <p:spPr>
          <a:xfrm>
            <a:off x="5477218" y="869546"/>
            <a:ext cx="1046988" cy="387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TBFST ⇒Pegasus</a:t>
            </a:r>
            <a:endParaRPr lang="ja-JP" alt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0778A-3D2F-1674-6723-1C2BEBE74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06" y="1402080"/>
            <a:ext cx="5451480" cy="549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93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3-1-8. Customer master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3FB400-E074-EF9B-7030-B423B7C7567F}"/>
              </a:ext>
            </a:extLst>
          </p:cNvPr>
          <p:cNvSpPr txBox="1"/>
          <p:nvPr/>
        </p:nvSpPr>
        <p:spPr>
          <a:xfrm>
            <a:off x="5477218" y="869546"/>
            <a:ext cx="1046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SYTELINE ⇒Pegasus</a:t>
            </a:r>
            <a:endParaRPr lang="ja-JP" alt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0C371-2484-E862-E699-23B157CC2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476125"/>
            <a:ext cx="6045200" cy="2408446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D412428-F914-FB15-3D91-7A28BAAA1894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5019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3-1-9. Supplier master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3FB400-E074-EF9B-7030-B423B7C7567F}"/>
              </a:ext>
            </a:extLst>
          </p:cNvPr>
          <p:cNvSpPr txBox="1"/>
          <p:nvPr/>
        </p:nvSpPr>
        <p:spPr>
          <a:xfrm>
            <a:off x="5477218" y="869546"/>
            <a:ext cx="1046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SYTELINE ⇒Pegasus</a:t>
            </a:r>
            <a:endParaRPr lang="ja-JP" altLang="en-US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BE526-3E6D-D8E9-8621-1F374344D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409711"/>
            <a:ext cx="5989589" cy="3573769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8AE07B2-4870-4EAB-4F3B-6B3EE1A74A53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5629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3-1-10. User master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3FB400-E074-EF9B-7030-B423B7C7567F}"/>
              </a:ext>
            </a:extLst>
          </p:cNvPr>
          <p:cNvSpPr txBox="1"/>
          <p:nvPr/>
        </p:nvSpPr>
        <p:spPr>
          <a:xfrm>
            <a:off x="5477218" y="869546"/>
            <a:ext cx="1046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SYTELINE ⇒ Pegasus</a:t>
            </a:r>
            <a:endParaRPr lang="ja-JP" altLang="en-US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78E1BE-09DF-3A0F-FA74-2C0A5A890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375589"/>
            <a:ext cx="6046502" cy="41717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C8BBDB-C4AA-7996-6B55-8F05BC5CAB40}"/>
              </a:ext>
            </a:extLst>
          </p:cNvPr>
          <p:cNvSpPr/>
          <p:nvPr/>
        </p:nvSpPr>
        <p:spPr>
          <a:xfrm>
            <a:off x="5295900" y="1375589"/>
            <a:ext cx="1155700" cy="297001"/>
          </a:xfrm>
          <a:prstGeom prst="rect">
            <a:avLst/>
          </a:prstGeom>
          <a:solidFill>
            <a:srgbClr val="FFFFF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6F37C44-DB4F-0AEA-A5BB-525700A53913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4942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3-1-11. Packing Standard master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3FB400-E074-EF9B-7030-B423B7C7567F}"/>
              </a:ext>
            </a:extLst>
          </p:cNvPr>
          <p:cNvSpPr txBox="1"/>
          <p:nvPr/>
        </p:nvSpPr>
        <p:spPr>
          <a:xfrm>
            <a:off x="5477218" y="869546"/>
            <a:ext cx="1046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SYTELINE ⇒Pegasus</a:t>
            </a:r>
            <a:endParaRPr lang="ja-JP" altLang="en-US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5D8C5-754D-6999-53A7-14BDC0B18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3" y="1644093"/>
            <a:ext cx="5966250" cy="3866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8FE0F-2394-6EB7-6B15-A5B40CBC7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6381597"/>
            <a:ext cx="6017474" cy="2079639"/>
          </a:xfrm>
          <a:prstGeom prst="rect">
            <a:avLst/>
          </a:prstGeom>
        </p:spPr>
      </p:pic>
      <p:sp>
        <p:nvSpPr>
          <p:cNvPr id="8" name="テキスト ボックス 29">
            <a:extLst>
              <a:ext uri="{FF2B5EF4-FFF2-40B4-BE49-F238E27FC236}">
                <a16:creationId xmlns:a16="http://schemas.microsoft.com/office/drawing/2014/main" id="{A4A35C6D-084E-D39B-76B9-265783FF6195}"/>
              </a:ext>
            </a:extLst>
          </p:cNvPr>
          <p:cNvSpPr txBox="1"/>
          <p:nvPr/>
        </p:nvSpPr>
        <p:spPr>
          <a:xfrm>
            <a:off x="321203" y="6098714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Unit of measure conversion</a:t>
            </a:r>
          </a:p>
        </p:txBody>
      </p:sp>
      <p:sp>
        <p:nvSpPr>
          <p:cNvPr id="9" name="テキスト ボックス 29">
            <a:extLst>
              <a:ext uri="{FF2B5EF4-FFF2-40B4-BE49-F238E27FC236}">
                <a16:creationId xmlns:a16="http://schemas.microsoft.com/office/drawing/2014/main" id="{CC10917A-8B9D-591B-CDFB-0834E9DEAF11}"/>
              </a:ext>
            </a:extLst>
          </p:cNvPr>
          <p:cNvSpPr txBox="1"/>
          <p:nvPr/>
        </p:nvSpPr>
        <p:spPr>
          <a:xfrm>
            <a:off x="321203" y="1334449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Standard pack</a:t>
            </a:r>
          </a:p>
        </p:txBody>
      </p:sp>
    </p:spTree>
    <p:extLst>
      <p:ext uri="{BB962C8B-B14F-4D97-AF65-F5344CB8AC3E}">
        <p14:creationId xmlns:p14="http://schemas.microsoft.com/office/powerpoint/2010/main" val="121999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2A56EBC7-709A-4ED6-A792-7E0F926F3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13" y="386288"/>
            <a:ext cx="1427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71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Cordia New" panose="020B0304020202020204" pitchFamily="34" charset="-34"/>
              </a:rPr>
              <a:t>Revision History</a:t>
            </a:r>
            <a:endParaRPr kumimoji="0" lang="en-US" altLang="ja-JP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0" name="表 10">
            <a:extLst>
              <a:ext uri="{FF2B5EF4-FFF2-40B4-BE49-F238E27FC236}">
                <a16:creationId xmlns:a16="http://schemas.microsoft.com/office/drawing/2014/main" id="{7843B40D-5CED-4F03-8A04-82D93EEB5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812821"/>
              </p:ext>
            </p:extLst>
          </p:nvPr>
        </p:nvGraphicFramePr>
        <p:xfrm>
          <a:off x="289931" y="657714"/>
          <a:ext cx="6356195" cy="4864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049">
                  <a:extLst>
                    <a:ext uri="{9D8B030D-6E8A-4147-A177-3AD203B41FA5}">
                      <a16:colId xmlns:a16="http://schemas.microsoft.com/office/drawing/2014/main" val="1689797891"/>
                    </a:ext>
                  </a:extLst>
                </a:gridCol>
                <a:gridCol w="731881">
                  <a:extLst>
                    <a:ext uri="{9D8B030D-6E8A-4147-A177-3AD203B41FA5}">
                      <a16:colId xmlns:a16="http://schemas.microsoft.com/office/drawing/2014/main" val="3968192231"/>
                    </a:ext>
                  </a:extLst>
                </a:gridCol>
                <a:gridCol w="2134322">
                  <a:extLst>
                    <a:ext uri="{9D8B030D-6E8A-4147-A177-3AD203B41FA5}">
                      <a16:colId xmlns:a16="http://schemas.microsoft.com/office/drawing/2014/main" val="1804588261"/>
                    </a:ext>
                  </a:extLst>
                </a:gridCol>
                <a:gridCol w="1900943">
                  <a:extLst>
                    <a:ext uri="{9D8B030D-6E8A-4147-A177-3AD203B41FA5}">
                      <a16:colId xmlns:a16="http://schemas.microsoft.com/office/drawing/2014/main" val="1088014115"/>
                    </a:ext>
                  </a:extLst>
                </a:gridCol>
              </a:tblGrid>
              <a:tr h="299724">
                <a:tc>
                  <a:txBody>
                    <a:bodyPr/>
                    <a:lstStyle/>
                    <a:p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Date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+mn-lt"/>
                        </a:rPr>
                        <a:t>Version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+mn-lt"/>
                        </a:rPr>
                        <a:t>File name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Details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19801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25/Jul/2024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R1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Stock management system specifications 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Documentation EN Blueprint for TBFST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Blueprint</a:t>
                      </a: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First edition 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148244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19/Aug/2024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R2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Stock management system specifications 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Documentation EN Blueprint for TBFST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Blueprint</a:t>
                      </a: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Second edition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859189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2/Sep/2024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R3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Stock management system specifications 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Documentation EN Blueprint for TBFST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Blueprint</a:t>
                      </a: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Third edition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162785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8/Oct/2024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R4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Stock management system specifications 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Documentation EN Blueprint for TBFST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Blueprint</a:t>
                      </a:r>
                    </a:p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Fourth edition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551663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r>
                        <a:rPr kumimoji="1" lang="th-TH" altLang="ja-JP" sz="100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kumimoji="1" lang="en-US" altLang="ja-JP" sz="100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Nov/2024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R5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Stock management system specifications 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Documentation EN Blueprint for TBFST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Blueprint</a:t>
                      </a: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Fifth edition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499457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22/Nov/2024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R6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Stock management system specifications 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Documentation EN Blueprint for TBFST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Blueprint</a:t>
                      </a: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Sixth edition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610053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15/Nov/2024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R7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Stock management system specifications 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Documentation EN Blueprint for TBFST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Blueprint</a:t>
                      </a: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Seventh edition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177825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18/Nov/2024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R8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Stock management system specifications 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Documentation EN Blueprint for TBFST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Blueprint</a:t>
                      </a: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Eighth edition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31850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162276"/>
                  </a:ext>
                </a:extLst>
              </a:tr>
            </a:tbl>
          </a:graphicData>
        </a:graphic>
      </p:graphicFrame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674C7495-59A2-40E2-A622-FD8030C8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E554ABE-F2EE-5982-9FD0-0A32CD62B60A}"/>
              </a:ext>
            </a:extLst>
          </p:cNvPr>
          <p:cNvSpPr/>
          <p:nvPr/>
        </p:nvSpPr>
        <p:spPr>
          <a:xfrm>
            <a:off x="5886900" y="1620775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9CCB040-A0C8-3332-5702-D0AA6ED7A015}"/>
              </a:ext>
            </a:extLst>
          </p:cNvPr>
          <p:cNvSpPr/>
          <p:nvPr/>
        </p:nvSpPr>
        <p:spPr>
          <a:xfrm>
            <a:off x="5886900" y="2102305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AD9CF6B-FFA7-223D-F8C5-0E19AECCFFC0}"/>
              </a:ext>
            </a:extLst>
          </p:cNvPr>
          <p:cNvSpPr/>
          <p:nvPr/>
        </p:nvSpPr>
        <p:spPr>
          <a:xfrm>
            <a:off x="5886900" y="260215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7D26EF9-0552-7A83-6AFB-F5A459A737B8}"/>
              </a:ext>
            </a:extLst>
          </p:cNvPr>
          <p:cNvSpPr/>
          <p:nvPr/>
        </p:nvSpPr>
        <p:spPr>
          <a:xfrm>
            <a:off x="5886900" y="3145075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BCD5F44-5444-F05A-2627-999E9788216F}"/>
              </a:ext>
            </a:extLst>
          </p:cNvPr>
          <p:cNvSpPr/>
          <p:nvPr/>
        </p:nvSpPr>
        <p:spPr>
          <a:xfrm>
            <a:off x="5886899" y="362932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1E16276-569F-2E48-3951-0BE677D2EF88}"/>
              </a:ext>
            </a:extLst>
          </p:cNvPr>
          <p:cNvSpPr/>
          <p:nvPr/>
        </p:nvSpPr>
        <p:spPr>
          <a:xfrm>
            <a:off x="5886899" y="4172245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7DEF35C-5D81-4EAD-8D01-239D51D0F95F}"/>
              </a:ext>
            </a:extLst>
          </p:cNvPr>
          <p:cNvSpPr/>
          <p:nvPr/>
        </p:nvSpPr>
        <p:spPr>
          <a:xfrm>
            <a:off x="5886898" y="4642042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22434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917F-BAED-7172-FA82-2B10D353A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AA2E813-9AE6-C530-CB4C-5ECBE679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ACA014E-2CAB-B97C-FDEE-39655ED34B97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185E262-57B5-400E-F390-2B946A1A40A7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3-1-12. Loading Container – FG transfer, POKAYOKE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57D6471-BCFD-3696-EDD3-2E47170F0369}"/>
              </a:ext>
            </a:extLst>
          </p:cNvPr>
          <p:cNvSpPr txBox="1"/>
          <p:nvPr/>
        </p:nvSpPr>
        <p:spPr>
          <a:xfrm>
            <a:off x="5477218" y="869546"/>
            <a:ext cx="1046988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TBFST ⇒Pegasus</a:t>
            </a:r>
            <a:endParaRPr lang="ja-JP" altLang="en-US" sz="800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1F46C84-F239-E039-429E-385DAC0CB0E7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6A060F-C4ED-A236-A64E-594052259E47}"/>
              </a:ext>
            </a:extLst>
          </p:cNvPr>
          <p:cNvSpPr/>
          <p:nvPr/>
        </p:nvSpPr>
        <p:spPr>
          <a:xfrm>
            <a:off x="1634490" y="2705100"/>
            <a:ext cx="1116330" cy="270510"/>
          </a:xfrm>
          <a:prstGeom prst="rect">
            <a:avLst/>
          </a:prstGeom>
          <a:solidFill>
            <a:srgbClr val="FFFFF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ADA74-25EC-0C6E-233C-E8D012CA48A6}"/>
              </a:ext>
            </a:extLst>
          </p:cNvPr>
          <p:cNvSpPr txBox="1"/>
          <p:nvPr/>
        </p:nvSpPr>
        <p:spPr>
          <a:xfrm>
            <a:off x="428715" y="1257582"/>
            <a:ext cx="52725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Loading Container</a:t>
            </a:r>
          </a:p>
          <a:p>
            <a:r>
              <a:rPr lang="en-US" sz="1050" dirty="0"/>
              <a:t>Import loading container to generate the FG transfer to loading area and POKAYOKE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74FC1B9-5C26-C74C-518E-607FCD8F51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357378"/>
              </p:ext>
            </p:extLst>
          </p:nvPr>
        </p:nvGraphicFramePr>
        <p:xfrm>
          <a:off x="5623487" y="132524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684" imgH="792764" progId="Excel.Sheet.12">
                  <p:embed/>
                </p:oleObj>
              </mc:Choice>
              <mc:Fallback>
                <p:oleObj name="Worksheet" showAsIcon="1" r:id="rId2" imgW="914684" imgH="7927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23487" y="132524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85E1D91-63FE-5C69-8D2C-20ED141B9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68" y="2173897"/>
            <a:ext cx="5571744" cy="1179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9952B5-F411-7822-8675-5034DA105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68" y="3466115"/>
            <a:ext cx="5571744" cy="1233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CFEB50-4A93-DC72-4121-0D7805927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68" y="4861427"/>
            <a:ext cx="5571744" cy="14025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C6C7FC-FE31-31FC-97AA-F71A8E1296B2}"/>
              </a:ext>
            </a:extLst>
          </p:cNvPr>
          <p:cNvSpPr txBox="1"/>
          <p:nvPr/>
        </p:nvSpPr>
        <p:spPr>
          <a:xfrm>
            <a:off x="428715" y="6704808"/>
            <a:ext cx="5902578" cy="57708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050" b="1" dirty="0"/>
              <a:t>Conditions :</a:t>
            </a:r>
          </a:p>
          <a:p>
            <a:r>
              <a:rPr lang="en-US" sz="1050" dirty="0"/>
              <a:t>There are linked CO(3-1-2) data and loading container import items which will allowed to create </a:t>
            </a:r>
          </a:p>
          <a:p>
            <a:r>
              <a:rPr lang="en-US" sz="1050" dirty="0"/>
              <a:t>FG transfers and POKAYOKE schedules only.</a:t>
            </a:r>
          </a:p>
        </p:txBody>
      </p:sp>
    </p:spTree>
    <p:extLst>
      <p:ext uri="{BB962C8B-B14F-4D97-AF65-F5344CB8AC3E}">
        <p14:creationId xmlns:p14="http://schemas.microsoft.com/office/powerpoint/2010/main" val="1346508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CE4E-BCB0-7EEC-92CB-86201768E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BE06D3D-C534-B7DC-3F26-F31525D3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D5FED8C-B10F-8DBA-C9D5-C839CB4006CC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6A00183-8732-ADAD-9F32-F395191F7F1D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3-1-13. PS Complete (FG Inbound) =&gt; WMS_TB PS Complete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5950C1D-5781-F0B4-65A9-1B6D96E199C8}"/>
              </a:ext>
            </a:extLst>
          </p:cNvPr>
          <p:cNvSpPr txBox="1"/>
          <p:nvPr/>
        </p:nvSpPr>
        <p:spPr>
          <a:xfrm>
            <a:off x="5477218" y="869546"/>
            <a:ext cx="1046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Pegasus ⇒ SYTELINE</a:t>
            </a:r>
            <a:endParaRPr lang="ja-JP" altLang="en-US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1C3CC-2B9D-0EAC-2D4B-9FBFCE41C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3" y="1252456"/>
            <a:ext cx="5966250" cy="1020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7B5E48-67FF-7914-FEAE-4730B7F78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63" y="2997570"/>
            <a:ext cx="5966250" cy="956165"/>
          </a:xfrm>
          <a:prstGeom prst="rect">
            <a:avLst/>
          </a:prstGeom>
        </p:spPr>
      </p:pic>
      <p:sp>
        <p:nvSpPr>
          <p:cNvPr id="8" name="テキスト ボックス 29">
            <a:extLst>
              <a:ext uri="{FF2B5EF4-FFF2-40B4-BE49-F238E27FC236}">
                <a16:creationId xmlns:a16="http://schemas.microsoft.com/office/drawing/2014/main" id="{13CEFF2F-2759-E66A-9840-47AE622014D3}"/>
              </a:ext>
            </a:extLst>
          </p:cNvPr>
          <p:cNvSpPr txBox="1"/>
          <p:nvPr/>
        </p:nvSpPr>
        <p:spPr>
          <a:xfrm>
            <a:off x="406400" y="2444065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3-1-14. Material Issue =&gt; WMS_TB Material ISSUE</a:t>
            </a:r>
          </a:p>
        </p:txBody>
      </p:sp>
      <p:sp>
        <p:nvSpPr>
          <p:cNvPr id="9" name="テキスト ボックス 11">
            <a:extLst>
              <a:ext uri="{FF2B5EF4-FFF2-40B4-BE49-F238E27FC236}">
                <a16:creationId xmlns:a16="http://schemas.microsoft.com/office/drawing/2014/main" id="{5457A366-6FBC-1355-E167-83B4BBA0611F}"/>
              </a:ext>
            </a:extLst>
          </p:cNvPr>
          <p:cNvSpPr txBox="1"/>
          <p:nvPr/>
        </p:nvSpPr>
        <p:spPr>
          <a:xfrm>
            <a:off x="5463355" y="2467148"/>
            <a:ext cx="1046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Pegasus ⇒ SYTELINE</a:t>
            </a:r>
            <a:endParaRPr lang="ja-JP" altLang="en-US" sz="800" dirty="0"/>
          </a:p>
        </p:txBody>
      </p:sp>
      <p:sp>
        <p:nvSpPr>
          <p:cNvPr id="10" name="テキスト ボックス 29">
            <a:extLst>
              <a:ext uri="{FF2B5EF4-FFF2-40B4-BE49-F238E27FC236}">
                <a16:creationId xmlns:a16="http://schemas.microsoft.com/office/drawing/2014/main" id="{9C1AE146-13C5-F243-BE82-CCE0869E009A}"/>
              </a:ext>
            </a:extLst>
          </p:cNvPr>
          <p:cNvSpPr txBox="1"/>
          <p:nvPr/>
        </p:nvSpPr>
        <p:spPr>
          <a:xfrm>
            <a:off x="406400" y="4144687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3-1-15. Receipt Material =&gt; WMS_TB Receipt Material on PO</a:t>
            </a:r>
          </a:p>
        </p:txBody>
      </p:sp>
      <p:sp>
        <p:nvSpPr>
          <p:cNvPr id="11" name="テキスト ボックス 11">
            <a:extLst>
              <a:ext uri="{FF2B5EF4-FFF2-40B4-BE49-F238E27FC236}">
                <a16:creationId xmlns:a16="http://schemas.microsoft.com/office/drawing/2014/main" id="{A0797BE8-5713-C21F-6068-FDB9268A588E}"/>
              </a:ext>
            </a:extLst>
          </p:cNvPr>
          <p:cNvSpPr txBox="1"/>
          <p:nvPr/>
        </p:nvSpPr>
        <p:spPr>
          <a:xfrm>
            <a:off x="5463355" y="4167770"/>
            <a:ext cx="1046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Pegasus ⇒ SYTELINE</a:t>
            </a:r>
            <a:endParaRPr lang="ja-JP" altLang="en-US" sz="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DE1D5D-FC36-7E6B-5445-5D44F991F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6025573"/>
            <a:ext cx="5980113" cy="993862"/>
          </a:xfrm>
          <a:prstGeom prst="rect">
            <a:avLst/>
          </a:prstGeom>
        </p:spPr>
      </p:pic>
      <p:sp>
        <p:nvSpPr>
          <p:cNvPr id="18" name="テキスト ボックス 29">
            <a:extLst>
              <a:ext uri="{FF2B5EF4-FFF2-40B4-BE49-F238E27FC236}">
                <a16:creationId xmlns:a16="http://schemas.microsoft.com/office/drawing/2014/main" id="{CA10BCCE-6C35-8FFD-3FB9-5B5DDBC9D29F}"/>
              </a:ext>
            </a:extLst>
          </p:cNvPr>
          <p:cNvSpPr txBox="1"/>
          <p:nvPr/>
        </p:nvSpPr>
        <p:spPr>
          <a:xfrm>
            <a:off x="406400" y="5491059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3-1-16. Stock count =&gt; WMS_TB Count Stock</a:t>
            </a:r>
          </a:p>
        </p:txBody>
      </p:sp>
      <p:sp>
        <p:nvSpPr>
          <p:cNvPr id="19" name="テキスト ボックス 11">
            <a:extLst>
              <a:ext uri="{FF2B5EF4-FFF2-40B4-BE49-F238E27FC236}">
                <a16:creationId xmlns:a16="http://schemas.microsoft.com/office/drawing/2014/main" id="{5E185756-7132-EF74-6083-3B3997268920}"/>
              </a:ext>
            </a:extLst>
          </p:cNvPr>
          <p:cNvSpPr txBox="1"/>
          <p:nvPr/>
        </p:nvSpPr>
        <p:spPr>
          <a:xfrm>
            <a:off x="5463355" y="5514142"/>
            <a:ext cx="1046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Pegasus ⇒ SYTELINE</a:t>
            </a:r>
            <a:endParaRPr lang="ja-JP" altLang="en-US" sz="800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0038C777-AC7F-17A8-CAAF-81132CC0DD4C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" name="テキスト ボックス 29">
            <a:extLst>
              <a:ext uri="{FF2B5EF4-FFF2-40B4-BE49-F238E27FC236}">
                <a16:creationId xmlns:a16="http://schemas.microsoft.com/office/drawing/2014/main" id="{EC2183ED-44B9-9830-305B-21DECCE8D03E}"/>
              </a:ext>
            </a:extLst>
          </p:cNvPr>
          <p:cNvSpPr txBox="1"/>
          <p:nvPr/>
        </p:nvSpPr>
        <p:spPr>
          <a:xfrm>
            <a:off x="406400" y="7292339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3-1-17. FG Outbound</a:t>
            </a:r>
            <a:r>
              <a:rPr kumimoji="1" lang="th-TH" altLang="ja-JP" sz="1100" dirty="0"/>
              <a:t> </a:t>
            </a:r>
            <a:r>
              <a:rPr kumimoji="1" lang="en-US" altLang="ja-JP" sz="1100" dirty="0"/>
              <a:t>=&gt; </a:t>
            </a:r>
            <a:r>
              <a:rPr kumimoji="1" lang="en-US" altLang="ja-JP" sz="1100" dirty="0" err="1"/>
              <a:t>WMS_TB_Shipping</a:t>
            </a:r>
            <a:r>
              <a:rPr kumimoji="1" lang="en-US" altLang="ja-JP" sz="1100" dirty="0"/>
              <a:t> FG</a:t>
            </a:r>
          </a:p>
        </p:txBody>
      </p:sp>
      <p:sp>
        <p:nvSpPr>
          <p:cNvPr id="6" name="テキスト ボックス 11">
            <a:extLst>
              <a:ext uri="{FF2B5EF4-FFF2-40B4-BE49-F238E27FC236}">
                <a16:creationId xmlns:a16="http://schemas.microsoft.com/office/drawing/2014/main" id="{69F04CAE-317D-24A0-818C-777029FC79A2}"/>
              </a:ext>
            </a:extLst>
          </p:cNvPr>
          <p:cNvSpPr txBox="1"/>
          <p:nvPr/>
        </p:nvSpPr>
        <p:spPr>
          <a:xfrm>
            <a:off x="5463355" y="7315422"/>
            <a:ext cx="1046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Pegasus ⇒ SYTELINE</a:t>
            </a:r>
            <a:endParaRPr lang="ja-JP" altLang="en-US" sz="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9C1200A-E019-118F-517C-1077274AA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7914631"/>
            <a:ext cx="5980113" cy="6341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B7F620-F261-2C90-7947-D18E1ED2D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4587850"/>
            <a:ext cx="5980113" cy="72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9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FAC2-C05C-B378-E3F1-462D64531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75EB653-7371-1BF5-5789-0B9C8D737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4B5BC77-8059-5AF9-13A3-DFB1235712D5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F45280D-AC61-7C0E-EBB2-73475F5B5543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3-1-18 Carton barcode master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C0E823-2068-7135-3CDA-8CBE79BF502E}"/>
              </a:ext>
            </a:extLst>
          </p:cNvPr>
          <p:cNvSpPr txBox="1"/>
          <p:nvPr/>
        </p:nvSpPr>
        <p:spPr>
          <a:xfrm>
            <a:off x="5477218" y="869546"/>
            <a:ext cx="1046988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TBFST ⇒Pegasus</a:t>
            </a:r>
            <a:endParaRPr lang="ja-JP" altLang="en-US" sz="800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46AD533-93A1-51AA-779D-97826D6844F8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016C7-313E-E1B1-46A4-EF1DE59CFE22}"/>
              </a:ext>
            </a:extLst>
          </p:cNvPr>
          <p:cNvSpPr/>
          <p:nvPr/>
        </p:nvSpPr>
        <p:spPr>
          <a:xfrm>
            <a:off x="1634490" y="2705100"/>
            <a:ext cx="1116330" cy="270510"/>
          </a:xfrm>
          <a:prstGeom prst="rect">
            <a:avLst/>
          </a:prstGeom>
          <a:solidFill>
            <a:srgbClr val="FFFFF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6106E6-BEFE-743D-7B68-9B6D04A3F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15" y="2114137"/>
            <a:ext cx="5852398" cy="15678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E91127-EC12-5F90-0D9D-4DAF627B7F6E}"/>
              </a:ext>
            </a:extLst>
          </p:cNvPr>
          <p:cNvSpPr txBox="1"/>
          <p:nvPr/>
        </p:nvSpPr>
        <p:spPr>
          <a:xfrm>
            <a:off x="428715" y="164658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Carton barcode comparison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E0D438-786F-518E-1CD2-0D96330D4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" y="4589940"/>
            <a:ext cx="5547360" cy="34155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8B61F9-0D6B-DAB9-82C4-D3B64DE2987E}"/>
              </a:ext>
            </a:extLst>
          </p:cNvPr>
          <p:cNvSpPr txBox="1"/>
          <p:nvPr/>
        </p:nvSpPr>
        <p:spPr>
          <a:xfrm>
            <a:off x="428715" y="4148601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Carton barcode master data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73175D8-98C8-B2CB-7C7D-3A199017F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652986"/>
              </p:ext>
            </p:extLst>
          </p:nvPr>
        </p:nvGraphicFramePr>
        <p:xfrm>
          <a:off x="5614988" y="133706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684" imgH="792764" progId="Excel.Sheet.12">
                  <p:embed/>
                </p:oleObj>
              </mc:Choice>
              <mc:Fallback>
                <p:oleObj name="Worksheet" showAsIcon="1" r:id="rId4" imgW="914684" imgH="7927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4988" y="133706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99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9232D-89A4-9C7C-8024-8FFDBE0E1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48D324A-AA4C-865B-3F04-CAD39BD62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6B20E4A-A526-B980-89C6-BE3390B2EF8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BC9DC30-1472-0E6B-F7FF-D6B248679330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3-1-19. RMA Return view table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7C251DD-DE9E-7259-616C-FD111BCEC852}"/>
              </a:ext>
            </a:extLst>
          </p:cNvPr>
          <p:cNvSpPr txBox="1"/>
          <p:nvPr/>
        </p:nvSpPr>
        <p:spPr>
          <a:xfrm>
            <a:off x="5477218" y="869546"/>
            <a:ext cx="1046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SYTELINE ⇒Pegasus</a:t>
            </a:r>
            <a:endParaRPr lang="ja-JP" altLang="en-US" sz="800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90F8F6B-B2F0-1518-D591-A7D1F1B962E1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C04F80-B570-15B0-A25F-CECC024DCD44}"/>
              </a:ext>
            </a:extLst>
          </p:cNvPr>
          <p:cNvSpPr/>
          <p:nvPr/>
        </p:nvSpPr>
        <p:spPr>
          <a:xfrm>
            <a:off x="1634490" y="2705100"/>
            <a:ext cx="1116330" cy="270510"/>
          </a:xfrm>
          <a:prstGeom prst="rect">
            <a:avLst/>
          </a:prstGeom>
          <a:solidFill>
            <a:srgbClr val="FFFFF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48E501-DAEA-0555-ACE8-0CE6F9A41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675802" y="3155576"/>
            <a:ext cx="6853244" cy="4379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80A6CA-03FF-5288-C17A-EEE9A7A09691}"/>
              </a:ext>
            </a:extLst>
          </p:cNvPr>
          <p:cNvSpPr txBox="1"/>
          <p:nvPr/>
        </p:nvSpPr>
        <p:spPr>
          <a:xfrm>
            <a:off x="428715" y="1257582"/>
            <a:ext cx="489749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RMA Return</a:t>
            </a:r>
          </a:p>
          <a:p>
            <a:r>
              <a:rPr lang="en-US" sz="1050" dirty="0"/>
              <a:t>Retrieve the RMA return data from ERP to generate the </a:t>
            </a:r>
            <a:r>
              <a:rPr lang="en-US" sz="1050" dirty="0">
                <a:highlight>
                  <a:srgbClr val="FFFF00"/>
                </a:highlight>
              </a:rPr>
              <a:t>FG inbound schedule</a:t>
            </a:r>
            <a:r>
              <a:rPr lang="en-US" sz="1050" dirty="0"/>
              <a:t>, </a:t>
            </a:r>
          </a:p>
          <a:p>
            <a:r>
              <a:rPr lang="en-US" sz="1050" dirty="0"/>
              <a:t>where items are received into the warehouse (WH).</a:t>
            </a:r>
          </a:p>
        </p:txBody>
      </p:sp>
    </p:spTree>
    <p:extLst>
      <p:ext uri="{BB962C8B-B14F-4D97-AF65-F5344CB8AC3E}">
        <p14:creationId xmlns:p14="http://schemas.microsoft.com/office/powerpoint/2010/main" val="4145328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E6F6A-3692-2C1D-F7AA-A8D3CCD85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98DDAE-123B-8D98-AA92-1D4735C8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9F36F01-AA58-E5DF-D493-A4EFE88CF373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994620A-45E8-B3C2-53E1-A404BA7E40A9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3-1-20. Part Delivery Sheet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F8940F-336A-CDB2-5D62-17CF19AD16C3}"/>
              </a:ext>
            </a:extLst>
          </p:cNvPr>
          <p:cNvSpPr txBox="1"/>
          <p:nvPr/>
        </p:nvSpPr>
        <p:spPr>
          <a:xfrm>
            <a:off x="5477218" y="869546"/>
            <a:ext cx="1046988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TBFST ⇒Pegasus</a:t>
            </a:r>
            <a:endParaRPr lang="ja-JP" altLang="en-US" sz="800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08AA6B0-1866-5377-790F-47E8AD683794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0B0364-BFA4-EE6A-2B88-8286489968F8}"/>
              </a:ext>
            </a:extLst>
          </p:cNvPr>
          <p:cNvSpPr/>
          <p:nvPr/>
        </p:nvSpPr>
        <p:spPr>
          <a:xfrm>
            <a:off x="1634490" y="2705100"/>
            <a:ext cx="1116330" cy="270510"/>
          </a:xfrm>
          <a:prstGeom prst="rect">
            <a:avLst/>
          </a:prstGeom>
          <a:solidFill>
            <a:srgbClr val="FFFFF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E2F80-64B9-38D3-DED2-6443EF475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36" y="1376907"/>
            <a:ext cx="5460791" cy="765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94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15173-202E-3BD6-FDBA-26385B162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38CC262-61E4-F12E-7AA2-E20E7B27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F08D568-48EA-FD78-7D41-0AC52A1A4B5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829B9E4-BC7E-DE12-9B3E-C71419CA80A4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3-2-1. Supplier KANBAN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E5187A24-AC02-F0E8-48E3-6F3ECEF855A6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F0D5F-6564-9F65-52F8-487B12C63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406124"/>
            <a:ext cx="6117063" cy="25211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BEE833-954F-BA25-F392-3B33B97E62FF}"/>
              </a:ext>
            </a:extLst>
          </p:cNvPr>
          <p:cNvSpPr txBox="1"/>
          <p:nvPr/>
        </p:nvSpPr>
        <p:spPr>
          <a:xfrm>
            <a:off x="1555876" y="4625764"/>
            <a:ext cx="43571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 Code format:</a:t>
            </a:r>
          </a:p>
          <a:p>
            <a:pPr algn="l"/>
            <a:endParaRPr kumimoji="1" lang="en-US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PDS</a:t>
            </a:r>
            <a:r>
              <a:rPr kumimoji="1" lang="en-US" sz="10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no.|</a:t>
            </a:r>
            <a:r>
              <a:rPr kumimoji="1" lang="en-US" sz="1000" baseline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Mat.Code|Kanban</a:t>
            </a:r>
            <a:r>
              <a:rPr kumimoji="1" lang="en-US" sz="10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no.|</a:t>
            </a:r>
            <a:r>
              <a:rPr kumimoji="1" lang="en-US" sz="1000" baseline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QTY|Supplier</a:t>
            </a:r>
            <a:r>
              <a:rPr kumimoji="1" lang="en-US" sz="10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sz="1000" baseline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code|Delivery</a:t>
            </a:r>
            <a:r>
              <a:rPr kumimoji="1" lang="en-US" sz="10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sz="1000" baseline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date|Detail</a:t>
            </a:r>
            <a:endParaRPr kumimoji="1" lang="en-US" sz="1000" baseline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kumimoji="1" lang="en-US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algn="l"/>
            <a:endParaRPr kumimoji="1" lang="en-US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pt-B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R10224H03004|BTM80539-0400-102|4|16.00|T0102T|2024-09-07|medium</a:t>
            </a:r>
            <a:endParaRPr kumimoji="1" lang="en-US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F627827-3ABA-6F5B-AABA-BA7351A2C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9" y="4616620"/>
            <a:ext cx="905001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63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EE9CD-E790-4945-18D4-00841FA41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F71FA4E-89B9-2A4A-8887-7CEF8F72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4E4D7AE-6D92-5DAB-0343-22032BA424C7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A674C6D-501A-BB8B-313C-3132C80E45F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3-2-2. Production KANBAN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4906E4FF-8C7B-7489-2A79-52D30B89DE19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A98DC5-FF9E-0DA0-8AA7-06044BCED518}"/>
              </a:ext>
            </a:extLst>
          </p:cNvPr>
          <p:cNvSpPr txBox="1"/>
          <p:nvPr/>
        </p:nvSpPr>
        <p:spPr>
          <a:xfrm>
            <a:off x="2147317" y="4455076"/>
            <a:ext cx="43571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 Code format:</a:t>
            </a:r>
          </a:p>
          <a:p>
            <a:pPr algn="l"/>
            <a:endParaRPr kumimoji="1" lang="en-US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Line|Part</a:t>
            </a:r>
            <a:r>
              <a:rPr kumimoji="1" lang="en-US" sz="10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sz="1000" baseline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1" lang="en-US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o.|Box</a:t>
            </a:r>
            <a:r>
              <a:rPr kumimoji="1" lang="en-US" sz="10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sz="1000" baseline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no.|Production</a:t>
            </a:r>
            <a:r>
              <a:rPr kumimoji="1" lang="en-US" sz="10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sz="1000" baseline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date|QTY</a:t>
            </a:r>
            <a:endParaRPr kumimoji="1" lang="en-US" sz="1000" baseline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kumimoji="1" lang="en-US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algn="l"/>
            <a:endParaRPr kumimoji="1" lang="en-US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pt-B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e6|12606A|9|08072022|600</a:t>
            </a:r>
            <a:endParaRPr kumimoji="1" lang="en-US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CEF36-B8C8-876A-E5F1-777F0B73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4" y="1176498"/>
            <a:ext cx="6146166" cy="2671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A3ACB4-F819-45E6-8BB3-1D8F455CE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3" t="2788" r="6489" b="51533"/>
          <a:stretch/>
        </p:blipFill>
        <p:spPr>
          <a:xfrm>
            <a:off x="353567" y="4139184"/>
            <a:ext cx="1786129" cy="17251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F46C26-3371-9953-0AEE-61E8E6116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696" y="6471343"/>
            <a:ext cx="2130170" cy="1668385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id="{FEBF87B8-FC3E-D367-3E44-90FD935C6D51}"/>
              </a:ext>
            </a:extLst>
          </p:cNvPr>
          <p:cNvSpPr/>
          <p:nvPr/>
        </p:nvSpPr>
        <p:spPr>
          <a:xfrm>
            <a:off x="817371" y="6642677"/>
            <a:ext cx="1010920" cy="666427"/>
          </a:xfrm>
          <a:prstGeom prst="borderCallout1">
            <a:avLst>
              <a:gd name="adj1" fmla="val 62203"/>
              <a:gd name="adj2" fmla="val 102128"/>
              <a:gd name="adj3" fmla="val 67235"/>
              <a:gd name="adj4" fmla="val 129499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lang="en-US" sz="800" dirty="0"/>
              <a:t>2024-12-15:</a:t>
            </a:r>
          </a:p>
          <a:p>
            <a:pPr algn="l" defTabSz="914400"/>
            <a:r>
              <a:rPr lang="en-US" sz="800" dirty="0"/>
              <a:t>New format layout</a:t>
            </a:r>
            <a:endParaRPr kumimoji="1" 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3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44F73-67FD-CE60-8D13-48783F129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A565103-0A6A-B7A5-EDEB-2ACC1E1F7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AB4FE10-D4EC-D015-0DBC-A67AF442C670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E59421D-40DC-32D7-2C7D-AE8D861AF4D0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3-2-3. Production KANBAN (reused KANBAN)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53D04AC-751E-2AE1-7543-A6AF179163A2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1D665E-FB62-4B20-C9EA-996D22B02C0A}"/>
              </a:ext>
            </a:extLst>
          </p:cNvPr>
          <p:cNvSpPr txBox="1"/>
          <p:nvPr/>
        </p:nvSpPr>
        <p:spPr>
          <a:xfrm>
            <a:off x="2147317" y="4455076"/>
            <a:ext cx="43571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 Code format:</a:t>
            </a:r>
          </a:p>
          <a:p>
            <a:pPr algn="l"/>
            <a:endParaRPr kumimoji="1" lang="en-US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[Customer P/N – 11digits][Production P/N – 15digits][Qty]-[K/B No.]</a:t>
            </a:r>
            <a:endParaRPr kumimoji="1" lang="en-US" sz="1000" baseline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kumimoji="1" lang="en-US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algn="l"/>
            <a:endParaRPr kumimoji="1" lang="en-US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pt-B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16510-58M000BT115010-71300S016-030</a:t>
            </a:r>
            <a:endParaRPr kumimoji="1" lang="en-US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888862-92D8-15ED-6312-1BDC07260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15" y="1295351"/>
            <a:ext cx="4857098" cy="21393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AB153C-15EA-0A34-1D48-67EBBF4D1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63" y="4455076"/>
            <a:ext cx="1133633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02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9FEC0-F8C5-4901-6AD8-FE727079E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53C19E2-C9A4-7303-AFE5-2C96408E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CA15C94-550E-BB38-B03B-5E78DF32BBF0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93F2A65-C049-64EA-C58D-59E722F15009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3-2-4. Customer KANBAN (Case mark)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E9419EAB-C325-5BBC-7D1C-07BD9CFFBFE5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A864B-CFC9-DE0E-F1CE-BC6F0F1A2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3" y="1245634"/>
            <a:ext cx="6031337" cy="29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41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ERP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8D0A1713-C44E-4CCE-89CA-95AC7AB6D98E}"/>
              </a:ext>
            </a:extLst>
          </p:cNvPr>
          <p:cNvCxnSpPr>
            <a:cxnSpLocks/>
            <a:stCxn id="81" idx="2"/>
            <a:endCxn id="53" idx="0"/>
          </p:cNvCxnSpPr>
          <p:nvPr/>
        </p:nvCxnSpPr>
        <p:spPr>
          <a:xfrm>
            <a:off x="3466705" y="3657834"/>
            <a:ext cx="0" cy="51211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4-1. RM – Materials Receive (PDS Line from ERP)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1C2C215-6987-49D8-BCAA-EBD6DDBD5709}"/>
              </a:ext>
            </a:extLst>
          </p:cNvPr>
          <p:cNvSpPr/>
          <p:nvPr/>
        </p:nvSpPr>
        <p:spPr>
          <a:xfrm>
            <a:off x="2862185" y="3018699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Read PDS Line</a:t>
            </a:r>
          </a:p>
        </p:txBody>
      </p:sp>
      <p:sp>
        <p:nvSpPr>
          <p:cNvPr id="53" name="フローチャート: 判断 52">
            <a:extLst>
              <a:ext uri="{FF2B5EF4-FFF2-40B4-BE49-F238E27FC236}">
                <a16:creationId xmlns:a16="http://schemas.microsoft.com/office/drawing/2014/main" id="{F8866DEE-1FF0-41EA-B938-0A043A5C3355}"/>
              </a:ext>
            </a:extLst>
          </p:cNvPr>
          <p:cNvSpPr/>
          <p:nvPr/>
        </p:nvSpPr>
        <p:spPr>
          <a:xfrm>
            <a:off x="2862185" y="4169944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Data OK?</a:t>
            </a:r>
          </a:p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Yes / No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97593F0B-DE2C-4650-B0AB-9741E6393A99}"/>
              </a:ext>
            </a:extLst>
          </p:cNvPr>
          <p:cNvSpPr/>
          <p:nvPr/>
        </p:nvSpPr>
        <p:spPr>
          <a:xfrm>
            <a:off x="3653432" y="8334858"/>
            <a:ext cx="701037" cy="29327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Next #1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79" name="コネクタ: カギ線 78">
            <a:extLst>
              <a:ext uri="{FF2B5EF4-FFF2-40B4-BE49-F238E27FC236}">
                <a16:creationId xmlns:a16="http://schemas.microsoft.com/office/drawing/2014/main" id="{062E7843-694D-4C1D-91D2-269C15C2EFF2}"/>
              </a:ext>
            </a:extLst>
          </p:cNvPr>
          <p:cNvCxnSpPr>
            <a:cxnSpLocks/>
            <a:stCxn id="53" idx="3"/>
            <a:endCxn id="11" idx="2"/>
          </p:cNvCxnSpPr>
          <p:nvPr/>
        </p:nvCxnSpPr>
        <p:spPr>
          <a:xfrm flipV="1">
            <a:off x="4071225" y="3520700"/>
            <a:ext cx="1242988" cy="971713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3E32C88-1CA7-4323-B406-E41AEB6534F9}"/>
              </a:ext>
            </a:extLst>
          </p:cNvPr>
          <p:cNvSpPr/>
          <p:nvPr/>
        </p:nvSpPr>
        <p:spPr>
          <a:xfrm>
            <a:off x="3422292" y="4814879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86975AB4-ED01-4020-8D16-984E1F6E96E2}"/>
              </a:ext>
            </a:extLst>
          </p:cNvPr>
          <p:cNvSpPr/>
          <p:nvPr/>
        </p:nvSpPr>
        <p:spPr>
          <a:xfrm>
            <a:off x="4012482" y="4296570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61" name="コネクタ: カギ線 60">
            <a:extLst>
              <a:ext uri="{FF2B5EF4-FFF2-40B4-BE49-F238E27FC236}">
                <a16:creationId xmlns:a16="http://schemas.microsoft.com/office/drawing/2014/main" id="{5286A1F5-DE6B-468E-8AF0-3C05F5F58DD9}"/>
              </a:ext>
            </a:extLst>
          </p:cNvPr>
          <p:cNvCxnSpPr>
            <a:cxnSpLocks/>
            <a:stCxn id="53" idx="2"/>
            <a:endCxn id="80" idx="0"/>
          </p:cNvCxnSpPr>
          <p:nvPr/>
        </p:nvCxnSpPr>
        <p:spPr>
          <a:xfrm rot="16200000" flipH="1">
            <a:off x="2622642" y="5658944"/>
            <a:ext cx="2225373" cy="537246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F051614-5719-85F6-C6FC-A073A100D7D0}"/>
              </a:ext>
            </a:extLst>
          </p:cNvPr>
          <p:cNvSpPr/>
          <p:nvPr/>
        </p:nvSpPr>
        <p:spPr>
          <a:xfrm>
            <a:off x="637814" y="1852448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Send/Resend PDS Line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A9EB8F7-AA44-3B71-1A59-7FB7A01223F2}"/>
              </a:ext>
            </a:extLst>
          </p:cNvPr>
          <p:cNvCxnSpPr>
            <a:cxnSpLocks/>
            <a:stCxn id="4" idx="3"/>
            <a:endCxn id="12" idx="2"/>
          </p:cNvCxnSpPr>
          <p:nvPr/>
        </p:nvCxnSpPr>
        <p:spPr>
          <a:xfrm>
            <a:off x="1846854" y="2172016"/>
            <a:ext cx="1188302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00E518-B6CC-A85D-E733-C1CD43243B33}"/>
              </a:ext>
            </a:extLst>
          </p:cNvPr>
          <p:cNvSpPr/>
          <p:nvPr/>
        </p:nvSpPr>
        <p:spPr>
          <a:xfrm>
            <a:off x="4824096" y="3155831"/>
            <a:ext cx="980234" cy="3648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Report error details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15652A2B-FA0E-6D05-00ED-92DF3550F741}"/>
              </a:ext>
            </a:extLst>
          </p:cNvPr>
          <p:cNvSpPr/>
          <p:nvPr/>
        </p:nvSpPr>
        <p:spPr>
          <a:xfrm>
            <a:off x="3399431" y="7040254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Acceptance work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/ Create RM schedule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3ABD32-BBD6-C885-0886-AB046329F91E}"/>
              </a:ext>
            </a:extLst>
          </p:cNvPr>
          <p:cNvCxnSpPr>
            <a:stCxn id="80" idx="2"/>
            <a:endCxn id="57" idx="0"/>
          </p:cNvCxnSpPr>
          <p:nvPr/>
        </p:nvCxnSpPr>
        <p:spPr>
          <a:xfrm>
            <a:off x="4003951" y="7679389"/>
            <a:ext cx="0" cy="65546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12D4E3E6-D96E-BC8E-0275-CB7ED3BD96B5}"/>
              </a:ext>
            </a:extLst>
          </p:cNvPr>
          <p:cNvSpPr/>
          <p:nvPr/>
        </p:nvSpPr>
        <p:spPr>
          <a:xfrm>
            <a:off x="3035156" y="1852449"/>
            <a:ext cx="873840" cy="639133"/>
          </a:xfrm>
          <a:prstGeom prst="flowChartMagneticDisk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Middle Tier</a:t>
            </a:r>
          </a:p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DB</a:t>
            </a:r>
          </a:p>
        </p:txBody>
      </p:sp>
      <p:cxnSp>
        <p:nvCxnSpPr>
          <p:cNvPr id="14" name="直線矢印コネクタ 132">
            <a:extLst>
              <a:ext uri="{FF2B5EF4-FFF2-40B4-BE49-F238E27FC236}">
                <a16:creationId xmlns:a16="http://schemas.microsoft.com/office/drawing/2014/main" id="{8A854170-295C-6550-D706-C4BC329777B1}"/>
              </a:ext>
            </a:extLst>
          </p:cNvPr>
          <p:cNvCxnSpPr>
            <a:cxnSpLocks/>
            <a:stCxn id="12" idx="3"/>
            <a:endCxn id="81" idx="0"/>
          </p:cNvCxnSpPr>
          <p:nvPr/>
        </p:nvCxnSpPr>
        <p:spPr>
          <a:xfrm flipH="1">
            <a:off x="3466705" y="2491582"/>
            <a:ext cx="5371" cy="52711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コネクタ: カギ線 78">
            <a:extLst>
              <a:ext uri="{FF2B5EF4-FFF2-40B4-BE49-F238E27FC236}">
                <a16:creationId xmlns:a16="http://schemas.microsoft.com/office/drawing/2014/main" id="{ED1E39C6-E2BD-EFF1-B06C-7FF297E80443}"/>
              </a:ext>
            </a:extLst>
          </p:cNvPr>
          <p:cNvCxnSpPr>
            <a:cxnSpLocks/>
            <a:stCxn id="11" idx="0"/>
            <a:endCxn id="12" idx="4"/>
          </p:cNvCxnSpPr>
          <p:nvPr/>
        </p:nvCxnSpPr>
        <p:spPr>
          <a:xfrm rot="16200000" flipV="1">
            <a:off x="4119698" y="1961315"/>
            <a:ext cx="983815" cy="1405217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2BF432F-FD0F-2A7B-3592-1BF3EC0B452D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0946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</a:rPr>
              <a:t>■</a:t>
            </a:r>
            <a:r>
              <a:rPr kumimoji="1" lang="en-US" altLang="ja-JP" sz="1400" b="1" dirty="0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0BBF93-590E-46B1-959E-D6B1E58C4925}"/>
              </a:ext>
            </a:extLst>
          </p:cNvPr>
          <p:cNvSpPr txBox="1"/>
          <p:nvPr/>
        </p:nvSpPr>
        <p:spPr>
          <a:xfrm>
            <a:off x="406400" y="1025912"/>
            <a:ext cx="61170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1. Overview</a:t>
            </a:r>
          </a:p>
          <a:p>
            <a:r>
              <a:rPr kumimoji="1" lang="en-US" altLang="ja-JP" sz="1100" dirty="0"/>
              <a:t>2. Overall configuration diagram</a:t>
            </a:r>
          </a:p>
          <a:p>
            <a:r>
              <a:rPr kumimoji="1" lang="en-US" altLang="ja-JP" sz="1100" dirty="0"/>
              <a:t>3. Document image</a:t>
            </a:r>
          </a:p>
          <a:p>
            <a:r>
              <a:rPr kumimoji="1" lang="en-US" altLang="ja-JP" sz="1100" dirty="0"/>
              <a:t>4. Operation flow</a:t>
            </a:r>
          </a:p>
          <a:p>
            <a:r>
              <a:rPr kumimoji="1" lang="en-US" altLang="ja-JP" sz="1100" dirty="0"/>
              <a:t>5. System functional specifications</a:t>
            </a:r>
          </a:p>
          <a:p>
            <a:r>
              <a:rPr kumimoji="1" lang="en-US" altLang="ja-JP" sz="1100" dirty="0"/>
              <a:t>  5-1. Handy terminal function</a:t>
            </a:r>
          </a:p>
          <a:p>
            <a:r>
              <a:rPr kumimoji="1" lang="en-US" altLang="ja-JP" sz="1100" dirty="0"/>
              <a:t>  5-2. Handy terminal function Inbound</a:t>
            </a:r>
          </a:p>
          <a:p>
            <a:r>
              <a:rPr kumimoji="1" lang="en-US" altLang="ja-JP" sz="1100" dirty="0"/>
              <a:t>  5-3. Handy terminal function Outbound</a:t>
            </a:r>
          </a:p>
          <a:p>
            <a:r>
              <a:rPr kumimoji="1" lang="en-US" altLang="ja-JP" sz="1100" dirty="0"/>
              <a:t>  5-2. Handy terminal function Stock Management</a:t>
            </a:r>
          </a:p>
          <a:p>
            <a:r>
              <a:rPr kumimoji="1" lang="en-US" altLang="ja-JP" sz="1100" dirty="0"/>
              <a:t>  5-5. PC operation flow</a:t>
            </a:r>
          </a:p>
          <a:p>
            <a:r>
              <a:rPr kumimoji="1" lang="en-US" altLang="ja-JP" sz="1100" dirty="0"/>
              <a:t>    5-5-1. Login-Menu</a:t>
            </a:r>
          </a:p>
          <a:p>
            <a:r>
              <a:rPr kumimoji="1" lang="en-US" altLang="ja-JP" sz="1100" dirty="0"/>
              <a:t>    5-5-2. Main-Menu</a:t>
            </a:r>
          </a:p>
          <a:p>
            <a:r>
              <a:rPr kumimoji="1" lang="en-US" altLang="ja-JP" sz="1100" dirty="0"/>
              <a:t>    5-5-3. Schedule</a:t>
            </a:r>
          </a:p>
          <a:p>
            <a:r>
              <a:rPr kumimoji="1" lang="en-US" altLang="ja-JP" sz="1100" dirty="0"/>
              <a:t>    5-5-4. Inbound</a:t>
            </a:r>
          </a:p>
          <a:p>
            <a:r>
              <a:rPr kumimoji="1" lang="en-US" altLang="ja-JP" sz="1100" dirty="0"/>
              <a:t>    5-5-5. Outbound</a:t>
            </a:r>
          </a:p>
          <a:p>
            <a:r>
              <a:rPr kumimoji="1" lang="en-US" altLang="ja-JP" sz="1100" dirty="0"/>
              <a:t>    5-5-6. Stock Inquiry Report</a:t>
            </a:r>
          </a:p>
          <a:p>
            <a:r>
              <a:rPr kumimoji="1" lang="en-US" altLang="ja-JP" sz="1100" dirty="0"/>
              <a:t>    5-5-7. Stock Maintenance</a:t>
            </a:r>
          </a:p>
          <a:p>
            <a:r>
              <a:rPr kumimoji="1" lang="en-US" altLang="ja-JP" sz="1100" dirty="0"/>
              <a:t>    5-5-8. Stocktaking</a:t>
            </a:r>
          </a:p>
          <a:p>
            <a:r>
              <a:rPr kumimoji="1" lang="en-US" altLang="ja-JP" sz="1100" dirty="0"/>
              <a:t>    5-5-9. Stock Maintenance Inquiry / Report</a:t>
            </a:r>
          </a:p>
          <a:p>
            <a:r>
              <a:rPr kumimoji="1" lang="en-US" altLang="ja-JP" sz="1100" dirty="0"/>
              <a:t>    5-5-10. NG Reason master</a:t>
            </a:r>
          </a:p>
          <a:p>
            <a:r>
              <a:rPr kumimoji="1" lang="en-US" altLang="ja-JP" sz="1100" dirty="0"/>
              <a:t>    5-5-11. Supplier master</a:t>
            </a:r>
          </a:p>
          <a:p>
            <a:r>
              <a:rPr kumimoji="1" lang="en-US" altLang="ja-JP" sz="1100" dirty="0"/>
              <a:t>    5-5-12. Item master</a:t>
            </a:r>
          </a:p>
          <a:p>
            <a:r>
              <a:rPr kumimoji="1" lang="en-US" altLang="ja-JP" sz="1100" dirty="0"/>
              <a:t>    5-5-13. Location master</a:t>
            </a:r>
          </a:p>
          <a:p>
            <a:r>
              <a:rPr kumimoji="1" lang="en-US" altLang="ja-JP" sz="1100" dirty="0"/>
              <a:t>    5-5-14. User master</a:t>
            </a:r>
          </a:p>
          <a:p>
            <a:r>
              <a:rPr kumimoji="1" lang="en-US" altLang="ja-JP" sz="1100" dirty="0"/>
              <a:t>    5-5-15. User Credential master</a:t>
            </a:r>
          </a:p>
          <a:p>
            <a:r>
              <a:rPr kumimoji="1" lang="en-US" altLang="ja-JP" sz="1100" dirty="0"/>
              <a:t>    5-5-16. Authority Master</a:t>
            </a:r>
          </a:p>
          <a:p>
            <a:r>
              <a:rPr kumimoji="1" lang="en-US" altLang="ja-JP" sz="1100" dirty="0"/>
              <a:t>    5-5-17. Name Master</a:t>
            </a:r>
          </a:p>
          <a:p>
            <a:r>
              <a:rPr kumimoji="1" lang="en-US" altLang="ja-JP" sz="1100" dirty="0"/>
              <a:t>    5-5-18. Packing Standard Master</a:t>
            </a:r>
          </a:p>
          <a:p>
            <a:r>
              <a:rPr kumimoji="1" lang="en-US" altLang="ja-JP" sz="1100" dirty="0"/>
              <a:t>    5-5-19. Customer Master</a:t>
            </a:r>
          </a:p>
          <a:p>
            <a:r>
              <a:rPr kumimoji="1" lang="en-US" altLang="ja-JP" sz="1100" dirty="0"/>
              <a:t>    5-5-20. Department Master</a:t>
            </a:r>
          </a:p>
          <a:p>
            <a:r>
              <a:rPr kumimoji="1" lang="en-US" altLang="ja-JP" sz="1100" dirty="0"/>
              <a:t>6. Q&amp;A</a:t>
            </a:r>
          </a:p>
          <a:p>
            <a:r>
              <a:rPr kumimoji="1" lang="en-US" altLang="ja-JP" sz="1100" dirty="0"/>
              <a:t>7. Sign off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7CAA9A5-8087-4AD4-B09F-ABE2347EA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4301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ERP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4-1. RM – Materials Receive (Continue)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97593F0B-DE2C-4650-B0AB-9741E6393A99}"/>
              </a:ext>
            </a:extLst>
          </p:cNvPr>
          <p:cNvSpPr/>
          <p:nvPr/>
        </p:nvSpPr>
        <p:spPr>
          <a:xfrm>
            <a:off x="3945810" y="1875644"/>
            <a:ext cx="701037" cy="29327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Next #1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C64905D-BB1F-9308-3775-91719A1A1247}"/>
              </a:ext>
            </a:extLst>
          </p:cNvPr>
          <p:cNvSpPr/>
          <p:nvPr/>
        </p:nvSpPr>
        <p:spPr>
          <a:xfrm>
            <a:off x="5299700" y="6924805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BFC1FCFC-2273-E5B9-5D27-E0DA25A116E9}"/>
              </a:ext>
            </a:extLst>
          </p:cNvPr>
          <p:cNvSpPr/>
          <p:nvPr/>
        </p:nvSpPr>
        <p:spPr>
          <a:xfrm>
            <a:off x="4403401" y="6421183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8" name="正方形/長方形 80">
            <a:extLst>
              <a:ext uri="{FF2B5EF4-FFF2-40B4-BE49-F238E27FC236}">
                <a16:creationId xmlns:a16="http://schemas.microsoft.com/office/drawing/2014/main" id="{D1C2C215-6987-49D8-BCAA-EBD6DDBD5709}"/>
              </a:ext>
            </a:extLst>
          </p:cNvPr>
          <p:cNvSpPr/>
          <p:nvPr/>
        </p:nvSpPr>
        <p:spPr>
          <a:xfrm>
            <a:off x="3691808" y="2424010"/>
            <a:ext cx="1209040" cy="4910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Scan PDS sheet to start receiving process</a:t>
            </a:r>
          </a:p>
        </p:txBody>
      </p:sp>
      <p:sp>
        <p:nvSpPr>
          <p:cNvPr id="9" name="正方形/長方形 80">
            <a:extLst>
              <a:ext uri="{FF2B5EF4-FFF2-40B4-BE49-F238E27FC236}">
                <a16:creationId xmlns:a16="http://schemas.microsoft.com/office/drawing/2014/main" id="{45E3283F-BC78-EF19-B38C-F06CEA246FAC}"/>
              </a:ext>
            </a:extLst>
          </p:cNvPr>
          <p:cNvSpPr/>
          <p:nvPr/>
        </p:nvSpPr>
        <p:spPr>
          <a:xfrm>
            <a:off x="2630146" y="6421183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Return Materials</a:t>
            </a:r>
          </a:p>
        </p:txBody>
      </p:sp>
      <p:sp>
        <p:nvSpPr>
          <p:cNvPr id="10" name="正方形/長方形 80">
            <a:extLst>
              <a:ext uri="{FF2B5EF4-FFF2-40B4-BE49-F238E27FC236}">
                <a16:creationId xmlns:a16="http://schemas.microsoft.com/office/drawing/2014/main" id="{4C7E0B7E-A91F-3988-0CFE-48B261B8EA77}"/>
              </a:ext>
            </a:extLst>
          </p:cNvPr>
          <p:cNvSpPr/>
          <p:nvPr/>
        </p:nvSpPr>
        <p:spPr>
          <a:xfrm>
            <a:off x="4802680" y="7194515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QC Confirm and move to storage location</a:t>
            </a:r>
          </a:p>
        </p:txBody>
      </p:sp>
      <p:sp>
        <p:nvSpPr>
          <p:cNvPr id="12" name="フローチャート: 判断 21">
            <a:extLst>
              <a:ext uri="{FF2B5EF4-FFF2-40B4-BE49-F238E27FC236}">
                <a16:creationId xmlns:a16="http://schemas.microsoft.com/office/drawing/2014/main" id="{404ECE48-2B08-0DC5-5E45-6AA6035D24D5}"/>
              </a:ext>
            </a:extLst>
          </p:cNvPr>
          <p:cNvSpPr/>
          <p:nvPr/>
        </p:nvSpPr>
        <p:spPr>
          <a:xfrm>
            <a:off x="4802680" y="6279868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QC Inspection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58BCB1-812E-FDA0-9F62-A2A64CE13B35}"/>
              </a:ext>
            </a:extLst>
          </p:cNvPr>
          <p:cNvCxnSpPr>
            <a:cxnSpLocks/>
            <a:stCxn id="8" idx="2"/>
            <a:endCxn id="38" idx="0"/>
          </p:cNvCxnSpPr>
          <p:nvPr/>
        </p:nvCxnSpPr>
        <p:spPr>
          <a:xfrm>
            <a:off x="4296328" y="2915013"/>
            <a:ext cx="0" cy="24610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80">
            <a:extLst>
              <a:ext uri="{FF2B5EF4-FFF2-40B4-BE49-F238E27FC236}">
                <a16:creationId xmlns:a16="http://schemas.microsoft.com/office/drawing/2014/main" id="{830934F9-5001-D277-0A4E-A6C603089053}"/>
              </a:ext>
            </a:extLst>
          </p:cNvPr>
          <p:cNvSpPr/>
          <p:nvPr/>
        </p:nvSpPr>
        <p:spPr>
          <a:xfrm>
            <a:off x="1050265" y="8610935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Get RM result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57672F2-8F9A-BFF5-C46F-2CB04E036CB9}"/>
              </a:ext>
            </a:extLst>
          </p:cNvPr>
          <p:cNvCxnSpPr>
            <a:cxnSpLocks/>
            <a:stCxn id="9" idx="2"/>
            <a:endCxn id="29" idx="0"/>
          </p:cNvCxnSpPr>
          <p:nvPr/>
        </p:nvCxnSpPr>
        <p:spPr>
          <a:xfrm flipH="1">
            <a:off x="3230807" y="6792094"/>
            <a:ext cx="3859" cy="40672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387D8897-2A78-4580-A8B3-D4FCE1936DBB}"/>
              </a:ext>
            </a:extLst>
          </p:cNvPr>
          <p:cNvCxnSpPr>
            <a:cxnSpLocks/>
            <a:stCxn id="15" idx="2"/>
            <a:endCxn id="16" idx="3"/>
          </p:cNvCxnSpPr>
          <p:nvPr/>
        </p:nvCxnSpPr>
        <p:spPr>
          <a:xfrm rot="10800000">
            <a:off x="2259306" y="8796392"/>
            <a:ext cx="538441" cy="1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80">
            <a:extLst>
              <a:ext uri="{FF2B5EF4-FFF2-40B4-BE49-F238E27FC236}">
                <a16:creationId xmlns:a16="http://schemas.microsoft.com/office/drawing/2014/main" id="{83E8E3B0-0C07-ED2D-4CD3-E69EEB2D6FED}"/>
              </a:ext>
            </a:extLst>
          </p:cNvPr>
          <p:cNvSpPr/>
          <p:nvPr/>
        </p:nvSpPr>
        <p:spPr>
          <a:xfrm>
            <a:off x="2630146" y="7858614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Feedback RM result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6BDC336-D317-F94D-C269-7600763C13DE}"/>
              </a:ext>
            </a:extLst>
          </p:cNvPr>
          <p:cNvCxnSpPr>
            <a:stCxn id="12" idx="2"/>
            <a:endCxn id="10" idx="0"/>
          </p:cNvCxnSpPr>
          <p:nvPr/>
        </p:nvCxnSpPr>
        <p:spPr>
          <a:xfrm>
            <a:off x="5407200" y="6924805"/>
            <a:ext cx="0" cy="26971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837AEAD-E7ED-B9BD-8DDD-13D5ADAF9E12}"/>
              </a:ext>
            </a:extLst>
          </p:cNvPr>
          <p:cNvCxnSpPr>
            <a:stCxn id="12" idx="1"/>
            <a:endCxn id="9" idx="3"/>
          </p:cNvCxnSpPr>
          <p:nvPr/>
        </p:nvCxnSpPr>
        <p:spPr>
          <a:xfrm flipH="1">
            <a:off x="3839186" y="6602337"/>
            <a:ext cx="963494" cy="430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2A1E6A2-19B1-28D8-BCAD-C3B78405807E}"/>
              </a:ext>
            </a:extLst>
          </p:cNvPr>
          <p:cNvCxnSpPr>
            <a:stCxn id="57" idx="4"/>
            <a:endCxn id="8" idx="0"/>
          </p:cNvCxnSpPr>
          <p:nvPr/>
        </p:nvCxnSpPr>
        <p:spPr>
          <a:xfrm flipH="1">
            <a:off x="4296328" y="2168917"/>
            <a:ext cx="1" cy="25509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80">
            <a:extLst>
              <a:ext uri="{FF2B5EF4-FFF2-40B4-BE49-F238E27FC236}">
                <a16:creationId xmlns:a16="http://schemas.microsoft.com/office/drawing/2014/main" id="{13CD7E37-2709-B215-E44D-44FFBF40D660}"/>
              </a:ext>
            </a:extLst>
          </p:cNvPr>
          <p:cNvSpPr/>
          <p:nvPr/>
        </p:nvSpPr>
        <p:spPr>
          <a:xfrm>
            <a:off x="4798156" y="4403081"/>
            <a:ext cx="1209040" cy="57897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Scan all 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the KANBAN tag.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Confirm and move to QC area</a:t>
            </a: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CDBB19CC-1A52-7208-01A2-4DA3ABBF5B9A}"/>
              </a:ext>
            </a:extLst>
          </p:cNvPr>
          <p:cNvSpPr/>
          <p:nvPr/>
        </p:nvSpPr>
        <p:spPr>
          <a:xfrm>
            <a:off x="2797746" y="8476825"/>
            <a:ext cx="873840" cy="639133"/>
          </a:xfrm>
          <a:prstGeom prst="flowChartMagneticDisk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Middle Tier</a:t>
            </a:r>
          </a:p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DB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2D18B0-04BA-0530-7C0D-74D248996F0D}"/>
              </a:ext>
            </a:extLst>
          </p:cNvPr>
          <p:cNvCxnSpPr>
            <a:cxnSpLocks/>
            <a:stCxn id="31" idx="2"/>
            <a:endCxn id="15" idx="1"/>
          </p:cNvCxnSpPr>
          <p:nvPr/>
        </p:nvCxnSpPr>
        <p:spPr>
          <a:xfrm>
            <a:off x="3234666" y="8229525"/>
            <a:ext cx="0" cy="24730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80">
            <a:extLst>
              <a:ext uri="{FF2B5EF4-FFF2-40B4-BE49-F238E27FC236}">
                <a16:creationId xmlns:a16="http://schemas.microsoft.com/office/drawing/2014/main" id="{132EEB1C-C0BD-B9C2-1698-335B48473F58}"/>
              </a:ext>
            </a:extLst>
          </p:cNvPr>
          <p:cNvSpPr/>
          <p:nvPr/>
        </p:nvSpPr>
        <p:spPr>
          <a:xfrm>
            <a:off x="2626287" y="7198817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Confirm RM transactions on web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E3B8006-D463-4714-D600-AF2DD15BCB0E}"/>
              </a:ext>
            </a:extLst>
          </p:cNvPr>
          <p:cNvCxnSpPr>
            <a:cxnSpLocks/>
            <a:stCxn id="29" idx="2"/>
            <a:endCxn id="31" idx="0"/>
          </p:cNvCxnSpPr>
          <p:nvPr/>
        </p:nvCxnSpPr>
        <p:spPr>
          <a:xfrm>
            <a:off x="3230807" y="7569728"/>
            <a:ext cx="3859" cy="288886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02F442A-3EDF-CDC0-40E6-5C24B92A50B7}"/>
              </a:ext>
            </a:extLst>
          </p:cNvPr>
          <p:cNvCxnSpPr>
            <a:cxnSpLocks/>
            <a:stCxn id="10" idx="1"/>
            <a:endCxn id="29" idx="3"/>
          </p:cNvCxnSpPr>
          <p:nvPr/>
        </p:nvCxnSpPr>
        <p:spPr>
          <a:xfrm flipH="1">
            <a:off x="3835327" y="7379971"/>
            <a:ext cx="967353" cy="430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491AD22-F740-3811-0BF3-27B95D01FBFD}"/>
              </a:ext>
            </a:extLst>
          </p:cNvPr>
          <p:cNvSpPr/>
          <p:nvPr/>
        </p:nvSpPr>
        <p:spPr>
          <a:xfrm>
            <a:off x="6999487" y="1711464"/>
            <a:ext cx="914400" cy="370911"/>
          </a:xfrm>
          <a:prstGeom prst="rect">
            <a:avLst/>
          </a:prstGeom>
          <a:solidFill>
            <a:srgbClr val="FFFF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th-TH" sz="1600" kern="0" dirty="0">
                <a:solidFill>
                  <a:prstClr val="black"/>
                </a:solidFill>
              </a:rPr>
              <a:t>พี่อ๋อ นันทิชา</a:t>
            </a:r>
            <a:endParaRPr kumimoji="1" lang="en-US" sz="1600" kern="0" dirty="0">
              <a:solidFill>
                <a:prstClr val="black"/>
              </a:solidFill>
            </a:endParaRPr>
          </a:p>
        </p:txBody>
      </p:sp>
      <p:sp>
        <p:nvSpPr>
          <p:cNvPr id="4" name="フローチャート: 判断 21">
            <a:extLst>
              <a:ext uri="{FF2B5EF4-FFF2-40B4-BE49-F238E27FC236}">
                <a16:creationId xmlns:a16="http://schemas.microsoft.com/office/drawing/2014/main" id="{3255EE3A-D1E3-0A91-B0D3-ABD6D237E9B3}"/>
              </a:ext>
            </a:extLst>
          </p:cNvPr>
          <p:cNvSpPr/>
          <p:nvPr/>
        </p:nvSpPr>
        <p:spPr>
          <a:xfrm>
            <a:off x="3691808" y="3548439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Individual scan mode?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Yes/No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1" name="正方形/長方形 80">
            <a:extLst>
              <a:ext uri="{FF2B5EF4-FFF2-40B4-BE49-F238E27FC236}">
                <a16:creationId xmlns:a16="http://schemas.microsoft.com/office/drawing/2014/main" id="{07C7D62E-617D-6533-7E17-AEFFBB07C79D}"/>
              </a:ext>
            </a:extLst>
          </p:cNvPr>
          <p:cNvSpPr/>
          <p:nvPr/>
        </p:nvSpPr>
        <p:spPr>
          <a:xfrm>
            <a:off x="2583714" y="4903633"/>
            <a:ext cx="1209040" cy="4910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Scan 1</a:t>
            </a:r>
            <a:r>
              <a:rPr kumimoji="1" lang="en-US" altLang="ja-JP" sz="800" baseline="30000" dirty="0">
                <a:solidFill>
                  <a:schemeClr val="tx1"/>
                </a:solidFill>
              </a:rPr>
              <a:t>st</a:t>
            </a:r>
            <a:r>
              <a:rPr kumimoji="1" lang="en-US" altLang="ja-JP" sz="800" dirty="0">
                <a:solidFill>
                  <a:schemeClr val="tx1"/>
                </a:solidFill>
              </a:rPr>
              <a:t> tag and move to QC area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4E73482-E35B-9DFF-ABBD-225FB0FEE3EF}"/>
              </a:ext>
            </a:extLst>
          </p:cNvPr>
          <p:cNvCxnSpPr>
            <a:cxnSpLocks/>
            <a:stCxn id="4" idx="1"/>
            <a:endCxn id="51" idx="0"/>
          </p:cNvCxnSpPr>
          <p:nvPr/>
        </p:nvCxnSpPr>
        <p:spPr>
          <a:xfrm rot="10800000" flipV="1">
            <a:off x="3190782" y="3870908"/>
            <a:ext cx="501026" cy="197310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47">
            <a:extLst>
              <a:ext uri="{FF2B5EF4-FFF2-40B4-BE49-F238E27FC236}">
                <a16:creationId xmlns:a16="http://schemas.microsoft.com/office/drawing/2014/main" id="{F00042B3-A2D7-5379-E5D3-EF66AA426356}"/>
              </a:ext>
            </a:extLst>
          </p:cNvPr>
          <p:cNvSpPr/>
          <p:nvPr/>
        </p:nvSpPr>
        <p:spPr>
          <a:xfrm>
            <a:off x="4803681" y="3668126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24" name="正方形/長方形 48">
            <a:extLst>
              <a:ext uri="{FF2B5EF4-FFF2-40B4-BE49-F238E27FC236}">
                <a16:creationId xmlns:a16="http://schemas.microsoft.com/office/drawing/2014/main" id="{F4D8ED5A-1A67-C7D1-5414-BEA97CF02D08}"/>
              </a:ext>
            </a:extLst>
          </p:cNvPr>
          <p:cNvSpPr/>
          <p:nvPr/>
        </p:nvSpPr>
        <p:spPr>
          <a:xfrm>
            <a:off x="3364553" y="3679879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E637982-2368-179A-6A8C-3DAB51032C3D}"/>
              </a:ext>
            </a:extLst>
          </p:cNvPr>
          <p:cNvCxnSpPr>
            <a:cxnSpLocks/>
            <a:stCxn id="4" idx="3"/>
            <a:endCxn id="62" idx="0"/>
          </p:cNvCxnSpPr>
          <p:nvPr/>
        </p:nvCxnSpPr>
        <p:spPr>
          <a:xfrm>
            <a:off x="4900848" y="3870908"/>
            <a:ext cx="501828" cy="532173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80">
            <a:extLst>
              <a:ext uri="{FF2B5EF4-FFF2-40B4-BE49-F238E27FC236}">
                <a16:creationId xmlns:a16="http://schemas.microsoft.com/office/drawing/2014/main" id="{48FF0E57-15D7-7378-E063-C771E35D68DE}"/>
              </a:ext>
            </a:extLst>
          </p:cNvPr>
          <p:cNvSpPr/>
          <p:nvPr/>
        </p:nvSpPr>
        <p:spPr>
          <a:xfrm>
            <a:off x="2583714" y="5620724"/>
            <a:ext cx="1209040" cy="32089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Enter lot size 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and total amount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8877E3C-947F-E276-EF62-0DE9F3696A71}"/>
              </a:ext>
            </a:extLst>
          </p:cNvPr>
          <p:cNvSpPr/>
          <p:nvPr/>
        </p:nvSpPr>
        <p:spPr>
          <a:xfrm>
            <a:off x="4230329" y="3161116"/>
            <a:ext cx="131997" cy="131997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1" name="フローチャート: 判断 21">
            <a:extLst>
              <a:ext uri="{FF2B5EF4-FFF2-40B4-BE49-F238E27FC236}">
                <a16:creationId xmlns:a16="http://schemas.microsoft.com/office/drawing/2014/main" id="{3F89D96A-86F2-FFC3-4533-FE3199A1B766}"/>
              </a:ext>
            </a:extLst>
          </p:cNvPr>
          <p:cNvSpPr/>
          <p:nvPr/>
        </p:nvSpPr>
        <p:spPr>
          <a:xfrm>
            <a:off x="2586262" y="4068218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Request leader permission?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Yes/No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FB3CDEF5-47E3-9FD8-12B1-C621405534FA}"/>
              </a:ext>
            </a:extLst>
          </p:cNvPr>
          <p:cNvCxnSpPr>
            <a:cxnSpLocks/>
            <a:stCxn id="51" idx="1"/>
            <a:endCxn id="38" idx="2"/>
          </p:cNvCxnSpPr>
          <p:nvPr/>
        </p:nvCxnSpPr>
        <p:spPr>
          <a:xfrm rot="10800000" flipH="1">
            <a:off x="2586261" y="3227115"/>
            <a:ext cx="1644067" cy="1163572"/>
          </a:xfrm>
          <a:prstGeom prst="bentConnector3">
            <a:avLst>
              <a:gd name="adj1" fmla="val -13905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48">
            <a:extLst>
              <a:ext uri="{FF2B5EF4-FFF2-40B4-BE49-F238E27FC236}">
                <a16:creationId xmlns:a16="http://schemas.microsoft.com/office/drawing/2014/main" id="{FE140ACD-39C3-DFC3-EB40-6E9F3BE1BCCF}"/>
              </a:ext>
            </a:extLst>
          </p:cNvPr>
          <p:cNvSpPr/>
          <p:nvPr/>
        </p:nvSpPr>
        <p:spPr>
          <a:xfrm>
            <a:off x="2260898" y="4165013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64" name="正方形/長方形 80">
            <a:extLst>
              <a:ext uri="{FF2B5EF4-FFF2-40B4-BE49-F238E27FC236}">
                <a16:creationId xmlns:a16="http://schemas.microsoft.com/office/drawing/2014/main" id="{320414FF-5E9A-D492-BE54-57FE4F402522}"/>
              </a:ext>
            </a:extLst>
          </p:cNvPr>
          <p:cNvSpPr/>
          <p:nvPr/>
        </p:nvSpPr>
        <p:spPr>
          <a:xfrm>
            <a:off x="4907881" y="5537576"/>
            <a:ext cx="995680" cy="48363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Confirm and move to QC area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31A3D4D-7693-8408-0A52-C761DC615C17}"/>
              </a:ext>
            </a:extLst>
          </p:cNvPr>
          <p:cNvCxnSpPr>
            <a:cxnSpLocks/>
            <a:stCxn id="51" idx="2"/>
            <a:endCxn id="11" idx="0"/>
          </p:cNvCxnSpPr>
          <p:nvPr/>
        </p:nvCxnSpPr>
        <p:spPr>
          <a:xfrm flipH="1">
            <a:off x="3188234" y="4713155"/>
            <a:ext cx="2548" cy="190478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12CD9D4-2F95-A2F7-CC7A-68D9B51C15B5}"/>
              </a:ext>
            </a:extLst>
          </p:cNvPr>
          <p:cNvCxnSpPr>
            <a:cxnSpLocks/>
            <a:stCxn id="11" idx="2"/>
            <a:endCxn id="33" idx="0"/>
          </p:cNvCxnSpPr>
          <p:nvPr/>
        </p:nvCxnSpPr>
        <p:spPr>
          <a:xfrm>
            <a:off x="3188234" y="5394636"/>
            <a:ext cx="0" cy="226088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88B74A4-4E98-5563-F694-B01DEA3B08E9}"/>
              </a:ext>
            </a:extLst>
          </p:cNvPr>
          <p:cNvCxnSpPr>
            <a:cxnSpLocks/>
            <a:stCxn id="33" idx="3"/>
            <a:endCxn id="64" idx="1"/>
          </p:cNvCxnSpPr>
          <p:nvPr/>
        </p:nvCxnSpPr>
        <p:spPr>
          <a:xfrm flipV="1">
            <a:off x="3792754" y="5779393"/>
            <a:ext cx="1115127" cy="178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4A2A664-53F8-58B9-CA17-58E5B1E40249}"/>
              </a:ext>
            </a:extLst>
          </p:cNvPr>
          <p:cNvCxnSpPr>
            <a:cxnSpLocks/>
            <a:stCxn id="64" idx="2"/>
            <a:endCxn id="12" idx="0"/>
          </p:cNvCxnSpPr>
          <p:nvPr/>
        </p:nvCxnSpPr>
        <p:spPr>
          <a:xfrm>
            <a:off x="5405721" y="6021210"/>
            <a:ext cx="1479" cy="258658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D0FBF55-FC7B-0EA9-AF96-D8AB636431EB}"/>
              </a:ext>
            </a:extLst>
          </p:cNvPr>
          <p:cNvCxnSpPr>
            <a:cxnSpLocks/>
            <a:stCxn id="38" idx="4"/>
            <a:endCxn id="4" idx="0"/>
          </p:cNvCxnSpPr>
          <p:nvPr/>
        </p:nvCxnSpPr>
        <p:spPr>
          <a:xfrm>
            <a:off x="4296328" y="3293113"/>
            <a:ext cx="0" cy="255326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FE763CA-96F5-FA1E-92A5-4862E8421EBC}"/>
              </a:ext>
            </a:extLst>
          </p:cNvPr>
          <p:cNvCxnSpPr>
            <a:cxnSpLocks/>
            <a:stCxn id="62" idx="2"/>
            <a:endCxn id="64" idx="0"/>
          </p:cNvCxnSpPr>
          <p:nvPr/>
        </p:nvCxnSpPr>
        <p:spPr>
          <a:xfrm>
            <a:off x="5402676" y="4982052"/>
            <a:ext cx="3045" cy="55552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正方形/長方形 47">
            <a:extLst>
              <a:ext uri="{FF2B5EF4-FFF2-40B4-BE49-F238E27FC236}">
                <a16:creationId xmlns:a16="http://schemas.microsoft.com/office/drawing/2014/main" id="{E0F1C2EE-6FD7-5652-3A72-FECD3AEA52FC}"/>
              </a:ext>
            </a:extLst>
          </p:cNvPr>
          <p:cNvSpPr/>
          <p:nvPr/>
        </p:nvSpPr>
        <p:spPr>
          <a:xfrm>
            <a:off x="3197860" y="4664900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D31F2EE0-690F-C083-CF08-11D124350692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43936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ERP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4-2. Temporary FG Inbound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8" name="正方形/長方形 80">
            <a:extLst>
              <a:ext uri="{FF2B5EF4-FFF2-40B4-BE49-F238E27FC236}">
                <a16:creationId xmlns:a16="http://schemas.microsoft.com/office/drawing/2014/main" id="{B0862646-42F2-32B0-70D2-361DE24DEBC2}"/>
              </a:ext>
            </a:extLst>
          </p:cNvPr>
          <p:cNvSpPr/>
          <p:nvPr/>
        </p:nvSpPr>
        <p:spPr>
          <a:xfrm>
            <a:off x="3698606" y="3327840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Scan Production KANBAN</a:t>
            </a:r>
          </a:p>
        </p:txBody>
      </p:sp>
      <p:sp>
        <p:nvSpPr>
          <p:cNvPr id="10" name="フローチャート: 判断 52">
            <a:extLst>
              <a:ext uri="{FF2B5EF4-FFF2-40B4-BE49-F238E27FC236}">
                <a16:creationId xmlns:a16="http://schemas.microsoft.com/office/drawing/2014/main" id="{670E79FD-319A-3D0D-0B11-C7B648CE62A2}"/>
              </a:ext>
            </a:extLst>
          </p:cNvPr>
          <p:cNvSpPr/>
          <p:nvPr/>
        </p:nvSpPr>
        <p:spPr>
          <a:xfrm>
            <a:off x="3698606" y="5689434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Is Matched?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1" name="正方形/長方形 80">
            <a:extLst>
              <a:ext uri="{FF2B5EF4-FFF2-40B4-BE49-F238E27FC236}">
                <a16:creationId xmlns:a16="http://schemas.microsoft.com/office/drawing/2014/main" id="{F90144A5-A025-88FD-ABD2-B20F3425D369}"/>
              </a:ext>
            </a:extLst>
          </p:cNvPr>
          <p:cNvSpPr/>
          <p:nvPr/>
        </p:nvSpPr>
        <p:spPr>
          <a:xfrm>
            <a:off x="3698606" y="4671284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Scan box barcode due to matching the parts no and carton barcode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E0EFE6-01CE-676D-9914-B84212C8ABD0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4303126" y="3966975"/>
            <a:ext cx="0" cy="70430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0F359B-6313-F4F7-7897-008EDD31A8CA}"/>
              </a:ext>
            </a:extLst>
          </p:cNvPr>
          <p:cNvCxnSpPr>
            <a:stCxn id="11" idx="2"/>
            <a:endCxn id="10" idx="0"/>
          </p:cNvCxnSpPr>
          <p:nvPr/>
        </p:nvCxnSpPr>
        <p:spPr>
          <a:xfrm>
            <a:off x="4303126" y="5310419"/>
            <a:ext cx="0" cy="37901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4F5E136-2CC1-2A87-E4DB-403262F30DAF}"/>
              </a:ext>
            </a:extLst>
          </p:cNvPr>
          <p:cNvCxnSpPr>
            <a:stCxn id="10" idx="3"/>
            <a:endCxn id="11" idx="3"/>
          </p:cNvCxnSpPr>
          <p:nvPr/>
        </p:nvCxnSpPr>
        <p:spPr>
          <a:xfrm flipV="1">
            <a:off x="4907646" y="4990852"/>
            <a:ext cx="12700" cy="1021051"/>
          </a:xfrm>
          <a:prstGeom prst="bentConnector3">
            <a:avLst>
              <a:gd name="adj1" fmla="val 180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8681F1-061A-4FFA-A47E-E36E5397D959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297807" y="6334371"/>
            <a:ext cx="5319" cy="37901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47">
            <a:extLst>
              <a:ext uri="{FF2B5EF4-FFF2-40B4-BE49-F238E27FC236}">
                <a16:creationId xmlns:a16="http://schemas.microsoft.com/office/drawing/2014/main" id="{F83DB0D9-2CF5-1521-85B7-CB3CA91F1959}"/>
              </a:ext>
            </a:extLst>
          </p:cNvPr>
          <p:cNvSpPr/>
          <p:nvPr/>
        </p:nvSpPr>
        <p:spPr>
          <a:xfrm>
            <a:off x="4211689" y="6330382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5" name="正方形/長方形 48">
            <a:extLst>
              <a:ext uri="{FF2B5EF4-FFF2-40B4-BE49-F238E27FC236}">
                <a16:creationId xmlns:a16="http://schemas.microsoft.com/office/drawing/2014/main" id="{10B397E1-DCE2-AB5C-32A3-5FBAA6B979CE}"/>
              </a:ext>
            </a:extLst>
          </p:cNvPr>
          <p:cNvSpPr/>
          <p:nvPr/>
        </p:nvSpPr>
        <p:spPr>
          <a:xfrm>
            <a:off x="4766023" y="5813945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DA4B03-1C47-7D0E-3390-A786AE177058}"/>
              </a:ext>
            </a:extLst>
          </p:cNvPr>
          <p:cNvSpPr/>
          <p:nvPr/>
        </p:nvSpPr>
        <p:spPr>
          <a:xfrm>
            <a:off x="4003409" y="1922470"/>
            <a:ext cx="599435" cy="345558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Start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AC2359-D9EA-3A77-D533-AF37BBE79DAF}"/>
              </a:ext>
            </a:extLst>
          </p:cNvPr>
          <p:cNvCxnSpPr>
            <a:cxnSpLocks/>
            <a:stCxn id="6" idx="4"/>
            <a:endCxn id="12" idx="0"/>
          </p:cNvCxnSpPr>
          <p:nvPr/>
        </p:nvCxnSpPr>
        <p:spPr>
          <a:xfrm>
            <a:off x="4303127" y="2268028"/>
            <a:ext cx="2542" cy="48750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A9BB2AA-F9D9-EB4D-FD79-F4D3AFB0A9FD}"/>
              </a:ext>
            </a:extLst>
          </p:cNvPr>
          <p:cNvSpPr/>
          <p:nvPr/>
        </p:nvSpPr>
        <p:spPr>
          <a:xfrm>
            <a:off x="4239670" y="2755528"/>
            <a:ext cx="131997" cy="131997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116CFE-E04F-CB9E-257E-96D1D4CFD56C}"/>
              </a:ext>
            </a:extLst>
          </p:cNvPr>
          <p:cNvSpPr/>
          <p:nvPr/>
        </p:nvSpPr>
        <p:spPr>
          <a:xfrm>
            <a:off x="4003409" y="8717752"/>
            <a:ext cx="599435" cy="345558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Finish</a:t>
            </a:r>
          </a:p>
        </p:txBody>
      </p:sp>
      <p:sp>
        <p:nvSpPr>
          <p:cNvPr id="15" name="フローチャート: 判断 52">
            <a:extLst>
              <a:ext uri="{FF2B5EF4-FFF2-40B4-BE49-F238E27FC236}">
                <a16:creationId xmlns:a16="http://schemas.microsoft.com/office/drawing/2014/main" id="{E5211168-842F-BD8F-4401-9F17E1E35C80}"/>
              </a:ext>
            </a:extLst>
          </p:cNvPr>
          <p:cNvSpPr/>
          <p:nvPr/>
        </p:nvSpPr>
        <p:spPr>
          <a:xfrm>
            <a:off x="3698606" y="6713386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Is more KANBAN?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8" name="正方形/長方形 80">
            <a:extLst>
              <a:ext uri="{FF2B5EF4-FFF2-40B4-BE49-F238E27FC236}">
                <a16:creationId xmlns:a16="http://schemas.microsoft.com/office/drawing/2014/main" id="{12C75F27-BF2B-A3C8-BA9A-B0A1F2762E6A}"/>
              </a:ext>
            </a:extLst>
          </p:cNvPr>
          <p:cNvSpPr/>
          <p:nvPr/>
        </p:nvSpPr>
        <p:spPr>
          <a:xfrm>
            <a:off x="3698606" y="7635998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Scan temporary location ID (lane location) &amp; confirm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AF5063-C2A2-D04F-296C-7D0FF8D1BF03}"/>
              </a:ext>
            </a:extLst>
          </p:cNvPr>
          <p:cNvCxnSpPr>
            <a:cxnSpLocks/>
            <a:stCxn id="12" idx="4"/>
            <a:endCxn id="8" idx="0"/>
          </p:cNvCxnSpPr>
          <p:nvPr/>
        </p:nvCxnSpPr>
        <p:spPr>
          <a:xfrm flipH="1">
            <a:off x="4303126" y="2887525"/>
            <a:ext cx="2543" cy="44031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65B3EEAD-70B0-A71F-1568-0AECC7F3C2F5}"/>
              </a:ext>
            </a:extLst>
          </p:cNvPr>
          <p:cNvCxnSpPr>
            <a:cxnSpLocks/>
            <a:stCxn id="15" idx="1"/>
            <a:endCxn id="12" idx="2"/>
          </p:cNvCxnSpPr>
          <p:nvPr/>
        </p:nvCxnSpPr>
        <p:spPr>
          <a:xfrm rot="10800000" flipH="1">
            <a:off x="3698606" y="2821527"/>
            <a:ext cx="541064" cy="4214328"/>
          </a:xfrm>
          <a:prstGeom prst="bentConnector3">
            <a:avLst>
              <a:gd name="adj1" fmla="val -4225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5B9E30A-47D3-BE92-771D-ACAD05B1182F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4303126" y="7358323"/>
            <a:ext cx="0" cy="27767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7">
            <a:extLst>
              <a:ext uri="{FF2B5EF4-FFF2-40B4-BE49-F238E27FC236}">
                <a16:creationId xmlns:a16="http://schemas.microsoft.com/office/drawing/2014/main" id="{658C0793-9E51-F294-3CA3-B307F729DD78}"/>
              </a:ext>
            </a:extLst>
          </p:cNvPr>
          <p:cNvSpPr/>
          <p:nvPr/>
        </p:nvSpPr>
        <p:spPr>
          <a:xfrm>
            <a:off x="3404009" y="6825158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46" name="正方形/長方形 48">
            <a:extLst>
              <a:ext uri="{FF2B5EF4-FFF2-40B4-BE49-F238E27FC236}">
                <a16:creationId xmlns:a16="http://schemas.microsoft.com/office/drawing/2014/main" id="{3A3E8C5C-BDBE-BDC0-56DC-C41BE083A563}"/>
              </a:ext>
            </a:extLst>
          </p:cNvPr>
          <p:cNvSpPr/>
          <p:nvPr/>
        </p:nvSpPr>
        <p:spPr>
          <a:xfrm>
            <a:off x="4239669" y="7358323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1A3D704-8926-49E6-BB14-E12CEFC1B8F2}"/>
              </a:ext>
            </a:extLst>
          </p:cNvPr>
          <p:cNvCxnSpPr>
            <a:cxnSpLocks/>
            <a:stCxn id="18" idx="2"/>
            <a:endCxn id="13" idx="0"/>
          </p:cNvCxnSpPr>
          <p:nvPr/>
        </p:nvCxnSpPr>
        <p:spPr>
          <a:xfrm>
            <a:off x="4303126" y="8275133"/>
            <a:ext cx="1" cy="44261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D4BA9387-8196-45A1-1C87-4F5C30F94E91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94967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9187B-6502-0D9C-C7E2-F7B67B988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040E24E-EF12-92DF-EAE3-5B6F4DD9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29F0AED-35AE-C292-BC4C-9968A2F8A1BF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0E835B28-2177-0CCF-E88A-EA57563ED63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EBBEA32-E9E7-F57D-CB38-C1507DCE444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A4D1269-47AD-CCDE-0891-F06C11072B5F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ERP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270DA56-9ED0-0435-B476-3830D64680EF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19EF621-5B8E-E719-E432-C0CEB484369D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4-3. FG Inbound (Inbound to FG store)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38D664FD-E3D5-9033-7442-FF937D12E704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A1C3F9-90C2-A703-3A39-0500376A3169}"/>
              </a:ext>
            </a:extLst>
          </p:cNvPr>
          <p:cNvCxnSpPr>
            <a:cxnSpLocks/>
          </p:cNvCxnSpPr>
          <p:nvPr/>
        </p:nvCxnSpPr>
        <p:spPr>
          <a:xfrm>
            <a:off x="4305666" y="3547393"/>
            <a:ext cx="0" cy="24109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6C7DF5-D2C0-DA2C-F91D-38B0D0BA3338}"/>
              </a:ext>
            </a:extLst>
          </p:cNvPr>
          <p:cNvCxnSpPr>
            <a:cxnSpLocks/>
          </p:cNvCxnSpPr>
          <p:nvPr/>
        </p:nvCxnSpPr>
        <p:spPr>
          <a:xfrm>
            <a:off x="4305666" y="5335396"/>
            <a:ext cx="0" cy="31584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A9B4B7BB-6069-6CB0-A45F-3442B0BA147C}"/>
              </a:ext>
            </a:extLst>
          </p:cNvPr>
          <p:cNvCxnSpPr>
            <a:cxnSpLocks/>
            <a:stCxn id="31" idx="1"/>
            <a:endCxn id="12" idx="2"/>
          </p:cNvCxnSpPr>
          <p:nvPr/>
        </p:nvCxnSpPr>
        <p:spPr>
          <a:xfrm rot="10800000" flipH="1">
            <a:off x="3701146" y="2603087"/>
            <a:ext cx="538522" cy="1507872"/>
          </a:xfrm>
          <a:prstGeom prst="bentConnector3">
            <a:avLst>
              <a:gd name="adj1" fmla="val -4245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E70DACE-744D-145B-76A4-67926C39941E}"/>
              </a:ext>
            </a:extLst>
          </p:cNvPr>
          <p:cNvCxnSpPr>
            <a:cxnSpLocks/>
            <a:endCxn id="64" idx="0"/>
          </p:cNvCxnSpPr>
          <p:nvPr/>
        </p:nvCxnSpPr>
        <p:spPr>
          <a:xfrm flipH="1">
            <a:off x="4300588" y="6290376"/>
            <a:ext cx="3928" cy="46365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47">
            <a:extLst>
              <a:ext uri="{FF2B5EF4-FFF2-40B4-BE49-F238E27FC236}">
                <a16:creationId xmlns:a16="http://schemas.microsoft.com/office/drawing/2014/main" id="{B7126DE6-7E03-88A9-585E-F7A59D852F7C}"/>
              </a:ext>
            </a:extLst>
          </p:cNvPr>
          <p:cNvSpPr/>
          <p:nvPr/>
        </p:nvSpPr>
        <p:spPr>
          <a:xfrm>
            <a:off x="4239669" y="4417693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5" name="正方形/長方形 48">
            <a:extLst>
              <a:ext uri="{FF2B5EF4-FFF2-40B4-BE49-F238E27FC236}">
                <a16:creationId xmlns:a16="http://schemas.microsoft.com/office/drawing/2014/main" id="{84932BF2-8A0C-9FA8-5A40-5E879902E559}"/>
              </a:ext>
            </a:extLst>
          </p:cNvPr>
          <p:cNvSpPr/>
          <p:nvPr/>
        </p:nvSpPr>
        <p:spPr>
          <a:xfrm>
            <a:off x="3404007" y="3927476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B6329F-00D3-2576-75E0-45168FC8132C}"/>
              </a:ext>
            </a:extLst>
          </p:cNvPr>
          <p:cNvSpPr/>
          <p:nvPr/>
        </p:nvSpPr>
        <p:spPr>
          <a:xfrm>
            <a:off x="4005949" y="1922470"/>
            <a:ext cx="599435" cy="345558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Start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739804-0D07-0408-3A26-6E0BBB90FDD5}"/>
              </a:ext>
            </a:extLst>
          </p:cNvPr>
          <p:cNvCxnSpPr>
            <a:cxnSpLocks/>
          </p:cNvCxnSpPr>
          <p:nvPr/>
        </p:nvCxnSpPr>
        <p:spPr>
          <a:xfrm>
            <a:off x="4304395" y="2268028"/>
            <a:ext cx="2" cy="26906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3EF4FB7-DF12-D774-3A38-999BAED8192E}"/>
              </a:ext>
            </a:extLst>
          </p:cNvPr>
          <p:cNvSpPr/>
          <p:nvPr/>
        </p:nvSpPr>
        <p:spPr>
          <a:xfrm>
            <a:off x="4239668" y="2537088"/>
            <a:ext cx="131997" cy="131997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5EE5D04-A38A-1D52-D13F-592EC2D98255}"/>
              </a:ext>
            </a:extLst>
          </p:cNvPr>
          <p:cNvSpPr/>
          <p:nvPr/>
        </p:nvSpPr>
        <p:spPr>
          <a:xfrm>
            <a:off x="4005949" y="8706365"/>
            <a:ext cx="599435" cy="345558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Finish</a:t>
            </a:r>
          </a:p>
        </p:txBody>
      </p:sp>
      <p:sp>
        <p:nvSpPr>
          <p:cNvPr id="15" name="フローチャート: 判断 52">
            <a:extLst>
              <a:ext uri="{FF2B5EF4-FFF2-40B4-BE49-F238E27FC236}">
                <a16:creationId xmlns:a16="http://schemas.microsoft.com/office/drawing/2014/main" id="{EA5D58CB-16AD-B105-88D9-162C95CF013C}"/>
              </a:ext>
            </a:extLst>
          </p:cNvPr>
          <p:cNvSpPr/>
          <p:nvPr/>
        </p:nvSpPr>
        <p:spPr>
          <a:xfrm>
            <a:off x="3701146" y="7632866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Is more Inbound work?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7A0EA9C-E667-FB08-3D34-7C4D538BC011}"/>
              </a:ext>
            </a:extLst>
          </p:cNvPr>
          <p:cNvCxnSpPr>
            <a:cxnSpLocks/>
          </p:cNvCxnSpPr>
          <p:nvPr/>
        </p:nvCxnSpPr>
        <p:spPr>
          <a:xfrm>
            <a:off x="4300588" y="2669085"/>
            <a:ext cx="10159" cy="23917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A5C6BC0F-3965-CAFF-81AB-974B2BB35F98}"/>
              </a:ext>
            </a:extLst>
          </p:cNvPr>
          <p:cNvCxnSpPr>
            <a:cxnSpLocks/>
            <a:stCxn id="15" idx="3"/>
            <a:endCxn id="12" idx="6"/>
          </p:cNvCxnSpPr>
          <p:nvPr/>
        </p:nvCxnSpPr>
        <p:spPr>
          <a:xfrm flipH="1" flipV="1">
            <a:off x="4371665" y="2603087"/>
            <a:ext cx="538521" cy="5352248"/>
          </a:xfrm>
          <a:prstGeom prst="bentConnector3">
            <a:avLst>
              <a:gd name="adj1" fmla="val -4245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D5895CE-C380-5B83-8CFE-4C9EA49D0B56}"/>
              </a:ext>
            </a:extLst>
          </p:cNvPr>
          <p:cNvCxnSpPr>
            <a:cxnSpLocks/>
          </p:cNvCxnSpPr>
          <p:nvPr/>
        </p:nvCxnSpPr>
        <p:spPr>
          <a:xfrm>
            <a:off x="4301856" y="8277803"/>
            <a:ext cx="1" cy="42856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7">
            <a:extLst>
              <a:ext uri="{FF2B5EF4-FFF2-40B4-BE49-F238E27FC236}">
                <a16:creationId xmlns:a16="http://schemas.microsoft.com/office/drawing/2014/main" id="{7A02DA8A-541A-DCB9-B97D-7F6EB0C84B68}"/>
              </a:ext>
            </a:extLst>
          </p:cNvPr>
          <p:cNvSpPr/>
          <p:nvPr/>
        </p:nvSpPr>
        <p:spPr>
          <a:xfrm>
            <a:off x="4739964" y="7769879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46" name="正方形/長方形 48">
            <a:extLst>
              <a:ext uri="{FF2B5EF4-FFF2-40B4-BE49-F238E27FC236}">
                <a16:creationId xmlns:a16="http://schemas.microsoft.com/office/drawing/2014/main" id="{F26365BF-6B7C-E15C-C24C-A086D5AE3DBC}"/>
              </a:ext>
            </a:extLst>
          </p:cNvPr>
          <p:cNvSpPr/>
          <p:nvPr/>
        </p:nvSpPr>
        <p:spPr>
          <a:xfrm>
            <a:off x="4239669" y="8277803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20" name="正方形/長方形 80">
            <a:extLst>
              <a:ext uri="{FF2B5EF4-FFF2-40B4-BE49-F238E27FC236}">
                <a16:creationId xmlns:a16="http://schemas.microsoft.com/office/drawing/2014/main" id="{E2EC4C27-F6F1-99D6-87E0-869CE317A1CD}"/>
              </a:ext>
            </a:extLst>
          </p:cNvPr>
          <p:cNvSpPr/>
          <p:nvPr/>
        </p:nvSpPr>
        <p:spPr>
          <a:xfrm>
            <a:off x="3701146" y="4696261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Move item to store &amp; Scan FG store location ID</a:t>
            </a:r>
          </a:p>
        </p:txBody>
      </p:sp>
      <p:sp>
        <p:nvSpPr>
          <p:cNvPr id="22" name="正方形/長方形 80">
            <a:extLst>
              <a:ext uri="{FF2B5EF4-FFF2-40B4-BE49-F238E27FC236}">
                <a16:creationId xmlns:a16="http://schemas.microsoft.com/office/drawing/2014/main" id="{66EE5AF4-6A36-3848-30E4-77558CB04D8D}"/>
              </a:ext>
            </a:extLst>
          </p:cNvPr>
          <p:cNvSpPr/>
          <p:nvPr/>
        </p:nvSpPr>
        <p:spPr>
          <a:xfrm>
            <a:off x="3701146" y="5651241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Enter item qty amount</a:t>
            </a:r>
          </a:p>
        </p:txBody>
      </p:sp>
      <p:sp>
        <p:nvSpPr>
          <p:cNvPr id="30" name="正方形/長方形 80">
            <a:extLst>
              <a:ext uri="{FF2B5EF4-FFF2-40B4-BE49-F238E27FC236}">
                <a16:creationId xmlns:a16="http://schemas.microsoft.com/office/drawing/2014/main" id="{EB074867-C1C8-9657-BCBB-21CB1685A2EF}"/>
              </a:ext>
            </a:extLst>
          </p:cNvPr>
          <p:cNvSpPr/>
          <p:nvPr/>
        </p:nvSpPr>
        <p:spPr>
          <a:xfrm>
            <a:off x="3701146" y="2908258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Check actual part no and FG inbound work </a:t>
            </a:r>
          </a:p>
        </p:txBody>
      </p:sp>
      <p:sp>
        <p:nvSpPr>
          <p:cNvPr id="31" name="フローチャート: 判断 52">
            <a:extLst>
              <a:ext uri="{FF2B5EF4-FFF2-40B4-BE49-F238E27FC236}">
                <a16:creationId xmlns:a16="http://schemas.microsoft.com/office/drawing/2014/main" id="{1B7D0F77-5D39-D6CE-2461-3CEC104EEA69}"/>
              </a:ext>
            </a:extLst>
          </p:cNvPr>
          <p:cNvSpPr/>
          <p:nvPr/>
        </p:nvSpPr>
        <p:spPr>
          <a:xfrm>
            <a:off x="3701146" y="3788490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Found FG Inbound work?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5FB3AE7-74FC-A096-40A3-A10993790CB0}"/>
              </a:ext>
            </a:extLst>
          </p:cNvPr>
          <p:cNvCxnSpPr>
            <a:cxnSpLocks/>
          </p:cNvCxnSpPr>
          <p:nvPr/>
        </p:nvCxnSpPr>
        <p:spPr>
          <a:xfrm>
            <a:off x="4305666" y="4433427"/>
            <a:ext cx="0" cy="26283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80">
            <a:extLst>
              <a:ext uri="{FF2B5EF4-FFF2-40B4-BE49-F238E27FC236}">
                <a16:creationId xmlns:a16="http://schemas.microsoft.com/office/drawing/2014/main" id="{22794A09-0A8D-C0FF-1FBF-2D85EB65C8FB}"/>
              </a:ext>
            </a:extLst>
          </p:cNvPr>
          <p:cNvSpPr/>
          <p:nvPr/>
        </p:nvSpPr>
        <p:spPr>
          <a:xfrm>
            <a:off x="549090" y="7772805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Get PS result</a:t>
            </a: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F8203273-1DD6-DF45-17E9-95D1405797CD}"/>
              </a:ext>
            </a:extLst>
          </p:cNvPr>
          <p:cNvCxnSpPr>
            <a:cxnSpLocks/>
            <a:stCxn id="60" idx="2"/>
            <a:endCxn id="57" idx="3"/>
          </p:cNvCxnSpPr>
          <p:nvPr/>
        </p:nvCxnSpPr>
        <p:spPr>
          <a:xfrm rot="10800000">
            <a:off x="1758131" y="7958262"/>
            <a:ext cx="538441" cy="1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80">
            <a:extLst>
              <a:ext uri="{FF2B5EF4-FFF2-40B4-BE49-F238E27FC236}">
                <a16:creationId xmlns:a16="http://schemas.microsoft.com/office/drawing/2014/main" id="{5E8BA82D-EE9A-E6D3-4617-4337A8E2B2E9}"/>
              </a:ext>
            </a:extLst>
          </p:cNvPr>
          <p:cNvSpPr/>
          <p:nvPr/>
        </p:nvSpPr>
        <p:spPr>
          <a:xfrm>
            <a:off x="2128971" y="6754031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Feedback PS result</a:t>
            </a:r>
          </a:p>
        </p:txBody>
      </p:sp>
      <p:sp>
        <p:nvSpPr>
          <p:cNvPr id="60" name="Flowchart: Magnetic Disk 59">
            <a:extLst>
              <a:ext uri="{FF2B5EF4-FFF2-40B4-BE49-F238E27FC236}">
                <a16:creationId xmlns:a16="http://schemas.microsoft.com/office/drawing/2014/main" id="{4E6DAE5B-3378-BBBB-1C4A-A318DD59D67B}"/>
              </a:ext>
            </a:extLst>
          </p:cNvPr>
          <p:cNvSpPr/>
          <p:nvPr/>
        </p:nvSpPr>
        <p:spPr>
          <a:xfrm>
            <a:off x="2296571" y="7638695"/>
            <a:ext cx="873840" cy="639133"/>
          </a:xfrm>
          <a:prstGeom prst="flowChartMagneticDisk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Middle Tier</a:t>
            </a:r>
          </a:p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DB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3D5D3B0-8F7B-1D18-72E4-B533962FFDBE}"/>
              </a:ext>
            </a:extLst>
          </p:cNvPr>
          <p:cNvCxnSpPr>
            <a:cxnSpLocks/>
            <a:stCxn id="59" idx="2"/>
            <a:endCxn id="60" idx="1"/>
          </p:cNvCxnSpPr>
          <p:nvPr/>
        </p:nvCxnSpPr>
        <p:spPr>
          <a:xfrm>
            <a:off x="2733491" y="7124942"/>
            <a:ext cx="0" cy="5137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817FD29-4607-C70E-1E7D-2D1B98655104}"/>
              </a:ext>
            </a:extLst>
          </p:cNvPr>
          <p:cNvCxnSpPr>
            <a:cxnSpLocks/>
            <a:stCxn id="64" idx="1"/>
            <a:endCxn id="59" idx="3"/>
          </p:cNvCxnSpPr>
          <p:nvPr/>
        </p:nvCxnSpPr>
        <p:spPr>
          <a:xfrm flipH="1">
            <a:off x="3338011" y="6939487"/>
            <a:ext cx="358057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80">
            <a:extLst>
              <a:ext uri="{FF2B5EF4-FFF2-40B4-BE49-F238E27FC236}">
                <a16:creationId xmlns:a16="http://schemas.microsoft.com/office/drawing/2014/main" id="{E05765BA-91D3-AF38-763F-8824CFF8E5A7}"/>
              </a:ext>
            </a:extLst>
          </p:cNvPr>
          <p:cNvSpPr/>
          <p:nvPr/>
        </p:nvSpPr>
        <p:spPr>
          <a:xfrm>
            <a:off x="3696068" y="6754031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Confirm PS transactions on web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FB49E19-13EA-A040-7C3C-FEB184CE6CF2}"/>
              </a:ext>
            </a:extLst>
          </p:cNvPr>
          <p:cNvCxnSpPr>
            <a:cxnSpLocks/>
            <a:stCxn id="60" idx="4"/>
            <a:endCxn id="15" idx="1"/>
          </p:cNvCxnSpPr>
          <p:nvPr/>
        </p:nvCxnSpPr>
        <p:spPr>
          <a:xfrm flipV="1">
            <a:off x="3170411" y="7955335"/>
            <a:ext cx="530735" cy="292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C50A270A-6DBE-C694-9C4F-6CFCB3201EC3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10435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TBFST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8D0A1713-C44E-4CCE-89CA-95AC7AB6D98E}"/>
              </a:ext>
            </a:extLst>
          </p:cNvPr>
          <p:cNvCxnSpPr>
            <a:cxnSpLocks/>
            <a:stCxn id="81" idx="2"/>
            <a:endCxn id="53" idx="0"/>
          </p:cNvCxnSpPr>
          <p:nvPr/>
        </p:nvCxnSpPr>
        <p:spPr>
          <a:xfrm>
            <a:off x="3998482" y="3345101"/>
            <a:ext cx="0" cy="46289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4-3. FG Transfer / POKAYOKE (preparing schedule)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1C2C215-6987-49D8-BCAA-EBD6DDBD5709}"/>
              </a:ext>
            </a:extLst>
          </p:cNvPr>
          <p:cNvSpPr/>
          <p:nvPr/>
        </p:nvSpPr>
        <p:spPr>
          <a:xfrm>
            <a:off x="3393962" y="2705966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Import with Pegasus</a:t>
            </a:r>
          </a:p>
        </p:txBody>
      </p:sp>
      <p:sp>
        <p:nvSpPr>
          <p:cNvPr id="53" name="フローチャート: 判断 52">
            <a:extLst>
              <a:ext uri="{FF2B5EF4-FFF2-40B4-BE49-F238E27FC236}">
                <a16:creationId xmlns:a16="http://schemas.microsoft.com/office/drawing/2014/main" id="{F8866DEE-1FF0-41EA-B938-0A043A5C3355}"/>
              </a:ext>
            </a:extLst>
          </p:cNvPr>
          <p:cNvSpPr/>
          <p:nvPr/>
        </p:nvSpPr>
        <p:spPr>
          <a:xfrm>
            <a:off x="3393962" y="3807994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File import error?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97593F0B-DE2C-4650-B0AB-9741E6393A99}"/>
              </a:ext>
            </a:extLst>
          </p:cNvPr>
          <p:cNvSpPr/>
          <p:nvPr/>
        </p:nvSpPr>
        <p:spPr>
          <a:xfrm>
            <a:off x="3647964" y="8384388"/>
            <a:ext cx="701037" cy="29327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Finish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79" name="コネクタ: カギ線 78">
            <a:extLst>
              <a:ext uri="{FF2B5EF4-FFF2-40B4-BE49-F238E27FC236}">
                <a16:creationId xmlns:a16="http://schemas.microsoft.com/office/drawing/2014/main" id="{062E7843-694D-4C1D-91D2-269C15C2EFF2}"/>
              </a:ext>
            </a:extLst>
          </p:cNvPr>
          <p:cNvCxnSpPr>
            <a:cxnSpLocks/>
            <a:stCxn id="53" idx="1"/>
            <a:endCxn id="11" idx="3"/>
          </p:cNvCxnSpPr>
          <p:nvPr/>
        </p:nvCxnSpPr>
        <p:spPr>
          <a:xfrm rot="10800000" flipV="1">
            <a:off x="2468814" y="4130463"/>
            <a:ext cx="925148" cy="361130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3E32C88-1CA7-4323-B406-E41AEB6534F9}"/>
              </a:ext>
            </a:extLst>
          </p:cNvPr>
          <p:cNvSpPr/>
          <p:nvPr/>
        </p:nvSpPr>
        <p:spPr>
          <a:xfrm>
            <a:off x="2954127" y="3939171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86975AB4-ED01-4020-8D16-984E1F6E96E2}"/>
              </a:ext>
            </a:extLst>
          </p:cNvPr>
          <p:cNvSpPr/>
          <p:nvPr/>
        </p:nvSpPr>
        <p:spPr>
          <a:xfrm>
            <a:off x="4021784" y="4453253"/>
            <a:ext cx="345024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F051614-5719-85F6-C6FC-A073A100D7D0}"/>
              </a:ext>
            </a:extLst>
          </p:cNvPr>
          <p:cNvSpPr/>
          <p:nvPr/>
        </p:nvSpPr>
        <p:spPr>
          <a:xfrm>
            <a:off x="637814" y="2706838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Preparing Loading Container Excel(CSV)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A9EB8F7-AA44-3B71-1A59-7FB7A01223F2}"/>
              </a:ext>
            </a:extLst>
          </p:cNvPr>
          <p:cNvCxnSpPr>
            <a:cxnSpLocks/>
            <a:stCxn id="4" idx="3"/>
            <a:endCxn id="81" idx="1"/>
          </p:cNvCxnSpPr>
          <p:nvPr/>
        </p:nvCxnSpPr>
        <p:spPr>
          <a:xfrm flipV="1">
            <a:off x="1846854" y="3025534"/>
            <a:ext cx="1547108" cy="87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00E518-B6CC-A85D-E733-C1CD43243B33}"/>
              </a:ext>
            </a:extLst>
          </p:cNvPr>
          <p:cNvSpPr/>
          <p:nvPr/>
        </p:nvSpPr>
        <p:spPr>
          <a:xfrm>
            <a:off x="1488580" y="4309158"/>
            <a:ext cx="980234" cy="3648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Check error details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23" name="コネクタ: カギ線 22">
            <a:extLst>
              <a:ext uri="{FF2B5EF4-FFF2-40B4-BE49-F238E27FC236}">
                <a16:creationId xmlns:a16="http://schemas.microsoft.com/office/drawing/2014/main" id="{E2740A6D-6FFB-2759-12C8-E9D1212967AC}"/>
              </a:ext>
            </a:extLst>
          </p:cNvPr>
          <p:cNvCxnSpPr>
            <a:cxnSpLocks/>
            <a:stCxn id="11" idx="1"/>
            <a:endCxn id="63" idx="6"/>
          </p:cNvCxnSpPr>
          <p:nvPr/>
        </p:nvCxnSpPr>
        <p:spPr>
          <a:xfrm flipH="1" flipV="1">
            <a:off x="1331718" y="4491592"/>
            <a:ext cx="156862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0A3B6EC-A360-CA11-1061-92CB1BF643C7}"/>
              </a:ext>
            </a:extLst>
          </p:cNvPr>
          <p:cNvSpPr/>
          <p:nvPr/>
        </p:nvSpPr>
        <p:spPr>
          <a:xfrm>
            <a:off x="3393962" y="4997601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Checking the import detail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5" name="フローチャート: 判断 54">
            <a:extLst>
              <a:ext uri="{FF2B5EF4-FFF2-40B4-BE49-F238E27FC236}">
                <a16:creationId xmlns:a16="http://schemas.microsoft.com/office/drawing/2014/main" id="{65DEF58E-3881-B461-1C91-5D7071C7B27E}"/>
              </a:ext>
            </a:extLst>
          </p:cNvPr>
          <p:cNvSpPr/>
          <p:nvPr/>
        </p:nvSpPr>
        <p:spPr>
          <a:xfrm>
            <a:off x="3393962" y="6155341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Confirm work?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56" name="コネクタ: カギ線 55">
            <a:extLst>
              <a:ext uri="{FF2B5EF4-FFF2-40B4-BE49-F238E27FC236}">
                <a16:creationId xmlns:a16="http://schemas.microsoft.com/office/drawing/2014/main" id="{630BD62A-17B3-B96D-9928-55554B0AEDB3}"/>
              </a:ext>
            </a:extLst>
          </p:cNvPr>
          <p:cNvCxnSpPr>
            <a:cxnSpLocks/>
            <a:stCxn id="55" idx="1"/>
            <a:endCxn id="63" idx="4"/>
          </p:cNvCxnSpPr>
          <p:nvPr/>
        </p:nvCxnSpPr>
        <p:spPr>
          <a:xfrm rot="10800000">
            <a:off x="1242334" y="4580976"/>
            <a:ext cx="2151628" cy="1896834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楕円 62">
            <a:extLst>
              <a:ext uri="{FF2B5EF4-FFF2-40B4-BE49-F238E27FC236}">
                <a16:creationId xmlns:a16="http://schemas.microsoft.com/office/drawing/2014/main" id="{BF0C3394-25C4-7DA8-94AE-039B53C75398}"/>
              </a:ext>
            </a:extLst>
          </p:cNvPr>
          <p:cNvSpPr/>
          <p:nvPr/>
        </p:nvSpPr>
        <p:spPr>
          <a:xfrm>
            <a:off x="1152950" y="4402208"/>
            <a:ext cx="178768" cy="178768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DA0A1053-8AF2-D960-3A21-28E2328E9CDE}"/>
              </a:ext>
            </a:extLst>
          </p:cNvPr>
          <p:cNvSpPr/>
          <p:nvPr/>
        </p:nvSpPr>
        <p:spPr>
          <a:xfrm>
            <a:off x="3915410" y="6797166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A519CE05-86F9-B391-7538-666CF12E59A1}"/>
              </a:ext>
            </a:extLst>
          </p:cNvPr>
          <p:cNvSpPr/>
          <p:nvPr/>
        </p:nvSpPr>
        <p:spPr>
          <a:xfrm>
            <a:off x="2975040" y="6294238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15652A2B-FA0E-6D05-00ED-92DF3550F741}"/>
              </a:ext>
            </a:extLst>
          </p:cNvPr>
          <p:cNvSpPr/>
          <p:nvPr/>
        </p:nvSpPr>
        <p:spPr>
          <a:xfrm>
            <a:off x="3393962" y="7267584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Acceptance work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3ABD32-BBD6-C885-0886-AB046329F91E}"/>
              </a:ext>
            </a:extLst>
          </p:cNvPr>
          <p:cNvCxnSpPr>
            <a:stCxn id="80" idx="2"/>
            <a:endCxn id="57" idx="0"/>
          </p:cNvCxnSpPr>
          <p:nvPr/>
        </p:nvCxnSpPr>
        <p:spPr>
          <a:xfrm>
            <a:off x="3998482" y="7906719"/>
            <a:ext cx="1" cy="47766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コネクタ: カギ線 22">
            <a:extLst>
              <a:ext uri="{FF2B5EF4-FFF2-40B4-BE49-F238E27FC236}">
                <a16:creationId xmlns:a16="http://schemas.microsoft.com/office/drawing/2014/main" id="{B2EABBA6-ECC0-3AF8-D647-0B9BB739E751}"/>
              </a:ext>
            </a:extLst>
          </p:cNvPr>
          <p:cNvCxnSpPr>
            <a:cxnSpLocks/>
            <a:stCxn id="63" idx="0"/>
            <a:endCxn id="4" idx="2"/>
          </p:cNvCxnSpPr>
          <p:nvPr/>
        </p:nvCxnSpPr>
        <p:spPr>
          <a:xfrm flipV="1">
            <a:off x="1242334" y="3345973"/>
            <a:ext cx="0" cy="105623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32">
            <a:extLst>
              <a:ext uri="{FF2B5EF4-FFF2-40B4-BE49-F238E27FC236}">
                <a16:creationId xmlns:a16="http://schemas.microsoft.com/office/drawing/2014/main" id="{FD41C4C3-42B5-0DD4-DBD6-185EDB5E3746}"/>
              </a:ext>
            </a:extLst>
          </p:cNvPr>
          <p:cNvCxnSpPr>
            <a:cxnSpLocks/>
            <a:stCxn id="53" idx="2"/>
            <a:endCxn id="50" idx="0"/>
          </p:cNvCxnSpPr>
          <p:nvPr/>
        </p:nvCxnSpPr>
        <p:spPr>
          <a:xfrm>
            <a:off x="3998482" y="4452931"/>
            <a:ext cx="0" cy="54467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56">
            <a:extLst>
              <a:ext uri="{FF2B5EF4-FFF2-40B4-BE49-F238E27FC236}">
                <a16:creationId xmlns:a16="http://schemas.microsoft.com/office/drawing/2014/main" id="{FB2E5C0C-4463-0439-858B-E46354634D9B}"/>
              </a:ext>
            </a:extLst>
          </p:cNvPr>
          <p:cNvSpPr/>
          <p:nvPr/>
        </p:nvSpPr>
        <p:spPr>
          <a:xfrm>
            <a:off x="3647963" y="1923785"/>
            <a:ext cx="701037" cy="29327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Start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18" name="直線矢印コネクタ 132">
            <a:extLst>
              <a:ext uri="{FF2B5EF4-FFF2-40B4-BE49-F238E27FC236}">
                <a16:creationId xmlns:a16="http://schemas.microsoft.com/office/drawing/2014/main" id="{98FAF040-820D-810A-D784-DBEF6AD01936}"/>
              </a:ext>
            </a:extLst>
          </p:cNvPr>
          <p:cNvCxnSpPr>
            <a:cxnSpLocks/>
            <a:stCxn id="16" idx="4"/>
            <a:endCxn id="81" idx="0"/>
          </p:cNvCxnSpPr>
          <p:nvPr/>
        </p:nvCxnSpPr>
        <p:spPr>
          <a:xfrm>
            <a:off x="3998482" y="2217058"/>
            <a:ext cx="0" cy="488908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132">
            <a:extLst>
              <a:ext uri="{FF2B5EF4-FFF2-40B4-BE49-F238E27FC236}">
                <a16:creationId xmlns:a16="http://schemas.microsoft.com/office/drawing/2014/main" id="{C1036FB4-0016-5B18-F1FA-B206520FA208}"/>
              </a:ext>
            </a:extLst>
          </p:cNvPr>
          <p:cNvCxnSpPr>
            <a:cxnSpLocks/>
            <a:stCxn id="50" idx="2"/>
            <a:endCxn id="55" idx="0"/>
          </p:cNvCxnSpPr>
          <p:nvPr/>
        </p:nvCxnSpPr>
        <p:spPr>
          <a:xfrm>
            <a:off x="3998482" y="5636736"/>
            <a:ext cx="0" cy="51860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132">
            <a:extLst>
              <a:ext uri="{FF2B5EF4-FFF2-40B4-BE49-F238E27FC236}">
                <a16:creationId xmlns:a16="http://schemas.microsoft.com/office/drawing/2014/main" id="{02792481-AE5C-B41F-DB5D-AA15523F1379}"/>
              </a:ext>
            </a:extLst>
          </p:cNvPr>
          <p:cNvCxnSpPr>
            <a:cxnSpLocks/>
            <a:stCxn id="55" idx="2"/>
            <a:endCxn id="80" idx="0"/>
          </p:cNvCxnSpPr>
          <p:nvPr/>
        </p:nvCxnSpPr>
        <p:spPr>
          <a:xfrm>
            <a:off x="3998482" y="6800278"/>
            <a:ext cx="0" cy="467306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38FB5E1-5BB4-8066-C738-E7E28A653EE0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17381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5B47A-4929-953E-51AD-788765774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63CBA72-0AA5-AE26-EE96-A7CB18CE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2075E41-183B-3467-6940-CF1A3D2FB125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030FF7BE-E975-39C6-FD25-537305EAB85E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358EFD1-8A6C-05EC-5D3A-744D775C1FF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5767FBA-6E84-BB72-1F4F-B9F3BD2D141E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TBFST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0011A3A-48B9-2509-9554-1C3A48A3C979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E939080-E42B-AD01-9091-813C1312B17D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4-4. FG Transfer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5B649F48-AFDE-C9BF-5E58-4859E9AEDBE3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99E7606-99FC-BC9F-5BA7-07F496E826C6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FECB8A-EF20-D351-FE2C-D228D487F61B}"/>
              </a:ext>
            </a:extLst>
          </p:cNvPr>
          <p:cNvCxnSpPr>
            <a:cxnSpLocks/>
          </p:cNvCxnSpPr>
          <p:nvPr/>
        </p:nvCxnSpPr>
        <p:spPr>
          <a:xfrm>
            <a:off x="4305666" y="3547393"/>
            <a:ext cx="0" cy="24109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8D08D6-C7D4-99DB-2392-392BCAB4E419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4305666" y="5335396"/>
            <a:ext cx="0" cy="39204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6B1EAA0B-F007-EBB4-0F1A-9844494EE13B}"/>
              </a:ext>
            </a:extLst>
          </p:cNvPr>
          <p:cNvCxnSpPr>
            <a:cxnSpLocks/>
            <a:stCxn id="38" idx="1"/>
            <a:endCxn id="26" idx="2"/>
          </p:cNvCxnSpPr>
          <p:nvPr/>
        </p:nvCxnSpPr>
        <p:spPr>
          <a:xfrm rot="10800000" flipH="1">
            <a:off x="3701146" y="2603087"/>
            <a:ext cx="538522" cy="1507872"/>
          </a:xfrm>
          <a:prstGeom prst="bentConnector3">
            <a:avLst>
              <a:gd name="adj1" fmla="val -4245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B6436A-7ABD-C0BB-510D-B3939A93F358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4304516" y="6290376"/>
            <a:ext cx="1150" cy="47564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47">
            <a:extLst>
              <a:ext uri="{FF2B5EF4-FFF2-40B4-BE49-F238E27FC236}">
                <a16:creationId xmlns:a16="http://schemas.microsoft.com/office/drawing/2014/main" id="{3A9E068E-31DD-5569-2F2B-9F763A71D5F1}"/>
              </a:ext>
            </a:extLst>
          </p:cNvPr>
          <p:cNvSpPr/>
          <p:nvPr/>
        </p:nvSpPr>
        <p:spPr>
          <a:xfrm>
            <a:off x="4239669" y="4417693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15" name="正方形/長方形 48">
            <a:extLst>
              <a:ext uri="{FF2B5EF4-FFF2-40B4-BE49-F238E27FC236}">
                <a16:creationId xmlns:a16="http://schemas.microsoft.com/office/drawing/2014/main" id="{1528D409-2651-D1C8-93DD-4C19358BC310}"/>
              </a:ext>
            </a:extLst>
          </p:cNvPr>
          <p:cNvSpPr/>
          <p:nvPr/>
        </p:nvSpPr>
        <p:spPr>
          <a:xfrm>
            <a:off x="3404007" y="3927476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23C552-E70C-BEDD-0037-B4E8CCFD02EB}"/>
              </a:ext>
            </a:extLst>
          </p:cNvPr>
          <p:cNvSpPr/>
          <p:nvPr/>
        </p:nvSpPr>
        <p:spPr>
          <a:xfrm>
            <a:off x="4005949" y="1922470"/>
            <a:ext cx="599435" cy="345558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Start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36FEB94-0616-ECB1-5862-98B8BA4FA456}"/>
              </a:ext>
            </a:extLst>
          </p:cNvPr>
          <p:cNvCxnSpPr>
            <a:cxnSpLocks/>
          </p:cNvCxnSpPr>
          <p:nvPr/>
        </p:nvCxnSpPr>
        <p:spPr>
          <a:xfrm>
            <a:off x="4304395" y="2268028"/>
            <a:ext cx="2" cy="26906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E2B5359-116B-99E0-E6CC-87B6CEA98F5E}"/>
              </a:ext>
            </a:extLst>
          </p:cNvPr>
          <p:cNvSpPr/>
          <p:nvPr/>
        </p:nvSpPr>
        <p:spPr>
          <a:xfrm>
            <a:off x="4239668" y="2537088"/>
            <a:ext cx="131997" cy="131997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942726C-7E42-D1CC-A8AA-ABBEEB5F1AE4}"/>
              </a:ext>
            </a:extLst>
          </p:cNvPr>
          <p:cNvSpPr/>
          <p:nvPr/>
        </p:nvSpPr>
        <p:spPr>
          <a:xfrm>
            <a:off x="4005949" y="8706365"/>
            <a:ext cx="599435" cy="345558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Finish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25DBD8F-5BCB-B9BE-8618-6216D74AC39D}"/>
              </a:ext>
            </a:extLst>
          </p:cNvPr>
          <p:cNvCxnSpPr>
            <a:cxnSpLocks/>
          </p:cNvCxnSpPr>
          <p:nvPr/>
        </p:nvCxnSpPr>
        <p:spPr>
          <a:xfrm>
            <a:off x="4300588" y="2669085"/>
            <a:ext cx="10159" cy="23917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7DEA41B1-21BC-C702-69FB-9A2D29F65460}"/>
              </a:ext>
            </a:extLst>
          </p:cNvPr>
          <p:cNvCxnSpPr>
            <a:cxnSpLocks/>
            <a:stCxn id="64" idx="3"/>
            <a:endCxn id="26" idx="6"/>
          </p:cNvCxnSpPr>
          <p:nvPr/>
        </p:nvCxnSpPr>
        <p:spPr>
          <a:xfrm flipH="1" flipV="1">
            <a:off x="4371665" y="2603087"/>
            <a:ext cx="538521" cy="4485407"/>
          </a:xfrm>
          <a:prstGeom prst="bentConnector3">
            <a:avLst>
              <a:gd name="adj1" fmla="val -4245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28C7E09-F37D-DFD3-76AF-C20C298C74FD}"/>
              </a:ext>
            </a:extLst>
          </p:cNvPr>
          <p:cNvCxnSpPr>
            <a:cxnSpLocks/>
            <a:stCxn id="69" idx="2"/>
          </p:cNvCxnSpPr>
          <p:nvPr/>
        </p:nvCxnSpPr>
        <p:spPr>
          <a:xfrm flipH="1">
            <a:off x="4301857" y="8200930"/>
            <a:ext cx="3809" cy="50543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47">
            <a:extLst>
              <a:ext uri="{FF2B5EF4-FFF2-40B4-BE49-F238E27FC236}">
                <a16:creationId xmlns:a16="http://schemas.microsoft.com/office/drawing/2014/main" id="{4A9EBCE5-C2FB-2B34-7E30-E326B59E9E95}"/>
              </a:ext>
            </a:extLst>
          </p:cNvPr>
          <p:cNvSpPr/>
          <p:nvPr/>
        </p:nvSpPr>
        <p:spPr>
          <a:xfrm>
            <a:off x="4709452" y="6892021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4" name="正方形/長方形 48">
            <a:extLst>
              <a:ext uri="{FF2B5EF4-FFF2-40B4-BE49-F238E27FC236}">
                <a16:creationId xmlns:a16="http://schemas.microsoft.com/office/drawing/2014/main" id="{4A0B831D-3EBA-AF68-8BE6-B8A6B3615534}"/>
              </a:ext>
            </a:extLst>
          </p:cNvPr>
          <p:cNvSpPr/>
          <p:nvPr/>
        </p:nvSpPr>
        <p:spPr>
          <a:xfrm>
            <a:off x="4178645" y="7424914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5" name="正方形/長方形 80">
            <a:extLst>
              <a:ext uri="{FF2B5EF4-FFF2-40B4-BE49-F238E27FC236}">
                <a16:creationId xmlns:a16="http://schemas.microsoft.com/office/drawing/2014/main" id="{8A2FFACC-9A85-A0F9-3F4B-81AE88B8F35D}"/>
              </a:ext>
            </a:extLst>
          </p:cNvPr>
          <p:cNvSpPr/>
          <p:nvPr/>
        </p:nvSpPr>
        <p:spPr>
          <a:xfrm>
            <a:off x="3701146" y="4696261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Go to location &amp; scan store location ID then move items out</a:t>
            </a:r>
          </a:p>
        </p:txBody>
      </p:sp>
      <p:sp>
        <p:nvSpPr>
          <p:cNvPr id="36" name="正方形/長方形 80">
            <a:extLst>
              <a:ext uri="{FF2B5EF4-FFF2-40B4-BE49-F238E27FC236}">
                <a16:creationId xmlns:a16="http://schemas.microsoft.com/office/drawing/2014/main" id="{2C00B1DD-0384-492D-A70B-6AB3BA7C0951}"/>
              </a:ext>
            </a:extLst>
          </p:cNvPr>
          <p:cNvSpPr/>
          <p:nvPr/>
        </p:nvSpPr>
        <p:spPr>
          <a:xfrm>
            <a:off x="3701146" y="5727441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System will choose the oldest package from specific location</a:t>
            </a:r>
          </a:p>
        </p:txBody>
      </p:sp>
      <p:sp>
        <p:nvSpPr>
          <p:cNvPr id="37" name="正方形/長方形 80">
            <a:extLst>
              <a:ext uri="{FF2B5EF4-FFF2-40B4-BE49-F238E27FC236}">
                <a16:creationId xmlns:a16="http://schemas.microsoft.com/office/drawing/2014/main" id="{2920D854-0B9C-D039-E675-8D583DC69539}"/>
              </a:ext>
            </a:extLst>
          </p:cNvPr>
          <p:cNvSpPr/>
          <p:nvPr/>
        </p:nvSpPr>
        <p:spPr>
          <a:xfrm>
            <a:off x="3701146" y="2908258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Check FG transfer work in handy</a:t>
            </a:r>
          </a:p>
        </p:txBody>
      </p:sp>
      <p:sp>
        <p:nvSpPr>
          <p:cNvPr id="38" name="フローチャート: 判断 52">
            <a:extLst>
              <a:ext uri="{FF2B5EF4-FFF2-40B4-BE49-F238E27FC236}">
                <a16:creationId xmlns:a16="http://schemas.microsoft.com/office/drawing/2014/main" id="{F1BD351E-01C5-46C1-B111-9C8771D1DC37}"/>
              </a:ext>
            </a:extLst>
          </p:cNvPr>
          <p:cNvSpPr/>
          <p:nvPr/>
        </p:nvSpPr>
        <p:spPr>
          <a:xfrm>
            <a:off x="3701146" y="3788490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Found FG transfer work?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CDE7B43-FAE8-A1FF-D847-488A2EA8B056}"/>
              </a:ext>
            </a:extLst>
          </p:cNvPr>
          <p:cNvCxnSpPr>
            <a:cxnSpLocks/>
          </p:cNvCxnSpPr>
          <p:nvPr/>
        </p:nvCxnSpPr>
        <p:spPr>
          <a:xfrm>
            <a:off x="4305666" y="4433427"/>
            <a:ext cx="0" cy="26283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2800395-EBB5-EBE6-AFCD-BEFC629AAF75}"/>
              </a:ext>
            </a:extLst>
          </p:cNvPr>
          <p:cNvCxnSpPr>
            <a:cxnSpLocks/>
            <a:stCxn id="64" idx="2"/>
            <a:endCxn id="69" idx="0"/>
          </p:cNvCxnSpPr>
          <p:nvPr/>
        </p:nvCxnSpPr>
        <p:spPr>
          <a:xfrm>
            <a:off x="4305666" y="7410962"/>
            <a:ext cx="0" cy="41905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フローチャート: 判断 52">
            <a:extLst>
              <a:ext uri="{FF2B5EF4-FFF2-40B4-BE49-F238E27FC236}">
                <a16:creationId xmlns:a16="http://schemas.microsoft.com/office/drawing/2014/main" id="{C35DD6AE-434E-7016-FD59-3415FA1D6E8A}"/>
              </a:ext>
            </a:extLst>
          </p:cNvPr>
          <p:cNvSpPr/>
          <p:nvPr/>
        </p:nvSpPr>
        <p:spPr>
          <a:xfrm>
            <a:off x="3701146" y="6766025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Is more transfer work?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69" name="正方形/長方形 80">
            <a:extLst>
              <a:ext uri="{FF2B5EF4-FFF2-40B4-BE49-F238E27FC236}">
                <a16:creationId xmlns:a16="http://schemas.microsoft.com/office/drawing/2014/main" id="{75D64782-04C2-1A90-A002-07CB9635DA31}"/>
              </a:ext>
            </a:extLst>
          </p:cNvPr>
          <p:cNvSpPr/>
          <p:nvPr/>
        </p:nvSpPr>
        <p:spPr>
          <a:xfrm>
            <a:off x="3701146" y="7830019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Confirm FG transfer schedule on web</a:t>
            </a:r>
          </a:p>
        </p:txBody>
      </p:sp>
    </p:spTree>
    <p:extLst>
      <p:ext uri="{BB962C8B-B14F-4D97-AF65-F5344CB8AC3E}">
        <p14:creationId xmlns:p14="http://schemas.microsoft.com/office/powerpoint/2010/main" val="2285276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6574D-D7F1-7152-D886-A84B342BC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FF4DBE-C1FB-4E31-05DC-1F2D9D09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E9F9C9C-B684-5214-FFCF-63334B8D369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873F0C1E-7997-4567-7D9D-88A954EFCDED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362B10B-9810-AD4E-7999-17453556DCA5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C99661D-3D78-EC41-27A9-98E708A8644E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TBFST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72C23A5-C754-6771-824D-EE50E99A8B67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AA63358-9108-8DE7-852C-7741F7E7F981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4-5. POKAYOKE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70F2180E-073F-91A4-A6DC-7DD868882EF6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46BEE29-F2CE-68C0-FEB5-6829ACB45B36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9F2B73-A93C-DA52-6C9D-91408BD80222}"/>
              </a:ext>
            </a:extLst>
          </p:cNvPr>
          <p:cNvCxnSpPr>
            <a:cxnSpLocks/>
          </p:cNvCxnSpPr>
          <p:nvPr/>
        </p:nvCxnSpPr>
        <p:spPr>
          <a:xfrm>
            <a:off x="4305666" y="3547393"/>
            <a:ext cx="0" cy="24109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CB486EE-DE5D-AEE9-6B38-A34AB6A8B7D6}"/>
              </a:ext>
            </a:extLst>
          </p:cNvPr>
          <p:cNvCxnSpPr>
            <a:cxnSpLocks/>
            <a:stCxn id="38" idx="1"/>
            <a:endCxn id="37" idx="1"/>
          </p:cNvCxnSpPr>
          <p:nvPr/>
        </p:nvCxnSpPr>
        <p:spPr>
          <a:xfrm rot="10800000">
            <a:off x="3701146" y="3227827"/>
            <a:ext cx="12700" cy="883133"/>
          </a:xfrm>
          <a:prstGeom prst="bentConnector3">
            <a:avLst>
              <a:gd name="adj1" fmla="val 180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77643D-CA71-8D2B-D1D9-02CBB931A183}"/>
              </a:ext>
            </a:extLst>
          </p:cNvPr>
          <p:cNvCxnSpPr>
            <a:cxnSpLocks/>
            <a:stCxn id="35" idx="2"/>
            <a:endCxn id="64" idx="0"/>
          </p:cNvCxnSpPr>
          <p:nvPr/>
        </p:nvCxnSpPr>
        <p:spPr>
          <a:xfrm>
            <a:off x="4305666" y="5335396"/>
            <a:ext cx="0" cy="29270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47">
            <a:extLst>
              <a:ext uri="{FF2B5EF4-FFF2-40B4-BE49-F238E27FC236}">
                <a16:creationId xmlns:a16="http://schemas.microsoft.com/office/drawing/2014/main" id="{9742550F-1E51-48EE-0855-55A28C005FFB}"/>
              </a:ext>
            </a:extLst>
          </p:cNvPr>
          <p:cNvSpPr/>
          <p:nvPr/>
        </p:nvSpPr>
        <p:spPr>
          <a:xfrm>
            <a:off x="4239669" y="4417693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15" name="正方形/長方形 48">
            <a:extLst>
              <a:ext uri="{FF2B5EF4-FFF2-40B4-BE49-F238E27FC236}">
                <a16:creationId xmlns:a16="http://schemas.microsoft.com/office/drawing/2014/main" id="{4E458349-A5C4-2381-E75C-54F66DEDE661}"/>
              </a:ext>
            </a:extLst>
          </p:cNvPr>
          <p:cNvSpPr/>
          <p:nvPr/>
        </p:nvSpPr>
        <p:spPr>
          <a:xfrm>
            <a:off x="3404007" y="3927476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E71803-CB5A-6009-456D-BDB9FE511660}"/>
              </a:ext>
            </a:extLst>
          </p:cNvPr>
          <p:cNvSpPr/>
          <p:nvPr/>
        </p:nvSpPr>
        <p:spPr>
          <a:xfrm>
            <a:off x="4005949" y="1922470"/>
            <a:ext cx="599435" cy="345558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Start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1DC9AB5-623B-B77C-C7A1-F24CBB7D917D}"/>
              </a:ext>
            </a:extLst>
          </p:cNvPr>
          <p:cNvCxnSpPr>
            <a:cxnSpLocks/>
          </p:cNvCxnSpPr>
          <p:nvPr/>
        </p:nvCxnSpPr>
        <p:spPr>
          <a:xfrm>
            <a:off x="4305665" y="2268028"/>
            <a:ext cx="2" cy="26906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8CC6FDD-A45B-BAC1-3D1A-F382ED606A02}"/>
              </a:ext>
            </a:extLst>
          </p:cNvPr>
          <p:cNvSpPr/>
          <p:nvPr/>
        </p:nvSpPr>
        <p:spPr>
          <a:xfrm>
            <a:off x="4239668" y="2537088"/>
            <a:ext cx="131997" cy="131997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C675A5F-8EDA-53FC-DF1C-AEFEF9B8EC1F}"/>
              </a:ext>
            </a:extLst>
          </p:cNvPr>
          <p:cNvSpPr/>
          <p:nvPr/>
        </p:nvSpPr>
        <p:spPr>
          <a:xfrm>
            <a:off x="4005949" y="8234279"/>
            <a:ext cx="599435" cy="345558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Finish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8BD1EA-505E-199D-CF0B-5A00435B08C7}"/>
              </a:ext>
            </a:extLst>
          </p:cNvPr>
          <p:cNvCxnSpPr>
            <a:cxnSpLocks/>
          </p:cNvCxnSpPr>
          <p:nvPr/>
        </p:nvCxnSpPr>
        <p:spPr>
          <a:xfrm>
            <a:off x="4300587" y="2669085"/>
            <a:ext cx="10159" cy="23917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59542524-2308-8B37-ACCB-B0627F340874}"/>
              </a:ext>
            </a:extLst>
          </p:cNvPr>
          <p:cNvCxnSpPr>
            <a:cxnSpLocks/>
            <a:stCxn id="64" idx="1"/>
            <a:endCxn id="11" idx="2"/>
          </p:cNvCxnSpPr>
          <p:nvPr/>
        </p:nvCxnSpPr>
        <p:spPr>
          <a:xfrm rot="10800000">
            <a:off x="2741786" y="5354230"/>
            <a:ext cx="959360" cy="596344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2EC416-F38D-7A2E-55D8-42B4113D2F23}"/>
              </a:ext>
            </a:extLst>
          </p:cNvPr>
          <p:cNvCxnSpPr>
            <a:cxnSpLocks/>
            <a:stCxn id="69" idx="3"/>
            <a:endCxn id="29" idx="1"/>
          </p:cNvCxnSpPr>
          <p:nvPr/>
        </p:nvCxnSpPr>
        <p:spPr>
          <a:xfrm>
            <a:off x="4910186" y="6798321"/>
            <a:ext cx="248914" cy="113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47">
            <a:extLst>
              <a:ext uri="{FF2B5EF4-FFF2-40B4-BE49-F238E27FC236}">
                <a16:creationId xmlns:a16="http://schemas.microsoft.com/office/drawing/2014/main" id="{96256393-97AB-A1DF-EDA4-D53F7681B8F7}"/>
              </a:ext>
            </a:extLst>
          </p:cNvPr>
          <p:cNvSpPr/>
          <p:nvPr/>
        </p:nvSpPr>
        <p:spPr>
          <a:xfrm>
            <a:off x="4239668" y="6237804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4" name="正方形/長方形 48">
            <a:extLst>
              <a:ext uri="{FF2B5EF4-FFF2-40B4-BE49-F238E27FC236}">
                <a16:creationId xmlns:a16="http://schemas.microsoft.com/office/drawing/2014/main" id="{25254CB7-AF1F-B6AC-6CA7-99FA0B46FA63}"/>
              </a:ext>
            </a:extLst>
          </p:cNvPr>
          <p:cNvSpPr/>
          <p:nvPr/>
        </p:nvSpPr>
        <p:spPr>
          <a:xfrm>
            <a:off x="3312524" y="5742740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5" name="正方形/長方形 80">
            <a:extLst>
              <a:ext uri="{FF2B5EF4-FFF2-40B4-BE49-F238E27FC236}">
                <a16:creationId xmlns:a16="http://schemas.microsoft.com/office/drawing/2014/main" id="{EC872E9E-F307-91AB-4A90-70F8B588554E}"/>
              </a:ext>
            </a:extLst>
          </p:cNvPr>
          <p:cNvSpPr/>
          <p:nvPr/>
        </p:nvSpPr>
        <p:spPr>
          <a:xfrm>
            <a:off x="3701146" y="4696261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Scan production KANBAN &amp; customer KANBAN</a:t>
            </a:r>
          </a:p>
        </p:txBody>
      </p:sp>
      <p:sp>
        <p:nvSpPr>
          <p:cNvPr id="37" name="正方形/長方形 80">
            <a:extLst>
              <a:ext uri="{FF2B5EF4-FFF2-40B4-BE49-F238E27FC236}">
                <a16:creationId xmlns:a16="http://schemas.microsoft.com/office/drawing/2014/main" id="{B65FD1C7-592F-911A-6A45-0EF514856518}"/>
              </a:ext>
            </a:extLst>
          </p:cNvPr>
          <p:cNvSpPr/>
          <p:nvPr/>
        </p:nvSpPr>
        <p:spPr>
          <a:xfrm>
            <a:off x="3701146" y="2908258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Check POKAYOKE work in handy</a:t>
            </a:r>
          </a:p>
        </p:txBody>
      </p:sp>
      <p:sp>
        <p:nvSpPr>
          <p:cNvPr id="38" name="フローチャート: 判断 52">
            <a:extLst>
              <a:ext uri="{FF2B5EF4-FFF2-40B4-BE49-F238E27FC236}">
                <a16:creationId xmlns:a16="http://schemas.microsoft.com/office/drawing/2014/main" id="{74CCC35E-3565-E650-F86E-AC2425C1B839}"/>
              </a:ext>
            </a:extLst>
          </p:cNvPr>
          <p:cNvSpPr/>
          <p:nvPr/>
        </p:nvSpPr>
        <p:spPr>
          <a:xfrm>
            <a:off x="3701146" y="3788490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Found POKAYOKE work?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D48FFBD-1170-75F9-3CAA-F03F532DD00D}"/>
              </a:ext>
            </a:extLst>
          </p:cNvPr>
          <p:cNvCxnSpPr>
            <a:cxnSpLocks/>
          </p:cNvCxnSpPr>
          <p:nvPr/>
        </p:nvCxnSpPr>
        <p:spPr>
          <a:xfrm>
            <a:off x="4305666" y="4433427"/>
            <a:ext cx="0" cy="26283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E486FF1-87FC-5DE8-9294-449D2346C325}"/>
              </a:ext>
            </a:extLst>
          </p:cNvPr>
          <p:cNvCxnSpPr>
            <a:cxnSpLocks/>
            <a:stCxn id="64" idx="2"/>
            <a:endCxn id="69" idx="0"/>
          </p:cNvCxnSpPr>
          <p:nvPr/>
        </p:nvCxnSpPr>
        <p:spPr>
          <a:xfrm>
            <a:off x="4305666" y="6273042"/>
            <a:ext cx="0" cy="2615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フローチャート: 判断 52">
            <a:extLst>
              <a:ext uri="{FF2B5EF4-FFF2-40B4-BE49-F238E27FC236}">
                <a16:creationId xmlns:a16="http://schemas.microsoft.com/office/drawing/2014/main" id="{BD6DC123-0C15-BAF6-3178-0613F40D2AB4}"/>
              </a:ext>
            </a:extLst>
          </p:cNvPr>
          <p:cNvSpPr/>
          <p:nvPr/>
        </p:nvSpPr>
        <p:spPr>
          <a:xfrm>
            <a:off x="3701146" y="5628105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Is matched?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69" name="正方形/長方形 80">
            <a:extLst>
              <a:ext uri="{FF2B5EF4-FFF2-40B4-BE49-F238E27FC236}">
                <a16:creationId xmlns:a16="http://schemas.microsoft.com/office/drawing/2014/main" id="{01F61622-EA43-6AEA-C0E5-36D4C8423B7B}"/>
              </a:ext>
            </a:extLst>
          </p:cNvPr>
          <p:cNvSpPr/>
          <p:nvPr/>
        </p:nvSpPr>
        <p:spPr>
          <a:xfrm>
            <a:off x="3701146" y="6534619"/>
            <a:ext cx="1209040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Replace production KANBAN with customer KANBAN</a:t>
            </a:r>
          </a:p>
        </p:txBody>
      </p:sp>
      <p:sp>
        <p:nvSpPr>
          <p:cNvPr id="11" name="正方形/長方形 80">
            <a:extLst>
              <a:ext uri="{FF2B5EF4-FFF2-40B4-BE49-F238E27FC236}">
                <a16:creationId xmlns:a16="http://schemas.microsoft.com/office/drawing/2014/main" id="{B0D9EBFF-E133-6B83-6478-A4D88FA5254C}"/>
              </a:ext>
            </a:extLst>
          </p:cNvPr>
          <p:cNvSpPr/>
          <p:nvPr/>
        </p:nvSpPr>
        <p:spPr>
          <a:xfrm>
            <a:off x="2137266" y="4715095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Check KANBAN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953A175-EC69-94E1-2B15-EE988D97BE34}"/>
              </a:ext>
            </a:extLst>
          </p:cNvPr>
          <p:cNvCxnSpPr>
            <a:cxnSpLocks/>
            <a:stCxn id="11" idx="0"/>
            <a:endCxn id="26" idx="2"/>
          </p:cNvCxnSpPr>
          <p:nvPr/>
        </p:nvCxnSpPr>
        <p:spPr>
          <a:xfrm rot="5400000" flipH="1" flipV="1">
            <a:off x="2434723" y="2910150"/>
            <a:ext cx="2112008" cy="1497882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47">
            <a:extLst>
              <a:ext uri="{FF2B5EF4-FFF2-40B4-BE49-F238E27FC236}">
                <a16:creationId xmlns:a16="http://schemas.microsoft.com/office/drawing/2014/main" id="{4A549EE5-D11A-C375-661E-1A53471B9B03}"/>
              </a:ext>
            </a:extLst>
          </p:cNvPr>
          <p:cNvSpPr/>
          <p:nvPr/>
        </p:nvSpPr>
        <p:spPr>
          <a:xfrm>
            <a:off x="5697621" y="6268284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25" name="正方形/長方形 48">
            <a:extLst>
              <a:ext uri="{FF2B5EF4-FFF2-40B4-BE49-F238E27FC236}">
                <a16:creationId xmlns:a16="http://schemas.microsoft.com/office/drawing/2014/main" id="{F70E33FB-61FF-F13E-06B4-08FAA8959B23}"/>
              </a:ext>
            </a:extLst>
          </p:cNvPr>
          <p:cNvSpPr/>
          <p:nvPr/>
        </p:nvSpPr>
        <p:spPr>
          <a:xfrm>
            <a:off x="5383848" y="7159324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29" name="フローチャート: 判断 52">
            <a:extLst>
              <a:ext uri="{FF2B5EF4-FFF2-40B4-BE49-F238E27FC236}">
                <a16:creationId xmlns:a16="http://schemas.microsoft.com/office/drawing/2014/main" id="{A0DD624E-3834-798A-97D7-9E1D5C278441}"/>
              </a:ext>
            </a:extLst>
          </p:cNvPr>
          <p:cNvSpPr/>
          <p:nvPr/>
        </p:nvSpPr>
        <p:spPr>
          <a:xfrm>
            <a:off x="5159100" y="6476987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Is more POKAYOKE work?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9F401D48-D35F-00BD-D56A-308F011975FD}"/>
              </a:ext>
            </a:extLst>
          </p:cNvPr>
          <p:cNvCxnSpPr>
            <a:cxnSpLocks/>
            <a:stCxn id="29" idx="0"/>
            <a:endCxn id="26" idx="6"/>
          </p:cNvCxnSpPr>
          <p:nvPr/>
        </p:nvCxnSpPr>
        <p:spPr>
          <a:xfrm rot="16200000" flipV="1">
            <a:off x="3130693" y="3844059"/>
            <a:ext cx="3873900" cy="1391955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80">
            <a:extLst>
              <a:ext uri="{FF2B5EF4-FFF2-40B4-BE49-F238E27FC236}">
                <a16:creationId xmlns:a16="http://schemas.microsoft.com/office/drawing/2014/main" id="{5DF8CE0B-EB5D-C957-6C96-CC4DF3F23050}"/>
              </a:ext>
            </a:extLst>
          </p:cNvPr>
          <p:cNvSpPr/>
          <p:nvPr/>
        </p:nvSpPr>
        <p:spPr>
          <a:xfrm>
            <a:off x="562395" y="8224528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Get FG Outbound result</a:t>
            </a: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3C222DD9-5D2E-36FF-C3EA-752AD8D6B8DB}"/>
              </a:ext>
            </a:extLst>
          </p:cNvPr>
          <p:cNvCxnSpPr>
            <a:cxnSpLocks/>
            <a:stCxn id="50" idx="2"/>
            <a:endCxn id="47" idx="3"/>
          </p:cNvCxnSpPr>
          <p:nvPr/>
        </p:nvCxnSpPr>
        <p:spPr>
          <a:xfrm rot="10800000">
            <a:off x="1771436" y="8409985"/>
            <a:ext cx="538441" cy="1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80">
            <a:extLst>
              <a:ext uri="{FF2B5EF4-FFF2-40B4-BE49-F238E27FC236}">
                <a16:creationId xmlns:a16="http://schemas.microsoft.com/office/drawing/2014/main" id="{A3F3FE00-3251-078E-5C0B-0CCBF9452B0D}"/>
              </a:ext>
            </a:extLst>
          </p:cNvPr>
          <p:cNvSpPr/>
          <p:nvPr/>
        </p:nvSpPr>
        <p:spPr>
          <a:xfrm>
            <a:off x="2142276" y="7439434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Feedback FG Outbound result</a:t>
            </a:r>
          </a:p>
        </p:txBody>
      </p:sp>
      <p:sp>
        <p:nvSpPr>
          <p:cNvPr id="50" name="Flowchart: Magnetic Disk 49">
            <a:extLst>
              <a:ext uri="{FF2B5EF4-FFF2-40B4-BE49-F238E27FC236}">
                <a16:creationId xmlns:a16="http://schemas.microsoft.com/office/drawing/2014/main" id="{D851DA63-8AA5-F1C4-B322-D1C709A9CABB}"/>
              </a:ext>
            </a:extLst>
          </p:cNvPr>
          <p:cNvSpPr/>
          <p:nvPr/>
        </p:nvSpPr>
        <p:spPr>
          <a:xfrm>
            <a:off x="2309876" y="8090418"/>
            <a:ext cx="873840" cy="639133"/>
          </a:xfrm>
          <a:prstGeom prst="flowChartMagneticDisk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Middle Tier</a:t>
            </a:r>
          </a:p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DB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87AF3F9-2F84-8E75-C97A-FD1F66BE0BC8}"/>
              </a:ext>
            </a:extLst>
          </p:cNvPr>
          <p:cNvCxnSpPr>
            <a:cxnSpLocks/>
            <a:stCxn id="49" idx="2"/>
            <a:endCxn id="50" idx="1"/>
          </p:cNvCxnSpPr>
          <p:nvPr/>
        </p:nvCxnSpPr>
        <p:spPr>
          <a:xfrm>
            <a:off x="2746796" y="7810345"/>
            <a:ext cx="0" cy="28007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A21EBF3-6448-B776-6BFA-4F4BC30D7FDF}"/>
              </a:ext>
            </a:extLst>
          </p:cNvPr>
          <p:cNvCxnSpPr>
            <a:cxnSpLocks/>
            <a:stCxn id="53" idx="1"/>
            <a:endCxn id="49" idx="3"/>
          </p:cNvCxnSpPr>
          <p:nvPr/>
        </p:nvCxnSpPr>
        <p:spPr>
          <a:xfrm flipH="1">
            <a:off x="3351316" y="7624890"/>
            <a:ext cx="358057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80">
            <a:extLst>
              <a:ext uri="{FF2B5EF4-FFF2-40B4-BE49-F238E27FC236}">
                <a16:creationId xmlns:a16="http://schemas.microsoft.com/office/drawing/2014/main" id="{232A2CD1-F2DF-B6E7-6BB0-9AAA05066A19}"/>
              </a:ext>
            </a:extLst>
          </p:cNvPr>
          <p:cNvSpPr/>
          <p:nvPr/>
        </p:nvSpPr>
        <p:spPr>
          <a:xfrm>
            <a:off x="3709373" y="7439434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Confirm FG Outbound transactions on web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BF2DECC-D453-990B-64DB-57BED7CFDF02}"/>
              </a:ext>
            </a:extLst>
          </p:cNvPr>
          <p:cNvCxnSpPr>
            <a:cxnSpLocks/>
            <a:stCxn id="50" idx="4"/>
            <a:endCxn id="27" idx="2"/>
          </p:cNvCxnSpPr>
          <p:nvPr/>
        </p:nvCxnSpPr>
        <p:spPr>
          <a:xfrm flipV="1">
            <a:off x="3183716" y="8407058"/>
            <a:ext cx="822233" cy="292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A5B53837-017C-342A-AA44-3CE35B739112}"/>
              </a:ext>
            </a:extLst>
          </p:cNvPr>
          <p:cNvCxnSpPr>
            <a:cxnSpLocks/>
            <a:stCxn id="29" idx="2"/>
            <a:endCxn id="53" idx="3"/>
          </p:cNvCxnSpPr>
          <p:nvPr/>
        </p:nvCxnSpPr>
        <p:spPr>
          <a:xfrm rot="5400000">
            <a:off x="5089534" y="6950804"/>
            <a:ext cx="502966" cy="845207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199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6B27C-8FE1-ABB0-C845-ED3306922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3585E58-A862-E398-2791-4A6C8D4A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FF2AD33-C440-20E3-90FE-D1CF1E9861F6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F46B2B1-97D3-60DB-E2A7-9148E1E04556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CB59325-1F6E-F07F-61C4-C0135F6BFBB9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92F6716-8957-F960-CC16-56FAF61C7FEA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TBFST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43EE1DD-D3D5-E5E7-3D0B-7ECBF97AC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BA1919C-7E60-2CC8-1F71-A15C397B55ED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4-6. Material Issue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85910B7A-1A99-3A2E-A5F4-C424D6C6D109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5EFA08D-F2F6-76C9-C65D-27CFEDFC0FEB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E6D4146-9B09-6B57-7E1E-307F892E8569}"/>
              </a:ext>
            </a:extLst>
          </p:cNvPr>
          <p:cNvCxnSpPr>
            <a:cxnSpLocks/>
          </p:cNvCxnSpPr>
          <p:nvPr/>
        </p:nvCxnSpPr>
        <p:spPr>
          <a:xfrm>
            <a:off x="4305666" y="3547393"/>
            <a:ext cx="0" cy="24109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407DA072-F9B2-E9D7-2DD9-88C2A6B8E1F4}"/>
              </a:ext>
            </a:extLst>
          </p:cNvPr>
          <p:cNvCxnSpPr>
            <a:cxnSpLocks/>
            <a:stCxn id="38" idx="1"/>
            <a:endCxn id="19" idx="0"/>
          </p:cNvCxnSpPr>
          <p:nvPr/>
        </p:nvCxnSpPr>
        <p:spPr>
          <a:xfrm rot="10800000" flipV="1">
            <a:off x="3076338" y="4110959"/>
            <a:ext cx="627348" cy="609710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47">
            <a:extLst>
              <a:ext uri="{FF2B5EF4-FFF2-40B4-BE49-F238E27FC236}">
                <a16:creationId xmlns:a16="http://schemas.microsoft.com/office/drawing/2014/main" id="{59965972-4508-271C-832B-79E002E01289}"/>
              </a:ext>
            </a:extLst>
          </p:cNvPr>
          <p:cNvSpPr/>
          <p:nvPr/>
        </p:nvSpPr>
        <p:spPr>
          <a:xfrm>
            <a:off x="4239669" y="4417693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15" name="正方形/長方形 48">
            <a:extLst>
              <a:ext uri="{FF2B5EF4-FFF2-40B4-BE49-F238E27FC236}">
                <a16:creationId xmlns:a16="http://schemas.microsoft.com/office/drawing/2014/main" id="{1E5B062B-584F-D178-1F5D-DDEB7E40D46A}"/>
              </a:ext>
            </a:extLst>
          </p:cNvPr>
          <p:cNvSpPr/>
          <p:nvPr/>
        </p:nvSpPr>
        <p:spPr>
          <a:xfrm>
            <a:off x="3404007" y="3927476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ED2CC28-D958-25AD-3C75-AFF65E5791CA}"/>
              </a:ext>
            </a:extLst>
          </p:cNvPr>
          <p:cNvSpPr/>
          <p:nvPr/>
        </p:nvSpPr>
        <p:spPr>
          <a:xfrm>
            <a:off x="4008489" y="1922470"/>
            <a:ext cx="599435" cy="345558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Start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55775D-33C8-0BD5-0E31-0DE44BFE033C}"/>
              </a:ext>
            </a:extLst>
          </p:cNvPr>
          <p:cNvCxnSpPr>
            <a:cxnSpLocks/>
          </p:cNvCxnSpPr>
          <p:nvPr/>
        </p:nvCxnSpPr>
        <p:spPr>
          <a:xfrm>
            <a:off x="4305665" y="2268028"/>
            <a:ext cx="2" cy="26906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E77EFA10-2470-4956-B98F-9672ABA76FE1}"/>
              </a:ext>
            </a:extLst>
          </p:cNvPr>
          <p:cNvSpPr/>
          <p:nvPr/>
        </p:nvSpPr>
        <p:spPr>
          <a:xfrm>
            <a:off x="4239668" y="2537088"/>
            <a:ext cx="131997" cy="131997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AFA166E-8B3B-9C60-3AE7-15BE9372A83B}"/>
              </a:ext>
            </a:extLst>
          </p:cNvPr>
          <p:cNvSpPr/>
          <p:nvPr/>
        </p:nvSpPr>
        <p:spPr>
          <a:xfrm>
            <a:off x="4008489" y="6867759"/>
            <a:ext cx="599435" cy="345558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Finish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714F64C-C254-EC56-698B-60B198944A44}"/>
              </a:ext>
            </a:extLst>
          </p:cNvPr>
          <p:cNvCxnSpPr>
            <a:cxnSpLocks/>
          </p:cNvCxnSpPr>
          <p:nvPr/>
        </p:nvCxnSpPr>
        <p:spPr>
          <a:xfrm>
            <a:off x="4300587" y="2669085"/>
            <a:ext cx="10159" cy="23917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80">
            <a:extLst>
              <a:ext uri="{FF2B5EF4-FFF2-40B4-BE49-F238E27FC236}">
                <a16:creationId xmlns:a16="http://schemas.microsoft.com/office/drawing/2014/main" id="{F61C2AE7-1534-255A-2FDB-8AF37F774DE9}"/>
              </a:ext>
            </a:extLst>
          </p:cNvPr>
          <p:cNvSpPr/>
          <p:nvPr/>
        </p:nvSpPr>
        <p:spPr>
          <a:xfrm>
            <a:off x="3703686" y="2908258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Receive order to material issue</a:t>
            </a:r>
          </a:p>
        </p:txBody>
      </p:sp>
      <p:sp>
        <p:nvSpPr>
          <p:cNvPr id="38" name="フローチャート: 判断 52">
            <a:extLst>
              <a:ext uri="{FF2B5EF4-FFF2-40B4-BE49-F238E27FC236}">
                <a16:creationId xmlns:a16="http://schemas.microsoft.com/office/drawing/2014/main" id="{1083067A-6464-999A-D6C7-F2692D8BB1FF}"/>
              </a:ext>
            </a:extLst>
          </p:cNvPr>
          <p:cNvSpPr/>
          <p:nvPr/>
        </p:nvSpPr>
        <p:spPr>
          <a:xfrm>
            <a:off x="3703686" y="3788490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Is KANBAN mode?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D2CBB86-447E-45AA-9A4C-C67722EBE91D}"/>
              </a:ext>
            </a:extLst>
          </p:cNvPr>
          <p:cNvCxnSpPr>
            <a:cxnSpLocks/>
            <a:stCxn id="38" idx="2"/>
            <a:endCxn id="4" idx="0"/>
          </p:cNvCxnSpPr>
          <p:nvPr/>
        </p:nvCxnSpPr>
        <p:spPr>
          <a:xfrm>
            <a:off x="4308206" y="4433427"/>
            <a:ext cx="0" cy="28724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23C2F473-5F2F-F4F0-49C7-5B6630513F49}"/>
              </a:ext>
            </a:extLst>
          </p:cNvPr>
          <p:cNvCxnSpPr>
            <a:cxnSpLocks/>
            <a:stCxn id="8" idx="3"/>
            <a:endCxn id="26" idx="6"/>
          </p:cNvCxnSpPr>
          <p:nvPr/>
        </p:nvCxnSpPr>
        <p:spPr>
          <a:xfrm flipH="1" flipV="1">
            <a:off x="4371665" y="2603087"/>
            <a:ext cx="541061" cy="3583792"/>
          </a:xfrm>
          <a:prstGeom prst="bentConnector3">
            <a:avLst>
              <a:gd name="adj1" fmla="val -4225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Predefined Process 3">
            <a:extLst>
              <a:ext uri="{FF2B5EF4-FFF2-40B4-BE49-F238E27FC236}">
                <a16:creationId xmlns:a16="http://schemas.microsoft.com/office/drawing/2014/main" id="{124B6CB8-DADC-B714-E258-DAB53FE46159}"/>
              </a:ext>
            </a:extLst>
          </p:cNvPr>
          <p:cNvSpPr/>
          <p:nvPr/>
        </p:nvSpPr>
        <p:spPr>
          <a:xfrm>
            <a:off x="3808168" y="4720669"/>
            <a:ext cx="1000076" cy="612648"/>
          </a:xfrm>
          <a:prstGeom prst="flowChartPredefinedProcess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Material Issue KANBAN process</a:t>
            </a:r>
          </a:p>
        </p:txBody>
      </p:sp>
      <p:sp>
        <p:nvSpPr>
          <p:cNvPr id="8" name="フローチャート: 判断 52">
            <a:extLst>
              <a:ext uri="{FF2B5EF4-FFF2-40B4-BE49-F238E27FC236}">
                <a16:creationId xmlns:a16="http://schemas.microsoft.com/office/drawing/2014/main" id="{17754620-F8CD-FDDC-D52E-1C0A86A03F87}"/>
              </a:ext>
            </a:extLst>
          </p:cNvPr>
          <p:cNvSpPr/>
          <p:nvPr/>
        </p:nvSpPr>
        <p:spPr>
          <a:xfrm>
            <a:off x="3703686" y="5864410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Is more work?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9" name="Flowchart: Predefined Process 18">
            <a:extLst>
              <a:ext uri="{FF2B5EF4-FFF2-40B4-BE49-F238E27FC236}">
                <a16:creationId xmlns:a16="http://schemas.microsoft.com/office/drawing/2014/main" id="{640CD2B3-0C7E-5D31-ED23-B18171816403}"/>
              </a:ext>
            </a:extLst>
          </p:cNvPr>
          <p:cNvSpPr/>
          <p:nvPr/>
        </p:nvSpPr>
        <p:spPr>
          <a:xfrm>
            <a:off x="2581436" y="4720669"/>
            <a:ext cx="989803" cy="612648"/>
          </a:xfrm>
          <a:prstGeom prst="flowChartPredefinedProcess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Material Issue Manual mode process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B1B4FF1-9A6B-8A12-4954-732DE389952C}"/>
              </a:ext>
            </a:extLst>
          </p:cNvPr>
          <p:cNvSpPr/>
          <p:nvPr/>
        </p:nvSpPr>
        <p:spPr>
          <a:xfrm>
            <a:off x="4242207" y="5532865"/>
            <a:ext cx="131997" cy="131997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60E0AC0-2DB5-0361-BE84-B88C5575138B}"/>
              </a:ext>
            </a:extLst>
          </p:cNvPr>
          <p:cNvCxnSpPr>
            <a:cxnSpLocks/>
            <a:stCxn id="4" idx="2"/>
            <a:endCxn id="42" idx="0"/>
          </p:cNvCxnSpPr>
          <p:nvPr/>
        </p:nvCxnSpPr>
        <p:spPr>
          <a:xfrm>
            <a:off x="4308206" y="5333317"/>
            <a:ext cx="0" cy="199548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23E8B693-12A3-AF36-93AD-65FFA7A70516}"/>
              </a:ext>
            </a:extLst>
          </p:cNvPr>
          <p:cNvCxnSpPr>
            <a:cxnSpLocks/>
            <a:stCxn id="19" idx="2"/>
            <a:endCxn id="42" idx="2"/>
          </p:cNvCxnSpPr>
          <p:nvPr/>
        </p:nvCxnSpPr>
        <p:spPr>
          <a:xfrm rot="16200000" flipH="1">
            <a:off x="3526499" y="4883155"/>
            <a:ext cx="265547" cy="1165869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7247E6B-471E-529F-B17A-FE8AB7503831}"/>
              </a:ext>
            </a:extLst>
          </p:cNvPr>
          <p:cNvCxnSpPr>
            <a:cxnSpLocks/>
            <a:stCxn id="42" idx="4"/>
            <a:endCxn id="8" idx="0"/>
          </p:cNvCxnSpPr>
          <p:nvPr/>
        </p:nvCxnSpPr>
        <p:spPr>
          <a:xfrm>
            <a:off x="4308206" y="5664862"/>
            <a:ext cx="0" cy="199548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58F65A-1C1A-1F65-D83B-05CBCA63B550}"/>
              </a:ext>
            </a:extLst>
          </p:cNvPr>
          <p:cNvCxnSpPr>
            <a:cxnSpLocks/>
            <a:stCxn id="8" idx="2"/>
            <a:endCxn id="27" idx="0"/>
          </p:cNvCxnSpPr>
          <p:nvPr/>
        </p:nvCxnSpPr>
        <p:spPr>
          <a:xfrm>
            <a:off x="4308206" y="6509347"/>
            <a:ext cx="1" cy="35841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47">
            <a:extLst>
              <a:ext uri="{FF2B5EF4-FFF2-40B4-BE49-F238E27FC236}">
                <a16:creationId xmlns:a16="http://schemas.microsoft.com/office/drawing/2014/main" id="{F45A424C-1B32-543B-B0D5-A2E36F162FAB}"/>
              </a:ext>
            </a:extLst>
          </p:cNvPr>
          <p:cNvSpPr/>
          <p:nvPr/>
        </p:nvSpPr>
        <p:spPr>
          <a:xfrm>
            <a:off x="4745045" y="5970309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72" name="正方形/長方形 48">
            <a:extLst>
              <a:ext uri="{FF2B5EF4-FFF2-40B4-BE49-F238E27FC236}">
                <a16:creationId xmlns:a16="http://schemas.microsoft.com/office/drawing/2014/main" id="{FD9D8CEA-F2FF-14B8-E01B-79510A8149DB}"/>
              </a:ext>
            </a:extLst>
          </p:cNvPr>
          <p:cNvSpPr/>
          <p:nvPr/>
        </p:nvSpPr>
        <p:spPr>
          <a:xfrm>
            <a:off x="3866287" y="6477003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38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2A3AA-8134-9EED-805E-1EFD25732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F60DA96-B833-3560-3A52-1440A7C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B47841C-AE1D-CDA4-BF3D-0603054D4AA9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E1E63AC-B162-26E5-731D-1BBBC44A31CD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BDCF035-6430-5A90-D350-7EBD1A51E7B7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68DFB72-D708-5E2E-7BCB-7F178849946B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TBFST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CC1E396-42E0-AB5D-7392-012D65E4385F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83917B0-E6A2-5E5D-5E6F-112084283868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4-6. Material Issue – Manual mode 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4234F6C0-4787-3EAB-E270-32F4656478DB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3033C2C-A16A-17FB-F7D8-E5C978D09D60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8A1A6A-8BDD-4AED-43BE-D9C26401CC2A}"/>
              </a:ext>
            </a:extLst>
          </p:cNvPr>
          <p:cNvCxnSpPr>
            <a:cxnSpLocks/>
          </p:cNvCxnSpPr>
          <p:nvPr/>
        </p:nvCxnSpPr>
        <p:spPr>
          <a:xfrm>
            <a:off x="4305666" y="3664233"/>
            <a:ext cx="0" cy="24109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23086C6-1BB5-CFFB-0318-AA36DC5E0231}"/>
              </a:ext>
            </a:extLst>
          </p:cNvPr>
          <p:cNvSpPr/>
          <p:nvPr/>
        </p:nvSpPr>
        <p:spPr>
          <a:xfrm>
            <a:off x="4008489" y="1922470"/>
            <a:ext cx="599435" cy="345558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Start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A440EB5-F49A-4422-481C-306250EF766F}"/>
              </a:ext>
            </a:extLst>
          </p:cNvPr>
          <p:cNvCxnSpPr>
            <a:cxnSpLocks/>
          </p:cNvCxnSpPr>
          <p:nvPr/>
        </p:nvCxnSpPr>
        <p:spPr>
          <a:xfrm>
            <a:off x="4305665" y="2268028"/>
            <a:ext cx="2" cy="26906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525AA87-0AC4-2EF5-27AA-95A26DA634C6}"/>
              </a:ext>
            </a:extLst>
          </p:cNvPr>
          <p:cNvSpPr/>
          <p:nvPr/>
        </p:nvSpPr>
        <p:spPr>
          <a:xfrm>
            <a:off x="4239668" y="3065408"/>
            <a:ext cx="131997" cy="131997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7203D9-B8E6-CE7B-C7C1-4448E4A4ADA7}"/>
              </a:ext>
            </a:extLst>
          </p:cNvPr>
          <p:cNvSpPr/>
          <p:nvPr/>
        </p:nvSpPr>
        <p:spPr>
          <a:xfrm>
            <a:off x="4008489" y="8462879"/>
            <a:ext cx="599435" cy="345558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Finish</a:t>
            </a:r>
          </a:p>
        </p:txBody>
      </p:sp>
      <p:sp>
        <p:nvSpPr>
          <p:cNvPr id="37" name="正方形/長方形 80">
            <a:extLst>
              <a:ext uri="{FF2B5EF4-FFF2-40B4-BE49-F238E27FC236}">
                <a16:creationId xmlns:a16="http://schemas.microsoft.com/office/drawing/2014/main" id="{598C1F84-57B6-6D55-3035-D1EF3880D0E0}"/>
              </a:ext>
            </a:extLst>
          </p:cNvPr>
          <p:cNvSpPr/>
          <p:nvPr/>
        </p:nvSpPr>
        <p:spPr>
          <a:xfrm>
            <a:off x="3703686" y="3382373"/>
            <a:ext cx="1209040" cy="2818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Enter/Adjust the quantity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4467F639-9A95-6230-B74C-83FF003594BE}"/>
              </a:ext>
            </a:extLst>
          </p:cNvPr>
          <p:cNvCxnSpPr>
            <a:cxnSpLocks/>
            <a:stCxn id="8" idx="3"/>
            <a:endCxn id="26" idx="6"/>
          </p:cNvCxnSpPr>
          <p:nvPr/>
        </p:nvCxnSpPr>
        <p:spPr>
          <a:xfrm flipH="1" flipV="1">
            <a:off x="4371665" y="3131407"/>
            <a:ext cx="541061" cy="1983592"/>
          </a:xfrm>
          <a:prstGeom prst="bentConnector3">
            <a:avLst>
              <a:gd name="adj1" fmla="val -4225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フローチャート: 判断 52">
            <a:extLst>
              <a:ext uri="{FF2B5EF4-FFF2-40B4-BE49-F238E27FC236}">
                <a16:creationId xmlns:a16="http://schemas.microsoft.com/office/drawing/2014/main" id="{835C26B4-0CC7-346E-F243-1026EF0FD33A}"/>
              </a:ext>
            </a:extLst>
          </p:cNvPr>
          <p:cNvSpPr/>
          <p:nvPr/>
        </p:nvSpPr>
        <p:spPr>
          <a:xfrm>
            <a:off x="3703686" y="4792530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Is more work?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FB19B92-8FAD-C5AB-75FE-EC4449686BFF}"/>
              </a:ext>
            </a:extLst>
          </p:cNvPr>
          <p:cNvCxnSpPr>
            <a:cxnSpLocks/>
            <a:stCxn id="8" idx="2"/>
            <a:endCxn id="59" idx="0"/>
          </p:cNvCxnSpPr>
          <p:nvPr/>
        </p:nvCxnSpPr>
        <p:spPr>
          <a:xfrm flipH="1">
            <a:off x="4308205" y="5437467"/>
            <a:ext cx="1" cy="29961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47">
            <a:extLst>
              <a:ext uri="{FF2B5EF4-FFF2-40B4-BE49-F238E27FC236}">
                <a16:creationId xmlns:a16="http://schemas.microsoft.com/office/drawing/2014/main" id="{C03158C7-1074-7200-CD1A-86F4B8F843F5}"/>
              </a:ext>
            </a:extLst>
          </p:cNvPr>
          <p:cNvSpPr/>
          <p:nvPr/>
        </p:nvSpPr>
        <p:spPr>
          <a:xfrm>
            <a:off x="4745044" y="4901647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72" name="正方形/長方形 48">
            <a:extLst>
              <a:ext uri="{FF2B5EF4-FFF2-40B4-BE49-F238E27FC236}">
                <a16:creationId xmlns:a16="http://schemas.microsoft.com/office/drawing/2014/main" id="{619FC95B-47BC-F93F-E748-5992EA1467F3}"/>
              </a:ext>
            </a:extLst>
          </p:cNvPr>
          <p:cNvSpPr/>
          <p:nvPr/>
        </p:nvSpPr>
        <p:spPr>
          <a:xfrm>
            <a:off x="4250401" y="5451250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12" name="正方形/長方形 80">
            <a:extLst>
              <a:ext uri="{FF2B5EF4-FFF2-40B4-BE49-F238E27FC236}">
                <a16:creationId xmlns:a16="http://schemas.microsoft.com/office/drawing/2014/main" id="{69D53B90-F4B3-89F1-A4B9-3C986488E166}"/>
              </a:ext>
            </a:extLst>
          </p:cNvPr>
          <p:cNvSpPr/>
          <p:nvPr/>
        </p:nvSpPr>
        <p:spPr>
          <a:xfrm>
            <a:off x="3703686" y="3913957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System will get the oldest package (FIFO) due to designate quantity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D47737-4B0F-5E06-F7C9-D282BC8D7248}"/>
              </a:ext>
            </a:extLst>
          </p:cNvPr>
          <p:cNvCxnSpPr>
            <a:cxnSpLocks/>
            <a:stCxn id="12" idx="2"/>
            <a:endCxn id="8" idx="0"/>
          </p:cNvCxnSpPr>
          <p:nvPr/>
        </p:nvCxnSpPr>
        <p:spPr>
          <a:xfrm>
            <a:off x="4308206" y="4553092"/>
            <a:ext cx="0" cy="239438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80">
            <a:extLst>
              <a:ext uri="{FF2B5EF4-FFF2-40B4-BE49-F238E27FC236}">
                <a16:creationId xmlns:a16="http://schemas.microsoft.com/office/drawing/2014/main" id="{825F90F2-09F1-45B1-02F7-DCC7B1D896F7}"/>
              </a:ext>
            </a:extLst>
          </p:cNvPr>
          <p:cNvSpPr/>
          <p:nvPr/>
        </p:nvSpPr>
        <p:spPr>
          <a:xfrm>
            <a:off x="3703685" y="6486970"/>
            <a:ext cx="1209040" cy="4449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Confirm &amp; move designate items out</a:t>
            </a:r>
          </a:p>
        </p:txBody>
      </p:sp>
      <p:sp>
        <p:nvSpPr>
          <p:cNvPr id="34" name="正方形/長方形 80">
            <a:extLst>
              <a:ext uri="{FF2B5EF4-FFF2-40B4-BE49-F238E27FC236}">
                <a16:creationId xmlns:a16="http://schemas.microsoft.com/office/drawing/2014/main" id="{BACB5AEC-480D-423A-6FC8-B7B085B51320}"/>
              </a:ext>
            </a:extLst>
          </p:cNvPr>
          <p:cNvSpPr/>
          <p:nvPr/>
        </p:nvSpPr>
        <p:spPr>
          <a:xfrm>
            <a:off x="3703685" y="7329707"/>
            <a:ext cx="1209040" cy="4449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System will generate material issue slip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210376E-D6AE-EFF1-63B5-AE41BA9483DA}"/>
              </a:ext>
            </a:extLst>
          </p:cNvPr>
          <p:cNvCxnSpPr>
            <a:cxnSpLocks/>
            <a:stCxn id="31" idx="2"/>
            <a:endCxn id="34" idx="0"/>
          </p:cNvCxnSpPr>
          <p:nvPr/>
        </p:nvCxnSpPr>
        <p:spPr>
          <a:xfrm>
            <a:off x="4308205" y="6931944"/>
            <a:ext cx="0" cy="39776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B8E3A99-4B8D-84F3-952E-980964C45354}"/>
              </a:ext>
            </a:extLst>
          </p:cNvPr>
          <p:cNvCxnSpPr>
            <a:cxnSpLocks/>
            <a:stCxn id="34" idx="2"/>
            <a:endCxn id="27" idx="0"/>
          </p:cNvCxnSpPr>
          <p:nvPr/>
        </p:nvCxnSpPr>
        <p:spPr>
          <a:xfrm>
            <a:off x="4308205" y="7774681"/>
            <a:ext cx="2" cy="688198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80">
            <a:extLst>
              <a:ext uri="{FF2B5EF4-FFF2-40B4-BE49-F238E27FC236}">
                <a16:creationId xmlns:a16="http://schemas.microsoft.com/office/drawing/2014/main" id="{B78714C5-B583-DBE5-D354-94A7C419D10F}"/>
              </a:ext>
            </a:extLst>
          </p:cNvPr>
          <p:cNvSpPr/>
          <p:nvPr/>
        </p:nvSpPr>
        <p:spPr>
          <a:xfrm>
            <a:off x="3703685" y="2542572"/>
            <a:ext cx="1209040" cy="3201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Scan parts barcode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Enter the PS No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2F799F8-C48D-54FA-DD85-246F05B44310}"/>
              </a:ext>
            </a:extLst>
          </p:cNvPr>
          <p:cNvCxnSpPr>
            <a:cxnSpLocks/>
            <a:stCxn id="26" idx="4"/>
            <a:endCxn id="37" idx="0"/>
          </p:cNvCxnSpPr>
          <p:nvPr/>
        </p:nvCxnSpPr>
        <p:spPr>
          <a:xfrm>
            <a:off x="4305667" y="3197405"/>
            <a:ext cx="2539" cy="184968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138F745-A5E0-DF47-EA32-E279503ADC18}"/>
              </a:ext>
            </a:extLst>
          </p:cNvPr>
          <p:cNvCxnSpPr>
            <a:cxnSpLocks/>
            <a:stCxn id="48" idx="2"/>
            <a:endCxn id="26" idx="0"/>
          </p:cNvCxnSpPr>
          <p:nvPr/>
        </p:nvCxnSpPr>
        <p:spPr>
          <a:xfrm flipH="1">
            <a:off x="4305667" y="2862731"/>
            <a:ext cx="2538" cy="2026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0DF0429-6D0E-AB34-3E6A-98BD2A8A2716}"/>
              </a:ext>
            </a:extLst>
          </p:cNvPr>
          <p:cNvCxnSpPr>
            <a:cxnSpLocks/>
            <a:stCxn id="59" idx="2"/>
            <a:endCxn id="31" idx="0"/>
          </p:cNvCxnSpPr>
          <p:nvPr/>
        </p:nvCxnSpPr>
        <p:spPr>
          <a:xfrm>
            <a:off x="4308205" y="6182055"/>
            <a:ext cx="0" cy="30491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80">
            <a:extLst>
              <a:ext uri="{FF2B5EF4-FFF2-40B4-BE49-F238E27FC236}">
                <a16:creationId xmlns:a16="http://schemas.microsoft.com/office/drawing/2014/main" id="{CA2CBB11-AB7B-229D-A39E-1F21FFD0DBD1}"/>
              </a:ext>
            </a:extLst>
          </p:cNvPr>
          <p:cNvSpPr/>
          <p:nvPr/>
        </p:nvSpPr>
        <p:spPr>
          <a:xfrm>
            <a:off x="3703685" y="5737081"/>
            <a:ext cx="1209040" cy="4449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Scan barcode line(destination line)</a:t>
            </a:r>
          </a:p>
        </p:txBody>
      </p:sp>
    </p:spTree>
    <p:extLst>
      <p:ext uri="{BB962C8B-B14F-4D97-AF65-F5344CB8AC3E}">
        <p14:creationId xmlns:p14="http://schemas.microsoft.com/office/powerpoint/2010/main" val="1959545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59D0D-E601-3F20-2FBB-3569F02DE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76EC1D-559E-586C-2BA6-B528BEDD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ECC2F22-3CAE-E189-B369-EDCAB037AEA1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5588C02-9BCD-E58A-57B8-71E6FCEC34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D2F23A0-2650-8D13-DE54-EF5E0227FC0A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D34A54B-9E0E-010B-E15B-2D8E2642E04E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TBFST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02346DA-232D-B508-4864-288E9F70AEA1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2604811-16F2-2FE6-E8F8-E3E32D84B7BB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4-6. Material Issue – KANBAN mode 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01322B02-1776-A877-4306-24B75F29286B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1926DF0-C091-3D26-CAA2-249B11A6A7AD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A20509-E818-6E22-AA24-6F5E9BEE10F0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4305666" y="3664233"/>
            <a:ext cx="2540" cy="3205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56D88E9-64B6-B00A-4593-395B24A8A3A7}"/>
              </a:ext>
            </a:extLst>
          </p:cNvPr>
          <p:cNvSpPr/>
          <p:nvPr/>
        </p:nvSpPr>
        <p:spPr>
          <a:xfrm>
            <a:off x="4008489" y="1922470"/>
            <a:ext cx="599435" cy="345558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Start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DBB318B-C9F7-9600-8FC1-E9616C18CAE4}"/>
              </a:ext>
            </a:extLst>
          </p:cNvPr>
          <p:cNvCxnSpPr>
            <a:cxnSpLocks/>
          </p:cNvCxnSpPr>
          <p:nvPr/>
        </p:nvCxnSpPr>
        <p:spPr>
          <a:xfrm>
            <a:off x="4305665" y="2268028"/>
            <a:ext cx="2" cy="26906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5E805243-DD64-54B4-29D0-9929FE3F77D9}"/>
              </a:ext>
            </a:extLst>
          </p:cNvPr>
          <p:cNvSpPr/>
          <p:nvPr/>
        </p:nvSpPr>
        <p:spPr>
          <a:xfrm>
            <a:off x="4239668" y="3065408"/>
            <a:ext cx="131997" cy="131997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3E0A099-AA5D-BF7A-A3C8-4182A78C7C6A}"/>
              </a:ext>
            </a:extLst>
          </p:cNvPr>
          <p:cNvSpPr/>
          <p:nvPr/>
        </p:nvSpPr>
        <p:spPr>
          <a:xfrm>
            <a:off x="4008489" y="8462879"/>
            <a:ext cx="599435" cy="345558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Finish</a:t>
            </a:r>
          </a:p>
        </p:txBody>
      </p:sp>
      <p:sp>
        <p:nvSpPr>
          <p:cNvPr id="37" name="正方形/長方形 80">
            <a:extLst>
              <a:ext uri="{FF2B5EF4-FFF2-40B4-BE49-F238E27FC236}">
                <a16:creationId xmlns:a16="http://schemas.microsoft.com/office/drawing/2014/main" id="{A7D2DF4B-0DCB-2AB3-91DC-6900EAFDDB51}"/>
              </a:ext>
            </a:extLst>
          </p:cNvPr>
          <p:cNvSpPr/>
          <p:nvPr/>
        </p:nvSpPr>
        <p:spPr>
          <a:xfrm>
            <a:off x="3703686" y="3382373"/>
            <a:ext cx="1209040" cy="2818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Scan KANBAN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92C82702-2614-C3EE-06F8-FFE1620A81B8}"/>
              </a:ext>
            </a:extLst>
          </p:cNvPr>
          <p:cNvCxnSpPr>
            <a:cxnSpLocks/>
            <a:stCxn id="8" idx="3"/>
            <a:endCxn id="26" idx="6"/>
          </p:cNvCxnSpPr>
          <p:nvPr/>
        </p:nvCxnSpPr>
        <p:spPr>
          <a:xfrm flipH="1" flipV="1">
            <a:off x="4371665" y="3131407"/>
            <a:ext cx="541061" cy="1175872"/>
          </a:xfrm>
          <a:prstGeom prst="bentConnector3">
            <a:avLst>
              <a:gd name="adj1" fmla="val -4225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フローチャート: 判断 52">
            <a:extLst>
              <a:ext uri="{FF2B5EF4-FFF2-40B4-BE49-F238E27FC236}">
                <a16:creationId xmlns:a16="http://schemas.microsoft.com/office/drawing/2014/main" id="{10B39657-B76D-02F5-976E-BAF57608A4BC}"/>
              </a:ext>
            </a:extLst>
          </p:cNvPr>
          <p:cNvSpPr/>
          <p:nvPr/>
        </p:nvSpPr>
        <p:spPr>
          <a:xfrm>
            <a:off x="3703686" y="3984810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Is more KANBAN?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D7F02D8-841F-87B3-AA26-DF40D3FD51DF}"/>
              </a:ext>
            </a:extLst>
          </p:cNvPr>
          <p:cNvCxnSpPr>
            <a:cxnSpLocks/>
            <a:stCxn id="8" idx="2"/>
            <a:endCxn id="5" idx="0"/>
          </p:cNvCxnSpPr>
          <p:nvPr/>
        </p:nvCxnSpPr>
        <p:spPr>
          <a:xfrm flipH="1">
            <a:off x="4308205" y="4629747"/>
            <a:ext cx="1" cy="357301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47">
            <a:extLst>
              <a:ext uri="{FF2B5EF4-FFF2-40B4-BE49-F238E27FC236}">
                <a16:creationId xmlns:a16="http://schemas.microsoft.com/office/drawing/2014/main" id="{E2B29D57-588D-E013-EB49-264FD51733C2}"/>
              </a:ext>
            </a:extLst>
          </p:cNvPr>
          <p:cNvSpPr/>
          <p:nvPr/>
        </p:nvSpPr>
        <p:spPr>
          <a:xfrm>
            <a:off x="4745045" y="4090709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72" name="正方形/長方形 48">
            <a:extLst>
              <a:ext uri="{FF2B5EF4-FFF2-40B4-BE49-F238E27FC236}">
                <a16:creationId xmlns:a16="http://schemas.microsoft.com/office/drawing/2014/main" id="{895C1E46-4061-0197-FAE9-61C91CF4F2E3}"/>
              </a:ext>
            </a:extLst>
          </p:cNvPr>
          <p:cNvSpPr/>
          <p:nvPr/>
        </p:nvSpPr>
        <p:spPr>
          <a:xfrm>
            <a:off x="3909385" y="4628843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1" name="正方形/長方形 80">
            <a:extLst>
              <a:ext uri="{FF2B5EF4-FFF2-40B4-BE49-F238E27FC236}">
                <a16:creationId xmlns:a16="http://schemas.microsoft.com/office/drawing/2014/main" id="{DC9DCED9-EFD8-1541-3AD2-283E136179E9}"/>
              </a:ext>
            </a:extLst>
          </p:cNvPr>
          <p:cNvSpPr/>
          <p:nvPr/>
        </p:nvSpPr>
        <p:spPr>
          <a:xfrm>
            <a:off x="3703685" y="6486970"/>
            <a:ext cx="1209040" cy="4449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Confirm</a:t>
            </a:r>
          </a:p>
        </p:txBody>
      </p:sp>
      <p:sp>
        <p:nvSpPr>
          <p:cNvPr id="34" name="正方形/長方形 80">
            <a:extLst>
              <a:ext uri="{FF2B5EF4-FFF2-40B4-BE49-F238E27FC236}">
                <a16:creationId xmlns:a16="http://schemas.microsoft.com/office/drawing/2014/main" id="{A4D6833E-C703-6198-FF1C-BF1C59C14DD4}"/>
              </a:ext>
            </a:extLst>
          </p:cNvPr>
          <p:cNvSpPr/>
          <p:nvPr/>
        </p:nvSpPr>
        <p:spPr>
          <a:xfrm>
            <a:off x="3703685" y="7329707"/>
            <a:ext cx="1209040" cy="4449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System will generate material issue slip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43839D7-F624-9370-686D-2567C903FD88}"/>
              </a:ext>
            </a:extLst>
          </p:cNvPr>
          <p:cNvCxnSpPr>
            <a:cxnSpLocks/>
            <a:stCxn id="31" idx="2"/>
            <a:endCxn id="34" idx="0"/>
          </p:cNvCxnSpPr>
          <p:nvPr/>
        </p:nvCxnSpPr>
        <p:spPr>
          <a:xfrm>
            <a:off x="4308205" y="6931944"/>
            <a:ext cx="0" cy="39776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43215EE-E450-343C-049C-368A90B256CE}"/>
              </a:ext>
            </a:extLst>
          </p:cNvPr>
          <p:cNvCxnSpPr>
            <a:cxnSpLocks/>
            <a:stCxn id="34" idx="2"/>
            <a:endCxn id="27" idx="0"/>
          </p:cNvCxnSpPr>
          <p:nvPr/>
        </p:nvCxnSpPr>
        <p:spPr>
          <a:xfrm>
            <a:off x="4308205" y="7774681"/>
            <a:ext cx="2" cy="688198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80">
            <a:extLst>
              <a:ext uri="{FF2B5EF4-FFF2-40B4-BE49-F238E27FC236}">
                <a16:creationId xmlns:a16="http://schemas.microsoft.com/office/drawing/2014/main" id="{2CC013C0-0576-60FC-AA5D-C972D8C788AD}"/>
              </a:ext>
            </a:extLst>
          </p:cNvPr>
          <p:cNvSpPr/>
          <p:nvPr/>
        </p:nvSpPr>
        <p:spPr>
          <a:xfrm>
            <a:off x="3703685" y="2542572"/>
            <a:ext cx="1209040" cy="3201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Enter the PS No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DB91068-B176-2E92-34E2-F189D1E41F04}"/>
              </a:ext>
            </a:extLst>
          </p:cNvPr>
          <p:cNvCxnSpPr>
            <a:cxnSpLocks/>
            <a:stCxn id="26" idx="4"/>
            <a:endCxn id="37" idx="0"/>
          </p:cNvCxnSpPr>
          <p:nvPr/>
        </p:nvCxnSpPr>
        <p:spPr>
          <a:xfrm>
            <a:off x="4305667" y="3197405"/>
            <a:ext cx="2539" cy="184968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8FCC961-8D40-1A9E-6D43-3CE69B8E7BF8}"/>
              </a:ext>
            </a:extLst>
          </p:cNvPr>
          <p:cNvCxnSpPr>
            <a:cxnSpLocks/>
            <a:stCxn id="48" idx="2"/>
            <a:endCxn id="26" idx="0"/>
          </p:cNvCxnSpPr>
          <p:nvPr/>
        </p:nvCxnSpPr>
        <p:spPr>
          <a:xfrm flipH="1">
            <a:off x="4305667" y="2862731"/>
            <a:ext cx="2538" cy="2026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BBEE832-EE55-CBB9-2F52-2D987508EB0B}"/>
              </a:ext>
            </a:extLst>
          </p:cNvPr>
          <p:cNvCxnSpPr>
            <a:cxnSpLocks/>
            <a:stCxn id="5" idx="2"/>
            <a:endCxn id="31" idx="0"/>
          </p:cNvCxnSpPr>
          <p:nvPr/>
        </p:nvCxnSpPr>
        <p:spPr>
          <a:xfrm>
            <a:off x="4308205" y="5432022"/>
            <a:ext cx="0" cy="1054948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80">
            <a:extLst>
              <a:ext uri="{FF2B5EF4-FFF2-40B4-BE49-F238E27FC236}">
                <a16:creationId xmlns:a16="http://schemas.microsoft.com/office/drawing/2014/main" id="{D1035AEC-9E78-49E5-46DB-B3CA0E1F21C4}"/>
              </a:ext>
            </a:extLst>
          </p:cNvPr>
          <p:cNvSpPr/>
          <p:nvPr/>
        </p:nvSpPr>
        <p:spPr>
          <a:xfrm>
            <a:off x="3703685" y="4987048"/>
            <a:ext cx="1209040" cy="4449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Scan barcode line(destination line)</a:t>
            </a:r>
          </a:p>
        </p:txBody>
      </p:sp>
    </p:spTree>
    <p:extLst>
      <p:ext uri="{BB962C8B-B14F-4D97-AF65-F5344CB8AC3E}">
        <p14:creationId xmlns:p14="http://schemas.microsoft.com/office/powerpoint/2010/main" val="2790176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F979A-D8C7-AD02-22F7-36084C6EC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9A15A4F-36D4-000B-9525-843EB6E7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A680A07-1DB2-2345-D667-B17A21DCD74D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AFFB54E-9367-3589-4914-1EC520BB6602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A2278FF-D412-C694-A3AD-1BD86CC2A5FD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659FF80-0412-C681-0384-AD24A83B45B8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TBFST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C032947-AEC7-38E6-7C61-FBBCA7CD28E8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A1B280F-689D-50DA-0ACC-02AB918C5D09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4-6. Material Issue – Confirm/Cancel Material Issue Slip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E1BF505-2E61-1CF2-415F-B8B06AF5762D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7C39266-2212-BBBB-AC53-F45BDE205136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4461A4-EEED-04D7-E0AC-2DB5A8D9D34C}"/>
              </a:ext>
            </a:extLst>
          </p:cNvPr>
          <p:cNvCxnSpPr>
            <a:cxnSpLocks/>
          </p:cNvCxnSpPr>
          <p:nvPr/>
        </p:nvCxnSpPr>
        <p:spPr>
          <a:xfrm>
            <a:off x="4305666" y="3547393"/>
            <a:ext cx="0" cy="24109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09665E-CD07-C655-4EB6-750C1C4596D4}"/>
              </a:ext>
            </a:extLst>
          </p:cNvPr>
          <p:cNvCxnSpPr>
            <a:cxnSpLocks/>
            <a:stCxn id="33" idx="2"/>
            <a:endCxn id="36" idx="0"/>
          </p:cNvCxnSpPr>
          <p:nvPr/>
        </p:nvCxnSpPr>
        <p:spPr>
          <a:xfrm>
            <a:off x="4305666" y="5335396"/>
            <a:ext cx="0" cy="27393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7E656154-616B-2989-E79A-F3297D9E743B}"/>
              </a:ext>
            </a:extLst>
          </p:cNvPr>
          <p:cNvCxnSpPr>
            <a:cxnSpLocks/>
            <a:stCxn id="39" idx="1"/>
            <a:endCxn id="23" idx="2"/>
          </p:cNvCxnSpPr>
          <p:nvPr/>
        </p:nvCxnSpPr>
        <p:spPr>
          <a:xfrm rot="10800000" flipH="1">
            <a:off x="3701146" y="2603087"/>
            <a:ext cx="538522" cy="1507872"/>
          </a:xfrm>
          <a:prstGeom prst="bentConnector3">
            <a:avLst>
              <a:gd name="adj1" fmla="val -4245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3CA52C-5435-D23F-D8DE-A09890C3BEDC}"/>
              </a:ext>
            </a:extLst>
          </p:cNvPr>
          <p:cNvCxnSpPr>
            <a:cxnSpLocks/>
            <a:stCxn id="36" idx="2"/>
            <a:endCxn id="43" idx="0"/>
          </p:cNvCxnSpPr>
          <p:nvPr/>
        </p:nvCxnSpPr>
        <p:spPr>
          <a:xfrm>
            <a:off x="4305666" y="6248466"/>
            <a:ext cx="0" cy="26228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47">
            <a:extLst>
              <a:ext uri="{FF2B5EF4-FFF2-40B4-BE49-F238E27FC236}">
                <a16:creationId xmlns:a16="http://schemas.microsoft.com/office/drawing/2014/main" id="{7E3E0812-B6FC-8E5C-4B61-F4A79A5F01B5}"/>
              </a:ext>
            </a:extLst>
          </p:cNvPr>
          <p:cNvSpPr/>
          <p:nvPr/>
        </p:nvSpPr>
        <p:spPr>
          <a:xfrm>
            <a:off x="4239669" y="4417693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15" name="正方形/長方形 48">
            <a:extLst>
              <a:ext uri="{FF2B5EF4-FFF2-40B4-BE49-F238E27FC236}">
                <a16:creationId xmlns:a16="http://schemas.microsoft.com/office/drawing/2014/main" id="{A3D0B4A4-60A9-CDAD-915C-360AF45EF5F5}"/>
              </a:ext>
            </a:extLst>
          </p:cNvPr>
          <p:cNvSpPr/>
          <p:nvPr/>
        </p:nvSpPr>
        <p:spPr>
          <a:xfrm>
            <a:off x="3404007" y="3927476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909562-7F92-2618-0B6E-29A157626786}"/>
              </a:ext>
            </a:extLst>
          </p:cNvPr>
          <p:cNvSpPr/>
          <p:nvPr/>
        </p:nvSpPr>
        <p:spPr>
          <a:xfrm>
            <a:off x="4005949" y="1922470"/>
            <a:ext cx="599435" cy="345558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Start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881432-C7F6-6E79-58AD-B9319AB6CEEC}"/>
              </a:ext>
            </a:extLst>
          </p:cNvPr>
          <p:cNvCxnSpPr>
            <a:cxnSpLocks/>
          </p:cNvCxnSpPr>
          <p:nvPr/>
        </p:nvCxnSpPr>
        <p:spPr>
          <a:xfrm>
            <a:off x="4304395" y="2268028"/>
            <a:ext cx="2" cy="26906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122045E8-8C5E-C85B-9B2D-928D88C14B17}"/>
              </a:ext>
            </a:extLst>
          </p:cNvPr>
          <p:cNvSpPr/>
          <p:nvPr/>
        </p:nvSpPr>
        <p:spPr>
          <a:xfrm>
            <a:off x="4239668" y="2537088"/>
            <a:ext cx="131997" cy="131997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871282D-A767-6073-6413-9E594FBA950D}"/>
              </a:ext>
            </a:extLst>
          </p:cNvPr>
          <p:cNvSpPr/>
          <p:nvPr/>
        </p:nvSpPr>
        <p:spPr>
          <a:xfrm>
            <a:off x="4000870" y="8375756"/>
            <a:ext cx="599435" cy="345558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Finish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C75D2E-6B7B-AE84-C36E-0AD63FD1E93B}"/>
              </a:ext>
            </a:extLst>
          </p:cNvPr>
          <p:cNvCxnSpPr>
            <a:cxnSpLocks/>
          </p:cNvCxnSpPr>
          <p:nvPr/>
        </p:nvCxnSpPr>
        <p:spPr>
          <a:xfrm>
            <a:off x="4300588" y="2669085"/>
            <a:ext cx="10159" cy="23917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0CAE042-D767-8365-1ECD-26BBD8680D09}"/>
              </a:ext>
            </a:extLst>
          </p:cNvPr>
          <p:cNvCxnSpPr>
            <a:cxnSpLocks/>
            <a:stCxn id="43" idx="3"/>
            <a:endCxn id="23" idx="6"/>
          </p:cNvCxnSpPr>
          <p:nvPr/>
        </p:nvCxnSpPr>
        <p:spPr>
          <a:xfrm flipH="1" flipV="1">
            <a:off x="4371665" y="2603087"/>
            <a:ext cx="538521" cy="4230137"/>
          </a:xfrm>
          <a:prstGeom prst="bentConnector3">
            <a:avLst>
              <a:gd name="adj1" fmla="val -4245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47">
            <a:extLst>
              <a:ext uri="{FF2B5EF4-FFF2-40B4-BE49-F238E27FC236}">
                <a16:creationId xmlns:a16="http://schemas.microsoft.com/office/drawing/2014/main" id="{B58202FB-38A1-B36D-4ECD-772217D9C708}"/>
              </a:ext>
            </a:extLst>
          </p:cNvPr>
          <p:cNvSpPr/>
          <p:nvPr/>
        </p:nvSpPr>
        <p:spPr>
          <a:xfrm>
            <a:off x="4709452" y="6636751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2" name="正方形/長方形 48">
            <a:extLst>
              <a:ext uri="{FF2B5EF4-FFF2-40B4-BE49-F238E27FC236}">
                <a16:creationId xmlns:a16="http://schemas.microsoft.com/office/drawing/2014/main" id="{2C8C6758-7238-516A-1B09-2D11DDA19CE1}"/>
              </a:ext>
            </a:extLst>
          </p:cNvPr>
          <p:cNvSpPr/>
          <p:nvPr/>
        </p:nvSpPr>
        <p:spPr>
          <a:xfrm>
            <a:off x="4178645" y="7169644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3" name="正方形/長方形 80">
            <a:extLst>
              <a:ext uri="{FF2B5EF4-FFF2-40B4-BE49-F238E27FC236}">
                <a16:creationId xmlns:a16="http://schemas.microsoft.com/office/drawing/2014/main" id="{7624554E-6922-E5AB-95DC-89189873261A}"/>
              </a:ext>
            </a:extLst>
          </p:cNvPr>
          <p:cNvSpPr/>
          <p:nvPr/>
        </p:nvSpPr>
        <p:spPr>
          <a:xfrm>
            <a:off x="3701146" y="4696261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Click and visual check the items and slip details</a:t>
            </a:r>
          </a:p>
        </p:txBody>
      </p:sp>
      <p:sp>
        <p:nvSpPr>
          <p:cNvPr id="36" name="正方形/長方形 80">
            <a:extLst>
              <a:ext uri="{FF2B5EF4-FFF2-40B4-BE49-F238E27FC236}">
                <a16:creationId xmlns:a16="http://schemas.microsoft.com/office/drawing/2014/main" id="{5904AAA2-8C4B-305B-4FF0-BFF6C54DFB26}"/>
              </a:ext>
            </a:extLst>
          </p:cNvPr>
          <p:cNvSpPr/>
          <p:nvPr/>
        </p:nvSpPr>
        <p:spPr>
          <a:xfrm>
            <a:off x="3701146" y="5609331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Confirm or Cancel the slip</a:t>
            </a:r>
          </a:p>
        </p:txBody>
      </p:sp>
      <p:sp>
        <p:nvSpPr>
          <p:cNvPr id="38" name="正方形/長方形 80">
            <a:extLst>
              <a:ext uri="{FF2B5EF4-FFF2-40B4-BE49-F238E27FC236}">
                <a16:creationId xmlns:a16="http://schemas.microsoft.com/office/drawing/2014/main" id="{51AB6DE6-BF65-C6AE-D70A-2F87E38C607D}"/>
              </a:ext>
            </a:extLst>
          </p:cNvPr>
          <p:cNvSpPr/>
          <p:nvPr/>
        </p:nvSpPr>
        <p:spPr>
          <a:xfrm>
            <a:off x="3701146" y="2908258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Check Material Issue Slip in handy</a:t>
            </a:r>
          </a:p>
        </p:txBody>
      </p:sp>
      <p:sp>
        <p:nvSpPr>
          <p:cNvPr id="39" name="フローチャート: 判断 52">
            <a:extLst>
              <a:ext uri="{FF2B5EF4-FFF2-40B4-BE49-F238E27FC236}">
                <a16:creationId xmlns:a16="http://schemas.microsoft.com/office/drawing/2014/main" id="{213ECC43-E252-47AB-3802-4685E3A5C341}"/>
              </a:ext>
            </a:extLst>
          </p:cNvPr>
          <p:cNvSpPr/>
          <p:nvPr/>
        </p:nvSpPr>
        <p:spPr>
          <a:xfrm>
            <a:off x="3701146" y="3788490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Found waiting to confirm slip?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B78F80-8379-4313-4FBD-1144667993C5}"/>
              </a:ext>
            </a:extLst>
          </p:cNvPr>
          <p:cNvCxnSpPr>
            <a:cxnSpLocks/>
          </p:cNvCxnSpPr>
          <p:nvPr/>
        </p:nvCxnSpPr>
        <p:spPr>
          <a:xfrm>
            <a:off x="4305666" y="4433427"/>
            <a:ext cx="0" cy="26283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2DA1558-10DB-7695-05D9-BB960B967470}"/>
              </a:ext>
            </a:extLst>
          </p:cNvPr>
          <p:cNvCxnSpPr>
            <a:cxnSpLocks/>
            <a:stCxn id="43" idx="2"/>
            <a:endCxn id="46" idx="0"/>
          </p:cNvCxnSpPr>
          <p:nvPr/>
        </p:nvCxnSpPr>
        <p:spPr>
          <a:xfrm>
            <a:off x="4305666" y="7155692"/>
            <a:ext cx="0" cy="41905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フローチャート: 判断 52">
            <a:extLst>
              <a:ext uri="{FF2B5EF4-FFF2-40B4-BE49-F238E27FC236}">
                <a16:creationId xmlns:a16="http://schemas.microsoft.com/office/drawing/2014/main" id="{32875970-1686-0867-25A3-1764F7A7F051}"/>
              </a:ext>
            </a:extLst>
          </p:cNvPr>
          <p:cNvSpPr/>
          <p:nvPr/>
        </p:nvSpPr>
        <p:spPr>
          <a:xfrm>
            <a:off x="3701146" y="6510755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Is more slip?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46" name="正方形/長方形 80">
            <a:extLst>
              <a:ext uri="{FF2B5EF4-FFF2-40B4-BE49-F238E27FC236}">
                <a16:creationId xmlns:a16="http://schemas.microsoft.com/office/drawing/2014/main" id="{D08A6DC1-8120-30DB-9FB1-22BC38CC9370}"/>
              </a:ext>
            </a:extLst>
          </p:cNvPr>
          <p:cNvSpPr/>
          <p:nvPr/>
        </p:nvSpPr>
        <p:spPr>
          <a:xfrm>
            <a:off x="3701146" y="7574749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Confirm Material Issue Slip on web</a:t>
            </a:r>
          </a:p>
        </p:txBody>
      </p:sp>
      <p:sp>
        <p:nvSpPr>
          <p:cNvPr id="49" name="正方形/長方形 80">
            <a:extLst>
              <a:ext uri="{FF2B5EF4-FFF2-40B4-BE49-F238E27FC236}">
                <a16:creationId xmlns:a16="http://schemas.microsoft.com/office/drawing/2014/main" id="{8EF70FDC-4B6A-BF09-DAD5-6D7DEAAE8CF5}"/>
              </a:ext>
            </a:extLst>
          </p:cNvPr>
          <p:cNvSpPr/>
          <p:nvPr/>
        </p:nvSpPr>
        <p:spPr>
          <a:xfrm>
            <a:off x="534475" y="8366005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Get Material Issue result</a:t>
            </a:r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246BF154-37FE-FCF8-5131-8ECD6FFD5814}"/>
              </a:ext>
            </a:extLst>
          </p:cNvPr>
          <p:cNvCxnSpPr>
            <a:cxnSpLocks/>
            <a:stCxn id="54" idx="2"/>
            <a:endCxn id="49" idx="3"/>
          </p:cNvCxnSpPr>
          <p:nvPr/>
        </p:nvCxnSpPr>
        <p:spPr>
          <a:xfrm rot="10800000">
            <a:off x="1743516" y="8551462"/>
            <a:ext cx="538441" cy="1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80">
            <a:extLst>
              <a:ext uri="{FF2B5EF4-FFF2-40B4-BE49-F238E27FC236}">
                <a16:creationId xmlns:a16="http://schemas.microsoft.com/office/drawing/2014/main" id="{EF72809D-98BA-245D-57FD-304524ED5D80}"/>
              </a:ext>
            </a:extLst>
          </p:cNvPr>
          <p:cNvSpPr/>
          <p:nvPr/>
        </p:nvSpPr>
        <p:spPr>
          <a:xfrm>
            <a:off x="2114356" y="7580911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Feedback Material Issue result</a:t>
            </a:r>
          </a:p>
        </p:txBody>
      </p:sp>
      <p:sp>
        <p:nvSpPr>
          <p:cNvPr id="54" name="Flowchart: Magnetic Disk 53">
            <a:extLst>
              <a:ext uri="{FF2B5EF4-FFF2-40B4-BE49-F238E27FC236}">
                <a16:creationId xmlns:a16="http://schemas.microsoft.com/office/drawing/2014/main" id="{05279E2D-8ED5-0750-C739-D7294830C0A7}"/>
              </a:ext>
            </a:extLst>
          </p:cNvPr>
          <p:cNvSpPr/>
          <p:nvPr/>
        </p:nvSpPr>
        <p:spPr>
          <a:xfrm>
            <a:off x="2281956" y="8231895"/>
            <a:ext cx="873840" cy="639133"/>
          </a:xfrm>
          <a:prstGeom prst="flowChartMagneticDisk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Middle Tier</a:t>
            </a:r>
          </a:p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DB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D7D0F72-37B2-32B7-17C3-5280354ACC8F}"/>
              </a:ext>
            </a:extLst>
          </p:cNvPr>
          <p:cNvCxnSpPr>
            <a:cxnSpLocks/>
            <a:stCxn id="52" idx="2"/>
            <a:endCxn id="54" idx="1"/>
          </p:cNvCxnSpPr>
          <p:nvPr/>
        </p:nvCxnSpPr>
        <p:spPr>
          <a:xfrm>
            <a:off x="2718876" y="7951822"/>
            <a:ext cx="0" cy="28007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807ED9-0E06-CE03-12A2-DD61BF0E574B}"/>
              </a:ext>
            </a:extLst>
          </p:cNvPr>
          <p:cNvCxnSpPr>
            <a:cxnSpLocks/>
            <a:stCxn id="46" idx="1"/>
            <a:endCxn id="52" idx="3"/>
          </p:cNvCxnSpPr>
          <p:nvPr/>
        </p:nvCxnSpPr>
        <p:spPr>
          <a:xfrm flipH="1">
            <a:off x="3323396" y="7760205"/>
            <a:ext cx="377750" cy="616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77BEFCD-C44C-B952-8D9E-4A3E8838EC53}"/>
              </a:ext>
            </a:extLst>
          </p:cNvPr>
          <p:cNvCxnSpPr>
            <a:cxnSpLocks/>
            <a:stCxn id="54" idx="4"/>
            <a:endCxn id="24" idx="2"/>
          </p:cNvCxnSpPr>
          <p:nvPr/>
        </p:nvCxnSpPr>
        <p:spPr>
          <a:xfrm flipV="1">
            <a:off x="3155796" y="8548535"/>
            <a:ext cx="845074" cy="292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956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1. Overview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0BBF93-590E-46B1-959E-D6B1E58C4925}"/>
              </a:ext>
            </a:extLst>
          </p:cNvPr>
          <p:cNvSpPr txBox="1"/>
          <p:nvPr/>
        </p:nvSpPr>
        <p:spPr>
          <a:xfrm>
            <a:off x="406400" y="1025912"/>
            <a:ext cx="61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Introduced Stock management system to TBFST.</a:t>
            </a:r>
          </a:p>
          <a:p>
            <a:r>
              <a:rPr kumimoji="1" lang="en-US" altLang="ja-JP" sz="1100" dirty="0"/>
              <a:t>The system specifications for introduction are described in this document.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076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923F3-5E23-C8D7-25CB-C1631C39C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065E678-4152-71AA-80C1-F51738A1C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A22FC10-F28B-C8EA-BB99-B7EB0B72EA61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64F9767-77BF-439E-8476-979D2722BC9B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1699DD3-0DD8-F9DC-FB7D-7E013979CD98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D3E69D5-0E43-B9FA-811F-7EC7ECAD5916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ERP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96672FC-8E40-D9E3-A955-68B569B1A1E4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C1D44531-B697-6CD8-C77E-DE9E750BC02C}"/>
              </a:ext>
            </a:extLst>
          </p:cNvPr>
          <p:cNvCxnSpPr>
            <a:cxnSpLocks/>
            <a:stCxn id="81" idx="2"/>
            <a:endCxn id="53" idx="0"/>
          </p:cNvCxnSpPr>
          <p:nvPr/>
        </p:nvCxnSpPr>
        <p:spPr>
          <a:xfrm>
            <a:off x="4007220" y="3440931"/>
            <a:ext cx="0" cy="90243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E10920A-87F0-2BFD-0340-329C1A49D098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4-7. RMA Return – Prepare data from ERP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3802DD7B-CEF2-AC4A-1EFF-8A721F98260B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1FFB5388-EEAB-D048-3220-839C824BA28F}"/>
              </a:ext>
            </a:extLst>
          </p:cNvPr>
          <p:cNvSpPr/>
          <p:nvPr/>
        </p:nvSpPr>
        <p:spPr>
          <a:xfrm>
            <a:off x="3402700" y="2801796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Read RMA Return</a:t>
            </a:r>
          </a:p>
        </p:txBody>
      </p:sp>
      <p:sp>
        <p:nvSpPr>
          <p:cNvPr id="53" name="フローチャート: 判断 52">
            <a:extLst>
              <a:ext uri="{FF2B5EF4-FFF2-40B4-BE49-F238E27FC236}">
                <a16:creationId xmlns:a16="http://schemas.microsoft.com/office/drawing/2014/main" id="{78537368-3ED0-53B1-3F15-D98C0B8B9A9A}"/>
              </a:ext>
            </a:extLst>
          </p:cNvPr>
          <p:cNvSpPr/>
          <p:nvPr/>
        </p:nvSpPr>
        <p:spPr>
          <a:xfrm>
            <a:off x="3402700" y="4343363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Data OK?</a:t>
            </a:r>
          </a:p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Yes / No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C02056FD-69BC-0351-B86E-AF889EF3B701}"/>
              </a:ext>
            </a:extLst>
          </p:cNvPr>
          <p:cNvSpPr/>
          <p:nvPr/>
        </p:nvSpPr>
        <p:spPr>
          <a:xfrm>
            <a:off x="3656702" y="7105144"/>
            <a:ext cx="701037" cy="29327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End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79" name="コネクタ: カギ線 78">
            <a:extLst>
              <a:ext uri="{FF2B5EF4-FFF2-40B4-BE49-F238E27FC236}">
                <a16:creationId xmlns:a16="http://schemas.microsoft.com/office/drawing/2014/main" id="{3F930CE3-9D18-BBAE-877A-01B9F16A46A7}"/>
              </a:ext>
            </a:extLst>
          </p:cNvPr>
          <p:cNvCxnSpPr>
            <a:cxnSpLocks/>
            <a:stCxn id="53" idx="3"/>
            <a:endCxn id="11" idx="2"/>
          </p:cNvCxnSpPr>
          <p:nvPr/>
        </p:nvCxnSpPr>
        <p:spPr>
          <a:xfrm flipV="1">
            <a:off x="4611740" y="4056728"/>
            <a:ext cx="702473" cy="609104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0B66082A-77E7-6023-4C1C-21A2C9F0A567}"/>
              </a:ext>
            </a:extLst>
          </p:cNvPr>
          <p:cNvSpPr/>
          <p:nvPr/>
        </p:nvSpPr>
        <p:spPr>
          <a:xfrm>
            <a:off x="3422292" y="4988298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A2EB5938-BF2A-DBDA-B29D-F12D0EEDD449}"/>
              </a:ext>
            </a:extLst>
          </p:cNvPr>
          <p:cNvSpPr/>
          <p:nvPr/>
        </p:nvSpPr>
        <p:spPr>
          <a:xfrm>
            <a:off x="4522944" y="4410252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284A78-D427-636C-2195-A34465527FD9}"/>
              </a:ext>
            </a:extLst>
          </p:cNvPr>
          <p:cNvSpPr/>
          <p:nvPr/>
        </p:nvSpPr>
        <p:spPr>
          <a:xfrm>
            <a:off x="596273" y="2810213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Send/Resend RMA Return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06BDDAEA-3D7C-A534-BC1E-87A85721323A}"/>
              </a:ext>
            </a:extLst>
          </p:cNvPr>
          <p:cNvCxnSpPr>
            <a:cxnSpLocks/>
            <a:stCxn id="4" idx="3"/>
            <a:endCxn id="12" idx="2"/>
          </p:cNvCxnSpPr>
          <p:nvPr/>
        </p:nvCxnSpPr>
        <p:spPr>
          <a:xfrm>
            <a:off x="1805313" y="3129781"/>
            <a:ext cx="347057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698BF60-0E47-D822-052D-67FC8AB43DC7}"/>
              </a:ext>
            </a:extLst>
          </p:cNvPr>
          <p:cNvSpPr/>
          <p:nvPr/>
        </p:nvSpPr>
        <p:spPr>
          <a:xfrm>
            <a:off x="4824096" y="3691859"/>
            <a:ext cx="980234" cy="3648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Report error details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8D3390FC-68B8-562A-29BE-F0ACC382D6BF}"/>
              </a:ext>
            </a:extLst>
          </p:cNvPr>
          <p:cNvSpPr/>
          <p:nvPr/>
        </p:nvSpPr>
        <p:spPr>
          <a:xfrm>
            <a:off x="3402700" y="5810540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Acceptance work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/ Create Receipt Material schedule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D1FBDBE-DE77-6EA0-FB54-4B92A0AB2502}"/>
              </a:ext>
            </a:extLst>
          </p:cNvPr>
          <p:cNvCxnSpPr>
            <a:stCxn id="80" idx="2"/>
            <a:endCxn id="57" idx="0"/>
          </p:cNvCxnSpPr>
          <p:nvPr/>
        </p:nvCxnSpPr>
        <p:spPr>
          <a:xfrm>
            <a:off x="4007220" y="6449675"/>
            <a:ext cx="1" cy="65546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F6A70D22-C2D5-B301-779B-0FC64D8230C1}"/>
              </a:ext>
            </a:extLst>
          </p:cNvPr>
          <p:cNvSpPr/>
          <p:nvPr/>
        </p:nvSpPr>
        <p:spPr>
          <a:xfrm>
            <a:off x="2152370" y="2810215"/>
            <a:ext cx="873840" cy="639133"/>
          </a:xfrm>
          <a:prstGeom prst="flowChartMagneticDisk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Middle Tier</a:t>
            </a:r>
          </a:p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DB</a:t>
            </a:r>
          </a:p>
          <a:p>
            <a:pPr algn="ctr" defTabSz="914400"/>
            <a:r>
              <a:rPr kumimoji="1" lang="en-US" altLang="ja-JP" sz="800" b="1" dirty="0" err="1"/>
              <a:t>ERP_View_RMA</a:t>
            </a:r>
            <a:r>
              <a:rPr kumimoji="1" lang="en-US" altLang="ja-JP" sz="800" b="1" dirty="0"/>
              <a:t> Return</a:t>
            </a:r>
            <a:endParaRPr kumimoji="1" 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14" name="直線矢印コネクタ 132">
            <a:extLst>
              <a:ext uri="{FF2B5EF4-FFF2-40B4-BE49-F238E27FC236}">
                <a16:creationId xmlns:a16="http://schemas.microsoft.com/office/drawing/2014/main" id="{40F4EF2F-51B8-B038-4D37-E95560E2F5D6}"/>
              </a:ext>
            </a:extLst>
          </p:cNvPr>
          <p:cNvCxnSpPr>
            <a:cxnSpLocks/>
            <a:stCxn id="12" idx="4"/>
            <a:endCxn id="81" idx="1"/>
          </p:cNvCxnSpPr>
          <p:nvPr/>
        </p:nvCxnSpPr>
        <p:spPr>
          <a:xfrm flipV="1">
            <a:off x="3026210" y="3121364"/>
            <a:ext cx="376490" cy="8418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コネクタ: カギ線 78">
            <a:extLst>
              <a:ext uri="{FF2B5EF4-FFF2-40B4-BE49-F238E27FC236}">
                <a16:creationId xmlns:a16="http://schemas.microsoft.com/office/drawing/2014/main" id="{5CBD7FD4-021C-FE2F-F89B-2D870187BEC1}"/>
              </a:ext>
            </a:extLst>
          </p:cNvPr>
          <p:cNvCxnSpPr>
            <a:cxnSpLocks/>
            <a:stCxn id="11" idx="0"/>
            <a:endCxn id="81" idx="3"/>
          </p:cNvCxnSpPr>
          <p:nvPr/>
        </p:nvCxnSpPr>
        <p:spPr>
          <a:xfrm rot="16200000" flipV="1">
            <a:off x="4677730" y="3055375"/>
            <a:ext cx="570495" cy="702473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6">
            <a:extLst>
              <a:ext uri="{FF2B5EF4-FFF2-40B4-BE49-F238E27FC236}">
                <a16:creationId xmlns:a16="http://schemas.microsoft.com/office/drawing/2014/main" id="{564208A3-AFED-BB59-A7A3-BFEC93B397D4}"/>
              </a:ext>
            </a:extLst>
          </p:cNvPr>
          <p:cNvSpPr/>
          <p:nvPr/>
        </p:nvSpPr>
        <p:spPr>
          <a:xfrm>
            <a:off x="3656702" y="2165284"/>
            <a:ext cx="701037" cy="29327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Start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8" name="直線矢印コネクタ 132">
            <a:extLst>
              <a:ext uri="{FF2B5EF4-FFF2-40B4-BE49-F238E27FC236}">
                <a16:creationId xmlns:a16="http://schemas.microsoft.com/office/drawing/2014/main" id="{C3014D83-D546-7D31-F73E-67B353FF013B}"/>
              </a:ext>
            </a:extLst>
          </p:cNvPr>
          <p:cNvCxnSpPr>
            <a:cxnSpLocks/>
            <a:stCxn id="6" idx="4"/>
            <a:endCxn id="81" idx="0"/>
          </p:cNvCxnSpPr>
          <p:nvPr/>
        </p:nvCxnSpPr>
        <p:spPr>
          <a:xfrm flipH="1">
            <a:off x="4007220" y="2458557"/>
            <a:ext cx="1" cy="34323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258A236-5EBA-AF90-7612-41B65D509A5B}"/>
              </a:ext>
            </a:extLst>
          </p:cNvPr>
          <p:cNvCxnSpPr>
            <a:cxnSpLocks/>
            <a:stCxn id="53" idx="2"/>
            <a:endCxn id="80" idx="0"/>
          </p:cNvCxnSpPr>
          <p:nvPr/>
        </p:nvCxnSpPr>
        <p:spPr>
          <a:xfrm>
            <a:off x="4007220" y="4988300"/>
            <a:ext cx="0" cy="82224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FA9D1B41-CC6E-6EC3-3563-4F96DB7C1682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92492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ACB72-822A-5EFA-E3FE-53BE7D55D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6821AD1-6320-81D4-36A7-FFE7FB97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FECBF12-110C-915F-F6A3-65CF68655129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B7C69CA-3D0F-64DA-10B3-DCE1CD3A1357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4B21405-792B-6D7F-95AE-AF716BEDDF49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377F9C4-0E65-0BA1-1201-E6A790FAE410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ERP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764ACF6-0852-A521-A856-18D3F2AC5850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0F09140-2F1B-1D28-449C-C0E44D7A98C4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4-8. Return Material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5337649B-B688-4E47-137F-C95DA14D5B35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62F709-2265-624E-A0F6-CE361D6041C9}"/>
              </a:ext>
            </a:extLst>
          </p:cNvPr>
          <p:cNvSpPr/>
          <p:nvPr/>
        </p:nvSpPr>
        <p:spPr>
          <a:xfrm>
            <a:off x="6999487" y="1711464"/>
            <a:ext cx="914400" cy="370911"/>
          </a:xfrm>
          <a:prstGeom prst="rect">
            <a:avLst/>
          </a:prstGeom>
          <a:solidFill>
            <a:srgbClr val="FFFF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th-TH" sz="1600" kern="0" dirty="0">
                <a:solidFill>
                  <a:prstClr val="black"/>
                </a:solidFill>
              </a:rPr>
              <a:t>พี่อ๋อ นันทิชา</a:t>
            </a:r>
            <a:endParaRPr kumimoji="1" lang="en-US" sz="1600" kern="0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353D46-023D-DE5E-01DB-6A87CD60FD0F}"/>
              </a:ext>
            </a:extLst>
          </p:cNvPr>
          <p:cNvCxnSpPr>
            <a:cxnSpLocks/>
          </p:cNvCxnSpPr>
          <p:nvPr/>
        </p:nvCxnSpPr>
        <p:spPr>
          <a:xfrm>
            <a:off x="4305666" y="3547393"/>
            <a:ext cx="0" cy="24109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4D1C54-DF3A-9FA9-04A3-623F5E3E9B90}"/>
              </a:ext>
            </a:extLst>
          </p:cNvPr>
          <p:cNvCxnSpPr>
            <a:cxnSpLocks/>
            <a:stCxn id="55" idx="2"/>
            <a:endCxn id="81" idx="0"/>
          </p:cNvCxnSpPr>
          <p:nvPr/>
        </p:nvCxnSpPr>
        <p:spPr>
          <a:xfrm>
            <a:off x="4305666" y="5335396"/>
            <a:ext cx="0" cy="224406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30611DE1-D245-A9E2-84D0-E115E792C00D}"/>
              </a:ext>
            </a:extLst>
          </p:cNvPr>
          <p:cNvCxnSpPr>
            <a:cxnSpLocks/>
            <a:stCxn id="61" idx="1"/>
            <a:endCxn id="39" idx="2"/>
          </p:cNvCxnSpPr>
          <p:nvPr/>
        </p:nvCxnSpPr>
        <p:spPr>
          <a:xfrm rot="10800000" flipH="1">
            <a:off x="3701146" y="2603087"/>
            <a:ext cx="538522" cy="1507872"/>
          </a:xfrm>
          <a:prstGeom prst="bentConnector3">
            <a:avLst>
              <a:gd name="adj1" fmla="val -4245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A4AED8-80B5-D026-00C5-163E343E0D00}"/>
              </a:ext>
            </a:extLst>
          </p:cNvPr>
          <p:cNvCxnSpPr>
            <a:cxnSpLocks/>
            <a:stCxn id="84" idx="2"/>
            <a:endCxn id="75" idx="0"/>
          </p:cNvCxnSpPr>
          <p:nvPr/>
        </p:nvCxnSpPr>
        <p:spPr>
          <a:xfrm>
            <a:off x="4310747" y="6453888"/>
            <a:ext cx="5081" cy="41402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47">
            <a:extLst>
              <a:ext uri="{FF2B5EF4-FFF2-40B4-BE49-F238E27FC236}">
                <a16:creationId xmlns:a16="http://schemas.microsoft.com/office/drawing/2014/main" id="{C1C02AD2-E23D-1F00-B779-70730400421E}"/>
              </a:ext>
            </a:extLst>
          </p:cNvPr>
          <p:cNvSpPr/>
          <p:nvPr/>
        </p:nvSpPr>
        <p:spPr>
          <a:xfrm>
            <a:off x="3410345" y="3871448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5" name="正方形/長方形 48">
            <a:extLst>
              <a:ext uri="{FF2B5EF4-FFF2-40B4-BE49-F238E27FC236}">
                <a16:creationId xmlns:a16="http://schemas.microsoft.com/office/drawing/2014/main" id="{FA07A8E9-6EFA-B62D-3633-DDF02390B963}"/>
              </a:ext>
            </a:extLst>
          </p:cNvPr>
          <p:cNvSpPr/>
          <p:nvPr/>
        </p:nvSpPr>
        <p:spPr>
          <a:xfrm>
            <a:off x="4239668" y="4377477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F2CF4FC-0DD4-83F5-E803-3E82FA53F01A}"/>
              </a:ext>
            </a:extLst>
          </p:cNvPr>
          <p:cNvSpPr/>
          <p:nvPr/>
        </p:nvSpPr>
        <p:spPr>
          <a:xfrm>
            <a:off x="4005949" y="1922470"/>
            <a:ext cx="599435" cy="345558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Start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CB48B7-856B-44B8-F45F-B2F9504EF996}"/>
              </a:ext>
            </a:extLst>
          </p:cNvPr>
          <p:cNvCxnSpPr>
            <a:cxnSpLocks/>
          </p:cNvCxnSpPr>
          <p:nvPr/>
        </p:nvCxnSpPr>
        <p:spPr>
          <a:xfrm>
            <a:off x="4304395" y="2268028"/>
            <a:ext cx="2" cy="26906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B651C6EE-A349-1435-8F42-6F648F19EC54}"/>
              </a:ext>
            </a:extLst>
          </p:cNvPr>
          <p:cNvSpPr/>
          <p:nvPr/>
        </p:nvSpPr>
        <p:spPr>
          <a:xfrm>
            <a:off x="4239668" y="2537088"/>
            <a:ext cx="131997" cy="131997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6FCCEFB-8508-CD5C-C68C-1A02762E1A63}"/>
              </a:ext>
            </a:extLst>
          </p:cNvPr>
          <p:cNvSpPr/>
          <p:nvPr/>
        </p:nvSpPr>
        <p:spPr>
          <a:xfrm>
            <a:off x="4005949" y="8706365"/>
            <a:ext cx="599435" cy="345558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Finish</a:t>
            </a:r>
          </a:p>
        </p:txBody>
      </p:sp>
      <p:sp>
        <p:nvSpPr>
          <p:cNvPr id="42" name="フローチャート: 判断 52">
            <a:extLst>
              <a:ext uri="{FF2B5EF4-FFF2-40B4-BE49-F238E27FC236}">
                <a16:creationId xmlns:a16="http://schemas.microsoft.com/office/drawing/2014/main" id="{1AFAF7E8-32AD-A224-4943-7BF442573ECA}"/>
              </a:ext>
            </a:extLst>
          </p:cNvPr>
          <p:cNvSpPr/>
          <p:nvPr/>
        </p:nvSpPr>
        <p:spPr>
          <a:xfrm>
            <a:off x="3701146" y="7632866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Is more Return material work?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B2E91C8-C811-063E-729B-FB5795338902}"/>
              </a:ext>
            </a:extLst>
          </p:cNvPr>
          <p:cNvCxnSpPr>
            <a:cxnSpLocks/>
          </p:cNvCxnSpPr>
          <p:nvPr/>
        </p:nvCxnSpPr>
        <p:spPr>
          <a:xfrm>
            <a:off x="4300588" y="2669085"/>
            <a:ext cx="10159" cy="23917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D116585F-3DF3-2915-693C-7783787C5177}"/>
              </a:ext>
            </a:extLst>
          </p:cNvPr>
          <p:cNvCxnSpPr>
            <a:cxnSpLocks/>
            <a:stCxn id="42" idx="3"/>
            <a:endCxn id="39" idx="6"/>
          </p:cNvCxnSpPr>
          <p:nvPr/>
        </p:nvCxnSpPr>
        <p:spPr>
          <a:xfrm flipH="1" flipV="1">
            <a:off x="4371665" y="2603087"/>
            <a:ext cx="538521" cy="5352248"/>
          </a:xfrm>
          <a:prstGeom prst="bentConnector3">
            <a:avLst>
              <a:gd name="adj1" fmla="val -4245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9419DEE-920B-898B-4ECC-F8E4D50D94A7}"/>
              </a:ext>
            </a:extLst>
          </p:cNvPr>
          <p:cNvCxnSpPr>
            <a:cxnSpLocks/>
          </p:cNvCxnSpPr>
          <p:nvPr/>
        </p:nvCxnSpPr>
        <p:spPr>
          <a:xfrm>
            <a:off x="4301856" y="8277803"/>
            <a:ext cx="1" cy="42856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47">
            <a:extLst>
              <a:ext uri="{FF2B5EF4-FFF2-40B4-BE49-F238E27FC236}">
                <a16:creationId xmlns:a16="http://schemas.microsoft.com/office/drawing/2014/main" id="{E11E7326-106D-346D-B0D8-DF7FB841E81A}"/>
              </a:ext>
            </a:extLst>
          </p:cNvPr>
          <p:cNvSpPr/>
          <p:nvPr/>
        </p:nvSpPr>
        <p:spPr>
          <a:xfrm>
            <a:off x="4739964" y="7769879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54" name="正方形/長方形 48">
            <a:extLst>
              <a:ext uri="{FF2B5EF4-FFF2-40B4-BE49-F238E27FC236}">
                <a16:creationId xmlns:a16="http://schemas.microsoft.com/office/drawing/2014/main" id="{74DCD5C2-3DD0-39E5-A837-79007FB13E3C}"/>
              </a:ext>
            </a:extLst>
          </p:cNvPr>
          <p:cNvSpPr/>
          <p:nvPr/>
        </p:nvSpPr>
        <p:spPr>
          <a:xfrm>
            <a:off x="4239669" y="8277803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55" name="正方形/長方形 80">
            <a:extLst>
              <a:ext uri="{FF2B5EF4-FFF2-40B4-BE49-F238E27FC236}">
                <a16:creationId xmlns:a16="http://schemas.microsoft.com/office/drawing/2014/main" id="{F9965AC4-25C2-46F0-8FB7-EECDDD83E70B}"/>
              </a:ext>
            </a:extLst>
          </p:cNvPr>
          <p:cNvSpPr/>
          <p:nvPr/>
        </p:nvSpPr>
        <p:spPr>
          <a:xfrm>
            <a:off x="3701146" y="4696261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Scan barcode line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(source location)</a:t>
            </a:r>
          </a:p>
        </p:txBody>
      </p:sp>
      <p:sp>
        <p:nvSpPr>
          <p:cNvPr id="60" name="正方形/長方形 80">
            <a:extLst>
              <a:ext uri="{FF2B5EF4-FFF2-40B4-BE49-F238E27FC236}">
                <a16:creationId xmlns:a16="http://schemas.microsoft.com/office/drawing/2014/main" id="{9C04868D-ACD5-68EB-2C6C-174F0B0E750D}"/>
              </a:ext>
            </a:extLst>
          </p:cNvPr>
          <p:cNvSpPr/>
          <p:nvPr/>
        </p:nvSpPr>
        <p:spPr>
          <a:xfrm>
            <a:off x="3701146" y="2908258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Enter “Return Material” and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Scan KANBAN</a:t>
            </a:r>
          </a:p>
        </p:txBody>
      </p:sp>
      <p:sp>
        <p:nvSpPr>
          <p:cNvPr id="61" name="フローチャート: 判断 52">
            <a:extLst>
              <a:ext uri="{FF2B5EF4-FFF2-40B4-BE49-F238E27FC236}">
                <a16:creationId xmlns:a16="http://schemas.microsoft.com/office/drawing/2014/main" id="{EF81B097-6A3B-A971-1743-612CCD0EF2EC}"/>
              </a:ext>
            </a:extLst>
          </p:cNvPr>
          <p:cNvSpPr/>
          <p:nvPr/>
        </p:nvSpPr>
        <p:spPr>
          <a:xfrm>
            <a:off x="3701146" y="3788490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Is More KANBAN?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8F1747C-D31B-E481-8AE3-7C5F11FDDC3D}"/>
              </a:ext>
            </a:extLst>
          </p:cNvPr>
          <p:cNvCxnSpPr>
            <a:cxnSpLocks/>
          </p:cNvCxnSpPr>
          <p:nvPr/>
        </p:nvCxnSpPr>
        <p:spPr>
          <a:xfrm>
            <a:off x="4305666" y="4433427"/>
            <a:ext cx="0" cy="26283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80">
            <a:extLst>
              <a:ext uri="{FF2B5EF4-FFF2-40B4-BE49-F238E27FC236}">
                <a16:creationId xmlns:a16="http://schemas.microsoft.com/office/drawing/2014/main" id="{BC34D124-20D5-6728-51F3-1E0850628D18}"/>
              </a:ext>
            </a:extLst>
          </p:cNvPr>
          <p:cNvSpPr/>
          <p:nvPr/>
        </p:nvSpPr>
        <p:spPr>
          <a:xfrm>
            <a:off x="549090" y="7772805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Get Material Issue result</a:t>
            </a:r>
          </a:p>
        </p:txBody>
      </p: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2341B5D0-3109-95A6-E495-FF49715F1D1E}"/>
              </a:ext>
            </a:extLst>
          </p:cNvPr>
          <p:cNvCxnSpPr>
            <a:cxnSpLocks/>
            <a:stCxn id="72" idx="2"/>
            <a:endCxn id="68" idx="3"/>
          </p:cNvCxnSpPr>
          <p:nvPr/>
        </p:nvCxnSpPr>
        <p:spPr>
          <a:xfrm rot="10800000">
            <a:off x="1758131" y="7958262"/>
            <a:ext cx="538441" cy="1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80">
            <a:extLst>
              <a:ext uri="{FF2B5EF4-FFF2-40B4-BE49-F238E27FC236}">
                <a16:creationId xmlns:a16="http://schemas.microsoft.com/office/drawing/2014/main" id="{F9D4A666-C811-45C4-AC0A-CD8401011D5B}"/>
              </a:ext>
            </a:extLst>
          </p:cNvPr>
          <p:cNvSpPr/>
          <p:nvPr/>
        </p:nvSpPr>
        <p:spPr>
          <a:xfrm>
            <a:off x="2128971" y="6853091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Feedback Material Issue rollback result</a:t>
            </a:r>
          </a:p>
        </p:txBody>
      </p:sp>
      <p:sp>
        <p:nvSpPr>
          <p:cNvPr id="72" name="Flowchart: Magnetic Disk 71">
            <a:extLst>
              <a:ext uri="{FF2B5EF4-FFF2-40B4-BE49-F238E27FC236}">
                <a16:creationId xmlns:a16="http://schemas.microsoft.com/office/drawing/2014/main" id="{0202D321-B1C9-C697-869D-FFE77ECF05CB}"/>
              </a:ext>
            </a:extLst>
          </p:cNvPr>
          <p:cNvSpPr/>
          <p:nvPr/>
        </p:nvSpPr>
        <p:spPr>
          <a:xfrm>
            <a:off x="2296571" y="7638695"/>
            <a:ext cx="873840" cy="639133"/>
          </a:xfrm>
          <a:prstGeom prst="flowChartMagneticDisk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Middle Tier</a:t>
            </a:r>
          </a:p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DB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CC7DA9C-191B-A2AB-92DE-64BEEE093F67}"/>
              </a:ext>
            </a:extLst>
          </p:cNvPr>
          <p:cNvCxnSpPr>
            <a:cxnSpLocks/>
            <a:stCxn id="71" idx="2"/>
            <a:endCxn id="72" idx="1"/>
          </p:cNvCxnSpPr>
          <p:nvPr/>
        </p:nvCxnSpPr>
        <p:spPr>
          <a:xfrm>
            <a:off x="2733491" y="7224002"/>
            <a:ext cx="0" cy="41469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DF7900B-C240-8ADE-E8CE-56736CECB473}"/>
              </a:ext>
            </a:extLst>
          </p:cNvPr>
          <p:cNvCxnSpPr>
            <a:cxnSpLocks/>
            <a:stCxn id="75" idx="1"/>
            <a:endCxn id="71" idx="3"/>
          </p:cNvCxnSpPr>
          <p:nvPr/>
        </p:nvCxnSpPr>
        <p:spPr>
          <a:xfrm flipH="1" flipV="1">
            <a:off x="3338011" y="7038547"/>
            <a:ext cx="373297" cy="488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正方形/長方形 80">
            <a:extLst>
              <a:ext uri="{FF2B5EF4-FFF2-40B4-BE49-F238E27FC236}">
                <a16:creationId xmlns:a16="http://schemas.microsoft.com/office/drawing/2014/main" id="{901F028E-69AC-EBF9-D34D-C949528BE0D4}"/>
              </a:ext>
            </a:extLst>
          </p:cNvPr>
          <p:cNvSpPr/>
          <p:nvPr/>
        </p:nvSpPr>
        <p:spPr>
          <a:xfrm>
            <a:off x="3711308" y="6867910"/>
            <a:ext cx="1209040" cy="35104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Confirm Return Mat schedule on web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57FE3C0-A376-4333-63DF-EC548DD40F68}"/>
              </a:ext>
            </a:extLst>
          </p:cNvPr>
          <p:cNvCxnSpPr>
            <a:cxnSpLocks/>
            <a:stCxn id="72" idx="4"/>
            <a:endCxn id="42" idx="1"/>
          </p:cNvCxnSpPr>
          <p:nvPr/>
        </p:nvCxnSpPr>
        <p:spPr>
          <a:xfrm flipV="1">
            <a:off x="3170411" y="7955335"/>
            <a:ext cx="530735" cy="292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B9A3E567-6C88-421E-C2E8-187A8F3134AF}"/>
              </a:ext>
            </a:extLst>
          </p:cNvPr>
          <p:cNvSpPr/>
          <p:nvPr/>
        </p:nvSpPr>
        <p:spPr>
          <a:xfrm>
            <a:off x="3701146" y="5559802"/>
            <a:ext cx="1209040" cy="32246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Confirm and move material to WH store</a:t>
            </a:r>
          </a:p>
        </p:txBody>
      </p:sp>
      <p:sp>
        <p:nvSpPr>
          <p:cNvPr id="84" name="正方形/長方形 80">
            <a:extLst>
              <a:ext uri="{FF2B5EF4-FFF2-40B4-BE49-F238E27FC236}">
                <a16:creationId xmlns:a16="http://schemas.microsoft.com/office/drawing/2014/main" id="{99ABB01C-A83A-16E8-9D3F-26CC23E36388}"/>
              </a:ext>
            </a:extLst>
          </p:cNvPr>
          <p:cNvSpPr/>
          <p:nvPr/>
        </p:nvSpPr>
        <p:spPr>
          <a:xfrm>
            <a:off x="3584674" y="6131420"/>
            <a:ext cx="1452146" cy="32246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System will automatically create Return Mat schedule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68D08A5-3E0C-A731-8B78-F1B4574049BF}"/>
              </a:ext>
            </a:extLst>
          </p:cNvPr>
          <p:cNvCxnSpPr>
            <a:cxnSpLocks/>
            <a:stCxn id="81" idx="2"/>
            <a:endCxn id="84" idx="0"/>
          </p:cNvCxnSpPr>
          <p:nvPr/>
        </p:nvCxnSpPr>
        <p:spPr>
          <a:xfrm>
            <a:off x="4305666" y="5882270"/>
            <a:ext cx="5081" cy="24915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7502344A-0B48-2ACD-17B1-CFF6789D04F8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95135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TBFST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75516D-96EF-121C-5EE9-27E671139761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4-7. Master management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C92BA08-2CDB-F087-BFC8-A9A5E12CAA85}"/>
              </a:ext>
            </a:extLst>
          </p:cNvPr>
          <p:cNvSpPr/>
          <p:nvPr/>
        </p:nvSpPr>
        <p:spPr>
          <a:xfrm>
            <a:off x="3308012" y="2032576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Location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A9F9357-F565-3436-D301-80247E8DB4E4}"/>
              </a:ext>
            </a:extLst>
          </p:cNvPr>
          <p:cNvSpPr/>
          <p:nvPr/>
        </p:nvSpPr>
        <p:spPr>
          <a:xfrm>
            <a:off x="3308011" y="2689597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User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96F9C30-666D-43BA-9610-745F7A2D8EA9}"/>
              </a:ext>
            </a:extLst>
          </p:cNvPr>
          <p:cNvSpPr/>
          <p:nvPr/>
        </p:nvSpPr>
        <p:spPr>
          <a:xfrm>
            <a:off x="3308010" y="3346618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User credential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73E4D2F-C795-DF73-D031-1671D9B3FD66}"/>
              </a:ext>
            </a:extLst>
          </p:cNvPr>
          <p:cNvSpPr/>
          <p:nvPr/>
        </p:nvSpPr>
        <p:spPr>
          <a:xfrm>
            <a:off x="3308010" y="4003639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Authority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4C0171-7E3A-661D-BEAC-3F95C9AE7E7A}"/>
              </a:ext>
            </a:extLst>
          </p:cNvPr>
          <p:cNvSpPr/>
          <p:nvPr/>
        </p:nvSpPr>
        <p:spPr>
          <a:xfrm>
            <a:off x="3308010" y="4660660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Name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B81AE33-42F7-75F0-6D66-A0166AADB5CD}"/>
              </a:ext>
            </a:extLst>
          </p:cNvPr>
          <p:cNvSpPr/>
          <p:nvPr/>
        </p:nvSpPr>
        <p:spPr>
          <a:xfrm>
            <a:off x="3308010" y="5317681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Packing Standard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178805F-B0BB-9869-E81D-813DF338A62E}"/>
              </a:ext>
            </a:extLst>
          </p:cNvPr>
          <p:cNvSpPr/>
          <p:nvPr/>
        </p:nvSpPr>
        <p:spPr>
          <a:xfrm>
            <a:off x="3909431" y="2478392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Location master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DEFD68B-C7A2-B676-38CB-C0AC2052001C}"/>
              </a:ext>
            </a:extLst>
          </p:cNvPr>
          <p:cNvSpPr/>
          <p:nvPr/>
        </p:nvSpPr>
        <p:spPr>
          <a:xfrm>
            <a:off x="3909431" y="3140602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User master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285A2D9-BCE3-3276-9FDE-9776A00F2DFE}"/>
              </a:ext>
            </a:extLst>
          </p:cNvPr>
          <p:cNvSpPr/>
          <p:nvPr/>
        </p:nvSpPr>
        <p:spPr>
          <a:xfrm>
            <a:off x="3909431" y="3849308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User Credential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5122F90-0FC1-5ABF-5609-58A6BF544AEA}"/>
              </a:ext>
            </a:extLst>
          </p:cNvPr>
          <p:cNvSpPr/>
          <p:nvPr/>
        </p:nvSpPr>
        <p:spPr>
          <a:xfrm>
            <a:off x="3909431" y="4476414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Authority Master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61EC48A-839F-EA45-3A0E-2D0710394205}"/>
              </a:ext>
            </a:extLst>
          </p:cNvPr>
          <p:cNvSpPr/>
          <p:nvPr/>
        </p:nvSpPr>
        <p:spPr>
          <a:xfrm>
            <a:off x="3909431" y="5124977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Name Master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C650874-8C9E-F188-6666-C79B84368E58}"/>
              </a:ext>
            </a:extLst>
          </p:cNvPr>
          <p:cNvSpPr/>
          <p:nvPr/>
        </p:nvSpPr>
        <p:spPr>
          <a:xfrm>
            <a:off x="3909431" y="5775431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Packing Standard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20" name="正方形/長方形 11">
            <a:extLst>
              <a:ext uri="{FF2B5EF4-FFF2-40B4-BE49-F238E27FC236}">
                <a16:creationId xmlns:a16="http://schemas.microsoft.com/office/drawing/2014/main" id="{76D1B63C-6767-3140-C20D-FE2FE69BD33F}"/>
              </a:ext>
            </a:extLst>
          </p:cNvPr>
          <p:cNvSpPr/>
          <p:nvPr/>
        </p:nvSpPr>
        <p:spPr>
          <a:xfrm>
            <a:off x="3308010" y="6044383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Bill of Materials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2" name="正方形/長方形 18">
            <a:extLst>
              <a:ext uri="{FF2B5EF4-FFF2-40B4-BE49-F238E27FC236}">
                <a16:creationId xmlns:a16="http://schemas.microsoft.com/office/drawing/2014/main" id="{C3C5D7DF-723C-8BB8-CB40-91FA80FA73C6}"/>
              </a:ext>
            </a:extLst>
          </p:cNvPr>
          <p:cNvSpPr/>
          <p:nvPr/>
        </p:nvSpPr>
        <p:spPr>
          <a:xfrm>
            <a:off x="3909431" y="6502133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Bill of Materials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4" name="正方形/長方形 10">
            <a:extLst>
              <a:ext uri="{FF2B5EF4-FFF2-40B4-BE49-F238E27FC236}">
                <a16:creationId xmlns:a16="http://schemas.microsoft.com/office/drawing/2014/main" id="{9CE276A1-B9BD-BE9E-6227-D5225F4D505F}"/>
              </a:ext>
            </a:extLst>
          </p:cNvPr>
          <p:cNvSpPr/>
          <p:nvPr/>
        </p:nvSpPr>
        <p:spPr>
          <a:xfrm>
            <a:off x="3308010" y="6765834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NG Reason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3" name="正方形/長方形 11">
            <a:extLst>
              <a:ext uri="{FF2B5EF4-FFF2-40B4-BE49-F238E27FC236}">
                <a16:creationId xmlns:a16="http://schemas.microsoft.com/office/drawing/2014/main" id="{9A59DFC0-4845-9D68-7CD8-449B582B9285}"/>
              </a:ext>
            </a:extLst>
          </p:cNvPr>
          <p:cNvSpPr/>
          <p:nvPr/>
        </p:nvSpPr>
        <p:spPr>
          <a:xfrm>
            <a:off x="3308010" y="7422855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Carton barcode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4" name="正方形/長方形 17">
            <a:extLst>
              <a:ext uri="{FF2B5EF4-FFF2-40B4-BE49-F238E27FC236}">
                <a16:creationId xmlns:a16="http://schemas.microsoft.com/office/drawing/2014/main" id="{AA13667A-5364-EBBA-E0B8-780652533430}"/>
              </a:ext>
            </a:extLst>
          </p:cNvPr>
          <p:cNvSpPr/>
          <p:nvPr/>
        </p:nvSpPr>
        <p:spPr>
          <a:xfrm>
            <a:off x="3909431" y="7230151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Name Master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25" name="正方形/長方形 18">
            <a:extLst>
              <a:ext uri="{FF2B5EF4-FFF2-40B4-BE49-F238E27FC236}">
                <a16:creationId xmlns:a16="http://schemas.microsoft.com/office/drawing/2014/main" id="{7E7499AF-6047-6E8E-F1D0-10DBF9B9CDF7}"/>
              </a:ext>
            </a:extLst>
          </p:cNvPr>
          <p:cNvSpPr/>
          <p:nvPr/>
        </p:nvSpPr>
        <p:spPr>
          <a:xfrm>
            <a:off x="3909431" y="7880605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Packing Standard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26" name="正方形/長方形 11">
            <a:extLst>
              <a:ext uri="{FF2B5EF4-FFF2-40B4-BE49-F238E27FC236}">
                <a16:creationId xmlns:a16="http://schemas.microsoft.com/office/drawing/2014/main" id="{4AD6F94F-147E-BB7F-E5D0-0B1614575292}"/>
              </a:ext>
            </a:extLst>
          </p:cNvPr>
          <p:cNvSpPr/>
          <p:nvPr/>
        </p:nvSpPr>
        <p:spPr>
          <a:xfrm>
            <a:off x="3308010" y="8149557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Department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7" name="正方形/長方形 18">
            <a:extLst>
              <a:ext uri="{FF2B5EF4-FFF2-40B4-BE49-F238E27FC236}">
                <a16:creationId xmlns:a16="http://schemas.microsoft.com/office/drawing/2014/main" id="{FDF69762-2BAC-A89E-79FB-59C1BCDE8BB9}"/>
              </a:ext>
            </a:extLst>
          </p:cNvPr>
          <p:cNvSpPr/>
          <p:nvPr/>
        </p:nvSpPr>
        <p:spPr>
          <a:xfrm>
            <a:off x="3909431" y="8607307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Bill of Materials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69D416B4-48A9-ED3C-0955-209DB0B5FD8B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38421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5-1. Handy terminal function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BF92530-F990-B19B-731E-35351E9AE975}"/>
              </a:ext>
            </a:extLst>
          </p:cNvPr>
          <p:cNvSpPr txBox="1"/>
          <p:nvPr/>
        </p:nvSpPr>
        <p:spPr>
          <a:xfrm>
            <a:off x="499554" y="1430877"/>
            <a:ext cx="136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1. User Login</a:t>
            </a:r>
          </a:p>
          <a:p>
            <a:pPr algn="ctr"/>
            <a:endParaRPr kumimoji="1" lang="ja-JP" altLang="en-US" sz="900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CD65FE0-CD41-E0BF-868F-71A7B20AE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54" y="1662007"/>
            <a:ext cx="1360089" cy="204013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45D7D095-DCCE-F198-C9AC-DD799A4F4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243" y="1661992"/>
            <a:ext cx="1378354" cy="204013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4604EDF-887D-198E-2FD1-2479BBBC61C1}"/>
              </a:ext>
            </a:extLst>
          </p:cNvPr>
          <p:cNvSpPr txBox="1"/>
          <p:nvPr/>
        </p:nvSpPr>
        <p:spPr>
          <a:xfrm>
            <a:off x="2047651" y="1427805"/>
            <a:ext cx="1360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2. Main menu</a:t>
            </a:r>
            <a:endParaRPr kumimoji="1" lang="ja-JP" altLang="en-US" sz="9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90D6304-1996-7C91-C4A2-9E2D1380E8D9}"/>
              </a:ext>
            </a:extLst>
          </p:cNvPr>
          <p:cNvSpPr txBox="1"/>
          <p:nvPr/>
        </p:nvSpPr>
        <p:spPr>
          <a:xfrm>
            <a:off x="3571451" y="1427697"/>
            <a:ext cx="1350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3. Inbound menu</a:t>
            </a:r>
            <a:endParaRPr kumimoji="1" lang="ja-JP" altLang="en-US" sz="9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04AD497-A69B-EF75-D1AD-11651D0BF3E5}"/>
              </a:ext>
            </a:extLst>
          </p:cNvPr>
          <p:cNvSpPr txBox="1"/>
          <p:nvPr/>
        </p:nvSpPr>
        <p:spPr>
          <a:xfrm>
            <a:off x="5015206" y="1439465"/>
            <a:ext cx="1360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4. Outbound menu</a:t>
            </a:r>
            <a:endParaRPr kumimoji="1" lang="ja-JP" altLang="en-US" sz="9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2B28C61-BADA-577A-4894-AF39EF3BAFC0}"/>
              </a:ext>
            </a:extLst>
          </p:cNvPr>
          <p:cNvSpPr txBox="1"/>
          <p:nvPr/>
        </p:nvSpPr>
        <p:spPr>
          <a:xfrm>
            <a:off x="520853" y="3855631"/>
            <a:ext cx="136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5. Stock management menu</a:t>
            </a:r>
            <a:endParaRPr kumimoji="1" lang="ja-JP" altLang="en-US" sz="900" dirty="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9235723B-D84E-314D-AEB0-0AB3840E6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76" y="4222240"/>
            <a:ext cx="1349747" cy="2014238"/>
          </a:xfrm>
          <a:prstGeom prst="rect">
            <a:avLst/>
          </a:prstGeom>
        </p:spPr>
      </p:pic>
      <p:pic>
        <p:nvPicPr>
          <p:cNvPr id="263" name="図 262">
            <a:extLst>
              <a:ext uri="{FF2B5EF4-FFF2-40B4-BE49-F238E27FC236}">
                <a16:creationId xmlns:a16="http://schemas.microsoft.com/office/drawing/2014/main" id="{A6CBDC8F-1EAF-B274-3B37-D5FA3D76E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33" y="3581278"/>
            <a:ext cx="792993" cy="121931"/>
          </a:xfrm>
          <a:prstGeom prst="rect">
            <a:avLst/>
          </a:prstGeom>
        </p:spPr>
      </p:pic>
      <p:sp>
        <p:nvSpPr>
          <p:cNvPr id="2" name="テキスト ボックス 269">
            <a:extLst>
              <a:ext uri="{FF2B5EF4-FFF2-40B4-BE49-F238E27FC236}">
                <a16:creationId xmlns:a16="http://schemas.microsoft.com/office/drawing/2014/main" id="{B29B069F-3A4A-D7DC-4CD7-5F72EE2B91F0}"/>
              </a:ext>
            </a:extLst>
          </p:cNvPr>
          <p:cNvSpPr txBox="1"/>
          <p:nvPr/>
        </p:nvSpPr>
        <p:spPr>
          <a:xfrm>
            <a:off x="2098877" y="3855631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6. Material Inbound</a:t>
            </a:r>
            <a:endParaRPr kumimoji="1" lang="ja-JP" altLang="en-US" sz="900" dirty="0"/>
          </a:p>
        </p:txBody>
      </p:sp>
      <p:sp>
        <p:nvSpPr>
          <p:cNvPr id="45" name="テキスト ボックス 269">
            <a:extLst>
              <a:ext uri="{FF2B5EF4-FFF2-40B4-BE49-F238E27FC236}">
                <a16:creationId xmlns:a16="http://schemas.microsoft.com/office/drawing/2014/main" id="{F8F3E22B-594B-DE48-3EB4-B0BBFC7B7708}"/>
              </a:ext>
            </a:extLst>
          </p:cNvPr>
          <p:cNvSpPr txBox="1"/>
          <p:nvPr/>
        </p:nvSpPr>
        <p:spPr>
          <a:xfrm>
            <a:off x="3458030" y="3860938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7. Temp FG Inbound</a:t>
            </a:r>
            <a:endParaRPr kumimoji="1" lang="ja-JP" altLang="en-US" sz="900" dirty="0"/>
          </a:p>
        </p:txBody>
      </p:sp>
      <p:sp>
        <p:nvSpPr>
          <p:cNvPr id="46" name="テキスト ボックス 269">
            <a:extLst>
              <a:ext uri="{FF2B5EF4-FFF2-40B4-BE49-F238E27FC236}">
                <a16:creationId xmlns:a16="http://schemas.microsoft.com/office/drawing/2014/main" id="{13AB0E87-15DC-33B6-5B14-3A888ECE6C2D}"/>
              </a:ext>
            </a:extLst>
          </p:cNvPr>
          <p:cNvSpPr txBox="1"/>
          <p:nvPr/>
        </p:nvSpPr>
        <p:spPr>
          <a:xfrm>
            <a:off x="489938" y="6385190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9. QC Check</a:t>
            </a:r>
            <a:endParaRPr kumimoji="1" lang="ja-JP" altLang="en-US" sz="900" dirty="0"/>
          </a:p>
        </p:txBody>
      </p:sp>
      <p:sp>
        <p:nvSpPr>
          <p:cNvPr id="308" name="テキスト ボックス 269">
            <a:extLst>
              <a:ext uri="{FF2B5EF4-FFF2-40B4-BE49-F238E27FC236}">
                <a16:creationId xmlns:a16="http://schemas.microsoft.com/office/drawing/2014/main" id="{58E0878F-A8A2-D8AA-89A5-A7E773937100}"/>
              </a:ext>
            </a:extLst>
          </p:cNvPr>
          <p:cNvSpPr txBox="1"/>
          <p:nvPr/>
        </p:nvSpPr>
        <p:spPr>
          <a:xfrm>
            <a:off x="4964079" y="3861592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8. FG Inbound</a:t>
            </a:r>
            <a:endParaRPr kumimoji="1" lang="ja-JP" altLang="en-US" sz="900" dirty="0"/>
          </a:p>
        </p:txBody>
      </p:sp>
      <p:sp>
        <p:nvSpPr>
          <p:cNvPr id="328" name="テキスト ボックス 269">
            <a:extLst>
              <a:ext uri="{FF2B5EF4-FFF2-40B4-BE49-F238E27FC236}">
                <a16:creationId xmlns:a16="http://schemas.microsoft.com/office/drawing/2014/main" id="{B5E425E5-B94E-B91F-1D86-54498A2200BF}"/>
              </a:ext>
            </a:extLst>
          </p:cNvPr>
          <p:cNvSpPr txBox="1"/>
          <p:nvPr/>
        </p:nvSpPr>
        <p:spPr>
          <a:xfrm>
            <a:off x="2047354" y="6390248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10. Simple Inbound</a:t>
            </a:r>
            <a:endParaRPr kumimoji="1" lang="ja-JP" altLang="en-US" sz="900" dirty="0"/>
          </a:p>
        </p:txBody>
      </p:sp>
      <p:pic>
        <p:nvPicPr>
          <p:cNvPr id="357" name="図 29">
            <a:extLst>
              <a:ext uri="{FF2B5EF4-FFF2-40B4-BE49-F238E27FC236}">
                <a16:creationId xmlns:a16="http://schemas.microsoft.com/office/drawing/2014/main" id="{ADC9C9E6-3503-1688-7768-308D3DCD3E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3781" y="1658529"/>
            <a:ext cx="1364286" cy="2040133"/>
          </a:xfrm>
          <a:prstGeom prst="rect">
            <a:avLst/>
          </a:prstGeom>
        </p:spPr>
      </p:pic>
      <p:pic>
        <p:nvPicPr>
          <p:cNvPr id="358" name="図 230">
            <a:extLst>
              <a:ext uri="{FF2B5EF4-FFF2-40B4-BE49-F238E27FC236}">
                <a16:creationId xmlns:a16="http://schemas.microsoft.com/office/drawing/2014/main" id="{0239DB32-5FA8-F0B5-AB7D-F12F800385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8863" y="2245628"/>
            <a:ext cx="546082" cy="198137"/>
          </a:xfrm>
          <a:prstGeom prst="rect">
            <a:avLst/>
          </a:prstGeom>
        </p:spPr>
      </p:pic>
      <p:pic>
        <p:nvPicPr>
          <p:cNvPr id="359" name="図 231">
            <a:extLst>
              <a:ext uri="{FF2B5EF4-FFF2-40B4-BE49-F238E27FC236}">
                <a16:creationId xmlns:a16="http://schemas.microsoft.com/office/drawing/2014/main" id="{83999E6D-00D9-2AB0-EC48-5436F3ABFB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1045" y="2590020"/>
            <a:ext cx="546082" cy="198137"/>
          </a:xfrm>
          <a:prstGeom prst="rect">
            <a:avLst/>
          </a:prstGeom>
        </p:spPr>
      </p:pic>
      <p:sp>
        <p:nvSpPr>
          <p:cNvPr id="361" name="テキスト ボックス 233">
            <a:extLst>
              <a:ext uri="{FF2B5EF4-FFF2-40B4-BE49-F238E27FC236}">
                <a16:creationId xmlns:a16="http://schemas.microsoft.com/office/drawing/2014/main" id="{AD903310-4EC2-F397-53A7-CA3946C4FE64}"/>
              </a:ext>
            </a:extLst>
          </p:cNvPr>
          <p:cNvSpPr txBox="1"/>
          <p:nvPr/>
        </p:nvSpPr>
        <p:spPr>
          <a:xfrm>
            <a:off x="3753877" y="2592560"/>
            <a:ext cx="9452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Supplier FG Inbound</a:t>
            </a:r>
            <a:endParaRPr kumimoji="1" lang="ja-JP" altLang="en-US" sz="600" dirty="0"/>
          </a:p>
        </p:txBody>
      </p:sp>
      <p:pic>
        <p:nvPicPr>
          <p:cNvPr id="362" name="図 236">
            <a:extLst>
              <a:ext uri="{FF2B5EF4-FFF2-40B4-BE49-F238E27FC236}">
                <a16:creationId xmlns:a16="http://schemas.microsoft.com/office/drawing/2014/main" id="{D92E6115-FA61-EA72-C504-D8338922D4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9811" y="2932757"/>
            <a:ext cx="510584" cy="17811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821EE7B-A35B-905F-8D68-C2D246AF9322}"/>
              </a:ext>
            </a:extLst>
          </p:cNvPr>
          <p:cNvSpPr/>
          <p:nvPr/>
        </p:nvSpPr>
        <p:spPr>
          <a:xfrm>
            <a:off x="3652838" y="2162175"/>
            <a:ext cx="1165280" cy="142957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1E526BC-16FF-F86E-4D0C-6BB1C7DEF4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80" y="2685966"/>
            <a:ext cx="341633" cy="34163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1DDBB6A-F68D-F656-EF8D-775D717A36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64" y="2118284"/>
            <a:ext cx="342935" cy="34293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87EDCEE-ACEB-8F33-393B-426B717599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91" y="2118284"/>
            <a:ext cx="342934" cy="342934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7C9E80ED-0A59-4236-E4EF-BB20C94BE4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76" y="2685966"/>
            <a:ext cx="341633" cy="341633"/>
          </a:xfrm>
          <a:prstGeom prst="rect">
            <a:avLst/>
          </a:prstGeom>
        </p:spPr>
      </p:pic>
      <p:sp>
        <p:nvSpPr>
          <p:cNvPr id="274" name="テキスト ボックス 232">
            <a:extLst>
              <a:ext uri="{FF2B5EF4-FFF2-40B4-BE49-F238E27FC236}">
                <a16:creationId xmlns:a16="http://schemas.microsoft.com/office/drawing/2014/main" id="{B007FA45-1028-6AAF-F7F3-9D6698D98233}"/>
              </a:ext>
            </a:extLst>
          </p:cNvPr>
          <p:cNvSpPr txBox="1"/>
          <p:nvPr/>
        </p:nvSpPr>
        <p:spPr>
          <a:xfrm>
            <a:off x="3551656" y="2437029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sp>
        <p:nvSpPr>
          <p:cNvPr id="275" name="テキスト ボックス 232">
            <a:extLst>
              <a:ext uri="{FF2B5EF4-FFF2-40B4-BE49-F238E27FC236}">
                <a16:creationId xmlns:a16="http://schemas.microsoft.com/office/drawing/2014/main" id="{FB28B490-32BC-6D1F-8BEA-B740196F4EEA}"/>
              </a:ext>
            </a:extLst>
          </p:cNvPr>
          <p:cNvSpPr txBox="1"/>
          <p:nvPr/>
        </p:nvSpPr>
        <p:spPr>
          <a:xfrm>
            <a:off x="3971196" y="2437029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Supplier FG Inbound</a:t>
            </a:r>
            <a:endParaRPr kumimoji="1" lang="ja-JP" altLang="en-US" sz="500" dirty="0"/>
          </a:p>
        </p:txBody>
      </p:sp>
      <p:sp>
        <p:nvSpPr>
          <p:cNvPr id="278" name="テキスト ボックス 232">
            <a:extLst>
              <a:ext uri="{FF2B5EF4-FFF2-40B4-BE49-F238E27FC236}">
                <a16:creationId xmlns:a16="http://schemas.microsoft.com/office/drawing/2014/main" id="{34CB29D7-0093-022A-7980-F83A32A47022}"/>
              </a:ext>
            </a:extLst>
          </p:cNvPr>
          <p:cNvSpPr txBox="1"/>
          <p:nvPr/>
        </p:nvSpPr>
        <p:spPr>
          <a:xfrm>
            <a:off x="3546408" y="2986895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FG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sp>
        <p:nvSpPr>
          <p:cNvPr id="279" name="テキスト ボックス 232">
            <a:extLst>
              <a:ext uri="{FF2B5EF4-FFF2-40B4-BE49-F238E27FC236}">
                <a16:creationId xmlns:a16="http://schemas.microsoft.com/office/drawing/2014/main" id="{636272DA-23BF-B7D8-B199-61B6B3B16450}"/>
              </a:ext>
            </a:extLst>
          </p:cNvPr>
          <p:cNvSpPr txBox="1"/>
          <p:nvPr/>
        </p:nvSpPr>
        <p:spPr>
          <a:xfrm>
            <a:off x="3960609" y="3000672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QC</a:t>
            </a:r>
          </a:p>
          <a:p>
            <a:pPr algn="ctr"/>
            <a:r>
              <a:rPr kumimoji="1" lang="en-US" altLang="ja-JP" sz="500" dirty="0"/>
              <a:t>Check</a:t>
            </a:r>
            <a:endParaRPr kumimoji="1" lang="ja-JP" altLang="en-US" sz="500" dirty="0"/>
          </a:p>
        </p:txBody>
      </p:sp>
      <p:sp>
        <p:nvSpPr>
          <p:cNvPr id="280" name="テキスト ボックス 232">
            <a:extLst>
              <a:ext uri="{FF2B5EF4-FFF2-40B4-BE49-F238E27FC236}">
                <a16:creationId xmlns:a16="http://schemas.microsoft.com/office/drawing/2014/main" id="{63749E6E-D294-30D5-2A14-2A9B59037D67}"/>
              </a:ext>
            </a:extLst>
          </p:cNvPr>
          <p:cNvSpPr txBox="1"/>
          <p:nvPr/>
        </p:nvSpPr>
        <p:spPr>
          <a:xfrm>
            <a:off x="4374616" y="3000672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Simple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1E6DF02D-E453-D8AE-1F97-C3A4A075FE4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79932"/>
          <a:stretch/>
        </p:blipFill>
        <p:spPr>
          <a:xfrm>
            <a:off x="5033294" y="1658529"/>
            <a:ext cx="1360089" cy="405207"/>
          </a:xfrm>
          <a:prstGeom prst="rect">
            <a:avLst/>
          </a:prstGeom>
        </p:spPr>
      </p:pic>
      <p:pic>
        <p:nvPicPr>
          <p:cNvPr id="251" name="図 250">
            <a:extLst>
              <a:ext uri="{FF2B5EF4-FFF2-40B4-BE49-F238E27FC236}">
                <a16:creationId xmlns:a16="http://schemas.microsoft.com/office/drawing/2014/main" id="{69145626-5B60-6B40-8529-F8F9CDAA03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856"/>
          <a:stretch/>
        </p:blipFill>
        <p:spPr>
          <a:xfrm>
            <a:off x="5026061" y="2063040"/>
            <a:ext cx="1364286" cy="1614633"/>
          </a:xfrm>
          <a:prstGeom prst="rect">
            <a:avLst/>
          </a:prstGeom>
        </p:spPr>
      </p:pic>
      <p:pic>
        <p:nvPicPr>
          <p:cNvPr id="252" name="図 251">
            <a:extLst>
              <a:ext uri="{FF2B5EF4-FFF2-40B4-BE49-F238E27FC236}">
                <a16:creationId xmlns:a16="http://schemas.microsoft.com/office/drawing/2014/main" id="{8C239343-2141-24A8-A928-3FB6BE6204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1659" y="2227566"/>
            <a:ext cx="546082" cy="198137"/>
          </a:xfrm>
          <a:prstGeom prst="rect">
            <a:avLst/>
          </a:prstGeom>
        </p:spPr>
      </p:pic>
      <p:pic>
        <p:nvPicPr>
          <p:cNvPr id="253" name="図 252">
            <a:extLst>
              <a:ext uri="{FF2B5EF4-FFF2-40B4-BE49-F238E27FC236}">
                <a16:creationId xmlns:a16="http://schemas.microsoft.com/office/drawing/2014/main" id="{8AF30CDE-1089-F163-27CC-14C3AA835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3841" y="2571958"/>
            <a:ext cx="546082" cy="198137"/>
          </a:xfrm>
          <a:prstGeom prst="rect">
            <a:avLst/>
          </a:prstGeom>
        </p:spPr>
      </p:pic>
      <p:pic>
        <p:nvPicPr>
          <p:cNvPr id="256" name="図 255">
            <a:extLst>
              <a:ext uri="{FF2B5EF4-FFF2-40B4-BE49-F238E27FC236}">
                <a16:creationId xmlns:a16="http://schemas.microsoft.com/office/drawing/2014/main" id="{33408A14-7DF6-F757-ED6D-6479C086EC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2607" y="2914695"/>
            <a:ext cx="510584" cy="178119"/>
          </a:xfrm>
          <a:prstGeom prst="rect">
            <a:avLst/>
          </a:prstGeom>
        </p:spPr>
      </p:pic>
      <p:sp>
        <p:nvSpPr>
          <p:cNvPr id="257" name="テキスト ボックス 256">
            <a:extLst>
              <a:ext uri="{FF2B5EF4-FFF2-40B4-BE49-F238E27FC236}">
                <a16:creationId xmlns:a16="http://schemas.microsoft.com/office/drawing/2014/main" id="{E59E4427-2797-C180-2406-5E402293045D}"/>
              </a:ext>
            </a:extLst>
          </p:cNvPr>
          <p:cNvSpPr txBox="1"/>
          <p:nvPr/>
        </p:nvSpPr>
        <p:spPr>
          <a:xfrm>
            <a:off x="5342981" y="2907959"/>
            <a:ext cx="8098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Inbound Schedule</a:t>
            </a:r>
            <a:endParaRPr kumimoji="1" lang="ja-JP" altLang="en-US" sz="600" dirty="0"/>
          </a:p>
        </p:txBody>
      </p:sp>
      <p:pic>
        <p:nvPicPr>
          <p:cNvPr id="258" name="図 257">
            <a:extLst>
              <a:ext uri="{FF2B5EF4-FFF2-40B4-BE49-F238E27FC236}">
                <a16:creationId xmlns:a16="http://schemas.microsoft.com/office/drawing/2014/main" id="{87B7292F-8B14-1732-D24B-A6585EC1D1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3369" y="3249924"/>
            <a:ext cx="510584" cy="178119"/>
          </a:xfrm>
          <a:prstGeom prst="rect">
            <a:avLst/>
          </a:prstGeom>
        </p:spPr>
      </p:pic>
      <p:sp>
        <p:nvSpPr>
          <p:cNvPr id="259" name="テキスト ボックス 258">
            <a:extLst>
              <a:ext uri="{FF2B5EF4-FFF2-40B4-BE49-F238E27FC236}">
                <a16:creationId xmlns:a16="http://schemas.microsoft.com/office/drawing/2014/main" id="{CC3874B2-9F5F-351C-31A3-CD34A95838D7}"/>
              </a:ext>
            </a:extLst>
          </p:cNvPr>
          <p:cNvSpPr txBox="1"/>
          <p:nvPr/>
        </p:nvSpPr>
        <p:spPr>
          <a:xfrm>
            <a:off x="5392068" y="3243188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</a:t>
            </a:r>
            <a:endParaRPr kumimoji="1" lang="ja-JP" altLang="en-US" sz="600" dirty="0"/>
          </a:p>
        </p:txBody>
      </p:sp>
      <p:pic>
        <p:nvPicPr>
          <p:cNvPr id="261" name="図 260">
            <a:extLst>
              <a:ext uri="{FF2B5EF4-FFF2-40B4-BE49-F238E27FC236}">
                <a16:creationId xmlns:a16="http://schemas.microsoft.com/office/drawing/2014/main" id="{8B1FCEB1-4022-745A-D9D7-02D795E379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38499" y="2814859"/>
            <a:ext cx="1156765" cy="776895"/>
          </a:xfrm>
          <a:prstGeom prst="rect">
            <a:avLst/>
          </a:prstGeom>
        </p:spPr>
      </p:pic>
      <p:sp>
        <p:nvSpPr>
          <p:cNvPr id="296" name="Rectangle 295">
            <a:extLst>
              <a:ext uri="{FF2B5EF4-FFF2-40B4-BE49-F238E27FC236}">
                <a16:creationId xmlns:a16="http://schemas.microsoft.com/office/drawing/2014/main" id="{7DA3B03B-87E1-6A4E-FA14-909CFA3869FF}"/>
              </a:ext>
            </a:extLst>
          </p:cNvPr>
          <p:cNvSpPr/>
          <p:nvPr/>
        </p:nvSpPr>
        <p:spPr>
          <a:xfrm>
            <a:off x="5125386" y="2152917"/>
            <a:ext cx="1165280" cy="142957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297" name="テキスト ボックス 232">
            <a:extLst>
              <a:ext uri="{FF2B5EF4-FFF2-40B4-BE49-F238E27FC236}">
                <a16:creationId xmlns:a16="http://schemas.microsoft.com/office/drawing/2014/main" id="{851DA427-0F46-8A88-D2F0-440444E5461A}"/>
              </a:ext>
            </a:extLst>
          </p:cNvPr>
          <p:cNvSpPr txBox="1"/>
          <p:nvPr/>
        </p:nvSpPr>
        <p:spPr>
          <a:xfrm>
            <a:off x="5024204" y="2427771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</a:t>
            </a:r>
          </a:p>
          <a:p>
            <a:pPr algn="ctr"/>
            <a:r>
              <a:rPr kumimoji="1" lang="en-US" altLang="ja-JP" sz="500" dirty="0"/>
              <a:t>Outbound</a:t>
            </a:r>
            <a:endParaRPr kumimoji="1" lang="ja-JP" altLang="en-US" sz="500" dirty="0"/>
          </a:p>
        </p:txBody>
      </p:sp>
      <p:sp>
        <p:nvSpPr>
          <p:cNvPr id="298" name="テキスト ボックス 232">
            <a:extLst>
              <a:ext uri="{FF2B5EF4-FFF2-40B4-BE49-F238E27FC236}">
                <a16:creationId xmlns:a16="http://schemas.microsoft.com/office/drawing/2014/main" id="{87773B47-BADF-55AF-6E6A-38A980843A5A}"/>
              </a:ext>
            </a:extLst>
          </p:cNvPr>
          <p:cNvSpPr txBox="1"/>
          <p:nvPr/>
        </p:nvSpPr>
        <p:spPr>
          <a:xfrm>
            <a:off x="5482254" y="2996098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 </a:t>
            </a:r>
          </a:p>
          <a:p>
            <a:pPr algn="ctr"/>
            <a:r>
              <a:rPr kumimoji="1" lang="en-US" altLang="ja-JP" sz="500" dirty="0"/>
              <a:t>Issue Slip</a:t>
            </a:r>
            <a:endParaRPr kumimoji="1" lang="ja-JP" altLang="en-US" sz="500" dirty="0"/>
          </a:p>
        </p:txBody>
      </p:sp>
      <p:sp>
        <p:nvSpPr>
          <p:cNvPr id="299" name="テキスト ボックス 232">
            <a:extLst>
              <a:ext uri="{FF2B5EF4-FFF2-40B4-BE49-F238E27FC236}">
                <a16:creationId xmlns:a16="http://schemas.microsoft.com/office/drawing/2014/main" id="{8FE40415-E8A0-D7EC-D938-6E0ADD16767E}"/>
              </a:ext>
            </a:extLst>
          </p:cNvPr>
          <p:cNvSpPr txBox="1"/>
          <p:nvPr/>
        </p:nvSpPr>
        <p:spPr>
          <a:xfrm>
            <a:off x="6937557" y="2397291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Sell</a:t>
            </a:r>
          </a:p>
          <a:p>
            <a:pPr algn="ctr"/>
            <a:r>
              <a:rPr kumimoji="1" lang="en-US" altLang="ja-JP" sz="500" dirty="0"/>
              <a:t>WIP</a:t>
            </a:r>
            <a:endParaRPr kumimoji="1" lang="ja-JP" altLang="en-US" sz="500" dirty="0"/>
          </a:p>
        </p:txBody>
      </p:sp>
      <p:sp>
        <p:nvSpPr>
          <p:cNvPr id="300" name="テキスト ボックス 232">
            <a:extLst>
              <a:ext uri="{FF2B5EF4-FFF2-40B4-BE49-F238E27FC236}">
                <a16:creationId xmlns:a16="http://schemas.microsoft.com/office/drawing/2014/main" id="{939266DB-D35C-59B7-3166-D30545C30B45}"/>
              </a:ext>
            </a:extLst>
          </p:cNvPr>
          <p:cNvSpPr txBox="1"/>
          <p:nvPr/>
        </p:nvSpPr>
        <p:spPr>
          <a:xfrm>
            <a:off x="5031751" y="2988243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Return</a:t>
            </a:r>
          </a:p>
          <a:p>
            <a:pPr algn="ctr"/>
            <a:r>
              <a:rPr kumimoji="1" lang="en-US" altLang="ja-JP" sz="500" dirty="0"/>
              <a:t>Material</a:t>
            </a:r>
          </a:p>
        </p:txBody>
      </p:sp>
      <p:pic>
        <p:nvPicPr>
          <p:cNvPr id="311" name="Picture 310">
            <a:extLst>
              <a:ext uri="{FF2B5EF4-FFF2-40B4-BE49-F238E27FC236}">
                <a16:creationId xmlns:a16="http://schemas.microsoft.com/office/drawing/2014/main" id="{68D2A2EA-1F88-2B36-EAEB-7ACAC32386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28" y="2110068"/>
            <a:ext cx="338135" cy="338135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DC05F609-00DC-2631-91DB-DCB12B4A1B7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38" y="2116299"/>
            <a:ext cx="342339" cy="342339"/>
          </a:xfrm>
          <a:prstGeom prst="rect">
            <a:avLst/>
          </a:prstGeom>
        </p:spPr>
      </p:pic>
      <p:pic>
        <p:nvPicPr>
          <p:cNvPr id="315" name="Picture 314">
            <a:extLst>
              <a:ext uri="{FF2B5EF4-FFF2-40B4-BE49-F238E27FC236}">
                <a16:creationId xmlns:a16="http://schemas.microsoft.com/office/drawing/2014/main" id="{24A93D51-4A52-043D-4FCA-B712D9BAC62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96" y="2085819"/>
            <a:ext cx="334123" cy="334123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C4FD28D4-FC5F-4AFD-9D55-F93FF44363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13" y="2686522"/>
            <a:ext cx="339376" cy="339376"/>
          </a:xfrm>
          <a:prstGeom prst="rect">
            <a:avLst/>
          </a:prstGeom>
        </p:spPr>
      </p:pic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5071CBC-93D3-39AA-55F7-F3A43E457C87}"/>
              </a:ext>
            </a:extLst>
          </p:cNvPr>
          <p:cNvSpPr/>
          <p:nvPr/>
        </p:nvSpPr>
        <p:spPr>
          <a:xfrm>
            <a:off x="6230117" y="544694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06FB5A3-A9E7-67C3-5F02-8B3529E5E9E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34" y="2684664"/>
            <a:ext cx="342935" cy="342935"/>
          </a:xfrm>
          <a:prstGeom prst="rect">
            <a:avLst/>
          </a:prstGeom>
        </p:spPr>
      </p:pic>
      <p:sp>
        <p:nvSpPr>
          <p:cNvPr id="49" name="テキスト ボックス 232">
            <a:extLst>
              <a:ext uri="{FF2B5EF4-FFF2-40B4-BE49-F238E27FC236}">
                <a16:creationId xmlns:a16="http://schemas.microsoft.com/office/drawing/2014/main" id="{88496628-D3EE-977B-927F-5CE121122036}"/>
              </a:ext>
            </a:extLst>
          </p:cNvPr>
          <p:cNvSpPr txBox="1"/>
          <p:nvPr/>
        </p:nvSpPr>
        <p:spPr>
          <a:xfrm>
            <a:off x="5892878" y="2446338"/>
            <a:ext cx="510584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POKAYOKE</a:t>
            </a:r>
            <a:endParaRPr kumimoji="1" lang="ja-JP" altLang="en-US" sz="500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686E52A-5A60-1320-A1F2-FB392BBDE09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15" y="2112964"/>
            <a:ext cx="341633" cy="342714"/>
          </a:xfrm>
          <a:prstGeom prst="rect">
            <a:avLst/>
          </a:prstGeom>
        </p:spPr>
      </p:pic>
      <p:sp>
        <p:nvSpPr>
          <p:cNvPr id="53" name="テキスト ボックス 232">
            <a:extLst>
              <a:ext uri="{FF2B5EF4-FFF2-40B4-BE49-F238E27FC236}">
                <a16:creationId xmlns:a16="http://schemas.microsoft.com/office/drawing/2014/main" id="{EE7A0B49-E45D-FDC4-F65E-9A4675E58E2B}"/>
              </a:ext>
            </a:extLst>
          </p:cNvPr>
          <p:cNvSpPr txBox="1"/>
          <p:nvPr/>
        </p:nvSpPr>
        <p:spPr>
          <a:xfrm>
            <a:off x="4379980" y="2440563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Temp FG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E26BB571-21BD-C74C-5970-9877E0F31F5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20" y="2102798"/>
            <a:ext cx="337003" cy="337003"/>
          </a:xfrm>
          <a:prstGeom prst="rect">
            <a:avLst/>
          </a:prstGeom>
        </p:spPr>
      </p:pic>
      <p:sp>
        <p:nvSpPr>
          <p:cNvPr id="254" name="テキスト ボックス 232">
            <a:extLst>
              <a:ext uri="{FF2B5EF4-FFF2-40B4-BE49-F238E27FC236}">
                <a16:creationId xmlns:a16="http://schemas.microsoft.com/office/drawing/2014/main" id="{BCCA48B2-B9A3-BA70-A46A-C033A4E377D7}"/>
              </a:ext>
            </a:extLst>
          </p:cNvPr>
          <p:cNvSpPr txBox="1"/>
          <p:nvPr/>
        </p:nvSpPr>
        <p:spPr>
          <a:xfrm>
            <a:off x="5455932" y="2426507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FG</a:t>
            </a:r>
          </a:p>
          <a:p>
            <a:pPr algn="ctr"/>
            <a:r>
              <a:rPr kumimoji="1" lang="en-US" altLang="ja-JP" sz="500" dirty="0"/>
              <a:t>Transfer</a:t>
            </a:r>
            <a:endParaRPr kumimoji="1" lang="ja-JP" altLang="en-US" sz="500" dirty="0"/>
          </a:p>
        </p:txBody>
      </p:sp>
      <p:pic>
        <p:nvPicPr>
          <p:cNvPr id="255" name="Picture 254">
            <a:extLst>
              <a:ext uri="{FF2B5EF4-FFF2-40B4-BE49-F238E27FC236}">
                <a16:creationId xmlns:a16="http://schemas.microsoft.com/office/drawing/2014/main" id="{8DD442B0-404C-7C6B-3ED6-52F84D9F5B5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86" y="2703107"/>
            <a:ext cx="340192" cy="340192"/>
          </a:xfrm>
          <a:prstGeom prst="rect">
            <a:avLst/>
          </a:prstGeom>
        </p:spPr>
      </p:pic>
      <p:sp>
        <p:nvSpPr>
          <p:cNvPr id="30" name="テキスト ボックス 269">
            <a:extLst>
              <a:ext uri="{FF2B5EF4-FFF2-40B4-BE49-F238E27FC236}">
                <a16:creationId xmlns:a16="http://schemas.microsoft.com/office/drawing/2014/main" id="{7BDE29A3-FEB4-6DFF-99EC-E3DD0D6AA94D}"/>
              </a:ext>
            </a:extLst>
          </p:cNvPr>
          <p:cNvSpPr txBox="1"/>
          <p:nvPr/>
        </p:nvSpPr>
        <p:spPr>
          <a:xfrm>
            <a:off x="3471693" y="6400772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11. Material Outbound</a:t>
            </a:r>
            <a:endParaRPr kumimoji="1" lang="ja-JP" altLang="en-US" sz="900" dirty="0"/>
          </a:p>
        </p:txBody>
      </p:sp>
      <p:sp>
        <p:nvSpPr>
          <p:cNvPr id="48" name="テキスト ボックス 269">
            <a:extLst>
              <a:ext uri="{FF2B5EF4-FFF2-40B4-BE49-F238E27FC236}">
                <a16:creationId xmlns:a16="http://schemas.microsoft.com/office/drawing/2014/main" id="{3420BBB9-3C2D-9D50-B0A6-95B0BD3AF2ED}"/>
              </a:ext>
            </a:extLst>
          </p:cNvPr>
          <p:cNvSpPr txBox="1"/>
          <p:nvPr/>
        </p:nvSpPr>
        <p:spPr>
          <a:xfrm>
            <a:off x="5029109" y="6405830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12. FG Transfer</a:t>
            </a:r>
            <a:endParaRPr kumimoji="1" lang="ja-JP" altLang="en-US" sz="900" dirty="0"/>
          </a:p>
        </p:txBody>
      </p:sp>
      <p:pic>
        <p:nvPicPr>
          <p:cNvPr id="268" name="Picture 267">
            <a:extLst>
              <a:ext uri="{FF2B5EF4-FFF2-40B4-BE49-F238E27FC236}">
                <a16:creationId xmlns:a16="http://schemas.microsoft.com/office/drawing/2014/main" id="{AEB744CF-2ABF-053A-E6E2-43876B38DBD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49831" y="4222225"/>
            <a:ext cx="1371690" cy="2049770"/>
          </a:xfrm>
          <a:prstGeom prst="rect">
            <a:avLst/>
          </a:prstGeom>
        </p:spPr>
      </p:pic>
      <p:pic>
        <p:nvPicPr>
          <p:cNvPr id="270" name="Picture 269">
            <a:extLst>
              <a:ext uri="{FF2B5EF4-FFF2-40B4-BE49-F238E27FC236}">
                <a16:creationId xmlns:a16="http://schemas.microsoft.com/office/drawing/2014/main" id="{02A52F2F-8D58-374F-C41D-64B1EEFDEF4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0853" y="6756578"/>
            <a:ext cx="1368697" cy="2040134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0757DA02-9885-BD7F-1D36-FABBB5248C4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62558" y="4218762"/>
            <a:ext cx="1371957" cy="2055366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9F548627-3286-131D-4F07-A79E3C549E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47354" y="6756578"/>
            <a:ext cx="1314853" cy="2049770"/>
          </a:xfrm>
          <a:prstGeom prst="rect">
            <a:avLst/>
          </a:prstGeom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id="{957A0FAC-D7CB-2B1D-8DCE-F672AEE098C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035639" y="4218762"/>
            <a:ext cx="1375718" cy="2053233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35982C06-48EF-647C-1FF6-95E5EFB07E2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39499" y="6734148"/>
            <a:ext cx="1358387" cy="2027367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7C504230-67F3-58CB-E856-1836E1949E6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562557" y="6741507"/>
            <a:ext cx="1371957" cy="2037304"/>
          </a:xfrm>
          <a:prstGeom prst="rect">
            <a:avLst/>
          </a:prstGeom>
        </p:spPr>
      </p:pic>
      <p:pic>
        <p:nvPicPr>
          <p:cNvPr id="310" name="Picture 309">
            <a:extLst>
              <a:ext uri="{FF2B5EF4-FFF2-40B4-BE49-F238E27FC236}">
                <a16:creationId xmlns:a16="http://schemas.microsoft.com/office/drawing/2014/main" id="{65907533-3EEF-E9CB-9B92-9A23633DF7A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57" y="2699501"/>
            <a:ext cx="359768" cy="359768"/>
          </a:xfrm>
          <a:prstGeom prst="rect">
            <a:avLst/>
          </a:prstGeom>
        </p:spPr>
      </p:pic>
      <p:sp>
        <p:nvSpPr>
          <p:cNvPr id="312" name="テキスト ボックス 232">
            <a:extLst>
              <a:ext uri="{FF2B5EF4-FFF2-40B4-BE49-F238E27FC236}">
                <a16:creationId xmlns:a16="http://schemas.microsoft.com/office/drawing/2014/main" id="{F7D4941D-857F-C51D-4361-3B0EDF28C633}"/>
              </a:ext>
            </a:extLst>
          </p:cNvPr>
          <p:cNvSpPr txBox="1"/>
          <p:nvPr/>
        </p:nvSpPr>
        <p:spPr>
          <a:xfrm>
            <a:off x="5894096" y="2997853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Simple</a:t>
            </a:r>
          </a:p>
          <a:p>
            <a:pPr algn="ctr"/>
            <a:r>
              <a:rPr kumimoji="1" lang="en-US" altLang="ja-JP" sz="500" dirty="0"/>
              <a:t>Outbound</a:t>
            </a:r>
            <a:endParaRPr kumimoji="1" lang="ja-JP" altLang="en-US" sz="500" dirty="0"/>
          </a:p>
        </p:txBody>
      </p:sp>
    </p:spTree>
    <p:extLst>
      <p:ext uri="{BB962C8B-B14F-4D97-AF65-F5344CB8AC3E}">
        <p14:creationId xmlns:p14="http://schemas.microsoft.com/office/powerpoint/2010/main" val="803337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5-1. Handy terminal function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CB1498F-7938-B4DB-8042-5EDE82065BA2}"/>
              </a:ext>
            </a:extLst>
          </p:cNvPr>
          <p:cNvSpPr txBox="1"/>
          <p:nvPr/>
        </p:nvSpPr>
        <p:spPr>
          <a:xfrm>
            <a:off x="487323" y="1501995"/>
            <a:ext cx="146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13. POKAYOKE</a:t>
            </a:r>
            <a:endParaRPr kumimoji="1" lang="ja-JP" altLang="en-US" sz="9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DFF7577-BBB8-68E0-A9A1-F5B661F109AB}"/>
              </a:ext>
            </a:extLst>
          </p:cNvPr>
          <p:cNvSpPr txBox="1"/>
          <p:nvPr/>
        </p:nvSpPr>
        <p:spPr>
          <a:xfrm>
            <a:off x="2094498" y="1508813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14. Return Material</a:t>
            </a:r>
            <a:endParaRPr kumimoji="1" lang="ja-JP" altLang="en-US" sz="9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0E2E122-349C-8BC4-890C-7D5162A503F1}"/>
              </a:ext>
            </a:extLst>
          </p:cNvPr>
          <p:cNvSpPr txBox="1"/>
          <p:nvPr/>
        </p:nvSpPr>
        <p:spPr>
          <a:xfrm>
            <a:off x="3536475" y="1507313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15. Material Issue Slip</a:t>
            </a:r>
            <a:endParaRPr kumimoji="1" lang="ja-JP" altLang="en-US" sz="900" dirty="0"/>
          </a:p>
        </p:txBody>
      </p:sp>
      <p:sp>
        <p:nvSpPr>
          <p:cNvPr id="2" name="テキスト ボックス 47">
            <a:extLst>
              <a:ext uri="{FF2B5EF4-FFF2-40B4-BE49-F238E27FC236}">
                <a16:creationId xmlns:a16="http://schemas.microsoft.com/office/drawing/2014/main" id="{F8F36E6D-87DB-D089-DD84-822DA7990BF4}"/>
              </a:ext>
            </a:extLst>
          </p:cNvPr>
          <p:cNvSpPr txBox="1"/>
          <p:nvPr/>
        </p:nvSpPr>
        <p:spPr>
          <a:xfrm>
            <a:off x="4959937" y="1500837"/>
            <a:ext cx="146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16. Stock check</a:t>
            </a:r>
            <a:endParaRPr kumimoji="1" lang="ja-JP" altLang="en-US" sz="900" dirty="0"/>
          </a:p>
        </p:txBody>
      </p:sp>
      <p:sp>
        <p:nvSpPr>
          <p:cNvPr id="4" name="テキスト ボックス 48">
            <a:extLst>
              <a:ext uri="{FF2B5EF4-FFF2-40B4-BE49-F238E27FC236}">
                <a16:creationId xmlns:a16="http://schemas.microsoft.com/office/drawing/2014/main" id="{F2D74EC9-EEED-C6EB-767D-044963EEC4DA}"/>
              </a:ext>
            </a:extLst>
          </p:cNvPr>
          <p:cNvSpPr txBox="1"/>
          <p:nvPr/>
        </p:nvSpPr>
        <p:spPr>
          <a:xfrm>
            <a:off x="596044" y="4047859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17. Stock taking</a:t>
            </a:r>
            <a:endParaRPr kumimoji="1" lang="ja-JP" altLang="en-US" sz="900" dirty="0"/>
          </a:p>
        </p:txBody>
      </p:sp>
      <p:sp>
        <p:nvSpPr>
          <p:cNvPr id="5" name="テキスト ボックス 49">
            <a:extLst>
              <a:ext uri="{FF2B5EF4-FFF2-40B4-BE49-F238E27FC236}">
                <a16:creationId xmlns:a16="http://schemas.microsoft.com/office/drawing/2014/main" id="{3C4940DD-CC26-6B64-7464-F6B43F141534}"/>
              </a:ext>
            </a:extLst>
          </p:cNvPr>
          <p:cNvSpPr txBox="1"/>
          <p:nvPr/>
        </p:nvSpPr>
        <p:spPr>
          <a:xfrm>
            <a:off x="2038021" y="4046359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18. Change location</a:t>
            </a:r>
            <a:endParaRPr kumimoji="1" lang="ja-JP" altLang="en-US" sz="900" dirty="0"/>
          </a:p>
        </p:txBody>
      </p:sp>
      <p:pic>
        <p:nvPicPr>
          <p:cNvPr id="8" name="図 53">
            <a:extLst>
              <a:ext uri="{FF2B5EF4-FFF2-40B4-BE49-F238E27FC236}">
                <a16:creationId xmlns:a16="http://schemas.microsoft.com/office/drawing/2014/main" id="{BD8CDCD0-F430-215A-94A5-5307A2182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59" y="1809199"/>
            <a:ext cx="1358721" cy="2027693"/>
          </a:xfrm>
          <a:prstGeom prst="rect">
            <a:avLst/>
          </a:prstGeom>
        </p:spPr>
      </p:pic>
      <p:pic>
        <p:nvPicPr>
          <p:cNvPr id="9" name="図 54">
            <a:extLst>
              <a:ext uri="{FF2B5EF4-FFF2-40B4-BE49-F238E27FC236}">
                <a16:creationId xmlns:a16="http://schemas.microsoft.com/office/drawing/2014/main" id="{6C733D71-8A78-23CC-A3DA-7933F7236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728" y="2713600"/>
            <a:ext cx="225389" cy="70485"/>
          </a:xfrm>
          <a:prstGeom prst="rect">
            <a:avLst/>
          </a:prstGeom>
        </p:spPr>
      </p:pic>
      <p:pic>
        <p:nvPicPr>
          <p:cNvPr id="10" name="図 56">
            <a:extLst>
              <a:ext uri="{FF2B5EF4-FFF2-40B4-BE49-F238E27FC236}">
                <a16:creationId xmlns:a16="http://schemas.microsoft.com/office/drawing/2014/main" id="{088DE3E7-6350-1783-25AD-F4A1F8C0F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541" y="2713600"/>
            <a:ext cx="303288" cy="70485"/>
          </a:xfrm>
          <a:prstGeom prst="rect">
            <a:avLst/>
          </a:prstGeom>
        </p:spPr>
      </p:pic>
      <p:pic>
        <p:nvPicPr>
          <p:cNvPr id="11" name="図 59">
            <a:extLst>
              <a:ext uri="{FF2B5EF4-FFF2-40B4-BE49-F238E27FC236}">
                <a16:creationId xmlns:a16="http://schemas.microsoft.com/office/drawing/2014/main" id="{1D8D23F7-342D-4683-2464-D9230F43C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876" y="2693599"/>
            <a:ext cx="213781" cy="97543"/>
          </a:xfrm>
          <a:prstGeom prst="rect">
            <a:avLst/>
          </a:prstGeom>
        </p:spPr>
      </p:pic>
      <p:pic>
        <p:nvPicPr>
          <p:cNvPr id="12" name="図 61">
            <a:extLst>
              <a:ext uri="{FF2B5EF4-FFF2-40B4-BE49-F238E27FC236}">
                <a16:creationId xmlns:a16="http://schemas.microsoft.com/office/drawing/2014/main" id="{4FA3661D-D6E7-7191-6C67-1056A595F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8185" y="2186195"/>
            <a:ext cx="350550" cy="72867"/>
          </a:xfrm>
          <a:prstGeom prst="rect">
            <a:avLst/>
          </a:prstGeom>
        </p:spPr>
      </p:pic>
      <p:pic>
        <p:nvPicPr>
          <p:cNvPr id="13" name="図 62">
            <a:extLst>
              <a:ext uri="{FF2B5EF4-FFF2-40B4-BE49-F238E27FC236}">
                <a16:creationId xmlns:a16="http://schemas.microsoft.com/office/drawing/2014/main" id="{CB2D3C6C-0AC1-BB62-35F5-37DE09D98C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3401" y="2311919"/>
            <a:ext cx="692619" cy="194424"/>
          </a:xfrm>
          <a:prstGeom prst="rect">
            <a:avLst/>
          </a:prstGeom>
        </p:spPr>
      </p:pic>
      <p:sp>
        <p:nvSpPr>
          <p:cNvPr id="14" name="四角形: 角を丸くする 63">
            <a:extLst>
              <a:ext uri="{FF2B5EF4-FFF2-40B4-BE49-F238E27FC236}">
                <a16:creationId xmlns:a16="http://schemas.microsoft.com/office/drawing/2014/main" id="{35387262-4C43-74A1-A25C-D1C5E018C1A3}"/>
              </a:ext>
            </a:extLst>
          </p:cNvPr>
          <p:cNvSpPr/>
          <p:nvPr/>
        </p:nvSpPr>
        <p:spPr>
          <a:xfrm>
            <a:off x="5362641" y="2324980"/>
            <a:ext cx="1003206" cy="16002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500" kern="0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85">
            <a:extLst>
              <a:ext uri="{FF2B5EF4-FFF2-40B4-BE49-F238E27FC236}">
                <a16:creationId xmlns:a16="http://schemas.microsoft.com/office/drawing/2014/main" id="{4F8C0F43-36CF-AD44-F5C8-B3338B849854}"/>
              </a:ext>
            </a:extLst>
          </p:cNvPr>
          <p:cNvSpPr txBox="1"/>
          <p:nvPr/>
        </p:nvSpPr>
        <p:spPr>
          <a:xfrm>
            <a:off x="4999448" y="2287370"/>
            <a:ext cx="38985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No:</a:t>
            </a:r>
            <a:endParaRPr kumimoji="1" lang="ja-JP" altLang="en-US" sz="5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43011B-1844-86BC-98F5-7BBC7355D9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8909" y="2672794"/>
            <a:ext cx="1319075" cy="915864"/>
          </a:xfrm>
          <a:prstGeom prst="rect">
            <a:avLst/>
          </a:prstGeom>
        </p:spPr>
      </p:pic>
      <p:sp>
        <p:nvSpPr>
          <p:cNvPr id="18" name="テキスト ボックス 40">
            <a:extLst>
              <a:ext uri="{FF2B5EF4-FFF2-40B4-BE49-F238E27FC236}">
                <a16:creationId xmlns:a16="http://schemas.microsoft.com/office/drawing/2014/main" id="{04DEE818-12BA-19E3-21F1-2976791530D0}"/>
              </a:ext>
            </a:extLst>
          </p:cNvPr>
          <p:cNvSpPr txBox="1"/>
          <p:nvPr/>
        </p:nvSpPr>
        <p:spPr>
          <a:xfrm>
            <a:off x="5871146" y="3701112"/>
            <a:ext cx="35932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600" dirty="0"/>
              <a:t>6,860</a:t>
            </a:r>
            <a:endParaRPr kumimoji="1" lang="ja-JP" altLang="en-US" sz="600" dirty="0"/>
          </a:p>
        </p:txBody>
      </p:sp>
      <p:sp>
        <p:nvSpPr>
          <p:cNvPr id="19" name="テキスト ボックス 87">
            <a:extLst>
              <a:ext uri="{FF2B5EF4-FFF2-40B4-BE49-F238E27FC236}">
                <a16:creationId xmlns:a16="http://schemas.microsoft.com/office/drawing/2014/main" id="{8846BC08-75F5-701D-8403-F0F1431780F3}"/>
              </a:ext>
            </a:extLst>
          </p:cNvPr>
          <p:cNvSpPr txBox="1"/>
          <p:nvPr/>
        </p:nvSpPr>
        <p:spPr>
          <a:xfrm>
            <a:off x="5330677" y="2137989"/>
            <a:ext cx="98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5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F37913E-68E9-3179-B07E-B96931F1C0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789" y="1809199"/>
            <a:ext cx="1435195" cy="21367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91B82A-27D0-7D02-9C38-2DDAFB61D2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6475" y="1809199"/>
            <a:ext cx="1385074" cy="20750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BA61F1-6A89-0F5A-1335-3E6D5E28DE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1883" y="1795846"/>
            <a:ext cx="1431607" cy="21367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CD9FA52-D118-E5AC-9D97-A2367F9C7A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366" y="4380624"/>
            <a:ext cx="1415367" cy="21163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D337944-46A2-A2E2-4001-4C48348D19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50" y="4401601"/>
            <a:ext cx="1426983" cy="2010146"/>
          </a:xfrm>
          <a:prstGeom prst="rect">
            <a:avLst/>
          </a:prstGeom>
          <a:ln>
            <a:solidFill>
              <a:srgbClr val="666666"/>
            </a:solidFill>
          </a:ln>
        </p:spPr>
      </p:pic>
    </p:spTree>
    <p:extLst>
      <p:ext uri="{BB962C8B-B14F-4D97-AF65-F5344CB8AC3E}">
        <p14:creationId xmlns:p14="http://schemas.microsoft.com/office/powerpoint/2010/main" val="16804087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5-1. Handy terminal function</a:t>
            </a:r>
          </a:p>
          <a:p>
            <a:r>
              <a:rPr kumimoji="1" lang="en-US" altLang="ja-JP" sz="1100" b="1" dirty="0"/>
              <a:t>5-1-1. User Login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CD65FE0-CD41-E0BF-868F-71A7B20AE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163" y="1463022"/>
            <a:ext cx="1360089" cy="2040133"/>
          </a:xfrm>
          <a:prstGeom prst="rect">
            <a:avLst/>
          </a:prstGeom>
        </p:spPr>
      </p:pic>
      <p:pic>
        <p:nvPicPr>
          <p:cNvPr id="263" name="図 262">
            <a:extLst>
              <a:ext uri="{FF2B5EF4-FFF2-40B4-BE49-F238E27FC236}">
                <a16:creationId xmlns:a16="http://schemas.microsoft.com/office/drawing/2014/main" id="{A6CBDC8F-1EAF-B274-3B37-D5FA3D76E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33" y="3581278"/>
            <a:ext cx="792993" cy="12193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AF783C-3910-C07A-E55D-F60D8673EBFD}"/>
              </a:ext>
            </a:extLst>
          </p:cNvPr>
          <p:cNvSpPr txBox="1"/>
          <p:nvPr/>
        </p:nvSpPr>
        <p:spPr>
          <a:xfrm>
            <a:off x="3835186" y="1430284"/>
            <a:ext cx="2538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icon app click from home screen.</a:t>
            </a: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User name:</a:t>
            </a:r>
            <a:r>
              <a:rPr kumimoji="1" lang="en-US" altLang="ja-JP" sz="800" dirty="0">
                <a:latin typeface="+mj-lt"/>
              </a:rPr>
              <a:t> Information is referenced from the User master.</a:t>
            </a:r>
          </a:p>
          <a:p>
            <a:r>
              <a:rPr kumimoji="1" lang="en-US" altLang="ja-JP" sz="800" dirty="0">
                <a:latin typeface="+mj-lt"/>
              </a:rPr>
              <a:t>Enter the User code of User master.</a:t>
            </a:r>
          </a:p>
          <a:p>
            <a:r>
              <a:rPr kumimoji="1" lang="en-US" altLang="ja-JP" sz="800" dirty="0">
                <a:latin typeface="+mj-lt"/>
              </a:rPr>
              <a:t>If it enter a code that does not exist, an error screen will be displayed. *1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Pass word:</a:t>
            </a:r>
            <a:r>
              <a:rPr kumimoji="1" lang="en-US" altLang="ja-JP" sz="800" dirty="0">
                <a:latin typeface="+mj-lt"/>
              </a:rPr>
              <a:t> Information is referenced from the User credential master.</a:t>
            </a:r>
          </a:p>
          <a:p>
            <a:r>
              <a:rPr kumimoji="1" lang="en-US" altLang="ja-JP" sz="800" dirty="0">
                <a:latin typeface="+mj-lt"/>
              </a:rPr>
              <a:t>The User code of User master is linked to the User code of User credential master. User credential Enter the master password.</a:t>
            </a:r>
          </a:p>
          <a:p>
            <a:r>
              <a:rPr kumimoji="1" lang="en-US" altLang="ja-JP" sz="800" dirty="0">
                <a:latin typeface="+mj-lt"/>
              </a:rPr>
              <a:t>If it enter a code that does not exist, an error screen will be displayed. *1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Login button: </a:t>
            </a:r>
            <a:r>
              <a:rPr kumimoji="1" lang="en-US" altLang="ja-JP" sz="800" dirty="0">
                <a:latin typeface="+mj-lt"/>
              </a:rPr>
              <a:t>If the information is correct, it will be redirected to the Main menu.</a:t>
            </a:r>
          </a:p>
          <a:p>
            <a:endParaRPr kumimoji="1" lang="en-US" altLang="ja-JP" sz="800" dirty="0">
              <a:latin typeface="+mj-lt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92B94DE-80DD-B64C-9887-585DBFA3F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00" y="5070081"/>
            <a:ext cx="4150815" cy="128964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B9A1801-CC09-4C37-FABF-61B5161D8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00" y="6606605"/>
            <a:ext cx="4169861" cy="1960898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FF7B55-EF3F-7B80-EB81-37EC35280BAA}"/>
              </a:ext>
            </a:extLst>
          </p:cNvPr>
          <p:cNvSpPr txBox="1"/>
          <p:nvPr/>
        </p:nvSpPr>
        <p:spPr>
          <a:xfrm>
            <a:off x="499554" y="4848076"/>
            <a:ext cx="41508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User master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AF953F1-6B05-AF9C-E0DD-9CCC66E950ED}"/>
              </a:ext>
            </a:extLst>
          </p:cNvPr>
          <p:cNvSpPr txBox="1"/>
          <p:nvPr/>
        </p:nvSpPr>
        <p:spPr>
          <a:xfrm>
            <a:off x="499554" y="6393844"/>
            <a:ext cx="41508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User credential master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3861C01D-E95F-55FD-733E-ACB4DD8EE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099" y="3828259"/>
            <a:ext cx="1561014" cy="1081931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AD3CC38-8D8B-7FC2-1BCF-0AE39972687F}"/>
              </a:ext>
            </a:extLst>
          </p:cNvPr>
          <p:cNvSpPr txBox="1"/>
          <p:nvPr/>
        </p:nvSpPr>
        <p:spPr>
          <a:xfrm>
            <a:off x="3835186" y="3951345"/>
            <a:ext cx="260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*1: Display screen when information is incorrect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OK button:</a:t>
            </a:r>
            <a:r>
              <a:rPr kumimoji="1" lang="en-US" altLang="ja-JP" sz="800" dirty="0">
                <a:latin typeface="+mj-lt"/>
              </a:rPr>
              <a:t> Close this screen. Return to the previous process.</a:t>
            </a: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B8FFAEF5-5B6E-0E1A-4C72-E889E3E1C6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00" y="1417636"/>
            <a:ext cx="1386059" cy="2062103"/>
          </a:xfrm>
          <a:prstGeom prst="rect">
            <a:avLst/>
          </a:prstGeom>
        </p:spPr>
      </p:pic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82646CA1-EEF9-CDB4-C74B-1A629AE42FC3}"/>
              </a:ext>
            </a:extLst>
          </p:cNvPr>
          <p:cNvSpPr/>
          <p:nvPr/>
        </p:nvSpPr>
        <p:spPr>
          <a:xfrm>
            <a:off x="889861" y="1589021"/>
            <a:ext cx="316639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63" name="グラフィックス 62" descr="右向き指示マーク">
            <a:extLst>
              <a:ext uri="{FF2B5EF4-FFF2-40B4-BE49-F238E27FC236}">
                <a16:creationId xmlns:a16="http://schemas.microsoft.com/office/drawing/2014/main" id="{B77ED805-C4A2-0A1D-42B8-3D0A8EEEC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754202">
            <a:off x="1124117" y="1832944"/>
            <a:ext cx="253626" cy="253626"/>
          </a:xfrm>
          <a:prstGeom prst="rect">
            <a:avLst/>
          </a:prstGeom>
        </p:spPr>
      </p:pic>
      <p:sp>
        <p:nvSpPr>
          <p:cNvPr id="192" name="矢印: 右 191">
            <a:extLst>
              <a:ext uri="{FF2B5EF4-FFF2-40B4-BE49-F238E27FC236}">
                <a16:creationId xmlns:a16="http://schemas.microsoft.com/office/drawing/2014/main" id="{DB8C510E-49E2-8555-6279-D356DFF6DE58}"/>
              </a:ext>
            </a:extLst>
          </p:cNvPr>
          <p:cNvSpPr/>
          <p:nvPr/>
        </p:nvSpPr>
        <p:spPr>
          <a:xfrm>
            <a:off x="1861818" y="190085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66EC14-0BF8-9BEB-5AE4-F9C1983A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150" y="3421224"/>
            <a:ext cx="792993" cy="1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950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5-1. Handy terminal function</a:t>
            </a:r>
          </a:p>
          <a:p>
            <a:r>
              <a:rPr kumimoji="1" lang="en-US" altLang="ja-JP" sz="1100" b="1" dirty="0"/>
              <a:t>5-1-2. Main menu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CD65FE0-CD41-E0BF-868F-71A7B20AE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54" y="1662007"/>
            <a:ext cx="1360089" cy="2040133"/>
          </a:xfrm>
          <a:prstGeom prst="rect">
            <a:avLst/>
          </a:prstGeom>
        </p:spPr>
      </p:pic>
      <p:pic>
        <p:nvPicPr>
          <p:cNvPr id="263" name="図 262">
            <a:extLst>
              <a:ext uri="{FF2B5EF4-FFF2-40B4-BE49-F238E27FC236}">
                <a16:creationId xmlns:a16="http://schemas.microsoft.com/office/drawing/2014/main" id="{A6CBDC8F-1EAF-B274-3B37-D5FA3D76E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33" y="3581278"/>
            <a:ext cx="792993" cy="12193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23F5BBA-D5E6-A79E-43CC-1783AA001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137" y="1662007"/>
            <a:ext cx="1378354" cy="204013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3590541-0AF3-62B4-9418-2A24BB129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03" y="2413765"/>
            <a:ext cx="458788" cy="11431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C808F80-FDEE-D75E-0BF7-7F1FB151C90D}"/>
              </a:ext>
            </a:extLst>
          </p:cNvPr>
          <p:cNvSpPr txBox="1"/>
          <p:nvPr/>
        </p:nvSpPr>
        <p:spPr>
          <a:xfrm>
            <a:off x="548196" y="2349051"/>
            <a:ext cx="6314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admin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AEC6A30-6C29-9646-7D82-1B948C64C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03" y="2727617"/>
            <a:ext cx="458788" cy="11431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301FD4-18E4-CAF6-6DDC-8F3F2C1B3B54}"/>
              </a:ext>
            </a:extLst>
          </p:cNvPr>
          <p:cNvSpPr txBox="1"/>
          <p:nvPr/>
        </p:nvSpPr>
        <p:spPr>
          <a:xfrm>
            <a:off x="548196" y="2662903"/>
            <a:ext cx="6314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1234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79CE12D-1E64-F973-0792-45A4408C7498}"/>
              </a:ext>
            </a:extLst>
          </p:cNvPr>
          <p:cNvSpPr/>
          <p:nvPr/>
        </p:nvSpPr>
        <p:spPr>
          <a:xfrm>
            <a:off x="548196" y="3078480"/>
            <a:ext cx="1301830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8" name="グラフィックス 17" descr="右向き指示マーク">
            <a:extLst>
              <a:ext uri="{FF2B5EF4-FFF2-40B4-BE49-F238E27FC236}">
                <a16:creationId xmlns:a16="http://schemas.microsoft.com/office/drawing/2014/main" id="{AAE59085-27CD-144D-F069-8BE02A29D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754202">
            <a:off x="1658447" y="3272169"/>
            <a:ext cx="253626" cy="253626"/>
          </a:xfrm>
          <a:prstGeom prst="rect">
            <a:avLst/>
          </a:prstGeom>
        </p:spPr>
      </p:pic>
      <p:sp>
        <p:nvSpPr>
          <p:cNvPr id="19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50026" y="2662903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30985" y="1678018"/>
            <a:ext cx="2920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logging in from User Login.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Inbound button: </a:t>
            </a:r>
            <a:r>
              <a:rPr kumimoji="1" lang="en-US" altLang="ja-JP" sz="800" dirty="0">
                <a:latin typeface="+mj-lt"/>
              </a:rPr>
              <a:t>Transitions to the Inbound screen.</a:t>
            </a:r>
          </a:p>
          <a:p>
            <a:r>
              <a:rPr kumimoji="1" lang="en-US" altLang="ja-JP" sz="800" b="1" dirty="0">
                <a:latin typeface="+mj-lt"/>
              </a:rPr>
              <a:t>Outbound button: </a:t>
            </a:r>
            <a:r>
              <a:rPr kumimoji="1" lang="en-US" altLang="ja-JP" sz="800" dirty="0">
                <a:latin typeface="+mj-lt"/>
              </a:rPr>
              <a:t>Transitions to the Outbound screen.</a:t>
            </a:r>
          </a:p>
          <a:p>
            <a:r>
              <a:rPr kumimoji="1" lang="en-US" altLang="ja-JP" sz="800" b="1" dirty="0">
                <a:latin typeface="+mj-lt"/>
              </a:rPr>
              <a:t>Stock Management button: </a:t>
            </a:r>
            <a:r>
              <a:rPr kumimoji="1" lang="en-US" altLang="ja-JP" sz="800" dirty="0">
                <a:latin typeface="+mj-lt"/>
              </a:rPr>
              <a:t>Transitions to the Stock Management screen.</a:t>
            </a:r>
          </a:p>
          <a:p>
            <a:r>
              <a:rPr kumimoji="1" lang="en-US" altLang="ja-JP" sz="800" b="1" dirty="0">
                <a:latin typeface="+mj-lt"/>
              </a:rPr>
              <a:t>Close button: </a:t>
            </a:r>
            <a:r>
              <a:rPr kumimoji="1" lang="en-US" altLang="ja-JP" sz="800" dirty="0">
                <a:latin typeface="+mj-lt"/>
              </a:rPr>
              <a:t>Closes the application.</a:t>
            </a:r>
          </a:p>
        </p:txBody>
      </p:sp>
    </p:spTree>
    <p:extLst>
      <p:ext uri="{BB962C8B-B14F-4D97-AF65-F5344CB8AC3E}">
        <p14:creationId xmlns:p14="http://schemas.microsoft.com/office/powerpoint/2010/main" val="2949322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5-2-1. Inbound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23F5BBA-D5E6-A79E-43CC-1783AA001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77" y="1678018"/>
            <a:ext cx="1378354" cy="2040133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79CE12D-1E64-F973-0792-45A4408C7498}"/>
              </a:ext>
            </a:extLst>
          </p:cNvPr>
          <p:cNvSpPr/>
          <p:nvPr/>
        </p:nvSpPr>
        <p:spPr>
          <a:xfrm>
            <a:off x="632459" y="2197670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8" name="グラフィックス 17" descr="右向き指示マーク">
            <a:extLst>
              <a:ext uri="{FF2B5EF4-FFF2-40B4-BE49-F238E27FC236}">
                <a16:creationId xmlns:a16="http://schemas.microsoft.com/office/drawing/2014/main" id="{AAE59085-27CD-144D-F069-8BE02A29D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1658818" y="2391359"/>
            <a:ext cx="253626" cy="25362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30985" y="1678018"/>
            <a:ext cx="30243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inbound from Main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Material Inbound button</a:t>
            </a:r>
            <a:r>
              <a:rPr kumimoji="1" lang="en-US" altLang="ja-JP" sz="800" dirty="0">
                <a:latin typeface="+mj-lt"/>
              </a:rPr>
              <a:t>: Transitions to the Material Inbound screen.</a:t>
            </a:r>
          </a:p>
          <a:p>
            <a:r>
              <a:rPr kumimoji="1" lang="en-US" altLang="ja-JP" sz="800" b="1" dirty="0">
                <a:latin typeface="+mj-lt"/>
              </a:rPr>
              <a:t>Supplier FG Inbound button</a:t>
            </a:r>
            <a:r>
              <a:rPr kumimoji="1" lang="en-US" altLang="ja-JP" sz="800" dirty="0">
                <a:latin typeface="+mj-lt"/>
              </a:rPr>
              <a:t>: Transitions to the Supplier FG Inbound screen.</a:t>
            </a:r>
          </a:p>
          <a:p>
            <a:r>
              <a:rPr kumimoji="1" lang="en-US" altLang="ja-JP" sz="800" b="1" dirty="0" err="1">
                <a:latin typeface="+mj-lt"/>
              </a:rPr>
              <a:t>Pokayoke</a:t>
            </a:r>
            <a:r>
              <a:rPr kumimoji="1" lang="en-US" altLang="ja-JP" sz="800" b="1" dirty="0">
                <a:latin typeface="+mj-lt"/>
              </a:rPr>
              <a:t> button</a:t>
            </a:r>
            <a:r>
              <a:rPr kumimoji="1" lang="en-US" altLang="ja-JP" sz="800" dirty="0">
                <a:latin typeface="+mj-lt"/>
              </a:rPr>
              <a:t>: Transitions to the </a:t>
            </a:r>
            <a:r>
              <a:rPr kumimoji="1" lang="en-US" altLang="ja-JP" sz="800" dirty="0" err="1">
                <a:latin typeface="+mj-lt"/>
              </a:rPr>
              <a:t>Pokayoke</a:t>
            </a:r>
            <a:r>
              <a:rPr kumimoji="1" lang="en-US" altLang="ja-JP" sz="800" dirty="0">
                <a:latin typeface="+mj-lt"/>
              </a:rPr>
              <a:t> screen.</a:t>
            </a:r>
          </a:p>
          <a:p>
            <a:r>
              <a:rPr kumimoji="1" lang="en-US" altLang="ja-JP" sz="800" b="1" dirty="0">
                <a:latin typeface="+mj-lt"/>
              </a:rPr>
              <a:t>Temp FG Inbound button</a:t>
            </a:r>
            <a:r>
              <a:rPr kumimoji="1" lang="en-US" altLang="ja-JP" sz="800" dirty="0">
                <a:latin typeface="+mj-lt"/>
              </a:rPr>
              <a:t>: Transitions to the Temp FG Inbound screen.</a:t>
            </a:r>
          </a:p>
          <a:p>
            <a:r>
              <a:rPr kumimoji="1" lang="en-US" altLang="ja-JP" sz="800" b="1" dirty="0">
                <a:latin typeface="+mj-lt"/>
              </a:rPr>
              <a:t>FG Inbound button</a:t>
            </a:r>
            <a:r>
              <a:rPr kumimoji="1" lang="en-US" altLang="ja-JP" sz="800" dirty="0">
                <a:latin typeface="+mj-lt"/>
              </a:rPr>
              <a:t>: Transitions to the FG Inbound screen.</a:t>
            </a:r>
          </a:p>
          <a:p>
            <a:r>
              <a:rPr kumimoji="1" lang="en-US" altLang="ja-JP" sz="800" b="1" dirty="0">
                <a:latin typeface="+mj-lt"/>
              </a:rPr>
              <a:t>QC Check button</a:t>
            </a:r>
            <a:r>
              <a:rPr kumimoji="1" lang="en-US" altLang="ja-JP" sz="800" dirty="0">
                <a:latin typeface="+mj-lt"/>
              </a:rPr>
              <a:t>: Transitions to the QC Check screen.</a:t>
            </a:r>
          </a:p>
          <a:p>
            <a:r>
              <a:rPr kumimoji="1" lang="en-US" altLang="ja-JP" sz="800" b="1" dirty="0">
                <a:latin typeface="+mj-lt"/>
              </a:rPr>
              <a:t>Simple Inbound button</a:t>
            </a:r>
            <a:r>
              <a:rPr kumimoji="1" lang="en-US" altLang="ja-JP" sz="800" dirty="0">
                <a:latin typeface="+mj-lt"/>
              </a:rPr>
              <a:t>: Transitions to the Simple Inbound screen.</a:t>
            </a:r>
          </a:p>
          <a:p>
            <a:endParaRPr kumimoji="1" lang="en-US" altLang="ja-JP" sz="800" dirty="0">
              <a:latin typeface="+mj-lt"/>
            </a:endParaRP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39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43782" y="28076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9B8BCDC8-B789-9F97-5532-4013F96BD9CC}"/>
              </a:ext>
            </a:extLst>
          </p:cNvPr>
          <p:cNvSpPr/>
          <p:nvPr/>
        </p:nvSpPr>
        <p:spPr>
          <a:xfrm>
            <a:off x="6230117" y="55518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6" name="図 29">
            <a:extLst>
              <a:ext uri="{FF2B5EF4-FFF2-40B4-BE49-F238E27FC236}">
                <a16:creationId xmlns:a16="http://schemas.microsoft.com/office/drawing/2014/main" id="{F050741F-C7B3-94EA-E9AC-5D013F65B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650" y="1665643"/>
            <a:ext cx="1364286" cy="2040133"/>
          </a:xfrm>
          <a:prstGeom prst="rect">
            <a:avLst/>
          </a:prstGeom>
        </p:spPr>
      </p:pic>
      <p:pic>
        <p:nvPicPr>
          <p:cNvPr id="7" name="図 230">
            <a:extLst>
              <a:ext uri="{FF2B5EF4-FFF2-40B4-BE49-F238E27FC236}">
                <a16:creationId xmlns:a16="http://schemas.microsoft.com/office/drawing/2014/main" id="{D9931218-8940-A7D1-A615-98FFE62FB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732" y="2252742"/>
            <a:ext cx="546082" cy="198137"/>
          </a:xfrm>
          <a:prstGeom prst="rect">
            <a:avLst/>
          </a:prstGeom>
        </p:spPr>
      </p:pic>
      <p:pic>
        <p:nvPicPr>
          <p:cNvPr id="8" name="図 231">
            <a:extLst>
              <a:ext uri="{FF2B5EF4-FFF2-40B4-BE49-F238E27FC236}">
                <a16:creationId xmlns:a16="http://schemas.microsoft.com/office/drawing/2014/main" id="{8A90D887-1BB9-0691-BA26-897C881F1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914" y="2597134"/>
            <a:ext cx="546082" cy="198137"/>
          </a:xfrm>
          <a:prstGeom prst="rect">
            <a:avLst/>
          </a:prstGeom>
        </p:spPr>
      </p:pic>
      <p:sp>
        <p:nvSpPr>
          <p:cNvPr id="9" name="テキスト ボックス 233">
            <a:extLst>
              <a:ext uri="{FF2B5EF4-FFF2-40B4-BE49-F238E27FC236}">
                <a16:creationId xmlns:a16="http://schemas.microsoft.com/office/drawing/2014/main" id="{AC106F2F-2883-E1A0-F178-AF9DB3B755AA}"/>
              </a:ext>
            </a:extLst>
          </p:cNvPr>
          <p:cNvSpPr txBox="1"/>
          <p:nvPr/>
        </p:nvSpPr>
        <p:spPr>
          <a:xfrm>
            <a:off x="2306746" y="2599674"/>
            <a:ext cx="9452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Supplier FG Inbound</a:t>
            </a:r>
            <a:endParaRPr kumimoji="1" lang="ja-JP" altLang="en-US" sz="600" dirty="0"/>
          </a:p>
        </p:txBody>
      </p:sp>
      <p:pic>
        <p:nvPicPr>
          <p:cNvPr id="10" name="図 236">
            <a:extLst>
              <a:ext uri="{FF2B5EF4-FFF2-40B4-BE49-F238E27FC236}">
                <a16:creationId xmlns:a16="http://schemas.microsoft.com/office/drawing/2014/main" id="{33BCD205-D4D1-EE3D-87EE-09C8866A24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2680" y="2939871"/>
            <a:ext cx="510584" cy="1781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A0426F1-3BE8-3EBA-B68E-125FC97AE8CB}"/>
              </a:ext>
            </a:extLst>
          </p:cNvPr>
          <p:cNvSpPr/>
          <p:nvPr/>
        </p:nvSpPr>
        <p:spPr>
          <a:xfrm>
            <a:off x="2205707" y="2169289"/>
            <a:ext cx="1165280" cy="142957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EDACE6-9AE3-6723-8153-BC0296B555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49" y="2693080"/>
            <a:ext cx="341633" cy="3416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2BBE2-4867-02CA-FA7D-A388E0C839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33" y="2125398"/>
            <a:ext cx="342935" cy="3429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305E07-4AF0-96C4-A48E-9F16B3E102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60" y="2125398"/>
            <a:ext cx="342934" cy="3429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587EDF-B259-3484-7FFB-0B8C603457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45" y="2693080"/>
            <a:ext cx="341633" cy="341633"/>
          </a:xfrm>
          <a:prstGeom prst="rect">
            <a:avLst/>
          </a:prstGeom>
        </p:spPr>
      </p:pic>
      <p:sp>
        <p:nvSpPr>
          <p:cNvPr id="19" name="テキスト ボックス 232">
            <a:extLst>
              <a:ext uri="{FF2B5EF4-FFF2-40B4-BE49-F238E27FC236}">
                <a16:creationId xmlns:a16="http://schemas.microsoft.com/office/drawing/2014/main" id="{6AF54004-C546-41DB-29F0-2435C0D17D5B}"/>
              </a:ext>
            </a:extLst>
          </p:cNvPr>
          <p:cNvSpPr txBox="1"/>
          <p:nvPr/>
        </p:nvSpPr>
        <p:spPr>
          <a:xfrm>
            <a:off x="2104525" y="2444143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sp>
        <p:nvSpPr>
          <p:cNvPr id="21" name="テキスト ボックス 232">
            <a:extLst>
              <a:ext uri="{FF2B5EF4-FFF2-40B4-BE49-F238E27FC236}">
                <a16:creationId xmlns:a16="http://schemas.microsoft.com/office/drawing/2014/main" id="{C7BCDD3B-2FAA-4B9A-299F-FF34A12533CE}"/>
              </a:ext>
            </a:extLst>
          </p:cNvPr>
          <p:cNvSpPr txBox="1"/>
          <p:nvPr/>
        </p:nvSpPr>
        <p:spPr>
          <a:xfrm>
            <a:off x="2524065" y="2444143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Supplier FG Inbound</a:t>
            </a:r>
            <a:endParaRPr kumimoji="1" lang="ja-JP" altLang="en-US" sz="500" dirty="0"/>
          </a:p>
        </p:txBody>
      </p:sp>
      <p:sp>
        <p:nvSpPr>
          <p:cNvPr id="23" name="テキスト ボックス 232">
            <a:extLst>
              <a:ext uri="{FF2B5EF4-FFF2-40B4-BE49-F238E27FC236}">
                <a16:creationId xmlns:a16="http://schemas.microsoft.com/office/drawing/2014/main" id="{81D3B212-2CDA-CE90-FE6A-4063500BF8DD}"/>
              </a:ext>
            </a:extLst>
          </p:cNvPr>
          <p:cNvSpPr txBox="1"/>
          <p:nvPr/>
        </p:nvSpPr>
        <p:spPr>
          <a:xfrm>
            <a:off x="2099277" y="2994009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FG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sp>
        <p:nvSpPr>
          <p:cNvPr id="24" name="テキスト ボックス 232">
            <a:extLst>
              <a:ext uri="{FF2B5EF4-FFF2-40B4-BE49-F238E27FC236}">
                <a16:creationId xmlns:a16="http://schemas.microsoft.com/office/drawing/2014/main" id="{F53CE474-3BA7-2FCD-A014-6B34258EAE47}"/>
              </a:ext>
            </a:extLst>
          </p:cNvPr>
          <p:cNvSpPr txBox="1"/>
          <p:nvPr/>
        </p:nvSpPr>
        <p:spPr>
          <a:xfrm>
            <a:off x="2513478" y="3007786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QC</a:t>
            </a:r>
          </a:p>
          <a:p>
            <a:pPr algn="ctr"/>
            <a:r>
              <a:rPr kumimoji="1" lang="en-US" altLang="ja-JP" sz="500" dirty="0"/>
              <a:t>Check</a:t>
            </a:r>
            <a:endParaRPr kumimoji="1" lang="ja-JP" altLang="en-US" sz="500" dirty="0"/>
          </a:p>
        </p:txBody>
      </p:sp>
      <p:sp>
        <p:nvSpPr>
          <p:cNvPr id="49" name="テキスト ボックス 232">
            <a:extLst>
              <a:ext uri="{FF2B5EF4-FFF2-40B4-BE49-F238E27FC236}">
                <a16:creationId xmlns:a16="http://schemas.microsoft.com/office/drawing/2014/main" id="{9D0470D8-4D67-729B-755E-7E1642EA2064}"/>
              </a:ext>
            </a:extLst>
          </p:cNvPr>
          <p:cNvSpPr txBox="1"/>
          <p:nvPr/>
        </p:nvSpPr>
        <p:spPr>
          <a:xfrm>
            <a:off x="2927485" y="3007786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Simple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8EE65F4-96DC-132B-41ED-BC8564CA43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03" y="2691778"/>
            <a:ext cx="342935" cy="34293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FB667E2-663B-A31B-03DC-DCDBD5C395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84" y="2120078"/>
            <a:ext cx="341633" cy="342714"/>
          </a:xfrm>
          <a:prstGeom prst="rect">
            <a:avLst/>
          </a:prstGeom>
        </p:spPr>
      </p:pic>
      <p:sp>
        <p:nvSpPr>
          <p:cNvPr id="52" name="テキスト ボックス 232">
            <a:extLst>
              <a:ext uri="{FF2B5EF4-FFF2-40B4-BE49-F238E27FC236}">
                <a16:creationId xmlns:a16="http://schemas.microsoft.com/office/drawing/2014/main" id="{3A5DCB2A-D4DE-E143-C8CC-2BB667E99173}"/>
              </a:ext>
            </a:extLst>
          </p:cNvPr>
          <p:cNvSpPr txBox="1"/>
          <p:nvPr/>
        </p:nvSpPr>
        <p:spPr>
          <a:xfrm>
            <a:off x="2932849" y="2447677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Temp FG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</p:spTree>
    <p:extLst>
      <p:ext uri="{BB962C8B-B14F-4D97-AF65-F5344CB8AC3E}">
        <p14:creationId xmlns:p14="http://schemas.microsoft.com/office/powerpoint/2010/main" val="14564554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5-2-2. Material Inbound </a:t>
            </a:r>
            <a:r>
              <a:rPr kumimoji="1" lang="en-US" altLang="ja-JP" sz="1100" b="1" dirty="0">
                <a:solidFill>
                  <a:srgbClr val="FF5050"/>
                </a:solidFill>
              </a:rPr>
              <a:t>*Same as “Supplier FG Inbound”</a:t>
            </a: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06299551-C692-301D-14E2-5269D419F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754" y="1696811"/>
            <a:ext cx="1355770" cy="2019144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E1BF84F9-0654-7D24-619B-40969C2D3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92" y="1825956"/>
            <a:ext cx="805148" cy="123622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6BCA85B-56AE-5E64-0903-9B16472989A5}"/>
              </a:ext>
            </a:extLst>
          </p:cNvPr>
          <p:cNvSpPr txBox="1"/>
          <p:nvPr/>
        </p:nvSpPr>
        <p:spPr>
          <a:xfrm>
            <a:off x="2396573" y="1812533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Inbound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3EACBCCD-D1B4-BEA4-4A7C-38BB4803A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729" y="2320574"/>
            <a:ext cx="1289035" cy="212113"/>
          </a:xfrm>
          <a:prstGeom prst="rect">
            <a:avLst/>
          </a:pr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E20D7CB-77F3-66D0-82D3-56DE244FE7B7}"/>
              </a:ext>
            </a:extLst>
          </p:cNvPr>
          <p:cNvSpPr txBox="1"/>
          <p:nvPr/>
        </p:nvSpPr>
        <p:spPr>
          <a:xfrm>
            <a:off x="3530985" y="1678018"/>
            <a:ext cx="29206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Inbound Schedule from Inbound.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Date from</a:t>
            </a:r>
            <a:r>
              <a:rPr kumimoji="1" lang="en-US" altLang="ja-JP" sz="800" dirty="0">
                <a:latin typeface="+mj-lt"/>
              </a:rPr>
              <a:t>: Select the start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Date to</a:t>
            </a:r>
            <a:r>
              <a:rPr kumimoji="1" lang="en-US" altLang="ja-JP" sz="800" dirty="0">
                <a:latin typeface="+mj-lt"/>
              </a:rPr>
              <a:t>: Select the end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PDS No:</a:t>
            </a:r>
            <a:r>
              <a:rPr kumimoji="1" lang="en-US" altLang="ja-JP" sz="800" dirty="0">
                <a:latin typeface="+mj-lt"/>
              </a:rPr>
              <a:t> Able to scan PDS sheet to find the schedule.  </a:t>
            </a:r>
          </a:p>
          <a:p>
            <a:r>
              <a:rPr kumimoji="1" lang="en-US" altLang="ja-JP" sz="800" b="1" dirty="0">
                <a:latin typeface="+mj-lt"/>
              </a:rPr>
              <a:t>Except complete: </a:t>
            </a:r>
            <a:r>
              <a:rPr kumimoji="1" lang="en-US" altLang="ja-JP" sz="800" dirty="0">
                <a:latin typeface="+mj-lt"/>
              </a:rPr>
              <a:t>If checked, the completed status Item list will not be displayed from the Item list. Default is unchecked.</a:t>
            </a:r>
          </a:p>
          <a:p>
            <a:endParaRPr kumimoji="1" lang="th-TH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Order no : </a:t>
            </a:r>
            <a:r>
              <a:rPr kumimoji="1" lang="en-US" altLang="ja-JP" sz="800" dirty="0">
                <a:latin typeface="Arial 本文"/>
              </a:rPr>
              <a:t>ORDER NO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Supplier name : SUPPLIER CODE</a:t>
            </a:r>
          </a:p>
          <a:p>
            <a:r>
              <a:rPr kumimoji="1" lang="en-US" altLang="ja-JP" sz="800" dirty="0">
                <a:latin typeface="Arial 本文"/>
              </a:rPr>
              <a:t>Part No.: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Arial 本文"/>
              </a:rPr>
              <a:t>Part Name: PART NAME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Location: Fixed location of each Item linked to Item master</a:t>
            </a:r>
          </a:p>
          <a:p>
            <a:r>
              <a:rPr kumimoji="1" lang="en-US" altLang="ja-JP" sz="800" dirty="0">
                <a:latin typeface="+mj-lt"/>
              </a:rPr>
              <a:t>Item quantity: Number of items that have been processed</a:t>
            </a:r>
          </a:p>
          <a:p>
            <a:r>
              <a:rPr kumimoji="1" lang="en-US" altLang="ja-JP" sz="800" dirty="0">
                <a:latin typeface="+mj-lt"/>
              </a:rPr>
              <a:t>Status color: Green - Completed, Dark Blue - Working, Light Blue - Not Started.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72F8A0B9-4EB6-EE36-16C4-4F702361F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916" y="1996133"/>
            <a:ext cx="1313642" cy="621648"/>
          </a:xfrm>
          <a:prstGeom prst="rect">
            <a:avLst/>
          </a:prstGeom>
        </p:spPr>
      </p:pic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9E7AD939-BAC8-6C74-CBE0-731989833646}"/>
              </a:ext>
            </a:extLst>
          </p:cNvPr>
          <p:cNvSpPr/>
          <p:nvPr/>
        </p:nvSpPr>
        <p:spPr>
          <a:xfrm>
            <a:off x="2228215" y="202273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5" name="四角形: 角を丸くする 74">
            <a:extLst>
              <a:ext uri="{FF2B5EF4-FFF2-40B4-BE49-F238E27FC236}">
                <a16:creationId xmlns:a16="http://schemas.microsoft.com/office/drawing/2014/main" id="{E51E67AD-77BF-B4EE-8DDE-3DDA26AC4C73}"/>
              </a:ext>
            </a:extLst>
          </p:cNvPr>
          <p:cNvSpPr/>
          <p:nvPr/>
        </p:nvSpPr>
        <p:spPr>
          <a:xfrm>
            <a:off x="2862220" y="201892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64F1F2A1-488D-4150-9FC4-158176B450CB}"/>
              </a:ext>
            </a:extLst>
          </p:cNvPr>
          <p:cNvSpPr txBox="1"/>
          <p:nvPr/>
        </p:nvSpPr>
        <p:spPr>
          <a:xfrm>
            <a:off x="1980605" y="1993138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81E08D38-EA8F-9574-4166-9C00A8CDDE8D}"/>
              </a:ext>
            </a:extLst>
          </p:cNvPr>
          <p:cNvSpPr txBox="1"/>
          <p:nvPr/>
        </p:nvSpPr>
        <p:spPr>
          <a:xfrm>
            <a:off x="2629397" y="1994625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78" name="グラフィックス 77" descr="日毎カレンダー">
            <a:extLst>
              <a:ext uri="{FF2B5EF4-FFF2-40B4-BE49-F238E27FC236}">
                <a16:creationId xmlns:a16="http://schemas.microsoft.com/office/drawing/2014/main" id="{2EC77F4A-6070-330B-DFBD-9504877518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60817" y="2032107"/>
            <a:ext cx="137160" cy="137160"/>
          </a:xfrm>
          <a:prstGeom prst="rect">
            <a:avLst/>
          </a:prstGeom>
        </p:spPr>
      </p:pic>
      <p:pic>
        <p:nvPicPr>
          <p:cNvPr id="79" name="グラフィックス 78" descr="日毎カレンダー">
            <a:extLst>
              <a:ext uri="{FF2B5EF4-FFF2-40B4-BE49-F238E27FC236}">
                <a16:creationId xmlns:a16="http://schemas.microsoft.com/office/drawing/2014/main" id="{383200BB-9E08-AE43-F148-ED51438E85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0825" y="2023034"/>
            <a:ext cx="137160" cy="137160"/>
          </a:xfrm>
          <a:prstGeom prst="rect">
            <a:avLst/>
          </a:prstGeom>
        </p:spPr>
      </p:pic>
      <p:sp>
        <p:nvSpPr>
          <p:cNvPr id="80" name="四角形: 角を丸くする 79">
            <a:extLst>
              <a:ext uri="{FF2B5EF4-FFF2-40B4-BE49-F238E27FC236}">
                <a16:creationId xmlns:a16="http://schemas.microsoft.com/office/drawing/2014/main" id="{39514979-F690-F0D1-9A39-824D78BB2F9D}"/>
              </a:ext>
            </a:extLst>
          </p:cNvPr>
          <p:cNvSpPr/>
          <p:nvPr/>
        </p:nvSpPr>
        <p:spPr>
          <a:xfrm>
            <a:off x="2272242" y="2210292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3EE6E0A8-F99B-8F86-259C-46C779554285}"/>
              </a:ext>
            </a:extLst>
          </p:cNvPr>
          <p:cNvSpPr txBox="1"/>
          <p:nvPr/>
        </p:nvSpPr>
        <p:spPr>
          <a:xfrm>
            <a:off x="1960893" y="2181460"/>
            <a:ext cx="37886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PDS No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BE4E7AA6-601A-193B-38DC-AE0E63B390CE}"/>
              </a:ext>
            </a:extLst>
          </p:cNvPr>
          <p:cNvSpPr txBox="1"/>
          <p:nvPr/>
        </p:nvSpPr>
        <p:spPr>
          <a:xfrm>
            <a:off x="2813046" y="2173381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5CCBA6D8-7FE3-9145-DC9A-316B6C1CB2BB}"/>
              </a:ext>
            </a:extLst>
          </p:cNvPr>
          <p:cNvSpPr/>
          <p:nvPr/>
        </p:nvSpPr>
        <p:spPr>
          <a:xfrm>
            <a:off x="3148906" y="2226745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C22836B3-5E48-7F40-F112-4D10F6B43496}"/>
              </a:ext>
            </a:extLst>
          </p:cNvPr>
          <p:cNvSpPr txBox="1"/>
          <p:nvPr/>
        </p:nvSpPr>
        <p:spPr>
          <a:xfrm>
            <a:off x="2179015" y="2025728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D1916C1-C2E1-AF5A-B18F-12BB8984E091}"/>
              </a:ext>
            </a:extLst>
          </p:cNvPr>
          <p:cNvSpPr txBox="1"/>
          <p:nvPr/>
        </p:nvSpPr>
        <p:spPr>
          <a:xfrm>
            <a:off x="2817810" y="2019167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86" name="二等辺三角形 85">
            <a:extLst>
              <a:ext uri="{FF2B5EF4-FFF2-40B4-BE49-F238E27FC236}">
                <a16:creationId xmlns:a16="http://schemas.microsoft.com/office/drawing/2014/main" id="{BD44D61D-9AEB-A113-897E-30BA5057EA26}"/>
              </a:ext>
            </a:extLst>
          </p:cNvPr>
          <p:cNvSpPr/>
          <p:nvPr/>
        </p:nvSpPr>
        <p:spPr>
          <a:xfrm rot="10800000">
            <a:off x="2743523" y="2260182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C4289ECC-3A6C-F7FB-E9B3-8834031DBD31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19" name="図 29">
            <a:extLst>
              <a:ext uri="{FF2B5EF4-FFF2-40B4-BE49-F238E27FC236}">
                <a16:creationId xmlns:a16="http://schemas.microsoft.com/office/drawing/2014/main" id="{739FA6EB-1286-BDB2-68EA-F3FD0DE0E6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233" y="1696811"/>
            <a:ext cx="1364286" cy="2040133"/>
          </a:xfrm>
          <a:prstGeom prst="rect">
            <a:avLst/>
          </a:prstGeom>
        </p:spPr>
      </p:pic>
      <p:pic>
        <p:nvPicPr>
          <p:cNvPr id="20" name="図 230">
            <a:extLst>
              <a:ext uri="{FF2B5EF4-FFF2-40B4-BE49-F238E27FC236}">
                <a16:creationId xmlns:a16="http://schemas.microsoft.com/office/drawing/2014/main" id="{62A4CF86-6EF0-D767-6BCA-5688E05875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315" y="2283910"/>
            <a:ext cx="546082" cy="198137"/>
          </a:xfrm>
          <a:prstGeom prst="rect">
            <a:avLst/>
          </a:prstGeom>
        </p:spPr>
      </p:pic>
      <p:pic>
        <p:nvPicPr>
          <p:cNvPr id="21" name="図 231">
            <a:extLst>
              <a:ext uri="{FF2B5EF4-FFF2-40B4-BE49-F238E27FC236}">
                <a16:creationId xmlns:a16="http://schemas.microsoft.com/office/drawing/2014/main" id="{2E9C89D3-6CDC-0ACC-A0BD-E288312570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497" y="2628302"/>
            <a:ext cx="546082" cy="198137"/>
          </a:xfrm>
          <a:prstGeom prst="rect">
            <a:avLst/>
          </a:prstGeom>
        </p:spPr>
      </p:pic>
      <p:sp>
        <p:nvSpPr>
          <p:cNvPr id="49" name="テキスト ボックス 233">
            <a:extLst>
              <a:ext uri="{FF2B5EF4-FFF2-40B4-BE49-F238E27FC236}">
                <a16:creationId xmlns:a16="http://schemas.microsoft.com/office/drawing/2014/main" id="{AB3ED1F3-9065-13E8-BC2D-2B1F2260024D}"/>
              </a:ext>
            </a:extLst>
          </p:cNvPr>
          <p:cNvSpPr txBox="1"/>
          <p:nvPr/>
        </p:nvSpPr>
        <p:spPr>
          <a:xfrm>
            <a:off x="696329" y="2630842"/>
            <a:ext cx="9452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Supplier FG Inbound</a:t>
            </a:r>
            <a:endParaRPr kumimoji="1" lang="ja-JP" altLang="en-US" sz="600" dirty="0"/>
          </a:p>
        </p:txBody>
      </p:sp>
      <p:pic>
        <p:nvPicPr>
          <p:cNvPr id="50" name="図 236">
            <a:extLst>
              <a:ext uri="{FF2B5EF4-FFF2-40B4-BE49-F238E27FC236}">
                <a16:creationId xmlns:a16="http://schemas.microsoft.com/office/drawing/2014/main" id="{7501035C-83A1-3248-0A9F-FF7416280B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263" y="2971039"/>
            <a:ext cx="510584" cy="17811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66548871-C3F5-EFEC-9F90-1E4FA078509D}"/>
              </a:ext>
            </a:extLst>
          </p:cNvPr>
          <p:cNvSpPr/>
          <p:nvPr/>
        </p:nvSpPr>
        <p:spPr>
          <a:xfrm>
            <a:off x="595290" y="2200457"/>
            <a:ext cx="1165280" cy="142957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19FF0E8B-E779-5C6F-8E03-39BF1586D5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32" y="2724248"/>
            <a:ext cx="341633" cy="34163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B925DD-4D0D-2408-5E70-7BDA974A7D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16" y="2156566"/>
            <a:ext cx="342935" cy="34293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CA71D74-2D25-76DA-2DDD-4C5D41EA0B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3" y="2156566"/>
            <a:ext cx="342934" cy="34293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6316D43-6688-49F6-87D0-D33757700B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8" y="2724248"/>
            <a:ext cx="341633" cy="341633"/>
          </a:xfrm>
          <a:prstGeom prst="rect">
            <a:avLst/>
          </a:prstGeom>
        </p:spPr>
      </p:pic>
      <p:sp>
        <p:nvSpPr>
          <p:cNvPr id="61" name="テキスト ボックス 232">
            <a:extLst>
              <a:ext uri="{FF2B5EF4-FFF2-40B4-BE49-F238E27FC236}">
                <a16:creationId xmlns:a16="http://schemas.microsoft.com/office/drawing/2014/main" id="{3301375B-6BF3-A777-712D-B063A3102638}"/>
              </a:ext>
            </a:extLst>
          </p:cNvPr>
          <p:cNvSpPr txBox="1"/>
          <p:nvPr/>
        </p:nvSpPr>
        <p:spPr>
          <a:xfrm>
            <a:off x="494108" y="2475311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sp>
        <p:nvSpPr>
          <p:cNvPr id="62" name="テキスト ボックス 232">
            <a:extLst>
              <a:ext uri="{FF2B5EF4-FFF2-40B4-BE49-F238E27FC236}">
                <a16:creationId xmlns:a16="http://schemas.microsoft.com/office/drawing/2014/main" id="{B13E4C3A-9DB6-59A7-6981-2A8301DD0C55}"/>
              </a:ext>
            </a:extLst>
          </p:cNvPr>
          <p:cNvSpPr txBox="1"/>
          <p:nvPr/>
        </p:nvSpPr>
        <p:spPr>
          <a:xfrm>
            <a:off x="913648" y="2475311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Supplier FG Inbound</a:t>
            </a:r>
            <a:endParaRPr kumimoji="1" lang="ja-JP" altLang="en-US" sz="500" dirty="0"/>
          </a:p>
        </p:txBody>
      </p:sp>
      <p:sp>
        <p:nvSpPr>
          <p:cNvPr id="63" name="テキスト ボックス 232">
            <a:extLst>
              <a:ext uri="{FF2B5EF4-FFF2-40B4-BE49-F238E27FC236}">
                <a16:creationId xmlns:a16="http://schemas.microsoft.com/office/drawing/2014/main" id="{CEE53647-6BFC-B381-FF7E-B96988038EA6}"/>
              </a:ext>
            </a:extLst>
          </p:cNvPr>
          <p:cNvSpPr txBox="1"/>
          <p:nvPr/>
        </p:nvSpPr>
        <p:spPr>
          <a:xfrm>
            <a:off x="488860" y="3025177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FG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sp>
        <p:nvSpPr>
          <p:cNvPr id="64" name="テキスト ボックス 232">
            <a:extLst>
              <a:ext uri="{FF2B5EF4-FFF2-40B4-BE49-F238E27FC236}">
                <a16:creationId xmlns:a16="http://schemas.microsoft.com/office/drawing/2014/main" id="{1A1073D3-39D7-9CE0-8D2A-D7AF11783F28}"/>
              </a:ext>
            </a:extLst>
          </p:cNvPr>
          <p:cNvSpPr txBox="1"/>
          <p:nvPr/>
        </p:nvSpPr>
        <p:spPr>
          <a:xfrm>
            <a:off x="903061" y="3038954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QC</a:t>
            </a:r>
          </a:p>
          <a:p>
            <a:pPr algn="ctr"/>
            <a:r>
              <a:rPr kumimoji="1" lang="en-US" altLang="ja-JP" sz="500" dirty="0"/>
              <a:t>Check</a:t>
            </a:r>
            <a:endParaRPr kumimoji="1" lang="ja-JP" altLang="en-US" sz="500" dirty="0"/>
          </a:p>
        </p:txBody>
      </p:sp>
      <p:sp>
        <p:nvSpPr>
          <p:cNvPr id="65" name="テキスト ボックス 232">
            <a:extLst>
              <a:ext uri="{FF2B5EF4-FFF2-40B4-BE49-F238E27FC236}">
                <a16:creationId xmlns:a16="http://schemas.microsoft.com/office/drawing/2014/main" id="{946AD5DF-8153-017F-D88F-15CEC963F41C}"/>
              </a:ext>
            </a:extLst>
          </p:cNvPr>
          <p:cNvSpPr txBox="1"/>
          <p:nvPr/>
        </p:nvSpPr>
        <p:spPr>
          <a:xfrm>
            <a:off x="1317068" y="3038954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Simple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815EA56-A792-C866-EA4A-0B1A99465F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86" y="2722946"/>
            <a:ext cx="342935" cy="34293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B5A4E87-2FE1-E61F-92EB-10770F00A5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67" y="2151246"/>
            <a:ext cx="341633" cy="342714"/>
          </a:xfrm>
          <a:prstGeom prst="rect">
            <a:avLst/>
          </a:prstGeom>
        </p:spPr>
      </p:pic>
      <p:sp>
        <p:nvSpPr>
          <p:cNvPr id="68" name="テキスト ボックス 232">
            <a:extLst>
              <a:ext uri="{FF2B5EF4-FFF2-40B4-BE49-F238E27FC236}">
                <a16:creationId xmlns:a16="http://schemas.microsoft.com/office/drawing/2014/main" id="{2F63749B-6890-ED14-410A-C9F00459F85A}"/>
              </a:ext>
            </a:extLst>
          </p:cNvPr>
          <p:cNvSpPr txBox="1"/>
          <p:nvPr/>
        </p:nvSpPr>
        <p:spPr>
          <a:xfrm>
            <a:off x="1322432" y="2478845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Temp FG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283F45D-555C-A027-D1E3-74482ED20B8E}"/>
              </a:ext>
            </a:extLst>
          </p:cNvPr>
          <p:cNvGrpSpPr/>
          <p:nvPr/>
        </p:nvGrpSpPr>
        <p:grpSpPr>
          <a:xfrm>
            <a:off x="546262" y="2138117"/>
            <a:ext cx="501371" cy="600830"/>
            <a:chOff x="532183" y="2131167"/>
            <a:chExt cx="501371" cy="600830"/>
          </a:xfrm>
        </p:grpSpPr>
        <p:sp>
          <p:nvSpPr>
            <p:cNvPr id="71" name="正方形/長方形 40">
              <a:extLst>
                <a:ext uri="{FF2B5EF4-FFF2-40B4-BE49-F238E27FC236}">
                  <a16:creationId xmlns:a16="http://schemas.microsoft.com/office/drawing/2014/main" id="{00ABF13B-A16E-0774-31E0-74B74D987489}"/>
                </a:ext>
              </a:extLst>
            </p:cNvPr>
            <p:cNvSpPr/>
            <p:nvPr/>
          </p:nvSpPr>
          <p:spPr>
            <a:xfrm>
              <a:off x="532183" y="2131167"/>
              <a:ext cx="384018" cy="53270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93" name="グラフィックス 41" descr="右向き指示マーク">
              <a:extLst>
                <a:ext uri="{FF2B5EF4-FFF2-40B4-BE49-F238E27FC236}">
                  <a16:creationId xmlns:a16="http://schemas.microsoft.com/office/drawing/2014/main" id="{FB1C11D7-EFC8-B9B5-36CB-8F5DA06CA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14754202">
              <a:off x="797410" y="2495853"/>
              <a:ext cx="236144" cy="236144"/>
            </a:xfrm>
            <a:prstGeom prst="rect">
              <a:avLst/>
            </a:prstGeom>
          </p:spPr>
        </p:pic>
      </p:grpSp>
      <p:sp>
        <p:nvSpPr>
          <p:cNvPr id="4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757161" y="265538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F5B47D-87D2-7E07-9440-D6D81FC0EF6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38708" y="4389795"/>
            <a:ext cx="3202150" cy="449147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7679E3E-2A0D-31FF-AABD-7192C164BEF5}"/>
              </a:ext>
            </a:extLst>
          </p:cNvPr>
          <p:cNvGrpSpPr/>
          <p:nvPr/>
        </p:nvGrpSpPr>
        <p:grpSpPr>
          <a:xfrm>
            <a:off x="4548871" y="5026179"/>
            <a:ext cx="279963" cy="889166"/>
            <a:chOff x="2694384" y="4873406"/>
            <a:chExt cx="279963" cy="889166"/>
          </a:xfrm>
        </p:grpSpPr>
        <p:sp>
          <p:nvSpPr>
            <p:cNvPr id="13" name="台形 241">
              <a:extLst>
                <a:ext uri="{FF2B5EF4-FFF2-40B4-BE49-F238E27FC236}">
                  <a16:creationId xmlns:a16="http://schemas.microsoft.com/office/drawing/2014/main" id="{456249A6-7FC2-18ED-FCD9-F41857BA9DF9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37EDBC1-FC9F-C5C6-BB36-478B968E5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pic>
        <p:nvPicPr>
          <p:cNvPr id="15" name="図 54">
            <a:extLst>
              <a:ext uri="{FF2B5EF4-FFF2-40B4-BE49-F238E27FC236}">
                <a16:creationId xmlns:a16="http://schemas.microsoft.com/office/drawing/2014/main" id="{0DF870E1-5E87-ECE3-7ABC-8AF2DCC1521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43959" y="2685854"/>
            <a:ext cx="981060" cy="220999"/>
          </a:xfrm>
          <a:prstGeom prst="rect">
            <a:avLst/>
          </a:prstGeom>
        </p:spPr>
      </p:pic>
      <p:pic>
        <p:nvPicPr>
          <p:cNvPr id="16" name="図 71">
            <a:extLst>
              <a:ext uri="{FF2B5EF4-FFF2-40B4-BE49-F238E27FC236}">
                <a16:creationId xmlns:a16="http://schemas.microsoft.com/office/drawing/2014/main" id="{D550362E-89CA-5F39-FDA3-0F0F8E6493E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16772" y="2377162"/>
            <a:ext cx="1313642" cy="894800"/>
          </a:xfrm>
          <a:prstGeom prst="rect">
            <a:avLst/>
          </a:prstGeom>
        </p:spPr>
      </p:pic>
      <p:pic>
        <p:nvPicPr>
          <p:cNvPr id="18" name="図 86">
            <a:extLst>
              <a:ext uri="{FF2B5EF4-FFF2-40B4-BE49-F238E27FC236}">
                <a16:creationId xmlns:a16="http://schemas.microsoft.com/office/drawing/2014/main" id="{2EAEE71A-3BA0-04E7-A8D0-D2D12380D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579" y="2425719"/>
            <a:ext cx="1289035" cy="275128"/>
          </a:xfrm>
          <a:prstGeom prst="rect">
            <a:avLst/>
          </a:prstGeom>
        </p:spPr>
      </p:pic>
      <p:pic>
        <p:nvPicPr>
          <p:cNvPr id="24" name="図 87">
            <a:extLst>
              <a:ext uri="{FF2B5EF4-FFF2-40B4-BE49-F238E27FC236}">
                <a16:creationId xmlns:a16="http://schemas.microsoft.com/office/drawing/2014/main" id="{A3B8A33E-9255-502E-935C-9492F969B12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39995" y="2856837"/>
            <a:ext cx="1279444" cy="267020"/>
          </a:xfrm>
          <a:prstGeom prst="rect">
            <a:avLst/>
          </a:prstGeom>
        </p:spPr>
      </p:pic>
      <p:sp>
        <p:nvSpPr>
          <p:cNvPr id="25" name="テキスト ボックス 88">
            <a:extLst>
              <a:ext uri="{FF2B5EF4-FFF2-40B4-BE49-F238E27FC236}">
                <a16:creationId xmlns:a16="http://schemas.microsoft.com/office/drawing/2014/main" id="{E3417587-800E-7FFC-7386-A86B9BB7961A}"/>
              </a:ext>
            </a:extLst>
          </p:cNvPr>
          <p:cNvSpPr txBox="1"/>
          <p:nvPr/>
        </p:nvSpPr>
        <p:spPr>
          <a:xfrm>
            <a:off x="1991434" y="2384911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Supplier Name : DEMO-SUP-A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DEMO_PARTS_NAME_A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26" name="テキスト ボックス 89">
            <a:extLst>
              <a:ext uri="{FF2B5EF4-FFF2-40B4-BE49-F238E27FC236}">
                <a16:creationId xmlns:a16="http://schemas.microsoft.com/office/drawing/2014/main" id="{9D2290BF-79AE-2865-8FCE-F9D4E5F3C971}"/>
              </a:ext>
            </a:extLst>
          </p:cNvPr>
          <p:cNvSpPr txBox="1"/>
          <p:nvPr/>
        </p:nvSpPr>
        <p:spPr>
          <a:xfrm>
            <a:off x="1991434" y="2799842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Supplier Name : DEMO-SUP-B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DEMO_PARTS_NAME_B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27" name="テキスト ボックス 37">
            <a:extLst>
              <a:ext uri="{FF2B5EF4-FFF2-40B4-BE49-F238E27FC236}">
                <a16:creationId xmlns:a16="http://schemas.microsoft.com/office/drawing/2014/main" id="{148E62F1-505B-6CC0-30A7-42DB2C2C6D0F}"/>
              </a:ext>
            </a:extLst>
          </p:cNvPr>
          <p:cNvSpPr txBox="1"/>
          <p:nvPr/>
        </p:nvSpPr>
        <p:spPr>
          <a:xfrm>
            <a:off x="2635475" y="2705713"/>
            <a:ext cx="700055" cy="104644"/>
          </a:xfrm>
          <a:prstGeom prst="rect">
            <a:avLst/>
          </a:prstGeom>
          <a:solidFill>
            <a:srgbClr val="AFF8CA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20 / 20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28" name="テキスト ボックス 37">
            <a:extLst>
              <a:ext uri="{FF2B5EF4-FFF2-40B4-BE49-F238E27FC236}">
                <a16:creationId xmlns:a16="http://schemas.microsoft.com/office/drawing/2014/main" id="{B5135149-9466-9162-A383-2EDBD3BABF45}"/>
              </a:ext>
            </a:extLst>
          </p:cNvPr>
          <p:cNvSpPr txBox="1"/>
          <p:nvPr/>
        </p:nvSpPr>
        <p:spPr>
          <a:xfrm>
            <a:off x="2622218" y="3122767"/>
            <a:ext cx="700055" cy="104644"/>
          </a:xfrm>
          <a:prstGeom prst="rect">
            <a:avLst/>
          </a:prstGeom>
          <a:solidFill>
            <a:srgbClr val="D1E9F5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0 / 50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32" name="二等辺三角形 85">
            <a:extLst>
              <a:ext uri="{FF2B5EF4-FFF2-40B4-BE49-F238E27FC236}">
                <a16:creationId xmlns:a16="http://schemas.microsoft.com/office/drawing/2014/main" id="{63C89FA9-6CC3-B1EC-32C6-7C99F2CFAC32}"/>
              </a:ext>
            </a:extLst>
          </p:cNvPr>
          <p:cNvSpPr/>
          <p:nvPr/>
        </p:nvSpPr>
        <p:spPr>
          <a:xfrm rot="10800000">
            <a:off x="2895923" y="2412582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99302C-B41F-7112-DEF2-DA48D7F5C921}"/>
              </a:ext>
            </a:extLst>
          </p:cNvPr>
          <p:cNvSpPr/>
          <p:nvPr/>
        </p:nvSpPr>
        <p:spPr>
          <a:xfrm>
            <a:off x="913393" y="7204580"/>
            <a:ext cx="5031214" cy="1845281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2024-12-16: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There are two receiving types of Material Inbound.</a:t>
            </a:r>
          </a:p>
          <a:p>
            <a:pPr marL="228600" indent="-228600" algn="l" defTabSz="914400">
              <a:buAutoNum type="arabicPeriod"/>
            </a:pPr>
            <a:r>
              <a:rPr kumimoji="1" lang="en-US" sz="700" kern="0" dirty="0" err="1">
                <a:solidFill>
                  <a:prstClr val="black"/>
                </a:solidFill>
              </a:rPr>
              <a:t>All_at_once</a:t>
            </a:r>
            <a:r>
              <a:rPr kumimoji="1" lang="en-US" sz="700" kern="0" dirty="0">
                <a:solidFill>
                  <a:prstClr val="black"/>
                </a:solidFill>
              </a:rPr>
              <a:t> : Scan all KANBAN packs.</a:t>
            </a:r>
          </a:p>
          <a:p>
            <a:pPr marL="228600" indent="-228600" algn="l" defTabSz="914400">
              <a:buAutoNum type="arabicPeriod"/>
            </a:pPr>
            <a:r>
              <a:rPr kumimoji="1" lang="en-US" sz="700" kern="0" dirty="0">
                <a:solidFill>
                  <a:prstClr val="black"/>
                </a:solidFill>
              </a:rPr>
              <a:t>Individual : Manual enter total pack quantity.</a:t>
            </a:r>
          </a:p>
          <a:p>
            <a:pPr marL="228600" indent="-228600" algn="l" defTabSz="914400">
              <a:buAutoNum type="arabicPeriod"/>
            </a:pPr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Conditions :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1.</a:t>
            </a:r>
            <a:r>
              <a:rPr lang="en-US" sz="800" dirty="0"/>
              <a:t>Collect receiving type information on</a:t>
            </a:r>
            <a:r>
              <a:rPr lang="th-TH" sz="800" dirty="0"/>
              <a:t> </a:t>
            </a:r>
            <a:r>
              <a:rPr lang="en-US" sz="800" dirty="0"/>
              <a:t>which is the reception was conducted (Individual/</a:t>
            </a:r>
            <a:r>
              <a:rPr lang="en-US" sz="800" dirty="0" err="1"/>
              <a:t>All_at_once</a:t>
            </a:r>
            <a:r>
              <a:rPr lang="en-US" sz="800" dirty="0"/>
              <a:t>)</a:t>
            </a:r>
          </a:p>
          <a:p>
            <a:pPr algn="l" defTabSz="914400"/>
            <a:r>
              <a:rPr kumimoji="1" lang="en-US" sz="800" kern="0" dirty="0">
                <a:solidFill>
                  <a:prstClr val="black"/>
                </a:solidFill>
              </a:rPr>
              <a:t>2.</a:t>
            </a:r>
            <a:r>
              <a:rPr kumimoji="1" lang="en-US" sz="700" kern="0" dirty="0">
                <a:solidFill>
                  <a:prstClr val="black"/>
                </a:solidFill>
              </a:rPr>
              <a:t>Lot size standard – display n/total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3.Able to over/under received plan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  3.1 In case of received qty &gt;= Plan, show the complete only.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  3.2 In case of received qty &lt; Plan 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    a. Medium/Steel Coil able to set pending or complete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    b. Others – shows pending only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4.Detect and prevent scanning the same KANBAN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C7A67C-9F6C-6E79-56A1-1427D91203FF}"/>
              </a:ext>
            </a:extLst>
          </p:cNvPr>
          <p:cNvSpPr/>
          <p:nvPr/>
        </p:nvSpPr>
        <p:spPr>
          <a:xfrm>
            <a:off x="3099201" y="5320198"/>
            <a:ext cx="1162422" cy="680052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b="1" kern="0" dirty="0">
                <a:solidFill>
                  <a:prstClr val="black"/>
                </a:solidFill>
              </a:rPr>
              <a:t>PDS sheet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Able to scan the PDS sheet to enter the receive process automatically</a:t>
            </a:r>
          </a:p>
        </p:txBody>
      </p:sp>
    </p:spTree>
    <p:extLst>
      <p:ext uri="{BB962C8B-B14F-4D97-AF65-F5344CB8AC3E}">
        <p14:creationId xmlns:p14="http://schemas.microsoft.com/office/powerpoint/2010/main" val="25915262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9280B-E66D-4040-7790-AEAA3B885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F927437-35FF-54EF-C03F-D9BDC3EB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398C679-4B4E-C19C-5E1D-0C79588B2204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7F6A4F51-AC90-C781-930A-D9021E640957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E5B21AB-F965-C851-E333-06F35E0F990E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5-2-3. Material Inbound </a:t>
            </a:r>
            <a:r>
              <a:rPr kumimoji="1" lang="en-US" altLang="ja-JP" sz="1100" b="1" dirty="0">
                <a:solidFill>
                  <a:srgbClr val="FF5050"/>
                </a:solidFill>
              </a:rPr>
              <a:t>*Same as “Supplier FG Inbound”  </a:t>
            </a:r>
            <a:r>
              <a:rPr kumimoji="1" lang="en-US" altLang="ja-JP" sz="1100" b="1" dirty="0"/>
              <a:t>- Inbound Detail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8AA0AB3-497D-38D0-9C6A-E59E3704D5E0}"/>
              </a:ext>
            </a:extLst>
          </p:cNvPr>
          <p:cNvSpPr txBox="1"/>
          <p:nvPr/>
        </p:nvSpPr>
        <p:spPr>
          <a:xfrm>
            <a:off x="3549273" y="1592674"/>
            <a:ext cx="29206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Inbound screen.</a:t>
            </a:r>
          </a:p>
          <a:p>
            <a:r>
              <a:rPr kumimoji="1" lang="en-US" altLang="ja-JP" sz="800" b="1" dirty="0">
                <a:latin typeface="Arial 本文"/>
              </a:rPr>
              <a:t>Mode</a:t>
            </a:r>
            <a:r>
              <a:rPr kumimoji="1" lang="en-US" altLang="ja-JP" sz="800" dirty="0">
                <a:latin typeface="Arial 本文"/>
              </a:rPr>
              <a:t>: All at once/Individual(default). </a:t>
            </a:r>
            <a:r>
              <a:rPr kumimoji="1" lang="en-US" altLang="ja-JP" sz="800" dirty="0">
                <a:solidFill>
                  <a:srgbClr val="FF0000"/>
                </a:solidFill>
                <a:highlight>
                  <a:srgbClr val="FFFF00"/>
                </a:highlight>
                <a:latin typeface="Arial 本文"/>
              </a:rPr>
              <a:t>*Click to change mode</a:t>
            </a:r>
            <a:endParaRPr kumimoji="1" lang="en-US" altLang="ja-JP" sz="800" b="1" dirty="0">
              <a:solidFill>
                <a:srgbClr val="FF0000"/>
              </a:solidFill>
              <a:highlight>
                <a:srgbClr val="FFFF00"/>
              </a:highlight>
              <a:latin typeface="Arial 本文"/>
            </a:endParaRP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PDS No.</a:t>
            </a:r>
            <a:r>
              <a:rPr kumimoji="1" lang="en-US" altLang="ja-JP" sz="800" dirty="0">
                <a:latin typeface="Arial 本文"/>
              </a:rPr>
              <a:t>: PDS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Total</a:t>
            </a:r>
            <a:r>
              <a:rPr kumimoji="1" lang="en-US" altLang="ja-JP" sz="800" dirty="0">
                <a:latin typeface="Arial 本文"/>
              </a:rPr>
              <a:t>: The total number from plan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From KANBAN delivery date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Quantity of received item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Unit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Receive unit will be loaded from schedule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</a:t>
            </a:r>
            <a:r>
              <a:rPr kumimoji="1" lang="en-US" altLang="ja-JP" sz="800" dirty="0">
                <a:solidFill>
                  <a:srgbClr val="FF0000"/>
                </a:solidFill>
                <a:highlight>
                  <a:srgbClr val="FFFF00"/>
                </a:highlight>
                <a:latin typeface="Arial 本文"/>
              </a:rPr>
              <a:t>Able to over/under the plan qty</a:t>
            </a:r>
            <a:endParaRPr kumimoji="1" lang="en-US" altLang="ja-JP" sz="800" dirty="0">
              <a:solidFill>
                <a:srgbClr val="FF0000"/>
              </a:solidFill>
              <a:latin typeface="Arial 本文"/>
            </a:endParaRPr>
          </a:p>
          <a:p>
            <a:r>
              <a:rPr kumimoji="1" lang="en-US" altLang="ja-JP" sz="800" b="1" dirty="0">
                <a:latin typeface="+mj-lt"/>
              </a:rPr>
              <a:t>Location </a:t>
            </a:r>
            <a:r>
              <a:rPr kumimoji="1" lang="en-US" altLang="ja-JP" sz="800" dirty="0">
                <a:latin typeface="+mj-lt"/>
              </a:rPr>
              <a:t>: The location of items will be stored</a:t>
            </a:r>
            <a:r>
              <a:rPr kumimoji="1" lang="en-US" altLang="ja-JP" sz="800" dirty="0">
                <a:latin typeface="Arial 本文"/>
              </a:rPr>
              <a:t>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</a:t>
            </a:r>
            <a:r>
              <a:rPr kumimoji="1" lang="en-US" altLang="ja-JP" sz="800" dirty="0">
                <a:solidFill>
                  <a:srgbClr val="FF0000"/>
                </a:solidFill>
                <a:highlight>
                  <a:srgbClr val="FFFF00"/>
                </a:highlight>
                <a:latin typeface="Arial 本文"/>
              </a:rPr>
              <a:t>Use the </a:t>
            </a:r>
            <a:r>
              <a:rPr kumimoji="1" lang="en-US" altLang="ja-JP" sz="800" dirty="0" err="1">
                <a:solidFill>
                  <a:srgbClr val="FF0000"/>
                </a:solidFill>
                <a:highlight>
                  <a:srgbClr val="FFFF00"/>
                </a:highlight>
                <a:latin typeface="Arial 本文"/>
              </a:rPr>
              <a:t>location_fix_id</a:t>
            </a:r>
            <a:r>
              <a:rPr kumimoji="1" lang="en-US" altLang="ja-JP" sz="800" dirty="0">
                <a:solidFill>
                  <a:srgbClr val="FF0000"/>
                </a:solidFill>
                <a:highlight>
                  <a:srgbClr val="FFFF00"/>
                </a:highlight>
                <a:latin typeface="Arial 本文"/>
              </a:rPr>
              <a:t> (item master) and cannot change</a:t>
            </a: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FDBD7A6-007B-5566-2736-1F47515DF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31" y="1650953"/>
            <a:ext cx="1355770" cy="20191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2FA9EF2-E4D0-BB4A-C7C0-3C436F145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69" y="1780098"/>
            <a:ext cx="805148" cy="12362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855DDFF-F994-B4FF-A489-0648BEF31E21}"/>
              </a:ext>
            </a:extLst>
          </p:cNvPr>
          <p:cNvSpPr txBox="1"/>
          <p:nvPr/>
        </p:nvSpPr>
        <p:spPr>
          <a:xfrm>
            <a:off x="887950" y="1766675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Inbound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B2FCA36-5D7C-C696-EE1A-922E3E30B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06" y="2274716"/>
            <a:ext cx="1289035" cy="21211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497FF25-8ED7-FB16-1492-8C13D0FBD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36" y="2678096"/>
            <a:ext cx="981060" cy="22099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8D9D6CE-CDAE-49A9-C952-664158515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149" y="2369404"/>
            <a:ext cx="1313642" cy="8948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183F6D7E-2C60-DD9B-85FD-41BF05C1AB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293" y="1950275"/>
            <a:ext cx="1313642" cy="434647"/>
          </a:xfrm>
          <a:prstGeom prst="rect">
            <a:avLst/>
          </a:pr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5CADCBF1-7DC9-68BF-26E4-A68E0C1ADB84}"/>
              </a:ext>
            </a:extLst>
          </p:cNvPr>
          <p:cNvSpPr/>
          <p:nvPr/>
        </p:nvSpPr>
        <p:spPr>
          <a:xfrm>
            <a:off x="719592" y="1976874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1D5EF553-0B02-1FC8-E07C-3141831CC2C8}"/>
              </a:ext>
            </a:extLst>
          </p:cNvPr>
          <p:cNvSpPr/>
          <p:nvPr/>
        </p:nvSpPr>
        <p:spPr>
          <a:xfrm>
            <a:off x="1353597" y="1973064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75DA4BE-79A4-96C5-8942-E953448B9984}"/>
              </a:ext>
            </a:extLst>
          </p:cNvPr>
          <p:cNvSpPr txBox="1"/>
          <p:nvPr/>
        </p:nvSpPr>
        <p:spPr>
          <a:xfrm>
            <a:off x="471982" y="1947280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84775E4-A67E-8198-D6BA-63D71D48ACFA}"/>
              </a:ext>
            </a:extLst>
          </p:cNvPr>
          <p:cNvSpPr txBox="1"/>
          <p:nvPr/>
        </p:nvSpPr>
        <p:spPr>
          <a:xfrm>
            <a:off x="1120774" y="1948767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27" name="グラフィックス 26" descr="日毎カレンダー">
            <a:extLst>
              <a:ext uri="{FF2B5EF4-FFF2-40B4-BE49-F238E27FC236}">
                <a16:creationId xmlns:a16="http://schemas.microsoft.com/office/drawing/2014/main" id="{5A2F742C-47C1-9BFF-5F12-3F00C0E68B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2194" y="1986249"/>
            <a:ext cx="137160" cy="137160"/>
          </a:xfrm>
          <a:prstGeom prst="rect">
            <a:avLst/>
          </a:prstGeom>
        </p:spPr>
      </p:pic>
      <p:pic>
        <p:nvPicPr>
          <p:cNvPr id="28" name="グラフィックス 27" descr="日毎カレンダー">
            <a:extLst>
              <a:ext uri="{FF2B5EF4-FFF2-40B4-BE49-F238E27FC236}">
                <a16:creationId xmlns:a16="http://schemas.microsoft.com/office/drawing/2014/main" id="{7A5C8A78-ED22-DE16-3ED0-0A0F607F3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92202" y="1977176"/>
            <a:ext cx="137160" cy="137160"/>
          </a:xfrm>
          <a:prstGeom prst="rect">
            <a:avLst/>
          </a:prstGeom>
        </p:spPr>
      </p:pic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EC6B678B-B762-5B36-6D92-78A0906FA493}"/>
              </a:ext>
            </a:extLst>
          </p:cNvPr>
          <p:cNvSpPr/>
          <p:nvPr/>
        </p:nvSpPr>
        <p:spPr>
          <a:xfrm>
            <a:off x="763619" y="2164434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A5D4833-FF51-696C-4552-7ECC9A66499B}"/>
              </a:ext>
            </a:extLst>
          </p:cNvPr>
          <p:cNvSpPr txBox="1"/>
          <p:nvPr/>
        </p:nvSpPr>
        <p:spPr>
          <a:xfrm>
            <a:off x="452270" y="2135602"/>
            <a:ext cx="37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Supplier</a:t>
            </a:r>
          </a:p>
          <a:p>
            <a:pPr algn="ctr"/>
            <a:r>
              <a:rPr kumimoji="1" lang="en-US" altLang="ja-JP" sz="400" dirty="0">
                <a:latin typeface="+mj-lt"/>
              </a:rPr>
              <a:t>code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373C7CC-C18B-160B-D174-0E3AA80B354B}"/>
              </a:ext>
            </a:extLst>
          </p:cNvPr>
          <p:cNvSpPr txBox="1"/>
          <p:nvPr/>
        </p:nvSpPr>
        <p:spPr>
          <a:xfrm>
            <a:off x="1304423" y="2127523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F066227-6B2F-530B-13C1-EF7CF2DBE8FF}"/>
              </a:ext>
            </a:extLst>
          </p:cNvPr>
          <p:cNvSpPr/>
          <p:nvPr/>
        </p:nvSpPr>
        <p:spPr>
          <a:xfrm>
            <a:off x="1640283" y="2180887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48C068A-98F8-61B7-F7F3-B658BAB2F94A}"/>
              </a:ext>
            </a:extLst>
          </p:cNvPr>
          <p:cNvSpPr txBox="1"/>
          <p:nvPr/>
        </p:nvSpPr>
        <p:spPr>
          <a:xfrm>
            <a:off x="670392" y="1979870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BB49415-8EC2-5EE4-2CDA-5AEC4D46B0F0}"/>
              </a:ext>
            </a:extLst>
          </p:cNvPr>
          <p:cNvSpPr txBox="1"/>
          <p:nvPr/>
        </p:nvSpPr>
        <p:spPr>
          <a:xfrm>
            <a:off x="1308172" y="1977656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5" name="二等辺三角形 34">
            <a:extLst>
              <a:ext uri="{FF2B5EF4-FFF2-40B4-BE49-F238E27FC236}">
                <a16:creationId xmlns:a16="http://schemas.microsoft.com/office/drawing/2014/main" id="{B4E52AD9-ED47-D39F-3302-8D4BF57060F4}"/>
              </a:ext>
            </a:extLst>
          </p:cNvPr>
          <p:cNvSpPr/>
          <p:nvPr/>
        </p:nvSpPr>
        <p:spPr>
          <a:xfrm rot="10800000">
            <a:off x="1234900" y="2214324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2C72C071-71F1-BE20-EA03-20EC4C6BD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56" y="2417961"/>
            <a:ext cx="1289035" cy="27512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EB79448A-F062-58BE-053F-96A9D2EA9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72" y="2849079"/>
            <a:ext cx="1279444" cy="267020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D8BEF19-05AC-E16C-616A-D9E26B96062F}"/>
              </a:ext>
            </a:extLst>
          </p:cNvPr>
          <p:cNvSpPr txBox="1"/>
          <p:nvPr/>
        </p:nvSpPr>
        <p:spPr>
          <a:xfrm>
            <a:off x="482811" y="2377153"/>
            <a:ext cx="11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Supplier Name : DEMO-SUP-A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DEMO_PARTS_NAME_A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AE76605-20DC-2BAD-A25F-E196BA326BBF}"/>
              </a:ext>
            </a:extLst>
          </p:cNvPr>
          <p:cNvSpPr txBox="1"/>
          <p:nvPr/>
        </p:nvSpPr>
        <p:spPr>
          <a:xfrm>
            <a:off x="482811" y="2792084"/>
            <a:ext cx="11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Supplier Name : DEMO-SUP-B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DEMO_PARTS_NAME_B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243" name="矢印: 右 242">
            <a:extLst>
              <a:ext uri="{FF2B5EF4-FFF2-40B4-BE49-F238E27FC236}">
                <a16:creationId xmlns:a16="http://schemas.microsoft.com/office/drawing/2014/main" id="{4931796B-7F02-D332-0A15-738D925DAEE1}"/>
              </a:ext>
            </a:extLst>
          </p:cNvPr>
          <p:cNvSpPr/>
          <p:nvPr/>
        </p:nvSpPr>
        <p:spPr>
          <a:xfrm>
            <a:off x="1907198" y="4766799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82" name="矢印: 右 242">
            <a:extLst>
              <a:ext uri="{FF2B5EF4-FFF2-40B4-BE49-F238E27FC236}">
                <a16:creationId xmlns:a16="http://schemas.microsoft.com/office/drawing/2014/main" id="{572A6300-3EA4-4700-615E-1323AA2D4DBB}"/>
              </a:ext>
            </a:extLst>
          </p:cNvPr>
          <p:cNvSpPr/>
          <p:nvPr/>
        </p:nvSpPr>
        <p:spPr>
          <a:xfrm>
            <a:off x="3268854" y="4756978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3" name="矢印: 右 18">
            <a:extLst>
              <a:ext uri="{FF2B5EF4-FFF2-40B4-BE49-F238E27FC236}">
                <a16:creationId xmlns:a16="http://schemas.microsoft.com/office/drawing/2014/main" id="{C6518070-6549-5210-6DCE-0DCE6C826229}"/>
              </a:ext>
            </a:extLst>
          </p:cNvPr>
          <p:cNvSpPr/>
          <p:nvPr/>
        </p:nvSpPr>
        <p:spPr>
          <a:xfrm>
            <a:off x="1843782" y="28076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63" name="テキスト ボックス 300">
            <a:extLst>
              <a:ext uri="{FF2B5EF4-FFF2-40B4-BE49-F238E27FC236}">
                <a16:creationId xmlns:a16="http://schemas.microsoft.com/office/drawing/2014/main" id="{CB693409-5176-C97E-DF33-253CDD489902}"/>
              </a:ext>
            </a:extLst>
          </p:cNvPr>
          <p:cNvSpPr txBox="1"/>
          <p:nvPr/>
        </p:nvSpPr>
        <p:spPr>
          <a:xfrm>
            <a:off x="2747320" y="5078863"/>
            <a:ext cx="887573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(Step.1)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KANBAN for receive inspection with PO and record LOT</a:t>
            </a:r>
            <a:endParaRPr kumimoji="1" lang="ja-JP" altLang="en-US" sz="600" dirty="0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5034845-3F5C-0844-3FBD-A1852658998E}"/>
              </a:ext>
            </a:extLst>
          </p:cNvPr>
          <p:cNvGrpSpPr/>
          <p:nvPr/>
        </p:nvGrpSpPr>
        <p:grpSpPr>
          <a:xfrm>
            <a:off x="6988705" y="6421882"/>
            <a:ext cx="747585" cy="401579"/>
            <a:chOff x="7001199" y="5604763"/>
            <a:chExt cx="747585" cy="401579"/>
          </a:xfrm>
        </p:grpSpPr>
        <p:sp>
          <p:nvSpPr>
            <p:cNvPr id="178" name="正方形/長方形 40">
              <a:extLst>
                <a:ext uri="{FF2B5EF4-FFF2-40B4-BE49-F238E27FC236}">
                  <a16:creationId xmlns:a16="http://schemas.microsoft.com/office/drawing/2014/main" id="{D652EE4C-5527-015D-55D7-9650846580B5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79" name="グラフィックス 41" descr="右向き指示マーク">
              <a:extLst>
                <a:ext uri="{FF2B5EF4-FFF2-40B4-BE49-F238E27FC236}">
                  <a16:creationId xmlns:a16="http://schemas.microsoft.com/office/drawing/2014/main" id="{DF6838D7-5AFF-FB03-E64F-741377E92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6BFFC96E-F680-5B6E-C5C0-47E40DA27D1B}"/>
              </a:ext>
            </a:extLst>
          </p:cNvPr>
          <p:cNvGrpSpPr/>
          <p:nvPr/>
        </p:nvGrpSpPr>
        <p:grpSpPr>
          <a:xfrm>
            <a:off x="5353071" y="7394127"/>
            <a:ext cx="1075165" cy="745191"/>
            <a:chOff x="4269439" y="6649287"/>
            <a:chExt cx="1075165" cy="745191"/>
          </a:xfrm>
        </p:grpSpPr>
        <p:pic>
          <p:nvPicPr>
            <p:cNvPr id="1046" name="図 358">
              <a:extLst>
                <a:ext uri="{FF2B5EF4-FFF2-40B4-BE49-F238E27FC236}">
                  <a16:creationId xmlns:a16="http://schemas.microsoft.com/office/drawing/2014/main" id="{584E44C5-BCD3-4826-6399-D6937C663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1047" name="図 359">
              <a:extLst>
                <a:ext uri="{FF2B5EF4-FFF2-40B4-BE49-F238E27FC236}">
                  <a16:creationId xmlns:a16="http://schemas.microsoft.com/office/drawing/2014/main" id="{AD440952-0919-DDD4-2320-245B5BDA8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1048" name="テキスト ボックス 360">
              <a:extLst>
                <a:ext uri="{FF2B5EF4-FFF2-40B4-BE49-F238E27FC236}">
                  <a16:creationId xmlns:a16="http://schemas.microsoft.com/office/drawing/2014/main" id="{A8CCF9B9-3FB3-6320-B247-6AEDD7D44A03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1049" name="テキスト ボックス 360">
              <a:extLst>
                <a:ext uri="{FF2B5EF4-FFF2-40B4-BE49-F238E27FC236}">
                  <a16:creationId xmlns:a16="http://schemas.microsoft.com/office/drawing/2014/main" id="{B311632D-86AE-F421-9103-DE7C0F34F5E4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050" name="Picture 2" descr="info&quot; Icon - Download for free – Iconduck">
              <a:extLst>
                <a:ext uri="{FF2B5EF4-FFF2-40B4-BE49-F238E27FC236}">
                  <a16:creationId xmlns:a16="http://schemas.microsoft.com/office/drawing/2014/main" id="{B4FCD93E-4B3B-5A78-74D8-3712C954E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67" name="テキスト ボックス 37">
            <a:extLst>
              <a:ext uri="{FF2B5EF4-FFF2-40B4-BE49-F238E27FC236}">
                <a16:creationId xmlns:a16="http://schemas.microsoft.com/office/drawing/2014/main" id="{112B975D-DB31-6A59-091F-63934B830C21}"/>
              </a:ext>
            </a:extLst>
          </p:cNvPr>
          <p:cNvSpPr txBox="1"/>
          <p:nvPr/>
        </p:nvSpPr>
        <p:spPr>
          <a:xfrm>
            <a:off x="1109929" y="2691977"/>
            <a:ext cx="700055" cy="104644"/>
          </a:xfrm>
          <a:prstGeom prst="rect">
            <a:avLst/>
          </a:prstGeom>
          <a:solidFill>
            <a:srgbClr val="AFF8CA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20 / 20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1068" name="テキスト ボックス 37">
            <a:extLst>
              <a:ext uri="{FF2B5EF4-FFF2-40B4-BE49-F238E27FC236}">
                <a16:creationId xmlns:a16="http://schemas.microsoft.com/office/drawing/2014/main" id="{7B3806BE-14C3-2342-43B0-6AE8B134CB1A}"/>
              </a:ext>
            </a:extLst>
          </p:cNvPr>
          <p:cNvSpPr txBox="1"/>
          <p:nvPr/>
        </p:nvSpPr>
        <p:spPr>
          <a:xfrm>
            <a:off x="1089052" y="3109031"/>
            <a:ext cx="700055" cy="104644"/>
          </a:xfrm>
          <a:prstGeom prst="rect">
            <a:avLst/>
          </a:prstGeom>
          <a:solidFill>
            <a:srgbClr val="D1E9F5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0 / 50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1069" name="正方形/長方形 40">
            <a:extLst>
              <a:ext uri="{FF2B5EF4-FFF2-40B4-BE49-F238E27FC236}">
                <a16:creationId xmlns:a16="http://schemas.microsoft.com/office/drawing/2014/main" id="{42BEC1DA-E29E-89A9-C55C-F084968C9A4E}"/>
              </a:ext>
            </a:extLst>
          </p:cNvPr>
          <p:cNvSpPr/>
          <p:nvPr/>
        </p:nvSpPr>
        <p:spPr>
          <a:xfrm>
            <a:off x="550182" y="2838497"/>
            <a:ext cx="1234075" cy="3641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70" name="グラフィックス 41" descr="右向き指示マーク">
            <a:extLst>
              <a:ext uri="{FF2B5EF4-FFF2-40B4-BE49-F238E27FC236}">
                <a16:creationId xmlns:a16="http://schemas.microsoft.com/office/drawing/2014/main" id="{2BBDB7BF-5C16-12B9-ECC5-883966CAD0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4754202">
            <a:off x="1642546" y="3053281"/>
            <a:ext cx="236144" cy="236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ACA67D-901C-A6B9-0AF3-A8E2D34DCCF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-1" r="49106" b="54506"/>
          <a:stretch/>
        </p:blipFill>
        <p:spPr>
          <a:xfrm>
            <a:off x="2333950" y="4677602"/>
            <a:ext cx="593101" cy="318967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1899449E-C415-B97C-095D-11FD90C58E2C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5495E0-1D0C-68A2-79CD-D0929C9CEBCB}"/>
              </a:ext>
            </a:extLst>
          </p:cNvPr>
          <p:cNvGrpSpPr/>
          <p:nvPr/>
        </p:nvGrpSpPr>
        <p:grpSpPr>
          <a:xfrm>
            <a:off x="5211456" y="4207865"/>
            <a:ext cx="1310148" cy="899384"/>
            <a:chOff x="2600844" y="6630353"/>
            <a:chExt cx="1310148" cy="899384"/>
          </a:xfrm>
        </p:grpSpPr>
        <p:pic>
          <p:nvPicPr>
            <p:cNvPr id="50" name="図 358">
              <a:extLst>
                <a:ext uri="{FF2B5EF4-FFF2-40B4-BE49-F238E27FC236}">
                  <a16:creationId xmlns:a16="http://schemas.microsoft.com/office/drawing/2014/main" id="{428A8F35-3C67-5CC9-027F-02FB44FB0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00844" y="6630353"/>
              <a:ext cx="1263358" cy="899384"/>
            </a:xfrm>
            <a:prstGeom prst="rect">
              <a:avLst/>
            </a:prstGeom>
          </p:spPr>
        </p:pic>
        <p:pic>
          <p:nvPicPr>
            <p:cNvPr id="51" name="図 359">
              <a:extLst>
                <a:ext uri="{FF2B5EF4-FFF2-40B4-BE49-F238E27FC236}">
                  <a16:creationId xmlns:a16="http://schemas.microsoft.com/office/drawing/2014/main" id="{6AA120D2-9554-EFD0-4167-BE4F83A25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60684" y="7097305"/>
              <a:ext cx="995600" cy="135386"/>
            </a:xfrm>
            <a:prstGeom prst="rect">
              <a:avLst/>
            </a:prstGeom>
          </p:spPr>
        </p:pic>
        <p:sp>
          <p:nvSpPr>
            <p:cNvPr id="52" name="テキスト ボックス 360">
              <a:extLst>
                <a:ext uri="{FF2B5EF4-FFF2-40B4-BE49-F238E27FC236}">
                  <a16:creationId xmlns:a16="http://schemas.microsoft.com/office/drawing/2014/main" id="{3F96AF65-8048-DA0E-3011-5E5197C8E1AA}"/>
                </a:ext>
              </a:extLst>
            </p:cNvPr>
            <p:cNvSpPr txBox="1"/>
            <p:nvPr/>
          </p:nvSpPr>
          <p:spPr>
            <a:xfrm>
              <a:off x="2605089" y="7041605"/>
              <a:ext cx="130590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Confirm to change mode?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DA2B65C-C7DC-C380-D864-CA9768379889}"/>
                </a:ext>
              </a:extLst>
            </p:cNvPr>
            <p:cNvSpPr/>
            <p:nvPr/>
          </p:nvSpPr>
          <p:spPr>
            <a:xfrm>
              <a:off x="2857500" y="7246509"/>
              <a:ext cx="644664" cy="204958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kumimoji="1" lang="en-US" sz="6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54" name="四角形: 角を丸くする 28">
            <a:extLst>
              <a:ext uri="{FF2B5EF4-FFF2-40B4-BE49-F238E27FC236}">
                <a16:creationId xmlns:a16="http://schemas.microsoft.com/office/drawing/2014/main" id="{0AD7E0C2-7284-5995-2888-EBF9EF2B6A47}"/>
              </a:ext>
            </a:extLst>
          </p:cNvPr>
          <p:cNvSpPr/>
          <p:nvPr/>
        </p:nvSpPr>
        <p:spPr>
          <a:xfrm>
            <a:off x="5366048" y="4818209"/>
            <a:ext cx="466084" cy="177688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b="1" kern="0" dirty="0">
                <a:solidFill>
                  <a:schemeClr val="bg1"/>
                </a:solidFill>
              </a:rPr>
              <a:t>Yes[P1]</a:t>
            </a:r>
            <a:endParaRPr kumimoji="1" lang="ja-JP" altLang="en-US" sz="600" b="1" kern="0" dirty="0">
              <a:solidFill>
                <a:schemeClr val="bg1"/>
              </a:solidFill>
            </a:endParaRPr>
          </a:p>
        </p:txBody>
      </p:sp>
      <p:sp>
        <p:nvSpPr>
          <p:cNvPr id="55" name="四角形: 角を丸くする 28">
            <a:extLst>
              <a:ext uri="{FF2B5EF4-FFF2-40B4-BE49-F238E27FC236}">
                <a16:creationId xmlns:a16="http://schemas.microsoft.com/office/drawing/2014/main" id="{AFDB3114-D43D-3171-6D56-6B36001A0916}"/>
              </a:ext>
            </a:extLst>
          </p:cNvPr>
          <p:cNvSpPr/>
          <p:nvPr/>
        </p:nvSpPr>
        <p:spPr>
          <a:xfrm>
            <a:off x="5860979" y="4818209"/>
            <a:ext cx="475838" cy="177688"/>
          </a:xfrm>
          <a:prstGeom prst="roundRect">
            <a:avLst/>
          </a:prstGeom>
          <a:solidFill>
            <a:srgbClr val="FF7C80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b="1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Cancel[P2]</a:t>
            </a:r>
            <a:endParaRPr kumimoji="1" lang="ja-JP" altLang="en-US" sz="600" b="1" kern="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EC6DB2F-0B85-90D9-64F4-475C1C6B4B31}"/>
              </a:ext>
            </a:extLst>
          </p:cNvPr>
          <p:cNvGrpSpPr/>
          <p:nvPr/>
        </p:nvGrpSpPr>
        <p:grpSpPr>
          <a:xfrm>
            <a:off x="2412816" y="4861703"/>
            <a:ext cx="279963" cy="889166"/>
            <a:chOff x="2694384" y="4873406"/>
            <a:chExt cx="279963" cy="889166"/>
          </a:xfrm>
        </p:grpSpPr>
        <p:sp>
          <p:nvSpPr>
            <p:cNvPr id="59" name="台形 241">
              <a:extLst>
                <a:ext uri="{FF2B5EF4-FFF2-40B4-BE49-F238E27FC236}">
                  <a16:creationId xmlns:a16="http://schemas.microsoft.com/office/drawing/2014/main" id="{E6471191-B31E-8EC6-E233-585E5A59EA9E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2A56442-6F4C-D5FD-4DB0-4C0CF8EC1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sp>
        <p:nvSpPr>
          <p:cNvPr id="61" name="正方形/長方形 40">
            <a:extLst>
              <a:ext uri="{FF2B5EF4-FFF2-40B4-BE49-F238E27FC236}">
                <a16:creationId xmlns:a16="http://schemas.microsoft.com/office/drawing/2014/main" id="{146B1464-FADD-DE4B-66E8-06098BF61E31}"/>
              </a:ext>
            </a:extLst>
          </p:cNvPr>
          <p:cNvSpPr/>
          <p:nvPr/>
        </p:nvSpPr>
        <p:spPr>
          <a:xfrm>
            <a:off x="535766" y="6188175"/>
            <a:ext cx="5915833" cy="283754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85A4A374-A99A-2E7B-0437-7DBF5702B92B}"/>
              </a:ext>
            </a:extLst>
          </p:cNvPr>
          <p:cNvSpPr txBox="1"/>
          <p:nvPr/>
        </p:nvSpPr>
        <p:spPr>
          <a:xfrm>
            <a:off x="547309" y="618978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Individual</a:t>
            </a:r>
          </a:p>
        </p:txBody>
      </p:sp>
      <p:pic>
        <p:nvPicPr>
          <p:cNvPr id="477" name="Picture 476">
            <a:extLst>
              <a:ext uri="{FF2B5EF4-FFF2-40B4-BE49-F238E27FC236}">
                <a16:creationId xmlns:a16="http://schemas.microsoft.com/office/drawing/2014/main" id="{E74AE844-FF19-150B-D4C6-927E2D29454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-1" r="49106" b="54506"/>
          <a:stretch/>
        </p:blipFill>
        <p:spPr>
          <a:xfrm>
            <a:off x="2211330" y="6932122"/>
            <a:ext cx="593101" cy="318967"/>
          </a:xfrm>
          <a:prstGeom prst="rect">
            <a:avLst/>
          </a:prstGeom>
        </p:spPr>
      </p:pic>
      <p:pic>
        <p:nvPicPr>
          <p:cNvPr id="480" name="Picture 479">
            <a:extLst>
              <a:ext uri="{FF2B5EF4-FFF2-40B4-BE49-F238E27FC236}">
                <a16:creationId xmlns:a16="http://schemas.microsoft.com/office/drawing/2014/main" id="{01FB4C73-7DBF-911F-6F12-3E4E8D22CE04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-1" r="49106" b="54506"/>
          <a:stretch/>
        </p:blipFill>
        <p:spPr>
          <a:xfrm>
            <a:off x="2285645" y="7091605"/>
            <a:ext cx="593101" cy="318967"/>
          </a:xfrm>
          <a:prstGeom prst="rect">
            <a:avLst/>
          </a:prstGeom>
        </p:spPr>
      </p:pic>
      <p:pic>
        <p:nvPicPr>
          <p:cNvPr id="481" name="Picture 480">
            <a:extLst>
              <a:ext uri="{FF2B5EF4-FFF2-40B4-BE49-F238E27FC236}">
                <a16:creationId xmlns:a16="http://schemas.microsoft.com/office/drawing/2014/main" id="{6A60743F-E090-4A77-62C1-3C6CFF86B1A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-1" r="49106" b="54506"/>
          <a:stretch/>
        </p:blipFill>
        <p:spPr>
          <a:xfrm>
            <a:off x="2370525" y="7245158"/>
            <a:ext cx="593101" cy="318967"/>
          </a:xfrm>
          <a:prstGeom prst="rect">
            <a:avLst/>
          </a:prstGeom>
        </p:spPr>
      </p:pic>
      <p:pic>
        <p:nvPicPr>
          <p:cNvPr id="483" name="Picture 482">
            <a:extLst>
              <a:ext uri="{FF2B5EF4-FFF2-40B4-BE49-F238E27FC236}">
                <a16:creationId xmlns:a16="http://schemas.microsoft.com/office/drawing/2014/main" id="{C0F9D0D6-545A-B3BB-6923-22A3D6140771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-1" r="49106" b="54506"/>
          <a:stretch/>
        </p:blipFill>
        <p:spPr>
          <a:xfrm>
            <a:off x="2465264" y="7389322"/>
            <a:ext cx="593101" cy="318967"/>
          </a:xfrm>
          <a:prstGeom prst="rect">
            <a:avLst/>
          </a:prstGeom>
        </p:spPr>
      </p:pic>
      <p:pic>
        <p:nvPicPr>
          <p:cNvPr id="491" name="Picture 490">
            <a:extLst>
              <a:ext uri="{FF2B5EF4-FFF2-40B4-BE49-F238E27FC236}">
                <a16:creationId xmlns:a16="http://schemas.microsoft.com/office/drawing/2014/main" id="{3EC15F81-50E8-07F6-DD3D-AF7691E778E8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-1" r="49106" b="54506"/>
          <a:stretch/>
        </p:blipFill>
        <p:spPr>
          <a:xfrm>
            <a:off x="2555219" y="7556962"/>
            <a:ext cx="593101" cy="318967"/>
          </a:xfrm>
          <a:prstGeom prst="rect">
            <a:avLst/>
          </a:prstGeom>
        </p:spPr>
      </p:pic>
      <p:pic>
        <p:nvPicPr>
          <p:cNvPr id="518" name="Picture 517">
            <a:extLst>
              <a:ext uri="{FF2B5EF4-FFF2-40B4-BE49-F238E27FC236}">
                <a16:creationId xmlns:a16="http://schemas.microsoft.com/office/drawing/2014/main" id="{98DC1DAB-D0D1-28F4-961F-1E99D5B22D5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-1" r="49106" b="54506"/>
          <a:stretch/>
        </p:blipFill>
        <p:spPr>
          <a:xfrm>
            <a:off x="2642862" y="7709362"/>
            <a:ext cx="593101" cy="318967"/>
          </a:xfrm>
          <a:prstGeom prst="rect">
            <a:avLst/>
          </a:prstGeom>
        </p:spPr>
      </p:pic>
      <p:grpSp>
        <p:nvGrpSpPr>
          <p:cNvPr id="519" name="Group 518">
            <a:extLst>
              <a:ext uri="{FF2B5EF4-FFF2-40B4-BE49-F238E27FC236}">
                <a16:creationId xmlns:a16="http://schemas.microsoft.com/office/drawing/2014/main" id="{47A02DF1-5EA9-7261-820F-849BBDAE6017}"/>
              </a:ext>
            </a:extLst>
          </p:cNvPr>
          <p:cNvGrpSpPr/>
          <p:nvPr/>
        </p:nvGrpSpPr>
        <p:grpSpPr>
          <a:xfrm>
            <a:off x="3009759" y="7758730"/>
            <a:ext cx="279963" cy="889166"/>
            <a:chOff x="2694384" y="4873406"/>
            <a:chExt cx="279963" cy="889166"/>
          </a:xfrm>
        </p:grpSpPr>
        <p:sp>
          <p:nvSpPr>
            <p:cNvPr id="520" name="台形 241">
              <a:extLst>
                <a:ext uri="{FF2B5EF4-FFF2-40B4-BE49-F238E27FC236}">
                  <a16:creationId xmlns:a16="http://schemas.microsoft.com/office/drawing/2014/main" id="{8E9F225B-6232-207F-504A-AF2DEF520124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7C49D6F5-348B-90A3-6671-34D3B8897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sp>
        <p:nvSpPr>
          <p:cNvPr id="563" name="矢印: 右 242">
            <a:extLst>
              <a:ext uri="{FF2B5EF4-FFF2-40B4-BE49-F238E27FC236}">
                <a16:creationId xmlns:a16="http://schemas.microsoft.com/office/drawing/2014/main" id="{0EDECCEC-D56C-21FF-7EF9-A3D86E640C1A}"/>
              </a:ext>
            </a:extLst>
          </p:cNvPr>
          <p:cNvSpPr/>
          <p:nvPr/>
        </p:nvSpPr>
        <p:spPr>
          <a:xfrm>
            <a:off x="3250231" y="7002073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64" name="テキスト ボックス 300">
            <a:extLst>
              <a:ext uri="{FF2B5EF4-FFF2-40B4-BE49-F238E27FC236}">
                <a16:creationId xmlns:a16="http://schemas.microsoft.com/office/drawing/2014/main" id="{674FC8F3-AC7D-E3E7-756F-A4BD6BA13EFA}"/>
              </a:ext>
            </a:extLst>
          </p:cNvPr>
          <p:cNvSpPr txBox="1"/>
          <p:nvPr/>
        </p:nvSpPr>
        <p:spPr>
          <a:xfrm>
            <a:off x="2878746" y="6521070"/>
            <a:ext cx="8875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Individual scan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KANBAN 1 by 1 to complete the total amount</a:t>
            </a:r>
            <a:endParaRPr kumimoji="1" lang="ja-JP" altLang="en-US" sz="600" dirty="0"/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EEAFCE98-F714-D1AB-FE27-2E2E584268F3}"/>
              </a:ext>
            </a:extLst>
          </p:cNvPr>
          <p:cNvSpPr txBox="1"/>
          <p:nvPr/>
        </p:nvSpPr>
        <p:spPr>
          <a:xfrm>
            <a:off x="6923170" y="2418613"/>
            <a:ext cx="435711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kumimoji="1" 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 Code format:</a:t>
            </a:r>
          </a:p>
          <a:p>
            <a:pPr algn="l"/>
            <a:endParaRPr kumimoji="1" lang="en-US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PDS</a:t>
            </a:r>
            <a:r>
              <a:rPr kumimoji="1" lang="en-US" sz="10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no.|</a:t>
            </a:r>
            <a:r>
              <a:rPr kumimoji="1" lang="en-US" sz="1000" baseline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Mat.Code|Kanban</a:t>
            </a:r>
            <a:r>
              <a:rPr kumimoji="1" lang="en-US" sz="10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no.|</a:t>
            </a:r>
            <a:r>
              <a:rPr kumimoji="1" lang="en-US" sz="1000" baseline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QTY|Supplier</a:t>
            </a:r>
            <a:r>
              <a:rPr kumimoji="1" lang="en-US" sz="10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sz="1000" baseline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code|Delivery</a:t>
            </a:r>
            <a:r>
              <a:rPr kumimoji="1" lang="en-US" sz="10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sz="1000" baseline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date|Detail</a:t>
            </a:r>
            <a:endParaRPr kumimoji="1" lang="en-US" sz="1000" baseline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kumimoji="1" lang="en-US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algn="l"/>
            <a:endParaRPr kumimoji="1" lang="en-US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pt-BR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R10224H03004|BTM80539-0400-102|4|16.00|T0102T|2024-09-07|medium</a:t>
            </a:r>
            <a:endParaRPr kumimoji="1" lang="en-US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" name="テキスト ボックス 300">
            <a:extLst>
              <a:ext uri="{FF2B5EF4-FFF2-40B4-BE49-F238E27FC236}">
                <a16:creationId xmlns:a16="http://schemas.microsoft.com/office/drawing/2014/main" id="{BD18DAFA-EC44-5EFA-3392-DA418A0DC505}"/>
              </a:ext>
            </a:extLst>
          </p:cNvPr>
          <p:cNvSpPr txBox="1"/>
          <p:nvPr/>
        </p:nvSpPr>
        <p:spPr>
          <a:xfrm>
            <a:off x="2039478" y="5883922"/>
            <a:ext cx="887573" cy="553998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u="sng" dirty="0">
                <a:solidFill>
                  <a:schemeClr val="bg1"/>
                </a:solidFill>
                <a:latin typeface="+mj-lt"/>
              </a:rPr>
              <a:t>In case of NG</a:t>
            </a:r>
          </a:p>
          <a:p>
            <a:endParaRPr kumimoji="1" lang="en-US" altLang="ja-JP" sz="600" b="1" dirty="0">
              <a:solidFill>
                <a:schemeClr val="bg1"/>
              </a:solidFill>
              <a:latin typeface="+mj-lt"/>
            </a:endParaRPr>
          </a:p>
          <a:p>
            <a:r>
              <a:rPr kumimoji="1" lang="en-US" altLang="ja-JP" sz="600" dirty="0">
                <a:solidFill>
                  <a:schemeClr val="bg1"/>
                </a:solidFill>
                <a:latin typeface="+mj-lt"/>
              </a:rPr>
              <a:t>Detect and prevent scan duplicated KANBAN</a:t>
            </a:r>
            <a:endParaRPr kumimoji="1" lang="ja-JP" altLang="en-US" sz="600" dirty="0">
              <a:solidFill>
                <a:schemeClr val="bg1"/>
              </a:solidFill>
            </a:endParaRPr>
          </a:p>
        </p:txBody>
      </p:sp>
      <p:sp>
        <p:nvSpPr>
          <p:cNvPr id="479" name="テキスト ボックス 300">
            <a:extLst>
              <a:ext uri="{FF2B5EF4-FFF2-40B4-BE49-F238E27FC236}">
                <a16:creationId xmlns:a16="http://schemas.microsoft.com/office/drawing/2014/main" id="{00D9897F-9BC3-EE3B-BCE9-9AE0379678EC}"/>
              </a:ext>
            </a:extLst>
          </p:cNvPr>
          <p:cNvSpPr txBox="1"/>
          <p:nvPr/>
        </p:nvSpPr>
        <p:spPr>
          <a:xfrm>
            <a:off x="2942411" y="5883922"/>
            <a:ext cx="887573" cy="553998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u="sng" dirty="0">
                <a:solidFill>
                  <a:schemeClr val="bg1"/>
                </a:solidFill>
                <a:latin typeface="+mj-lt"/>
              </a:rPr>
              <a:t>In case of NG</a:t>
            </a:r>
          </a:p>
          <a:p>
            <a:endParaRPr kumimoji="1" lang="en-US" altLang="ja-JP" sz="600" b="1" dirty="0">
              <a:solidFill>
                <a:schemeClr val="bg1"/>
              </a:solidFill>
              <a:latin typeface="+mj-lt"/>
            </a:endParaRPr>
          </a:p>
          <a:p>
            <a:r>
              <a:rPr kumimoji="1" lang="en-US" altLang="ja-JP" sz="600" dirty="0">
                <a:solidFill>
                  <a:schemeClr val="bg1"/>
                </a:solidFill>
                <a:latin typeface="+mj-lt"/>
              </a:rPr>
              <a:t>Detect and prevent scan multiple parts / PDS / Lot no</a:t>
            </a:r>
            <a:endParaRPr kumimoji="1" lang="ja-JP" altLang="en-US" sz="6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DC9285-05F3-5BB1-717E-7D16BD88CF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7131" y="3848916"/>
            <a:ext cx="1347999" cy="2011825"/>
          </a:xfrm>
          <a:prstGeom prst="rect">
            <a:avLst/>
          </a:prstGeom>
        </p:spPr>
      </p:pic>
      <p:sp>
        <p:nvSpPr>
          <p:cNvPr id="454" name="テキスト ボックス 294">
            <a:extLst>
              <a:ext uri="{FF2B5EF4-FFF2-40B4-BE49-F238E27FC236}">
                <a16:creationId xmlns:a16="http://schemas.microsoft.com/office/drawing/2014/main" id="{BBEC9861-4FCE-DD96-7858-C0B4DFB8D13B}"/>
              </a:ext>
            </a:extLst>
          </p:cNvPr>
          <p:cNvSpPr txBox="1"/>
          <p:nvPr/>
        </p:nvSpPr>
        <p:spPr>
          <a:xfrm>
            <a:off x="906196" y="3950402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C30898AA-1A64-3FDB-6360-DEA20799F65A}"/>
              </a:ext>
            </a:extLst>
          </p:cNvPr>
          <p:cNvSpPr/>
          <p:nvPr/>
        </p:nvSpPr>
        <p:spPr>
          <a:xfrm>
            <a:off x="497131" y="4255867"/>
            <a:ext cx="1347999" cy="1379220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D9B2241D-A385-C90A-2D0B-CD43CB8D02CA}"/>
              </a:ext>
            </a:extLst>
          </p:cNvPr>
          <p:cNvSpPr/>
          <p:nvPr/>
        </p:nvSpPr>
        <p:spPr>
          <a:xfrm>
            <a:off x="1191413" y="4259627"/>
            <a:ext cx="624840" cy="1875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484" name="Rectangle: Rounded Corners 483">
            <a:extLst>
              <a:ext uri="{FF2B5EF4-FFF2-40B4-BE49-F238E27FC236}">
                <a16:creationId xmlns:a16="http://schemas.microsoft.com/office/drawing/2014/main" id="{0D77D67A-5C42-0B28-7B72-5EB9FF896334}"/>
              </a:ext>
            </a:extLst>
          </p:cNvPr>
          <p:cNvSpPr/>
          <p:nvPr/>
        </p:nvSpPr>
        <p:spPr>
          <a:xfrm>
            <a:off x="531967" y="4259627"/>
            <a:ext cx="624840" cy="1875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/>
              <a:t>All at once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32CC5893-48B0-AE31-D093-39B64F3FBA68}"/>
              </a:ext>
            </a:extLst>
          </p:cNvPr>
          <p:cNvSpPr txBox="1"/>
          <p:nvPr/>
        </p:nvSpPr>
        <p:spPr>
          <a:xfrm>
            <a:off x="574319" y="4474789"/>
            <a:ext cx="1186286" cy="221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18288" tIns="18288" rIns="18288" bIns="18288" rtlCol="0">
            <a:spAutoFit/>
          </a:bodyPr>
          <a:lstStyle/>
          <a:p>
            <a:pPr algn="ctr"/>
            <a:r>
              <a:rPr lang="en-US" sz="1200" b="1" dirty="0"/>
              <a:t>BTM80539-0400</a:t>
            </a: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EE9017C1-0503-70D6-3A5D-809E918206CC}"/>
              </a:ext>
            </a:extLst>
          </p:cNvPr>
          <p:cNvSpPr txBox="1"/>
          <p:nvPr/>
        </p:nvSpPr>
        <p:spPr>
          <a:xfrm>
            <a:off x="574091" y="4781667"/>
            <a:ext cx="606827" cy="1138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500" b="1" dirty="0"/>
              <a:t>R10224G05501</a:t>
            </a:r>
          </a:p>
        </p:txBody>
      </p:sp>
      <p:sp>
        <p:nvSpPr>
          <p:cNvPr id="530" name="テキスト ボックス 412">
            <a:extLst>
              <a:ext uri="{FF2B5EF4-FFF2-40B4-BE49-F238E27FC236}">
                <a16:creationId xmlns:a16="http://schemas.microsoft.com/office/drawing/2014/main" id="{687B0043-7024-630D-5513-8557667F3686}"/>
              </a:ext>
            </a:extLst>
          </p:cNvPr>
          <p:cNvSpPr txBox="1"/>
          <p:nvPr/>
        </p:nvSpPr>
        <p:spPr>
          <a:xfrm>
            <a:off x="579914" y="4708422"/>
            <a:ext cx="27059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PDS No</a:t>
            </a:r>
            <a:endParaRPr kumimoji="1" lang="ja-JP" altLang="en-US" sz="500" dirty="0"/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914759DC-BC87-1CD7-15F9-0AEBFD45ADBE}"/>
              </a:ext>
            </a:extLst>
          </p:cNvPr>
          <p:cNvSpPr txBox="1"/>
          <p:nvPr/>
        </p:nvSpPr>
        <p:spPr>
          <a:xfrm>
            <a:off x="1210070" y="4700439"/>
            <a:ext cx="242188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Total</a:t>
            </a: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317D3D71-2875-EA89-E4C2-BB33D5F898D0}"/>
              </a:ext>
            </a:extLst>
          </p:cNvPr>
          <p:cNvSpPr txBox="1"/>
          <p:nvPr/>
        </p:nvSpPr>
        <p:spPr>
          <a:xfrm>
            <a:off x="1700919" y="4702465"/>
            <a:ext cx="14431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PCS</a:t>
            </a:r>
          </a:p>
        </p:txBody>
      </p:sp>
      <p:sp>
        <p:nvSpPr>
          <p:cNvPr id="539" name="テキスト ボックス 412">
            <a:extLst>
              <a:ext uri="{FF2B5EF4-FFF2-40B4-BE49-F238E27FC236}">
                <a16:creationId xmlns:a16="http://schemas.microsoft.com/office/drawing/2014/main" id="{455D19F3-B2F3-2CF3-65E5-F2E4CC98E03A}"/>
              </a:ext>
            </a:extLst>
          </p:cNvPr>
          <p:cNvSpPr txBox="1"/>
          <p:nvPr/>
        </p:nvSpPr>
        <p:spPr>
          <a:xfrm>
            <a:off x="528350" y="5538050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40" name="Rectangle: Rounded Corners 539">
            <a:extLst>
              <a:ext uri="{FF2B5EF4-FFF2-40B4-BE49-F238E27FC236}">
                <a16:creationId xmlns:a16="http://schemas.microsoft.com/office/drawing/2014/main" id="{42CA307E-DDD1-6837-CAD7-4CBBF416B7BD}"/>
              </a:ext>
            </a:extLst>
          </p:cNvPr>
          <p:cNvSpPr/>
          <p:nvPr/>
        </p:nvSpPr>
        <p:spPr>
          <a:xfrm>
            <a:off x="817372" y="5522422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kern="0" dirty="0">
                <a:solidFill>
                  <a:prstClr val="black"/>
                </a:solidFill>
              </a:rPr>
              <a:t>Q01</a:t>
            </a:r>
          </a:p>
        </p:txBody>
      </p:sp>
      <p:sp>
        <p:nvSpPr>
          <p:cNvPr id="547" name="テキスト ボックス 412">
            <a:extLst>
              <a:ext uri="{FF2B5EF4-FFF2-40B4-BE49-F238E27FC236}">
                <a16:creationId xmlns:a16="http://schemas.microsoft.com/office/drawing/2014/main" id="{BD86AAEB-90CC-661B-2285-63E32EB07A21}"/>
              </a:ext>
            </a:extLst>
          </p:cNvPr>
          <p:cNvSpPr txBox="1"/>
          <p:nvPr/>
        </p:nvSpPr>
        <p:spPr>
          <a:xfrm>
            <a:off x="1170295" y="5522028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548" name="テキスト ボックス 412">
            <a:extLst>
              <a:ext uri="{FF2B5EF4-FFF2-40B4-BE49-F238E27FC236}">
                <a16:creationId xmlns:a16="http://schemas.microsoft.com/office/drawing/2014/main" id="{67E01328-1846-A05F-7F5F-3870BDF97161}"/>
              </a:ext>
            </a:extLst>
          </p:cNvPr>
          <p:cNvSpPr txBox="1"/>
          <p:nvPr/>
        </p:nvSpPr>
        <p:spPr>
          <a:xfrm>
            <a:off x="1358134" y="5523438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100,000</a:t>
            </a: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CA283E10-79DB-5928-A205-DB7522485D5D}"/>
              </a:ext>
            </a:extLst>
          </p:cNvPr>
          <p:cNvSpPr txBox="1"/>
          <p:nvPr/>
        </p:nvSpPr>
        <p:spPr>
          <a:xfrm>
            <a:off x="1224099" y="4781609"/>
            <a:ext cx="585251" cy="1077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18288" bIns="0" rtlCol="0">
            <a:spAutoFit/>
          </a:bodyPr>
          <a:lstStyle/>
          <a:p>
            <a:pPr algn="r"/>
            <a:r>
              <a:rPr lang="en-US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565" name="Rectangle: Rounded Corners 564">
            <a:extLst>
              <a:ext uri="{FF2B5EF4-FFF2-40B4-BE49-F238E27FC236}">
                <a16:creationId xmlns:a16="http://schemas.microsoft.com/office/drawing/2014/main" id="{2EC523DD-8F86-C6C4-B809-BC6E58AF2660}"/>
              </a:ext>
            </a:extLst>
          </p:cNvPr>
          <p:cNvSpPr/>
          <p:nvPr/>
        </p:nvSpPr>
        <p:spPr>
          <a:xfrm>
            <a:off x="1172993" y="5648101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566" name="Rectangle: Rounded Corners 565">
            <a:extLst>
              <a:ext uri="{FF2B5EF4-FFF2-40B4-BE49-F238E27FC236}">
                <a16:creationId xmlns:a16="http://schemas.microsoft.com/office/drawing/2014/main" id="{3BEA2416-79D3-D3D1-15AD-A9A6B31A1AEA}"/>
              </a:ext>
            </a:extLst>
          </p:cNvPr>
          <p:cNvSpPr/>
          <p:nvPr/>
        </p:nvSpPr>
        <p:spPr>
          <a:xfrm>
            <a:off x="499633" y="5648483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EB6B11D2-6B12-6A36-6D88-3F352B3654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5414" y="4919584"/>
            <a:ext cx="1306112" cy="579085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EFF6178E-42DD-33A5-AAA4-2781BEBE73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66131" y="1658272"/>
            <a:ext cx="1347999" cy="2011825"/>
          </a:xfrm>
          <a:prstGeom prst="rect">
            <a:avLst/>
          </a:prstGeom>
        </p:spPr>
      </p:pic>
      <p:sp>
        <p:nvSpPr>
          <p:cNvPr id="136" name="テキスト ボックス 294">
            <a:extLst>
              <a:ext uri="{FF2B5EF4-FFF2-40B4-BE49-F238E27FC236}">
                <a16:creationId xmlns:a16="http://schemas.microsoft.com/office/drawing/2014/main" id="{E08295FF-2F94-9FC1-DB74-CE5F3689B7A9}"/>
              </a:ext>
            </a:extLst>
          </p:cNvPr>
          <p:cNvSpPr txBox="1"/>
          <p:nvPr/>
        </p:nvSpPr>
        <p:spPr>
          <a:xfrm>
            <a:off x="2575196" y="1759758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EEDCB41-BEC1-BDD3-9752-8EB0A36328B5}"/>
              </a:ext>
            </a:extLst>
          </p:cNvPr>
          <p:cNvSpPr/>
          <p:nvPr/>
        </p:nvSpPr>
        <p:spPr>
          <a:xfrm>
            <a:off x="2166131" y="2065223"/>
            <a:ext cx="1347999" cy="1379220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CD3A4F35-FEE5-D2CE-5437-C36C9CDC16F6}"/>
              </a:ext>
            </a:extLst>
          </p:cNvPr>
          <p:cNvSpPr/>
          <p:nvPr/>
        </p:nvSpPr>
        <p:spPr>
          <a:xfrm>
            <a:off x="2860413" y="2068983"/>
            <a:ext cx="624840" cy="1875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9C08195D-4F65-02F1-9208-CE25F3DC7739}"/>
              </a:ext>
            </a:extLst>
          </p:cNvPr>
          <p:cNvSpPr/>
          <p:nvPr/>
        </p:nvSpPr>
        <p:spPr>
          <a:xfrm>
            <a:off x="2200967" y="2068983"/>
            <a:ext cx="624840" cy="1875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/>
              <a:t>All at once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AAE931C-8A53-2A8E-4120-F42E65A80123}"/>
              </a:ext>
            </a:extLst>
          </p:cNvPr>
          <p:cNvSpPr txBox="1"/>
          <p:nvPr/>
        </p:nvSpPr>
        <p:spPr>
          <a:xfrm>
            <a:off x="2243319" y="2284145"/>
            <a:ext cx="1186286" cy="221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18288" tIns="18288" rIns="18288" bIns="18288" rtlCol="0">
            <a:spAutoFit/>
          </a:bodyPr>
          <a:lstStyle/>
          <a:p>
            <a:pPr algn="ctr"/>
            <a:r>
              <a:rPr lang="en-US" sz="1200" b="1" dirty="0"/>
              <a:t>BTM80539-0400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E5ECAD1-C80E-0CF9-7D56-4662EF4DB6E8}"/>
              </a:ext>
            </a:extLst>
          </p:cNvPr>
          <p:cNvSpPr txBox="1"/>
          <p:nvPr/>
        </p:nvSpPr>
        <p:spPr>
          <a:xfrm>
            <a:off x="2243091" y="2591023"/>
            <a:ext cx="606827" cy="1138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500" b="1" dirty="0"/>
              <a:t>R10224G05501</a:t>
            </a:r>
          </a:p>
        </p:txBody>
      </p:sp>
      <p:sp>
        <p:nvSpPr>
          <p:cNvPr id="142" name="テキスト ボックス 412">
            <a:extLst>
              <a:ext uri="{FF2B5EF4-FFF2-40B4-BE49-F238E27FC236}">
                <a16:creationId xmlns:a16="http://schemas.microsoft.com/office/drawing/2014/main" id="{CA5D4F42-F9F4-A82A-727A-8F7DF59232EA}"/>
              </a:ext>
            </a:extLst>
          </p:cNvPr>
          <p:cNvSpPr txBox="1"/>
          <p:nvPr/>
        </p:nvSpPr>
        <p:spPr>
          <a:xfrm>
            <a:off x="2248914" y="2517778"/>
            <a:ext cx="27059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PDS No</a:t>
            </a:r>
            <a:endParaRPr kumimoji="1" lang="ja-JP" altLang="en-US" sz="500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42113FF7-0091-0A6C-523D-8FD82186B5E6}"/>
              </a:ext>
            </a:extLst>
          </p:cNvPr>
          <p:cNvSpPr txBox="1"/>
          <p:nvPr/>
        </p:nvSpPr>
        <p:spPr>
          <a:xfrm>
            <a:off x="2879070" y="2509795"/>
            <a:ext cx="242188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Total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8FC4E6D-5E59-0228-D0AF-FA689C9AF3E9}"/>
              </a:ext>
            </a:extLst>
          </p:cNvPr>
          <p:cNvSpPr txBox="1"/>
          <p:nvPr/>
        </p:nvSpPr>
        <p:spPr>
          <a:xfrm>
            <a:off x="3369919" y="2511821"/>
            <a:ext cx="14431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PCS</a:t>
            </a:r>
          </a:p>
        </p:txBody>
      </p:sp>
      <p:sp>
        <p:nvSpPr>
          <p:cNvPr id="145" name="テキスト ボックス 412">
            <a:extLst>
              <a:ext uri="{FF2B5EF4-FFF2-40B4-BE49-F238E27FC236}">
                <a16:creationId xmlns:a16="http://schemas.microsoft.com/office/drawing/2014/main" id="{BD340A33-589E-DCAE-C949-4A2055DA3D0F}"/>
              </a:ext>
            </a:extLst>
          </p:cNvPr>
          <p:cNvSpPr txBox="1"/>
          <p:nvPr/>
        </p:nvSpPr>
        <p:spPr>
          <a:xfrm>
            <a:off x="2197350" y="3347406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6FE6952-8131-E384-188C-78D0C6133C80}"/>
              </a:ext>
            </a:extLst>
          </p:cNvPr>
          <p:cNvSpPr/>
          <p:nvPr/>
        </p:nvSpPr>
        <p:spPr>
          <a:xfrm>
            <a:off x="2486372" y="3331778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kern="0" dirty="0">
                <a:solidFill>
                  <a:prstClr val="black"/>
                </a:solidFill>
              </a:rPr>
              <a:t>Q01</a:t>
            </a:r>
          </a:p>
        </p:txBody>
      </p:sp>
      <p:sp>
        <p:nvSpPr>
          <p:cNvPr id="147" name="テキスト ボックス 412">
            <a:extLst>
              <a:ext uri="{FF2B5EF4-FFF2-40B4-BE49-F238E27FC236}">
                <a16:creationId xmlns:a16="http://schemas.microsoft.com/office/drawing/2014/main" id="{AF870809-C1D7-9834-553A-70FBF9A69573}"/>
              </a:ext>
            </a:extLst>
          </p:cNvPr>
          <p:cNvSpPr txBox="1"/>
          <p:nvPr/>
        </p:nvSpPr>
        <p:spPr>
          <a:xfrm>
            <a:off x="2839295" y="3331384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148" name="テキスト ボックス 412">
            <a:extLst>
              <a:ext uri="{FF2B5EF4-FFF2-40B4-BE49-F238E27FC236}">
                <a16:creationId xmlns:a16="http://schemas.microsoft.com/office/drawing/2014/main" id="{38FF5BBF-7628-A7E5-B923-80BA4684039B}"/>
              </a:ext>
            </a:extLst>
          </p:cNvPr>
          <p:cNvSpPr txBox="1"/>
          <p:nvPr/>
        </p:nvSpPr>
        <p:spPr>
          <a:xfrm>
            <a:off x="3027134" y="3332794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100,000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A89306B-CA49-40E6-412A-A66471426F0B}"/>
              </a:ext>
            </a:extLst>
          </p:cNvPr>
          <p:cNvSpPr txBox="1"/>
          <p:nvPr/>
        </p:nvSpPr>
        <p:spPr>
          <a:xfrm>
            <a:off x="2893099" y="2590965"/>
            <a:ext cx="585251" cy="1077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18288" bIns="0" rtlCol="0">
            <a:spAutoFit/>
          </a:bodyPr>
          <a:lstStyle/>
          <a:p>
            <a:pPr algn="r"/>
            <a:r>
              <a:rPr lang="en-US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C9CFE259-BC18-0405-F8C7-249353902229}"/>
              </a:ext>
            </a:extLst>
          </p:cNvPr>
          <p:cNvSpPr/>
          <p:nvPr/>
        </p:nvSpPr>
        <p:spPr>
          <a:xfrm>
            <a:off x="2841993" y="3457457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F60DA141-9A56-E7BA-F288-0CD34D9627E2}"/>
              </a:ext>
            </a:extLst>
          </p:cNvPr>
          <p:cNvSpPr/>
          <p:nvPr/>
        </p:nvSpPr>
        <p:spPr>
          <a:xfrm>
            <a:off x="2168633" y="3457839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8A8A5A4-C4F5-3FC8-F773-A9A731F019FF}"/>
              </a:ext>
            </a:extLst>
          </p:cNvPr>
          <p:cNvSpPr txBox="1"/>
          <p:nvPr/>
        </p:nvSpPr>
        <p:spPr>
          <a:xfrm>
            <a:off x="3035969" y="2507855"/>
            <a:ext cx="30413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kumimoji="1" lang="en-US" sz="500" kern="0" dirty="0">
                <a:solidFill>
                  <a:prstClr val="black"/>
                </a:solidFill>
              </a:rPr>
              <a:t>480</a:t>
            </a:r>
          </a:p>
        </p:txBody>
      </p:sp>
      <p:pic>
        <p:nvPicPr>
          <p:cNvPr id="154" name="Picture 153">
            <a:extLst>
              <a:ext uri="{FF2B5EF4-FFF2-40B4-BE49-F238E27FC236}">
                <a16:creationId xmlns:a16="http://schemas.microsoft.com/office/drawing/2014/main" id="{C823EB2C-1721-57F4-5C03-EF3F2F1C613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84414" y="2728940"/>
            <a:ext cx="1306112" cy="579085"/>
          </a:xfrm>
          <a:prstGeom prst="rect">
            <a:avLst/>
          </a:prstGeom>
        </p:spPr>
      </p:pic>
      <p:sp>
        <p:nvSpPr>
          <p:cNvPr id="155" name="Callout: Line 154">
            <a:extLst>
              <a:ext uri="{FF2B5EF4-FFF2-40B4-BE49-F238E27FC236}">
                <a16:creationId xmlns:a16="http://schemas.microsoft.com/office/drawing/2014/main" id="{13C7DAC5-532D-B71C-2C16-A28E5000B6B4}"/>
              </a:ext>
            </a:extLst>
          </p:cNvPr>
          <p:cNvSpPr/>
          <p:nvPr/>
        </p:nvSpPr>
        <p:spPr>
          <a:xfrm>
            <a:off x="2360730" y="3879077"/>
            <a:ext cx="1179142" cy="697251"/>
          </a:xfrm>
          <a:prstGeom prst="borderCallout1">
            <a:avLst>
              <a:gd name="adj1" fmla="val -1189"/>
              <a:gd name="adj2" fmla="val 68568"/>
              <a:gd name="adj3" fmla="val -64526"/>
              <a:gd name="adj4" fmla="val 68080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Show current total stock information.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Show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 - PDS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 - Order no (PO number)</a:t>
            </a:r>
          </a:p>
        </p:txBody>
      </p:sp>
      <p:pic>
        <p:nvPicPr>
          <p:cNvPr id="157" name="Picture 156">
            <a:extLst>
              <a:ext uri="{FF2B5EF4-FFF2-40B4-BE49-F238E27FC236}">
                <a16:creationId xmlns:a16="http://schemas.microsoft.com/office/drawing/2014/main" id="{9BC95EFC-955D-55E6-41EF-778D6A56374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60277" y="3889631"/>
            <a:ext cx="1347999" cy="2011825"/>
          </a:xfrm>
          <a:prstGeom prst="rect">
            <a:avLst/>
          </a:prstGeom>
        </p:spPr>
      </p:pic>
      <p:sp>
        <p:nvSpPr>
          <p:cNvPr id="158" name="テキスト ボックス 294">
            <a:extLst>
              <a:ext uri="{FF2B5EF4-FFF2-40B4-BE49-F238E27FC236}">
                <a16:creationId xmlns:a16="http://schemas.microsoft.com/office/drawing/2014/main" id="{4ACA5F49-89B3-A2C8-B8EB-D864FD078FF4}"/>
              </a:ext>
            </a:extLst>
          </p:cNvPr>
          <p:cNvSpPr txBox="1"/>
          <p:nvPr/>
        </p:nvSpPr>
        <p:spPr>
          <a:xfrm>
            <a:off x="4169342" y="3991117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3BA417E-5745-EFCA-C99E-E499FDB7DB3A}"/>
              </a:ext>
            </a:extLst>
          </p:cNvPr>
          <p:cNvSpPr/>
          <p:nvPr/>
        </p:nvSpPr>
        <p:spPr>
          <a:xfrm>
            <a:off x="3760277" y="4296582"/>
            <a:ext cx="1347999" cy="1379220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1EBB920D-D230-4863-69DA-A8404F30F4DC}"/>
              </a:ext>
            </a:extLst>
          </p:cNvPr>
          <p:cNvSpPr/>
          <p:nvPr/>
        </p:nvSpPr>
        <p:spPr>
          <a:xfrm>
            <a:off x="4454559" y="4300342"/>
            <a:ext cx="624840" cy="1875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89C19F87-BFD4-B9FD-E6E8-3303FF5F2EB9}"/>
              </a:ext>
            </a:extLst>
          </p:cNvPr>
          <p:cNvSpPr/>
          <p:nvPr/>
        </p:nvSpPr>
        <p:spPr>
          <a:xfrm>
            <a:off x="3795113" y="4300342"/>
            <a:ext cx="624840" cy="1875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/>
              <a:t>All at once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010F8EA-5DFA-C653-9267-3A76067AC916}"/>
              </a:ext>
            </a:extLst>
          </p:cNvPr>
          <p:cNvSpPr txBox="1"/>
          <p:nvPr/>
        </p:nvSpPr>
        <p:spPr>
          <a:xfrm>
            <a:off x="3837465" y="4515504"/>
            <a:ext cx="1186286" cy="221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18288" tIns="18288" rIns="18288" bIns="18288" rtlCol="0">
            <a:spAutoFit/>
          </a:bodyPr>
          <a:lstStyle/>
          <a:p>
            <a:pPr algn="ctr"/>
            <a:r>
              <a:rPr lang="en-US" sz="1200" b="1" dirty="0"/>
              <a:t>BTM80539-0400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3D2E4F5-F700-5DBB-3B88-2C3CB76D9F61}"/>
              </a:ext>
            </a:extLst>
          </p:cNvPr>
          <p:cNvSpPr txBox="1"/>
          <p:nvPr/>
        </p:nvSpPr>
        <p:spPr>
          <a:xfrm>
            <a:off x="3837237" y="4822382"/>
            <a:ext cx="606827" cy="1138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500" b="1" dirty="0"/>
              <a:t>R10224G05501</a:t>
            </a:r>
          </a:p>
        </p:txBody>
      </p:sp>
      <p:sp>
        <p:nvSpPr>
          <p:cNvPr id="165" name="テキスト ボックス 412">
            <a:extLst>
              <a:ext uri="{FF2B5EF4-FFF2-40B4-BE49-F238E27FC236}">
                <a16:creationId xmlns:a16="http://schemas.microsoft.com/office/drawing/2014/main" id="{ABFA460D-853E-F5C0-22C8-0A20CD036B59}"/>
              </a:ext>
            </a:extLst>
          </p:cNvPr>
          <p:cNvSpPr txBox="1"/>
          <p:nvPr/>
        </p:nvSpPr>
        <p:spPr>
          <a:xfrm>
            <a:off x="3843060" y="4749137"/>
            <a:ext cx="27059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PDS No</a:t>
            </a:r>
            <a:endParaRPr kumimoji="1" lang="ja-JP" altLang="en-US" sz="5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43AC454-E754-ED97-CFB1-E8C5273AFDD1}"/>
              </a:ext>
            </a:extLst>
          </p:cNvPr>
          <p:cNvSpPr txBox="1"/>
          <p:nvPr/>
        </p:nvSpPr>
        <p:spPr>
          <a:xfrm>
            <a:off x="4473216" y="4741154"/>
            <a:ext cx="242188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Total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948C649E-3446-32C6-C0CE-7E9B7BC7E60A}"/>
              </a:ext>
            </a:extLst>
          </p:cNvPr>
          <p:cNvSpPr txBox="1"/>
          <p:nvPr/>
        </p:nvSpPr>
        <p:spPr>
          <a:xfrm>
            <a:off x="4964065" y="4743180"/>
            <a:ext cx="14431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PCS</a:t>
            </a:r>
          </a:p>
        </p:txBody>
      </p:sp>
      <p:sp>
        <p:nvSpPr>
          <p:cNvPr id="168" name="テキスト ボックス 412">
            <a:extLst>
              <a:ext uri="{FF2B5EF4-FFF2-40B4-BE49-F238E27FC236}">
                <a16:creationId xmlns:a16="http://schemas.microsoft.com/office/drawing/2014/main" id="{2D900AA7-A160-651D-5F6C-4ED58122B542}"/>
              </a:ext>
            </a:extLst>
          </p:cNvPr>
          <p:cNvSpPr txBox="1"/>
          <p:nvPr/>
        </p:nvSpPr>
        <p:spPr>
          <a:xfrm>
            <a:off x="3791496" y="5578765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534EFBCA-E756-3879-ED99-D93E51825CD7}"/>
              </a:ext>
            </a:extLst>
          </p:cNvPr>
          <p:cNvSpPr/>
          <p:nvPr/>
        </p:nvSpPr>
        <p:spPr>
          <a:xfrm>
            <a:off x="4080518" y="5563137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kern="0" dirty="0">
                <a:solidFill>
                  <a:prstClr val="black"/>
                </a:solidFill>
              </a:rPr>
              <a:t>Q01</a:t>
            </a:r>
          </a:p>
        </p:txBody>
      </p:sp>
      <p:sp>
        <p:nvSpPr>
          <p:cNvPr id="170" name="テキスト ボックス 412">
            <a:extLst>
              <a:ext uri="{FF2B5EF4-FFF2-40B4-BE49-F238E27FC236}">
                <a16:creationId xmlns:a16="http://schemas.microsoft.com/office/drawing/2014/main" id="{D3AEAB72-316F-B725-501D-EDEFB630DED3}"/>
              </a:ext>
            </a:extLst>
          </p:cNvPr>
          <p:cNvSpPr txBox="1"/>
          <p:nvPr/>
        </p:nvSpPr>
        <p:spPr>
          <a:xfrm>
            <a:off x="4433441" y="5562743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171" name="テキスト ボックス 412">
            <a:extLst>
              <a:ext uri="{FF2B5EF4-FFF2-40B4-BE49-F238E27FC236}">
                <a16:creationId xmlns:a16="http://schemas.microsoft.com/office/drawing/2014/main" id="{3743D21F-3DB3-D377-025D-501A682602EF}"/>
              </a:ext>
            </a:extLst>
          </p:cNvPr>
          <p:cNvSpPr txBox="1"/>
          <p:nvPr/>
        </p:nvSpPr>
        <p:spPr>
          <a:xfrm>
            <a:off x="4621280" y="5564153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100,000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EF69FB6-4BD9-8D33-4BEA-DCB1FD7A9FB9}"/>
              </a:ext>
            </a:extLst>
          </p:cNvPr>
          <p:cNvSpPr txBox="1"/>
          <p:nvPr/>
        </p:nvSpPr>
        <p:spPr>
          <a:xfrm>
            <a:off x="4487245" y="4822324"/>
            <a:ext cx="585251" cy="1077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18288" bIns="0" rtlCol="0">
            <a:spAutoFit/>
          </a:bodyPr>
          <a:lstStyle/>
          <a:p>
            <a:pPr algn="r"/>
            <a:r>
              <a:rPr lang="en-US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16.00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4597D7BE-86D0-3F80-BC64-C0DBD0D22D42}"/>
              </a:ext>
            </a:extLst>
          </p:cNvPr>
          <p:cNvSpPr/>
          <p:nvPr/>
        </p:nvSpPr>
        <p:spPr>
          <a:xfrm>
            <a:off x="4436139" y="5688816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57F45A0F-403F-C22F-F4F0-B2AA619DA53F}"/>
              </a:ext>
            </a:extLst>
          </p:cNvPr>
          <p:cNvSpPr/>
          <p:nvPr/>
        </p:nvSpPr>
        <p:spPr>
          <a:xfrm>
            <a:off x="3762779" y="5689198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0156381A-CEC7-E45F-6708-D23E9F8DB30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62268" y="4966530"/>
            <a:ext cx="1343046" cy="610869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553E2694-D1CD-8439-2B9B-A9F95D55A351}"/>
              </a:ext>
            </a:extLst>
          </p:cNvPr>
          <p:cNvSpPr txBox="1"/>
          <p:nvPr/>
        </p:nvSpPr>
        <p:spPr>
          <a:xfrm>
            <a:off x="1385531" y="4696833"/>
            <a:ext cx="30413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kumimoji="1" lang="en-US" sz="500" kern="0" dirty="0">
                <a:solidFill>
                  <a:prstClr val="black"/>
                </a:solidFill>
              </a:rPr>
              <a:t>480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B82C606-3C28-C1D8-110B-4331FFEF512C}"/>
              </a:ext>
            </a:extLst>
          </p:cNvPr>
          <p:cNvSpPr txBox="1"/>
          <p:nvPr/>
        </p:nvSpPr>
        <p:spPr>
          <a:xfrm>
            <a:off x="4646028" y="4741083"/>
            <a:ext cx="30413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kumimoji="1" lang="en-US" sz="500" kern="0" dirty="0">
                <a:solidFill>
                  <a:prstClr val="black"/>
                </a:solidFill>
              </a:rPr>
              <a:t>480</a:t>
            </a:r>
          </a:p>
        </p:txBody>
      </p:sp>
      <p:pic>
        <p:nvPicPr>
          <p:cNvPr id="184" name="Picture 183">
            <a:extLst>
              <a:ext uri="{FF2B5EF4-FFF2-40B4-BE49-F238E27FC236}">
                <a16:creationId xmlns:a16="http://schemas.microsoft.com/office/drawing/2014/main" id="{F5C542A9-7902-DBF6-3B90-453C6FAC39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7974" y="6685763"/>
            <a:ext cx="1347999" cy="2011825"/>
          </a:xfrm>
          <a:prstGeom prst="rect">
            <a:avLst/>
          </a:prstGeom>
        </p:spPr>
      </p:pic>
      <p:sp>
        <p:nvSpPr>
          <p:cNvPr id="185" name="テキスト ボックス 294">
            <a:extLst>
              <a:ext uri="{FF2B5EF4-FFF2-40B4-BE49-F238E27FC236}">
                <a16:creationId xmlns:a16="http://schemas.microsoft.com/office/drawing/2014/main" id="{2ED53EA5-A1BB-21CA-01D0-CEADF7C98BF3}"/>
              </a:ext>
            </a:extLst>
          </p:cNvPr>
          <p:cNvSpPr txBox="1"/>
          <p:nvPr/>
        </p:nvSpPr>
        <p:spPr>
          <a:xfrm>
            <a:off x="1157039" y="6787249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654C6E40-FA81-F68B-4A19-0FCBC4D4528D}"/>
              </a:ext>
            </a:extLst>
          </p:cNvPr>
          <p:cNvSpPr/>
          <p:nvPr/>
        </p:nvSpPr>
        <p:spPr>
          <a:xfrm>
            <a:off x="747974" y="7092714"/>
            <a:ext cx="1347999" cy="1379220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FEE6DAB5-053F-6A0B-87BA-45DC617B69B1}"/>
              </a:ext>
            </a:extLst>
          </p:cNvPr>
          <p:cNvSpPr/>
          <p:nvPr/>
        </p:nvSpPr>
        <p:spPr>
          <a:xfrm>
            <a:off x="1442256" y="7096474"/>
            <a:ext cx="624840" cy="1875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7A45815C-4FB0-16CD-3BB4-97109F1E6299}"/>
              </a:ext>
            </a:extLst>
          </p:cNvPr>
          <p:cNvSpPr/>
          <p:nvPr/>
        </p:nvSpPr>
        <p:spPr>
          <a:xfrm>
            <a:off x="782810" y="7096474"/>
            <a:ext cx="624840" cy="1875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/>
              <a:t>All at once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9AA9EE9C-6483-0E53-8619-04E6838765DE}"/>
              </a:ext>
            </a:extLst>
          </p:cNvPr>
          <p:cNvSpPr txBox="1"/>
          <p:nvPr/>
        </p:nvSpPr>
        <p:spPr>
          <a:xfrm>
            <a:off x="825162" y="7311636"/>
            <a:ext cx="1186286" cy="221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18288" tIns="18288" rIns="18288" bIns="18288" rtlCol="0">
            <a:spAutoFit/>
          </a:bodyPr>
          <a:lstStyle/>
          <a:p>
            <a:pPr algn="ctr"/>
            <a:r>
              <a:rPr lang="en-US" sz="1200" b="1" dirty="0"/>
              <a:t>BTM80539-0400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833B3CE-F874-6566-D8F7-6A4AA0B8EC35}"/>
              </a:ext>
            </a:extLst>
          </p:cNvPr>
          <p:cNvSpPr txBox="1"/>
          <p:nvPr/>
        </p:nvSpPr>
        <p:spPr>
          <a:xfrm>
            <a:off x="824934" y="7618514"/>
            <a:ext cx="606827" cy="1138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500" b="1" dirty="0"/>
              <a:t>R10224G05501</a:t>
            </a:r>
          </a:p>
        </p:txBody>
      </p:sp>
      <p:sp>
        <p:nvSpPr>
          <p:cNvPr id="191" name="テキスト ボックス 412">
            <a:extLst>
              <a:ext uri="{FF2B5EF4-FFF2-40B4-BE49-F238E27FC236}">
                <a16:creationId xmlns:a16="http://schemas.microsoft.com/office/drawing/2014/main" id="{92D3AA0F-944C-B162-08CC-1CF847036BE9}"/>
              </a:ext>
            </a:extLst>
          </p:cNvPr>
          <p:cNvSpPr txBox="1"/>
          <p:nvPr/>
        </p:nvSpPr>
        <p:spPr>
          <a:xfrm>
            <a:off x="830757" y="7545269"/>
            <a:ext cx="27059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PDS No</a:t>
            </a:r>
            <a:endParaRPr kumimoji="1" lang="ja-JP" altLang="en-US" sz="500" dirty="0"/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9888FAA1-DBAF-A6DF-4252-60FF02C54BF2}"/>
              </a:ext>
            </a:extLst>
          </p:cNvPr>
          <p:cNvSpPr txBox="1"/>
          <p:nvPr/>
        </p:nvSpPr>
        <p:spPr>
          <a:xfrm>
            <a:off x="1460913" y="7537286"/>
            <a:ext cx="242188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Total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28E21F78-69AF-3439-918A-9A92264175C2}"/>
              </a:ext>
            </a:extLst>
          </p:cNvPr>
          <p:cNvSpPr txBox="1"/>
          <p:nvPr/>
        </p:nvSpPr>
        <p:spPr>
          <a:xfrm>
            <a:off x="1951762" y="7539312"/>
            <a:ext cx="14431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PCS</a:t>
            </a:r>
          </a:p>
        </p:txBody>
      </p:sp>
      <p:sp>
        <p:nvSpPr>
          <p:cNvPr id="1026" name="テキスト ボックス 412">
            <a:extLst>
              <a:ext uri="{FF2B5EF4-FFF2-40B4-BE49-F238E27FC236}">
                <a16:creationId xmlns:a16="http://schemas.microsoft.com/office/drawing/2014/main" id="{E7DAF05D-BC45-8029-144F-490038632940}"/>
              </a:ext>
            </a:extLst>
          </p:cNvPr>
          <p:cNvSpPr txBox="1"/>
          <p:nvPr/>
        </p:nvSpPr>
        <p:spPr>
          <a:xfrm>
            <a:off x="779193" y="8374897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027" name="Rectangle: Rounded Corners 1026">
            <a:extLst>
              <a:ext uri="{FF2B5EF4-FFF2-40B4-BE49-F238E27FC236}">
                <a16:creationId xmlns:a16="http://schemas.microsoft.com/office/drawing/2014/main" id="{35722255-E5CA-F3A4-6D8E-4CF9C5E1CAB9}"/>
              </a:ext>
            </a:extLst>
          </p:cNvPr>
          <p:cNvSpPr/>
          <p:nvPr/>
        </p:nvSpPr>
        <p:spPr>
          <a:xfrm>
            <a:off x="1068215" y="8359269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kern="0" dirty="0">
                <a:solidFill>
                  <a:prstClr val="black"/>
                </a:solidFill>
              </a:rPr>
              <a:t>Q01</a:t>
            </a:r>
          </a:p>
        </p:txBody>
      </p:sp>
      <p:sp>
        <p:nvSpPr>
          <p:cNvPr id="1028" name="テキスト ボックス 412">
            <a:extLst>
              <a:ext uri="{FF2B5EF4-FFF2-40B4-BE49-F238E27FC236}">
                <a16:creationId xmlns:a16="http://schemas.microsoft.com/office/drawing/2014/main" id="{64491DE2-469F-F3C6-D483-7C349D581C9E}"/>
              </a:ext>
            </a:extLst>
          </p:cNvPr>
          <p:cNvSpPr txBox="1"/>
          <p:nvPr/>
        </p:nvSpPr>
        <p:spPr>
          <a:xfrm>
            <a:off x="1421138" y="8358875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1029" name="テキスト ボックス 412">
            <a:extLst>
              <a:ext uri="{FF2B5EF4-FFF2-40B4-BE49-F238E27FC236}">
                <a16:creationId xmlns:a16="http://schemas.microsoft.com/office/drawing/2014/main" id="{2A54F366-F522-2056-64D9-B4A83388763C}"/>
              </a:ext>
            </a:extLst>
          </p:cNvPr>
          <p:cNvSpPr txBox="1"/>
          <p:nvPr/>
        </p:nvSpPr>
        <p:spPr>
          <a:xfrm>
            <a:off x="1608977" y="8360285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100,000</a:t>
            </a:r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1CBD6B29-7F15-C691-BE3F-266D19DA7D87}"/>
              </a:ext>
            </a:extLst>
          </p:cNvPr>
          <p:cNvSpPr txBox="1"/>
          <p:nvPr/>
        </p:nvSpPr>
        <p:spPr>
          <a:xfrm>
            <a:off x="1474942" y="7618456"/>
            <a:ext cx="585251" cy="1077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18288" bIns="0" rtlCol="0">
            <a:spAutoFit/>
          </a:bodyPr>
          <a:lstStyle/>
          <a:p>
            <a:pPr algn="r"/>
            <a:r>
              <a:rPr lang="en-US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16.00</a:t>
            </a:r>
          </a:p>
        </p:txBody>
      </p:sp>
      <p:sp>
        <p:nvSpPr>
          <p:cNvPr id="1031" name="Rectangle: Rounded Corners 1030">
            <a:extLst>
              <a:ext uri="{FF2B5EF4-FFF2-40B4-BE49-F238E27FC236}">
                <a16:creationId xmlns:a16="http://schemas.microsoft.com/office/drawing/2014/main" id="{81AFD00C-B361-C952-3FFE-307CC5D6B0B4}"/>
              </a:ext>
            </a:extLst>
          </p:cNvPr>
          <p:cNvSpPr/>
          <p:nvPr/>
        </p:nvSpPr>
        <p:spPr>
          <a:xfrm>
            <a:off x="1423836" y="8484948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032" name="Rectangle: Rounded Corners 1031">
            <a:extLst>
              <a:ext uri="{FF2B5EF4-FFF2-40B4-BE49-F238E27FC236}">
                <a16:creationId xmlns:a16="http://schemas.microsoft.com/office/drawing/2014/main" id="{D3143754-88AC-6084-1EA0-D0120EBC64E3}"/>
              </a:ext>
            </a:extLst>
          </p:cNvPr>
          <p:cNvSpPr/>
          <p:nvPr/>
        </p:nvSpPr>
        <p:spPr>
          <a:xfrm>
            <a:off x="750476" y="8485330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21C3C94C-4C93-176B-F4C0-4144D9EDC80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9965" y="7762662"/>
            <a:ext cx="1343046" cy="610869"/>
          </a:xfrm>
          <a:prstGeom prst="rect">
            <a:avLst/>
          </a:prstGeom>
        </p:spPr>
      </p:pic>
      <p:sp>
        <p:nvSpPr>
          <p:cNvPr id="1034" name="TextBox 1033">
            <a:extLst>
              <a:ext uri="{FF2B5EF4-FFF2-40B4-BE49-F238E27FC236}">
                <a16:creationId xmlns:a16="http://schemas.microsoft.com/office/drawing/2014/main" id="{42C04290-E3E2-F9B4-0584-E51FF6A0169E}"/>
              </a:ext>
            </a:extLst>
          </p:cNvPr>
          <p:cNvSpPr txBox="1"/>
          <p:nvPr/>
        </p:nvSpPr>
        <p:spPr>
          <a:xfrm>
            <a:off x="1633725" y="7537215"/>
            <a:ext cx="30413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kumimoji="1" lang="en-US" sz="500" kern="0" dirty="0">
                <a:solidFill>
                  <a:prstClr val="black"/>
                </a:solidFill>
              </a:rPr>
              <a:t>480</a:t>
            </a:r>
          </a:p>
        </p:txBody>
      </p:sp>
      <p:pic>
        <p:nvPicPr>
          <p:cNvPr id="1035" name="Picture 1034">
            <a:extLst>
              <a:ext uri="{FF2B5EF4-FFF2-40B4-BE49-F238E27FC236}">
                <a16:creationId xmlns:a16="http://schemas.microsoft.com/office/drawing/2014/main" id="{36EF8D83-275D-3906-0696-E5B705D475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94783" y="6624285"/>
            <a:ext cx="1347999" cy="2011825"/>
          </a:xfrm>
          <a:prstGeom prst="rect">
            <a:avLst/>
          </a:prstGeom>
        </p:spPr>
      </p:pic>
      <p:sp>
        <p:nvSpPr>
          <p:cNvPr id="1036" name="テキスト ボックス 294">
            <a:extLst>
              <a:ext uri="{FF2B5EF4-FFF2-40B4-BE49-F238E27FC236}">
                <a16:creationId xmlns:a16="http://schemas.microsoft.com/office/drawing/2014/main" id="{6EDCABD2-66CA-401D-08EA-014C83A988D4}"/>
              </a:ext>
            </a:extLst>
          </p:cNvPr>
          <p:cNvSpPr txBox="1"/>
          <p:nvPr/>
        </p:nvSpPr>
        <p:spPr>
          <a:xfrm>
            <a:off x="4203848" y="6725771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FFF44BD-9F93-837F-0627-D45395CB4962}"/>
              </a:ext>
            </a:extLst>
          </p:cNvPr>
          <p:cNvSpPr/>
          <p:nvPr/>
        </p:nvSpPr>
        <p:spPr>
          <a:xfrm>
            <a:off x="3794783" y="7031236"/>
            <a:ext cx="1347999" cy="1379220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038" name="Rectangle: Rounded Corners 1037">
            <a:extLst>
              <a:ext uri="{FF2B5EF4-FFF2-40B4-BE49-F238E27FC236}">
                <a16:creationId xmlns:a16="http://schemas.microsoft.com/office/drawing/2014/main" id="{0D3095E4-03B6-7439-0E98-C31DF5C11E91}"/>
              </a:ext>
            </a:extLst>
          </p:cNvPr>
          <p:cNvSpPr/>
          <p:nvPr/>
        </p:nvSpPr>
        <p:spPr>
          <a:xfrm>
            <a:off x="4489065" y="7034996"/>
            <a:ext cx="624840" cy="1875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1039" name="Rectangle: Rounded Corners 1038">
            <a:extLst>
              <a:ext uri="{FF2B5EF4-FFF2-40B4-BE49-F238E27FC236}">
                <a16:creationId xmlns:a16="http://schemas.microsoft.com/office/drawing/2014/main" id="{110258C2-C028-2820-ECCE-FCEDCAEB2B5D}"/>
              </a:ext>
            </a:extLst>
          </p:cNvPr>
          <p:cNvSpPr/>
          <p:nvPr/>
        </p:nvSpPr>
        <p:spPr>
          <a:xfrm>
            <a:off x="3829619" y="7034996"/>
            <a:ext cx="624840" cy="1875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/>
              <a:t>All at once</a:t>
            </a:r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4A193925-10BC-5F32-49A9-073494E34F85}"/>
              </a:ext>
            </a:extLst>
          </p:cNvPr>
          <p:cNvSpPr txBox="1"/>
          <p:nvPr/>
        </p:nvSpPr>
        <p:spPr>
          <a:xfrm>
            <a:off x="3871971" y="7250158"/>
            <a:ext cx="1186286" cy="221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18288" tIns="18288" rIns="18288" bIns="18288" rtlCol="0">
            <a:spAutoFit/>
          </a:bodyPr>
          <a:lstStyle/>
          <a:p>
            <a:pPr algn="ctr"/>
            <a:r>
              <a:rPr lang="en-US" sz="1200" b="1" dirty="0"/>
              <a:t>BTM80539-0400</a:t>
            </a: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9D21CC86-1086-376E-6375-097C07C02DD7}"/>
              </a:ext>
            </a:extLst>
          </p:cNvPr>
          <p:cNvSpPr txBox="1"/>
          <p:nvPr/>
        </p:nvSpPr>
        <p:spPr>
          <a:xfrm>
            <a:off x="3871743" y="7557036"/>
            <a:ext cx="606827" cy="1138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500" b="1" dirty="0"/>
              <a:t>R10224G05501</a:t>
            </a:r>
          </a:p>
        </p:txBody>
      </p:sp>
      <p:sp>
        <p:nvSpPr>
          <p:cNvPr id="1042" name="テキスト ボックス 412">
            <a:extLst>
              <a:ext uri="{FF2B5EF4-FFF2-40B4-BE49-F238E27FC236}">
                <a16:creationId xmlns:a16="http://schemas.microsoft.com/office/drawing/2014/main" id="{6C2EADF1-8FCA-985D-52EE-D66D2CC5A48E}"/>
              </a:ext>
            </a:extLst>
          </p:cNvPr>
          <p:cNvSpPr txBox="1"/>
          <p:nvPr/>
        </p:nvSpPr>
        <p:spPr>
          <a:xfrm>
            <a:off x="3877566" y="7483791"/>
            <a:ext cx="27059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PDS No</a:t>
            </a:r>
            <a:endParaRPr kumimoji="1" lang="ja-JP" altLang="en-US" sz="500" dirty="0"/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3BB11B3B-A5ED-718A-EE5B-FBF5E2891394}"/>
              </a:ext>
            </a:extLst>
          </p:cNvPr>
          <p:cNvSpPr txBox="1"/>
          <p:nvPr/>
        </p:nvSpPr>
        <p:spPr>
          <a:xfrm>
            <a:off x="4507722" y="7475808"/>
            <a:ext cx="242188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Total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30EFA0D6-FBFE-079A-850C-1BE072CAC0DC}"/>
              </a:ext>
            </a:extLst>
          </p:cNvPr>
          <p:cNvSpPr txBox="1"/>
          <p:nvPr/>
        </p:nvSpPr>
        <p:spPr>
          <a:xfrm>
            <a:off x="4998571" y="7477834"/>
            <a:ext cx="14431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PCS</a:t>
            </a:r>
          </a:p>
        </p:txBody>
      </p:sp>
      <p:sp>
        <p:nvSpPr>
          <p:cNvPr id="1051" name="テキスト ボックス 412">
            <a:extLst>
              <a:ext uri="{FF2B5EF4-FFF2-40B4-BE49-F238E27FC236}">
                <a16:creationId xmlns:a16="http://schemas.microsoft.com/office/drawing/2014/main" id="{68BCB434-6D1A-02E6-6563-0886BB0F269E}"/>
              </a:ext>
            </a:extLst>
          </p:cNvPr>
          <p:cNvSpPr txBox="1"/>
          <p:nvPr/>
        </p:nvSpPr>
        <p:spPr>
          <a:xfrm>
            <a:off x="3826002" y="8313419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052" name="Rectangle: Rounded Corners 1051">
            <a:extLst>
              <a:ext uri="{FF2B5EF4-FFF2-40B4-BE49-F238E27FC236}">
                <a16:creationId xmlns:a16="http://schemas.microsoft.com/office/drawing/2014/main" id="{1A959933-B3BC-61F3-9BFC-1E38DDAB07B8}"/>
              </a:ext>
            </a:extLst>
          </p:cNvPr>
          <p:cNvSpPr/>
          <p:nvPr/>
        </p:nvSpPr>
        <p:spPr>
          <a:xfrm>
            <a:off x="4115024" y="8297791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kern="0" dirty="0">
                <a:solidFill>
                  <a:prstClr val="black"/>
                </a:solidFill>
              </a:rPr>
              <a:t>Q01</a:t>
            </a:r>
          </a:p>
        </p:txBody>
      </p:sp>
      <p:sp>
        <p:nvSpPr>
          <p:cNvPr id="1053" name="テキスト ボックス 412">
            <a:extLst>
              <a:ext uri="{FF2B5EF4-FFF2-40B4-BE49-F238E27FC236}">
                <a16:creationId xmlns:a16="http://schemas.microsoft.com/office/drawing/2014/main" id="{34DEBE17-1630-F256-7B14-09C846452EEE}"/>
              </a:ext>
            </a:extLst>
          </p:cNvPr>
          <p:cNvSpPr txBox="1"/>
          <p:nvPr/>
        </p:nvSpPr>
        <p:spPr>
          <a:xfrm>
            <a:off x="4467947" y="8297397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1054" name="テキスト ボックス 412">
            <a:extLst>
              <a:ext uri="{FF2B5EF4-FFF2-40B4-BE49-F238E27FC236}">
                <a16:creationId xmlns:a16="http://schemas.microsoft.com/office/drawing/2014/main" id="{596B5ECA-C1E6-93A1-5A36-D8C05D7889E9}"/>
              </a:ext>
            </a:extLst>
          </p:cNvPr>
          <p:cNvSpPr txBox="1"/>
          <p:nvPr/>
        </p:nvSpPr>
        <p:spPr>
          <a:xfrm>
            <a:off x="4655786" y="8298807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100,000</a:t>
            </a: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2F6BD929-E22D-8488-3093-446059C62CBE}"/>
              </a:ext>
            </a:extLst>
          </p:cNvPr>
          <p:cNvSpPr txBox="1"/>
          <p:nvPr/>
        </p:nvSpPr>
        <p:spPr>
          <a:xfrm>
            <a:off x="4521751" y="7556978"/>
            <a:ext cx="585251" cy="1077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18288" bIns="0" rtlCol="0">
            <a:spAutoFit/>
          </a:bodyPr>
          <a:lstStyle/>
          <a:p>
            <a:pPr algn="r"/>
            <a:r>
              <a:rPr lang="en-US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480.00</a:t>
            </a:r>
          </a:p>
        </p:txBody>
      </p:sp>
      <p:sp>
        <p:nvSpPr>
          <p:cNvPr id="1056" name="Rectangle: Rounded Corners 1055">
            <a:extLst>
              <a:ext uri="{FF2B5EF4-FFF2-40B4-BE49-F238E27FC236}">
                <a16:creationId xmlns:a16="http://schemas.microsoft.com/office/drawing/2014/main" id="{201B7A35-9ADB-15AD-1B09-B4AD47FEA318}"/>
              </a:ext>
            </a:extLst>
          </p:cNvPr>
          <p:cNvSpPr/>
          <p:nvPr/>
        </p:nvSpPr>
        <p:spPr>
          <a:xfrm>
            <a:off x="4470645" y="8423470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060" name="Rectangle: Rounded Corners 1059">
            <a:extLst>
              <a:ext uri="{FF2B5EF4-FFF2-40B4-BE49-F238E27FC236}">
                <a16:creationId xmlns:a16="http://schemas.microsoft.com/office/drawing/2014/main" id="{7B884750-D100-0BE5-39DF-8E5DE9DD82E2}"/>
              </a:ext>
            </a:extLst>
          </p:cNvPr>
          <p:cNvSpPr/>
          <p:nvPr/>
        </p:nvSpPr>
        <p:spPr>
          <a:xfrm>
            <a:off x="3797285" y="8423852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sp>
        <p:nvSpPr>
          <p:cNvPr id="1062" name="TextBox 1061">
            <a:extLst>
              <a:ext uri="{FF2B5EF4-FFF2-40B4-BE49-F238E27FC236}">
                <a16:creationId xmlns:a16="http://schemas.microsoft.com/office/drawing/2014/main" id="{13DD5FE7-E015-6C6B-88B8-985D59EE4CC5}"/>
              </a:ext>
            </a:extLst>
          </p:cNvPr>
          <p:cNvSpPr txBox="1"/>
          <p:nvPr/>
        </p:nvSpPr>
        <p:spPr>
          <a:xfrm>
            <a:off x="4680534" y="7475737"/>
            <a:ext cx="30413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kumimoji="1" lang="en-US" sz="500" kern="0" dirty="0">
                <a:solidFill>
                  <a:prstClr val="black"/>
                </a:solidFill>
              </a:rPr>
              <a:t>480</a:t>
            </a:r>
          </a:p>
        </p:txBody>
      </p:sp>
      <p:pic>
        <p:nvPicPr>
          <p:cNvPr id="1066" name="Picture 1065">
            <a:extLst>
              <a:ext uri="{FF2B5EF4-FFF2-40B4-BE49-F238E27FC236}">
                <a16:creationId xmlns:a16="http://schemas.microsoft.com/office/drawing/2014/main" id="{11AD5200-06AC-B259-5260-F3163A8F293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92664" y="7718399"/>
            <a:ext cx="1345916" cy="574954"/>
          </a:xfrm>
          <a:prstGeom prst="rect">
            <a:avLst/>
          </a:prstGeom>
        </p:spPr>
      </p:pic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76E61610-786E-BD8D-3AC5-040E52BDE6D5}"/>
              </a:ext>
            </a:extLst>
          </p:cNvPr>
          <p:cNvGrpSpPr/>
          <p:nvPr/>
        </p:nvGrpSpPr>
        <p:grpSpPr>
          <a:xfrm>
            <a:off x="3783740" y="4255867"/>
            <a:ext cx="747585" cy="401579"/>
            <a:chOff x="7001199" y="5604763"/>
            <a:chExt cx="747585" cy="401579"/>
          </a:xfrm>
        </p:grpSpPr>
        <p:sp>
          <p:nvSpPr>
            <p:cNvPr id="1072" name="正方形/長方形 40">
              <a:extLst>
                <a:ext uri="{FF2B5EF4-FFF2-40B4-BE49-F238E27FC236}">
                  <a16:creationId xmlns:a16="http://schemas.microsoft.com/office/drawing/2014/main" id="{46712E34-5C21-F960-14A0-1CD94114E444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073" name="グラフィックス 41" descr="右向き指示マーク">
              <a:extLst>
                <a:ext uri="{FF2B5EF4-FFF2-40B4-BE49-F238E27FC236}">
                  <a16:creationId xmlns:a16="http://schemas.microsoft.com/office/drawing/2014/main" id="{2D13C67F-61C1-D56F-4146-662EEB29C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1074" name="テキスト ボックス 300">
            <a:extLst>
              <a:ext uri="{FF2B5EF4-FFF2-40B4-BE49-F238E27FC236}">
                <a16:creationId xmlns:a16="http://schemas.microsoft.com/office/drawing/2014/main" id="{9F1C1CB2-DCE5-BC71-14E9-FDA9FF908B08}"/>
              </a:ext>
            </a:extLst>
          </p:cNvPr>
          <p:cNvSpPr txBox="1"/>
          <p:nvPr/>
        </p:nvSpPr>
        <p:spPr>
          <a:xfrm>
            <a:off x="5172917" y="3797545"/>
            <a:ext cx="1057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Change mode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Change the mode, the data will be lost!!</a:t>
            </a:r>
            <a:endParaRPr kumimoji="1" lang="ja-JP" altLang="en-US" sz="600" dirty="0"/>
          </a:p>
        </p:txBody>
      </p:sp>
      <p:sp>
        <p:nvSpPr>
          <p:cNvPr id="1075" name="正方形/長方形 40">
            <a:extLst>
              <a:ext uri="{FF2B5EF4-FFF2-40B4-BE49-F238E27FC236}">
                <a16:creationId xmlns:a16="http://schemas.microsoft.com/office/drawing/2014/main" id="{66331E34-C1F1-5424-9B2F-E72211196E6D}"/>
              </a:ext>
            </a:extLst>
          </p:cNvPr>
          <p:cNvSpPr/>
          <p:nvPr/>
        </p:nvSpPr>
        <p:spPr>
          <a:xfrm>
            <a:off x="5156614" y="3770980"/>
            <a:ext cx="1347999" cy="161382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BFDD753C-B6C0-F25E-76FF-E5410982F46D}"/>
              </a:ext>
            </a:extLst>
          </p:cNvPr>
          <p:cNvGrpSpPr/>
          <p:nvPr/>
        </p:nvGrpSpPr>
        <p:grpSpPr>
          <a:xfrm>
            <a:off x="4436623" y="8372534"/>
            <a:ext cx="747585" cy="401579"/>
            <a:chOff x="7001199" y="5604763"/>
            <a:chExt cx="747585" cy="401579"/>
          </a:xfrm>
        </p:grpSpPr>
        <p:sp>
          <p:nvSpPr>
            <p:cNvPr id="1077" name="正方形/長方形 40">
              <a:extLst>
                <a:ext uri="{FF2B5EF4-FFF2-40B4-BE49-F238E27FC236}">
                  <a16:creationId xmlns:a16="http://schemas.microsoft.com/office/drawing/2014/main" id="{C5D9673B-5DF2-1834-D5DE-D4D16D11B849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078" name="グラフィックス 41" descr="右向き指示マーク">
              <a:extLst>
                <a:ext uri="{FF2B5EF4-FFF2-40B4-BE49-F238E27FC236}">
                  <a16:creationId xmlns:a16="http://schemas.microsoft.com/office/drawing/2014/main" id="{36C1FE09-015F-BCF9-2F70-DD47DCBE1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1079" name="矢印: 右 242">
            <a:extLst>
              <a:ext uri="{FF2B5EF4-FFF2-40B4-BE49-F238E27FC236}">
                <a16:creationId xmlns:a16="http://schemas.microsoft.com/office/drawing/2014/main" id="{E1CF0C07-9390-78A5-65F0-8C1C715B9A0B}"/>
              </a:ext>
            </a:extLst>
          </p:cNvPr>
          <p:cNvSpPr/>
          <p:nvPr/>
        </p:nvSpPr>
        <p:spPr>
          <a:xfrm>
            <a:off x="5213982" y="7636501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8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2. Overall configuration diagram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0BBF93-590E-46B1-959E-D6B1E58C4925}"/>
              </a:ext>
            </a:extLst>
          </p:cNvPr>
          <p:cNvSpPr txBox="1"/>
          <p:nvPr/>
        </p:nvSpPr>
        <p:spPr>
          <a:xfrm>
            <a:off x="406400" y="1025912"/>
            <a:ext cx="61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Represents a configuration diagram of the stock management system. It is a configuration image of hardware and documents.</a:t>
            </a:r>
            <a:endParaRPr kumimoji="1" lang="ja-JP" altLang="en-US" sz="11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4546D1-79EE-482E-A6BD-41EFA3E9A176}"/>
              </a:ext>
            </a:extLst>
          </p:cNvPr>
          <p:cNvSpPr txBox="1"/>
          <p:nvPr/>
        </p:nvSpPr>
        <p:spPr>
          <a:xfrm>
            <a:off x="406400" y="1417027"/>
            <a:ext cx="6117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Overall configuration diagram image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A7E3F70-2A0C-4693-B7A3-2F0C925AAAE7}"/>
              </a:ext>
            </a:extLst>
          </p:cNvPr>
          <p:cNvSpPr/>
          <p:nvPr/>
        </p:nvSpPr>
        <p:spPr>
          <a:xfrm>
            <a:off x="406400" y="1678637"/>
            <a:ext cx="6117062" cy="75027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E2191EB2-7E31-4F4E-91C4-C81C5D221255}"/>
              </a:ext>
            </a:extLst>
          </p:cNvPr>
          <p:cNvSpPr/>
          <p:nvPr/>
        </p:nvSpPr>
        <p:spPr>
          <a:xfrm>
            <a:off x="3443192" y="7883765"/>
            <a:ext cx="2368290" cy="119384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ERP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5" name="吹き出し: 四角形 124">
            <a:extLst>
              <a:ext uri="{FF2B5EF4-FFF2-40B4-BE49-F238E27FC236}">
                <a16:creationId xmlns:a16="http://schemas.microsoft.com/office/drawing/2014/main" id="{49F2F107-ADE4-4A0E-B4DB-A1CDCE7A7735}"/>
              </a:ext>
            </a:extLst>
          </p:cNvPr>
          <p:cNvSpPr/>
          <p:nvPr/>
        </p:nvSpPr>
        <p:spPr>
          <a:xfrm>
            <a:off x="538705" y="6953495"/>
            <a:ext cx="2800829" cy="1273868"/>
          </a:xfrm>
          <a:prstGeom prst="wedgeRectCallout">
            <a:avLst>
              <a:gd name="adj1" fmla="val 56124"/>
              <a:gd name="adj2" fmla="val 25909"/>
            </a:avLst>
          </a:prstGeom>
          <a:solidFill>
            <a:schemeClr val="bg1"/>
          </a:solidFill>
          <a:ln w="3175" cap="flat" cmpd="sng" algn="ctr">
            <a:solidFill>
              <a:srgbClr val="3F3F3F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SyteLine / TBFST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1100" kern="0" dirty="0">
                <a:solidFill>
                  <a:prstClr val="black"/>
                </a:solidFill>
              </a:rPr>
              <a:t>PO/PDS Line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Supplier DO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1100" kern="0" dirty="0">
                <a:solidFill>
                  <a:prstClr val="black"/>
                </a:solidFill>
              </a:rPr>
              <a:t>Customer DO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Production Schedule</a:t>
            </a:r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7CDF7409-2096-4783-B593-23407529C132}"/>
              </a:ext>
            </a:extLst>
          </p:cNvPr>
          <p:cNvSpPr/>
          <p:nvPr/>
        </p:nvSpPr>
        <p:spPr>
          <a:xfrm>
            <a:off x="3427622" y="6167451"/>
            <a:ext cx="2397544" cy="1179636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>
                <a:solidFill>
                  <a:prstClr val="black"/>
                </a:solidFill>
              </a:rPr>
              <a:t>Pegasus Server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059E83C-0ED2-47FC-ADEB-F2082802F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2" t="16509" r="9936" b="16648"/>
          <a:stretch/>
        </p:blipFill>
        <p:spPr>
          <a:xfrm>
            <a:off x="4153377" y="8295393"/>
            <a:ext cx="843803" cy="717202"/>
          </a:xfrm>
          <a:prstGeom prst="rect">
            <a:avLst/>
          </a:prstGeom>
        </p:spPr>
      </p:pic>
      <p:pic>
        <p:nvPicPr>
          <p:cNvPr id="134" name="図 133">
            <a:extLst>
              <a:ext uri="{FF2B5EF4-FFF2-40B4-BE49-F238E27FC236}">
                <a16:creationId xmlns:a16="http://schemas.microsoft.com/office/drawing/2014/main" id="{B42CDB7D-5D31-4FE8-A6BD-04E87ADAA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001" y="6539711"/>
            <a:ext cx="612175" cy="691709"/>
          </a:xfrm>
          <a:prstGeom prst="rect">
            <a:avLst/>
          </a:prstGeom>
        </p:spPr>
      </p:pic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777C20E0-168B-4E1A-94A2-2FEAF2BF1F9A}"/>
              </a:ext>
            </a:extLst>
          </p:cNvPr>
          <p:cNvCxnSpPr>
            <a:cxnSpLocks/>
            <a:stCxn id="115" idx="0"/>
            <a:endCxn id="146" idx="2"/>
          </p:cNvCxnSpPr>
          <p:nvPr/>
        </p:nvCxnSpPr>
        <p:spPr>
          <a:xfrm flipH="1" flipV="1">
            <a:off x="4626394" y="7347087"/>
            <a:ext cx="943" cy="53667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コネクタ: カギ線 85">
            <a:extLst>
              <a:ext uri="{FF2B5EF4-FFF2-40B4-BE49-F238E27FC236}">
                <a16:creationId xmlns:a16="http://schemas.microsoft.com/office/drawing/2014/main" id="{4ACF6B20-EA75-4ADB-A3E7-0624E93D24B3}"/>
              </a:ext>
            </a:extLst>
          </p:cNvPr>
          <p:cNvCxnSpPr>
            <a:cxnSpLocks/>
            <a:stCxn id="146" idx="0"/>
            <a:endCxn id="151" idx="2"/>
          </p:cNvCxnSpPr>
          <p:nvPr/>
        </p:nvCxnSpPr>
        <p:spPr>
          <a:xfrm rot="16200000" flipV="1">
            <a:off x="3436308" y="4977365"/>
            <a:ext cx="1201641" cy="117853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sp>
        <p:nvSpPr>
          <p:cNvPr id="145" name="フローチャート: 書類 144">
            <a:extLst>
              <a:ext uri="{FF2B5EF4-FFF2-40B4-BE49-F238E27FC236}">
                <a16:creationId xmlns:a16="http://schemas.microsoft.com/office/drawing/2014/main" id="{849492FA-DAC5-49FB-8F0B-125D1CB4E4A2}"/>
              </a:ext>
            </a:extLst>
          </p:cNvPr>
          <p:cNvSpPr/>
          <p:nvPr/>
        </p:nvSpPr>
        <p:spPr>
          <a:xfrm>
            <a:off x="3663874" y="7431454"/>
            <a:ext cx="765019" cy="353049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Plan data (IN/OUT)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9" name="フローチャート: 書類 38">
            <a:extLst>
              <a:ext uri="{FF2B5EF4-FFF2-40B4-BE49-F238E27FC236}">
                <a16:creationId xmlns:a16="http://schemas.microsoft.com/office/drawing/2014/main" id="{B7CD9940-5D6C-ADCC-BA9D-7B579945F012}"/>
              </a:ext>
            </a:extLst>
          </p:cNvPr>
          <p:cNvSpPr/>
          <p:nvPr/>
        </p:nvSpPr>
        <p:spPr>
          <a:xfrm>
            <a:off x="4786359" y="7436633"/>
            <a:ext cx="765019" cy="353049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Actual data (IN/OUT)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2553B17-A191-DD38-33DE-D5B08C72C468}"/>
              </a:ext>
            </a:extLst>
          </p:cNvPr>
          <p:cNvGrpSpPr/>
          <p:nvPr/>
        </p:nvGrpSpPr>
        <p:grpSpPr>
          <a:xfrm>
            <a:off x="2157240" y="3865403"/>
            <a:ext cx="2581243" cy="1368610"/>
            <a:chOff x="3869055" y="3591832"/>
            <a:chExt cx="2581243" cy="1368610"/>
          </a:xfrm>
        </p:grpSpPr>
        <p:sp>
          <p:nvSpPr>
            <p:cNvPr id="151" name="正方形/長方形 150">
              <a:extLst>
                <a:ext uri="{FF2B5EF4-FFF2-40B4-BE49-F238E27FC236}">
                  <a16:creationId xmlns:a16="http://schemas.microsoft.com/office/drawing/2014/main" id="{6EDA48F9-9172-4712-98EA-0D92234E94F8}"/>
                </a:ext>
              </a:extLst>
            </p:cNvPr>
            <p:cNvSpPr/>
            <p:nvPr/>
          </p:nvSpPr>
          <p:spPr>
            <a:xfrm>
              <a:off x="3869055" y="3591832"/>
              <a:ext cx="2581243" cy="1100407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kern="0" dirty="0">
                  <a:solidFill>
                    <a:prstClr val="black"/>
                  </a:solidFill>
                </a:rPr>
                <a:t>Handy terminal</a:t>
              </a:r>
              <a:r>
                <a:rPr kumimoji="1" lang="ja-JP" altLang="en-US" sz="900" kern="0" dirty="0">
                  <a:solidFill>
                    <a:prstClr val="black"/>
                  </a:solidFill>
                </a:rPr>
                <a:t>　</a:t>
              </a:r>
              <a:r>
                <a:rPr kumimoji="1" lang="en-US" altLang="ja-JP" sz="900" kern="0" dirty="0">
                  <a:solidFill>
                    <a:prstClr val="black"/>
                  </a:solidFill>
                </a:rPr>
                <a:t>× 6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kern="0" dirty="0">
                <a:solidFill>
                  <a:prstClr val="black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63DE634A-C75F-D93C-F74C-AB1034BA9790}"/>
                </a:ext>
              </a:extLst>
            </p:cNvPr>
            <p:cNvSpPr/>
            <p:nvPr/>
          </p:nvSpPr>
          <p:spPr>
            <a:xfrm>
              <a:off x="4852518" y="4840583"/>
              <a:ext cx="612932" cy="119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lIns="45719" rIns="45719" rtlCol="0" anchor="ctr"/>
            <a:lstStyle/>
            <a:p>
              <a:pPr algn="ctr"/>
              <a:r>
                <a:rPr kumimoji="1" lang="en-US" altLang="ja-JP" sz="600" dirty="0"/>
                <a:t>WIFI</a:t>
              </a:r>
              <a:endParaRPr kumimoji="1" lang="ja-JP" altLang="en-US" sz="600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1EBEC71-11EA-1C7F-48E5-D086D250A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7211" y="3847031"/>
              <a:ext cx="279963" cy="68747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45AEB8-52AC-507B-8822-F22F2B992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3677" y="3847277"/>
              <a:ext cx="279963" cy="68747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7A2C3A3-B690-96FE-EAD6-8D02BCCDF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0143" y="3847031"/>
              <a:ext cx="279963" cy="68747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07DD8B-1A28-9CFF-61CD-99ED2278E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6609" y="3847277"/>
              <a:ext cx="279963" cy="68747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549D5A-9216-88AD-50AC-3BB17DA62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3075" y="3847031"/>
              <a:ext cx="279963" cy="68747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8EB65C-E5A8-1B36-83E4-88041B3F8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9541" y="3847277"/>
              <a:ext cx="279963" cy="687477"/>
            </a:xfrm>
            <a:prstGeom prst="rect">
              <a:avLst/>
            </a:prstGeom>
          </p:spPr>
        </p:pic>
      </p:grpSp>
      <p:sp>
        <p:nvSpPr>
          <p:cNvPr id="15" name="矢印: 五方向 93">
            <a:extLst>
              <a:ext uri="{FF2B5EF4-FFF2-40B4-BE49-F238E27FC236}">
                <a16:creationId xmlns:a16="http://schemas.microsoft.com/office/drawing/2014/main" id="{3C0F25E0-8167-6DF9-CF90-6186CD6E1E11}"/>
              </a:ext>
            </a:extLst>
          </p:cNvPr>
          <p:cNvSpPr/>
          <p:nvPr/>
        </p:nvSpPr>
        <p:spPr>
          <a:xfrm>
            <a:off x="585380" y="2014543"/>
            <a:ext cx="904771" cy="717203"/>
          </a:xfrm>
          <a:prstGeom prst="homePlate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ja-JP" sz="700" kern="0" dirty="0"/>
              <a:t>Receive &amp; Inspection</a:t>
            </a:r>
            <a:endParaRPr kumimoji="1" lang="ja-JP" altLang="en-US" sz="700" kern="0" dirty="0"/>
          </a:p>
        </p:txBody>
      </p:sp>
      <p:sp>
        <p:nvSpPr>
          <p:cNvPr id="16" name="矢印: 山形 97">
            <a:extLst>
              <a:ext uri="{FF2B5EF4-FFF2-40B4-BE49-F238E27FC236}">
                <a16:creationId xmlns:a16="http://schemas.microsoft.com/office/drawing/2014/main" id="{53B1D345-7B30-F5AE-476B-F0CB219C94C6}"/>
              </a:ext>
            </a:extLst>
          </p:cNvPr>
          <p:cNvSpPr/>
          <p:nvPr/>
        </p:nvSpPr>
        <p:spPr>
          <a:xfrm>
            <a:off x="2114610" y="2021186"/>
            <a:ext cx="1152845" cy="717201"/>
          </a:xfrm>
          <a:prstGeom prst="chevron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ja-JP" sz="700" kern="0" dirty="0"/>
              <a:t>RM Inbound</a:t>
            </a:r>
            <a:endParaRPr kumimoji="1" lang="ja-JP" altLang="en-US" sz="700" kern="0" dirty="0"/>
          </a:p>
        </p:txBody>
      </p:sp>
      <p:sp>
        <p:nvSpPr>
          <p:cNvPr id="18" name="矢印: 山形 99">
            <a:extLst>
              <a:ext uri="{FF2B5EF4-FFF2-40B4-BE49-F238E27FC236}">
                <a16:creationId xmlns:a16="http://schemas.microsoft.com/office/drawing/2014/main" id="{A0D39C52-F059-F793-F2CB-8AD9D53D988D}"/>
              </a:ext>
            </a:extLst>
          </p:cNvPr>
          <p:cNvSpPr/>
          <p:nvPr/>
        </p:nvSpPr>
        <p:spPr>
          <a:xfrm>
            <a:off x="5140467" y="2021866"/>
            <a:ext cx="1205055" cy="717201"/>
          </a:xfrm>
          <a:prstGeom prst="chevron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ja-JP" sz="700" kern="0" dirty="0"/>
              <a:t>Outbound</a:t>
            </a:r>
          </a:p>
          <a:p>
            <a:pPr algn="ctr" defTabSz="914400">
              <a:defRPr/>
            </a:pPr>
            <a:r>
              <a:rPr kumimoji="1" lang="en-US" altLang="ja-JP" sz="700" kern="0" dirty="0"/>
              <a:t>Delivery</a:t>
            </a:r>
            <a:endParaRPr kumimoji="1" lang="ja-JP" altLang="en-US" sz="700" kern="0" dirty="0"/>
          </a:p>
        </p:txBody>
      </p:sp>
      <p:sp>
        <p:nvSpPr>
          <p:cNvPr id="21" name="矢印: 山形 97">
            <a:extLst>
              <a:ext uri="{FF2B5EF4-FFF2-40B4-BE49-F238E27FC236}">
                <a16:creationId xmlns:a16="http://schemas.microsoft.com/office/drawing/2014/main" id="{A64596FE-5549-7A10-AAC5-1ACD94E36AFD}"/>
              </a:ext>
            </a:extLst>
          </p:cNvPr>
          <p:cNvSpPr/>
          <p:nvPr/>
        </p:nvSpPr>
        <p:spPr>
          <a:xfrm>
            <a:off x="1258815" y="2014543"/>
            <a:ext cx="1087132" cy="717201"/>
          </a:xfrm>
          <a:prstGeom prst="chevron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ja-JP" sz="700" kern="0" dirty="0"/>
              <a:t>Create Label</a:t>
            </a:r>
            <a:endParaRPr kumimoji="1" lang="ja-JP" altLang="en-US" sz="700" kern="0" dirty="0"/>
          </a:p>
        </p:txBody>
      </p:sp>
      <p:sp>
        <p:nvSpPr>
          <p:cNvPr id="22" name="矢印: 山形 97">
            <a:extLst>
              <a:ext uri="{FF2B5EF4-FFF2-40B4-BE49-F238E27FC236}">
                <a16:creationId xmlns:a16="http://schemas.microsoft.com/office/drawing/2014/main" id="{11714491-0A1A-66F7-85FF-D035261C246B}"/>
              </a:ext>
            </a:extLst>
          </p:cNvPr>
          <p:cNvSpPr/>
          <p:nvPr/>
        </p:nvSpPr>
        <p:spPr>
          <a:xfrm>
            <a:off x="3071306" y="2021186"/>
            <a:ext cx="1314264" cy="717201"/>
          </a:xfrm>
          <a:prstGeom prst="chevron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ja-JP" sz="700" kern="0" dirty="0"/>
              <a:t>Stock Management</a:t>
            </a:r>
            <a:endParaRPr kumimoji="1" lang="ja-JP" altLang="en-US" sz="700" kern="0" dirty="0"/>
          </a:p>
        </p:txBody>
      </p:sp>
      <p:sp>
        <p:nvSpPr>
          <p:cNvPr id="27" name="矢印: 山形 97">
            <a:extLst>
              <a:ext uri="{FF2B5EF4-FFF2-40B4-BE49-F238E27FC236}">
                <a16:creationId xmlns:a16="http://schemas.microsoft.com/office/drawing/2014/main" id="{113DA0DA-B5A1-3E1A-5540-AD968BF0A9DE}"/>
              </a:ext>
            </a:extLst>
          </p:cNvPr>
          <p:cNvSpPr/>
          <p:nvPr/>
        </p:nvSpPr>
        <p:spPr>
          <a:xfrm>
            <a:off x="4148768" y="2021186"/>
            <a:ext cx="1205056" cy="717201"/>
          </a:xfrm>
          <a:prstGeom prst="chevron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ja-JP" sz="700" kern="0" dirty="0"/>
              <a:t>Outbound Inspection</a:t>
            </a:r>
            <a:endParaRPr kumimoji="1" lang="ja-JP" altLang="en-US" sz="700" kern="0" dirty="0"/>
          </a:p>
        </p:txBody>
      </p:sp>
      <p:cxnSp>
        <p:nvCxnSpPr>
          <p:cNvPr id="55" name="コネクタ: カギ線 85">
            <a:extLst>
              <a:ext uri="{FF2B5EF4-FFF2-40B4-BE49-F238E27FC236}">
                <a16:creationId xmlns:a16="http://schemas.microsoft.com/office/drawing/2014/main" id="{ED55850C-B076-57E5-4DE4-BA134441E2DC}"/>
              </a:ext>
            </a:extLst>
          </p:cNvPr>
          <p:cNvCxnSpPr>
            <a:cxnSpLocks/>
            <a:stCxn id="11" idx="0"/>
            <a:endCxn id="16" idx="2"/>
          </p:cNvCxnSpPr>
          <p:nvPr/>
        </p:nvCxnSpPr>
        <p:spPr>
          <a:xfrm rot="5400000" flipH="1" flipV="1">
            <a:off x="1969681" y="2555192"/>
            <a:ext cx="358855" cy="725247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cxnSp>
        <p:nvCxnSpPr>
          <p:cNvPr id="58" name="コネクタ: カギ線 85">
            <a:extLst>
              <a:ext uri="{FF2B5EF4-FFF2-40B4-BE49-F238E27FC236}">
                <a16:creationId xmlns:a16="http://schemas.microsoft.com/office/drawing/2014/main" id="{70A6503A-D994-671B-B24C-DEA1E203F568}"/>
              </a:ext>
            </a:extLst>
          </p:cNvPr>
          <p:cNvCxnSpPr>
            <a:cxnSpLocks/>
            <a:stCxn id="151" idx="1"/>
            <a:endCxn id="11" idx="2"/>
          </p:cNvCxnSpPr>
          <p:nvPr/>
        </p:nvCxnSpPr>
        <p:spPr>
          <a:xfrm rot="10800000">
            <a:off x="1786486" y="3698995"/>
            <a:ext cx="370755" cy="716612"/>
          </a:xfrm>
          <a:prstGeom prst="bentConnector2">
            <a:avLst/>
          </a:prstGeom>
          <a:noFill/>
          <a:ln w="6350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EE6E14A-1A7A-A1FF-DB71-117FCE615AE7}"/>
              </a:ext>
            </a:extLst>
          </p:cNvPr>
          <p:cNvSpPr/>
          <p:nvPr/>
        </p:nvSpPr>
        <p:spPr>
          <a:xfrm>
            <a:off x="5168868" y="3907504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013FEA-8881-AE4A-639F-B6DF74E98C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" r="49106" b="54506"/>
          <a:stretch/>
        </p:blipFill>
        <p:spPr>
          <a:xfrm>
            <a:off x="1227022" y="3097242"/>
            <a:ext cx="1118925" cy="601753"/>
          </a:xfrm>
          <a:prstGeom prst="rect">
            <a:avLst/>
          </a:pr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341DC5B-5D30-C77D-4A33-1A42F6FC7C3B}"/>
              </a:ext>
            </a:extLst>
          </p:cNvPr>
          <p:cNvSpPr/>
          <p:nvPr/>
        </p:nvSpPr>
        <p:spPr>
          <a:xfrm>
            <a:off x="2994589" y="3214945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0002DB-603B-F7E8-9B76-26C99AEE74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22" y="3107582"/>
            <a:ext cx="542614" cy="441245"/>
          </a:xfrm>
          <a:prstGeom prst="rect">
            <a:avLst/>
          </a:prstGeom>
        </p:spPr>
      </p:pic>
      <p:cxnSp>
        <p:nvCxnSpPr>
          <p:cNvPr id="29" name="コネクタ: カギ線 85">
            <a:extLst>
              <a:ext uri="{FF2B5EF4-FFF2-40B4-BE49-F238E27FC236}">
                <a16:creationId xmlns:a16="http://schemas.microsoft.com/office/drawing/2014/main" id="{0C71B047-8F37-53DF-A7B1-AA14D85FB30B}"/>
              </a:ext>
            </a:extLst>
          </p:cNvPr>
          <p:cNvCxnSpPr>
            <a:cxnSpLocks/>
            <a:stCxn id="151" idx="0"/>
            <a:endCxn id="26" idx="2"/>
          </p:cNvCxnSpPr>
          <p:nvPr/>
        </p:nvCxnSpPr>
        <p:spPr>
          <a:xfrm rot="5400000" flipH="1" flipV="1">
            <a:off x="3415107" y="3581582"/>
            <a:ext cx="316576" cy="251067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cxnSp>
        <p:nvCxnSpPr>
          <p:cNvPr id="32" name="コネクタ: カギ線 85">
            <a:extLst>
              <a:ext uri="{FF2B5EF4-FFF2-40B4-BE49-F238E27FC236}">
                <a16:creationId xmlns:a16="http://schemas.microsoft.com/office/drawing/2014/main" id="{645298FC-00E5-87EB-0542-D3AED3A8CD54}"/>
              </a:ext>
            </a:extLst>
          </p:cNvPr>
          <p:cNvCxnSpPr>
            <a:cxnSpLocks/>
            <a:stCxn id="26" idx="0"/>
            <a:endCxn id="27" idx="2"/>
          </p:cNvCxnSpPr>
          <p:nvPr/>
        </p:nvCxnSpPr>
        <p:spPr>
          <a:xfrm rot="5400000" flipH="1" flipV="1">
            <a:off x="3950865" y="2486452"/>
            <a:ext cx="369195" cy="873067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49073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5EE46-F575-FBED-5B53-487CAFEB6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2CBFE73-A884-F3A4-3219-B5BA1DF8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A3FA444-E4F7-FA7C-B551-A5B8872DD10F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7BD64396-0778-D0BA-248A-23E37EC66686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C51F0D1-5DC4-6980-6FAE-CA8832E55FE7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5-2-3. Material Inbound </a:t>
            </a:r>
            <a:r>
              <a:rPr kumimoji="1" lang="en-US" altLang="ja-JP" sz="1100" b="1" dirty="0">
                <a:solidFill>
                  <a:srgbClr val="FF5050"/>
                </a:solidFill>
              </a:rPr>
              <a:t>*Same as “Supplier FG Inbound”  </a:t>
            </a:r>
            <a:r>
              <a:rPr kumimoji="1" lang="en-US" altLang="ja-JP" sz="1100" b="1" dirty="0"/>
              <a:t>- Inbound Detail</a:t>
            </a:r>
          </a:p>
        </p:txBody>
      </p:sp>
      <p:sp>
        <p:nvSpPr>
          <p:cNvPr id="534" name="矢印: 右 242">
            <a:extLst>
              <a:ext uri="{FF2B5EF4-FFF2-40B4-BE49-F238E27FC236}">
                <a16:creationId xmlns:a16="http://schemas.microsoft.com/office/drawing/2014/main" id="{545C982A-01B0-D7CA-D06D-B88A8AD0E1F9}"/>
              </a:ext>
            </a:extLst>
          </p:cNvPr>
          <p:cNvSpPr/>
          <p:nvPr/>
        </p:nvSpPr>
        <p:spPr>
          <a:xfrm>
            <a:off x="7105706" y="7931830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53" name="テキスト ボックス 300">
            <a:extLst>
              <a:ext uri="{FF2B5EF4-FFF2-40B4-BE49-F238E27FC236}">
                <a16:creationId xmlns:a16="http://schemas.microsoft.com/office/drawing/2014/main" id="{ED5C95A9-EF5E-8C00-3BA5-749340548E0C}"/>
              </a:ext>
            </a:extLst>
          </p:cNvPr>
          <p:cNvSpPr txBox="1"/>
          <p:nvPr/>
        </p:nvSpPr>
        <p:spPr>
          <a:xfrm>
            <a:off x="6970553" y="7266843"/>
            <a:ext cx="1057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(Step.2)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Click the Confirm[P4] to complete the operation</a:t>
            </a:r>
            <a:endParaRPr kumimoji="1" lang="ja-JP" altLang="en-US" sz="600" dirty="0"/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6F96C25F-10A8-966D-F8AB-836A3B95CA6A}"/>
              </a:ext>
            </a:extLst>
          </p:cNvPr>
          <p:cNvGrpSpPr/>
          <p:nvPr/>
        </p:nvGrpSpPr>
        <p:grpSpPr>
          <a:xfrm>
            <a:off x="7463330" y="7782171"/>
            <a:ext cx="1075165" cy="745191"/>
            <a:chOff x="4269439" y="6649287"/>
            <a:chExt cx="1075165" cy="745191"/>
          </a:xfrm>
        </p:grpSpPr>
        <p:pic>
          <p:nvPicPr>
            <p:cNvPr id="1046" name="図 358">
              <a:extLst>
                <a:ext uri="{FF2B5EF4-FFF2-40B4-BE49-F238E27FC236}">
                  <a16:creationId xmlns:a16="http://schemas.microsoft.com/office/drawing/2014/main" id="{D3844DA0-234D-4798-41CE-F586BD1BB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1047" name="図 359">
              <a:extLst>
                <a:ext uri="{FF2B5EF4-FFF2-40B4-BE49-F238E27FC236}">
                  <a16:creationId xmlns:a16="http://schemas.microsoft.com/office/drawing/2014/main" id="{F503DA78-32AA-C675-F8AC-B2609553B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1048" name="テキスト ボックス 360">
              <a:extLst>
                <a:ext uri="{FF2B5EF4-FFF2-40B4-BE49-F238E27FC236}">
                  <a16:creationId xmlns:a16="http://schemas.microsoft.com/office/drawing/2014/main" id="{837BC84F-16FB-07AA-E3DE-2DBB032939D2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1049" name="テキスト ボックス 360">
              <a:extLst>
                <a:ext uri="{FF2B5EF4-FFF2-40B4-BE49-F238E27FC236}">
                  <a16:creationId xmlns:a16="http://schemas.microsoft.com/office/drawing/2014/main" id="{E35597D5-1497-2D17-D46E-8367DA5A0113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050" name="Picture 2" descr="info&quot; Icon - Download for free – Iconduck">
              <a:extLst>
                <a:ext uri="{FF2B5EF4-FFF2-40B4-BE49-F238E27FC236}">
                  <a16:creationId xmlns:a16="http://schemas.microsoft.com/office/drawing/2014/main" id="{7E3DF38C-9088-72C6-3400-12A25E126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F71B8CF6-A786-52B6-16B3-F7B9C1EE709E}"/>
              </a:ext>
            </a:extLst>
          </p:cNvPr>
          <p:cNvGrpSpPr/>
          <p:nvPr/>
        </p:nvGrpSpPr>
        <p:grpSpPr>
          <a:xfrm>
            <a:off x="7439317" y="8926679"/>
            <a:ext cx="747585" cy="401579"/>
            <a:chOff x="7001199" y="5604763"/>
            <a:chExt cx="747585" cy="401579"/>
          </a:xfrm>
        </p:grpSpPr>
        <p:sp>
          <p:nvSpPr>
            <p:cNvPr id="1058" name="正方形/長方形 40">
              <a:extLst>
                <a:ext uri="{FF2B5EF4-FFF2-40B4-BE49-F238E27FC236}">
                  <a16:creationId xmlns:a16="http://schemas.microsoft.com/office/drawing/2014/main" id="{D567FC1A-88F3-D426-6D30-37F1936815CE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059" name="グラフィックス 41" descr="右向き指示マーク">
              <a:extLst>
                <a:ext uri="{FF2B5EF4-FFF2-40B4-BE49-F238E27FC236}">
                  <a16:creationId xmlns:a16="http://schemas.microsoft.com/office/drawing/2014/main" id="{D7970CE2-89F0-F308-3D3E-3BF925A1D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B416757-5901-F765-39CD-AF65D8D8ACCD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34D34F0-4CFC-A579-6F53-551267CECAB8}"/>
              </a:ext>
            </a:extLst>
          </p:cNvPr>
          <p:cNvGrpSpPr/>
          <p:nvPr/>
        </p:nvGrpSpPr>
        <p:grpSpPr>
          <a:xfrm>
            <a:off x="3378567" y="6886314"/>
            <a:ext cx="1310148" cy="899384"/>
            <a:chOff x="2600844" y="6630353"/>
            <a:chExt cx="1310148" cy="899384"/>
          </a:xfrm>
        </p:grpSpPr>
        <p:pic>
          <p:nvPicPr>
            <p:cNvPr id="50" name="図 358">
              <a:extLst>
                <a:ext uri="{FF2B5EF4-FFF2-40B4-BE49-F238E27FC236}">
                  <a16:creationId xmlns:a16="http://schemas.microsoft.com/office/drawing/2014/main" id="{2303F40B-A8A0-F04C-A06F-8A523CED6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0844" y="6630353"/>
              <a:ext cx="1263358" cy="899384"/>
            </a:xfrm>
            <a:prstGeom prst="rect">
              <a:avLst/>
            </a:prstGeom>
          </p:spPr>
        </p:pic>
        <p:pic>
          <p:nvPicPr>
            <p:cNvPr id="51" name="図 359">
              <a:extLst>
                <a:ext uri="{FF2B5EF4-FFF2-40B4-BE49-F238E27FC236}">
                  <a16:creationId xmlns:a16="http://schemas.microsoft.com/office/drawing/2014/main" id="{3FA1360C-A97F-6F83-0DEB-58688F2E5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0684" y="7097305"/>
              <a:ext cx="995600" cy="135386"/>
            </a:xfrm>
            <a:prstGeom prst="rect">
              <a:avLst/>
            </a:prstGeom>
          </p:spPr>
        </p:pic>
        <p:sp>
          <p:nvSpPr>
            <p:cNvPr id="52" name="テキスト ボックス 360">
              <a:extLst>
                <a:ext uri="{FF2B5EF4-FFF2-40B4-BE49-F238E27FC236}">
                  <a16:creationId xmlns:a16="http://schemas.microsoft.com/office/drawing/2014/main" id="{CB7A9127-0270-05C2-91F5-733DD33CDD73}"/>
                </a:ext>
              </a:extLst>
            </p:cNvPr>
            <p:cNvSpPr txBox="1"/>
            <p:nvPr/>
          </p:nvSpPr>
          <p:spPr>
            <a:xfrm>
              <a:off x="2605089" y="7041605"/>
              <a:ext cx="130590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Completed or Pending?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4FEBA94-9B75-B66B-D6BA-B46288B99918}"/>
                </a:ext>
              </a:extLst>
            </p:cNvPr>
            <p:cNvSpPr/>
            <p:nvPr/>
          </p:nvSpPr>
          <p:spPr>
            <a:xfrm>
              <a:off x="2857500" y="7246509"/>
              <a:ext cx="644664" cy="204958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kumimoji="1" lang="en-US" sz="6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54" name="四角形: 角を丸くする 28">
            <a:extLst>
              <a:ext uri="{FF2B5EF4-FFF2-40B4-BE49-F238E27FC236}">
                <a16:creationId xmlns:a16="http://schemas.microsoft.com/office/drawing/2014/main" id="{B663A74A-860E-1214-AC65-45DBCD9EF6CD}"/>
              </a:ext>
            </a:extLst>
          </p:cNvPr>
          <p:cNvSpPr/>
          <p:nvPr/>
        </p:nvSpPr>
        <p:spPr>
          <a:xfrm>
            <a:off x="3432337" y="7472346"/>
            <a:ext cx="601304" cy="177688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b="1" kern="0" dirty="0">
                <a:solidFill>
                  <a:schemeClr val="bg1"/>
                </a:solidFill>
              </a:rPr>
              <a:t>Completed[P1]</a:t>
            </a:r>
            <a:endParaRPr kumimoji="1" lang="ja-JP" altLang="en-US" sz="600" b="1" kern="0" dirty="0">
              <a:solidFill>
                <a:schemeClr val="bg1"/>
              </a:solidFill>
            </a:endParaRPr>
          </a:p>
        </p:txBody>
      </p:sp>
      <p:sp>
        <p:nvSpPr>
          <p:cNvPr id="55" name="四角形: 角を丸くする 28">
            <a:extLst>
              <a:ext uri="{FF2B5EF4-FFF2-40B4-BE49-F238E27FC236}">
                <a16:creationId xmlns:a16="http://schemas.microsoft.com/office/drawing/2014/main" id="{697205C3-8664-EDE5-D514-C85F06ACFC48}"/>
              </a:ext>
            </a:extLst>
          </p:cNvPr>
          <p:cNvSpPr/>
          <p:nvPr/>
        </p:nvSpPr>
        <p:spPr>
          <a:xfrm>
            <a:off x="4062487" y="7472346"/>
            <a:ext cx="549551" cy="177688"/>
          </a:xfrm>
          <a:prstGeom prst="roundRect">
            <a:avLst/>
          </a:prstGeom>
          <a:solidFill>
            <a:srgbClr val="FF7C80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b="1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Pending[P2]</a:t>
            </a:r>
            <a:endParaRPr kumimoji="1" lang="ja-JP" altLang="en-US" sz="600" b="1" kern="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1" name="正方形/長方形 40">
            <a:extLst>
              <a:ext uri="{FF2B5EF4-FFF2-40B4-BE49-F238E27FC236}">
                <a16:creationId xmlns:a16="http://schemas.microsoft.com/office/drawing/2014/main" id="{39D7AB5A-78B4-D444-3603-B9AAF418B6EB}"/>
              </a:ext>
            </a:extLst>
          </p:cNvPr>
          <p:cNvSpPr/>
          <p:nvPr/>
        </p:nvSpPr>
        <p:spPr>
          <a:xfrm>
            <a:off x="535767" y="1487637"/>
            <a:ext cx="5850746" cy="261711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F5D010BF-53A4-048C-1E9F-D45C89F29ACF}"/>
              </a:ext>
            </a:extLst>
          </p:cNvPr>
          <p:cNvSpPr txBox="1"/>
          <p:nvPr/>
        </p:nvSpPr>
        <p:spPr>
          <a:xfrm>
            <a:off x="547309" y="148925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at once</a:t>
            </a:r>
          </a:p>
        </p:txBody>
      </p:sp>
      <p:sp>
        <p:nvSpPr>
          <p:cNvPr id="563" name="矢印: 右 242">
            <a:extLst>
              <a:ext uri="{FF2B5EF4-FFF2-40B4-BE49-F238E27FC236}">
                <a16:creationId xmlns:a16="http://schemas.microsoft.com/office/drawing/2014/main" id="{52640099-81A8-E7CE-0CD9-2FC946455FEA}"/>
              </a:ext>
            </a:extLst>
          </p:cNvPr>
          <p:cNvSpPr/>
          <p:nvPr/>
        </p:nvSpPr>
        <p:spPr>
          <a:xfrm>
            <a:off x="3464471" y="2611213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8" name="四角形: 角を丸くする 28">
            <a:extLst>
              <a:ext uri="{FF2B5EF4-FFF2-40B4-BE49-F238E27FC236}">
                <a16:creationId xmlns:a16="http://schemas.microsoft.com/office/drawing/2014/main" id="{85EC440B-AA18-B5CF-A207-D69B23C43920}"/>
              </a:ext>
            </a:extLst>
          </p:cNvPr>
          <p:cNvSpPr/>
          <p:nvPr/>
        </p:nvSpPr>
        <p:spPr>
          <a:xfrm>
            <a:off x="7181275" y="3115039"/>
            <a:ext cx="466084" cy="177688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b="1" kern="0" dirty="0">
                <a:solidFill>
                  <a:schemeClr val="bg1"/>
                </a:solidFill>
              </a:rPr>
              <a:t>Yes[P1]</a:t>
            </a:r>
            <a:endParaRPr kumimoji="1" lang="ja-JP" altLang="en-US" sz="600" b="1" kern="0" dirty="0">
              <a:solidFill>
                <a:schemeClr val="bg1"/>
              </a:solidFill>
            </a:endParaRPr>
          </a:p>
        </p:txBody>
      </p:sp>
      <p:sp>
        <p:nvSpPr>
          <p:cNvPr id="479" name="四角形: 角を丸くする 28">
            <a:extLst>
              <a:ext uri="{FF2B5EF4-FFF2-40B4-BE49-F238E27FC236}">
                <a16:creationId xmlns:a16="http://schemas.microsoft.com/office/drawing/2014/main" id="{D33DA261-7371-0CFA-A590-DE2780642A1E}"/>
              </a:ext>
            </a:extLst>
          </p:cNvPr>
          <p:cNvSpPr/>
          <p:nvPr/>
        </p:nvSpPr>
        <p:spPr>
          <a:xfrm>
            <a:off x="7676206" y="3115039"/>
            <a:ext cx="475838" cy="177688"/>
          </a:xfrm>
          <a:prstGeom prst="roundRect">
            <a:avLst/>
          </a:prstGeom>
          <a:solidFill>
            <a:srgbClr val="FF7C80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b="1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Cancel[P2]</a:t>
            </a:r>
            <a:endParaRPr kumimoji="1" lang="ja-JP" altLang="en-US" sz="600" b="1" kern="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7" name="Rectangle: Rounded Corners 526">
            <a:extLst>
              <a:ext uri="{FF2B5EF4-FFF2-40B4-BE49-F238E27FC236}">
                <a16:creationId xmlns:a16="http://schemas.microsoft.com/office/drawing/2014/main" id="{47E27380-6CCE-F197-0605-0CF5F3FFF961}"/>
              </a:ext>
            </a:extLst>
          </p:cNvPr>
          <p:cNvSpPr/>
          <p:nvPr/>
        </p:nvSpPr>
        <p:spPr>
          <a:xfrm>
            <a:off x="7021435" y="2095165"/>
            <a:ext cx="1263358" cy="1295400"/>
          </a:xfrm>
          <a:prstGeom prst="round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531" name="Picture 530">
            <a:extLst>
              <a:ext uri="{FF2B5EF4-FFF2-40B4-BE49-F238E27FC236}">
                <a16:creationId xmlns:a16="http://schemas.microsoft.com/office/drawing/2014/main" id="{3EDE6571-1E00-45C8-B9B8-46AB68FCC8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9700" y="2143601"/>
            <a:ext cx="295317" cy="252448"/>
          </a:xfrm>
          <a:prstGeom prst="rect">
            <a:avLst/>
          </a:prstGeom>
        </p:spPr>
      </p:pic>
      <p:sp>
        <p:nvSpPr>
          <p:cNvPr id="532" name="TextBox 531">
            <a:extLst>
              <a:ext uri="{FF2B5EF4-FFF2-40B4-BE49-F238E27FC236}">
                <a16:creationId xmlns:a16="http://schemas.microsoft.com/office/drawing/2014/main" id="{9850CA52-5D89-2C8A-FB7F-C942C494004C}"/>
              </a:ext>
            </a:extLst>
          </p:cNvPr>
          <p:cNvSpPr txBox="1"/>
          <p:nvPr/>
        </p:nvSpPr>
        <p:spPr>
          <a:xfrm>
            <a:off x="7338619" y="2359667"/>
            <a:ext cx="6174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WARNING</a:t>
            </a:r>
          </a:p>
        </p:txBody>
      </p: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2E14EB42-0D13-709D-C2FB-427E5F33C2C9}"/>
              </a:ext>
            </a:extLst>
          </p:cNvPr>
          <p:cNvGrpSpPr/>
          <p:nvPr/>
        </p:nvGrpSpPr>
        <p:grpSpPr>
          <a:xfrm>
            <a:off x="7102732" y="2842984"/>
            <a:ext cx="1098898" cy="200055"/>
            <a:chOff x="5044440" y="5340139"/>
            <a:chExt cx="1098898" cy="200055"/>
          </a:xfrm>
        </p:grpSpPr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9F8733F3-72CA-9C3D-1825-548BC581ABBB}"/>
                </a:ext>
              </a:extLst>
            </p:cNvPr>
            <p:cNvSpPr/>
            <p:nvPr/>
          </p:nvSpPr>
          <p:spPr>
            <a:xfrm>
              <a:off x="5044440" y="5340139"/>
              <a:ext cx="1098898" cy="200055"/>
            </a:xfrm>
            <a:prstGeom prst="rect">
              <a:avLst/>
            </a:prstGeom>
            <a:solidFill>
              <a:srgbClr val="FF7C80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srgbClr val="FF7C80"/>
                </a:solidFill>
              </a:endParaRPr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72290069-48EB-40A2-CA34-8AF17EDACBA8}"/>
                </a:ext>
              </a:extLst>
            </p:cNvPr>
            <p:cNvSpPr/>
            <p:nvPr/>
          </p:nvSpPr>
          <p:spPr>
            <a:xfrm>
              <a:off x="5122983" y="5380378"/>
              <a:ext cx="119577" cy="119577"/>
            </a:xfrm>
            <a:prstGeom prst="ellipse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105FCDA7-C010-FD89-CC36-033BEA8EB78B}"/>
                </a:ext>
              </a:extLst>
            </p:cNvPr>
            <p:cNvSpPr/>
            <p:nvPr/>
          </p:nvSpPr>
          <p:spPr>
            <a:xfrm>
              <a:off x="5271463" y="5380378"/>
              <a:ext cx="119577" cy="119577"/>
            </a:xfrm>
            <a:prstGeom prst="ellipse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9FE63198-9621-217C-10AD-810744F3A9D2}"/>
                </a:ext>
              </a:extLst>
            </p:cNvPr>
            <p:cNvSpPr/>
            <p:nvPr/>
          </p:nvSpPr>
          <p:spPr>
            <a:xfrm>
              <a:off x="5419811" y="5380378"/>
              <a:ext cx="119577" cy="119577"/>
            </a:xfrm>
            <a:prstGeom prst="ellipse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06F3F571-8E1F-BEB3-94F6-C58F8DBBE76A}"/>
                </a:ext>
              </a:extLst>
            </p:cNvPr>
            <p:cNvSpPr/>
            <p:nvPr/>
          </p:nvSpPr>
          <p:spPr>
            <a:xfrm>
              <a:off x="5568291" y="5380378"/>
              <a:ext cx="119577" cy="119577"/>
            </a:xfrm>
            <a:prstGeom prst="ellipse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548" name="テキスト ボックス 300">
            <a:extLst>
              <a:ext uri="{FF2B5EF4-FFF2-40B4-BE49-F238E27FC236}">
                <a16:creationId xmlns:a16="http://schemas.microsoft.com/office/drawing/2014/main" id="{9F9A3734-3D16-C002-25B7-F7E91C621D27}"/>
              </a:ext>
            </a:extLst>
          </p:cNvPr>
          <p:cNvSpPr txBox="1"/>
          <p:nvPr/>
        </p:nvSpPr>
        <p:spPr>
          <a:xfrm>
            <a:off x="726441" y="3278868"/>
            <a:ext cx="100729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Leader confirm</a:t>
            </a:r>
            <a:endParaRPr kumimoji="1" lang="en-US" altLang="ja-JP" sz="600" dirty="0">
              <a:latin typeface="+mj-lt"/>
            </a:endParaRPr>
          </a:p>
          <a:p>
            <a:r>
              <a:rPr kumimoji="1" lang="en-US" altLang="ja-JP" sz="600" dirty="0">
                <a:latin typeface="+mj-lt"/>
              </a:rPr>
              <a:t>Enter or scan the leader id due to requests permission to use this mode</a:t>
            </a:r>
            <a:endParaRPr kumimoji="1" lang="ja-JP" altLang="en-US" sz="60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A343948-3466-E56A-4F6D-8BD40FC56E13}"/>
              </a:ext>
            </a:extLst>
          </p:cNvPr>
          <p:cNvSpPr txBox="1"/>
          <p:nvPr/>
        </p:nvSpPr>
        <p:spPr>
          <a:xfrm>
            <a:off x="472959" y="425278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 the plan</a:t>
            </a:r>
          </a:p>
        </p:txBody>
      </p:sp>
      <p:sp>
        <p:nvSpPr>
          <p:cNvPr id="152" name="矢印: 右 242">
            <a:extLst>
              <a:ext uri="{FF2B5EF4-FFF2-40B4-BE49-F238E27FC236}">
                <a16:creationId xmlns:a16="http://schemas.microsoft.com/office/drawing/2014/main" id="{1B140E7C-8CF6-E206-890B-868D704D6781}"/>
              </a:ext>
            </a:extLst>
          </p:cNvPr>
          <p:cNvSpPr/>
          <p:nvPr/>
        </p:nvSpPr>
        <p:spPr>
          <a:xfrm>
            <a:off x="4343079" y="5102044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C76E549-1720-9AAA-9522-AEF46F4FD5DF}"/>
              </a:ext>
            </a:extLst>
          </p:cNvPr>
          <p:cNvGrpSpPr/>
          <p:nvPr/>
        </p:nvGrpSpPr>
        <p:grpSpPr>
          <a:xfrm>
            <a:off x="4700703" y="4952385"/>
            <a:ext cx="1075165" cy="745191"/>
            <a:chOff x="4269439" y="6649287"/>
            <a:chExt cx="1075165" cy="745191"/>
          </a:xfrm>
        </p:grpSpPr>
        <p:pic>
          <p:nvPicPr>
            <p:cNvPr id="155" name="図 358">
              <a:extLst>
                <a:ext uri="{FF2B5EF4-FFF2-40B4-BE49-F238E27FC236}">
                  <a16:creationId xmlns:a16="http://schemas.microsoft.com/office/drawing/2014/main" id="{95993D68-E02B-EBB7-D5C9-5A5EE1834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156" name="図 359">
              <a:extLst>
                <a:ext uri="{FF2B5EF4-FFF2-40B4-BE49-F238E27FC236}">
                  <a16:creationId xmlns:a16="http://schemas.microsoft.com/office/drawing/2014/main" id="{FADBD353-696A-AE7E-5396-73CF578B4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157" name="テキスト ボックス 360">
              <a:extLst>
                <a:ext uri="{FF2B5EF4-FFF2-40B4-BE49-F238E27FC236}">
                  <a16:creationId xmlns:a16="http://schemas.microsoft.com/office/drawing/2014/main" id="{594617A4-1B29-99CF-F6D3-C046F9016227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158" name="テキスト ボックス 360">
              <a:extLst>
                <a:ext uri="{FF2B5EF4-FFF2-40B4-BE49-F238E27FC236}">
                  <a16:creationId xmlns:a16="http://schemas.microsoft.com/office/drawing/2014/main" id="{C8B61233-C2DF-A859-5C99-8C60ACC09164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59" name="Picture 2" descr="info&quot; Icon - Download for free – Iconduck">
              <a:extLst>
                <a:ext uri="{FF2B5EF4-FFF2-40B4-BE49-F238E27FC236}">
                  <a16:creationId xmlns:a16="http://schemas.microsoft.com/office/drawing/2014/main" id="{29E30158-338B-1C45-9A94-E60A830B84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D46076B0-771E-86F7-DC93-0D4087682BA2}"/>
              </a:ext>
            </a:extLst>
          </p:cNvPr>
          <p:cNvSpPr txBox="1"/>
          <p:nvPr/>
        </p:nvSpPr>
        <p:spPr>
          <a:xfrm>
            <a:off x="463047" y="6522329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Under the plan</a:t>
            </a: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A18CFC5-AA51-A416-9076-04559A0DFC6A}"/>
              </a:ext>
            </a:extLst>
          </p:cNvPr>
          <p:cNvGrpSpPr/>
          <p:nvPr/>
        </p:nvGrpSpPr>
        <p:grpSpPr>
          <a:xfrm>
            <a:off x="3378567" y="8111018"/>
            <a:ext cx="1310148" cy="899384"/>
            <a:chOff x="2600844" y="6630353"/>
            <a:chExt cx="1310148" cy="899384"/>
          </a:xfrm>
        </p:grpSpPr>
        <p:pic>
          <p:nvPicPr>
            <p:cNvPr id="190" name="図 358">
              <a:extLst>
                <a:ext uri="{FF2B5EF4-FFF2-40B4-BE49-F238E27FC236}">
                  <a16:creationId xmlns:a16="http://schemas.microsoft.com/office/drawing/2014/main" id="{6B67E93C-A720-8D01-7BE5-02CBB9A46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0844" y="6630353"/>
              <a:ext cx="1263358" cy="899384"/>
            </a:xfrm>
            <a:prstGeom prst="rect">
              <a:avLst/>
            </a:prstGeom>
          </p:spPr>
        </p:pic>
        <p:pic>
          <p:nvPicPr>
            <p:cNvPr id="191" name="図 359">
              <a:extLst>
                <a:ext uri="{FF2B5EF4-FFF2-40B4-BE49-F238E27FC236}">
                  <a16:creationId xmlns:a16="http://schemas.microsoft.com/office/drawing/2014/main" id="{A4835CC9-CA8A-93F4-C974-FCCE5A1F4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0684" y="7097305"/>
              <a:ext cx="995600" cy="135386"/>
            </a:xfrm>
            <a:prstGeom prst="rect">
              <a:avLst/>
            </a:prstGeom>
          </p:spPr>
        </p:pic>
        <p:sp>
          <p:nvSpPr>
            <p:cNvPr id="1024" name="テキスト ボックス 360">
              <a:extLst>
                <a:ext uri="{FF2B5EF4-FFF2-40B4-BE49-F238E27FC236}">
                  <a16:creationId xmlns:a16="http://schemas.microsoft.com/office/drawing/2014/main" id="{7B907D9D-CADC-C5C1-B73F-856C85722D7E}"/>
                </a:ext>
              </a:extLst>
            </p:cNvPr>
            <p:cNvSpPr txBox="1"/>
            <p:nvPr/>
          </p:nvSpPr>
          <p:spPr>
            <a:xfrm>
              <a:off x="2605089" y="7041605"/>
              <a:ext cx="130590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Pending to Receive?</a:t>
              </a:r>
            </a:p>
          </p:txBody>
        </p:sp>
        <p:sp>
          <p:nvSpPr>
            <p:cNvPr id="1025" name="Rectangle 1024">
              <a:extLst>
                <a:ext uri="{FF2B5EF4-FFF2-40B4-BE49-F238E27FC236}">
                  <a16:creationId xmlns:a16="http://schemas.microsoft.com/office/drawing/2014/main" id="{D76E97D6-1D57-F6A5-58C8-705B0DD3BC53}"/>
                </a:ext>
              </a:extLst>
            </p:cNvPr>
            <p:cNvSpPr/>
            <p:nvPr/>
          </p:nvSpPr>
          <p:spPr>
            <a:xfrm>
              <a:off x="2857500" y="7246509"/>
              <a:ext cx="644664" cy="204958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kumimoji="1" lang="en-US" sz="6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1026" name="四角形: 角を丸くする 28">
            <a:extLst>
              <a:ext uri="{FF2B5EF4-FFF2-40B4-BE49-F238E27FC236}">
                <a16:creationId xmlns:a16="http://schemas.microsoft.com/office/drawing/2014/main" id="{A82876A4-399B-BCD9-323B-EB1943A76EEA}"/>
              </a:ext>
            </a:extLst>
          </p:cNvPr>
          <p:cNvSpPr/>
          <p:nvPr/>
        </p:nvSpPr>
        <p:spPr>
          <a:xfrm>
            <a:off x="3567557" y="8697050"/>
            <a:ext cx="466084" cy="177688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b="1" kern="0" dirty="0">
                <a:solidFill>
                  <a:schemeClr val="bg1"/>
                </a:solidFill>
              </a:rPr>
              <a:t>Yes[P1]</a:t>
            </a:r>
            <a:endParaRPr kumimoji="1" lang="ja-JP" altLang="en-US" sz="600" b="1" kern="0" dirty="0">
              <a:solidFill>
                <a:schemeClr val="bg1"/>
              </a:solidFill>
            </a:endParaRPr>
          </a:p>
        </p:txBody>
      </p:sp>
      <p:sp>
        <p:nvSpPr>
          <p:cNvPr id="1027" name="四角形: 角を丸くする 28">
            <a:extLst>
              <a:ext uri="{FF2B5EF4-FFF2-40B4-BE49-F238E27FC236}">
                <a16:creationId xmlns:a16="http://schemas.microsoft.com/office/drawing/2014/main" id="{D6A157EA-F221-19D4-8196-C52165FB6E99}"/>
              </a:ext>
            </a:extLst>
          </p:cNvPr>
          <p:cNvSpPr/>
          <p:nvPr/>
        </p:nvSpPr>
        <p:spPr>
          <a:xfrm>
            <a:off x="4062488" y="8697050"/>
            <a:ext cx="475838" cy="177688"/>
          </a:xfrm>
          <a:prstGeom prst="roundRect">
            <a:avLst/>
          </a:prstGeom>
          <a:solidFill>
            <a:srgbClr val="FF7C80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b="1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Cancel[P2]</a:t>
            </a:r>
            <a:endParaRPr kumimoji="1" lang="ja-JP" altLang="en-US" sz="600" b="1" kern="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28" name="矢印: 右 242">
            <a:extLst>
              <a:ext uri="{FF2B5EF4-FFF2-40B4-BE49-F238E27FC236}">
                <a16:creationId xmlns:a16="http://schemas.microsoft.com/office/drawing/2014/main" id="{F49D85D9-7D95-4F9B-DFE6-0C5AE36CBCED}"/>
              </a:ext>
            </a:extLst>
          </p:cNvPr>
          <p:cNvSpPr/>
          <p:nvPr/>
        </p:nvSpPr>
        <p:spPr>
          <a:xfrm>
            <a:off x="2598614" y="7202433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29" name="矢印: 右 242">
            <a:extLst>
              <a:ext uri="{FF2B5EF4-FFF2-40B4-BE49-F238E27FC236}">
                <a16:creationId xmlns:a16="http://schemas.microsoft.com/office/drawing/2014/main" id="{00715BAF-2EC5-EC2B-B098-DFAFFDDACE1D}"/>
              </a:ext>
            </a:extLst>
          </p:cNvPr>
          <p:cNvSpPr/>
          <p:nvPr/>
        </p:nvSpPr>
        <p:spPr>
          <a:xfrm>
            <a:off x="2598614" y="8436172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30" name="矢印: 右 242">
            <a:extLst>
              <a:ext uri="{FF2B5EF4-FFF2-40B4-BE49-F238E27FC236}">
                <a16:creationId xmlns:a16="http://schemas.microsoft.com/office/drawing/2014/main" id="{777154C8-AA81-50F1-FA56-B6C8A061394D}"/>
              </a:ext>
            </a:extLst>
          </p:cNvPr>
          <p:cNvSpPr/>
          <p:nvPr/>
        </p:nvSpPr>
        <p:spPr>
          <a:xfrm>
            <a:off x="4835560" y="7809427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2BC32587-09CF-330C-BFE9-E2EAABC05EC2}"/>
              </a:ext>
            </a:extLst>
          </p:cNvPr>
          <p:cNvGrpSpPr/>
          <p:nvPr/>
        </p:nvGrpSpPr>
        <p:grpSpPr>
          <a:xfrm>
            <a:off x="5376435" y="7559234"/>
            <a:ext cx="1075165" cy="745191"/>
            <a:chOff x="4269439" y="6649287"/>
            <a:chExt cx="1075165" cy="745191"/>
          </a:xfrm>
        </p:grpSpPr>
        <p:pic>
          <p:nvPicPr>
            <p:cNvPr id="1032" name="図 358">
              <a:extLst>
                <a:ext uri="{FF2B5EF4-FFF2-40B4-BE49-F238E27FC236}">
                  <a16:creationId xmlns:a16="http://schemas.microsoft.com/office/drawing/2014/main" id="{8CD0F8D5-449D-132F-C578-F87DE5EB1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1033" name="図 359">
              <a:extLst>
                <a:ext uri="{FF2B5EF4-FFF2-40B4-BE49-F238E27FC236}">
                  <a16:creationId xmlns:a16="http://schemas.microsoft.com/office/drawing/2014/main" id="{E16E4C23-38D3-E026-EA97-9424C2C4C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1034" name="テキスト ボックス 360">
              <a:extLst>
                <a:ext uri="{FF2B5EF4-FFF2-40B4-BE49-F238E27FC236}">
                  <a16:creationId xmlns:a16="http://schemas.microsoft.com/office/drawing/2014/main" id="{5B51261E-6F40-42F3-989F-9EEA9D7F1AF8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1035" name="テキスト ボックス 360">
              <a:extLst>
                <a:ext uri="{FF2B5EF4-FFF2-40B4-BE49-F238E27FC236}">
                  <a16:creationId xmlns:a16="http://schemas.microsoft.com/office/drawing/2014/main" id="{2002F29F-A8F1-61AB-F26D-E6A2BFC9457F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036" name="Picture 2" descr="info&quot; Icon - Download for free – Iconduck">
              <a:extLst>
                <a:ext uri="{FF2B5EF4-FFF2-40B4-BE49-F238E27FC236}">
                  <a16:creationId xmlns:a16="http://schemas.microsoft.com/office/drawing/2014/main" id="{A1DECE04-E930-B4EB-6193-9975D3B08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7" name="テキスト ボックス 300">
            <a:extLst>
              <a:ext uri="{FF2B5EF4-FFF2-40B4-BE49-F238E27FC236}">
                <a16:creationId xmlns:a16="http://schemas.microsoft.com/office/drawing/2014/main" id="{5E04BE27-8DB8-18EE-6317-47BDA751271F}"/>
              </a:ext>
            </a:extLst>
          </p:cNvPr>
          <p:cNvSpPr txBox="1"/>
          <p:nvPr/>
        </p:nvSpPr>
        <p:spPr>
          <a:xfrm>
            <a:off x="2344663" y="7472346"/>
            <a:ext cx="883099" cy="1846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Steel coil / Medium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1038" name="テキスト ボックス 300">
            <a:extLst>
              <a:ext uri="{FF2B5EF4-FFF2-40B4-BE49-F238E27FC236}">
                <a16:creationId xmlns:a16="http://schemas.microsoft.com/office/drawing/2014/main" id="{4E5BF0CA-3D3D-B844-E429-CC59FB9D5E34}"/>
              </a:ext>
            </a:extLst>
          </p:cNvPr>
          <p:cNvSpPr txBox="1"/>
          <p:nvPr/>
        </p:nvSpPr>
        <p:spPr>
          <a:xfrm>
            <a:off x="2510933" y="8233697"/>
            <a:ext cx="434474" cy="1846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Others</a:t>
            </a:r>
            <a:endParaRPr kumimoji="1" lang="en-US" altLang="ja-JP" sz="600" dirty="0">
              <a:latin typeface="+mj-lt"/>
            </a:endParaRPr>
          </a:p>
        </p:txBody>
      </p: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3C495521-F0AF-6A45-DB30-D0C0EAB3824F}"/>
              </a:ext>
            </a:extLst>
          </p:cNvPr>
          <p:cNvGrpSpPr/>
          <p:nvPr/>
        </p:nvGrpSpPr>
        <p:grpSpPr>
          <a:xfrm>
            <a:off x="618329" y="1870679"/>
            <a:ext cx="1330716" cy="1337015"/>
            <a:chOff x="499126" y="6828922"/>
            <a:chExt cx="1330716" cy="1337015"/>
          </a:xfrm>
        </p:grpSpPr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2E4E1039-0249-0F6C-7E3C-6E3FE04160B6}"/>
                </a:ext>
              </a:extLst>
            </p:cNvPr>
            <p:cNvSpPr/>
            <p:nvPr/>
          </p:nvSpPr>
          <p:spPr>
            <a:xfrm>
              <a:off x="499126" y="6856706"/>
              <a:ext cx="1330716" cy="1309231"/>
            </a:xfrm>
            <a:prstGeom prst="rect">
              <a:avLst/>
            </a:prstGeom>
            <a:solidFill>
              <a:srgbClr val="FF5050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042" name="TextBox 1041">
              <a:extLst>
                <a:ext uri="{FF2B5EF4-FFF2-40B4-BE49-F238E27FC236}">
                  <a16:creationId xmlns:a16="http://schemas.microsoft.com/office/drawing/2014/main" id="{6DDDB61C-4803-5F1F-F456-7C65C832FC6B}"/>
                </a:ext>
              </a:extLst>
            </p:cNvPr>
            <p:cNvSpPr txBox="1"/>
            <p:nvPr/>
          </p:nvSpPr>
          <p:spPr>
            <a:xfrm>
              <a:off x="664812" y="682892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Confirm</a:t>
              </a:r>
            </a:p>
          </p:txBody>
        </p:sp>
        <p:sp>
          <p:nvSpPr>
            <p:cNvPr id="1043" name="TextBox 1042">
              <a:extLst>
                <a:ext uri="{FF2B5EF4-FFF2-40B4-BE49-F238E27FC236}">
                  <a16:creationId xmlns:a16="http://schemas.microsoft.com/office/drawing/2014/main" id="{D284754F-FE6C-33D8-0EB9-309B9601FC8D}"/>
                </a:ext>
              </a:extLst>
            </p:cNvPr>
            <p:cNvSpPr txBox="1"/>
            <p:nvPr/>
          </p:nvSpPr>
          <p:spPr>
            <a:xfrm>
              <a:off x="510073" y="7373449"/>
              <a:ext cx="3850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user</a:t>
              </a:r>
            </a:p>
          </p:txBody>
        </p:sp>
        <p:sp>
          <p:nvSpPr>
            <p:cNvPr id="1044" name="TextBox 1043">
              <a:extLst>
                <a:ext uri="{FF2B5EF4-FFF2-40B4-BE49-F238E27FC236}">
                  <a16:creationId xmlns:a16="http://schemas.microsoft.com/office/drawing/2014/main" id="{DF02E820-298E-CF1B-80AF-5BCB06359FA7}"/>
                </a:ext>
              </a:extLst>
            </p:cNvPr>
            <p:cNvSpPr txBox="1"/>
            <p:nvPr/>
          </p:nvSpPr>
          <p:spPr>
            <a:xfrm>
              <a:off x="510690" y="7554508"/>
              <a:ext cx="6254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password</a:t>
              </a:r>
            </a:p>
          </p:txBody>
        </p:sp>
        <p:sp>
          <p:nvSpPr>
            <p:cNvPr id="1051" name="Rectangle: Rounded Corners 1050">
              <a:extLst>
                <a:ext uri="{FF2B5EF4-FFF2-40B4-BE49-F238E27FC236}">
                  <a16:creationId xmlns:a16="http://schemas.microsoft.com/office/drawing/2014/main" id="{5E40943A-D732-3184-3B49-D8BB91D2187A}"/>
                </a:ext>
              </a:extLst>
            </p:cNvPr>
            <p:cNvSpPr/>
            <p:nvPr/>
          </p:nvSpPr>
          <p:spPr>
            <a:xfrm>
              <a:off x="1136182" y="7431509"/>
              <a:ext cx="668076" cy="157384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r>
                <a:rPr kumimoji="1" lang="en-US" sz="700" kern="0" dirty="0">
                  <a:solidFill>
                    <a:prstClr val="black"/>
                  </a:solidFill>
                </a:rPr>
                <a:t>LEADER01</a:t>
              </a:r>
            </a:p>
          </p:txBody>
        </p:sp>
        <p:sp>
          <p:nvSpPr>
            <p:cNvPr id="1052" name="Rectangle: Rounded Corners 1051">
              <a:extLst>
                <a:ext uri="{FF2B5EF4-FFF2-40B4-BE49-F238E27FC236}">
                  <a16:creationId xmlns:a16="http://schemas.microsoft.com/office/drawing/2014/main" id="{B6777C79-56E1-5603-E5F7-1EDED74A080F}"/>
                </a:ext>
              </a:extLst>
            </p:cNvPr>
            <p:cNvSpPr/>
            <p:nvPr/>
          </p:nvSpPr>
          <p:spPr>
            <a:xfrm>
              <a:off x="1136182" y="7623014"/>
              <a:ext cx="668076" cy="157384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r>
                <a:rPr kumimoji="1" lang="en-US" sz="700" kern="0" dirty="0">
                  <a:solidFill>
                    <a:prstClr val="black"/>
                  </a:solidFill>
                </a:rPr>
                <a:t>*********</a:t>
              </a:r>
            </a:p>
          </p:txBody>
        </p:sp>
        <p:sp>
          <p:nvSpPr>
            <p:cNvPr id="1053" name="四角形: 角を丸くする 28">
              <a:extLst>
                <a:ext uri="{FF2B5EF4-FFF2-40B4-BE49-F238E27FC236}">
                  <a16:creationId xmlns:a16="http://schemas.microsoft.com/office/drawing/2014/main" id="{006D3FAB-0D4A-14E9-BCAB-8547389F8318}"/>
                </a:ext>
              </a:extLst>
            </p:cNvPr>
            <p:cNvSpPr/>
            <p:nvPr/>
          </p:nvSpPr>
          <p:spPr>
            <a:xfrm>
              <a:off x="572733" y="7877087"/>
              <a:ext cx="553483" cy="170571"/>
            </a:xfrm>
            <a:prstGeom prst="roundRect">
              <a:avLst>
                <a:gd name="adj" fmla="val 46449"/>
              </a:avLst>
            </a:prstGeom>
            <a:solidFill>
              <a:srgbClr val="6CD506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600" kern="0" dirty="0">
                  <a:solidFill>
                    <a:schemeClr val="bg1"/>
                  </a:solidFill>
                </a:rPr>
                <a:t>OK[P2]</a:t>
              </a:r>
              <a:endParaRPr kumimoji="1" lang="ja-JP" altLang="en-US" sz="600" kern="0" dirty="0">
                <a:solidFill>
                  <a:schemeClr val="bg1"/>
                </a:solidFill>
              </a:endParaRPr>
            </a:p>
          </p:txBody>
        </p:sp>
        <p:sp>
          <p:nvSpPr>
            <p:cNvPr id="1054" name="Rectangle: Rounded Corners 1053">
              <a:extLst>
                <a:ext uri="{FF2B5EF4-FFF2-40B4-BE49-F238E27FC236}">
                  <a16:creationId xmlns:a16="http://schemas.microsoft.com/office/drawing/2014/main" id="{C18D6972-7A6E-CD98-388F-2BC2E10D5C1E}"/>
                </a:ext>
              </a:extLst>
            </p:cNvPr>
            <p:cNvSpPr/>
            <p:nvPr/>
          </p:nvSpPr>
          <p:spPr>
            <a:xfrm>
              <a:off x="1143119" y="7877086"/>
              <a:ext cx="671761" cy="182952"/>
            </a:xfrm>
            <a:prstGeom prst="roundRect">
              <a:avLst>
                <a:gd name="adj" fmla="val 41657"/>
              </a:avLst>
            </a:prstGeom>
            <a:solidFill>
              <a:srgbClr val="FFC000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r>
                <a:rPr kumimoji="1" lang="en-US" sz="600" b="1" kern="0" dirty="0">
                  <a:solidFill>
                    <a:schemeClr val="bg1"/>
                  </a:solidFill>
                </a:rPr>
                <a:t>Clear[P3]</a:t>
              </a:r>
            </a:p>
          </p:txBody>
        </p:sp>
      </p:grpSp>
      <p:sp>
        <p:nvSpPr>
          <p:cNvPr id="1055" name="TextBox 1054">
            <a:extLst>
              <a:ext uri="{FF2B5EF4-FFF2-40B4-BE49-F238E27FC236}">
                <a16:creationId xmlns:a16="http://schemas.microsoft.com/office/drawing/2014/main" id="{C11E749C-D218-8B7A-6018-42A797CEDF65}"/>
              </a:ext>
            </a:extLst>
          </p:cNvPr>
          <p:cNvSpPr txBox="1"/>
          <p:nvPr/>
        </p:nvSpPr>
        <p:spPr>
          <a:xfrm>
            <a:off x="839995" y="2140428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Use All at once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mode?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CA92038-71FA-526C-574C-E80C6C354E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2387" y="1847904"/>
            <a:ext cx="1347999" cy="2011825"/>
          </a:xfrm>
          <a:prstGeom prst="rect">
            <a:avLst/>
          </a:prstGeom>
        </p:spPr>
      </p:pic>
      <p:sp>
        <p:nvSpPr>
          <p:cNvPr id="32" name="テキスト ボックス 294">
            <a:extLst>
              <a:ext uri="{FF2B5EF4-FFF2-40B4-BE49-F238E27FC236}">
                <a16:creationId xmlns:a16="http://schemas.microsoft.com/office/drawing/2014/main" id="{AEBB343F-8847-455C-FC7D-EDBE47016EFE}"/>
              </a:ext>
            </a:extLst>
          </p:cNvPr>
          <p:cNvSpPr txBox="1"/>
          <p:nvPr/>
        </p:nvSpPr>
        <p:spPr>
          <a:xfrm>
            <a:off x="2471452" y="1949390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024B9B8-ED7F-E6BD-0FB0-BBAC127DE104}"/>
              </a:ext>
            </a:extLst>
          </p:cNvPr>
          <p:cNvSpPr/>
          <p:nvPr/>
        </p:nvSpPr>
        <p:spPr>
          <a:xfrm>
            <a:off x="2062387" y="2254855"/>
            <a:ext cx="1347999" cy="1379220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768476A-C21F-4017-3445-CD5EC3ECA4AC}"/>
              </a:ext>
            </a:extLst>
          </p:cNvPr>
          <p:cNvSpPr/>
          <p:nvPr/>
        </p:nvSpPr>
        <p:spPr>
          <a:xfrm>
            <a:off x="2111546" y="2268427"/>
            <a:ext cx="624840" cy="1875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>
                <a:solidFill>
                  <a:schemeClr val="bg1"/>
                </a:solidFill>
              </a:rPr>
              <a:t>All at once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87ACD4A-3110-7AFF-8FF1-D5676B1F8087}"/>
              </a:ext>
            </a:extLst>
          </p:cNvPr>
          <p:cNvSpPr/>
          <p:nvPr/>
        </p:nvSpPr>
        <p:spPr>
          <a:xfrm>
            <a:off x="2757166" y="2270854"/>
            <a:ext cx="624840" cy="1875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/>
              <a:t>Individual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2F834E-2635-11F8-1BB3-310DB20272F3}"/>
              </a:ext>
            </a:extLst>
          </p:cNvPr>
          <p:cNvSpPr txBox="1"/>
          <p:nvPr/>
        </p:nvSpPr>
        <p:spPr>
          <a:xfrm>
            <a:off x="2139575" y="2473777"/>
            <a:ext cx="1186286" cy="221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18288" tIns="18288" rIns="18288" bIns="18288" rtlCol="0">
            <a:spAutoFit/>
          </a:bodyPr>
          <a:lstStyle/>
          <a:p>
            <a:pPr algn="ctr"/>
            <a:r>
              <a:rPr lang="en-US" sz="1200" b="1" dirty="0"/>
              <a:t>BTM80539-0400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0A52DC-F770-93F9-9776-27179FF3785E}"/>
              </a:ext>
            </a:extLst>
          </p:cNvPr>
          <p:cNvSpPr txBox="1"/>
          <p:nvPr/>
        </p:nvSpPr>
        <p:spPr>
          <a:xfrm>
            <a:off x="2140455" y="2774581"/>
            <a:ext cx="585160" cy="129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18288" tIns="18288" rIns="18288" bIns="18288" rtlCol="0">
            <a:spAutoFit/>
          </a:bodyPr>
          <a:lstStyle/>
          <a:p>
            <a:pPr algn="ctr"/>
            <a:r>
              <a:rPr lang="en-US" sz="600" b="1" dirty="0"/>
              <a:t>R10224G05501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3D7608-0766-F8F5-D098-FA373FFAC916}"/>
              </a:ext>
            </a:extLst>
          </p:cNvPr>
          <p:cNvSpPr txBox="1"/>
          <p:nvPr/>
        </p:nvSpPr>
        <p:spPr>
          <a:xfrm>
            <a:off x="2882248" y="2777037"/>
            <a:ext cx="434478" cy="129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18288" tIns="18288" rIns="18288" bIns="18288" rtlCol="0">
            <a:spAutoFit/>
          </a:bodyPr>
          <a:lstStyle/>
          <a:p>
            <a:pPr algn="ctr"/>
            <a:r>
              <a:rPr lang="en-US" sz="600" b="1" dirty="0"/>
              <a:t>2024-08-19</a:t>
            </a:r>
          </a:p>
        </p:txBody>
      </p:sp>
      <p:sp>
        <p:nvSpPr>
          <p:cNvPr id="39" name="テキスト ボックス 412">
            <a:extLst>
              <a:ext uri="{FF2B5EF4-FFF2-40B4-BE49-F238E27FC236}">
                <a16:creationId xmlns:a16="http://schemas.microsoft.com/office/drawing/2014/main" id="{28A036F7-C3C8-81E2-875B-04A6AFDE6625}"/>
              </a:ext>
            </a:extLst>
          </p:cNvPr>
          <p:cNvSpPr txBox="1"/>
          <p:nvPr/>
        </p:nvSpPr>
        <p:spPr>
          <a:xfrm>
            <a:off x="2145170" y="2707410"/>
            <a:ext cx="27059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PDS No</a:t>
            </a:r>
            <a:endParaRPr kumimoji="1" lang="ja-JP" altLang="en-US" sz="500" dirty="0"/>
          </a:p>
        </p:txBody>
      </p:sp>
      <p:sp>
        <p:nvSpPr>
          <p:cNvPr id="42" name="テキスト ボックス 412">
            <a:extLst>
              <a:ext uri="{FF2B5EF4-FFF2-40B4-BE49-F238E27FC236}">
                <a16:creationId xmlns:a16="http://schemas.microsoft.com/office/drawing/2014/main" id="{D47CF511-4180-D0B1-1B77-E785A15D03ED}"/>
              </a:ext>
            </a:extLst>
          </p:cNvPr>
          <p:cNvSpPr txBox="1"/>
          <p:nvPr/>
        </p:nvSpPr>
        <p:spPr>
          <a:xfrm>
            <a:off x="2876690" y="2702330"/>
            <a:ext cx="27059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2A7D9D-561D-1D97-AD1D-F4275FB0852E}"/>
              </a:ext>
            </a:extLst>
          </p:cNvPr>
          <p:cNvSpPr txBox="1"/>
          <p:nvPr/>
        </p:nvSpPr>
        <p:spPr>
          <a:xfrm>
            <a:off x="2146728" y="2916056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Size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92C1103-DA1B-F407-844E-7D1566A0E930}"/>
              </a:ext>
            </a:extLst>
          </p:cNvPr>
          <p:cNvSpPr/>
          <p:nvPr/>
        </p:nvSpPr>
        <p:spPr>
          <a:xfrm>
            <a:off x="2151113" y="2998080"/>
            <a:ext cx="555410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16.00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C9A38E-B5C0-B24F-A4A9-C4B733AC19ED}"/>
              </a:ext>
            </a:extLst>
          </p:cNvPr>
          <p:cNvSpPr txBox="1"/>
          <p:nvPr/>
        </p:nvSpPr>
        <p:spPr>
          <a:xfrm>
            <a:off x="2734110" y="2916056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Unit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D8F8999-DDAE-9252-D42B-311832F3FB5A}"/>
              </a:ext>
            </a:extLst>
          </p:cNvPr>
          <p:cNvSpPr/>
          <p:nvPr/>
        </p:nvSpPr>
        <p:spPr>
          <a:xfrm>
            <a:off x="2740972" y="2998080"/>
            <a:ext cx="575754" cy="187577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18288" rtlCol="0" anchor="ctr"/>
          <a:lstStyle/>
          <a:p>
            <a:pPr algn="r" defTabSz="914400"/>
            <a:r>
              <a:rPr kumimoji="1" lang="en-US" sz="1400" kern="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CB531E-1754-FBA6-B86D-ED51DD9FA089}"/>
              </a:ext>
            </a:extLst>
          </p:cNvPr>
          <p:cNvSpPr txBox="1"/>
          <p:nvPr/>
        </p:nvSpPr>
        <p:spPr>
          <a:xfrm>
            <a:off x="2149267" y="3132553"/>
            <a:ext cx="50038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Total Receive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A7CECA-7E04-3527-C459-3C41F1D89CC6}"/>
              </a:ext>
            </a:extLst>
          </p:cNvPr>
          <p:cNvSpPr txBox="1"/>
          <p:nvPr/>
        </p:nvSpPr>
        <p:spPr>
          <a:xfrm>
            <a:off x="2990498" y="3372967"/>
            <a:ext cx="14431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PCS</a:t>
            </a:r>
          </a:p>
        </p:txBody>
      </p:sp>
      <p:sp>
        <p:nvSpPr>
          <p:cNvPr id="49" name="テキスト ボックス 412">
            <a:extLst>
              <a:ext uri="{FF2B5EF4-FFF2-40B4-BE49-F238E27FC236}">
                <a16:creationId xmlns:a16="http://schemas.microsoft.com/office/drawing/2014/main" id="{E30D1C3D-16E5-5584-5D89-7E18EFF45C7A}"/>
              </a:ext>
            </a:extLst>
          </p:cNvPr>
          <p:cNvSpPr txBox="1"/>
          <p:nvPr/>
        </p:nvSpPr>
        <p:spPr>
          <a:xfrm>
            <a:off x="2093606" y="3501478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3B24C6D-2C0F-519D-BECC-24D5B7EC1E66}"/>
              </a:ext>
            </a:extLst>
          </p:cNvPr>
          <p:cNvSpPr/>
          <p:nvPr/>
        </p:nvSpPr>
        <p:spPr>
          <a:xfrm>
            <a:off x="2382628" y="3485850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kern="0" dirty="0">
                <a:solidFill>
                  <a:prstClr val="black"/>
                </a:solidFill>
              </a:rPr>
              <a:t>Q01</a:t>
            </a:r>
          </a:p>
        </p:txBody>
      </p:sp>
      <p:sp>
        <p:nvSpPr>
          <p:cNvPr id="57" name="テキスト ボックス 412">
            <a:extLst>
              <a:ext uri="{FF2B5EF4-FFF2-40B4-BE49-F238E27FC236}">
                <a16:creationId xmlns:a16="http://schemas.microsoft.com/office/drawing/2014/main" id="{C1D640AB-61DD-4CEE-0B49-154B1D360E95}"/>
              </a:ext>
            </a:extLst>
          </p:cNvPr>
          <p:cNvSpPr txBox="1"/>
          <p:nvPr/>
        </p:nvSpPr>
        <p:spPr>
          <a:xfrm>
            <a:off x="2735551" y="3485456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58" name="テキスト ボックス 412">
            <a:extLst>
              <a:ext uri="{FF2B5EF4-FFF2-40B4-BE49-F238E27FC236}">
                <a16:creationId xmlns:a16="http://schemas.microsoft.com/office/drawing/2014/main" id="{426E3850-32A4-A1DB-3F90-9BEDE744519C}"/>
              </a:ext>
            </a:extLst>
          </p:cNvPr>
          <p:cNvSpPr txBox="1"/>
          <p:nvPr/>
        </p:nvSpPr>
        <p:spPr>
          <a:xfrm>
            <a:off x="2923390" y="3486866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100,000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C7F8BB7-DF75-CBEC-8205-CDCF782765C7}"/>
              </a:ext>
            </a:extLst>
          </p:cNvPr>
          <p:cNvSpPr txBox="1"/>
          <p:nvPr/>
        </p:nvSpPr>
        <p:spPr>
          <a:xfrm>
            <a:off x="2146728" y="3236220"/>
            <a:ext cx="824716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18288" bIns="0" rtlCol="0">
            <a:spAutoFit/>
          </a:bodyPr>
          <a:lstStyle/>
          <a:p>
            <a:pPr algn="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16.00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ADA07906-5BAA-8418-2832-610B4A58FD23}"/>
              </a:ext>
            </a:extLst>
          </p:cNvPr>
          <p:cNvSpPr/>
          <p:nvPr/>
        </p:nvSpPr>
        <p:spPr>
          <a:xfrm>
            <a:off x="2738249" y="3647089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A80CFB2-31B6-57CA-5E16-73F59BDBA886}"/>
              </a:ext>
            </a:extLst>
          </p:cNvPr>
          <p:cNvSpPr/>
          <p:nvPr/>
        </p:nvSpPr>
        <p:spPr>
          <a:xfrm>
            <a:off x="2064889" y="3647471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2723F560-A5EB-D0E2-4001-2F614947AF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4105" y="1847904"/>
            <a:ext cx="1347999" cy="2011825"/>
          </a:xfrm>
          <a:prstGeom prst="rect">
            <a:avLst/>
          </a:prstGeom>
        </p:spPr>
      </p:pic>
      <p:sp>
        <p:nvSpPr>
          <p:cNvPr id="454" name="テキスト ボックス 294">
            <a:extLst>
              <a:ext uri="{FF2B5EF4-FFF2-40B4-BE49-F238E27FC236}">
                <a16:creationId xmlns:a16="http://schemas.microsoft.com/office/drawing/2014/main" id="{B4E3F420-2991-6429-99DC-6B5A9AADDD76}"/>
              </a:ext>
            </a:extLst>
          </p:cNvPr>
          <p:cNvSpPr txBox="1"/>
          <p:nvPr/>
        </p:nvSpPr>
        <p:spPr>
          <a:xfrm>
            <a:off x="4253170" y="1949390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28913CF2-6C12-6F1D-6FC3-7099B579FA89}"/>
              </a:ext>
            </a:extLst>
          </p:cNvPr>
          <p:cNvSpPr/>
          <p:nvPr/>
        </p:nvSpPr>
        <p:spPr>
          <a:xfrm>
            <a:off x="3844105" y="2254855"/>
            <a:ext cx="1347999" cy="1379220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457" name="Rectangle: Rounded Corners 456">
            <a:extLst>
              <a:ext uri="{FF2B5EF4-FFF2-40B4-BE49-F238E27FC236}">
                <a16:creationId xmlns:a16="http://schemas.microsoft.com/office/drawing/2014/main" id="{DAFDB5C0-1E87-4039-75F8-E00B3AD41FA5}"/>
              </a:ext>
            </a:extLst>
          </p:cNvPr>
          <p:cNvSpPr/>
          <p:nvPr/>
        </p:nvSpPr>
        <p:spPr>
          <a:xfrm>
            <a:off x="3893264" y="2268427"/>
            <a:ext cx="624840" cy="1875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>
                <a:solidFill>
                  <a:schemeClr val="bg1"/>
                </a:solidFill>
              </a:rPr>
              <a:t>All at once</a:t>
            </a:r>
          </a:p>
        </p:txBody>
      </p:sp>
      <p:sp>
        <p:nvSpPr>
          <p:cNvPr id="465" name="Rectangle: Rounded Corners 464">
            <a:extLst>
              <a:ext uri="{FF2B5EF4-FFF2-40B4-BE49-F238E27FC236}">
                <a16:creationId xmlns:a16="http://schemas.microsoft.com/office/drawing/2014/main" id="{E90D63FD-D6B6-E582-548A-2310A869F37B}"/>
              </a:ext>
            </a:extLst>
          </p:cNvPr>
          <p:cNvSpPr/>
          <p:nvPr/>
        </p:nvSpPr>
        <p:spPr>
          <a:xfrm>
            <a:off x="4538884" y="2270854"/>
            <a:ext cx="624840" cy="1875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/>
              <a:t>Individual</a:t>
            </a: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FAA51C7B-293B-3434-DE08-315F75AA0AEA}"/>
              </a:ext>
            </a:extLst>
          </p:cNvPr>
          <p:cNvSpPr txBox="1"/>
          <p:nvPr/>
        </p:nvSpPr>
        <p:spPr>
          <a:xfrm>
            <a:off x="3921293" y="2473777"/>
            <a:ext cx="1186286" cy="221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18288" tIns="18288" rIns="18288" bIns="18288" rtlCol="0">
            <a:spAutoFit/>
          </a:bodyPr>
          <a:lstStyle/>
          <a:p>
            <a:pPr algn="ctr"/>
            <a:r>
              <a:rPr lang="en-US" sz="1200" b="1" dirty="0"/>
              <a:t>BTM80539-0400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E2CD941E-AB41-D60D-9F5E-1F6B1FBE70FE}"/>
              </a:ext>
            </a:extLst>
          </p:cNvPr>
          <p:cNvSpPr txBox="1"/>
          <p:nvPr/>
        </p:nvSpPr>
        <p:spPr>
          <a:xfrm>
            <a:off x="3922173" y="2774581"/>
            <a:ext cx="585160" cy="129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18288" tIns="18288" rIns="18288" bIns="18288" rtlCol="0">
            <a:spAutoFit/>
          </a:bodyPr>
          <a:lstStyle/>
          <a:p>
            <a:pPr algn="ctr"/>
            <a:r>
              <a:rPr lang="en-US" sz="600" b="1" dirty="0"/>
              <a:t>R10224G05501</a:t>
            </a: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61E174FB-AB52-01CC-ABB1-2DE7602356AE}"/>
              </a:ext>
            </a:extLst>
          </p:cNvPr>
          <p:cNvSpPr txBox="1"/>
          <p:nvPr/>
        </p:nvSpPr>
        <p:spPr>
          <a:xfrm>
            <a:off x="4663966" y="2777037"/>
            <a:ext cx="434478" cy="129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18288" tIns="18288" rIns="18288" bIns="18288" rtlCol="0">
            <a:spAutoFit/>
          </a:bodyPr>
          <a:lstStyle/>
          <a:p>
            <a:pPr algn="ctr"/>
            <a:r>
              <a:rPr lang="en-US" sz="600" b="1" dirty="0"/>
              <a:t>2024-08-19</a:t>
            </a:r>
          </a:p>
        </p:txBody>
      </p:sp>
      <p:sp>
        <p:nvSpPr>
          <p:cNvPr id="473" name="テキスト ボックス 412">
            <a:extLst>
              <a:ext uri="{FF2B5EF4-FFF2-40B4-BE49-F238E27FC236}">
                <a16:creationId xmlns:a16="http://schemas.microsoft.com/office/drawing/2014/main" id="{405DCC9B-C388-D5C6-D37C-1D66D665A249}"/>
              </a:ext>
            </a:extLst>
          </p:cNvPr>
          <p:cNvSpPr txBox="1"/>
          <p:nvPr/>
        </p:nvSpPr>
        <p:spPr>
          <a:xfrm>
            <a:off x="3926888" y="2707410"/>
            <a:ext cx="27059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PDS No</a:t>
            </a:r>
            <a:endParaRPr kumimoji="1" lang="ja-JP" altLang="en-US" sz="500" dirty="0"/>
          </a:p>
        </p:txBody>
      </p:sp>
      <p:sp>
        <p:nvSpPr>
          <p:cNvPr id="474" name="テキスト ボックス 412">
            <a:extLst>
              <a:ext uri="{FF2B5EF4-FFF2-40B4-BE49-F238E27FC236}">
                <a16:creationId xmlns:a16="http://schemas.microsoft.com/office/drawing/2014/main" id="{AD7ABA9D-5717-5441-67A0-44187BF48A4A}"/>
              </a:ext>
            </a:extLst>
          </p:cNvPr>
          <p:cNvSpPr txBox="1"/>
          <p:nvPr/>
        </p:nvSpPr>
        <p:spPr>
          <a:xfrm>
            <a:off x="4658408" y="2702330"/>
            <a:ext cx="27059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1D56C93D-F24E-72F9-EFDD-E20CBDFC2FF1}"/>
              </a:ext>
            </a:extLst>
          </p:cNvPr>
          <p:cNvSpPr txBox="1"/>
          <p:nvPr/>
        </p:nvSpPr>
        <p:spPr>
          <a:xfrm>
            <a:off x="3928446" y="2916056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Size</a:t>
            </a:r>
          </a:p>
        </p:txBody>
      </p:sp>
      <p:sp>
        <p:nvSpPr>
          <p:cNvPr id="480" name="Rectangle: Rounded Corners 479">
            <a:extLst>
              <a:ext uri="{FF2B5EF4-FFF2-40B4-BE49-F238E27FC236}">
                <a16:creationId xmlns:a16="http://schemas.microsoft.com/office/drawing/2014/main" id="{7E70DB0B-149B-5A2C-54D8-C4E6248E7A9A}"/>
              </a:ext>
            </a:extLst>
          </p:cNvPr>
          <p:cNvSpPr/>
          <p:nvPr/>
        </p:nvSpPr>
        <p:spPr>
          <a:xfrm>
            <a:off x="3932831" y="2998080"/>
            <a:ext cx="555410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16.00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D2197F2A-CCAE-56BD-3D3C-BFCB6E8F8448}"/>
              </a:ext>
            </a:extLst>
          </p:cNvPr>
          <p:cNvSpPr txBox="1"/>
          <p:nvPr/>
        </p:nvSpPr>
        <p:spPr>
          <a:xfrm>
            <a:off x="4515828" y="2916056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Unit</a:t>
            </a:r>
          </a:p>
        </p:txBody>
      </p:sp>
      <p:sp>
        <p:nvSpPr>
          <p:cNvPr id="482" name="Rectangle: Rounded Corners 481">
            <a:extLst>
              <a:ext uri="{FF2B5EF4-FFF2-40B4-BE49-F238E27FC236}">
                <a16:creationId xmlns:a16="http://schemas.microsoft.com/office/drawing/2014/main" id="{2B03D1D0-E807-A32D-909A-AB41B9C6CBCF}"/>
              </a:ext>
            </a:extLst>
          </p:cNvPr>
          <p:cNvSpPr/>
          <p:nvPr/>
        </p:nvSpPr>
        <p:spPr>
          <a:xfrm>
            <a:off x="4522690" y="2998080"/>
            <a:ext cx="575754" cy="187577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18288" rtlCol="0" anchor="ctr"/>
          <a:lstStyle/>
          <a:p>
            <a:pPr algn="r" defTabSz="914400"/>
            <a:r>
              <a:rPr kumimoji="1" lang="en-US" sz="1400" kern="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483" name="TextBox 482">
            <a:extLst>
              <a:ext uri="{FF2B5EF4-FFF2-40B4-BE49-F238E27FC236}">
                <a16:creationId xmlns:a16="http://schemas.microsoft.com/office/drawing/2014/main" id="{AD5DB22B-16C4-15D0-BB89-4F7B0A185D82}"/>
              </a:ext>
            </a:extLst>
          </p:cNvPr>
          <p:cNvSpPr txBox="1"/>
          <p:nvPr/>
        </p:nvSpPr>
        <p:spPr>
          <a:xfrm>
            <a:off x="3930985" y="3132553"/>
            <a:ext cx="50038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Total Receive</a:t>
            </a:r>
          </a:p>
        </p:txBody>
      </p:sp>
      <p:sp>
        <p:nvSpPr>
          <p:cNvPr id="486" name="テキスト ボックス 412">
            <a:extLst>
              <a:ext uri="{FF2B5EF4-FFF2-40B4-BE49-F238E27FC236}">
                <a16:creationId xmlns:a16="http://schemas.microsoft.com/office/drawing/2014/main" id="{610FCED0-6042-9538-F3BF-E0CAD2AB60A7}"/>
              </a:ext>
            </a:extLst>
          </p:cNvPr>
          <p:cNvSpPr txBox="1"/>
          <p:nvPr/>
        </p:nvSpPr>
        <p:spPr>
          <a:xfrm>
            <a:off x="3875324" y="3501478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87" name="Rectangle: Rounded Corners 486">
            <a:extLst>
              <a:ext uri="{FF2B5EF4-FFF2-40B4-BE49-F238E27FC236}">
                <a16:creationId xmlns:a16="http://schemas.microsoft.com/office/drawing/2014/main" id="{8B4F4383-60A8-4726-473F-F2140A0DEF7D}"/>
              </a:ext>
            </a:extLst>
          </p:cNvPr>
          <p:cNvSpPr/>
          <p:nvPr/>
        </p:nvSpPr>
        <p:spPr>
          <a:xfrm>
            <a:off x="4164346" y="3485850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kern="0" dirty="0">
                <a:solidFill>
                  <a:prstClr val="black"/>
                </a:solidFill>
              </a:rPr>
              <a:t>Q01</a:t>
            </a:r>
          </a:p>
        </p:txBody>
      </p:sp>
      <p:sp>
        <p:nvSpPr>
          <p:cNvPr id="488" name="テキスト ボックス 412">
            <a:extLst>
              <a:ext uri="{FF2B5EF4-FFF2-40B4-BE49-F238E27FC236}">
                <a16:creationId xmlns:a16="http://schemas.microsoft.com/office/drawing/2014/main" id="{1A213E39-81E6-C1C5-AB3F-9F36345E639D}"/>
              </a:ext>
            </a:extLst>
          </p:cNvPr>
          <p:cNvSpPr txBox="1"/>
          <p:nvPr/>
        </p:nvSpPr>
        <p:spPr>
          <a:xfrm>
            <a:off x="4517269" y="3485456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489" name="テキスト ボックス 412">
            <a:extLst>
              <a:ext uri="{FF2B5EF4-FFF2-40B4-BE49-F238E27FC236}">
                <a16:creationId xmlns:a16="http://schemas.microsoft.com/office/drawing/2014/main" id="{FEC109E4-309D-DC42-2505-9B4CDEB9F9D1}"/>
              </a:ext>
            </a:extLst>
          </p:cNvPr>
          <p:cNvSpPr txBox="1"/>
          <p:nvPr/>
        </p:nvSpPr>
        <p:spPr>
          <a:xfrm>
            <a:off x="4705108" y="3486866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100,000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85917438-575A-3F0F-2A34-A40C40DDF1AA}"/>
              </a:ext>
            </a:extLst>
          </p:cNvPr>
          <p:cNvSpPr/>
          <p:nvPr/>
        </p:nvSpPr>
        <p:spPr>
          <a:xfrm>
            <a:off x="4519967" y="3647089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492" name="Rectangle: Rounded Corners 491">
            <a:extLst>
              <a:ext uri="{FF2B5EF4-FFF2-40B4-BE49-F238E27FC236}">
                <a16:creationId xmlns:a16="http://schemas.microsoft.com/office/drawing/2014/main" id="{07A040BF-4AA2-D028-3514-A50E4B49ACA3}"/>
              </a:ext>
            </a:extLst>
          </p:cNvPr>
          <p:cNvSpPr/>
          <p:nvPr/>
        </p:nvSpPr>
        <p:spPr>
          <a:xfrm>
            <a:off x="3846607" y="3647471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B63B340D-45CB-67CE-7F28-09D3104DAD0F}"/>
              </a:ext>
            </a:extLst>
          </p:cNvPr>
          <p:cNvGrpSpPr/>
          <p:nvPr/>
        </p:nvGrpSpPr>
        <p:grpSpPr>
          <a:xfrm>
            <a:off x="4525732" y="3627913"/>
            <a:ext cx="747585" cy="401579"/>
            <a:chOff x="7001199" y="5604763"/>
            <a:chExt cx="747585" cy="401579"/>
          </a:xfrm>
        </p:grpSpPr>
        <p:sp>
          <p:nvSpPr>
            <p:cNvPr id="494" name="正方形/長方形 40">
              <a:extLst>
                <a:ext uri="{FF2B5EF4-FFF2-40B4-BE49-F238E27FC236}">
                  <a16:creationId xmlns:a16="http://schemas.microsoft.com/office/drawing/2014/main" id="{D2A8A560-F9E5-05CB-A157-D82EB0870064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96" name="グラフィックス 41" descr="右向き指示マーク">
              <a:extLst>
                <a:ext uri="{FF2B5EF4-FFF2-40B4-BE49-F238E27FC236}">
                  <a16:creationId xmlns:a16="http://schemas.microsoft.com/office/drawing/2014/main" id="{E0DF7257-9349-AA19-87CD-6054B442D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pic>
        <p:nvPicPr>
          <p:cNvPr id="497" name="Picture 496">
            <a:extLst>
              <a:ext uri="{FF2B5EF4-FFF2-40B4-BE49-F238E27FC236}">
                <a16:creationId xmlns:a16="http://schemas.microsoft.com/office/drawing/2014/main" id="{75475CBC-6D67-6BB8-F80E-A5669BED8B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5122" y="4510504"/>
            <a:ext cx="1347999" cy="2011825"/>
          </a:xfrm>
          <a:prstGeom prst="rect">
            <a:avLst/>
          </a:prstGeom>
        </p:spPr>
      </p:pic>
      <p:sp>
        <p:nvSpPr>
          <p:cNvPr id="498" name="テキスト ボックス 294">
            <a:extLst>
              <a:ext uri="{FF2B5EF4-FFF2-40B4-BE49-F238E27FC236}">
                <a16:creationId xmlns:a16="http://schemas.microsoft.com/office/drawing/2014/main" id="{DEE4C13D-1AB3-DDB5-02DE-BA6F265EFAEB}"/>
              </a:ext>
            </a:extLst>
          </p:cNvPr>
          <p:cNvSpPr txBox="1"/>
          <p:nvPr/>
        </p:nvSpPr>
        <p:spPr>
          <a:xfrm>
            <a:off x="3064187" y="4611990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36CBE487-B967-E324-E10C-D5473C671F48}"/>
              </a:ext>
            </a:extLst>
          </p:cNvPr>
          <p:cNvSpPr/>
          <p:nvPr/>
        </p:nvSpPr>
        <p:spPr>
          <a:xfrm>
            <a:off x="2655122" y="4917455"/>
            <a:ext cx="1347999" cy="1379220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00" name="Rectangle: Rounded Corners 499">
            <a:extLst>
              <a:ext uri="{FF2B5EF4-FFF2-40B4-BE49-F238E27FC236}">
                <a16:creationId xmlns:a16="http://schemas.microsoft.com/office/drawing/2014/main" id="{55B14646-A2E5-39CD-B2B6-067C4BB9EA0B}"/>
              </a:ext>
            </a:extLst>
          </p:cNvPr>
          <p:cNvSpPr/>
          <p:nvPr/>
        </p:nvSpPr>
        <p:spPr>
          <a:xfrm>
            <a:off x="2704281" y="4931027"/>
            <a:ext cx="624840" cy="1875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>
                <a:solidFill>
                  <a:schemeClr val="bg1"/>
                </a:solidFill>
              </a:rPr>
              <a:t>All at once</a:t>
            </a:r>
          </a:p>
        </p:txBody>
      </p: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id="{B03DA30E-266E-5857-6F70-CB4C5C6453AD}"/>
              </a:ext>
            </a:extLst>
          </p:cNvPr>
          <p:cNvSpPr/>
          <p:nvPr/>
        </p:nvSpPr>
        <p:spPr>
          <a:xfrm>
            <a:off x="3349901" y="4933454"/>
            <a:ext cx="624840" cy="1875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/>
              <a:t>Individual</a:t>
            </a: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B00FEEA0-7C76-E921-24E6-711F50DB18C5}"/>
              </a:ext>
            </a:extLst>
          </p:cNvPr>
          <p:cNvSpPr txBox="1"/>
          <p:nvPr/>
        </p:nvSpPr>
        <p:spPr>
          <a:xfrm>
            <a:off x="2732310" y="5136377"/>
            <a:ext cx="1186286" cy="221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18288" tIns="18288" rIns="18288" bIns="18288" rtlCol="0">
            <a:spAutoFit/>
          </a:bodyPr>
          <a:lstStyle/>
          <a:p>
            <a:pPr algn="ctr"/>
            <a:r>
              <a:rPr lang="en-US" sz="1200" b="1" dirty="0"/>
              <a:t>BTM80539-0400</a:t>
            </a:r>
          </a:p>
        </p:txBody>
      </p:sp>
      <p:sp>
        <p:nvSpPr>
          <p:cNvPr id="503" name="TextBox 502">
            <a:extLst>
              <a:ext uri="{FF2B5EF4-FFF2-40B4-BE49-F238E27FC236}">
                <a16:creationId xmlns:a16="http://schemas.microsoft.com/office/drawing/2014/main" id="{5015D7D1-BFD1-7ED8-B43F-58787CFCF570}"/>
              </a:ext>
            </a:extLst>
          </p:cNvPr>
          <p:cNvSpPr txBox="1"/>
          <p:nvPr/>
        </p:nvSpPr>
        <p:spPr>
          <a:xfrm>
            <a:off x="2733190" y="5437181"/>
            <a:ext cx="585160" cy="129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18288" tIns="18288" rIns="18288" bIns="18288" rtlCol="0">
            <a:spAutoFit/>
          </a:bodyPr>
          <a:lstStyle/>
          <a:p>
            <a:pPr algn="ctr"/>
            <a:r>
              <a:rPr lang="en-US" sz="600" b="1" dirty="0"/>
              <a:t>R10224G05501</a:t>
            </a:r>
          </a:p>
        </p:txBody>
      </p:sp>
      <p:sp>
        <p:nvSpPr>
          <p:cNvPr id="504" name="TextBox 503">
            <a:extLst>
              <a:ext uri="{FF2B5EF4-FFF2-40B4-BE49-F238E27FC236}">
                <a16:creationId xmlns:a16="http://schemas.microsoft.com/office/drawing/2014/main" id="{D8FEAF6E-ABF6-DA10-93B9-78CF9358A798}"/>
              </a:ext>
            </a:extLst>
          </p:cNvPr>
          <p:cNvSpPr txBox="1"/>
          <p:nvPr/>
        </p:nvSpPr>
        <p:spPr>
          <a:xfrm>
            <a:off x="3474983" y="5439637"/>
            <a:ext cx="434478" cy="129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18288" tIns="18288" rIns="18288" bIns="18288" rtlCol="0">
            <a:spAutoFit/>
          </a:bodyPr>
          <a:lstStyle/>
          <a:p>
            <a:pPr algn="ctr"/>
            <a:r>
              <a:rPr lang="en-US" sz="600" b="1" dirty="0"/>
              <a:t>2024-08-19</a:t>
            </a:r>
          </a:p>
        </p:txBody>
      </p:sp>
      <p:sp>
        <p:nvSpPr>
          <p:cNvPr id="505" name="テキスト ボックス 412">
            <a:extLst>
              <a:ext uri="{FF2B5EF4-FFF2-40B4-BE49-F238E27FC236}">
                <a16:creationId xmlns:a16="http://schemas.microsoft.com/office/drawing/2014/main" id="{F8CA63B9-ABD7-9E60-ADEA-2A61344B1408}"/>
              </a:ext>
            </a:extLst>
          </p:cNvPr>
          <p:cNvSpPr txBox="1"/>
          <p:nvPr/>
        </p:nvSpPr>
        <p:spPr>
          <a:xfrm>
            <a:off x="2737905" y="5370010"/>
            <a:ext cx="27059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PDS No</a:t>
            </a:r>
            <a:endParaRPr kumimoji="1" lang="ja-JP" altLang="en-US" sz="500" dirty="0"/>
          </a:p>
        </p:txBody>
      </p:sp>
      <p:sp>
        <p:nvSpPr>
          <p:cNvPr id="506" name="テキスト ボックス 412">
            <a:extLst>
              <a:ext uri="{FF2B5EF4-FFF2-40B4-BE49-F238E27FC236}">
                <a16:creationId xmlns:a16="http://schemas.microsoft.com/office/drawing/2014/main" id="{2EBEFD56-2605-DE1D-1DB4-E8BC8AA0199F}"/>
              </a:ext>
            </a:extLst>
          </p:cNvPr>
          <p:cNvSpPr txBox="1"/>
          <p:nvPr/>
        </p:nvSpPr>
        <p:spPr>
          <a:xfrm>
            <a:off x="3469425" y="5364930"/>
            <a:ext cx="27059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1A48123A-5227-3FF5-2B83-110260B03FFB}"/>
              </a:ext>
            </a:extLst>
          </p:cNvPr>
          <p:cNvSpPr txBox="1"/>
          <p:nvPr/>
        </p:nvSpPr>
        <p:spPr>
          <a:xfrm>
            <a:off x="2739463" y="5578656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Size</a:t>
            </a:r>
          </a:p>
        </p:txBody>
      </p:sp>
      <p:sp>
        <p:nvSpPr>
          <p:cNvPr id="508" name="Rectangle: Rounded Corners 507">
            <a:extLst>
              <a:ext uri="{FF2B5EF4-FFF2-40B4-BE49-F238E27FC236}">
                <a16:creationId xmlns:a16="http://schemas.microsoft.com/office/drawing/2014/main" id="{B75FE8E0-3AE7-C2FD-6D48-757EF097E5FF}"/>
              </a:ext>
            </a:extLst>
          </p:cNvPr>
          <p:cNvSpPr/>
          <p:nvPr/>
        </p:nvSpPr>
        <p:spPr>
          <a:xfrm>
            <a:off x="2743848" y="5660680"/>
            <a:ext cx="555410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16.00</a:t>
            </a: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70778908-811B-F5A8-9E1B-8A1632940F88}"/>
              </a:ext>
            </a:extLst>
          </p:cNvPr>
          <p:cNvSpPr txBox="1"/>
          <p:nvPr/>
        </p:nvSpPr>
        <p:spPr>
          <a:xfrm>
            <a:off x="3326845" y="5578656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Unit</a:t>
            </a:r>
          </a:p>
        </p:txBody>
      </p:sp>
      <p:sp>
        <p:nvSpPr>
          <p:cNvPr id="510" name="Rectangle: Rounded Corners 509">
            <a:extLst>
              <a:ext uri="{FF2B5EF4-FFF2-40B4-BE49-F238E27FC236}">
                <a16:creationId xmlns:a16="http://schemas.microsoft.com/office/drawing/2014/main" id="{6D6E486C-12CC-6E72-9A83-ACE639F25C5D}"/>
              </a:ext>
            </a:extLst>
          </p:cNvPr>
          <p:cNvSpPr/>
          <p:nvPr/>
        </p:nvSpPr>
        <p:spPr>
          <a:xfrm>
            <a:off x="3333707" y="5660680"/>
            <a:ext cx="575754" cy="187577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18288" rtlCol="0" anchor="ctr"/>
          <a:lstStyle/>
          <a:p>
            <a:pPr algn="r" defTabSz="914400"/>
            <a:r>
              <a:rPr kumimoji="1" lang="en-US" sz="1400" kern="0" dirty="0">
                <a:solidFill>
                  <a:prstClr val="black"/>
                </a:solidFill>
              </a:rPr>
              <a:t>31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1836FBDE-4B4A-E306-2301-474734A273AC}"/>
              </a:ext>
            </a:extLst>
          </p:cNvPr>
          <p:cNvSpPr txBox="1"/>
          <p:nvPr/>
        </p:nvSpPr>
        <p:spPr>
          <a:xfrm>
            <a:off x="2742002" y="5795153"/>
            <a:ext cx="50038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Total Receive</a:t>
            </a:r>
          </a:p>
        </p:txBody>
      </p:sp>
      <p:sp>
        <p:nvSpPr>
          <p:cNvPr id="513" name="テキスト ボックス 412">
            <a:extLst>
              <a:ext uri="{FF2B5EF4-FFF2-40B4-BE49-F238E27FC236}">
                <a16:creationId xmlns:a16="http://schemas.microsoft.com/office/drawing/2014/main" id="{273F7C24-12F3-80BA-F03B-7EE2C93734B7}"/>
              </a:ext>
            </a:extLst>
          </p:cNvPr>
          <p:cNvSpPr txBox="1"/>
          <p:nvPr/>
        </p:nvSpPr>
        <p:spPr>
          <a:xfrm>
            <a:off x="2686341" y="6164078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14" name="Rectangle: Rounded Corners 513">
            <a:extLst>
              <a:ext uri="{FF2B5EF4-FFF2-40B4-BE49-F238E27FC236}">
                <a16:creationId xmlns:a16="http://schemas.microsoft.com/office/drawing/2014/main" id="{0E42B56B-AF61-CE2B-F329-4F43335DB71A}"/>
              </a:ext>
            </a:extLst>
          </p:cNvPr>
          <p:cNvSpPr/>
          <p:nvPr/>
        </p:nvSpPr>
        <p:spPr>
          <a:xfrm>
            <a:off x="2975363" y="6148450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kern="0" dirty="0">
                <a:solidFill>
                  <a:prstClr val="black"/>
                </a:solidFill>
              </a:rPr>
              <a:t>Q01</a:t>
            </a:r>
          </a:p>
        </p:txBody>
      </p:sp>
      <p:sp>
        <p:nvSpPr>
          <p:cNvPr id="515" name="テキスト ボックス 412">
            <a:extLst>
              <a:ext uri="{FF2B5EF4-FFF2-40B4-BE49-F238E27FC236}">
                <a16:creationId xmlns:a16="http://schemas.microsoft.com/office/drawing/2014/main" id="{ED07E7A8-31B9-3895-7317-20B918A3D325}"/>
              </a:ext>
            </a:extLst>
          </p:cNvPr>
          <p:cNvSpPr txBox="1"/>
          <p:nvPr/>
        </p:nvSpPr>
        <p:spPr>
          <a:xfrm>
            <a:off x="3328286" y="6148056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516" name="テキスト ボックス 412">
            <a:extLst>
              <a:ext uri="{FF2B5EF4-FFF2-40B4-BE49-F238E27FC236}">
                <a16:creationId xmlns:a16="http://schemas.microsoft.com/office/drawing/2014/main" id="{57D75522-AE19-4885-036E-E8D8BAFF097E}"/>
              </a:ext>
            </a:extLst>
          </p:cNvPr>
          <p:cNvSpPr txBox="1"/>
          <p:nvPr/>
        </p:nvSpPr>
        <p:spPr>
          <a:xfrm>
            <a:off x="3516125" y="6149466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100,000</a:t>
            </a:r>
          </a:p>
        </p:txBody>
      </p:sp>
      <p:sp>
        <p:nvSpPr>
          <p:cNvPr id="518" name="Rectangle: Rounded Corners 517">
            <a:extLst>
              <a:ext uri="{FF2B5EF4-FFF2-40B4-BE49-F238E27FC236}">
                <a16:creationId xmlns:a16="http://schemas.microsoft.com/office/drawing/2014/main" id="{D757D863-02CE-8FB2-AC57-2F7834FC9FC3}"/>
              </a:ext>
            </a:extLst>
          </p:cNvPr>
          <p:cNvSpPr/>
          <p:nvPr/>
        </p:nvSpPr>
        <p:spPr>
          <a:xfrm>
            <a:off x="3330984" y="6309689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519" name="Rectangle: Rounded Corners 518">
            <a:extLst>
              <a:ext uri="{FF2B5EF4-FFF2-40B4-BE49-F238E27FC236}">
                <a16:creationId xmlns:a16="http://schemas.microsoft.com/office/drawing/2014/main" id="{24E18E65-9237-03E0-7261-764BA787C056}"/>
              </a:ext>
            </a:extLst>
          </p:cNvPr>
          <p:cNvSpPr/>
          <p:nvPr/>
        </p:nvSpPr>
        <p:spPr>
          <a:xfrm>
            <a:off x="2657624" y="6310071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AD7C13A3-0E4C-BE80-AE20-A0388DA44D01}"/>
              </a:ext>
            </a:extLst>
          </p:cNvPr>
          <p:cNvGrpSpPr/>
          <p:nvPr/>
        </p:nvGrpSpPr>
        <p:grpSpPr>
          <a:xfrm>
            <a:off x="3314902" y="6277706"/>
            <a:ext cx="747585" cy="401579"/>
            <a:chOff x="7001199" y="5604763"/>
            <a:chExt cx="747585" cy="401579"/>
          </a:xfrm>
        </p:grpSpPr>
        <p:sp>
          <p:nvSpPr>
            <p:cNvPr id="521" name="正方形/長方形 40">
              <a:extLst>
                <a:ext uri="{FF2B5EF4-FFF2-40B4-BE49-F238E27FC236}">
                  <a16:creationId xmlns:a16="http://schemas.microsoft.com/office/drawing/2014/main" id="{668D8B55-D27F-A682-FBAC-4B1D44E73A9D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30" name="グラフィックス 41" descr="右向き指示マーク">
              <a:extLst>
                <a:ext uri="{FF2B5EF4-FFF2-40B4-BE49-F238E27FC236}">
                  <a16:creationId xmlns:a16="http://schemas.microsoft.com/office/drawing/2014/main" id="{8C99011D-3E15-C483-2DDF-2B760CEF4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pic>
        <p:nvPicPr>
          <p:cNvPr id="533" name="Picture 532">
            <a:extLst>
              <a:ext uri="{FF2B5EF4-FFF2-40B4-BE49-F238E27FC236}">
                <a16:creationId xmlns:a16="http://schemas.microsoft.com/office/drawing/2014/main" id="{E1013E1F-6E4C-1929-6459-E7CEA30D01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390" y="6925782"/>
            <a:ext cx="1347999" cy="2011825"/>
          </a:xfrm>
          <a:prstGeom prst="rect">
            <a:avLst/>
          </a:prstGeom>
        </p:spPr>
      </p:pic>
      <p:sp>
        <p:nvSpPr>
          <p:cNvPr id="541" name="テキスト ボックス 294">
            <a:extLst>
              <a:ext uri="{FF2B5EF4-FFF2-40B4-BE49-F238E27FC236}">
                <a16:creationId xmlns:a16="http://schemas.microsoft.com/office/drawing/2014/main" id="{AFB10A07-F0E4-F84B-E4F4-977C1E92F25C}"/>
              </a:ext>
            </a:extLst>
          </p:cNvPr>
          <p:cNvSpPr txBox="1"/>
          <p:nvPr/>
        </p:nvSpPr>
        <p:spPr>
          <a:xfrm>
            <a:off x="1035455" y="7027268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08859917-E627-24E3-83D6-98F88DDE0E88}"/>
              </a:ext>
            </a:extLst>
          </p:cNvPr>
          <p:cNvSpPr/>
          <p:nvPr/>
        </p:nvSpPr>
        <p:spPr>
          <a:xfrm>
            <a:off x="626390" y="7332733"/>
            <a:ext cx="1347999" cy="1379220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43" name="Rectangle: Rounded Corners 542">
            <a:extLst>
              <a:ext uri="{FF2B5EF4-FFF2-40B4-BE49-F238E27FC236}">
                <a16:creationId xmlns:a16="http://schemas.microsoft.com/office/drawing/2014/main" id="{45D5C083-F8DE-8AF2-135D-2BACC6E28E26}"/>
              </a:ext>
            </a:extLst>
          </p:cNvPr>
          <p:cNvSpPr/>
          <p:nvPr/>
        </p:nvSpPr>
        <p:spPr>
          <a:xfrm>
            <a:off x="675549" y="7346305"/>
            <a:ext cx="624840" cy="1875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>
                <a:solidFill>
                  <a:schemeClr val="bg1"/>
                </a:solidFill>
              </a:rPr>
              <a:t>All at once</a:t>
            </a:r>
          </a:p>
        </p:txBody>
      </p:sp>
      <p:sp>
        <p:nvSpPr>
          <p:cNvPr id="544" name="Rectangle: Rounded Corners 543">
            <a:extLst>
              <a:ext uri="{FF2B5EF4-FFF2-40B4-BE49-F238E27FC236}">
                <a16:creationId xmlns:a16="http://schemas.microsoft.com/office/drawing/2014/main" id="{30316FD6-712B-630D-99D2-9C4440BC2B71}"/>
              </a:ext>
            </a:extLst>
          </p:cNvPr>
          <p:cNvSpPr/>
          <p:nvPr/>
        </p:nvSpPr>
        <p:spPr>
          <a:xfrm>
            <a:off x="1321169" y="7348732"/>
            <a:ext cx="624840" cy="1875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/>
              <a:t>Individual</a:t>
            </a: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DB78373D-2604-6BFA-FFB7-5E530FB55FE3}"/>
              </a:ext>
            </a:extLst>
          </p:cNvPr>
          <p:cNvSpPr txBox="1"/>
          <p:nvPr/>
        </p:nvSpPr>
        <p:spPr>
          <a:xfrm>
            <a:off x="703578" y="7551655"/>
            <a:ext cx="1186286" cy="221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18288" tIns="18288" rIns="18288" bIns="18288" rtlCol="0">
            <a:spAutoFit/>
          </a:bodyPr>
          <a:lstStyle/>
          <a:p>
            <a:pPr algn="ctr"/>
            <a:r>
              <a:rPr lang="en-US" sz="1200" b="1" dirty="0"/>
              <a:t>BTM80539-0400</a:t>
            </a: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188BFEF3-8C7B-6FCF-EE58-50F0F808F67D}"/>
              </a:ext>
            </a:extLst>
          </p:cNvPr>
          <p:cNvSpPr txBox="1"/>
          <p:nvPr/>
        </p:nvSpPr>
        <p:spPr>
          <a:xfrm>
            <a:off x="704458" y="7852459"/>
            <a:ext cx="585160" cy="129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18288" tIns="18288" rIns="18288" bIns="18288" rtlCol="0">
            <a:spAutoFit/>
          </a:bodyPr>
          <a:lstStyle/>
          <a:p>
            <a:pPr algn="ctr"/>
            <a:r>
              <a:rPr lang="en-US" sz="600" b="1" dirty="0"/>
              <a:t>R10224G05501</a:t>
            </a:r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9728D335-1CB3-95A2-0051-49F76166AC47}"/>
              </a:ext>
            </a:extLst>
          </p:cNvPr>
          <p:cNvSpPr txBox="1"/>
          <p:nvPr/>
        </p:nvSpPr>
        <p:spPr>
          <a:xfrm>
            <a:off x="1446251" y="7854915"/>
            <a:ext cx="434478" cy="129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18288" tIns="18288" rIns="18288" bIns="18288" rtlCol="0">
            <a:spAutoFit/>
          </a:bodyPr>
          <a:lstStyle/>
          <a:p>
            <a:pPr algn="ctr"/>
            <a:r>
              <a:rPr lang="en-US" sz="600" b="1" dirty="0"/>
              <a:t>2024-08-19</a:t>
            </a:r>
          </a:p>
        </p:txBody>
      </p:sp>
      <p:sp>
        <p:nvSpPr>
          <p:cNvPr id="568" name="テキスト ボックス 412">
            <a:extLst>
              <a:ext uri="{FF2B5EF4-FFF2-40B4-BE49-F238E27FC236}">
                <a16:creationId xmlns:a16="http://schemas.microsoft.com/office/drawing/2014/main" id="{895EDDE1-8335-BBBD-CC16-F58540537C2A}"/>
              </a:ext>
            </a:extLst>
          </p:cNvPr>
          <p:cNvSpPr txBox="1"/>
          <p:nvPr/>
        </p:nvSpPr>
        <p:spPr>
          <a:xfrm>
            <a:off x="709173" y="7785288"/>
            <a:ext cx="27059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PDS No</a:t>
            </a:r>
            <a:endParaRPr kumimoji="1" lang="ja-JP" altLang="en-US" sz="500" dirty="0"/>
          </a:p>
        </p:txBody>
      </p:sp>
      <p:sp>
        <p:nvSpPr>
          <p:cNvPr id="569" name="テキスト ボックス 412">
            <a:extLst>
              <a:ext uri="{FF2B5EF4-FFF2-40B4-BE49-F238E27FC236}">
                <a16:creationId xmlns:a16="http://schemas.microsoft.com/office/drawing/2014/main" id="{49BE1685-43E4-05DD-5512-A7903FF8719D}"/>
              </a:ext>
            </a:extLst>
          </p:cNvPr>
          <p:cNvSpPr txBox="1"/>
          <p:nvPr/>
        </p:nvSpPr>
        <p:spPr>
          <a:xfrm>
            <a:off x="1440693" y="7780208"/>
            <a:ext cx="27059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sp>
        <p:nvSpPr>
          <p:cNvPr id="570" name="TextBox 569">
            <a:extLst>
              <a:ext uri="{FF2B5EF4-FFF2-40B4-BE49-F238E27FC236}">
                <a16:creationId xmlns:a16="http://schemas.microsoft.com/office/drawing/2014/main" id="{64A3D969-36A5-8070-9EF4-31928E87F876}"/>
              </a:ext>
            </a:extLst>
          </p:cNvPr>
          <p:cNvSpPr txBox="1"/>
          <p:nvPr/>
        </p:nvSpPr>
        <p:spPr>
          <a:xfrm>
            <a:off x="710731" y="7993934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Size</a:t>
            </a:r>
          </a:p>
        </p:txBody>
      </p:sp>
      <p:sp>
        <p:nvSpPr>
          <p:cNvPr id="571" name="Rectangle: Rounded Corners 570">
            <a:extLst>
              <a:ext uri="{FF2B5EF4-FFF2-40B4-BE49-F238E27FC236}">
                <a16:creationId xmlns:a16="http://schemas.microsoft.com/office/drawing/2014/main" id="{43BD107F-48C1-C6BA-FAB1-C398F6B94CFE}"/>
              </a:ext>
            </a:extLst>
          </p:cNvPr>
          <p:cNvSpPr/>
          <p:nvPr/>
        </p:nvSpPr>
        <p:spPr>
          <a:xfrm>
            <a:off x="715116" y="8075958"/>
            <a:ext cx="555410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16.00</a:t>
            </a:r>
          </a:p>
        </p:txBody>
      </p:sp>
      <p:sp>
        <p:nvSpPr>
          <p:cNvPr id="572" name="TextBox 571">
            <a:extLst>
              <a:ext uri="{FF2B5EF4-FFF2-40B4-BE49-F238E27FC236}">
                <a16:creationId xmlns:a16="http://schemas.microsoft.com/office/drawing/2014/main" id="{3E02ABFA-FEA3-97C1-7917-BBBF04E9938D}"/>
              </a:ext>
            </a:extLst>
          </p:cNvPr>
          <p:cNvSpPr txBox="1"/>
          <p:nvPr/>
        </p:nvSpPr>
        <p:spPr>
          <a:xfrm>
            <a:off x="1298113" y="7993934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Unit</a:t>
            </a:r>
          </a:p>
        </p:txBody>
      </p:sp>
      <p:sp>
        <p:nvSpPr>
          <p:cNvPr id="573" name="Rectangle: Rounded Corners 572">
            <a:extLst>
              <a:ext uri="{FF2B5EF4-FFF2-40B4-BE49-F238E27FC236}">
                <a16:creationId xmlns:a16="http://schemas.microsoft.com/office/drawing/2014/main" id="{CE90E111-1FE3-840B-760B-DA4F4C77AD2C}"/>
              </a:ext>
            </a:extLst>
          </p:cNvPr>
          <p:cNvSpPr/>
          <p:nvPr/>
        </p:nvSpPr>
        <p:spPr>
          <a:xfrm>
            <a:off x="1304975" y="8075958"/>
            <a:ext cx="575754" cy="187577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18288" rtlCol="0" anchor="ctr"/>
          <a:lstStyle/>
          <a:p>
            <a:pPr algn="r" defTabSz="914400"/>
            <a:r>
              <a:rPr kumimoji="1" lang="en-US" sz="1400" kern="0" dirty="0">
                <a:solidFill>
                  <a:prstClr val="black"/>
                </a:solidFill>
              </a:rPr>
              <a:t>29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7C08F90-521E-6A1C-8AE5-D3FBC055CB28}"/>
              </a:ext>
            </a:extLst>
          </p:cNvPr>
          <p:cNvSpPr txBox="1"/>
          <p:nvPr/>
        </p:nvSpPr>
        <p:spPr>
          <a:xfrm>
            <a:off x="713270" y="8210431"/>
            <a:ext cx="50038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Total Receive</a:t>
            </a:r>
          </a:p>
        </p:txBody>
      </p:sp>
      <p:sp>
        <p:nvSpPr>
          <p:cNvPr id="178" name="テキスト ボックス 412">
            <a:extLst>
              <a:ext uri="{FF2B5EF4-FFF2-40B4-BE49-F238E27FC236}">
                <a16:creationId xmlns:a16="http://schemas.microsoft.com/office/drawing/2014/main" id="{77905483-0B22-3F51-1266-068DC01B45DF}"/>
              </a:ext>
            </a:extLst>
          </p:cNvPr>
          <p:cNvSpPr txBox="1"/>
          <p:nvPr/>
        </p:nvSpPr>
        <p:spPr>
          <a:xfrm>
            <a:off x="657609" y="8579356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FC3B143F-5E29-B1CB-07AE-DC8EA8CBB410}"/>
              </a:ext>
            </a:extLst>
          </p:cNvPr>
          <p:cNvSpPr/>
          <p:nvPr/>
        </p:nvSpPr>
        <p:spPr>
          <a:xfrm>
            <a:off x="946631" y="8563728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kern="0" dirty="0">
                <a:solidFill>
                  <a:prstClr val="black"/>
                </a:solidFill>
              </a:rPr>
              <a:t>Q01</a:t>
            </a:r>
          </a:p>
        </p:txBody>
      </p:sp>
      <p:sp>
        <p:nvSpPr>
          <p:cNvPr id="1039" name="テキスト ボックス 412">
            <a:extLst>
              <a:ext uri="{FF2B5EF4-FFF2-40B4-BE49-F238E27FC236}">
                <a16:creationId xmlns:a16="http://schemas.microsoft.com/office/drawing/2014/main" id="{4AC0085B-B269-EB88-7219-BD02B5D42CAB}"/>
              </a:ext>
            </a:extLst>
          </p:cNvPr>
          <p:cNvSpPr txBox="1"/>
          <p:nvPr/>
        </p:nvSpPr>
        <p:spPr>
          <a:xfrm>
            <a:off x="1299554" y="8563334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1056" name="テキスト ボックス 412">
            <a:extLst>
              <a:ext uri="{FF2B5EF4-FFF2-40B4-BE49-F238E27FC236}">
                <a16:creationId xmlns:a16="http://schemas.microsoft.com/office/drawing/2014/main" id="{029BAA7B-4892-C047-2908-E7400789174F}"/>
              </a:ext>
            </a:extLst>
          </p:cNvPr>
          <p:cNvSpPr txBox="1"/>
          <p:nvPr/>
        </p:nvSpPr>
        <p:spPr>
          <a:xfrm>
            <a:off x="1487393" y="8564744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100,000</a:t>
            </a:r>
          </a:p>
        </p:txBody>
      </p:sp>
      <p:sp>
        <p:nvSpPr>
          <p:cNvPr id="1061" name="Rectangle: Rounded Corners 1060">
            <a:extLst>
              <a:ext uri="{FF2B5EF4-FFF2-40B4-BE49-F238E27FC236}">
                <a16:creationId xmlns:a16="http://schemas.microsoft.com/office/drawing/2014/main" id="{889748DA-2498-FCDD-0998-183601864BE2}"/>
              </a:ext>
            </a:extLst>
          </p:cNvPr>
          <p:cNvSpPr/>
          <p:nvPr/>
        </p:nvSpPr>
        <p:spPr>
          <a:xfrm>
            <a:off x="1302252" y="8724967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062" name="Rectangle: Rounded Corners 1061">
            <a:extLst>
              <a:ext uri="{FF2B5EF4-FFF2-40B4-BE49-F238E27FC236}">
                <a16:creationId xmlns:a16="http://schemas.microsoft.com/office/drawing/2014/main" id="{65E53244-F9A7-6B21-F0F9-40686B577B4D}"/>
              </a:ext>
            </a:extLst>
          </p:cNvPr>
          <p:cNvSpPr/>
          <p:nvPr/>
        </p:nvSpPr>
        <p:spPr>
          <a:xfrm>
            <a:off x="628892" y="8725349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B8164F3B-8D77-0006-A346-B9E13D44595D}"/>
              </a:ext>
            </a:extLst>
          </p:cNvPr>
          <p:cNvGrpSpPr/>
          <p:nvPr/>
        </p:nvGrpSpPr>
        <p:grpSpPr>
          <a:xfrm>
            <a:off x="1286170" y="8692984"/>
            <a:ext cx="747585" cy="401579"/>
            <a:chOff x="7001199" y="5604763"/>
            <a:chExt cx="747585" cy="401579"/>
          </a:xfrm>
        </p:grpSpPr>
        <p:sp>
          <p:nvSpPr>
            <p:cNvPr id="1064" name="正方形/長方形 40">
              <a:extLst>
                <a:ext uri="{FF2B5EF4-FFF2-40B4-BE49-F238E27FC236}">
                  <a16:creationId xmlns:a16="http://schemas.microsoft.com/office/drawing/2014/main" id="{8E34A339-55DC-ED1A-A434-BE615FF116DD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065" name="グラフィックス 41" descr="右向き指示マーク">
              <a:extLst>
                <a:ext uri="{FF2B5EF4-FFF2-40B4-BE49-F238E27FC236}">
                  <a16:creationId xmlns:a16="http://schemas.microsoft.com/office/drawing/2014/main" id="{D2FD4C9D-C435-8F8E-FEB9-83846BCAA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1066" name="TextBox 1065">
            <a:extLst>
              <a:ext uri="{FF2B5EF4-FFF2-40B4-BE49-F238E27FC236}">
                <a16:creationId xmlns:a16="http://schemas.microsoft.com/office/drawing/2014/main" id="{6D76100B-8624-51AA-FE61-95425EE357B3}"/>
              </a:ext>
            </a:extLst>
          </p:cNvPr>
          <p:cNvSpPr txBox="1"/>
          <p:nvPr/>
        </p:nvSpPr>
        <p:spPr>
          <a:xfrm>
            <a:off x="2986930" y="3258612"/>
            <a:ext cx="38983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/480</a:t>
            </a:r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8E16BA37-6A24-7D64-226C-099693004A58}"/>
              </a:ext>
            </a:extLst>
          </p:cNvPr>
          <p:cNvSpPr txBox="1"/>
          <p:nvPr/>
        </p:nvSpPr>
        <p:spPr>
          <a:xfrm>
            <a:off x="4765063" y="3373821"/>
            <a:ext cx="14431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PCS</a:t>
            </a: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B455875D-7D5E-B37E-B567-CF6A12228554}"/>
              </a:ext>
            </a:extLst>
          </p:cNvPr>
          <p:cNvSpPr txBox="1"/>
          <p:nvPr/>
        </p:nvSpPr>
        <p:spPr>
          <a:xfrm>
            <a:off x="3921293" y="3237074"/>
            <a:ext cx="824716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18288" bIns="0" rtlCol="0">
            <a:spAutoFit/>
          </a:bodyPr>
          <a:lstStyle/>
          <a:p>
            <a:pPr algn="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480.00</a:t>
            </a: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58DC9843-28A7-338D-C393-30308A09BA65}"/>
              </a:ext>
            </a:extLst>
          </p:cNvPr>
          <p:cNvSpPr txBox="1"/>
          <p:nvPr/>
        </p:nvSpPr>
        <p:spPr>
          <a:xfrm>
            <a:off x="4761495" y="3259466"/>
            <a:ext cx="38983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/480</a:t>
            </a:r>
          </a:p>
        </p:txBody>
      </p:sp>
      <p:sp>
        <p:nvSpPr>
          <p:cNvPr id="1070" name="TextBox 1069">
            <a:extLst>
              <a:ext uri="{FF2B5EF4-FFF2-40B4-BE49-F238E27FC236}">
                <a16:creationId xmlns:a16="http://schemas.microsoft.com/office/drawing/2014/main" id="{19964B6A-6BFB-A547-3D3B-D0F4532BBA91}"/>
              </a:ext>
            </a:extLst>
          </p:cNvPr>
          <p:cNvSpPr txBox="1"/>
          <p:nvPr/>
        </p:nvSpPr>
        <p:spPr>
          <a:xfrm>
            <a:off x="3577134" y="6042627"/>
            <a:ext cx="14431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PCS</a:t>
            </a:r>
          </a:p>
        </p:txBody>
      </p:sp>
      <p:sp>
        <p:nvSpPr>
          <p:cNvPr id="1071" name="TextBox 1070">
            <a:extLst>
              <a:ext uri="{FF2B5EF4-FFF2-40B4-BE49-F238E27FC236}">
                <a16:creationId xmlns:a16="http://schemas.microsoft.com/office/drawing/2014/main" id="{81F696F1-7FA7-B8CD-77FE-B44046CF555E}"/>
              </a:ext>
            </a:extLst>
          </p:cNvPr>
          <p:cNvSpPr txBox="1"/>
          <p:nvPr/>
        </p:nvSpPr>
        <p:spPr>
          <a:xfrm>
            <a:off x="2733364" y="5905880"/>
            <a:ext cx="824716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18288" bIns="0" rtlCol="0">
            <a:spAutoFit/>
          </a:bodyPr>
          <a:lstStyle/>
          <a:p>
            <a:pPr algn="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496.00</a:t>
            </a:r>
          </a:p>
        </p:txBody>
      </p:sp>
      <p:sp>
        <p:nvSpPr>
          <p:cNvPr id="1072" name="TextBox 1071">
            <a:extLst>
              <a:ext uri="{FF2B5EF4-FFF2-40B4-BE49-F238E27FC236}">
                <a16:creationId xmlns:a16="http://schemas.microsoft.com/office/drawing/2014/main" id="{D3C33E73-7599-63BD-C091-E689CB488542}"/>
              </a:ext>
            </a:extLst>
          </p:cNvPr>
          <p:cNvSpPr txBox="1"/>
          <p:nvPr/>
        </p:nvSpPr>
        <p:spPr>
          <a:xfrm>
            <a:off x="3573566" y="5928272"/>
            <a:ext cx="38983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/480</a:t>
            </a:r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E65DA626-3C84-8023-398A-CB80D261262A}"/>
              </a:ext>
            </a:extLst>
          </p:cNvPr>
          <p:cNvSpPr txBox="1"/>
          <p:nvPr/>
        </p:nvSpPr>
        <p:spPr>
          <a:xfrm>
            <a:off x="1554541" y="8465197"/>
            <a:ext cx="14431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PCS</a:t>
            </a:r>
          </a:p>
        </p:txBody>
      </p:sp>
      <p:sp>
        <p:nvSpPr>
          <p:cNvPr id="1077" name="TextBox 1076">
            <a:extLst>
              <a:ext uri="{FF2B5EF4-FFF2-40B4-BE49-F238E27FC236}">
                <a16:creationId xmlns:a16="http://schemas.microsoft.com/office/drawing/2014/main" id="{424F9E87-0AC2-4AC7-FFAA-F1C7A60F6292}"/>
              </a:ext>
            </a:extLst>
          </p:cNvPr>
          <p:cNvSpPr txBox="1"/>
          <p:nvPr/>
        </p:nvSpPr>
        <p:spPr>
          <a:xfrm>
            <a:off x="710771" y="8328450"/>
            <a:ext cx="824716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18288" bIns="0" rtlCol="0">
            <a:spAutoFit/>
          </a:bodyPr>
          <a:lstStyle/>
          <a:p>
            <a:pPr algn="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464.00</a:t>
            </a:r>
          </a:p>
        </p:txBody>
      </p:sp>
      <p:sp>
        <p:nvSpPr>
          <p:cNvPr id="1078" name="TextBox 1077">
            <a:extLst>
              <a:ext uri="{FF2B5EF4-FFF2-40B4-BE49-F238E27FC236}">
                <a16:creationId xmlns:a16="http://schemas.microsoft.com/office/drawing/2014/main" id="{AC053BD5-A4B7-B2C1-62E3-46CC924E8C63}"/>
              </a:ext>
            </a:extLst>
          </p:cNvPr>
          <p:cNvSpPr txBox="1"/>
          <p:nvPr/>
        </p:nvSpPr>
        <p:spPr>
          <a:xfrm>
            <a:off x="1550973" y="8350842"/>
            <a:ext cx="38983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/480</a:t>
            </a:r>
          </a:p>
        </p:txBody>
      </p:sp>
      <p:sp>
        <p:nvSpPr>
          <p:cNvPr id="1080" name="テキスト ボックス 300">
            <a:extLst>
              <a:ext uri="{FF2B5EF4-FFF2-40B4-BE49-F238E27FC236}">
                <a16:creationId xmlns:a16="http://schemas.microsoft.com/office/drawing/2014/main" id="{4136E7A0-FF39-A7CC-EA19-CE838C548D6C}"/>
              </a:ext>
            </a:extLst>
          </p:cNvPr>
          <p:cNvSpPr txBox="1"/>
          <p:nvPr/>
        </p:nvSpPr>
        <p:spPr>
          <a:xfrm>
            <a:off x="3183823" y="1655606"/>
            <a:ext cx="80395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Enter total unit</a:t>
            </a:r>
            <a:endParaRPr kumimoji="1" lang="en-US" altLang="ja-JP" sz="600" dirty="0">
              <a:latin typeface="+mj-lt"/>
            </a:endParaRPr>
          </a:p>
          <a:p>
            <a:r>
              <a:rPr kumimoji="1" lang="en-US" altLang="ja-JP" sz="600" dirty="0">
                <a:latin typeface="+mj-lt"/>
              </a:rPr>
              <a:t>Enter the total unit number after scan step 1</a:t>
            </a:r>
            <a:endParaRPr kumimoji="1" lang="ja-JP" altLang="en-US" sz="600" dirty="0"/>
          </a:p>
        </p:txBody>
      </p: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9F04A999-0F51-921E-A078-3FD7860C03B6}"/>
              </a:ext>
            </a:extLst>
          </p:cNvPr>
          <p:cNvGrpSpPr/>
          <p:nvPr/>
        </p:nvGrpSpPr>
        <p:grpSpPr>
          <a:xfrm>
            <a:off x="5266337" y="2481220"/>
            <a:ext cx="1075165" cy="745191"/>
            <a:chOff x="4269439" y="6649287"/>
            <a:chExt cx="1075165" cy="745191"/>
          </a:xfrm>
        </p:grpSpPr>
        <p:pic>
          <p:nvPicPr>
            <p:cNvPr id="1082" name="図 358">
              <a:extLst>
                <a:ext uri="{FF2B5EF4-FFF2-40B4-BE49-F238E27FC236}">
                  <a16:creationId xmlns:a16="http://schemas.microsoft.com/office/drawing/2014/main" id="{237F1DE2-7964-571D-A2AF-9003C1CC2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1083" name="図 359">
              <a:extLst>
                <a:ext uri="{FF2B5EF4-FFF2-40B4-BE49-F238E27FC236}">
                  <a16:creationId xmlns:a16="http://schemas.microsoft.com/office/drawing/2014/main" id="{01256467-994B-B228-9384-51AA01914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1084" name="テキスト ボックス 360">
              <a:extLst>
                <a:ext uri="{FF2B5EF4-FFF2-40B4-BE49-F238E27FC236}">
                  <a16:creationId xmlns:a16="http://schemas.microsoft.com/office/drawing/2014/main" id="{31F20FFE-E5D6-6FE2-E022-6C66B603455D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1085" name="テキスト ボックス 360">
              <a:extLst>
                <a:ext uri="{FF2B5EF4-FFF2-40B4-BE49-F238E27FC236}">
                  <a16:creationId xmlns:a16="http://schemas.microsoft.com/office/drawing/2014/main" id="{E370D8EA-E263-4B2F-8426-24D883A42195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086" name="Picture 2" descr="info&quot; Icon - Download for free – Iconduck">
              <a:extLst>
                <a:ext uri="{FF2B5EF4-FFF2-40B4-BE49-F238E27FC236}">
                  <a16:creationId xmlns:a16="http://schemas.microsoft.com/office/drawing/2014/main" id="{C564F12F-AE0A-3FF5-0D73-DB129C702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87" name="矢印: 右 242">
            <a:extLst>
              <a:ext uri="{FF2B5EF4-FFF2-40B4-BE49-F238E27FC236}">
                <a16:creationId xmlns:a16="http://schemas.microsoft.com/office/drawing/2014/main" id="{185D0237-9127-3C8E-C9F5-3812814CB596}"/>
              </a:ext>
            </a:extLst>
          </p:cNvPr>
          <p:cNvSpPr/>
          <p:nvPr/>
        </p:nvSpPr>
        <p:spPr>
          <a:xfrm>
            <a:off x="1819875" y="3158854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88" name="矢印: 右 242">
            <a:extLst>
              <a:ext uri="{FF2B5EF4-FFF2-40B4-BE49-F238E27FC236}">
                <a16:creationId xmlns:a16="http://schemas.microsoft.com/office/drawing/2014/main" id="{9B7FD439-7DFA-FCDB-0DE0-4BB2FD9CB7AC}"/>
              </a:ext>
            </a:extLst>
          </p:cNvPr>
          <p:cNvSpPr/>
          <p:nvPr/>
        </p:nvSpPr>
        <p:spPr>
          <a:xfrm>
            <a:off x="5192104" y="2592594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840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5-2-4. QC Check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0A457B0-2A85-6D21-5BE5-A212E7877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331" y="1722073"/>
            <a:ext cx="1355770" cy="20191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4740351-3018-F081-9FF6-45762DF7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869" y="1851218"/>
            <a:ext cx="805148" cy="12362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47BDD65-FC34-06A7-0D62-A6C4D84B378F}"/>
              </a:ext>
            </a:extLst>
          </p:cNvPr>
          <p:cNvSpPr txBox="1"/>
          <p:nvPr/>
        </p:nvSpPr>
        <p:spPr>
          <a:xfrm>
            <a:off x="2642150" y="1837795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QC Check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DD15506-B0AF-51EF-67BD-1D9EE15CE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306" y="2345836"/>
            <a:ext cx="1289035" cy="21211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22C2366-8A35-4B0D-7308-4227B4151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536" y="2749216"/>
            <a:ext cx="981060" cy="22099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AE08B0A-91D0-9FD4-D77F-834E8D8A2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2349" y="2440524"/>
            <a:ext cx="1313642" cy="8948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43C5ADD-80F9-B94D-721F-ACE7D6C27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1493" y="2021395"/>
            <a:ext cx="1313642" cy="434647"/>
          </a:xfrm>
          <a:prstGeom prst="rect">
            <a:avLst/>
          </a:pr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26EB10F6-AEE0-F870-5440-F911CDE86C1E}"/>
              </a:ext>
            </a:extLst>
          </p:cNvPr>
          <p:cNvSpPr/>
          <p:nvPr/>
        </p:nvSpPr>
        <p:spPr>
          <a:xfrm>
            <a:off x="2473792" y="2047994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0262B25E-015C-E89F-0547-9B0234EE0DF1}"/>
              </a:ext>
            </a:extLst>
          </p:cNvPr>
          <p:cNvSpPr/>
          <p:nvPr/>
        </p:nvSpPr>
        <p:spPr>
          <a:xfrm>
            <a:off x="3107797" y="2044184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D99B58D-19A4-AC43-040B-B3C11B148621}"/>
              </a:ext>
            </a:extLst>
          </p:cNvPr>
          <p:cNvSpPr txBox="1"/>
          <p:nvPr/>
        </p:nvSpPr>
        <p:spPr>
          <a:xfrm>
            <a:off x="2226182" y="2018400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F49FA56-8B74-E092-014B-43BF0F6049D7}"/>
              </a:ext>
            </a:extLst>
          </p:cNvPr>
          <p:cNvSpPr txBox="1"/>
          <p:nvPr/>
        </p:nvSpPr>
        <p:spPr>
          <a:xfrm>
            <a:off x="2874974" y="2019887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27" name="グラフィックス 26" descr="日毎カレンダー">
            <a:extLst>
              <a:ext uri="{FF2B5EF4-FFF2-40B4-BE49-F238E27FC236}">
                <a16:creationId xmlns:a16="http://schemas.microsoft.com/office/drawing/2014/main" id="{CEABCCCE-A4D9-6C08-F9BD-D47CBC602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06394" y="2057369"/>
            <a:ext cx="137160" cy="137160"/>
          </a:xfrm>
          <a:prstGeom prst="rect">
            <a:avLst/>
          </a:prstGeom>
        </p:spPr>
      </p:pic>
      <p:pic>
        <p:nvPicPr>
          <p:cNvPr id="28" name="グラフィックス 27" descr="日毎カレンダー">
            <a:extLst>
              <a:ext uri="{FF2B5EF4-FFF2-40B4-BE49-F238E27FC236}">
                <a16:creationId xmlns:a16="http://schemas.microsoft.com/office/drawing/2014/main" id="{518A0CA5-EE53-7022-92E1-9972782E1F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46402" y="2048296"/>
            <a:ext cx="137160" cy="137160"/>
          </a:xfrm>
          <a:prstGeom prst="rect">
            <a:avLst/>
          </a:prstGeom>
        </p:spPr>
      </p:pic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7CB7CA58-F004-8EDF-5768-F0DF572F0071}"/>
              </a:ext>
            </a:extLst>
          </p:cNvPr>
          <p:cNvSpPr/>
          <p:nvPr/>
        </p:nvSpPr>
        <p:spPr>
          <a:xfrm>
            <a:off x="2517819" y="2235554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69CCCD5-E08F-63BF-0AA0-CCCD792848F9}"/>
              </a:ext>
            </a:extLst>
          </p:cNvPr>
          <p:cNvSpPr txBox="1"/>
          <p:nvPr/>
        </p:nvSpPr>
        <p:spPr>
          <a:xfrm>
            <a:off x="2206470" y="2206722"/>
            <a:ext cx="37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Supplier</a:t>
            </a:r>
          </a:p>
          <a:p>
            <a:pPr algn="ctr"/>
            <a:r>
              <a:rPr kumimoji="1" lang="en-US" altLang="ja-JP" sz="400" dirty="0">
                <a:latin typeface="+mj-lt"/>
              </a:rPr>
              <a:t>code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7311B4F-A9B1-CFAF-1F19-8BD65F806C96}"/>
              </a:ext>
            </a:extLst>
          </p:cNvPr>
          <p:cNvSpPr txBox="1"/>
          <p:nvPr/>
        </p:nvSpPr>
        <p:spPr>
          <a:xfrm>
            <a:off x="3058623" y="2198643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50B269A-DF07-D283-1C0E-C59AD9211747}"/>
              </a:ext>
            </a:extLst>
          </p:cNvPr>
          <p:cNvSpPr/>
          <p:nvPr/>
        </p:nvSpPr>
        <p:spPr>
          <a:xfrm>
            <a:off x="3394483" y="2252007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B4C053C-C2C1-48AA-908E-1BCCBAB731E3}"/>
              </a:ext>
            </a:extLst>
          </p:cNvPr>
          <p:cNvSpPr txBox="1"/>
          <p:nvPr/>
        </p:nvSpPr>
        <p:spPr>
          <a:xfrm>
            <a:off x="2424592" y="2050990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8DCA31D-80DF-12FA-27C5-9A2F57FFDCD4}"/>
              </a:ext>
            </a:extLst>
          </p:cNvPr>
          <p:cNvSpPr txBox="1"/>
          <p:nvPr/>
        </p:nvSpPr>
        <p:spPr>
          <a:xfrm>
            <a:off x="3062372" y="2048776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5" name="二等辺三角形 34">
            <a:extLst>
              <a:ext uri="{FF2B5EF4-FFF2-40B4-BE49-F238E27FC236}">
                <a16:creationId xmlns:a16="http://schemas.microsoft.com/office/drawing/2014/main" id="{9E351729-AF4B-C593-5A24-4A3632CAE2C4}"/>
              </a:ext>
            </a:extLst>
          </p:cNvPr>
          <p:cNvSpPr/>
          <p:nvPr/>
        </p:nvSpPr>
        <p:spPr>
          <a:xfrm rot="10800000">
            <a:off x="2989100" y="2285444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C0B89484-6A6A-171F-48C8-738F7BC36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156" y="2489081"/>
            <a:ext cx="1289035" cy="27512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8760A52-AE93-B4F1-30F6-0A0E92433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572" y="2920199"/>
            <a:ext cx="1279444" cy="267020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E410951-4688-28CC-1328-9F5B70CDAAFB}"/>
              </a:ext>
            </a:extLst>
          </p:cNvPr>
          <p:cNvSpPr txBox="1"/>
          <p:nvPr/>
        </p:nvSpPr>
        <p:spPr>
          <a:xfrm>
            <a:off x="2289597" y="2471928"/>
            <a:ext cx="1284594" cy="390876"/>
          </a:xfrm>
          <a:prstGeom prst="rect">
            <a:avLst/>
          </a:prstGeom>
          <a:solidFill>
            <a:srgbClr val="AFF8CA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Supplier Name : DEMO-SUP-A</a:t>
            </a:r>
          </a:p>
          <a:p>
            <a:r>
              <a:rPr kumimoji="1" lang="en-US" altLang="ja-JP" sz="400" dirty="0">
                <a:latin typeface="+mj-lt"/>
              </a:rPr>
              <a:t>PDS No : DEMO-PARTS-NO_A</a:t>
            </a:r>
          </a:p>
          <a:p>
            <a:endParaRPr kumimoji="1" lang="en-US" altLang="ja-JP" sz="400" dirty="0">
              <a:latin typeface="+mj-lt"/>
            </a:endParaRPr>
          </a:p>
          <a:p>
            <a:pPr algn="r"/>
            <a:r>
              <a:rPr kumimoji="1" lang="en-US" altLang="ja-JP" sz="700" b="1" dirty="0">
                <a:latin typeface="+mj-lt"/>
              </a:rPr>
              <a:t>5 / 5 Items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9E8FF63-F45F-AA2D-CD46-C20615DC454A}"/>
              </a:ext>
            </a:extLst>
          </p:cNvPr>
          <p:cNvSpPr txBox="1"/>
          <p:nvPr/>
        </p:nvSpPr>
        <p:spPr>
          <a:xfrm>
            <a:off x="2288185" y="2894028"/>
            <a:ext cx="1291335" cy="390876"/>
          </a:xfrm>
          <a:prstGeom prst="rect">
            <a:avLst/>
          </a:prstGeom>
          <a:solidFill>
            <a:srgbClr val="D1E9F5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Supplier Name : DEMO-SUP-B</a:t>
            </a:r>
          </a:p>
          <a:p>
            <a:r>
              <a:rPr kumimoji="1" lang="en-US" altLang="ja-JP" sz="400" dirty="0">
                <a:latin typeface="+mj-lt"/>
              </a:rPr>
              <a:t>PDS No : DEMO-PARTS-NO_B</a:t>
            </a:r>
          </a:p>
          <a:p>
            <a:endParaRPr kumimoji="1" lang="en-US" altLang="ja-JP" sz="400" dirty="0">
              <a:latin typeface="+mj-lt"/>
            </a:endParaRPr>
          </a:p>
          <a:p>
            <a:pPr algn="r"/>
            <a:r>
              <a:rPr kumimoji="1" lang="en-US" altLang="ja-JP" sz="700" b="1" dirty="0">
                <a:latin typeface="+mj-lt"/>
              </a:rPr>
              <a:t>0 / 3 Items</a:t>
            </a:r>
          </a:p>
        </p:txBody>
      </p:sp>
      <p:sp>
        <p:nvSpPr>
          <p:cNvPr id="382" name="矢印: 右 242">
            <a:extLst>
              <a:ext uri="{FF2B5EF4-FFF2-40B4-BE49-F238E27FC236}">
                <a16:creationId xmlns:a16="http://schemas.microsoft.com/office/drawing/2014/main" id="{9E5B8CDC-4C80-CC4D-3E09-A04022EA1659}"/>
              </a:ext>
            </a:extLst>
          </p:cNvPr>
          <p:cNvSpPr/>
          <p:nvPr/>
        </p:nvSpPr>
        <p:spPr>
          <a:xfrm>
            <a:off x="8383316" y="5097564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3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932262" y="270769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8" name="図 358">
            <a:extLst>
              <a:ext uri="{FF2B5EF4-FFF2-40B4-BE49-F238E27FC236}">
                <a16:creationId xmlns:a16="http://schemas.microsoft.com/office/drawing/2014/main" id="{8AAE4BF3-90B3-7646-3E1D-789E9DB278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8037" y="4825409"/>
            <a:ext cx="1075165" cy="106244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B23A2E2-DB63-B486-F58E-44D88C091636}"/>
              </a:ext>
            </a:extLst>
          </p:cNvPr>
          <p:cNvSpPr/>
          <p:nvPr/>
        </p:nvSpPr>
        <p:spPr>
          <a:xfrm>
            <a:off x="7387891" y="4878820"/>
            <a:ext cx="973180" cy="91681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0" name="四角形: 角を丸くする 28">
            <a:extLst>
              <a:ext uri="{FF2B5EF4-FFF2-40B4-BE49-F238E27FC236}">
                <a16:creationId xmlns:a16="http://schemas.microsoft.com/office/drawing/2014/main" id="{B09E794E-1B60-2044-FF3B-5D20BA086EE6}"/>
              </a:ext>
            </a:extLst>
          </p:cNvPr>
          <p:cNvSpPr/>
          <p:nvPr/>
        </p:nvSpPr>
        <p:spPr>
          <a:xfrm>
            <a:off x="7517831" y="5673050"/>
            <a:ext cx="299171" cy="147225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OK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51" name="四角形: 角を丸くする 28">
            <a:extLst>
              <a:ext uri="{FF2B5EF4-FFF2-40B4-BE49-F238E27FC236}">
                <a16:creationId xmlns:a16="http://schemas.microsoft.com/office/drawing/2014/main" id="{B667AC4B-349B-8E88-B946-BC9C0A18F9D6}"/>
              </a:ext>
            </a:extLst>
          </p:cNvPr>
          <p:cNvSpPr/>
          <p:nvPr/>
        </p:nvSpPr>
        <p:spPr>
          <a:xfrm>
            <a:off x="7952731" y="5666209"/>
            <a:ext cx="299171" cy="14722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Cancel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52" name="テキスト ボックス 360">
            <a:extLst>
              <a:ext uri="{FF2B5EF4-FFF2-40B4-BE49-F238E27FC236}">
                <a16:creationId xmlns:a16="http://schemas.microsoft.com/office/drawing/2014/main" id="{A9CD5A20-AFB2-8F6E-114B-163EC3C152E1}"/>
              </a:ext>
            </a:extLst>
          </p:cNvPr>
          <p:cNvSpPr txBox="1"/>
          <p:nvPr/>
        </p:nvSpPr>
        <p:spPr>
          <a:xfrm>
            <a:off x="7435343" y="4867193"/>
            <a:ext cx="871556" cy="113877"/>
          </a:xfrm>
          <a:prstGeom prst="rect">
            <a:avLst/>
          </a:prstGeom>
          <a:noFill/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Box No :    1   Total:  20 PCS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FD897F9-B6EA-6384-F818-98A16128A19D}"/>
              </a:ext>
            </a:extLst>
          </p:cNvPr>
          <p:cNvGrpSpPr/>
          <p:nvPr/>
        </p:nvGrpSpPr>
        <p:grpSpPr>
          <a:xfrm>
            <a:off x="7351999" y="6705199"/>
            <a:ext cx="428477" cy="268524"/>
            <a:chOff x="1753226" y="5391892"/>
            <a:chExt cx="417656" cy="268524"/>
          </a:xfrm>
        </p:grpSpPr>
        <p:sp>
          <p:nvSpPr>
            <p:cNvPr id="60" name="正方形/長方形 40">
              <a:extLst>
                <a:ext uri="{FF2B5EF4-FFF2-40B4-BE49-F238E27FC236}">
                  <a16:creationId xmlns:a16="http://schemas.microsoft.com/office/drawing/2014/main" id="{4EA27AD7-2E72-5222-C512-3FFAFAAB0F6C}"/>
                </a:ext>
              </a:extLst>
            </p:cNvPr>
            <p:cNvSpPr/>
            <p:nvPr/>
          </p:nvSpPr>
          <p:spPr>
            <a:xfrm>
              <a:off x="1753226" y="5391892"/>
              <a:ext cx="318197" cy="147225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61" name="グラフィックス 41" descr="右向き指示マーク">
              <a:extLst>
                <a:ext uri="{FF2B5EF4-FFF2-40B4-BE49-F238E27FC236}">
                  <a16:creationId xmlns:a16="http://schemas.microsoft.com/office/drawing/2014/main" id="{3E0315FE-2474-F82F-F701-82CE28034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4754202">
              <a:off x="1934738" y="5424272"/>
              <a:ext cx="236144" cy="236144"/>
            </a:xfrm>
            <a:prstGeom prst="rect">
              <a:avLst/>
            </a:prstGeom>
          </p:spPr>
        </p:pic>
      </p:grpSp>
      <p:sp>
        <p:nvSpPr>
          <p:cNvPr id="454" name="テキスト ボックス 300">
            <a:extLst>
              <a:ext uri="{FF2B5EF4-FFF2-40B4-BE49-F238E27FC236}">
                <a16:creationId xmlns:a16="http://schemas.microsoft.com/office/drawing/2014/main" id="{23FA634C-D7ED-9568-F63F-CC1BDA28BF3B}"/>
              </a:ext>
            </a:extLst>
          </p:cNvPr>
          <p:cNvSpPr txBox="1"/>
          <p:nvPr/>
        </p:nvSpPr>
        <p:spPr>
          <a:xfrm>
            <a:off x="7803116" y="4495485"/>
            <a:ext cx="8875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(Step.2)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Enter GOOD / NG amount</a:t>
            </a:r>
            <a:endParaRPr kumimoji="1" lang="ja-JP" altLang="en-US" sz="600" dirty="0"/>
          </a:p>
        </p:txBody>
      </p: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E1185C2C-6EA1-5E52-EFDA-D815D7063F82}"/>
              </a:ext>
            </a:extLst>
          </p:cNvPr>
          <p:cNvGrpSpPr/>
          <p:nvPr/>
        </p:nvGrpSpPr>
        <p:grpSpPr>
          <a:xfrm>
            <a:off x="7697076" y="7161748"/>
            <a:ext cx="747585" cy="401579"/>
            <a:chOff x="7001199" y="5604763"/>
            <a:chExt cx="747585" cy="401579"/>
          </a:xfrm>
        </p:grpSpPr>
        <p:sp>
          <p:nvSpPr>
            <p:cNvPr id="512" name="正方形/長方形 40">
              <a:extLst>
                <a:ext uri="{FF2B5EF4-FFF2-40B4-BE49-F238E27FC236}">
                  <a16:creationId xmlns:a16="http://schemas.microsoft.com/office/drawing/2014/main" id="{80850779-A3C4-4F50-6BA7-32201FD9D51E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13" name="グラフィックス 41" descr="右向き指示マーク">
              <a:extLst>
                <a:ext uri="{FF2B5EF4-FFF2-40B4-BE49-F238E27FC236}">
                  <a16:creationId xmlns:a16="http://schemas.microsoft.com/office/drawing/2014/main" id="{891A4480-2E36-D983-B4D7-7CCC42EC2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514" name="矢印: 右 242">
            <a:extLst>
              <a:ext uri="{FF2B5EF4-FFF2-40B4-BE49-F238E27FC236}">
                <a16:creationId xmlns:a16="http://schemas.microsoft.com/office/drawing/2014/main" id="{90C3CD12-FA62-9F02-5678-740B8826888A}"/>
              </a:ext>
            </a:extLst>
          </p:cNvPr>
          <p:cNvSpPr/>
          <p:nvPr/>
        </p:nvSpPr>
        <p:spPr>
          <a:xfrm>
            <a:off x="7455232" y="7745627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" name="テキスト ボックス 360">
            <a:extLst>
              <a:ext uri="{FF2B5EF4-FFF2-40B4-BE49-F238E27FC236}">
                <a16:creationId xmlns:a16="http://schemas.microsoft.com/office/drawing/2014/main" id="{2826F60F-6865-0B0F-19F9-7E1091274DC7}"/>
              </a:ext>
            </a:extLst>
          </p:cNvPr>
          <p:cNvSpPr txBox="1"/>
          <p:nvPr/>
        </p:nvSpPr>
        <p:spPr>
          <a:xfrm>
            <a:off x="7438579" y="5517436"/>
            <a:ext cx="32643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621BEE-F4A4-AB68-2836-65DA4C3998AD}"/>
              </a:ext>
            </a:extLst>
          </p:cNvPr>
          <p:cNvSpPr/>
          <p:nvPr/>
        </p:nvSpPr>
        <p:spPr>
          <a:xfrm>
            <a:off x="7759364" y="5498370"/>
            <a:ext cx="563924" cy="13045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182880" rtlCol="0" anchor="ctr"/>
          <a:lstStyle/>
          <a:p>
            <a:pPr algn="r" defTabSz="914400"/>
            <a:r>
              <a:rPr kumimoji="1" lang="en-US" sz="500" kern="0" dirty="0">
                <a:solidFill>
                  <a:prstClr val="black"/>
                </a:solidFill>
              </a:rPr>
              <a:t>2024-08-19</a:t>
            </a:r>
          </a:p>
        </p:txBody>
      </p:sp>
      <p:pic>
        <p:nvPicPr>
          <p:cNvPr id="41" name="グラフィックス 27" descr="日毎カレンダー">
            <a:extLst>
              <a:ext uri="{FF2B5EF4-FFF2-40B4-BE49-F238E27FC236}">
                <a16:creationId xmlns:a16="http://schemas.microsoft.com/office/drawing/2014/main" id="{580E9CA6-B8D7-DE85-EDFF-1FD1841185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86128" y="5507274"/>
            <a:ext cx="121546" cy="121546"/>
          </a:xfrm>
          <a:prstGeom prst="rect">
            <a:avLst/>
          </a:prstGeom>
        </p:spPr>
      </p:pic>
      <p:grpSp>
        <p:nvGrpSpPr>
          <p:cNvPr id="573" name="Group 572">
            <a:extLst>
              <a:ext uri="{FF2B5EF4-FFF2-40B4-BE49-F238E27FC236}">
                <a16:creationId xmlns:a16="http://schemas.microsoft.com/office/drawing/2014/main" id="{0827EC1B-9C01-7B96-7475-4DFC6BB58492}"/>
              </a:ext>
            </a:extLst>
          </p:cNvPr>
          <p:cNvGrpSpPr/>
          <p:nvPr/>
        </p:nvGrpSpPr>
        <p:grpSpPr>
          <a:xfrm>
            <a:off x="7184931" y="8280426"/>
            <a:ext cx="1075165" cy="745191"/>
            <a:chOff x="4269439" y="6649287"/>
            <a:chExt cx="1075165" cy="745191"/>
          </a:xfrm>
        </p:grpSpPr>
        <p:pic>
          <p:nvPicPr>
            <p:cNvPr id="574" name="図 358">
              <a:extLst>
                <a:ext uri="{FF2B5EF4-FFF2-40B4-BE49-F238E27FC236}">
                  <a16:creationId xmlns:a16="http://schemas.microsoft.com/office/drawing/2014/main" id="{8146864E-54EC-47E1-4E48-34D68F6D2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575" name="図 359">
              <a:extLst>
                <a:ext uri="{FF2B5EF4-FFF2-40B4-BE49-F238E27FC236}">
                  <a16:creationId xmlns:a16="http://schemas.microsoft.com/office/drawing/2014/main" id="{11E5834A-6D7F-3820-6627-30F81AEF8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128" name="テキスト ボックス 360">
              <a:extLst>
                <a:ext uri="{FF2B5EF4-FFF2-40B4-BE49-F238E27FC236}">
                  <a16:creationId xmlns:a16="http://schemas.microsoft.com/office/drawing/2014/main" id="{FC85E915-AB23-4DAE-625E-91D6A7275DA7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129" name="テキスト ボックス 360">
              <a:extLst>
                <a:ext uri="{FF2B5EF4-FFF2-40B4-BE49-F238E27FC236}">
                  <a16:creationId xmlns:a16="http://schemas.microsoft.com/office/drawing/2014/main" id="{E34B5885-43FC-95A5-0192-76EA5FB64434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30" name="Picture 2" descr="info&quot; Icon - Download for free – Iconduck">
              <a:extLst>
                <a:ext uri="{FF2B5EF4-FFF2-40B4-BE49-F238E27FC236}">
                  <a16:creationId xmlns:a16="http://schemas.microsoft.com/office/drawing/2014/main" id="{0CED5FC9-01A0-0C1C-F380-03C881015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65" name="Isosceles Triangle 1164">
            <a:extLst>
              <a:ext uri="{FF2B5EF4-FFF2-40B4-BE49-F238E27FC236}">
                <a16:creationId xmlns:a16="http://schemas.microsoft.com/office/drawing/2014/main" id="{73991AFC-67EA-CD68-32C3-212C910AEDFA}"/>
              </a:ext>
            </a:extLst>
          </p:cNvPr>
          <p:cNvSpPr/>
          <p:nvPr/>
        </p:nvSpPr>
        <p:spPr>
          <a:xfrm>
            <a:off x="6230117" y="544694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66" name="テキスト ボックス 69">
            <a:extLst>
              <a:ext uri="{FF2B5EF4-FFF2-40B4-BE49-F238E27FC236}">
                <a16:creationId xmlns:a16="http://schemas.microsoft.com/office/drawing/2014/main" id="{8DEED87D-70EC-B635-D171-0F9083225665}"/>
              </a:ext>
            </a:extLst>
          </p:cNvPr>
          <p:cNvSpPr txBox="1"/>
          <p:nvPr/>
        </p:nvSpPr>
        <p:spPr>
          <a:xfrm>
            <a:off x="3530985" y="1678018"/>
            <a:ext cx="2920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QC Schedule from Inbound.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Date from</a:t>
            </a:r>
            <a:r>
              <a:rPr kumimoji="1" lang="en-US" altLang="ja-JP" sz="800" dirty="0">
                <a:latin typeface="+mj-lt"/>
              </a:rPr>
              <a:t>: Select the start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Date to</a:t>
            </a:r>
            <a:r>
              <a:rPr kumimoji="1" lang="en-US" altLang="ja-JP" sz="800" dirty="0">
                <a:latin typeface="+mj-lt"/>
              </a:rPr>
              <a:t>: Select the end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Supplier code:</a:t>
            </a:r>
            <a:r>
              <a:rPr kumimoji="1" lang="en-US" altLang="ja-JP" sz="800" dirty="0">
                <a:latin typeface="+mj-lt"/>
              </a:rPr>
              <a:t> Select supplier code. Or do a scan. Default is blank. Search SUPPLIER CODE </a:t>
            </a:r>
          </a:p>
          <a:p>
            <a:r>
              <a:rPr kumimoji="1" lang="en-US" altLang="ja-JP" sz="800" b="1" dirty="0">
                <a:latin typeface="+mj-lt"/>
              </a:rPr>
              <a:t>Except complete: </a:t>
            </a:r>
            <a:r>
              <a:rPr kumimoji="1" lang="en-US" altLang="ja-JP" sz="800" dirty="0">
                <a:latin typeface="+mj-lt"/>
              </a:rPr>
              <a:t>If checked, the completed status Item list will not be displayed from the Item list. Default is unchecked.</a:t>
            </a:r>
          </a:p>
          <a:p>
            <a:endParaRPr kumimoji="1" lang="th-TH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Order no : </a:t>
            </a:r>
            <a:r>
              <a:rPr kumimoji="1" lang="en-US" altLang="ja-JP" sz="800" dirty="0">
                <a:latin typeface="Arial 本文"/>
              </a:rPr>
              <a:t>ORDER NO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Supplier name : SUPPLIER CODE</a:t>
            </a:r>
          </a:p>
          <a:p>
            <a:r>
              <a:rPr kumimoji="1" lang="en-US" altLang="ja-JP" sz="800" dirty="0">
                <a:latin typeface="Arial 本文"/>
              </a:rPr>
              <a:t>PDS No.: PDS NUMBER</a:t>
            </a:r>
            <a:endParaRPr kumimoji="1" lang="en-US" altLang="ja-JP" sz="800" dirty="0">
              <a:latin typeface="+mj-lt"/>
            </a:endParaRPr>
          </a:p>
          <a:p>
            <a:endParaRPr kumimoji="1" lang="en-US" altLang="ja-JP" sz="800" dirty="0">
              <a:latin typeface="+mj-lt"/>
            </a:endParaRP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1194" name="図 29">
            <a:extLst>
              <a:ext uri="{FF2B5EF4-FFF2-40B4-BE49-F238E27FC236}">
                <a16:creationId xmlns:a16="http://schemas.microsoft.com/office/drawing/2014/main" id="{19BB8CE0-E4E2-1C3D-BC8B-E3C40D9456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233" y="1696811"/>
            <a:ext cx="1364286" cy="2040133"/>
          </a:xfrm>
          <a:prstGeom prst="rect">
            <a:avLst/>
          </a:prstGeom>
        </p:spPr>
      </p:pic>
      <p:pic>
        <p:nvPicPr>
          <p:cNvPr id="1195" name="図 230">
            <a:extLst>
              <a:ext uri="{FF2B5EF4-FFF2-40B4-BE49-F238E27FC236}">
                <a16:creationId xmlns:a16="http://schemas.microsoft.com/office/drawing/2014/main" id="{7834163D-5B87-E626-D405-343E101B1E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1315" y="2283910"/>
            <a:ext cx="546082" cy="198137"/>
          </a:xfrm>
          <a:prstGeom prst="rect">
            <a:avLst/>
          </a:prstGeom>
        </p:spPr>
      </p:pic>
      <p:pic>
        <p:nvPicPr>
          <p:cNvPr id="1196" name="図 231">
            <a:extLst>
              <a:ext uri="{FF2B5EF4-FFF2-40B4-BE49-F238E27FC236}">
                <a16:creationId xmlns:a16="http://schemas.microsoft.com/office/drawing/2014/main" id="{0FCE9CD9-ED00-05E6-B808-7B70EA04254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3497" y="2628302"/>
            <a:ext cx="546082" cy="198137"/>
          </a:xfrm>
          <a:prstGeom prst="rect">
            <a:avLst/>
          </a:prstGeom>
        </p:spPr>
      </p:pic>
      <p:sp>
        <p:nvSpPr>
          <p:cNvPr id="1197" name="テキスト ボックス 233">
            <a:extLst>
              <a:ext uri="{FF2B5EF4-FFF2-40B4-BE49-F238E27FC236}">
                <a16:creationId xmlns:a16="http://schemas.microsoft.com/office/drawing/2014/main" id="{E5B5BB1A-A053-6DE6-B508-C36F1C6DFE31}"/>
              </a:ext>
            </a:extLst>
          </p:cNvPr>
          <p:cNvSpPr txBox="1"/>
          <p:nvPr/>
        </p:nvSpPr>
        <p:spPr>
          <a:xfrm>
            <a:off x="696329" y="2630842"/>
            <a:ext cx="9452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Supplier FG Inbound</a:t>
            </a:r>
            <a:endParaRPr kumimoji="1" lang="ja-JP" altLang="en-US" sz="600" dirty="0"/>
          </a:p>
        </p:txBody>
      </p:sp>
      <p:pic>
        <p:nvPicPr>
          <p:cNvPr id="1198" name="図 236">
            <a:extLst>
              <a:ext uri="{FF2B5EF4-FFF2-40B4-BE49-F238E27FC236}">
                <a16:creationId xmlns:a16="http://schemas.microsoft.com/office/drawing/2014/main" id="{A7BBA49F-E3BB-96A0-1325-733C8F7524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2263" y="2971039"/>
            <a:ext cx="510584" cy="178119"/>
          </a:xfrm>
          <a:prstGeom prst="rect">
            <a:avLst/>
          </a:prstGeom>
        </p:spPr>
      </p:pic>
      <p:sp>
        <p:nvSpPr>
          <p:cNvPr id="1199" name="Rectangle 1198">
            <a:extLst>
              <a:ext uri="{FF2B5EF4-FFF2-40B4-BE49-F238E27FC236}">
                <a16:creationId xmlns:a16="http://schemas.microsoft.com/office/drawing/2014/main" id="{2A6DCA85-2099-63B6-8428-66DE1521839F}"/>
              </a:ext>
            </a:extLst>
          </p:cNvPr>
          <p:cNvSpPr/>
          <p:nvPr/>
        </p:nvSpPr>
        <p:spPr>
          <a:xfrm>
            <a:off x="595290" y="2200457"/>
            <a:ext cx="1165280" cy="142957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1200" name="Picture 1199">
            <a:extLst>
              <a:ext uri="{FF2B5EF4-FFF2-40B4-BE49-F238E27FC236}">
                <a16:creationId xmlns:a16="http://schemas.microsoft.com/office/drawing/2014/main" id="{07E14B32-2845-7B51-B331-CF38F74B7FE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32" y="2724248"/>
            <a:ext cx="341633" cy="341633"/>
          </a:xfrm>
          <a:prstGeom prst="rect">
            <a:avLst/>
          </a:prstGeom>
        </p:spPr>
      </p:pic>
      <p:pic>
        <p:nvPicPr>
          <p:cNvPr id="1201" name="Picture 1200">
            <a:extLst>
              <a:ext uri="{FF2B5EF4-FFF2-40B4-BE49-F238E27FC236}">
                <a16:creationId xmlns:a16="http://schemas.microsoft.com/office/drawing/2014/main" id="{3694CE06-D492-72E6-A597-FB99671732B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16" y="2156566"/>
            <a:ext cx="342935" cy="342935"/>
          </a:xfrm>
          <a:prstGeom prst="rect">
            <a:avLst/>
          </a:prstGeom>
        </p:spPr>
      </p:pic>
      <p:pic>
        <p:nvPicPr>
          <p:cNvPr id="1202" name="Picture 1201">
            <a:extLst>
              <a:ext uri="{FF2B5EF4-FFF2-40B4-BE49-F238E27FC236}">
                <a16:creationId xmlns:a16="http://schemas.microsoft.com/office/drawing/2014/main" id="{C1DA535C-7C50-A6F2-CFD4-255FE8217A5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3" y="2156566"/>
            <a:ext cx="342934" cy="342934"/>
          </a:xfrm>
          <a:prstGeom prst="rect">
            <a:avLst/>
          </a:prstGeom>
        </p:spPr>
      </p:pic>
      <p:pic>
        <p:nvPicPr>
          <p:cNvPr id="1203" name="Picture 1202">
            <a:extLst>
              <a:ext uri="{FF2B5EF4-FFF2-40B4-BE49-F238E27FC236}">
                <a16:creationId xmlns:a16="http://schemas.microsoft.com/office/drawing/2014/main" id="{D275D44E-1C51-FCB3-8AF3-E35794EBE0E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8" y="2724248"/>
            <a:ext cx="341633" cy="341633"/>
          </a:xfrm>
          <a:prstGeom prst="rect">
            <a:avLst/>
          </a:prstGeom>
        </p:spPr>
      </p:pic>
      <p:sp>
        <p:nvSpPr>
          <p:cNvPr id="1204" name="テキスト ボックス 232">
            <a:extLst>
              <a:ext uri="{FF2B5EF4-FFF2-40B4-BE49-F238E27FC236}">
                <a16:creationId xmlns:a16="http://schemas.microsoft.com/office/drawing/2014/main" id="{A0CA21F1-0486-FBB0-7717-438F972AE37C}"/>
              </a:ext>
            </a:extLst>
          </p:cNvPr>
          <p:cNvSpPr txBox="1"/>
          <p:nvPr/>
        </p:nvSpPr>
        <p:spPr>
          <a:xfrm>
            <a:off x="494108" y="2475311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sp>
        <p:nvSpPr>
          <p:cNvPr id="1205" name="テキスト ボックス 232">
            <a:extLst>
              <a:ext uri="{FF2B5EF4-FFF2-40B4-BE49-F238E27FC236}">
                <a16:creationId xmlns:a16="http://schemas.microsoft.com/office/drawing/2014/main" id="{FE315464-FF71-D214-8421-9503ACCB747F}"/>
              </a:ext>
            </a:extLst>
          </p:cNvPr>
          <p:cNvSpPr txBox="1"/>
          <p:nvPr/>
        </p:nvSpPr>
        <p:spPr>
          <a:xfrm>
            <a:off x="913648" y="2475311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Supplier FG Inbound</a:t>
            </a:r>
            <a:endParaRPr kumimoji="1" lang="ja-JP" altLang="en-US" sz="500" dirty="0"/>
          </a:p>
        </p:txBody>
      </p:sp>
      <p:sp>
        <p:nvSpPr>
          <p:cNvPr id="1206" name="テキスト ボックス 232">
            <a:extLst>
              <a:ext uri="{FF2B5EF4-FFF2-40B4-BE49-F238E27FC236}">
                <a16:creationId xmlns:a16="http://schemas.microsoft.com/office/drawing/2014/main" id="{06395FB2-58CF-84AF-2160-0BBC259DAD68}"/>
              </a:ext>
            </a:extLst>
          </p:cNvPr>
          <p:cNvSpPr txBox="1"/>
          <p:nvPr/>
        </p:nvSpPr>
        <p:spPr>
          <a:xfrm>
            <a:off x="488860" y="3025177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FG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sp>
        <p:nvSpPr>
          <p:cNvPr id="1207" name="テキスト ボックス 232">
            <a:extLst>
              <a:ext uri="{FF2B5EF4-FFF2-40B4-BE49-F238E27FC236}">
                <a16:creationId xmlns:a16="http://schemas.microsoft.com/office/drawing/2014/main" id="{628C26CB-FD59-65BC-172D-2060DA2360BC}"/>
              </a:ext>
            </a:extLst>
          </p:cNvPr>
          <p:cNvSpPr txBox="1"/>
          <p:nvPr/>
        </p:nvSpPr>
        <p:spPr>
          <a:xfrm>
            <a:off x="903061" y="3038954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QC</a:t>
            </a:r>
          </a:p>
          <a:p>
            <a:pPr algn="ctr"/>
            <a:r>
              <a:rPr kumimoji="1" lang="en-US" altLang="ja-JP" sz="500" dirty="0"/>
              <a:t>Check</a:t>
            </a:r>
            <a:endParaRPr kumimoji="1" lang="ja-JP" altLang="en-US" sz="500" dirty="0"/>
          </a:p>
        </p:txBody>
      </p:sp>
      <p:sp>
        <p:nvSpPr>
          <p:cNvPr id="1208" name="テキスト ボックス 232">
            <a:extLst>
              <a:ext uri="{FF2B5EF4-FFF2-40B4-BE49-F238E27FC236}">
                <a16:creationId xmlns:a16="http://schemas.microsoft.com/office/drawing/2014/main" id="{28A52C4F-ED09-6A08-B71A-C428A0336986}"/>
              </a:ext>
            </a:extLst>
          </p:cNvPr>
          <p:cNvSpPr txBox="1"/>
          <p:nvPr/>
        </p:nvSpPr>
        <p:spPr>
          <a:xfrm>
            <a:off x="1317068" y="3038954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Simple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pic>
        <p:nvPicPr>
          <p:cNvPr id="1209" name="Picture 1208">
            <a:extLst>
              <a:ext uri="{FF2B5EF4-FFF2-40B4-BE49-F238E27FC236}">
                <a16:creationId xmlns:a16="http://schemas.microsoft.com/office/drawing/2014/main" id="{D27023C7-FFA7-C79E-1CF0-91B7C874B9C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86" y="2722946"/>
            <a:ext cx="342935" cy="342935"/>
          </a:xfrm>
          <a:prstGeom prst="rect">
            <a:avLst/>
          </a:prstGeom>
        </p:spPr>
      </p:pic>
      <p:pic>
        <p:nvPicPr>
          <p:cNvPr id="1210" name="Picture 1209">
            <a:extLst>
              <a:ext uri="{FF2B5EF4-FFF2-40B4-BE49-F238E27FC236}">
                <a16:creationId xmlns:a16="http://schemas.microsoft.com/office/drawing/2014/main" id="{EB0A4439-4B71-C439-C30D-6279868BFE6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67" y="2151246"/>
            <a:ext cx="341633" cy="342714"/>
          </a:xfrm>
          <a:prstGeom prst="rect">
            <a:avLst/>
          </a:prstGeom>
        </p:spPr>
      </p:pic>
      <p:sp>
        <p:nvSpPr>
          <p:cNvPr id="1211" name="テキスト ボックス 232">
            <a:extLst>
              <a:ext uri="{FF2B5EF4-FFF2-40B4-BE49-F238E27FC236}">
                <a16:creationId xmlns:a16="http://schemas.microsoft.com/office/drawing/2014/main" id="{A2A0A31C-70C3-4237-3107-9102B06FC6A9}"/>
              </a:ext>
            </a:extLst>
          </p:cNvPr>
          <p:cNvSpPr txBox="1"/>
          <p:nvPr/>
        </p:nvSpPr>
        <p:spPr>
          <a:xfrm>
            <a:off x="1322432" y="2478845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Temp FG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grpSp>
        <p:nvGrpSpPr>
          <p:cNvPr id="1212" name="Group 1211">
            <a:extLst>
              <a:ext uri="{FF2B5EF4-FFF2-40B4-BE49-F238E27FC236}">
                <a16:creationId xmlns:a16="http://schemas.microsoft.com/office/drawing/2014/main" id="{9F1C804C-A209-E00B-861E-8206F27E6D05}"/>
              </a:ext>
            </a:extLst>
          </p:cNvPr>
          <p:cNvGrpSpPr/>
          <p:nvPr/>
        </p:nvGrpSpPr>
        <p:grpSpPr>
          <a:xfrm>
            <a:off x="970208" y="2721532"/>
            <a:ext cx="501371" cy="600830"/>
            <a:chOff x="532183" y="2131167"/>
            <a:chExt cx="501371" cy="600830"/>
          </a:xfrm>
        </p:grpSpPr>
        <p:sp>
          <p:nvSpPr>
            <p:cNvPr id="1213" name="正方形/長方形 40">
              <a:extLst>
                <a:ext uri="{FF2B5EF4-FFF2-40B4-BE49-F238E27FC236}">
                  <a16:creationId xmlns:a16="http://schemas.microsoft.com/office/drawing/2014/main" id="{590B47AF-7AFD-F0D1-CDDC-7455A55F4A2B}"/>
                </a:ext>
              </a:extLst>
            </p:cNvPr>
            <p:cNvSpPr/>
            <p:nvPr/>
          </p:nvSpPr>
          <p:spPr>
            <a:xfrm>
              <a:off x="532183" y="2131167"/>
              <a:ext cx="384018" cy="53270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214" name="グラフィックス 41" descr="右向き指示マーク">
              <a:extLst>
                <a:ext uri="{FF2B5EF4-FFF2-40B4-BE49-F238E27FC236}">
                  <a16:creationId xmlns:a16="http://schemas.microsoft.com/office/drawing/2014/main" id="{863C1AE2-EBEE-9248-B852-2BFD8FD9E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4754202">
              <a:off x="797410" y="2495853"/>
              <a:ext cx="236144" cy="23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46491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8238A-A71C-5A0A-F05F-DB5EE2119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1D0C484-D75E-3C93-BEC7-6897863C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90E5A42-18BD-7780-8910-6CCFE2BA5737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4A5D9B6-6F67-C740-7498-58337C896543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B2238F2-ACEC-62DA-A415-AE5BF27AD771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5-2-4. QC Check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935205-89CB-DC9C-4520-4102ED0FAA0A}"/>
              </a:ext>
            </a:extLst>
          </p:cNvPr>
          <p:cNvSpPr txBox="1"/>
          <p:nvPr/>
        </p:nvSpPr>
        <p:spPr>
          <a:xfrm>
            <a:off x="3549273" y="1592674"/>
            <a:ext cx="29206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Inbound screen.</a:t>
            </a:r>
          </a:p>
          <a:p>
            <a:r>
              <a:rPr kumimoji="1" lang="en-US" altLang="ja-JP" sz="800" b="1" dirty="0">
                <a:latin typeface="Arial 本文"/>
              </a:rPr>
              <a:t>PDS.</a:t>
            </a:r>
            <a:r>
              <a:rPr kumimoji="1" lang="en-US" altLang="ja-JP" sz="800" dirty="0">
                <a:latin typeface="Arial 本文"/>
              </a:rPr>
              <a:t>: PDS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PO No</a:t>
            </a:r>
            <a:r>
              <a:rPr kumimoji="1" lang="en-US" altLang="ja-JP" sz="800" dirty="0">
                <a:latin typeface="Arial 本文"/>
              </a:rPr>
              <a:t>: Order no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Part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Part number of items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NG/PASS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Quantity of NG and PASS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Unit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Receive unit will be loaded from schedule</a:t>
            </a:r>
            <a:endParaRPr kumimoji="1" lang="en-US" altLang="ja-JP" sz="800" dirty="0">
              <a:solidFill>
                <a:srgbClr val="FF0000"/>
              </a:solidFill>
              <a:latin typeface="Arial 本文"/>
            </a:endParaRPr>
          </a:p>
          <a:p>
            <a:r>
              <a:rPr kumimoji="1" lang="en-US" altLang="ja-JP" sz="800" b="1" dirty="0">
                <a:latin typeface="+mj-lt"/>
              </a:rPr>
              <a:t>Status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The status of QC Check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Location </a:t>
            </a:r>
            <a:r>
              <a:rPr kumimoji="1" lang="en-US" altLang="ja-JP" sz="800" dirty="0">
                <a:latin typeface="+mj-lt"/>
              </a:rPr>
              <a:t>: The location of NG where items will be moved in. </a:t>
            </a:r>
            <a:r>
              <a:rPr kumimoji="1" lang="en-US" altLang="ja-JP" sz="800" dirty="0">
                <a:latin typeface="Arial 本文"/>
              </a:rPr>
              <a:t>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The NG location will be loaded only.</a:t>
            </a: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243" name="矢印: 右 242">
            <a:extLst>
              <a:ext uri="{FF2B5EF4-FFF2-40B4-BE49-F238E27FC236}">
                <a16:creationId xmlns:a16="http://schemas.microsoft.com/office/drawing/2014/main" id="{D304D101-C66A-775E-CA9B-A6782CA2D0CF}"/>
              </a:ext>
            </a:extLst>
          </p:cNvPr>
          <p:cNvSpPr/>
          <p:nvPr/>
        </p:nvSpPr>
        <p:spPr>
          <a:xfrm>
            <a:off x="2104179" y="4799593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82" name="矢印: 右 242">
            <a:extLst>
              <a:ext uri="{FF2B5EF4-FFF2-40B4-BE49-F238E27FC236}">
                <a16:creationId xmlns:a16="http://schemas.microsoft.com/office/drawing/2014/main" id="{AD3C1591-030B-C5B6-0850-78C40422FB22}"/>
              </a:ext>
            </a:extLst>
          </p:cNvPr>
          <p:cNvSpPr/>
          <p:nvPr/>
        </p:nvSpPr>
        <p:spPr>
          <a:xfrm>
            <a:off x="8383316" y="5097564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0B47B4-22CA-861C-0D73-82D63F1E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301" y="1654259"/>
            <a:ext cx="1347999" cy="2011825"/>
          </a:xfrm>
          <a:prstGeom prst="rect">
            <a:avLst/>
          </a:prstGeom>
        </p:spPr>
      </p:pic>
      <p:sp>
        <p:nvSpPr>
          <p:cNvPr id="465" name="テキスト ボックス 294">
            <a:extLst>
              <a:ext uri="{FF2B5EF4-FFF2-40B4-BE49-F238E27FC236}">
                <a16:creationId xmlns:a16="http://schemas.microsoft.com/office/drawing/2014/main" id="{0C47452E-3AA4-CC0A-001E-50E89225876F}"/>
              </a:ext>
            </a:extLst>
          </p:cNvPr>
          <p:cNvSpPr txBox="1"/>
          <p:nvPr/>
        </p:nvSpPr>
        <p:spPr>
          <a:xfrm>
            <a:off x="2510366" y="1755745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QC Check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73" name="矢印: 右 18">
            <a:extLst>
              <a:ext uri="{FF2B5EF4-FFF2-40B4-BE49-F238E27FC236}">
                <a16:creationId xmlns:a16="http://schemas.microsoft.com/office/drawing/2014/main" id="{93A3E13E-BFB1-E4A9-1E06-159689B86D0F}"/>
              </a:ext>
            </a:extLst>
          </p:cNvPr>
          <p:cNvSpPr/>
          <p:nvPr/>
        </p:nvSpPr>
        <p:spPr>
          <a:xfrm>
            <a:off x="1843782" y="28076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4" name="テキスト ボックス 412">
            <a:extLst>
              <a:ext uri="{FF2B5EF4-FFF2-40B4-BE49-F238E27FC236}">
                <a16:creationId xmlns:a16="http://schemas.microsoft.com/office/drawing/2014/main" id="{546E5FF8-76C7-6631-18D3-EE70EE5DB039}"/>
              </a:ext>
            </a:extLst>
          </p:cNvPr>
          <p:cNvSpPr txBox="1"/>
          <p:nvPr/>
        </p:nvSpPr>
        <p:spPr>
          <a:xfrm>
            <a:off x="2142269" y="3319134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82" name="Rectangle: Rounded Corners 481">
            <a:extLst>
              <a:ext uri="{FF2B5EF4-FFF2-40B4-BE49-F238E27FC236}">
                <a16:creationId xmlns:a16="http://schemas.microsoft.com/office/drawing/2014/main" id="{AD850AA6-8D66-B09B-0C14-3607D51EFCCE}"/>
              </a:ext>
            </a:extLst>
          </p:cNvPr>
          <p:cNvSpPr/>
          <p:nvPr/>
        </p:nvSpPr>
        <p:spPr>
          <a:xfrm>
            <a:off x="2431291" y="3303506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519" name="テキスト ボックス 412">
            <a:extLst>
              <a:ext uri="{FF2B5EF4-FFF2-40B4-BE49-F238E27FC236}">
                <a16:creationId xmlns:a16="http://schemas.microsoft.com/office/drawing/2014/main" id="{DD195405-F0C5-8FED-F7BF-BEBF54185EE0}"/>
              </a:ext>
            </a:extLst>
          </p:cNvPr>
          <p:cNvSpPr txBox="1"/>
          <p:nvPr/>
        </p:nvSpPr>
        <p:spPr>
          <a:xfrm>
            <a:off x="2784545" y="3303506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</a:t>
            </a:r>
            <a:endParaRPr kumimoji="1" lang="ja-JP" altLang="en-US" sz="500" dirty="0"/>
          </a:p>
        </p:txBody>
      </p:sp>
      <p:sp>
        <p:nvSpPr>
          <p:cNvPr id="520" name="テキスト ボックス 412">
            <a:extLst>
              <a:ext uri="{FF2B5EF4-FFF2-40B4-BE49-F238E27FC236}">
                <a16:creationId xmlns:a16="http://schemas.microsoft.com/office/drawing/2014/main" id="{D6AF3961-A237-937B-ABDE-5AF1948940DC}"/>
              </a:ext>
            </a:extLst>
          </p:cNvPr>
          <p:cNvSpPr txBox="1"/>
          <p:nvPr/>
        </p:nvSpPr>
        <p:spPr>
          <a:xfrm>
            <a:off x="3092576" y="3291965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0/50</a:t>
            </a:r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D70C0B99-606E-0067-141C-CD5A31747DC5}"/>
              </a:ext>
            </a:extLst>
          </p:cNvPr>
          <p:cNvGrpSpPr/>
          <p:nvPr/>
        </p:nvGrpSpPr>
        <p:grpSpPr>
          <a:xfrm>
            <a:off x="2630300" y="4544576"/>
            <a:ext cx="1075165" cy="745191"/>
            <a:chOff x="4269439" y="6649287"/>
            <a:chExt cx="1075165" cy="745191"/>
          </a:xfrm>
        </p:grpSpPr>
        <p:pic>
          <p:nvPicPr>
            <p:cNvPr id="1046" name="図 358">
              <a:extLst>
                <a:ext uri="{FF2B5EF4-FFF2-40B4-BE49-F238E27FC236}">
                  <a16:creationId xmlns:a16="http://schemas.microsoft.com/office/drawing/2014/main" id="{548E32C6-F1DF-22DF-4306-32DBFF8E8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1047" name="図 359">
              <a:extLst>
                <a:ext uri="{FF2B5EF4-FFF2-40B4-BE49-F238E27FC236}">
                  <a16:creationId xmlns:a16="http://schemas.microsoft.com/office/drawing/2014/main" id="{5423C152-A26F-29A3-E975-A18A9628F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1048" name="テキスト ボックス 360">
              <a:extLst>
                <a:ext uri="{FF2B5EF4-FFF2-40B4-BE49-F238E27FC236}">
                  <a16:creationId xmlns:a16="http://schemas.microsoft.com/office/drawing/2014/main" id="{DBDAD9E3-F3D2-37E0-7CD1-BF0A318D4620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1049" name="テキスト ボックス 360">
              <a:extLst>
                <a:ext uri="{FF2B5EF4-FFF2-40B4-BE49-F238E27FC236}">
                  <a16:creationId xmlns:a16="http://schemas.microsoft.com/office/drawing/2014/main" id="{803DB72D-66FC-AE82-E6AB-170C78DE31B7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050" name="Picture 2" descr="info&quot; Icon - Download for free – Iconduck">
              <a:extLst>
                <a:ext uri="{FF2B5EF4-FFF2-40B4-BE49-F238E27FC236}">
                  <a16:creationId xmlns:a16="http://schemas.microsoft.com/office/drawing/2014/main" id="{63ABB1D2-09D7-D3AA-F9DE-5023F69704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" name="図 358">
            <a:extLst>
              <a:ext uri="{FF2B5EF4-FFF2-40B4-BE49-F238E27FC236}">
                <a16:creationId xmlns:a16="http://schemas.microsoft.com/office/drawing/2014/main" id="{982A2E60-D4B9-9BF4-E689-55EC59BAD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037" y="4825409"/>
            <a:ext cx="1075165" cy="106244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928D5AD-65F1-4637-2D24-18123D60E467}"/>
              </a:ext>
            </a:extLst>
          </p:cNvPr>
          <p:cNvSpPr/>
          <p:nvPr/>
        </p:nvSpPr>
        <p:spPr>
          <a:xfrm>
            <a:off x="7387891" y="4878820"/>
            <a:ext cx="973180" cy="91681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0" name="四角形: 角を丸くする 28">
            <a:extLst>
              <a:ext uri="{FF2B5EF4-FFF2-40B4-BE49-F238E27FC236}">
                <a16:creationId xmlns:a16="http://schemas.microsoft.com/office/drawing/2014/main" id="{1DDE74A1-A62B-799B-7793-6E25E84A0198}"/>
              </a:ext>
            </a:extLst>
          </p:cNvPr>
          <p:cNvSpPr/>
          <p:nvPr/>
        </p:nvSpPr>
        <p:spPr>
          <a:xfrm>
            <a:off x="7517831" y="5673050"/>
            <a:ext cx="299171" cy="147225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OK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51" name="四角形: 角を丸くする 28">
            <a:extLst>
              <a:ext uri="{FF2B5EF4-FFF2-40B4-BE49-F238E27FC236}">
                <a16:creationId xmlns:a16="http://schemas.microsoft.com/office/drawing/2014/main" id="{5DE02076-E6D2-4766-0111-D435376050F3}"/>
              </a:ext>
            </a:extLst>
          </p:cNvPr>
          <p:cNvSpPr/>
          <p:nvPr/>
        </p:nvSpPr>
        <p:spPr>
          <a:xfrm>
            <a:off x="7952731" y="5666209"/>
            <a:ext cx="299171" cy="14722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Cancel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52" name="テキスト ボックス 360">
            <a:extLst>
              <a:ext uri="{FF2B5EF4-FFF2-40B4-BE49-F238E27FC236}">
                <a16:creationId xmlns:a16="http://schemas.microsoft.com/office/drawing/2014/main" id="{BCE7788E-8188-747E-36FF-0944B6F2BA42}"/>
              </a:ext>
            </a:extLst>
          </p:cNvPr>
          <p:cNvSpPr txBox="1"/>
          <p:nvPr/>
        </p:nvSpPr>
        <p:spPr>
          <a:xfrm>
            <a:off x="7435343" y="4867193"/>
            <a:ext cx="871556" cy="113877"/>
          </a:xfrm>
          <a:prstGeom prst="rect">
            <a:avLst/>
          </a:prstGeom>
          <a:noFill/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Box No :    1   Total:  20 PCS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76B9700-4492-E6F7-0025-C887FAB1FE63}"/>
              </a:ext>
            </a:extLst>
          </p:cNvPr>
          <p:cNvGrpSpPr/>
          <p:nvPr/>
        </p:nvGrpSpPr>
        <p:grpSpPr>
          <a:xfrm>
            <a:off x="7351999" y="6705199"/>
            <a:ext cx="428477" cy="268524"/>
            <a:chOff x="1753226" y="5391892"/>
            <a:chExt cx="417656" cy="268524"/>
          </a:xfrm>
        </p:grpSpPr>
        <p:sp>
          <p:nvSpPr>
            <p:cNvPr id="60" name="正方形/長方形 40">
              <a:extLst>
                <a:ext uri="{FF2B5EF4-FFF2-40B4-BE49-F238E27FC236}">
                  <a16:creationId xmlns:a16="http://schemas.microsoft.com/office/drawing/2014/main" id="{6C5FE861-5444-2E2D-8C87-3B981DC52FD0}"/>
                </a:ext>
              </a:extLst>
            </p:cNvPr>
            <p:cNvSpPr/>
            <p:nvPr/>
          </p:nvSpPr>
          <p:spPr>
            <a:xfrm>
              <a:off x="1753226" y="5391892"/>
              <a:ext cx="318197" cy="147225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61" name="グラフィックス 41" descr="右向き指示マーク">
              <a:extLst>
                <a:ext uri="{FF2B5EF4-FFF2-40B4-BE49-F238E27FC236}">
                  <a16:creationId xmlns:a16="http://schemas.microsoft.com/office/drawing/2014/main" id="{0278AC6B-5FCA-CDAA-B9B9-5C888CFC9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4754202">
              <a:off x="1934738" y="5424272"/>
              <a:ext cx="236144" cy="236144"/>
            </a:xfrm>
            <a:prstGeom prst="rect">
              <a:avLst/>
            </a:prstGeom>
          </p:spPr>
        </p:pic>
      </p:grpSp>
      <p:sp>
        <p:nvSpPr>
          <p:cNvPr id="450" name="テキスト ボックス 300">
            <a:extLst>
              <a:ext uri="{FF2B5EF4-FFF2-40B4-BE49-F238E27FC236}">
                <a16:creationId xmlns:a16="http://schemas.microsoft.com/office/drawing/2014/main" id="{21F72B49-2E9E-503A-C9FD-8F1A87103003}"/>
              </a:ext>
            </a:extLst>
          </p:cNvPr>
          <p:cNvSpPr txBox="1"/>
          <p:nvPr/>
        </p:nvSpPr>
        <p:spPr>
          <a:xfrm>
            <a:off x="1916609" y="4335461"/>
            <a:ext cx="6792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No NG entry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Click the confirm button</a:t>
            </a:r>
            <a:endParaRPr kumimoji="1" lang="ja-JP" altLang="en-US" sz="600" dirty="0"/>
          </a:p>
        </p:txBody>
      </p:sp>
      <p:sp>
        <p:nvSpPr>
          <p:cNvPr id="454" name="テキスト ボックス 300">
            <a:extLst>
              <a:ext uri="{FF2B5EF4-FFF2-40B4-BE49-F238E27FC236}">
                <a16:creationId xmlns:a16="http://schemas.microsoft.com/office/drawing/2014/main" id="{D307075C-8260-A026-DE76-F673CD82EB55}"/>
              </a:ext>
            </a:extLst>
          </p:cNvPr>
          <p:cNvSpPr txBox="1"/>
          <p:nvPr/>
        </p:nvSpPr>
        <p:spPr>
          <a:xfrm>
            <a:off x="7803116" y="4495485"/>
            <a:ext cx="8875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(Step.2)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Enter GOOD / NG amount</a:t>
            </a:r>
            <a:endParaRPr kumimoji="1" lang="ja-JP" altLang="en-US" sz="600" dirty="0"/>
          </a:p>
        </p:txBody>
      </p:sp>
      <p:sp>
        <p:nvSpPr>
          <p:cNvPr id="479" name="矢印: 右 242">
            <a:extLst>
              <a:ext uri="{FF2B5EF4-FFF2-40B4-BE49-F238E27FC236}">
                <a16:creationId xmlns:a16="http://schemas.microsoft.com/office/drawing/2014/main" id="{9F447FA6-6E66-3FFD-5A04-B6959A37A3C3}"/>
              </a:ext>
            </a:extLst>
          </p:cNvPr>
          <p:cNvSpPr/>
          <p:nvPr/>
        </p:nvSpPr>
        <p:spPr>
          <a:xfrm>
            <a:off x="1990203" y="6765617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80" name="矢印: 右 242">
            <a:extLst>
              <a:ext uri="{FF2B5EF4-FFF2-40B4-BE49-F238E27FC236}">
                <a16:creationId xmlns:a16="http://schemas.microsoft.com/office/drawing/2014/main" id="{100099DB-C3BE-2B3D-3018-C879A6D69C0E}"/>
              </a:ext>
            </a:extLst>
          </p:cNvPr>
          <p:cNvSpPr/>
          <p:nvPr/>
        </p:nvSpPr>
        <p:spPr>
          <a:xfrm>
            <a:off x="3660911" y="8165946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2DC45D00-0CDA-6FF5-8738-8BD1D12C1A47}"/>
              </a:ext>
            </a:extLst>
          </p:cNvPr>
          <p:cNvGrpSpPr/>
          <p:nvPr/>
        </p:nvGrpSpPr>
        <p:grpSpPr>
          <a:xfrm>
            <a:off x="7697076" y="7161748"/>
            <a:ext cx="747585" cy="401579"/>
            <a:chOff x="7001199" y="5604763"/>
            <a:chExt cx="747585" cy="401579"/>
          </a:xfrm>
        </p:grpSpPr>
        <p:sp>
          <p:nvSpPr>
            <p:cNvPr id="512" name="正方形/長方形 40">
              <a:extLst>
                <a:ext uri="{FF2B5EF4-FFF2-40B4-BE49-F238E27FC236}">
                  <a16:creationId xmlns:a16="http://schemas.microsoft.com/office/drawing/2014/main" id="{AAD32CD0-98C2-D817-67D8-123D9EA27A98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13" name="グラフィックス 41" descr="右向き指示マーク">
              <a:extLst>
                <a:ext uri="{FF2B5EF4-FFF2-40B4-BE49-F238E27FC236}">
                  <a16:creationId xmlns:a16="http://schemas.microsoft.com/office/drawing/2014/main" id="{5D4802A1-16F1-D49C-64EA-AA50FAF90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514" name="矢印: 右 242">
            <a:extLst>
              <a:ext uri="{FF2B5EF4-FFF2-40B4-BE49-F238E27FC236}">
                <a16:creationId xmlns:a16="http://schemas.microsoft.com/office/drawing/2014/main" id="{F2BF16F3-54A7-AF89-0A3B-B13E1BEFFE9D}"/>
              </a:ext>
            </a:extLst>
          </p:cNvPr>
          <p:cNvSpPr/>
          <p:nvPr/>
        </p:nvSpPr>
        <p:spPr>
          <a:xfrm>
            <a:off x="7455232" y="7745627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" name="テキスト ボックス 360">
            <a:extLst>
              <a:ext uri="{FF2B5EF4-FFF2-40B4-BE49-F238E27FC236}">
                <a16:creationId xmlns:a16="http://schemas.microsoft.com/office/drawing/2014/main" id="{C178B055-935C-CD28-D22C-68C63E7C675C}"/>
              </a:ext>
            </a:extLst>
          </p:cNvPr>
          <p:cNvSpPr txBox="1"/>
          <p:nvPr/>
        </p:nvSpPr>
        <p:spPr>
          <a:xfrm>
            <a:off x="7438579" y="5517436"/>
            <a:ext cx="32643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E7F4B08-39C6-4350-2600-5CFA0991BA78}"/>
              </a:ext>
            </a:extLst>
          </p:cNvPr>
          <p:cNvSpPr/>
          <p:nvPr/>
        </p:nvSpPr>
        <p:spPr>
          <a:xfrm>
            <a:off x="7759364" y="5498370"/>
            <a:ext cx="563924" cy="13045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182880" rtlCol="0" anchor="ctr"/>
          <a:lstStyle/>
          <a:p>
            <a:pPr algn="r" defTabSz="914400"/>
            <a:r>
              <a:rPr kumimoji="1" lang="en-US" sz="500" kern="0" dirty="0">
                <a:solidFill>
                  <a:prstClr val="black"/>
                </a:solidFill>
              </a:rPr>
              <a:t>2024-08-19</a:t>
            </a:r>
          </a:p>
        </p:txBody>
      </p:sp>
      <p:pic>
        <p:nvPicPr>
          <p:cNvPr id="41" name="グラフィックス 27" descr="日毎カレンダー">
            <a:extLst>
              <a:ext uri="{FF2B5EF4-FFF2-40B4-BE49-F238E27FC236}">
                <a16:creationId xmlns:a16="http://schemas.microsoft.com/office/drawing/2014/main" id="{FC05CA4B-D318-33BF-42A5-108927976B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86128" y="5507274"/>
            <a:ext cx="121546" cy="121546"/>
          </a:xfrm>
          <a:prstGeom prst="rect">
            <a:avLst/>
          </a:prstGeom>
        </p:spPr>
      </p:pic>
      <p:pic>
        <p:nvPicPr>
          <p:cNvPr id="45" name="図 358">
            <a:extLst>
              <a:ext uri="{FF2B5EF4-FFF2-40B4-BE49-F238E27FC236}">
                <a16:creationId xmlns:a16="http://schemas.microsoft.com/office/drawing/2014/main" id="{149EAAFA-872C-B024-EEFA-152925C72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366" y="7778668"/>
            <a:ext cx="1075165" cy="106244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996A4180-9FBF-5A26-6BE5-DFCFE64130D5}"/>
              </a:ext>
            </a:extLst>
          </p:cNvPr>
          <p:cNvSpPr/>
          <p:nvPr/>
        </p:nvSpPr>
        <p:spPr>
          <a:xfrm>
            <a:off x="2550220" y="7832079"/>
            <a:ext cx="973180" cy="91681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7" name="四角形: 角を丸くする 28">
            <a:extLst>
              <a:ext uri="{FF2B5EF4-FFF2-40B4-BE49-F238E27FC236}">
                <a16:creationId xmlns:a16="http://schemas.microsoft.com/office/drawing/2014/main" id="{0BB354BE-0F81-F8B6-5A58-61E8C5140465}"/>
              </a:ext>
            </a:extLst>
          </p:cNvPr>
          <p:cNvSpPr/>
          <p:nvPr/>
        </p:nvSpPr>
        <p:spPr>
          <a:xfrm>
            <a:off x="2680160" y="8626309"/>
            <a:ext cx="299171" cy="147225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OK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58" name="四角形: 角を丸くする 28">
            <a:extLst>
              <a:ext uri="{FF2B5EF4-FFF2-40B4-BE49-F238E27FC236}">
                <a16:creationId xmlns:a16="http://schemas.microsoft.com/office/drawing/2014/main" id="{8A51E402-9BE3-CE76-E1DA-DE4BF45E1AF4}"/>
              </a:ext>
            </a:extLst>
          </p:cNvPr>
          <p:cNvSpPr/>
          <p:nvPr/>
        </p:nvSpPr>
        <p:spPr>
          <a:xfrm>
            <a:off x="3115060" y="8619468"/>
            <a:ext cx="299171" cy="14722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Cancel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448" name="テキスト ボックス 360">
            <a:extLst>
              <a:ext uri="{FF2B5EF4-FFF2-40B4-BE49-F238E27FC236}">
                <a16:creationId xmlns:a16="http://schemas.microsoft.com/office/drawing/2014/main" id="{98286B4F-1BE3-FC19-22BF-C698E3D0223C}"/>
              </a:ext>
            </a:extLst>
          </p:cNvPr>
          <p:cNvSpPr txBox="1"/>
          <p:nvPr/>
        </p:nvSpPr>
        <p:spPr>
          <a:xfrm>
            <a:off x="2624075" y="8438017"/>
            <a:ext cx="871556" cy="113877"/>
          </a:xfrm>
          <a:prstGeom prst="rect">
            <a:avLst/>
          </a:prstGeom>
          <a:noFill/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Total:  1,000 PCS</a:t>
            </a:r>
          </a:p>
        </p:txBody>
      </p:sp>
      <p:sp>
        <p:nvSpPr>
          <p:cNvPr id="461" name="テキスト ボックス 360">
            <a:extLst>
              <a:ext uri="{FF2B5EF4-FFF2-40B4-BE49-F238E27FC236}">
                <a16:creationId xmlns:a16="http://schemas.microsoft.com/office/drawing/2014/main" id="{086E8616-DDA7-A288-5FA2-221B7E568AB8}"/>
              </a:ext>
            </a:extLst>
          </p:cNvPr>
          <p:cNvSpPr txBox="1"/>
          <p:nvPr/>
        </p:nvSpPr>
        <p:spPr>
          <a:xfrm>
            <a:off x="2602456" y="8007044"/>
            <a:ext cx="32643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GOOD</a:t>
            </a:r>
          </a:p>
        </p:txBody>
      </p:sp>
      <p:sp>
        <p:nvSpPr>
          <p:cNvPr id="464" name="Rectangle: Rounded Corners 463">
            <a:extLst>
              <a:ext uri="{FF2B5EF4-FFF2-40B4-BE49-F238E27FC236}">
                <a16:creationId xmlns:a16="http://schemas.microsoft.com/office/drawing/2014/main" id="{CEC2E646-2662-BBE4-F83C-921A2FE1F09D}"/>
              </a:ext>
            </a:extLst>
          </p:cNvPr>
          <p:cNvSpPr/>
          <p:nvPr/>
        </p:nvSpPr>
        <p:spPr>
          <a:xfrm>
            <a:off x="2923241" y="7987978"/>
            <a:ext cx="311505" cy="130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18288" rtlCol="0" anchor="ctr"/>
          <a:lstStyle/>
          <a:p>
            <a:pPr algn="r" defTabSz="914400"/>
            <a:r>
              <a:rPr kumimoji="1" lang="en-US" sz="700" kern="0" dirty="0">
                <a:solidFill>
                  <a:prstClr val="black"/>
                </a:solidFill>
              </a:rPr>
              <a:t>995</a:t>
            </a:r>
          </a:p>
        </p:txBody>
      </p:sp>
      <p:sp>
        <p:nvSpPr>
          <p:cNvPr id="471" name="テキスト ボックス 360">
            <a:extLst>
              <a:ext uri="{FF2B5EF4-FFF2-40B4-BE49-F238E27FC236}">
                <a16:creationId xmlns:a16="http://schemas.microsoft.com/office/drawing/2014/main" id="{D1095F5A-33D5-5F3E-70BD-764466967C0B}"/>
              </a:ext>
            </a:extLst>
          </p:cNvPr>
          <p:cNvSpPr txBox="1"/>
          <p:nvPr/>
        </p:nvSpPr>
        <p:spPr>
          <a:xfrm>
            <a:off x="3275294" y="8007044"/>
            <a:ext cx="162321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sp>
        <p:nvSpPr>
          <p:cNvPr id="476" name="テキスト ボックス 360">
            <a:extLst>
              <a:ext uri="{FF2B5EF4-FFF2-40B4-BE49-F238E27FC236}">
                <a16:creationId xmlns:a16="http://schemas.microsoft.com/office/drawing/2014/main" id="{1C656B04-DD12-FBBF-C649-F38CE4402EFA}"/>
              </a:ext>
            </a:extLst>
          </p:cNvPr>
          <p:cNvSpPr txBox="1"/>
          <p:nvPr/>
        </p:nvSpPr>
        <p:spPr>
          <a:xfrm>
            <a:off x="2595881" y="8179812"/>
            <a:ext cx="327493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NG</a:t>
            </a:r>
          </a:p>
        </p:txBody>
      </p: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D3CB44E2-AD16-97D8-D11E-392195CD0F65}"/>
              </a:ext>
            </a:extLst>
          </p:cNvPr>
          <p:cNvGrpSpPr/>
          <p:nvPr/>
        </p:nvGrpSpPr>
        <p:grpSpPr>
          <a:xfrm>
            <a:off x="2662017" y="8621098"/>
            <a:ext cx="428477" cy="268524"/>
            <a:chOff x="1753226" y="5391892"/>
            <a:chExt cx="417656" cy="268524"/>
          </a:xfrm>
        </p:grpSpPr>
        <p:sp>
          <p:nvSpPr>
            <p:cNvPr id="499" name="正方形/長方形 40">
              <a:extLst>
                <a:ext uri="{FF2B5EF4-FFF2-40B4-BE49-F238E27FC236}">
                  <a16:creationId xmlns:a16="http://schemas.microsoft.com/office/drawing/2014/main" id="{C241C648-86C3-F5AA-F3B8-DBFE4C7DDAC5}"/>
                </a:ext>
              </a:extLst>
            </p:cNvPr>
            <p:cNvSpPr/>
            <p:nvPr/>
          </p:nvSpPr>
          <p:spPr>
            <a:xfrm>
              <a:off x="1753226" y="5391892"/>
              <a:ext cx="318197" cy="147225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00" name="グラフィックス 41" descr="右向き指示マーク">
              <a:extLst>
                <a:ext uri="{FF2B5EF4-FFF2-40B4-BE49-F238E27FC236}">
                  <a16:creationId xmlns:a16="http://schemas.microsoft.com/office/drawing/2014/main" id="{47916169-E40F-843D-4120-2D182BF9B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4754202">
              <a:off x="1934738" y="5424272"/>
              <a:ext cx="236144" cy="236144"/>
            </a:xfrm>
            <a:prstGeom prst="rect">
              <a:avLst/>
            </a:prstGeom>
          </p:spPr>
        </p:pic>
      </p:grp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id="{6CAE8FEC-8E09-16E3-1314-E7C253302310}"/>
              </a:ext>
            </a:extLst>
          </p:cNvPr>
          <p:cNvSpPr/>
          <p:nvPr/>
        </p:nvSpPr>
        <p:spPr>
          <a:xfrm>
            <a:off x="2923241" y="8155167"/>
            <a:ext cx="311505" cy="130450"/>
          </a:xfrm>
          <a:prstGeom prst="roundRect">
            <a:avLst/>
          </a:prstGeom>
          <a:solidFill>
            <a:srgbClr val="FF5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Ins="18288" rtlCol="0" anchor="ctr"/>
          <a:lstStyle/>
          <a:p>
            <a:pPr algn="r" defTabSz="914400"/>
            <a:r>
              <a:rPr kumimoji="1" lang="en-US" sz="700" kern="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07" name="テキスト ボックス 360">
            <a:extLst>
              <a:ext uri="{FF2B5EF4-FFF2-40B4-BE49-F238E27FC236}">
                <a16:creationId xmlns:a16="http://schemas.microsoft.com/office/drawing/2014/main" id="{724F26DB-14CB-7BEF-6395-2ED5806F5E7E}"/>
              </a:ext>
            </a:extLst>
          </p:cNvPr>
          <p:cNvSpPr txBox="1"/>
          <p:nvPr/>
        </p:nvSpPr>
        <p:spPr>
          <a:xfrm>
            <a:off x="3275294" y="8174233"/>
            <a:ext cx="162321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sp>
        <p:nvSpPr>
          <p:cNvPr id="518" name="Rectangle: Rounded Corners 517">
            <a:extLst>
              <a:ext uri="{FF2B5EF4-FFF2-40B4-BE49-F238E27FC236}">
                <a16:creationId xmlns:a16="http://schemas.microsoft.com/office/drawing/2014/main" id="{EAC0200E-575D-065B-628F-B77332EFC9E6}"/>
              </a:ext>
            </a:extLst>
          </p:cNvPr>
          <p:cNvSpPr/>
          <p:nvPr/>
        </p:nvSpPr>
        <p:spPr>
          <a:xfrm>
            <a:off x="2602457" y="8307567"/>
            <a:ext cx="884708" cy="130450"/>
          </a:xfrm>
          <a:prstGeom prst="roundRect">
            <a:avLst/>
          </a:prstGeom>
          <a:solidFill>
            <a:srgbClr val="FF5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27432" rIns="18288" rtlCol="0" anchor="ctr"/>
          <a:lstStyle/>
          <a:p>
            <a:pPr defTabSz="914400"/>
            <a:r>
              <a:rPr kumimoji="1" lang="en-US" sz="700" kern="0" dirty="0">
                <a:solidFill>
                  <a:schemeClr val="bg1"/>
                </a:solidFill>
              </a:rPr>
              <a:t>Dirty skin</a:t>
            </a:r>
          </a:p>
        </p:txBody>
      </p:sp>
      <p:sp>
        <p:nvSpPr>
          <p:cNvPr id="527" name="Isosceles Triangle 526">
            <a:extLst>
              <a:ext uri="{FF2B5EF4-FFF2-40B4-BE49-F238E27FC236}">
                <a16:creationId xmlns:a16="http://schemas.microsoft.com/office/drawing/2014/main" id="{F75C9D0F-1EE1-DA6F-6283-7DCF85B92D89}"/>
              </a:ext>
            </a:extLst>
          </p:cNvPr>
          <p:cNvSpPr/>
          <p:nvPr/>
        </p:nvSpPr>
        <p:spPr>
          <a:xfrm rot="10800000">
            <a:off x="3408498" y="8346721"/>
            <a:ext cx="58233" cy="52141"/>
          </a:xfrm>
          <a:prstGeom prst="triangle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28" name="テキスト ボックス 300">
            <a:extLst>
              <a:ext uri="{FF2B5EF4-FFF2-40B4-BE49-F238E27FC236}">
                <a16:creationId xmlns:a16="http://schemas.microsoft.com/office/drawing/2014/main" id="{2A3C503D-1184-0340-DF5B-A72C6028D1F6}"/>
              </a:ext>
            </a:extLst>
          </p:cNvPr>
          <p:cNvSpPr txBox="1"/>
          <p:nvPr/>
        </p:nvSpPr>
        <p:spPr>
          <a:xfrm>
            <a:off x="1572262" y="8693080"/>
            <a:ext cx="88757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In case of NG</a:t>
            </a:r>
            <a:endParaRPr kumimoji="1" lang="en-US" altLang="ja-JP" sz="600" dirty="0">
              <a:latin typeface="+mj-lt"/>
            </a:endParaRPr>
          </a:p>
          <a:p>
            <a:r>
              <a:rPr kumimoji="1" lang="en-US" altLang="ja-JP" sz="600" dirty="0">
                <a:latin typeface="+mj-lt"/>
              </a:rPr>
              <a:t>Enter NG amount</a:t>
            </a:r>
            <a:endParaRPr kumimoji="1" lang="ja-JP" altLang="en-US" sz="600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4C0CB77-F4C4-D539-6A9B-940F0833A0D3}"/>
              </a:ext>
            </a:extLst>
          </p:cNvPr>
          <p:cNvSpPr/>
          <p:nvPr/>
        </p:nvSpPr>
        <p:spPr>
          <a:xfrm>
            <a:off x="2771157" y="3454122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3839B416-D2D1-3485-3D51-CFE01F146190}"/>
              </a:ext>
            </a:extLst>
          </p:cNvPr>
          <p:cNvSpPr/>
          <p:nvPr/>
        </p:nvSpPr>
        <p:spPr>
          <a:xfrm>
            <a:off x="2104210" y="2055495"/>
            <a:ext cx="1345089" cy="1361888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30FC5DFE-4670-F8D2-813F-EC9B9DC907CA}"/>
              </a:ext>
            </a:extLst>
          </p:cNvPr>
          <p:cNvSpPr txBox="1"/>
          <p:nvPr/>
        </p:nvSpPr>
        <p:spPr>
          <a:xfrm>
            <a:off x="2142269" y="2097507"/>
            <a:ext cx="295317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PDS No</a:t>
            </a: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8B6ADC26-F65B-3BEB-2499-F8A253FB09A9}"/>
              </a:ext>
            </a:extLst>
          </p:cNvPr>
          <p:cNvSpPr txBox="1"/>
          <p:nvPr/>
        </p:nvSpPr>
        <p:spPr>
          <a:xfrm>
            <a:off x="2145149" y="2235281"/>
            <a:ext cx="19236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PO No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3765716A-9C58-5FAD-61AB-734D1A79FA25}"/>
              </a:ext>
            </a:extLst>
          </p:cNvPr>
          <p:cNvSpPr/>
          <p:nvPr/>
        </p:nvSpPr>
        <p:spPr>
          <a:xfrm>
            <a:off x="2591477" y="2071488"/>
            <a:ext cx="825437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123456789ABC</a:t>
            </a:r>
          </a:p>
        </p:txBody>
      </p:sp>
      <p:sp>
        <p:nvSpPr>
          <p:cNvPr id="487" name="Rectangle: Rounded Corners 486">
            <a:extLst>
              <a:ext uri="{FF2B5EF4-FFF2-40B4-BE49-F238E27FC236}">
                <a16:creationId xmlns:a16="http://schemas.microsoft.com/office/drawing/2014/main" id="{5F34900C-83EB-61E7-4F2B-315C49329B8E}"/>
              </a:ext>
            </a:extLst>
          </p:cNvPr>
          <p:cNvSpPr/>
          <p:nvPr/>
        </p:nvSpPr>
        <p:spPr>
          <a:xfrm>
            <a:off x="2589062" y="2214911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</a:t>
            </a:r>
          </a:p>
        </p:txBody>
      </p:sp>
      <p:pic>
        <p:nvPicPr>
          <p:cNvPr id="489" name="Picture 488">
            <a:extLst>
              <a:ext uri="{FF2B5EF4-FFF2-40B4-BE49-F238E27FC236}">
                <a16:creationId xmlns:a16="http://schemas.microsoft.com/office/drawing/2014/main" id="{A9BC1D76-FBF7-2AD9-DCF3-7D8C1C7D40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4405" y="2359842"/>
            <a:ext cx="1335076" cy="999116"/>
          </a:xfrm>
          <a:prstGeom prst="rect">
            <a:avLst/>
          </a:prstGeom>
        </p:spPr>
      </p:pic>
      <p:pic>
        <p:nvPicPr>
          <p:cNvPr id="541" name="Picture 540">
            <a:extLst>
              <a:ext uri="{FF2B5EF4-FFF2-40B4-BE49-F238E27FC236}">
                <a16:creationId xmlns:a16="http://schemas.microsoft.com/office/drawing/2014/main" id="{F91767EF-557C-D554-29F4-951FF449C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22" y="3930179"/>
            <a:ext cx="1347999" cy="2011825"/>
          </a:xfrm>
          <a:prstGeom prst="rect">
            <a:avLst/>
          </a:prstGeom>
        </p:spPr>
      </p:pic>
      <p:sp>
        <p:nvSpPr>
          <p:cNvPr id="542" name="テキスト ボックス 294">
            <a:extLst>
              <a:ext uri="{FF2B5EF4-FFF2-40B4-BE49-F238E27FC236}">
                <a16:creationId xmlns:a16="http://schemas.microsoft.com/office/drawing/2014/main" id="{D74CFDF8-67B2-12FB-7A5E-372DF2ADB6EA}"/>
              </a:ext>
            </a:extLst>
          </p:cNvPr>
          <p:cNvSpPr txBox="1"/>
          <p:nvPr/>
        </p:nvSpPr>
        <p:spPr>
          <a:xfrm>
            <a:off x="903487" y="4031665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QC Check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43" name="テキスト ボックス 412">
            <a:extLst>
              <a:ext uri="{FF2B5EF4-FFF2-40B4-BE49-F238E27FC236}">
                <a16:creationId xmlns:a16="http://schemas.microsoft.com/office/drawing/2014/main" id="{FAA1C9CC-4422-C3B9-187E-EB925877BEB8}"/>
              </a:ext>
            </a:extLst>
          </p:cNvPr>
          <p:cNvSpPr txBox="1"/>
          <p:nvPr/>
        </p:nvSpPr>
        <p:spPr>
          <a:xfrm>
            <a:off x="535390" y="5595054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44" name="Rectangle: Rounded Corners 543">
            <a:extLst>
              <a:ext uri="{FF2B5EF4-FFF2-40B4-BE49-F238E27FC236}">
                <a16:creationId xmlns:a16="http://schemas.microsoft.com/office/drawing/2014/main" id="{416E8B60-34FC-350B-1324-611A950E5180}"/>
              </a:ext>
            </a:extLst>
          </p:cNvPr>
          <p:cNvSpPr/>
          <p:nvPr/>
        </p:nvSpPr>
        <p:spPr>
          <a:xfrm>
            <a:off x="824412" y="5579426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545" name="テキスト ボックス 412">
            <a:extLst>
              <a:ext uri="{FF2B5EF4-FFF2-40B4-BE49-F238E27FC236}">
                <a16:creationId xmlns:a16="http://schemas.microsoft.com/office/drawing/2014/main" id="{DA2E278D-75BC-3D6F-34BC-9CF965C202DD}"/>
              </a:ext>
            </a:extLst>
          </p:cNvPr>
          <p:cNvSpPr txBox="1"/>
          <p:nvPr/>
        </p:nvSpPr>
        <p:spPr>
          <a:xfrm>
            <a:off x="1177666" y="5579426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</a:t>
            </a:r>
            <a:endParaRPr kumimoji="1" lang="ja-JP" altLang="en-US" sz="500" dirty="0"/>
          </a:p>
        </p:txBody>
      </p:sp>
      <p:sp>
        <p:nvSpPr>
          <p:cNvPr id="546" name="テキスト ボックス 412">
            <a:extLst>
              <a:ext uri="{FF2B5EF4-FFF2-40B4-BE49-F238E27FC236}">
                <a16:creationId xmlns:a16="http://schemas.microsoft.com/office/drawing/2014/main" id="{BC253B39-97E8-EEF2-D019-DCA7B1A651F8}"/>
              </a:ext>
            </a:extLst>
          </p:cNvPr>
          <p:cNvSpPr txBox="1"/>
          <p:nvPr/>
        </p:nvSpPr>
        <p:spPr>
          <a:xfrm>
            <a:off x="1485697" y="5567885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0/50</a:t>
            </a:r>
          </a:p>
        </p:txBody>
      </p:sp>
      <p:sp>
        <p:nvSpPr>
          <p:cNvPr id="547" name="Rectangle: Rounded Corners 546">
            <a:extLst>
              <a:ext uri="{FF2B5EF4-FFF2-40B4-BE49-F238E27FC236}">
                <a16:creationId xmlns:a16="http://schemas.microsoft.com/office/drawing/2014/main" id="{202F051A-C77A-2E20-F720-40A2FA79A130}"/>
              </a:ext>
            </a:extLst>
          </p:cNvPr>
          <p:cNvSpPr/>
          <p:nvPr/>
        </p:nvSpPr>
        <p:spPr>
          <a:xfrm>
            <a:off x="1164278" y="5730042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548" name="Rectangle 547">
            <a:extLst>
              <a:ext uri="{FF2B5EF4-FFF2-40B4-BE49-F238E27FC236}">
                <a16:creationId xmlns:a16="http://schemas.microsoft.com/office/drawing/2014/main" id="{4D71A1E9-2558-1CD1-152D-E3A980A3F967}"/>
              </a:ext>
            </a:extLst>
          </p:cNvPr>
          <p:cNvSpPr/>
          <p:nvPr/>
        </p:nvSpPr>
        <p:spPr>
          <a:xfrm>
            <a:off x="497331" y="4331415"/>
            <a:ext cx="1345089" cy="1361888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93CF71EB-D914-8D9E-A53B-02159C84EB31}"/>
              </a:ext>
            </a:extLst>
          </p:cNvPr>
          <p:cNvSpPr txBox="1"/>
          <p:nvPr/>
        </p:nvSpPr>
        <p:spPr>
          <a:xfrm>
            <a:off x="535390" y="4373427"/>
            <a:ext cx="295317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PDS No</a:t>
            </a: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0881DD12-86ED-662C-D72B-765B4B4ADF68}"/>
              </a:ext>
            </a:extLst>
          </p:cNvPr>
          <p:cNvSpPr txBox="1"/>
          <p:nvPr/>
        </p:nvSpPr>
        <p:spPr>
          <a:xfrm>
            <a:off x="538270" y="4511201"/>
            <a:ext cx="19236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PO No</a:t>
            </a:r>
          </a:p>
        </p:txBody>
      </p:sp>
      <p:sp>
        <p:nvSpPr>
          <p:cNvPr id="551" name="Rectangle: Rounded Corners 550">
            <a:extLst>
              <a:ext uri="{FF2B5EF4-FFF2-40B4-BE49-F238E27FC236}">
                <a16:creationId xmlns:a16="http://schemas.microsoft.com/office/drawing/2014/main" id="{0DDDE461-8E57-422B-448B-3959EF4A611C}"/>
              </a:ext>
            </a:extLst>
          </p:cNvPr>
          <p:cNvSpPr/>
          <p:nvPr/>
        </p:nvSpPr>
        <p:spPr>
          <a:xfrm>
            <a:off x="984598" y="4347408"/>
            <a:ext cx="825437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123456789ABC</a:t>
            </a:r>
          </a:p>
        </p:txBody>
      </p:sp>
      <p:sp>
        <p:nvSpPr>
          <p:cNvPr id="552" name="Rectangle: Rounded Corners 551">
            <a:extLst>
              <a:ext uri="{FF2B5EF4-FFF2-40B4-BE49-F238E27FC236}">
                <a16:creationId xmlns:a16="http://schemas.microsoft.com/office/drawing/2014/main" id="{31C2E406-FE33-D0B0-87EE-359810FA5C4D}"/>
              </a:ext>
            </a:extLst>
          </p:cNvPr>
          <p:cNvSpPr/>
          <p:nvPr/>
        </p:nvSpPr>
        <p:spPr>
          <a:xfrm>
            <a:off x="982183" y="4490831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</a:t>
            </a:r>
          </a:p>
        </p:txBody>
      </p:sp>
      <p:pic>
        <p:nvPicPr>
          <p:cNvPr id="553" name="Picture 552">
            <a:extLst>
              <a:ext uri="{FF2B5EF4-FFF2-40B4-BE49-F238E27FC236}">
                <a16:creationId xmlns:a16="http://schemas.microsoft.com/office/drawing/2014/main" id="{F2FC8D5C-DEAF-266B-5291-F60EFAAE47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526" y="4635762"/>
            <a:ext cx="1335076" cy="999116"/>
          </a:xfrm>
          <a:prstGeom prst="rect">
            <a:avLst/>
          </a:prstGeom>
        </p:spPr>
      </p:pic>
      <p:grpSp>
        <p:nvGrpSpPr>
          <p:cNvPr id="554" name="Group 553">
            <a:extLst>
              <a:ext uri="{FF2B5EF4-FFF2-40B4-BE49-F238E27FC236}">
                <a16:creationId xmlns:a16="http://schemas.microsoft.com/office/drawing/2014/main" id="{9FDC1037-4C7C-B472-E617-CDAFC1968F99}"/>
              </a:ext>
            </a:extLst>
          </p:cNvPr>
          <p:cNvGrpSpPr/>
          <p:nvPr/>
        </p:nvGrpSpPr>
        <p:grpSpPr>
          <a:xfrm>
            <a:off x="1159613" y="5673050"/>
            <a:ext cx="747585" cy="401579"/>
            <a:chOff x="7001199" y="5604763"/>
            <a:chExt cx="747585" cy="401579"/>
          </a:xfrm>
        </p:grpSpPr>
        <p:sp>
          <p:nvSpPr>
            <p:cNvPr id="555" name="正方形/長方形 40">
              <a:extLst>
                <a:ext uri="{FF2B5EF4-FFF2-40B4-BE49-F238E27FC236}">
                  <a16:creationId xmlns:a16="http://schemas.microsoft.com/office/drawing/2014/main" id="{18842FDC-8EAB-9651-3755-6F4238943255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56" name="グラフィックス 41" descr="右向き指示マーク">
              <a:extLst>
                <a:ext uri="{FF2B5EF4-FFF2-40B4-BE49-F238E27FC236}">
                  <a16:creationId xmlns:a16="http://schemas.microsoft.com/office/drawing/2014/main" id="{FD14AFD4-C36A-E1B7-23A8-2457341AC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pic>
        <p:nvPicPr>
          <p:cNvPr id="557" name="Picture 556">
            <a:extLst>
              <a:ext uri="{FF2B5EF4-FFF2-40B4-BE49-F238E27FC236}">
                <a16:creationId xmlns:a16="http://schemas.microsoft.com/office/drawing/2014/main" id="{67688D4C-1D50-8955-0F48-61DC61228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637" y="3985471"/>
            <a:ext cx="1347999" cy="2011825"/>
          </a:xfrm>
          <a:prstGeom prst="rect">
            <a:avLst/>
          </a:prstGeom>
        </p:spPr>
      </p:pic>
      <p:sp>
        <p:nvSpPr>
          <p:cNvPr id="558" name="テキスト ボックス 294">
            <a:extLst>
              <a:ext uri="{FF2B5EF4-FFF2-40B4-BE49-F238E27FC236}">
                <a16:creationId xmlns:a16="http://schemas.microsoft.com/office/drawing/2014/main" id="{77F7F92D-02FC-868F-09F5-4867CD87353D}"/>
              </a:ext>
            </a:extLst>
          </p:cNvPr>
          <p:cNvSpPr txBox="1"/>
          <p:nvPr/>
        </p:nvSpPr>
        <p:spPr>
          <a:xfrm>
            <a:off x="4655702" y="4086957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QC Check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59" name="テキスト ボックス 412">
            <a:extLst>
              <a:ext uri="{FF2B5EF4-FFF2-40B4-BE49-F238E27FC236}">
                <a16:creationId xmlns:a16="http://schemas.microsoft.com/office/drawing/2014/main" id="{3BDE05C9-4FE9-97C0-B58D-40278911C545}"/>
              </a:ext>
            </a:extLst>
          </p:cNvPr>
          <p:cNvSpPr txBox="1"/>
          <p:nvPr/>
        </p:nvSpPr>
        <p:spPr>
          <a:xfrm>
            <a:off x="4287605" y="5650346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60" name="Rectangle: Rounded Corners 559">
            <a:extLst>
              <a:ext uri="{FF2B5EF4-FFF2-40B4-BE49-F238E27FC236}">
                <a16:creationId xmlns:a16="http://schemas.microsoft.com/office/drawing/2014/main" id="{5DFD2B41-319E-0912-218A-5D152B41AAC0}"/>
              </a:ext>
            </a:extLst>
          </p:cNvPr>
          <p:cNvSpPr/>
          <p:nvPr/>
        </p:nvSpPr>
        <p:spPr>
          <a:xfrm>
            <a:off x="4576627" y="5634718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561" name="テキスト ボックス 412">
            <a:extLst>
              <a:ext uri="{FF2B5EF4-FFF2-40B4-BE49-F238E27FC236}">
                <a16:creationId xmlns:a16="http://schemas.microsoft.com/office/drawing/2014/main" id="{39ADD6FE-949E-AF97-5D5D-7B6018493ECB}"/>
              </a:ext>
            </a:extLst>
          </p:cNvPr>
          <p:cNvSpPr txBox="1"/>
          <p:nvPr/>
        </p:nvSpPr>
        <p:spPr>
          <a:xfrm>
            <a:off x="4929881" y="5634718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</a:t>
            </a:r>
            <a:endParaRPr kumimoji="1" lang="ja-JP" altLang="en-US" sz="500" dirty="0"/>
          </a:p>
        </p:txBody>
      </p:sp>
      <p:sp>
        <p:nvSpPr>
          <p:cNvPr id="562" name="テキスト ボックス 412">
            <a:extLst>
              <a:ext uri="{FF2B5EF4-FFF2-40B4-BE49-F238E27FC236}">
                <a16:creationId xmlns:a16="http://schemas.microsoft.com/office/drawing/2014/main" id="{D8F6707D-5154-D6F6-7194-7F34DBE11CE4}"/>
              </a:ext>
            </a:extLst>
          </p:cNvPr>
          <p:cNvSpPr txBox="1"/>
          <p:nvPr/>
        </p:nvSpPr>
        <p:spPr>
          <a:xfrm>
            <a:off x="5237912" y="5623177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0/50</a:t>
            </a:r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CBEB32B3-D3B9-DC8A-0572-EC520DC91E5A}"/>
              </a:ext>
            </a:extLst>
          </p:cNvPr>
          <p:cNvSpPr/>
          <p:nvPr/>
        </p:nvSpPr>
        <p:spPr>
          <a:xfrm>
            <a:off x="4249546" y="4386707"/>
            <a:ext cx="1345089" cy="1361888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707EDF62-9B26-FBFB-AAEA-8288E2CF06BE}"/>
              </a:ext>
            </a:extLst>
          </p:cNvPr>
          <p:cNvSpPr txBox="1"/>
          <p:nvPr/>
        </p:nvSpPr>
        <p:spPr>
          <a:xfrm>
            <a:off x="4287605" y="4428719"/>
            <a:ext cx="295317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PDS No</a:t>
            </a:r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id="{DA4EA3FD-F240-1A89-D466-483951E49E50}"/>
              </a:ext>
            </a:extLst>
          </p:cNvPr>
          <p:cNvSpPr txBox="1"/>
          <p:nvPr/>
        </p:nvSpPr>
        <p:spPr>
          <a:xfrm>
            <a:off x="4290485" y="4566493"/>
            <a:ext cx="19236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PO No</a:t>
            </a:r>
          </a:p>
        </p:txBody>
      </p:sp>
      <p:sp>
        <p:nvSpPr>
          <p:cNvPr id="567" name="Rectangle: Rounded Corners 566">
            <a:extLst>
              <a:ext uri="{FF2B5EF4-FFF2-40B4-BE49-F238E27FC236}">
                <a16:creationId xmlns:a16="http://schemas.microsoft.com/office/drawing/2014/main" id="{22C838CF-6843-0DDB-3720-4D323BA94937}"/>
              </a:ext>
            </a:extLst>
          </p:cNvPr>
          <p:cNvSpPr/>
          <p:nvPr/>
        </p:nvSpPr>
        <p:spPr>
          <a:xfrm>
            <a:off x="4736813" y="4402700"/>
            <a:ext cx="825437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123456789ABC</a:t>
            </a:r>
          </a:p>
        </p:txBody>
      </p:sp>
      <p:sp>
        <p:nvSpPr>
          <p:cNvPr id="568" name="Rectangle: Rounded Corners 567">
            <a:extLst>
              <a:ext uri="{FF2B5EF4-FFF2-40B4-BE49-F238E27FC236}">
                <a16:creationId xmlns:a16="http://schemas.microsoft.com/office/drawing/2014/main" id="{1732B621-63BD-CC53-6198-6CE6D43A4B5E}"/>
              </a:ext>
            </a:extLst>
          </p:cNvPr>
          <p:cNvSpPr/>
          <p:nvPr/>
        </p:nvSpPr>
        <p:spPr>
          <a:xfrm>
            <a:off x="4734398" y="4546123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</a:t>
            </a:r>
          </a:p>
        </p:txBody>
      </p:sp>
      <p:pic>
        <p:nvPicPr>
          <p:cNvPr id="571" name="Picture 570">
            <a:extLst>
              <a:ext uri="{FF2B5EF4-FFF2-40B4-BE49-F238E27FC236}">
                <a16:creationId xmlns:a16="http://schemas.microsoft.com/office/drawing/2014/main" id="{91D89A87-F34E-F18E-D57C-71A609B4D4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5725" y="4690729"/>
            <a:ext cx="1314000" cy="1026473"/>
          </a:xfrm>
          <a:prstGeom prst="rect">
            <a:avLst/>
          </a:prstGeom>
        </p:spPr>
      </p:pic>
      <p:sp>
        <p:nvSpPr>
          <p:cNvPr id="572" name="Callout: Bent Line 571">
            <a:extLst>
              <a:ext uri="{FF2B5EF4-FFF2-40B4-BE49-F238E27FC236}">
                <a16:creationId xmlns:a16="http://schemas.microsoft.com/office/drawing/2014/main" id="{8D76455C-B174-FC61-E623-7DBBAA39E804}"/>
              </a:ext>
            </a:extLst>
          </p:cNvPr>
          <p:cNvSpPr/>
          <p:nvPr/>
        </p:nvSpPr>
        <p:spPr>
          <a:xfrm>
            <a:off x="5719283" y="4255398"/>
            <a:ext cx="777142" cy="424753"/>
          </a:xfrm>
          <a:prstGeom prst="borderCallout2">
            <a:avLst>
              <a:gd name="adj1" fmla="val 104298"/>
              <a:gd name="adj2" fmla="val 11658"/>
              <a:gd name="adj3" fmla="val 128218"/>
              <a:gd name="adj4" fmla="val 5709"/>
              <a:gd name="adj5" fmla="val 145443"/>
              <a:gd name="adj6" fmla="val -24026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r>
              <a:rPr kumimoji="1" lang="en-US" altLang="ja-JP" sz="600" b="1" dirty="0">
                <a:latin typeface="+mj-lt"/>
              </a:rPr>
              <a:t>Status</a:t>
            </a:r>
          </a:p>
          <a:p>
            <a:r>
              <a:rPr kumimoji="1" lang="en-US" altLang="ja-JP" sz="600" dirty="0">
                <a:latin typeface="+mj-lt"/>
              </a:rPr>
              <a:t>Display the inspection result</a:t>
            </a:r>
            <a:endParaRPr kumimoji="1" lang="ja-JP" altLang="en-US" sz="600" dirty="0"/>
          </a:p>
        </p:txBody>
      </p:sp>
      <p:grpSp>
        <p:nvGrpSpPr>
          <p:cNvPr id="573" name="Group 572">
            <a:extLst>
              <a:ext uri="{FF2B5EF4-FFF2-40B4-BE49-F238E27FC236}">
                <a16:creationId xmlns:a16="http://schemas.microsoft.com/office/drawing/2014/main" id="{37D043E1-5B30-1EE2-A1FA-52EF392E9772}"/>
              </a:ext>
            </a:extLst>
          </p:cNvPr>
          <p:cNvGrpSpPr/>
          <p:nvPr/>
        </p:nvGrpSpPr>
        <p:grpSpPr>
          <a:xfrm>
            <a:off x="7184931" y="8280426"/>
            <a:ext cx="1075165" cy="745191"/>
            <a:chOff x="4269439" y="6649287"/>
            <a:chExt cx="1075165" cy="745191"/>
          </a:xfrm>
        </p:grpSpPr>
        <p:pic>
          <p:nvPicPr>
            <p:cNvPr id="574" name="図 358">
              <a:extLst>
                <a:ext uri="{FF2B5EF4-FFF2-40B4-BE49-F238E27FC236}">
                  <a16:creationId xmlns:a16="http://schemas.microsoft.com/office/drawing/2014/main" id="{BE1F782F-DC99-E580-606F-4E0B35001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575" name="図 359">
              <a:extLst>
                <a:ext uri="{FF2B5EF4-FFF2-40B4-BE49-F238E27FC236}">
                  <a16:creationId xmlns:a16="http://schemas.microsoft.com/office/drawing/2014/main" id="{90DE3C60-E970-C00D-C1ED-01314D42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128" name="テキスト ボックス 360">
              <a:extLst>
                <a:ext uri="{FF2B5EF4-FFF2-40B4-BE49-F238E27FC236}">
                  <a16:creationId xmlns:a16="http://schemas.microsoft.com/office/drawing/2014/main" id="{8EFC88D8-F0DC-32C6-8BB4-D111AB1DF139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129" name="テキスト ボックス 360">
              <a:extLst>
                <a:ext uri="{FF2B5EF4-FFF2-40B4-BE49-F238E27FC236}">
                  <a16:creationId xmlns:a16="http://schemas.microsoft.com/office/drawing/2014/main" id="{19FB754B-9EBF-ABE5-3829-3068C3118742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30" name="Picture 2" descr="info&quot; Icon - Download for free – Iconduck">
              <a:extLst>
                <a:ext uri="{FF2B5EF4-FFF2-40B4-BE49-F238E27FC236}">
                  <a16:creationId xmlns:a16="http://schemas.microsoft.com/office/drawing/2014/main" id="{30516B8D-5488-36B1-0495-391814E34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1" name="矢印: 右 242">
            <a:extLst>
              <a:ext uri="{FF2B5EF4-FFF2-40B4-BE49-F238E27FC236}">
                <a16:creationId xmlns:a16="http://schemas.microsoft.com/office/drawing/2014/main" id="{B868EF59-85A1-1759-F1EF-5700CCAFF5A3}"/>
              </a:ext>
            </a:extLst>
          </p:cNvPr>
          <p:cNvSpPr/>
          <p:nvPr/>
        </p:nvSpPr>
        <p:spPr>
          <a:xfrm>
            <a:off x="3801958" y="4799593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32" name="Callout: Bent Line 131">
            <a:extLst>
              <a:ext uri="{FF2B5EF4-FFF2-40B4-BE49-F238E27FC236}">
                <a16:creationId xmlns:a16="http://schemas.microsoft.com/office/drawing/2014/main" id="{D2610DA0-A31D-EEF0-C80E-DEF0AFADA813}"/>
              </a:ext>
            </a:extLst>
          </p:cNvPr>
          <p:cNvSpPr/>
          <p:nvPr/>
        </p:nvSpPr>
        <p:spPr>
          <a:xfrm>
            <a:off x="5692746" y="5939908"/>
            <a:ext cx="777142" cy="424753"/>
          </a:xfrm>
          <a:prstGeom prst="borderCallout2">
            <a:avLst>
              <a:gd name="adj1" fmla="val -949"/>
              <a:gd name="adj2" fmla="val 13619"/>
              <a:gd name="adj3" fmla="val -4537"/>
              <a:gd name="adj4" fmla="val -2789"/>
              <a:gd name="adj5" fmla="val -8839"/>
              <a:gd name="adj6" fmla="val -23372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r>
              <a:rPr kumimoji="1" lang="en-US" altLang="ja-JP" sz="600" b="1" dirty="0">
                <a:latin typeface="+mj-lt"/>
              </a:rPr>
              <a:t>Disable button</a:t>
            </a:r>
          </a:p>
          <a:p>
            <a:r>
              <a:rPr kumimoji="1" lang="en-US" altLang="ja-JP" sz="600" dirty="0">
                <a:latin typeface="+mj-lt"/>
              </a:rPr>
              <a:t>Disable while saved</a:t>
            </a:r>
            <a:endParaRPr kumimoji="1" lang="ja-JP" altLang="en-US" sz="600" dirty="0"/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2FBCA010-8E87-E771-D865-08C4ED7C4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93" y="6401988"/>
            <a:ext cx="1347999" cy="2011825"/>
          </a:xfrm>
          <a:prstGeom prst="rect">
            <a:avLst/>
          </a:prstGeom>
        </p:spPr>
      </p:pic>
      <p:sp>
        <p:nvSpPr>
          <p:cNvPr id="134" name="テキスト ボックス 294">
            <a:extLst>
              <a:ext uri="{FF2B5EF4-FFF2-40B4-BE49-F238E27FC236}">
                <a16:creationId xmlns:a16="http://schemas.microsoft.com/office/drawing/2014/main" id="{AC9D791B-1782-49C0-8263-5D5735645E80}"/>
              </a:ext>
            </a:extLst>
          </p:cNvPr>
          <p:cNvSpPr txBox="1"/>
          <p:nvPr/>
        </p:nvSpPr>
        <p:spPr>
          <a:xfrm>
            <a:off x="926358" y="6503474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QC Check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35" name="テキスト ボックス 412">
            <a:extLst>
              <a:ext uri="{FF2B5EF4-FFF2-40B4-BE49-F238E27FC236}">
                <a16:creationId xmlns:a16="http://schemas.microsoft.com/office/drawing/2014/main" id="{18DF5CF0-213D-3511-133E-7A64F414804B}"/>
              </a:ext>
            </a:extLst>
          </p:cNvPr>
          <p:cNvSpPr txBox="1"/>
          <p:nvPr/>
        </p:nvSpPr>
        <p:spPr>
          <a:xfrm>
            <a:off x="558261" y="8066863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D220A785-FA81-9A65-0C8E-EF1E21DBE698}"/>
              </a:ext>
            </a:extLst>
          </p:cNvPr>
          <p:cNvSpPr/>
          <p:nvPr/>
        </p:nvSpPr>
        <p:spPr>
          <a:xfrm>
            <a:off x="847283" y="8051235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137" name="テキスト ボックス 412">
            <a:extLst>
              <a:ext uri="{FF2B5EF4-FFF2-40B4-BE49-F238E27FC236}">
                <a16:creationId xmlns:a16="http://schemas.microsoft.com/office/drawing/2014/main" id="{1718E782-F0FA-F49A-CE5E-EF0F38D21BEF}"/>
              </a:ext>
            </a:extLst>
          </p:cNvPr>
          <p:cNvSpPr txBox="1"/>
          <p:nvPr/>
        </p:nvSpPr>
        <p:spPr>
          <a:xfrm>
            <a:off x="1200537" y="8051235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</a:t>
            </a:r>
            <a:endParaRPr kumimoji="1" lang="ja-JP" altLang="en-US" sz="500" dirty="0"/>
          </a:p>
        </p:txBody>
      </p:sp>
      <p:sp>
        <p:nvSpPr>
          <p:cNvPr id="138" name="テキスト ボックス 412">
            <a:extLst>
              <a:ext uri="{FF2B5EF4-FFF2-40B4-BE49-F238E27FC236}">
                <a16:creationId xmlns:a16="http://schemas.microsoft.com/office/drawing/2014/main" id="{A83C8F57-8BA7-B0B7-845A-A4AF53F285E1}"/>
              </a:ext>
            </a:extLst>
          </p:cNvPr>
          <p:cNvSpPr txBox="1"/>
          <p:nvPr/>
        </p:nvSpPr>
        <p:spPr>
          <a:xfrm>
            <a:off x="1508568" y="8039694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0/50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1955696C-5AC7-AB1E-73FC-F56EAB10A183}"/>
              </a:ext>
            </a:extLst>
          </p:cNvPr>
          <p:cNvSpPr/>
          <p:nvPr/>
        </p:nvSpPr>
        <p:spPr>
          <a:xfrm>
            <a:off x="1187149" y="8201851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2293765-788C-88CA-50E7-674AB3D4F012}"/>
              </a:ext>
            </a:extLst>
          </p:cNvPr>
          <p:cNvSpPr/>
          <p:nvPr/>
        </p:nvSpPr>
        <p:spPr>
          <a:xfrm>
            <a:off x="520202" y="6803224"/>
            <a:ext cx="1345089" cy="1361888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3AA0FDF-A223-0F0F-690F-A32582158F75}"/>
              </a:ext>
            </a:extLst>
          </p:cNvPr>
          <p:cNvSpPr txBox="1"/>
          <p:nvPr/>
        </p:nvSpPr>
        <p:spPr>
          <a:xfrm>
            <a:off x="558261" y="6845236"/>
            <a:ext cx="295317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PDS No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F5AE802-044F-B0F3-4E18-7BC634155E2C}"/>
              </a:ext>
            </a:extLst>
          </p:cNvPr>
          <p:cNvSpPr txBox="1"/>
          <p:nvPr/>
        </p:nvSpPr>
        <p:spPr>
          <a:xfrm>
            <a:off x="561141" y="6983010"/>
            <a:ext cx="19236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PO No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3A0A908D-F619-18D8-D89C-484FF8F9419A}"/>
              </a:ext>
            </a:extLst>
          </p:cNvPr>
          <p:cNvSpPr/>
          <p:nvPr/>
        </p:nvSpPr>
        <p:spPr>
          <a:xfrm>
            <a:off x="1007469" y="6819217"/>
            <a:ext cx="825437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123456789ABC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F7079BA8-1B6B-C60B-94C2-0DE3FEC6A4FC}"/>
              </a:ext>
            </a:extLst>
          </p:cNvPr>
          <p:cNvSpPr/>
          <p:nvPr/>
        </p:nvSpPr>
        <p:spPr>
          <a:xfrm>
            <a:off x="1005054" y="6962640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</a:t>
            </a: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6B0F6FAB-5538-D8DE-FA37-51EF462C5E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397" y="7107571"/>
            <a:ext cx="1335076" cy="999116"/>
          </a:xfrm>
          <a:prstGeom prst="rect">
            <a:avLst/>
          </a:prstGeom>
        </p:spPr>
      </p:pic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096E6DF-B836-8D30-DA46-24934DDEE5F7}"/>
              </a:ext>
            </a:extLst>
          </p:cNvPr>
          <p:cNvGrpSpPr/>
          <p:nvPr/>
        </p:nvGrpSpPr>
        <p:grpSpPr>
          <a:xfrm>
            <a:off x="496151" y="7205765"/>
            <a:ext cx="1430465" cy="303090"/>
            <a:chOff x="7001199" y="5604764"/>
            <a:chExt cx="1430465" cy="303090"/>
          </a:xfrm>
        </p:grpSpPr>
        <p:sp>
          <p:nvSpPr>
            <p:cNvPr id="153" name="正方形/長方形 40">
              <a:extLst>
                <a:ext uri="{FF2B5EF4-FFF2-40B4-BE49-F238E27FC236}">
                  <a16:creationId xmlns:a16="http://schemas.microsoft.com/office/drawing/2014/main" id="{CCB6931F-E305-45C8-D232-15B7381A2BFA}"/>
                </a:ext>
              </a:extLst>
            </p:cNvPr>
            <p:cNvSpPr/>
            <p:nvPr/>
          </p:nvSpPr>
          <p:spPr>
            <a:xfrm>
              <a:off x="7001199" y="5604764"/>
              <a:ext cx="1376022" cy="158056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54" name="グラフィックス 41" descr="右向き指示マーク">
              <a:extLst>
                <a:ext uri="{FF2B5EF4-FFF2-40B4-BE49-F238E27FC236}">
                  <a16:creationId xmlns:a16="http://schemas.microsoft.com/office/drawing/2014/main" id="{8A7621E1-F74D-B482-4259-794DCED8F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4754202">
              <a:off x="8195520" y="5671710"/>
              <a:ext cx="236144" cy="236144"/>
            </a:xfrm>
            <a:prstGeom prst="rect">
              <a:avLst/>
            </a:prstGeom>
          </p:spPr>
        </p:pic>
      </p:grpSp>
      <p:pic>
        <p:nvPicPr>
          <p:cNvPr id="169" name="Picture 168">
            <a:extLst>
              <a:ext uri="{FF2B5EF4-FFF2-40B4-BE49-F238E27FC236}">
                <a16:creationId xmlns:a16="http://schemas.microsoft.com/office/drawing/2014/main" id="{34C66DCD-790E-7FF9-79FC-B273DFC47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957" y="6859981"/>
            <a:ext cx="1347999" cy="2011825"/>
          </a:xfrm>
          <a:prstGeom prst="rect">
            <a:avLst/>
          </a:prstGeom>
        </p:spPr>
      </p:pic>
      <p:sp>
        <p:nvSpPr>
          <p:cNvPr id="170" name="テキスト ボックス 294">
            <a:extLst>
              <a:ext uri="{FF2B5EF4-FFF2-40B4-BE49-F238E27FC236}">
                <a16:creationId xmlns:a16="http://schemas.microsoft.com/office/drawing/2014/main" id="{ED7DCC3D-EED4-992C-4B5B-43CE47F9D0EC}"/>
              </a:ext>
            </a:extLst>
          </p:cNvPr>
          <p:cNvSpPr txBox="1"/>
          <p:nvPr/>
        </p:nvSpPr>
        <p:spPr>
          <a:xfrm>
            <a:off x="4659022" y="6961467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QC Check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71" name="テキスト ボックス 412">
            <a:extLst>
              <a:ext uri="{FF2B5EF4-FFF2-40B4-BE49-F238E27FC236}">
                <a16:creationId xmlns:a16="http://schemas.microsoft.com/office/drawing/2014/main" id="{8D3651FE-C2EE-BD32-F187-25ED14EEBA48}"/>
              </a:ext>
            </a:extLst>
          </p:cNvPr>
          <p:cNvSpPr txBox="1"/>
          <p:nvPr/>
        </p:nvSpPr>
        <p:spPr>
          <a:xfrm>
            <a:off x="4290925" y="8524856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2C8D40D8-FC99-EE2B-1416-9BB5A2B83ACA}"/>
              </a:ext>
            </a:extLst>
          </p:cNvPr>
          <p:cNvSpPr/>
          <p:nvPr/>
        </p:nvSpPr>
        <p:spPr>
          <a:xfrm>
            <a:off x="4579947" y="8509228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173" name="テキスト ボックス 412">
            <a:extLst>
              <a:ext uri="{FF2B5EF4-FFF2-40B4-BE49-F238E27FC236}">
                <a16:creationId xmlns:a16="http://schemas.microsoft.com/office/drawing/2014/main" id="{C08DB49E-E0C5-6B28-1E18-DD5082FCD37B}"/>
              </a:ext>
            </a:extLst>
          </p:cNvPr>
          <p:cNvSpPr txBox="1"/>
          <p:nvPr/>
        </p:nvSpPr>
        <p:spPr>
          <a:xfrm>
            <a:off x="4933201" y="8509228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</a:t>
            </a:r>
            <a:endParaRPr kumimoji="1" lang="ja-JP" altLang="en-US" sz="500" dirty="0"/>
          </a:p>
        </p:txBody>
      </p:sp>
      <p:sp>
        <p:nvSpPr>
          <p:cNvPr id="174" name="テキスト ボックス 412">
            <a:extLst>
              <a:ext uri="{FF2B5EF4-FFF2-40B4-BE49-F238E27FC236}">
                <a16:creationId xmlns:a16="http://schemas.microsoft.com/office/drawing/2014/main" id="{BF1D7A99-1460-6066-51BD-0BA965EFB9A6}"/>
              </a:ext>
            </a:extLst>
          </p:cNvPr>
          <p:cNvSpPr txBox="1"/>
          <p:nvPr/>
        </p:nvSpPr>
        <p:spPr>
          <a:xfrm>
            <a:off x="5241232" y="8497687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0/50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D6BEB530-83CE-4689-58AB-76F1EA1A27A4}"/>
              </a:ext>
            </a:extLst>
          </p:cNvPr>
          <p:cNvSpPr/>
          <p:nvPr/>
        </p:nvSpPr>
        <p:spPr>
          <a:xfrm>
            <a:off x="4919813" y="8659844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500D422B-84C0-8F69-F8AF-47533DD93AF8}"/>
              </a:ext>
            </a:extLst>
          </p:cNvPr>
          <p:cNvSpPr/>
          <p:nvPr/>
        </p:nvSpPr>
        <p:spPr>
          <a:xfrm>
            <a:off x="4252866" y="7261217"/>
            <a:ext cx="1345089" cy="1361888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C3B7B63E-874A-E997-78C6-246BB9B034B4}"/>
              </a:ext>
            </a:extLst>
          </p:cNvPr>
          <p:cNvSpPr txBox="1"/>
          <p:nvPr/>
        </p:nvSpPr>
        <p:spPr>
          <a:xfrm>
            <a:off x="4290925" y="7303229"/>
            <a:ext cx="295317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PDS No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D38F292A-32FB-06DF-A8C4-F6F565B028DA}"/>
              </a:ext>
            </a:extLst>
          </p:cNvPr>
          <p:cNvSpPr txBox="1"/>
          <p:nvPr/>
        </p:nvSpPr>
        <p:spPr>
          <a:xfrm>
            <a:off x="4293805" y="7441003"/>
            <a:ext cx="19236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PO No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0E6BC318-8A1B-E4DC-A834-08B79387AEB2}"/>
              </a:ext>
            </a:extLst>
          </p:cNvPr>
          <p:cNvSpPr/>
          <p:nvPr/>
        </p:nvSpPr>
        <p:spPr>
          <a:xfrm>
            <a:off x="4740133" y="7277210"/>
            <a:ext cx="825437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123456789ABC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DCB7148-5751-5E18-0DCE-8DA8E31CA61A}"/>
              </a:ext>
            </a:extLst>
          </p:cNvPr>
          <p:cNvSpPr/>
          <p:nvPr/>
        </p:nvSpPr>
        <p:spPr>
          <a:xfrm>
            <a:off x="4737718" y="7420633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</a:t>
            </a:r>
          </a:p>
        </p:txBody>
      </p:sp>
      <p:pic>
        <p:nvPicPr>
          <p:cNvPr id="182" name="Picture 181">
            <a:extLst>
              <a:ext uri="{FF2B5EF4-FFF2-40B4-BE49-F238E27FC236}">
                <a16:creationId xmlns:a16="http://schemas.microsoft.com/office/drawing/2014/main" id="{6472B154-0798-4A7C-437B-2A9E96796D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108" y="7561646"/>
            <a:ext cx="1329214" cy="999064"/>
          </a:xfrm>
          <a:prstGeom prst="rect">
            <a:avLst/>
          </a:prstGeom>
        </p:spPr>
      </p:pic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93A4F04E-CECB-B42A-523A-3C51AFD3B16D}"/>
              </a:ext>
            </a:extLst>
          </p:cNvPr>
          <p:cNvSpPr/>
          <p:nvPr/>
        </p:nvSpPr>
        <p:spPr>
          <a:xfrm>
            <a:off x="4243894" y="8665607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pic>
        <p:nvPicPr>
          <p:cNvPr id="184" name="図 358">
            <a:extLst>
              <a:ext uri="{FF2B5EF4-FFF2-40B4-BE49-F238E27FC236}">
                <a16:creationId xmlns:a16="http://schemas.microsoft.com/office/drawing/2014/main" id="{3351AEC4-189D-C514-F6AA-B5CD829C5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366" y="6382550"/>
            <a:ext cx="1075165" cy="1062440"/>
          </a:xfrm>
          <a:prstGeom prst="rect">
            <a:avLst/>
          </a:prstGeom>
        </p:spPr>
      </p:pic>
      <p:sp>
        <p:nvSpPr>
          <p:cNvPr id="185" name="Rectangle 184">
            <a:extLst>
              <a:ext uri="{FF2B5EF4-FFF2-40B4-BE49-F238E27FC236}">
                <a16:creationId xmlns:a16="http://schemas.microsoft.com/office/drawing/2014/main" id="{77B82BF4-D7CE-03A6-3797-678A91FD8DB6}"/>
              </a:ext>
            </a:extLst>
          </p:cNvPr>
          <p:cNvSpPr/>
          <p:nvPr/>
        </p:nvSpPr>
        <p:spPr>
          <a:xfrm>
            <a:off x="2550220" y="6435961"/>
            <a:ext cx="973180" cy="91681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86" name="四角形: 角を丸くする 28">
            <a:extLst>
              <a:ext uri="{FF2B5EF4-FFF2-40B4-BE49-F238E27FC236}">
                <a16:creationId xmlns:a16="http://schemas.microsoft.com/office/drawing/2014/main" id="{F995CBB2-DB6A-0459-B093-A6640204EE2F}"/>
              </a:ext>
            </a:extLst>
          </p:cNvPr>
          <p:cNvSpPr/>
          <p:nvPr/>
        </p:nvSpPr>
        <p:spPr>
          <a:xfrm>
            <a:off x="2680160" y="7230191"/>
            <a:ext cx="299171" cy="147225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OK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187" name="四角形: 角を丸くする 28">
            <a:extLst>
              <a:ext uri="{FF2B5EF4-FFF2-40B4-BE49-F238E27FC236}">
                <a16:creationId xmlns:a16="http://schemas.microsoft.com/office/drawing/2014/main" id="{2DC11C03-1C42-0B69-88DA-4C61CDEEACC5}"/>
              </a:ext>
            </a:extLst>
          </p:cNvPr>
          <p:cNvSpPr/>
          <p:nvPr/>
        </p:nvSpPr>
        <p:spPr>
          <a:xfrm>
            <a:off x="3115060" y="7223350"/>
            <a:ext cx="299171" cy="14722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Cancel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188" name="テキスト ボックス 360">
            <a:extLst>
              <a:ext uri="{FF2B5EF4-FFF2-40B4-BE49-F238E27FC236}">
                <a16:creationId xmlns:a16="http://schemas.microsoft.com/office/drawing/2014/main" id="{D3C9A800-52B6-945C-AFEC-73CBE5BD8457}"/>
              </a:ext>
            </a:extLst>
          </p:cNvPr>
          <p:cNvSpPr txBox="1"/>
          <p:nvPr/>
        </p:nvSpPr>
        <p:spPr>
          <a:xfrm>
            <a:off x="2614061" y="7087619"/>
            <a:ext cx="871556" cy="113877"/>
          </a:xfrm>
          <a:prstGeom prst="rect">
            <a:avLst/>
          </a:prstGeom>
          <a:noFill/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Total:  1,000 PCS</a:t>
            </a:r>
          </a:p>
        </p:txBody>
      </p:sp>
      <p:sp>
        <p:nvSpPr>
          <p:cNvPr id="1029" name="矢印: 右 242">
            <a:extLst>
              <a:ext uri="{FF2B5EF4-FFF2-40B4-BE49-F238E27FC236}">
                <a16:creationId xmlns:a16="http://schemas.microsoft.com/office/drawing/2014/main" id="{97A4227F-046D-F7A2-8B47-DDA1E1FB6B8D}"/>
              </a:ext>
            </a:extLst>
          </p:cNvPr>
          <p:cNvSpPr/>
          <p:nvPr/>
        </p:nvSpPr>
        <p:spPr>
          <a:xfrm rot="5400000">
            <a:off x="2884744" y="7494418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30" name="テキスト ボックス 360">
            <a:extLst>
              <a:ext uri="{FF2B5EF4-FFF2-40B4-BE49-F238E27FC236}">
                <a16:creationId xmlns:a16="http://schemas.microsoft.com/office/drawing/2014/main" id="{E8F5DC1F-8550-DC6A-D773-FEE2B3A82439}"/>
              </a:ext>
            </a:extLst>
          </p:cNvPr>
          <p:cNvSpPr txBox="1"/>
          <p:nvPr/>
        </p:nvSpPr>
        <p:spPr>
          <a:xfrm>
            <a:off x="2602456" y="6617783"/>
            <a:ext cx="32643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GOOD</a:t>
            </a:r>
          </a:p>
        </p:txBody>
      </p:sp>
      <p:sp>
        <p:nvSpPr>
          <p:cNvPr id="1031" name="Rectangle: Rounded Corners 1030">
            <a:extLst>
              <a:ext uri="{FF2B5EF4-FFF2-40B4-BE49-F238E27FC236}">
                <a16:creationId xmlns:a16="http://schemas.microsoft.com/office/drawing/2014/main" id="{79B9BEBC-A3EF-AC87-ABCE-CC3E6A373C92}"/>
              </a:ext>
            </a:extLst>
          </p:cNvPr>
          <p:cNvSpPr/>
          <p:nvPr/>
        </p:nvSpPr>
        <p:spPr>
          <a:xfrm>
            <a:off x="2923241" y="6598717"/>
            <a:ext cx="311505" cy="130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18288" rtlCol="0" anchor="ctr"/>
          <a:lstStyle/>
          <a:p>
            <a:pPr algn="r" defTabSz="914400"/>
            <a:r>
              <a:rPr kumimoji="1" lang="en-US" sz="700" kern="0" dirty="0">
                <a:solidFill>
                  <a:prstClr val="black"/>
                </a:solidFill>
              </a:rPr>
              <a:t>1000</a:t>
            </a:r>
          </a:p>
        </p:txBody>
      </p:sp>
      <p:sp>
        <p:nvSpPr>
          <p:cNvPr id="1032" name="テキスト ボックス 360">
            <a:extLst>
              <a:ext uri="{FF2B5EF4-FFF2-40B4-BE49-F238E27FC236}">
                <a16:creationId xmlns:a16="http://schemas.microsoft.com/office/drawing/2014/main" id="{9D284C1F-33C8-993B-1209-4E696279A19D}"/>
              </a:ext>
            </a:extLst>
          </p:cNvPr>
          <p:cNvSpPr txBox="1"/>
          <p:nvPr/>
        </p:nvSpPr>
        <p:spPr>
          <a:xfrm>
            <a:off x="3275294" y="6617783"/>
            <a:ext cx="162321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sp>
        <p:nvSpPr>
          <p:cNvPr id="1033" name="テキスト ボックス 360">
            <a:extLst>
              <a:ext uri="{FF2B5EF4-FFF2-40B4-BE49-F238E27FC236}">
                <a16:creationId xmlns:a16="http://schemas.microsoft.com/office/drawing/2014/main" id="{4CA2ADCD-030E-2599-EBE3-68EC13A3E6D4}"/>
              </a:ext>
            </a:extLst>
          </p:cNvPr>
          <p:cNvSpPr txBox="1"/>
          <p:nvPr/>
        </p:nvSpPr>
        <p:spPr>
          <a:xfrm>
            <a:off x="2595881" y="6790551"/>
            <a:ext cx="327493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NG</a:t>
            </a:r>
          </a:p>
        </p:txBody>
      </p:sp>
      <p:sp>
        <p:nvSpPr>
          <p:cNvPr id="1034" name="Rectangle: Rounded Corners 1033">
            <a:extLst>
              <a:ext uri="{FF2B5EF4-FFF2-40B4-BE49-F238E27FC236}">
                <a16:creationId xmlns:a16="http://schemas.microsoft.com/office/drawing/2014/main" id="{8F4FC062-DC93-0026-5897-1AC4FC20D9F1}"/>
              </a:ext>
            </a:extLst>
          </p:cNvPr>
          <p:cNvSpPr/>
          <p:nvPr/>
        </p:nvSpPr>
        <p:spPr>
          <a:xfrm>
            <a:off x="2923241" y="6765906"/>
            <a:ext cx="311505" cy="130450"/>
          </a:xfrm>
          <a:prstGeom prst="roundRect">
            <a:avLst/>
          </a:prstGeom>
          <a:solidFill>
            <a:srgbClr val="FF5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Ins="18288" rtlCol="0" anchor="ctr"/>
          <a:lstStyle/>
          <a:p>
            <a:pPr algn="r" defTabSz="914400"/>
            <a:r>
              <a:rPr kumimoji="1" lang="en-US" sz="700" kern="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035" name="テキスト ボックス 360">
            <a:extLst>
              <a:ext uri="{FF2B5EF4-FFF2-40B4-BE49-F238E27FC236}">
                <a16:creationId xmlns:a16="http://schemas.microsoft.com/office/drawing/2014/main" id="{3D56D178-A55B-2EBD-144A-47A2E6A4CC00}"/>
              </a:ext>
            </a:extLst>
          </p:cNvPr>
          <p:cNvSpPr txBox="1"/>
          <p:nvPr/>
        </p:nvSpPr>
        <p:spPr>
          <a:xfrm>
            <a:off x="3275294" y="6784972"/>
            <a:ext cx="162321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sp>
        <p:nvSpPr>
          <p:cNvPr id="1036" name="Rectangle: Rounded Corners 1035">
            <a:extLst>
              <a:ext uri="{FF2B5EF4-FFF2-40B4-BE49-F238E27FC236}">
                <a16:creationId xmlns:a16="http://schemas.microsoft.com/office/drawing/2014/main" id="{67562625-611C-506F-AF95-EE56E72F1277}"/>
              </a:ext>
            </a:extLst>
          </p:cNvPr>
          <p:cNvSpPr/>
          <p:nvPr/>
        </p:nvSpPr>
        <p:spPr>
          <a:xfrm>
            <a:off x="2602457" y="6918306"/>
            <a:ext cx="884708" cy="130450"/>
          </a:xfrm>
          <a:prstGeom prst="roundRect">
            <a:avLst/>
          </a:prstGeom>
          <a:solidFill>
            <a:srgbClr val="FF5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27432" rIns="18288" rtlCol="0" anchor="ctr"/>
          <a:lstStyle/>
          <a:p>
            <a:pPr defTabSz="914400"/>
            <a:r>
              <a:rPr kumimoji="1" lang="en-US" sz="700" kern="0" dirty="0">
                <a:solidFill>
                  <a:schemeClr val="bg1"/>
                </a:solidFill>
              </a:rPr>
              <a:t>Select NG Reason</a:t>
            </a:r>
          </a:p>
        </p:txBody>
      </p:sp>
      <p:sp>
        <p:nvSpPr>
          <p:cNvPr id="1037" name="Isosceles Triangle 1036">
            <a:extLst>
              <a:ext uri="{FF2B5EF4-FFF2-40B4-BE49-F238E27FC236}">
                <a16:creationId xmlns:a16="http://schemas.microsoft.com/office/drawing/2014/main" id="{2C157014-7525-C5A9-9578-00EA19F3F3F1}"/>
              </a:ext>
            </a:extLst>
          </p:cNvPr>
          <p:cNvSpPr/>
          <p:nvPr/>
        </p:nvSpPr>
        <p:spPr>
          <a:xfrm rot="10800000">
            <a:off x="3408498" y="6957460"/>
            <a:ext cx="58233" cy="52141"/>
          </a:xfrm>
          <a:prstGeom prst="triangle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038" name="テキスト ボックス 360">
            <a:extLst>
              <a:ext uri="{FF2B5EF4-FFF2-40B4-BE49-F238E27FC236}">
                <a16:creationId xmlns:a16="http://schemas.microsoft.com/office/drawing/2014/main" id="{5CD18008-DBD8-2A47-19FF-BFFFA9FE357C}"/>
              </a:ext>
            </a:extLst>
          </p:cNvPr>
          <p:cNvSpPr txBox="1"/>
          <p:nvPr/>
        </p:nvSpPr>
        <p:spPr>
          <a:xfrm>
            <a:off x="2600908" y="6438658"/>
            <a:ext cx="871556" cy="144655"/>
          </a:xfrm>
          <a:prstGeom prst="rect">
            <a:avLst/>
          </a:prstGeom>
          <a:noFill/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BTM80539-0400</a:t>
            </a:r>
          </a:p>
        </p:txBody>
      </p:sp>
      <p:sp>
        <p:nvSpPr>
          <p:cNvPr id="1039" name="テキスト ボックス 360">
            <a:extLst>
              <a:ext uri="{FF2B5EF4-FFF2-40B4-BE49-F238E27FC236}">
                <a16:creationId xmlns:a16="http://schemas.microsoft.com/office/drawing/2014/main" id="{2366EDF7-ECC2-2706-5532-0304E93A30D5}"/>
              </a:ext>
            </a:extLst>
          </p:cNvPr>
          <p:cNvSpPr txBox="1"/>
          <p:nvPr/>
        </p:nvSpPr>
        <p:spPr>
          <a:xfrm>
            <a:off x="2601032" y="7825519"/>
            <a:ext cx="871556" cy="144655"/>
          </a:xfrm>
          <a:prstGeom prst="rect">
            <a:avLst/>
          </a:prstGeom>
          <a:noFill/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BTM80539-0400</a:t>
            </a:r>
          </a:p>
        </p:txBody>
      </p:sp>
      <p:sp>
        <p:nvSpPr>
          <p:cNvPr id="1040" name="テキスト ボックス 412">
            <a:extLst>
              <a:ext uri="{FF2B5EF4-FFF2-40B4-BE49-F238E27FC236}">
                <a16:creationId xmlns:a16="http://schemas.microsoft.com/office/drawing/2014/main" id="{094891F1-DB48-1788-3031-880B3E0F5369}"/>
              </a:ext>
            </a:extLst>
          </p:cNvPr>
          <p:cNvSpPr txBox="1"/>
          <p:nvPr/>
        </p:nvSpPr>
        <p:spPr>
          <a:xfrm>
            <a:off x="2789646" y="3264488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041" name="Rectangle: Rounded Corners 1040">
            <a:extLst>
              <a:ext uri="{FF2B5EF4-FFF2-40B4-BE49-F238E27FC236}">
                <a16:creationId xmlns:a16="http://schemas.microsoft.com/office/drawing/2014/main" id="{E2830638-2B59-83C1-4091-DDB6191270C2}"/>
              </a:ext>
            </a:extLst>
          </p:cNvPr>
          <p:cNvSpPr/>
          <p:nvPr/>
        </p:nvSpPr>
        <p:spPr>
          <a:xfrm>
            <a:off x="3078668" y="3248860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400" kern="0" dirty="0">
                <a:solidFill>
                  <a:prstClr val="black"/>
                </a:solidFill>
              </a:rPr>
              <a:t>NG01</a:t>
            </a:r>
          </a:p>
        </p:txBody>
      </p:sp>
      <p:sp>
        <p:nvSpPr>
          <p:cNvPr id="1042" name="テキスト ボックス 412">
            <a:extLst>
              <a:ext uri="{FF2B5EF4-FFF2-40B4-BE49-F238E27FC236}">
                <a16:creationId xmlns:a16="http://schemas.microsoft.com/office/drawing/2014/main" id="{05415C6B-2DC3-11A9-C0C0-29341AFFD022}"/>
              </a:ext>
            </a:extLst>
          </p:cNvPr>
          <p:cNvSpPr txBox="1"/>
          <p:nvPr/>
        </p:nvSpPr>
        <p:spPr>
          <a:xfrm>
            <a:off x="1163545" y="5574319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043" name="Rectangle: Rounded Corners 1042">
            <a:extLst>
              <a:ext uri="{FF2B5EF4-FFF2-40B4-BE49-F238E27FC236}">
                <a16:creationId xmlns:a16="http://schemas.microsoft.com/office/drawing/2014/main" id="{C007FD80-3066-4F66-CE1B-2E5D87C96125}"/>
              </a:ext>
            </a:extLst>
          </p:cNvPr>
          <p:cNvSpPr/>
          <p:nvPr/>
        </p:nvSpPr>
        <p:spPr>
          <a:xfrm>
            <a:off x="1452567" y="5558691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400" kern="0" dirty="0">
                <a:solidFill>
                  <a:prstClr val="black"/>
                </a:solidFill>
              </a:rPr>
              <a:t>NG01</a:t>
            </a:r>
          </a:p>
        </p:txBody>
      </p:sp>
      <p:sp>
        <p:nvSpPr>
          <p:cNvPr id="1044" name="テキスト ボックス 412">
            <a:extLst>
              <a:ext uri="{FF2B5EF4-FFF2-40B4-BE49-F238E27FC236}">
                <a16:creationId xmlns:a16="http://schemas.microsoft.com/office/drawing/2014/main" id="{C2179E87-7689-93D6-66E8-73AFBE4E0CDF}"/>
              </a:ext>
            </a:extLst>
          </p:cNvPr>
          <p:cNvSpPr txBox="1"/>
          <p:nvPr/>
        </p:nvSpPr>
        <p:spPr>
          <a:xfrm>
            <a:off x="4948646" y="5576207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051" name="Rectangle: Rounded Corners 1050">
            <a:extLst>
              <a:ext uri="{FF2B5EF4-FFF2-40B4-BE49-F238E27FC236}">
                <a16:creationId xmlns:a16="http://schemas.microsoft.com/office/drawing/2014/main" id="{B9CD9CB4-2CD6-9474-D752-47C0DD8A6EC2}"/>
              </a:ext>
            </a:extLst>
          </p:cNvPr>
          <p:cNvSpPr/>
          <p:nvPr/>
        </p:nvSpPr>
        <p:spPr>
          <a:xfrm>
            <a:off x="5237668" y="5560579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400" kern="0" dirty="0">
                <a:solidFill>
                  <a:prstClr val="black"/>
                </a:solidFill>
              </a:rPr>
              <a:t>NG01</a:t>
            </a:r>
          </a:p>
        </p:txBody>
      </p:sp>
      <p:sp>
        <p:nvSpPr>
          <p:cNvPr id="1052" name="テキスト ボックス 412">
            <a:extLst>
              <a:ext uri="{FF2B5EF4-FFF2-40B4-BE49-F238E27FC236}">
                <a16:creationId xmlns:a16="http://schemas.microsoft.com/office/drawing/2014/main" id="{CB948C86-4BAD-DBDF-BFB7-54993A1E86E4}"/>
              </a:ext>
            </a:extLst>
          </p:cNvPr>
          <p:cNvSpPr txBox="1"/>
          <p:nvPr/>
        </p:nvSpPr>
        <p:spPr>
          <a:xfrm>
            <a:off x="1166950" y="8006288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053" name="Rectangle: Rounded Corners 1052">
            <a:extLst>
              <a:ext uri="{FF2B5EF4-FFF2-40B4-BE49-F238E27FC236}">
                <a16:creationId xmlns:a16="http://schemas.microsoft.com/office/drawing/2014/main" id="{624596B9-6818-6E9E-F497-FBE72225C4DD}"/>
              </a:ext>
            </a:extLst>
          </p:cNvPr>
          <p:cNvSpPr/>
          <p:nvPr/>
        </p:nvSpPr>
        <p:spPr>
          <a:xfrm>
            <a:off x="1455972" y="7990660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400" kern="0" dirty="0">
                <a:solidFill>
                  <a:prstClr val="black"/>
                </a:solidFill>
              </a:rPr>
              <a:t>NG01</a:t>
            </a:r>
          </a:p>
        </p:txBody>
      </p:sp>
      <p:sp>
        <p:nvSpPr>
          <p:cNvPr id="1054" name="テキスト ボックス 412">
            <a:extLst>
              <a:ext uri="{FF2B5EF4-FFF2-40B4-BE49-F238E27FC236}">
                <a16:creationId xmlns:a16="http://schemas.microsoft.com/office/drawing/2014/main" id="{7F452E93-CF5F-A7F6-D5B1-0A2D845C3109}"/>
              </a:ext>
            </a:extLst>
          </p:cNvPr>
          <p:cNvSpPr txBox="1"/>
          <p:nvPr/>
        </p:nvSpPr>
        <p:spPr>
          <a:xfrm>
            <a:off x="4936310" y="8483766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055" name="Rectangle: Rounded Corners 1054">
            <a:extLst>
              <a:ext uri="{FF2B5EF4-FFF2-40B4-BE49-F238E27FC236}">
                <a16:creationId xmlns:a16="http://schemas.microsoft.com/office/drawing/2014/main" id="{8C500DA0-DE90-3FD4-2CEC-8FD6D03674D3}"/>
              </a:ext>
            </a:extLst>
          </p:cNvPr>
          <p:cNvSpPr/>
          <p:nvPr/>
        </p:nvSpPr>
        <p:spPr>
          <a:xfrm>
            <a:off x="5225332" y="8468138"/>
            <a:ext cx="304122" cy="104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400" kern="0" dirty="0">
                <a:solidFill>
                  <a:prstClr val="black"/>
                </a:solidFill>
              </a:rPr>
              <a:t>NG01</a:t>
            </a:r>
          </a:p>
        </p:txBody>
      </p:sp>
      <p:sp>
        <p:nvSpPr>
          <p:cNvPr id="1056" name="Callout: Bent Line 1055">
            <a:extLst>
              <a:ext uri="{FF2B5EF4-FFF2-40B4-BE49-F238E27FC236}">
                <a16:creationId xmlns:a16="http://schemas.microsoft.com/office/drawing/2014/main" id="{A211EC96-787B-80C9-6E6B-15F0C53C1CDF}"/>
              </a:ext>
            </a:extLst>
          </p:cNvPr>
          <p:cNvSpPr/>
          <p:nvPr/>
        </p:nvSpPr>
        <p:spPr>
          <a:xfrm>
            <a:off x="5692746" y="4864745"/>
            <a:ext cx="777142" cy="527403"/>
          </a:xfrm>
          <a:prstGeom prst="borderCallout2">
            <a:avLst>
              <a:gd name="adj1" fmla="val 104298"/>
              <a:gd name="adj2" fmla="val 11658"/>
              <a:gd name="adj3" fmla="val 128218"/>
              <a:gd name="adj4" fmla="val 5709"/>
              <a:gd name="adj5" fmla="val 145443"/>
              <a:gd name="adj6" fmla="val -24026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Ins="0" rtlCol="0" anchor="t"/>
          <a:lstStyle/>
          <a:p>
            <a:r>
              <a:rPr kumimoji="1" lang="en-US" altLang="ja-JP" sz="600" b="1" dirty="0">
                <a:latin typeface="+mj-lt"/>
              </a:rPr>
              <a:t>NG Location</a:t>
            </a:r>
          </a:p>
          <a:p>
            <a:r>
              <a:rPr kumimoji="1" lang="en-US" altLang="ja-JP" sz="600" dirty="0">
                <a:latin typeface="+mj-lt"/>
              </a:rPr>
              <a:t>No need to confirm the location while no NG entry</a:t>
            </a:r>
            <a:endParaRPr kumimoji="1" lang="ja-JP" altLang="en-US" sz="600" dirty="0"/>
          </a:p>
        </p:txBody>
      </p:sp>
      <p:pic>
        <p:nvPicPr>
          <p:cNvPr id="1160" name="Picture 1159">
            <a:extLst>
              <a:ext uri="{FF2B5EF4-FFF2-40B4-BE49-F238E27FC236}">
                <a16:creationId xmlns:a16="http://schemas.microsoft.com/office/drawing/2014/main" id="{7B561D53-8A6D-2DC8-9034-BDC27E27C6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47176" y="6564931"/>
            <a:ext cx="304132" cy="401371"/>
          </a:xfrm>
          <a:prstGeom prst="rect">
            <a:avLst/>
          </a:prstGeom>
        </p:spPr>
      </p:pic>
      <p:grpSp>
        <p:nvGrpSpPr>
          <p:cNvPr id="1161" name="Group 1160">
            <a:extLst>
              <a:ext uri="{FF2B5EF4-FFF2-40B4-BE49-F238E27FC236}">
                <a16:creationId xmlns:a16="http://schemas.microsoft.com/office/drawing/2014/main" id="{552C57E5-C15C-9070-E6E5-39A82FBE5294}"/>
              </a:ext>
            </a:extLst>
          </p:cNvPr>
          <p:cNvGrpSpPr/>
          <p:nvPr/>
        </p:nvGrpSpPr>
        <p:grpSpPr>
          <a:xfrm>
            <a:off x="5911326" y="6611741"/>
            <a:ext cx="279963" cy="889166"/>
            <a:chOff x="2694384" y="4873406"/>
            <a:chExt cx="279963" cy="889166"/>
          </a:xfrm>
        </p:grpSpPr>
        <p:sp>
          <p:nvSpPr>
            <p:cNvPr id="1162" name="台形 241">
              <a:extLst>
                <a:ext uri="{FF2B5EF4-FFF2-40B4-BE49-F238E27FC236}">
                  <a16:creationId xmlns:a16="http://schemas.microsoft.com/office/drawing/2014/main" id="{37F3F9F6-9B95-20E6-5B5E-427483E501D9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163" name="Picture 1162">
              <a:extLst>
                <a:ext uri="{FF2B5EF4-FFF2-40B4-BE49-F238E27FC236}">
                  <a16:creationId xmlns:a16="http://schemas.microsoft.com/office/drawing/2014/main" id="{57AEA5D5-1489-01BE-6029-7A4BCF701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sp>
        <p:nvSpPr>
          <p:cNvPr id="1164" name="Callout: Line 1163">
            <a:extLst>
              <a:ext uri="{FF2B5EF4-FFF2-40B4-BE49-F238E27FC236}">
                <a16:creationId xmlns:a16="http://schemas.microsoft.com/office/drawing/2014/main" id="{4A114856-B517-0DF5-7D05-2986195FED31}"/>
              </a:ext>
            </a:extLst>
          </p:cNvPr>
          <p:cNvSpPr/>
          <p:nvPr/>
        </p:nvSpPr>
        <p:spPr>
          <a:xfrm>
            <a:off x="5685850" y="7583726"/>
            <a:ext cx="765750" cy="404252"/>
          </a:xfrm>
          <a:prstGeom prst="borderCallout1">
            <a:avLst>
              <a:gd name="adj1" fmla="val 105341"/>
              <a:gd name="adj2" fmla="val 30174"/>
              <a:gd name="adj3" fmla="val 232276"/>
              <a:gd name="adj4" fmla="val -25641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Ins="0" rtlCol="0" anchor="ctr"/>
          <a:lstStyle/>
          <a:p>
            <a:pPr algn="l" defTabSz="914400"/>
            <a:r>
              <a:rPr kumimoji="1" lang="en-US" sz="600" b="1" kern="0" dirty="0">
                <a:solidFill>
                  <a:prstClr val="black"/>
                </a:solidFill>
              </a:rPr>
              <a:t>Confirm location</a:t>
            </a:r>
          </a:p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Scan the QR code to confirm location </a:t>
            </a:r>
          </a:p>
        </p:txBody>
      </p:sp>
      <p:sp>
        <p:nvSpPr>
          <p:cNvPr id="1165" name="Isosceles Triangle 1164">
            <a:extLst>
              <a:ext uri="{FF2B5EF4-FFF2-40B4-BE49-F238E27FC236}">
                <a16:creationId xmlns:a16="http://schemas.microsoft.com/office/drawing/2014/main" id="{56A26970-2EA2-9C0A-D5E5-A3A5A09C25FF}"/>
              </a:ext>
            </a:extLst>
          </p:cNvPr>
          <p:cNvSpPr/>
          <p:nvPr/>
        </p:nvSpPr>
        <p:spPr>
          <a:xfrm>
            <a:off x="6230117" y="544694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8" name="図 9">
            <a:extLst>
              <a:ext uri="{FF2B5EF4-FFF2-40B4-BE49-F238E27FC236}">
                <a16:creationId xmlns:a16="http://schemas.microsoft.com/office/drawing/2014/main" id="{F005B814-3305-810D-3D80-055B97D4D6D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8011" y="1646555"/>
            <a:ext cx="1355770" cy="2019144"/>
          </a:xfrm>
          <a:prstGeom prst="rect">
            <a:avLst/>
          </a:prstGeom>
        </p:spPr>
      </p:pic>
      <p:pic>
        <p:nvPicPr>
          <p:cNvPr id="9" name="図 10">
            <a:extLst>
              <a:ext uri="{FF2B5EF4-FFF2-40B4-BE49-F238E27FC236}">
                <a16:creationId xmlns:a16="http://schemas.microsoft.com/office/drawing/2014/main" id="{7DC7D2CC-B47F-1D40-60F5-AB32661EF5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3549" y="1775700"/>
            <a:ext cx="805148" cy="123622"/>
          </a:xfrm>
          <a:prstGeom prst="rect">
            <a:avLst/>
          </a:prstGeom>
        </p:spPr>
      </p:pic>
      <p:sp>
        <p:nvSpPr>
          <p:cNvPr id="13" name="テキスト ボックス 11">
            <a:extLst>
              <a:ext uri="{FF2B5EF4-FFF2-40B4-BE49-F238E27FC236}">
                <a16:creationId xmlns:a16="http://schemas.microsoft.com/office/drawing/2014/main" id="{2191F0AD-CF71-2776-A3BE-F3FDB625719E}"/>
              </a:ext>
            </a:extLst>
          </p:cNvPr>
          <p:cNvSpPr txBox="1"/>
          <p:nvPr/>
        </p:nvSpPr>
        <p:spPr>
          <a:xfrm>
            <a:off x="878830" y="1762277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QC Check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42" name="図 13">
            <a:extLst>
              <a:ext uri="{FF2B5EF4-FFF2-40B4-BE49-F238E27FC236}">
                <a16:creationId xmlns:a16="http://schemas.microsoft.com/office/drawing/2014/main" id="{43F49E07-6E3E-A126-25D7-044E7862152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4986" y="2270318"/>
            <a:ext cx="1289035" cy="212113"/>
          </a:xfrm>
          <a:prstGeom prst="rect">
            <a:avLst/>
          </a:prstGeom>
        </p:spPr>
      </p:pic>
      <p:pic>
        <p:nvPicPr>
          <p:cNvPr id="44" name="図 14">
            <a:extLst>
              <a:ext uri="{FF2B5EF4-FFF2-40B4-BE49-F238E27FC236}">
                <a16:creationId xmlns:a16="http://schemas.microsoft.com/office/drawing/2014/main" id="{8B86A2C0-740E-E51F-BCBD-738AF89C68F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6216" y="2673698"/>
            <a:ext cx="981060" cy="220999"/>
          </a:xfrm>
          <a:prstGeom prst="rect">
            <a:avLst/>
          </a:prstGeom>
        </p:spPr>
      </p:pic>
      <p:pic>
        <p:nvPicPr>
          <p:cNvPr id="47" name="図 15">
            <a:extLst>
              <a:ext uri="{FF2B5EF4-FFF2-40B4-BE49-F238E27FC236}">
                <a16:creationId xmlns:a16="http://schemas.microsoft.com/office/drawing/2014/main" id="{8FE4371B-1466-8F10-5DA8-5E5162EEF6E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9029" y="2365006"/>
            <a:ext cx="1313642" cy="894800"/>
          </a:xfrm>
          <a:prstGeom prst="rect">
            <a:avLst/>
          </a:prstGeom>
        </p:spPr>
      </p:pic>
      <p:pic>
        <p:nvPicPr>
          <p:cNvPr id="53" name="図 20">
            <a:extLst>
              <a:ext uri="{FF2B5EF4-FFF2-40B4-BE49-F238E27FC236}">
                <a16:creationId xmlns:a16="http://schemas.microsoft.com/office/drawing/2014/main" id="{8DEAA590-245A-8BAC-10FB-F8B7E6B4FDF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8173" y="1945877"/>
            <a:ext cx="1313642" cy="434647"/>
          </a:xfrm>
          <a:prstGeom prst="rect">
            <a:avLst/>
          </a:prstGeom>
        </p:spPr>
      </p:pic>
      <p:sp>
        <p:nvSpPr>
          <p:cNvPr id="54" name="四角形: 角を丸くする 22">
            <a:extLst>
              <a:ext uri="{FF2B5EF4-FFF2-40B4-BE49-F238E27FC236}">
                <a16:creationId xmlns:a16="http://schemas.microsoft.com/office/drawing/2014/main" id="{CA34452C-A10E-FBCB-C1E3-ED76E91B325A}"/>
              </a:ext>
            </a:extLst>
          </p:cNvPr>
          <p:cNvSpPr/>
          <p:nvPr/>
        </p:nvSpPr>
        <p:spPr>
          <a:xfrm>
            <a:off x="710472" y="1972476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5" name="四角形: 角を丸くする 23">
            <a:extLst>
              <a:ext uri="{FF2B5EF4-FFF2-40B4-BE49-F238E27FC236}">
                <a16:creationId xmlns:a16="http://schemas.microsoft.com/office/drawing/2014/main" id="{34603C0B-F8CD-B5DF-4F47-101FE4610CC7}"/>
              </a:ext>
            </a:extLst>
          </p:cNvPr>
          <p:cNvSpPr/>
          <p:nvPr/>
        </p:nvSpPr>
        <p:spPr>
          <a:xfrm>
            <a:off x="1344477" y="1968666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6" name="テキスト ボックス 24">
            <a:extLst>
              <a:ext uri="{FF2B5EF4-FFF2-40B4-BE49-F238E27FC236}">
                <a16:creationId xmlns:a16="http://schemas.microsoft.com/office/drawing/2014/main" id="{814001A8-6764-6D15-FE3E-3A3342AC2088}"/>
              </a:ext>
            </a:extLst>
          </p:cNvPr>
          <p:cNvSpPr txBox="1"/>
          <p:nvPr/>
        </p:nvSpPr>
        <p:spPr>
          <a:xfrm>
            <a:off x="462862" y="1942882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62" name="テキスト ボックス 25">
            <a:extLst>
              <a:ext uri="{FF2B5EF4-FFF2-40B4-BE49-F238E27FC236}">
                <a16:creationId xmlns:a16="http://schemas.microsoft.com/office/drawing/2014/main" id="{4F8FB4BF-E753-0A53-B4A9-D7B7963F3BF7}"/>
              </a:ext>
            </a:extLst>
          </p:cNvPr>
          <p:cNvSpPr txBox="1"/>
          <p:nvPr/>
        </p:nvSpPr>
        <p:spPr>
          <a:xfrm>
            <a:off x="1111654" y="1944369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63" name="グラフィックス 26" descr="日毎カレンダー">
            <a:extLst>
              <a:ext uri="{FF2B5EF4-FFF2-40B4-BE49-F238E27FC236}">
                <a16:creationId xmlns:a16="http://schemas.microsoft.com/office/drawing/2014/main" id="{FBEB96D7-D1B2-BD7B-4004-E67E3A6671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3074" y="1981851"/>
            <a:ext cx="137160" cy="137160"/>
          </a:xfrm>
          <a:prstGeom prst="rect">
            <a:avLst/>
          </a:prstGeom>
        </p:spPr>
      </p:pic>
      <p:pic>
        <p:nvPicPr>
          <p:cNvPr id="449" name="グラフィックス 27" descr="日毎カレンダー">
            <a:extLst>
              <a:ext uri="{FF2B5EF4-FFF2-40B4-BE49-F238E27FC236}">
                <a16:creationId xmlns:a16="http://schemas.microsoft.com/office/drawing/2014/main" id="{734F1362-857A-9481-969F-709DBFAAEF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83082" y="1972778"/>
            <a:ext cx="137160" cy="137160"/>
          </a:xfrm>
          <a:prstGeom prst="rect">
            <a:avLst/>
          </a:prstGeom>
        </p:spPr>
      </p:pic>
      <p:sp>
        <p:nvSpPr>
          <p:cNvPr id="451" name="四角形: 角を丸くする 28">
            <a:extLst>
              <a:ext uri="{FF2B5EF4-FFF2-40B4-BE49-F238E27FC236}">
                <a16:creationId xmlns:a16="http://schemas.microsoft.com/office/drawing/2014/main" id="{CEAE5103-4D66-2E68-CA61-54ADC482F1DB}"/>
              </a:ext>
            </a:extLst>
          </p:cNvPr>
          <p:cNvSpPr/>
          <p:nvPr/>
        </p:nvSpPr>
        <p:spPr>
          <a:xfrm>
            <a:off x="754499" y="2160036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52" name="テキスト ボックス 29">
            <a:extLst>
              <a:ext uri="{FF2B5EF4-FFF2-40B4-BE49-F238E27FC236}">
                <a16:creationId xmlns:a16="http://schemas.microsoft.com/office/drawing/2014/main" id="{518C5ACD-A99C-3576-A07E-3B7ABF826FD4}"/>
              </a:ext>
            </a:extLst>
          </p:cNvPr>
          <p:cNvSpPr txBox="1"/>
          <p:nvPr/>
        </p:nvSpPr>
        <p:spPr>
          <a:xfrm>
            <a:off x="443150" y="2131204"/>
            <a:ext cx="37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Supplier</a:t>
            </a:r>
          </a:p>
          <a:p>
            <a:pPr algn="ctr"/>
            <a:r>
              <a:rPr kumimoji="1" lang="en-US" altLang="ja-JP" sz="400" dirty="0">
                <a:latin typeface="+mj-lt"/>
              </a:rPr>
              <a:t>code</a:t>
            </a:r>
          </a:p>
        </p:txBody>
      </p:sp>
      <p:sp>
        <p:nvSpPr>
          <p:cNvPr id="453" name="テキスト ボックス 30">
            <a:extLst>
              <a:ext uri="{FF2B5EF4-FFF2-40B4-BE49-F238E27FC236}">
                <a16:creationId xmlns:a16="http://schemas.microsoft.com/office/drawing/2014/main" id="{36DB1E6F-D31C-F820-F3C5-514449D8BB9A}"/>
              </a:ext>
            </a:extLst>
          </p:cNvPr>
          <p:cNvSpPr txBox="1"/>
          <p:nvPr/>
        </p:nvSpPr>
        <p:spPr>
          <a:xfrm>
            <a:off x="1295303" y="2123125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455" name="正方形/長方形 31">
            <a:extLst>
              <a:ext uri="{FF2B5EF4-FFF2-40B4-BE49-F238E27FC236}">
                <a16:creationId xmlns:a16="http://schemas.microsoft.com/office/drawing/2014/main" id="{AC0968E1-9EE1-08CE-7E11-62C0CE3A67C8}"/>
              </a:ext>
            </a:extLst>
          </p:cNvPr>
          <p:cNvSpPr/>
          <p:nvPr/>
        </p:nvSpPr>
        <p:spPr>
          <a:xfrm>
            <a:off x="1631163" y="2176489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56" name="テキスト ボックス 32">
            <a:extLst>
              <a:ext uri="{FF2B5EF4-FFF2-40B4-BE49-F238E27FC236}">
                <a16:creationId xmlns:a16="http://schemas.microsoft.com/office/drawing/2014/main" id="{46CAF4AD-6FFA-C91D-8DD3-436E1CD2DE89}"/>
              </a:ext>
            </a:extLst>
          </p:cNvPr>
          <p:cNvSpPr txBox="1"/>
          <p:nvPr/>
        </p:nvSpPr>
        <p:spPr>
          <a:xfrm>
            <a:off x="661272" y="1975472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457" name="テキスト ボックス 33">
            <a:extLst>
              <a:ext uri="{FF2B5EF4-FFF2-40B4-BE49-F238E27FC236}">
                <a16:creationId xmlns:a16="http://schemas.microsoft.com/office/drawing/2014/main" id="{C486F960-FF2B-84DF-5A9C-9A02D8B70100}"/>
              </a:ext>
            </a:extLst>
          </p:cNvPr>
          <p:cNvSpPr txBox="1"/>
          <p:nvPr/>
        </p:nvSpPr>
        <p:spPr>
          <a:xfrm>
            <a:off x="1299052" y="1973258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458" name="二等辺三角形 34">
            <a:extLst>
              <a:ext uri="{FF2B5EF4-FFF2-40B4-BE49-F238E27FC236}">
                <a16:creationId xmlns:a16="http://schemas.microsoft.com/office/drawing/2014/main" id="{07BFC97D-B131-FF82-9CD1-A602070D6898}"/>
              </a:ext>
            </a:extLst>
          </p:cNvPr>
          <p:cNvSpPr/>
          <p:nvPr/>
        </p:nvSpPr>
        <p:spPr>
          <a:xfrm rot="10800000">
            <a:off x="1225780" y="2209926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59" name="図 35">
            <a:extLst>
              <a:ext uri="{FF2B5EF4-FFF2-40B4-BE49-F238E27FC236}">
                <a16:creationId xmlns:a16="http://schemas.microsoft.com/office/drawing/2014/main" id="{E47903C0-06B3-0AFF-B253-8D0FEB08D7B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1836" y="2413563"/>
            <a:ext cx="1289035" cy="275128"/>
          </a:xfrm>
          <a:prstGeom prst="rect">
            <a:avLst/>
          </a:prstGeom>
        </p:spPr>
      </p:pic>
      <p:pic>
        <p:nvPicPr>
          <p:cNvPr id="460" name="図 36">
            <a:extLst>
              <a:ext uri="{FF2B5EF4-FFF2-40B4-BE49-F238E27FC236}">
                <a16:creationId xmlns:a16="http://schemas.microsoft.com/office/drawing/2014/main" id="{AF7AD002-14F2-2762-C24F-5524824818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2252" y="2844681"/>
            <a:ext cx="1279444" cy="267020"/>
          </a:xfrm>
          <a:prstGeom prst="rect">
            <a:avLst/>
          </a:prstGeom>
        </p:spPr>
      </p:pic>
      <p:sp>
        <p:nvSpPr>
          <p:cNvPr id="468" name="テキスト ボックス 37">
            <a:extLst>
              <a:ext uri="{FF2B5EF4-FFF2-40B4-BE49-F238E27FC236}">
                <a16:creationId xmlns:a16="http://schemas.microsoft.com/office/drawing/2014/main" id="{551AAC05-9003-58C7-80BC-E689B566DB7E}"/>
              </a:ext>
            </a:extLst>
          </p:cNvPr>
          <p:cNvSpPr txBox="1"/>
          <p:nvPr/>
        </p:nvSpPr>
        <p:spPr>
          <a:xfrm>
            <a:off x="518705" y="2394894"/>
            <a:ext cx="1284594" cy="390876"/>
          </a:xfrm>
          <a:prstGeom prst="rect">
            <a:avLst/>
          </a:prstGeom>
          <a:solidFill>
            <a:srgbClr val="AFF8CA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Supplier Name : DEMO-SUP-A</a:t>
            </a:r>
          </a:p>
          <a:p>
            <a:r>
              <a:rPr kumimoji="1" lang="en-US" altLang="ja-JP" sz="400" dirty="0">
                <a:latin typeface="+mj-lt"/>
              </a:rPr>
              <a:t>PDS No : DEMO-PARTS-NO_A</a:t>
            </a:r>
          </a:p>
          <a:p>
            <a:endParaRPr kumimoji="1" lang="en-US" altLang="ja-JP" sz="400" dirty="0">
              <a:latin typeface="+mj-lt"/>
            </a:endParaRPr>
          </a:p>
          <a:p>
            <a:pPr algn="r"/>
            <a:r>
              <a:rPr kumimoji="1" lang="en-US" altLang="ja-JP" sz="700" b="1" dirty="0">
                <a:latin typeface="+mj-lt"/>
              </a:rPr>
              <a:t>5 / 5 Items</a:t>
            </a:r>
          </a:p>
        </p:txBody>
      </p:sp>
      <p:sp>
        <p:nvSpPr>
          <p:cNvPr id="469" name="テキスト ボックス 38">
            <a:extLst>
              <a:ext uri="{FF2B5EF4-FFF2-40B4-BE49-F238E27FC236}">
                <a16:creationId xmlns:a16="http://schemas.microsoft.com/office/drawing/2014/main" id="{1788B47F-A5F5-9030-B81A-DF577FC7C640}"/>
              </a:ext>
            </a:extLst>
          </p:cNvPr>
          <p:cNvSpPr txBox="1"/>
          <p:nvPr/>
        </p:nvSpPr>
        <p:spPr>
          <a:xfrm>
            <a:off x="517293" y="2816994"/>
            <a:ext cx="1291335" cy="390876"/>
          </a:xfrm>
          <a:prstGeom prst="rect">
            <a:avLst/>
          </a:prstGeom>
          <a:solidFill>
            <a:srgbClr val="D1E9F5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Supplier Name : DEMO-SUP-B</a:t>
            </a:r>
          </a:p>
          <a:p>
            <a:r>
              <a:rPr kumimoji="1" lang="en-US" altLang="ja-JP" sz="400" dirty="0">
                <a:latin typeface="+mj-lt"/>
              </a:rPr>
              <a:t>PDS No : DEMO-PARTS-NO_B</a:t>
            </a:r>
          </a:p>
          <a:p>
            <a:endParaRPr kumimoji="1" lang="en-US" altLang="ja-JP" sz="400" dirty="0">
              <a:latin typeface="+mj-lt"/>
            </a:endParaRPr>
          </a:p>
          <a:p>
            <a:pPr algn="r"/>
            <a:r>
              <a:rPr kumimoji="1" lang="en-US" altLang="ja-JP" sz="700" b="1" dirty="0">
                <a:latin typeface="+mj-lt"/>
              </a:rPr>
              <a:t>0 / 3 Items</a:t>
            </a:r>
          </a:p>
        </p:txBody>
      </p:sp>
      <p:sp>
        <p:nvSpPr>
          <p:cNvPr id="470" name="正方形/長方形 40">
            <a:extLst>
              <a:ext uri="{FF2B5EF4-FFF2-40B4-BE49-F238E27FC236}">
                <a16:creationId xmlns:a16="http://schemas.microsoft.com/office/drawing/2014/main" id="{386BE42C-EAFF-E6C8-07C5-81BE7380FC4C}"/>
              </a:ext>
            </a:extLst>
          </p:cNvPr>
          <p:cNvSpPr/>
          <p:nvPr/>
        </p:nvSpPr>
        <p:spPr>
          <a:xfrm>
            <a:off x="528289" y="2833727"/>
            <a:ext cx="1290594" cy="3641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72" name="グラフィックス 41" descr="右向き指示マーク">
            <a:extLst>
              <a:ext uri="{FF2B5EF4-FFF2-40B4-BE49-F238E27FC236}">
                <a16:creationId xmlns:a16="http://schemas.microsoft.com/office/drawing/2014/main" id="{2B349248-0945-8D11-694C-0071462146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754202">
            <a:off x="1639335" y="3184285"/>
            <a:ext cx="236144" cy="2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164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F6BD8-50AA-2147-9715-819D8D94A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1551017-3614-AEEF-ACFF-5CF2D802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60364E-E5AB-46F6-8316-0469FCF5C217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AF628516-4F20-B0A2-2AD7-8B650D8C1F3D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EEBA4B3-2C8F-9697-C962-FAC1986F1578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5-2-4. QC Check</a:t>
            </a:r>
          </a:p>
        </p:txBody>
      </p:sp>
      <p:sp>
        <p:nvSpPr>
          <p:cNvPr id="382" name="矢印: 右 242">
            <a:extLst>
              <a:ext uri="{FF2B5EF4-FFF2-40B4-BE49-F238E27FC236}">
                <a16:creationId xmlns:a16="http://schemas.microsoft.com/office/drawing/2014/main" id="{9E2FCEB6-E45F-633F-1A5A-6BCB9708938C}"/>
              </a:ext>
            </a:extLst>
          </p:cNvPr>
          <p:cNvSpPr/>
          <p:nvPr/>
        </p:nvSpPr>
        <p:spPr>
          <a:xfrm>
            <a:off x="8383316" y="5097564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70C3ED6D-A147-462B-5B9E-C207591DF58E}"/>
              </a:ext>
            </a:extLst>
          </p:cNvPr>
          <p:cNvGrpSpPr/>
          <p:nvPr/>
        </p:nvGrpSpPr>
        <p:grpSpPr>
          <a:xfrm>
            <a:off x="2510755" y="2213694"/>
            <a:ext cx="1075165" cy="745191"/>
            <a:chOff x="4269439" y="6649287"/>
            <a:chExt cx="1075165" cy="745191"/>
          </a:xfrm>
        </p:grpSpPr>
        <p:pic>
          <p:nvPicPr>
            <p:cNvPr id="1046" name="図 358">
              <a:extLst>
                <a:ext uri="{FF2B5EF4-FFF2-40B4-BE49-F238E27FC236}">
                  <a16:creationId xmlns:a16="http://schemas.microsoft.com/office/drawing/2014/main" id="{81788CDF-07E9-B6CB-93C9-45FE092EF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1047" name="図 359">
              <a:extLst>
                <a:ext uri="{FF2B5EF4-FFF2-40B4-BE49-F238E27FC236}">
                  <a16:creationId xmlns:a16="http://schemas.microsoft.com/office/drawing/2014/main" id="{DDACABF7-F984-18A3-25AB-67B8409B8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1048" name="テキスト ボックス 360">
              <a:extLst>
                <a:ext uri="{FF2B5EF4-FFF2-40B4-BE49-F238E27FC236}">
                  <a16:creationId xmlns:a16="http://schemas.microsoft.com/office/drawing/2014/main" id="{3E73C3BF-00B2-D78E-E9B6-F17117833514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1049" name="テキスト ボックス 360">
              <a:extLst>
                <a:ext uri="{FF2B5EF4-FFF2-40B4-BE49-F238E27FC236}">
                  <a16:creationId xmlns:a16="http://schemas.microsoft.com/office/drawing/2014/main" id="{5F8586E7-D1DB-F030-38C5-3EF7258E8FA4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050" name="Picture 2" descr="info&quot; Icon - Download for free – Iconduck">
              <a:extLst>
                <a:ext uri="{FF2B5EF4-FFF2-40B4-BE49-F238E27FC236}">
                  <a16:creationId xmlns:a16="http://schemas.microsoft.com/office/drawing/2014/main" id="{B15406D0-DE00-BFCA-0E34-44DDC99F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" name="図 358">
            <a:extLst>
              <a:ext uri="{FF2B5EF4-FFF2-40B4-BE49-F238E27FC236}">
                <a16:creationId xmlns:a16="http://schemas.microsoft.com/office/drawing/2014/main" id="{200A5428-089A-B72D-3203-68F4DA2CD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037" y="4825409"/>
            <a:ext cx="1075165" cy="106244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763A5A82-A4FF-9B4C-B6B4-5A1BAC504E9D}"/>
              </a:ext>
            </a:extLst>
          </p:cNvPr>
          <p:cNvSpPr/>
          <p:nvPr/>
        </p:nvSpPr>
        <p:spPr>
          <a:xfrm>
            <a:off x="7387891" y="4878820"/>
            <a:ext cx="973180" cy="91681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0" name="四角形: 角を丸くする 28">
            <a:extLst>
              <a:ext uri="{FF2B5EF4-FFF2-40B4-BE49-F238E27FC236}">
                <a16:creationId xmlns:a16="http://schemas.microsoft.com/office/drawing/2014/main" id="{1B96EE86-4F06-48F7-0123-0B8E80026E86}"/>
              </a:ext>
            </a:extLst>
          </p:cNvPr>
          <p:cNvSpPr/>
          <p:nvPr/>
        </p:nvSpPr>
        <p:spPr>
          <a:xfrm>
            <a:off x="7517831" y="5673050"/>
            <a:ext cx="299171" cy="147225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OK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51" name="四角形: 角を丸くする 28">
            <a:extLst>
              <a:ext uri="{FF2B5EF4-FFF2-40B4-BE49-F238E27FC236}">
                <a16:creationId xmlns:a16="http://schemas.microsoft.com/office/drawing/2014/main" id="{786EE539-FD3D-71A2-A780-7D4FE65F9A5A}"/>
              </a:ext>
            </a:extLst>
          </p:cNvPr>
          <p:cNvSpPr/>
          <p:nvPr/>
        </p:nvSpPr>
        <p:spPr>
          <a:xfrm>
            <a:off x="7952731" y="5666209"/>
            <a:ext cx="299171" cy="14722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Cancel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52" name="テキスト ボックス 360">
            <a:extLst>
              <a:ext uri="{FF2B5EF4-FFF2-40B4-BE49-F238E27FC236}">
                <a16:creationId xmlns:a16="http://schemas.microsoft.com/office/drawing/2014/main" id="{3039AE85-8B04-E108-3399-7BFEEB80342B}"/>
              </a:ext>
            </a:extLst>
          </p:cNvPr>
          <p:cNvSpPr txBox="1"/>
          <p:nvPr/>
        </p:nvSpPr>
        <p:spPr>
          <a:xfrm>
            <a:off x="7435343" y="4867193"/>
            <a:ext cx="871556" cy="113877"/>
          </a:xfrm>
          <a:prstGeom prst="rect">
            <a:avLst/>
          </a:prstGeom>
          <a:noFill/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Box No :    1   Total:  20 PCS</a:t>
            </a:r>
          </a:p>
        </p:txBody>
      </p:sp>
      <p:sp>
        <p:nvSpPr>
          <p:cNvPr id="53" name="テキスト ボックス 360">
            <a:extLst>
              <a:ext uri="{FF2B5EF4-FFF2-40B4-BE49-F238E27FC236}">
                <a16:creationId xmlns:a16="http://schemas.microsoft.com/office/drawing/2014/main" id="{E962B730-FFE5-5DFC-27AD-3AE8B320D42E}"/>
              </a:ext>
            </a:extLst>
          </p:cNvPr>
          <p:cNvSpPr txBox="1"/>
          <p:nvPr/>
        </p:nvSpPr>
        <p:spPr>
          <a:xfrm>
            <a:off x="7438579" y="5025397"/>
            <a:ext cx="32643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GOOD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FAAFAA6-3329-7363-97A2-8CA2873D5F8D}"/>
              </a:ext>
            </a:extLst>
          </p:cNvPr>
          <p:cNvSpPr/>
          <p:nvPr/>
        </p:nvSpPr>
        <p:spPr>
          <a:xfrm>
            <a:off x="7759364" y="5006331"/>
            <a:ext cx="311505" cy="130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Ins="18288" rtlCol="0" anchor="ctr"/>
          <a:lstStyle/>
          <a:p>
            <a:pPr algn="r" defTabSz="914400"/>
            <a:r>
              <a:rPr kumimoji="1" lang="en-US" sz="700" kern="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55" name="テキスト ボックス 360">
            <a:extLst>
              <a:ext uri="{FF2B5EF4-FFF2-40B4-BE49-F238E27FC236}">
                <a16:creationId xmlns:a16="http://schemas.microsoft.com/office/drawing/2014/main" id="{84D122BB-C1E8-1D27-8ED7-DEAA444D8134}"/>
              </a:ext>
            </a:extLst>
          </p:cNvPr>
          <p:cNvSpPr txBox="1"/>
          <p:nvPr/>
        </p:nvSpPr>
        <p:spPr>
          <a:xfrm>
            <a:off x="8111417" y="5025397"/>
            <a:ext cx="162321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sp>
        <p:nvSpPr>
          <p:cNvPr id="56" name="テキスト ボックス 360">
            <a:extLst>
              <a:ext uri="{FF2B5EF4-FFF2-40B4-BE49-F238E27FC236}">
                <a16:creationId xmlns:a16="http://schemas.microsoft.com/office/drawing/2014/main" id="{9DA2F1E0-3462-5651-23DE-CE2B81B41705}"/>
              </a:ext>
            </a:extLst>
          </p:cNvPr>
          <p:cNvSpPr txBox="1"/>
          <p:nvPr/>
        </p:nvSpPr>
        <p:spPr>
          <a:xfrm>
            <a:off x="7432004" y="5198165"/>
            <a:ext cx="327493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NG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EEF6367-C3C5-1B97-463E-8CFC74B8D280}"/>
              </a:ext>
            </a:extLst>
          </p:cNvPr>
          <p:cNvGrpSpPr/>
          <p:nvPr/>
        </p:nvGrpSpPr>
        <p:grpSpPr>
          <a:xfrm>
            <a:off x="7351999" y="6705199"/>
            <a:ext cx="428477" cy="268524"/>
            <a:chOff x="1753226" y="5391892"/>
            <a:chExt cx="417656" cy="268524"/>
          </a:xfrm>
        </p:grpSpPr>
        <p:sp>
          <p:nvSpPr>
            <p:cNvPr id="60" name="正方形/長方形 40">
              <a:extLst>
                <a:ext uri="{FF2B5EF4-FFF2-40B4-BE49-F238E27FC236}">
                  <a16:creationId xmlns:a16="http://schemas.microsoft.com/office/drawing/2014/main" id="{A0FD86BE-751F-37CB-6282-62973A133A91}"/>
                </a:ext>
              </a:extLst>
            </p:cNvPr>
            <p:cNvSpPr/>
            <p:nvPr/>
          </p:nvSpPr>
          <p:spPr>
            <a:xfrm>
              <a:off x="1753226" y="5391892"/>
              <a:ext cx="318197" cy="147225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61" name="グラフィックス 41" descr="右向き指示マーク">
              <a:extLst>
                <a:ext uri="{FF2B5EF4-FFF2-40B4-BE49-F238E27FC236}">
                  <a16:creationId xmlns:a16="http://schemas.microsoft.com/office/drawing/2014/main" id="{6407E32E-9DF6-D6EA-7825-4150E6394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4754202">
              <a:off x="1934738" y="5424272"/>
              <a:ext cx="236144" cy="236144"/>
            </a:xfrm>
            <a:prstGeom prst="rect">
              <a:avLst/>
            </a:prstGeom>
          </p:spPr>
        </p:pic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B845CD7-5A93-4C9A-9B7B-66232E42416C}"/>
              </a:ext>
            </a:extLst>
          </p:cNvPr>
          <p:cNvSpPr/>
          <p:nvPr/>
        </p:nvSpPr>
        <p:spPr>
          <a:xfrm>
            <a:off x="7759364" y="5173520"/>
            <a:ext cx="311505" cy="130450"/>
          </a:xfrm>
          <a:prstGeom prst="roundRect">
            <a:avLst/>
          </a:prstGeom>
          <a:solidFill>
            <a:srgbClr val="FF5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Ins="18288" rtlCol="0" anchor="ctr"/>
          <a:lstStyle/>
          <a:p>
            <a:pPr algn="r" defTabSz="914400"/>
            <a:r>
              <a:rPr kumimoji="1" lang="en-US" sz="700" kern="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3" name="テキスト ボックス 360">
            <a:extLst>
              <a:ext uri="{FF2B5EF4-FFF2-40B4-BE49-F238E27FC236}">
                <a16:creationId xmlns:a16="http://schemas.microsoft.com/office/drawing/2014/main" id="{286E2082-01A4-AF27-2C7A-FA9B3B439F46}"/>
              </a:ext>
            </a:extLst>
          </p:cNvPr>
          <p:cNvSpPr txBox="1"/>
          <p:nvPr/>
        </p:nvSpPr>
        <p:spPr>
          <a:xfrm>
            <a:off x="8111417" y="5192586"/>
            <a:ext cx="162321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sp>
        <p:nvSpPr>
          <p:cNvPr id="454" name="テキスト ボックス 300">
            <a:extLst>
              <a:ext uri="{FF2B5EF4-FFF2-40B4-BE49-F238E27FC236}">
                <a16:creationId xmlns:a16="http://schemas.microsoft.com/office/drawing/2014/main" id="{ED7A0032-B4B8-2ADD-1481-8DFF74A91ACD}"/>
              </a:ext>
            </a:extLst>
          </p:cNvPr>
          <p:cNvSpPr txBox="1"/>
          <p:nvPr/>
        </p:nvSpPr>
        <p:spPr>
          <a:xfrm>
            <a:off x="7803116" y="4495485"/>
            <a:ext cx="8875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(Step.2)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Enter GOOD / NG amount</a:t>
            </a:r>
            <a:endParaRPr kumimoji="1" lang="ja-JP" altLang="en-US" sz="600" dirty="0"/>
          </a:p>
        </p:txBody>
      </p:sp>
      <p:sp>
        <p:nvSpPr>
          <p:cNvPr id="480" name="矢印: 右 242">
            <a:extLst>
              <a:ext uri="{FF2B5EF4-FFF2-40B4-BE49-F238E27FC236}">
                <a16:creationId xmlns:a16="http://schemas.microsoft.com/office/drawing/2014/main" id="{4A7F1B2E-F8E8-E4F1-55B1-50642604EFF3}"/>
              </a:ext>
            </a:extLst>
          </p:cNvPr>
          <p:cNvSpPr/>
          <p:nvPr/>
        </p:nvSpPr>
        <p:spPr>
          <a:xfrm>
            <a:off x="2052292" y="2392141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14" name="矢印: 右 242">
            <a:extLst>
              <a:ext uri="{FF2B5EF4-FFF2-40B4-BE49-F238E27FC236}">
                <a16:creationId xmlns:a16="http://schemas.microsoft.com/office/drawing/2014/main" id="{3EEDA9EC-5014-4DC5-B33C-010469799ECD}"/>
              </a:ext>
            </a:extLst>
          </p:cNvPr>
          <p:cNvSpPr/>
          <p:nvPr/>
        </p:nvSpPr>
        <p:spPr>
          <a:xfrm>
            <a:off x="7455232" y="7745627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336E5AA9-70D5-432C-6771-68F32D6F0DF7}"/>
              </a:ext>
            </a:extLst>
          </p:cNvPr>
          <p:cNvSpPr/>
          <p:nvPr/>
        </p:nvSpPr>
        <p:spPr>
          <a:xfrm>
            <a:off x="7087946" y="3342282"/>
            <a:ext cx="1172150" cy="323802"/>
          </a:xfrm>
          <a:prstGeom prst="borderCallout1">
            <a:avLst>
              <a:gd name="adj1" fmla="val 105341"/>
              <a:gd name="adj2" fmla="val 30174"/>
              <a:gd name="adj3" fmla="val 354170"/>
              <a:gd name="adj4" fmla="val 47333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Add new input data.</a:t>
            </a:r>
          </a:p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1.Enter LOT Supplier (QC)</a:t>
            </a:r>
          </a:p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2.NG Reason (load from master)</a:t>
            </a:r>
          </a:p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18" name="テキスト ボックス 360">
            <a:extLst>
              <a:ext uri="{FF2B5EF4-FFF2-40B4-BE49-F238E27FC236}">
                <a16:creationId xmlns:a16="http://schemas.microsoft.com/office/drawing/2014/main" id="{8327B3EC-E8BC-E961-FB12-C6D40B29AB1A}"/>
              </a:ext>
            </a:extLst>
          </p:cNvPr>
          <p:cNvSpPr txBox="1"/>
          <p:nvPr/>
        </p:nvSpPr>
        <p:spPr>
          <a:xfrm>
            <a:off x="7438579" y="5517436"/>
            <a:ext cx="32643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0FD194-EE8D-BC4C-0557-076D5E3A237E}"/>
              </a:ext>
            </a:extLst>
          </p:cNvPr>
          <p:cNvSpPr/>
          <p:nvPr/>
        </p:nvSpPr>
        <p:spPr>
          <a:xfrm>
            <a:off x="7759364" y="5498370"/>
            <a:ext cx="563924" cy="13045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182880" rtlCol="0" anchor="ctr"/>
          <a:lstStyle/>
          <a:p>
            <a:pPr algn="r" defTabSz="914400"/>
            <a:r>
              <a:rPr kumimoji="1" lang="en-US" sz="500" kern="0" dirty="0">
                <a:solidFill>
                  <a:prstClr val="black"/>
                </a:solidFill>
              </a:rPr>
              <a:t>2024-08-19</a:t>
            </a:r>
          </a:p>
        </p:txBody>
      </p:sp>
      <p:pic>
        <p:nvPicPr>
          <p:cNvPr id="41" name="グラフィックス 27" descr="日毎カレンダー">
            <a:extLst>
              <a:ext uri="{FF2B5EF4-FFF2-40B4-BE49-F238E27FC236}">
                <a16:creationId xmlns:a16="http://schemas.microsoft.com/office/drawing/2014/main" id="{6ACD5A6E-FAFE-11E3-983A-F632AE7D10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86128" y="5507274"/>
            <a:ext cx="121546" cy="121546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AAEF37A-2029-B8C8-9339-C88B869256C2}"/>
              </a:ext>
            </a:extLst>
          </p:cNvPr>
          <p:cNvSpPr/>
          <p:nvPr/>
        </p:nvSpPr>
        <p:spPr>
          <a:xfrm>
            <a:off x="7438580" y="5325920"/>
            <a:ext cx="884708" cy="130450"/>
          </a:xfrm>
          <a:prstGeom prst="roundRect">
            <a:avLst/>
          </a:prstGeom>
          <a:solidFill>
            <a:srgbClr val="FF5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27432" rIns="18288" rtlCol="0" anchor="ctr"/>
          <a:lstStyle/>
          <a:p>
            <a:pPr defTabSz="914400"/>
            <a:r>
              <a:rPr kumimoji="1" lang="en-US" sz="700" kern="0" dirty="0">
                <a:solidFill>
                  <a:schemeClr val="bg1"/>
                </a:solidFill>
              </a:rPr>
              <a:t>Select NG Reason</a:t>
            </a: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7F2B72A8-C919-1F65-A363-1187CBCCD238}"/>
              </a:ext>
            </a:extLst>
          </p:cNvPr>
          <p:cNvSpPr/>
          <p:nvPr/>
        </p:nvSpPr>
        <p:spPr>
          <a:xfrm rot="10800000">
            <a:off x="8244621" y="5365074"/>
            <a:ext cx="58233" cy="52141"/>
          </a:xfrm>
          <a:prstGeom prst="triangle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28" name="テキスト ボックス 300">
            <a:extLst>
              <a:ext uri="{FF2B5EF4-FFF2-40B4-BE49-F238E27FC236}">
                <a16:creationId xmlns:a16="http://schemas.microsoft.com/office/drawing/2014/main" id="{3B13D626-7C2E-D176-BCC3-774A640BCEC1}"/>
              </a:ext>
            </a:extLst>
          </p:cNvPr>
          <p:cNvSpPr txBox="1"/>
          <p:nvPr/>
        </p:nvSpPr>
        <p:spPr>
          <a:xfrm>
            <a:off x="2458489" y="6956552"/>
            <a:ext cx="1016809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Clear[P3]</a:t>
            </a:r>
            <a:endParaRPr kumimoji="1" lang="en-US" altLang="ja-JP" sz="600" dirty="0">
              <a:latin typeface="+mj-lt"/>
            </a:endParaRPr>
          </a:p>
          <a:p>
            <a:r>
              <a:rPr kumimoji="1" lang="en-US" altLang="ja-JP" sz="600" dirty="0">
                <a:latin typeface="+mj-lt"/>
              </a:rPr>
              <a:t>Revoke the last changed</a:t>
            </a:r>
          </a:p>
          <a:p>
            <a:r>
              <a:rPr kumimoji="1" lang="en-US" altLang="ja-JP" sz="600" b="1" dirty="0">
                <a:solidFill>
                  <a:schemeClr val="bg1"/>
                </a:solidFill>
                <a:highlight>
                  <a:srgbClr val="FF0000"/>
                </a:highlight>
                <a:latin typeface="+mj-lt"/>
              </a:rPr>
              <a:t>* Reload the current QC check details</a:t>
            </a:r>
            <a:endParaRPr kumimoji="1" lang="ja-JP" altLang="en-US" sz="600" b="1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sp>
        <p:nvSpPr>
          <p:cNvPr id="529" name="Isosceles Triangle 528">
            <a:extLst>
              <a:ext uri="{FF2B5EF4-FFF2-40B4-BE49-F238E27FC236}">
                <a16:creationId xmlns:a16="http://schemas.microsoft.com/office/drawing/2014/main" id="{4A337C11-B3C0-18F5-171E-E16125EEC1E6}"/>
              </a:ext>
            </a:extLst>
          </p:cNvPr>
          <p:cNvSpPr/>
          <p:nvPr/>
        </p:nvSpPr>
        <p:spPr>
          <a:xfrm>
            <a:off x="6230117" y="544694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7</a:t>
            </a:r>
          </a:p>
        </p:txBody>
      </p:sp>
      <p:grpSp>
        <p:nvGrpSpPr>
          <p:cNvPr id="573" name="Group 572">
            <a:extLst>
              <a:ext uri="{FF2B5EF4-FFF2-40B4-BE49-F238E27FC236}">
                <a16:creationId xmlns:a16="http://schemas.microsoft.com/office/drawing/2014/main" id="{40F82BFB-00F2-969C-5545-A22A5C2755D5}"/>
              </a:ext>
            </a:extLst>
          </p:cNvPr>
          <p:cNvGrpSpPr/>
          <p:nvPr/>
        </p:nvGrpSpPr>
        <p:grpSpPr>
          <a:xfrm>
            <a:off x="7184931" y="8280426"/>
            <a:ext cx="1075165" cy="745191"/>
            <a:chOff x="4269439" y="6649287"/>
            <a:chExt cx="1075165" cy="745191"/>
          </a:xfrm>
        </p:grpSpPr>
        <p:pic>
          <p:nvPicPr>
            <p:cNvPr id="574" name="図 358">
              <a:extLst>
                <a:ext uri="{FF2B5EF4-FFF2-40B4-BE49-F238E27FC236}">
                  <a16:creationId xmlns:a16="http://schemas.microsoft.com/office/drawing/2014/main" id="{57F22261-587B-6E7F-8842-2EB006D6B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575" name="図 359">
              <a:extLst>
                <a:ext uri="{FF2B5EF4-FFF2-40B4-BE49-F238E27FC236}">
                  <a16:creationId xmlns:a16="http://schemas.microsoft.com/office/drawing/2014/main" id="{FA4CB67C-B0B2-7CE4-8C27-332FF0E97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128" name="テキスト ボックス 360">
              <a:extLst>
                <a:ext uri="{FF2B5EF4-FFF2-40B4-BE49-F238E27FC236}">
                  <a16:creationId xmlns:a16="http://schemas.microsoft.com/office/drawing/2014/main" id="{78DCCF0C-B69A-47E6-FBEB-48EE46986BCE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129" name="テキスト ボックス 360">
              <a:extLst>
                <a:ext uri="{FF2B5EF4-FFF2-40B4-BE49-F238E27FC236}">
                  <a16:creationId xmlns:a16="http://schemas.microsoft.com/office/drawing/2014/main" id="{93F74CD7-F4E5-79E8-8AF2-A2689C290236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30" name="Picture 2" descr="info&quot; Icon - Download for free – Iconduck">
              <a:extLst>
                <a:ext uri="{FF2B5EF4-FFF2-40B4-BE49-F238E27FC236}">
                  <a16:creationId xmlns:a16="http://schemas.microsoft.com/office/drawing/2014/main" id="{27DF4C08-BD25-856A-59C7-781D091AC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1" name="矢印: 右 242">
            <a:extLst>
              <a:ext uri="{FF2B5EF4-FFF2-40B4-BE49-F238E27FC236}">
                <a16:creationId xmlns:a16="http://schemas.microsoft.com/office/drawing/2014/main" id="{4D835176-034F-7ABD-F5CD-33F065FF9A6E}"/>
              </a:ext>
            </a:extLst>
          </p:cNvPr>
          <p:cNvSpPr/>
          <p:nvPr/>
        </p:nvSpPr>
        <p:spPr>
          <a:xfrm>
            <a:off x="3682413" y="2468711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D826200C-99D8-1412-C591-0B31737346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298" y="1510767"/>
            <a:ext cx="1347999" cy="2011825"/>
          </a:xfrm>
          <a:prstGeom prst="rect">
            <a:avLst/>
          </a:prstGeom>
        </p:spPr>
      </p:pic>
      <p:sp>
        <p:nvSpPr>
          <p:cNvPr id="170" name="テキスト ボックス 294">
            <a:extLst>
              <a:ext uri="{FF2B5EF4-FFF2-40B4-BE49-F238E27FC236}">
                <a16:creationId xmlns:a16="http://schemas.microsoft.com/office/drawing/2014/main" id="{8154311B-3490-70DA-B682-D5CE17AB1D9A}"/>
              </a:ext>
            </a:extLst>
          </p:cNvPr>
          <p:cNvSpPr txBox="1"/>
          <p:nvPr/>
        </p:nvSpPr>
        <p:spPr>
          <a:xfrm>
            <a:off x="956363" y="1612253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QC Check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71" name="テキスト ボックス 412">
            <a:extLst>
              <a:ext uri="{FF2B5EF4-FFF2-40B4-BE49-F238E27FC236}">
                <a16:creationId xmlns:a16="http://schemas.microsoft.com/office/drawing/2014/main" id="{AC30E4AE-87F8-0E07-F2C2-EEDE4AE4009D}"/>
              </a:ext>
            </a:extLst>
          </p:cNvPr>
          <p:cNvSpPr txBox="1"/>
          <p:nvPr/>
        </p:nvSpPr>
        <p:spPr>
          <a:xfrm>
            <a:off x="588266" y="3175642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792C7C21-6BAC-E7BA-0C64-07BD75680E36}"/>
              </a:ext>
            </a:extLst>
          </p:cNvPr>
          <p:cNvSpPr/>
          <p:nvPr/>
        </p:nvSpPr>
        <p:spPr>
          <a:xfrm>
            <a:off x="877288" y="3160014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173" name="テキスト ボックス 412">
            <a:extLst>
              <a:ext uri="{FF2B5EF4-FFF2-40B4-BE49-F238E27FC236}">
                <a16:creationId xmlns:a16="http://schemas.microsoft.com/office/drawing/2014/main" id="{13DF079F-6142-D729-EE67-A66E205EFA11}"/>
              </a:ext>
            </a:extLst>
          </p:cNvPr>
          <p:cNvSpPr txBox="1"/>
          <p:nvPr/>
        </p:nvSpPr>
        <p:spPr>
          <a:xfrm>
            <a:off x="1230542" y="3160014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</a:t>
            </a:r>
            <a:endParaRPr kumimoji="1" lang="ja-JP" altLang="en-US" sz="500" dirty="0"/>
          </a:p>
        </p:txBody>
      </p:sp>
      <p:sp>
        <p:nvSpPr>
          <p:cNvPr id="174" name="テキスト ボックス 412">
            <a:extLst>
              <a:ext uri="{FF2B5EF4-FFF2-40B4-BE49-F238E27FC236}">
                <a16:creationId xmlns:a16="http://schemas.microsoft.com/office/drawing/2014/main" id="{106AA071-673F-A9F2-B18C-F8FD708429F3}"/>
              </a:ext>
            </a:extLst>
          </p:cNvPr>
          <p:cNvSpPr txBox="1"/>
          <p:nvPr/>
        </p:nvSpPr>
        <p:spPr>
          <a:xfrm>
            <a:off x="1538573" y="3148473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0/50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69D8A45D-1AB9-2C92-36E8-18C0E0D75780}"/>
              </a:ext>
            </a:extLst>
          </p:cNvPr>
          <p:cNvSpPr/>
          <p:nvPr/>
        </p:nvSpPr>
        <p:spPr>
          <a:xfrm>
            <a:off x="1217154" y="3310630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4E99DC66-79DC-60EF-E140-245DF3033C42}"/>
              </a:ext>
            </a:extLst>
          </p:cNvPr>
          <p:cNvSpPr/>
          <p:nvPr/>
        </p:nvSpPr>
        <p:spPr>
          <a:xfrm>
            <a:off x="550207" y="1912003"/>
            <a:ext cx="1345089" cy="1361888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E1AAF014-9993-FD50-7745-72821BBF7841}"/>
              </a:ext>
            </a:extLst>
          </p:cNvPr>
          <p:cNvSpPr txBox="1"/>
          <p:nvPr/>
        </p:nvSpPr>
        <p:spPr>
          <a:xfrm>
            <a:off x="588266" y="1954015"/>
            <a:ext cx="295317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PDS No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CD3B5A2-CF99-5F64-26C4-BA5770F6BD5E}"/>
              </a:ext>
            </a:extLst>
          </p:cNvPr>
          <p:cNvSpPr txBox="1"/>
          <p:nvPr/>
        </p:nvSpPr>
        <p:spPr>
          <a:xfrm>
            <a:off x="591146" y="2091789"/>
            <a:ext cx="19236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PO No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C50A91BD-BBBF-6990-115B-2DA6776E44BA}"/>
              </a:ext>
            </a:extLst>
          </p:cNvPr>
          <p:cNvSpPr/>
          <p:nvPr/>
        </p:nvSpPr>
        <p:spPr>
          <a:xfrm>
            <a:off x="1037474" y="1927996"/>
            <a:ext cx="825437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123456789ABC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043ABB13-2F53-55EC-292B-07C93D60E6E9}"/>
              </a:ext>
            </a:extLst>
          </p:cNvPr>
          <p:cNvSpPr/>
          <p:nvPr/>
        </p:nvSpPr>
        <p:spPr>
          <a:xfrm>
            <a:off x="1035059" y="2071419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</a:t>
            </a:r>
          </a:p>
        </p:txBody>
      </p:sp>
      <p:pic>
        <p:nvPicPr>
          <p:cNvPr id="182" name="Picture 181">
            <a:extLst>
              <a:ext uri="{FF2B5EF4-FFF2-40B4-BE49-F238E27FC236}">
                <a16:creationId xmlns:a16="http://schemas.microsoft.com/office/drawing/2014/main" id="{76E8B8AB-0F6D-0804-32F9-CBC110AC22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449" y="2212432"/>
            <a:ext cx="1329214" cy="999064"/>
          </a:xfrm>
          <a:prstGeom prst="rect">
            <a:avLst/>
          </a:prstGeom>
        </p:spPr>
      </p:pic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4EB662C5-7974-4FCD-647B-2BEC7F20FCD6}"/>
              </a:ext>
            </a:extLst>
          </p:cNvPr>
          <p:cNvSpPr/>
          <p:nvPr/>
        </p:nvSpPr>
        <p:spPr>
          <a:xfrm>
            <a:off x="541235" y="3316393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EF2AF7-BA90-F538-C534-623D737EE0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2570" y="1515933"/>
            <a:ext cx="1347999" cy="2011825"/>
          </a:xfrm>
          <a:prstGeom prst="rect">
            <a:avLst/>
          </a:prstGeom>
        </p:spPr>
      </p:pic>
      <p:sp>
        <p:nvSpPr>
          <p:cNvPr id="13" name="テキスト ボックス 294">
            <a:extLst>
              <a:ext uri="{FF2B5EF4-FFF2-40B4-BE49-F238E27FC236}">
                <a16:creationId xmlns:a16="http://schemas.microsoft.com/office/drawing/2014/main" id="{83C580BA-8ACA-89BD-98A1-5722F2FD7279}"/>
              </a:ext>
            </a:extLst>
          </p:cNvPr>
          <p:cNvSpPr txBox="1"/>
          <p:nvPr/>
        </p:nvSpPr>
        <p:spPr>
          <a:xfrm>
            <a:off x="4651635" y="1617419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QC Check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7" name="テキスト ボックス 412">
            <a:extLst>
              <a:ext uri="{FF2B5EF4-FFF2-40B4-BE49-F238E27FC236}">
                <a16:creationId xmlns:a16="http://schemas.microsoft.com/office/drawing/2014/main" id="{62C39680-F152-69BC-7768-5347062C39BF}"/>
              </a:ext>
            </a:extLst>
          </p:cNvPr>
          <p:cNvSpPr txBox="1"/>
          <p:nvPr/>
        </p:nvSpPr>
        <p:spPr>
          <a:xfrm>
            <a:off x="4283538" y="3180808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49" name="Rectangle: Rounded Corners 448">
            <a:extLst>
              <a:ext uri="{FF2B5EF4-FFF2-40B4-BE49-F238E27FC236}">
                <a16:creationId xmlns:a16="http://schemas.microsoft.com/office/drawing/2014/main" id="{C5CEF9E6-9611-8FA4-4AF2-63AC2A02ED9A}"/>
              </a:ext>
            </a:extLst>
          </p:cNvPr>
          <p:cNvSpPr/>
          <p:nvPr/>
        </p:nvSpPr>
        <p:spPr>
          <a:xfrm>
            <a:off x="4572560" y="3165180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451" name="テキスト ボックス 412">
            <a:extLst>
              <a:ext uri="{FF2B5EF4-FFF2-40B4-BE49-F238E27FC236}">
                <a16:creationId xmlns:a16="http://schemas.microsoft.com/office/drawing/2014/main" id="{6281FEFF-96EE-C145-500E-157D9D74962C}"/>
              </a:ext>
            </a:extLst>
          </p:cNvPr>
          <p:cNvSpPr txBox="1"/>
          <p:nvPr/>
        </p:nvSpPr>
        <p:spPr>
          <a:xfrm>
            <a:off x="4925814" y="3165180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</a:t>
            </a:r>
            <a:endParaRPr kumimoji="1" lang="ja-JP" altLang="en-US" sz="500" dirty="0"/>
          </a:p>
        </p:txBody>
      </p:sp>
      <p:sp>
        <p:nvSpPr>
          <p:cNvPr id="452" name="テキスト ボックス 412">
            <a:extLst>
              <a:ext uri="{FF2B5EF4-FFF2-40B4-BE49-F238E27FC236}">
                <a16:creationId xmlns:a16="http://schemas.microsoft.com/office/drawing/2014/main" id="{CA2E7AFC-8085-7E8E-9351-9EB4A6BCC4A6}"/>
              </a:ext>
            </a:extLst>
          </p:cNvPr>
          <p:cNvSpPr txBox="1"/>
          <p:nvPr/>
        </p:nvSpPr>
        <p:spPr>
          <a:xfrm>
            <a:off x="5233845" y="3153639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0/50</a:t>
            </a:r>
          </a:p>
        </p:txBody>
      </p:sp>
      <p:sp>
        <p:nvSpPr>
          <p:cNvPr id="453" name="Rectangle: Rounded Corners 452">
            <a:extLst>
              <a:ext uri="{FF2B5EF4-FFF2-40B4-BE49-F238E27FC236}">
                <a16:creationId xmlns:a16="http://schemas.microsoft.com/office/drawing/2014/main" id="{49F95D20-998D-EF8E-6083-90CAE03ECE67}"/>
              </a:ext>
            </a:extLst>
          </p:cNvPr>
          <p:cNvSpPr/>
          <p:nvPr/>
        </p:nvSpPr>
        <p:spPr>
          <a:xfrm>
            <a:off x="4912426" y="3315796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55E0743A-6455-0153-0EB5-173A834CBB6F}"/>
              </a:ext>
            </a:extLst>
          </p:cNvPr>
          <p:cNvSpPr/>
          <p:nvPr/>
        </p:nvSpPr>
        <p:spPr>
          <a:xfrm>
            <a:off x="4245479" y="1917169"/>
            <a:ext cx="1345089" cy="1361888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C8C4D16F-929B-1F23-D1EA-D3918978D9D8}"/>
              </a:ext>
            </a:extLst>
          </p:cNvPr>
          <p:cNvSpPr txBox="1"/>
          <p:nvPr/>
        </p:nvSpPr>
        <p:spPr>
          <a:xfrm>
            <a:off x="4283538" y="1959181"/>
            <a:ext cx="295317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PDS No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DA9FA2C6-64DF-1534-E79E-B29C9BE321B8}"/>
              </a:ext>
            </a:extLst>
          </p:cNvPr>
          <p:cNvSpPr txBox="1"/>
          <p:nvPr/>
        </p:nvSpPr>
        <p:spPr>
          <a:xfrm>
            <a:off x="4286418" y="2096955"/>
            <a:ext cx="19236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PO No</a:t>
            </a:r>
          </a:p>
        </p:txBody>
      </p:sp>
      <p:sp>
        <p:nvSpPr>
          <p:cNvPr id="458" name="Rectangle: Rounded Corners 457">
            <a:extLst>
              <a:ext uri="{FF2B5EF4-FFF2-40B4-BE49-F238E27FC236}">
                <a16:creationId xmlns:a16="http://schemas.microsoft.com/office/drawing/2014/main" id="{2DD187B9-EFC4-A75D-84A1-B59899406BA3}"/>
              </a:ext>
            </a:extLst>
          </p:cNvPr>
          <p:cNvSpPr/>
          <p:nvPr/>
        </p:nvSpPr>
        <p:spPr>
          <a:xfrm>
            <a:off x="4732746" y="1933162"/>
            <a:ext cx="825437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123456789ABC</a:t>
            </a:r>
          </a:p>
        </p:txBody>
      </p: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7A8B023D-9D01-1E8A-5FA5-1D76EB4D4461}"/>
              </a:ext>
            </a:extLst>
          </p:cNvPr>
          <p:cNvSpPr/>
          <p:nvPr/>
        </p:nvSpPr>
        <p:spPr>
          <a:xfrm>
            <a:off x="4730331" y="2076585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</a:t>
            </a:r>
          </a:p>
        </p:txBody>
      </p:sp>
      <p:sp>
        <p:nvSpPr>
          <p:cNvPr id="462" name="Rectangle: Rounded Corners 461">
            <a:extLst>
              <a:ext uri="{FF2B5EF4-FFF2-40B4-BE49-F238E27FC236}">
                <a16:creationId xmlns:a16="http://schemas.microsoft.com/office/drawing/2014/main" id="{C9A7EACB-013C-93E1-37C2-A732D2DEB32D}"/>
              </a:ext>
            </a:extLst>
          </p:cNvPr>
          <p:cNvSpPr/>
          <p:nvPr/>
        </p:nvSpPr>
        <p:spPr>
          <a:xfrm>
            <a:off x="4236507" y="3321559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pic>
        <p:nvPicPr>
          <p:cNvPr id="466" name="Picture 465">
            <a:extLst>
              <a:ext uri="{FF2B5EF4-FFF2-40B4-BE49-F238E27FC236}">
                <a16:creationId xmlns:a16="http://schemas.microsoft.com/office/drawing/2014/main" id="{680FF4C5-6CEB-3710-C5E7-C604AF9896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4357" y="2219569"/>
            <a:ext cx="1331410" cy="1073811"/>
          </a:xfrm>
          <a:prstGeom prst="rect">
            <a:avLst/>
          </a:prstGeom>
        </p:spPr>
      </p:pic>
      <p:grpSp>
        <p:nvGrpSpPr>
          <p:cNvPr id="467" name="Group 466">
            <a:extLst>
              <a:ext uri="{FF2B5EF4-FFF2-40B4-BE49-F238E27FC236}">
                <a16:creationId xmlns:a16="http://schemas.microsoft.com/office/drawing/2014/main" id="{8B97A6CB-DFA0-C0CA-F62C-4EEA85BDB915}"/>
              </a:ext>
            </a:extLst>
          </p:cNvPr>
          <p:cNvGrpSpPr/>
          <p:nvPr/>
        </p:nvGrpSpPr>
        <p:grpSpPr>
          <a:xfrm>
            <a:off x="1197693" y="3280429"/>
            <a:ext cx="747585" cy="401579"/>
            <a:chOff x="7001199" y="5604763"/>
            <a:chExt cx="747585" cy="401579"/>
          </a:xfrm>
        </p:grpSpPr>
        <p:sp>
          <p:nvSpPr>
            <p:cNvPr id="468" name="正方形/長方形 40">
              <a:extLst>
                <a:ext uri="{FF2B5EF4-FFF2-40B4-BE49-F238E27FC236}">
                  <a16:creationId xmlns:a16="http://schemas.microsoft.com/office/drawing/2014/main" id="{EE0A6AAC-7E7F-0418-D4B6-2261C4BD23D0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69" name="グラフィックス 41" descr="右向き指示マーク">
              <a:extLst>
                <a:ext uri="{FF2B5EF4-FFF2-40B4-BE49-F238E27FC236}">
                  <a16:creationId xmlns:a16="http://schemas.microsoft.com/office/drawing/2014/main" id="{EA061F93-28C9-91C0-ACD6-17F0E7AD7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pic>
        <p:nvPicPr>
          <p:cNvPr id="470" name="Picture 469">
            <a:extLst>
              <a:ext uri="{FF2B5EF4-FFF2-40B4-BE49-F238E27FC236}">
                <a16:creationId xmlns:a16="http://schemas.microsoft.com/office/drawing/2014/main" id="{2B6DC146-50C8-F986-907B-5CAEDA728F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378" y="6832315"/>
            <a:ext cx="1347999" cy="2011825"/>
          </a:xfrm>
          <a:prstGeom prst="rect">
            <a:avLst/>
          </a:prstGeom>
        </p:spPr>
      </p:pic>
      <p:sp>
        <p:nvSpPr>
          <p:cNvPr id="472" name="テキスト ボックス 294">
            <a:extLst>
              <a:ext uri="{FF2B5EF4-FFF2-40B4-BE49-F238E27FC236}">
                <a16:creationId xmlns:a16="http://schemas.microsoft.com/office/drawing/2014/main" id="{8073C3A8-F4BC-6196-30A3-433C9C7DBF58}"/>
              </a:ext>
            </a:extLst>
          </p:cNvPr>
          <p:cNvSpPr txBox="1"/>
          <p:nvPr/>
        </p:nvSpPr>
        <p:spPr>
          <a:xfrm>
            <a:off x="951443" y="6933801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QC Check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75" name="テキスト ボックス 412">
            <a:extLst>
              <a:ext uri="{FF2B5EF4-FFF2-40B4-BE49-F238E27FC236}">
                <a16:creationId xmlns:a16="http://schemas.microsoft.com/office/drawing/2014/main" id="{FEBE305D-274F-FBA7-073C-B29BE2DE8614}"/>
              </a:ext>
            </a:extLst>
          </p:cNvPr>
          <p:cNvSpPr txBox="1"/>
          <p:nvPr/>
        </p:nvSpPr>
        <p:spPr>
          <a:xfrm>
            <a:off x="583346" y="8497190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77" name="Rectangle: Rounded Corners 476">
            <a:extLst>
              <a:ext uri="{FF2B5EF4-FFF2-40B4-BE49-F238E27FC236}">
                <a16:creationId xmlns:a16="http://schemas.microsoft.com/office/drawing/2014/main" id="{7C17F1ED-3AEC-E699-F16F-18E1FB8B243A}"/>
              </a:ext>
            </a:extLst>
          </p:cNvPr>
          <p:cNvSpPr/>
          <p:nvPr/>
        </p:nvSpPr>
        <p:spPr>
          <a:xfrm>
            <a:off x="872368" y="8481562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478" name="テキスト ボックス 412">
            <a:extLst>
              <a:ext uri="{FF2B5EF4-FFF2-40B4-BE49-F238E27FC236}">
                <a16:creationId xmlns:a16="http://schemas.microsoft.com/office/drawing/2014/main" id="{8A90038D-002A-9CC4-7319-9505AFBF531D}"/>
              </a:ext>
            </a:extLst>
          </p:cNvPr>
          <p:cNvSpPr txBox="1"/>
          <p:nvPr/>
        </p:nvSpPr>
        <p:spPr>
          <a:xfrm>
            <a:off x="1225622" y="8481562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</a:t>
            </a:r>
            <a:endParaRPr kumimoji="1" lang="ja-JP" altLang="en-US" sz="500" dirty="0"/>
          </a:p>
        </p:txBody>
      </p:sp>
      <p:sp>
        <p:nvSpPr>
          <p:cNvPr id="481" name="テキスト ボックス 412">
            <a:extLst>
              <a:ext uri="{FF2B5EF4-FFF2-40B4-BE49-F238E27FC236}">
                <a16:creationId xmlns:a16="http://schemas.microsoft.com/office/drawing/2014/main" id="{4581F036-F3F5-2956-E75E-99A537127F32}"/>
              </a:ext>
            </a:extLst>
          </p:cNvPr>
          <p:cNvSpPr txBox="1"/>
          <p:nvPr/>
        </p:nvSpPr>
        <p:spPr>
          <a:xfrm>
            <a:off x="1533653" y="8470021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0/50</a:t>
            </a:r>
          </a:p>
        </p:txBody>
      </p:sp>
      <p:sp>
        <p:nvSpPr>
          <p:cNvPr id="488" name="Rectangle: Rounded Corners 487">
            <a:extLst>
              <a:ext uri="{FF2B5EF4-FFF2-40B4-BE49-F238E27FC236}">
                <a16:creationId xmlns:a16="http://schemas.microsoft.com/office/drawing/2014/main" id="{E8A95F76-2A48-339A-8AB2-F21743EF641E}"/>
              </a:ext>
            </a:extLst>
          </p:cNvPr>
          <p:cNvSpPr/>
          <p:nvPr/>
        </p:nvSpPr>
        <p:spPr>
          <a:xfrm>
            <a:off x="1212234" y="8632178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6D6D3FF4-21C7-B018-7327-10DE67F32AB7}"/>
              </a:ext>
            </a:extLst>
          </p:cNvPr>
          <p:cNvSpPr/>
          <p:nvPr/>
        </p:nvSpPr>
        <p:spPr>
          <a:xfrm>
            <a:off x="545287" y="7233551"/>
            <a:ext cx="1345089" cy="1361888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824DD5BF-2E8E-501D-C4B5-69D4372E764D}"/>
              </a:ext>
            </a:extLst>
          </p:cNvPr>
          <p:cNvSpPr txBox="1"/>
          <p:nvPr/>
        </p:nvSpPr>
        <p:spPr>
          <a:xfrm>
            <a:off x="583346" y="7275563"/>
            <a:ext cx="295317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PDS No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AE41462B-A6F1-381F-6DB8-7249A72A0EF5}"/>
              </a:ext>
            </a:extLst>
          </p:cNvPr>
          <p:cNvSpPr txBox="1"/>
          <p:nvPr/>
        </p:nvSpPr>
        <p:spPr>
          <a:xfrm>
            <a:off x="586226" y="7413337"/>
            <a:ext cx="19236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PO No</a:t>
            </a:r>
          </a:p>
        </p:txBody>
      </p:sp>
      <p:sp>
        <p:nvSpPr>
          <p:cNvPr id="493" name="Rectangle: Rounded Corners 492">
            <a:extLst>
              <a:ext uri="{FF2B5EF4-FFF2-40B4-BE49-F238E27FC236}">
                <a16:creationId xmlns:a16="http://schemas.microsoft.com/office/drawing/2014/main" id="{F90BFE86-F60F-A2A5-6233-033AC9E3078A}"/>
              </a:ext>
            </a:extLst>
          </p:cNvPr>
          <p:cNvSpPr/>
          <p:nvPr/>
        </p:nvSpPr>
        <p:spPr>
          <a:xfrm>
            <a:off x="1032554" y="7249544"/>
            <a:ext cx="825437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123456789ABC</a:t>
            </a:r>
          </a:p>
        </p:txBody>
      </p:sp>
      <p:sp>
        <p:nvSpPr>
          <p:cNvPr id="494" name="Rectangle: Rounded Corners 493">
            <a:extLst>
              <a:ext uri="{FF2B5EF4-FFF2-40B4-BE49-F238E27FC236}">
                <a16:creationId xmlns:a16="http://schemas.microsoft.com/office/drawing/2014/main" id="{A7C46029-FD5B-E96F-B598-6172DAE2065D}"/>
              </a:ext>
            </a:extLst>
          </p:cNvPr>
          <p:cNvSpPr/>
          <p:nvPr/>
        </p:nvSpPr>
        <p:spPr>
          <a:xfrm>
            <a:off x="1030139" y="7392967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</a:t>
            </a:r>
          </a:p>
        </p:txBody>
      </p:sp>
      <p:sp>
        <p:nvSpPr>
          <p:cNvPr id="496" name="Rectangle: Rounded Corners 495">
            <a:extLst>
              <a:ext uri="{FF2B5EF4-FFF2-40B4-BE49-F238E27FC236}">
                <a16:creationId xmlns:a16="http://schemas.microsoft.com/office/drawing/2014/main" id="{39A6721B-EF8C-9C7A-356E-5ED1C00F84F4}"/>
              </a:ext>
            </a:extLst>
          </p:cNvPr>
          <p:cNvSpPr/>
          <p:nvPr/>
        </p:nvSpPr>
        <p:spPr>
          <a:xfrm>
            <a:off x="536315" y="8637941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8CE3D27C-4FD8-1C3A-4EC7-77C048CB29D1}"/>
              </a:ext>
            </a:extLst>
          </p:cNvPr>
          <p:cNvGrpSpPr/>
          <p:nvPr/>
        </p:nvGrpSpPr>
        <p:grpSpPr>
          <a:xfrm>
            <a:off x="531015" y="8602268"/>
            <a:ext cx="747585" cy="401579"/>
            <a:chOff x="7001199" y="5604763"/>
            <a:chExt cx="747585" cy="401579"/>
          </a:xfrm>
        </p:grpSpPr>
        <p:sp>
          <p:nvSpPr>
            <p:cNvPr id="502" name="正方形/長方形 40">
              <a:extLst>
                <a:ext uri="{FF2B5EF4-FFF2-40B4-BE49-F238E27FC236}">
                  <a16:creationId xmlns:a16="http://schemas.microsoft.com/office/drawing/2014/main" id="{70714151-93D0-A35A-702A-81805C19D5B8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03" name="グラフィックス 41" descr="右向き指示マーク">
              <a:extLst>
                <a:ext uri="{FF2B5EF4-FFF2-40B4-BE49-F238E27FC236}">
                  <a16:creationId xmlns:a16="http://schemas.microsoft.com/office/drawing/2014/main" id="{7C7E1723-1F35-1FF1-33AA-C6DE1984B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504" name="矢印: 右 242">
            <a:extLst>
              <a:ext uri="{FF2B5EF4-FFF2-40B4-BE49-F238E27FC236}">
                <a16:creationId xmlns:a16="http://schemas.microsoft.com/office/drawing/2014/main" id="{3B8B124E-803F-78FC-1AFA-2487868C6A05}"/>
              </a:ext>
            </a:extLst>
          </p:cNvPr>
          <p:cNvSpPr/>
          <p:nvPr/>
        </p:nvSpPr>
        <p:spPr>
          <a:xfrm>
            <a:off x="2014085" y="7767904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505" name="Group 504">
            <a:extLst>
              <a:ext uri="{FF2B5EF4-FFF2-40B4-BE49-F238E27FC236}">
                <a16:creationId xmlns:a16="http://schemas.microsoft.com/office/drawing/2014/main" id="{F267E491-B68E-B10D-93C9-D315306143E1}"/>
              </a:ext>
            </a:extLst>
          </p:cNvPr>
          <p:cNvGrpSpPr/>
          <p:nvPr/>
        </p:nvGrpSpPr>
        <p:grpSpPr>
          <a:xfrm>
            <a:off x="2424522" y="7626915"/>
            <a:ext cx="1310148" cy="899384"/>
            <a:chOff x="2600844" y="6630353"/>
            <a:chExt cx="1310148" cy="899384"/>
          </a:xfrm>
        </p:grpSpPr>
        <p:pic>
          <p:nvPicPr>
            <p:cNvPr id="506" name="図 358">
              <a:extLst>
                <a:ext uri="{FF2B5EF4-FFF2-40B4-BE49-F238E27FC236}">
                  <a16:creationId xmlns:a16="http://schemas.microsoft.com/office/drawing/2014/main" id="{07859827-2FE9-5719-5178-7C1AE4FEF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0844" y="6630353"/>
              <a:ext cx="1263358" cy="899384"/>
            </a:xfrm>
            <a:prstGeom prst="rect">
              <a:avLst/>
            </a:prstGeom>
          </p:spPr>
        </p:pic>
        <p:pic>
          <p:nvPicPr>
            <p:cNvPr id="508" name="図 359">
              <a:extLst>
                <a:ext uri="{FF2B5EF4-FFF2-40B4-BE49-F238E27FC236}">
                  <a16:creationId xmlns:a16="http://schemas.microsoft.com/office/drawing/2014/main" id="{93B22259-47B8-B07B-0B10-857B0A5A5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0684" y="7097305"/>
              <a:ext cx="995600" cy="135386"/>
            </a:xfrm>
            <a:prstGeom prst="rect">
              <a:avLst/>
            </a:prstGeom>
          </p:spPr>
        </p:pic>
        <p:sp>
          <p:nvSpPr>
            <p:cNvPr id="509" name="テキスト ボックス 360">
              <a:extLst>
                <a:ext uri="{FF2B5EF4-FFF2-40B4-BE49-F238E27FC236}">
                  <a16:creationId xmlns:a16="http://schemas.microsoft.com/office/drawing/2014/main" id="{3E50CF4C-AA35-8C3E-792E-FAC4C0936DF4}"/>
                </a:ext>
              </a:extLst>
            </p:cNvPr>
            <p:cNvSpPr txBox="1"/>
            <p:nvPr/>
          </p:nvSpPr>
          <p:spPr>
            <a:xfrm>
              <a:off x="2605089" y="7041605"/>
              <a:ext cx="130590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Click Yes[P1] to clear?</a:t>
              </a:r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B722B348-4DB9-CDD3-5D99-97A8DBBD6C36}"/>
                </a:ext>
              </a:extLst>
            </p:cNvPr>
            <p:cNvSpPr/>
            <p:nvPr/>
          </p:nvSpPr>
          <p:spPr>
            <a:xfrm>
              <a:off x="2857500" y="7246509"/>
              <a:ext cx="644664" cy="204958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kumimoji="1" lang="en-US" sz="6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515" name="四角形: 角を丸くする 28">
            <a:extLst>
              <a:ext uri="{FF2B5EF4-FFF2-40B4-BE49-F238E27FC236}">
                <a16:creationId xmlns:a16="http://schemas.microsoft.com/office/drawing/2014/main" id="{8D58CC2D-91FB-B1DC-B814-277EDFD4E98C}"/>
              </a:ext>
            </a:extLst>
          </p:cNvPr>
          <p:cNvSpPr/>
          <p:nvPr/>
        </p:nvSpPr>
        <p:spPr>
          <a:xfrm>
            <a:off x="2613512" y="8233267"/>
            <a:ext cx="466084" cy="177688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b="1" kern="0" dirty="0">
                <a:solidFill>
                  <a:schemeClr val="bg1"/>
                </a:solidFill>
              </a:rPr>
              <a:t>Yes[P1]</a:t>
            </a:r>
            <a:endParaRPr kumimoji="1" lang="ja-JP" altLang="en-US" sz="600" b="1" kern="0" dirty="0">
              <a:solidFill>
                <a:schemeClr val="bg1"/>
              </a:solidFill>
            </a:endParaRPr>
          </a:p>
        </p:txBody>
      </p:sp>
      <p:sp>
        <p:nvSpPr>
          <p:cNvPr id="516" name="四角形: 角を丸くする 28">
            <a:extLst>
              <a:ext uri="{FF2B5EF4-FFF2-40B4-BE49-F238E27FC236}">
                <a16:creationId xmlns:a16="http://schemas.microsoft.com/office/drawing/2014/main" id="{C5C1A7CC-8554-1B31-8F57-150837C1A335}"/>
              </a:ext>
            </a:extLst>
          </p:cNvPr>
          <p:cNvSpPr/>
          <p:nvPr/>
        </p:nvSpPr>
        <p:spPr>
          <a:xfrm>
            <a:off x="3108443" y="8233267"/>
            <a:ext cx="475838" cy="177688"/>
          </a:xfrm>
          <a:prstGeom prst="roundRect">
            <a:avLst/>
          </a:prstGeom>
          <a:solidFill>
            <a:srgbClr val="FF7C80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b="1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Cancel[P2]</a:t>
            </a:r>
            <a:endParaRPr kumimoji="1" lang="ja-JP" altLang="en-US" sz="600" b="1" kern="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7" name="Picture 516">
            <a:extLst>
              <a:ext uri="{FF2B5EF4-FFF2-40B4-BE49-F238E27FC236}">
                <a16:creationId xmlns:a16="http://schemas.microsoft.com/office/drawing/2014/main" id="{368D460F-5540-C318-AB70-9C4A135829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4268" y="6803132"/>
            <a:ext cx="1347999" cy="2011825"/>
          </a:xfrm>
          <a:prstGeom prst="rect">
            <a:avLst/>
          </a:prstGeom>
        </p:spPr>
      </p:pic>
      <p:sp>
        <p:nvSpPr>
          <p:cNvPr id="521" name="テキスト ボックス 294">
            <a:extLst>
              <a:ext uri="{FF2B5EF4-FFF2-40B4-BE49-F238E27FC236}">
                <a16:creationId xmlns:a16="http://schemas.microsoft.com/office/drawing/2014/main" id="{E45A9E32-F3C9-0EDC-7AD0-0D2D93B6D60D}"/>
              </a:ext>
            </a:extLst>
          </p:cNvPr>
          <p:cNvSpPr txBox="1"/>
          <p:nvPr/>
        </p:nvSpPr>
        <p:spPr>
          <a:xfrm>
            <a:off x="4643333" y="6904618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QC Check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22" name="テキスト ボックス 412">
            <a:extLst>
              <a:ext uri="{FF2B5EF4-FFF2-40B4-BE49-F238E27FC236}">
                <a16:creationId xmlns:a16="http://schemas.microsoft.com/office/drawing/2014/main" id="{3BE4799C-4DD2-FEB4-C5D8-817073BA34AA}"/>
              </a:ext>
            </a:extLst>
          </p:cNvPr>
          <p:cNvSpPr txBox="1"/>
          <p:nvPr/>
        </p:nvSpPr>
        <p:spPr>
          <a:xfrm>
            <a:off x="4275236" y="8468007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23" name="Rectangle: Rounded Corners 522">
            <a:extLst>
              <a:ext uri="{FF2B5EF4-FFF2-40B4-BE49-F238E27FC236}">
                <a16:creationId xmlns:a16="http://schemas.microsoft.com/office/drawing/2014/main" id="{D0B56EA7-C0D2-1ADB-0C5D-7F39D5F723E5}"/>
              </a:ext>
            </a:extLst>
          </p:cNvPr>
          <p:cNvSpPr/>
          <p:nvPr/>
        </p:nvSpPr>
        <p:spPr>
          <a:xfrm>
            <a:off x="4564258" y="8452379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524" name="テキスト ボックス 412">
            <a:extLst>
              <a:ext uri="{FF2B5EF4-FFF2-40B4-BE49-F238E27FC236}">
                <a16:creationId xmlns:a16="http://schemas.microsoft.com/office/drawing/2014/main" id="{C032F54A-1484-045F-DF34-F41E18CD6FAD}"/>
              </a:ext>
            </a:extLst>
          </p:cNvPr>
          <p:cNvSpPr txBox="1"/>
          <p:nvPr/>
        </p:nvSpPr>
        <p:spPr>
          <a:xfrm>
            <a:off x="4917512" y="8452379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</a:t>
            </a:r>
            <a:endParaRPr kumimoji="1" lang="ja-JP" altLang="en-US" sz="500" dirty="0"/>
          </a:p>
        </p:txBody>
      </p:sp>
      <p:sp>
        <p:nvSpPr>
          <p:cNvPr id="525" name="テキスト ボックス 412">
            <a:extLst>
              <a:ext uri="{FF2B5EF4-FFF2-40B4-BE49-F238E27FC236}">
                <a16:creationId xmlns:a16="http://schemas.microsoft.com/office/drawing/2014/main" id="{760BA820-2000-8B91-2A89-BE470F87A147}"/>
              </a:ext>
            </a:extLst>
          </p:cNvPr>
          <p:cNvSpPr txBox="1"/>
          <p:nvPr/>
        </p:nvSpPr>
        <p:spPr>
          <a:xfrm>
            <a:off x="5225543" y="8440838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0/50</a:t>
            </a:r>
          </a:p>
        </p:txBody>
      </p:sp>
      <p:sp>
        <p:nvSpPr>
          <p:cNvPr id="526" name="Rectangle: Rounded Corners 525">
            <a:extLst>
              <a:ext uri="{FF2B5EF4-FFF2-40B4-BE49-F238E27FC236}">
                <a16:creationId xmlns:a16="http://schemas.microsoft.com/office/drawing/2014/main" id="{9055848F-FC29-6CD4-6625-F7DB7D82D078}"/>
              </a:ext>
            </a:extLst>
          </p:cNvPr>
          <p:cNvSpPr/>
          <p:nvPr/>
        </p:nvSpPr>
        <p:spPr>
          <a:xfrm>
            <a:off x="4904124" y="8602995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3910EA11-499E-9093-3B39-53324A0C7E95}"/>
              </a:ext>
            </a:extLst>
          </p:cNvPr>
          <p:cNvSpPr/>
          <p:nvPr/>
        </p:nvSpPr>
        <p:spPr>
          <a:xfrm>
            <a:off x="4237177" y="7204368"/>
            <a:ext cx="1345089" cy="1361888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E4A25705-846F-9DEA-99BD-5C65CDEF168B}"/>
              </a:ext>
            </a:extLst>
          </p:cNvPr>
          <p:cNvSpPr txBox="1"/>
          <p:nvPr/>
        </p:nvSpPr>
        <p:spPr>
          <a:xfrm>
            <a:off x="4275236" y="7246380"/>
            <a:ext cx="295317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PDS No</a:t>
            </a: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F8CD80F2-3EFB-9372-E331-E684013567DA}"/>
              </a:ext>
            </a:extLst>
          </p:cNvPr>
          <p:cNvSpPr txBox="1"/>
          <p:nvPr/>
        </p:nvSpPr>
        <p:spPr>
          <a:xfrm>
            <a:off x="4278116" y="7384154"/>
            <a:ext cx="19236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PO No</a:t>
            </a:r>
          </a:p>
        </p:txBody>
      </p:sp>
      <p:sp>
        <p:nvSpPr>
          <p:cNvPr id="533" name="Rectangle: Rounded Corners 532">
            <a:extLst>
              <a:ext uri="{FF2B5EF4-FFF2-40B4-BE49-F238E27FC236}">
                <a16:creationId xmlns:a16="http://schemas.microsoft.com/office/drawing/2014/main" id="{D8D5D326-AAF2-63E1-C923-4B1586F02C75}"/>
              </a:ext>
            </a:extLst>
          </p:cNvPr>
          <p:cNvSpPr/>
          <p:nvPr/>
        </p:nvSpPr>
        <p:spPr>
          <a:xfrm>
            <a:off x="4724444" y="7220361"/>
            <a:ext cx="825437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123456789ABC</a:t>
            </a:r>
          </a:p>
        </p:txBody>
      </p:sp>
      <p:sp>
        <p:nvSpPr>
          <p:cNvPr id="534" name="Rectangle: Rounded Corners 533">
            <a:extLst>
              <a:ext uri="{FF2B5EF4-FFF2-40B4-BE49-F238E27FC236}">
                <a16:creationId xmlns:a16="http://schemas.microsoft.com/office/drawing/2014/main" id="{F28A4FBC-85E1-6B0E-7858-7BF1B4B394E1}"/>
              </a:ext>
            </a:extLst>
          </p:cNvPr>
          <p:cNvSpPr/>
          <p:nvPr/>
        </p:nvSpPr>
        <p:spPr>
          <a:xfrm>
            <a:off x="4722029" y="7363784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</a:t>
            </a:r>
          </a:p>
        </p:txBody>
      </p:sp>
      <p:sp>
        <p:nvSpPr>
          <p:cNvPr id="536" name="矢印: 右 242">
            <a:extLst>
              <a:ext uri="{FF2B5EF4-FFF2-40B4-BE49-F238E27FC236}">
                <a16:creationId xmlns:a16="http://schemas.microsoft.com/office/drawing/2014/main" id="{656594D6-C247-D214-2429-9C69A558EB8B}"/>
              </a:ext>
            </a:extLst>
          </p:cNvPr>
          <p:cNvSpPr/>
          <p:nvPr/>
        </p:nvSpPr>
        <p:spPr>
          <a:xfrm>
            <a:off x="3826177" y="7790792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B6E730DF-F150-5043-4FD3-487C1E38A1F8}"/>
              </a:ext>
            </a:extLst>
          </p:cNvPr>
          <p:cNvGrpSpPr/>
          <p:nvPr/>
        </p:nvGrpSpPr>
        <p:grpSpPr>
          <a:xfrm>
            <a:off x="2677268" y="8250941"/>
            <a:ext cx="428477" cy="268524"/>
            <a:chOff x="1753226" y="5391892"/>
            <a:chExt cx="417656" cy="268524"/>
          </a:xfrm>
        </p:grpSpPr>
        <p:sp>
          <p:nvSpPr>
            <p:cNvPr id="538" name="正方形/長方形 40">
              <a:extLst>
                <a:ext uri="{FF2B5EF4-FFF2-40B4-BE49-F238E27FC236}">
                  <a16:creationId xmlns:a16="http://schemas.microsoft.com/office/drawing/2014/main" id="{1D9D11E8-5B1D-76D8-C4E7-5AC233D093C0}"/>
                </a:ext>
              </a:extLst>
            </p:cNvPr>
            <p:cNvSpPr/>
            <p:nvPr/>
          </p:nvSpPr>
          <p:spPr>
            <a:xfrm>
              <a:off x="1753226" y="5391892"/>
              <a:ext cx="318197" cy="147225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39" name="グラフィックス 41" descr="右向き指示マーク">
              <a:extLst>
                <a:ext uri="{FF2B5EF4-FFF2-40B4-BE49-F238E27FC236}">
                  <a16:creationId xmlns:a16="http://schemas.microsoft.com/office/drawing/2014/main" id="{B138D04D-0564-2E4C-23CD-0924DA58E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4754202">
              <a:off x="1934738" y="5424272"/>
              <a:ext cx="236144" cy="236144"/>
            </a:xfrm>
            <a:prstGeom prst="rect">
              <a:avLst/>
            </a:prstGeom>
          </p:spPr>
        </p:pic>
      </p:grpSp>
      <p:pic>
        <p:nvPicPr>
          <p:cNvPr id="540" name="Picture 539">
            <a:extLst>
              <a:ext uri="{FF2B5EF4-FFF2-40B4-BE49-F238E27FC236}">
                <a16:creationId xmlns:a16="http://schemas.microsoft.com/office/drawing/2014/main" id="{A3EB0853-D645-F592-2225-B9C141478A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437" y="4131509"/>
            <a:ext cx="1347999" cy="2011825"/>
          </a:xfrm>
          <a:prstGeom prst="rect">
            <a:avLst/>
          </a:prstGeom>
        </p:spPr>
      </p:pic>
      <p:sp>
        <p:nvSpPr>
          <p:cNvPr id="563" name="テキスト ボックス 294">
            <a:extLst>
              <a:ext uri="{FF2B5EF4-FFF2-40B4-BE49-F238E27FC236}">
                <a16:creationId xmlns:a16="http://schemas.microsoft.com/office/drawing/2014/main" id="{C3B77DB7-8CC5-D2A8-8056-95F152AF8E18}"/>
              </a:ext>
            </a:extLst>
          </p:cNvPr>
          <p:cNvSpPr txBox="1"/>
          <p:nvPr/>
        </p:nvSpPr>
        <p:spPr>
          <a:xfrm>
            <a:off x="980502" y="4232995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QC Check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69" name="テキスト ボックス 412">
            <a:extLst>
              <a:ext uri="{FF2B5EF4-FFF2-40B4-BE49-F238E27FC236}">
                <a16:creationId xmlns:a16="http://schemas.microsoft.com/office/drawing/2014/main" id="{CB19E712-5439-F846-C3FF-239C1082BBAA}"/>
              </a:ext>
            </a:extLst>
          </p:cNvPr>
          <p:cNvSpPr txBox="1"/>
          <p:nvPr/>
        </p:nvSpPr>
        <p:spPr>
          <a:xfrm>
            <a:off x="612405" y="5796384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70" name="Rectangle: Rounded Corners 569">
            <a:extLst>
              <a:ext uri="{FF2B5EF4-FFF2-40B4-BE49-F238E27FC236}">
                <a16:creationId xmlns:a16="http://schemas.microsoft.com/office/drawing/2014/main" id="{6EF2ABB7-ED41-B6DD-CD35-A8C7622D4CF8}"/>
              </a:ext>
            </a:extLst>
          </p:cNvPr>
          <p:cNvSpPr/>
          <p:nvPr/>
        </p:nvSpPr>
        <p:spPr>
          <a:xfrm>
            <a:off x="901427" y="5780756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1024" name="テキスト ボックス 412">
            <a:extLst>
              <a:ext uri="{FF2B5EF4-FFF2-40B4-BE49-F238E27FC236}">
                <a16:creationId xmlns:a16="http://schemas.microsoft.com/office/drawing/2014/main" id="{019FD1D7-D562-1FC8-691B-C678D694E07E}"/>
              </a:ext>
            </a:extLst>
          </p:cNvPr>
          <p:cNvSpPr txBox="1"/>
          <p:nvPr/>
        </p:nvSpPr>
        <p:spPr>
          <a:xfrm>
            <a:off x="1254681" y="5780756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</a:t>
            </a:r>
            <a:endParaRPr kumimoji="1" lang="ja-JP" altLang="en-US" sz="500" dirty="0"/>
          </a:p>
        </p:txBody>
      </p:sp>
      <p:sp>
        <p:nvSpPr>
          <p:cNvPr id="1025" name="テキスト ボックス 412">
            <a:extLst>
              <a:ext uri="{FF2B5EF4-FFF2-40B4-BE49-F238E27FC236}">
                <a16:creationId xmlns:a16="http://schemas.microsoft.com/office/drawing/2014/main" id="{C54B31B9-7EB9-32FE-BE7B-7587ECFD94FC}"/>
              </a:ext>
            </a:extLst>
          </p:cNvPr>
          <p:cNvSpPr txBox="1"/>
          <p:nvPr/>
        </p:nvSpPr>
        <p:spPr>
          <a:xfrm>
            <a:off x="1562712" y="5769215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0/50</a:t>
            </a:r>
          </a:p>
        </p:txBody>
      </p:sp>
      <p:sp>
        <p:nvSpPr>
          <p:cNvPr id="1026" name="Rectangle: Rounded Corners 1025">
            <a:extLst>
              <a:ext uri="{FF2B5EF4-FFF2-40B4-BE49-F238E27FC236}">
                <a16:creationId xmlns:a16="http://schemas.microsoft.com/office/drawing/2014/main" id="{40D4259F-D8C6-51C4-0A93-73FE3FC1A5F5}"/>
              </a:ext>
            </a:extLst>
          </p:cNvPr>
          <p:cNvSpPr/>
          <p:nvPr/>
        </p:nvSpPr>
        <p:spPr>
          <a:xfrm>
            <a:off x="1241293" y="5931372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027" name="Rectangle 1026">
            <a:extLst>
              <a:ext uri="{FF2B5EF4-FFF2-40B4-BE49-F238E27FC236}">
                <a16:creationId xmlns:a16="http://schemas.microsoft.com/office/drawing/2014/main" id="{D1535EAB-83C9-7EDE-3F77-AE6742DFE0D6}"/>
              </a:ext>
            </a:extLst>
          </p:cNvPr>
          <p:cNvSpPr/>
          <p:nvPr/>
        </p:nvSpPr>
        <p:spPr>
          <a:xfrm>
            <a:off x="574346" y="4532745"/>
            <a:ext cx="1345089" cy="1361888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92765CF2-A8A2-2902-705B-FFA14F113198}"/>
              </a:ext>
            </a:extLst>
          </p:cNvPr>
          <p:cNvSpPr txBox="1"/>
          <p:nvPr/>
        </p:nvSpPr>
        <p:spPr>
          <a:xfrm>
            <a:off x="612405" y="4574757"/>
            <a:ext cx="295317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PDS No</a:t>
            </a: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E96C6DB4-3871-C4FB-5E11-503BEAF4EA51}"/>
              </a:ext>
            </a:extLst>
          </p:cNvPr>
          <p:cNvSpPr txBox="1"/>
          <p:nvPr/>
        </p:nvSpPr>
        <p:spPr>
          <a:xfrm>
            <a:off x="615285" y="4712531"/>
            <a:ext cx="19236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PO No</a:t>
            </a:r>
          </a:p>
        </p:txBody>
      </p:sp>
      <p:sp>
        <p:nvSpPr>
          <p:cNvPr id="1030" name="Rectangle: Rounded Corners 1029">
            <a:extLst>
              <a:ext uri="{FF2B5EF4-FFF2-40B4-BE49-F238E27FC236}">
                <a16:creationId xmlns:a16="http://schemas.microsoft.com/office/drawing/2014/main" id="{644886F0-7E4F-1EA7-AA4A-0CB5CE611C33}"/>
              </a:ext>
            </a:extLst>
          </p:cNvPr>
          <p:cNvSpPr/>
          <p:nvPr/>
        </p:nvSpPr>
        <p:spPr>
          <a:xfrm>
            <a:off x="1061613" y="4548738"/>
            <a:ext cx="825437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123456789ABC</a:t>
            </a:r>
          </a:p>
        </p:txBody>
      </p:sp>
      <p:sp>
        <p:nvSpPr>
          <p:cNvPr id="1031" name="Rectangle: Rounded Corners 1030">
            <a:extLst>
              <a:ext uri="{FF2B5EF4-FFF2-40B4-BE49-F238E27FC236}">
                <a16:creationId xmlns:a16="http://schemas.microsoft.com/office/drawing/2014/main" id="{2A9565C4-4B83-A5B0-4D9B-44198AB520E2}"/>
              </a:ext>
            </a:extLst>
          </p:cNvPr>
          <p:cNvSpPr/>
          <p:nvPr/>
        </p:nvSpPr>
        <p:spPr>
          <a:xfrm>
            <a:off x="1059198" y="4692161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</a:t>
            </a:r>
          </a:p>
        </p:txBody>
      </p:sp>
      <p:sp>
        <p:nvSpPr>
          <p:cNvPr id="1032" name="Rectangle: Rounded Corners 1031">
            <a:extLst>
              <a:ext uri="{FF2B5EF4-FFF2-40B4-BE49-F238E27FC236}">
                <a16:creationId xmlns:a16="http://schemas.microsoft.com/office/drawing/2014/main" id="{19539619-FCE8-7789-FB3F-65718FE34A94}"/>
              </a:ext>
            </a:extLst>
          </p:cNvPr>
          <p:cNvSpPr/>
          <p:nvPr/>
        </p:nvSpPr>
        <p:spPr>
          <a:xfrm>
            <a:off x="565374" y="5937135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291BEF67-F4E8-F0F8-F0C5-16BB6216FE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224" y="4835145"/>
            <a:ext cx="1331410" cy="1073811"/>
          </a:xfrm>
          <a:prstGeom prst="rect">
            <a:avLst/>
          </a:prstGeom>
        </p:spPr>
      </p:pic>
      <p:pic>
        <p:nvPicPr>
          <p:cNvPr id="1034" name="図 358">
            <a:extLst>
              <a:ext uri="{FF2B5EF4-FFF2-40B4-BE49-F238E27FC236}">
                <a16:creationId xmlns:a16="http://schemas.microsoft.com/office/drawing/2014/main" id="{BC1A85A0-ABA8-2E08-4E80-F927F6212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133" y="5472162"/>
            <a:ext cx="1075165" cy="1062440"/>
          </a:xfrm>
          <a:prstGeom prst="rect">
            <a:avLst/>
          </a:prstGeom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C2158C8-F5D0-D778-1FC8-DC74CD9F8395}"/>
              </a:ext>
            </a:extLst>
          </p:cNvPr>
          <p:cNvSpPr/>
          <p:nvPr/>
        </p:nvSpPr>
        <p:spPr>
          <a:xfrm>
            <a:off x="2439987" y="5525573"/>
            <a:ext cx="973180" cy="91681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036" name="四角形: 角を丸くする 28">
            <a:extLst>
              <a:ext uri="{FF2B5EF4-FFF2-40B4-BE49-F238E27FC236}">
                <a16:creationId xmlns:a16="http://schemas.microsoft.com/office/drawing/2014/main" id="{6B45BE32-C9F1-0F9F-B049-5C809EBA2BB3}"/>
              </a:ext>
            </a:extLst>
          </p:cNvPr>
          <p:cNvSpPr/>
          <p:nvPr/>
        </p:nvSpPr>
        <p:spPr>
          <a:xfrm>
            <a:off x="2569927" y="6319803"/>
            <a:ext cx="299171" cy="147225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OK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1037" name="四角形: 角を丸くする 28">
            <a:extLst>
              <a:ext uri="{FF2B5EF4-FFF2-40B4-BE49-F238E27FC236}">
                <a16:creationId xmlns:a16="http://schemas.microsoft.com/office/drawing/2014/main" id="{2DCC9B30-64D3-8A97-EEAF-CD23DC2543CF}"/>
              </a:ext>
            </a:extLst>
          </p:cNvPr>
          <p:cNvSpPr/>
          <p:nvPr/>
        </p:nvSpPr>
        <p:spPr>
          <a:xfrm>
            <a:off x="3004827" y="6312962"/>
            <a:ext cx="299171" cy="14722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Cancel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1038" name="テキスト ボックス 360">
            <a:extLst>
              <a:ext uri="{FF2B5EF4-FFF2-40B4-BE49-F238E27FC236}">
                <a16:creationId xmlns:a16="http://schemas.microsoft.com/office/drawing/2014/main" id="{9280588D-7275-32DA-E312-7849F95D36D2}"/>
              </a:ext>
            </a:extLst>
          </p:cNvPr>
          <p:cNvSpPr txBox="1"/>
          <p:nvPr/>
        </p:nvSpPr>
        <p:spPr>
          <a:xfrm>
            <a:off x="2513842" y="6161991"/>
            <a:ext cx="871556" cy="113877"/>
          </a:xfrm>
          <a:prstGeom prst="rect">
            <a:avLst/>
          </a:prstGeom>
          <a:noFill/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Total:  2,500 PCS</a:t>
            </a:r>
          </a:p>
        </p:txBody>
      </p:sp>
      <p:sp>
        <p:nvSpPr>
          <p:cNvPr id="1039" name="テキスト ボックス 360">
            <a:extLst>
              <a:ext uri="{FF2B5EF4-FFF2-40B4-BE49-F238E27FC236}">
                <a16:creationId xmlns:a16="http://schemas.microsoft.com/office/drawing/2014/main" id="{987DE25C-96B4-5793-2568-457AD8DB530E}"/>
              </a:ext>
            </a:extLst>
          </p:cNvPr>
          <p:cNvSpPr txBox="1"/>
          <p:nvPr/>
        </p:nvSpPr>
        <p:spPr>
          <a:xfrm>
            <a:off x="2492223" y="5700538"/>
            <a:ext cx="32643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GOOD</a:t>
            </a:r>
          </a:p>
        </p:txBody>
      </p:sp>
      <p:sp>
        <p:nvSpPr>
          <p:cNvPr id="1040" name="Rectangle: Rounded Corners 1039">
            <a:extLst>
              <a:ext uri="{FF2B5EF4-FFF2-40B4-BE49-F238E27FC236}">
                <a16:creationId xmlns:a16="http://schemas.microsoft.com/office/drawing/2014/main" id="{1FBF4C33-7AB0-F0D2-4CCD-C368BE19B616}"/>
              </a:ext>
            </a:extLst>
          </p:cNvPr>
          <p:cNvSpPr/>
          <p:nvPr/>
        </p:nvSpPr>
        <p:spPr>
          <a:xfrm>
            <a:off x="2813008" y="5681472"/>
            <a:ext cx="311505" cy="130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18288" rtlCol="0" anchor="ctr"/>
          <a:lstStyle/>
          <a:p>
            <a:pPr algn="r" defTabSz="914400"/>
            <a:r>
              <a:rPr kumimoji="1" lang="en-US" sz="700" kern="0" dirty="0">
                <a:solidFill>
                  <a:prstClr val="black"/>
                </a:solidFill>
              </a:rPr>
              <a:t>2450</a:t>
            </a:r>
          </a:p>
        </p:txBody>
      </p:sp>
      <p:sp>
        <p:nvSpPr>
          <p:cNvPr id="1041" name="テキスト ボックス 360">
            <a:extLst>
              <a:ext uri="{FF2B5EF4-FFF2-40B4-BE49-F238E27FC236}">
                <a16:creationId xmlns:a16="http://schemas.microsoft.com/office/drawing/2014/main" id="{62F09DFB-B5B3-16C3-C71B-70DDA00C0B35}"/>
              </a:ext>
            </a:extLst>
          </p:cNvPr>
          <p:cNvSpPr txBox="1"/>
          <p:nvPr/>
        </p:nvSpPr>
        <p:spPr>
          <a:xfrm>
            <a:off x="3165061" y="5700538"/>
            <a:ext cx="162321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sp>
        <p:nvSpPr>
          <p:cNvPr id="1042" name="テキスト ボックス 360">
            <a:extLst>
              <a:ext uri="{FF2B5EF4-FFF2-40B4-BE49-F238E27FC236}">
                <a16:creationId xmlns:a16="http://schemas.microsoft.com/office/drawing/2014/main" id="{518D4700-F8EC-EF01-37A7-D8A43A5394D7}"/>
              </a:ext>
            </a:extLst>
          </p:cNvPr>
          <p:cNvSpPr txBox="1"/>
          <p:nvPr/>
        </p:nvSpPr>
        <p:spPr>
          <a:xfrm>
            <a:off x="2485648" y="5873306"/>
            <a:ext cx="327493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NG</a:t>
            </a:r>
          </a:p>
        </p:txBody>
      </p: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6FC731C1-5275-BE07-5A46-40E789FE9A19}"/>
              </a:ext>
            </a:extLst>
          </p:cNvPr>
          <p:cNvGrpSpPr/>
          <p:nvPr/>
        </p:nvGrpSpPr>
        <p:grpSpPr>
          <a:xfrm>
            <a:off x="2551784" y="6314592"/>
            <a:ext cx="428477" cy="268524"/>
            <a:chOff x="1753226" y="5391892"/>
            <a:chExt cx="417656" cy="268524"/>
          </a:xfrm>
        </p:grpSpPr>
        <p:sp>
          <p:nvSpPr>
            <p:cNvPr id="1044" name="正方形/長方形 40">
              <a:extLst>
                <a:ext uri="{FF2B5EF4-FFF2-40B4-BE49-F238E27FC236}">
                  <a16:creationId xmlns:a16="http://schemas.microsoft.com/office/drawing/2014/main" id="{2AC0B219-AA7B-8114-4799-9551DDE8FA1C}"/>
                </a:ext>
              </a:extLst>
            </p:cNvPr>
            <p:cNvSpPr/>
            <p:nvPr/>
          </p:nvSpPr>
          <p:spPr>
            <a:xfrm>
              <a:off x="1753226" y="5391892"/>
              <a:ext cx="318197" cy="147225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051" name="グラフィックス 41" descr="右向き指示マーク">
              <a:extLst>
                <a:ext uri="{FF2B5EF4-FFF2-40B4-BE49-F238E27FC236}">
                  <a16:creationId xmlns:a16="http://schemas.microsoft.com/office/drawing/2014/main" id="{E71768F2-58BC-48E9-C755-9C91FBE2D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4754202">
              <a:off x="1934738" y="5424272"/>
              <a:ext cx="236144" cy="236144"/>
            </a:xfrm>
            <a:prstGeom prst="rect">
              <a:avLst/>
            </a:prstGeom>
          </p:spPr>
        </p:pic>
      </p:grpSp>
      <p:sp>
        <p:nvSpPr>
          <p:cNvPr id="1052" name="Rectangle: Rounded Corners 1051">
            <a:extLst>
              <a:ext uri="{FF2B5EF4-FFF2-40B4-BE49-F238E27FC236}">
                <a16:creationId xmlns:a16="http://schemas.microsoft.com/office/drawing/2014/main" id="{D75AEDBE-2302-99BB-446B-DE2DA76CC9B3}"/>
              </a:ext>
            </a:extLst>
          </p:cNvPr>
          <p:cNvSpPr/>
          <p:nvPr/>
        </p:nvSpPr>
        <p:spPr>
          <a:xfrm>
            <a:off x="2813008" y="5848661"/>
            <a:ext cx="311505" cy="130450"/>
          </a:xfrm>
          <a:prstGeom prst="roundRect">
            <a:avLst/>
          </a:prstGeom>
          <a:solidFill>
            <a:srgbClr val="FF5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Ins="18288" rtlCol="0" anchor="ctr"/>
          <a:lstStyle/>
          <a:p>
            <a:pPr algn="r" defTabSz="914400"/>
            <a:r>
              <a:rPr kumimoji="1" lang="en-US" sz="700" kern="0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1053" name="テキスト ボックス 360">
            <a:extLst>
              <a:ext uri="{FF2B5EF4-FFF2-40B4-BE49-F238E27FC236}">
                <a16:creationId xmlns:a16="http://schemas.microsoft.com/office/drawing/2014/main" id="{0E75D02B-8786-0550-8622-A40B6DE7E904}"/>
              </a:ext>
            </a:extLst>
          </p:cNvPr>
          <p:cNvSpPr txBox="1"/>
          <p:nvPr/>
        </p:nvSpPr>
        <p:spPr>
          <a:xfrm>
            <a:off x="3165061" y="5867727"/>
            <a:ext cx="162321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sp>
        <p:nvSpPr>
          <p:cNvPr id="1054" name="Rectangle: Rounded Corners 1053">
            <a:extLst>
              <a:ext uri="{FF2B5EF4-FFF2-40B4-BE49-F238E27FC236}">
                <a16:creationId xmlns:a16="http://schemas.microsoft.com/office/drawing/2014/main" id="{AFEB02EC-127F-08D1-1A6C-564A3E8C8DE5}"/>
              </a:ext>
            </a:extLst>
          </p:cNvPr>
          <p:cNvSpPr/>
          <p:nvPr/>
        </p:nvSpPr>
        <p:spPr>
          <a:xfrm>
            <a:off x="2492224" y="6001061"/>
            <a:ext cx="884708" cy="130450"/>
          </a:xfrm>
          <a:prstGeom prst="roundRect">
            <a:avLst/>
          </a:prstGeom>
          <a:solidFill>
            <a:srgbClr val="FF5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27432" rIns="18288" rtlCol="0" anchor="ctr"/>
          <a:lstStyle/>
          <a:p>
            <a:pPr defTabSz="914400"/>
            <a:r>
              <a:rPr kumimoji="1" lang="en-US" sz="700" kern="0" dirty="0">
                <a:solidFill>
                  <a:schemeClr val="bg1"/>
                </a:solidFill>
              </a:rPr>
              <a:t>Dirty skin</a:t>
            </a:r>
          </a:p>
        </p:txBody>
      </p:sp>
      <p:sp>
        <p:nvSpPr>
          <p:cNvPr id="1055" name="Isosceles Triangle 1054">
            <a:extLst>
              <a:ext uri="{FF2B5EF4-FFF2-40B4-BE49-F238E27FC236}">
                <a16:creationId xmlns:a16="http://schemas.microsoft.com/office/drawing/2014/main" id="{9C539902-01A3-AC40-79B3-4DECBCA0AE0D}"/>
              </a:ext>
            </a:extLst>
          </p:cNvPr>
          <p:cNvSpPr/>
          <p:nvPr/>
        </p:nvSpPr>
        <p:spPr>
          <a:xfrm rot="10800000">
            <a:off x="3298265" y="6040215"/>
            <a:ext cx="58233" cy="52141"/>
          </a:xfrm>
          <a:prstGeom prst="triangle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056" name="テキスト ボックス 360">
            <a:extLst>
              <a:ext uri="{FF2B5EF4-FFF2-40B4-BE49-F238E27FC236}">
                <a16:creationId xmlns:a16="http://schemas.microsoft.com/office/drawing/2014/main" id="{96F29921-8DC5-0851-DDAA-D4F55AE9FD27}"/>
              </a:ext>
            </a:extLst>
          </p:cNvPr>
          <p:cNvSpPr txBox="1"/>
          <p:nvPr/>
        </p:nvSpPr>
        <p:spPr>
          <a:xfrm>
            <a:off x="2490799" y="5519013"/>
            <a:ext cx="871556" cy="144655"/>
          </a:xfrm>
          <a:prstGeom prst="rect">
            <a:avLst/>
          </a:prstGeom>
          <a:noFill/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14526-X1600-101</a:t>
            </a:r>
          </a:p>
        </p:txBody>
      </p:sp>
      <p:sp>
        <p:nvSpPr>
          <p:cNvPr id="1057" name="矢印: 右 242">
            <a:extLst>
              <a:ext uri="{FF2B5EF4-FFF2-40B4-BE49-F238E27FC236}">
                <a16:creationId xmlns:a16="http://schemas.microsoft.com/office/drawing/2014/main" id="{82319617-4E1F-6A41-5180-12EF60B813AB}"/>
              </a:ext>
            </a:extLst>
          </p:cNvPr>
          <p:cNvSpPr/>
          <p:nvPr/>
        </p:nvSpPr>
        <p:spPr>
          <a:xfrm>
            <a:off x="2054375" y="4777760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58" name="矢印: 右 242">
            <a:extLst>
              <a:ext uri="{FF2B5EF4-FFF2-40B4-BE49-F238E27FC236}">
                <a16:creationId xmlns:a16="http://schemas.microsoft.com/office/drawing/2014/main" id="{752BD3A6-A51A-CB79-846A-F49E1F76879C}"/>
              </a:ext>
            </a:extLst>
          </p:cNvPr>
          <p:cNvSpPr/>
          <p:nvPr/>
        </p:nvSpPr>
        <p:spPr>
          <a:xfrm>
            <a:off x="3530347" y="5577556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59" name="Picture 1058">
            <a:extLst>
              <a:ext uri="{FF2B5EF4-FFF2-40B4-BE49-F238E27FC236}">
                <a16:creationId xmlns:a16="http://schemas.microsoft.com/office/drawing/2014/main" id="{9014AA37-3AB0-005E-0F98-7F599C706E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984" y="4133629"/>
            <a:ext cx="1347999" cy="2011825"/>
          </a:xfrm>
          <a:prstGeom prst="rect">
            <a:avLst/>
          </a:prstGeom>
        </p:spPr>
      </p:pic>
      <p:sp>
        <p:nvSpPr>
          <p:cNvPr id="1060" name="テキスト ボックス 294">
            <a:extLst>
              <a:ext uri="{FF2B5EF4-FFF2-40B4-BE49-F238E27FC236}">
                <a16:creationId xmlns:a16="http://schemas.microsoft.com/office/drawing/2014/main" id="{933F5E40-6BF8-1DE2-DAF9-318B14701697}"/>
              </a:ext>
            </a:extLst>
          </p:cNvPr>
          <p:cNvSpPr txBox="1"/>
          <p:nvPr/>
        </p:nvSpPr>
        <p:spPr>
          <a:xfrm>
            <a:off x="4361049" y="4235115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QC Check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061" name="テキスト ボックス 412">
            <a:extLst>
              <a:ext uri="{FF2B5EF4-FFF2-40B4-BE49-F238E27FC236}">
                <a16:creationId xmlns:a16="http://schemas.microsoft.com/office/drawing/2014/main" id="{CD736D8D-14BB-90A1-592F-2FB94CB5FC65}"/>
              </a:ext>
            </a:extLst>
          </p:cNvPr>
          <p:cNvSpPr txBox="1"/>
          <p:nvPr/>
        </p:nvSpPr>
        <p:spPr>
          <a:xfrm>
            <a:off x="3992952" y="5798504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062" name="Rectangle: Rounded Corners 1061">
            <a:extLst>
              <a:ext uri="{FF2B5EF4-FFF2-40B4-BE49-F238E27FC236}">
                <a16:creationId xmlns:a16="http://schemas.microsoft.com/office/drawing/2014/main" id="{CCCFCF9C-ECD4-5523-811E-6F377F28158A}"/>
              </a:ext>
            </a:extLst>
          </p:cNvPr>
          <p:cNvSpPr/>
          <p:nvPr/>
        </p:nvSpPr>
        <p:spPr>
          <a:xfrm>
            <a:off x="4281974" y="5782876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1063" name="テキスト ボックス 412">
            <a:extLst>
              <a:ext uri="{FF2B5EF4-FFF2-40B4-BE49-F238E27FC236}">
                <a16:creationId xmlns:a16="http://schemas.microsoft.com/office/drawing/2014/main" id="{A8D926E4-C5F8-E615-73BE-9AEBAF351B90}"/>
              </a:ext>
            </a:extLst>
          </p:cNvPr>
          <p:cNvSpPr txBox="1"/>
          <p:nvPr/>
        </p:nvSpPr>
        <p:spPr>
          <a:xfrm>
            <a:off x="4635228" y="5782876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</a:t>
            </a:r>
            <a:endParaRPr kumimoji="1" lang="ja-JP" altLang="en-US" sz="500" dirty="0"/>
          </a:p>
        </p:txBody>
      </p:sp>
      <p:sp>
        <p:nvSpPr>
          <p:cNvPr id="1064" name="テキスト ボックス 412">
            <a:extLst>
              <a:ext uri="{FF2B5EF4-FFF2-40B4-BE49-F238E27FC236}">
                <a16:creationId xmlns:a16="http://schemas.microsoft.com/office/drawing/2014/main" id="{F588C0F7-EA59-1B9F-011C-1EDB99D77D16}"/>
              </a:ext>
            </a:extLst>
          </p:cNvPr>
          <p:cNvSpPr txBox="1"/>
          <p:nvPr/>
        </p:nvSpPr>
        <p:spPr>
          <a:xfrm>
            <a:off x="4943259" y="5771335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0/50</a:t>
            </a:r>
          </a:p>
        </p:txBody>
      </p:sp>
      <p:sp>
        <p:nvSpPr>
          <p:cNvPr id="1065" name="Rectangle: Rounded Corners 1064">
            <a:extLst>
              <a:ext uri="{FF2B5EF4-FFF2-40B4-BE49-F238E27FC236}">
                <a16:creationId xmlns:a16="http://schemas.microsoft.com/office/drawing/2014/main" id="{DFBBD715-CEC8-ABE0-79B9-641BBE57ACF9}"/>
              </a:ext>
            </a:extLst>
          </p:cNvPr>
          <p:cNvSpPr/>
          <p:nvPr/>
        </p:nvSpPr>
        <p:spPr>
          <a:xfrm>
            <a:off x="4621840" y="5933492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4E3E3FEB-7F55-2E44-28F2-002B400013A1}"/>
              </a:ext>
            </a:extLst>
          </p:cNvPr>
          <p:cNvSpPr/>
          <p:nvPr/>
        </p:nvSpPr>
        <p:spPr>
          <a:xfrm>
            <a:off x="3954893" y="4534865"/>
            <a:ext cx="1345089" cy="1361888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992ADF29-2E9E-878D-C768-5D5B5CFA0A40}"/>
              </a:ext>
            </a:extLst>
          </p:cNvPr>
          <p:cNvSpPr txBox="1"/>
          <p:nvPr/>
        </p:nvSpPr>
        <p:spPr>
          <a:xfrm>
            <a:off x="3992952" y="4576877"/>
            <a:ext cx="295317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PDS No</a:t>
            </a: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D1953889-F2BA-A336-602C-C7E370F01F27}"/>
              </a:ext>
            </a:extLst>
          </p:cNvPr>
          <p:cNvSpPr txBox="1"/>
          <p:nvPr/>
        </p:nvSpPr>
        <p:spPr>
          <a:xfrm>
            <a:off x="3995832" y="4714651"/>
            <a:ext cx="19236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PO No</a:t>
            </a:r>
          </a:p>
        </p:txBody>
      </p:sp>
      <p:sp>
        <p:nvSpPr>
          <p:cNvPr id="1069" name="Rectangle: Rounded Corners 1068">
            <a:extLst>
              <a:ext uri="{FF2B5EF4-FFF2-40B4-BE49-F238E27FC236}">
                <a16:creationId xmlns:a16="http://schemas.microsoft.com/office/drawing/2014/main" id="{8CE3341D-663E-3174-01FA-5AB07D6E2B9C}"/>
              </a:ext>
            </a:extLst>
          </p:cNvPr>
          <p:cNvSpPr/>
          <p:nvPr/>
        </p:nvSpPr>
        <p:spPr>
          <a:xfrm>
            <a:off x="4442160" y="4550858"/>
            <a:ext cx="825437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123456789ABC</a:t>
            </a:r>
          </a:p>
        </p:txBody>
      </p:sp>
      <p:sp>
        <p:nvSpPr>
          <p:cNvPr id="1070" name="Rectangle: Rounded Corners 1069">
            <a:extLst>
              <a:ext uri="{FF2B5EF4-FFF2-40B4-BE49-F238E27FC236}">
                <a16:creationId xmlns:a16="http://schemas.microsoft.com/office/drawing/2014/main" id="{D216C4B6-E3AB-4B44-81D9-27CAC3FCD6C0}"/>
              </a:ext>
            </a:extLst>
          </p:cNvPr>
          <p:cNvSpPr/>
          <p:nvPr/>
        </p:nvSpPr>
        <p:spPr>
          <a:xfrm>
            <a:off x="4439745" y="4694281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</a:t>
            </a:r>
          </a:p>
        </p:txBody>
      </p:sp>
      <p:sp>
        <p:nvSpPr>
          <p:cNvPr id="1071" name="Rectangle: Rounded Corners 1070">
            <a:extLst>
              <a:ext uri="{FF2B5EF4-FFF2-40B4-BE49-F238E27FC236}">
                <a16:creationId xmlns:a16="http://schemas.microsoft.com/office/drawing/2014/main" id="{3C27AA6E-BCEE-923D-1ED5-D54C552BBA6F}"/>
              </a:ext>
            </a:extLst>
          </p:cNvPr>
          <p:cNvSpPr/>
          <p:nvPr/>
        </p:nvSpPr>
        <p:spPr>
          <a:xfrm>
            <a:off x="3945921" y="5939255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pic>
        <p:nvPicPr>
          <p:cNvPr id="1074" name="Picture 1073">
            <a:extLst>
              <a:ext uri="{FF2B5EF4-FFF2-40B4-BE49-F238E27FC236}">
                <a16:creationId xmlns:a16="http://schemas.microsoft.com/office/drawing/2014/main" id="{089EDE94-E2CF-2BE4-0F40-9F7269383B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3772" y="4836221"/>
            <a:ext cx="1335907" cy="1057714"/>
          </a:xfrm>
          <a:prstGeom prst="rect">
            <a:avLst/>
          </a:prstGeom>
        </p:spPr>
      </p:pic>
      <p:sp>
        <p:nvSpPr>
          <p:cNvPr id="1075" name="テキスト ボックス 300">
            <a:extLst>
              <a:ext uri="{FF2B5EF4-FFF2-40B4-BE49-F238E27FC236}">
                <a16:creationId xmlns:a16="http://schemas.microsoft.com/office/drawing/2014/main" id="{77E5900A-8964-A934-3063-49D010527DDD}"/>
              </a:ext>
            </a:extLst>
          </p:cNvPr>
          <p:cNvSpPr txBox="1"/>
          <p:nvPr/>
        </p:nvSpPr>
        <p:spPr>
          <a:xfrm>
            <a:off x="1301408" y="3837578"/>
            <a:ext cx="101680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Addition NG entry</a:t>
            </a:r>
            <a:endParaRPr kumimoji="1" lang="en-US" altLang="ja-JP" sz="600" dirty="0">
              <a:latin typeface="+mj-lt"/>
            </a:endParaRPr>
          </a:p>
          <a:p>
            <a:r>
              <a:rPr kumimoji="1" lang="en-US" altLang="ja-JP" sz="600" dirty="0">
                <a:latin typeface="+mj-lt"/>
              </a:rPr>
              <a:t>Able to add NG entry to any QC schedule</a:t>
            </a:r>
            <a:endParaRPr kumimoji="1" lang="ja-JP" altLang="en-US" sz="600" b="1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16152E6A-0887-DE8F-B9C7-5088762CD52C}"/>
              </a:ext>
            </a:extLst>
          </p:cNvPr>
          <p:cNvGrpSpPr/>
          <p:nvPr/>
        </p:nvGrpSpPr>
        <p:grpSpPr>
          <a:xfrm>
            <a:off x="4600678" y="5889373"/>
            <a:ext cx="747585" cy="401579"/>
            <a:chOff x="7001199" y="5604763"/>
            <a:chExt cx="747585" cy="401579"/>
          </a:xfrm>
        </p:grpSpPr>
        <p:sp>
          <p:nvSpPr>
            <p:cNvPr id="1077" name="正方形/長方形 40">
              <a:extLst>
                <a:ext uri="{FF2B5EF4-FFF2-40B4-BE49-F238E27FC236}">
                  <a16:creationId xmlns:a16="http://schemas.microsoft.com/office/drawing/2014/main" id="{AF15B8A1-C11B-E5D1-B0EC-7E395471C9D4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078" name="グラフィックス 41" descr="右向き指示マーク">
              <a:extLst>
                <a:ext uri="{FF2B5EF4-FFF2-40B4-BE49-F238E27FC236}">
                  <a16:creationId xmlns:a16="http://schemas.microsoft.com/office/drawing/2014/main" id="{113B01FD-AAB4-BD50-CBC3-766E4F5A4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AEF04F73-AFA0-207C-7BC6-B16D43D8131D}"/>
              </a:ext>
            </a:extLst>
          </p:cNvPr>
          <p:cNvGrpSpPr/>
          <p:nvPr/>
        </p:nvGrpSpPr>
        <p:grpSpPr>
          <a:xfrm>
            <a:off x="591339" y="5035524"/>
            <a:ext cx="1430465" cy="303090"/>
            <a:chOff x="7001199" y="5604764"/>
            <a:chExt cx="1430465" cy="303090"/>
          </a:xfrm>
        </p:grpSpPr>
        <p:sp>
          <p:nvSpPr>
            <p:cNvPr id="1080" name="正方形/長方形 40">
              <a:extLst>
                <a:ext uri="{FF2B5EF4-FFF2-40B4-BE49-F238E27FC236}">
                  <a16:creationId xmlns:a16="http://schemas.microsoft.com/office/drawing/2014/main" id="{D0DE22AC-35D0-1233-1EF1-200DD4D37EF9}"/>
                </a:ext>
              </a:extLst>
            </p:cNvPr>
            <p:cNvSpPr/>
            <p:nvPr/>
          </p:nvSpPr>
          <p:spPr>
            <a:xfrm>
              <a:off x="7001199" y="5604764"/>
              <a:ext cx="1376022" cy="158056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081" name="グラフィックス 41" descr="右向き指示マーク">
              <a:extLst>
                <a:ext uri="{FF2B5EF4-FFF2-40B4-BE49-F238E27FC236}">
                  <a16:creationId xmlns:a16="http://schemas.microsoft.com/office/drawing/2014/main" id="{676EEB21-4B99-E8C4-F61C-F9E407903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4754202">
              <a:off x="8195520" y="5671710"/>
              <a:ext cx="236144" cy="236144"/>
            </a:xfrm>
            <a:prstGeom prst="rect">
              <a:avLst/>
            </a:prstGeom>
          </p:spPr>
        </p:pic>
      </p:grp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E87CD348-C526-AE28-286C-C7B71CA91489}"/>
              </a:ext>
            </a:extLst>
          </p:cNvPr>
          <p:cNvGrpSpPr/>
          <p:nvPr/>
        </p:nvGrpSpPr>
        <p:grpSpPr>
          <a:xfrm>
            <a:off x="5434313" y="5130406"/>
            <a:ext cx="1075165" cy="745191"/>
            <a:chOff x="4269439" y="6649287"/>
            <a:chExt cx="1075165" cy="745191"/>
          </a:xfrm>
        </p:grpSpPr>
        <p:pic>
          <p:nvPicPr>
            <p:cNvPr id="1083" name="図 358">
              <a:extLst>
                <a:ext uri="{FF2B5EF4-FFF2-40B4-BE49-F238E27FC236}">
                  <a16:creationId xmlns:a16="http://schemas.microsoft.com/office/drawing/2014/main" id="{69B6BD1B-3B3B-9A2C-5644-EDA26335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1084" name="図 359">
              <a:extLst>
                <a:ext uri="{FF2B5EF4-FFF2-40B4-BE49-F238E27FC236}">
                  <a16:creationId xmlns:a16="http://schemas.microsoft.com/office/drawing/2014/main" id="{EDF3ADF7-2B15-5DBF-F45F-BB69CFE0F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1085" name="テキスト ボックス 360">
              <a:extLst>
                <a:ext uri="{FF2B5EF4-FFF2-40B4-BE49-F238E27FC236}">
                  <a16:creationId xmlns:a16="http://schemas.microsoft.com/office/drawing/2014/main" id="{A2AE8D60-14DD-D9E7-4B07-D933F47FB632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1086" name="テキスト ボックス 360">
              <a:extLst>
                <a:ext uri="{FF2B5EF4-FFF2-40B4-BE49-F238E27FC236}">
                  <a16:creationId xmlns:a16="http://schemas.microsoft.com/office/drawing/2014/main" id="{2A602FCC-37B1-CE0E-1D59-18F343AB7C95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087" name="Picture 2" descr="info&quot; Icon - Download for free – Iconduck">
              <a:extLst>
                <a:ext uri="{FF2B5EF4-FFF2-40B4-BE49-F238E27FC236}">
                  <a16:creationId xmlns:a16="http://schemas.microsoft.com/office/drawing/2014/main" id="{73F8DFD3-E1A9-0CFB-360E-E87854C75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1" name="矢印: 右 242">
            <a:extLst>
              <a:ext uri="{FF2B5EF4-FFF2-40B4-BE49-F238E27FC236}">
                <a16:creationId xmlns:a16="http://schemas.microsoft.com/office/drawing/2014/main" id="{5D2CF395-D314-8AC8-32F3-5D6FB27ECCC7}"/>
              </a:ext>
            </a:extLst>
          </p:cNvPr>
          <p:cNvSpPr/>
          <p:nvPr/>
        </p:nvSpPr>
        <p:spPr>
          <a:xfrm>
            <a:off x="5556043" y="4815567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1CC5D30D-88EF-A7D1-0277-FC3B26014F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778" y="7541423"/>
            <a:ext cx="1335907" cy="1057714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6872D31A-C23F-BB52-76D3-76DA774D44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4267" y="7503523"/>
            <a:ext cx="1331410" cy="1073811"/>
          </a:xfrm>
          <a:prstGeom prst="rect">
            <a:avLst/>
          </a:prstGeom>
        </p:spPr>
      </p:pic>
      <p:pic>
        <p:nvPicPr>
          <p:cNvPr id="144" name="図 358">
            <a:extLst>
              <a:ext uri="{FF2B5EF4-FFF2-40B4-BE49-F238E27FC236}">
                <a16:creationId xmlns:a16="http://schemas.microsoft.com/office/drawing/2014/main" id="{3A115456-338B-4943-2B12-772410FC1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133" y="4035124"/>
            <a:ext cx="1075165" cy="1062440"/>
          </a:xfrm>
          <a:prstGeom prst="rect">
            <a:avLst/>
          </a:prstGeom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0A25251B-D3BD-6CB6-44AC-15FCE9089306}"/>
              </a:ext>
            </a:extLst>
          </p:cNvPr>
          <p:cNvSpPr/>
          <p:nvPr/>
        </p:nvSpPr>
        <p:spPr>
          <a:xfrm>
            <a:off x="2439987" y="4088535"/>
            <a:ext cx="973180" cy="91681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47" name="四角形: 角を丸くする 28">
            <a:extLst>
              <a:ext uri="{FF2B5EF4-FFF2-40B4-BE49-F238E27FC236}">
                <a16:creationId xmlns:a16="http://schemas.microsoft.com/office/drawing/2014/main" id="{2A4488EB-362C-AC12-3502-CA3C793E1A7A}"/>
              </a:ext>
            </a:extLst>
          </p:cNvPr>
          <p:cNvSpPr/>
          <p:nvPr/>
        </p:nvSpPr>
        <p:spPr>
          <a:xfrm>
            <a:off x="2569927" y="4882765"/>
            <a:ext cx="299171" cy="147225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OK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155" name="四角形: 角を丸くする 28">
            <a:extLst>
              <a:ext uri="{FF2B5EF4-FFF2-40B4-BE49-F238E27FC236}">
                <a16:creationId xmlns:a16="http://schemas.microsoft.com/office/drawing/2014/main" id="{12B16884-7FF5-ACC6-4BA8-9A36BA35431D}"/>
              </a:ext>
            </a:extLst>
          </p:cNvPr>
          <p:cNvSpPr/>
          <p:nvPr/>
        </p:nvSpPr>
        <p:spPr>
          <a:xfrm>
            <a:off x="3004827" y="4875924"/>
            <a:ext cx="299171" cy="14722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Cancel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156" name="テキスト ボックス 360">
            <a:extLst>
              <a:ext uri="{FF2B5EF4-FFF2-40B4-BE49-F238E27FC236}">
                <a16:creationId xmlns:a16="http://schemas.microsoft.com/office/drawing/2014/main" id="{F974B1B6-5E1F-C70F-21AF-0AD9EFDF30A6}"/>
              </a:ext>
            </a:extLst>
          </p:cNvPr>
          <p:cNvSpPr txBox="1"/>
          <p:nvPr/>
        </p:nvSpPr>
        <p:spPr>
          <a:xfrm>
            <a:off x="2513842" y="4724953"/>
            <a:ext cx="871556" cy="113877"/>
          </a:xfrm>
          <a:prstGeom prst="rect">
            <a:avLst/>
          </a:prstGeom>
          <a:noFill/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Total:  2,500 PCS</a:t>
            </a:r>
          </a:p>
        </p:txBody>
      </p:sp>
      <p:sp>
        <p:nvSpPr>
          <p:cNvPr id="157" name="テキスト ボックス 360">
            <a:extLst>
              <a:ext uri="{FF2B5EF4-FFF2-40B4-BE49-F238E27FC236}">
                <a16:creationId xmlns:a16="http://schemas.microsoft.com/office/drawing/2014/main" id="{458ED78E-3932-BDC7-F6E8-C340620CF3FA}"/>
              </a:ext>
            </a:extLst>
          </p:cNvPr>
          <p:cNvSpPr txBox="1"/>
          <p:nvPr/>
        </p:nvSpPr>
        <p:spPr>
          <a:xfrm>
            <a:off x="2492223" y="4263500"/>
            <a:ext cx="32643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GOOD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3DE857CD-D479-17F9-86FB-78854EA22376}"/>
              </a:ext>
            </a:extLst>
          </p:cNvPr>
          <p:cNvSpPr/>
          <p:nvPr/>
        </p:nvSpPr>
        <p:spPr>
          <a:xfrm>
            <a:off x="2813008" y="4244434"/>
            <a:ext cx="311505" cy="130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18288" rtlCol="0" anchor="ctr"/>
          <a:lstStyle/>
          <a:p>
            <a:pPr algn="r" defTabSz="914400"/>
            <a:r>
              <a:rPr kumimoji="1" lang="en-US" sz="700" kern="0" dirty="0">
                <a:solidFill>
                  <a:prstClr val="black"/>
                </a:solidFill>
              </a:rPr>
              <a:t>2500</a:t>
            </a:r>
          </a:p>
        </p:txBody>
      </p:sp>
      <p:sp>
        <p:nvSpPr>
          <p:cNvPr id="159" name="テキスト ボックス 360">
            <a:extLst>
              <a:ext uri="{FF2B5EF4-FFF2-40B4-BE49-F238E27FC236}">
                <a16:creationId xmlns:a16="http://schemas.microsoft.com/office/drawing/2014/main" id="{8EC94CB3-E3A5-764C-C9F0-66D1A2B767D0}"/>
              </a:ext>
            </a:extLst>
          </p:cNvPr>
          <p:cNvSpPr txBox="1"/>
          <p:nvPr/>
        </p:nvSpPr>
        <p:spPr>
          <a:xfrm>
            <a:off x="3165061" y="4263500"/>
            <a:ext cx="162321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sp>
        <p:nvSpPr>
          <p:cNvPr id="160" name="テキスト ボックス 360">
            <a:extLst>
              <a:ext uri="{FF2B5EF4-FFF2-40B4-BE49-F238E27FC236}">
                <a16:creationId xmlns:a16="http://schemas.microsoft.com/office/drawing/2014/main" id="{0AFF8941-6F1E-A6F6-06BA-E5C53648E2E4}"/>
              </a:ext>
            </a:extLst>
          </p:cNvPr>
          <p:cNvSpPr txBox="1"/>
          <p:nvPr/>
        </p:nvSpPr>
        <p:spPr>
          <a:xfrm>
            <a:off x="2485648" y="4436268"/>
            <a:ext cx="327493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NG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8406D0F-DE4F-4F26-D221-6B22C3E54210}"/>
              </a:ext>
            </a:extLst>
          </p:cNvPr>
          <p:cNvGrpSpPr/>
          <p:nvPr/>
        </p:nvGrpSpPr>
        <p:grpSpPr>
          <a:xfrm>
            <a:off x="2551784" y="4877554"/>
            <a:ext cx="428477" cy="268524"/>
            <a:chOff x="1753226" y="5391892"/>
            <a:chExt cx="417656" cy="268524"/>
          </a:xfrm>
        </p:grpSpPr>
        <p:sp>
          <p:nvSpPr>
            <p:cNvPr id="162" name="正方形/長方形 40">
              <a:extLst>
                <a:ext uri="{FF2B5EF4-FFF2-40B4-BE49-F238E27FC236}">
                  <a16:creationId xmlns:a16="http://schemas.microsoft.com/office/drawing/2014/main" id="{4D323E22-833F-DAE4-76E8-8C72B5F1D898}"/>
                </a:ext>
              </a:extLst>
            </p:cNvPr>
            <p:cNvSpPr/>
            <p:nvPr/>
          </p:nvSpPr>
          <p:spPr>
            <a:xfrm>
              <a:off x="1753226" y="5391892"/>
              <a:ext cx="318197" cy="147225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63" name="グラフィックス 41" descr="右向き指示マーク">
              <a:extLst>
                <a:ext uri="{FF2B5EF4-FFF2-40B4-BE49-F238E27FC236}">
                  <a16:creationId xmlns:a16="http://schemas.microsoft.com/office/drawing/2014/main" id="{D3472725-6AAE-527B-20F0-11FEF3E3B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4754202">
              <a:off x="1934738" y="5424272"/>
              <a:ext cx="236144" cy="236144"/>
            </a:xfrm>
            <a:prstGeom prst="rect">
              <a:avLst/>
            </a:prstGeom>
          </p:spPr>
        </p:pic>
      </p:grp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C15AD787-3523-1AF0-13C8-5404FE075769}"/>
              </a:ext>
            </a:extLst>
          </p:cNvPr>
          <p:cNvSpPr/>
          <p:nvPr/>
        </p:nvSpPr>
        <p:spPr>
          <a:xfrm>
            <a:off x="2813008" y="4411623"/>
            <a:ext cx="311505" cy="130450"/>
          </a:xfrm>
          <a:prstGeom prst="roundRect">
            <a:avLst/>
          </a:prstGeom>
          <a:solidFill>
            <a:srgbClr val="FF5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Ins="18288" rtlCol="0" anchor="ctr"/>
          <a:lstStyle/>
          <a:p>
            <a:pPr algn="r" defTabSz="914400"/>
            <a:r>
              <a:rPr kumimoji="1" lang="en-US" sz="700" kern="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65" name="テキスト ボックス 360">
            <a:extLst>
              <a:ext uri="{FF2B5EF4-FFF2-40B4-BE49-F238E27FC236}">
                <a16:creationId xmlns:a16="http://schemas.microsoft.com/office/drawing/2014/main" id="{331CC3F8-4AC6-D956-D838-95CD5D930485}"/>
              </a:ext>
            </a:extLst>
          </p:cNvPr>
          <p:cNvSpPr txBox="1"/>
          <p:nvPr/>
        </p:nvSpPr>
        <p:spPr>
          <a:xfrm>
            <a:off x="3165061" y="4430689"/>
            <a:ext cx="162321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006860C-8546-19CA-6E8C-49906F3825E1}"/>
              </a:ext>
            </a:extLst>
          </p:cNvPr>
          <p:cNvSpPr/>
          <p:nvPr/>
        </p:nvSpPr>
        <p:spPr>
          <a:xfrm>
            <a:off x="2492224" y="4564023"/>
            <a:ext cx="884708" cy="130450"/>
          </a:xfrm>
          <a:prstGeom prst="roundRect">
            <a:avLst/>
          </a:prstGeom>
          <a:solidFill>
            <a:srgbClr val="FF5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27432" rIns="18288" rtlCol="0" anchor="ctr"/>
          <a:lstStyle/>
          <a:p>
            <a:pPr defTabSz="914400"/>
            <a:r>
              <a:rPr kumimoji="1" lang="en-US" sz="700" kern="0" dirty="0">
                <a:solidFill>
                  <a:schemeClr val="bg1"/>
                </a:solidFill>
              </a:rPr>
              <a:t>Select NG Reason</a:t>
            </a:r>
          </a:p>
        </p:txBody>
      </p:sp>
      <p:sp>
        <p:nvSpPr>
          <p:cNvPr id="167" name="Isosceles Triangle 166">
            <a:extLst>
              <a:ext uri="{FF2B5EF4-FFF2-40B4-BE49-F238E27FC236}">
                <a16:creationId xmlns:a16="http://schemas.microsoft.com/office/drawing/2014/main" id="{5571F249-3FA8-1330-6703-90E6DE7F0F91}"/>
              </a:ext>
            </a:extLst>
          </p:cNvPr>
          <p:cNvSpPr/>
          <p:nvPr/>
        </p:nvSpPr>
        <p:spPr>
          <a:xfrm rot="10800000">
            <a:off x="3298265" y="4603177"/>
            <a:ext cx="58233" cy="52141"/>
          </a:xfrm>
          <a:prstGeom prst="triangle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68" name="テキスト ボックス 360">
            <a:extLst>
              <a:ext uri="{FF2B5EF4-FFF2-40B4-BE49-F238E27FC236}">
                <a16:creationId xmlns:a16="http://schemas.microsoft.com/office/drawing/2014/main" id="{0CE485F1-B0D6-9AE1-D717-57635FE0AE8E}"/>
              </a:ext>
            </a:extLst>
          </p:cNvPr>
          <p:cNvSpPr txBox="1"/>
          <p:nvPr/>
        </p:nvSpPr>
        <p:spPr>
          <a:xfrm>
            <a:off x="2490799" y="4081975"/>
            <a:ext cx="871556" cy="144655"/>
          </a:xfrm>
          <a:prstGeom prst="rect">
            <a:avLst/>
          </a:prstGeom>
          <a:noFill/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14526-X1600-101</a:t>
            </a:r>
          </a:p>
        </p:txBody>
      </p:sp>
      <p:sp>
        <p:nvSpPr>
          <p:cNvPr id="181" name="矢印: 右 242">
            <a:extLst>
              <a:ext uri="{FF2B5EF4-FFF2-40B4-BE49-F238E27FC236}">
                <a16:creationId xmlns:a16="http://schemas.microsoft.com/office/drawing/2014/main" id="{697740B2-A06D-08B1-82E3-7A1471176DB0}"/>
              </a:ext>
            </a:extLst>
          </p:cNvPr>
          <p:cNvSpPr/>
          <p:nvPr/>
        </p:nvSpPr>
        <p:spPr>
          <a:xfrm rot="5400000">
            <a:off x="2831839" y="5150571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4" name="テキスト ボックス 412">
            <a:extLst>
              <a:ext uri="{FF2B5EF4-FFF2-40B4-BE49-F238E27FC236}">
                <a16:creationId xmlns:a16="http://schemas.microsoft.com/office/drawing/2014/main" id="{D1EE593A-D472-95AC-D5DA-11FF30395703}"/>
              </a:ext>
            </a:extLst>
          </p:cNvPr>
          <p:cNvSpPr txBox="1"/>
          <p:nvPr/>
        </p:nvSpPr>
        <p:spPr>
          <a:xfrm>
            <a:off x="1259723" y="3099821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8CE1F67B-94E6-7C68-3B0E-FAF5523DC1D9}"/>
              </a:ext>
            </a:extLst>
          </p:cNvPr>
          <p:cNvSpPr/>
          <p:nvPr/>
        </p:nvSpPr>
        <p:spPr>
          <a:xfrm>
            <a:off x="1548745" y="3084193"/>
            <a:ext cx="304122" cy="104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400" kern="0" dirty="0">
                <a:solidFill>
                  <a:prstClr val="black"/>
                </a:solidFill>
              </a:rPr>
              <a:t>NG01</a:t>
            </a:r>
          </a:p>
        </p:txBody>
      </p:sp>
      <p:sp>
        <p:nvSpPr>
          <p:cNvPr id="186" name="テキスト ボックス 412">
            <a:extLst>
              <a:ext uri="{FF2B5EF4-FFF2-40B4-BE49-F238E27FC236}">
                <a16:creationId xmlns:a16="http://schemas.microsoft.com/office/drawing/2014/main" id="{C3CD90A0-07BC-823A-DB48-AA6F0888DBFB}"/>
              </a:ext>
            </a:extLst>
          </p:cNvPr>
          <p:cNvSpPr txBox="1"/>
          <p:nvPr/>
        </p:nvSpPr>
        <p:spPr>
          <a:xfrm>
            <a:off x="4957714" y="3128676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F8F2A7B-48C9-3E44-A8B6-48C23D9FFA92}"/>
              </a:ext>
            </a:extLst>
          </p:cNvPr>
          <p:cNvSpPr/>
          <p:nvPr/>
        </p:nvSpPr>
        <p:spPr>
          <a:xfrm>
            <a:off x="5246736" y="3113048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400" kern="0" dirty="0">
                <a:solidFill>
                  <a:prstClr val="black"/>
                </a:solidFill>
              </a:rPr>
              <a:t>NG01</a:t>
            </a:r>
          </a:p>
        </p:txBody>
      </p:sp>
      <p:sp>
        <p:nvSpPr>
          <p:cNvPr id="188" name="テキスト ボックス 412">
            <a:extLst>
              <a:ext uri="{FF2B5EF4-FFF2-40B4-BE49-F238E27FC236}">
                <a16:creationId xmlns:a16="http://schemas.microsoft.com/office/drawing/2014/main" id="{7BA644A4-8E66-5B73-6401-CA186413279F}"/>
              </a:ext>
            </a:extLst>
          </p:cNvPr>
          <p:cNvSpPr txBox="1"/>
          <p:nvPr/>
        </p:nvSpPr>
        <p:spPr>
          <a:xfrm>
            <a:off x="1287067" y="5730466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F626B0D8-B80A-A6AC-CCFE-B4E4585B4F25}"/>
              </a:ext>
            </a:extLst>
          </p:cNvPr>
          <p:cNvSpPr/>
          <p:nvPr/>
        </p:nvSpPr>
        <p:spPr>
          <a:xfrm>
            <a:off x="1576089" y="5714838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400" kern="0" dirty="0">
                <a:solidFill>
                  <a:prstClr val="black"/>
                </a:solidFill>
              </a:rPr>
              <a:t>NG01</a:t>
            </a:r>
          </a:p>
        </p:txBody>
      </p:sp>
      <p:sp>
        <p:nvSpPr>
          <p:cNvPr id="190" name="テキスト ボックス 412">
            <a:extLst>
              <a:ext uri="{FF2B5EF4-FFF2-40B4-BE49-F238E27FC236}">
                <a16:creationId xmlns:a16="http://schemas.microsoft.com/office/drawing/2014/main" id="{A512D616-F539-5C45-CACC-3A0B2B58BE0D}"/>
              </a:ext>
            </a:extLst>
          </p:cNvPr>
          <p:cNvSpPr txBox="1"/>
          <p:nvPr/>
        </p:nvSpPr>
        <p:spPr>
          <a:xfrm>
            <a:off x="1261003" y="8413907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E66D3CE4-F5FC-F85C-6465-3AE520F568E7}"/>
              </a:ext>
            </a:extLst>
          </p:cNvPr>
          <p:cNvSpPr/>
          <p:nvPr/>
        </p:nvSpPr>
        <p:spPr>
          <a:xfrm>
            <a:off x="1550025" y="8398279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400" kern="0" dirty="0">
                <a:solidFill>
                  <a:prstClr val="black"/>
                </a:solidFill>
              </a:rPr>
              <a:t>NG01</a:t>
            </a:r>
          </a:p>
        </p:txBody>
      </p:sp>
      <p:sp>
        <p:nvSpPr>
          <p:cNvPr id="192" name="テキスト ボックス 412">
            <a:extLst>
              <a:ext uri="{FF2B5EF4-FFF2-40B4-BE49-F238E27FC236}">
                <a16:creationId xmlns:a16="http://schemas.microsoft.com/office/drawing/2014/main" id="{CCF991DE-9377-6664-0EE1-F52D1350C440}"/>
              </a:ext>
            </a:extLst>
          </p:cNvPr>
          <p:cNvSpPr txBox="1"/>
          <p:nvPr/>
        </p:nvSpPr>
        <p:spPr>
          <a:xfrm>
            <a:off x="4958480" y="8402967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FBC384EB-1C27-A480-568F-EE3FBF005256}"/>
              </a:ext>
            </a:extLst>
          </p:cNvPr>
          <p:cNvSpPr/>
          <p:nvPr/>
        </p:nvSpPr>
        <p:spPr>
          <a:xfrm>
            <a:off x="5247502" y="8387339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400" kern="0" dirty="0">
                <a:solidFill>
                  <a:prstClr val="black"/>
                </a:solidFill>
              </a:rPr>
              <a:t>NG01</a:t>
            </a:r>
          </a:p>
        </p:txBody>
      </p:sp>
      <p:sp>
        <p:nvSpPr>
          <p:cNvPr id="194" name="テキスト ボックス 412">
            <a:extLst>
              <a:ext uri="{FF2B5EF4-FFF2-40B4-BE49-F238E27FC236}">
                <a16:creationId xmlns:a16="http://schemas.microsoft.com/office/drawing/2014/main" id="{AAA81237-D633-0B8E-F0E7-FA188DB5A05B}"/>
              </a:ext>
            </a:extLst>
          </p:cNvPr>
          <p:cNvSpPr txBox="1"/>
          <p:nvPr/>
        </p:nvSpPr>
        <p:spPr>
          <a:xfrm>
            <a:off x="4690667" y="5720305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B46853C9-5B55-D099-8B6C-C03DB191C28E}"/>
              </a:ext>
            </a:extLst>
          </p:cNvPr>
          <p:cNvSpPr/>
          <p:nvPr/>
        </p:nvSpPr>
        <p:spPr>
          <a:xfrm>
            <a:off x="4979689" y="5704677"/>
            <a:ext cx="304122" cy="104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400" kern="0" dirty="0">
                <a:solidFill>
                  <a:prstClr val="black"/>
                </a:solidFill>
              </a:rPr>
              <a:t>NG01</a:t>
            </a:r>
          </a:p>
        </p:txBody>
      </p:sp>
    </p:spTree>
    <p:extLst>
      <p:ext uri="{BB962C8B-B14F-4D97-AF65-F5344CB8AC3E}">
        <p14:creationId xmlns:p14="http://schemas.microsoft.com/office/powerpoint/2010/main" val="17156554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5-2-5. Temporary FG Inbound - Inbound Detail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49273" y="1592674"/>
            <a:ext cx="29206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Inbound screen.</a:t>
            </a: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Name</a:t>
            </a:r>
            <a:r>
              <a:rPr kumimoji="1" lang="en-US" altLang="ja-JP" sz="800" dirty="0">
                <a:latin typeface="Arial 本文"/>
              </a:rPr>
              <a:t> :PART NAME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Today date YYYY-MM-DD will be default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Quantity of received item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Unit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Receive unit will be loaded from schedule</a:t>
            </a:r>
            <a:endParaRPr kumimoji="1" lang="en-US" altLang="ja-JP" sz="800" dirty="0">
              <a:solidFill>
                <a:srgbClr val="FF0000"/>
              </a:solidFill>
              <a:latin typeface="Arial 本文"/>
            </a:endParaRPr>
          </a:p>
          <a:p>
            <a:r>
              <a:rPr kumimoji="1" lang="en-US" altLang="ja-JP" sz="800" b="1" dirty="0">
                <a:latin typeface="+mj-lt"/>
              </a:rPr>
              <a:t>Total 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Will be loaded from schedule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Location </a:t>
            </a:r>
            <a:r>
              <a:rPr kumimoji="1" lang="en-US" altLang="ja-JP" sz="800" dirty="0">
                <a:latin typeface="+mj-lt"/>
              </a:rPr>
              <a:t>: The </a:t>
            </a:r>
            <a:r>
              <a:rPr kumimoji="1" lang="en-US" altLang="ja-JP" sz="800" b="1" dirty="0">
                <a:latin typeface="+mj-lt"/>
              </a:rPr>
              <a:t>WIP store lane </a:t>
            </a:r>
            <a:r>
              <a:rPr kumimoji="1" lang="en-US" altLang="ja-JP" sz="800" dirty="0">
                <a:latin typeface="+mj-lt"/>
              </a:rPr>
              <a:t>will be loaded from the Location master. </a:t>
            </a:r>
            <a:r>
              <a:rPr kumimoji="1" lang="en-US" altLang="ja-JP" sz="800" dirty="0">
                <a:latin typeface="Arial 本文"/>
              </a:rPr>
              <a:t>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The location control will be identified in QR Code</a:t>
            </a: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243" name="矢印: 右 242">
            <a:extLst>
              <a:ext uri="{FF2B5EF4-FFF2-40B4-BE49-F238E27FC236}">
                <a16:creationId xmlns:a16="http://schemas.microsoft.com/office/drawing/2014/main" id="{51F7E81E-6DEB-86FE-B176-6BCE73543AF9}"/>
              </a:ext>
            </a:extLst>
          </p:cNvPr>
          <p:cNvSpPr/>
          <p:nvPr/>
        </p:nvSpPr>
        <p:spPr>
          <a:xfrm>
            <a:off x="1907198" y="4766799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72" name="Picture 371">
            <a:extLst>
              <a:ext uri="{FF2B5EF4-FFF2-40B4-BE49-F238E27FC236}">
                <a16:creationId xmlns:a16="http://schemas.microsoft.com/office/drawing/2014/main" id="{69B08182-B6B5-0700-3E46-A14C57C3FB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33" t="-136" r="48944" b="60065"/>
          <a:stretch/>
        </p:blipFill>
        <p:spPr>
          <a:xfrm>
            <a:off x="2258421" y="4517852"/>
            <a:ext cx="831216" cy="609862"/>
          </a:xfrm>
          <a:prstGeom prst="rect">
            <a:avLst/>
          </a:prstGeom>
        </p:spPr>
      </p:pic>
      <p:sp>
        <p:nvSpPr>
          <p:cNvPr id="382" name="矢印: 右 242">
            <a:extLst>
              <a:ext uri="{FF2B5EF4-FFF2-40B4-BE49-F238E27FC236}">
                <a16:creationId xmlns:a16="http://schemas.microsoft.com/office/drawing/2014/main" id="{9E5B8CDC-4C80-CC4D-3E09-A04022EA1659}"/>
              </a:ext>
            </a:extLst>
          </p:cNvPr>
          <p:cNvSpPr/>
          <p:nvPr/>
        </p:nvSpPr>
        <p:spPr>
          <a:xfrm>
            <a:off x="3268854" y="4756978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34" name="矢印: 右 242">
            <a:extLst>
              <a:ext uri="{FF2B5EF4-FFF2-40B4-BE49-F238E27FC236}">
                <a16:creationId xmlns:a16="http://schemas.microsoft.com/office/drawing/2014/main" id="{90C3CD12-FA62-9F02-5678-740B8826888A}"/>
              </a:ext>
            </a:extLst>
          </p:cNvPr>
          <p:cNvSpPr/>
          <p:nvPr/>
        </p:nvSpPr>
        <p:spPr>
          <a:xfrm rot="2161219">
            <a:off x="5302167" y="8122490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56A83-38C4-C357-4FDB-05607AC1E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467" y="1709873"/>
            <a:ext cx="1347999" cy="2011825"/>
          </a:xfrm>
          <a:prstGeom prst="rect">
            <a:avLst/>
          </a:prstGeom>
        </p:spPr>
      </p:pic>
      <p:sp>
        <p:nvSpPr>
          <p:cNvPr id="465" name="テキスト ボックス 294">
            <a:extLst>
              <a:ext uri="{FF2B5EF4-FFF2-40B4-BE49-F238E27FC236}">
                <a16:creationId xmlns:a16="http://schemas.microsoft.com/office/drawing/2014/main" id="{556364A1-5126-4EB5-3C7C-CB78D086090E}"/>
              </a:ext>
            </a:extLst>
          </p:cNvPr>
          <p:cNvSpPr txBox="1"/>
          <p:nvPr/>
        </p:nvSpPr>
        <p:spPr>
          <a:xfrm>
            <a:off x="2501020" y="1837308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Temp FG Inbound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74" name="テキスト ボックス 412">
            <a:extLst>
              <a:ext uri="{FF2B5EF4-FFF2-40B4-BE49-F238E27FC236}">
                <a16:creationId xmlns:a16="http://schemas.microsoft.com/office/drawing/2014/main" id="{FE603994-0515-FD4D-4E6B-95702300EC59}"/>
              </a:ext>
            </a:extLst>
          </p:cNvPr>
          <p:cNvSpPr txBox="1"/>
          <p:nvPr/>
        </p:nvSpPr>
        <p:spPr>
          <a:xfrm>
            <a:off x="2139435" y="3344268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82" name="Rectangle: Rounded Corners 481">
            <a:extLst>
              <a:ext uri="{FF2B5EF4-FFF2-40B4-BE49-F238E27FC236}">
                <a16:creationId xmlns:a16="http://schemas.microsoft.com/office/drawing/2014/main" id="{0F69ECA3-1839-F270-D53F-EACB3D8CACE5}"/>
              </a:ext>
            </a:extLst>
          </p:cNvPr>
          <p:cNvSpPr/>
          <p:nvPr/>
        </p:nvSpPr>
        <p:spPr>
          <a:xfrm>
            <a:off x="2428457" y="3328640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pic>
        <p:nvPicPr>
          <p:cNvPr id="518" name="Picture 517">
            <a:extLst>
              <a:ext uri="{FF2B5EF4-FFF2-40B4-BE49-F238E27FC236}">
                <a16:creationId xmlns:a16="http://schemas.microsoft.com/office/drawing/2014/main" id="{CDAB5520-1DE7-9058-D6A8-4E5EBF837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416" y="2615517"/>
            <a:ext cx="1330958" cy="569739"/>
          </a:xfrm>
          <a:prstGeom prst="rect">
            <a:avLst/>
          </a:prstGeom>
        </p:spPr>
      </p:pic>
      <p:sp>
        <p:nvSpPr>
          <p:cNvPr id="519" name="テキスト ボックス 412">
            <a:extLst>
              <a:ext uri="{FF2B5EF4-FFF2-40B4-BE49-F238E27FC236}">
                <a16:creationId xmlns:a16="http://schemas.microsoft.com/office/drawing/2014/main" id="{439AEA3B-A1FF-2327-6154-398A2E970BF1}"/>
              </a:ext>
            </a:extLst>
          </p:cNvPr>
          <p:cNvSpPr txBox="1"/>
          <p:nvPr/>
        </p:nvSpPr>
        <p:spPr>
          <a:xfrm>
            <a:off x="2781711" y="3328640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520" name="テキスト ボックス 412">
            <a:extLst>
              <a:ext uri="{FF2B5EF4-FFF2-40B4-BE49-F238E27FC236}">
                <a16:creationId xmlns:a16="http://schemas.microsoft.com/office/drawing/2014/main" id="{E829D338-3469-C0D1-8881-3415A45A0888}"/>
              </a:ext>
            </a:extLst>
          </p:cNvPr>
          <p:cNvSpPr txBox="1"/>
          <p:nvPr/>
        </p:nvSpPr>
        <p:spPr>
          <a:xfrm>
            <a:off x="2969550" y="3330050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</a:t>
            </a:r>
          </a:p>
        </p:txBody>
      </p:sp>
      <p:pic>
        <p:nvPicPr>
          <p:cNvPr id="521" name="Picture 520">
            <a:extLst>
              <a:ext uri="{FF2B5EF4-FFF2-40B4-BE49-F238E27FC236}">
                <a16:creationId xmlns:a16="http://schemas.microsoft.com/office/drawing/2014/main" id="{35B39046-5424-0C93-A771-171F012FA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00" y="3917449"/>
            <a:ext cx="1347999" cy="2011825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DC061CE4-075B-56EA-9B0B-7E0FD39CE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49" y="4823093"/>
            <a:ext cx="1330958" cy="569739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77244602-3DE0-BDC0-EF10-586A28D5C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010" y="3917449"/>
            <a:ext cx="1347999" cy="2011825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AE8D3CA1-69F6-F317-D779-68DCE6AF0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83" y="6328513"/>
            <a:ext cx="1347999" cy="2011825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431C8FB7-D342-E63A-BC88-162CBD785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10" y="7219602"/>
            <a:ext cx="1347999" cy="691282"/>
          </a:xfrm>
          <a:prstGeom prst="rect">
            <a:avLst/>
          </a:prstGeom>
        </p:spPr>
      </p:pic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BA430413-1504-0B9B-ECE3-3C3A1154015C}"/>
              </a:ext>
            </a:extLst>
          </p:cNvPr>
          <p:cNvSpPr/>
          <p:nvPr/>
        </p:nvSpPr>
        <p:spPr>
          <a:xfrm>
            <a:off x="494851" y="8127112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1185C2C-6EA1-5E52-EFDA-D815D7063F82}"/>
              </a:ext>
            </a:extLst>
          </p:cNvPr>
          <p:cNvGrpSpPr/>
          <p:nvPr/>
        </p:nvGrpSpPr>
        <p:grpSpPr>
          <a:xfrm>
            <a:off x="6988705" y="6421882"/>
            <a:ext cx="747585" cy="401579"/>
            <a:chOff x="7001199" y="5604763"/>
            <a:chExt cx="747585" cy="401579"/>
          </a:xfrm>
        </p:grpSpPr>
        <p:sp>
          <p:nvSpPr>
            <p:cNvPr id="178" name="正方形/長方形 40">
              <a:extLst>
                <a:ext uri="{FF2B5EF4-FFF2-40B4-BE49-F238E27FC236}">
                  <a16:creationId xmlns:a16="http://schemas.microsoft.com/office/drawing/2014/main" id="{80850779-A3C4-4F50-6BA7-32201FD9D51E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79" name="グラフィックス 41" descr="右向き指示マーク">
              <a:extLst>
                <a:ext uri="{FF2B5EF4-FFF2-40B4-BE49-F238E27FC236}">
                  <a16:creationId xmlns:a16="http://schemas.microsoft.com/office/drawing/2014/main" id="{891A4480-2E36-D983-B4D7-7CCC42EC2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818C053D-F8C0-D08F-AE15-940C87878546}"/>
              </a:ext>
            </a:extLst>
          </p:cNvPr>
          <p:cNvGrpSpPr/>
          <p:nvPr/>
        </p:nvGrpSpPr>
        <p:grpSpPr>
          <a:xfrm>
            <a:off x="5314978" y="8382260"/>
            <a:ext cx="1075165" cy="745191"/>
            <a:chOff x="4269439" y="6649287"/>
            <a:chExt cx="1075165" cy="745191"/>
          </a:xfrm>
        </p:grpSpPr>
        <p:pic>
          <p:nvPicPr>
            <p:cNvPr id="1046" name="図 358">
              <a:extLst>
                <a:ext uri="{FF2B5EF4-FFF2-40B4-BE49-F238E27FC236}">
                  <a16:creationId xmlns:a16="http://schemas.microsoft.com/office/drawing/2014/main" id="{30A21F40-2D0A-998B-5560-BB0461BF0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1047" name="図 359">
              <a:extLst>
                <a:ext uri="{FF2B5EF4-FFF2-40B4-BE49-F238E27FC236}">
                  <a16:creationId xmlns:a16="http://schemas.microsoft.com/office/drawing/2014/main" id="{D05AFC0A-31D6-101B-F577-CE7E9E861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1048" name="テキスト ボックス 360">
              <a:extLst>
                <a:ext uri="{FF2B5EF4-FFF2-40B4-BE49-F238E27FC236}">
                  <a16:creationId xmlns:a16="http://schemas.microsoft.com/office/drawing/2014/main" id="{4CFE2AB9-3913-0AC1-9146-C22BF2C2873E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1049" name="テキスト ボックス 360">
              <a:extLst>
                <a:ext uri="{FF2B5EF4-FFF2-40B4-BE49-F238E27FC236}">
                  <a16:creationId xmlns:a16="http://schemas.microsoft.com/office/drawing/2014/main" id="{79901744-BACC-E3B4-3801-A8BED876E4C4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050" name="Picture 2" descr="info&quot; Icon - Download for free – Iconduck">
              <a:extLst>
                <a:ext uri="{FF2B5EF4-FFF2-40B4-BE49-F238E27FC236}">
                  <a16:creationId xmlns:a16="http://schemas.microsoft.com/office/drawing/2014/main" id="{D8FB6C6A-62A3-129F-78C5-E7F7684F4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テキスト ボックス 294">
            <a:extLst>
              <a:ext uri="{FF2B5EF4-FFF2-40B4-BE49-F238E27FC236}">
                <a16:creationId xmlns:a16="http://schemas.microsoft.com/office/drawing/2014/main" id="{453E8BCB-CAF6-2F0A-3A1B-F4EA98267298}"/>
              </a:ext>
            </a:extLst>
          </p:cNvPr>
          <p:cNvSpPr txBox="1"/>
          <p:nvPr/>
        </p:nvSpPr>
        <p:spPr>
          <a:xfrm>
            <a:off x="921206" y="4057499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Temp FG Inbound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8" name="テキスト ボックス 294">
            <a:extLst>
              <a:ext uri="{FF2B5EF4-FFF2-40B4-BE49-F238E27FC236}">
                <a16:creationId xmlns:a16="http://schemas.microsoft.com/office/drawing/2014/main" id="{9DC072A6-CB35-BB5C-2945-2305227A0ED9}"/>
              </a:ext>
            </a:extLst>
          </p:cNvPr>
          <p:cNvSpPr txBox="1"/>
          <p:nvPr/>
        </p:nvSpPr>
        <p:spPr>
          <a:xfrm>
            <a:off x="4275750" y="4051314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Temp FG Inbound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0" name="テキスト ボックス 294">
            <a:extLst>
              <a:ext uri="{FF2B5EF4-FFF2-40B4-BE49-F238E27FC236}">
                <a16:creationId xmlns:a16="http://schemas.microsoft.com/office/drawing/2014/main" id="{1E797279-8BBB-AF96-F66F-D519066F3B0C}"/>
              </a:ext>
            </a:extLst>
          </p:cNvPr>
          <p:cNvSpPr txBox="1"/>
          <p:nvPr/>
        </p:nvSpPr>
        <p:spPr>
          <a:xfrm>
            <a:off x="887950" y="6455465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Temp FG Inbound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2" name="テキスト ボックス 412">
            <a:extLst>
              <a:ext uri="{FF2B5EF4-FFF2-40B4-BE49-F238E27FC236}">
                <a16:creationId xmlns:a16="http://schemas.microsoft.com/office/drawing/2014/main" id="{1E80BE63-7B0A-5D9A-4246-83A6CF553DA9}"/>
              </a:ext>
            </a:extLst>
          </p:cNvPr>
          <p:cNvSpPr txBox="1"/>
          <p:nvPr/>
        </p:nvSpPr>
        <p:spPr>
          <a:xfrm>
            <a:off x="534142" y="5549625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29B00E9-A14A-9FA6-7AC7-640D5CDA5D8D}"/>
              </a:ext>
            </a:extLst>
          </p:cNvPr>
          <p:cNvSpPr/>
          <p:nvPr/>
        </p:nvSpPr>
        <p:spPr>
          <a:xfrm>
            <a:off x="823164" y="5533997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54" name="テキスト ボックス 412">
            <a:extLst>
              <a:ext uri="{FF2B5EF4-FFF2-40B4-BE49-F238E27FC236}">
                <a16:creationId xmlns:a16="http://schemas.microsoft.com/office/drawing/2014/main" id="{5FE11FF1-3A17-485A-B04D-43F690B87C57}"/>
              </a:ext>
            </a:extLst>
          </p:cNvPr>
          <p:cNvSpPr txBox="1"/>
          <p:nvPr/>
        </p:nvSpPr>
        <p:spPr>
          <a:xfrm>
            <a:off x="1176418" y="5533997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55" name="テキスト ボックス 412">
            <a:extLst>
              <a:ext uri="{FF2B5EF4-FFF2-40B4-BE49-F238E27FC236}">
                <a16:creationId xmlns:a16="http://schemas.microsoft.com/office/drawing/2014/main" id="{27442A62-FCAA-9BE1-AB06-643DB5F4AE36}"/>
              </a:ext>
            </a:extLst>
          </p:cNvPr>
          <p:cNvSpPr txBox="1"/>
          <p:nvPr/>
        </p:nvSpPr>
        <p:spPr>
          <a:xfrm>
            <a:off x="1364257" y="5535407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</a:t>
            </a:r>
          </a:p>
        </p:txBody>
      </p:sp>
      <p:sp>
        <p:nvSpPr>
          <p:cNvPr id="449" name="テキスト ボックス 412">
            <a:extLst>
              <a:ext uri="{FF2B5EF4-FFF2-40B4-BE49-F238E27FC236}">
                <a16:creationId xmlns:a16="http://schemas.microsoft.com/office/drawing/2014/main" id="{D23390CB-D127-0496-73CB-A61DE64F84D5}"/>
              </a:ext>
            </a:extLst>
          </p:cNvPr>
          <p:cNvSpPr txBox="1"/>
          <p:nvPr/>
        </p:nvSpPr>
        <p:spPr>
          <a:xfrm>
            <a:off x="1176825" y="7945456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450" name="テキスト ボックス 412">
            <a:extLst>
              <a:ext uri="{FF2B5EF4-FFF2-40B4-BE49-F238E27FC236}">
                <a16:creationId xmlns:a16="http://schemas.microsoft.com/office/drawing/2014/main" id="{47E1A0E4-8896-E81C-51A3-2BC886A0ED96}"/>
              </a:ext>
            </a:extLst>
          </p:cNvPr>
          <p:cNvSpPr txBox="1"/>
          <p:nvPr/>
        </p:nvSpPr>
        <p:spPr>
          <a:xfrm>
            <a:off x="1364664" y="7946866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20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E481F6-074C-953B-CD3D-F9AB4AA8715C}"/>
              </a:ext>
            </a:extLst>
          </p:cNvPr>
          <p:cNvSpPr/>
          <p:nvPr/>
        </p:nvSpPr>
        <p:spPr>
          <a:xfrm>
            <a:off x="2580518" y="2295894"/>
            <a:ext cx="842410" cy="144655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1D8F77-816A-5E06-3F96-62B6F2CBC557}"/>
              </a:ext>
            </a:extLst>
          </p:cNvPr>
          <p:cNvSpPr/>
          <p:nvPr/>
        </p:nvSpPr>
        <p:spPr>
          <a:xfrm>
            <a:off x="2580518" y="2455914"/>
            <a:ext cx="842410" cy="144655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FCF0F4-7636-6F5F-71B5-4326AD16C4B3}"/>
              </a:ext>
            </a:extLst>
          </p:cNvPr>
          <p:cNvSpPr/>
          <p:nvPr/>
        </p:nvSpPr>
        <p:spPr>
          <a:xfrm>
            <a:off x="985374" y="4508352"/>
            <a:ext cx="842410" cy="144655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A5C1B8F-08CA-C481-F41D-420FB1B0520B}"/>
              </a:ext>
            </a:extLst>
          </p:cNvPr>
          <p:cNvSpPr/>
          <p:nvPr/>
        </p:nvSpPr>
        <p:spPr>
          <a:xfrm>
            <a:off x="985374" y="4668372"/>
            <a:ext cx="842410" cy="144655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412">
            <a:extLst>
              <a:ext uri="{FF2B5EF4-FFF2-40B4-BE49-F238E27FC236}">
                <a16:creationId xmlns:a16="http://schemas.microsoft.com/office/drawing/2014/main" id="{201CB12F-EBA9-731F-574F-D6103D61FEC4}"/>
              </a:ext>
            </a:extLst>
          </p:cNvPr>
          <p:cNvSpPr txBox="1"/>
          <p:nvPr/>
        </p:nvSpPr>
        <p:spPr>
          <a:xfrm>
            <a:off x="522358" y="7973259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86F8BE-75C6-6FA8-59D7-6F242EF1FBC6}"/>
              </a:ext>
            </a:extLst>
          </p:cNvPr>
          <p:cNvSpPr/>
          <p:nvPr/>
        </p:nvSpPr>
        <p:spPr>
          <a:xfrm>
            <a:off x="811380" y="7957631"/>
            <a:ext cx="304122" cy="104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b="1" kern="0" dirty="0">
                <a:solidFill>
                  <a:prstClr val="black"/>
                </a:solidFill>
              </a:rPr>
              <a:t>W01</a:t>
            </a:r>
          </a:p>
        </p:txBody>
      </p:sp>
      <p:sp>
        <p:nvSpPr>
          <p:cNvPr id="469" name="矢印: 右 18">
            <a:extLst>
              <a:ext uri="{FF2B5EF4-FFF2-40B4-BE49-F238E27FC236}">
                <a16:creationId xmlns:a16="http://schemas.microsoft.com/office/drawing/2014/main" id="{E7571D7E-F94C-4D67-C38F-84EB71D8A7A9}"/>
              </a:ext>
            </a:extLst>
          </p:cNvPr>
          <p:cNvSpPr/>
          <p:nvPr/>
        </p:nvSpPr>
        <p:spPr>
          <a:xfrm>
            <a:off x="1839298" y="275171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0" name="Isosceles Triangle 469">
            <a:extLst>
              <a:ext uri="{FF2B5EF4-FFF2-40B4-BE49-F238E27FC236}">
                <a16:creationId xmlns:a16="http://schemas.microsoft.com/office/drawing/2014/main" id="{F798B963-1E96-F8A2-CACD-869B6E28FC9F}"/>
              </a:ext>
            </a:extLst>
          </p:cNvPr>
          <p:cNvSpPr/>
          <p:nvPr/>
        </p:nvSpPr>
        <p:spPr>
          <a:xfrm>
            <a:off x="6229101" y="561556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6B73F9C-70AC-215D-8868-A67E029312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73" y="4872780"/>
            <a:ext cx="348879" cy="283703"/>
          </a:xfrm>
          <a:prstGeom prst="rect">
            <a:avLst/>
          </a:prstGeom>
        </p:spPr>
      </p:pic>
      <p:sp>
        <p:nvSpPr>
          <p:cNvPr id="35" name="テキスト ボックス 300">
            <a:extLst>
              <a:ext uri="{FF2B5EF4-FFF2-40B4-BE49-F238E27FC236}">
                <a16:creationId xmlns:a16="http://schemas.microsoft.com/office/drawing/2014/main" id="{C4FC3DDA-6800-218B-80BB-5CDBE2C659E7}"/>
              </a:ext>
            </a:extLst>
          </p:cNvPr>
          <p:cNvSpPr txBox="1"/>
          <p:nvPr/>
        </p:nvSpPr>
        <p:spPr>
          <a:xfrm>
            <a:off x="5473327" y="4305384"/>
            <a:ext cx="887573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(Step.2)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Box Barcode due to data verification</a:t>
            </a:r>
          </a:p>
          <a:p>
            <a:r>
              <a:rPr kumimoji="1" lang="en-US" altLang="ja-JP" sz="600" dirty="0">
                <a:latin typeface="+mj-lt"/>
              </a:rPr>
              <a:t>* Refer to page 24 – carton mater compare</a:t>
            </a:r>
            <a:endParaRPr kumimoji="1" lang="ja-JP" altLang="en-US" sz="6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3A0502F-7549-AF25-C476-545F47FE8D7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b="9443"/>
          <a:stretch/>
        </p:blipFill>
        <p:spPr>
          <a:xfrm>
            <a:off x="3858011" y="4815859"/>
            <a:ext cx="1349430" cy="849054"/>
          </a:xfrm>
          <a:prstGeom prst="rect">
            <a:avLst/>
          </a:prstGeom>
        </p:spPr>
      </p:pic>
      <p:sp>
        <p:nvSpPr>
          <p:cNvPr id="38" name="テキスト ボックス 412">
            <a:extLst>
              <a:ext uri="{FF2B5EF4-FFF2-40B4-BE49-F238E27FC236}">
                <a16:creationId xmlns:a16="http://schemas.microsoft.com/office/drawing/2014/main" id="{BD8CE382-6EC3-F18B-8CCE-70ECA0DD1EFE}"/>
              </a:ext>
            </a:extLst>
          </p:cNvPr>
          <p:cNvSpPr txBox="1"/>
          <p:nvPr/>
        </p:nvSpPr>
        <p:spPr>
          <a:xfrm>
            <a:off x="3912541" y="5549625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122D4FC-0568-4AD1-DB0C-F686DD37587C}"/>
              </a:ext>
            </a:extLst>
          </p:cNvPr>
          <p:cNvSpPr/>
          <p:nvPr/>
        </p:nvSpPr>
        <p:spPr>
          <a:xfrm>
            <a:off x="4201563" y="5533997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41" name="テキスト ボックス 412">
            <a:extLst>
              <a:ext uri="{FF2B5EF4-FFF2-40B4-BE49-F238E27FC236}">
                <a16:creationId xmlns:a16="http://schemas.microsoft.com/office/drawing/2014/main" id="{4CBDF2F6-177C-A670-581D-D05780CC18F8}"/>
              </a:ext>
            </a:extLst>
          </p:cNvPr>
          <p:cNvSpPr txBox="1"/>
          <p:nvPr/>
        </p:nvSpPr>
        <p:spPr>
          <a:xfrm>
            <a:off x="4554817" y="5533997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42" name="テキスト ボックス 412">
            <a:extLst>
              <a:ext uri="{FF2B5EF4-FFF2-40B4-BE49-F238E27FC236}">
                <a16:creationId xmlns:a16="http://schemas.microsoft.com/office/drawing/2014/main" id="{F333A808-8154-2A5C-2AAD-A006132037B2}"/>
              </a:ext>
            </a:extLst>
          </p:cNvPr>
          <p:cNvSpPr txBox="1"/>
          <p:nvPr/>
        </p:nvSpPr>
        <p:spPr>
          <a:xfrm>
            <a:off x="4742656" y="5535407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20</a:t>
            </a:r>
          </a:p>
        </p:txBody>
      </p:sp>
      <p:sp>
        <p:nvSpPr>
          <p:cNvPr id="51" name="矢印: 右 242">
            <a:extLst>
              <a:ext uri="{FF2B5EF4-FFF2-40B4-BE49-F238E27FC236}">
                <a16:creationId xmlns:a16="http://schemas.microsoft.com/office/drawing/2014/main" id="{CD0D1C7B-9F77-D2CF-EF8B-91A6CA208DCD}"/>
              </a:ext>
            </a:extLst>
          </p:cNvPr>
          <p:cNvSpPr/>
          <p:nvPr/>
        </p:nvSpPr>
        <p:spPr>
          <a:xfrm rot="5400000">
            <a:off x="5765047" y="5111691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CBB572D8-0967-3E22-F9C3-09365DF00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010" y="6276052"/>
            <a:ext cx="1347999" cy="2011825"/>
          </a:xfrm>
          <a:prstGeom prst="rect">
            <a:avLst/>
          </a:prstGeom>
        </p:spPr>
      </p:pic>
      <p:sp>
        <p:nvSpPr>
          <p:cNvPr id="61" name="テキスト ボックス 294">
            <a:extLst>
              <a:ext uri="{FF2B5EF4-FFF2-40B4-BE49-F238E27FC236}">
                <a16:creationId xmlns:a16="http://schemas.microsoft.com/office/drawing/2014/main" id="{A2DC7D02-0ADE-5CD2-3E20-54FC92962AF9}"/>
              </a:ext>
            </a:extLst>
          </p:cNvPr>
          <p:cNvSpPr txBox="1"/>
          <p:nvPr/>
        </p:nvSpPr>
        <p:spPr>
          <a:xfrm>
            <a:off x="4275750" y="6409917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Temp FG Inbound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63" name="矢印: 右 242">
            <a:extLst>
              <a:ext uri="{FF2B5EF4-FFF2-40B4-BE49-F238E27FC236}">
                <a16:creationId xmlns:a16="http://schemas.microsoft.com/office/drawing/2014/main" id="{5B0C2BF8-D3FC-4A58-8CB2-CC1F896EE95B}"/>
              </a:ext>
            </a:extLst>
          </p:cNvPr>
          <p:cNvSpPr/>
          <p:nvPr/>
        </p:nvSpPr>
        <p:spPr>
          <a:xfrm rot="8326877">
            <a:off x="5312126" y="6455024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68" name="Picture 467">
            <a:extLst>
              <a:ext uri="{FF2B5EF4-FFF2-40B4-BE49-F238E27FC236}">
                <a16:creationId xmlns:a16="http://schemas.microsoft.com/office/drawing/2014/main" id="{88CAB0F8-1493-67FF-0078-FDE1A60897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4837" y="7185016"/>
            <a:ext cx="1342604" cy="743462"/>
          </a:xfrm>
          <a:prstGeom prst="rect">
            <a:avLst/>
          </a:prstGeom>
        </p:spPr>
      </p:pic>
      <p:sp>
        <p:nvSpPr>
          <p:cNvPr id="475" name="テキスト ボックス 412">
            <a:extLst>
              <a:ext uri="{FF2B5EF4-FFF2-40B4-BE49-F238E27FC236}">
                <a16:creationId xmlns:a16="http://schemas.microsoft.com/office/drawing/2014/main" id="{FD85D64A-FB39-850D-F57E-EF2D4C4B5029}"/>
              </a:ext>
            </a:extLst>
          </p:cNvPr>
          <p:cNvSpPr txBox="1"/>
          <p:nvPr/>
        </p:nvSpPr>
        <p:spPr>
          <a:xfrm>
            <a:off x="3912541" y="7908228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77" name="テキスト ボックス 412">
            <a:extLst>
              <a:ext uri="{FF2B5EF4-FFF2-40B4-BE49-F238E27FC236}">
                <a16:creationId xmlns:a16="http://schemas.microsoft.com/office/drawing/2014/main" id="{E1B8E31F-E766-0EE1-ED5E-CEE4B38EB4DC}"/>
              </a:ext>
            </a:extLst>
          </p:cNvPr>
          <p:cNvSpPr txBox="1"/>
          <p:nvPr/>
        </p:nvSpPr>
        <p:spPr>
          <a:xfrm>
            <a:off x="4554817" y="7892600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478" name="テキスト ボックス 412">
            <a:extLst>
              <a:ext uri="{FF2B5EF4-FFF2-40B4-BE49-F238E27FC236}">
                <a16:creationId xmlns:a16="http://schemas.microsoft.com/office/drawing/2014/main" id="{7BD80FA1-E79C-E033-4C98-7F935896093B}"/>
              </a:ext>
            </a:extLst>
          </p:cNvPr>
          <p:cNvSpPr txBox="1"/>
          <p:nvPr/>
        </p:nvSpPr>
        <p:spPr>
          <a:xfrm>
            <a:off x="4742656" y="7894010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20</a:t>
            </a:r>
          </a:p>
        </p:txBody>
      </p:sp>
      <p:sp>
        <p:nvSpPr>
          <p:cNvPr id="479" name="Rectangle: Rounded Corners 478">
            <a:extLst>
              <a:ext uri="{FF2B5EF4-FFF2-40B4-BE49-F238E27FC236}">
                <a16:creationId xmlns:a16="http://schemas.microsoft.com/office/drawing/2014/main" id="{C9E7B13D-B7A8-9B05-BE96-7A79ED186EDC}"/>
              </a:ext>
            </a:extLst>
          </p:cNvPr>
          <p:cNvSpPr/>
          <p:nvPr/>
        </p:nvSpPr>
        <p:spPr>
          <a:xfrm>
            <a:off x="4185706" y="7904159"/>
            <a:ext cx="304122" cy="104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b="1" kern="0" dirty="0">
                <a:solidFill>
                  <a:prstClr val="black"/>
                </a:solidFill>
              </a:rPr>
              <a:t>W01</a:t>
            </a:r>
          </a:p>
        </p:txBody>
      </p:sp>
      <p:sp>
        <p:nvSpPr>
          <p:cNvPr id="480" name="矢印: 右 242">
            <a:extLst>
              <a:ext uri="{FF2B5EF4-FFF2-40B4-BE49-F238E27FC236}">
                <a16:creationId xmlns:a16="http://schemas.microsoft.com/office/drawing/2014/main" id="{AA8E2171-38AA-8A79-B9B3-0FD09E2CAF37}"/>
              </a:ext>
            </a:extLst>
          </p:cNvPr>
          <p:cNvSpPr/>
          <p:nvPr/>
        </p:nvSpPr>
        <p:spPr>
          <a:xfrm rot="13515157">
            <a:off x="3421619" y="6475580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A5BF048C-5082-7F16-BF19-EE947FA2BEDB}"/>
              </a:ext>
            </a:extLst>
          </p:cNvPr>
          <p:cNvSpPr/>
          <p:nvPr/>
        </p:nvSpPr>
        <p:spPr>
          <a:xfrm>
            <a:off x="4547732" y="8072405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ED5962E4-EB7D-AFB5-190B-7CA8826B608D}"/>
              </a:ext>
            </a:extLst>
          </p:cNvPr>
          <p:cNvGrpSpPr/>
          <p:nvPr/>
        </p:nvGrpSpPr>
        <p:grpSpPr>
          <a:xfrm>
            <a:off x="4518423" y="8036230"/>
            <a:ext cx="747585" cy="401579"/>
            <a:chOff x="7001199" y="5604763"/>
            <a:chExt cx="747585" cy="401579"/>
          </a:xfrm>
        </p:grpSpPr>
        <p:sp>
          <p:nvSpPr>
            <p:cNvPr id="484" name="正方形/長方形 40">
              <a:extLst>
                <a:ext uri="{FF2B5EF4-FFF2-40B4-BE49-F238E27FC236}">
                  <a16:creationId xmlns:a16="http://schemas.microsoft.com/office/drawing/2014/main" id="{420068AE-8772-AB84-048F-4EB720069C45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85" name="グラフィックス 41" descr="右向き指示マーク">
              <a:extLst>
                <a:ext uri="{FF2B5EF4-FFF2-40B4-BE49-F238E27FC236}">
                  <a16:creationId xmlns:a16="http://schemas.microsoft.com/office/drawing/2014/main" id="{AF43D81B-B1DF-1AC3-A41C-E2F5C644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2263A74E-CBA2-4FE0-8173-9EC5A1C39716}"/>
              </a:ext>
            </a:extLst>
          </p:cNvPr>
          <p:cNvGrpSpPr/>
          <p:nvPr/>
        </p:nvGrpSpPr>
        <p:grpSpPr>
          <a:xfrm>
            <a:off x="486919" y="6807990"/>
            <a:ext cx="1330716" cy="1103760"/>
            <a:chOff x="499126" y="7062177"/>
            <a:chExt cx="1330716" cy="1103760"/>
          </a:xfrm>
        </p:grpSpPr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474DD2D2-7163-13AA-592E-52D4E482BEA2}"/>
                </a:ext>
              </a:extLst>
            </p:cNvPr>
            <p:cNvSpPr/>
            <p:nvPr/>
          </p:nvSpPr>
          <p:spPr>
            <a:xfrm>
              <a:off x="499126" y="7092451"/>
              <a:ext cx="1330716" cy="1073486"/>
            </a:xfrm>
            <a:prstGeom prst="rect">
              <a:avLst/>
            </a:prstGeom>
            <a:solidFill>
              <a:srgbClr val="FF5050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88" name="TextBox 487">
              <a:extLst>
                <a:ext uri="{FF2B5EF4-FFF2-40B4-BE49-F238E27FC236}">
                  <a16:creationId xmlns:a16="http://schemas.microsoft.com/office/drawing/2014/main" id="{F3EE40AA-F7D1-A5D2-F2C7-EF3DDD597C7E}"/>
                </a:ext>
              </a:extLst>
            </p:cNvPr>
            <p:cNvSpPr txBox="1"/>
            <p:nvPr/>
          </p:nvSpPr>
          <p:spPr>
            <a:xfrm>
              <a:off x="889122" y="7062177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NG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F26D65D3-DFAF-A4DC-56D7-BAD88F52BDC5}"/>
                </a:ext>
              </a:extLst>
            </p:cNvPr>
            <p:cNvSpPr txBox="1"/>
            <p:nvPr/>
          </p:nvSpPr>
          <p:spPr>
            <a:xfrm>
              <a:off x="510073" y="7373449"/>
              <a:ext cx="3850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user</a:t>
              </a:r>
            </a:p>
          </p:txBody>
        </p:sp>
        <p:sp>
          <p:nvSpPr>
            <p:cNvPr id="490" name="TextBox 489">
              <a:extLst>
                <a:ext uri="{FF2B5EF4-FFF2-40B4-BE49-F238E27FC236}">
                  <a16:creationId xmlns:a16="http://schemas.microsoft.com/office/drawing/2014/main" id="{CA8773EF-D14D-23F1-F600-244E6988C5BA}"/>
                </a:ext>
              </a:extLst>
            </p:cNvPr>
            <p:cNvSpPr txBox="1"/>
            <p:nvPr/>
          </p:nvSpPr>
          <p:spPr>
            <a:xfrm>
              <a:off x="510690" y="7554508"/>
              <a:ext cx="6254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password</a:t>
              </a:r>
            </a:p>
          </p:txBody>
        </p:sp>
        <p:sp>
          <p:nvSpPr>
            <p:cNvPr id="491" name="Rectangle: Rounded Corners 490">
              <a:extLst>
                <a:ext uri="{FF2B5EF4-FFF2-40B4-BE49-F238E27FC236}">
                  <a16:creationId xmlns:a16="http://schemas.microsoft.com/office/drawing/2014/main" id="{4C9FB244-EE6A-1363-630C-3A2403075266}"/>
                </a:ext>
              </a:extLst>
            </p:cNvPr>
            <p:cNvSpPr/>
            <p:nvPr/>
          </p:nvSpPr>
          <p:spPr>
            <a:xfrm>
              <a:off x="1136182" y="7431509"/>
              <a:ext cx="668076" cy="157384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r>
                <a:rPr kumimoji="1" lang="en-US" sz="700" kern="0" dirty="0">
                  <a:solidFill>
                    <a:prstClr val="black"/>
                  </a:solidFill>
                </a:rPr>
                <a:t>LEADER01</a:t>
              </a:r>
            </a:p>
          </p:txBody>
        </p:sp>
        <p:sp>
          <p:nvSpPr>
            <p:cNvPr id="492" name="Rectangle: Rounded Corners 491">
              <a:extLst>
                <a:ext uri="{FF2B5EF4-FFF2-40B4-BE49-F238E27FC236}">
                  <a16:creationId xmlns:a16="http://schemas.microsoft.com/office/drawing/2014/main" id="{776D8C30-904E-C0E4-0C38-C21290E3BCA0}"/>
                </a:ext>
              </a:extLst>
            </p:cNvPr>
            <p:cNvSpPr/>
            <p:nvPr/>
          </p:nvSpPr>
          <p:spPr>
            <a:xfrm>
              <a:off x="1136182" y="7623014"/>
              <a:ext cx="668076" cy="157384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r>
                <a:rPr kumimoji="1" lang="en-US" sz="700" kern="0" dirty="0">
                  <a:solidFill>
                    <a:prstClr val="black"/>
                  </a:solidFill>
                </a:rPr>
                <a:t>*********</a:t>
              </a:r>
            </a:p>
          </p:txBody>
        </p:sp>
        <p:sp>
          <p:nvSpPr>
            <p:cNvPr id="493" name="四角形: 角を丸くする 28">
              <a:extLst>
                <a:ext uri="{FF2B5EF4-FFF2-40B4-BE49-F238E27FC236}">
                  <a16:creationId xmlns:a16="http://schemas.microsoft.com/office/drawing/2014/main" id="{752D1F47-2AE5-1219-CC4D-9EF802FDD289}"/>
                </a:ext>
              </a:extLst>
            </p:cNvPr>
            <p:cNvSpPr/>
            <p:nvPr/>
          </p:nvSpPr>
          <p:spPr>
            <a:xfrm>
              <a:off x="572733" y="7877087"/>
              <a:ext cx="553483" cy="170571"/>
            </a:xfrm>
            <a:prstGeom prst="roundRect">
              <a:avLst>
                <a:gd name="adj" fmla="val 46449"/>
              </a:avLst>
            </a:prstGeom>
            <a:solidFill>
              <a:srgbClr val="6CD506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600" kern="0" dirty="0">
                  <a:solidFill>
                    <a:schemeClr val="bg1"/>
                  </a:solidFill>
                </a:rPr>
                <a:t>OK[P2]</a:t>
              </a:r>
              <a:endParaRPr kumimoji="1" lang="ja-JP" altLang="en-US" sz="600" kern="0" dirty="0">
                <a:solidFill>
                  <a:schemeClr val="bg1"/>
                </a:solidFill>
              </a:endParaRPr>
            </a:p>
          </p:txBody>
        </p:sp>
        <p:sp>
          <p:nvSpPr>
            <p:cNvPr id="494" name="Rectangle: Rounded Corners 493">
              <a:extLst>
                <a:ext uri="{FF2B5EF4-FFF2-40B4-BE49-F238E27FC236}">
                  <a16:creationId xmlns:a16="http://schemas.microsoft.com/office/drawing/2014/main" id="{E0148EC6-1E37-3B61-0BF3-164F932C94E0}"/>
                </a:ext>
              </a:extLst>
            </p:cNvPr>
            <p:cNvSpPr/>
            <p:nvPr/>
          </p:nvSpPr>
          <p:spPr>
            <a:xfrm>
              <a:off x="1143119" y="7877086"/>
              <a:ext cx="671761" cy="182952"/>
            </a:xfrm>
            <a:prstGeom prst="roundRect">
              <a:avLst>
                <a:gd name="adj" fmla="val 41657"/>
              </a:avLst>
            </a:prstGeom>
            <a:solidFill>
              <a:srgbClr val="FFC000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r>
                <a:rPr kumimoji="1" lang="en-US" sz="600" b="1" kern="0" dirty="0">
                  <a:solidFill>
                    <a:schemeClr val="bg1"/>
                  </a:solidFill>
                </a:rPr>
                <a:t>Clear[P3]</a:t>
              </a:r>
            </a:p>
          </p:txBody>
        </p:sp>
      </p:grpSp>
      <p:sp>
        <p:nvSpPr>
          <p:cNvPr id="495" name="テキスト ボックス 300">
            <a:extLst>
              <a:ext uri="{FF2B5EF4-FFF2-40B4-BE49-F238E27FC236}">
                <a16:creationId xmlns:a16="http://schemas.microsoft.com/office/drawing/2014/main" id="{920456DE-73C9-FAA7-73B9-5334741AEB84}"/>
              </a:ext>
            </a:extLst>
          </p:cNvPr>
          <p:cNvSpPr txBox="1"/>
          <p:nvPr/>
        </p:nvSpPr>
        <p:spPr>
          <a:xfrm>
            <a:off x="1933165" y="6764427"/>
            <a:ext cx="887573" cy="646331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u="sng" dirty="0">
                <a:solidFill>
                  <a:schemeClr val="bg1"/>
                </a:solidFill>
                <a:latin typeface="+mj-lt"/>
              </a:rPr>
              <a:t>In case of NG</a:t>
            </a:r>
          </a:p>
          <a:p>
            <a:endParaRPr kumimoji="1" lang="en-US" altLang="ja-JP" sz="600" b="1" dirty="0">
              <a:solidFill>
                <a:schemeClr val="bg1"/>
              </a:solidFill>
              <a:latin typeface="+mj-lt"/>
            </a:endParaRPr>
          </a:p>
          <a:p>
            <a:r>
              <a:rPr kumimoji="1" lang="en-US" altLang="ja-JP" sz="600" dirty="0">
                <a:solidFill>
                  <a:schemeClr val="bg1"/>
                </a:solidFill>
                <a:latin typeface="+mj-lt"/>
              </a:rPr>
              <a:t>Must be enter the leader user and password to unlock the screen</a:t>
            </a:r>
            <a:endParaRPr kumimoji="1" lang="ja-JP" altLang="en-US" sz="600" dirty="0">
              <a:solidFill>
                <a:schemeClr val="bg1"/>
              </a:solidFill>
            </a:endParaRPr>
          </a:p>
        </p:txBody>
      </p:sp>
      <p:sp>
        <p:nvSpPr>
          <p:cNvPr id="496" name="正方形/長方形 40">
            <a:extLst>
              <a:ext uri="{FF2B5EF4-FFF2-40B4-BE49-F238E27FC236}">
                <a16:creationId xmlns:a16="http://schemas.microsoft.com/office/drawing/2014/main" id="{6FCEB88D-71C9-BE1A-15C4-87B900ACC159}"/>
              </a:ext>
            </a:extLst>
          </p:cNvPr>
          <p:cNvSpPr/>
          <p:nvPr/>
        </p:nvSpPr>
        <p:spPr>
          <a:xfrm>
            <a:off x="455114" y="6060282"/>
            <a:ext cx="2429056" cy="260521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97" name="テキスト ボックス 300">
            <a:extLst>
              <a:ext uri="{FF2B5EF4-FFF2-40B4-BE49-F238E27FC236}">
                <a16:creationId xmlns:a16="http://schemas.microsoft.com/office/drawing/2014/main" id="{0F1A55D7-CB1E-3A04-A02B-E1694A9994FA}"/>
              </a:ext>
            </a:extLst>
          </p:cNvPr>
          <p:cNvSpPr txBox="1"/>
          <p:nvPr/>
        </p:nvSpPr>
        <p:spPr>
          <a:xfrm>
            <a:off x="3243018" y="7338602"/>
            <a:ext cx="841925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(Step.3)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the destination location (end of production line)</a:t>
            </a:r>
            <a:endParaRPr kumimoji="1" lang="ja-JP" altLang="en-US" sz="600" dirty="0"/>
          </a:p>
        </p:txBody>
      </p:sp>
      <p:sp>
        <p:nvSpPr>
          <p:cNvPr id="499" name="テキスト ボックス 300">
            <a:extLst>
              <a:ext uri="{FF2B5EF4-FFF2-40B4-BE49-F238E27FC236}">
                <a16:creationId xmlns:a16="http://schemas.microsoft.com/office/drawing/2014/main" id="{2001B075-6C7E-5740-FC79-D2A76FE7D79B}"/>
              </a:ext>
            </a:extLst>
          </p:cNvPr>
          <p:cNvSpPr txBox="1"/>
          <p:nvPr/>
        </p:nvSpPr>
        <p:spPr>
          <a:xfrm>
            <a:off x="1916194" y="5177327"/>
            <a:ext cx="887573" cy="553998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u="sng" dirty="0">
                <a:solidFill>
                  <a:schemeClr val="bg1"/>
                </a:solidFill>
                <a:latin typeface="+mj-lt"/>
              </a:rPr>
              <a:t>In case of NG</a:t>
            </a:r>
          </a:p>
          <a:p>
            <a:endParaRPr kumimoji="1" lang="en-US" altLang="ja-JP" sz="600" b="1" dirty="0">
              <a:solidFill>
                <a:schemeClr val="bg1"/>
              </a:solidFill>
              <a:latin typeface="+mj-lt"/>
            </a:endParaRPr>
          </a:p>
          <a:p>
            <a:r>
              <a:rPr kumimoji="1" lang="en-US" altLang="ja-JP" sz="600" dirty="0">
                <a:solidFill>
                  <a:schemeClr val="bg1"/>
                </a:solidFill>
                <a:latin typeface="+mj-lt"/>
              </a:rPr>
              <a:t>Detect and prevent scan duplicated KANBAN</a:t>
            </a:r>
            <a:endParaRPr kumimoji="1" lang="ja-JP" altLang="en-US" sz="600" dirty="0">
              <a:solidFill>
                <a:schemeClr val="bg1"/>
              </a:solidFill>
            </a:endParaRPr>
          </a:p>
        </p:txBody>
      </p: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EFB9EF2D-954B-703C-A4DC-35015B6E5400}"/>
              </a:ext>
            </a:extLst>
          </p:cNvPr>
          <p:cNvGrpSpPr/>
          <p:nvPr/>
        </p:nvGrpSpPr>
        <p:grpSpPr>
          <a:xfrm>
            <a:off x="3023657" y="4937743"/>
            <a:ext cx="279963" cy="889166"/>
            <a:chOff x="2694384" y="4873406"/>
            <a:chExt cx="279963" cy="889166"/>
          </a:xfrm>
        </p:grpSpPr>
        <p:sp>
          <p:nvSpPr>
            <p:cNvPr id="501" name="台形 241">
              <a:extLst>
                <a:ext uri="{FF2B5EF4-FFF2-40B4-BE49-F238E27FC236}">
                  <a16:creationId xmlns:a16="http://schemas.microsoft.com/office/drawing/2014/main" id="{AB5E0FF9-52E9-92FD-8A9D-0B43B0B067A6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02" name="Picture 501">
              <a:extLst>
                <a:ext uri="{FF2B5EF4-FFF2-40B4-BE49-F238E27FC236}">
                  <a16:creationId xmlns:a16="http://schemas.microsoft.com/office/drawing/2014/main" id="{E02B33CE-8289-81BB-6BF2-C5D571EA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sp>
        <p:nvSpPr>
          <p:cNvPr id="503" name="テキスト ボックス 300">
            <a:extLst>
              <a:ext uri="{FF2B5EF4-FFF2-40B4-BE49-F238E27FC236}">
                <a16:creationId xmlns:a16="http://schemas.microsoft.com/office/drawing/2014/main" id="{C6D57A29-CD70-DD71-460A-E5B788C2D2BC}"/>
              </a:ext>
            </a:extLst>
          </p:cNvPr>
          <p:cNvSpPr txBox="1"/>
          <p:nvPr/>
        </p:nvSpPr>
        <p:spPr>
          <a:xfrm>
            <a:off x="2206696" y="3885698"/>
            <a:ext cx="136629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(Step.1)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WIP label for moving Goods to WIP Store lane</a:t>
            </a:r>
          </a:p>
          <a:p>
            <a:endParaRPr kumimoji="1" lang="en-US" altLang="ja-JP" sz="600" dirty="0">
              <a:latin typeface="+mj-lt"/>
            </a:endParaRPr>
          </a:p>
          <a:p>
            <a:r>
              <a:rPr kumimoji="1" lang="en-US" altLang="ja-JP" sz="600" dirty="0">
                <a:latin typeface="+mj-lt"/>
              </a:rPr>
              <a:t>Export items 1KANBAN / 1OUTER (CARTON)</a:t>
            </a:r>
            <a:endParaRPr kumimoji="1" lang="ja-JP" altLang="en-US" sz="600" dirty="0"/>
          </a:p>
        </p:txBody>
      </p:sp>
      <p:sp>
        <p:nvSpPr>
          <p:cNvPr id="507" name="テキスト ボックス 300">
            <a:extLst>
              <a:ext uri="{FF2B5EF4-FFF2-40B4-BE49-F238E27FC236}">
                <a16:creationId xmlns:a16="http://schemas.microsoft.com/office/drawing/2014/main" id="{77F97DD0-F1DB-DDF3-83FE-4559F95FF454}"/>
              </a:ext>
            </a:extLst>
          </p:cNvPr>
          <p:cNvSpPr txBox="1"/>
          <p:nvPr/>
        </p:nvSpPr>
        <p:spPr>
          <a:xfrm>
            <a:off x="5548595" y="3723364"/>
            <a:ext cx="887573" cy="461665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u="sng" dirty="0">
                <a:solidFill>
                  <a:schemeClr val="bg1"/>
                </a:solidFill>
                <a:latin typeface="+mj-lt"/>
              </a:rPr>
              <a:t>In case of NG</a:t>
            </a:r>
          </a:p>
          <a:p>
            <a:endParaRPr kumimoji="1" lang="en-US" altLang="ja-JP" sz="600" b="1" dirty="0">
              <a:solidFill>
                <a:schemeClr val="bg1"/>
              </a:solidFill>
              <a:latin typeface="+mj-lt"/>
            </a:endParaRPr>
          </a:p>
          <a:p>
            <a:r>
              <a:rPr kumimoji="1" lang="en-US" altLang="ja-JP" sz="600" dirty="0">
                <a:solidFill>
                  <a:schemeClr val="bg1"/>
                </a:solidFill>
                <a:latin typeface="+mj-lt"/>
              </a:rPr>
              <a:t>Box barcode doesn’t matched</a:t>
            </a:r>
            <a:endParaRPr kumimoji="1" lang="ja-JP" altLang="en-US" sz="600" dirty="0">
              <a:solidFill>
                <a:schemeClr val="bg1"/>
              </a:solidFill>
            </a:endParaRPr>
          </a:p>
        </p:txBody>
      </p:sp>
      <p:pic>
        <p:nvPicPr>
          <p:cNvPr id="512" name="図 29">
            <a:extLst>
              <a:ext uri="{FF2B5EF4-FFF2-40B4-BE49-F238E27FC236}">
                <a16:creationId xmlns:a16="http://schemas.microsoft.com/office/drawing/2014/main" id="{057D6822-6791-D9CD-ABD8-80ECA76877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233" y="1696811"/>
            <a:ext cx="1364286" cy="2040133"/>
          </a:xfrm>
          <a:prstGeom prst="rect">
            <a:avLst/>
          </a:prstGeom>
        </p:spPr>
      </p:pic>
      <p:pic>
        <p:nvPicPr>
          <p:cNvPr id="513" name="図 230">
            <a:extLst>
              <a:ext uri="{FF2B5EF4-FFF2-40B4-BE49-F238E27FC236}">
                <a16:creationId xmlns:a16="http://schemas.microsoft.com/office/drawing/2014/main" id="{CEF75B04-A1B3-B241-E9B7-AB5542DE0B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1315" y="2283910"/>
            <a:ext cx="546082" cy="198137"/>
          </a:xfrm>
          <a:prstGeom prst="rect">
            <a:avLst/>
          </a:prstGeom>
        </p:spPr>
      </p:pic>
      <p:pic>
        <p:nvPicPr>
          <p:cNvPr id="514" name="図 231">
            <a:extLst>
              <a:ext uri="{FF2B5EF4-FFF2-40B4-BE49-F238E27FC236}">
                <a16:creationId xmlns:a16="http://schemas.microsoft.com/office/drawing/2014/main" id="{8F74B069-44A9-3205-E635-DC20C1A7E3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3497" y="2628302"/>
            <a:ext cx="546082" cy="198137"/>
          </a:xfrm>
          <a:prstGeom prst="rect">
            <a:avLst/>
          </a:prstGeom>
        </p:spPr>
      </p:pic>
      <p:sp>
        <p:nvSpPr>
          <p:cNvPr id="515" name="テキスト ボックス 233">
            <a:extLst>
              <a:ext uri="{FF2B5EF4-FFF2-40B4-BE49-F238E27FC236}">
                <a16:creationId xmlns:a16="http://schemas.microsoft.com/office/drawing/2014/main" id="{7B73517B-9278-C351-7250-271F6568C99E}"/>
              </a:ext>
            </a:extLst>
          </p:cNvPr>
          <p:cNvSpPr txBox="1"/>
          <p:nvPr/>
        </p:nvSpPr>
        <p:spPr>
          <a:xfrm>
            <a:off x="696329" y="2630842"/>
            <a:ext cx="9452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Supplier FG Inbound</a:t>
            </a:r>
            <a:endParaRPr kumimoji="1" lang="ja-JP" altLang="en-US" sz="600" dirty="0"/>
          </a:p>
        </p:txBody>
      </p:sp>
      <p:pic>
        <p:nvPicPr>
          <p:cNvPr id="516" name="図 236">
            <a:extLst>
              <a:ext uri="{FF2B5EF4-FFF2-40B4-BE49-F238E27FC236}">
                <a16:creationId xmlns:a16="http://schemas.microsoft.com/office/drawing/2014/main" id="{EC6C6996-9DA9-0247-0134-FA5D1DF88FA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2263" y="2971039"/>
            <a:ext cx="510584" cy="178119"/>
          </a:xfrm>
          <a:prstGeom prst="rect">
            <a:avLst/>
          </a:prstGeom>
        </p:spPr>
      </p:pic>
      <p:sp>
        <p:nvSpPr>
          <p:cNvPr id="517" name="Rectangle 516">
            <a:extLst>
              <a:ext uri="{FF2B5EF4-FFF2-40B4-BE49-F238E27FC236}">
                <a16:creationId xmlns:a16="http://schemas.microsoft.com/office/drawing/2014/main" id="{B4CCFC52-54C7-8F98-A959-C506ABA70EA8}"/>
              </a:ext>
            </a:extLst>
          </p:cNvPr>
          <p:cNvSpPr/>
          <p:nvPr/>
        </p:nvSpPr>
        <p:spPr>
          <a:xfrm>
            <a:off x="595290" y="2200457"/>
            <a:ext cx="1165280" cy="142957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522" name="Picture 521">
            <a:extLst>
              <a:ext uri="{FF2B5EF4-FFF2-40B4-BE49-F238E27FC236}">
                <a16:creationId xmlns:a16="http://schemas.microsoft.com/office/drawing/2014/main" id="{13FB4E4E-EC92-391B-F372-3DA8DFA2527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32" y="2724248"/>
            <a:ext cx="341633" cy="341633"/>
          </a:xfrm>
          <a:prstGeom prst="rect">
            <a:avLst/>
          </a:prstGeom>
        </p:spPr>
      </p:pic>
      <p:pic>
        <p:nvPicPr>
          <p:cNvPr id="523" name="Picture 522">
            <a:extLst>
              <a:ext uri="{FF2B5EF4-FFF2-40B4-BE49-F238E27FC236}">
                <a16:creationId xmlns:a16="http://schemas.microsoft.com/office/drawing/2014/main" id="{5414C526-2C5F-96F3-292E-8E8258D7A4D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16" y="2156566"/>
            <a:ext cx="342935" cy="342935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5B30632A-BEBB-3171-758E-35E794FA0D6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3" y="2156566"/>
            <a:ext cx="342934" cy="342934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3293CC4F-5926-30D6-56A4-8F8EDF9C33B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8" y="2724248"/>
            <a:ext cx="341633" cy="341633"/>
          </a:xfrm>
          <a:prstGeom prst="rect">
            <a:avLst/>
          </a:prstGeom>
        </p:spPr>
      </p:pic>
      <p:sp>
        <p:nvSpPr>
          <p:cNvPr id="527" name="テキスト ボックス 232">
            <a:extLst>
              <a:ext uri="{FF2B5EF4-FFF2-40B4-BE49-F238E27FC236}">
                <a16:creationId xmlns:a16="http://schemas.microsoft.com/office/drawing/2014/main" id="{DCC475C3-96B5-CB90-7C41-99ACDC4B0074}"/>
              </a:ext>
            </a:extLst>
          </p:cNvPr>
          <p:cNvSpPr txBox="1"/>
          <p:nvPr/>
        </p:nvSpPr>
        <p:spPr>
          <a:xfrm>
            <a:off x="494108" y="2475311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sp>
        <p:nvSpPr>
          <p:cNvPr id="528" name="テキスト ボックス 232">
            <a:extLst>
              <a:ext uri="{FF2B5EF4-FFF2-40B4-BE49-F238E27FC236}">
                <a16:creationId xmlns:a16="http://schemas.microsoft.com/office/drawing/2014/main" id="{13B9EC3A-9DD7-F1A5-609B-9C7188809FB4}"/>
              </a:ext>
            </a:extLst>
          </p:cNvPr>
          <p:cNvSpPr txBox="1"/>
          <p:nvPr/>
        </p:nvSpPr>
        <p:spPr>
          <a:xfrm>
            <a:off x="913648" y="2475311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Supplier FG Inbound</a:t>
            </a:r>
            <a:endParaRPr kumimoji="1" lang="ja-JP" altLang="en-US" sz="500" dirty="0"/>
          </a:p>
        </p:txBody>
      </p:sp>
      <p:sp>
        <p:nvSpPr>
          <p:cNvPr id="529" name="テキスト ボックス 232">
            <a:extLst>
              <a:ext uri="{FF2B5EF4-FFF2-40B4-BE49-F238E27FC236}">
                <a16:creationId xmlns:a16="http://schemas.microsoft.com/office/drawing/2014/main" id="{C75C4CEE-F34B-D0BC-6A28-19947BA36815}"/>
              </a:ext>
            </a:extLst>
          </p:cNvPr>
          <p:cNvSpPr txBox="1"/>
          <p:nvPr/>
        </p:nvSpPr>
        <p:spPr>
          <a:xfrm>
            <a:off x="488860" y="3025177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FG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sp>
        <p:nvSpPr>
          <p:cNvPr id="530" name="テキスト ボックス 232">
            <a:extLst>
              <a:ext uri="{FF2B5EF4-FFF2-40B4-BE49-F238E27FC236}">
                <a16:creationId xmlns:a16="http://schemas.microsoft.com/office/drawing/2014/main" id="{F7232349-0FC9-14BC-891D-5F79FE4645AE}"/>
              </a:ext>
            </a:extLst>
          </p:cNvPr>
          <p:cNvSpPr txBox="1"/>
          <p:nvPr/>
        </p:nvSpPr>
        <p:spPr>
          <a:xfrm>
            <a:off x="903061" y="3038954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QC</a:t>
            </a:r>
          </a:p>
          <a:p>
            <a:pPr algn="ctr"/>
            <a:r>
              <a:rPr kumimoji="1" lang="en-US" altLang="ja-JP" sz="500" dirty="0"/>
              <a:t>Check</a:t>
            </a:r>
            <a:endParaRPr kumimoji="1" lang="ja-JP" altLang="en-US" sz="500" dirty="0"/>
          </a:p>
        </p:txBody>
      </p:sp>
      <p:sp>
        <p:nvSpPr>
          <p:cNvPr id="531" name="テキスト ボックス 232">
            <a:extLst>
              <a:ext uri="{FF2B5EF4-FFF2-40B4-BE49-F238E27FC236}">
                <a16:creationId xmlns:a16="http://schemas.microsoft.com/office/drawing/2014/main" id="{691F1046-E037-0E39-98C2-5B88E31C5421}"/>
              </a:ext>
            </a:extLst>
          </p:cNvPr>
          <p:cNvSpPr txBox="1"/>
          <p:nvPr/>
        </p:nvSpPr>
        <p:spPr>
          <a:xfrm>
            <a:off x="1317068" y="3038954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Simple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pic>
        <p:nvPicPr>
          <p:cNvPr id="532" name="Picture 531">
            <a:extLst>
              <a:ext uri="{FF2B5EF4-FFF2-40B4-BE49-F238E27FC236}">
                <a16:creationId xmlns:a16="http://schemas.microsoft.com/office/drawing/2014/main" id="{95A037D1-A52E-6B90-E10D-AFFBC8753F8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86" y="2722946"/>
            <a:ext cx="342935" cy="342935"/>
          </a:xfrm>
          <a:prstGeom prst="rect">
            <a:avLst/>
          </a:prstGeom>
        </p:spPr>
      </p:pic>
      <p:pic>
        <p:nvPicPr>
          <p:cNvPr id="533" name="Picture 532">
            <a:extLst>
              <a:ext uri="{FF2B5EF4-FFF2-40B4-BE49-F238E27FC236}">
                <a16:creationId xmlns:a16="http://schemas.microsoft.com/office/drawing/2014/main" id="{602F221E-88E5-28DE-18A4-253640CCFF0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67" y="2151246"/>
            <a:ext cx="341633" cy="342714"/>
          </a:xfrm>
          <a:prstGeom prst="rect">
            <a:avLst/>
          </a:prstGeom>
        </p:spPr>
      </p:pic>
      <p:sp>
        <p:nvSpPr>
          <p:cNvPr id="535" name="テキスト ボックス 232">
            <a:extLst>
              <a:ext uri="{FF2B5EF4-FFF2-40B4-BE49-F238E27FC236}">
                <a16:creationId xmlns:a16="http://schemas.microsoft.com/office/drawing/2014/main" id="{05946F6E-D674-63D9-99E4-E01ADDF20C64}"/>
              </a:ext>
            </a:extLst>
          </p:cNvPr>
          <p:cNvSpPr txBox="1"/>
          <p:nvPr/>
        </p:nvSpPr>
        <p:spPr>
          <a:xfrm>
            <a:off x="1322432" y="2478845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Temp FG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5A1987A-8F7B-25D0-2168-D38BBD71C703}"/>
              </a:ext>
            </a:extLst>
          </p:cNvPr>
          <p:cNvGrpSpPr/>
          <p:nvPr/>
        </p:nvGrpSpPr>
        <p:grpSpPr>
          <a:xfrm>
            <a:off x="1383586" y="2160160"/>
            <a:ext cx="501371" cy="600830"/>
            <a:chOff x="532183" y="2131167"/>
            <a:chExt cx="501371" cy="600830"/>
          </a:xfrm>
        </p:grpSpPr>
        <p:sp>
          <p:nvSpPr>
            <p:cNvPr id="537" name="正方形/長方形 40">
              <a:extLst>
                <a:ext uri="{FF2B5EF4-FFF2-40B4-BE49-F238E27FC236}">
                  <a16:creationId xmlns:a16="http://schemas.microsoft.com/office/drawing/2014/main" id="{D6786DAB-389F-6C2D-E049-E119E23A049D}"/>
                </a:ext>
              </a:extLst>
            </p:cNvPr>
            <p:cNvSpPr/>
            <p:nvPr/>
          </p:nvSpPr>
          <p:spPr>
            <a:xfrm>
              <a:off x="532183" y="2131167"/>
              <a:ext cx="384018" cy="53270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38" name="グラフィックス 41" descr="右向き指示マーク">
              <a:extLst>
                <a:ext uri="{FF2B5EF4-FFF2-40B4-BE49-F238E27FC236}">
                  <a16:creationId xmlns:a16="http://schemas.microsoft.com/office/drawing/2014/main" id="{9437998D-441A-9CC7-A0DA-B224946BF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4754202">
              <a:off x="797410" y="2495853"/>
              <a:ext cx="236144" cy="236144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7428F0B-8662-F819-FB65-046FF3B352F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520396" y="5476459"/>
            <a:ext cx="793434" cy="64917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4A59889-8061-3BCC-AA00-5573FADBA7CE}"/>
              </a:ext>
            </a:extLst>
          </p:cNvPr>
          <p:cNvGrpSpPr/>
          <p:nvPr/>
        </p:nvGrpSpPr>
        <p:grpSpPr>
          <a:xfrm>
            <a:off x="5998289" y="5884276"/>
            <a:ext cx="279963" cy="889166"/>
            <a:chOff x="2694384" y="4873406"/>
            <a:chExt cx="279963" cy="889166"/>
          </a:xfrm>
        </p:grpSpPr>
        <p:sp>
          <p:nvSpPr>
            <p:cNvPr id="13" name="台形 241">
              <a:extLst>
                <a:ext uri="{FF2B5EF4-FFF2-40B4-BE49-F238E27FC236}">
                  <a16:creationId xmlns:a16="http://schemas.microsoft.com/office/drawing/2014/main" id="{36D5788F-38BF-CE20-3430-7563D6D136D5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07D97E5-1CCA-8587-B86F-E16AA2BF7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877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5-2-6. FG Inbound</a:t>
            </a:r>
            <a:endParaRPr kumimoji="1" lang="en-US" altLang="ja-JP" sz="1100" b="1" dirty="0">
              <a:solidFill>
                <a:srgbClr val="FF5050"/>
              </a:solidFill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06299551-C692-301D-14E2-5269D419F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754" y="1696811"/>
            <a:ext cx="1355770" cy="2019144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E1BF84F9-0654-7D24-619B-40969C2D3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92" y="1825956"/>
            <a:ext cx="805148" cy="123622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6BCA85B-56AE-5E64-0903-9B16472989A5}"/>
              </a:ext>
            </a:extLst>
          </p:cNvPr>
          <p:cNvSpPr txBox="1"/>
          <p:nvPr/>
        </p:nvSpPr>
        <p:spPr>
          <a:xfrm>
            <a:off x="2396573" y="1812533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Inbound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3EACBCCD-D1B4-BEA4-4A7C-38BB4803A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729" y="2320574"/>
            <a:ext cx="1289035" cy="212113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0DF870E1-5E87-ECE3-7ABC-8AF2DCC15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959" y="2723954"/>
            <a:ext cx="981060" cy="220999"/>
          </a:xfrm>
          <a:prstGeom prst="rect">
            <a:avLst/>
          </a:pr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E20D7CB-77F3-66D0-82D3-56DE244FE7B7}"/>
              </a:ext>
            </a:extLst>
          </p:cNvPr>
          <p:cNvSpPr txBox="1"/>
          <p:nvPr/>
        </p:nvSpPr>
        <p:spPr>
          <a:xfrm>
            <a:off x="3530985" y="1678018"/>
            <a:ext cx="2920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Inbound Schedule from Inbound.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Date from</a:t>
            </a:r>
            <a:r>
              <a:rPr kumimoji="1" lang="en-US" altLang="ja-JP" sz="800" dirty="0">
                <a:latin typeface="+mj-lt"/>
              </a:rPr>
              <a:t>: Select the start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Date to</a:t>
            </a:r>
            <a:r>
              <a:rPr kumimoji="1" lang="en-US" altLang="ja-JP" sz="800" dirty="0">
                <a:latin typeface="+mj-lt"/>
              </a:rPr>
              <a:t>: Select the end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Except complete: </a:t>
            </a:r>
            <a:r>
              <a:rPr kumimoji="1" lang="en-US" altLang="ja-JP" sz="800" dirty="0">
                <a:latin typeface="+mj-lt"/>
              </a:rPr>
              <a:t>If checked, the completed status Item list will not be displayed from the Item list. Default is unchecked.</a:t>
            </a:r>
          </a:p>
          <a:p>
            <a:endParaRPr kumimoji="1" lang="en-US" altLang="ja-JP" sz="800" dirty="0">
              <a:latin typeface="Arial 本文"/>
            </a:endParaRPr>
          </a:p>
          <a:p>
            <a:r>
              <a:rPr kumimoji="1" lang="en-US" altLang="ja-JP" sz="800" dirty="0">
                <a:latin typeface="Arial 本文"/>
              </a:rPr>
              <a:t>Part No.: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Arial 本文"/>
              </a:rPr>
              <a:t>Part Name: PART NAME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Location: Temporary Line Location.</a:t>
            </a:r>
          </a:p>
          <a:p>
            <a:r>
              <a:rPr kumimoji="1" lang="en-US" altLang="ja-JP" sz="800" dirty="0">
                <a:latin typeface="+mj-lt"/>
              </a:rPr>
              <a:t>Item quantity: Number of items that have been processed</a:t>
            </a:r>
          </a:p>
          <a:p>
            <a:r>
              <a:rPr kumimoji="1" lang="en-US" altLang="ja-JP" sz="800" dirty="0">
                <a:latin typeface="+mj-lt"/>
              </a:rPr>
              <a:t>Status color: Green - Completed, Dark Blue - Working, Light Blue - Not Started.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D550362E-89CA-5F39-FDA3-0F0F8E649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772" y="2415262"/>
            <a:ext cx="1313642" cy="894800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72F8A0B9-4EB6-EE36-16C4-4F702361F1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5916" y="1996133"/>
            <a:ext cx="1313642" cy="434647"/>
          </a:xfrm>
          <a:prstGeom prst="rect">
            <a:avLst/>
          </a:prstGeom>
        </p:spPr>
      </p:pic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9E7AD939-BAC8-6C74-CBE0-731989833646}"/>
              </a:ext>
            </a:extLst>
          </p:cNvPr>
          <p:cNvSpPr/>
          <p:nvPr/>
        </p:nvSpPr>
        <p:spPr>
          <a:xfrm>
            <a:off x="2228215" y="202273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5" name="四角形: 角を丸くする 74">
            <a:extLst>
              <a:ext uri="{FF2B5EF4-FFF2-40B4-BE49-F238E27FC236}">
                <a16:creationId xmlns:a16="http://schemas.microsoft.com/office/drawing/2014/main" id="{E51E67AD-77BF-B4EE-8DDE-3DDA26AC4C73}"/>
              </a:ext>
            </a:extLst>
          </p:cNvPr>
          <p:cNvSpPr/>
          <p:nvPr/>
        </p:nvSpPr>
        <p:spPr>
          <a:xfrm>
            <a:off x="2862220" y="201892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64F1F2A1-488D-4150-9FC4-158176B450CB}"/>
              </a:ext>
            </a:extLst>
          </p:cNvPr>
          <p:cNvSpPr txBox="1"/>
          <p:nvPr/>
        </p:nvSpPr>
        <p:spPr>
          <a:xfrm>
            <a:off x="1980605" y="1993138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81E08D38-EA8F-9574-4166-9C00A8CDDE8D}"/>
              </a:ext>
            </a:extLst>
          </p:cNvPr>
          <p:cNvSpPr txBox="1"/>
          <p:nvPr/>
        </p:nvSpPr>
        <p:spPr>
          <a:xfrm>
            <a:off x="2629397" y="1994625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78" name="グラフィックス 77" descr="日毎カレンダー">
            <a:extLst>
              <a:ext uri="{FF2B5EF4-FFF2-40B4-BE49-F238E27FC236}">
                <a16:creationId xmlns:a16="http://schemas.microsoft.com/office/drawing/2014/main" id="{2EC77F4A-6070-330B-DFBD-9504877518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60817" y="2032107"/>
            <a:ext cx="137160" cy="137160"/>
          </a:xfrm>
          <a:prstGeom prst="rect">
            <a:avLst/>
          </a:prstGeom>
        </p:spPr>
      </p:pic>
      <p:pic>
        <p:nvPicPr>
          <p:cNvPr id="79" name="グラフィックス 78" descr="日毎カレンダー">
            <a:extLst>
              <a:ext uri="{FF2B5EF4-FFF2-40B4-BE49-F238E27FC236}">
                <a16:creationId xmlns:a16="http://schemas.microsoft.com/office/drawing/2014/main" id="{383200BB-9E08-AE43-F148-ED51438E85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00825" y="2023034"/>
            <a:ext cx="137160" cy="137160"/>
          </a:xfrm>
          <a:prstGeom prst="rect">
            <a:avLst/>
          </a:prstGeom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BE4E7AA6-601A-193B-38DC-AE0E63B390CE}"/>
              </a:ext>
            </a:extLst>
          </p:cNvPr>
          <p:cNvSpPr txBox="1"/>
          <p:nvPr/>
        </p:nvSpPr>
        <p:spPr>
          <a:xfrm>
            <a:off x="2813046" y="2173381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5CCBA6D8-7FE3-9145-DC9A-316B6C1CB2BB}"/>
              </a:ext>
            </a:extLst>
          </p:cNvPr>
          <p:cNvSpPr/>
          <p:nvPr/>
        </p:nvSpPr>
        <p:spPr>
          <a:xfrm>
            <a:off x="3148906" y="2226745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C22836B3-5E48-7F40-F112-4D10F6B43496}"/>
              </a:ext>
            </a:extLst>
          </p:cNvPr>
          <p:cNvSpPr txBox="1"/>
          <p:nvPr/>
        </p:nvSpPr>
        <p:spPr>
          <a:xfrm>
            <a:off x="2179015" y="2025728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D1916C1-C2E1-AF5A-B18F-12BB8984E091}"/>
              </a:ext>
            </a:extLst>
          </p:cNvPr>
          <p:cNvSpPr txBox="1"/>
          <p:nvPr/>
        </p:nvSpPr>
        <p:spPr>
          <a:xfrm>
            <a:off x="2817810" y="2019167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2EAEE71A-3BA0-04E7-A8D0-D2D12380D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579" y="2463819"/>
            <a:ext cx="1289035" cy="27512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A3B8A33E-9255-502E-935C-9492F969B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995" y="2894937"/>
            <a:ext cx="1279444" cy="267020"/>
          </a:xfrm>
          <a:prstGeom prst="rect">
            <a:avLst/>
          </a:prstGeom>
        </p:spPr>
      </p:pic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E3417587-800E-7FFC-7386-A86B9BB7961A}"/>
              </a:ext>
            </a:extLst>
          </p:cNvPr>
          <p:cNvSpPr txBox="1"/>
          <p:nvPr/>
        </p:nvSpPr>
        <p:spPr>
          <a:xfrm>
            <a:off x="2034934" y="2446124"/>
            <a:ext cx="1293679" cy="397032"/>
          </a:xfrm>
          <a:prstGeom prst="rect">
            <a:avLst/>
          </a:prstGeom>
          <a:solidFill>
            <a:srgbClr val="AFF8CA"/>
          </a:solidFill>
        </p:spPr>
        <p:txBody>
          <a:bodyPr wrap="square" lIns="18288" tIns="18288" rIns="18288" bIns="9144" rtlCol="0">
            <a:spAutoFit/>
          </a:bodyPr>
          <a:lstStyle/>
          <a:p>
            <a:r>
              <a:rPr kumimoji="1" lang="en-US" altLang="ja-JP" sz="700" b="1" dirty="0">
                <a:latin typeface="+mj-lt"/>
              </a:rPr>
              <a:t>DEMO-PARTS-NO_A</a:t>
            </a:r>
            <a:endParaRPr kumimoji="1" lang="en-US" altLang="ja-JP" sz="400" b="1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 DEMO_PARTS_NAME_A</a:t>
            </a:r>
          </a:p>
          <a:p>
            <a:endParaRPr kumimoji="1" lang="en-US" altLang="ja-JP" sz="400" dirty="0">
              <a:latin typeface="+mj-lt"/>
            </a:endParaRPr>
          </a:p>
          <a:p>
            <a:pPr algn="r"/>
            <a:r>
              <a:rPr kumimoji="1" lang="en-US" altLang="ja-JP" sz="600" i="1" dirty="0">
                <a:latin typeface="+mj-lt"/>
              </a:rPr>
              <a:t>ASSY1</a:t>
            </a:r>
            <a:r>
              <a:rPr kumimoji="1" lang="en-US" altLang="ja-JP" sz="700" b="1" dirty="0">
                <a:latin typeface="+mj-lt"/>
              </a:rPr>
              <a:t>                    40 / 40 PCS</a:t>
            </a: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9D2290BF-79AE-2865-8FCE-F9D4E5F3C971}"/>
              </a:ext>
            </a:extLst>
          </p:cNvPr>
          <p:cNvSpPr txBox="1"/>
          <p:nvPr/>
        </p:nvSpPr>
        <p:spPr>
          <a:xfrm>
            <a:off x="1991434" y="2837942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Customer Name : DEMO-SUP-B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DEMO_PARTS_NAME_B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4" name="テキスト ボックス 37">
            <a:extLst>
              <a:ext uri="{FF2B5EF4-FFF2-40B4-BE49-F238E27FC236}">
                <a16:creationId xmlns:a16="http://schemas.microsoft.com/office/drawing/2014/main" id="{A50A7E0E-76D4-F745-B244-14C02AABB89F}"/>
              </a:ext>
            </a:extLst>
          </p:cNvPr>
          <p:cNvSpPr txBox="1"/>
          <p:nvPr/>
        </p:nvSpPr>
        <p:spPr>
          <a:xfrm>
            <a:off x="2613901" y="3155136"/>
            <a:ext cx="700055" cy="104644"/>
          </a:xfrm>
          <a:prstGeom prst="rect">
            <a:avLst/>
          </a:prstGeom>
          <a:solidFill>
            <a:srgbClr val="D1E9F5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0 / 50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186196-36AB-BC7F-2941-F9F9D688E03B}"/>
              </a:ext>
            </a:extLst>
          </p:cNvPr>
          <p:cNvSpPr/>
          <p:nvPr/>
        </p:nvSpPr>
        <p:spPr>
          <a:xfrm>
            <a:off x="2039579" y="3298196"/>
            <a:ext cx="1287634" cy="383861"/>
          </a:xfrm>
          <a:prstGeom prst="rect">
            <a:avLst/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8">
            <a:extLst>
              <a:ext uri="{FF2B5EF4-FFF2-40B4-BE49-F238E27FC236}">
                <a16:creationId xmlns:a16="http://schemas.microsoft.com/office/drawing/2014/main" id="{3A80E07D-8F70-B04D-5F74-B8CEB89CC862}"/>
              </a:ext>
            </a:extLst>
          </p:cNvPr>
          <p:cNvSpPr txBox="1"/>
          <p:nvPr/>
        </p:nvSpPr>
        <p:spPr>
          <a:xfrm>
            <a:off x="1991434" y="3275999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Customer Name : DEMO-SUP-A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DEMO_PARTS_NAME_A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10" name="テキスト ボックス 37">
            <a:extLst>
              <a:ext uri="{FF2B5EF4-FFF2-40B4-BE49-F238E27FC236}">
                <a16:creationId xmlns:a16="http://schemas.microsoft.com/office/drawing/2014/main" id="{1664CF7C-7BBA-072B-C2C0-F8C9715D5EFC}"/>
              </a:ext>
            </a:extLst>
          </p:cNvPr>
          <p:cNvSpPr txBox="1"/>
          <p:nvPr/>
        </p:nvSpPr>
        <p:spPr>
          <a:xfrm>
            <a:off x="2613901" y="3561027"/>
            <a:ext cx="700055" cy="104644"/>
          </a:xfrm>
          <a:prstGeom prst="rect">
            <a:avLst/>
          </a:prstGeom>
          <a:solidFill>
            <a:srgbClr val="FFC000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40 / 20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11" name="テキスト ボックス 37">
            <a:extLst>
              <a:ext uri="{FF2B5EF4-FFF2-40B4-BE49-F238E27FC236}">
                <a16:creationId xmlns:a16="http://schemas.microsoft.com/office/drawing/2014/main" id="{B1CBA63B-BADE-99C9-46A0-3DD4C6E78F83}"/>
              </a:ext>
            </a:extLst>
          </p:cNvPr>
          <p:cNvSpPr txBox="1"/>
          <p:nvPr/>
        </p:nvSpPr>
        <p:spPr>
          <a:xfrm>
            <a:off x="2050683" y="3567225"/>
            <a:ext cx="700055" cy="1046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18288" rIns="9144" bIns="9144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Location: XX01</a:t>
            </a:r>
            <a:endParaRPr kumimoji="1" lang="ja-JP" altLang="en-US" sz="500" dirty="0">
              <a:latin typeface="+mj-lt"/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01F82D55-F56F-F7EC-2CFD-BDB9FC02E70E}"/>
              </a:ext>
            </a:extLst>
          </p:cNvPr>
          <p:cNvSpPr/>
          <p:nvPr/>
        </p:nvSpPr>
        <p:spPr>
          <a:xfrm>
            <a:off x="6192341" y="526231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16" name="図 29">
            <a:extLst>
              <a:ext uri="{FF2B5EF4-FFF2-40B4-BE49-F238E27FC236}">
                <a16:creationId xmlns:a16="http://schemas.microsoft.com/office/drawing/2014/main" id="{4B60ACA9-0017-0C62-E76A-7567C5ADEB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233" y="1696811"/>
            <a:ext cx="1364286" cy="2040133"/>
          </a:xfrm>
          <a:prstGeom prst="rect">
            <a:avLst/>
          </a:prstGeom>
        </p:spPr>
      </p:pic>
      <p:pic>
        <p:nvPicPr>
          <p:cNvPr id="18" name="図 230">
            <a:extLst>
              <a:ext uri="{FF2B5EF4-FFF2-40B4-BE49-F238E27FC236}">
                <a16:creationId xmlns:a16="http://schemas.microsoft.com/office/drawing/2014/main" id="{C00DF78D-57F6-FFD1-F2DF-4BC15C5689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1315" y="2283910"/>
            <a:ext cx="546082" cy="198137"/>
          </a:xfrm>
          <a:prstGeom prst="rect">
            <a:avLst/>
          </a:prstGeom>
        </p:spPr>
      </p:pic>
      <p:pic>
        <p:nvPicPr>
          <p:cNvPr id="19" name="図 231">
            <a:extLst>
              <a:ext uri="{FF2B5EF4-FFF2-40B4-BE49-F238E27FC236}">
                <a16:creationId xmlns:a16="http://schemas.microsoft.com/office/drawing/2014/main" id="{BFAB149A-6E21-E895-582A-AAECD49F3C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3497" y="2628302"/>
            <a:ext cx="546082" cy="198137"/>
          </a:xfrm>
          <a:prstGeom prst="rect">
            <a:avLst/>
          </a:prstGeom>
        </p:spPr>
      </p:pic>
      <p:sp>
        <p:nvSpPr>
          <p:cNvPr id="20" name="テキスト ボックス 233">
            <a:extLst>
              <a:ext uri="{FF2B5EF4-FFF2-40B4-BE49-F238E27FC236}">
                <a16:creationId xmlns:a16="http://schemas.microsoft.com/office/drawing/2014/main" id="{8481703B-FA99-E4D9-F1C7-8E5B72BD1187}"/>
              </a:ext>
            </a:extLst>
          </p:cNvPr>
          <p:cNvSpPr txBox="1"/>
          <p:nvPr/>
        </p:nvSpPr>
        <p:spPr>
          <a:xfrm>
            <a:off x="696329" y="2630842"/>
            <a:ext cx="9452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Supplier FG Inbound</a:t>
            </a:r>
            <a:endParaRPr kumimoji="1" lang="ja-JP" altLang="en-US" sz="600" dirty="0"/>
          </a:p>
        </p:txBody>
      </p:sp>
      <p:pic>
        <p:nvPicPr>
          <p:cNvPr id="21" name="図 236">
            <a:extLst>
              <a:ext uri="{FF2B5EF4-FFF2-40B4-BE49-F238E27FC236}">
                <a16:creationId xmlns:a16="http://schemas.microsoft.com/office/drawing/2014/main" id="{1109C4C5-99CB-ED1D-E918-83BB13D53C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2263" y="2971039"/>
            <a:ext cx="510584" cy="17811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0A19B49-6295-B79C-E764-CFAE347588F7}"/>
              </a:ext>
            </a:extLst>
          </p:cNvPr>
          <p:cNvSpPr/>
          <p:nvPr/>
        </p:nvSpPr>
        <p:spPr>
          <a:xfrm>
            <a:off x="595290" y="2200457"/>
            <a:ext cx="1165280" cy="142957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76A7254-F992-FBEB-7062-FD7C73B331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32" y="2724248"/>
            <a:ext cx="341633" cy="3416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7289AFF-AFA2-404A-4B09-D571F5A613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16" y="2156566"/>
            <a:ext cx="342935" cy="3429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3A2D282-5013-6C36-7B17-1A7CC55C00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3" y="2156566"/>
            <a:ext cx="342934" cy="3429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0B652F-1858-66FF-2BB2-CF3E607971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8" y="2724248"/>
            <a:ext cx="341633" cy="341633"/>
          </a:xfrm>
          <a:prstGeom prst="rect">
            <a:avLst/>
          </a:prstGeom>
        </p:spPr>
      </p:pic>
      <p:sp>
        <p:nvSpPr>
          <p:cNvPr id="28" name="テキスト ボックス 232">
            <a:extLst>
              <a:ext uri="{FF2B5EF4-FFF2-40B4-BE49-F238E27FC236}">
                <a16:creationId xmlns:a16="http://schemas.microsoft.com/office/drawing/2014/main" id="{24EFBA06-9DC6-3CF2-F63F-DB55D5C112AB}"/>
              </a:ext>
            </a:extLst>
          </p:cNvPr>
          <p:cNvSpPr txBox="1"/>
          <p:nvPr/>
        </p:nvSpPr>
        <p:spPr>
          <a:xfrm>
            <a:off x="494108" y="2475311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sp>
        <p:nvSpPr>
          <p:cNvPr id="29" name="テキスト ボックス 232">
            <a:extLst>
              <a:ext uri="{FF2B5EF4-FFF2-40B4-BE49-F238E27FC236}">
                <a16:creationId xmlns:a16="http://schemas.microsoft.com/office/drawing/2014/main" id="{EF9B1EA9-4A87-45C6-0DFE-CC3D4402D191}"/>
              </a:ext>
            </a:extLst>
          </p:cNvPr>
          <p:cNvSpPr txBox="1"/>
          <p:nvPr/>
        </p:nvSpPr>
        <p:spPr>
          <a:xfrm>
            <a:off x="913648" y="2475311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Supplier FG Inbound</a:t>
            </a:r>
            <a:endParaRPr kumimoji="1" lang="ja-JP" altLang="en-US" sz="500" dirty="0"/>
          </a:p>
        </p:txBody>
      </p:sp>
      <p:sp>
        <p:nvSpPr>
          <p:cNvPr id="30" name="テキスト ボックス 232">
            <a:extLst>
              <a:ext uri="{FF2B5EF4-FFF2-40B4-BE49-F238E27FC236}">
                <a16:creationId xmlns:a16="http://schemas.microsoft.com/office/drawing/2014/main" id="{7185FD8C-B4BF-7281-CB84-71EFA983CAB1}"/>
              </a:ext>
            </a:extLst>
          </p:cNvPr>
          <p:cNvSpPr txBox="1"/>
          <p:nvPr/>
        </p:nvSpPr>
        <p:spPr>
          <a:xfrm>
            <a:off x="488860" y="3025177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FG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sp>
        <p:nvSpPr>
          <p:cNvPr id="31" name="テキスト ボックス 232">
            <a:extLst>
              <a:ext uri="{FF2B5EF4-FFF2-40B4-BE49-F238E27FC236}">
                <a16:creationId xmlns:a16="http://schemas.microsoft.com/office/drawing/2014/main" id="{1465F413-4E90-D5E3-5D6C-732F6BD5D086}"/>
              </a:ext>
            </a:extLst>
          </p:cNvPr>
          <p:cNvSpPr txBox="1"/>
          <p:nvPr/>
        </p:nvSpPr>
        <p:spPr>
          <a:xfrm>
            <a:off x="903061" y="3038954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QC</a:t>
            </a:r>
          </a:p>
          <a:p>
            <a:pPr algn="ctr"/>
            <a:r>
              <a:rPr kumimoji="1" lang="en-US" altLang="ja-JP" sz="500" dirty="0"/>
              <a:t>Check</a:t>
            </a:r>
            <a:endParaRPr kumimoji="1" lang="ja-JP" altLang="en-US" sz="500" dirty="0"/>
          </a:p>
        </p:txBody>
      </p:sp>
      <p:sp>
        <p:nvSpPr>
          <p:cNvPr id="61" name="テキスト ボックス 232">
            <a:extLst>
              <a:ext uri="{FF2B5EF4-FFF2-40B4-BE49-F238E27FC236}">
                <a16:creationId xmlns:a16="http://schemas.microsoft.com/office/drawing/2014/main" id="{960E805D-6118-9443-41D1-4DED25EADD5F}"/>
              </a:ext>
            </a:extLst>
          </p:cNvPr>
          <p:cNvSpPr txBox="1"/>
          <p:nvPr/>
        </p:nvSpPr>
        <p:spPr>
          <a:xfrm>
            <a:off x="1317068" y="3038954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Simple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8196D6CC-11DF-8565-9D07-9853F632D1B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86" y="2722946"/>
            <a:ext cx="342935" cy="34293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399630A-1E11-83E0-A7A8-6C803D218E7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67" y="2151246"/>
            <a:ext cx="341633" cy="342714"/>
          </a:xfrm>
          <a:prstGeom prst="rect">
            <a:avLst/>
          </a:prstGeom>
        </p:spPr>
      </p:pic>
      <p:sp>
        <p:nvSpPr>
          <p:cNvPr id="64" name="テキスト ボックス 232">
            <a:extLst>
              <a:ext uri="{FF2B5EF4-FFF2-40B4-BE49-F238E27FC236}">
                <a16:creationId xmlns:a16="http://schemas.microsoft.com/office/drawing/2014/main" id="{B8DE7BF8-48EC-D7A9-8DFB-74C71049DB9A}"/>
              </a:ext>
            </a:extLst>
          </p:cNvPr>
          <p:cNvSpPr txBox="1"/>
          <p:nvPr/>
        </p:nvSpPr>
        <p:spPr>
          <a:xfrm>
            <a:off x="1322432" y="2478845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Temp FG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39A7A15-5508-5574-3983-2A828B2D6163}"/>
              </a:ext>
            </a:extLst>
          </p:cNvPr>
          <p:cNvGrpSpPr/>
          <p:nvPr/>
        </p:nvGrpSpPr>
        <p:grpSpPr>
          <a:xfrm>
            <a:off x="542581" y="2716877"/>
            <a:ext cx="501371" cy="600830"/>
            <a:chOff x="532183" y="2131167"/>
            <a:chExt cx="501371" cy="600830"/>
          </a:xfrm>
        </p:grpSpPr>
        <p:sp>
          <p:nvSpPr>
            <p:cNvPr id="66" name="正方形/長方形 40">
              <a:extLst>
                <a:ext uri="{FF2B5EF4-FFF2-40B4-BE49-F238E27FC236}">
                  <a16:creationId xmlns:a16="http://schemas.microsoft.com/office/drawing/2014/main" id="{10285861-1C26-FFD3-2B7E-67893C5E3250}"/>
                </a:ext>
              </a:extLst>
            </p:cNvPr>
            <p:cNvSpPr/>
            <p:nvPr/>
          </p:nvSpPr>
          <p:spPr>
            <a:xfrm>
              <a:off x="532183" y="2131167"/>
              <a:ext cx="384018" cy="53270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67" name="グラフィックス 41" descr="右向き指示マーク">
              <a:extLst>
                <a:ext uri="{FF2B5EF4-FFF2-40B4-BE49-F238E27FC236}">
                  <a16:creationId xmlns:a16="http://schemas.microsoft.com/office/drawing/2014/main" id="{AD561A0A-986F-0F47-D9C4-F55B6A0CE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4754202">
              <a:off x="797410" y="2495853"/>
              <a:ext cx="236144" cy="236144"/>
            </a:xfrm>
            <a:prstGeom prst="rect">
              <a:avLst/>
            </a:prstGeom>
          </p:spPr>
        </p:pic>
      </p:grpSp>
      <p:sp>
        <p:nvSpPr>
          <p:cNvPr id="130" name="テキスト ボックス 88">
            <a:extLst>
              <a:ext uri="{FF2B5EF4-FFF2-40B4-BE49-F238E27FC236}">
                <a16:creationId xmlns:a16="http://schemas.microsoft.com/office/drawing/2014/main" id="{90290D7D-CF77-BB7A-C00B-4428070CC07E}"/>
              </a:ext>
            </a:extLst>
          </p:cNvPr>
          <p:cNvSpPr txBox="1"/>
          <p:nvPr/>
        </p:nvSpPr>
        <p:spPr>
          <a:xfrm>
            <a:off x="2040080" y="2871340"/>
            <a:ext cx="1293679" cy="397032"/>
          </a:xfrm>
          <a:prstGeom prst="rect">
            <a:avLst/>
          </a:prstGeom>
          <a:solidFill>
            <a:srgbClr val="D1E9F5"/>
          </a:solidFill>
        </p:spPr>
        <p:txBody>
          <a:bodyPr wrap="square" lIns="18288" tIns="18288" rIns="18288" bIns="9144" rtlCol="0">
            <a:spAutoFit/>
          </a:bodyPr>
          <a:lstStyle/>
          <a:p>
            <a:r>
              <a:rPr kumimoji="1" lang="en-US" altLang="ja-JP" sz="700" b="1" dirty="0">
                <a:latin typeface="+mj-lt"/>
              </a:rPr>
              <a:t>DEMO-PARTS-NO_B</a:t>
            </a:r>
            <a:endParaRPr kumimoji="1" lang="en-US" altLang="ja-JP" sz="400" b="1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 DEMO_PARTS_NAME_B</a:t>
            </a:r>
          </a:p>
          <a:p>
            <a:endParaRPr kumimoji="1" lang="en-US" altLang="ja-JP" sz="400" dirty="0">
              <a:latin typeface="+mj-lt"/>
            </a:endParaRPr>
          </a:p>
          <a:p>
            <a:pPr algn="r"/>
            <a:r>
              <a:rPr kumimoji="1" lang="en-US" altLang="ja-JP" sz="600" i="1" dirty="0">
                <a:latin typeface="+mj-lt"/>
              </a:rPr>
              <a:t>ASSY2</a:t>
            </a:r>
            <a:r>
              <a:rPr kumimoji="1" lang="en-US" altLang="ja-JP" sz="700" b="1" dirty="0">
                <a:latin typeface="+mj-lt"/>
              </a:rPr>
              <a:t>                      0 / 40 PCS</a:t>
            </a: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131" name="矢印: 右 18">
            <a:extLst>
              <a:ext uri="{FF2B5EF4-FFF2-40B4-BE49-F238E27FC236}">
                <a16:creationId xmlns:a16="http://schemas.microsoft.com/office/drawing/2014/main" id="{89D42139-C4E7-FFD6-8863-5E03FA79F123}"/>
              </a:ext>
            </a:extLst>
          </p:cNvPr>
          <p:cNvSpPr/>
          <p:nvPr/>
        </p:nvSpPr>
        <p:spPr>
          <a:xfrm>
            <a:off x="1749702" y="2758105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32" name="テキスト ボックス 88">
            <a:extLst>
              <a:ext uri="{FF2B5EF4-FFF2-40B4-BE49-F238E27FC236}">
                <a16:creationId xmlns:a16="http://schemas.microsoft.com/office/drawing/2014/main" id="{A877076B-1272-E502-5B99-FA53E84E6EA6}"/>
              </a:ext>
            </a:extLst>
          </p:cNvPr>
          <p:cNvSpPr txBox="1"/>
          <p:nvPr/>
        </p:nvSpPr>
        <p:spPr>
          <a:xfrm>
            <a:off x="2040080" y="3289734"/>
            <a:ext cx="1293679" cy="397032"/>
          </a:xfrm>
          <a:prstGeom prst="rect">
            <a:avLst/>
          </a:prstGeom>
          <a:solidFill>
            <a:srgbClr val="D1E9F5"/>
          </a:solidFill>
        </p:spPr>
        <p:txBody>
          <a:bodyPr wrap="square" lIns="18288" tIns="18288" rIns="18288" bIns="9144" rtlCol="0">
            <a:spAutoFit/>
          </a:bodyPr>
          <a:lstStyle/>
          <a:p>
            <a:r>
              <a:rPr kumimoji="1" lang="en-US" altLang="ja-JP" sz="700" b="1" dirty="0">
                <a:latin typeface="+mj-lt"/>
              </a:rPr>
              <a:t>DEMO-PARTS-NO_C</a:t>
            </a:r>
            <a:endParaRPr kumimoji="1" lang="en-US" altLang="ja-JP" sz="400" b="1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 DEMO_PARTS_NAME_C</a:t>
            </a:r>
          </a:p>
          <a:p>
            <a:endParaRPr kumimoji="1" lang="en-US" altLang="ja-JP" sz="400" dirty="0">
              <a:latin typeface="+mj-lt"/>
            </a:endParaRPr>
          </a:p>
          <a:p>
            <a:pPr algn="r"/>
            <a:r>
              <a:rPr kumimoji="1" lang="en-US" altLang="ja-JP" sz="600" i="1" dirty="0">
                <a:latin typeface="+mj-lt"/>
              </a:rPr>
              <a:t>ASSY3</a:t>
            </a:r>
            <a:r>
              <a:rPr kumimoji="1" lang="en-US" altLang="ja-JP" sz="700" b="1" dirty="0">
                <a:latin typeface="+mj-lt"/>
              </a:rPr>
              <a:t>                      0 / 60 PCS</a:t>
            </a:r>
          </a:p>
          <a:p>
            <a:endParaRPr kumimoji="1" lang="ja-JP" altLang="en-US" sz="200" dirty="0">
              <a:latin typeface="+mj-lt"/>
            </a:endParaRPr>
          </a:p>
        </p:txBody>
      </p:sp>
      <p:pic>
        <p:nvPicPr>
          <p:cNvPr id="133" name="図 50">
            <a:extLst>
              <a:ext uri="{FF2B5EF4-FFF2-40B4-BE49-F238E27FC236}">
                <a16:creationId xmlns:a16="http://schemas.microsoft.com/office/drawing/2014/main" id="{084528E9-2A29-1450-60F6-A1746D0C1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49" y="4295527"/>
            <a:ext cx="1355770" cy="2019144"/>
          </a:xfrm>
          <a:prstGeom prst="rect">
            <a:avLst/>
          </a:prstGeom>
        </p:spPr>
      </p:pic>
      <p:pic>
        <p:nvPicPr>
          <p:cNvPr id="134" name="図 51">
            <a:extLst>
              <a:ext uri="{FF2B5EF4-FFF2-40B4-BE49-F238E27FC236}">
                <a16:creationId xmlns:a16="http://schemas.microsoft.com/office/drawing/2014/main" id="{276AA455-BD52-D433-AA8F-B1730E32D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87" y="4424672"/>
            <a:ext cx="805148" cy="123622"/>
          </a:xfrm>
          <a:prstGeom prst="rect">
            <a:avLst/>
          </a:prstGeom>
        </p:spPr>
      </p:pic>
      <p:sp>
        <p:nvSpPr>
          <p:cNvPr id="135" name="テキスト ボックス 52">
            <a:extLst>
              <a:ext uri="{FF2B5EF4-FFF2-40B4-BE49-F238E27FC236}">
                <a16:creationId xmlns:a16="http://schemas.microsoft.com/office/drawing/2014/main" id="{08497FB2-E9C8-A196-2308-C6DD13C88786}"/>
              </a:ext>
            </a:extLst>
          </p:cNvPr>
          <p:cNvSpPr txBox="1"/>
          <p:nvPr/>
        </p:nvSpPr>
        <p:spPr>
          <a:xfrm>
            <a:off x="885568" y="4411249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Inbound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36" name="図 53">
            <a:extLst>
              <a:ext uri="{FF2B5EF4-FFF2-40B4-BE49-F238E27FC236}">
                <a16:creationId xmlns:a16="http://schemas.microsoft.com/office/drawing/2014/main" id="{70A7D0EA-FE0F-A1D1-9A60-8E33E1125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24" y="4919290"/>
            <a:ext cx="1289035" cy="212113"/>
          </a:xfrm>
          <a:prstGeom prst="rect">
            <a:avLst/>
          </a:prstGeom>
        </p:spPr>
      </p:pic>
      <p:pic>
        <p:nvPicPr>
          <p:cNvPr id="137" name="図 54">
            <a:extLst>
              <a:ext uri="{FF2B5EF4-FFF2-40B4-BE49-F238E27FC236}">
                <a16:creationId xmlns:a16="http://schemas.microsoft.com/office/drawing/2014/main" id="{0C7F946C-F67A-2582-CA1B-A684ED55A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54" y="5322670"/>
            <a:ext cx="981060" cy="220999"/>
          </a:xfrm>
          <a:prstGeom prst="rect">
            <a:avLst/>
          </a:prstGeom>
        </p:spPr>
      </p:pic>
      <p:pic>
        <p:nvPicPr>
          <p:cNvPr id="138" name="図 71">
            <a:extLst>
              <a:ext uri="{FF2B5EF4-FFF2-40B4-BE49-F238E27FC236}">
                <a16:creationId xmlns:a16="http://schemas.microsoft.com/office/drawing/2014/main" id="{09F3B06C-0DD1-B339-16BD-C4EF3975F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67" y="5013978"/>
            <a:ext cx="1313642" cy="894800"/>
          </a:xfrm>
          <a:prstGeom prst="rect">
            <a:avLst/>
          </a:prstGeom>
        </p:spPr>
      </p:pic>
      <p:pic>
        <p:nvPicPr>
          <p:cNvPr id="139" name="図 72">
            <a:extLst>
              <a:ext uri="{FF2B5EF4-FFF2-40B4-BE49-F238E27FC236}">
                <a16:creationId xmlns:a16="http://schemas.microsoft.com/office/drawing/2014/main" id="{D1C57F9F-C1D2-ABF5-2F5A-0A5EF0EBB9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911" y="4594849"/>
            <a:ext cx="1313642" cy="434647"/>
          </a:xfrm>
          <a:prstGeom prst="rect">
            <a:avLst/>
          </a:prstGeom>
        </p:spPr>
      </p:pic>
      <p:sp>
        <p:nvSpPr>
          <p:cNvPr id="140" name="四角形: 角を丸くする 73">
            <a:extLst>
              <a:ext uri="{FF2B5EF4-FFF2-40B4-BE49-F238E27FC236}">
                <a16:creationId xmlns:a16="http://schemas.microsoft.com/office/drawing/2014/main" id="{B5F54BC4-0E6D-BECA-BFB6-2CBFAA49488C}"/>
              </a:ext>
            </a:extLst>
          </p:cNvPr>
          <p:cNvSpPr/>
          <p:nvPr/>
        </p:nvSpPr>
        <p:spPr>
          <a:xfrm>
            <a:off x="717210" y="4621448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1" name="四角形: 角を丸くする 74">
            <a:extLst>
              <a:ext uri="{FF2B5EF4-FFF2-40B4-BE49-F238E27FC236}">
                <a16:creationId xmlns:a16="http://schemas.microsoft.com/office/drawing/2014/main" id="{1803C537-A097-574A-D6CB-3F859A81E54C}"/>
              </a:ext>
            </a:extLst>
          </p:cNvPr>
          <p:cNvSpPr/>
          <p:nvPr/>
        </p:nvSpPr>
        <p:spPr>
          <a:xfrm>
            <a:off x="1351215" y="4617638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2" name="テキスト ボックス 75">
            <a:extLst>
              <a:ext uri="{FF2B5EF4-FFF2-40B4-BE49-F238E27FC236}">
                <a16:creationId xmlns:a16="http://schemas.microsoft.com/office/drawing/2014/main" id="{53B355CA-4258-70B9-5367-D0E66E3CC8F0}"/>
              </a:ext>
            </a:extLst>
          </p:cNvPr>
          <p:cNvSpPr txBox="1"/>
          <p:nvPr/>
        </p:nvSpPr>
        <p:spPr>
          <a:xfrm>
            <a:off x="469600" y="4591854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143" name="テキスト ボックス 76">
            <a:extLst>
              <a:ext uri="{FF2B5EF4-FFF2-40B4-BE49-F238E27FC236}">
                <a16:creationId xmlns:a16="http://schemas.microsoft.com/office/drawing/2014/main" id="{10EED2E9-8EE7-F461-492C-AFE6A62D2F69}"/>
              </a:ext>
            </a:extLst>
          </p:cNvPr>
          <p:cNvSpPr txBox="1"/>
          <p:nvPr/>
        </p:nvSpPr>
        <p:spPr>
          <a:xfrm>
            <a:off x="1118392" y="4593341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144" name="グラフィックス 77" descr="日毎カレンダー">
            <a:extLst>
              <a:ext uri="{FF2B5EF4-FFF2-40B4-BE49-F238E27FC236}">
                <a16:creationId xmlns:a16="http://schemas.microsoft.com/office/drawing/2014/main" id="{E217D79A-BA96-5B4E-1D7F-7B461463A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9812" y="4630823"/>
            <a:ext cx="137160" cy="137160"/>
          </a:xfrm>
          <a:prstGeom prst="rect">
            <a:avLst/>
          </a:prstGeom>
        </p:spPr>
      </p:pic>
      <p:pic>
        <p:nvPicPr>
          <p:cNvPr id="145" name="グラフィックス 78" descr="日毎カレンダー">
            <a:extLst>
              <a:ext uri="{FF2B5EF4-FFF2-40B4-BE49-F238E27FC236}">
                <a16:creationId xmlns:a16="http://schemas.microsoft.com/office/drawing/2014/main" id="{F6DD4630-8FF9-BD7B-D9DF-D99490718C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89820" y="4621750"/>
            <a:ext cx="137160" cy="137160"/>
          </a:xfrm>
          <a:prstGeom prst="rect">
            <a:avLst/>
          </a:prstGeom>
        </p:spPr>
      </p:pic>
      <p:sp>
        <p:nvSpPr>
          <p:cNvPr id="146" name="テキスト ボックス 81">
            <a:extLst>
              <a:ext uri="{FF2B5EF4-FFF2-40B4-BE49-F238E27FC236}">
                <a16:creationId xmlns:a16="http://schemas.microsoft.com/office/drawing/2014/main" id="{FE76CB7A-594E-FFFD-8D3D-6004D44941E2}"/>
              </a:ext>
            </a:extLst>
          </p:cNvPr>
          <p:cNvSpPr txBox="1"/>
          <p:nvPr/>
        </p:nvSpPr>
        <p:spPr>
          <a:xfrm>
            <a:off x="1302041" y="4772097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147" name="正方形/長方形 82">
            <a:extLst>
              <a:ext uri="{FF2B5EF4-FFF2-40B4-BE49-F238E27FC236}">
                <a16:creationId xmlns:a16="http://schemas.microsoft.com/office/drawing/2014/main" id="{E34648A9-35F2-81AE-A605-B828A88A065A}"/>
              </a:ext>
            </a:extLst>
          </p:cNvPr>
          <p:cNvSpPr/>
          <p:nvPr/>
        </p:nvSpPr>
        <p:spPr>
          <a:xfrm>
            <a:off x="1637901" y="4825461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8" name="テキスト ボックス 83">
            <a:extLst>
              <a:ext uri="{FF2B5EF4-FFF2-40B4-BE49-F238E27FC236}">
                <a16:creationId xmlns:a16="http://schemas.microsoft.com/office/drawing/2014/main" id="{69FD721C-7625-D570-3023-4C799541E712}"/>
              </a:ext>
            </a:extLst>
          </p:cNvPr>
          <p:cNvSpPr txBox="1"/>
          <p:nvPr/>
        </p:nvSpPr>
        <p:spPr>
          <a:xfrm>
            <a:off x="668010" y="4624444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149" name="テキスト ボックス 84">
            <a:extLst>
              <a:ext uri="{FF2B5EF4-FFF2-40B4-BE49-F238E27FC236}">
                <a16:creationId xmlns:a16="http://schemas.microsoft.com/office/drawing/2014/main" id="{6E7D6602-75BD-E322-8136-BCB0BC9785FE}"/>
              </a:ext>
            </a:extLst>
          </p:cNvPr>
          <p:cNvSpPr txBox="1"/>
          <p:nvPr/>
        </p:nvSpPr>
        <p:spPr>
          <a:xfrm>
            <a:off x="1306805" y="4617883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150" name="図 86">
            <a:extLst>
              <a:ext uri="{FF2B5EF4-FFF2-40B4-BE49-F238E27FC236}">
                <a16:creationId xmlns:a16="http://schemas.microsoft.com/office/drawing/2014/main" id="{C76473DB-5558-9959-16D8-6E858A56B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74" y="5062535"/>
            <a:ext cx="1289035" cy="275128"/>
          </a:xfrm>
          <a:prstGeom prst="rect">
            <a:avLst/>
          </a:prstGeom>
        </p:spPr>
      </p:pic>
      <p:pic>
        <p:nvPicPr>
          <p:cNvPr id="151" name="図 87">
            <a:extLst>
              <a:ext uri="{FF2B5EF4-FFF2-40B4-BE49-F238E27FC236}">
                <a16:creationId xmlns:a16="http://schemas.microsoft.com/office/drawing/2014/main" id="{CF372281-1DF2-4E0C-529A-840DC6334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90" y="5493653"/>
            <a:ext cx="1279444" cy="267020"/>
          </a:xfrm>
          <a:prstGeom prst="rect">
            <a:avLst/>
          </a:prstGeom>
        </p:spPr>
      </p:pic>
      <p:sp>
        <p:nvSpPr>
          <p:cNvPr id="152" name="テキスト ボックス 88">
            <a:extLst>
              <a:ext uri="{FF2B5EF4-FFF2-40B4-BE49-F238E27FC236}">
                <a16:creationId xmlns:a16="http://schemas.microsoft.com/office/drawing/2014/main" id="{A855DE56-CEE9-8665-707E-82A5AB391417}"/>
              </a:ext>
            </a:extLst>
          </p:cNvPr>
          <p:cNvSpPr txBox="1"/>
          <p:nvPr/>
        </p:nvSpPr>
        <p:spPr>
          <a:xfrm>
            <a:off x="523929" y="5044840"/>
            <a:ext cx="1293679" cy="397032"/>
          </a:xfrm>
          <a:prstGeom prst="rect">
            <a:avLst/>
          </a:prstGeom>
          <a:solidFill>
            <a:srgbClr val="AFF8CA"/>
          </a:solidFill>
        </p:spPr>
        <p:txBody>
          <a:bodyPr wrap="square" lIns="18288" tIns="18288" rIns="18288" bIns="9144" rtlCol="0">
            <a:spAutoFit/>
          </a:bodyPr>
          <a:lstStyle/>
          <a:p>
            <a:r>
              <a:rPr kumimoji="1" lang="en-US" altLang="ja-JP" sz="700" b="1" dirty="0">
                <a:latin typeface="+mj-lt"/>
              </a:rPr>
              <a:t>DEMO-PARTS-NO_A</a:t>
            </a:r>
            <a:endParaRPr kumimoji="1" lang="en-US" altLang="ja-JP" sz="400" b="1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 DEMO_PARTS_NAME_A</a:t>
            </a:r>
          </a:p>
          <a:p>
            <a:endParaRPr kumimoji="1" lang="en-US" altLang="ja-JP" sz="400" dirty="0">
              <a:latin typeface="+mj-lt"/>
            </a:endParaRPr>
          </a:p>
          <a:p>
            <a:pPr algn="r"/>
            <a:r>
              <a:rPr kumimoji="1" lang="en-US" altLang="ja-JP" sz="600" i="1" dirty="0">
                <a:latin typeface="+mj-lt"/>
              </a:rPr>
              <a:t>ASSY1</a:t>
            </a:r>
            <a:r>
              <a:rPr kumimoji="1" lang="en-US" altLang="ja-JP" sz="700" b="1" dirty="0">
                <a:latin typeface="+mj-lt"/>
              </a:rPr>
              <a:t>                    40 / 40 PCS</a:t>
            </a: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153" name="テキスト ボックス 89">
            <a:extLst>
              <a:ext uri="{FF2B5EF4-FFF2-40B4-BE49-F238E27FC236}">
                <a16:creationId xmlns:a16="http://schemas.microsoft.com/office/drawing/2014/main" id="{DED4003F-3C6A-56F8-4DF4-2CBB110D2EA3}"/>
              </a:ext>
            </a:extLst>
          </p:cNvPr>
          <p:cNvSpPr txBox="1"/>
          <p:nvPr/>
        </p:nvSpPr>
        <p:spPr>
          <a:xfrm>
            <a:off x="480429" y="5436658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Customer Name : DEMO-SUP-B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DEMO_PARTS_NAME_B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154" name="テキスト ボックス 37">
            <a:extLst>
              <a:ext uri="{FF2B5EF4-FFF2-40B4-BE49-F238E27FC236}">
                <a16:creationId xmlns:a16="http://schemas.microsoft.com/office/drawing/2014/main" id="{0A0BC2C2-B143-5023-DC4F-0731090646F7}"/>
              </a:ext>
            </a:extLst>
          </p:cNvPr>
          <p:cNvSpPr txBox="1"/>
          <p:nvPr/>
        </p:nvSpPr>
        <p:spPr>
          <a:xfrm>
            <a:off x="1102896" y="5753852"/>
            <a:ext cx="700055" cy="104644"/>
          </a:xfrm>
          <a:prstGeom prst="rect">
            <a:avLst/>
          </a:prstGeom>
          <a:solidFill>
            <a:srgbClr val="D1E9F5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0 / 50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262414F-5C94-B1AE-516B-8C961FD757F0}"/>
              </a:ext>
            </a:extLst>
          </p:cNvPr>
          <p:cNvSpPr/>
          <p:nvPr/>
        </p:nvSpPr>
        <p:spPr>
          <a:xfrm>
            <a:off x="528574" y="5896912"/>
            <a:ext cx="1287634" cy="383861"/>
          </a:xfrm>
          <a:prstGeom prst="rect">
            <a:avLst/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56" name="テキスト ボックス 88">
            <a:extLst>
              <a:ext uri="{FF2B5EF4-FFF2-40B4-BE49-F238E27FC236}">
                <a16:creationId xmlns:a16="http://schemas.microsoft.com/office/drawing/2014/main" id="{4DB2A791-CE00-08B1-46B3-549B4FDD42AA}"/>
              </a:ext>
            </a:extLst>
          </p:cNvPr>
          <p:cNvSpPr txBox="1"/>
          <p:nvPr/>
        </p:nvSpPr>
        <p:spPr>
          <a:xfrm>
            <a:off x="480429" y="5874715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Customer Name : DEMO-SUP-A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DEMO_PARTS_NAME_A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157" name="テキスト ボックス 37">
            <a:extLst>
              <a:ext uri="{FF2B5EF4-FFF2-40B4-BE49-F238E27FC236}">
                <a16:creationId xmlns:a16="http://schemas.microsoft.com/office/drawing/2014/main" id="{A7D70F91-2DB7-8B1B-CCDF-91901FC895AB}"/>
              </a:ext>
            </a:extLst>
          </p:cNvPr>
          <p:cNvSpPr txBox="1"/>
          <p:nvPr/>
        </p:nvSpPr>
        <p:spPr>
          <a:xfrm>
            <a:off x="1102896" y="6159743"/>
            <a:ext cx="700055" cy="104644"/>
          </a:xfrm>
          <a:prstGeom prst="rect">
            <a:avLst/>
          </a:prstGeom>
          <a:solidFill>
            <a:srgbClr val="FFC000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40 / 20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158" name="テキスト ボックス 37">
            <a:extLst>
              <a:ext uri="{FF2B5EF4-FFF2-40B4-BE49-F238E27FC236}">
                <a16:creationId xmlns:a16="http://schemas.microsoft.com/office/drawing/2014/main" id="{F6930323-B29B-D2D6-0F3E-B7D6A2FDBE73}"/>
              </a:ext>
            </a:extLst>
          </p:cNvPr>
          <p:cNvSpPr txBox="1"/>
          <p:nvPr/>
        </p:nvSpPr>
        <p:spPr>
          <a:xfrm>
            <a:off x="539678" y="6165941"/>
            <a:ext cx="700055" cy="1046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18288" rIns="9144" bIns="9144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Location: XX01</a:t>
            </a:r>
            <a:endParaRPr kumimoji="1" lang="ja-JP" altLang="en-US" sz="500" dirty="0">
              <a:latin typeface="+mj-lt"/>
            </a:endParaRPr>
          </a:p>
        </p:txBody>
      </p:sp>
      <p:sp>
        <p:nvSpPr>
          <p:cNvPr id="159" name="テキスト ボックス 88">
            <a:extLst>
              <a:ext uri="{FF2B5EF4-FFF2-40B4-BE49-F238E27FC236}">
                <a16:creationId xmlns:a16="http://schemas.microsoft.com/office/drawing/2014/main" id="{A198133F-54D3-C5E0-64EC-146CCCFFE8DE}"/>
              </a:ext>
            </a:extLst>
          </p:cNvPr>
          <p:cNvSpPr txBox="1"/>
          <p:nvPr/>
        </p:nvSpPr>
        <p:spPr>
          <a:xfrm>
            <a:off x="529075" y="5470056"/>
            <a:ext cx="1293679" cy="397032"/>
          </a:xfrm>
          <a:prstGeom prst="rect">
            <a:avLst/>
          </a:prstGeom>
          <a:solidFill>
            <a:srgbClr val="D1E9F5"/>
          </a:solidFill>
        </p:spPr>
        <p:txBody>
          <a:bodyPr wrap="square" lIns="18288" tIns="18288" rIns="18288" bIns="9144" rtlCol="0">
            <a:spAutoFit/>
          </a:bodyPr>
          <a:lstStyle/>
          <a:p>
            <a:r>
              <a:rPr kumimoji="1" lang="en-US" altLang="ja-JP" sz="700" b="1" dirty="0">
                <a:latin typeface="+mj-lt"/>
              </a:rPr>
              <a:t>DEMO-PARTS-NO_B</a:t>
            </a:r>
            <a:endParaRPr kumimoji="1" lang="en-US" altLang="ja-JP" sz="400" b="1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 DEMO_PARTS_NAME_B</a:t>
            </a:r>
          </a:p>
          <a:p>
            <a:endParaRPr kumimoji="1" lang="en-US" altLang="ja-JP" sz="400" dirty="0">
              <a:latin typeface="+mj-lt"/>
            </a:endParaRPr>
          </a:p>
          <a:p>
            <a:pPr algn="r"/>
            <a:r>
              <a:rPr kumimoji="1" lang="en-US" altLang="ja-JP" sz="600" i="1" dirty="0">
                <a:latin typeface="+mj-lt"/>
              </a:rPr>
              <a:t>ASSY2</a:t>
            </a:r>
            <a:r>
              <a:rPr kumimoji="1" lang="en-US" altLang="ja-JP" sz="700" b="1" dirty="0">
                <a:latin typeface="+mj-lt"/>
              </a:rPr>
              <a:t>                      0 / 40 PCS</a:t>
            </a: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160" name="テキスト ボックス 88">
            <a:extLst>
              <a:ext uri="{FF2B5EF4-FFF2-40B4-BE49-F238E27FC236}">
                <a16:creationId xmlns:a16="http://schemas.microsoft.com/office/drawing/2014/main" id="{DF2BE8D1-718E-7155-A3DD-D551A4DD0C54}"/>
              </a:ext>
            </a:extLst>
          </p:cNvPr>
          <p:cNvSpPr txBox="1"/>
          <p:nvPr/>
        </p:nvSpPr>
        <p:spPr>
          <a:xfrm>
            <a:off x="529075" y="5888450"/>
            <a:ext cx="1293679" cy="397032"/>
          </a:xfrm>
          <a:prstGeom prst="rect">
            <a:avLst/>
          </a:prstGeom>
          <a:solidFill>
            <a:srgbClr val="D1E9F5"/>
          </a:solidFill>
        </p:spPr>
        <p:txBody>
          <a:bodyPr wrap="square" lIns="18288" tIns="18288" rIns="18288" bIns="9144" rtlCol="0">
            <a:spAutoFit/>
          </a:bodyPr>
          <a:lstStyle/>
          <a:p>
            <a:r>
              <a:rPr kumimoji="1" lang="en-US" altLang="ja-JP" sz="700" b="1" dirty="0">
                <a:latin typeface="+mj-lt"/>
              </a:rPr>
              <a:t>DEMO-PARTS-NO_C</a:t>
            </a:r>
            <a:endParaRPr kumimoji="1" lang="en-US" altLang="ja-JP" sz="400" b="1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 DEMO_PARTS_NAME_C</a:t>
            </a:r>
          </a:p>
          <a:p>
            <a:endParaRPr kumimoji="1" lang="en-US" altLang="ja-JP" sz="400" dirty="0">
              <a:latin typeface="+mj-lt"/>
            </a:endParaRPr>
          </a:p>
          <a:p>
            <a:pPr algn="r"/>
            <a:r>
              <a:rPr kumimoji="1" lang="en-US" altLang="ja-JP" sz="600" i="1" dirty="0">
                <a:latin typeface="+mj-lt"/>
              </a:rPr>
              <a:t>ASSY3</a:t>
            </a:r>
            <a:r>
              <a:rPr kumimoji="1" lang="en-US" altLang="ja-JP" sz="700" b="1" dirty="0">
                <a:latin typeface="+mj-lt"/>
              </a:rPr>
              <a:t>                      0 / 60 PCS</a:t>
            </a:r>
          </a:p>
          <a:p>
            <a:endParaRPr kumimoji="1" lang="ja-JP" altLang="en-US" sz="200" dirty="0">
              <a:latin typeface="+mj-lt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3B2D817-1601-E62A-2486-B20D8B1D60CD}"/>
              </a:ext>
            </a:extLst>
          </p:cNvPr>
          <p:cNvGrpSpPr/>
          <p:nvPr/>
        </p:nvGrpSpPr>
        <p:grpSpPr>
          <a:xfrm>
            <a:off x="504417" y="5459151"/>
            <a:ext cx="1476188" cy="529984"/>
            <a:chOff x="-442634" y="2202013"/>
            <a:chExt cx="1476188" cy="529984"/>
          </a:xfrm>
        </p:grpSpPr>
        <p:sp>
          <p:nvSpPr>
            <p:cNvPr id="162" name="正方形/長方形 40">
              <a:extLst>
                <a:ext uri="{FF2B5EF4-FFF2-40B4-BE49-F238E27FC236}">
                  <a16:creationId xmlns:a16="http://schemas.microsoft.com/office/drawing/2014/main" id="{2BAE78F4-EDF2-08E8-F4A9-941384B0D999}"/>
                </a:ext>
              </a:extLst>
            </p:cNvPr>
            <p:cNvSpPr/>
            <p:nvPr/>
          </p:nvSpPr>
          <p:spPr>
            <a:xfrm>
              <a:off x="-442634" y="2202013"/>
              <a:ext cx="1358835" cy="46185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63" name="グラフィックス 41" descr="右向き指示マーク">
              <a:extLst>
                <a:ext uri="{FF2B5EF4-FFF2-40B4-BE49-F238E27FC236}">
                  <a16:creationId xmlns:a16="http://schemas.microsoft.com/office/drawing/2014/main" id="{BDFEE4A6-8F95-48CA-DC7D-DAF744F5A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4754202">
              <a:off x="797410" y="2495853"/>
              <a:ext cx="236144" cy="236144"/>
            </a:xfrm>
            <a:prstGeom prst="rect">
              <a:avLst/>
            </a:prstGeom>
          </p:spPr>
        </p:pic>
      </p:grpSp>
      <p:sp>
        <p:nvSpPr>
          <p:cNvPr id="164" name="矢印: 右 18">
            <a:extLst>
              <a:ext uri="{FF2B5EF4-FFF2-40B4-BE49-F238E27FC236}">
                <a16:creationId xmlns:a16="http://schemas.microsoft.com/office/drawing/2014/main" id="{C4E44521-98EB-387E-1170-7438E6022D3C}"/>
              </a:ext>
            </a:extLst>
          </p:cNvPr>
          <p:cNvSpPr/>
          <p:nvPr/>
        </p:nvSpPr>
        <p:spPr>
          <a:xfrm>
            <a:off x="1972376" y="5263344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95" name="Picture 194">
            <a:extLst>
              <a:ext uri="{FF2B5EF4-FFF2-40B4-BE49-F238E27FC236}">
                <a16:creationId xmlns:a16="http://schemas.microsoft.com/office/drawing/2014/main" id="{08B5AB60-B7A4-D487-AD7D-E533D59D1E5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32635" y="4302846"/>
            <a:ext cx="1347999" cy="2011825"/>
          </a:xfrm>
          <a:prstGeom prst="rect">
            <a:avLst/>
          </a:prstGeom>
        </p:spPr>
      </p:pic>
      <p:sp>
        <p:nvSpPr>
          <p:cNvPr id="200" name="テキスト ボックス 294">
            <a:extLst>
              <a:ext uri="{FF2B5EF4-FFF2-40B4-BE49-F238E27FC236}">
                <a16:creationId xmlns:a16="http://schemas.microsoft.com/office/drawing/2014/main" id="{4794EDBB-1C2B-69B9-3EB7-22E93FDD6E8B}"/>
              </a:ext>
            </a:extLst>
          </p:cNvPr>
          <p:cNvSpPr txBox="1"/>
          <p:nvPr/>
        </p:nvSpPr>
        <p:spPr>
          <a:xfrm>
            <a:off x="2756741" y="4442896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208" name="図 50">
            <a:extLst>
              <a:ext uri="{FF2B5EF4-FFF2-40B4-BE49-F238E27FC236}">
                <a16:creationId xmlns:a16="http://schemas.microsoft.com/office/drawing/2014/main" id="{34ED7FF6-D338-FAC8-BCA0-444F441CF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15" y="6951013"/>
            <a:ext cx="1355770" cy="2019144"/>
          </a:xfrm>
          <a:prstGeom prst="rect">
            <a:avLst/>
          </a:prstGeom>
        </p:spPr>
      </p:pic>
      <p:pic>
        <p:nvPicPr>
          <p:cNvPr id="209" name="図 51">
            <a:extLst>
              <a:ext uri="{FF2B5EF4-FFF2-40B4-BE49-F238E27FC236}">
                <a16:creationId xmlns:a16="http://schemas.microsoft.com/office/drawing/2014/main" id="{D07142D7-57E3-A1C0-19AB-91517D6CA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953" y="7080158"/>
            <a:ext cx="805148" cy="123622"/>
          </a:xfrm>
          <a:prstGeom prst="rect">
            <a:avLst/>
          </a:prstGeom>
        </p:spPr>
      </p:pic>
      <p:sp>
        <p:nvSpPr>
          <p:cNvPr id="210" name="テキスト ボックス 52">
            <a:extLst>
              <a:ext uri="{FF2B5EF4-FFF2-40B4-BE49-F238E27FC236}">
                <a16:creationId xmlns:a16="http://schemas.microsoft.com/office/drawing/2014/main" id="{39778B01-6210-348D-4F0D-BD2F58FC0E70}"/>
              </a:ext>
            </a:extLst>
          </p:cNvPr>
          <p:cNvSpPr txBox="1"/>
          <p:nvPr/>
        </p:nvSpPr>
        <p:spPr>
          <a:xfrm>
            <a:off x="4391234" y="7066735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Inbound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211" name="図 53">
            <a:extLst>
              <a:ext uri="{FF2B5EF4-FFF2-40B4-BE49-F238E27FC236}">
                <a16:creationId xmlns:a16="http://schemas.microsoft.com/office/drawing/2014/main" id="{9A715194-FCF7-176E-A01B-A56707255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390" y="7574776"/>
            <a:ext cx="1289035" cy="212113"/>
          </a:xfrm>
          <a:prstGeom prst="rect">
            <a:avLst/>
          </a:prstGeom>
        </p:spPr>
      </p:pic>
      <p:pic>
        <p:nvPicPr>
          <p:cNvPr id="212" name="図 54">
            <a:extLst>
              <a:ext uri="{FF2B5EF4-FFF2-40B4-BE49-F238E27FC236}">
                <a16:creationId xmlns:a16="http://schemas.microsoft.com/office/drawing/2014/main" id="{BA662557-0D84-5DD4-2A22-5640DF5E2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20" y="7978156"/>
            <a:ext cx="981060" cy="220999"/>
          </a:xfrm>
          <a:prstGeom prst="rect">
            <a:avLst/>
          </a:prstGeom>
        </p:spPr>
      </p:pic>
      <p:pic>
        <p:nvPicPr>
          <p:cNvPr id="213" name="図 71">
            <a:extLst>
              <a:ext uri="{FF2B5EF4-FFF2-40B4-BE49-F238E27FC236}">
                <a16:creationId xmlns:a16="http://schemas.microsoft.com/office/drawing/2014/main" id="{4AA5ED78-C2F5-2F29-16A3-0179761CC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433" y="7669464"/>
            <a:ext cx="1313642" cy="894800"/>
          </a:xfrm>
          <a:prstGeom prst="rect">
            <a:avLst/>
          </a:prstGeom>
        </p:spPr>
      </p:pic>
      <p:pic>
        <p:nvPicPr>
          <p:cNvPr id="214" name="図 72">
            <a:extLst>
              <a:ext uri="{FF2B5EF4-FFF2-40B4-BE49-F238E27FC236}">
                <a16:creationId xmlns:a16="http://schemas.microsoft.com/office/drawing/2014/main" id="{71474F11-3157-3B0E-FCB3-F34646F905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0577" y="7250335"/>
            <a:ext cx="1313642" cy="434647"/>
          </a:xfrm>
          <a:prstGeom prst="rect">
            <a:avLst/>
          </a:prstGeom>
        </p:spPr>
      </p:pic>
      <p:sp>
        <p:nvSpPr>
          <p:cNvPr id="215" name="四角形: 角を丸くする 73">
            <a:extLst>
              <a:ext uri="{FF2B5EF4-FFF2-40B4-BE49-F238E27FC236}">
                <a16:creationId xmlns:a16="http://schemas.microsoft.com/office/drawing/2014/main" id="{DAE53977-1B52-8644-9A93-E51437DF54D6}"/>
              </a:ext>
            </a:extLst>
          </p:cNvPr>
          <p:cNvSpPr/>
          <p:nvPr/>
        </p:nvSpPr>
        <p:spPr>
          <a:xfrm>
            <a:off x="4222876" y="7276934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6" name="四角形: 角を丸くする 74">
            <a:extLst>
              <a:ext uri="{FF2B5EF4-FFF2-40B4-BE49-F238E27FC236}">
                <a16:creationId xmlns:a16="http://schemas.microsoft.com/office/drawing/2014/main" id="{F272FCAC-84AB-FFE2-6C5F-4A6299533A6A}"/>
              </a:ext>
            </a:extLst>
          </p:cNvPr>
          <p:cNvSpPr/>
          <p:nvPr/>
        </p:nvSpPr>
        <p:spPr>
          <a:xfrm>
            <a:off x="4856881" y="7273124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7" name="テキスト ボックス 75">
            <a:extLst>
              <a:ext uri="{FF2B5EF4-FFF2-40B4-BE49-F238E27FC236}">
                <a16:creationId xmlns:a16="http://schemas.microsoft.com/office/drawing/2014/main" id="{3FC6283A-4C09-D929-1EC8-11543857D489}"/>
              </a:ext>
            </a:extLst>
          </p:cNvPr>
          <p:cNvSpPr txBox="1"/>
          <p:nvPr/>
        </p:nvSpPr>
        <p:spPr>
          <a:xfrm>
            <a:off x="3975266" y="7247340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218" name="テキスト ボックス 76">
            <a:extLst>
              <a:ext uri="{FF2B5EF4-FFF2-40B4-BE49-F238E27FC236}">
                <a16:creationId xmlns:a16="http://schemas.microsoft.com/office/drawing/2014/main" id="{642B5871-09D1-086B-2188-16FB7CACD986}"/>
              </a:ext>
            </a:extLst>
          </p:cNvPr>
          <p:cNvSpPr txBox="1"/>
          <p:nvPr/>
        </p:nvSpPr>
        <p:spPr>
          <a:xfrm>
            <a:off x="4624058" y="7248827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219" name="グラフィックス 77" descr="日毎カレンダー">
            <a:extLst>
              <a:ext uri="{FF2B5EF4-FFF2-40B4-BE49-F238E27FC236}">
                <a16:creationId xmlns:a16="http://schemas.microsoft.com/office/drawing/2014/main" id="{217F966A-397E-D5F1-5A22-A4C04AE5B7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55478" y="7286309"/>
            <a:ext cx="137160" cy="137160"/>
          </a:xfrm>
          <a:prstGeom prst="rect">
            <a:avLst/>
          </a:prstGeom>
        </p:spPr>
      </p:pic>
      <p:pic>
        <p:nvPicPr>
          <p:cNvPr id="220" name="グラフィックス 78" descr="日毎カレンダー">
            <a:extLst>
              <a:ext uri="{FF2B5EF4-FFF2-40B4-BE49-F238E27FC236}">
                <a16:creationId xmlns:a16="http://schemas.microsoft.com/office/drawing/2014/main" id="{606CF6EC-82F1-3AFC-565B-51E8F9DEBD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95486" y="7277236"/>
            <a:ext cx="137160" cy="137160"/>
          </a:xfrm>
          <a:prstGeom prst="rect">
            <a:avLst/>
          </a:prstGeom>
        </p:spPr>
      </p:pic>
      <p:sp>
        <p:nvSpPr>
          <p:cNvPr id="221" name="テキスト ボックス 81">
            <a:extLst>
              <a:ext uri="{FF2B5EF4-FFF2-40B4-BE49-F238E27FC236}">
                <a16:creationId xmlns:a16="http://schemas.microsoft.com/office/drawing/2014/main" id="{3C883090-D449-E029-6751-48498ADA4037}"/>
              </a:ext>
            </a:extLst>
          </p:cNvPr>
          <p:cNvSpPr txBox="1"/>
          <p:nvPr/>
        </p:nvSpPr>
        <p:spPr>
          <a:xfrm>
            <a:off x="4807707" y="7427583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222" name="正方形/長方形 82">
            <a:extLst>
              <a:ext uri="{FF2B5EF4-FFF2-40B4-BE49-F238E27FC236}">
                <a16:creationId xmlns:a16="http://schemas.microsoft.com/office/drawing/2014/main" id="{4C649423-0088-9124-1D38-E143C34B2342}"/>
              </a:ext>
            </a:extLst>
          </p:cNvPr>
          <p:cNvSpPr/>
          <p:nvPr/>
        </p:nvSpPr>
        <p:spPr>
          <a:xfrm>
            <a:off x="5143567" y="7480947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23" name="テキスト ボックス 83">
            <a:extLst>
              <a:ext uri="{FF2B5EF4-FFF2-40B4-BE49-F238E27FC236}">
                <a16:creationId xmlns:a16="http://schemas.microsoft.com/office/drawing/2014/main" id="{27D60ACE-D0E6-1C96-AFA9-FE770D0F961C}"/>
              </a:ext>
            </a:extLst>
          </p:cNvPr>
          <p:cNvSpPr txBox="1"/>
          <p:nvPr/>
        </p:nvSpPr>
        <p:spPr>
          <a:xfrm>
            <a:off x="4173676" y="7279930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224" name="テキスト ボックス 84">
            <a:extLst>
              <a:ext uri="{FF2B5EF4-FFF2-40B4-BE49-F238E27FC236}">
                <a16:creationId xmlns:a16="http://schemas.microsoft.com/office/drawing/2014/main" id="{AD6708E8-4443-7CF8-D303-4E518D3AD01A}"/>
              </a:ext>
            </a:extLst>
          </p:cNvPr>
          <p:cNvSpPr txBox="1"/>
          <p:nvPr/>
        </p:nvSpPr>
        <p:spPr>
          <a:xfrm>
            <a:off x="4812471" y="7273369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225" name="図 86">
            <a:extLst>
              <a:ext uri="{FF2B5EF4-FFF2-40B4-BE49-F238E27FC236}">
                <a16:creationId xmlns:a16="http://schemas.microsoft.com/office/drawing/2014/main" id="{542BC63A-D9BE-1545-F287-95F300C00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240" y="7718021"/>
            <a:ext cx="1289035" cy="275128"/>
          </a:xfrm>
          <a:prstGeom prst="rect">
            <a:avLst/>
          </a:prstGeom>
        </p:spPr>
      </p:pic>
      <p:pic>
        <p:nvPicPr>
          <p:cNvPr id="226" name="図 87">
            <a:extLst>
              <a:ext uri="{FF2B5EF4-FFF2-40B4-BE49-F238E27FC236}">
                <a16:creationId xmlns:a16="http://schemas.microsoft.com/office/drawing/2014/main" id="{3ADFAF3D-5847-5A59-7145-807DEBF3F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656" y="8149139"/>
            <a:ext cx="1279444" cy="267020"/>
          </a:xfrm>
          <a:prstGeom prst="rect">
            <a:avLst/>
          </a:prstGeom>
        </p:spPr>
      </p:pic>
      <p:sp>
        <p:nvSpPr>
          <p:cNvPr id="227" name="テキスト ボックス 88">
            <a:extLst>
              <a:ext uri="{FF2B5EF4-FFF2-40B4-BE49-F238E27FC236}">
                <a16:creationId xmlns:a16="http://schemas.microsoft.com/office/drawing/2014/main" id="{868A6303-CB1F-53F5-A10F-2640485EA1FA}"/>
              </a:ext>
            </a:extLst>
          </p:cNvPr>
          <p:cNvSpPr txBox="1"/>
          <p:nvPr/>
        </p:nvSpPr>
        <p:spPr>
          <a:xfrm>
            <a:off x="4029595" y="7700326"/>
            <a:ext cx="1293679" cy="397032"/>
          </a:xfrm>
          <a:prstGeom prst="rect">
            <a:avLst/>
          </a:prstGeom>
          <a:solidFill>
            <a:srgbClr val="AFF8CA"/>
          </a:solidFill>
        </p:spPr>
        <p:txBody>
          <a:bodyPr wrap="square" lIns="18288" tIns="18288" rIns="18288" bIns="9144" rtlCol="0">
            <a:spAutoFit/>
          </a:bodyPr>
          <a:lstStyle/>
          <a:p>
            <a:r>
              <a:rPr kumimoji="1" lang="en-US" altLang="ja-JP" sz="700" b="1" dirty="0">
                <a:latin typeface="+mj-lt"/>
              </a:rPr>
              <a:t>DEMO-PARTS-NO_A</a:t>
            </a:r>
            <a:endParaRPr kumimoji="1" lang="en-US" altLang="ja-JP" sz="400" b="1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 DEMO_PARTS_NAME_A</a:t>
            </a:r>
          </a:p>
          <a:p>
            <a:endParaRPr kumimoji="1" lang="en-US" altLang="ja-JP" sz="400" dirty="0">
              <a:latin typeface="+mj-lt"/>
            </a:endParaRPr>
          </a:p>
          <a:p>
            <a:pPr algn="r"/>
            <a:r>
              <a:rPr kumimoji="1" lang="en-US" altLang="ja-JP" sz="600" i="1" dirty="0">
                <a:latin typeface="+mj-lt"/>
              </a:rPr>
              <a:t>ASSY1</a:t>
            </a:r>
            <a:r>
              <a:rPr kumimoji="1" lang="en-US" altLang="ja-JP" sz="700" b="1" dirty="0">
                <a:latin typeface="+mj-lt"/>
              </a:rPr>
              <a:t>                    40 / 40 PCS</a:t>
            </a: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228" name="テキスト ボックス 89">
            <a:extLst>
              <a:ext uri="{FF2B5EF4-FFF2-40B4-BE49-F238E27FC236}">
                <a16:creationId xmlns:a16="http://schemas.microsoft.com/office/drawing/2014/main" id="{9D94A43A-EB38-7FC1-4267-9A2DC6555F81}"/>
              </a:ext>
            </a:extLst>
          </p:cNvPr>
          <p:cNvSpPr txBox="1"/>
          <p:nvPr/>
        </p:nvSpPr>
        <p:spPr>
          <a:xfrm>
            <a:off x="3986095" y="8092144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Customer Name : DEMO-SUP-B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DEMO_PARTS_NAME_B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229" name="テキスト ボックス 37">
            <a:extLst>
              <a:ext uri="{FF2B5EF4-FFF2-40B4-BE49-F238E27FC236}">
                <a16:creationId xmlns:a16="http://schemas.microsoft.com/office/drawing/2014/main" id="{FE8765C5-1091-875B-4991-5CA245F177FC}"/>
              </a:ext>
            </a:extLst>
          </p:cNvPr>
          <p:cNvSpPr txBox="1"/>
          <p:nvPr/>
        </p:nvSpPr>
        <p:spPr>
          <a:xfrm>
            <a:off x="4608562" y="8409338"/>
            <a:ext cx="700055" cy="104644"/>
          </a:xfrm>
          <a:prstGeom prst="rect">
            <a:avLst/>
          </a:prstGeom>
          <a:solidFill>
            <a:srgbClr val="D1E9F5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0 / 50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A8E088AB-6231-33BD-CAC1-1BF85B97213E}"/>
              </a:ext>
            </a:extLst>
          </p:cNvPr>
          <p:cNvSpPr/>
          <p:nvPr/>
        </p:nvSpPr>
        <p:spPr>
          <a:xfrm>
            <a:off x="4034240" y="8552398"/>
            <a:ext cx="1287634" cy="383861"/>
          </a:xfrm>
          <a:prstGeom prst="rect">
            <a:avLst/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231" name="テキスト ボックス 88">
            <a:extLst>
              <a:ext uri="{FF2B5EF4-FFF2-40B4-BE49-F238E27FC236}">
                <a16:creationId xmlns:a16="http://schemas.microsoft.com/office/drawing/2014/main" id="{168FF410-4BEB-D169-0C1C-46086E368106}"/>
              </a:ext>
            </a:extLst>
          </p:cNvPr>
          <p:cNvSpPr txBox="1"/>
          <p:nvPr/>
        </p:nvSpPr>
        <p:spPr>
          <a:xfrm>
            <a:off x="3986095" y="8530201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Customer Name : DEMO-SUP-A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DEMO_PARTS_NAME_A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232" name="テキスト ボックス 37">
            <a:extLst>
              <a:ext uri="{FF2B5EF4-FFF2-40B4-BE49-F238E27FC236}">
                <a16:creationId xmlns:a16="http://schemas.microsoft.com/office/drawing/2014/main" id="{EB312A82-D4FB-47A2-10E2-5CD3A1355C87}"/>
              </a:ext>
            </a:extLst>
          </p:cNvPr>
          <p:cNvSpPr txBox="1"/>
          <p:nvPr/>
        </p:nvSpPr>
        <p:spPr>
          <a:xfrm>
            <a:off x="4608562" y="8815229"/>
            <a:ext cx="700055" cy="104644"/>
          </a:xfrm>
          <a:prstGeom prst="rect">
            <a:avLst/>
          </a:prstGeom>
          <a:solidFill>
            <a:srgbClr val="FFC000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40 / 20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233" name="テキスト ボックス 37">
            <a:extLst>
              <a:ext uri="{FF2B5EF4-FFF2-40B4-BE49-F238E27FC236}">
                <a16:creationId xmlns:a16="http://schemas.microsoft.com/office/drawing/2014/main" id="{8F284D98-2443-EF66-893C-7B34C62FA975}"/>
              </a:ext>
            </a:extLst>
          </p:cNvPr>
          <p:cNvSpPr txBox="1"/>
          <p:nvPr/>
        </p:nvSpPr>
        <p:spPr>
          <a:xfrm>
            <a:off x="4045344" y="8821427"/>
            <a:ext cx="700055" cy="1046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18288" rIns="9144" bIns="9144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Location: XX01</a:t>
            </a:r>
            <a:endParaRPr kumimoji="1" lang="ja-JP" altLang="en-US" sz="500" dirty="0">
              <a:latin typeface="+mj-lt"/>
            </a:endParaRPr>
          </a:p>
        </p:txBody>
      </p:sp>
      <p:sp>
        <p:nvSpPr>
          <p:cNvPr id="234" name="テキスト ボックス 88">
            <a:extLst>
              <a:ext uri="{FF2B5EF4-FFF2-40B4-BE49-F238E27FC236}">
                <a16:creationId xmlns:a16="http://schemas.microsoft.com/office/drawing/2014/main" id="{40A78924-CF59-9E99-7CFD-974B07B99036}"/>
              </a:ext>
            </a:extLst>
          </p:cNvPr>
          <p:cNvSpPr txBox="1"/>
          <p:nvPr/>
        </p:nvSpPr>
        <p:spPr>
          <a:xfrm>
            <a:off x="4034741" y="8125542"/>
            <a:ext cx="1293679" cy="397032"/>
          </a:xfrm>
          <a:prstGeom prst="rect">
            <a:avLst/>
          </a:prstGeom>
          <a:solidFill>
            <a:srgbClr val="D1E9F5"/>
          </a:solidFill>
        </p:spPr>
        <p:txBody>
          <a:bodyPr wrap="square" lIns="18288" tIns="18288" rIns="18288" bIns="9144" rtlCol="0">
            <a:spAutoFit/>
          </a:bodyPr>
          <a:lstStyle/>
          <a:p>
            <a:r>
              <a:rPr kumimoji="1" lang="en-US" altLang="ja-JP" sz="700" b="1" dirty="0">
                <a:latin typeface="+mj-lt"/>
              </a:rPr>
              <a:t>DEMO-PARTS-NO_B</a:t>
            </a:r>
            <a:endParaRPr kumimoji="1" lang="en-US" altLang="ja-JP" sz="400" b="1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 DEMO_PARTS_NAME_B</a:t>
            </a:r>
          </a:p>
          <a:p>
            <a:endParaRPr kumimoji="1" lang="en-US" altLang="ja-JP" sz="400" dirty="0">
              <a:latin typeface="+mj-lt"/>
            </a:endParaRPr>
          </a:p>
          <a:p>
            <a:pPr algn="r"/>
            <a:r>
              <a:rPr kumimoji="1" lang="en-US" altLang="ja-JP" sz="600" i="1" dirty="0">
                <a:latin typeface="+mj-lt"/>
              </a:rPr>
              <a:t>ASSY2</a:t>
            </a:r>
            <a:r>
              <a:rPr kumimoji="1" lang="en-US" altLang="ja-JP" sz="700" b="1" dirty="0">
                <a:latin typeface="+mj-lt"/>
              </a:rPr>
              <a:t>                    30 / 40 PCS</a:t>
            </a: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235" name="テキスト ボックス 88">
            <a:extLst>
              <a:ext uri="{FF2B5EF4-FFF2-40B4-BE49-F238E27FC236}">
                <a16:creationId xmlns:a16="http://schemas.microsoft.com/office/drawing/2014/main" id="{868A20BB-0610-CCE0-A31A-4163DED1C5F0}"/>
              </a:ext>
            </a:extLst>
          </p:cNvPr>
          <p:cNvSpPr txBox="1"/>
          <p:nvPr/>
        </p:nvSpPr>
        <p:spPr>
          <a:xfrm>
            <a:off x="4034741" y="8543936"/>
            <a:ext cx="1293679" cy="397032"/>
          </a:xfrm>
          <a:prstGeom prst="rect">
            <a:avLst/>
          </a:prstGeom>
          <a:solidFill>
            <a:srgbClr val="D1E9F5"/>
          </a:solidFill>
        </p:spPr>
        <p:txBody>
          <a:bodyPr wrap="square" lIns="18288" tIns="18288" rIns="18288" bIns="9144" rtlCol="0">
            <a:spAutoFit/>
          </a:bodyPr>
          <a:lstStyle/>
          <a:p>
            <a:r>
              <a:rPr kumimoji="1" lang="en-US" altLang="ja-JP" sz="700" b="1" dirty="0">
                <a:latin typeface="+mj-lt"/>
              </a:rPr>
              <a:t>DEMO-PARTS-NO_C</a:t>
            </a:r>
            <a:endParaRPr kumimoji="1" lang="en-US" altLang="ja-JP" sz="400" b="1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 DEMO_PARTS_NAME_C</a:t>
            </a:r>
          </a:p>
          <a:p>
            <a:endParaRPr kumimoji="1" lang="en-US" altLang="ja-JP" sz="400" dirty="0">
              <a:latin typeface="+mj-lt"/>
            </a:endParaRPr>
          </a:p>
          <a:p>
            <a:pPr algn="r"/>
            <a:r>
              <a:rPr kumimoji="1" lang="en-US" altLang="ja-JP" sz="600" i="1" dirty="0">
                <a:latin typeface="+mj-lt"/>
              </a:rPr>
              <a:t>ASSY3</a:t>
            </a:r>
            <a:r>
              <a:rPr kumimoji="1" lang="en-US" altLang="ja-JP" sz="700" b="1" dirty="0">
                <a:latin typeface="+mj-lt"/>
              </a:rPr>
              <a:t>                      0 / 60 PCS</a:t>
            </a:r>
          </a:p>
          <a:p>
            <a:endParaRPr kumimoji="1" lang="ja-JP" altLang="en-US" sz="200" dirty="0">
              <a:latin typeface="+mj-lt"/>
            </a:endParaRPr>
          </a:p>
        </p:txBody>
      </p:sp>
      <p:pic>
        <p:nvPicPr>
          <p:cNvPr id="236" name="図 72">
            <a:extLst>
              <a:ext uri="{FF2B5EF4-FFF2-40B4-BE49-F238E27FC236}">
                <a16:creationId xmlns:a16="http://schemas.microsoft.com/office/drawing/2014/main" id="{A83757AE-3B53-AE13-9B19-573FB7B62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7614" y="5200099"/>
            <a:ext cx="1355771" cy="853991"/>
          </a:xfrm>
          <a:prstGeom prst="rect">
            <a:avLst/>
          </a:prstGeom>
        </p:spPr>
      </p:pic>
      <p:sp>
        <p:nvSpPr>
          <p:cNvPr id="237" name="TextBox 236">
            <a:extLst>
              <a:ext uri="{FF2B5EF4-FFF2-40B4-BE49-F238E27FC236}">
                <a16:creationId xmlns:a16="http://schemas.microsoft.com/office/drawing/2014/main" id="{63E7E7F9-7A2F-D11A-8CBE-1D4DDDE01966}"/>
              </a:ext>
            </a:extLst>
          </p:cNvPr>
          <p:cNvSpPr txBox="1"/>
          <p:nvPr/>
        </p:nvSpPr>
        <p:spPr>
          <a:xfrm>
            <a:off x="2322575" y="5214948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Location :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832DB7EF-16C4-5CF9-F139-B4606BAE5272}"/>
              </a:ext>
            </a:extLst>
          </p:cNvPr>
          <p:cNvSpPr txBox="1"/>
          <p:nvPr/>
        </p:nvSpPr>
        <p:spPr>
          <a:xfrm>
            <a:off x="2345349" y="5353656"/>
            <a:ext cx="7232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ASSY2  =&gt; </a:t>
            </a:r>
          </a:p>
        </p:txBody>
      </p: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C6F144BC-880C-ED9F-C62D-25DA0D1E4803}"/>
              </a:ext>
            </a:extLst>
          </p:cNvPr>
          <p:cNvGrpSpPr/>
          <p:nvPr/>
        </p:nvGrpSpPr>
        <p:grpSpPr>
          <a:xfrm>
            <a:off x="3018967" y="5380945"/>
            <a:ext cx="589978" cy="162538"/>
            <a:chOff x="3492590" y="5760673"/>
            <a:chExt cx="589978" cy="162538"/>
          </a:xfrm>
        </p:grpSpPr>
        <p:sp>
          <p:nvSpPr>
            <p:cNvPr id="239" name="四角形: 角を丸くする 28">
              <a:extLst>
                <a:ext uri="{FF2B5EF4-FFF2-40B4-BE49-F238E27FC236}">
                  <a16:creationId xmlns:a16="http://schemas.microsoft.com/office/drawing/2014/main" id="{FA55A068-516C-347C-070B-733D6FD0616A}"/>
                </a:ext>
              </a:extLst>
            </p:cNvPr>
            <p:cNvSpPr/>
            <p:nvPr/>
          </p:nvSpPr>
          <p:spPr>
            <a:xfrm>
              <a:off x="3492590" y="5760673"/>
              <a:ext cx="589978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241" name="二等辺三角形 34">
              <a:extLst>
                <a:ext uri="{FF2B5EF4-FFF2-40B4-BE49-F238E27FC236}">
                  <a16:creationId xmlns:a16="http://schemas.microsoft.com/office/drawing/2014/main" id="{334E8E26-0FBF-FFF4-2143-B9EE653FECA1}"/>
                </a:ext>
              </a:extLst>
            </p:cNvPr>
            <p:cNvSpPr/>
            <p:nvPr/>
          </p:nvSpPr>
          <p:spPr>
            <a:xfrm rot="10800000">
              <a:off x="3963871" y="5810563"/>
              <a:ext cx="79525" cy="76201"/>
            </a:xfrm>
            <a:prstGeom prst="triangle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44" name="Picture 243">
            <a:extLst>
              <a:ext uri="{FF2B5EF4-FFF2-40B4-BE49-F238E27FC236}">
                <a16:creationId xmlns:a16="http://schemas.microsoft.com/office/drawing/2014/main" id="{7B54A3E0-FF20-FEF5-8389-791DB60573D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99348" y="4834503"/>
            <a:ext cx="472002" cy="602155"/>
          </a:xfrm>
          <a:prstGeom prst="rect">
            <a:avLst/>
          </a:prstGeom>
        </p:spPr>
      </p:pic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2B0800C-FA3A-FED9-987F-835EEA666332}"/>
              </a:ext>
            </a:extLst>
          </p:cNvPr>
          <p:cNvGrpSpPr/>
          <p:nvPr/>
        </p:nvGrpSpPr>
        <p:grpSpPr>
          <a:xfrm>
            <a:off x="4285455" y="5276651"/>
            <a:ext cx="279963" cy="889166"/>
            <a:chOff x="2694384" y="4873406"/>
            <a:chExt cx="279963" cy="889166"/>
          </a:xfrm>
        </p:grpSpPr>
        <p:sp>
          <p:nvSpPr>
            <p:cNvPr id="246" name="台形 241">
              <a:extLst>
                <a:ext uri="{FF2B5EF4-FFF2-40B4-BE49-F238E27FC236}">
                  <a16:creationId xmlns:a16="http://schemas.microsoft.com/office/drawing/2014/main" id="{C4E1CE58-D757-98DF-D82B-2E97ECCEFFB5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78762FAF-0C87-4020-04A3-A4CF4B494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pic>
        <p:nvPicPr>
          <p:cNvPr id="248" name="Picture 247">
            <a:extLst>
              <a:ext uri="{FF2B5EF4-FFF2-40B4-BE49-F238E27FC236}">
                <a16:creationId xmlns:a16="http://schemas.microsoft.com/office/drawing/2014/main" id="{7A37672D-2EA8-1EA5-ADA9-FE1BCC4B2AA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83321" y="4268948"/>
            <a:ext cx="1347999" cy="2011825"/>
          </a:xfrm>
          <a:prstGeom prst="rect">
            <a:avLst/>
          </a:prstGeom>
        </p:spPr>
      </p:pic>
      <p:sp>
        <p:nvSpPr>
          <p:cNvPr id="249" name="テキスト ボックス 294">
            <a:extLst>
              <a:ext uri="{FF2B5EF4-FFF2-40B4-BE49-F238E27FC236}">
                <a16:creationId xmlns:a16="http://schemas.microsoft.com/office/drawing/2014/main" id="{D9960D77-0CC4-1255-8D64-EA027F775C98}"/>
              </a:ext>
            </a:extLst>
          </p:cNvPr>
          <p:cNvSpPr txBox="1"/>
          <p:nvPr/>
        </p:nvSpPr>
        <p:spPr>
          <a:xfrm>
            <a:off x="5407427" y="4408998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250" name="図 72">
            <a:extLst>
              <a:ext uri="{FF2B5EF4-FFF2-40B4-BE49-F238E27FC236}">
                <a16:creationId xmlns:a16="http://schemas.microsoft.com/office/drawing/2014/main" id="{BCFA09F9-27B4-FAA7-5154-873A1B3B01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300" y="5166201"/>
            <a:ext cx="1355771" cy="853991"/>
          </a:xfrm>
          <a:prstGeom prst="rect">
            <a:avLst/>
          </a:prstGeom>
        </p:spPr>
      </p:pic>
      <p:sp>
        <p:nvSpPr>
          <p:cNvPr id="251" name="TextBox 250">
            <a:extLst>
              <a:ext uri="{FF2B5EF4-FFF2-40B4-BE49-F238E27FC236}">
                <a16:creationId xmlns:a16="http://schemas.microsoft.com/office/drawing/2014/main" id="{029C1AD0-73C5-2F95-B561-3FD245615A34}"/>
              </a:ext>
            </a:extLst>
          </p:cNvPr>
          <p:cNvSpPr txBox="1"/>
          <p:nvPr/>
        </p:nvSpPr>
        <p:spPr>
          <a:xfrm>
            <a:off x="4973261" y="5181050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Location :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0E18AE81-FFF6-B670-4B08-86367E69693A}"/>
              </a:ext>
            </a:extLst>
          </p:cNvPr>
          <p:cNvSpPr txBox="1"/>
          <p:nvPr/>
        </p:nvSpPr>
        <p:spPr>
          <a:xfrm>
            <a:off x="4996035" y="5319758"/>
            <a:ext cx="7232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ASSY2  =&gt; </a:t>
            </a: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B5B434C-9579-1187-ABF0-3A4DF3F2A1CE}"/>
              </a:ext>
            </a:extLst>
          </p:cNvPr>
          <p:cNvGrpSpPr/>
          <p:nvPr/>
        </p:nvGrpSpPr>
        <p:grpSpPr>
          <a:xfrm>
            <a:off x="5669653" y="5347047"/>
            <a:ext cx="589978" cy="162538"/>
            <a:chOff x="3492590" y="5760673"/>
            <a:chExt cx="589978" cy="16253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54" name="四角形: 角を丸くする 28">
              <a:extLst>
                <a:ext uri="{FF2B5EF4-FFF2-40B4-BE49-F238E27FC236}">
                  <a16:creationId xmlns:a16="http://schemas.microsoft.com/office/drawing/2014/main" id="{FF086D10-1CD5-12C4-F768-A15C92128932}"/>
                </a:ext>
              </a:extLst>
            </p:cNvPr>
            <p:cNvSpPr/>
            <p:nvPr/>
          </p:nvSpPr>
          <p:spPr>
            <a:xfrm>
              <a:off x="3492590" y="5760673"/>
              <a:ext cx="589978" cy="162538"/>
            </a:xfrm>
            <a:prstGeom prst="roundRect">
              <a:avLst/>
            </a:prstGeom>
            <a:grp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FG01</a:t>
              </a:r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255" name="二等辺三角形 34">
              <a:extLst>
                <a:ext uri="{FF2B5EF4-FFF2-40B4-BE49-F238E27FC236}">
                  <a16:creationId xmlns:a16="http://schemas.microsoft.com/office/drawing/2014/main" id="{97DC87A3-EE20-6832-335E-91FA5F8CF936}"/>
                </a:ext>
              </a:extLst>
            </p:cNvPr>
            <p:cNvSpPr/>
            <p:nvPr/>
          </p:nvSpPr>
          <p:spPr>
            <a:xfrm rot="10800000">
              <a:off x="3963871" y="5810563"/>
              <a:ext cx="79525" cy="76201"/>
            </a:xfrm>
            <a:prstGeom prst="triangle">
              <a:avLst/>
            </a:prstGeom>
            <a:grp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256" name="矢印: 右 242">
            <a:extLst>
              <a:ext uri="{FF2B5EF4-FFF2-40B4-BE49-F238E27FC236}">
                <a16:creationId xmlns:a16="http://schemas.microsoft.com/office/drawing/2014/main" id="{18808C4B-D592-261D-98C3-F3E6D58E6EC4}"/>
              </a:ext>
            </a:extLst>
          </p:cNvPr>
          <p:cNvSpPr/>
          <p:nvPr/>
        </p:nvSpPr>
        <p:spPr>
          <a:xfrm>
            <a:off x="3730792" y="5248240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57" name="矢印: 右 242">
            <a:extLst>
              <a:ext uri="{FF2B5EF4-FFF2-40B4-BE49-F238E27FC236}">
                <a16:creationId xmlns:a16="http://schemas.microsoft.com/office/drawing/2014/main" id="{E1903A0E-440A-574B-0F92-F75FB0846E26}"/>
              </a:ext>
            </a:extLst>
          </p:cNvPr>
          <p:cNvSpPr/>
          <p:nvPr/>
        </p:nvSpPr>
        <p:spPr>
          <a:xfrm>
            <a:off x="4596173" y="5243209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D70E50FE-3C91-A833-C4E8-66AB682C101C}"/>
              </a:ext>
            </a:extLst>
          </p:cNvPr>
          <p:cNvSpPr txBox="1"/>
          <p:nvPr/>
        </p:nvSpPr>
        <p:spPr>
          <a:xfrm>
            <a:off x="2322635" y="5576007"/>
            <a:ext cx="3449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Qty :</a:t>
            </a:r>
          </a:p>
        </p:txBody>
      </p:sp>
      <p:sp>
        <p:nvSpPr>
          <p:cNvPr id="259" name="四角形: 角を丸くする 28">
            <a:extLst>
              <a:ext uri="{FF2B5EF4-FFF2-40B4-BE49-F238E27FC236}">
                <a16:creationId xmlns:a16="http://schemas.microsoft.com/office/drawing/2014/main" id="{9AEC5341-2E96-06FC-2A14-F048225EE7C3}"/>
              </a:ext>
            </a:extLst>
          </p:cNvPr>
          <p:cNvSpPr/>
          <p:nvPr/>
        </p:nvSpPr>
        <p:spPr>
          <a:xfrm>
            <a:off x="2603737" y="5779678"/>
            <a:ext cx="397024" cy="19007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23156A1E-DF05-B534-8147-0E7C7D445EB7}"/>
              </a:ext>
            </a:extLst>
          </p:cNvPr>
          <p:cNvSpPr txBox="1"/>
          <p:nvPr/>
        </p:nvSpPr>
        <p:spPr>
          <a:xfrm>
            <a:off x="2972875" y="5766993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/ 40 PCS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2A59E238-EA27-481A-3FA0-04CDBCDABBD9}"/>
              </a:ext>
            </a:extLst>
          </p:cNvPr>
          <p:cNvSpPr txBox="1"/>
          <p:nvPr/>
        </p:nvSpPr>
        <p:spPr>
          <a:xfrm>
            <a:off x="5007483" y="5543669"/>
            <a:ext cx="3449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Qty :</a:t>
            </a:r>
          </a:p>
        </p:txBody>
      </p:sp>
      <p:sp>
        <p:nvSpPr>
          <p:cNvPr id="262" name="四角形: 角を丸くする 28">
            <a:extLst>
              <a:ext uri="{FF2B5EF4-FFF2-40B4-BE49-F238E27FC236}">
                <a16:creationId xmlns:a16="http://schemas.microsoft.com/office/drawing/2014/main" id="{47991D69-A55E-71AA-357E-4C799A38F49F}"/>
              </a:ext>
            </a:extLst>
          </p:cNvPr>
          <p:cNvSpPr/>
          <p:nvPr/>
        </p:nvSpPr>
        <p:spPr>
          <a:xfrm>
            <a:off x="5288585" y="5747340"/>
            <a:ext cx="397024" cy="1900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1200" kern="0" dirty="0">
                <a:solidFill>
                  <a:prstClr val="black"/>
                </a:solidFill>
              </a:rPr>
              <a:t>30</a:t>
            </a:r>
            <a:endParaRPr kumimoji="1" lang="ja-JP" altLang="en-US" sz="1200" kern="0" dirty="0">
              <a:solidFill>
                <a:prstClr val="black"/>
              </a:solidFill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82179A7F-82D4-E54A-B125-2A16374812A1}"/>
              </a:ext>
            </a:extLst>
          </p:cNvPr>
          <p:cNvSpPr txBox="1"/>
          <p:nvPr/>
        </p:nvSpPr>
        <p:spPr>
          <a:xfrm>
            <a:off x="5657723" y="5734655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/ 40 PCS</a:t>
            </a:r>
          </a:p>
        </p:txBody>
      </p:sp>
      <p:sp>
        <p:nvSpPr>
          <p:cNvPr id="275" name="テキスト ボックス 300">
            <a:extLst>
              <a:ext uri="{FF2B5EF4-FFF2-40B4-BE49-F238E27FC236}">
                <a16:creationId xmlns:a16="http://schemas.microsoft.com/office/drawing/2014/main" id="{7FD6555E-5689-1F82-930A-4D87C11D1F54}"/>
              </a:ext>
            </a:extLst>
          </p:cNvPr>
          <p:cNvSpPr txBox="1"/>
          <p:nvPr/>
        </p:nvSpPr>
        <p:spPr>
          <a:xfrm>
            <a:off x="4049794" y="4117151"/>
            <a:ext cx="887573" cy="369332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u="sng" dirty="0">
                <a:solidFill>
                  <a:schemeClr val="bg1"/>
                </a:solidFill>
                <a:latin typeface="+mj-lt"/>
              </a:rPr>
              <a:t>In case of NG</a:t>
            </a:r>
          </a:p>
          <a:p>
            <a:endParaRPr kumimoji="1" lang="en-US" altLang="ja-JP" sz="600" b="1" dirty="0">
              <a:solidFill>
                <a:schemeClr val="bg1"/>
              </a:solidFill>
              <a:latin typeface="+mj-lt"/>
            </a:endParaRPr>
          </a:p>
          <a:p>
            <a:r>
              <a:rPr kumimoji="1" lang="en-US" altLang="ja-JP" sz="600" dirty="0">
                <a:solidFill>
                  <a:schemeClr val="bg1"/>
                </a:solidFill>
                <a:latin typeface="+mj-lt"/>
              </a:rPr>
              <a:t>Location not scan</a:t>
            </a:r>
            <a:endParaRPr kumimoji="1" lang="ja-JP" altLang="en-US" sz="600" dirty="0">
              <a:solidFill>
                <a:schemeClr val="bg1"/>
              </a:solidFill>
            </a:endParaRPr>
          </a:p>
        </p:txBody>
      </p:sp>
      <p:sp>
        <p:nvSpPr>
          <p:cNvPr id="276" name="テキスト ボックス 300">
            <a:extLst>
              <a:ext uri="{FF2B5EF4-FFF2-40B4-BE49-F238E27FC236}">
                <a16:creationId xmlns:a16="http://schemas.microsoft.com/office/drawing/2014/main" id="{FEE62FF3-CBF9-B19F-FBAB-45DB18CBD7B4}"/>
              </a:ext>
            </a:extLst>
          </p:cNvPr>
          <p:cNvSpPr txBox="1"/>
          <p:nvPr/>
        </p:nvSpPr>
        <p:spPr>
          <a:xfrm>
            <a:off x="3857887" y="4506442"/>
            <a:ext cx="88757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(Step.1)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WH location</a:t>
            </a:r>
            <a:endParaRPr kumimoji="1" lang="ja-JP" altLang="en-US" sz="600" dirty="0"/>
          </a:p>
        </p:txBody>
      </p:sp>
      <p:sp>
        <p:nvSpPr>
          <p:cNvPr id="277" name="テキスト ボックス 300">
            <a:extLst>
              <a:ext uri="{FF2B5EF4-FFF2-40B4-BE49-F238E27FC236}">
                <a16:creationId xmlns:a16="http://schemas.microsoft.com/office/drawing/2014/main" id="{21C6F129-3584-E50E-C545-069CE978959F}"/>
              </a:ext>
            </a:extLst>
          </p:cNvPr>
          <p:cNvSpPr txBox="1"/>
          <p:nvPr/>
        </p:nvSpPr>
        <p:spPr>
          <a:xfrm>
            <a:off x="5614274" y="5520921"/>
            <a:ext cx="93241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(Step.2)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Enter amount number</a:t>
            </a:r>
            <a:endParaRPr kumimoji="1" lang="ja-JP" altLang="en-US" sz="600" dirty="0"/>
          </a:p>
        </p:txBody>
      </p:sp>
      <p:sp>
        <p:nvSpPr>
          <p:cNvPr id="278" name="テキスト ボックス 300">
            <a:extLst>
              <a:ext uri="{FF2B5EF4-FFF2-40B4-BE49-F238E27FC236}">
                <a16:creationId xmlns:a16="http://schemas.microsoft.com/office/drawing/2014/main" id="{5E0AB9F6-2A8D-5607-2A8B-F003BC02CA09}"/>
              </a:ext>
            </a:extLst>
          </p:cNvPr>
          <p:cNvSpPr txBox="1"/>
          <p:nvPr/>
        </p:nvSpPr>
        <p:spPr>
          <a:xfrm>
            <a:off x="5614988" y="4020463"/>
            <a:ext cx="887573" cy="369332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u="sng" dirty="0">
                <a:solidFill>
                  <a:schemeClr val="bg1"/>
                </a:solidFill>
                <a:latin typeface="+mj-lt"/>
              </a:rPr>
              <a:t>In case of NG</a:t>
            </a:r>
          </a:p>
          <a:p>
            <a:endParaRPr kumimoji="1" lang="en-US" altLang="ja-JP" sz="600" b="1" dirty="0">
              <a:solidFill>
                <a:schemeClr val="bg1"/>
              </a:solidFill>
              <a:latin typeface="+mj-lt"/>
            </a:endParaRPr>
          </a:p>
          <a:p>
            <a:r>
              <a:rPr kumimoji="1" lang="en-US" altLang="ja-JP" sz="600" dirty="0">
                <a:solidFill>
                  <a:schemeClr val="bg1"/>
                </a:solidFill>
                <a:latin typeface="+mj-lt"/>
              </a:rPr>
              <a:t>Enter an invalid qty</a:t>
            </a:r>
            <a:endParaRPr kumimoji="1" lang="ja-JP" altLang="en-US" sz="600" dirty="0">
              <a:solidFill>
                <a:schemeClr val="bg1"/>
              </a:solidFill>
            </a:endParaRPr>
          </a:p>
        </p:txBody>
      </p:sp>
      <p:sp>
        <p:nvSpPr>
          <p:cNvPr id="279" name="矢印: 右 242">
            <a:extLst>
              <a:ext uri="{FF2B5EF4-FFF2-40B4-BE49-F238E27FC236}">
                <a16:creationId xmlns:a16="http://schemas.microsoft.com/office/drawing/2014/main" id="{A3DA70E6-50BF-48AB-0677-2D25559F3BA9}"/>
              </a:ext>
            </a:extLst>
          </p:cNvPr>
          <p:cNvSpPr/>
          <p:nvPr/>
        </p:nvSpPr>
        <p:spPr>
          <a:xfrm rot="5400000">
            <a:off x="5762033" y="6680311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80" name="Picture 279">
            <a:extLst>
              <a:ext uri="{FF2B5EF4-FFF2-40B4-BE49-F238E27FC236}">
                <a16:creationId xmlns:a16="http://schemas.microsoft.com/office/drawing/2014/main" id="{671488BC-01E3-D24C-5765-566763DA203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82986" y="6951104"/>
            <a:ext cx="1347999" cy="2011825"/>
          </a:xfrm>
          <a:prstGeom prst="rect">
            <a:avLst/>
          </a:prstGeom>
        </p:spPr>
      </p:pic>
      <p:sp>
        <p:nvSpPr>
          <p:cNvPr id="281" name="テキスト ボックス 294">
            <a:extLst>
              <a:ext uri="{FF2B5EF4-FFF2-40B4-BE49-F238E27FC236}">
                <a16:creationId xmlns:a16="http://schemas.microsoft.com/office/drawing/2014/main" id="{4159928F-B25C-12FF-38B3-052FEB84B8B2}"/>
              </a:ext>
            </a:extLst>
          </p:cNvPr>
          <p:cNvSpPr txBox="1"/>
          <p:nvPr/>
        </p:nvSpPr>
        <p:spPr>
          <a:xfrm>
            <a:off x="2607092" y="7091154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282" name="図 72">
            <a:extLst>
              <a:ext uri="{FF2B5EF4-FFF2-40B4-BE49-F238E27FC236}">
                <a16:creationId xmlns:a16="http://schemas.microsoft.com/office/drawing/2014/main" id="{03152F05-7202-DA88-0EA2-3D26CB6D5C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7965" y="7848357"/>
            <a:ext cx="1355771" cy="853991"/>
          </a:xfrm>
          <a:prstGeom prst="rect">
            <a:avLst/>
          </a:prstGeom>
        </p:spPr>
      </p:pic>
      <p:sp>
        <p:nvSpPr>
          <p:cNvPr id="283" name="TextBox 282">
            <a:extLst>
              <a:ext uri="{FF2B5EF4-FFF2-40B4-BE49-F238E27FC236}">
                <a16:creationId xmlns:a16="http://schemas.microsoft.com/office/drawing/2014/main" id="{560C676E-3F45-D37F-9A18-3662C169A982}"/>
              </a:ext>
            </a:extLst>
          </p:cNvPr>
          <p:cNvSpPr txBox="1"/>
          <p:nvPr/>
        </p:nvSpPr>
        <p:spPr>
          <a:xfrm>
            <a:off x="2172926" y="7863206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Location :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C19B04D2-39EC-07FD-D9F8-0262330B8924}"/>
              </a:ext>
            </a:extLst>
          </p:cNvPr>
          <p:cNvSpPr txBox="1"/>
          <p:nvPr/>
        </p:nvSpPr>
        <p:spPr>
          <a:xfrm>
            <a:off x="2195700" y="8001914"/>
            <a:ext cx="7232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ASSY2  =&gt; </a:t>
            </a:r>
          </a:p>
        </p:txBody>
      </p: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58916E0-82B8-8BD1-1C96-0142D25A4E17}"/>
              </a:ext>
            </a:extLst>
          </p:cNvPr>
          <p:cNvGrpSpPr/>
          <p:nvPr/>
        </p:nvGrpSpPr>
        <p:grpSpPr>
          <a:xfrm>
            <a:off x="2869318" y="8029203"/>
            <a:ext cx="589978" cy="162538"/>
            <a:chOff x="3492590" y="5760673"/>
            <a:chExt cx="589978" cy="162538"/>
          </a:xfrm>
          <a:solidFill>
            <a:schemeClr val="bg1"/>
          </a:solidFill>
        </p:grpSpPr>
        <p:sp>
          <p:nvSpPr>
            <p:cNvPr id="286" name="四角形: 角を丸くする 28">
              <a:extLst>
                <a:ext uri="{FF2B5EF4-FFF2-40B4-BE49-F238E27FC236}">
                  <a16:creationId xmlns:a16="http://schemas.microsoft.com/office/drawing/2014/main" id="{74650B33-B6A4-D010-2858-88903189F59D}"/>
                </a:ext>
              </a:extLst>
            </p:cNvPr>
            <p:cNvSpPr/>
            <p:nvPr/>
          </p:nvSpPr>
          <p:spPr>
            <a:xfrm>
              <a:off x="3492590" y="5760673"/>
              <a:ext cx="589978" cy="162538"/>
            </a:xfrm>
            <a:prstGeom prst="roundRect">
              <a:avLst/>
            </a:prstGeom>
            <a:grp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287" name="二等辺三角形 34">
              <a:extLst>
                <a:ext uri="{FF2B5EF4-FFF2-40B4-BE49-F238E27FC236}">
                  <a16:creationId xmlns:a16="http://schemas.microsoft.com/office/drawing/2014/main" id="{C2CD18DD-1AD3-3281-BE18-196161211AAD}"/>
                </a:ext>
              </a:extLst>
            </p:cNvPr>
            <p:cNvSpPr/>
            <p:nvPr/>
          </p:nvSpPr>
          <p:spPr>
            <a:xfrm rot="10800000">
              <a:off x="3963871" y="5810563"/>
              <a:ext cx="79525" cy="76201"/>
            </a:xfrm>
            <a:prstGeom prst="triangle">
              <a:avLst/>
            </a:prstGeom>
            <a:grp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288" name="TextBox 287">
            <a:extLst>
              <a:ext uri="{FF2B5EF4-FFF2-40B4-BE49-F238E27FC236}">
                <a16:creationId xmlns:a16="http://schemas.microsoft.com/office/drawing/2014/main" id="{581D995E-A64B-EFFE-8F48-51BF3F5193F4}"/>
              </a:ext>
            </a:extLst>
          </p:cNvPr>
          <p:cNvSpPr txBox="1"/>
          <p:nvPr/>
        </p:nvSpPr>
        <p:spPr>
          <a:xfrm>
            <a:off x="2207148" y="8225825"/>
            <a:ext cx="3449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Qty :</a:t>
            </a:r>
          </a:p>
        </p:txBody>
      </p:sp>
      <p:sp>
        <p:nvSpPr>
          <p:cNvPr id="289" name="四角形: 角を丸くする 28">
            <a:extLst>
              <a:ext uri="{FF2B5EF4-FFF2-40B4-BE49-F238E27FC236}">
                <a16:creationId xmlns:a16="http://schemas.microsoft.com/office/drawing/2014/main" id="{80F5F24E-3F0A-9E9B-60C8-AF0F49629C28}"/>
              </a:ext>
            </a:extLst>
          </p:cNvPr>
          <p:cNvSpPr/>
          <p:nvPr/>
        </p:nvSpPr>
        <p:spPr>
          <a:xfrm>
            <a:off x="2488250" y="8429496"/>
            <a:ext cx="397024" cy="19007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200" kern="0" dirty="0">
              <a:solidFill>
                <a:prstClr val="black"/>
              </a:solidFill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06AE7C42-2334-AFBD-6FFE-EE7B102B9C92}"/>
              </a:ext>
            </a:extLst>
          </p:cNvPr>
          <p:cNvSpPr txBox="1"/>
          <p:nvPr/>
        </p:nvSpPr>
        <p:spPr>
          <a:xfrm>
            <a:off x="2857388" y="8416811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/ 10 PCS</a:t>
            </a:r>
          </a:p>
        </p:txBody>
      </p:sp>
      <p:sp>
        <p:nvSpPr>
          <p:cNvPr id="291" name="矢印: 右 242">
            <a:extLst>
              <a:ext uri="{FF2B5EF4-FFF2-40B4-BE49-F238E27FC236}">
                <a16:creationId xmlns:a16="http://schemas.microsoft.com/office/drawing/2014/main" id="{236F7D9E-54B5-91A0-613C-635D53365F40}"/>
              </a:ext>
            </a:extLst>
          </p:cNvPr>
          <p:cNvSpPr/>
          <p:nvPr/>
        </p:nvSpPr>
        <p:spPr>
          <a:xfrm rot="10800000">
            <a:off x="3579818" y="7960876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92" name="矢印: 右 242">
            <a:extLst>
              <a:ext uri="{FF2B5EF4-FFF2-40B4-BE49-F238E27FC236}">
                <a16:creationId xmlns:a16="http://schemas.microsoft.com/office/drawing/2014/main" id="{9E3775AA-439C-5130-ABCE-F0E6B3FD8A06}"/>
              </a:ext>
            </a:extLst>
          </p:cNvPr>
          <p:cNvSpPr/>
          <p:nvPr/>
        </p:nvSpPr>
        <p:spPr>
          <a:xfrm rot="18538818">
            <a:off x="3634869" y="6574120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C133787D-A0E8-4082-6556-BC1622FDFC36}"/>
              </a:ext>
            </a:extLst>
          </p:cNvPr>
          <p:cNvGrpSpPr/>
          <p:nvPr/>
        </p:nvGrpSpPr>
        <p:grpSpPr>
          <a:xfrm>
            <a:off x="5410520" y="7482791"/>
            <a:ext cx="1075165" cy="745191"/>
            <a:chOff x="4269439" y="6649287"/>
            <a:chExt cx="1075165" cy="745191"/>
          </a:xfrm>
        </p:grpSpPr>
        <p:pic>
          <p:nvPicPr>
            <p:cNvPr id="295" name="図 358">
              <a:extLst>
                <a:ext uri="{FF2B5EF4-FFF2-40B4-BE49-F238E27FC236}">
                  <a16:creationId xmlns:a16="http://schemas.microsoft.com/office/drawing/2014/main" id="{64EE9EE5-A5DF-BD8F-BC90-0601A68F3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296" name="図 359">
              <a:extLst>
                <a:ext uri="{FF2B5EF4-FFF2-40B4-BE49-F238E27FC236}">
                  <a16:creationId xmlns:a16="http://schemas.microsoft.com/office/drawing/2014/main" id="{19D5BD72-E93D-0478-E645-6A696784D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297" name="テキスト ボックス 360">
              <a:extLst>
                <a:ext uri="{FF2B5EF4-FFF2-40B4-BE49-F238E27FC236}">
                  <a16:creationId xmlns:a16="http://schemas.microsoft.com/office/drawing/2014/main" id="{7C98E1F3-7FA9-BBC9-3252-BCBB2271366F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298" name="テキスト ボックス 360">
              <a:extLst>
                <a:ext uri="{FF2B5EF4-FFF2-40B4-BE49-F238E27FC236}">
                  <a16:creationId xmlns:a16="http://schemas.microsoft.com/office/drawing/2014/main" id="{3999D8DD-8ED3-5349-0790-B56B5E079719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299" name="Picture 2" descr="info&quot; Icon - Download for free – Iconduck">
              <a:extLst>
                <a:ext uri="{FF2B5EF4-FFF2-40B4-BE49-F238E27FC236}">
                  <a16:creationId xmlns:a16="http://schemas.microsoft.com/office/drawing/2014/main" id="{99503453-C6EB-F774-1F94-154A33712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4A7595CF-5154-8D05-49FC-CF25B866B71B}"/>
              </a:ext>
            </a:extLst>
          </p:cNvPr>
          <p:cNvGrpSpPr/>
          <p:nvPr/>
        </p:nvGrpSpPr>
        <p:grpSpPr>
          <a:xfrm>
            <a:off x="5643379" y="6043257"/>
            <a:ext cx="747585" cy="401579"/>
            <a:chOff x="7001199" y="5604763"/>
            <a:chExt cx="747585" cy="401579"/>
          </a:xfrm>
        </p:grpSpPr>
        <p:sp>
          <p:nvSpPr>
            <p:cNvPr id="302" name="正方形/長方形 40">
              <a:extLst>
                <a:ext uri="{FF2B5EF4-FFF2-40B4-BE49-F238E27FC236}">
                  <a16:creationId xmlns:a16="http://schemas.microsoft.com/office/drawing/2014/main" id="{D6ECF7B1-E627-DE8C-C7A3-D050F8D04E96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03" name="グラフィックス 41" descr="右向き指示マーク">
              <a:extLst>
                <a:ext uri="{FF2B5EF4-FFF2-40B4-BE49-F238E27FC236}">
                  <a16:creationId xmlns:a16="http://schemas.microsoft.com/office/drawing/2014/main" id="{95890FFE-1203-99A9-44B8-1CE5FC5AA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304" name="Rectangle: Rounded Corners 303">
            <a:extLst>
              <a:ext uri="{FF2B5EF4-FFF2-40B4-BE49-F238E27FC236}">
                <a16:creationId xmlns:a16="http://schemas.microsoft.com/office/drawing/2014/main" id="{4AF8BCBC-1159-6C1F-BD1B-8200ECFFCB81}"/>
              </a:ext>
            </a:extLst>
          </p:cNvPr>
          <p:cNvSpPr/>
          <p:nvPr/>
        </p:nvSpPr>
        <p:spPr>
          <a:xfrm>
            <a:off x="5657665" y="6071515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353" name="正方形/長方形 40">
            <a:extLst>
              <a:ext uri="{FF2B5EF4-FFF2-40B4-BE49-F238E27FC236}">
                <a16:creationId xmlns:a16="http://schemas.microsoft.com/office/drawing/2014/main" id="{CB31A0A1-D47B-2F49-D701-07004BC87317}"/>
              </a:ext>
            </a:extLst>
          </p:cNvPr>
          <p:cNvSpPr/>
          <p:nvPr/>
        </p:nvSpPr>
        <p:spPr>
          <a:xfrm>
            <a:off x="454810" y="6873254"/>
            <a:ext cx="1571106" cy="222421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55" name="Picture 354">
            <a:extLst>
              <a:ext uri="{FF2B5EF4-FFF2-40B4-BE49-F238E27FC236}">
                <a16:creationId xmlns:a16="http://schemas.microsoft.com/office/drawing/2014/main" id="{DAEA14C1-8921-CA0F-CEB1-972206E14D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1428" y="6983508"/>
            <a:ext cx="1347999" cy="2011825"/>
          </a:xfrm>
          <a:prstGeom prst="rect">
            <a:avLst/>
          </a:prstGeom>
        </p:spPr>
      </p:pic>
      <p:sp>
        <p:nvSpPr>
          <p:cNvPr id="356" name="テキスト ボックス 294">
            <a:extLst>
              <a:ext uri="{FF2B5EF4-FFF2-40B4-BE49-F238E27FC236}">
                <a16:creationId xmlns:a16="http://schemas.microsoft.com/office/drawing/2014/main" id="{28A743AF-0DF3-A84E-8F32-D4ACEA4B259B}"/>
              </a:ext>
            </a:extLst>
          </p:cNvPr>
          <p:cNvSpPr txBox="1"/>
          <p:nvPr/>
        </p:nvSpPr>
        <p:spPr>
          <a:xfrm>
            <a:off x="985534" y="7123558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357" name="図 72">
            <a:extLst>
              <a:ext uri="{FF2B5EF4-FFF2-40B4-BE49-F238E27FC236}">
                <a16:creationId xmlns:a16="http://schemas.microsoft.com/office/drawing/2014/main" id="{46D36C22-8A5C-F7B1-6FEF-98EF0B855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7" y="7880761"/>
            <a:ext cx="1355771" cy="853991"/>
          </a:xfrm>
          <a:prstGeom prst="rect">
            <a:avLst/>
          </a:prstGeom>
        </p:spPr>
      </p:pic>
      <p:sp>
        <p:nvSpPr>
          <p:cNvPr id="358" name="TextBox 357">
            <a:extLst>
              <a:ext uri="{FF2B5EF4-FFF2-40B4-BE49-F238E27FC236}">
                <a16:creationId xmlns:a16="http://schemas.microsoft.com/office/drawing/2014/main" id="{6BC63D96-0CD2-E4F9-5FD6-47728CF9525A}"/>
              </a:ext>
            </a:extLst>
          </p:cNvPr>
          <p:cNvSpPr txBox="1"/>
          <p:nvPr/>
        </p:nvSpPr>
        <p:spPr>
          <a:xfrm>
            <a:off x="551368" y="7895610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Location :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3A3CD779-0C56-0854-589E-4B389853617B}"/>
              </a:ext>
            </a:extLst>
          </p:cNvPr>
          <p:cNvSpPr txBox="1"/>
          <p:nvPr/>
        </p:nvSpPr>
        <p:spPr>
          <a:xfrm>
            <a:off x="574142" y="8034318"/>
            <a:ext cx="7232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ASSY2  =&gt; </a:t>
            </a:r>
          </a:p>
        </p:txBody>
      </p: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3B09B387-636C-1ADD-7120-FAAF65353665}"/>
              </a:ext>
            </a:extLst>
          </p:cNvPr>
          <p:cNvGrpSpPr/>
          <p:nvPr/>
        </p:nvGrpSpPr>
        <p:grpSpPr>
          <a:xfrm>
            <a:off x="1247760" y="8061607"/>
            <a:ext cx="589978" cy="162538"/>
            <a:chOff x="3492590" y="5760673"/>
            <a:chExt cx="589978" cy="162538"/>
          </a:xfrm>
          <a:solidFill>
            <a:schemeClr val="bg1"/>
          </a:solidFill>
        </p:grpSpPr>
        <p:sp>
          <p:nvSpPr>
            <p:cNvPr id="361" name="四角形: 角を丸くする 28">
              <a:extLst>
                <a:ext uri="{FF2B5EF4-FFF2-40B4-BE49-F238E27FC236}">
                  <a16:creationId xmlns:a16="http://schemas.microsoft.com/office/drawing/2014/main" id="{23290146-36A3-EDA6-5F1A-63F9E060D76E}"/>
                </a:ext>
              </a:extLst>
            </p:cNvPr>
            <p:cNvSpPr/>
            <p:nvPr/>
          </p:nvSpPr>
          <p:spPr>
            <a:xfrm>
              <a:off x="3492590" y="5760673"/>
              <a:ext cx="589978" cy="162538"/>
            </a:xfrm>
            <a:prstGeom prst="roundRect">
              <a:avLst/>
            </a:prstGeom>
            <a:grp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362" name="二等辺三角形 34">
              <a:extLst>
                <a:ext uri="{FF2B5EF4-FFF2-40B4-BE49-F238E27FC236}">
                  <a16:creationId xmlns:a16="http://schemas.microsoft.com/office/drawing/2014/main" id="{2765C385-5A97-A61D-4471-4558916E89F3}"/>
                </a:ext>
              </a:extLst>
            </p:cNvPr>
            <p:cNvSpPr/>
            <p:nvPr/>
          </p:nvSpPr>
          <p:spPr>
            <a:xfrm rot="10800000">
              <a:off x="3963871" y="5810563"/>
              <a:ext cx="79525" cy="76201"/>
            </a:xfrm>
            <a:prstGeom prst="triangle">
              <a:avLst/>
            </a:prstGeom>
            <a:grp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363" name="TextBox 362">
            <a:extLst>
              <a:ext uri="{FF2B5EF4-FFF2-40B4-BE49-F238E27FC236}">
                <a16:creationId xmlns:a16="http://schemas.microsoft.com/office/drawing/2014/main" id="{A0614181-1C5C-2C90-7D6A-2E47559977F2}"/>
              </a:ext>
            </a:extLst>
          </p:cNvPr>
          <p:cNvSpPr txBox="1"/>
          <p:nvPr/>
        </p:nvSpPr>
        <p:spPr>
          <a:xfrm>
            <a:off x="585590" y="8258229"/>
            <a:ext cx="3449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Qty :</a:t>
            </a:r>
          </a:p>
        </p:txBody>
      </p:sp>
      <p:sp>
        <p:nvSpPr>
          <p:cNvPr id="364" name="四角形: 角を丸くする 28">
            <a:extLst>
              <a:ext uri="{FF2B5EF4-FFF2-40B4-BE49-F238E27FC236}">
                <a16:creationId xmlns:a16="http://schemas.microsoft.com/office/drawing/2014/main" id="{295F8C03-5B85-4008-955E-9DA2370159F3}"/>
              </a:ext>
            </a:extLst>
          </p:cNvPr>
          <p:cNvSpPr/>
          <p:nvPr/>
        </p:nvSpPr>
        <p:spPr>
          <a:xfrm>
            <a:off x="866692" y="8461900"/>
            <a:ext cx="397024" cy="19007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200" kern="0" dirty="0">
              <a:solidFill>
                <a:prstClr val="black"/>
              </a:solidFill>
            </a:endParaRP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E8C27C7C-CD84-57D9-F205-34044EAF5DE5}"/>
              </a:ext>
            </a:extLst>
          </p:cNvPr>
          <p:cNvSpPr txBox="1"/>
          <p:nvPr/>
        </p:nvSpPr>
        <p:spPr>
          <a:xfrm>
            <a:off x="1235830" y="8449215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/ 10 PCS</a:t>
            </a:r>
          </a:p>
        </p:txBody>
      </p: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2409C065-5397-D7C4-5DE7-D2DAFB05B76F}"/>
              </a:ext>
            </a:extLst>
          </p:cNvPr>
          <p:cNvGrpSpPr/>
          <p:nvPr/>
        </p:nvGrpSpPr>
        <p:grpSpPr>
          <a:xfrm>
            <a:off x="577511" y="7478955"/>
            <a:ext cx="1330716" cy="1103760"/>
            <a:chOff x="499126" y="7062177"/>
            <a:chExt cx="1330716" cy="1103760"/>
          </a:xfrm>
        </p:grpSpPr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23521536-1834-42C5-5A94-2DA8A6994CE5}"/>
                </a:ext>
              </a:extLst>
            </p:cNvPr>
            <p:cNvSpPr/>
            <p:nvPr/>
          </p:nvSpPr>
          <p:spPr>
            <a:xfrm>
              <a:off x="499126" y="7092451"/>
              <a:ext cx="1330716" cy="1073486"/>
            </a:xfrm>
            <a:prstGeom prst="rect">
              <a:avLst/>
            </a:prstGeom>
            <a:solidFill>
              <a:srgbClr val="FF5050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2515BB2D-C203-07C1-CECB-5A4FA1721931}"/>
                </a:ext>
              </a:extLst>
            </p:cNvPr>
            <p:cNvSpPr txBox="1"/>
            <p:nvPr/>
          </p:nvSpPr>
          <p:spPr>
            <a:xfrm>
              <a:off x="889122" y="7062177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NG</a:t>
              </a: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1147B5F3-4187-4930-33DB-248CE87D84DC}"/>
                </a:ext>
              </a:extLst>
            </p:cNvPr>
            <p:cNvSpPr txBox="1"/>
            <p:nvPr/>
          </p:nvSpPr>
          <p:spPr>
            <a:xfrm>
              <a:off x="510073" y="7373449"/>
              <a:ext cx="3850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user</a:t>
              </a:r>
            </a:p>
          </p:txBody>
        </p: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990A9C5B-9295-8747-75D4-7EDF333BEE76}"/>
                </a:ext>
              </a:extLst>
            </p:cNvPr>
            <p:cNvSpPr txBox="1"/>
            <p:nvPr/>
          </p:nvSpPr>
          <p:spPr>
            <a:xfrm>
              <a:off x="510690" y="7554508"/>
              <a:ext cx="6254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password</a:t>
              </a:r>
            </a:p>
          </p:txBody>
        </p:sp>
        <p:sp>
          <p:nvSpPr>
            <p:cNvPr id="371" name="Rectangle: Rounded Corners 370">
              <a:extLst>
                <a:ext uri="{FF2B5EF4-FFF2-40B4-BE49-F238E27FC236}">
                  <a16:creationId xmlns:a16="http://schemas.microsoft.com/office/drawing/2014/main" id="{B3E402C5-4BB9-DC9D-0D80-167AB8CD7C45}"/>
                </a:ext>
              </a:extLst>
            </p:cNvPr>
            <p:cNvSpPr/>
            <p:nvPr/>
          </p:nvSpPr>
          <p:spPr>
            <a:xfrm>
              <a:off x="1136182" y="7431509"/>
              <a:ext cx="668076" cy="157384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r>
                <a:rPr kumimoji="1" lang="en-US" sz="700" kern="0" dirty="0">
                  <a:solidFill>
                    <a:prstClr val="black"/>
                  </a:solidFill>
                </a:rPr>
                <a:t>LEADER01</a:t>
              </a:r>
            </a:p>
          </p:txBody>
        </p:sp>
        <p:sp>
          <p:nvSpPr>
            <p:cNvPr id="372" name="Rectangle: Rounded Corners 371">
              <a:extLst>
                <a:ext uri="{FF2B5EF4-FFF2-40B4-BE49-F238E27FC236}">
                  <a16:creationId xmlns:a16="http://schemas.microsoft.com/office/drawing/2014/main" id="{6BEFB374-809F-42A9-82E8-7366069ADD98}"/>
                </a:ext>
              </a:extLst>
            </p:cNvPr>
            <p:cNvSpPr/>
            <p:nvPr/>
          </p:nvSpPr>
          <p:spPr>
            <a:xfrm>
              <a:off x="1136182" y="7623014"/>
              <a:ext cx="668076" cy="157384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r>
                <a:rPr kumimoji="1" lang="en-US" sz="700" kern="0" dirty="0">
                  <a:solidFill>
                    <a:prstClr val="black"/>
                  </a:solidFill>
                </a:rPr>
                <a:t>*********</a:t>
              </a:r>
            </a:p>
          </p:txBody>
        </p:sp>
        <p:sp>
          <p:nvSpPr>
            <p:cNvPr id="373" name="四角形: 角を丸くする 28">
              <a:extLst>
                <a:ext uri="{FF2B5EF4-FFF2-40B4-BE49-F238E27FC236}">
                  <a16:creationId xmlns:a16="http://schemas.microsoft.com/office/drawing/2014/main" id="{9ED6D56D-AFE5-7831-EF04-285FFE7F7175}"/>
                </a:ext>
              </a:extLst>
            </p:cNvPr>
            <p:cNvSpPr/>
            <p:nvPr/>
          </p:nvSpPr>
          <p:spPr>
            <a:xfrm>
              <a:off x="572733" y="7877087"/>
              <a:ext cx="553483" cy="170571"/>
            </a:xfrm>
            <a:prstGeom prst="roundRect">
              <a:avLst>
                <a:gd name="adj" fmla="val 46449"/>
              </a:avLst>
            </a:prstGeom>
            <a:solidFill>
              <a:srgbClr val="6CD506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600" kern="0" dirty="0">
                  <a:solidFill>
                    <a:schemeClr val="bg1"/>
                  </a:solidFill>
                </a:rPr>
                <a:t>OK[P2]</a:t>
              </a:r>
              <a:endParaRPr kumimoji="1" lang="ja-JP" altLang="en-US" sz="600" kern="0" dirty="0">
                <a:solidFill>
                  <a:schemeClr val="bg1"/>
                </a:solidFill>
              </a:endParaRPr>
            </a:p>
          </p:txBody>
        </p:sp>
        <p:sp>
          <p:nvSpPr>
            <p:cNvPr id="374" name="Rectangle: Rounded Corners 373">
              <a:extLst>
                <a:ext uri="{FF2B5EF4-FFF2-40B4-BE49-F238E27FC236}">
                  <a16:creationId xmlns:a16="http://schemas.microsoft.com/office/drawing/2014/main" id="{B3E72E5D-FAB5-EA26-61FA-D7074FB84482}"/>
                </a:ext>
              </a:extLst>
            </p:cNvPr>
            <p:cNvSpPr/>
            <p:nvPr/>
          </p:nvSpPr>
          <p:spPr>
            <a:xfrm>
              <a:off x="1143119" y="7877086"/>
              <a:ext cx="671761" cy="182952"/>
            </a:xfrm>
            <a:prstGeom prst="roundRect">
              <a:avLst>
                <a:gd name="adj" fmla="val 41657"/>
              </a:avLst>
            </a:prstGeom>
            <a:solidFill>
              <a:srgbClr val="FFC000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r>
                <a:rPr kumimoji="1" lang="en-US" sz="600" b="1" kern="0" dirty="0">
                  <a:solidFill>
                    <a:schemeClr val="bg1"/>
                  </a:solidFill>
                </a:rPr>
                <a:t>Clear[P3]</a:t>
              </a:r>
            </a:p>
          </p:txBody>
        </p:sp>
      </p:grpSp>
      <p:sp>
        <p:nvSpPr>
          <p:cNvPr id="375" name="テキスト ボックス 300">
            <a:extLst>
              <a:ext uri="{FF2B5EF4-FFF2-40B4-BE49-F238E27FC236}">
                <a16:creationId xmlns:a16="http://schemas.microsoft.com/office/drawing/2014/main" id="{B798DF4A-3400-C203-C595-AA94B144DFA3}"/>
              </a:ext>
            </a:extLst>
          </p:cNvPr>
          <p:cNvSpPr txBox="1"/>
          <p:nvPr/>
        </p:nvSpPr>
        <p:spPr>
          <a:xfrm>
            <a:off x="1055079" y="6498271"/>
            <a:ext cx="887573" cy="646331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u="sng" dirty="0">
                <a:solidFill>
                  <a:schemeClr val="bg1"/>
                </a:solidFill>
                <a:latin typeface="+mj-lt"/>
              </a:rPr>
              <a:t>In case of NG</a:t>
            </a:r>
          </a:p>
          <a:p>
            <a:endParaRPr kumimoji="1" lang="en-US" altLang="ja-JP" sz="600" b="1" dirty="0">
              <a:solidFill>
                <a:schemeClr val="bg1"/>
              </a:solidFill>
              <a:latin typeface="+mj-lt"/>
            </a:endParaRPr>
          </a:p>
          <a:p>
            <a:r>
              <a:rPr kumimoji="1" lang="en-US" altLang="ja-JP" sz="600" dirty="0">
                <a:solidFill>
                  <a:schemeClr val="bg1"/>
                </a:solidFill>
                <a:latin typeface="+mj-lt"/>
              </a:rPr>
              <a:t>Must be enter the leader user and password to unlock the screen</a:t>
            </a:r>
            <a:endParaRPr kumimoji="1" lang="ja-JP" alt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21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5-2-7. Simple Inbound</a:t>
            </a:r>
            <a:r>
              <a:rPr kumimoji="1" lang="en-US" altLang="ja-JP" sz="1100" b="1" dirty="0">
                <a:solidFill>
                  <a:srgbClr val="FF5050"/>
                </a:solidFill>
              </a:rPr>
              <a:t>  </a:t>
            </a:r>
            <a:r>
              <a:rPr kumimoji="1" lang="en-US" altLang="ja-JP" sz="1100" b="1" dirty="0"/>
              <a:t>- Inbound Detail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49273" y="1592674"/>
            <a:ext cx="29206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Inbound screen.</a:t>
            </a: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Name</a:t>
            </a:r>
            <a:r>
              <a:rPr kumimoji="1" lang="en-US" altLang="ja-JP" sz="800" dirty="0">
                <a:latin typeface="Arial 本文"/>
              </a:rPr>
              <a:t> :PART NAME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From KANBAN delivery date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Quantity of received item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Unit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Receive unit will be loaded from schedule</a:t>
            </a:r>
            <a:endParaRPr kumimoji="1" lang="en-US" altLang="ja-JP" sz="800" dirty="0">
              <a:solidFill>
                <a:srgbClr val="FF0000"/>
              </a:solidFill>
              <a:latin typeface="Arial 本文"/>
            </a:endParaRPr>
          </a:p>
          <a:p>
            <a:r>
              <a:rPr kumimoji="1" lang="en-US" altLang="ja-JP" sz="800" b="1" dirty="0">
                <a:latin typeface="+mj-lt"/>
              </a:rPr>
              <a:t>Total 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Will be loaded from schedule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Location </a:t>
            </a:r>
            <a:r>
              <a:rPr kumimoji="1" lang="en-US" altLang="ja-JP" sz="800" dirty="0">
                <a:latin typeface="+mj-lt"/>
              </a:rPr>
              <a:t>: The allowed location and free location will be loaded from the Location master. </a:t>
            </a:r>
            <a:r>
              <a:rPr kumimoji="1" lang="en-US" altLang="ja-JP" sz="800" dirty="0">
                <a:latin typeface="Arial 本文"/>
              </a:rPr>
              <a:t>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The location control will be identified in QR Code</a:t>
            </a: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243" name="矢印: 右 242">
            <a:extLst>
              <a:ext uri="{FF2B5EF4-FFF2-40B4-BE49-F238E27FC236}">
                <a16:creationId xmlns:a16="http://schemas.microsoft.com/office/drawing/2014/main" id="{51F7E81E-6DEB-86FE-B176-6BCE73543AF9}"/>
              </a:ext>
            </a:extLst>
          </p:cNvPr>
          <p:cNvSpPr/>
          <p:nvPr/>
        </p:nvSpPr>
        <p:spPr>
          <a:xfrm>
            <a:off x="1907198" y="4766799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72" name="Picture 371">
            <a:extLst>
              <a:ext uri="{FF2B5EF4-FFF2-40B4-BE49-F238E27FC236}">
                <a16:creationId xmlns:a16="http://schemas.microsoft.com/office/drawing/2014/main" id="{69B08182-B6B5-0700-3E46-A14C57C3F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919" y="4612924"/>
            <a:ext cx="774295" cy="629809"/>
          </a:xfrm>
          <a:prstGeom prst="rect">
            <a:avLst/>
          </a:prstGeom>
        </p:spPr>
      </p:pic>
      <p:sp>
        <p:nvSpPr>
          <p:cNvPr id="382" name="矢印: 右 242">
            <a:extLst>
              <a:ext uri="{FF2B5EF4-FFF2-40B4-BE49-F238E27FC236}">
                <a16:creationId xmlns:a16="http://schemas.microsoft.com/office/drawing/2014/main" id="{9E5B8CDC-4C80-CC4D-3E09-A04022EA1659}"/>
              </a:ext>
            </a:extLst>
          </p:cNvPr>
          <p:cNvSpPr/>
          <p:nvPr/>
        </p:nvSpPr>
        <p:spPr>
          <a:xfrm>
            <a:off x="3268854" y="4756978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34" name="矢印: 右 242">
            <a:extLst>
              <a:ext uri="{FF2B5EF4-FFF2-40B4-BE49-F238E27FC236}">
                <a16:creationId xmlns:a16="http://schemas.microsoft.com/office/drawing/2014/main" id="{90C3CD12-FA62-9F02-5678-740B8826888A}"/>
              </a:ext>
            </a:extLst>
          </p:cNvPr>
          <p:cNvSpPr/>
          <p:nvPr/>
        </p:nvSpPr>
        <p:spPr>
          <a:xfrm>
            <a:off x="3620826" y="8048670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56A83-38C4-C357-4FDB-05607AC1E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301" y="1654259"/>
            <a:ext cx="1347999" cy="2011825"/>
          </a:xfrm>
          <a:prstGeom prst="rect">
            <a:avLst/>
          </a:prstGeom>
        </p:spPr>
      </p:pic>
      <p:sp>
        <p:nvSpPr>
          <p:cNvPr id="465" name="テキスト ボックス 294">
            <a:extLst>
              <a:ext uri="{FF2B5EF4-FFF2-40B4-BE49-F238E27FC236}">
                <a16:creationId xmlns:a16="http://schemas.microsoft.com/office/drawing/2014/main" id="{556364A1-5126-4EB5-3C7C-CB78D086090E}"/>
              </a:ext>
            </a:extLst>
          </p:cNvPr>
          <p:cNvSpPr txBox="1"/>
          <p:nvPr/>
        </p:nvSpPr>
        <p:spPr>
          <a:xfrm>
            <a:off x="2510366" y="1755745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73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43782" y="28076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4" name="テキスト ボックス 412">
            <a:extLst>
              <a:ext uri="{FF2B5EF4-FFF2-40B4-BE49-F238E27FC236}">
                <a16:creationId xmlns:a16="http://schemas.microsoft.com/office/drawing/2014/main" id="{FE603994-0515-FD4D-4E6B-95702300EC59}"/>
              </a:ext>
            </a:extLst>
          </p:cNvPr>
          <p:cNvSpPr txBox="1"/>
          <p:nvPr/>
        </p:nvSpPr>
        <p:spPr>
          <a:xfrm>
            <a:off x="2142269" y="3065134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82" name="Rectangle: Rounded Corners 481">
            <a:extLst>
              <a:ext uri="{FF2B5EF4-FFF2-40B4-BE49-F238E27FC236}">
                <a16:creationId xmlns:a16="http://schemas.microsoft.com/office/drawing/2014/main" id="{0F69ECA3-1839-F270-D53F-EACB3D8CACE5}"/>
              </a:ext>
            </a:extLst>
          </p:cNvPr>
          <p:cNvSpPr/>
          <p:nvPr/>
        </p:nvSpPr>
        <p:spPr>
          <a:xfrm>
            <a:off x="2431291" y="3049506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153" name="テキスト ボックス 300">
            <a:extLst>
              <a:ext uri="{FF2B5EF4-FFF2-40B4-BE49-F238E27FC236}">
                <a16:creationId xmlns:a16="http://schemas.microsoft.com/office/drawing/2014/main" id="{00D26BD4-E583-2DC6-3508-3F56F2DEE395}"/>
              </a:ext>
            </a:extLst>
          </p:cNvPr>
          <p:cNvSpPr txBox="1"/>
          <p:nvPr/>
        </p:nvSpPr>
        <p:spPr>
          <a:xfrm>
            <a:off x="2342673" y="8359043"/>
            <a:ext cx="1057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(Step.3)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Click the Confirm[P4] to complete the operation</a:t>
            </a:r>
            <a:endParaRPr kumimoji="1" lang="ja-JP" altLang="en-US" sz="600" dirty="0"/>
          </a:p>
        </p:txBody>
      </p:sp>
      <p:sp>
        <p:nvSpPr>
          <p:cNvPr id="163" name="テキスト ボックス 300">
            <a:extLst>
              <a:ext uri="{FF2B5EF4-FFF2-40B4-BE49-F238E27FC236}">
                <a16:creationId xmlns:a16="http://schemas.microsoft.com/office/drawing/2014/main" id="{C6D57A29-CD70-DD71-460A-E5B788C2D2BC}"/>
              </a:ext>
            </a:extLst>
          </p:cNvPr>
          <p:cNvSpPr txBox="1"/>
          <p:nvPr/>
        </p:nvSpPr>
        <p:spPr>
          <a:xfrm>
            <a:off x="3096086" y="5040936"/>
            <a:ext cx="887573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(Step.1)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KANBAN for receive inspection with PO and record LOT</a:t>
            </a:r>
            <a:endParaRPr kumimoji="1" lang="ja-JP" altLang="en-US" sz="600" dirty="0"/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AE8D3CA1-69F6-F317-D779-68DCE6AF0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048" y="6290438"/>
            <a:ext cx="1347999" cy="2011825"/>
          </a:xfrm>
          <a:prstGeom prst="rect">
            <a:avLst/>
          </a:prstGeom>
        </p:spPr>
      </p:pic>
      <p:sp>
        <p:nvSpPr>
          <p:cNvPr id="167" name="テキスト ボックス 294">
            <a:extLst>
              <a:ext uri="{FF2B5EF4-FFF2-40B4-BE49-F238E27FC236}">
                <a16:creationId xmlns:a16="http://schemas.microsoft.com/office/drawing/2014/main" id="{CA6E3409-9763-F8BA-076B-9E37901BBA29}"/>
              </a:ext>
            </a:extLst>
          </p:cNvPr>
          <p:cNvSpPr txBox="1"/>
          <p:nvPr/>
        </p:nvSpPr>
        <p:spPr>
          <a:xfrm>
            <a:off x="2388113" y="6391924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A5BF048C-5082-7F16-BF19-EE947FA2BEDB}"/>
              </a:ext>
            </a:extLst>
          </p:cNvPr>
          <p:cNvSpPr/>
          <p:nvPr/>
        </p:nvSpPr>
        <p:spPr>
          <a:xfrm>
            <a:off x="2651476" y="8088655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BA430413-1504-0B9B-ECE3-3C3A1154015C}"/>
              </a:ext>
            </a:extLst>
          </p:cNvPr>
          <p:cNvSpPr/>
          <p:nvPr/>
        </p:nvSpPr>
        <p:spPr>
          <a:xfrm>
            <a:off x="1978116" y="8089037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1185C2C-6EA1-5E52-EFDA-D815D7063F82}"/>
              </a:ext>
            </a:extLst>
          </p:cNvPr>
          <p:cNvGrpSpPr/>
          <p:nvPr/>
        </p:nvGrpSpPr>
        <p:grpSpPr>
          <a:xfrm>
            <a:off x="6988705" y="6421882"/>
            <a:ext cx="747585" cy="401579"/>
            <a:chOff x="7001199" y="5604763"/>
            <a:chExt cx="747585" cy="401579"/>
          </a:xfrm>
        </p:grpSpPr>
        <p:sp>
          <p:nvSpPr>
            <p:cNvPr id="178" name="正方形/長方形 40">
              <a:extLst>
                <a:ext uri="{FF2B5EF4-FFF2-40B4-BE49-F238E27FC236}">
                  <a16:creationId xmlns:a16="http://schemas.microsoft.com/office/drawing/2014/main" id="{80850779-A3C4-4F50-6BA7-32201FD9D51E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79" name="グラフィックス 41" descr="右向き指示マーク">
              <a:extLst>
                <a:ext uri="{FF2B5EF4-FFF2-40B4-BE49-F238E27FC236}">
                  <a16:creationId xmlns:a16="http://schemas.microsoft.com/office/drawing/2014/main" id="{891A4480-2E36-D983-B4D7-7CCC42EC2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818C053D-F8C0-D08F-AE15-940C87878546}"/>
              </a:ext>
            </a:extLst>
          </p:cNvPr>
          <p:cNvGrpSpPr/>
          <p:nvPr/>
        </p:nvGrpSpPr>
        <p:grpSpPr>
          <a:xfrm>
            <a:off x="3978450" y="7899011"/>
            <a:ext cx="1075165" cy="745191"/>
            <a:chOff x="4269439" y="6649287"/>
            <a:chExt cx="1075165" cy="745191"/>
          </a:xfrm>
        </p:grpSpPr>
        <p:pic>
          <p:nvPicPr>
            <p:cNvPr id="1046" name="図 358">
              <a:extLst>
                <a:ext uri="{FF2B5EF4-FFF2-40B4-BE49-F238E27FC236}">
                  <a16:creationId xmlns:a16="http://schemas.microsoft.com/office/drawing/2014/main" id="{30A21F40-2D0A-998B-5560-BB0461BF0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1047" name="図 359">
              <a:extLst>
                <a:ext uri="{FF2B5EF4-FFF2-40B4-BE49-F238E27FC236}">
                  <a16:creationId xmlns:a16="http://schemas.microsoft.com/office/drawing/2014/main" id="{D05AFC0A-31D6-101B-F577-CE7E9E861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1048" name="テキスト ボックス 360">
              <a:extLst>
                <a:ext uri="{FF2B5EF4-FFF2-40B4-BE49-F238E27FC236}">
                  <a16:creationId xmlns:a16="http://schemas.microsoft.com/office/drawing/2014/main" id="{4CFE2AB9-3913-0AC1-9146-C22BF2C2873E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1049" name="テキスト ボックス 360">
              <a:extLst>
                <a:ext uri="{FF2B5EF4-FFF2-40B4-BE49-F238E27FC236}">
                  <a16:creationId xmlns:a16="http://schemas.microsoft.com/office/drawing/2014/main" id="{79901744-BACC-E3B4-3801-A8BED876E4C4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050" name="Picture 2" descr="info&quot; Icon - Download for free – Iconduck">
              <a:extLst>
                <a:ext uri="{FF2B5EF4-FFF2-40B4-BE49-F238E27FC236}">
                  <a16:creationId xmlns:a16="http://schemas.microsoft.com/office/drawing/2014/main" id="{D8FB6C6A-62A3-129F-78C5-E7F7684F4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EFB9EF2D-954B-703C-A4DC-35015B6E5400}"/>
              </a:ext>
            </a:extLst>
          </p:cNvPr>
          <p:cNvGrpSpPr/>
          <p:nvPr/>
        </p:nvGrpSpPr>
        <p:grpSpPr>
          <a:xfrm>
            <a:off x="2705190" y="4948249"/>
            <a:ext cx="279963" cy="889166"/>
            <a:chOff x="2694384" y="4873406"/>
            <a:chExt cx="279963" cy="889166"/>
          </a:xfrm>
        </p:grpSpPr>
        <p:sp>
          <p:nvSpPr>
            <p:cNvPr id="140" name="台形 241">
              <a:extLst>
                <a:ext uri="{FF2B5EF4-FFF2-40B4-BE49-F238E27FC236}">
                  <a16:creationId xmlns:a16="http://schemas.microsoft.com/office/drawing/2014/main" id="{AB5E0FF9-52E9-92FD-8A9D-0B43B0B067A6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062" name="Picture 1061">
              <a:extLst>
                <a:ext uri="{FF2B5EF4-FFF2-40B4-BE49-F238E27FC236}">
                  <a16:creationId xmlns:a16="http://schemas.microsoft.com/office/drawing/2014/main" id="{E02B33CE-8289-81BB-6BF2-C5D571EA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D375EDB-3E06-EB95-C6F2-C7760F11B039}"/>
              </a:ext>
            </a:extLst>
          </p:cNvPr>
          <p:cNvSpPr/>
          <p:nvPr/>
        </p:nvSpPr>
        <p:spPr>
          <a:xfrm>
            <a:off x="2106869" y="2552164"/>
            <a:ext cx="1330958" cy="740423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9CFEA90-3874-D760-B486-F079A7456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62" y="3912258"/>
            <a:ext cx="1347999" cy="2011825"/>
          </a:xfrm>
          <a:prstGeom prst="rect">
            <a:avLst/>
          </a:prstGeom>
        </p:spPr>
      </p:pic>
      <p:sp>
        <p:nvSpPr>
          <p:cNvPr id="43" name="テキスト ボックス 294">
            <a:extLst>
              <a:ext uri="{FF2B5EF4-FFF2-40B4-BE49-F238E27FC236}">
                <a16:creationId xmlns:a16="http://schemas.microsoft.com/office/drawing/2014/main" id="{15A3CA33-5039-035B-9DE4-6D1B880C35E1}"/>
              </a:ext>
            </a:extLst>
          </p:cNvPr>
          <p:cNvSpPr txBox="1"/>
          <p:nvPr/>
        </p:nvSpPr>
        <p:spPr>
          <a:xfrm>
            <a:off x="909927" y="4013744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F0F69A-1ED1-1426-B291-E5C0763FF156}"/>
              </a:ext>
            </a:extLst>
          </p:cNvPr>
          <p:cNvSpPr/>
          <p:nvPr/>
        </p:nvSpPr>
        <p:spPr>
          <a:xfrm>
            <a:off x="506430" y="4810163"/>
            <a:ext cx="1330958" cy="732845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6707C80-4DFB-8303-F446-AA43232DE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967" y="3912258"/>
            <a:ext cx="1347999" cy="2011825"/>
          </a:xfrm>
          <a:prstGeom prst="rect">
            <a:avLst/>
          </a:prstGeom>
        </p:spPr>
      </p:pic>
      <p:sp>
        <p:nvSpPr>
          <p:cNvPr id="57" name="テキスト ボックス 294">
            <a:extLst>
              <a:ext uri="{FF2B5EF4-FFF2-40B4-BE49-F238E27FC236}">
                <a16:creationId xmlns:a16="http://schemas.microsoft.com/office/drawing/2014/main" id="{8757CE93-9C53-15BF-1EEB-50000728BD9D}"/>
              </a:ext>
            </a:extLst>
          </p:cNvPr>
          <p:cNvSpPr txBox="1"/>
          <p:nvPr/>
        </p:nvSpPr>
        <p:spPr>
          <a:xfrm>
            <a:off x="4516032" y="4013744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7B67B84-8557-F823-EFB9-0B7C6AFB4E2B}"/>
              </a:ext>
            </a:extLst>
          </p:cNvPr>
          <p:cNvSpPr/>
          <p:nvPr/>
        </p:nvSpPr>
        <p:spPr>
          <a:xfrm>
            <a:off x="4112535" y="4810164"/>
            <a:ext cx="1330958" cy="882038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CC8EC3B9-14B3-CE68-F390-A90A3670C114}"/>
              </a:ext>
            </a:extLst>
          </p:cNvPr>
          <p:cNvSpPr/>
          <p:nvPr/>
        </p:nvSpPr>
        <p:spPr>
          <a:xfrm>
            <a:off x="1976710" y="7192120"/>
            <a:ext cx="1330958" cy="87514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484" name="Isosceles Triangle 483">
            <a:extLst>
              <a:ext uri="{FF2B5EF4-FFF2-40B4-BE49-F238E27FC236}">
                <a16:creationId xmlns:a16="http://schemas.microsoft.com/office/drawing/2014/main" id="{915E7201-1EBE-1B2C-00E2-210D8AB941CB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85" name="テキスト ボックス 412">
            <a:extLst>
              <a:ext uri="{FF2B5EF4-FFF2-40B4-BE49-F238E27FC236}">
                <a16:creationId xmlns:a16="http://schemas.microsoft.com/office/drawing/2014/main" id="{BB219777-A861-19AD-6E28-B2261DD2F88F}"/>
              </a:ext>
            </a:extLst>
          </p:cNvPr>
          <p:cNvSpPr txBox="1"/>
          <p:nvPr/>
        </p:nvSpPr>
        <p:spPr>
          <a:xfrm>
            <a:off x="2784214" y="3049112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486" name="テキスト ボックス 412">
            <a:extLst>
              <a:ext uri="{FF2B5EF4-FFF2-40B4-BE49-F238E27FC236}">
                <a16:creationId xmlns:a16="http://schemas.microsoft.com/office/drawing/2014/main" id="{E3B1AB53-0BBD-2555-8B08-E418569DA00B}"/>
              </a:ext>
            </a:extLst>
          </p:cNvPr>
          <p:cNvSpPr txBox="1"/>
          <p:nvPr/>
        </p:nvSpPr>
        <p:spPr>
          <a:xfrm>
            <a:off x="2972053" y="3050522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100,000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4DF70F8E-D240-B36F-E51A-F45CE46494F9}"/>
              </a:ext>
            </a:extLst>
          </p:cNvPr>
          <p:cNvSpPr txBox="1"/>
          <p:nvPr/>
        </p:nvSpPr>
        <p:spPr>
          <a:xfrm>
            <a:off x="2149155" y="2749389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Size</a:t>
            </a:r>
          </a:p>
        </p:txBody>
      </p:sp>
      <p:sp>
        <p:nvSpPr>
          <p:cNvPr id="488" name="Rectangle: Rounded Corners 487">
            <a:extLst>
              <a:ext uri="{FF2B5EF4-FFF2-40B4-BE49-F238E27FC236}">
                <a16:creationId xmlns:a16="http://schemas.microsoft.com/office/drawing/2014/main" id="{BAA3078D-93D4-18F2-B12C-5B2628D0A97D}"/>
              </a:ext>
            </a:extLst>
          </p:cNvPr>
          <p:cNvSpPr/>
          <p:nvPr/>
        </p:nvSpPr>
        <p:spPr>
          <a:xfrm>
            <a:off x="2426837" y="2728795"/>
            <a:ext cx="425195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5,000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7304F988-5BD2-A1B2-CA0A-F24B683FB398}"/>
              </a:ext>
            </a:extLst>
          </p:cNvPr>
          <p:cNvSpPr txBox="1"/>
          <p:nvPr/>
        </p:nvSpPr>
        <p:spPr>
          <a:xfrm>
            <a:off x="2876237" y="2752032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Unit</a:t>
            </a:r>
          </a:p>
        </p:txBody>
      </p:sp>
      <p:sp>
        <p:nvSpPr>
          <p:cNvPr id="490" name="Rectangle: Rounded Corners 489">
            <a:extLst>
              <a:ext uri="{FF2B5EF4-FFF2-40B4-BE49-F238E27FC236}">
                <a16:creationId xmlns:a16="http://schemas.microsoft.com/office/drawing/2014/main" id="{E3F08844-67C4-9645-7072-7ABA8543F148}"/>
              </a:ext>
            </a:extLst>
          </p:cNvPr>
          <p:cNvSpPr/>
          <p:nvPr/>
        </p:nvSpPr>
        <p:spPr>
          <a:xfrm>
            <a:off x="3036726" y="2728202"/>
            <a:ext cx="385856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492" name="テキスト ボックス 412">
            <a:extLst>
              <a:ext uri="{FF2B5EF4-FFF2-40B4-BE49-F238E27FC236}">
                <a16:creationId xmlns:a16="http://schemas.microsoft.com/office/drawing/2014/main" id="{1EC7B0E5-701F-4C81-0328-114E5439291A}"/>
              </a:ext>
            </a:extLst>
          </p:cNvPr>
          <p:cNvSpPr txBox="1"/>
          <p:nvPr/>
        </p:nvSpPr>
        <p:spPr>
          <a:xfrm>
            <a:off x="2149155" y="2869051"/>
            <a:ext cx="126446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pPr algn="r"/>
            <a:r>
              <a:rPr kumimoji="1" lang="en-US" altLang="ja-JP" sz="500" dirty="0"/>
              <a:t>Total Qty                             PCS</a:t>
            </a:r>
            <a:endParaRPr kumimoji="1" lang="ja-JP" altLang="en-US" sz="500" dirty="0"/>
          </a:p>
        </p:txBody>
      </p:sp>
      <p:sp>
        <p:nvSpPr>
          <p:cNvPr id="493" name="テキスト ボックス 412">
            <a:extLst>
              <a:ext uri="{FF2B5EF4-FFF2-40B4-BE49-F238E27FC236}">
                <a16:creationId xmlns:a16="http://schemas.microsoft.com/office/drawing/2014/main" id="{79FA3B82-46B1-6F71-DC9F-19297F6D8266}"/>
              </a:ext>
            </a:extLst>
          </p:cNvPr>
          <p:cNvSpPr txBox="1"/>
          <p:nvPr/>
        </p:nvSpPr>
        <p:spPr>
          <a:xfrm>
            <a:off x="2838703" y="2870461"/>
            <a:ext cx="42566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500,000</a:t>
            </a:r>
          </a:p>
        </p:txBody>
      </p:sp>
      <p:sp>
        <p:nvSpPr>
          <p:cNvPr id="494" name="テキスト ボックス 412">
            <a:extLst>
              <a:ext uri="{FF2B5EF4-FFF2-40B4-BE49-F238E27FC236}">
                <a16:creationId xmlns:a16="http://schemas.microsoft.com/office/drawing/2014/main" id="{89EC195B-0C08-CA61-E695-0FCF70976D24}"/>
              </a:ext>
            </a:extLst>
          </p:cNvPr>
          <p:cNvSpPr txBox="1"/>
          <p:nvPr/>
        </p:nvSpPr>
        <p:spPr>
          <a:xfrm>
            <a:off x="545010" y="5289746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95" name="Rectangle: Rounded Corners 494">
            <a:extLst>
              <a:ext uri="{FF2B5EF4-FFF2-40B4-BE49-F238E27FC236}">
                <a16:creationId xmlns:a16="http://schemas.microsoft.com/office/drawing/2014/main" id="{B4634F32-39CF-4FA6-A73B-611EB6D59B8F}"/>
              </a:ext>
            </a:extLst>
          </p:cNvPr>
          <p:cNvSpPr/>
          <p:nvPr/>
        </p:nvSpPr>
        <p:spPr>
          <a:xfrm>
            <a:off x="834032" y="5274118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498" name="テキスト ボックス 412">
            <a:extLst>
              <a:ext uri="{FF2B5EF4-FFF2-40B4-BE49-F238E27FC236}">
                <a16:creationId xmlns:a16="http://schemas.microsoft.com/office/drawing/2014/main" id="{E11D9522-05F0-1AF6-14FD-87D2FD74B8DC}"/>
              </a:ext>
            </a:extLst>
          </p:cNvPr>
          <p:cNvSpPr txBox="1"/>
          <p:nvPr/>
        </p:nvSpPr>
        <p:spPr>
          <a:xfrm>
            <a:off x="1186955" y="5273724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499" name="テキスト ボックス 412">
            <a:extLst>
              <a:ext uri="{FF2B5EF4-FFF2-40B4-BE49-F238E27FC236}">
                <a16:creationId xmlns:a16="http://schemas.microsoft.com/office/drawing/2014/main" id="{830F5241-EB9D-99FA-4DDE-F60C83C97D7D}"/>
              </a:ext>
            </a:extLst>
          </p:cNvPr>
          <p:cNvSpPr txBox="1"/>
          <p:nvPr/>
        </p:nvSpPr>
        <p:spPr>
          <a:xfrm>
            <a:off x="1374794" y="5275134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endParaRPr kumimoji="1" lang="en-US" altLang="ja-JP" sz="500" dirty="0"/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323FA5C9-6D39-6363-A058-6A5CB59DF5D8}"/>
              </a:ext>
            </a:extLst>
          </p:cNvPr>
          <p:cNvSpPr txBox="1"/>
          <p:nvPr/>
        </p:nvSpPr>
        <p:spPr>
          <a:xfrm>
            <a:off x="551896" y="4969231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Size</a:t>
            </a:r>
          </a:p>
        </p:txBody>
      </p: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id="{17955D52-14F4-26E2-CA09-B3AFCD3FDAC3}"/>
              </a:ext>
            </a:extLst>
          </p:cNvPr>
          <p:cNvSpPr/>
          <p:nvPr/>
        </p:nvSpPr>
        <p:spPr>
          <a:xfrm>
            <a:off x="829578" y="4948637"/>
            <a:ext cx="425195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endParaRPr kumimoji="1" lang="en-US" sz="600" kern="0" dirty="0">
              <a:solidFill>
                <a:prstClr val="black"/>
              </a:solidFill>
            </a:endParaRP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282B2EE6-3F79-1CA3-BB1D-8931CACCE74D}"/>
              </a:ext>
            </a:extLst>
          </p:cNvPr>
          <p:cNvSpPr txBox="1"/>
          <p:nvPr/>
        </p:nvSpPr>
        <p:spPr>
          <a:xfrm>
            <a:off x="1278978" y="4971874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Unit</a:t>
            </a:r>
          </a:p>
        </p:txBody>
      </p:sp>
      <p:sp>
        <p:nvSpPr>
          <p:cNvPr id="503" name="Rectangle: Rounded Corners 502">
            <a:extLst>
              <a:ext uri="{FF2B5EF4-FFF2-40B4-BE49-F238E27FC236}">
                <a16:creationId xmlns:a16="http://schemas.microsoft.com/office/drawing/2014/main" id="{38EB51E7-FCAA-8C77-AAA9-7DE60C36A672}"/>
              </a:ext>
            </a:extLst>
          </p:cNvPr>
          <p:cNvSpPr/>
          <p:nvPr/>
        </p:nvSpPr>
        <p:spPr>
          <a:xfrm>
            <a:off x="1439467" y="4948044"/>
            <a:ext cx="385856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endParaRPr kumimoji="1" lang="en-US" sz="600" kern="0" dirty="0">
              <a:solidFill>
                <a:prstClr val="black"/>
              </a:solidFill>
            </a:endParaRPr>
          </a:p>
        </p:txBody>
      </p:sp>
      <p:sp>
        <p:nvSpPr>
          <p:cNvPr id="504" name="テキスト ボックス 412">
            <a:extLst>
              <a:ext uri="{FF2B5EF4-FFF2-40B4-BE49-F238E27FC236}">
                <a16:creationId xmlns:a16="http://schemas.microsoft.com/office/drawing/2014/main" id="{EC3E55EB-9FAB-694B-466F-03FD4AD9884D}"/>
              </a:ext>
            </a:extLst>
          </p:cNvPr>
          <p:cNvSpPr txBox="1"/>
          <p:nvPr/>
        </p:nvSpPr>
        <p:spPr>
          <a:xfrm>
            <a:off x="551896" y="5088893"/>
            <a:ext cx="126446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pPr algn="r"/>
            <a:r>
              <a:rPr kumimoji="1" lang="en-US" altLang="ja-JP" sz="500" dirty="0"/>
              <a:t>Total Qty                             PCS</a:t>
            </a:r>
            <a:endParaRPr kumimoji="1" lang="ja-JP" altLang="en-US" sz="500" dirty="0"/>
          </a:p>
        </p:txBody>
      </p:sp>
      <p:sp>
        <p:nvSpPr>
          <p:cNvPr id="505" name="テキスト ボックス 412">
            <a:extLst>
              <a:ext uri="{FF2B5EF4-FFF2-40B4-BE49-F238E27FC236}">
                <a16:creationId xmlns:a16="http://schemas.microsoft.com/office/drawing/2014/main" id="{682F11E7-7BF7-1EF0-4E15-B80BE4309BB7}"/>
              </a:ext>
            </a:extLst>
          </p:cNvPr>
          <p:cNvSpPr txBox="1"/>
          <p:nvPr/>
        </p:nvSpPr>
        <p:spPr>
          <a:xfrm>
            <a:off x="1246547" y="5090303"/>
            <a:ext cx="42566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endParaRPr kumimoji="1" lang="en-US" altLang="ja-JP" sz="500" dirty="0"/>
          </a:p>
        </p:txBody>
      </p:sp>
      <p:sp>
        <p:nvSpPr>
          <p:cNvPr id="506" name="テキスト ボックス 412">
            <a:extLst>
              <a:ext uri="{FF2B5EF4-FFF2-40B4-BE49-F238E27FC236}">
                <a16:creationId xmlns:a16="http://schemas.microsoft.com/office/drawing/2014/main" id="{98FEBDFF-9A4A-C78B-C6AC-F98A271EB0A2}"/>
              </a:ext>
            </a:extLst>
          </p:cNvPr>
          <p:cNvSpPr txBox="1"/>
          <p:nvPr/>
        </p:nvSpPr>
        <p:spPr>
          <a:xfrm>
            <a:off x="4151647" y="5303067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07" name="Rectangle: Rounded Corners 506">
            <a:extLst>
              <a:ext uri="{FF2B5EF4-FFF2-40B4-BE49-F238E27FC236}">
                <a16:creationId xmlns:a16="http://schemas.microsoft.com/office/drawing/2014/main" id="{66A02858-0921-09B4-B6CF-454104217084}"/>
              </a:ext>
            </a:extLst>
          </p:cNvPr>
          <p:cNvSpPr/>
          <p:nvPr/>
        </p:nvSpPr>
        <p:spPr>
          <a:xfrm>
            <a:off x="4440669" y="5287439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510" name="テキスト ボックス 412">
            <a:extLst>
              <a:ext uri="{FF2B5EF4-FFF2-40B4-BE49-F238E27FC236}">
                <a16:creationId xmlns:a16="http://schemas.microsoft.com/office/drawing/2014/main" id="{C3EDC2FB-6BA4-A833-0294-17C0D299F81C}"/>
              </a:ext>
            </a:extLst>
          </p:cNvPr>
          <p:cNvSpPr txBox="1"/>
          <p:nvPr/>
        </p:nvSpPr>
        <p:spPr>
          <a:xfrm>
            <a:off x="4793592" y="5287045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511" name="テキスト ボックス 412">
            <a:extLst>
              <a:ext uri="{FF2B5EF4-FFF2-40B4-BE49-F238E27FC236}">
                <a16:creationId xmlns:a16="http://schemas.microsoft.com/office/drawing/2014/main" id="{A849DDA0-B1FB-B777-1BB5-68C7A512813A}"/>
              </a:ext>
            </a:extLst>
          </p:cNvPr>
          <p:cNvSpPr txBox="1"/>
          <p:nvPr/>
        </p:nvSpPr>
        <p:spPr>
          <a:xfrm>
            <a:off x="4981431" y="5288455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100,000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3DB19AB0-E88D-3D12-E4E3-6A7244B1CD53}"/>
              </a:ext>
            </a:extLst>
          </p:cNvPr>
          <p:cNvSpPr txBox="1"/>
          <p:nvPr/>
        </p:nvSpPr>
        <p:spPr>
          <a:xfrm>
            <a:off x="4158533" y="4982552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Size</a:t>
            </a:r>
          </a:p>
        </p:txBody>
      </p:sp>
      <p:sp>
        <p:nvSpPr>
          <p:cNvPr id="513" name="Rectangle: Rounded Corners 512">
            <a:extLst>
              <a:ext uri="{FF2B5EF4-FFF2-40B4-BE49-F238E27FC236}">
                <a16:creationId xmlns:a16="http://schemas.microsoft.com/office/drawing/2014/main" id="{24B4B96C-AC41-6356-1DDA-ED84390A9FCB}"/>
              </a:ext>
            </a:extLst>
          </p:cNvPr>
          <p:cNvSpPr/>
          <p:nvPr/>
        </p:nvSpPr>
        <p:spPr>
          <a:xfrm>
            <a:off x="4436215" y="4961958"/>
            <a:ext cx="425195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5,000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D5B503ED-DF87-9153-5591-4852BDF9993D}"/>
              </a:ext>
            </a:extLst>
          </p:cNvPr>
          <p:cNvSpPr txBox="1"/>
          <p:nvPr/>
        </p:nvSpPr>
        <p:spPr>
          <a:xfrm>
            <a:off x="4885615" y="4985195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Unit</a:t>
            </a:r>
          </a:p>
        </p:txBody>
      </p:sp>
      <p:sp>
        <p:nvSpPr>
          <p:cNvPr id="515" name="Rectangle: Rounded Corners 514">
            <a:extLst>
              <a:ext uri="{FF2B5EF4-FFF2-40B4-BE49-F238E27FC236}">
                <a16:creationId xmlns:a16="http://schemas.microsoft.com/office/drawing/2014/main" id="{4BB0D487-9D42-DBC5-FCE2-5C3AF1A28356}"/>
              </a:ext>
            </a:extLst>
          </p:cNvPr>
          <p:cNvSpPr/>
          <p:nvPr/>
        </p:nvSpPr>
        <p:spPr>
          <a:xfrm>
            <a:off x="5046104" y="4961365"/>
            <a:ext cx="385856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516" name="テキスト ボックス 412">
            <a:extLst>
              <a:ext uri="{FF2B5EF4-FFF2-40B4-BE49-F238E27FC236}">
                <a16:creationId xmlns:a16="http://schemas.microsoft.com/office/drawing/2014/main" id="{A6A848F3-E777-C22E-81B7-1EFB774F333C}"/>
              </a:ext>
            </a:extLst>
          </p:cNvPr>
          <p:cNvSpPr txBox="1"/>
          <p:nvPr/>
        </p:nvSpPr>
        <p:spPr>
          <a:xfrm>
            <a:off x="4158533" y="5102214"/>
            <a:ext cx="126446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pPr algn="r"/>
            <a:r>
              <a:rPr kumimoji="1" lang="en-US" altLang="ja-JP" sz="500" dirty="0"/>
              <a:t>Total Qty                             PCS</a:t>
            </a:r>
            <a:endParaRPr kumimoji="1" lang="ja-JP" altLang="en-US" sz="500" dirty="0"/>
          </a:p>
        </p:txBody>
      </p:sp>
      <p:sp>
        <p:nvSpPr>
          <p:cNvPr id="517" name="テキスト ボックス 412">
            <a:extLst>
              <a:ext uri="{FF2B5EF4-FFF2-40B4-BE49-F238E27FC236}">
                <a16:creationId xmlns:a16="http://schemas.microsoft.com/office/drawing/2014/main" id="{5D7BE39F-017A-2420-D923-78CD5771837E}"/>
              </a:ext>
            </a:extLst>
          </p:cNvPr>
          <p:cNvSpPr txBox="1"/>
          <p:nvPr/>
        </p:nvSpPr>
        <p:spPr>
          <a:xfrm>
            <a:off x="4848081" y="5103624"/>
            <a:ext cx="42566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500,000</a:t>
            </a:r>
          </a:p>
        </p:txBody>
      </p:sp>
      <p:sp>
        <p:nvSpPr>
          <p:cNvPr id="526" name="テキスト ボックス 412">
            <a:extLst>
              <a:ext uri="{FF2B5EF4-FFF2-40B4-BE49-F238E27FC236}">
                <a16:creationId xmlns:a16="http://schemas.microsoft.com/office/drawing/2014/main" id="{2A7A3C8E-DBDF-0FE8-E48D-0F2A25327D80}"/>
              </a:ext>
            </a:extLst>
          </p:cNvPr>
          <p:cNvSpPr txBox="1"/>
          <p:nvPr/>
        </p:nvSpPr>
        <p:spPr>
          <a:xfrm>
            <a:off x="2020016" y="7707663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27" name="Rectangle: Rounded Corners 526">
            <a:extLst>
              <a:ext uri="{FF2B5EF4-FFF2-40B4-BE49-F238E27FC236}">
                <a16:creationId xmlns:a16="http://schemas.microsoft.com/office/drawing/2014/main" id="{037D4101-CB71-01F2-D15A-A87958D273ED}"/>
              </a:ext>
            </a:extLst>
          </p:cNvPr>
          <p:cNvSpPr/>
          <p:nvPr/>
        </p:nvSpPr>
        <p:spPr>
          <a:xfrm>
            <a:off x="2309038" y="7692035"/>
            <a:ext cx="304122" cy="104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b="1" kern="0" dirty="0">
                <a:solidFill>
                  <a:prstClr val="black"/>
                </a:solidFill>
              </a:rPr>
              <a:t>Q01</a:t>
            </a:r>
          </a:p>
        </p:txBody>
      </p:sp>
      <p:sp>
        <p:nvSpPr>
          <p:cNvPr id="532" name="テキスト ボックス 412">
            <a:extLst>
              <a:ext uri="{FF2B5EF4-FFF2-40B4-BE49-F238E27FC236}">
                <a16:creationId xmlns:a16="http://schemas.microsoft.com/office/drawing/2014/main" id="{280D49BE-29DB-70E4-A53E-99240FB4CD5D}"/>
              </a:ext>
            </a:extLst>
          </p:cNvPr>
          <p:cNvSpPr txBox="1"/>
          <p:nvPr/>
        </p:nvSpPr>
        <p:spPr>
          <a:xfrm>
            <a:off x="2661267" y="7684521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533" name="テキスト ボックス 412">
            <a:extLst>
              <a:ext uri="{FF2B5EF4-FFF2-40B4-BE49-F238E27FC236}">
                <a16:creationId xmlns:a16="http://schemas.microsoft.com/office/drawing/2014/main" id="{1A2EBCA2-742C-F74F-5715-448ECE2AE995}"/>
              </a:ext>
            </a:extLst>
          </p:cNvPr>
          <p:cNvSpPr txBox="1"/>
          <p:nvPr/>
        </p:nvSpPr>
        <p:spPr>
          <a:xfrm>
            <a:off x="2849106" y="7685931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100,000</a:t>
            </a: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1BDAC782-9612-033E-A451-084F0B0B17DF}"/>
              </a:ext>
            </a:extLst>
          </p:cNvPr>
          <p:cNvSpPr txBox="1"/>
          <p:nvPr/>
        </p:nvSpPr>
        <p:spPr>
          <a:xfrm>
            <a:off x="2026208" y="7418139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Size</a:t>
            </a:r>
          </a:p>
        </p:txBody>
      </p:sp>
      <p:sp>
        <p:nvSpPr>
          <p:cNvPr id="536" name="Rectangle: Rounded Corners 535">
            <a:extLst>
              <a:ext uri="{FF2B5EF4-FFF2-40B4-BE49-F238E27FC236}">
                <a16:creationId xmlns:a16="http://schemas.microsoft.com/office/drawing/2014/main" id="{681AC539-C20A-3A18-812E-78A933B6B483}"/>
              </a:ext>
            </a:extLst>
          </p:cNvPr>
          <p:cNvSpPr/>
          <p:nvPr/>
        </p:nvSpPr>
        <p:spPr>
          <a:xfrm>
            <a:off x="2303890" y="7397545"/>
            <a:ext cx="425195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5,000</a:t>
            </a: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DAD63300-652E-E17C-99EC-95C7E0B9E838}"/>
              </a:ext>
            </a:extLst>
          </p:cNvPr>
          <p:cNvSpPr txBox="1"/>
          <p:nvPr/>
        </p:nvSpPr>
        <p:spPr>
          <a:xfrm>
            <a:off x="2753290" y="7420782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Unit</a:t>
            </a:r>
          </a:p>
        </p:txBody>
      </p:sp>
      <p:sp>
        <p:nvSpPr>
          <p:cNvPr id="538" name="Rectangle: Rounded Corners 537">
            <a:extLst>
              <a:ext uri="{FF2B5EF4-FFF2-40B4-BE49-F238E27FC236}">
                <a16:creationId xmlns:a16="http://schemas.microsoft.com/office/drawing/2014/main" id="{CF357599-113C-B78B-66BB-A5FFF5EBB420}"/>
              </a:ext>
            </a:extLst>
          </p:cNvPr>
          <p:cNvSpPr/>
          <p:nvPr/>
        </p:nvSpPr>
        <p:spPr>
          <a:xfrm>
            <a:off x="2913779" y="7396952"/>
            <a:ext cx="385856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539" name="テキスト ボックス 412">
            <a:extLst>
              <a:ext uri="{FF2B5EF4-FFF2-40B4-BE49-F238E27FC236}">
                <a16:creationId xmlns:a16="http://schemas.microsoft.com/office/drawing/2014/main" id="{9D620BDF-8130-6A4F-19D4-226FA2E4C8B3}"/>
              </a:ext>
            </a:extLst>
          </p:cNvPr>
          <p:cNvSpPr txBox="1"/>
          <p:nvPr/>
        </p:nvSpPr>
        <p:spPr>
          <a:xfrm>
            <a:off x="2026208" y="7537801"/>
            <a:ext cx="126446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pPr algn="r"/>
            <a:r>
              <a:rPr kumimoji="1" lang="en-US" altLang="ja-JP" sz="500" dirty="0"/>
              <a:t>Total Qty                             PCS</a:t>
            </a:r>
            <a:endParaRPr kumimoji="1" lang="ja-JP" altLang="en-US" sz="500" dirty="0"/>
          </a:p>
        </p:txBody>
      </p:sp>
      <p:sp>
        <p:nvSpPr>
          <p:cNvPr id="540" name="テキスト ボックス 412">
            <a:extLst>
              <a:ext uri="{FF2B5EF4-FFF2-40B4-BE49-F238E27FC236}">
                <a16:creationId xmlns:a16="http://schemas.microsoft.com/office/drawing/2014/main" id="{40ECFF69-1245-9928-4AC3-DB222BC33D43}"/>
              </a:ext>
            </a:extLst>
          </p:cNvPr>
          <p:cNvSpPr txBox="1"/>
          <p:nvPr/>
        </p:nvSpPr>
        <p:spPr>
          <a:xfrm>
            <a:off x="2715756" y="7539211"/>
            <a:ext cx="42566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500,000</a:t>
            </a: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2C1284AF-99EC-84DE-8FF7-1731F66EBE1D}"/>
              </a:ext>
            </a:extLst>
          </p:cNvPr>
          <p:cNvSpPr txBox="1"/>
          <p:nvPr/>
        </p:nvSpPr>
        <p:spPr>
          <a:xfrm>
            <a:off x="2144143" y="2576117"/>
            <a:ext cx="22281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No</a:t>
            </a:r>
          </a:p>
        </p:txBody>
      </p:sp>
      <p:sp>
        <p:nvSpPr>
          <p:cNvPr id="542" name="Rectangle: Rounded Corners 541">
            <a:extLst>
              <a:ext uri="{FF2B5EF4-FFF2-40B4-BE49-F238E27FC236}">
                <a16:creationId xmlns:a16="http://schemas.microsoft.com/office/drawing/2014/main" id="{51BFA7F3-465B-132F-897B-675A7B115344}"/>
              </a:ext>
            </a:extLst>
          </p:cNvPr>
          <p:cNvSpPr/>
          <p:nvPr/>
        </p:nvSpPr>
        <p:spPr>
          <a:xfrm>
            <a:off x="2588056" y="2555747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2024-08-19</a:t>
            </a: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E262C609-8D85-78F4-FECF-B2A8E2640EE8}"/>
              </a:ext>
            </a:extLst>
          </p:cNvPr>
          <p:cNvSpPr txBox="1"/>
          <p:nvPr/>
        </p:nvSpPr>
        <p:spPr>
          <a:xfrm>
            <a:off x="550984" y="4829838"/>
            <a:ext cx="22281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No</a:t>
            </a:r>
          </a:p>
        </p:txBody>
      </p:sp>
      <p:sp>
        <p:nvSpPr>
          <p:cNvPr id="544" name="Rectangle: Rounded Corners 543">
            <a:extLst>
              <a:ext uri="{FF2B5EF4-FFF2-40B4-BE49-F238E27FC236}">
                <a16:creationId xmlns:a16="http://schemas.microsoft.com/office/drawing/2014/main" id="{128E31A8-CDCE-4E5D-4687-30A7F28A0FA3}"/>
              </a:ext>
            </a:extLst>
          </p:cNvPr>
          <p:cNvSpPr/>
          <p:nvPr/>
        </p:nvSpPr>
        <p:spPr>
          <a:xfrm>
            <a:off x="994897" y="4809468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600" kern="0" dirty="0">
              <a:solidFill>
                <a:prstClr val="black"/>
              </a:solidFill>
            </a:endParaRP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901C15DE-4BD9-92D4-29AD-B42C99B60547}"/>
              </a:ext>
            </a:extLst>
          </p:cNvPr>
          <p:cNvSpPr txBox="1"/>
          <p:nvPr/>
        </p:nvSpPr>
        <p:spPr>
          <a:xfrm>
            <a:off x="4158533" y="4836938"/>
            <a:ext cx="22281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No</a:t>
            </a:r>
          </a:p>
        </p:txBody>
      </p:sp>
      <p:sp>
        <p:nvSpPr>
          <p:cNvPr id="546" name="Rectangle: Rounded Corners 545">
            <a:extLst>
              <a:ext uri="{FF2B5EF4-FFF2-40B4-BE49-F238E27FC236}">
                <a16:creationId xmlns:a16="http://schemas.microsoft.com/office/drawing/2014/main" id="{170CC0AA-3E33-DF2D-EB54-64E72DF5D8FC}"/>
              </a:ext>
            </a:extLst>
          </p:cNvPr>
          <p:cNvSpPr/>
          <p:nvPr/>
        </p:nvSpPr>
        <p:spPr>
          <a:xfrm>
            <a:off x="4602446" y="4816568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2024-08-19</a:t>
            </a:r>
          </a:p>
        </p:txBody>
      </p:sp>
      <p:sp>
        <p:nvSpPr>
          <p:cNvPr id="547" name="Callout: Bent Line 546">
            <a:extLst>
              <a:ext uri="{FF2B5EF4-FFF2-40B4-BE49-F238E27FC236}">
                <a16:creationId xmlns:a16="http://schemas.microsoft.com/office/drawing/2014/main" id="{FBB0FA64-7D27-9D6C-7EC7-A4E6848142A2}"/>
              </a:ext>
            </a:extLst>
          </p:cNvPr>
          <p:cNvSpPr/>
          <p:nvPr/>
        </p:nvSpPr>
        <p:spPr>
          <a:xfrm>
            <a:off x="602887" y="7091114"/>
            <a:ext cx="1222436" cy="475381"/>
          </a:xfrm>
          <a:prstGeom prst="borderCallout2">
            <a:avLst>
              <a:gd name="adj1" fmla="val 83093"/>
              <a:gd name="adj2" fmla="val 100441"/>
              <a:gd name="adj3" fmla="val 83093"/>
              <a:gd name="adj4" fmla="val 108704"/>
              <a:gd name="adj5" fmla="val 130285"/>
              <a:gd name="adj6" fmla="val 142612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600" b="1" dirty="0">
                <a:latin typeface="+mj-lt"/>
              </a:rPr>
              <a:t>(Step.2)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QC area barcode</a:t>
            </a:r>
          </a:p>
          <a:p>
            <a:r>
              <a:rPr kumimoji="1" lang="en-US" altLang="ja-JP" sz="600" dirty="0">
                <a:latin typeface="+mj-lt"/>
              </a:rPr>
              <a:t>The “Confirm[P4]” button will be enabled.</a:t>
            </a:r>
            <a:endParaRPr kumimoji="1" lang="ja-JP" altLang="en-US" sz="600" dirty="0"/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A65EAF0D-44B8-3B30-05D0-85803F24684E}"/>
              </a:ext>
            </a:extLst>
          </p:cNvPr>
          <p:cNvSpPr txBox="1"/>
          <p:nvPr/>
        </p:nvSpPr>
        <p:spPr>
          <a:xfrm>
            <a:off x="2023028" y="7229413"/>
            <a:ext cx="22281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No</a:t>
            </a:r>
          </a:p>
        </p:txBody>
      </p:sp>
      <p:sp>
        <p:nvSpPr>
          <p:cNvPr id="549" name="Rectangle: Rounded Corners 548">
            <a:extLst>
              <a:ext uri="{FF2B5EF4-FFF2-40B4-BE49-F238E27FC236}">
                <a16:creationId xmlns:a16="http://schemas.microsoft.com/office/drawing/2014/main" id="{03ECC779-E2F3-27C7-C1E8-E8C7D7E07AC8}"/>
              </a:ext>
            </a:extLst>
          </p:cNvPr>
          <p:cNvSpPr/>
          <p:nvPr/>
        </p:nvSpPr>
        <p:spPr>
          <a:xfrm>
            <a:off x="2466941" y="7209043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2024-08-19</a:t>
            </a:r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30477ADE-A405-0B75-C6E2-4117DEECA7D4}"/>
              </a:ext>
            </a:extLst>
          </p:cNvPr>
          <p:cNvSpPr/>
          <p:nvPr/>
        </p:nvSpPr>
        <p:spPr>
          <a:xfrm>
            <a:off x="2111729" y="3216376"/>
            <a:ext cx="1326097" cy="210465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462" name="Rectangle: Rounded Corners 461">
            <a:extLst>
              <a:ext uri="{FF2B5EF4-FFF2-40B4-BE49-F238E27FC236}">
                <a16:creationId xmlns:a16="http://schemas.microsoft.com/office/drawing/2014/main" id="{A495D8A5-74B7-D925-E0A1-268034CEBCC3}"/>
              </a:ext>
            </a:extLst>
          </p:cNvPr>
          <p:cNvSpPr/>
          <p:nvPr/>
        </p:nvSpPr>
        <p:spPr>
          <a:xfrm>
            <a:off x="1049091" y="4517100"/>
            <a:ext cx="745184" cy="116893"/>
          </a:xfrm>
          <a:prstGeom prst="roundRect">
            <a:avLst/>
          </a:prstGeom>
          <a:solidFill>
            <a:srgbClr val="FFFFF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600" kern="0" dirty="0">
              <a:solidFill>
                <a:prstClr val="black"/>
              </a:solidFill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D473426C-A72B-9D9A-A41A-17E85202B0DE}"/>
              </a:ext>
            </a:extLst>
          </p:cNvPr>
          <p:cNvSpPr/>
          <p:nvPr/>
        </p:nvSpPr>
        <p:spPr>
          <a:xfrm>
            <a:off x="1005591" y="4667040"/>
            <a:ext cx="745184" cy="116893"/>
          </a:xfrm>
          <a:prstGeom prst="roundRect">
            <a:avLst/>
          </a:prstGeom>
          <a:solidFill>
            <a:srgbClr val="FFFFF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600" kern="0" dirty="0">
              <a:solidFill>
                <a:prstClr val="black"/>
              </a:solidFill>
            </a:endParaRPr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0B594250-7FE1-52CD-F2FA-1CAF98DC50E8}"/>
              </a:ext>
            </a:extLst>
          </p:cNvPr>
          <p:cNvSpPr/>
          <p:nvPr/>
        </p:nvSpPr>
        <p:spPr>
          <a:xfrm>
            <a:off x="521081" y="5421282"/>
            <a:ext cx="1316308" cy="259861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ED5962E4-EB7D-AFB5-190B-7CA8826B608D}"/>
              </a:ext>
            </a:extLst>
          </p:cNvPr>
          <p:cNvGrpSpPr/>
          <p:nvPr/>
        </p:nvGrpSpPr>
        <p:grpSpPr>
          <a:xfrm>
            <a:off x="2641217" y="8048670"/>
            <a:ext cx="747585" cy="401579"/>
            <a:chOff x="7001199" y="5604763"/>
            <a:chExt cx="747585" cy="401579"/>
          </a:xfrm>
        </p:grpSpPr>
        <p:sp>
          <p:nvSpPr>
            <p:cNvPr id="468" name="正方形/長方形 40">
              <a:extLst>
                <a:ext uri="{FF2B5EF4-FFF2-40B4-BE49-F238E27FC236}">
                  <a16:creationId xmlns:a16="http://schemas.microsoft.com/office/drawing/2014/main" id="{420068AE-8772-AB84-048F-4EB720069C45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70" name="グラフィックス 41" descr="右向き指示マーク">
              <a:extLst>
                <a:ext uri="{FF2B5EF4-FFF2-40B4-BE49-F238E27FC236}">
                  <a16:creationId xmlns:a16="http://schemas.microsoft.com/office/drawing/2014/main" id="{AF43D81B-B1DF-1AC3-A41C-E2F5C644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454" name="Callout: Line 453">
            <a:extLst>
              <a:ext uri="{FF2B5EF4-FFF2-40B4-BE49-F238E27FC236}">
                <a16:creationId xmlns:a16="http://schemas.microsoft.com/office/drawing/2014/main" id="{1BB75175-9DE5-CAA1-C882-0818C0122A4D}"/>
              </a:ext>
            </a:extLst>
          </p:cNvPr>
          <p:cNvSpPr/>
          <p:nvPr/>
        </p:nvSpPr>
        <p:spPr>
          <a:xfrm>
            <a:off x="5646072" y="4661471"/>
            <a:ext cx="765236" cy="459732"/>
          </a:xfrm>
          <a:prstGeom prst="borderCallout1">
            <a:avLst>
              <a:gd name="adj1" fmla="val 82852"/>
              <a:gd name="adj2" fmla="val 1494"/>
              <a:gd name="adj3" fmla="val 133118"/>
              <a:gd name="adj4" fmla="val -51192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Show current total stock information.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2532C3-2590-CB2D-8604-4FB72E2F64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61" y="4448825"/>
            <a:ext cx="542614" cy="441245"/>
          </a:xfrm>
          <a:prstGeom prst="rect">
            <a:avLst/>
          </a:prstGeom>
        </p:spPr>
      </p:pic>
      <p:pic>
        <p:nvPicPr>
          <p:cNvPr id="7" name="図 29">
            <a:extLst>
              <a:ext uri="{FF2B5EF4-FFF2-40B4-BE49-F238E27FC236}">
                <a16:creationId xmlns:a16="http://schemas.microsoft.com/office/drawing/2014/main" id="{B0F777DF-FE1B-8901-66E3-52D37F5349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233" y="1696811"/>
            <a:ext cx="1364286" cy="2040133"/>
          </a:xfrm>
          <a:prstGeom prst="rect">
            <a:avLst/>
          </a:prstGeom>
        </p:spPr>
      </p:pic>
      <p:pic>
        <p:nvPicPr>
          <p:cNvPr id="8" name="図 230">
            <a:extLst>
              <a:ext uri="{FF2B5EF4-FFF2-40B4-BE49-F238E27FC236}">
                <a16:creationId xmlns:a16="http://schemas.microsoft.com/office/drawing/2014/main" id="{1B8F0C52-0999-38FF-401E-70DBB51D84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315" y="2283910"/>
            <a:ext cx="546082" cy="198137"/>
          </a:xfrm>
          <a:prstGeom prst="rect">
            <a:avLst/>
          </a:prstGeom>
        </p:spPr>
      </p:pic>
      <p:pic>
        <p:nvPicPr>
          <p:cNvPr id="9" name="図 231">
            <a:extLst>
              <a:ext uri="{FF2B5EF4-FFF2-40B4-BE49-F238E27FC236}">
                <a16:creationId xmlns:a16="http://schemas.microsoft.com/office/drawing/2014/main" id="{F84A7F95-B49F-65F2-5758-99B12DCCFA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3497" y="2628302"/>
            <a:ext cx="546082" cy="198137"/>
          </a:xfrm>
          <a:prstGeom prst="rect">
            <a:avLst/>
          </a:prstGeom>
        </p:spPr>
      </p:pic>
      <p:sp>
        <p:nvSpPr>
          <p:cNvPr id="10" name="テキスト ボックス 233">
            <a:extLst>
              <a:ext uri="{FF2B5EF4-FFF2-40B4-BE49-F238E27FC236}">
                <a16:creationId xmlns:a16="http://schemas.microsoft.com/office/drawing/2014/main" id="{40640E4B-951E-EB54-7523-58314D99BEB2}"/>
              </a:ext>
            </a:extLst>
          </p:cNvPr>
          <p:cNvSpPr txBox="1"/>
          <p:nvPr/>
        </p:nvSpPr>
        <p:spPr>
          <a:xfrm>
            <a:off x="696329" y="2630842"/>
            <a:ext cx="9452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Supplier FG Inbound</a:t>
            </a:r>
            <a:endParaRPr kumimoji="1" lang="ja-JP" altLang="en-US" sz="600" dirty="0"/>
          </a:p>
        </p:txBody>
      </p:sp>
      <p:pic>
        <p:nvPicPr>
          <p:cNvPr id="11" name="図 236">
            <a:extLst>
              <a:ext uri="{FF2B5EF4-FFF2-40B4-BE49-F238E27FC236}">
                <a16:creationId xmlns:a16="http://schemas.microsoft.com/office/drawing/2014/main" id="{5BC45FAE-4E7A-DAF0-C0C3-4D089BE9DD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2263" y="2971039"/>
            <a:ext cx="510584" cy="1781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E91E9-D371-B14D-2E2D-D557EB844265}"/>
              </a:ext>
            </a:extLst>
          </p:cNvPr>
          <p:cNvSpPr/>
          <p:nvPr/>
        </p:nvSpPr>
        <p:spPr>
          <a:xfrm>
            <a:off x="595290" y="2200457"/>
            <a:ext cx="1165280" cy="142957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1B3DFC-8F00-D641-A60B-AEFB932866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32" y="2724248"/>
            <a:ext cx="341633" cy="341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1D2D70-AD0D-7B6D-6B37-F75205D7D6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16" y="2156566"/>
            <a:ext cx="342935" cy="3429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66ECF-B606-0848-325D-B6B78DBF7B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3" y="2156566"/>
            <a:ext cx="342934" cy="3429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614F96-6D2C-9A0F-D540-C3FD813E354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8" y="2724248"/>
            <a:ext cx="341633" cy="341633"/>
          </a:xfrm>
          <a:prstGeom prst="rect">
            <a:avLst/>
          </a:prstGeom>
        </p:spPr>
      </p:pic>
      <p:sp>
        <p:nvSpPr>
          <p:cNvPr id="23" name="テキスト ボックス 232">
            <a:extLst>
              <a:ext uri="{FF2B5EF4-FFF2-40B4-BE49-F238E27FC236}">
                <a16:creationId xmlns:a16="http://schemas.microsoft.com/office/drawing/2014/main" id="{FE4F9E12-6C4E-BF7E-3FD2-A16CAAD29431}"/>
              </a:ext>
            </a:extLst>
          </p:cNvPr>
          <p:cNvSpPr txBox="1"/>
          <p:nvPr/>
        </p:nvSpPr>
        <p:spPr>
          <a:xfrm>
            <a:off x="494108" y="2475311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sp>
        <p:nvSpPr>
          <p:cNvPr id="24" name="テキスト ボックス 232">
            <a:extLst>
              <a:ext uri="{FF2B5EF4-FFF2-40B4-BE49-F238E27FC236}">
                <a16:creationId xmlns:a16="http://schemas.microsoft.com/office/drawing/2014/main" id="{E1DE2755-6C11-A1AD-151C-D008DA47F849}"/>
              </a:ext>
            </a:extLst>
          </p:cNvPr>
          <p:cNvSpPr txBox="1"/>
          <p:nvPr/>
        </p:nvSpPr>
        <p:spPr>
          <a:xfrm>
            <a:off x="913648" y="2475311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Supplier FG Inbound</a:t>
            </a:r>
            <a:endParaRPr kumimoji="1" lang="ja-JP" altLang="en-US" sz="500" dirty="0"/>
          </a:p>
        </p:txBody>
      </p:sp>
      <p:sp>
        <p:nvSpPr>
          <p:cNvPr id="25" name="テキスト ボックス 232">
            <a:extLst>
              <a:ext uri="{FF2B5EF4-FFF2-40B4-BE49-F238E27FC236}">
                <a16:creationId xmlns:a16="http://schemas.microsoft.com/office/drawing/2014/main" id="{66765D07-9297-CF1F-5146-84A065E714EE}"/>
              </a:ext>
            </a:extLst>
          </p:cNvPr>
          <p:cNvSpPr txBox="1"/>
          <p:nvPr/>
        </p:nvSpPr>
        <p:spPr>
          <a:xfrm>
            <a:off x="488860" y="3025177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FG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sp>
        <p:nvSpPr>
          <p:cNvPr id="26" name="テキスト ボックス 232">
            <a:extLst>
              <a:ext uri="{FF2B5EF4-FFF2-40B4-BE49-F238E27FC236}">
                <a16:creationId xmlns:a16="http://schemas.microsoft.com/office/drawing/2014/main" id="{568B3724-FB40-D3AA-9A61-F8A83A31139E}"/>
              </a:ext>
            </a:extLst>
          </p:cNvPr>
          <p:cNvSpPr txBox="1"/>
          <p:nvPr/>
        </p:nvSpPr>
        <p:spPr>
          <a:xfrm>
            <a:off x="903061" y="3038954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QC</a:t>
            </a:r>
          </a:p>
          <a:p>
            <a:pPr algn="ctr"/>
            <a:r>
              <a:rPr kumimoji="1" lang="en-US" altLang="ja-JP" sz="500" dirty="0"/>
              <a:t>Check</a:t>
            </a:r>
            <a:endParaRPr kumimoji="1" lang="ja-JP" altLang="en-US" sz="500" dirty="0"/>
          </a:p>
        </p:txBody>
      </p:sp>
      <p:sp>
        <p:nvSpPr>
          <p:cNvPr id="27" name="テキスト ボックス 232">
            <a:extLst>
              <a:ext uri="{FF2B5EF4-FFF2-40B4-BE49-F238E27FC236}">
                <a16:creationId xmlns:a16="http://schemas.microsoft.com/office/drawing/2014/main" id="{EE77B64F-8982-E163-E040-43F295162279}"/>
              </a:ext>
            </a:extLst>
          </p:cNvPr>
          <p:cNvSpPr txBox="1"/>
          <p:nvPr/>
        </p:nvSpPr>
        <p:spPr>
          <a:xfrm>
            <a:off x="1317068" y="3038954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Simple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3BE5FF6-9296-2364-EF1E-42C34C4005F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86" y="2722946"/>
            <a:ext cx="342935" cy="3429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089EB2E-FF3D-861C-EBFC-74F9912E54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67" y="2151246"/>
            <a:ext cx="341633" cy="342714"/>
          </a:xfrm>
          <a:prstGeom prst="rect">
            <a:avLst/>
          </a:prstGeom>
        </p:spPr>
      </p:pic>
      <p:sp>
        <p:nvSpPr>
          <p:cNvPr id="30" name="テキスト ボックス 232">
            <a:extLst>
              <a:ext uri="{FF2B5EF4-FFF2-40B4-BE49-F238E27FC236}">
                <a16:creationId xmlns:a16="http://schemas.microsoft.com/office/drawing/2014/main" id="{F248B9BA-A724-5A81-FF07-3A8680C63D59}"/>
              </a:ext>
            </a:extLst>
          </p:cNvPr>
          <p:cNvSpPr txBox="1"/>
          <p:nvPr/>
        </p:nvSpPr>
        <p:spPr>
          <a:xfrm>
            <a:off x="1322432" y="2478845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Temp FG</a:t>
            </a:r>
          </a:p>
          <a:p>
            <a:pPr algn="ctr"/>
            <a:r>
              <a:rPr kumimoji="1" lang="en-US" altLang="ja-JP" sz="500" dirty="0"/>
              <a:t>Inbound</a:t>
            </a:r>
            <a:endParaRPr kumimoji="1" lang="ja-JP" altLang="en-US" sz="5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A6A3E2-28B7-5C20-D1CB-A73071054757}"/>
              </a:ext>
            </a:extLst>
          </p:cNvPr>
          <p:cNvGrpSpPr/>
          <p:nvPr/>
        </p:nvGrpSpPr>
        <p:grpSpPr>
          <a:xfrm>
            <a:off x="1372903" y="2722675"/>
            <a:ext cx="501371" cy="600830"/>
            <a:chOff x="532183" y="2131167"/>
            <a:chExt cx="501371" cy="600830"/>
          </a:xfrm>
        </p:grpSpPr>
        <p:sp>
          <p:nvSpPr>
            <p:cNvPr id="32" name="正方形/長方形 40">
              <a:extLst>
                <a:ext uri="{FF2B5EF4-FFF2-40B4-BE49-F238E27FC236}">
                  <a16:creationId xmlns:a16="http://schemas.microsoft.com/office/drawing/2014/main" id="{D68B4F22-DAF3-317E-C625-ABEEC1D62D38}"/>
                </a:ext>
              </a:extLst>
            </p:cNvPr>
            <p:cNvSpPr/>
            <p:nvPr/>
          </p:nvSpPr>
          <p:spPr>
            <a:xfrm>
              <a:off x="532183" y="2131167"/>
              <a:ext cx="384018" cy="53270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3" name="グラフィックス 41" descr="右向き指示マーク">
              <a:extLst>
                <a:ext uri="{FF2B5EF4-FFF2-40B4-BE49-F238E27FC236}">
                  <a16:creationId xmlns:a16="http://schemas.microsoft.com/office/drawing/2014/main" id="{2B039965-55E6-0837-C354-216DD0AC5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4754202">
              <a:off x="797410" y="2495853"/>
              <a:ext cx="236144" cy="23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10870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5-3-1. Outbound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23F5BBA-D5E6-A79E-43CC-1783AA001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77" y="1678018"/>
            <a:ext cx="1378354" cy="2040133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79CE12D-1E64-F973-0792-45A4408C7498}"/>
              </a:ext>
            </a:extLst>
          </p:cNvPr>
          <p:cNvSpPr/>
          <p:nvPr/>
        </p:nvSpPr>
        <p:spPr>
          <a:xfrm>
            <a:off x="625229" y="2581660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8" name="グラフィックス 17" descr="右向き指示マーク">
            <a:extLst>
              <a:ext uri="{FF2B5EF4-FFF2-40B4-BE49-F238E27FC236}">
                <a16:creationId xmlns:a16="http://schemas.microsoft.com/office/drawing/2014/main" id="{AAE59085-27CD-144D-F069-8BE02A29D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1651588" y="2775349"/>
            <a:ext cx="253626" cy="25362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30985" y="1678018"/>
            <a:ext cx="2920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outbound from Main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Material Outbound: </a:t>
            </a:r>
            <a:r>
              <a:rPr kumimoji="1" lang="en-US" altLang="ja-JP" sz="800" dirty="0">
                <a:latin typeface="+mj-lt"/>
              </a:rPr>
              <a:t>Transitions to the Material Outbound screen.</a:t>
            </a:r>
          </a:p>
          <a:p>
            <a:r>
              <a:rPr kumimoji="1" lang="en-US" altLang="ja-JP" sz="800" b="1" dirty="0">
                <a:latin typeface="+mj-lt"/>
              </a:rPr>
              <a:t>FG Transfer: </a:t>
            </a:r>
            <a:r>
              <a:rPr kumimoji="1" lang="en-US" altLang="ja-JP" sz="800" dirty="0">
                <a:latin typeface="+mj-lt"/>
              </a:rPr>
              <a:t>Transitions to the FG Transfer screen.</a:t>
            </a:r>
          </a:p>
          <a:p>
            <a:r>
              <a:rPr kumimoji="1" lang="en-US" altLang="ja-JP" sz="800" b="1" dirty="0">
                <a:latin typeface="+mj-lt"/>
              </a:rPr>
              <a:t>POKAYOKE</a:t>
            </a:r>
            <a:r>
              <a:rPr kumimoji="1" lang="en-US" altLang="ja-JP" sz="800" dirty="0">
                <a:latin typeface="+mj-lt"/>
              </a:rPr>
              <a:t>: Transitions to the POKAYOKE screen.</a:t>
            </a:r>
          </a:p>
          <a:p>
            <a:r>
              <a:rPr kumimoji="1" lang="en-US" altLang="ja-JP" sz="800" b="1" dirty="0">
                <a:latin typeface="+mj-lt"/>
              </a:rPr>
              <a:t>Return Material</a:t>
            </a:r>
            <a:r>
              <a:rPr kumimoji="1" lang="en-US" altLang="ja-JP" sz="800" dirty="0">
                <a:latin typeface="+mj-lt"/>
              </a:rPr>
              <a:t>: Transitions to the Return Material screen.</a:t>
            </a: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36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81844" y="26339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8" name="二等辺三角形 1">
            <a:extLst>
              <a:ext uri="{FF2B5EF4-FFF2-40B4-BE49-F238E27FC236}">
                <a16:creationId xmlns:a16="http://schemas.microsoft.com/office/drawing/2014/main" id="{77841A09-42E1-9C72-163C-1637B58351E2}"/>
              </a:ext>
            </a:extLst>
          </p:cNvPr>
          <p:cNvSpPr/>
          <p:nvPr/>
        </p:nvSpPr>
        <p:spPr>
          <a:xfrm>
            <a:off x="6188774" y="517098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7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9" name="図 32">
            <a:extLst>
              <a:ext uri="{FF2B5EF4-FFF2-40B4-BE49-F238E27FC236}">
                <a16:creationId xmlns:a16="http://schemas.microsoft.com/office/drawing/2014/main" id="{0989AB33-9BBE-1896-91E1-AB724A2F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9932"/>
          <a:stretch/>
        </p:blipFill>
        <p:spPr>
          <a:xfrm>
            <a:off x="2147614" y="1678018"/>
            <a:ext cx="1360089" cy="405207"/>
          </a:xfrm>
          <a:prstGeom prst="rect">
            <a:avLst/>
          </a:prstGeom>
        </p:spPr>
      </p:pic>
      <p:pic>
        <p:nvPicPr>
          <p:cNvPr id="50" name="図 250">
            <a:extLst>
              <a:ext uri="{FF2B5EF4-FFF2-40B4-BE49-F238E27FC236}">
                <a16:creationId xmlns:a16="http://schemas.microsoft.com/office/drawing/2014/main" id="{0223BDB0-FECB-0810-455E-3283EF2A48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856"/>
          <a:stretch/>
        </p:blipFill>
        <p:spPr>
          <a:xfrm>
            <a:off x="2140381" y="2082529"/>
            <a:ext cx="1364286" cy="1614633"/>
          </a:xfrm>
          <a:prstGeom prst="rect">
            <a:avLst/>
          </a:prstGeom>
        </p:spPr>
      </p:pic>
      <p:pic>
        <p:nvPicPr>
          <p:cNvPr id="51" name="図 251">
            <a:extLst>
              <a:ext uri="{FF2B5EF4-FFF2-40B4-BE49-F238E27FC236}">
                <a16:creationId xmlns:a16="http://schemas.microsoft.com/office/drawing/2014/main" id="{2FD7B261-24F1-1D4D-1259-65E511FD65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5979" y="2247055"/>
            <a:ext cx="546082" cy="198137"/>
          </a:xfrm>
          <a:prstGeom prst="rect">
            <a:avLst/>
          </a:prstGeom>
        </p:spPr>
      </p:pic>
      <p:pic>
        <p:nvPicPr>
          <p:cNvPr id="52" name="図 252">
            <a:extLst>
              <a:ext uri="{FF2B5EF4-FFF2-40B4-BE49-F238E27FC236}">
                <a16:creationId xmlns:a16="http://schemas.microsoft.com/office/drawing/2014/main" id="{45855DB2-F96C-648D-105E-5D1F99BF3C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8161" y="2591447"/>
            <a:ext cx="546082" cy="198137"/>
          </a:xfrm>
          <a:prstGeom prst="rect">
            <a:avLst/>
          </a:prstGeom>
        </p:spPr>
      </p:pic>
      <p:pic>
        <p:nvPicPr>
          <p:cNvPr id="53" name="図 255">
            <a:extLst>
              <a:ext uri="{FF2B5EF4-FFF2-40B4-BE49-F238E27FC236}">
                <a16:creationId xmlns:a16="http://schemas.microsoft.com/office/drawing/2014/main" id="{1F0CE153-7250-CD73-9124-83FD3E56BB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6927" y="2934184"/>
            <a:ext cx="510584" cy="178119"/>
          </a:xfrm>
          <a:prstGeom prst="rect">
            <a:avLst/>
          </a:prstGeom>
        </p:spPr>
      </p:pic>
      <p:sp>
        <p:nvSpPr>
          <p:cNvPr id="54" name="テキスト ボックス 256">
            <a:extLst>
              <a:ext uri="{FF2B5EF4-FFF2-40B4-BE49-F238E27FC236}">
                <a16:creationId xmlns:a16="http://schemas.microsoft.com/office/drawing/2014/main" id="{83DF5DE5-AB31-FD69-77F4-7D01EFEA7442}"/>
              </a:ext>
            </a:extLst>
          </p:cNvPr>
          <p:cNvSpPr txBox="1"/>
          <p:nvPr/>
        </p:nvSpPr>
        <p:spPr>
          <a:xfrm>
            <a:off x="2457301" y="2927448"/>
            <a:ext cx="8098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Inbound Schedule</a:t>
            </a:r>
            <a:endParaRPr kumimoji="1" lang="ja-JP" altLang="en-US" sz="600" dirty="0"/>
          </a:p>
        </p:txBody>
      </p:sp>
      <p:pic>
        <p:nvPicPr>
          <p:cNvPr id="55" name="図 257">
            <a:extLst>
              <a:ext uri="{FF2B5EF4-FFF2-40B4-BE49-F238E27FC236}">
                <a16:creationId xmlns:a16="http://schemas.microsoft.com/office/drawing/2014/main" id="{0A77DB28-40AA-0BF9-BFFF-A06B4C32E5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7689" y="3269413"/>
            <a:ext cx="510584" cy="178119"/>
          </a:xfrm>
          <a:prstGeom prst="rect">
            <a:avLst/>
          </a:prstGeom>
        </p:spPr>
      </p:pic>
      <p:sp>
        <p:nvSpPr>
          <p:cNvPr id="56" name="テキスト ボックス 258">
            <a:extLst>
              <a:ext uri="{FF2B5EF4-FFF2-40B4-BE49-F238E27FC236}">
                <a16:creationId xmlns:a16="http://schemas.microsoft.com/office/drawing/2014/main" id="{82DF9045-FF1F-097A-A588-50E319BC110B}"/>
              </a:ext>
            </a:extLst>
          </p:cNvPr>
          <p:cNvSpPr txBox="1"/>
          <p:nvPr/>
        </p:nvSpPr>
        <p:spPr>
          <a:xfrm>
            <a:off x="2506388" y="3262677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</a:t>
            </a:r>
            <a:endParaRPr kumimoji="1" lang="ja-JP" altLang="en-US" sz="600" dirty="0"/>
          </a:p>
        </p:txBody>
      </p:sp>
      <p:pic>
        <p:nvPicPr>
          <p:cNvPr id="57" name="図 260">
            <a:extLst>
              <a:ext uri="{FF2B5EF4-FFF2-40B4-BE49-F238E27FC236}">
                <a16:creationId xmlns:a16="http://schemas.microsoft.com/office/drawing/2014/main" id="{11AF0E0E-DD95-D062-AE5C-5AA8AC9C89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2819" y="2834348"/>
            <a:ext cx="1156765" cy="776895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BF0FBF12-31BD-3ADF-F553-648974F9792C}"/>
              </a:ext>
            </a:extLst>
          </p:cNvPr>
          <p:cNvSpPr/>
          <p:nvPr/>
        </p:nvSpPr>
        <p:spPr>
          <a:xfrm>
            <a:off x="2239706" y="2172406"/>
            <a:ext cx="1165280" cy="142957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9" name="テキスト ボックス 232">
            <a:extLst>
              <a:ext uri="{FF2B5EF4-FFF2-40B4-BE49-F238E27FC236}">
                <a16:creationId xmlns:a16="http://schemas.microsoft.com/office/drawing/2014/main" id="{F86D54D7-7A6E-21D1-83D6-614A817F1F4A}"/>
              </a:ext>
            </a:extLst>
          </p:cNvPr>
          <p:cNvSpPr txBox="1"/>
          <p:nvPr/>
        </p:nvSpPr>
        <p:spPr>
          <a:xfrm>
            <a:off x="2138524" y="2447260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</a:t>
            </a:r>
          </a:p>
          <a:p>
            <a:pPr algn="ctr"/>
            <a:r>
              <a:rPr kumimoji="1" lang="en-US" altLang="ja-JP" sz="500" dirty="0"/>
              <a:t>Outbound</a:t>
            </a:r>
            <a:endParaRPr kumimoji="1" lang="ja-JP" altLang="en-US" sz="500" dirty="0"/>
          </a:p>
        </p:txBody>
      </p:sp>
      <p:sp>
        <p:nvSpPr>
          <p:cNvPr id="60" name="テキスト ボックス 232">
            <a:extLst>
              <a:ext uri="{FF2B5EF4-FFF2-40B4-BE49-F238E27FC236}">
                <a16:creationId xmlns:a16="http://schemas.microsoft.com/office/drawing/2014/main" id="{C4D5E0D3-89CA-87E9-84DC-23E51795B0DC}"/>
              </a:ext>
            </a:extLst>
          </p:cNvPr>
          <p:cNvSpPr txBox="1"/>
          <p:nvPr/>
        </p:nvSpPr>
        <p:spPr>
          <a:xfrm>
            <a:off x="2596574" y="3015587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 </a:t>
            </a:r>
          </a:p>
          <a:p>
            <a:pPr algn="ctr"/>
            <a:r>
              <a:rPr kumimoji="1" lang="en-US" altLang="ja-JP" sz="500" dirty="0"/>
              <a:t>Issue Slip</a:t>
            </a:r>
            <a:endParaRPr kumimoji="1" lang="ja-JP" altLang="en-US" sz="500" dirty="0"/>
          </a:p>
        </p:txBody>
      </p:sp>
      <p:sp>
        <p:nvSpPr>
          <p:cNvPr id="61" name="テキスト ボックス 232">
            <a:extLst>
              <a:ext uri="{FF2B5EF4-FFF2-40B4-BE49-F238E27FC236}">
                <a16:creationId xmlns:a16="http://schemas.microsoft.com/office/drawing/2014/main" id="{8595F81C-1093-27F4-1A08-B660CEDD8AA1}"/>
              </a:ext>
            </a:extLst>
          </p:cNvPr>
          <p:cNvSpPr txBox="1"/>
          <p:nvPr/>
        </p:nvSpPr>
        <p:spPr>
          <a:xfrm>
            <a:off x="2146071" y="3007732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Return</a:t>
            </a:r>
          </a:p>
          <a:p>
            <a:pPr algn="ctr"/>
            <a:r>
              <a:rPr kumimoji="1" lang="en-US" altLang="ja-JP" sz="500" dirty="0"/>
              <a:t>Material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F1B1D234-EE5D-A2FE-761B-9043393D9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48" y="2129557"/>
            <a:ext cx="338135" cy="33813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F69DA9E-DB3B-61AF-E864-336067EAF3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58" y="2135788"/>
            <a:ext cx="342339" cy="34233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20EE64A-AC59-C92E-C368-52F4A253C6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33" y="2706011"/>
            <a:ext cx="339376" cy="339376"/>
          </a:xfrm>
          <a:prstGeom prst="rect">
            <a:avLst/>
          </a:prstGeom>
        </p:spPr>
      </p:pic>
      <p:sp>
        <p:nvSpPr>
          <p:cNvPr id="65" name="テキスト ボックス 232">
            <a:extLst>
              <a:ext uri="{FF2B5EF4-FFF2-40B4-BE49-F238E27FC236}">
                <a16:creationId xmlns:a16="http://schemas.microsoft.com/office/drawing/2014/main" id="{A6F6EEBC-272F-A5FD-6A65-5078ABD70316}"/>
              </a:ext>
            </a:extLst>
          </p:cNvPr>
          <p:cNvSpPr txBox="1"/>
          <p:nvPr/>
        </p:nvSpPr>
        <p:spPr>
          <a:xfrm>
            <a:off x="3007198" y="2465827"/>
            <a:ext cx="510584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POKAYOKE</a:t>
            </a:r>
            <a:endParaRPr kumimoji="1" lang="ja-JP" altLang="en-US" sz="500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4E35CE25-AA36-C8C4-204B-9CA3B54E73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40" y="2122287"/>
            <a:ext cx="337003" cy="337003"/>
          </a:xfrm>
          <a:prstGeom prst="rect">
            <a:avLst/>
          </a:prstGeom>
        </p:spPr>
      </p:pic>
      <p:sp>
        <p:nvSpPr>
          <p:cNvPr id="67" name="テキスト ボックス 232">
            <a:extLst>
              <a:ext uri="{FF2B5EF4-FFF2-40B4-BE49-F238E27FC236}">
                <a16:creationId xmlns:a16="http://schemas.microsoft.com/office/drawing/2014/main" id="{D6EB5065-153B-9F60-1A25-4F5CFF51939C}"/>
              </a:ext>
            </a:extLst>
          </p:cNvPr>
          <p:cNvSpPr txBox="1"/>
          <p:nvPr/>
        </p:nvSpPr>
        <p:spPr>
          <a:xfrm>
            <a:off x="2570252" y="2445996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FG</a:t>
            </a:r>
          </a:p>
          <a:p>
            <a:pPr algn="ctr"/>
            <a:r>
              <a:rPr kumimoji="1" lang="en-US" altLang="ja-JP" sz="500" dirty="0"/>
              <a:t>Transfer</a:t>
            </a:r>
            <a:endParaRPr kumimoji="1" lang="ja-JP" altLang="en-US" sz="500" dirty="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F8211F12-D051-A2D4-F22E-1BF0E2C49C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06" y="2722596"/>
            <a:ext cx="340192" cy="3401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615A2F-3660-1EBA-A405-EE7D8D963E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30" y="2716890"/>
            <a:ext cx="359768" cy="359768"/>
          </a:xfrm>
          <a:prstGeom prst="rect">
            <a:avLst/>
          </a:prstGeom>
        </p:spPr>
      </p:pic>
      <p:sp>
        <p:nvSpPr>
          <p:cNvPr id="4" name="テキスト ボックス 232">
            <a:extLst>
              <a:ext uri="{FF2B5EF4-FFF2-40B4-BE49-F238E27FC236}">
                <a16:creationId xmlns:a16="http://schemas.microsoft.com/office/drawing/2014/main" id="{F416AC80-5936-FCE1-28BB-6B7E3FD8674B}"/>
              </a:ext>
            </a:extLst>
          </p:cNvPr>
          <p:cNvSpPr txBox="1"/>
          <p:nvPr/>
        </p:nvSpPr>
        <p:spPr>
          <a:xfrm>
            <a:off x="3006669" y="3015242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Simple</a:t>
            </a:r>
          </a:p>
          <a:p>
            <a:pPr algn="ctr"/>
            <a:r>
              <a:rPr kumimoji="1" lang="en-US" altLang="ja-JP" sz="500" dirty="0"/>
              <a:t>Outbound</a:t>
            </a:r>
            <a:endParaRPr kumimoji="1" lang="ja-JP" altLang="en-US" sz="500" dirty="0"/>
          </a:p>
        </p:txBody>
      </p:sp>
    </p:spTree>
    <p:extLst>
      <p:ext uri="{BB962C8B-B14F-4D97-AF65-F5344CB8AC3E}">
        <p14:creationId xmlns:p14="http://schemas.microsoft.com/office/powerpoint/2010/main" val="11919864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34E44-EC7A-1CCC-E00F-9852A46F7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2F1A7B79-6C79-72FE-09B3-D1CF8D7CA9CB}"/>
              </a:ext>
            </a:extLst>
          </p:cNvPr>
          <p:cNvSpPr txBox="1"/>
          <p:nvPr/>
        </p:nvSpPr>
        <p:spPr>
          <a:xfrm>
            <a:off x="2352192" y="5504781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195" name="図 194">
            <a:extLst>
              <a:ext uri="{FF2B5EF4-FFF2-40B4-BE49-F238E27FC236}">
                <a16:creationId xmlns:a16="http://schemas.microsoft.com/office/drawing/2014/main" id="{6E605FE9-24E3-09B5-011F-3016A046F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375" y="4833569"/>
            <a:ext cx="1358764" cy="2027693"/>
          </a:xfrm>
          <a:prstGeom prst="rect">
            <a:avLst/>
          </a:prstGeom>
        </p:spPr>
      </p:pic>
      <p:pic>
        <p:nvPicPr>
          <p:cNvPr id="196" name="図 195">
            <a:extLst>
              <a:ext uri="{FF2B5EF4-FFF2-40B4-BE49-F238E27FC236}">
                <a16:creationId xmlns:a16="http://schemas.microsoft.com/office/drawing/2014/main" id="{B15D9EE7-F730-9754-37E1-D57196EED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731" y="6128956"/>
            <a:ext cx="243861" cy="130125"/>
          </a:xfrm>
          <a:prstGeom prst="rect">
            <a:avLst/>
          </a:prstGeom>
        </p:spPr>
      </p:pic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AE9D5BC9-D291-DDB0-CA13-2AC11C21AAF9}"/>
              </a:ext>
            </a:extLst>
          </p:cNvPr>
          <p:cNvSpPr txBox="1"/>
          <p:nvPr/>
        </p:nvSpPr>
        <p:spPr>
          <a:xfrm>
            <a:off x="2841309" y="6107997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198" name="図 197">
            <a:extLst>
              <a:ext uri="{FF2B5EF4-FFF2-40B4-BE49-F238E27FC236}">
                <a16:creationId xmlns:a16="http://schemas.microsoft.com/office/drawing/2014/main" id="{3EEB2AC6-7FF5-405C-2CC0-1B952D262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062" y="4967649"/>
            <a:ext cx="805148" cy="123622"/>
          </a:xfrm>
          <a:prstGeom prst="rect">
            <a:avLst/>
          </a:prstGeom>
        </p:spPr>
      </p:pic>
      <p:pic>
        <p:nvPicPr>
          <p:cNvPr id="200" name="図 199">
            <a:extLst>
              <a:ext uri="{FF2B5EF4-FFF2-40B4-BE49-F238E27FC236}">
                <a16:creationId xmlns:a16="http://schemas.microsoft.com/office/drawing/2014/main" id="{7A7BD8D8-B0F7-983C-9EA9-4E19A213D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875" y="5853209"/>
            <a:ext cx="399116" cy="92870"/>
          </a:xfrm>
          <a:prstGeom prst="rect">
            <a:avLst/>
          </a:prstGeom>
        </p:spPr>
      </p:pic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04365780-83D3-ED97-9D69-EDE88504A9E5}"/>
              </a:ext>
            </a:extLst>
          </p:cNvPr>
          <p:cNvSpPr txBox="1"/>
          <p:nvPr/>
        </p:nvSpPr>
        <p:spPr>
          <a:xfrm>
            <a:off x="1914505" y="5803501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202" name="図 201">
            <a:extLst>
              <a:ext uri="{FF2B5EF4-FFF2-40B4-BE49-F238E27FC236}">
                <a16:creationId xmlns:a16="http://schemas.microsoft.com/office/drawing/2014/main" id="{B2745F48-9F8D-1CD7-A000-ECD05A064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7316" y="6290320"/>
            <a:ext cx="234871" cy="129551"/>
          </a:xfrm>
          <a:prstGeom prst="rect">
            <a:avLst/>
          </a:prstGeom>
        </p:spPr>
      </p:pic>
      <p:pic>
        <p:nvPicPr>
          <p:cNvPr id="203" name="図 202">
            <a:extLst>
              <a:ext uri="{FF2B5EF4-FFF2-40B4-BE49-F238E27FC236}">
                <a16:creationId xmlns:a16="http://schemas.microsoft.com/office/drawing/2014/main" id="{A865D670-5255-E782-264D-DA35C32BE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734" y="6473571"/>
            <a:ext cx="234871" cy="129551"/>
          </a:xfrm>
          <a:prstGeom prst="rect">
            <a:avLst/>
          </a:prstGeom>
        </p:spPr>
      </p:pic>
      <p:pic>
        <p:nvPicPr>
          <p:cNvPr id="204" name="図 203">
            <a:extLst>
              <a:ext uri="{FF2B5EF4-FFF2-40B4-BE49-F238E27FC236}">
                <a16:creationId xmlns:a16="http://schemas.microsoft.com/office/drawing/2014/main" id="{3EAA8A82-48D3-B7E4-CDD7-1CC7BBECB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2383" y="5840348"/>
            <a:ext cx="1334826" cy="298027"/>
          </a:xfrm>
          <a:prstGeom prst="rect">
            <a:avLst/>
          </a:prstGeom>
        </p:spPr>
      </p:pic>
      <p:sp>
        <p:nvSpPr>
          <p:cNvPr id="205" name="四角形: 角を丸くする 204">
            <a:extLst>
              <a:ext uri="{FF2B5EF4-FFF2-40B4-BE49-F238E27FC236}">
                <a16:creationId xmlns:a16="http://schemas.microsoft.com/office/drawing/2014/main" id="{0091E5B6-9432-3DCA-86CD-33130ACCE5F6}"/>
              </a:ext>
            </a:extLst>
          </p:cNvPr>
          <p:cNvSpPr/>
          <p:nvPr/>
        </p:nvSpPr>
        <p:spPr>
          <a:xfrm>
            <a:off x="2118662" y="5997379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AE6BC980-077F-3C5C-2EDD-189C83C0C955}"/>
              </a:ext>
            </a:extLst>
          </p:cNvPr>
          <p:cNvSpPr txBox="1"/>
          <p:nvPr/>
        </p:nvSpPr>
        <p:spPr>
          <a:xfrm>
            <a:off x="1794955" y="5986140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207" name="四角形: 角を丸くする 206">
            <a:extLst>
              <a:ext uri="{FF2B5EF4-FFF2-40B4-BE49-F238E27FC236}">
                <a16:creationId xmlns:a16="http://schemas.microsoft.com/office/drawing/2014/main" id="{0458776B-FECF-2215-38A0-7D544229AC0B}"/>
              </a:ext>
            </a:extLst>
          </p:cNvPr>
          <p:cNvSpPr/>
          <p:nvPr/>
        </p:nvSpPr>
        <p:spPr>
          <a:xfrm>
            <a:off x="2770598" y="5989985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355B9BB1-51E9-780E-847F-BAA28EA580C1}"/>
              </a:ext>
            </a:extLst>
          </p:cNvPr>
          <p:cNvSpPr txBox="1"/>
          <p:nvPr/>
        </p:nvSpPr>
        <p:spPr>
          <a:xfrm>
            <a:off x="2451653" y="5971602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209" name="図 208">
            <a:extLst>
              <a:ext uri="{FF2B5EF4-FFF2-40B4-BE49-F238E27FC236}">
                <a16:creationId xmlns:a16="http://schemas.microsoft.com/office/drawing/2014/main" id="{AD29EA7E-1540-DF4C-4C70-CE65FC5F6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8104" y="5435926"/>
            <a:ext cx="1345035" cy="1192247"/>
          </a:xfrm>
          <a:prstGeom prst="rect">
            <a:avLst/>
          </a:prstGeom>
        </p:spPr>
      </p:pic>
      <p:sp>
        <p:nvSpPr>
          <p:cNvPr id="214" name="四角形: 角を丸くする 213">
            <a:extLst>
              <a:ext uri="{FF2B5EF4-FFF2-40B4-BE49-F238E27FC236}">
                <a16:creationId xmlns:a16="http://schemas.microsoft.com/office/drawing/2014/main" id="{7D00612F-A344-FA2A-52A4-2EC0B6143FB6}"/>
              </a:ext>
            </a:extLst>
          </p:cNvPr>
          <p:cNvSpPr/>
          <p:nvPr/>
        </p:nvSpPr>
        <p:spPr>
          <a:xfrm>
            <a:off x="2329062" y="5437698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46436E1E-D2C5-E381-6C05-FC981DC5713E}"/>
              </a:ext>
            </a:extLst>
          </p:cNvPr>
          <p:cNvSpPr txBox="1"/>
          <p:nvPr/>
        </p:nvSpPr>
        <p:spPr>
          <a:xfrm>
            <a:off x="1794955" y="5426459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216" name="四角形: 角を丸くする 215">
            <a:extLst>
              <a:ext uri="{FF2B5EF4-FFF2-40B4-BE49-F238E27FC236}">
                <a16:creationId xmlns:a16="http://schemas.microsoft.com/office/drawing/2014/main" id="{1F2249A1-C60E-584C-34AC-43412C6980CE}"/>
              </a:ext>
            </a:extLst>
          </p:cNvPr>
          <p:cNvSpPr/>
          <p:nvPr/>
        </p:nvSpPr>
        <p:spPr>
          <a:xfrm>
            <a:off x="2331553" y="5584443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71A5BF9B-B101-E2C1-1698-A4D8BA79D1CF}"/>
              </a:ext>
            </a:extLst>
          </p:cNvPr>
          <p:cNvSpPr txBox="1"/>
          <p:nvPr/>
        </p:nvSpPr>
        <p:spPr>
          <a:xfrm>
            <a:off x="1797446" y="5573204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F48CC07D-8679-E38A-1316-EB45E406AAC8}"/>
              </a:ext>
            </a:extLst>
          </p:cNvPr>
          <p:cNvSpPr txBox="1"/>
          <p:nvPr/>
        </p:nvSpPr>
        <p:spPr>
          <a:xfrm>
            <a:off x="2355249" y="5421125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D855BA2-F463-CAD5-3C37-A44B2A51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A88D19F-6B8D-27E8-4CB1-1275BB335186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BFB6712-355A-A889-7921-E927FDA86EAA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B40D5EC-F532-7A09-0E82-BD6C871529D9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5-3-2. Material Outbound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8D71950C-D02C-C2E0-1FD8-DB7B17EA8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79" y="1530698"/>
            <a:ext cx="1358764" cy="202769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6A1958B4-2BDB-A19D-2E0C-16310650F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235" y="2826085"/>
            <a:ext cx="243861" cy="130125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79CB5E5-1A73-2DFF-CB8B-809F8B1E8835}"/>
              </a:ext>
            </a:extLst>
          </p:cNvPr>
          <p:cNvSpPr txBox="1"/>
          <p:nvPr/>
        </p:nvSpPr>
        <p:spPr>
          <a:xfrm>
            <a:off x="3164813" y="2805126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BDC734F1-ED70-309F-DBC7-B70305DC5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566" y="1664778"/>
            <a:ext cx="805148" cy="123622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ADDE670-2D91-7DC6-44A5-F49124E475AC}"/>
              </a:ext>
            </a:extLst>
          </p:cNvPr>
          <p:cNvSpPr txBox="1"/>
          <p:nvPr/>
        </p:nvSpPr>
        <p:spPr>
          <a:xfrm>
            <a:off x="2567847" y="1651355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Outbound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CDD48E90-1FD5-296D-9F5A-E75B23F4E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379" y="2550338"/>
            <a:ext cx="399116" cy="9287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1A31C96-C11B-9EDA-0423-9CDA87822D7D}"/>
              </a:ext>
            </a:extLst>
          </p:cNvPr>
          <p:cNvSpPr txBox="1"/>
          <p:nvPr/>
        </p:nvSpPr>
        <p:spPr>
          <a:xfrm>
            <a:off x="2238009" y="2500630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278EF698-28A2-FAE7-890F-481B5B2E3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820" y="2987449"/>
            <a:ext cx="234871" cy="129551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E325CAE-56C0-6DC0-7B7B-74E7BE451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238" y="3170700"/>
            <a:ext cx="234871" cy="12955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37E54D15-7876-7178-DD35-B4711CA5D3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887" y="2537477"/>
            <a:ext cx="1334826" cy="298027"/>
          </a:xfrm>
          <a:prstGeom prst="rect">
            <a:avLst/>
          </a:prstGeom>
        </p:spPr>
      </p:pic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4388B9A-C6F4-86E4-DE30-657B3C5DAF5B}"/>
              </a:ext>
            </a:extLst>
          </p:cNvPr>
          <p:cNvSpPr/>
          <p:nvPr/>
        </p:nvSpPr>
        <p:spPr>
          <a:xfrm>
            <a:off x="2442166" y="2694508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8E76ACB-AD42-8CA7-1023-F6C253C8CA00}"/>
              </a:ext>
            </a:extLst>
          </p:cNvPr>
          <p:cNvSpPr txBox="1"/>
          <p:nvPr/>
        </p:nvSpPr>
        <p:spPr>
          <a:xfrm>
            <a:off x="2118459" y="2683269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9BCDCBAB-78F2-B447-9A3C-2439AB656C2B}"/>
              </a:ext>
            </a:extLst>
          </p:cNvPr>
          <p:cNvSpPr/>
          <p:nvPr/>
        </p:nvSpPr>
        <p:spPr>
          <a:xfrm>
            <a:off x="3094102" y="2687114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1587D68-5126-CF3F-8160-56216DA0D068}"/>
              </a:ext>
            </a:extLst>
          </p:cNvPr>
          <p:cNvSpPr txBox="1"/>
          <p:nvPr/>
        </p:nvSpPr>
        <p:spPr>
          <a:xfrm>
            <a:off x="2775157" y="2668731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D17E47FA-3546-3A9C-44E4-F06E05565C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4247" y="2126565"/>
            <a:ext cx="1345035" cy="1193380"/>
          </a:xfrm>
          <a:prstGeom prst="rect">
            <a:avLst/>
          </a:prstGeom>
        </p:spPr>
      </p:pic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71852CFC-7106-0DF0-CD01-20DA4525C338}"/>
              </a:ext>
            </a:extLst>
          </p:cNvPr>
          <p:cNvSpPr/>
          <p:nvPr/>
        </p:nvSpPr>
        <p:spPr>
          <a:xfrm>
            <a:off x="2652566" y="2134827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04C4F1B-B7C6-13AD-960D-21F6C7E39DDC}"/>
              </a:ext>
            </a:extLst>
          </p:cNvPr>
          <p:cNvSpPr txBox="1"/>
          <p:nvPr/>
        </p:nvSpPr>
        <p:spPr>
          <a:xfrm>
            <a:off x="2118459" y="2123588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BB2FA57E-F2AC-4348-3D06-09728630F61C}"/>
              </a:ext>
            </a:extLst>
          </p:cNvPr>
          <p:cNvSpPr/>
          <p:nvPr/>
        </p:nvSpPr>
        <p:spPr>
          <a:xfrm>
            <a:off x="2655057" y="2281572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DD634CC-BD2D-5143-301C-322BA4FB6CEC}"/>
              </a:ext>
            </a:extLst>
          </p:cNvPr>
          <p:cNvSpPr txBox="1"/>
          <p:nvPr/>
        </p:nvSpPr>
        <p:spPr>
          <a:xfrm>
            <a:off x="2115952" y="2263395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20410B6-A9D0-1E63-D99E-A6D3C270B8DD}"/>
              </a:ext>
            </a:extLst>
          </p:cNvPr>
          <p:cNvSpPr txBox="1"/>
          <p:nvPr/>
        </p:nvSpPr>
        <p:spPr>
          <a:xfrm>
            <a:off x="3539758" y="1354680"/>
            <a:ext cx="29206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Outbound item.</a:t>
            </a:r>
          </a:p>
          <a:p>
            <a:r>
              <a:rPr kumimoji="1" lang="en-US" altLang="ja-JP" sz="800" b="1" dirty="0">
                <a:latin typeface="+mj-lt"/>
              </a:rPr>
              <a:t>Date : </a:t>
            </a:r>
            <a:r>
              <a:rPr kumimoji="1" lang="en-US" altLang="ja-JP" sz="800" dirty="0">
                <a:latin typeface="Arial 本文"/>
              </a:rPr>
              <a:t>Today’s date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Part no list loaded from master.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KANBAN QR data or item barcode/QR code(manual) </a:t>
            </a:r>
          </a:p>
          <a:p>
            <a:r>
              <a:rPr kumimoji="1" lang="en-US" altLang="ja-JP" sz="800" b="1" dirty="0">
                <a:latin typeface="Arial 本文"/>
              </a:rPr>
              <a:t>Part Name</a:t>
            </a:r>
            <a:r>
              <a:rPr kumimoji="1" lang="en-US" altLang="ja-JP" sz="800" dirty="0">
                <a:latin typeface="Arial 本文"/>
              </a:rPr>
              <a:t> : Display part name while part no has been selected.</a:t>
            </a:r>
          </a:p>
          <a:p>
            <a:r>
              <a:rPr kumimoji="1" lang="en-US" altLang="ja-JP" sz="800" b="1" dirty="0">
                <a:latin typeface="Arial 本文"/>
              </a:rPr>
              <a:t>PS No</a:t>
            </a:r>
            <a:r>
              <a:rPr kumimoji="1" lang="en-US" altLang="ja-JP" sz="800" dirty="0">
                <a:latin typeface="Arial 本文"/>
              </a:rPr>
              <a:t> : PS number list loaded from schedule table.  </a:t>
            </a: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Location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No initial value information. If there is no link, display blank.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barcode line. For example SA|AS01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4B6A3F9D-24AA-3C83-7586-3F2A2482799D}"/>
              </a:ext>
            </a:extLst>
          </p:cNvPr>
          <p:cNvSpPr/>
          <p:nvPr/>
        </p:nvSpPr>
        <p:spPr>
          <a:xfrm>
            <a:off x="1900894" y="26339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9E99EC3B-BBF9-FBA8-817F-1F5CB0C5CB3D}"/>
              </a:ext>
            </a:extLst>
          </p:cNvPr>
          <p:cNvSpPr txBox="1"/>
          <p:nvPr/>
        </p:nvSpPr>
        <p:spPr>
          <a:xfrm>
            <a:off x="508951" y="5473455"/>
            <a:ext cx="974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</a:t>
            </a:r>
            <a:r>
              <a:rPr kumimoji="1" lang="en-US" altLang="ja-JP" sz="600" dirty="0" err="1">
                <a:latin typeface="+mj-lt"/>
              </a:rPr>
              <a:t>NO_B</a:t>
            </a:r>
            <a:endParaRPr kumimoji="1" lang="en-US" altLang="ja-JP" sz="600" dirty="0"/>
          </a:p>
          <a:p>
            <a:r>
              <a:rPr kumimoji="1" lang="en-US" altLang="ja-JP" sz="600" dirty="0"/>
              <a:t>Qty per box = 10pcs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2023-09-10</a:t>
            </a:r>
          </a:p>
          <a:p>
            <a:r>
              <a:rPr kumimoji="1" lang="en-US" altLang="ja-JP" sz="600" dirty="0"/>
              <a:t>Label serial : 0001</a:t>
            </a:r>
            <a:endParaRPr kumimoji="1" lang="ja-JP" altLang="en-US" sz="600" dirty="0"/>
          </a:p>
        </p:txBody>
      </p:sp>
      <p:sp>
        <p:nvSpPr>
          <p:cNvPr id="90" name="矢印: 右 89">
            <a:extLst>
              <a:ext uri="{FF2B5EF4-FFF2-40B4-BE49-F238E27FC236}">
                <a16:creationId xmlns:a16="http://schemas.microsoft.com/office/drawing/2014/main" id="{54B721B5-F9BB-8CAE-1FFB-B3177A44AC46}"/>
              </a:ext>
            </a:extLst>
          </p:cNvPr>
          <p:cNvSpPr/>
          <p:nvPr/>
        </p:nvSpPr>
        <p:spPr>
          <a:xfrm>
            <a:off x="3321477" y="5309763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91" name="矢印: 右 90">
            <a:extLst>
              <a:ext uri="{FF2B5EF4-FFF2-40B4-BE49-F238E27FC236}">
                <a16:creationId xmlns:a16="http://schemas.microsoft.com/office/drawing/2014/main" id="{2DEDAC7D-DE45-108B-C2E1-95D8F51FE607}"/>
              </a:ext>
            </a:extLst>
          </p:cNvPr>
          <p:cNvSpPr/>
          <p:nvPr/>
        </p:nvSpPr>
        <p:spPr>
          <a:xfrm>
            <a:off x="1531279" y="5314033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783D2258-7171-C897-142F-DD6309FC7DE2}"/>
              </a:ext>
            </a:extLst>
          </p:cNvPr>
          <p:cNvSpPr txBox="1"/>
          <p:nvPr/>
        </p:nvSpPr>
        <p:spPr>
          <a:xfrm>
            <a:off x="3599990" y="5421125"/>
            <a:ext cx="974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</a:t>
            </a:r>
            <a:r>
              <a:rPr kumimoji="1" lang="en-US" altLang="ja-JP" sz="600" dirty="0" err="1">
                <a:latin typeface="+mj-lt"/>
              </a:rPr>
              <a:t>NO_B</a:t>
            </a:r>
            <a:endParaRPr kumimoji="1" lang="en-US" altLang="ja-JP" sz="600" dirty="0"/>
          </a:p>
          <a:p>
            <a:r>
              <a:rPr kumimoji="1" lang="en-US" altLang="ja-JP" sz="600" dirty="0"/>
              <a:t>Qty per box = 10pcs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2023-09-10</a:t>
            </a:r>
          </a:p>
          <a:p>
            <a:r>
              <a:rPr kumimoji="1" lang="en-US" altLang="ja-JP" sz="600" dirty="0"/>
              <a:t>Label serial : 0002</a:t>
            </a:r>
            <a:endParaRPr kumimoji="1" lang="ja-JP" altLang="en-US" sz="600" dirty="0"/>
          </a:p>
        </p:txBody>
      </p: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FB1997F7-C93E-AB3A-7F05-B9D9806B32F7}"/>
              </a:ext>
            </a:extLst>
          </p:cNvPr>
          <p:cNvSpPr txBox="1"/>
          <p:nvPr/>
        </p:nvSpPr>
        <p:spPr>
          <a:xfrm>
            <a:off x="1969304" y="5981282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EDA540D9-4FEE-F2FA-A4DA-717195CB313A}"/>
              </a:ext>
            </a:extLst>
          </p:cNvPr>
          <p:cNvSpPr txBox="1"/>
          <p:nvPr/>
        </p:nvSpPr>
        <p:spPr>
          <a:xfrm>
            <a:off x="2635206" y="5981036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4AE0D28C-6D52-D194-AA36-9B4F5444FB7E}"/>
              </a:ext>
            </a:extLst>
          </p:cNvPr>
          <p:cNvSpPr txBox="1"/>
          <p:nvPr/>
        </p:nvSpPr>
        <p:spPr>
          <a:xfrm>
            <a:off x="1813711" y="6265795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1</a:t>
            </a: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16B6FDAB-63DB-83EF-E2BB-03612B5E984F}"/>
              </a:ext>
            </a:extLst>
          </p:cNvPr>
          <p:cNvSpPr txBox="1"/>
          <p:nvPr/>
        </p:nvSpPr>
        <p:spPr>
          <a:xfrm>
            <a:off x="2264470" y="6257667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E958ED7E-5C0E-C182-F128-346F77F1B4D1}"/>
              </a:ext>
            </a:extLst>
          </p:cNvPr>
          <p:cNvSpPr txBox="1"/>
          <p:nvPr/>
        </p:nvSpPr>
        <p:spPr>
          <a:xfrm>
            <a:off x="2669114" y="6262951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10</a:t>
            </a: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8739987F-7EBA-077E-9B9B-C9310FBFA341}"/>
              </a:ext>
            </a:extLst>
          </p:cNvPr>
          <p:cNvSpPr txBox="1"/>
          <p:nvPr/>
        </p:nvSpPr>
        <p:spPr>
          <a:xfrm>
            <a:off x="5471481" y="5497713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228" name="図 227">
            <a:extLst>
              <a:ext uri="{FF2B5EF4-FFF2-40B4-BE49-F238E27FC236}">
                <a16:creationId xmlns:a16="http://schemas.microsoft.com/office/drawing/2014/main" id="{216BEBAC-EDCD-756E-76C4-AE15756DF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664" y="4826501"/>
            <a:ext cx="1358764" cy="2027693"/>
          </a:xfrm>
          <a:prstGeom prst="rect">
            <a:avLst/>
          </a:prstGeom>
        </p:spPr>
      </p:pic>
      <p:pic>
        <p:nvPicPr>
          <p:cNvPr id="229" name="図 228">
            <a:extLst>
              <a:ext uri="{FF2B5EF4-FFF2-40B4-BE49-F238E27FC236}">
                <a16:creationId xmlns:a16="http://schemas.microsoft.com/office/drawing/2014/main" id="{9737D279-2186-2AE4-242B-ADA603E6D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020" y="6121888"/>
            <a:ext cx="243861" cy="130125"/>
          </a:xfrm>
          <a:prstGeom prst="rect">
            <a:avLst/>
          </a:prstGeom>
        </p:spPr>
      </p:pic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144359D4-92A0-6C42-668C-AC44B8C6BF12}"/>
              </a:ext>
            </a:extLst>
          </p:cNvPr>
          <p:cNvSpPr txBox="1"/>
          <p:nvPr/>
        </p:nvSpPr>
        <p:spPr>
          <a:xfrm>
            <a:off x="5960598" y="6100929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231" name="図 230">
            <a:extLst>
              <a:ext uri="{FF2B5EF4-FFF2-40B4-BE49-F238E27FC236}">
                <a16:creationId xmlns:a16="http://schemas.microsoft.com/office/drawing/2014/main" id="{21A80DEF-DE11-9155-3312-FB7622F35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351" y="4960581"/>
            <a:ext cx="805148" cy="123622"/>
          </a:xfrm>
          <a:prstGeom prst="rect">
            <a:avLst/>
          </a:prstGeom>
        </p:spPr>
      </p:pic>
      <p:pic>
        <p:nvPicPr>
          <p:cNvPr id="233" name="図 232">
            <a:extLst>
              <a:ext uri="{FF2B5EF4-FFF2-40B4-BE49-F238E27FC236}">
                <a16:creationId xmlns:a16="http://schemas.microsoft.com/office/drawing/2014/main" id="{21FAD42A-3374-B345-1911-52C6D352A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164" y="5846141"/>
            <a:ext cx="399116" cy="92870"/>
          </a:xfrm>
          <a:prstGeom prst="rect">
            <a:avLst/>
          </a:prstGeom>
        </p:spPr>
      </p:pic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5024B9E0-32FD-5D8B-9554-74F02DA56289}"/>
              </a:ext>
            </a:extLst>
          </p:cNvPr>
          <p:cNvSpPr txBox="1"/>
          <p:nvPr/>
        </p:nvSpPr>
        <p:spPr>
          <a:xfrm>
            <a:off x="5033794" y="5796433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235" name="図 234">
            <a:extLst>
              <a:ext uri="{FF2B5EF4-FFF2-40B4-BE49-F238E27FC236}">
                <a16:creationId xmlns:a16="http://schemas.microsoft.com/office/drawing/2014/main" id="{A238CC20-C69C-A2D0-37D5-A967AEDDE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605" y="6283252"/>
            <a:ext cx="234871" cy="129551"/>
          </a:xfrm>
          <a:prstGeom prst="rect">
            <a:avLst/>
          </a:prstGeom>
        </p:spPr>
      </p:pic>
      <p:pic>
        <p:nvPicPr>
          <p:cNvPr id="236" name="図 235">
            <a:extLst>
              <a:ext uri="{FF2B5EF4-FFF2-40B4-BE49-F238E27FC236}">
                <a16:creationId xmlns:a16="http://schemas.microsoft.com/office/drawing/2014/main" id="{447C15DC-77E5-D36B-A39E-BE51D7C76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023" y="6466503"/>
            <a:ext cx="234871" cy="129551"/>
          </a:xfrm>
          <a:prstGeom prst="rect">
            <a:avLst/>
          </a:prstGeom>
        </p:spPr>
      </p:pic>
      <p:pic>
        <p:nvPicPr>
          <p:cNvPr id="237" name="図 236">
            <a:extLst>
              <a:ext uri="{FF2B5EF4-FFF2-40B4-BE49-F238E27FC236}">
                <a16:creationId xmlns:a16="http://schemas.microsoft.com/office/drawing/2014/main" id="{6C29CBE4-5F4F-8CF4-CA5E-03220F267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1672" y="5833280"/>
            <a:ext cx="1334826" cy="298027"/>
          </a:xfrm>
          <a:prstGeom prst="rect">
            <a:avLst/>
          </a:prstGeom>
        </p:spPr>
      </p:pic>
      <p:sp>
        <p:nvSpPr>
          <p:cNvPr id="238" name="四角形: 角を丸くする 237">
            <a:extLst>
              <a:ext uri="{FF2B5EF4-FFF2-40B4-BE49-F238E27FC236}">
                <a16:creationId xmlns:a16="http://schemas.microsoft.com/office/drawing/2014/main" id="{BE8211C3-BBB4-5BA3-2C00-C494EEE61AFE}"/>
              </a:ext>
            </a:extLst>
          </p:cNvPr>
          <p:cNvSpPr/>
          <p:nvPr/>
        </p:nvSpPr>
        <p:spPr>
          <a:xfrm>
            <a:off x="5237951" y="5990311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39" name="四角形: 角を丸くする 238">
            <a:extLst>
              <a:ext uri="{FF2B5EF4-FFF2-40B4-BE49-F238E27FC236}">
                <a16:creationId xmlns:a16="http://schemas.microsoft.com/office/drawing/2014/main" id="{F94DE259-958A-0994-37D2-1948D2655EA0}"/>
              </a:ext>
            </a:extLst>
          </p:cNvPr>
          <p:cNvSpPr/>
          <p:nvPr/>
        </p:nvSpPr>
        <p:spPr>
          <a:xfrm>
            <a:off x="5889887" y="5982917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6487EEA4-33B4-3986-D473-46ED715E46F3}"/>
              </a:ext>
            </a:extLst>
          </p:cNvPr>
          <p:cNvSpPr txBox="1"/>
          <p:nvPr/>
        </p:nvSpPr>
        <p:spPr>
          <a:xfrm>
            <a:off x="5570942" y="5964534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241" name="図 240">
            <a:extLst>
              <a:ext uri="{FF2B5EF4-FFF2-40B4-BE49-F238E27FC236}">
                <a16:creationId xmlns:a16="http://schemas.microsoft.com/office/drawing/2014/main" id="{4356F1F0-BA5A-23E2-B478-5E0888C301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7393" y="5428858"/>
            <a:ext cx="1345035" cy="1183217"/>
          </a:xfrm>
          <a:prstGeom prst="rect">
            <a:avLst/>
          </a:prstGeom>
        </p:spPr>
      </p:pic>
      <p:sp>
        <p:nvSpPr>
          <p:cNvPr id="245" name="四角形: 角を丸くする 244">
            <a:extLst>
              <a:ext uri="{FF2B5EF4-FFF2-40B4-BE49-F238E27FC236}">
                <a16:creationId xmlns:a16="http://schemas.microsoft.com/office/drawing/2014/main" id="{231CE885-85DE-9EA7-0ED7-0BC0A49EC18B}"/>
              </a:ext>
            </a:extLst>
          </p:cNvPr>
          <p:cNvSpPr/>
          <p:nvPr/>
        </p:nvSpPr>
        <p:spPr>
          <a:xfrm>
            <a:off x="5448351" y="5430630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6" name="四角形: 角を丸くする 245">
            <a:extLst>
              <a:ext uri="{FF2B5EF4-FFF2-40B4-BE49-F238E27FC236}">
                <a16:creationId xmlns:a16="http://schemas.microsoft.com/office/drawing/2014/main" id="{32A10C48-08EB-05DD-3292-CDD299155A76}"/>
              </a:ext>
            </a:extLst>
          </p:cNvPr>
          <p:cNvSpPr/>
          <p:nvPr/>
        </p:nvSpPr>
        <p:spPr>
          <a:xfrm>
            <a:off x="5450842" y="5577375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0AEE2650-0AD9-7347-F4C7-D8CCC1652860}"/>
              </a:ext>
            </a:extLst>
          </p:cNvPr>
          <p:cNvSpPr txBox="1"/>
          <p:nvPr/>
        </p:nvSpPr>
        <p:spPr>
          <a:xfrm>
            <a:off x="4916735" y="5566136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7FDCF9B3-D47C-2981-6B97-FC90E0F60FF7}"/>
              </a:ext>
            </a:extLst>
          </p:cNvPr>
          <p:cNvSpPr txBox="1"/>
          <p:nvPr/>
        </p:nvSpPr>
        <p:spPr>
          <a:xfrm>
            <a:off x="5474538" y="5414057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251" name="矢印: 右 250">
            <a:extLst>
              <a:ext uri="{FF2B5EF4-FFF2-40B4-BE49-F238E27FC236}">
                <a16:creationId xmlns:a16="http://schemas.microsoft.com/office/drawing/2014/main" id="{2E0BF8E5-9A1C-1878-C937-F5327570E950}"/>
              </a:ext>
            </a:extLst>
          </p:cNvPr>
          <p:cNvSpPr/>
          <p:nvPr/>
        </p:nvSpPr>
        <p:spPr>
          <a:xfrm>
            <a:off x="4577082" y="5313403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2B1E524F-5D61-916A-749B-31B4F35EC018}"/>
              </a:ext>
            </a:extLst>
          </p:cNvPr>
          <p:cNvSpPr txBox="1"/>
          <p:nvPr/>
        </p:nvSpPr>
        <p:spPr>
          <a:xfrm>
            <a:off x="5088593" y="5974214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4CAC9B3A-18CB-01B5-DE45-1049B57D56B8}"/>
              </a:ext>
            </a:extLst>
          </p:cNvPr>
          <p:cNvSpPr txBox="1"/>
          <p:nvPr/>
        </p:nvSpPr>
        <p:spPr>
          <a:xfrm>
            <a:off x="4933000" y="6258727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</a:t>
            </a: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EDF0046A-C886-79E7-D271-701D09C7FDE6}"/>
              </a:ext>
            </a:extLst>
          </p:cNvPr>
          <p:cNvSpPr txBox="1"/>
          <p:nvPr/>
        </p:nvSpPr>
        <p:spPr>
          <a:xfrm>
            <a:off x="5383759" y="6250599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54C01393-7C7B-69E7-AED3-ACFB331F13D7}"/>
              </a:ext>
            </a:extLst>
          </p:cNvPr>
          <p:cNvSpPr txBox="1"/>
          <p:nvPr/>
        </p:nvSpPr>
        <p:spPr>
          <a:xfrm>
            <a:off x="5788403" y="6255883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</a:t>
            </a:r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93395D3A-8E31-AC22-1B6F-80D3702D1098}"/>
              </a:ext>
            </a:extLst>
          </p:cNvPr>
          <p:cNvSpPr txBox="1"/>
          <p:nvPr/>
        </p:nvSpPr>
        <p:spPr>
          <a:xfrm>
            <a:off x="5733058" y="5966674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6E65B6-457D-D076-1D8B-2E20DC1A0DE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40747"/>
          <a:stretch/>
        </p:blipFill>
        <p:spPr>
          <a:xfrm>
            <a:off x="2172817" y="2605288"/>
            <a:ext cx="1327896" cy="524573"/>
          </a:xfrm>
          <a:prstGeom prst="rect">
            <a:avLst/>
          </a:prstGeom>
        </p:spPr>
      </p:pic>
      <p:sp>
        <p:nvSpPr>
          <p:cNvPr id="26" name="テキスト ボックス 741">
            <a:extLst>
              <a:ext uri="{FF2B5EF4-FFF2-40B4-BE49-F238E27FC236}">
                <a16:creationId xmlns:a16="http://schemas.microsoft.com/office/drawing/2014/main" id="{AF580915-9321-DCBB-1502-3142B16CBF5E}"/>
              </a:ext>
            </a:extLst>
          </p:cNvPr>
          <p:cNvSpPr txBox="1"/>
          <p:nvPr/>
        </p:nvSpPr>
        <p:spPr>
          <a:xfrm>
            <a:off x="2285984" y="5568228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27" name="テキスト ボックス 741">
            <a:extLst>
              <a:ext uri="{FF2B5EF4-FFF2-40B4-BE49-F238E27FC236}">
                <a16:creationId xmlns:a16="http://schemas.microsoft.com/office/drawing/2014/main" id="{0CC589BF-2878-A1A9-F033-CF06C1F7BBD7}"/>
              </a:ext>
            </a:extLst>
          </p:cNvPr>
          <p:cNvSpPr txBox="1"/>
          <p:nvPr/>
        </p:nvSpPr>
        <p:spPr>
          <a:xfrm>
            <a:off x="5412817" y="5567947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95" name="テキスト ボックス 32">
            <a:extLst>
              <a:ext uri="{FF2B5EF4-FFF2-40B4-BE49-F238E27FC236}">
                <a16:creationId xmlns:a16="http://schemas.microsoft.com/office/drawing/2014/main" id="{E873D2F9-047F-2803-B429-346BB2EA6C14}"/>
              </a:ext>
            </a:extLst>
          </p:cNvPr>
          <p:cNvSpPr txBox="1"/>
          <p:nvPr/>
        </p:nvSpPr>
        <p:spPr>
          <a:xfrm>
            <a:off x="2161194" y="4945239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Outbound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96" name="テキスト ボックス 32">
            <a:extLst>
              <a:ext uri="{FF2B5EF4-FFF2-40B4-BE49-F238E27FC236}">
                <a16:creationId xmlns:a16="http://schemas.microsoft.com/office/drawing/2014/main" id="{875D3647-1C99-D71C-0D41-10DE2F107B72}"/>
              </a:ext>
            </a:extLst>
          </p:cNvPr>
          <p:cNvSpPr txBox="1"/>
          <p:nvPr/>
        </p:nvSpPr>
        <p:spPr>
          <a:xfrm>
            <a:off x="5281385" y="4930427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Outbound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BAFC2BF4-3C93-3809-6280-89C90D63B3C5}"/>
              </a:ext>
            </a:extLst>
          </p:cNvPr>
          <p:cNvSpPr/>
          <p:nvPr/>
        </p:nvSpPr>
        <p:spPr>
          <a:xfrm>
            <a:off x="5626637" y="6628174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64C34E55-324D-BA6D-96DF-D6647B02F112}"/>
              </a:ext>
            </a:extLst>
          </p:cNvPr>
          <p:cNvSpPr/>
          <p:nvPr/>
        </p:nvSpPr>
        <p:spPr>
          <a:xfrm>
            <a:off x="4953277" y="6628556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sp>
        <p:nvSpPr>
          <p:cNvPr id="108" name="テキスト ボックス 214">
            <a:extLst>
              <a:ext uri="{FF2B5EF4-FFF2-40B4-BE49-F238E27FC236}">
                <a16:creationId xmlns:a16="http://schemas.microsoft.com/office/drawing/2014/main" id="{16D560FA-BA41-8363-3CCA-1A88B3459715}"/>
              </a:ext>
            </a:extLst>
          </p:cNvPr>
          <p:cNvSpPr txBox="1"/>
          <p:nvPr/>
        </p:nvSpPr>
        <p:spPr>
          <a:xfrm>
            <a:off x="4910241" y="5405138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F6F435-FF42-4799-CA6F-8E99A02FC12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828" t="1962" r="-828" b="37969"/>
          <a:stretch/>
        </p:blipFill>
        <p:spPr>
          <a:xfrm>
            <a:off x="1851066" y="5897992"/>
            <a:ext cx="1329992" cy="527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9A6829-BCE0-688E-D25C-6C1DBBBC82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5698" y="6432949"/>
            <a:ext cx="1254295" cy="1699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3B6B96-A447-06A8-2371-E4C36BE8B1C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37412"/>
          <a:stretch/>
        </p:blipFill>
        <p:spPr>
          <a:xfrm>
            <a:off x="4961716" y="5895424"/>
            <a:ext cx="1331929" cy="552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BC97B1-BBE2-5720-A95A-8EC5C7858C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3909" y="6446803"/>
            <a:ext cx="1254295" cy="169937"/>
          </a:xfrm>
          <a:prstGeom prst="rect">
            <a:avLst/>
          </a:prstGeom>
        </p:spPr>
      </p:pic>
      <p:sp>
        <p:nvSpPr>
          <p:cNvPr id="334" name="テキスト ボックス 412">
            <a:extLst>
              <a:ext uri="{FF2B5EF4-FFF2-40B4-BE49-F238E27FC236}">
                <a16:creationId xmlns:a16="http://schemas.microsoft.com/office/drawing/2014/main" id="{E3579202-1942-C714-F323-AA4103F2EAE0}"/>
              </a:ext>
            </a:extLst>
          </p:cNvPr>
          <p:cNvSpPr txBox="1"/>
          <p:nvPr/>
        </p:nvSpPr>
        <p:spPr>
          <a:xfrm>
            <a:off x="1865288" y="6491539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335" name="Rectangle: Rounded Corners 334">
            <a:extLst>
              <a:ext uri="{FF2B5EF4-FFF2-40B4-BE49-F238E27FC236}">
                <a16:creationId xmlns:a16="http://schemas.microsoft.com/office/drawing/2014/main" id="{AE9B7AEC-A939-BCB9-9051-E83C82D1F8A7}"/>
              </a:ext>
            </a:extLst>
          </p:cNvPr>
          <p:cNvSpPr/>
          <p:nvPr/>
        </p:nvSpPr>
        <p:spPr>
          <a:xfrm>
            <a:off x="2154310" y="6475911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b="1" kern="0" dirty="0">
              <a:solidFill>
                <a:prstClr val="black"/>
              </a:solidFill>
            </a:endParaRPr>
          </a:p>
        </p:txBody>
      </p:sp>
      <p:sp>
        <p:nvSpPr>
          <p:cNvPr id="336" name="テキスト ボックス 412">
            <a:extLst>
              <a:ext uri="{FF2B5EF4-FFF2-40B4-BE49-F238E27FC236}">
                <a16:creationId xmlns:a16="http://schemas.microsoft.com/office/drawing/2014/main" id="{F2039F7F-3833-8BEB-8326-CEDCF658BFE0}"/>
              </a:ext>
            </a:extLst>
          </p:cNvPr>
          <p:cNvSpPr txBox="1"/>
          <p:nvPr/>
        </p:nvSpPr>
        <p:spPr>
          <a:xfrm>
            <a:off x="4985980" y="6514051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337" name="Rectangle: Rounded Corners 336">
            <a:extLst>
              <a:ext uri="{FF2B5EF4-FFF2-40B4-BE49-F238E27FC236}">
                <a16:creationId xmlns:a16="http://schemas.microsoft.com/office/drawing/2014/main" id="{643647C5-AB68-9CFF-C7CC-354A011B2903}"/>
              </a:ext>
            </a:extLst>
          </p:cNvPr>
          <p:cNvSpPr/>
          <p:nvPr/>
        </p:nvSpPr>
        <p:spPr>
          <a:xfrm>
            <a:off x="5275002" y="6498423"/>
            <a:ext cx="304122" cy="104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400" b="1" kern="0" dirty="0">
                <a:solidFill>
                  <a:prstClr val="black"/>
                </a:solidFill>
              </a:rPr>
              <a:t>AS01</a:t>
            </a:r>
          </a:p>
        </p:txBody>
      </p:sp>
      <p:sp>
        <p:nvSpPr>
          <p:cNvPr id="338" name="Callout: Bent Line 337">
            <a:extLst>
              <a:ext uri="{FF2B5EF4-FFF2-40B4-BE49-F238E27FC236}">
                <a16:creationId xmlns:a16="http://schemas.microsoft.com/office/drawing/2014/main" id="{12F22070-1A1E-59DB-EC7A-32A1C4EE8E1B}"/>
              </a:ext>
            </a:extLst>
          </p:cNvPr>
          <p:cNvSpPr/>
          <p:nvPr/>
        </p:nvSpPr>
        <p:spPr>
          <a:xfrm>
            <a:off x="3941809" y="6703954"/>
            <a:ext cx="974926" cy="443606"/>
          </a:xfrm>
          <a:prstGeom prst="borderCallout2">
            <a:avLst>
              <a:gd name="adj1" fmla="val 2346"/>
              <a:gd name="adj2" fmla="val 89221"/>
              <a:gd name="adj3" fmla="val -15286"/>
              <a:gd name="adj4" fmla="val 95224"/>
              <a:gd name="adj5" fmla="val -32011"/>
              <a:gd name="adj6" fmla="val 139885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600" b="1" dirty="0">
                <a:latin typeface="+mj-lt"/>
              </a:rPr>
              <a:t>(Step.3)</a:t>
            </a:r>
            <a:r>
              <a:rPr kumimoji="1" lang="en-US" sz="600" kern="0" dirty="0">
                <a:solidFill>
                  <a:prstClr val="black"/>
                </a:solidFill>
              </a:rPr>
              <a:t> *Mandatory</a:t>
            </a:r>
            <a:endParaRPr kumimoji="1" lang="en-US" altLang="ja-JP" sz="600" b="1" dirty="0">
              <a:latin typeface="+mj-lt"/>
            </a:endParaRPr>
          </a:p>
          <a:p>
            <a:r>
              <a:rPr kumimoji="1" lang="en-US" altLang="ja-JP" sz="600" b="1" dirty="0">
                <a:latin typeface="+mj-lt"/>
              </a:rPr>
              <a:t>Destination location</a:t>
            </a:r>
            <a:endParaRPr kumimoji="1" lang="en-US" altLang="ja-JP" sz="600" dirty="0">
              <a:latin typeface="+mj-lt"/>
            </a:endParaRPr>
          </a:p>
          <a:p>
            <a:r>
              <a:rPr kumimoji="1" lang="en-US" altLang="ja-JP" sz="600" dirty="0">
                <a:latin typeface="+mj-lt"/>
              </a:rPr>
              <a:t>Scan barcode line. </a:t>
            </a:r>
          </a:p>
          <a:p>
            <a:r>
              <a:rPr kumimoji="1" lang="en-US" altLang="ja-JP" sz="600" dirty="0">
                <a:latin typeface="+mj-lt"/>
              </a:rPr>
              <a:t>For example SA|AS01</a:t>
            </a:r>
            <a:endParaRPr kumimoji="1" lang="ja-JP" altLang="en-US" sz="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6F675A-C8EC-698D-F858-3EA08105427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-1" r="49106" b="54506"/>
          <a:stretch/>
        </p:blipFill>
        <p:spPr>
          <a:xfrm>
            <a:off x="652179" y="4840970"/>
            <a:ext cx="593101" cy="318967"/>
          </a:xfrm>
          <a:prstGeom prst="rect">
            <a:avLst/>
          </a:prstGeom>
        </p:spPr>
      </p:pic>
      <p:sp>
        <p:nvSpPr>
          <p:cNvPr id="19" name="四角形: 角を丸くする 50">
            <a:extLst>
              <a:ext uri="{FF2B5EF4-FFF2-40B4-BE49-F238E27FC236}">
                <a16:creationId xmlns:a16="http://schemas.microsoft.com/office/drawing/2014/main" id="{520DF45B-E252-1BE0-8DA7-BA440CF71D3C}"/>
              </a:ext>
            </a:extLst>
          </p:cNvPr>
          <p:cNvSpPr/>
          <p:nvPr/>
        </p:nvSpPr>
        <p:spPr>
          <a:xfrm>
            <a:off x="2656376" y="2431904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51">
            <a:extLst>
              <a:ext uri="{FF2B5EF4-FFF2-40B4-BE49-F238E27FC236}">
                <a16:creationId xmlns:a16="http://schemas.microsoft.com/office/drawing/2014/main" id="{5276B151-825F-B20B-FCFF-53C10F1EB89E}"/>
              </a:ext>
            </a:extLst>
          </p:cNvPr>
          <p:cNvSpPr txBox="1"/>
          <p:nvPr/>
        </p:nvSpPr>
        <p:spPr>
          <a:xfrm>
            <a:off x="2118607" y="2417180"/>
            <a:ext cx="37061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PS No</a:t>
            </a:r>
            <a:endParaRPr kumimoji="1" lang="ja-JP" altLang="en-US" sz="5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20E9B82-402F-5754-CFF3-6EBA2D4EA0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8399" y="3141629"/>
            <a:ext cx="1254295" cy="169937"/>
          </a:xfrm>
          <a:prstGeom prst="rect">
            <a:avLst/>
          </a:prstGeom>
        </p:spPr>
      </p:pic>
      <p:sp>
        <p:nvSpPr>
          <p:cNvPr id="28" name="テキスト ボックス 412">
            <a:extLst>
              <a:ext uri="{FF2B5EF4-FFF2-40B4-BE49-F238E27FC236}">
                <a16:creationId xmlns:a16="http://schemas.microsoft.com/office/drawing/2014/main" id="{7C0D2A1D-8D26-F6E4-BCCB-B46813884BB0}"/>
              </a:ext>
            </a:extLst>
          </p:cNvPr>
          <p:cNvSpPr txBox="1"/>
          <p:nvPr/>
        </p:nvSpPr>
        <p:spPr>
          <a:xfrm>
            <a:off x="2197989" y="3200219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7652F82-448D-D6CC-80C4-17EC609A552C}"/>
              </a:ext>
            </a:extLst>
          </p:cNvPr>
          <p:cNvSpPr/>
          <p:nvPr/>
        </p:nvSpPr>
        <p:spPr>
          <a:xfrm>
            <a:off x="2487011" y="3184591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b="1" kern="0" dirty="0">
              <a:solidFill>
                <a:prstClr val="black"/>
              </a:solidFill>
            </a:endParaRPr>
          </a:p>
        </p:txBody>
      </p:sp>
      <p:sp>
        <p:nvSpPr>
          <p:cNvPr id="60" name="二等辺三角形 1">
            <a:extLst>
              <a:ext uri="{FF2B5EF4-FFF2-40B4-BE49-F238E27FC236}">
                <a16:creationId xmlns:a16="http://schemas.microsoft.com/office/drawing/2014/main" id="{F7BC18F5-E6DA-7852-5483-921CB5B45571}"/>
              </a:ext>
            </a:extLst>
          </p:cNvPr>
          <p:cNvSpPr/>
          <p:nvPr/>
        </p:nvSpPr>
        <p:spPr>
          <a:xfrm>
            <a:off x="6188774" y="517098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8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2" name="四角形: 角を丸くする 50">
            <a:extLst>
              <a:ext uri="{FF2B5EF4-FFF2-40B4-BE49-F238E27FC236}">
                <a16:creationId xmlns:a16="http://schemas.microsoft.com/office/drawing/2014/main" id="{4E3B8DDF-15AA-B99E-A55D-FD1D0123166E}"/>
              </a:ext>
            </a:extLst>
          </p:cNvPr>
          <p:cNvSpPr/>
          <p:nvPr/>
        </p:nvSpPr>
        <p:spPr>
          <a:xfrm>
            <a:off x="2335832" y="5742447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123456789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3" name="テキスト ボックス 51">
            <a:extLst>
              <a:ext uri="{FF2B5EF4-FFF2-40B4-BE49-F238E27FC236}">
                <a16:creationId xmlns:a16="http://schemas.microsoft.com/office/drawing/2014/main" id="{33CC4144-1D07-592F-A655-8D9AB24C5242}"/>
              </a:ext>
            </a:extLst>
          </p:cNvPr>
          <p:cNvSpPr txBox="1"/>
          <p:nvPr/>
        </p:nvSpPr>
        <p:spPr>
          <a:xfrm>
            <a:off x="1798063" y="5727723"/>
            <a:ext cx="37061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PS No</a:t>
            </a:r>
            <a:endParaRPr kumimoji="1" lang="ja-JP" altLang="en-US" sz="500" dirty="0"/>
          </a:p>
        </p:txBody>
      </p:sp>
      <p:sp>
        <p:nvSpPr>
          <p:cNvPr id="78" name="四角形: 角を丸くする 50">
            <a:extLst>
              <a:ext uri="{FF2B5EF4-FFF2-40B4-BE49-F238E27FC236}">
                <a16:creationId xmlns:a16="http://schemas.microsoft.com/office/drawing/2014/main" id="{11A6A139-8DB4-C424-882A-30925CB9CA52}"/>
              </a:ext>
            </a:extLst>
          </p:cNvPr>
          <p:cNvSpPr/>
          <p:nvPr/>
        </p:nvSpPr>
        <p:spPr>
          <a:xfrm>
            <a:off x="5456262" y="5737775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123456789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2" name="テキスト ボックス 51">
            <a:extLst>
              <a:ext uri="{FF2B5EF4-FFF2-40B4-BE49-F238E27FC236}">
                <a16:creationId xmlns:a16="http://schemas.microsoft.com/office/drawing/2014/main" id="{ED67C5BE-D841-4EA5-25F5-B302AB1DAD00}"/>
              </a:ext>
            </a:extLst>
          </p:cNvPr>
          <p:cNvSpPr txBox="1"/>
          <p:nvPr/>
        </p:nvSpPr>
        <p:spPr>
          <a:xfrm>
            <a:off x="4918493" y="5723051"/>
            <a:ext cx="37061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PS No</a:t>
            </a:r>
            <a:endParaRPr kumimoji="1" lang="ja-JP" altLang="en-US" sz="500" dirty="0"/>
          </a:p>
        </p:txBody>
      </p:sp>
      <p:sp>
        <p:nvSpPr>
          <p:cNvPr id="83" name="Callout: Line 82">
            <a:extLst>
              <a:ext uri="{FF2B5EF4-FFF2-40B4-BE49-F238E27FC236}">
                <a16:creationId xmlns:a16="http://schemas.microsoft.com/office/drawing/2014/main" id="{1A72C970-22F9-AD5C-D3EE-05AD006218D1}"/>
              </a:ext>
            </a:extLst>
          </p:cNvPr>
          <p:cNvSpPr/>
          <p:nvPr/>
        </p:nvSpPr>
        <p:spPr>
          <a:xfrm>
            <a:off x="653491" y="6056240"/>
            <a:ext cx="1098516" cy="423416"/>
          </a:xfrm>
          <a:prstGeom prst="borderCallout1">
            <a:avLst>
              <a:gd name="adj1" fmla="val 6032"/>
              <a:gd name="adj2" fmla="val 101169"/>
              <a:gd name="adj3" fmla="val -55083"/>
              <a:gd name="adj4" fmla="val 150966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600" b="1" dirty="0">
                <a:latin typeface="+mj-lt"/>
              </a:rPr>
              <a:t>(Step.2) </a:t>
            </a:r>
            <a:r>
              <a:rPr kumimoji="1" lang="en-US" sz="600" kern="0" dirty="0">
                <a:solidFill>
                  <a:prstClr val="black"/>
                </a:solidFill>
              </a:rPr>
              <a:t>*Mandatory</a:t>
            </a:r>
          </a:p>
          <a:p>
            <a:pPr algn="l" defTabSz="914400"/>
            <a:r>
              <a:rPr kumimoji="1" lang="en-US" sz="600" b="1" kern="0" dirty="0">
                <a:solidFill>
                  <a:prstClr val="black"/>
                </a:solidFill>
              </a:rPr>
              <a:t>PS No</a:t>
            </a:r>
          </a:p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Able to partial search from drop down list</a:t>
            </a:r>
            <a:endParaRPr kumimoji="1" lang="th-TH" sz="600" kern="0" dirty="0">
              <a:solidFill>
                <a:prstClr val="black"/>
              </a:solidFill>
            </a:endParaRPr>
          </a:p>
        </p:txBody>
      </p:sp>
      <p:sp>
        <p:nvSpPr>
          <p:cNvPr id="250" name="テキスト ボックス 300">
            <a:extLst>
              <a:ext uri="{FF2B5EF4-FFF2-40B4-BE49-F238E27FC236}">
                <a16:creationId xmlns:a16="http://schemas.microsoft.com/office/drawing/2014/main" id="{22DDD30A-DCBB-FF37-79DC-3CE436362DCA}"/>
              </a:ext>
            </a:extLst>
          </p:cNvPr>
          <p:cNvSpPr txBox="1"/>
          <p:nvPr/>
        </p:nvSpPr>
        <p:spPr>
          <a:xfrm>
            <a:off x="4739018" y="3572547"/>
            <a:ext cx="164084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Production staff will shop for materials themselves.</a:t>
            </a:r>
            <a:endParaRPr kumimoji="1" lang="ja-JP" altLang="en-US" sz="600" dirty="0"/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CC37A42-9ED3-746F-0547-4021F01ADE61}"/>
              </a:ext>
            </a:extLst>
          </p:cNvPr>
          <p:cNvGrpSpPr/>
          <p:nvPr/>
        </p:nvGrpSpPr>
        <p:grpSpPr>
          <a:xfrm>
            <a:off x="1084734" y="4885656"/>
            <a:ext cx="208491" cy="550270"/>
            <a:chOff x="2728398" y="4873406"/>
            <a:chExt cx="208491" cy="550270"/>
          </a:xfrm>
        </p:grpSpPr>
        <p:sp>
          <p:nvSpPr>
            <p:cNvPr id="342" name="台形 241">
              <a:extLst>
                <a:ext uri="{FF2B5EF4-FFF2-40B4-BE49-F238E27FC236}">
                  <a16:creationId xmlns:a16="http://schemas.microsoft.com/office/drawing/2014/main" id="{5A450850-E2C0-29CB-E25E-46B6E737A12C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43" name="Picture 342">
              <a:extLst>
                <a:ext uri="{FF2B5EF4-FFF2-40B4-BE49-F238E27FC236}">
                  <a16:creationId xmlns:a16="http://schemas.microsoft.com/office/drawing/2014/main" id="{11410CDE-D84A-9EEF-5E11-4B7755458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63171" y="4997095"/>
              <a:ext cx="173718" cy="426581"/>
            </a:xfrm>
            <a:prstGeom prst="rect">
              <a:avLst/>
            </a:prstGeom>
          </p:spPr>
        </p:pic>
      </p:grpSp>
      <p:pic>
        <p:nvPicPr>
          <p:cNvPr id="351" name="Picture 350">
            <a:extLst>
              <a:ext uri="{FF2B5EF4-FFF2-40B4-BE49-F238E27FC236}">
                <a16:creationId xmlns:a16="http://schemas.microsoft.com/office/drawing/2014/main" id="{C7BCED6C-CB76-8028-E79E-72C35FB352B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-1" r="49106" b="54506"/>
          <a:stretch/>
        </p:blipFill>
        <p:spPr>
          <a:xfrm>
            <a:off x="3712994" y="4819101"/>
            <a:ext cx="593101" cy="318967"/>
          </a:xfrm>
          <a:prstGeom prst="rect">
            <a:avLst/>
          </a:prstGeom>
        </p:spPr>
      </p:pic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16CC619-E9ED-DE24-0E81-939F9A617A08}"/>
              </a:ext>
            </a:extLst>
          </p:cNvPr>
          <p:cNvGrpSpPr/>
          <p:nvPr/>
        </p:nvGrpSpPr>
        <p:grpSpPr>
          <a:xfrm>
            <a:off x="4145549" y="4863787"/>
            <a:ext cx="208491" cy="550270"/>
            <a:chOff x="2728398" y="4873406"/>
            <a:chExt cx="208491" cy="550270"/>
          </a:xfrm>
        </p:grpSpPr>
        <p:sp>
          <p:nvSpPr>
            <p:cNvPr id="353" name="台形 241">
              <a:extLst>
                <a:ext uri="{FF2B5EF4-FFF2-40B4-BE49-F238E27FC236}">
                  <a16:creationId xmlns:a16="http://schemas.microsoft.com/office/drawing/2014/main" id="{447EE0AC-5A4B-CBE3-30D6-68D770A54D84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54" name="Picture 353">
              <a:extLst>
                <a:ext uri="{FF2B5EF4-FFF2-40B4-BE49-F238E27FC236}">
                  <a16:creationId xmlns:a16="http://schemas.microsoft.com/office/drawing/2014/main" id="{17CA9D6B-F204-6FA5-0D21-16F9FC831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63171" y="4997095"/>
              <a:ext cx="173718" cy="426581"/>
            </a:xfrm>
            <a:prstGeom prst="rect">
              <a:avLst/>
            </a:prstGeom>
          </p:spPr>
        </p:pic>
      </p:grpSp>
      <p:pic>
        <p:nvPicPr>
          <p:cNvPr id="356" name="図 32">
            <a:extLst>
              <a:ext uri="{FF2B5EF4-FFF2-40B4-BE49-F238E27FC236}">
                <a16:creationId xmlns:a16="http://schemas.microsoft.com/office/drawing/2014/main" id="{1A4098B3-3AF0-25F3-2BF1-10A40911AB1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79932"/>
          <a:stretch/>
        </p:blipFill>
        <p:spPr>
          <a:xfrm>
            <a:off x="501287" y="1528896"/>
            <a:ext cx="1360089" cy="405207"/>
          </a:xfrm>
          <a:prstGeom prst="rect">
            <a:avLst/>
          </a:prstGeom>
        </p:spPr>
      </p:pic>
      <p:pic>
        <p:nvPicPr>
          <p:cNvPr id="357" name="図 250">
            <a:extLst>
              <a:ext uri="{FF2B5EF4-FFF2-40B4-BE49-F238E27FC236}">
                <a16:creationId xmlns:a16="http://schemas.microsoft.com/office/drawing/2014/main" id="{36CAD266-4926-82EA-94F7-A4CBF810BD6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0856"/>
          <a:stretch/>
        </p:blipFill>
        <p:spPr>
          <a:xfrm>
            <a:off x="494054" y="1933407"/>
            <a:ext cx="1364286" cy="1614633"/>
          </a:xfrm>
          <a:prstGeom prst="rect">
            <a:avLst/>
          </a:prstGeom>
        </p:spPr>
      </p:pic>
      <p:pic>
        <p:nvPicPr>
          <p:cNvPr id="358" name="図 251">
            <a:extLst>
              <a:ext uri="{FF2B5EF4-FFF2-40B4-BE49-F238E27FC236}">
                <a16:creationId xmlns:a16="http://schemas.microsoft.com/office/drawing/2014/main" id="{FDD195AE-9B23-E358-E6D8-1E351D8C0D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9652" y="2097933"/>
            <a:ext cx="546082" cy="198137"/>
          </a:xfrm>
          <a:prstGeom prst="rect">
            <a:avLst/>
          </a:prstGeom>
        </p:spPr>
      </p:pic>
      <p:pic>
        <p:nvPicPr>
          <p:cNvPr id="359" name="図 252">
            <a:extLst>
              <a:ext uri="{FF2B5EF4-FFF2-40B4-BE49-F238E27FC236}">
                <a16:creationId xmlns:a16="http://schemas.microsoft.com/office/drawing/2014/main" id="{BD10955F-62AF-506A-9D5E-91891466DE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834" y="2442325"/>
            <a:ext cx="546082" cy="198137"/>
          </a:xfrm>
          <a:prstGeom prst="rect">
            <a:avLst/>
          </a:prstGeom>
        </p:spPr>
      </p:pic>
      <p:pic>
        <p:nvPicPr>
          <p:cNvPr id="360" name="図 255">
            <a:extLst>
              <a:ext uri="{FF2B5EF4-FFF2-40B4-BE49-F238E27FC236}">
                <a16:creationId xmlns:a16="http://schemas.microsoft.com/office/drawing/2014/main" id="{13C1CCB1-3FE7-4FB0-4B09-CF80E3EEBEC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0600" y="2785062"/>
            <a:ext cx="510584" cy="178119"/>
          </a:xfrm>
          <a:prstGeom prst="rect">
            <a:avLst/>
          </a:prstGeom>
        </p:spPr>
      </p:pic>
      <p:sp>
        <p:nvSpPr>
          <p:cNvPr id="361" name="テキスト ボックス 256">
            <a:extLst>
              <a:ext uri="{FF2B5EF4-FFF2-40B4-BE49-F238E27FC236}">
                <a16:creationId xmlns:a16="http://schemas.microsoft.com/office/drawing/2014/main" id="{26EE6E14-2FF2-3FDA-9A7B-D21009F55265}"/>
              </a:ext>
            </a:extLst>
          </p:cNvPr>
          <p:cNvSpPr txBox="1"/>
          <p:nvPr/>
        </p:nvSpPr>
        <p:spPr>
          <a:xfrm>
            <a:off x="810974" y="2778326"/>
            <a:ext cx="8098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Inbound Schedule</a:t>
            </a:r>
            <a:endParaRPr kumimoji="1" lang="ja-JP" altLang="en-US" sz="600" dirty="0"/>
          </a:p>
        </p:txBody>
      </p:sp>
      <p:pic>
        <p:nvPicPr>
          <p:cNvPr id="362" name="図 257">
            <a:extLst>
              <a:ext uri="{FF2B5EF4-FFF2-40B4-BE49-F238E27FC236}">
                <a16:creationId xmlns:a16="http://schemas.microsoft.com/office/drawing/2014/main" id="{A92A170C-1C20-A38C-8073-BFA4D9E3DE7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1362" y="3120291"/>
            <a:ext cx="510584" cy="178119"/>
          </a:xfrm>
          <a:prstGeom prst="rect">
            <a:avLst/>
          </a:prstGeom>
        </p:spPr>
      </p:pic>
      <p:sp>
        <p:nvSpPr>
          <p:cNvPr id="363" name="テキスト ボックス 258">
            <a:extLst>
              <a:ext uri="{FF2B5EF4-FFF2-40B4-BE49-F238E27FC236}">
                <a16:creationId xmlns:a16="http://schemas.microsoft.com/office/drawing/2014/main" id="{3AEF45F4-9640-67D6-C25A-39D8F0DEDB97}"/>
              </a:ext>
            </a:extLst>
          </p:cNvPr>
          <p:cNvSpPr txBox="1"/>
          <p:nvPr/>
        </p:nvSpPr>
        <p:spPr>
          <a:xfrm>
            <a:off x="860061" y="3113555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</a:t>
            </a:r>
            <a:endParaRPr kumimoji="1" lang="ja-JP" altLang="en-US" sz="600" dirty="0"/>
          </a:p>
        </p:txBody>
      </p:sp>
      <p:pic>
        <p:nvPicPr>
          <p:cNvPr id="364" name="図 260">
            <a:extLst>
              <a:ext uri="{FF2B5EF4-FFF2-40B4-BE49-F238E27FC236}">
                <a16:creationId xmlns:a16="http://schemas.microsoft.com/office/drawing/2014/main" id="{66585D69-6BCE-8B5C-3555-4A8D95AD643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6492" y="2685226"/>
            <a:ext cx="1156765" cy="776895"/>
          </a:xfrm>
          <a:prstGeom prst="rect">
            <a:avLst/>
          </a:prstGeom>
        </p:spPr>
      </p:pic>
      <p:sp>
        <p:nvSpPr>
          <p:cNvPr id="365" name="Rectangle 364">
            <a:extLst>
              <a:ext uri="{FF2B5EF4-FFF2-40B4-BE49-F238E27FC236}">
                <a16:creationId xmlns:a16="http://schemas.microsoft.com/office/drawing/2014/main" id="{3D2F1E68-9D81-CC01-CEB8-646D2471DB86}"/>
              </a:ext>
            </a:extLst>
          </p:cNvPr>
          <p:cNvSpPr/>
          <p:nvPr/>
        </p:nvSpPr>
        <p:spPr>
          <a:xfrm>
            <a:off x="593379" y="2023284"/>
            <a:ext cx="1165280" cy="142957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366" name="テキスト ボックス 232">
            <a:extLst>
              <a:ext uri="{FF2B5EF4-FFF2-40B4-BE49-F238E27FC236}">
                <a16:creationId xmlns:a16="http://schemas.microsoft.com/office/drawing/2014/main" id="{8594EE1E-3C78-8359-8B10-5C91E7281F0D}"/>
              </a:ext>
            </a:extLst>
          </p:cNvPr>
          <p:cNvSpPr txBox="1"/>
          <p:nvPr/>
        </p:nvSpPr>
        <p:spPr>
          <a:xfrm>
            <a:off x="492197" y="2298138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</a:t>
            </a:r>
          </a:p>
          <a:p>
            <a:pPr algn="ctr"/>
            <a:r>
              <a:rPr kumimoji="1" lang="en-US" altLang="ja-JP" sz="500" dirty="0"/>
              <a:t>Outbound</a:t>
            </a:r>
            <a:endParaRPr kumimoji="1" lang="ja-JP" altLang="en-US" sz="500" dirty="0"/>
          </a:p>
        </p:txBody>
      </p:sp>
      <p:sp>
        <p:nvSpPr>
          <p:cNvPr id="367" name="テキスト ボックス 232">
            <a:extLst>
              <a:ext uri="{FF2B5EF4-FFF2-40B4-BE49-F238E27FC236}">
                <a16:creationId xmlns:a16="http://schemas.microsoft.com/office/drawing/2014/main" id="{D9748D21-A50D-F7FF-9886-2CD8DF9D2CC2}"/>
              </a:ext>
            </a:extLst>
          </p:cNvPr>
          <p:cNvSpPr txBox="1"/>
          <p:nvPr/>
        </p:nvSpPr>
        <p:spPr>
          <a:xfrm>
            <a:off x="950247" y="2866465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 </a:t>
            </a:r>
          </a:p>
          <a:p>
            <a:pPr algn="ctr"/>
            <a:r>
              <a:rPr kumimoji="1" lang="en-US" altLang="ja-JP" sz="500" dirty="0"/>
              <a:t>Issue Slip</a:t>
            </a:r>
            <a:endParaRPr kumimoji="1" lang="ja-JP" altLang="en-US" sz="500" dirty="0"/>
          </a:p>
        </p:txBody>
      </p:sp>
      <p:sp>
        <p:nvSpPr>
          <p:cNvPr id="368" name="テキスト ボックス 232">
            <a:extLst>
              <a:ext uri="{FF2B5EF4-FFF2-40B4-BE49-F238E27FC236}">
                <a16:creationId xmlns:a16="http://schemas.microsoft.com/office/drawing/2014/main" id="{B8EF67CB-36B2-1FEF-6EF7-FDDCB6CCA2CB}"/>
              </a:ext>
            </a:extLst>
          </p:cNvPr>
          <p:cNvSpPr txBox="1"/>
          <p:nvPr/>
        </p:nvSpPr>
        <p:spPr>
          <a:xfrm>
            <a:off x="499744" y="2858610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Return</a:t>
            </a:r>
          </a:p>
          <a:p>
            <a:pPr algn="ctr"/>
            <a:r>
              <a:rPr kumimoji="1" lang="en-US" altLang="ja-JP" sz="500" dirty="0"/>
              <a:t>Material</a:t>
            </a:r>
          </a:p>
        </p:txBody>
      </p:sp>
      <p:pic>
        <p:nvPicPr>
          <p:cNvPr id="369" name="Picture 368">
            <a:extLst>
              <a:ext uri="{FF2B5EF4-FFF2-40B4-BE49-F238E27FC236}">
                <a16:creationId xmlns:a16="http://schemas.microsoft.com/office/drawing/2014/main" id="{AEC717D4-9D7F-E780-2111-636BB69D88C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21" y="1980435"/>
            <a:ext cx="338135" cy="338135"/>
          </a:xfrm>
          <a:prstGeom prst="rect">
            <a:avLst/>
          </a:prstGeom>
        </p:spPr>
      </p:pic>
      <p:pic>
        <p:nvPicPr>
          <p:cNvPr id="370" name="Picture 369">
            <a:extLst>
              <a:ext uri="{FF2B5EF4-FFF2-40B4-BE49-F238E27FC236}">
                <a16:creationId xmlns:a16="http://schemas.microsoft.com/office/drawing/2014/main" id="{91CA00EC-4A0C-E299-AE98-16322DECA82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31" y="1986666"/>
            <a:ext cx="342339" cy="342339"/>
          </a:xfrm>
          <a:prstGeom prst="rect">
            <a:avLst/>
          </a:prstGeom>
        </p:spPr>
      </p:pic>
      <p:pic>
        <p:nvPicPr>
          <p:cNvPr id="371" name="Picture 370">
            <a:extLst>
              <a:ext uri="{FF2B5EF4-FFF2-40B4-BE49-F238E27FC236}">
                <a16:creationId xmlns:a16="http://schemas.microsoft.com/office/drawing/2014/main" id="{95A6B704-8C76-87A0-8A6D-2237B0586E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6" y="2556889"/>
            <a:ext cx="339376" cy="339376"/>
          </a:xfrm>
          <a:prstGeom prst="rect">
            <a:avLst/>
          </a:prstGeom>
        </p:spPr>
      </p:pic>
      <p:sp>
        <p:nvSpPr>
          <p:cNvPr id="372" name="テキスト ボックス 232">
            <a:extLst>
              <a:ext uri="{FF2B5EF4-FFF2-40B4-BE49-F238E27FC236}">
                <a16:creationId xmlns:a16="http://schemas.microsoft.com/office/drawing/2014/main" id="{5B2FAD79-6CA6-DB0F-974B-71856F895C05}"/>
              </a:ext>
            </a:extLst>
          </p:cNvPr>
          <p:cNvSpPr txBox="1"/>
          <p:nvPr/>
        </p:nvSpPr>
        <p:spPr>
          <a:xfrm>
            <a:off x="1360871" y="2316705"/>
            <a:ext cx="510584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POKAYOKE</a:t>
            </a:r>
            <a:endParaRPr kumimoji="1" lang="ja-JP" altLang="en-US" sz="500" dirty="0"/>
          </a:p>
        </p:txBody>
      </p:sp>
      <p:pic>
        <p:nvPicPr>
          <p:cNvPr id="373" name="Picture 372">
            <a:extLst>
              <a:ext uri="{FF2B5EF4-FFF2-40B4-BE49-F238E27FC236}">
                <a16:creationId xmlns:a16="http://schemas.microsoft.com/office/drawing/2014/main" id="{C7DB7369-3706-059D-CD52-2A8F853BE6F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3" y="1973165"/>
            <a:ext cx="337003" cy="337003"/>
          </a:xfrm>
          <a:prstGeom prst="rect">
            <a:avLst/>
          </a:prstGeom>
        </p:spPr>
      </p:pic>
      <p:sp>
        <p:nvSpPr>
          <p:cNvPr id="374" name="テキスト ボックス 232">
            <a:extLst>
              <a:ext uri="{FF2B5EF4-FFF2-40B4-BE49-F238E27FC236}">
                <a16:creationId xmlns:a16="http://schemas.microsoft.com/office/drawing/2014/main" id="{0E8FB57A-A334-9E1D-8469-15257CB847F3}"/>
              </a:ext>
            </a:extLst>
          </p:cNvPr>
          <p:cNvSpPr txBox="1"/>
          <p:nvPr/>
        </p:nvSpPr>
        <p:spPr>
          <a:xfrm>
            <a:off x="923925" y="2296874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FG</a:t>
            </a:r>
          </a:p>
          <a:p>
            <a:pPr algn="ctr"/>
            <a:r>
              <a:rPr kumimoji="1" lang="en-US" altLang="ja-JP" sz="500" dirty="0"/>
              <a:t>Transfer</a:t>
            </a:r>
            <a:endParaRPr kumimoji="1" lang="ja-JP" altLang="en-US" sz="500" dirty="0"/>
          </a:p>
        </p:txBody>
      </p:sp>
      <p:pic>
        <p:nvPicPr>
          <p:cNvPr id="375" name="Picture 374">
            <a:extLst>
              <a:ext uri="{FF2B5EF4-FFF2-40B4-BE49-F238E27FC236}">
                <a16:creationId xmlns:a16="http://schemas.microsoft.com/office/drawing/2014/main" id="{06D2A5AC-E405-49D7-82BC-A4A2FFCFBDC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9" y="2573474"/>
            <a:ext cx="340192" cy="340192"/>
          </a:xfrm>
          <a:prstGeom prst="rect">
            <a:avLst/>
          </a:prstGeom>
        </p:spPr>
      </p:pic>
      <p:grpSp>
        <p:nvGrpSpPr>
          <p:cNvPr id="376" name="Group 375">
            <a:extLst>
              <a:ext uri="{FF2B5EF4-FFF2-40B4-BE49-F238E27FC236}">
                <a16:creationId xmlns:a16="http://schemas.microsoft.com/office/drawing/2014/main" id="{A463614B-8189-8B87-91C3-8DAC7F188AFF}"/>
              </a:ext>
            </a:extLst>
          </p:cNvPr>
          <p:cNvGrpSpPr/>
          <p:nvPr/>
        </p:nvGrpSpPr>
        <p:grpSpPr>
          <a:xfrm>
            <a:off x="564712" y="1978346"/>
            <a:ext cx="505488" cy="690385"/>
            <a:chOff x="532183" y="2131167"/>
            <a:chExt cx="505488" cy="690385"/>
          </a:xfrm>
        </p:grpSpPr>
        <p:sp>
          <p:nvSpPr>
            <p:cNvPr id="377" name="正方形/長方形 40">
              <a:extLst>
                <a:ext uri="{FF2B5EF4-FFF2-40B4-BE49-F238E27FC236}">
                  <a16:creationId xmlns:a16="http://schemas.microsoft.com/office/drawing/2014/main" id="{33A2695F-6FF2-308B-4C34-3673759267F8}"/>
                </a:ext>
              </a:extLst>
            </p:cNvPr>
            <p:cNvSpPr/>
            <p:nvPr/>
          </p:nvSpPr>
          <p:spPr>
            <a:xfrm>
              <a:off x="532183" y="2131167"/>
              <a:ext cx="384018" cy="53270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78" name="グラフィックス 41" descr="右向き指示マーク">
              <a:extLst>
                <a:ext uri="{FF2B5EF4-FFF2-40B4-BE49-F238E27FC236}">
                  <a16:creationId xmlns:a16="http://schemas.microsoft.com/office/drawing/2014/main" id="{FE7BA9A0-DC19-56B9-2853-6911DBCAA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 rot="14754202">
              <a:off x="801527" y="2585408"/>
              <a:ext cx="236144" cy="236144"/>
            </a:xfrm>
            <a:prstGeom prst="rect">
              <a:avLst/>
            </a:prstGeom>
          </p:spPr>
        </p:pic>
      </p:grpSp>
      <p:sp>
        <p:nvSpPr>
          <p:cNvPr id="2" name="テキスト ボックス 300">
            <a:extLst>
              <a:ext uri="{FF2B5EF4-FFF2-40B4-BE49-F238E27FC236}">
                <a16:creationId xmlns:a16="http://schemas.microsoft.com/office/drawing/2014/main" id="{8B7B694E-EE99-8ECA-3707-236FBBE9BE9E}"/>
              </a:ext>
            </a:extLst>
          </p:cNvPr>
          <p:cNvSpPr txBox="1"/>
          <p:nvPr/>
        </p:nvSpPr>
        <p:spPr>
          <a:xfrm>
            <a:off x="6933980" y="2683269"/>
            <a:ext cx="2006819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This function will issue the material issue slip.</a:t>
            </a:r>
          </a:p>
          <a:p>
            <a:endParaRPr kumimoji="1" lang="en-US" altLang="ja-JP" sz="800" dirty="0"/>
          </a:p>
          <a:p>
            <a:r>
              <a:rPr kumimoji="1" lang="en-US" altLang="ja-JP" sz="800" dirty="0"/>
              <a:t>There are 2 type</a:t>
            </a:r>
          </a:p>
          <a:p>
            <a:pPr marL="228600" indent="-228600">
              <a:buAutoNum type="arabicPeriod"/>
            </a:pPr>
            <a:r>
              <a:rPr kumimoji="1" lang="en-US" altLang="ja-JP" sz="800" dirty="0"/>
              <a:t>Manual (before picking)</a:t>
            </a:r>
          </a:p>
          <a:p>
            <a:pPr marL="228600" indent="-228600">
              <a:buAutoNum type="arabicPeriod"/>
            </a:pPr>
            <a:r>
              <a:rPr kumimoji="1" lang="en-US" altLang="ja-JP" sz="800" dirty="0"/>
              <a:t>Scan KANBAN (after item used at end line)</a:t>
            </a:r>
          </a:p>
          <a:p>
            <a:pPr marL="228600" indent="-228600">
              <a:buAutoNum type="arabicPeriod"/>
            </a:pPr>
            <a:endParaRPr kumimoji="1" lang="en-US" altLang="ja-JP" sz="800" dirty="0"/>
          </a:p>
          <a:p>
            <a:pPr marL="228600" indent="-228600">
              <a:buAutoNum type="arabicPeriod"/>
            </a:pPr>
            <a:endParaRPr kumimoji="1" lang="en-US" altLang="ja-JP" sz="800" dirty="0"/>
          </a:p>
          <a:p>
            <a:pPr marL="228600" indent="-228600">
              <a:buAutoNum type="arabicPeriod"/>
            </a:pPr>
            <a:endParaRPr kumimoji="1" lang="en-US" altLang="ja-JP" sz="800" dirty="0"/>
          </a:p>
          <a:p>
            <a:r>
              <a:rPr kumimoji="1" lang="en-US" altLang="ja-JP" sz="800" dirty="0"/>
              <a:t>Stock will be deducted and sending data to ERP at web confirm(final step).</a:t>
            </a:r>
            <a:endParaRPr kumimoji="1" lang="ja-JP" altLang="en-US" sz="600" dirty="0"/>
          </a:p>
        </p:txBody>
      </p:sp>
      <p:sp>
        <p:nvSpPr>
          <p:cNvPr id="4" name="Callout: Bent Line 3">
            <a:extLst>
              <a:ext uri="{FF2B5EF4-FFF2-40B4-BE49-F238E27FC236}">
                <a16:creationId xmlns:a16="http://schemas.microsoft.com/office/drawing/2014/main" id="{C8F2E94D-89C9-AB29-C026-FA4F7D7FD669}"/>
              </a:ext>
            </a:extLst>
          </p:cNvPr>
          <p:cNvSpPr/>
          <p:nvPr/>
        </p:nvSpPr>
        <p:spPr>
          <a:xfrm>
            <a:off x="3507315" y="6281191"/>
            <a:ext cx="974926" cy="369837"/>
          </a:xfrm>
          <a:prstGeom prst="borderCallout2">
            <a:avLst>
              <a:gd name="adj1" fmla="val 2346"/>
              <a:gd name="adj2" fmla="val 89221"/>
              <a:gd name="adj3" fmla="val -15286"/>
              <a:gd name="adj4" fmla="val 95224"/>
              <a:gd name="adj5" fmla="val -58109"/>
              <a:gd name="adj6" fmla="val 206581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600" b="1" dirty="0">
                <a:latin typeface="+mj-lt"/>
              </a:rPr>
              <a:t>Source location</a:t>
            </a:r>
            <a:endParaRPr kumimoji="1" lang="en-US" altLang="ja-JP" sz="600" dirty="0">
              <a:latin typeface="+mj-lt"/>
            </a:endParaRPr>
          </a:p>
          <a:p>
            <a:r>
              <a:rPr kumimoji="1" lang="en-US" altLang="ja-JP" sz="600" dirty="0">
                <a:latin typeface="+mj-lt"/>
              </a:rPr>
              <a:t>Load from item master </a:t>
            </a:r>
            <a:r>
              <a:rPr kumimoji="1" lang="en-US" altLang="ja-JP" sz="600" dirty="0" err="1">
                <a:latin typeface="+mj-lt"/>
              </a:rPr>
              <a:t>location_fix_id</a:t>
            </a:r>
            <a:endParaRPr kumimoji="1" lang="ja-JP" altLang="en-US" sz="600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71D74F8-ADCE-2CF8-6A36-6BA3D18A68C1}"/>
              </a:ext>
            </a:extLst>
          </p:cNvPr>
          <p:cNvSpPr/>
          <p:nvPr/>
        </p:nvSpPr>
        <p:spPr>
          <a:xfrm rot="10800000">
            <a:off x="3372681" y="2465832"/>
            <a:ext cx="66473" cy="6116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426E588-E6BF-4463-1996-53DB51A5B5C0}"/>
              </a:ext>
            </a:extLst>
          </p:cNvPr>
          <p:cNvSpPr/>
          <p:nvPr/>
        </p:nvSpPr>
        <p:spPr>
          <a:xfrm rot="10800000">
            <a:off x="3056359" y="5784163"/>
            <a:ext cx="66473" cy="6116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4BA0D36-E928-41FF-C373-D6D9785EE9FA}"/>
              </a:ext>
            </a:extLst>
          </p:cNvPr>
          <p:cNvSpPr/>
          <p:nvPr/>
        </p:nvSpPr>
        <p:spPr>
          <a:xfrm rot="10800000">
            <a:off x="6184943" y="5778933"/>
            <a:ext cx="66473" cy="6116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E1664BC-6331-0D95-CB80-8A0F62D77754}"/>
              </a:ext>
            </a:extLst>
          </p:cNvPr>
          <p:cNvSpPr/>
          <p:nvPr/>
        </p:nvSpPr>
        <p:spPr>
          <a:xfrm rot="10800000">
            <a:off x="3372681" y="2183442"/>
            <a:ext cx="66473" cy="6116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0007915D-F7DF-D8A4-9C0F-59EA356DF8A9}"/>
              </a:ext>
            </a:extLst>
          </p:cNvPr>
          <p:cNvSpPr/>
          <p:nvPr/>
        </p:nvSpPr>
        <p:spPr>
          <a:xfrm rot="10800000">
            <a:off x="3057118" y="5488968"/>
            <a:ext cx="66473" cy="6116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549303-FEA2-DDB6-B5C8-A8ACF8EFCB78}"/>
              </a:ext>
            </a:extLst>
          </p:cNvPr>
          <p:cNvSpPr/>
          <p:nvPr/>
        </p:nvSpPr>
        <p:spPr>
          <a:xfrm rot="10800000">
            <a:off x="6187020" y="5475148"/>
            <a:ext cx="66473" cy="6116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2CF2A0-AFAF-59B2-A3D7-389DFD21CC41}"/>
              </a:ext>
            </a:extLst>
          </p:cNvPr>
          <p:cNvSpPr/>
          <p:nvPr/>
        </p:nvSpPr>
        <p:spPr>
          <a:xfrm>
            <a:off x="467360" y="3870960"/>
            <a:ext cx="5984240" cy="515475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46" name="テキスト ボックス 75">
            <a:extLst>
              <a:ext uri="{FF2B5EF4-FFF2-40B4-BE49-F238E27FC236}">
                <a16:creationId xmlns:a16="http://schemas.microsoft.com/office/drawing/2014/main" id="{E7988B0D-C585-0366-98B9-FB2F1D3778E1}"/>
              </a:ext>
            </a:extLst>
          </p:cNvPr>
          <p:cNvSpPr txBox="1"/>
          <p:nvPr/>
        </p:nvSpPr>
        <p:spPr>
          <a:xfrm>
            <a:off x="504890" y="3740759"/>
            <a:ext cx="856550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18288" rIns="18288" bIns="0" rtlCol="0">
            <a:spAutoFit/>
          </a:bodyPr>
          <a:lstStyle/>
          <a:p>
            <a:r>
              <a:rPr kumimoji="1" lang="en-US" altLang="ja-JP" sz="800" b="1" dirty="0">
                <a:latin typeface="+mj-lt"/>
              </a:rPr>
              <a:t>KANBAN </a:t>
            </a:r>
            <a:r>
              <a:rPr kumimoji="1" lang="en-US" altLang="ja-JP" sz="1000" b="1" dirty="0">
                <a:latin typeface="+mj-lt"/>
              </a:rPr>
              <a:t>mode</a:t>
            </a:r>
            <a:endParaRPr kumimoji="1" lang="ja-JP" altLang="en-US" sz="800" b="1" dirty="0"/>
          </a:p>
        </p:txBody>
      </p:sp>
      <p:sp>
        <p:nvSpPr>
          <p:cNvPr id="47" name="テキスト ボックス 75">
            <a:extLst>
              <a:ext uri="{FF2B5EF4-FFF2-40B4-BE49-F238E27FC236}">
                <a16:creationId xmlns:a16="http://schemas.microsoft.com/office/drawing/2014/main" id="{1BBFA6B5-8238-445F-14B6-DBA3E215BDCD}"/>
              </a:ext>
            </a:extLst>
          </p:cNvPr>
          <p:cNvSpPr txBox="1"/>
          <p:nvPr/>
        </p:nvSpPr>
        <p:spPr>
          <a:xfrm>
            <a:off x="587116" y="3994228"/>
            <a:ext cx="5061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The user will be able to scan the KANBAN, where they will automatically get the details from the tag.</a:t>
            </a:r>
            <a:endParaRPr kumimoji="1" lang="ja-JP" altLang="en-US" sz="800" dirty="0"/>
          </a:p>
        </p:txBody>
      </p:sp>
      <p:sp>
        <p:nvSpPr>
          <p:cNvPr id="23" name="テキスト ボックス 300">
            <a:extLst>
              <a:ext uri="{FF2B5EF4-FFF2-40B4-BE49-F238E27FC236}">
                <a16:creationId xmlns:a16="http://schemas.microsoft.com/office/drawing/2014/main" id="{883CAAEC-C740-212D-ECAD-DF8BDBB68099}"/>
              </a:ext>
            </a:extLst>
          </p:cNvPr>
          <p:cNvSpPr txBox="1"/>
          <p:nvPr/>
        </p:nvSpPr>
        <p:spPr>
          <a:xfrm>
            <a:off x="996414" y="4436613"/>
            <a:ext cx="88757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(Step.1)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KANBAN tag</a:t>
            </a:r>
            <a:endParaRPr kumimoji="1" lang="ja-JP" altLang="en-US" sz="600" dirty="0"/>
          </a:p>
        </p:txBody>
      </p:sp>
      <p:sp>
        <p:nvSpPr>
          <p:cNvPr id="58" name="テキスト ボックス 300">
            <a:extLst>
              <a:ext uri="{FF2B5EF4-FFF2-40B4-BE49-F238E27FC236}">
                <a16:creationId xmlns:a16="http://schemas.microsoft.com/office/drawing/2014/main" id="{D64167C1-E789-ED24-6AF5-3E78799875C5}"/>
              </a:ext>
            </a:extLst>
          </p:cNvPr>
          <p:cNvSpPr txBox="1"/>
          <p:nvPr/>
        </p:nvSpPr>
        <p:spPr>
          <a:xfrm>
            <a:off x="1916100" y="4355401"/>
            <a:ext cx="1648854" cy="461665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u="sng" dirty="0">
                <a:solidFill>
                  <a:schemeClr val="bg1"/>
                </a:solidFill>
                <a:latin typeface="+mj-lt"/>
              </a:rPr>
              <a:t>In case of NG</a:t>
            </a:r>
          </a:p>
          <a:p>
            <a:endParaRPr kumimoji="1" lang="en-US" altLang="ja-JP" sz="600" b="1" dirty="0">
              <a:solidFill>
                <a:schemeClr val="bg1"/>
              </a:solidFill>
              <a:latin typeface="+mj-lt"/>
            </a:endParaRPr>
          </a:p>
          <a:p>
            <a:r>
              <a:rPr kumimoji="1" lang="en-US" altLang="ja-JP" sz="600" dirty="0">
                <a:solidFill>
                  <a:schemeClr val="bg1"/>
                </a:solidFill>
                <a:latin typeface="+mj-lt"/>
              </a:rPr>
              <a:t>Prevent scan duplicated or invalid tag(not in store)</a:t>
            </a:r>
            <a:endParaRPr kumimoji="1" lang="ja-JP" altLang="en-US" sz="600" dirty="0">
              <a:solidFill>
                <a:schemeClr val="bg1"/>
              </a:solidFill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BC887E0-B881-B3ED-4E2D-36F3E6F0388C}"/>
              </a:ext>
            </a:extLst>
          </p:cNvPr>
          <p:cNvSpPr/>
          <p:nvPr/>
        </p:nvSpPr>
        <p:spPr>
          <a:xfrm>
            <a:off x="2513996" y="6644669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E9940AF-CAD3-6D48-A883-D28CD887DF7C}"/>
              </a:ext>
            </a:extLst>
          </p:cNvPr>
          <p:cNvSpPr/>
          <p:nvPr/>
        </p:nvSpPr>
        <p:spPr>
          <a:xfrm>
            <a:off x="1840636" y="6645051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sp>
        <p:nvSpPr>
          <p:cNvPr id="64" name="テキスト ボックス 300">
            <a:extLst>
              <a:ext uri="{FF2B5EF4-FFF2-40B4-BE49-F238E27FC236}">
                <a16:creationId xmlns:a16="http://schemas.microsoft.com/office/drawing/2014/main" id="{D851480E-382C-EAB9-703F-949B338AC571}"/>
              </a:ext>
            </a:extLst>
          </p:cNvPr>
          <p:cNvSpPr txBox="1"/>
          <p:nvPr/>
        </p:nvSpPr>
        <p:spPr>
          <a:xfrm>
            <a:off x="513262" y="7295943"/>
            <a:ext cx="3825058" cy="14465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Conditions:</a:t>
            </a:r>
          </a:p>
          <a:p>
            <a:r>
              <a:rPr lang="en-US" sz="800" dirty="0"/>
              <a:t>1. This step will create the MATERIAL ISSUE SLIP plan while it is completed.</a:t>
            </a:r>
          </a:p>
          <a:p>
            <a:r>
              <a:rPr lang="en-US" sz="800" dirty="0"/>
              <a:t>2. Slip no format should be &lt;BARCODE LINE&gt;&lt;YYMMDDNNNN&gt;</a:t>
            </a:r>
          </a:p>
          <a:p>
            <a:r>
              <a:rPr kumimoji="1" lang="en-US" altLang="ja-JP" sz="800" dirty="0"/>
              <a:t> BARCODE LINE 	:	From scan</a:t>
            </a:r>
          </a:p>
          <a:p>
            <a:r>
              <a:rPr kumimoji="1" lang="en-US" altLang="ja-JP" sz="800" dirty="0"/>
              <a:t> YYMMDDNNNN 	:	DATE(YYMMDD) + Running number 4 digits</a:t>
            </a:r>
          </a:p>
          <a:p>
            <a:r>
              <a:rPr kumimoji="1" lang="en-US" altLang="ja-JP" sz="800" dirty="0"/>
              <a:t>3. Material Issue Slip details</a:t>
            </a:r>
          </a:p>
          <a:p>
            <a:r>
              <a:rPr kumimoji="1" lang="en-US" altLang="ja-JP" sz="800" dirty="0"/>
              <a:t> - Part no</a:t>
            </a:r>
          </a:p>
          <a:p>
            <a:r>
              <a:rPr kumimoji="1" lang="en-US" altLang="ja-JP" sz="800" dirty="0"/>
              <a:t> - Qty</a:t>
            </a:r>
          </a:p>
          <a:p>
            <a:r>
              <a:rPr kumimoji="1" lang="en-US" altLang="ja-JP" sz="800" dirty="0"/>
              <a:t> - Date</a:t>
            </a:r>
          </a:p>
          <a:p>
            <a:r>
              <a:rPr kumimoji="1" lang="en-US" altLang="ja-JP" sz="800" dirty="0"/>
              <a:t> - PS_NO</a:t>
            </a:r>
          </a:p>
          <a:p>
            <a:r>
              <a:rPr kumimoji="1" lang="en-US" altLang="ja-JP" sz="800" dirty="0"/>
              <a:t> - Destination Location ID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E1E33DC-C008-BDD1-814A-017FB4466E4B}"/>
              </a:ext>
            </a:extLst>
          </p:cNvPr>
          <p:cNvSpPr txBox="1"/>
          <p:nvPr/>
        </p:nvSpPr>
        <p:spPr>
          <a:xfrm>
            <a:off x="3057715" y="3152901"/>
            <a:ext cx="318906" cy="169277"/>
          </a:xfrm>
          <a:prstGeom prst="rect">
            <a:avLst/>
          </a:prstGeom>
          <a:noFill/>
        </p:spPr>
        <p:txBody>
          <a:bodyPr wrap="square" rIns="18288" rtlCol="0">
            <a:spAutoFit/>
          </a:bodyPr>
          <a:lstStyle/>
          <a:p>
            <a:pPr algn="r"/>
            <a:r>
              <a:rPr lang="en-US" sz="500" dirty="0"/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38C8BE1-81DD-9D4F-EFCF-6499B0DA9276}"/>
              </a:ext>
            </a:extLst>
          </p:cNvPr>
          <p:cNvSpPr txBox="1"/>
          <p:nvPr/>
        </p:nvSpPr>
        <p:spPr>
          <a:xfrm>
            <a:off x="2717214" y="6439704"/>
            <a:ext cx="318906" cy="169277"/>
          </a:xfrm>
          <a:prstGeom prst="rect">
            <a:avLst/>
          </a:prstGeom>
          <a:noFill/>
        </p:spPr>
        <p:txBody>
          <a:bodyPr wrap="square" rIns="18288" rtlCol="0">
            <a:spAutoFit/>
          </a:bodyPr>
          <a:lstStyle/>
          <a:p>
            <a:pPr algn="r"/>
            <a:r>
              <a:rPr lang="en-US" sz="500" dirty="0"/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457F3D2-D499-C434-57AB-CC71C0685781}"/>
              </a:ext>
            </a:extLst>
          </p:cNvPr>
          <p:cNvSpPr txBox="1"/>
          <p:nvPr/>
        </p:nvSpPr>
        <p:spPr>
          <a:xfrm>
            <a:off x="5882745" y="6456361"/>
            <a:ext cx="318906" cy="169277"/>
          </a:xfrm>
          <a:prstGeom prst="rect">
            <a:avLst/>
          </a:prstGeom>
          <a:noFill/>
        </p:spPr>
        <p:txBody>
          <a:bodyPr wrap="square" rIns="18288" rtlCol="0">
            <a:spAutoFit/>
          </a:bodyPr>
          <a:lstStyle/>
          <a:p>
            <a:pPr algn="r"/>
            <a:r>
              <a:rPr lang="en-US" sz="500" dirty="0"/>
              <a:t>20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049562D-2061-0522-621D-E17B9EC70869}"/>
              </a:ext>
            </a:extLst>
          </p:cNvPr>
          <p:cNvGrpSpPr/>
          <p:nvPr/>
        </p:nvGrpSpPr>
        <p:grpSpPr>
          <a:xfrm>
            <a:off x="5611948" y="6591841"/>
            <a:ext cx="747585" cy="401579"/>
            <a:chOff x="7001199" y="5604763"/>
            <a:chExt cx="747585" cy="401579"/>
          </a:xfrm>
        </p:grpSpPr>
        <p:sp>
          <p:nvSpPr>
            <p:cNvPr id="72" name="正方形/長方形 40">
              <a:extLst>
                <a:ext uri="{FF2B5EF4-FFF2-40B4-BE49-F238E27FC236}">
                  <a16:creationId xmlns:a16="http://schemas.microsoft.com/office/drawing/2014/main" id="{12C3BD99-1BE2-BE79-989D-D83D20CFD353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73" name="グラフィックス 41" descr="右向き指示マーク">
              <a:extLst>
                <a:ext uri="{FF2B5EF4-FFF2-40B4-BE49-F238E27FC236}">
                  <a16:creationId xmlns:a16="http://schemas.microsoft.com/office/drawing/2014/main" id="{363A0C56-CC6E-BB8D-4217-5D3C1BBD7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74" name="テキスト ボックス 300">
            <a:extLst>
              <a:ext uri="{FF2B5EF4-FFF2-40B4-BE49-F238E27FC236}">
                <a16:creationId xmlns:a16="http://schemas.microsoft.com/office/drawing/2014/main" id="{29C67EFF-840B-1E30-0BA5-B3517C7A3768}"/>
              </a:ext>
            </a:extLst>
          </p:cNvPr>
          <p:cNvSpPr txBox="1"/>
          <p:nvPr/>
        </p:nvSpPr>
        <p:spPr>
          <a:xfrm>
            <a:off x="4411647" y="7491869"/>
            <a:ext cx="1801093" cy="538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/>
              <a:t>Slip no : 2412160001</a:t>
            </a:r>
          </a:p>
          <a:p>
            <a:r>
              <a:rPr kumimoji="1" lang="en-US" altLang="ja-JP" sz="700" dirty="0"/>
              <a:t>Dept: Assembly 4</a:t>
            </a:r>
          </a:p>
          <a:p>
            <a:r>
              <a:rPr kumimoji="1" lang="en-US" altLang="ja-JP" sz="700" dirty="0"/>
              <a:t>Date : 16 Dec 2024</a:t>
            </a:r>
          </a:p>
          <a:p>
            <a:pPr algn="r"/>
            <a:r>
              <a:rPr kumimoji="1" lang="en-US" altLang="ja-JP" sz="800" b="1" dirty="0"/>
              <a:t>1 / 2</a:t>
            </a:r>
          </a:p>
        </p:txBody>
      </p:sp>
      <p:sp>
        <p:nvSpPr>
          <p:cNvPr id="75" name="テキスト ボックス 300">
            <a:extLst>
              <a:ext uri="{FF2B5EF4-FFF2-40B4-BE49-F238E27FC236}">
                <a16:creationId xmlns:a16="http://schemas.microsoft.com/office/drawing/2014/main" id="{64355E15-31AD-0732-6FB9-6BEAEC96DAEB}"/>
              </a:ext>
            </a:extLst>
          </p:cNvPr>
          <p:cNvSpPr txBox="1"/>
          <p:nvPr/>
        </p:nvSpPr>
        <p:spPr>
          <a:xfrm>
            <a:off x="4406637" y="8058685"/>
            <a:ext cx="1801093" cy="538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/>
              <a:t>Slip no : 2412160002</a:t>
            </a:r>
          </a:p>
          <a:p>
            <a:r>
              <a:rPr kumimoji="1" lang="en-US" altLang="ja-JP" sz="700" dirty="0"/>
              <a:t>Dept: Assembly 4</a:t>
            </a:r>
          </a:p>
          <a:p>
            <a:r>
              <a:rPr kumimoji="1" lang="en-US" altLang="ja-JP" sz="700" dirty="0"/>
              <a:t>Date : 16 Dec 2024</a:t>
            </a:r>
          </a:p>
          <a:p>
            <a:pPr algn="r"/>
            <a:r>
              <a:rPr kumimoji="1" lang="en-US" altLang="ja-JP" sz="800" b="1" dirty="0"/>
              <a:t>2 / 2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F16E41C7-DBBD-BB85-3B24-CC9F94E8D3F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24" y="2565351"/>
            <a:ext cx="359768" cy="359768"/>
          </a:xfrm>
          <a:prstGeom prst="rect">
            <a:avLst/>
          </a:prstGeom>
        </p:spPr>
      </p:pic>
      <p:sp>
        <p:nvSpPr>
          <p:cNvPr id="79" name="テキスト ボックス 232">
            <a:extLst>
              <a:ext uri="{FF2B5EF4-FFF2-40B4-BE49-F238E27FC236}">
                <a16:creationId xmlns:a16="http://schemas.microsoft.com/office/drawing/2014/main" id="{2921F2FD-ECC8-B66A-AF76-07C73AD3BCD5}"/>
              </a:ext>
            </a:extLst>
          </p:cNvPr>
          <p:cNvSpPr txBox="1"/>
          <p:nvPr/>
        </p:nvSpPr>
        <p:spPr>
          <a:xfrm>
            <a:off x="1368563" y="2863703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Simple</a:t>
            </a:r>
          </a:p>
          <a:p>
            <a:pPr algn="ctr"/>
            <a:r>
              <a:rPr kumimoji="1" lang="en-US" altLang="ja-JP" sz="500" dirty="0"/>
              <a:t>Outbound</a:t>
            </a:r>
            <a:endParaRPr kumimoji="1" lang="ja-JP" altLang="en-US" sz="500" dirty="0"/>
          </a:p>
        </p:txBody>
      </p:sp>
    </p:spTree>
    <p:extLst>
      <p:ext uri="{BB962C8B-B14F-4D97-AF65-F5344CB8AC3E}">
        <p14:creationId xmlns:p14="http://schemas.microsoft.com/office/powerpoint/2010/main" val="12620522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AA534-C1AA-B4D8-3011-0153B3033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F614B344-EFEE-83D8-F7B4-A18A032406F9}"/>
              </a:ext>
            </a:extLst>
          </p:cNvPr>
          <p:cNvSpPr txBox="1"/>
          <p:nvPr/>
        </p:nvSpPr>
        <p:spPr>
          <a:xfrm>
            <a:off x="2352192" y="5504781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195" name="図 194">
            <a:extLst>
              <a:ext uri="{FF2B5EF4-FFF2-40B4-BE49-F238E27FC236}">
                <a16:creationId xmlns:a16="http://schemas.microsoft.com/office/drawing/2014/main" id="{9A65D7B6-AA73-70C9-3EDD-1062BAB03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375" y="4833569"/>
            <a:ext cx="1358764" cy="2027693"/>
          </a:xfrm>
          <a:prstGeom prst="rect">
            <a:avLst/>
          </a:prstGeom>
        </p:spPr>
      </p:pic>
      <p:pic>
        <p:nvPicPr>
          <p:cNvPr id="198" name="図 197">
            <a:extLst>
              <a:ext uri="{FF2B5EF4-FFF2-40B4-BE49-F238E27FC236}">
                <a16:creationId xmlns:a16="http://schemas.microsoft.com/office/drawing/2014/main" id="{952B37A4-1182-4906-D997-C67C60ADE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062" y="4967649"/>
            <a:ext cx="805148" cy="123622"/>
          </a:xfrm>
          <a:prstGeom prst="rect">
            <a:avLst/>
          </a:prstGeom>
        </p:spPr>
      </p:pic>
      <p:pic>
        <p:nvPicPr>
          <p:cNvPr id="200" name="図 199">
            <a:extLst>
              <a:ext uri="{FF2B5EF4-FFF2-40B4-BE49-F238E27FC236}">
                <a16:creationId xmlns:a16="http://schemas.microsoft.com/office/drawing/2014/main" id="{80E3DE29-8C15-C85B-8131-B90F2CC48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875" y="5853209"/>
            <a:ext cx="399116" cy="92870"/>
          </a:xfrm>
          <a:prstGeom prst="rect">
            <a:avLst/>
          </a:prstGeom>
        </p:spPr>
      </p:pic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B71D9804-38B6-AB69-1268-E0D76E6AAE3F}"/>
              </a:ext>
            </a:extLst>
          </p:cNvPr>
          <p:cNvSpPr txBox="1"/>
          <p:nvPr/>
        </p:nvSpPr>
        <p:spPr>
          <a:xfrm>
            <a:off x="1914505" y="5803501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203" name="図 202">
            <a:extLst>
              <a:ext uri="{FF2B5EF4-FFF2-40B4-BE49-F238E27FC236}">
                <a16:creationId xmlns:a16="http://schemas.microsoft.com/office/drawing/2014/main" id="{72ACA098-B560-257C-3284-CF1A60A10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734" y="6473571"/>
            <a:ext cx="234871" cy="129551"/>
          </a:xfrm>
          <a:prstGeom prst="rect">
            <a:avLst/>
          </a:prstGeom>
        </p:spPr>
      </p:pic>
      <p:pic>
        <p:nvPicPr>
          <p:cNvPr id="204" name="図 203">
            <a:extLst>
              <a:ext uri="{FF2B5EF4-FFF2-40B4-BE49-F238E27FC236}">
                <a16:creationId xmlns:a16="http://schemas.microsoft.com/office/drawing/2014/main" id="{0F3B2912-7BBB-D200-B3D6-79B7A6F21A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2383" y="5840348"/>
            <a:ext cx="1334826" cy="298027"/>
          </a:xfrm>
          <a:prstGeom prst="rect">
            <a:avLst/>
          </a:prstGeom>
        </p:spPr>
      </p:pic>
      <p:pic>
        <p:nvPicPr>
          <p:cNvPr id="209" name="図 208">
            <a:extLst>
              <a:ext uri="{FF2B5EF4-FFF2-40B4-BE49-F238E27FC236}">
                <a16:creationId xmlns:a16="http://schemas.microsoft.com/office/drawing/2014/main" id="{4267A5CE-161B-A73C-FA33-CD861984B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8104" y="5435926"/>
            <a:ext cx="1345035" cy="1192247"/>
          </a:xfrm>
          <a:prstGeom prst="rect">
            <a:avLst/>
          </a:prstGeom>
        </p:spPr>
      </p:pic>
      <p:sp>
        <p:nvSpPr>
          <p:cNvPr id="214" name="四角形: 角を丸くする 213">
            <a:extLst>
              <a:ext uri="{FF2B5EF4-FFF2-40B4-BE49-F238E27FC236}">
                <a16:creationId xmlns:a16="http://schemas.microsoft.com/office/drawing/2014/main" id="{CF959238-1D43-F709-1263-40B3A9A39648}"/>
              </a:ext>
            </a:extLst>
          </p:cNvPr>
          <p:cNvSpPr/>
          <p:nvPr/>
        </p:nvSpPr>
        <p:spPr>
          <a:xfrm>
            <a:off x="2329062" y="5437698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2544B825-B35C-B353-98F9-1936CF3CC602}"/>
              </a:ext>
            </a:extLst>
          </p:cNvPr>
          <p:cNvSpPr txBox="1"/>
          <p:nvPr/>
        </p:nvSpPr>
        <p:spPr>
          <a:xfrm>
            <a:off x="1794955" y="5426459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216" name="四角形: 角を丸くする 215">
            <a:extLst>
              <a:ext uri="{FF2B5EF4-FFF2-40B4-BE49-F238E27FC236}">
                <a16:creationId xmlns:a16="http://schemas.microsoft.com/office/drawing/2014/main" id="{AE357C7F-D0B4-4BC0-2895-6376EBEC9E3A}"/>
              </a:ext>
            </a:extLst>
          </p:cNvPr>
          <p:cNvSpPr/>
          <p:nvPr/>
        </p:nvSpPr>
        <p:spPr>
          <a:xfrm>
            <a:off x="2331553" y="5584443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070EE164-7B1B-FF3E-2382-35A7EE3EB085}"/>
              </a:ext>
            </a:extLst>
          </p:cNvPr>
          <p:cNvSpPr txBox="1"/>
          <p:nvPr/>
        </p:nvSpPr>
        <p:spPr>
          <a:xfrm>
            <a:off x="1797446" y="5573204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7756EE50-90EC-3759-508B-3C4323AAD838}"/>
              </a:ext>
            </a:extLst>
          </p:cNvPr>
          <p:cNvSpPr txBox="1"/>
          <p:nvPr/>
        </p:nvSpPr>
        <p:spPr>
          <a:xfrm>
            <a:off x="2355249" y="5421125"/>
            <a:ext cx="840544" cy="135422"/>
          </a:xfrm>
          <a:prstGeom prst="rect">
            <a:avLst/>
          </a:prstGeom>
          <a:noFill/>
        </p:spPr>
        <p:txBody>
          <a:bodyPr wrap="square" tIns="27432" bIns="0" rtlCol="0">
            <a:spAutoFit/>
          </a:bodyPr>
          <a:lstStyle/>
          <a:p>
            <a:r>
              <a:rPr lang="en-US" sz="7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BTM80539-0400</a:t>
            </a:r>
            <a:endParaRPr kumimoji="1" lang="ja-JP" altLang="en-US" sz="5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8D31FD8-0B1A-DEB8-F6AC-5206C4AE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3EDA000-DDDB-425B-53FD-C941DC36A545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1DDBE00-902E-95CA-69F6-C6707CAF584B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2585B8F-BA54-73B6-65B4-3BF49468475E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5-3-2. Material Outbound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8FBE71CE-7C7E-5634-111A-831F59B8C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79" y="1530698"/>
            <a:ext cx="1358764" cy="202769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ADEA63E4-8D98-E9CE-EA52-116B5BCB5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235" y="2826085"/>
            <a:ext cx="243861" cy="130125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A2A575A-6346-586C-32F8-7CCAB68BA92C}"/>
              </a:ext>
            </a:extLst>
          </p:cNvPr>
          <p:cNvSpPr txBox="1"/>
          <p:nvPr/>
        </p:nvSpPr>
        <p:spPr>
          <a:xfrm>
            <a:off x="3164813" y="2805126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FCC82967-39A6-935A-07BB-8AD0EE60E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66" y="1664778"/>
            <a:ext cx="805148" cy="123622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73DC06A-30A5-F2F2-8B74-3962137FADB2}"/>
              </a:ext>
            </a:extLst>
          </p:cNvPr>
          <p:cNvSpPr txBox="1"/>
          <p:nvPr/>
        </p:nvSpPr>
        <p:spPr>
          <a:xfrm>
            <a:off x="2567847" y="1651355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Outbound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7B29226F-7D30-E2E4-C549-A3A98AD0A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379" y="2550338"/>
            <a:ext cx="399116" cy="9287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73787BD-0939-1FC6-B2A4-5B6D28F6BC63}"/>
              </a:ext>
            </a:extLst>
          </p:cNvPr>
          <p:cNvSpPr txBox="1"/>
          <p:nvPr/>
        </p:nvSpPr>
        <p:spPr>
          <a:xfrm>
            <a:off x="2238009" y="2500630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61D8AD0B-2909-1BDB-A3A1-79E66A659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820" y="2987449"/>
            <a:ext cx="234871" cy="129551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2F8D505B-5AB9-0363-2865-261A12E42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238" y="3170700"/>
            <a:ext cx="234871" cy="12955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8089671A-B6B5-0E42-A7BC-11A31EC56C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887" y="2537477"/>
            <a:ext cx="1334826" cy="298027"/>
          </a:xfrm>
          <a:prstGeom prst="rect">
            <a:avLst/>
          </a:prstGeom>
        </p:spPr>
      </p:pic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61073A49-441D-D7FD-5895-003AA77599ED}"/>
              </a:ext>
            </a:extLst>
          </p:cNvPr>
          <p:cNvSpPr/>
          <p:nvPr/>
        </p:nvSpPr>
        <p:spPr>
          <a:xfrm>
            <a:off x="2442166" y="2694508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D9266B4-2994-1230-2519-FEAF1A099D47}"/>
              </a:ext>
            </a:extLst>
          </p:cNvPr>
          <p:cNvSpPr txBox="1"/>
          <p:nvPr/>
        </p:nvSpPr>
        <p:spPr>
          <a:xfrm>
            <a:off x="2118459" y="2683269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1298F24C-1BB3-C4F9-7771-F4E22AEB59DE}"/>
              </a:ext>
            </a:extLst>
          </p:cNvPr>
          <p:cNvSpPr/>
          <p:nvPr/>
        </p:nvSpPr>
        <p:spPr>
          <a:xfrm>
            <a:off x="3094102" y="2687114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6952A7A-B161-56BC-372D-FF2E7CC224A6}"/>
              </a:ext>
            </a:extLst>
          </p:cNvPr>
          <p:cNvSpPr txBox="1"/>
          <p:nvPr/>
        </p:nvSpPr>
        <p:spPr>
          <a:xfrm>
            <a:off x="2775157" y="2668731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D9B1C754-5C6C-64F0-D6C6-28A2748BF7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4247" y="2126565"/>
            <a:ext cx="1345035" cy="1193380"/>
          </a:xfrm>
          <a:prstGeom prst="rect">
            <a:avLst/>
          </a:prstGeom>
        </p:spPr>
      </p:pic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8033C2F6-3719-38E0-13DF-D79D6514723D}"/>
              </a:ext>
            </a:extLst>
          </p:cNvPr>
          <p:cNvSpPr/>
          <p:nvPr/>
        </p:nvSpPr>
        <p:spPr>
          <a:xfrm>
            <a:off x="2652566" y="2134827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60F9672-FE2A-1B21-DD93-0B523B43AC35}"/>
              </a:ext>
            </a:extLst>
          </p:cNvPr>
          <p:cNvSpPr txBox="1"/>
          <p:nvPr/>
        </p:nvSpPr>
        <p:spPr>
          <a:xfrm>
            <a:off x="2118459" y="2123588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27E32876-6E76-DF48-0774-F5A8A5BD64B5}"/>
              </a:ext>
            </a:extLst>
          </p:cNvPr>
          <p:cNvSpPr/>
          <p:nvPr/>
        </p:nvSpPr>
        <p:spPr>
          <a:xfrm>
            <a:off x="2655057" y="2281572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1474873-9FE9-0863-A903-3450B8DF279E}"/>
              </a:ext>
            </a:extLst>
          </p:cNvPr>
          <p:cNvSpPr txBox="1"/>
          <p:nvPr/>
        </p:nvSpPr>
        <p:spPr>
          <a:xfrm>
            <a:off x="2115952" y="2263395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0540F05-DA9D-8216-6E90-3F697B38FC2F}"/>
              </a:ext>
            </a:extLst>
          </p:cNvPr>
          <p:cNvSpPr txBox="1"/>
          <p:nvPr/>
        </p:nvSpPr>
        <p:spPr>
          <a:xfrm>
            <a:off x="3539758" y="1354680"/>
            <a:ext cx="29206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Outbound item.</a:t>
            </a:r>
          </a:p>
          <a:p>
            <a:r>
              <a:rPr kumimoji="1" lang="en-US" altLang="ja-JP" sz="800" b="1" dirty="0">
                <a:latin typeface="+mj-lt"/>
              </a:rPr>
              <a:t>Date : </a:t>
            </a:r>
            <a:r>
              <a:rPr kumimoji="1" lang="en-US" altLang="ja-JP" sz="800" dirty="0">
                <a:latin typeface="Arial 本文"/>
              </a:rPr>
              <a:t>Today’s date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Part no list loaded from master.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KANBAN QR data or item barcode/QR code(manual) </a:t>
            </a:r>
          </a:p>
          <a:p>
            <a:r>
              <a:rPr kumimoji="1" lang="en-US" altLang="ja-JP" sz="800" b="1" dirty="0">
                <a:latin typeface="Arial 本文"/>
              </a:rPr>
              <a:t>Part Name</a:t>
            </a:r>
            <a:r>
              <a:rPr kumimoji="1" lang="en-US" altLang="ja-JP" sz="800" dirty="0">
                <a:latin typeface="Arial 本文"/>
              </a:rPr>
              <a:t> : Display part name while part no has been selected.</a:t>
            </a:r>
          </a:p>
          <a:p>
            <a:r>
              <a:rPr kumimoji="1" lang="en-US" altLang="ja-JP" sz="800" b="1" dirty="0">
                <a:latin typeface="Arial 本文"/>
              </a:rPr>
              <a:t>PS No</a:t>
            </a:r>
            <a:r>
              <a:rPr kumimoji="1" lang="en-US" altLang="ja-JP" sz="800" dirty="0">
                <a:latin typeface="Arial 本文"/>
              </a:rPr>
              <a:t> : PS number list loaded from schedule table.  </a:t>
            </a: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Location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No initial value information. If there is no link, display blank.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barcode line. For example SA|AS01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16AED868-9E91-A455-08E3-02377385E49B}"/>
              </a:ext>
            </a:extLst>
          </p:cNvPr>
          <p:cNvSpPr/>
          <p:nvPr/>
        </p:nvSpPr>
        <p:spPr>
          <a:xfrm>
            <a:off x="1900894" y="26339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5222B10-219D-6A64-0926-A767F8E20AFB}"/>
              </a:ext>
            </a:extLst>
          </p:cNvPr>
          <p:cNvSpPr txBox="1"/>
          <p:nvPr/>
        </p:nvSpPr>
        <p:spPr>
          <a:xfrm>
            <a:off x="508951" y="5473455"/>
            <a:ext cx="9749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BTM80539-0400</a:t>
            </a:r>
            <a:r>
              <a:rPr lang="en-US" sz="100" dirty="0"/>
              <a:t> </a:t>
            </a:r>
            <a:endParaRPr kumimoji="1" lang="en-US" altLang="ja-JP" sz="600" dirty="0"/>
          </a:p>
          <a:p>
            <a:r>
              <a:rPr kumimoji="1" lang="en-US" altLang="ja-JP" sz="600" dirty="0"/>
              <a:t>Qty per box = 10pcs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2023-09-10</a:t>
            </a:r>
          </a:p>
          <a:p>
            <a:r>
              <a:rPr kumimoji="1" lang="en-US" altLang="ja-JP" sz="600" dirty="0"/>
              <a:t>Label serial : 0001</a:t>
            </a:r>
            <a:endParaRPr kumimoji="1" lang="ja-JP" altLang="en-US" sz="600" dirty="0"/>
          </a:p>
        </p:txBody>
      </p:sp>
      <p:sp>
        <p:nvSpPr>
          <p:cNvPr id="90" name="矢印: 右 89">
            <a:extLst>
              <a:ext uri="{FF2B5EF4-FFF2-40B4-BE49-F238E27FC236}">
                <a16:creationId xmlns:a16="http://schemas.microsoft.com/office/drawing/2014/main" id="{4D8DD518-5819-4FE8-0291-67BD632DCCC6}"/>
              </a:ext>
            </a:extLst>
          </p:cNvPr>
          <p:cNvSpPr/>
          <p:nvPr/>
        </p:nvSpPr>
        <p:spPr>
          <a:xfrm>
            <a:off x="3321477" y="5309763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91" name="矢印: 右 90">
            <a:extLst>
              <a:ext uri="{FF2B5EF4-FFF2-40B4-BE49-F238E27FC236}">
                <a16:creationId xmlns:a16="http://schemas.microsoft.com/office/drawing/2014/main" id="{9C0EBD05-9EA6-4031-60B2-920D07A1F6FB}"/>
              </a:ext>
            </a:extLst>
          </p:cNvPr>
          <p:cNvSpPr/>
          <p:nvPr/>
        </p:nvSpPr>
        <p:spPr>
          <a:xfrm>
            <a:off x="1531279" y="5314033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D56E1646-0B86-B4C9-AD51-DD07701C791F}"/>
              </a:ext>
            </a:extLst>
          </p:cNvPr>
          <p:cNvSpPr txBox="1"/>
          <p:nvPr/>
        </p:nvSpPr>
        <p:spPr>
          <a:xfrm>
            <a:off x="5555566" y="5489969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228" name="図 227">
            <a:extLst>
              <a:ext uri="{FF2B5EF4-FFF2-40B4-BE49-F238E27FC236}">
                <a16:creationId xmlns:a16="http://schemas.microsoft.com/office/drawing/2014/main" id="{3A561848-A052-4973-C33A-166C6CCD7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749" y="4818757"/>
            <a:ext cx="1358764" cy="2027693"/>
          </a:xfrm>
          <a:prstGeom prst="rect">
            <a:avLst/>
          </a:prstGeom>
        </p:spPr>
      </p:pic>
      <p:pic>
        <p:nvPicPr>
          <p:cNvPr id="229" name="図 228">
            <a:extLst>
              <a:ext uri="{FF2B5EF4-FFF2-40B4-BE49-F238E27FC236}">
                <a16:creationId xmlns:a16="http://schemas.microsoft.com/office/drawing/2014/main" id="{37F8A6D4-DEDA-1CC0-49FD-17F68EA4E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105" y="6114144"/>
            <a:ext cx="243861" cy="130125"/>
          </a:xfrm>
          <a:prstGeom prst="rect">
            <a:avLst/>
          </a:prstGeom>
        </p:spPr>
      </p:pic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500118E0-D8D5-AB74-0C1C-98D7A0E3FA8E}"/>
              </a:ext>
            </a:extLst>
          </p:cNvPr>
          <p:cNvSpPr txBox="1"/>
          <p:nvPr/>
        </p:nvSpPr>
        <p:spPr>
          <a:xfrm>
            <a:off x="6044683" y="6093185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231" name="図 230">
            <a:extLst>
              <a:ext uri="{FF2B5EF4-FFF2-40B4-BE49-F238E27FC236}">
                <a16:creationId xmlns:a16="http://schemas.microsoft.com/office/drawing/2014/main" id="{1D574CA9-DFE8-ECDC-DCD2-7E0C72256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436" y="4952837"/>
            <a:ext cx="805148" cy="123622"/>
          </a:xfrm>
          <a:prstGeom prst="rect">
            <a:avLst/>
          </a:prstGeom>
        </p:spPr>
      </p:pic>
      <p:pic>
        <p:nvPicPr>
          <p:cNvPr id="233" name="図 232">
            <a:extLst>
              <a:ext uri="{FF2B5EF4-FFF2-40B4-BE49-F238E27FC236}">
                <a16:creationId xmlns:a16="http://schemas.microsoft.com/office/drawing/2014/main" id="{17E20E58-7858-239B-11EF-05BD6BB08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249" y="5838397"/>
            <a:ext cx="399116" cy="92870"/>
          </a:xfrm>
          <a:prstGeom prst="rect">
            <a:avLst/>
          </a:prstGeom>
        </p:spPr>
      </p:pic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6FAD1516-6C8B-77D0-E2AD-8FB3AABB0ECA}"/>
              </a:ext>
            </a:extLst>
          </p:cNvPr>
          <p:cNvSpPr txBox="1"/>
          <p:nvPr/>
        </p:nvSpPr>
        <p:spPr>
          <a:xfrm>
            <a:off x="5117879" y="5788689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235" name="図 234">
            <a:extLst>
              <a:ext uri="{FF2B5EF4-FFF2-40B4-BE49-F238E27FC236}">
                <a16:creationId xmlns:a16="http://schemas.microsoft.com/office/drawing/2014/main" id="{BD2B3B70-AEA2-55F7-401F-9BCFA081B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690" y="6275508"/>
            <a:ext cx="234871" cy="129551"/>
          </a:xfrm>
          <a:prstGeom prst="rect">
            <a:avLst/>
          </a:prstGeom>
        </p:spPr>
      </p:pic>
      <p:pic>
        <p:nvPicPr>
          <p:cNvPr id="236" name="図 235">
            <a:extLst>
              <a:ext uri="{FF2B5EF4-FFF2-40B4-BE49-F238E27FC236}">
                <a16:creationId xmlns:a16="http://schemas.microsoft.com/office/drawing/2014/main" id="{8373F09F-A447-FAFA-634C-7BD7FF520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108" y="6458759"/>
            <a:ext cx="234871" cy="129551"/>
          </a:xfrm>
          <a:prstGeom prst="rect">
            <a:avLst/>
          </a:prstGeom>
        </p:spPr>
      </p:pic>
      <p:pic>
        <p:nvPicPr>
          <p:cNvPr id="237" name="図 236">
            <a:extLst>
              <a:ext uri="{FF2B5EF4-FFF2-40B4-BE49-F238E27FC236}">
                <a16:creationId xmlns:a16="http://schemas.microsoft.com/office/drawing/2014/main" id="{A513372B-6F4F-01D0-2951-0E3DDE8FD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5757" y="5825536"/>
            <a:ext cx="1334826" cy="298027"/>
          </a:xfrm>
          <a:prstGeom prst="rect">
            <a:avLst/>
          </a:prstGeom>
        </p:spPr>
      </p:pic>
      <p:sp>
        <p:nvSpPr>
          <p:cNvPr id="238" name="四角形: 角を丸くする 237">
            <a:extLst>
              <a:ext uri="{FF2B5EF4-FFF2-40B4-BE49-F238E27FC236}">
                <a16:creationId xmlns:a16="http://schemas.microsoft.com/office/drawing/2014/main" id="{02BA1FA8-D41D-44D3-458D-146F9FBEE05C}"/>
              </a:ext>
            </a:extLst>
          </p:cNvPr>
          <p:cNvSpPr/>
          <p:nvPr/>
        </p:nvSpPr>
        <p:spPr>
          <a:xfrm>
            <a:off x="5322036" y="5982567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39" name="四角形: 角を丸くする 238">
            <a:extLst>
              <a:ext uri="{FF2B5EF4-FFF2-40B4-BE49-F238E27FC236}">
                <a16:creationId xmlns:a16="http://schemas.microsoft.com/office/drawing/2014/main" id="{497420C5-7A7F-7D81-BE45-2840A4194AE2}"/>
              </a:ext>
            </a:extLst>
          </p:cNvPr>
          <p:cNvSpPr/>
          <p:nvPr/>
        </p:nvSpPr>
        <p:spPr>
          <a:xfrm>
            <a:off x="5973972" y="5975173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AF02917B-EBE1-11E1-56A8-746379A6C082}"/>
              </a:ext>
            </a:extLst>
          </p:cNvPr>
          <p:cNvSpPr txBox="1"/>
          <p:nvPr/>
        </p:nvSpPr>
        <p:spPr>
          <a:xfrm>
            <a:off x="5655027" y="5956790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241" name="図 240">
            <a:extLst>
              <a:ext uri="{FF2B5EF4-FFF2-40B4-BE49-F238E27FC236}">
                <a16:creationId xmlns:a16="http://schemas.microsoft.com/office/drawing/2014/main" id="{38C562CC-E7EC-A2F8-9B44-C37CD03F91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1478" y="5421114"/>
            <a:ext cx="1345035" cy="1183217"/>
          </a:xfrm>
          <a:prstGeom prst="rect">
            <a:avLst/>
          </a:prstGeom>
        </p:spPr>
      </p:pic>
      <p:sp>
        <p:nvSpPr>
          <p:cNvPr id="245" name="四角形: 角を丸くする 244">
            <a:extLst>
              <a:ext uri="{FF2B5EF4-FFF2-40B4-BE49-F238E27FC236}">
                <a16:creationId xmlns:a16="http://schemas.microsoft.com/office/drawing/2014/main" id="{7D567EE6-C5F9-EC20-09D6-ED065AB30BED}"/>
              </a:ext>
            </a:extLst>
          </p:cNvPr>
          <p:cNvSpPr/>
          <p:nvPr/>
        </p:nvSpPr>
        <p:spPr>
          <a:xfrm>
            <a:off x="5532436" y="5422886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6" name="四角形: 角を丸くする 245">
            <a:extLst>
              <a:ext uri="{FF2B5EF4-FFF2-40B4-BE49-F238E27FC236}">
                <a16:creationId xmlns:a16="http://schemas.microsoft.com/office/drawing/2014/main" id="{66D86B87-8C7D-6518-E717-C53C7EA7E5F3}"/>
              </a:ext>
            </a:extLst>
          </p:cNvPr>
          <p:cNvSpPr/>
          <p:nvPr/>
        </p:nvSpPr>
        <p:spPr>
          <a:xfrm>
            <a:off x="5534927" y="5569631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DF086F68-30D6-028B-EECE-C3DF72409887}"/>
              </a:ext>
            </a:extLst>
          </p:cNvPr>
          <p:cNvSpPr txBox="1"/>
          <p:nvPr/>
        </p:nvSpPr>
        <p:spPr>
          <a:xfrm>
            <a:off x="5000820" y="5558392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E747655E-AE96-16AA-79CE-919AD5F33463}"/>
              </a:ext>
            </a:extLst>
          </p:cNvPr>
          <p:cNvSpPr txBox="1"/>
          <p:nvPr/>
        </p:nvSpPr>
        <p:spPr>
          <a:xfrm>
            <a:off x="5172678" y="5966470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9C8572B4-360C-FB22-57B6-055694DA9406}"/>
              </a:ext>
            </a:extLst>
          </p:cNvPr>
          <p:cNvSpPr txBox="1"/>
          <p:nvPr/>
        </p:nvSpPr>
        <p:spPr>
          <a:xfrm>
            <a:off x="5017085" y="6250983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</a:t>
            </a: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857E34CF-5292-90E7-6BE4-42C640FBE404}"/>
              </a:ext>
            </a:extLst>
          </p:cNvPr>
          <p:cNvSpPr txBox="1"/>
          <p:nvPr/>
        </p:nvSpPr>
        <p:spPr>
          <a:xfrm>
            <a:off x="5467844" y="6242855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B792969C-E7EC-86E0-F599-011872B18D61}"/>
              </a:ext>
            </a:extLst>
          </p:cNvPr>
          <p:cNvSpPr txBox="1"/>
          <p:nvPr/>
        </p:nvSpPr>
        <p:spPr>
          <a:xfrm>
            <a:off x="5872488" y="6248139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</a:t>
            </a:r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4513BB98-B3D4-AEC7-6670-5C614D1594AD}"/>
              </a:ext>
            </a:extLst>
          </p:cNvPr>
          <p:cNvSpPr txBox="1"/>
          <p:nvPr/>
        </p:nvSpPr>
        <p:spPr>
          <a:xfrm>
            <a:off x="5817143" y="5958930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DF20921-E359-7FCD-4086-9B4C34F8F08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40747"/>
          <a:stretch/>
        </p:blipFill>
        <p:spPr>
          <a:xfrm>
            <a:off x="2172817" y="2605288"/>
            <a:ext cx="1327896" cy="524573"/>
          </a:xfrm>
          <a:prstGeom prst="rect">
            <a:avLst/>
          </a:prstGeom>
        </p:spPr>
      </p:pic>
      <p:sp>
        <p:nvSpPr>
          <p:cNvPr id="26" name="テキスト ボックス 741">
            <a:extLst>
              <a:ext uri="{FF2B5EF4-FFF2-40B4-BE49-F238E27FC236}">
                <a16:creationId xmlns:a16="http://schemas.microsoft.com/office/drawing/2014/main" id="{F76EC4FF-35B5-AA0C-AD89-6643452D8E80}"/>
              </a:ext>
            </a:extLst>
          </p:cNvPr>
          <p:cNvSpPr txBox="1"/>
          <p:nvPr/>
        </p:nvSpPr>
        <p:spPr>
          <a:xfrm>
            <a:off x="2285984" y="5568228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27" name="テキスト ボックス 741">
            <a:extLst>
              <a:ext uri="{FF2B5EF4-FFF2-40B4-BE49-F238E27FC236}">
                <a16:creationId xmlns:a16="http://schemas.microsoft.com/office/drawing/2014/main" id="{386751B5-16B0-E996-01A7-30F7BEE57C48}"/>
              </a:ext>
            </a:extLst>
          </p:cNvPr>
          <p:cNvSpPr txBox="1"/>
          <p:nvPr/>
        </p:nvSpPr>
        <p:spPr>
          <a:xfrm>
            <a:off x="5496902" y="5560203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95" name="テキスト ボックス 32">
            <a:extLst>
              <a:ext uri="{FF2B5EF4-FFF2-40B4-BE49-F238E27FC236}">
                <a16:creationId xmlns:a16="http://schemas.microsoft.com/office/drawing/2014/main" id="{30DF37EB-0165-5CF5-8E2E-A3CF454634D3}"/>
              </a:ext>
            </a:extLst>
          </p:cNvPr>
          <p:cNvSpPr txBox="1"/>
          <p:nvPr/>
        </p:nvSpPr>
        <p:spPr>
          <a:xfrm>
            <a:off x="2161194" y="4945239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Outbound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96" name="テキスト ボックス 32">
            <a:extLst>
              <a:ext uri="{FF2B5EF4-FFF2-40B4-BE49-F238E27FC236}">
                <a16:creationId xmlns:a16="http://schemas.microsoft.com/office/drawing/2014/main" id="{021E5E73-C634-CA0F-A4E8-9722C364ED9C}"/>
              </a:ext>
            </a:extLst>
          </p:cNvPr>
          <p:cNvSpPr txBox="1"/>
          <p:nvPr/>
        </p:nvSpPr>
        <p:spPr>
          <a:xfrm>
            <a:off x="5365470" y="4922683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Outbound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24F9FBFA-2D10-CC3B-6D79-2284472E3FA5}"/>
              </a:ext>
            </a:extLst>
          </p:cNvPr>
          <p:cNvSpPr/>
          <p:nvPr/>
        </p:nvSpPr>
        <p:spPr>
          <a:xfrm>
            <a:off x="5037362" y="6620812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sp>
        <p:nvSpPr>
          <p:cNvPr id="108" name="テキスト ボックス 214">
            <a:extLst>
              <a:ext uri="{FF2B5EF4-FFF2-40B4-BE49-F238E27FC236}">
                <a16:creationId xmlns:a16="http://schemas.microsoft.com/office/drawing/2014/main" id="{80519E2A-8D96-DBB8-AAEF-5BD9AC2C9EAC}"/>
              </a:ext>
            </a:extLst>
          </p:cNvPr>
          <p:cNvSpPr txBox="1"/>
          <p:nvPr/>
        </p:nvSpPr>
        <p:spPr>
          <a:xfrm>
            <a:off x="4994326" y="5397394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A62715-F8B1-0F4C-D114-1BE7D7B982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5698" y="6432949"/>
            <a:ext cx="1254295" cy="1699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65FADE-A4EE-AFFC-A73E-DE87299A239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37412"/>
          <a:stretch/>
        </p:blipFill>
        <p:spPr>
          <a:xfrm>
            <a:off x="5045801" y="5887680"/>
            <a:ext cx="1331929" cy="552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DC0A5F-21E8-2436-8D99-BE9E2C167B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7994" y="6439059"/>
            <a:ext cx="1254295" cy="169937"/>
          </a:xfrm>
          <a:prstGeom prst="rect">
            <a:avLst/>
          </a:prstGeom>
        </p:spPr>
      </p:pic>
      <p:sp>
        <p:nvSpPr>
          <p:cNvPr id="334" name="テキスト ボックス 412">
            <a:extLst>
              <a:ext uri="{FF2B5EF4-FFF2-40B4-BE49-F238E27FC236}">
                <a16:creationId xmlns:a16="http://schemas.microsoft.com/office/drawing/2014/main" id="{BAF3B301-3E28-BD71-34C1-087F83DB4615}"/>
              </a:ext>
            </a:extLst>
          </p:cNvPr>
          <p:cNvSpPr txBox="1"/>
          <p:nvPr/>
        </p:nvSpPr>
        <p:spPr>
          <a:xfrm>
            <a:off x="1865288" y="6491539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335" name="Rectangle: Rounded Corners 334">
            <a:extLst>
              <a:ext uri="{FF2B5EF4-FFF2-40B4-BE49-F238E27FC236}">
                <a16:creationId xmlns:a16="http://schemas.microsoft.com/office/drawing/2014/main" id="{DE43707F-D4A5-FCC0-29B5-F0D8E683B626}"/>
              </a:ext>
            </a:extLst>
          </p:cNvPr>
          <p:cNvSpPr/>
          <p:nvPr/>
        </p:nvSpPr>
        <p:spPr>
          <a:xfrm>
            <a:off x="2154310" y="6475911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b="1" kern="0" dirty="0">
              <a:solidFill>
                <a:prstClr val="black"/>
              </a:solidFill>
            </a:endParaRPr>
          </a:p>
        </p:txBody>
      </p:sp>
      <p:sp>
        <p:nvSpPr>
          <p:cNvPr id="336" name="テキスト ボックス 412">
            <a:extLst>
              <a:ext uri="{FF2B5EF4-FFF2-40B4-BE49-F238E27FC236}">
                <a16:creationId xmlns:a16="http://schemas.microsoft.com/office/drawing/2014/main" id="{9E2F4FE6-3AA7-9E8C-D571-A5B7042E6403}"/>
              </a:ext>
            </a:extLst>
          </p:cNvPr>
          <p:cNvSpPr txBox="1"/>
          <p:nvPr/>
        </p:nvSpPr>
        <p:spPr>
          <a:xfrm>
            <a:off x="5070065" y="6506307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337" name="Rectangle: Rounded Corners 336">
            <a:extLst>
              <a:ext uri="{FF2B5EF4-FFF2-40B4-BE49-F238E27FC236}">
                <a16:creationId xmlns:a16="http://schemas.microsoft.com/office/drawing/2014/main" id="{0705C8C4-E78B-B2F1-ACD7-6FFBDF04D00E}"/>
              </a:ext>
            </a:extLst>
          </p:cNvPr>
          <p:cNvSpPr/>
          <p:nvPr/>
        </p:nvSpPr>
        <p:spPr>
          <a:xfrm>
            <a:off x="5359087" y="6490679"/>
            <a:ext cx="304122" cy="104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400" b="1" kern="0" dirty="0">
                <a:solidFill>
                  <a:prstClr val="black"/>
                </a:solidFill>
              </a:rPr>
              <a:t>AS01</a:t>
            </a:r>
          </a:p>
        </p:txBody>
      </p:sp>
      <p:sp>
        <p:nvSpPr>
          <p:cNvPr id="19" name="四角形: 角を丸くする 50">
            <a:extLst>
              <a:ext uri="{FF2B5EF4-FFF2-40B4-BE49-F238E27FC236}">
                <a16:creationId xmlns:a16="http://schemas.microsoft.com/office/drawing/2014/main" id="{1935B6E0-5425-190F-CB30-988537DC34DA}"/>
              </a:ext>
            </a:extLst>
          </p:cNvPr>
          <p:cNvSpPr/>
          <p:nvPr/>
        </p:nvSpPr>
        <p:spPr>
          <a:xfrm>
            <a:off x="2656376" y="2431904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51">
            <a:extLst>
              <a:ext uri="{FF2B5EF4-FFF2-40B4-BE49-F238E27FC236}">
                <a16:creationId xmlns:a16="http://schemas.microsoft.com/office/drawing/2014/main" id="{103AB18F-0724-8145-C38B-10E37382B1DF}"/>
              </a:ext>
            </a:extLst>
          </p:cNvPr>
          <p:cNvSpPr txBox="1"/>
          <p:nvPr/>
        </p:nvSpPr>
        <p:spPr>
          <a:xfrm>
            <a:off x="2118607" y="2417180"/>
            <a:ext cx="37061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PS No</a:t>
            </a:r>
            <a:endParaRPr kumimoji="1" lang="ja-JP" altLang="en-US" sz="5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E041259-9DEC-9B2E-D09F-7265DFBD0C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8399" y="3141629"/>
            <a:ext cx="1254295" cy="169937"/>
          </a:xfrm>
          <a:prstGeom prst="rect">
            <a:avLst/>
          </a:prstGeom>
        </p:spPr>
      </p:pic>
      <p:sp>
        <p:nvSpPr>
          <p:cNvPr id="28" name="テキスト ボックス 412">
            <a:extLst>
              <a:ext uri="{FF2B5EF4-FFF2-40B4-BE49-F238E27FC236}">
                <a16:creationId xmlns:a16="http://schemas.microsoft.com/office/drawing/2014/main" id="{2D539D0C-77F0-EFA1-A82C-5E9FB91C1379}"/>
              </a:ext>
            </a:extLst>
          </p:cNvPr>
          <p:cNvSpPr txBox="1"/>
          <p:nvPr/>
        </p:nvSpPr>
        <p:spPr>
          <a:xfrm>
            <a:off x="2197989" y="3200219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3811E2A-52BA-BB64-7B66-1EA60F6AF824}"/>
              </a:ext>
            </a:extLst>
          </p:cNvPr>
          <p:cNvSpPr/>
          <p:nvPr/>
        </p:nvSpPr>
        <p:spPr>
          <a:xfrm>
            <a:off x="2487011" y="3184591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b="1" kern="0" dirty="0">
              <a:solidFill>
                <a:prstClr val="black"/>
              </a:solidFill>
            </a:endParaRPr>
          </a:p>
        </p:txBody>
      </p:sp>
      <p:sp>
        <p:nvSpPr>
          <p:cNvPr id="60" name="二等辺三角形 1">
            <a:extLst>
              <a:ext uri="{FF2B5EF4-FFF2-40B4-BE49-F238E27FC236}">
                <a16:creationId xmlns:a16="http://schemas.microsoft.com/office/drawing/2014/main" id="{4333E51D-182F-D904-B20A-A9158B7076B9}"/>
              </a:ext>
            </a:extLst>
          </p:cNvPr>
          <p:cNvSpPr/>
          <p:nvPr/>
        </p:nvSpPr>
        <p:spPr>
          <a:xfrm>
            <a:off x="6188774" y="517098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8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2" name="四角形: 角を丸くする 50">
            <a:extLst>
              <a:ext uri="{FF2B5EF4-FFF2-40B4-BE49-F238E27FC236}">
                <a16:creationId xmlns:a16="http://schemas.microsoft.com/office/drawing/2014/main" id="{D6379558-60AB-FA75-2AF7-DCCF1F3A3E54}"/>
              </a:ext>
            </a:extLst>
          </p:cNvPr>
          <p:cNvSpPr/>
          <p:nvPr/>
        </p:nvSpPr>
        <p:spPr>
          <a:xfrm>
            <a:off x="2335832" y="5742447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3" name="テキスト ボックス 51">
            <a:extLst>
              <a:ext uri="{FF2B5EF4-FFF2-40B4-BE49-F238E27FC236}">
                <a16:creationId xmlns:a16="http://schemas.microsoft.com/office/drawing/2014/main" id="{C37DCF05-8D45-06F3-CE33-852B516271BE}"/>
              </a:ext>
            </a:extLst>
          </p:cNvPr>
          <p:cNvSpPr txBox="1"/>
          <p:nvPr/>
        </p:nvSpPr>
        <p:spPr>
          <a:xfrm>
            <a:off x="1798063" y="5727723"/>
            <a:ext cx="37061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PS No</a:t>
            </a:r>
            <a:endParaRPr kumimoji="1" lang="ja-JP" altLang="en-US" sz="500" dirty="0"/>
          </a:p>
        </p:txBody>
      </p:sp>
      <p:sp>
        <p:nvSpPr>
          <p:cNvPr id="78" name="四角形: 角を丸くする 50">
            <a:extLst>
              <a:ext uri="{FF2B5EF4-FFF2-40B4-BE49-F238E27FC236}">
                <a16:creationId xmlns:a16="http://schemas.microsoft.com/office/drawing/2014/main" id="{3540C1D5-67BD-60F0-C75A-996FD4BCBD03}"/>
              </a:ext>
            </a:extLst>
          </p:cNvPr>
          <p:cNvSpPr/>
          <p:nvPr/>
        </p:nvSpPr>
        <p:spPr>
          <a:xfrm>
            <a:off x="5540347" y="5730031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123456789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2" name="テキスト ボックス 51">
            <a:extLst>
              <a:ext uri="{FF2B5EF4-FFF2-40B4-BE49-F238E27FC236}">
                <a16:creationId xmlns:a16="http://schemas.microsoft.com/office/drawing/2014/main" id="{020886D3-61FD-CEF2-D272-E5ED7005553A}"/>
              </a:ext>
            </a:extLst>
          </p:cNvPr>
          <p:cNvSpPr txBox="1"/>
          <p:nvPr/>
        </p:nvSpPr>
        <p:spPr>
          <a:xfrm>
            <a:off x="5002578" y="5715307"/>
            <a:ext cx="37061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PS No</a:t>
            </a:r>
            <a:endParaRPr kumimoji="1" lang="ja-JP" altLang="en-US" sz="500" dirty="0"/>
          </a:p>
        </p:txBody>
      </p:sp>
      <p:sp>
        <p:nvSpPr>
          <p:cNvPr id="250" name="テキスト ボックス 300">
            <a:extLst>
              <a:ext uri="{FF2B5EF4-FFF2-40B4-BE49-F238E27FC236}">
                <a16:creationId xmlns:a16="http://schemas.microsoft.com/office/drawing/2014/main" id="{A5C62F65-C1B1-5414-A156-F985E756D9DD}"/>
              </a:ext>
            </a:extLst>
          </p:cNvPr>
          <p:cNvSpPr txBox="1"/>
          <p:nvPr/>
        </p:nvSpPr>
        <p:spPr>
          <a:xfrm>
            <a:off x="4707121" y="3560928"/>
            <a:ext cx="164084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WH staff will shop for materials themselves.</a:t>
            </a:r>
            <a:endParaRPr kumimoji="1" lang="ja-JP" altLang="en-US" sz="600" dirty="0"/>
          </a:p>
        </p:txBody>
      </p:sp>
      <p:pic>
        <p:nvPicPr>
          <p:cNvPr id="356" name="図 32">
            <a:extLst>
              <a:ext uri="{FF2B5EF4-FFF2-40B4-BE49-F238E27FC236}">
                <a16:creationId xmlns:a16="http://schemas.microsoft.com/office/drawing/2014/main" id="{36364F28-EC1B-429B-FCF5-D52E978BEB6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79932"/>
          <a:stretch/>
        </p:blipFill>
        <p:spPr>
          <a:xfrm>
            <a:off x="501287" y="1528896"/>
            <a:ext cx="1360089" cy="405207"/>
          </a:xfrm>
          <a:prstGeom prst="rect">
            <a:avLst/>
          </a:prstGeom>
        </p:spPr>
      </p:pic>
      <p:pic>
        <p:nvPicPr>
          <p:cNvPr id="357" name="図 250">
            <a:extLst>
              <a:ext uri="{FF2B5EF4-FFF2-40B4-BE49-F238E27FC236}">
                <a16:creationId xmlns:a16="http://schemas.microsoft.com/office/drawing/2014/main" id="{FDC1AE7F-0E90-DCE3-437D-F7A37AF3C55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0856"/>
          <a:stretch/>
        </p:blipFill>
        <p:spPr>
          <a:xfrm>
            <a:off x="494054" y="1933407"/>
            <a:ext cx="1364286" cy="1614633"/>
          </a:xfrm>
          <a:prstGeom prst="rect">
            <a:avLst/>
          </a:prstGeom>
        </p:spPr>
      </p:pic>
      <p:pic>
        <p:nvPicPr>
          <p:cNvPr id="358" name="図 251">
            <a:extLst>
              <a:ext uri="{FF2B5EF4-FFF2-40B4-BE49-F238E27FC236}">
                <a16:creationId xmlns:a16="http://schemas.microsoft.com/office/drawing/2014/main" id="{2B5934FA-E032-752C-A3E3-2A652A5D06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9652" y="2097933"/>
            <a:ext cx="546082" cy="198137"/>
          </a:xfrm>
          <a:prstGeom prst="rect">
            <a:avLst/>
          </a:prstGeom>
        </p:spPr>
      </p:pic>
      <p:pic>
        <p:nvPicPr>
          <p:cNvPr id="359" name="図 252">
            <a:extLst>
              <a:ext uri="{FF2B5EF4-FFF2-40B4-BE49-F238E27FC236}">
                <a16:creationId xmlns:a16="http://schemas.microsoft.com/office/drawing/2014/main" id="{5EFFD92C-1F4D-CDA4-2584-02DA15360D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834" y="2442325"/>
            <a:ext cx="546082" cy="198137"/>
          </a:xfrm>
          <a:prstGeom prst="rect">
            <a:avLst/>
          </a:prstGeom>
        </p:spPr>
      </p:pic>
      <p:pic>
        <p:nvPicPr>
          <p:cNvPr id="360" name="図 255">
            <a:extLst>
              <a:ext uri="{FF2B5EF4-FFF2-40B4-BE49-F238E27FC236}">
                <a16:creationId xmlns:a16="http://schemas.microsoft.com/office/drawing/2014/main" id="{9FA8B97A-E1EA-8F3C-65D7-5C39E03D4F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0600" y="2785062"/>
            <a:ext cx="510584" cy="178119"/>
          </a:xfrm>
          <a:prstGeom prst="rect">
            <a:avLst/>
          </a:prstGeom>
        </p:spPr>
      </p:pic>
      <p:sp>
        <p:nvSpPr>
          <p:cNvPr id="361" name="テキスト ボックス 256">
            <a:extLst>
              <a:ext uri="{FF2B5EF4-FFF2-40B4-BE49-F238E27FC236}">
                <a16:creationId xmlns:a16="http://schemas.microsoft.com/office/drawing/2014/main" id="{2FDC66D6-49FE-EBB5-AEF9-DF45653DA33E}"/>
              </a:ext>
            </a:extLst>
          </p:cNvPr>
          <p:cNvSpPr txBox="1"/>
          <p:nvPr/>
        </p:nvSpPr>
        <p:spPr>
          <a:xfrm>
            <a:off x="810974" y="2778326"/>
            <a:ext cx="8098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Inbound Schedule</a:t>
            </a:r>
            <a:endParaRPr kumimoji="1" lang="ja-JP" altLang="en-US" sz="600" dirty="0"/>
          </a:p>
        </p:txBody>
      </p:sp>
      <p:pic>
        <p:nvPicPr>
          <p:cNvPr id="362" name="図 257">
            <a:extLst>
              <a:ext uri="{FF2B5EF4-FFF2-40B4-BE49-F238E27FC236}">
                <a16:creationId xmlns:a16="http://schemas.microsoft.com/office/drawing/2014/main" id="{D6CD0454-A148-B630-E0EF-4516FA6A59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1362" y="3120291"/>
            <a:ext cx="510584" cy="178119"/>
          </a:xfrm>
          <a:prstGeom prst="rect">
            <a:avLst/>
          </a:prstGeom>
        </p:spPr>
      </p:pic>
      <p:sp>
        <p:nvSpPr>
          <p:cNvPr id="363" name="テキスト ボックス 258">
            <a:extLst>
              <a:ext uri="{FF2B5EF4-FFF2-40B4-BE49-F238E27FC236}">
                <a16:creationId xmlns:a16="http://schemas.microsoft.com/office/drawing/2014/main" id="{87002AB9-924C-3ABD-9AFD-90BA6BA726EB}"/>
              </a:ext>
            </a:extLst>
          </p:cNvPr>
          <p:cNvSpPr txBox="1"/>
          <p:nvPr/>
        </p:nvSpPr>
        <p:spPr>
          <a:xfrm>
            <a:off x="860061" y="3113555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</a:t>
            </a:r>
            <a:endParaRPr kumimoji="1" lang="ja-JP" altLang="en-US" sz="600" dirty="0"/>
          </a:p>
        </p:txBody>
      </p:sp>
      <p:pic>
        <p:nvPicPr>
          <p:cNvPr id="364" name="図 260">
            <a:extLst>
              <a:ext uri="{FF2B5EF4-FFF2-40B4-BE49-F238E27FC236}">
                <a16:creationId xmlns:a16="http://schemas.microsoft.com/office/drawing/2014/main" id="{D9D015C4-FEBC-6CBE-0959-45B08FE26A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6492" y="2685226"/>
            <a:ext cx="1156765" cy="776895"/>
          </a:xfrm>
          <a:prstGeom prst="rect">
            <a:avLst/>
          </a:prstGeom>
        </p:spPr>
      </p:pic>
      <p:sp>
        <p:nvSpPr>
          <p:cNvPr id="365" name="Rectangle 364">
            <a:extLst>
              <a:ext uri="{FF2B5EF4-FFF2-40B4-BE49-F238E27FC236}">
                <a16:creationId xmlns:a16="http://schemas.microsoft.com/office/drawing/2014/main" id="{36B6C77A-98D7-AE3A-29CA-F81AC25F33AC}"/>
              </a:ext>
            </a:extLst>
          </p:cNvPr>
          <p:cNvSpPr/>
          <p:nvPr/>
        </p:nvSpPr>
        <p:spPr>
          <a:xfrm>
            <a:off x="593379" y="2023284"/>
            <a:ext cx="1165280" cy="142957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366" name="テキスト ボックス 232">
            <a:extLst>
              <a:ext uri="{FF2B5EF4-FFF2-40B4-BE49-F238E27FC236}">
                <a16:creationId xmlns:a16="http://schemas.microsoft.com/office/drawing/2014/main" id="{EF7F9955-98B8-C948-841C-0F62451E5239}"/>
              </a:ext>
            </a:extLst>
          </p:cNvPr>
          <p:cNvSpPr txBox="1"/>
          <p:nvPr/>
        </p:nvSpPr>
        <p:spPr>
          <a:xfrm>
            <a:off x="492197" y="2298138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</a:t>
            </a:r>
          </a:p>
          <a:p>
            <a:pPr algn="ctr"/>
            <a:r>
              <a:rPr kumimoji="1" lang="en-US" altLang="ja-JP" sz="500" dirty="0"/>
              <a:t>Outbound</a:t>
            </a:r>
            <a:endParaRPr kumimoji="1" lang="ja-JP" altLang="en-US" sz="500" dirty="0"/>
          </a:p>
        </p:txBody>
      </p:sp>
      <p:sp>
        <p:nvSpPr>
          <p:cNvPr id="367" name="テキスト ボックス 232">
            <a:extLst>
              <a:ext uri="{FF2B5EF4-FFF2-40B4-BE49-F238E27FC236}">
                <a16:creationId xmlns:a16="http://schemas.microsoft.com/office/drawing/2014/main" id="{B2CCFF79-A1A3-BB62-9062-1D7BDD6F3C34}"/>
              </a:ext>
            </a:extLst>
          </p:cNvPr>
          <p:cNvSpPr txBox="1"/>
          <p:nvPr/>
        </p:nvSpPr>
        <p:spPr>
          <a:xfrm>
            <a:off x="950247" y="2866465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 </a:t>
            </a:r>
          </a:p>
          <a:p>
            <a:pPr algn="ctr"/>
            <a:r>
              <a:rPr kumimoji="1" lang="en-US" altLang="ja-JP" sz="500" dirty="0"/>
              <a:t>Issue Slip</a:t>
            </a:r>
            <a:endParaRPr kumimoji="1" lang="ja-JP" altLang="en-US" sz="500" dirty="0"/>
          </a:p>
        </p:txBody>
      </p:sp>
      <p:sp>
        <p:nvSpPr>
          <p:cNvPr id="368" name="テキスト ボックス 232">
            <a:extLst>
              <a:ext uri="{FF2B5EF4-FFF2-40B4-BE49-F238E27FC236}">
                <a16:creationId xmlns:a16="http://schemas.microsoft.com/office/drawing/2014/main" id="{F1940143-6C98-900A-3A32-465071E497C1}"/>
              </a:ext>
            </a:extLst>
          </p:cNvPr>
          <p:cNvSpPr txBox="1"/>
          <p:nvPr/>
        </p:nvSpPr>
        <p:spPr>
          <a:xfrm>
            <a:off x="499744" y="2858610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Return</a:t>
            </a:r>
          </a:p>
          <a:p>
            <a:pPr algn="ctr"/>
            <a:r>
              <a:rPr kumimoji="1" lang="en-US" altLang="ja-JP" sz="500" dirty="0"/>
              <a:t>Material</a:t>
            </a:r>
          </a:p>
        </p:txBody>
      </p:sp>
      <p:pic>
        <p:nvPicPr>
          <p:cNvPr id="369" name="Picture 368">
            <a:extLst>
              <a:ext uri="{FF2B5EF4-FFF2-40B4-BE49-F238E27FC236}">
                <a16:creationId xmlns:a16="http://schemas.microsoft.com/office/drawing/2014/main" id="{4CC27B49-E9B7-ADD6-5313-4E1C7EBF01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21" y="1980435"/>
            <a:ext cx="338135" cy="338135"/>
          </a:xfrm>
          <a:prstGeom prst="rect">
            <a:avLst/>
          </a:prstGeom>
        </p:spPr>
      </p:pic>
      <p:pic>
        <p:nvPicPr>
          <p:cNvPr id="370" name="Picture 369">
            <a:extLst>
              <a:ext uri="{FF2B5EF4-FFF2-40B4-BE49-F238E27FC236}">
                <a16:creationId xmlns:a16="http://schemas.microsoft.com/office/drawing/2014/main" id="{4888EC87-E80E-B162-7F5B-F5423EED86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31" y="1986666"/>
            <a:ext cx="342339" cy="342339"/>
          </a:xfrm>
          <a:prstGeom prst="rect">
            <a:avLst/>
          </a:prstGeom>
        </p:spPr>
      </p:pic>
      <p:pic>
        <p:nvPicPr>
          <p:cNvPr id="371" name="Picture 370">
            <a:extLst>
              <a:ext uri="{FF2B5EF4-FFF2-40B4-BE49-F238E27FC236}">
                <a16:creationId xmlns:a16="http://schemas.microsoft.com/office/drawing/2014/main" id="{65424E62-7055-6FA5-39D2-33D4C5F4110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6" y="2556889"/>
            <a:ext cx="339376" cy="339376"/>
          </a:xfrm>
          <a:prstGeom prst="rect">
            <a:avLst/>
          </a:prstGeom>
        </p:spPr>
      </p:pic>
      <p:sp>
        <p:nvSpPr>
          <p:cNvPr id="372" name="テキスト ボックス 232">
            <a:extLst>
              <a:ext uri="{FF2B5EF4-FFF2-40B4-BE49-F238E27FC236}">
                <a16:creationId xmlns:a16="http://schemas.microsoft.com/office/drawing/2014/main" id="{25701D27-2DD4-3683-348D-DC5B344D4B4D}"/>
              </a:ext>
            </a:extLst>
          </p:cNvPr>
          <p:cNvSpPr txBox="1"/>
          <p:nvPr/>
        </p:nvSpPr>
        <p:spPr>
          <a:xfrm>
            <a:off x="1360871" y="2316705"/>
            <a:ext cx="510584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POKAYOKE</a:t>
            </a:r>
            <a:endParaRPr kumimoji="1" lang="ja-JP" altLang="en-US" sz="500" dirty="0"/>
          </a:p>
        </p:txBody>
      </p:sp>
      <p:pic>
        <p:nvPicPr>
          <p:cNvPr id="373" name="Picture 372">
            <a:extLst>
              <a:ext uri="{FF2B5EF4-FFF2-40B4-BE49-F238E27FC236}">
                <a16:creationId xmlns:a16="http://schemas.microsoft.com/office/drawing/2014/main" id="{918B2AD7-A916-629A-8AEC-840595C3D85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3" y="1973165"/>
            <a:ext cx="337003" cy="337003"/>
          </a:xfrm>
          <a:prstGeom prst="rect">
            <a:avLst/>
          </a:prstGeom>
        </p:spPr>
      </p:pic>
      <p:sp>
        <p:nvSpPr>
          <p:cNvPr id="374" name="テキスト ボックス 232">
            <a:extLst>
              <a:ext uri="{FF2B5EF4-FFF2-40B4-BE49-F238E27FC236}">
                <a16:creationId xmlns:a16="http://schemas.microsoft.com/office/drawing/2014/main" id="{7FB44A43-F93E-35B1-F28F-14AA78B64C67}"/>
              </a:ext>
            </a:extLst>
          </p:cNvPr>
          <p:cNvSpPr txBox="1"/>
          <p:nvPr/>
        </p:nvSpPr>
        <p:spPr>
          <a:xfrm>
            <a:off x="923925" y="2296874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FG</a:t>
            </a:r>
          </a:p>
          <a:p>
            <a:pPr algn="ctr"/>
            <a:r>
              <a:rPr kumimoji="1" lang="en-US" altLang="ja-JP" sz="500" dirty="0"/>
              <a:t>Transfer</a:t>
            </a:r>
            <a:endParaRPr kumimoji="1" lang="ja-JP" altLang="en-US" sz="500" dirty="0"/>
          </a:p>
        </p:txBody>
      </p:sp>
      <p:pic>
        <p:nvPicPr>
          <p:cNvPr id="375" name="Picture 374">
            <a:extLst>
              <a:ext uri="{FF2B5EF4-FFF2-40B4-BE49-F238E27FC236}">
                <a16:creationId xmlns:a16="http://schemas.microsoft.com/office/drawing/2014/main" id="{597258B9-A0C4-D15A-197A-5ABDAA42BE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9" y="2573474"/>
            <a:ext cx="340192" cy="340192"/>
          </a:xfrm>
          <a:prstGeom prst="rect">
            <a:avLst/>
          </a:prstGeom>
        </p:spPr>
      </p:pic>
      <p:grpSp>
        <p:nvGrpSpPr>
          <p:cNvPr id="376" name="Group 375">
            <a:extLst>
              <a:ext uri="{FF2B5EF4-FFF2-40B4-BE49-F238E27FC236}">
                <a16:creationId xmlns:a16="http://schemas.microsoft.com/office/drawing/2014/main" id="{5C43FDD2-C350-9F98-E376-F6E026DFF0A8}"/>
              </a:ext>
            </a:extLst>
          </p:cNvPr>
          <p:cNvGrpSpPr/>
          <p:nvPr/>
        </p:nvGrpSpPr>
        <p:grpSpPr>
          <a:xfrm>
            <a:off x="564712" y="1978346"/>
            <a:ext cx="505488" cy="690385"/>
            <a:chOff x="532183" y="2131167"/>
            <a:chExt cx="505488" cy="690385"/>
          </a:xfrm>
        </p:grpSpPr>
        <p:sp>
          <p:nvSpPr>
            <p:cNvPr id="377" name="正方形/長方形 40">
              <a:extLst>
                <a:ext uri="{FF2B5EF4-FFF2-40B4-BE49-F238E27FC236}">
                  <a16:creationId xmlns:a16="http://schemas.microsoft.com/office/drawing/2014/main" id="{673E0E5E-EFBC-5D01-44CB-906B688C8E45}"/>
                </a:ext>
              </a:extLst>
            </p:cNvPr>
            <p:cNvSpPr/>
            <p:nvPr/>
          </p:nvSpPr>
          <p:spPr>
            <a:xfrm>
              <a:off x="532183" y="2131167"/>
              <a:ext cx="384018" cy="53270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78" name="グラフィックス 41" descr="右向き指示マーク">
              <a:extLst>
                <a:ext uri="{FF2B5EF4-FFF2-40B4-BE49-F238E27FC236}">
                  <a16:creationId xmlns:a16="http://schemas.microsoft.com/office/drawing/2014/main" id="{58568AAF-FEA6-170A-CCC1-072E681E7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14754202">
              <a:off x="801527" y="2585408"/>
              <a:ext cx="236144" cy="236144"/>
            </a:xfrm>
            <a:prstGeom prst="rect">
              <a:avLst/>
            </a:prstGeom>
          </p:spPr>
        </p:pic>
      </p:grpSp>
      <p:sp>
        <p:nvSpPr>
          <p:cNvPr id="2" name="テキスト ボックス 300">
            <a:extLst>
              <a:ext uri="{FF2B5EF4-FFF2-40B4-BE49-F238E27FC236}">
                <a16:creationId xmlns:a16="http://schemas.microsoft.com/office/drawing/2014/main" id="{FDF27280-BDD1-4552-BCA3-B5FE0D03CBC3}"/>
              </a:ext>
            </a:extLst>
          </p:cNvPr>
          <p:cNvSpPr txBox="1"/>
          <p:nvPr/>
        </p:nvSpPr>
        <p:spPr>
          <a:xfrm>
            <a:off x="6933980" y="2683269"/>
            <a:ext cx="2006819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This function will issue the material issue slip.</a:t>
            </a:r>
          </a:p>
          <a:p>
            <a:endParaRPr kumimoji="1" lang="en-US" altLang="ja-JP" sz="800" dirty="0"/>
          </a:p>
          <a:p>
            <a:r>
              <a:rPr kumimoji="1" lang="en-US" altLang="ja-JP" sz="800" dirty="0"/>
              <a:t>There are 2 type</a:t>
            </a:r>
          </a:p>
          <a:p>
            <a:pPr marL="228600" indent="-228600">
              <a:buAutoNum type="arabicPeriod"/>
            </a:pPr>
            <a:r>
              <a:rPr kumimoji="1" lang="en-US" altLang="ja-JP" sz="800" dirty="0"/>
              <a:t>Manual (before picking)</a:t>
            </a:r>
          </a:p>
          <a:p>
            <a:pPr marL="228600" indent="-228600">
              <a:buAutoNum type="arabicPeriod"/>
            </a:pPr>
            <a:r>
              <a:rPr kumimoji="1" lang="en-US" altLang="ja-JP" sz="800" dirty="0"/>
              <a:t>Scan KANBAN (after item used at end line)</a:t>
            </a:r>
          </a:p>
          <a:p>
            <a:pPr marL="228600" indent="-228600">
              <a:buAutoNum type="arabicPeriod"/>
            </a:pPr>
            <a:endParaRPr kumimoji="1" lang="en-US" altLang="ja-JP" sz="800" dirty="0"/>
          </a:p>
          <a:p>
            <a:pPr marL="228600" indent="-228600">
              <a:buAutoNum type="arabicPeriod"/>
            </a:pPr>
            <a:endParaRPr kumimoji="1" lang="en-US" altLang="ja-JP" sz="800" dirty="0"/>
          </a:p>
          <a:p>
            <a:pPr marL="228600" indent="-228600">
              <a:buAutoNum type="arabicPeriod"/>
            </a:pPr>
            <a:endParaRPr kumimoji="1" lang="en-US" altLang="ja-JP" sz="800" dirty="0"/>
          </a:p>
          <a:p>
            <a:r>
              <a:rPr kumimoji="1" lang="en-US" altLang="ja-JP" sz="800" dirty="0"/>
              <a:t>Stock will be deducted and sending data to ERP at web confirm(final step).</a:t>
            </a:r>
            <a:endParaRPr kumimoji="1" lang="ja-JP" altLang="en-US" sz="600" dirty="0"/>
          </a:p>
        </p:txBody>
      </p:sp>
      <p:sp>
        <p:nvSpPr>
          <p:cNvPr id="4" name="Callout: Bent Line 3">
            <a:extLst>
              <a:ext uri="{FF2B5EF4-FFF2-40B4-BE49-F238E27FC236}">
                <a16:creationId xmlns:a16="http://schemas.microsoft.com/office/drawing/2014/main" id="{159F4A5D-16B5-491C-22AC-B1A42E450444}"/>
              </a:ext>
            </a:extLst>
          </p:cNvPr>
          <p:cNvSpPr/>
          <p:nvPr/>
        </p:nvSpPr>
        <p:spPr>
          <a:xfrm>
            <a:off x="3703238" y="6000599"/>
            <a:ext cx="1097065" cy="369837"/>
          </a:xfrm>
          <a:prstGeom prst="borderCallout2">
            <a:avLst>
              <a:gd name="adj1" fmla="val 2346"/>
              <a:gd name="adj2" fmla="val 89221"/>
              <a:gd name="adj3" fmla="val -15286"/>
              <a:gd name="adj4" fmla="val 95224"/>
              <a:gd name="adj5" fmla="val 7823"/>
              <a:gd name="adj6" fmla="val 120144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600" b="1" dirty="0">
                <a:latin typeface="+mj-lt"/>
              </a:rPr>
              <a:t>Stock FIFO</a:t>
            </a:r>
            <a:endParaRPr kumimoji="1" lang="en-US" altLang="ja-JP" sz="600" dirty="0">
              <a:latin typeface="+mj-lt"/>
            </a:endParaRPr>
          </a:p>
          <a:p>
            <a:r>
              <a:rPr kumimoji="1" lang="en-US" altLang="ja-JP" sz="600" dirty="0">
                <a:latin typeface="+mj-lt"/>
              </a:rPr>
              <a:t>Outbound items list will be loaded automatically</a:t>
            </a:r>
            <a:endParaRPr kumimoji="1" lang="ja-JP" altLang="en-US" sz="600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B22C73B-9999-19A1-2DCD-A0DA35CE5D9A}"/>
              </a:ext>
            </a:extLst>
          </p:cNvPr>
          <p:cNvSpPr/>
          <p:nvPr/>
        </p:nvSpPr>
        <p:spPr>
          <a:xfrm rot="10800000">
            <a:off x="3372681" y="2465832"/>
            <a:ext cx="66473" cy="6116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4213B9C-4638-6635-75AE-912C5D7BA7A2}"/>
              </a:ext>
            </a:extLst>
          </p:cNvPr>
          <p:cNvSpPr/>
          <p:nvPr/>
        </p:nvSpPr>
        <p:spPr>
          <a:xfrm rot="10800000">
            <a:off x="3056359" y="5784163"/>
            <a:ext cx="66473" cy="6116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54F707D-B39F-DAA2-96DB-339CF69FBA35}"/>
              </a:ext>
            </a:extLst>
          </p:cNvPr>
          <p:cNvSpPr/>
          <p:nvPr/>
        </p:nvSpPr>
        <p:spPr>
          <a:xfrm rot="10800000">
            <a:off x="6269028" y="5771189"/>
            <a:ext cx="66473" cy="6116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8817326-907D-D8FC-E4F8-2745C4563A18}"/>
              </a:ext>
            </a:extLst>
          </p:cNvPr>
          <p:cNvSpPr/>
          <p:nvPr/>
        </p:nvSpPr>
        <p:spPr>
          <a:xfrm rot="10800000">
            <a:off x="3372681" y="2183442"/>
            <a:ext cx="66473" cy="6116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93F6262-6AE3-0178-DFAA-3195D9708D5B}"/>
              </a:ext>
            </a:extLst>
          </p:cNvPr>
          <p:cNvSpPr/>
          <p:nvPr/>
        </p:nvSpPr>
        <p:spPr>
          <a:xfrm rot="10800000">
            <a:off x="3057118" y="5488968"/>
            <a:ext cx="66473" cy="6116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7C05410-28E4-7FC8-17FD-08152F6ECE37}"/>
              </a:ext>
            </a:extLst>
          </p:cNvPr>
          <p:cNvSpPr/>
          <p:nvPr/>
        </p:nvSpPr>
        <p:spPr>
          <a:xfrm rot="10800000">
            <a:off x="6271105" y="5467404"/>
            <a:ext cx="66473" cy="6116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8651915-81F0-C863-B7D0-D56070D9C554}"/>
              </a:ext>
            </a:extLst>
          </p:cNvPr>
          <p:cNvSpPr/>
          <p:nvPr/>
        </p:nvSpPr>
        <p:spPr>
          <a:xfrm>
            <a:off x="467360" y="3870960"/>
            <a:ext cx="5984240" cy="515475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46" name="テキスト ボックス 75">
            <a:extLst>
              <a:ext uri="{FF2B5EF4-FFF2-40B4-BE49-F238E27FC236}">
                <a16:creationId xmlns:a16="http://schemas.microsoft.com/office/drawing/2014/main" id="{236E3719-2CE7-B0A2-1B08-AA10C793C834}"/>
              </a:ext>
            </a:extLst>
          </p:cNvPr>
          <p:cNvSpPr txBox="1"/>
          <p:nvPr/>
        </p:nvSpPr>
        <p:spPr>
          <a:xfrm>
            <a:off x="504890" y="3740759"/>
            <a:ext cx="856550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18288" rIns="18288" bIns="0" rtlCol="0">
            <a:spAutoFit/>
          </a:bodyPr>
          <a:lstStyle/>
          <a:p>
            <a:r>
              <a:rPr kumimoji="1" lang="en-US" altLang="ja-JP" sz="800" b="1" dirty="0">
                <a:latin typeface="+mj-lt"/>
              </a:rPr>
              <a:t>MANUAL </a:t>
            </a:r>
            <a:r>
              <a:rPr kumimoji="1" lang="en-US" altLang="ja-JP" sz="1000" b="1" dirty="0">
                <a:latin typeface="+mj-lt"/>
              </a:rPr>
              <a:t>mode</a:t>
            </a:r>
            <a:endParaRPr kumimoji="1" lang="ja-JP" altLang="en-US" sz="800" b="1" dirty="0"/>
          </a:p>
        </p:txBody>
      </p:sp>
      <p:sp>
        <p:nvSpPr>
          <p:cNvPr id="47" name="テキスト ボックス 75">
            <a:extLst>
              <a:ext uri="{FF2B5EF4-FFF2-40B4-BE49-F238E27FC236}">
                <a16:creationId xmlns:a16="http://schemas.microsoft.com/office/drawing/2014/main" id="{35D58029-D678-E810-1034-341CF1BE02BB}"/>
              </a:ext>
            </a:extLst>
          </p:cNvPr>
          <p:cNvSpPr txBox="1"/>
          <p:nvPr/>
        </p:nvSpPr>
        <p:spPr>
          <a:xfrm>
            <a:off x="587116" y="3994228"/>
            <a:ext cx="5061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The user will be able to choose parts and quantity directly.</a:t>
            </a:r>
            <a:endParaRPr kumimoji="1" lang="ja-JP" altLang="en-US" sz="800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2B8D3AFA-640F-DEE9-46F7-A9AA85ED989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40747"/>
          <a:stretch/>
        </p:blipFill>
        <p:spPr>
          <a:xfrm>
            <a:off x="1842383" y="5899644"/>
            <a:ext cx="1327896" cy="524573"/>
          </a:xfrm>
          <a:prstGeom prst="rect">
            <a:avLst/>
          </a:prstGeom>
        </p:spPr>
      </p:pic>
      <p:sp>
        <p:nvSpPr>
          <p:cNvPr id="72" name="Callout: Line 71">
            <a:extLst>
              <a:ext uri="{FF2B5EF4-FFF2-40B4-BE49-F238E27FC236}">
                <a16:creationId xmlns:a16="http://schemas.microsoft.com/office/drawing/2014/main" id="{C8FDB1BC-9410-4093-219E-6650D0FD6896}"/>
              </a:ext>
            </a:extLst>
          </p:cNvPr>
          <p:cNvSpPr/>
          <p:nvPr/>
        </p:nvSpPr>
        <p:spPr>
          <a:xfrm>
            <a:off x="4816212" y="4398502"/>
            <a:ext cx="1098516" cy="423416"/>
          </a:xfrm>
          <a:prstGeom prst="borderCallout1">
            <a:avLst>
              <a:gd name="adj1" fmla="val 99614"/>
              <a:gd name="adj2" fmla="val 56312"/>
              <a:gd name="adj3" fmla="val 332441"/>
              <a:gd name="adj4" fmla="val 66802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600" b="1" dirty="0">
                <a:latin typeface="+mj-lt"/>
              </a:rPr>
              <a:t>(Step.3) </a:t>
            </a:r>
            <a:r>
              <a:rPr kumimoji="1" lang="en-US" sz="600" kern="0" dirty="0">
                <a:solidFill>
                  <a:prstClr val="black"/>
                </a:solidFill>
              </a:rPr>
              <a:t>*Mandatory</a:t>
            </a:r>
          </a:p>
          <a:p>
            <a:pPr algn="l" defTabSz="914400"/>
            <a:r>
              <a:rPr kumimoji="1" lang="en-US" sz="600" b="1" kern="0" dirty="0">
                <a:solidFill>
                  <a:prstClr val="black"/>
                </a:solidFill>
              </a:rPr>
              <a:t>PS No</a:t>
            </a:r>
          </a:p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Able to partial search from drop down list</a:t>
            </a:r>
            <a:endParaRPr kumimoji="1" lang="th-TH" sz="600" kern="0" dirty="0">
              <a:solidFill>
                <a:prstClr val="black"/>
              </a:solidFill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CFCA2CE-924A-26AD-1A06-6C6A5055BD4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7638" y="4559509"/>
            <a:ext cx="1041296" cy="483343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2F9AE4CF-5120-A4E1-CC0F-DA1D0589E7FA}"/>
              </a:ext>
            </a:extLst>
          </p:cNvPr>
          <p:cNvGrpSpPr/>
          <p:nvPr/>
        </p:nvGrpSpPr>
        <p:grpSpPr>
          <a:xfrm>
            <a:off x="1084734" y="4885656"/>
            <a:ext cx="208491" cy="550270"/>
            <a:chOff x="2728398" y="4873406"/>
            <a:chExt cx="208491" cy="550270"/>
          </a:xfrm>
        </p:grpSpPr>
        <p:sp>
          <p:nvSpPr>
            <p:cNvPr id="77" name="台形 241">
              <a:extLst>
                <a:ext uri="{FF2B5EF4-FFF2-40B4-BE49-F238E27FC236}">
                  <a16:creationId xmlns:a16="http://schemas.microsoft.com/office/drawing/2014/main" id="{0B9C3ADB-7BAC-39BF-ED08-840EE350813F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B16FEA5F-74F1-811E-61B4-F84F5F41F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763171" y="4997095"/>
              <a:ext cx="173718" cy="426581"/>
            </a:xfrm>
            <a:prstGeom prst="rect">
              <a:avLst/>
            </a:prstGeom>
          </p:spPr>
        </p:pic>
      </p:grpSp>
      <p:sp>
        <p:nvSpPr>
          <p:cNvPr id="80" name="テキスト ボックス 300">
            <a:extLst>
              <a:ext uri="{FF2B5EF4-FFF2-40B4-BE49-F238E27FC236}">
                <a16:creationId xmlns:a16="http://schemas.microsoft.com/office/drawing/2014/main" id="{02C8908E-C8F7-868E-2E56-02DED24F464D}"/>
              </a:ext>
            </a:extLst>
          </p:cNvPr>
          <p:cNvSpPr txBox="1"/>
          <p:nvPr/>
        </p:nvSpPr>
        <p:spPr>
          <a:xfrm>
            <a:off x="1749676" y="4398086"/>
            <a:ext cx="8875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(Step.1)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b="1" dirty="0">
                <a:latin typeface="+mj-lt"/>
              </a:rPr>
              <a:t>Parts no</a:t>
            </a:r>
          </a:p>
          <a:p>
            <a:r>
              <a:rPr kumimoji="1" lang="en-US" altLang="ja-JP" sz="600" dirty="0">
                <a:latin typeface="+mj-lt"/>
              </a:rPr>
              <a:t>Choose or scan parts barcode</a:t>
            </a:r>
            <a:endParaRPr kumimoji="1" lang="ja-JP" altLang="en-US" sz="600" dirty="0"/>
          </a:p>
        </p:txBody>
      </p:sp>
      <p:pic>
        <p:nvPicPr>
          <p:cNvPr id="382" name="図 358">
            <a:extLst>
              <a:ext uri="{FF2B5EF4-FFF2-40B4-BE49-F238E27FC236}">
                <a16:creationId xmlns:a16="http://schemas.microsoft.com/office/drawing/2014/main" id="{A96720CD-B6E0-DFCD-7A4F-F2F0A7B0754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72555" y="4826060"/>
            <a:ext cx="1075165" cy="1062440"/>
          </a:xfrm>
          <a:prstGeom prst="rect">
            <a:avLst/>
          </a:prstGeom>
        </p:spPr>
      </p:pic>
      <p:sp>
        <p:nvSpPr>
          <p:cNvPr id="383" name="Rectangle 382">
            <a:extLst>
              <a:ext uri="{FF2B5EF4-FFF2-40B4-BE49-F238E27FC236}">
                <a16:creationId xmlns:a16="http://schemas.microsoft.com/office/drawing/2014/main" id="{A8EA9ADD-965B-9E92-2403-7D97C336E447}"/>
              </a:ext>
            </a:extLst>
          </p:cNvPr>
          <p:cNvSpPr/>
          <p:nvPr/>
        </p:nvSpPr>
        <p:spPr>
          <a:xfrm>
            <a:off x="3612409" y="4879471"/>
            <a:ext cx="973180" cy="91681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384" name="四角形: 角を丸くする 28">
            <a:extLst>
              <a:ext uri="{FF2B5EF4-FFF2-40B4-BE49-F238E27FC236}">
                <a16:creationId xmlns:a16="http://schemas.microsoft.com/office/drawing/2014/main" id="{B0655CE1-0118-7619-EA28-C69F4B0EAC8B}"/>
              </a:ext>
            </a:extLst>
          </p:cNvPr>
          <p:cNvSpPr/>
          <p:nvPr/>
        </p:nvSpPr>
        <p:spPr>
          <a:xfrm>
            <a:off x="3742349" y="5673701"/>
            <a:ext cx="299171" cy="147225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OK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385" name="四角形: 角を丸くする 28">
            <a:extLst>
              <a:ext uri="{FF2B5EF4-FFF2-40B4-BE49-F238E27FC236}">
                <a16:creationId xmlns:a16="http://schemas.microsoft.com/office/drawing/2014/main" id="{F870020F-7B3D-5074-FBD3-29ECD881999F}"/>
              </a:ext>
            </a:extLst>
          </p:cNvPr>
          <p:cNvSpPr/>
          <p:nvPr/>
        </p:nvSpPr>
        <p:spPr>
          <a:xfrm>
            <a:off x="4177249" y="5666860"/>
            <a:ext cx="299171" cy="14722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Cancel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387" name="テキスト ボックス 360">
            <a:extLst>
              <a:ext uri="{FF2B5EF4-FFF2-40B4-BE49-F238E27FC236}">
                <a16:creationId xmlns:a16="http://schemas.microsoft.com/office/drawing/2014/main" id="{214A29EA-BA53-8355-5C15-8F3D75DEA197}"/>
              </a:ext>
            </a:extLst>
          </p:cNvPr>
          <p:cNvSpPr txBox="1"/>
          <p:nvPr/>
        </p:nvSpPr>
        <p:spPr>
          <a:xfrm>
            <a:off x="3720525" y="5168888"/>
            <a:ext cx="32643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QTY</a:t>
            </a:r>
          </a:p>
        </p:txBody>
      </p:sp>
      <p:sp>
        <p:nvSpPr>
          <p:cNvPr id="388" name="Rectangle: Rounded Corners 387">
            <a:extLst>
              <a:ext uri="{FF2B5EF4-FFF2-40B4-BE49-F238E27FC236}">
                <a16:creationId xmlns:a16="http://schemas.microsoft.com/office/drawing/2014/main" id="{71F3AB0A-0C08-8A8F-A4FD-22391543004C}"/>
              </a:ext>
            </a:extLst>
          </p:cNvPr>
          <p:cNvSpPr/>
          <p:nvPr/>
        </p:nvSpPr>
        <p:spPr>
          <a:xfrm>
            <a:off x="3670335" y="5269357"/>
            <a:ext cx="840544" cy="3331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18288" rtlCol="0" anchor="ctr"/>
          <a:lstStyle/>
          <a:p>
            <a:pPr algn="r" defTabSz="914400"/>
            <a:r>
              <a:rPr kumimoji="1" lang="en-US" sz="2000" kern="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389" name="テキスト ボックス 360">
            <a:extLst>
              <a:ext uri="{FF2B5EF4-FFF2-40B4-BE49-F238E27FC236}">
                <a16:creationId xmlns:a16="http://schemas.microsoft.com/office/drawing/2014/main" id="{9FAC57ED-CD27-6B95-5227-C31E71543906}"/>
              </a:ext>
            </a:extLst>
          </p:cNvPr>
          <p:cNvSpPr txBox="1"/>
          <p:nvPr/>
        </p:nvSpPr>
        <p:spPr>
          <a:xfrm>
            <a:off x="4316873" y="5168888"/>
            <a:ext cx="162321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B67E277F-D517-AA4F-7FFD-36FA9FD323E8}"/>
              </a:ext>
            </a:extLst>
          </p:cNvPr>
          <p:cNvGrpSpPr/>
          <p:nvPr/>
        </p:nvGrpSpPr>
        <p:grpSpPr>
          <a:xfrm>
            <a:off x="3724206" y="5668490"/>
            <a:ext cx="428477" cy="268524"/>
            <a:chOff x="1753226" y="5391892"/>
            <a:chExt cx="417656" cy="268524"/>
          </a:xfrm>
        </p:grpSpPr>
        <p:sp>
          <p:nvSpPr>
            <p:cNvPr id="392" name="正方形/長方形 40">
              <a:extLst>
                <a:ext uri="{FF2B5EF4-FFF2-40B4-BE49-F238E27FC236}">
                  <a16:creationId xmlns:a16="http://schemas.microsoft.com/office/drawing/2014/main" id="{75994B46-F167-6C50-B03E-0D645C8D7F11}"/>
                </a:ext>
              </a:extLst>
            </p:cNvPr>
            <p:cNvSpPr/>
            <p:nvPr/>
          </p:nvSpPr>
          <p:spPr>
            <a:xfrm>
              <a:off x="1753226" y="5391892"/>
              <a:ext cx="318197" cy="147225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93" name="グラフィックス 41" descr="右向き指示マーク">
              <a:extLst>
                <a:ext uri="{FF2B5EF4-FFF2-40B4-BE49-F238E27FC236}">
                  <a16:creationId xmlns:a16="http://schemas.microsoft.com/office/drawing/2014/main" id="{671C1706-F72C-D441-5762-54417429A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14754202">
              <a:off x="1934738" y="5424272"/>
              <a:ext cx="236144" cy="236144"/>
            </a:xfrm>
            <a:prstGeom prst="rect">
              <a:avLst/>
            </a:prstGeom>
          </p:spPr>
        </p:pic>
      </p:grpSp>
      <p:sp>
        <p:nvSpPr>
          <p:cNvPr id="398" name="テキスト ボックス 360">
            <a:extLst>
              <a:ext uri="{FF2B5EF4-FFF2-40B4-BE49-F238E27FC236}">
                <a16:creationId xmlns:a16="http://schemas.microsoft.com/office/drawing/2014/main" id="{B7943F3F-A89B-E59B-E309-A8A484F1805B}"/>
              </a:ext>
            </a:extLst>
          </p:cNvPr>
          <p:cNvSpPr txBox="1"/>
          <p:nvPr/>
        </p:nvSpPr>
        <p:spPr>
          <a:xfrm>
            <a:off x="3663221" y="4945239"/>
            <a:ext cx="871556" cy="160044"/>
          </a:xfrm>
          <a:prstGeom prst="rect">
            <a:avLst/>
          </a:prstGeom>
          <a:noFill/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lang="en-US" sz="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BTM80539-0400</a:t>
            </a:r>
            <a:endParaRPr kumimoji="1" lang="en-US" altLang="ja-JP" sz="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99" name="テキスト ボックス 300">
            <a:extLst>
              <a:ext uri="{FF2B5EF4-FFF2-40B4-BE49-F238E27FC236}">
                <a16:creationId xmlns:a16="http://schemas.microsoft.com/office/drawing/2014/main" id="{EE03757F-EAB8-FD14-5F83-6D94E4016F6C}"/>
              </a:ext>
            </a:extLst>
          </p:cNvPr>
          <p:cNvSpPr txBox="1"/>
          <p:nvPr/>
        </p:nvSpPr>
        <p:spPr>
          <a:xfrm>
            <a:off x="3363165" y="4161066"/>
            <a:ext cx="1178355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(Step.2)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b="1" dirty="0">
                <a:latin typeface="+mj-lt"/>
              </a:rPr>
              <a:t>QTY</a:t>
            </a:r>
          </a:p>
          <a:p>
            <a:r>
              <a:rPr kumimoji="1" lang="en-US" altLang="ja-JP" sz="600" dirty="0">
                <a:latin typeface="+mj-lt"/>
              </a:rPr>
              <a:t>Amount entry dialog will be display automatically while part selected</a:t>
            </a:r>
          </a:p>
          <a:p>
            <a:r>
              <a:rPr kumimoji="1" lang="en-US" altLang="ja-JP" sz="600" dirty="0">
                <a:latin typeface="+mj-lt"/>
              </a:rPr>
              <a:t>Or click the total input box which is enable in this mode</a:t>
            </a:r>
            <a:endParaRPr kumimoji="1" lang="ja-JP" altLang="en-US" sz="600" dirty="0"/>
          </a:p>
        </p:txBody>
      </p:sp>
      <p:sp>
        <p:nvSpPr>
          <p:cNvPr id="400" name="テキスト ボックス 217">
            <a:extLst>
              <a:ext uri="{FF2B5EF4-FFF2-40B4-BE49-F238E27FC236}">
                <a16:creationId xmlns:a16="http://schemas.microsoft.com/office/drawing/2014/main" id="{F825BDCF-7B01-91D8-9AA0-567209D85AD1}"/>
              </a:ext>
            </a:extLst>
          </p:cNvPr>
          <p:cNvSpPr txBox="1"/>
          <p:nvPr/>
        </p:nvSpPr>
        <p:spPr>
          <a:xfrm>
            <a:off x="5508213" y="5405932"/>
            <a:ext cx="840544" cy="135422"/>
          </a:xfrm>
          <a:prstGeom prst="rect">
            <a:avLst/>
          </a:prstGeom>
          <a:noFill/>
        </p:spPr>
        <p:txBody>
          <a:bodyPr wrap="square" tIns="27432" bIns="0" rtlCol="0">
            <a:spAutoFit/>
          </a:bodyPr>
          <a:lstStyle/>
          <a:p>
            <a:r>
              <a:rPr lang="en-US" sz="7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BTM80539-0400</a:t>
            </a:r>
            <a:endParaRPr kumimoji="1" lang="ja-JP" altLang="en-US" sz="500" dirty="0"/>
          </a:p>
        </p:txBody>
      </p:sp>
      <p:sp>
        <p:nvSpPr>
          <p:cNvPr id="401" name="正方形/長方形 40">
            <a:extLst>
              <a:ext uri="{FF2B5EF4-FFF2-40B4-BE49-F238E27FC236}">
                <a16:creationId xmlns:a16="http://schemas.microsoft.com/office/drawing/2014/main" id="{18BCC574-05D2-2A3D-0371-B2B4F4276668}"/>
              </a:ext>
            </a:extLst>
          </p:cNvPr>
          <p:cNvSpPr/>
          <p:nvPr/>
        </p:nvSpPr>
        <p:spPr>
          <a:xfrm>
            <a:off x="5045755" y="5967050"/>
            <a:ext cx="1348456" cy="25603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B50074E7-FD1E-E355-F014-D7A0EB5CEF7A}"/>
              </a:ext>
            </a:extLst>
          </p:cNvPr>
          <p:cNvSpPr txBox="1"/>
          <p:nvPr/>
        </p:nvSpPr>
        <p:spPr>
          <a:xfrm>
            <a:off x="2717904" y="6460970"/>
            <a:ext cx="409683" cy="1292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tIns="18288" rIns="18288" bIns="18288" rtlCol="0">
            <a:spAutoFit/>
          </a:bodyPr>
          <a:lstStyle/>
          <a:p>
            <a:pPr algn="r"/>
            <a:r>
              <a:rPr lang="en-US" sz="600" dirty="0"/>
              <a:t>0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97EF30B7-7062-DDE7-3F4B-22F7712EB89B}"/>
              </a:ext>
            </a:extLst>
          </p:cNvPr>
          <p:cNvSpPr txBox="1"/>
          <p:nvPr/>
        </p:nvSpPr>
        <p:spPr>
          <a:xfrm>
            <a:off x="3057715" y="3152901"/>
            <a:ext cx="318906" cy="169277"/>
          </a:xfrm>
          <a:prstGeom prst="rect">
            <a:avLst/>
          </a:prstGeom>
          <a:noFill/>
        </p:spPr>
        <p:txBody>
          <a:bodyPr wrap="square" rIns="18288" rtlCol="0">
            <a:spAutoFit/>
          </a:bodyPr>
          <a:lstStyle/>
          <a:p>
            <a:pPr algn="r"/>
            <a:r>
              <a:rPr lang="en-US" sz="500" dirty="0"/>
              <a:t>0</a:t>
            </a:r>
          </a:p>
        </p:txBody>
      </p:sp>
      <p:sp>
        <p:nvSpPr>
          <p:cNvPr id="410" name="テキスト ボックス 300">
            <a:extLst>
              <a:ext uri="{FF2B5EF4-FFF2-40B4-BE49-F238E27FC236}">
                <a16:creationId xmlns:a16="http://schemas.microsoft.com/office/drawing/2014/main" id="{63CACF1E-91FB-F445-7AD0-C7DF5A1610E3}"/>
              </a:ext>
            </a:extLst>
          </p:cNvPr>
          <p:cNvSpPr txBox="1"/>
          <p:nvPr/>
        </p:nvSpPr>
        <p:spPr>
          <a:xfrm>
            <a:off x="820387" y="6093185"/>
            <a:ext cx="944571" cy="461665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u="sng" dirty="0">
                <a:solidFill>
                  <a:schemeClr val="bg1"/>
                </a:solidFill>
                <a:latin typeface="+mj-lt"/>
              </a:rPr>
              <a:t>In case of NG</a:t>
            </a:r>
          </a:p>
          <a:p>
            <a:endParaRPr kumimoji="1" lang="en-US" altLang="ja-JP" sz="600" b="1" dirty="0">
              <a:solidFill>
                <a:schemeClr val="bg1"/>
              </a:solidFill>
              <a:latin typeface="+mj-lt"/>
            </a:endParaRPr>
          </a:p>
          <a:p>
            <a:r>
              <a:rPr kumimoji="1" lang="en-US" altLang="ja-JP" sz="600" dirty="0">
                <a:solidFill>
                  <a:schemeClr val="bg1"/>
                </a:solidFill>
                <a:latin typeface="+mj-lt"/>
              </a:rPr>
              <a:t>Prevent to add QTY without part selected</a:t>
            </a:r>
            <a:endParaRPr kumimoji="1" lang="ja-JP" altLang="en-US" sz="600" dirty="0">
              <a:solidFill>
                <a:schemeClr val="bg1"/>
              </a:solidFill>
            </a:endParaRPr>
          </a:p>
        </p:txBody>
      </p:sp>
      <p:sp>
        <p:nvSpPr>
          <p:cNvPr id="413" name="矢印: 右 89">
            <a:extLst>
              <a:ext uri="{FF2B5EF4-FFF2-40B4-BE49-F238E27FC236}">
                <a16:creationId xmlns:a16="http://schemas.microsoft.com/office/drawing/2014/main" id="{993933A1-4DE2-38F7-CBF6-E46576C3FC4F}"/>
              </a:ext>
            </a:extLst>
          </p:cNvPr>
          <p:cNvSpPr/>
          <p:nvPr/>
        </p:nvSpPr>
        <p:spPr>
          <a:xfrm>
            <a:off x="4784536" y="5305152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680B3D15-70FF-80C8-46B9-73DC418A543D}"/>
              </a:ext>
            </a:extLst>
          </p:cNvPr>
          <p:cNvCxnSpPr>
            <a:cxnSpLocks/>
          </p:cNvCxnSpPr>
          <p:nvPr/>
        </p:nvCxnSpPr>
        <p:spPr>
          <a:xfrm flipV="1">
            <a:off x="3129884" y="5870048"/>
            <a:ext cx="435070" cy="661343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" name="テキスト ボックス 226">
            <a:extLst>
              <a:ext uri="{FF2B5EF4-FFF2-40B4-BE49-F238E27FC236}">
                <a16:creationId xmlns:a16="http://schemas.microsoft.com/office/drawing/2014/main" id="{A8397C6E-FA67-0A31-A4FD-FD7873FB113B}"/>
              </a:ext>
            </a:extLst>
          </p:cNvPr>
          <p:cNvSpPr txBox="1"/>
          <p:nvPr/>
        </p:nvSpPr>
        <p:spPr>
          <a:xfrm>
            <a:off x="1083558" y="7609082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419" name="図 227">
            <a:extLst>
              <a:ext uri="{FF2B5EF4-FFF2-40B4-BE49-F238E27FC236}">
                <a16:creationId xmlns:a16="http://schemas.microsoft.com/office/drawing/2014/main" id="{B552C4B4-225E-E79B-0BC4-8FB6D6915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41" y="6937870"/>
            <a:ext cx="1358764" cy="2027693"/>
          </a:xfrm>
          <a:prstGeom prst="rect">
            <a:avLst/>
          </a:prstGeom>
        </p:spPr>
      </p:pic>
      <p:pic>
        <p:nvPicPr>
          <p:cNvPr id="420" name="図 228">
            <a:extLst>
              <a:ext uri="{FF2B5EF4-FFF2-40B4-BE49-F238E27FC236}">
                <a16:creationId xmlns:a16="http://schemas.microsoft.com/office/drawing/2014/main" id="{1CE514BA-035B-3CD3-E791-78990411A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097" y="8233257"/>
            <a:ext cx="243861" cy="130125"/>
          </a:xfrm>
          <a:prstGeom prst="rect">
            <a:avLst/>
          </a:prstGeom>
        </p:spPr>
      </p:pic>
      <p:sp>
        <p:nvSpPr>
          <p:cNvPr id="421" name="テキスト ボックス 229">
            <a:extLst>
              <a:ext uri="{FF2B5EF4-FFF2-40B4-BE49-F238E27FC236}">
                <a16:creationId xmlns:a16="http://schemas.microsoft.com/office/drawing/2014/main" id="{8E3ECEA2-016E-A4F8-A664-384CF69B0375}"/>
              </a:ext>
            </a:extLst>
          </p:cNvPr>
          <p:cNvSpPr txBox="1"/>
          <p:nvPr/>
        </p:nvSpPr>
        <p:spPr>
          <a:xfrm>
            <a:off x="1572675" y="8212298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422" name="図 230">
            <a:extLst>
              <a:ext uri="{FF2B5EF4-FFF2-40B4-BE49-F238E27FC236}">
                <a16:creationId xmlns:a16="http://schemas.microsoft.com/office/drawing/2014/main" id="{CFAB4DA5-12B2-1D6C-BC42-CB98BAD22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28" y="7071950"/>
            <a:ext cx="805148" cy="123622"/>
          </a:xfrm>
          <a:prstGeom prst="rect">
            <a:avLst/>
          </a:prstGeom>
        </p:spPr>
      </p:pic>
      <p:pic>
        <p:nvPicPr>
          <p:cNvPr id="423" name="図 232">
            <a:extLst>
              <a:ext uri="{FF2B5EF4-FFF2-40B4-BE49-F238E27FC236}">
                <a16:creationId xmlns:a16="http://schemas.microsoft.com/office/drawing/2014/main" id="{8D2F37BB-4689-DA7E-2CB2-A86A23DFB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41" y="7957510"/>
            <a:ext cx="399116" cy="92870"/>
          </a:xfrm>
          <a:prstGeom prst="rect">
            <a:avLst/>
          </a:prstGeom>
        </p:spPr>
      </p:pic>
      <p:sp>
        <p:nvSpPr>
          <p:cNvPr id="424" name="テキスト ボックス 233">
            <a:extLst>
              <a:ext uri="{FF2B5EF4-FFF2-40B4-BE49-F238E27FC236}">
                <a16:creationId xmlns:a16="http://schemas.microsoft.com/office/drawing/2014/main" id="{E923441A-2ADA-CD73-6883-0AA11A39FA2E}"/>
              </a:ext>
            </a:extLst>
          </p:cNvPr>
          <p:cNvSpPr txBox="1"/>
          <p:nvPr/>
        </p:nvSpPr>
        <p:spPr>
          <a:xfrm>
            <a:off x="645871" y="7907802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425" name="図 234">
            <a:extLst>
              <a:ext uri="{FF2B5EF4-FFF2-40B4-BE49-F238E27FC236}">
                <a16:creationId xmlns:a16="http://schemas.microsoft.com/office/drawing/2014/main" id="{2B4EE037-AC16-6440-953B-160D74283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682" y="8394621"/>
            <a:ext cx="234871" cy="129551"/>
          </a:xfrm>
          <a:prstGeom prst="rect">
            <a:avLst/>
          </a:prstGeom>
        </p:spPr>
      </p:pic>
      <p:pic>
        <p:nvPicPr>
          <p:cNvPr id="426" name="図 235">
            <a:extLst>
              <a:ext uri="{FF2B5EF4-FFF2-40B4-BE49-F238E27FC236}">
                <a16:creationId xmlns:a16="http://schemas.microsoft.com/office/drawing/2014/main" id="{7FCB754C-7D19-0328-69B9-349B5D1A0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100" y="8577872"/>
            <a:ext cx="234871" cy="129551"/>
          </a:xfrm>
          <a:prstGeom prst="rect">
            <a:avLst/>
          </a:prstGeom>
        </p:spPr>
      </p:pic>
      <p:pic>
        <p:nvPicPr>
          <p:cNvPr id="427" name="図 236">
            <a:extLst>
              <a:ext uri="{FF2B5EF4-FFF2-40B4-BE49-F238E27FC236}">
                <a16:creationId xmlns:a16="http://schemas.microsoft.com/office/drawing/2014/main" id="{6DD18B06-94F2-DCCD-FED6-A2FC6BC61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49" y="7944649"/>
            <a:ext cx="1334826" cy="298027"/>
          </a:xfrm>
          <a:prstGeom prst="rect">
            <a:avLst/>
          </a:prstGeom>
        </p:spPr>
      </p:pic>
      <p:sp>
        <p:nvSpPr>
          <p:cNvPr id="428" name="四角形: 角を丸くする 237">
            <a:extLst>
              <a:ext uri="{FF2B5EF4-FFF2-40B4-BE49-F238E27FC236}">
                <a16:creationId xmlns:a16="http://schemas.microsoft.com/office/drawing/2014/main" id="{48B9DDAC-25C7-A967-7A44-BFEB32DE0AE8}"/>
              </a:ext>
            </a:extLst>
          </p:cNvPr>
          <p:cNvSpPr/>
          <p:nvPr/>
        </p:nvSpPr>
        <p:spPr>
          <a:xfrm>
            <a:off x="850028" y="8101680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29" name="四角形: 角を丸くする 238">
            <a:extLst>
              <a:ext uri="{FF2B5EF4-FFF2-40B4-BE49-F238E27FC236}">
                <a16:creationId xmlns:a16="http://schemas.microsoft.com/office/drawing/2014/main" id="{3D179A9E-F160-ADD7-92A6-AB44E51ECDA6}"/>
              </a:ext>
            </a:extLst>
          </p:cNvPr>
          <p:cNvSpPr/>
          <p:nvPr/>
        </p:nvSpPr>
        <p:spPr>
          <a:xfrm>
            <a:off x="1501964" y="8094286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30" name="テキスト ボックス 239">
            <a:extLst>
              <a:ext uri="{FF2B5EF4-FFF2-40B4-BE49-F238E27FC236}">
                <a16:creationId xmlns:a16="http://schemas.microsoft.com/office/drawing/2014/main" id="{AA4B68B1-BBC9-567D-18C5-3981060E6DF7}"/>
              </a:ext>
            </a:extLst>
          </p:cNvPr>
          <p:cNvSpPr txBox="1"/>
          <p:nvPr/>
        </p:nvSpPr>
        <p:spPr>
          <a:xfrm>
            <a:off x="1183019" y="8075903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431" name="図 240">
            <a:extLst>
              <a:ext uri="{FF2B5EF4-FFF2-40B4-BE49-F238E27FC236}">
                <a16:creationId xmlns:a16="http://schemas.microsoft.com/office/drawing/2014/main" id="{10FD9389-7249-2EB1-FA6B-D44361FB8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470" y="7540227"/>
            <a:ext cx="1345035" cy="1183217"/>
          </a:xfrm>
          <a:prstGeom prst="rect">
            <a:avLst/>
          </a:prstGeom>
        </p:spPr>
      </p:pic>
      <p:sp>
        <p:nvSpPr>
          <p:cNvPr id="432" name="四角形: 角を丸くする 244">
            <a:extLst>
              <a:ext uri="{FF2B5EF4-FFF2-40B4-BE49-F238E27FC236}">
                <a16:creationId xmlns:a16="http://schemas.microsoft.com/office/drawing/2014/main" id="{25FBA41D-EFE6-4E75-429D-FA94381755E5}"/>
              </a:ext>
            </a:extLst>
          </p:cNvPr>
          <p:cNvSpPr/>
          <p:nvPr/>
        </p:nvSpPr>
        <p:spPr>
          <a:xfrm>
            <a:off x="1060428" y="7541999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33" name="四角形: 角を丸くする 245">
            <a:extLst>
              <a:ext uri="{FF2B5EF4-FFF2-40B4-BE49-F238E27FC236}">
                <a16:creationId xmlns:a16="http://schemas.microsoft.com/office/drawing/2014/main" id="{CF1E6B33-2951-D2A6-9D33-6708265DBB53}"/>
              </a:ext>
            </a:extLst>
          </p:cNvPr>
          <p:cNvSpPr/>
          <p:nvPr/>
        </p:nvSpPr>
        <p:spPr>
          <a:xfrm>
            <a:off x="1062919" y="7688744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34" name="テキスト ボックス 246">
            <a:extLst>
              <a:ext uri="{FF2B5EF4-FFF2-40B4-BE49-F238E27FC236}">
                <a16:creationId xmlns:a16="http://schemas.microsoft.com/office/drawing/2014/main" id="{02D2109A-BA38-1269-890C-ECA89A0921C7}"/>
              </a:ext>
            </a:extLst>
          </p:cNvPr>
          <p:cNvSpPr txBox="1"/>
          <p:nvPr/>
        </p:nvSpPr>
        <p:spPr>
          <a:xfrm>
            <a:off x="528812" y="7677505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435" name="テキスト ボックス 251">
            <a:extLst>
              <a:ext uri="{FF2B5EF4-FFF2-40B4-BE49-F238E27FC236}">
                <a16:creationId xmlns:a16="http://schemas.microsoft.com/office/drawing/2014/main" id="{AA80EB20-33AE-7A32-9831-715FEA954844}"/>
              </a:ext>
            </a:extLst>
          </p:cNvPr>
          <p:cNvSpPr txBox="1"/>
          <p:nvPr/>
        </p:nvSpPr>
        <p:spPr>
          <a:xfrm>
            <a:off x="700670" y="8085583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436" name="テキスト ボックス 252">
            <a:extLst>
              <a:ext uri="{FF2B5EF4-FFF2-40B4-BE49-F238E27FC236}">
                <a16:creationId xmlns:a16="http://schemas.microsoft.com/office/drawing/2014/main" id="{CC12647C-C535-11FD-00BD-A2428A1C491F}"/>
              </a:ext>
            </a:extLst>
          </p:cNvPr>
          <p:cNvSpPr txBox="1"/>
          <p:nvPr/>
        </p:nvSpPr>
        <p:spPr>
          <a:xfrm>
            <a:off x="545077" y="8370096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</a:t>
            </a:r>
          </a:p>
        </p:txBody>
      </p:sp>
      <p:sp>
        <p:nvSpPr>
          <p:cNvPr id="437" name="テキスト ボックス 253">
            <a:extLst>
              <a:ext uri="{FF2B5EF4-FFF2-40B4-BE49-F238E27FC236}">
                <a16:creationId xmlns:a16="http://schemas.microsoft.com/office/drawing/2014/main" id="{89613800-642B-27BE-A7E3-AC28BA6A5837}"/>
              </a:ext>
            </a:extLst>
          </p:cNvPr>
          <p:cNvSpPr txBox="1"/>
          <p:nvPr/>
        </p:nvSpPr>
        <p:spPr>
          <a:xfrm>
            <a:off x="995836" y="8361968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438" name="テキスト ボックス 254">
            <a:extLst>
              <a:ext uri="{FF2B5EF4-FFF2-40B4-BE49-F238E27FC236}">
                <a16:creationId xmlns:a16="http://schemas.microsoft.com/office/drawing/2014/main" id="{1CD13EBF-8A99-3007-29E1-B8E6F46F769A}"/>
              </a:ext>
            </a:extLst>
          </p:cNvPr>
          <p:cNvSpPr txBox="1"/>
          <p:nvPr/>
        </p:nvSpPr>
        <p:spPr>
          <a:xfrm>
            <a:off x="1400480" y="8367252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</a:t>
            </a:r>
          </a:p>
        </p:txBody>
      </p:sp>
      <p:sp>
        <p:nvSpPr>
          <p:cNvPr id="439" name="テキスト ボックス 322">
            <a:extLst>
              <a:ext uri="{FF2B5EF4-FFF2-40B4-BE49-F238E27FC236}">
                <a16:creationId xmlns:a16="http://schemas.microsoft.com/office/drawing/2014/main" id="{6081C1CD-EF78-F4CF-3BD8-91259DCD40BE}"/>
              </a:ext>
            </a:extLst>
          </p:cNvPr>
          <p:cNvSpPr txBox="1"/>
          <p:nvPr/>
        </p:nvSpPr>
        <p:spPr>
          <a:xfrm>
            <a:off x="1345135" y="8078043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sp>
        <p:nvSpPr>
          <p:cNvPr id="440" name="テキスト ボックス 741">
            <a:extLst>
              <a:ext uri="{FF2B5EF4-FFF2-40B4-BE49-F238E27FC236}">
                <a16:creationId xmlns:a16="http://schemas.microsoft.com/office/drawing/2014/main" id="{6E653370-84E3-B919-C28F-478D471AB9FD}"/>
              </a:ext>
            </a:extLst>
          </p:cNvPr>
          <p:cNvSpPr txBox="1"/>
          <p:nvPr/>
        </p:nvSpPr>
        <p:spPr>
          <a:xfrm>
            <a:off x="1024894" y="7679316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441" name="テキスト ボックス 32">
            <a:extLst>
              <a:ext uri="{FF2B5EF4-FFF2-40B4-BE49-F238E27FC236}">
                <a16:creationId xmlns:a16="http://schemas.microsoft.com/office/drawing/2014/main" id="{84505F2F-3BB9-9CFC-8097-0944B7CB2FFB}"/>
              </a:ext>
            </a:extLst>
          </p:cNvPr>
          <p:cNvSpPr txBox="1"/>
          <p:nvPr/>
        </p:nvSpPr>
        <p:spPr>
          <a:xfrm>
            <a:off x="893462" y="7041796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Outbound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42" name="Rectangle: Rounded Corners 441">
            <a:extLst>
              <a:ext uri="{FF2B5EF4-FFF2-40B4-BE49-F238E27FC236}">
                <a16:creationId xmlns:a16="http://schemas.microsoft.com/office/drawing/2014/main" id="{D158BC71-4281-B025-5158-FEC628120E92}"/>
              </a:ext>
            </a:extLst>
          </p:cNvPr>
          <p:cNvSpPr/>
          <p:nvPr/>
        </p:nvSpPr>
        <p:spPr>
          <a:xfrm>
            <a:off x="1238714" y="8739543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443" name="Rectangle: Rounded Corners 442">
            <a:extLst>
              <a:ext uri="{FF2B5EF4-FFF2-40B4-BE49-F238E27FC236}">
                <a16:creationId xmlns:a16="http://schemas.microsoft.com/office/drawing/2014/main" id="{D7EBCFD3-D7C8-66C4-9824-238D2971A2BD}"/>
              </a:ext>
            </a:extLst>
          </p:cNvPr>
          <p:cNvSpPr/>
          <p:nvPr/>
        </p:nvSpPr>
        <p:spPr>
          <a:xfrm>
            <a:off x="565354" y="8739925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pic>
        <p:nvPicPr>
          <p:cNvPr id="444" name="Picture 443">
            <a:extLst>
              <a:ext uri="{FF2B5EF4-FFF2-40B4-BE49-F238E27FC236}">
                <a16:creationId xmlns:a16="http://schemas.microsoft.com/office/drawing/2014/main" id="{EDD15F4E-D70D-4E19-7C72-D040874E00D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37412"/>
          <a:stretch/>
        </p:blipFill>
        <p:spPr>
          <a:xfrm>
            <a:off x="573793" y="8006793"/>
            <a:ext cx="1331929" cy="552348"/>
          </a:xfrm>
          <a:prstGeom prst="rect">
            <a:avLst/>
          </a:prstGeom>
        </p:spPr>
      </p:pic>
      <p:pic>
        <p:nvPicPr>
          <p:cNvPr id="445" name="Picture 444">
            <a:extLst>
              <a:ext uri="{FF2B5EF4-FFF2-40B4-BE49-F238E27FC236}">
                <a16:creationId xmlns:a16="http://schemas.microsoft.com/office/drawing/2014/main" id="{4939641B-59B6-4870-E679-3C7122C64A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986" y="8558172"/>
            <a:ext cx="1254295" cy="169937"/>
          </a:xfrm>
          <a:prstGeom prst="rect">
            <a:avLst/>
          </a:prstGeom>
        </p:spPr>
      </p:pic>
      <p:sp>
        <p:nvSpPr>
          <p:cNvPr id="447" name="テキスト ボックス 412">
            <a:extLst>
              <a:ext uri="{FF2B5EF4-FFF2-40B4-BE49-F238E27FC236}">
                <a16:creationId xmlns:a16="http://schemas.microsoft.com/office/drawing/2014/main" id="{8B91493A-9E6F-677F-20A9-B0277C40E1F2}"/>
              </a:ext>
            </a:extLst>
          </p:cNvPr>
          <p:cNvSpPr txBox="1"/>
          <p:nvPr/>
        </p:nvSpPr>
        <p:spPr>
          <a:xfrm>
            <a:off x="598057" y="8625420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48" name="Rectangle: Rounded Corners 447">
            <a:extLst>
              <a:ext uri="{FF2B5EF4-FFF2-40B4-BE49-F238E27FC236}">
                <a16:creationId xmlns:a16="http://schemas.microsoft.com/office/drawing/2014/main" id="{FAA617D7-FA09-0523-DB8F-AD19386A701E}"/>
              </a:ext>
            </a:extLst>
          </p:cNvPr>
          <p:cNvSpPr/>
          <p:nvPr/>
        </p:nvSpPr>
        <p:spPr>
          <a:xfrm>
            <a:off x="887079" y="8609792"/>
            <a:ext cx="304122" cy="104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400" b="1" kern="0" dirty="0">
                <a:solidFill>
                  <a:prstClr val="black"/>
                </a:solidFill>
              </a:rPr>
              <a:t>AS01</a:t>
            </a:r>
          </a:p>
        </p:txBody>
      </p:sp>
      <p:sp>
        <p:nvSpPr>
          <p:cNvPr id="449" name="四角形: 角を丸くする 50">
            <a:extLst>
              <a:ext uri="{FF2B5EF4-FFF2-40B4-BE49-F238E27FC236}">
                <a16:creationId xmlns:a16="http://schemas.microsoft.com/office/drawing/2014/main" id="{257DE07C-450D-D9EB-8919-A11745A31890}"/>
              </a:ext>
            </a:extLst>
          </p:cNvPr>
          <p:cNvSpPr/>
          <p:nvPr/>
        </p:nvSpPr>
        <p:spPr>
          <a:xfrm>
            <a:off x="1068339" y="7849144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123456789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50" name="テキスト ボックス 51">
            <a:extLst>
              <a:ext uri="{FF2B5EF4-FFF2-40B4-BE49-F238E27FC236}">
                <a16:creationId xmlns:a16="http://schemas.microsoft.com/office/drawing/2014/main" id="{44331E19-E1B1-F1CF-0231-63A65B822543}"/>
              </a:ext>
            </a:extLst>
          </p:cNvPr>
          <p:cNvSpPr txBox="1"/>
          <p:nvPr/>
        </p:nvSpPr>
        <p:spPr>
          <a:xfrm>
            <a:off x="530570" y="7834420"/>
            <a:ext cx="37061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PS No</a:t>
            </a:r>
            <a:endParaRPr kumimoji="1" lang="ja-JP" altLang="en-US" sz="500" dirty="0"/>
          </a:p>
        </p:txBody>
      </p:sp>
      <p:sp>
        <p:nvSpPr>
          <p:cNvPr id="451" name="Isosceles Triangle 450">
            <a:extLst>
              <a:ext uri="{FF2B5EF4-FFF2-40B4-BE49-F238E27FC236}">
                <a16:creationId xmlns:a16="http://schemas.microsoft.com/office/drawing/2014/main" id="{7773A8B2-15E6-6A74-886C-20EB2E465741}"/>
              </a:ext>
            </a:extLst>
          </p:cNvPr>
          <p:cNvSpPr/>
          <p:nvPr/>
        </p:nvSpPr>
        <p:spPr>
          <a:xfrm rot="10800000">
            <a:off x="1797020" y="7890302"/>
            <a:ext cx="66473" cy="6116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452" name="Isosceles Triangle 451">
            <a:extLst>
              <a:ext uri="{FF2B5EF4-FFF2-40B4-BE49-F238E27FC236}">
                <a16:creationId xmlns:a16="http://schemas.microsoft.com/office/drawing/2014/main" id="{0B2EAC1E-B8F5-96BC-0E4B-040551D41866}"/>
              </a:ext>
            </a:extLst>
          </p:cNvPr>
          <p:cNvSpPr/>
          <p:nvPr/>
        </p:nvSpPr>
        <p:spPr>
          <a:xfrm rot="10800000">
            <a:off x="1799097" y="7586517"/>
            <a:ext cx="66473" cy="6116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453" name="テキスト ボックス 217">
            <a:extLst>
              <a:ext uri="{FF2B5EF4-FFF2-40B4-BE49-F238E27FC236}">
                <a16:creationId xmlns:a16="http://schemas.microsoft.com/office/drawing/2014/main" id="{BD811115-D055-29A7-1FA5-95E6EF57A0E6}"/>
              </a:ext>
            </a:extLst>
          </p:cNvPr>
          <p:cNvSpPr txBox="1"/>
          <p:nvPr/>
        </p:nvSpPr>
        <p:spPr>
          <a:xfrm>
            <a:off x="1036205" y="7525045"/>
            <a:ext cx="840544" cy="135422"/>
          </a:xfrm>
          <a:prstGeom prst="rect">
            <a:avLst/>
          </a:prstGeom>
          <a:noFill/>
        </p:spPr>
        <p:txBody>
          <a:bodyPr wrap="square" tIns="27432" bIns="0" rtlCol="0">
            <a:spAutoFit/>
          </a:bodyPr>
          <a:lstStyle/>
          <a:p>
            <a:r>
              <a:rPr lang="en-US" sz="7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BTM80539-0400</a:t>
            </a:r>
            <a:endParaRPr kumimoji="1" lang="ja-JP" altLang="en-US" sz="500" dirty="0"/>
          </a:p>
        </p:txBody>
      </p: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A9021A87-7CEF-5306-852F-2E71D59939F0}"/>
              </a:ext>
            </a:extLst>
          </p:cNvPr>
          <p:cNvGrpSpPr/>
          <p:nvPr/>
        </p:nvGrpSpPr>
        <p:grpSpPr>
          <a:xfrm>
            <a:off x="553424" y="8190222"/>
            <a:ext cx="1458097" cy="314819"/>
            <a:chOff x="6290687" y="5691523"/>
            <a:chExt cx="1458097" cy="314819"/>
          </a:xfrm>
        </p:grpSpPr>
        <p:sp>
          <p:nvSpPr>
            <p:cNvPr id="457" name="正方形/長方形 40">
              <a:extLst>
                <a:ext uri="{FF2B5EF4-FFF2-40B4-BE49-F238E27FC236}">
                  <a16:creationId xmlns:a16="http://schemas.microsoft.com/office/drawing/2014/main" id="{BB94A599-AA6A-4C78-0062-D54D577FD1CC}"/>
                </a:ext>
              </a:extLst>
            </p:cNvPr>
            <p:cNvSpPr/>
            <p:nvPr/>
          </p:nvSpPr>
          <p:spPr>
            <a:xfrm>
              <a:off x="6290687" y="5691523"/>
              <a:ext cx="1414877" cy="16927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58" name="グラフィックス 41" descr="右向き指示マーク">
              <a:extLst>
                <a:ext uri="{FF2B5EF4-FFF2-40B4-BE49-F238E27FC236}">
                  <a16:creationId xmlns:a16="http://schemas.microsoft.com/office/drawing/2014/main" id="{F3F8DD6F-21EB-D688-971C-75C1AD88A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pic>
        <p:nvPicPr>
          <p:cNvPr id="459" name="図 358">
            <a:extLst>
              <a:ext uri="{FF2B5EF4-FFF2-40B4-BE49-F238E27FC236}">
                <a16:creationId xmlns:a16="http://schemas.microsoft.com/office/drawing/2014/main" id="{7E81DC13-D0CC-C9F9-2EF4-BE6712CB0F7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78580" y="7192205"/>
            <a:ext cx="1075165" cy="1062440"/>
          </a:xfrm>
          <a:prstGeom prst="rect">
            <a:avLst/>
          </a:prstGeom>
        </p:spPr>
      </p:pic>
      <p:sp>
        <p:nvSpPr>
          <p:cNvPr id="460" name="Rectangle 459">
            <a:extLst>
              <a:ext uri="{FF2B5EF4-FFF2-40B4-BE49-F238E27FC236}">
                <a16:creationId xmlns:a16="http://schemas.microsoft.com/office/drawing/2014/main" id="{4AA6BBD2-3821-C625-0DDF-2BF9922BF4C2}"/>
              </a:ext>
            </a:extLst>
          </p:cNvPr>
          <p:cNvSpPr/>
          <p:nvPr/>
        </p:nvSpPr>
        <p:spPr>
          <a:xfrm>
            <a:off x="2318434" y="7245616"/>
            <a:ext cx="973180" cy="91681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461" name="四角形: 角を丸くする 28">
            <a:extLst>
              <a:ext uri="{FF2B5EF4-FFF2-40B4-BE49-F238E27FC236}">
                <a16:creationId xmlns:a16="http://schemas.microsoft.com/office/drawing/2014/main" id="{44211642-1155-588E-7419-EAA9E351650D}"/>
              </a:ext>
            </a:extLst>
          </p:cNvPr>
          <p:cNvSpPr/>
          <p:nvPr/>
        </p:nvSpPr>
        <p:spPr>
          <a:xfrm>
            <a:off x="2448374" y="8039846"/>
            <a:ext cx="299171" cy="147225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OK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462" name="四角形: 角を丸くする 28">
            <a:extLst>
              <a:ext uri="{FF2B5EF4-FFF2-40B4-BE49-F238E27FC236}">
                <a16:creationId xmlns:a16="http://schemas.microsoft.com/office/drawing/2014/main" id="{F776FE22-EB01-A317-F9B6-5DD83E420E3F}"/>
              </a:ext>
            </a:extLst>
          </p:cNvPr>
          <p:cNvSpPr/>
          <p:nvPr/>
        </p:nvSpPr>
        <p:spPr>
          <a:xfrm>
            <a:off x="2883274" y="8033005"/>
            <a:ext cx="299171" cy="14722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Cancel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463" name="テキスト ボックス 360">
            <a:extLst>
              <a:ext uri="{FF2B5EF4-FFF2-40B4-BE49-F238E27FC236}">
                <a16:creationId xmlns:a16="http://schemas.microsoft.com/office/drawing/2014/main" id="{D36D77BB-667D-2488-9D20-F87EA8BACFD7}"/>
              </a:ext>
            </a:extLst>
          </p:cNvPr>
          <p:cNvSpPr txBox="1"/>
          <p:nvPr/>
        </p:nvSpPr>
        <p:spPr>
          <a:xfrm>
            <a:off x="2426550" y="7535033"/>
            <a:ext cx="32643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QTY</a:t>
            </a:r>
          </a:p>
        </p:txBody>
      </p:sp>
      <p:sp>
        <p:nvSpPr>
          <p:cNvPr id="464" name="Rectangle: Rounded Corners 463">
            <a:extLst>
              <a:ext uri="{FF2B5EF4-FFF2-40B4-BE49-F238E27FC236}">
                <a16:creationId xmlns:a16="http://schemas.microsoft.com/office/drawing/2014/main" id="{A35387E0-B018-0A5B-B26D-C01B3E91B602}"/>
              </a:ext>
            </a:extLst>
          </p:cNvPr>
          <p:cNvSpPr/>
          <p:nvPr/>
        </p:nvSpPr>
        <p:spPr>
          <a:xfrm>
            <a:off x="2376360" y="7635502"/>
            <a:ext cx="840544" cy="3331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18288" rtlCol="0" anchor="ctr"/>
          <a:lstStyle/>
          <a:p>
            <a:pPr algn="r" defTabSz="914400"/>
            <a:r>
              <a:rPr kumimoji="1" lang="en-US" sz="2000" kern="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65" name="テキスト ボックス 360">
            <a:extLst>
              <a:ext uri="{FF2B5EF4-FFF2-40B4-BE49-F238E27FC236}">
                <a16:creationId xmlns:a16="http://schemas.microsoft.com/office/drawing/2014/main" id="{71762BA7-FD42-DC32-9B95-7DE7B690EC30}"/>
              </a:ext>
            </a:extLst>
          </p:cNvPr>
          <p:cNvSpPr txBox="1"/>
          <p:nvPr/>
        </p:nvSpPr>
        <p:spPr>
          <a:xfrm>
            <a:off x="3022898" y="7535033"/>
            <a:ext cx="162321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1F41CE6E-7CC1-E972-A9D7-C7246EEDA9B5}"/>
              </a:ext>
            </a:extLst>
          </p:cNvPr>
          <p:cNvGrpSpPr/>
          <p:nvPr/>
        </p:nvGrpSpPr>
        <p:grpSpPr>
          <a:xfrm>
            <a:off x="2430231" y="8034635"/>
            <a:ext cx="428477" cy="268524"/>
            <a:chOff x="1753226" y="5391892"/>
            <a:chExt cx="417656" cy="268524"/>
          </a:xfrm>
        </p:grpSpPr>
        <p:sp>
          <p:nvSpPr>
            <p:cNvPr id="467" name="正方形/長方形 40">
              <a:extLst>
                <a:ext uri="{FF2B5EF4-FFF2-40B4-BE49-F238E27FC236}">
                  <a16:creationId xmlns:a16="http://schemas.microsoft.com/office/drawing/2014/main" id="{88E8FD21-67D8-20A7-AD6A-3A71CAA8E116}"/>
                </a:ext>
              </a:extLst>
            </p:cNvPr>
            <p:cNvSpPr/>
            <p:nvPr/>
          </p:nvSpPr>
          <p:spPr>
            <a:xfrm>
              <a:off x="1753226" y="5391892"/>
              <a:ext cx="318197" cy="147225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68" name="グラフィックス 41" descr="右向き指示マーク">
              <a:extLst>
                <a:ext uri="{FF2B5EF4-FFF2-40B4-BE49-F238E27FC236}">
                  <a16:creationId xmlns:a16="http://schemas.microsoft.com/office/drawing/2014/main" id="{3EE27CA0-1A72-714A-5E28-2C8930257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14754202">
              <a:off x="1934738" y="5424272"/>
              <a:ext cx="236144" cy="236144"/>
            </a:xfrm>
            <a:prstGeom prst="rect">
              <a:avLst/>
            </a:prstGeom>
          </p:spPr>
        </p:pic>
      </p:grpSp>
      <p:sp>
        <p:nvSpPr>
          <p:cNvPr id="469" name="テキスト ボックス 360">
            <a:extLst>
              <a:ext uri="{FF2B5EF4-FFF2-40B4-BE49-F238E27FC236}">
                <a16:creationId xmlns:a16="http://schemas.microsoft.com/office/drawing/2014/main" id="{951F624C-D9DB-D32A-9152-6C2346CA2295}"/>
              </a:ext>
            </a:extLst>
          </p:cNvPr>
          <p:cNvSpPr txBox="1"/>
          <p:nvPr/>
        </p:nvSpPr>
        <p:spPr>
          <a:xfrm>
            <a:off x="2369679" y="7265099"/>
            <a:ext cx="871556" cy="267766"/>
          </a:xfrm>
          <a:prstGeom prst="rect">
            <a:avLst/>
          </a:prstGeom>
          <a:noFill/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lang="en-US" sz="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BTM80539-0400</a:t>
            </a:r>
          </a:p>
          <a:p>
            <a:pPr algn="ctr"/>
            <a:r>
              <a:rPr kumimoji="1" lang="en-US" altLang="ja-JP" sz="700" b="1" dirty="0">
                <a:solidFill>
                  <a:srgbClr val="000000"/>
                </a:solidFill>
                <a:latin typeface="Calibri" panose="020F0502020204030204" pitchFamily="34" charset="0"/>
              </a:rPr>
              <a:t>Lot</a:t>
            </a:r>
            <a:r>
              <a:rPr kumimoji="1" lang="en-US" altLang="ja-JP" sz="700" dirty="0">
                <a:solidFill>
                  <a:srgbClr val="000000"/>
                </a:solidFill>
                <a:latin typeface="Calibri" panose="020F0502020204030204" pitchFamily="34" charset="0"/>
              </a:rPr>
              <a:t> 2023-09-10    </a:t>
            </a:r>
            <a:r>
              <a:rPr kumimoji="1" lang="en-US" altLang="ja-JP" sz="700" b="1" dirty="0">
                <a:solidFill>
                  <a:srgbClr val="000000"/>
                </a:solidFill>
                <a:latin typeface="Calibri" panose="020F0502020204030204" pitchFamily="34" charset="0"/>
              </a:rPr>
              <a:t>box</a:t>
            </a:r>
            <a:r>
              <a:rPr kumimoji="1" lang="en-US" altLang="ja-JP" sz="700" dirty="0">
                <a:solidFill>
                  <a:srgbClr val="000000"/>
                </a:solidFill>
                <a:latin typeface="Calibri" panose="020F0502020204030204" pitchFamily="34" charset="0"/>
              </a:rPr>
              <a:t> 2</a:t>
            </a:r>
            <a:endParaRPr kumimoji="1" lang="en-US" altLang="ja-JP" sz="7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70" name="矢印: 右 89">
            <a:extLst>
              <a:ext uri="{FF2B5EF4-FFF2-40B4-BE49-F238E27FC236}">
                <a16:creationId xmlns:a16="http://schemas.microsoft.com/office/drawing/2014/main" id="{D343EFB7-4768-B94F-EBE4-B4335E7D9B04}"/>
              </a:ext>
            </a:extLst>
          </p:cNvPr>
          <p:cNvSpPr/>
          <p:nvPr/>
        </p:nvSpPr>
        <p:spPr>
          <a:xfrm>
            <a:off x="1987272" y="775161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1" name="テキスト ボックス 300">
            <a:extLst>
              <a:ext uri="{FF2B5EF4-FFF2-40B4-BE49-F238E27FC236}">
                <a16:creationId xmlns:a16="http://schemas.microsoft.com/office/drawing/2014/main" id="{2140236F-830A-D2FE-0544-EEB114873EC7}"/>
              </a:ext>
            </a:extLst>
          </p:cNvPr>
          <p:cNvSpPr txBox="1"/>
          <p:nvPr/>
        </p:nvSpPr>
        <p:spPr>
          <a:xfrm>
            <a:off x="2383474" y="8352376"/>
            <a:ext cx="8875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Delete</a:t>
            </a:r>
          </a:p>
          <a:p>
            <a:r>
              <a:rPr kumimoji="1" lang="en-US" altLang="ja-JP" sz="600" dirty="0">
                <a:latin typeface="+mj-lt"/>
              </a:rPr>
              <a:t>User is able to enter zero(0) qty to delete an item.</a:t>
            </a:r>
            <a:endParaRPr kumimoji="1" lang="ja-JP" altLang="en-US" sz="600" dirty="0"/>
          </a:p>
        </p:txBody>
      </p:sp>
      <p:sp>
        <p:nvSpPr>
          <p:cNvPr id="472" name="テキスト ボックス 226">
            <a:extLst>
              <a:ext uri="{FF2B5EF4-FFF2-40B4-BE49-F238E27FC236}">
                <a16:creationId xmlns:a16="http://schemas.microsoft.com/office/drawing/2014/main" id="{F8106B3F-B73E-351C-90CD-D85B9EAA0944}"/>
              </a:ext>
            </a:extLst>
          </p:cNvPr>
          <p:cNvSpPr txBox="1"/>
          <p:nvPr/>
        </p:nvSpPr>
        <p:spPr>
          <a:xfrm>
            <a:off x="4163379" y="7611908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473" name="図 227">
            <a:extLst>
              <a:ext uri="{FF2B5EF4-FFF2-40B4-BE49-F238E27FC236}">
                <a16:creationId xmlns:a16="http://schemas.microsoft.com/office/drawing/2014/main" id="{A59DA12B-5F82-6914-2E1C-082DA3F55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562" y="6940696"/>
            <a:ext cx="1358764" cy="2027693"/>
          </a:xfrm>
          <a:prstGeom prst="rect">
            <a:avLst/>
          </a:prstGeom>
        </p:spPr>
      </p:pic>
      <p:pic>
        <p:nvPicPr>
          <p:cNvPr id="474" name="図 228">
            <a:extLst>
              <a:ext uri="{FF2B5EF4-FFF2-40B4-BE49-F238E27FC236}">
                <a16:creationId xmlns:a16="http://schemas.microsoft.com/office/drawing/2014/main" id="{F2A10B2F-BF2D-AB53-E47D-A2FC67034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918" y="8236083"/>
            <a:ext cx="243861" cy="130125"/>
          </a:xfrm>
          <a:prstGeom prst="rect">
            <a:avLst/>
          </a:prstGeom>
        </p:spPr>
      </p:pic>
      <p:sp>
        <p:nvSpPr>
          <p:cNvPr id="475" name="テキスト ボックス 229">
            <a:extLst>
              <a:ext uri="{FF2B5EF4-FFF2-40B4-BE49-F238E27FC236}">
                <a16:creationId xmlns:a16="http://schemas.microsoft.com/office/drawing/2014/main" id="{F392CB2F-A239-D696-64FB-6B7189746A8F}"/>
              </a:ext>
            </a:extLst>
          </p:cNvPr>
          <p:cNvSpPr txBox="1"/>
          <p:nvPr/>
        </p:nvSpPr>
        <p:spPr>
          <a:xfrm>
            <a:off x="4652496" y="8215124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476" name="図 230">
            <a:extLst>
              <a:ext uri="{FF2B5EF4-FFF2-40B4-BE49-F238E27FC236}">
                <a16:creationId xmlns:a16="http://schemas.microsoft.com/office/drawing/2014/main" id="{A1077263-F419-7939-6FD6-4A02C6CCC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49" y="7074776"/>
            <a:ext cx="805148" cy="123622"/>
          </a:xfrm>
          <a:prstGeom prst="rect">
            <a:avLst/>
          </a:prstGeom>
        </p:spPr>
      </p:pic>
      <p:pic>
        <p:nvPicPr>
          <p:cNvPr id="477" name="図 232">
            <a:extLst>
              <a:ext uri="{FF2B5EF4-FFF2-40B4-BE49-F238E27FC236}">
                <a16:creationId xmlns:a16="http://schemas.microsoft.com/office/drawing/2014/main" id="{A2A9FCA5-F05B-6E23-85A6-9C064A120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062" y="7960336"/>
            <a:ext cx="399116" cy="92870"/>
          </a:xfrm>
          <a:prstGeom prst="rect">
            <a:avLst/>
          </a:prstGeom>
        </p:spPr>
      </p:pic>
      <p:sp>
        <p:nvSpPr>
          <p:cNvPr id="478" name="テキスト ボックス 233">
            <a:extLst>
              <a:ext uri="{FF2B5EF4-FFF2-40B4-BE49-F238E27FC236}">
                <a16:creationId xmlns:a16="http://schemas.microsoft.com/office/drawing/2014/main" id="{F84BB1AA-131B-5D04-ACF0-BBBADD66C915}"/>
              </a:ext>
            </a:extLst>
          </p:cNvPr>
          <p:cNvSpPr txBox="1"/>
          <p:nvPr/>
        </p:nvSpPr>
        <p:spPr>
          <a:xfrm>
            <a:off x="3725692" y="7910628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479" name="図 234">
            <a:extLst>
              <a:ext uri="{FF2B5EF4-FFF2-40B4-BE49-F238E27FC236}">
                <a16:creationId xmlns:a16="http://schemas.microsoft.com/office/drawing/2014/main" id="{1EC11CC7-7328-A70D-C224-B6B9B7819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503" y="8397447"/>
            <a:ext cx="234871" cy="129551"/>
          </a:xfrm>
          <a:prstGeom prst="rect">
            <a:avLst/>
          </a:prstGeom>
        </p:spPr>
      </p:pic>
      <p:pic>
        <p:nvPicPr>
          <p:cNvPr id="480" name="図 235">
            <a:extLst>
              <a:ext uri="{FF2B5EF4-FFF2-40B4-BE49-F238E27FC236}">
                <a16:creationId xmlns:a16="http://schemas.microsoft.com/office/drawing/2014/main" id="{2312DE3F-663B-06CD-059F-1B48746A8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921" y="8580698"/>
            <a:ext cx="234871" cy="129551"/>
          </a:xfrm>
          <a:prstGeom prst="rect">
            <a:avLst/>
          </a:prstGeom>
        </p:spPr>
      </p:pic>
      <p:pic>
        <p:nvPicPr>
          <p:cNvPr id="481" name="図 236">
            <a:extLst>
              <a:ext uri="{FF2B5EF4-FFF2-40B4-BE49-F238E27FC236}">
                <a16:creationId xmlns:a16="http://schemas.microsoft.com/office/drawing/2014/main" id="{11B64B35-DAE0-9BD0-1233-33630019B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3570" y="7947475"/>
            <a:ext cx="1334826" cy="298027"/>
          </a:xfrm>
          <a:prstGeom prst="rect">
            <a:avLst/>
          </a:prstGeom>
        </p:spPr>
      </p:pic>
      <p:sp>
        <p:nvSpPr>
          <p:cNvPr id="482" name="四角形: 角を丸くする 237">
            <a:extLst>
              <a:ext uri="{FF2B5EF4-FFF2-40B4-BE49-F238E27FC236}">
                <a16:creationId xmlns:a16="http://schemas.microsoft.com/office/drawing/2014/main" id="{98722A2D-C20D-F1D1-9307-0614D291A648}"/>
              </a:ext>
            </a:extLst>
          </p:cNvPr>
          <p:cNvSpPr/>
          <p:nvPr/>
        </p:nvSpPr>
        <p:spPr>
          <a:xfrm>
            <a:off x="3929849" y="8104506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83" name="四角形: 角を丸くする 238">
            <a:extLst>
              <a:ext uri="{FF2B5EF4-FFF2-40B4-BE49-F238E27FC236}">
                <a16:creationId xmlns:a16="http://schemas.microsoft.com/office/drawing/2014/main" id="{AC2BE1B1-4810-5E70-2925-C4005B482B7A}"/>
              </a:ext>
            </a:extLst>
          </p:cNvPr>
          <p:cNvSpPr/>
          <p:nvPr/>
        </p:nvSpPr>
        <p:spPr>
          <a:xfrm>
            <a:off x="4581785" y="8097112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84" name="テキスト ボックス 239">
            <a:extLst>
              <a:ext uri="{FF2B5EF4-FFF2-40B4-BE49-F238E27FC236}">
                <a16:creationId xmlns:a16="http://schemas.microsoft.com/office/drawing/2014/main" id="{51623BDB-3584-9826-7F47-53293652F697}"/>
              </a:ext>
            </a:extLst>
          </p:cNvPr>
          <p:cNvSpPr txBox="1"/>
          <p:nvPr/>
        </p:nvSpPr>
        <p:spPr>
          <a:xfrm>
            <a:off x="4262840" y="8078729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485" name="図 240">
            <a:extLst>
              <a:ext uri="{FF2B5EF4-FFF2-40B4-BE49-F238E27FC236}">
                <a16:creationId xmlns:a16="http://schemas.microsoft.com/office/drawing/2014/main" id="{68515747-40E0-BAA7-BE9C-13F9892FD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9291" y="7543053"/>
            <a:ext cx="1345035" cy="1183217"/>
          </a:xfrm>
          <a:prstGeom prst="rect">
            <a:avLst/>
          </a:prstGeom>
        </p:spPr>
      </p:pic>
      <p:sp>
        <p:nvSpPr>
          <p:cNvPr id="486" name="四角形: 角を丸くする 244">
            <a:extLst>
              <a:ext uri="{FF2B5EF4-FFF2-40B4-BE49-F238E27FC236}">
                <a16:creationId xmlns:a16="http://schemas.microsoft.com/office/drawing/2014/main" id="{0177426B-2688-820B-079E-E4E68742EE03}"/>
              </a:ext>
            </a:extLst>
          </p:cNvPr>
          <p:cNvSpPr/>
          <p:nvPr/>
        </p:nvSpPr>
        <p:spPr>
          <a:xfrm>
            <a:off x="4140249" y="7544825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87" name="四角形: 角を丸くする 245">
            <a:extLst>
              <a:ext uri="{FF2B5EF4-FFF2-40B4-BE49-F238E27FC236}">
                <a16:creationId xmlns:a16="http://schemas.microsoft.com/office/drawing/2014/main" id="{78B36CCD-06CC-A2A9-9B56-1C2409E18B5B}"/>
              </a:ext>
            </a:extLst>
          </p:cNvPr>
          <p:cNvSpPr/>
          <p:nvPr/>
        </p:nvSpPr>
        <p:spPr>
          <a:xfrm>
            <a:off x="4142740" y="7691570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88" name="テキスト ボックス 246">
            <a:extLst>
              <a:ext uri="{FF2B5EF4-FFF2-40B4-BE49-F238E27FC236}">
                <a16:creationId xmlns:a16="http://schemas.microsoft.com/office/drawing/2014/main" id="{F8CD3532-FCD5-7577-DD4E-5D192510E8D9}"/>
              </a:ext>
            </a:extLst>
          </p:cNvPr>
          <p:cNvSpPr txBox="1"/>
          <p:nvPr/>
        </p:nvSpPr>
        <p:spPr>
          <a:xfrm>
            <a:off x="3608633" y="7680331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489" name="テキスト ボックス 251">
            <a:extLst>
              <a:ext uri="{FF2B5EF4-FFF2-40B4-BE49-F238E27FC236}">
                <a16:creationId xmlns:a16="http://schemas.microsoft.com/office/drawing/2014/main" id="{0E91D3D7-390D-084C-B329-55E997155934}"/>
              </a:ext>
            </a:extLst>
          </p:cNvPr>
          <p:cNvSpPr txBox="1"/>
          <p:nvPr/>
        </p:nvSpPr>
        <p:spPr>
          <a:xfrm>
            <a:off x="3780491" y="8088409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490" name="テキスト ボックス 252">
            <a:extLst>
              <a:ext uri="{FF2B5EF4-FFF2-40B4-BE49-F238E27FC236}">
                <a16:creationId xmlns:a16="http://schemas.microsoft.com/office/drawing/2014/main" id="{5EBA9C61-3F9A-BEF0-F305-35F446F4D6F0}"/>
              </a:ext>
            </a:extLst>
          </p:cNvPr>
          <p:cNvSpPr txBox="1"/>
          <p:nvPr/>
        </p:nvSpPr>
        <p:spPr>
          <a:xfrm>
            <a:off x="3624898" y="8372922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</a:t>
            </a:r>
          </a:p>
        </p:txBody>
      </p:sp>
      <p:sp>
        <p:nvSpPr>
          <p:cNvPr id="491" name="テキスト ボックス 253">
            <a:extLst>
              <a:ext uri="{FF2B5EF4-FFF2-40B4-BE49-F238E27FC236}">
                <a16:creationId xmlns:a16="http://schemas.microsoft.com/office/drawing/2014/main" id="{2A2B2488-774D-6D30-596C-BA31342FA5AA}"/>
              </a:ext>
            </a:extLst>
          </p:cNvPr>
          <p:cNvSpPr txBox="1"/>
          <p:nvPr/>
        </p:nvSpPr>
        <p:spPr>
          <a:xfrm>
            <a:off x="4075657" y="8364794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492" name="テキスト ボックス 254">
            <a:extLst>
              <a:ext uri="{FF2B5EF4-FFF2-40B4-BE49-F238E27FC236}">
                <a16:creationId xmlns:a16="http://schemas.microsoft.com/office/drawing/2014/main" id="{289DF518-428A-63BA-C2C8-9B5D3D060E9A}"/>
              </a:ext>
            </a:extLst>
          </p:cNvPr>
          <p:cNvSpPr txBox="1"/>
          <p:nvPr/>
        </p:nvSpPr>
        <p:spPr>
          <a:xfrm>
            <a:off x="4480301" y="8370078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</a:t>
            </a:r>
          </a:p>
        </p:txBody>
      </p:sp>
      <p:sp>
        <p:nvSpPr>
          <p:cNvPr id="493" name="テキスト ボックス 322">
            <a:extLst>
              <a:ext uri="{FF2B5EF4-FFF2-40B4-BE49-F238E27FC236}">
                <a16:creationId xmlns:a16="http://schemas.microsoft.com/office/drawing/2014/main" id="{3403AC91-4A3D-8830-9FC6-4AD2CA8649DB}"/>
              </a:ext>
            </a:extLst>
          </p:cNvPr>
          <p:cNvSpPr txBox="1"/>
          <p:nvPr/>
        </p:nvSpPr>
        <p:spPr>
          <a:xfrm>
            <a:off x="4424956" y="8080869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sp>
        <p:nvSpPr>
          <p:cNvPr id="494" name="テキスト ボックス 741">
            <a:extLst>
              <a:ext uri="{FF2B5EF4-FFF2-40B4-BE49-F238E27FC236}">
                <a16:creationId xmlns:a16="http://schemas.microsoft.com/office/drawing/2014/main" id="{A13B7EA0-E4FE-30BF-5198-6DCA155961A2}"/>
              </a:ext>
            </a:extLst>
          </p:cNvPr>
          <p:cNvSpPr txBox="1"/>
          <p:nvPr/>
        </p:nvSpPr>
        <p:spPr>
          <a:xfrm>
            <a:off x="4104715" y="7682142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495" name="テキスト ボックス 32">
            <a:extLst>
              <a:ext uri="{FF2B5EF4-FFF2-40B4-BE49-F238E27FC236}">
                <a16:creationId xmlns:a16="http://schemas.microsoft.com/office/drawing/2014/main" id="{ABE24771-9224-8D7D-816A-29CFE4CAD17D}"/>
              </a:ext>
            </a:extLst>
          </p:cNvPr>
          <p:cNvSpPr txBox="1"/>
          <p:nvPr/>
        </p:nvSpPr>
        <p:spPr>
          <a:xfrm>
            <a:off x="3973283" y="7044622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Outbound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96" name="Rectangle: Rounded Corners 495">
            <a:extLst>
              <a:ext uri="{FF2B5EF4-FFF2-40B4-BE49-F238E27FC236}">
                <a16:creationId xmlns:a16="http://schemas.microsoft.com/office/drawing/2014/main" id="{E19B5FE2-FFF1-E598-50A8-86DA8EA35AAF}"/>
              </a:ext>
            </a:extLst>
          </p:cNvPr>
          <p:cNvSpPr/>
          <p:nvPr/>
        </p:nvSpPr>
        <p:spPr>
          <a:xfrm>
            <a:off x="4318535" y="8742369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497" name="Rectangle: Rounded Corners 496">
            <a:extLst>
              <a:ext uri="{FF2B5EF4-FFF2-40B4-BE49-F238E27FC236}">
                <a16:creationId xmlns:a16="http://schemas.microsoft.com/office/drawing/2014/main" id="{B43A97B9-1D30-3A36-60AE-F592F9FDDFED}"/>
              </a:ext>
            </a:extLst>
          </p:cNvPr>
          <p:cNvSpPr/>
          <p:nvPr/>
        </p:nvSpPr>
        <p:spPr>
          <a:xfrm>
            <a:off x="3645175" y="8742751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pic>
        <p:nvPicPr>
          <p:cNvPr id="499" name="Picture 498">
            <a:extLst>
              <a:ext uri="{FF2B5EF4-FFF2-40B4-BE49-F238E27FC236}">
                <a16:creationId xmlns:a16="http://schemas.microsoft.com/office/drawing/2014/main" id="{8E881098-A275-E7FA-ECC4-9E368967E2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5807" y="8560998"/>
            <a:ext cx="1254295" cy="169937"/>
          </a:xfrm>
          <a:prstGeom prst="rect">
            <a:avLst/>
          </a:prstGeom>
        </p:spPr>
      </p:pic>
      <p:sp>
        <p:nvSpPr>
          <p:cNvPr id="501" name="テキスト ボックス 412">
            <a:extLst>
              <a:ext uri="{FF2B5EF4-FFF2-40B4-BE49-F238E27FC236}">
                <a16:creationId xmlns:a16="http://schemas.microsoft.com/office/drawing/2014/main" id="{F9258C2E-F5B5-7E5D-65F6-4E324626FB72}"/>
              </a:ext>
            </a:extLst>
          </p:cNvPr>
          <p:cNvSpPr txBox="1"/>
          <p:nvPr/>
        </p:nvSpPr>
        <p:spPr>
          <a:xfrm>
            <a:off x="3677878" y="8628246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02" name="Rectangle: Rounded Corners 501">
            <a:extLst>
              <a:ext uri="{FF2B5EF4-FFF2-40B4-BE49-F238E27FC236}">
                <a16:creationId xmlns:a16="http://schemas.microsoft.com/office/drawing/2014/main" id="{CCFF6C22-A94B-CB08-E809-9E4606B3076E}"/>
              </a:ext>
            </a:extLst>
          </p:cNvPr>
          <p:cNvSpPr/>
          <p:nvPr/>
        </p:nvSpPr>
        <p:spPr>
          <a:xfrm>
            <a:off x="3966900" y="8612618"/>
            <a:ext cx="304122" cy="104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400" b="1" kern="0" dirty="0">
                <a:solidFill>
                  <a:prstClr val="black"/>
                </a:solidFill>
              </a:rPr>
              <a:t>AS01</a:t>
            </a:r>
          </a:p>
        </p:txBody>
      </p:sp>
      <p:sp>
        <p:nvSpPr>
          <p:cNvPr id="503" name="四角形: 角を丸くする 50">
            <a:extLst>
              <a:ext uri="{FF2B5EF4-FFF2-40B4-BE49-F238E27FC236}">
                <a16:creationId xmlns:a16="http://schemas.microsoft.com/office/drawing/2014/main" id="{62B622AC-0F8E-8FA0-1265-13B558D0A3DB}"/>
              </a:ext>
            </a:extLst>
          </p:cNvPr>
          <p:cNvSpPr/>
          <p:nvPr/>
        </p:nvSpPr>
        <p:spPr>
          <a:xfrm>
            <a:off x="4148160" y="7851970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123456789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04" name="テキスト ボックス 51">
            <a:extLst>
              <a:ext uri="{FF2B5EF4-FFF2-40B4-BE49-F238E27FC236}">
                <a16:creationId xmlns:a16="http://schemas.microsoft.com/office/drawing/2014/main" id="{DAAB98FE-94D4-62A5-2B1C-4994EF6DF5EB}"/>
              </a:ext>
            </a:extLst>
          </p:cNvPr>
          <p:cNvSpPr txBox="1"/>
          <p:nvPr/>
        </p:nvSpPr>
        <p:spPr>
          <a:xfrm>
            <a:off x="3610391" y="7837246"/>
            <a:ext cx="37061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PS No</a:t>
            </a:r>
            <a:endParaRPr kumimoji="1" lang="ja-JP" altLang="en-US" sz="500" dirty="0"/>
          </a:p>
        </p:txBody>
      </p:sp>
      <p:sp>
        <p:nvSpPr>
          <p:cNvPr id="505" name="Isosceles Triangle 504">
            <a:extLst>
              <a:ext uri="{FF2B5EF4-FFF2-40B4-BE49-F238E27FC236}">
                <a16:creationId xmlns:a16="http://schemas.microsoft.com/office/drawing/2014/main" id="{6B404F84-9E6D-B466-8D5C-BF98C402AAF7}"/>
              </a:ext>
            </a:extLst>
          </p:cNvPr>
          <p:cNvSpPr/>
          <p:nvPr/>
        </p:nvSpPr>
        <p:spPr>
          <a:xfrm rot="10800000">
            <a:off x="4876841" y="7893128"/>
            <a:ext cx="66473" cy="6116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06" name="Isosceles Triangle 505">
            <a:extLst>
              <a:ext uri="{FF2B5EF4-FFF2-40B4-BE49-F238E27FC236}">
                <a16:creationId xmlns:a16="http://schemas.microsoft.com/office/drawing/2014/main" id="{94826C87-3C29-8B48-BEBE-1FBC24779282}"/>
              </a:ext>
            </a:extLst>
          </p:cNvPr>
          <p:cNvSpPr/>
          <p:nvPr/>
        </p:nvSpPr>
        <p:spPr>
          <a:xfrm rot="10800000">
            <a:off x="4878918" y="7589343"/>
            <a:ext cx="66473" cy="6116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07" name="テキスト ボックス 217">
            <a:extLst>
              <a:ext uri="{FF2B5EF4-FFF2-40B4-BE49-F238E27FC236}">
                <a16:creationId xmlns:a16="http://schemas.microsoft.com/office/drawing/2014/main" id="{2C08652E-6CFC-99A5-9202-F78C128F526F}"/>
              </a:ext>
            </a:extLst>
          </p:cNvPr>
          <p:cNvSpPr txBox="1"/>
          <p:nvPr/>
        </p:nvSpPr>
        <p:spPr>
          <a:xfrm>
            <a:off x="4116026" y="7527871"/>
            <a:ext cx="840544" cy="135422"/>
          </a:xfrm>
          <a:prstGeom prst="rect">
            <a:avLst/>
          </a:prstGeom>
          <a:noFill/>
        </p:spPr>
        <p:txBody>
          <a:bodyPr wrap="square" tIns="27432" bIns="0" rtlCol="0">
            <a:spAutoFit/>
          </a:bodyPr>
          <a:lstStyle/>
          <a:p>
            <a:r>
              <a:rPr lang="en-US" sz="7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BTM80539-0400</a:t>
            </a:r>
            <a:endParaRPr kumimoji="1" lang="ja-JP" altLang="en-US" sz="500" dirty="0"/>
          </a:p>
        </p:txBody>
      </p:sp>
      <p:pic>
        <p:nvPicPr>
          <p:cNvPr id="512" name="Picture 511">
            <a:extLst>
              <a:ext uri="{FF2B5EF4-FFF2-40B4-BE49-F238E27FC236}">
                <a16:creationId xmlns:a16="http://schemas.microsoft.com/office/drawing/2014/main" id="{FB0F3931-8569-8130-F85C-E4471BF95590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l="828" t="1962" r="-828" b="37969"/>
          <a:stretch/>
        </p:blipFill>
        <p:spPr>
          <a:xfrm>
            <a:off x="3670828" y="8033014"/>
            <a:ext cx="1329992" cy="527696"/>
          </a:xfrm>
          <a:prstGeom prst="rect">
            <a:avLst/>
          </a:prstGeom>
        </p:spPr>
      </p:pic>
      <p:sp>
        <p:nvSpPr>
          <p:cNvPr id="513" name="矢印: 右 242">
            <a:extLst>
              <a:ext uri="{FF2B5EF4-FFF2-40B4-BE49-F238E27FC236}">
                <a16:creationId xmlns:a16="http://schemas.microsoft.com/office/drawing/2014/main" id="{0B938EB5-40B3-D049-6610-5FFD65A1DA2A}"/>
              </a:ext>
            </a:extLst>
          </p:cNvPr>
          <p:cNvSpPr/>
          <p:nvPr/>
        </p:nvSpPr>
        <p:spPr>
          <a:xfrm rot="5400000">
            <a:off x="5656015" y="7061303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BF1C6E92-484B-BAEC-DDCD-4DB816986F05}"/>
              </a:ext>
            </a:extLst>
          </p:cNvPr>
          <p:cNvGrpSpPr/>
          <p:nvPr/>
        </p:nvGrpSpPr>
        <p:grpSpPr>
          <a:xfrm>
            <a:off x="5316588" y="7497345"/>
            <a:ext cx="1075165" cy="745191"/>
            <a:chOff x="4269439" y="6649287"/>
            <a:chExt cx="1075165" cy="745191"/>
          </a:xfrm>
        </p:grpSpPr>
        <p:pic>
          <p:nvPicPr>
            <p:cNvPr id="515" name="図 358">
              <a:extLst>
                <a:ext uri="{FF2B5EF4-FFF2-40B4-BE49-F238E27FC236}">
                  <a16:creationId xmlns:a16="http://schemas.microsoft.com/office/drawing/2014/main" id="{3B4FACBC-5399-AC3A-CE32-00EC73C9D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516" name="図 359">
              <a:extLst>
                <a:ext uri="{FF2B5EF4-FFF2-40B4-BE49-F238E27FC236}">
                  <a16:creationId xmlns:a16="http://schemas.microsoft.com/office/drawing/2014/main" id="{0778EEA7-FABF-A21F-EAFD-1C778E14A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517" name="テキスト ボックス 360">
              <a:extLst>
                <a:ext uri="{FF2B5EF4-FFF2-40B4-BE49-F238E27FC236}">
                  <a16:creationId xmlns:a16="http://schemas.microsoft.com/office/drawing/2014/main" id="{4BF254C7-C319-F6EB-502E-8221F04BC0B2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518" name="テキスト ボックス 360">
              <a:extLst>
                <a:ext uri="{FF2B5EF4-FFF2-40B4-BE49-F238E27FC236}">
                  <a16:creationId xmlns:a16="http://schemas.microsoft.com/office/drawing/2014/main" id="{511EB880-7213-092F-3B4F-91FE3D365731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519" name="Picture 2" descr="info&quot; Icon - Download for free – Iconduck">
              <a:extLst>
                <a:ext uri="{FF2B5EF4-FFF2-40B4-BE49-F238E27FC236}">
                  <a16:creationId xmlns:a16="http://schemas.microsoft.com/office/drawing/2014/main" id="{83754B33-65C6-9F8E-3E41-47FA590BB4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1" name="矢印: 右 89">
            <a:extLst>
              <a:ext uri="{FF2B5EF4-FFF2-40B4-BE49-F238E27FC236}">
                <a16:creationId xmlns:a16="http://schemas.microsoft.com/office/drawing/2014/main" id="{AEAF196E-354C-49E9-E8BA-3210232BFB65}"/>
              </a:ext>
            </a:extLst>
          </p:cNvPr>
          <p:cNvSpPr/>
          <p:nvPr/>
        </p:nvSpPr>
        <p:spPr>
          <a:xfrm>
            <a:off x="3378974" y="774259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23" name="Callout: Bent Line 522">
            <a:extLst>
              <a:ext uri="{FF2B5EF4-FFF2-40B4-BE49-F238E27FC236}">
                <a16:creationId xmlns:a16="http://schemas.microsoft.com/office/drawing/2014/main" id="{2C88AE0C-268F-1F2F-2203-622D363CC9BF}"/>
              </a:ext>
            </a:extLst>
          </p:cNvPr>
          <p:cNvSpPr/>
          <p:nvPr/>
        </p:nvSpPr>
        <p:spPr>
          <a:xfrm>
            <a:off x="3955084" y="6440028"/>
            <a:ext cx="974926" cy="443606"/>
          </a:xfrm>
          <a:prstGeom prst="borderCallout2">
            <a:avLst>
              <a:gd name="adj1" fmla="val 2346"/>
              <a:gd name="adj2" fmla="val 89221"/>
              <a:gd name="adj3" fmla="val -15286"/>
              <a:gd name="adj4" fmla="val 95224"/>
              <a:gd name="adj5" fmla="val 17231"/>
              <a:gd name="adj6" fmla="val 151869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600" b="1" dirty="0">
                <a:latin typeface="+mj-lt"/>
              </a:rPr>
              <a:t>(Step.4)</a:t>
            </a:r>
            <a:r>
              <a:rPr kumimoji="1" lang="en-US" sz="600" kern="0" dirty="0">
                <a:solidFill>
                  <a:prstClr val="black"/>
                </a:solidFill>
              </a:rPr>
              <a:t> *Mandatory</a:t>
            </a:r>
            <a:endParaRPr kumimoji="1" lang="en-US" altLang="ja-JP" sz="600" b="1" dirty="0">
              <a:latin typeface="+mj-lt"/>
            </a:endParaRPr>
          </a:p>
          <a:p>
            <a:r>
              <a:rPr kumimoji="1" lang="en-US" altLang="ja-JP" sz="600" b="1" dirty="0">
                <a:latin typeface="+mj-lt"/>
              </a:rPr>
              <a:t>Destination location</a:t>
            </a:r>
            <a:endParaRPr kumimoji="1" lang="en-US" altLang="ja-JP" sz="600" dirty="0">
              <a:latin typeface="+mj-lt"/>
            </a:endParaRPr>
          </a:p>
          <a:p>
            <a:r>
              <a:rPr kumimoji="1" lang="en-US" altLang="ja-JP" sz="600" dirty="0">
                <a:latin typeface="+mj-lt"/>
              </a:rPr>
              <a:t>Scan barcode line. </a:t>
            </a:r>
          </a:p>
          <a:p>
            <a:r>
              <a:rPr kumimoji="1" lang="en-US" altLang="ja-JP" sz="600" dirty="0">
                <a:latin typeface="+mj-lt"/>
              </a:rPr>
              <a:t>For example SA|AS01</a:t>
            </a:r>
            <a:endParaRPr kumimoji="1" lang="ja-JP" altLang="en-US" sz="600" dirty="0"/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1150C23D-5B52-0F14-34C5-4C6432B52F3E}"/>
              </a:ext>
            </a:extLst>
          </p:cNvPr>
          <p:cNvSpPr txBox="1"/>
          <p:nvPr/>
        </p:nvSpPr>
        <p:spPr>
          <a:xfrm>
            <a:off x="5928507" y="6475695"/>
            <a:ext cx="409683" cy="1292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tIns="18288" rIns="18288" bIns="18288" rtlCol="0">
            <a:spAutoFit/>
          </a:bodyPr>
          <a:lstStyle/>
          <a:p>
            <a:pPr algn="r"/>
            <a:r>
              <a:rPr lang="en-US" sz="600" dirty="0"/>
              <a:t>20</a:t>
            </a:r>
          </a:p>
        </p:txBody>
      </p:sp>
      <p:sp>
        <p:nvSpPr>
          <p:cNvPr id="525" name="Rectangle: Rounded Corners 524">
            <a:extLst>
              <a:ext uri="{FF2B5EF4-FFF2-40B4-BE49-F238E27FC236}">
                <a16:creationId xmlns:a16="http://schemas.microsoft.com/office/drawing/2014/main" id="{35EAFDC5-BFE9-8571-88A3-615481E9A9ED}"/>
              </a:ext>
            </a:extLst>
          </p:cNvPr>
          <p:cNvSpPr/>
          <p:nvPr/>
        </p:nvSpPr>
        <p:spPr>
          <a:xfrm>
            <a:off x="5710722" y="6620430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F98F2744-795A-80AF-704C-35F7240A6EF5}"/>
              </a:ext>
            </a:extLst>
          </p:cNvPr>
          <p:cNvGrpSpPr/>
          <p:nvPr/>
        </p:nvGrpSpPr>
        <p:grpSpPr>
          <a:xfrm>
            <a:off x="5699082" y="6600085"/>
            <a:ext cx="747585" cy="401579"/>
            <a:chOff x="7001199" y="5604763"/>
            <a:chExt cx="747585" cy="401579"/>
          </a:xfrm>
        </p:grpSpPr>
        <p:sp>
          <p:nvSpPr>
            <p:cNvPr id="527" name="正方形/長方形 40">
              <a:extLst>
                <a:ext uri="{FF2B5EF4-FFF2-40B4-BE49-F238E27FC236}">
                  <a16:creationId xmlns:a16="http://schemas.microsoft.com/office/drawing/2014/main" id="{B98BA0C5-6F89-42AB-BB14-CF782BA014D8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28" name="グラフィックス 41" descr="右向き指示マーク">
              <a:extLst>
                <a:ext uri="{FF2B5EF4-FFF2-40B4-BE49-F238E27FC236}">
                  <a16:creationId xmlns:a16="http://schemas.microsoft.com/office/drawing/2014/main" id="{3D411BF2-3559-367A-9C91-8022E0E16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529" name="TextBox 528">
            <a:extLst>
              <a:ext uri="{FF2B5EF4-FFF2-40B4-BE49-F238E27FC236}">
                <a16:creationId xmlns:a16="http://schemas.microsoft.com/office/drawing/2014/main" id="{BC816916-87DF-D931-B8BA-A84B1F24F4D6}"/>
              </a:ext>
            </a:extLst>
          </p:cNvPr>
          <p:cNvSpPr txBox="1"/>
          <p:nvPr/>
        </p:nvSpPr>
        <p:spPr>
          <a:xfrm>
            <a:off x="1455605" y="8589460"/>
            <a:ext cx="409683" cy="1292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tIns="18288" rIns="18288" bIns="18288" rtlCol="0">
            <a:spAutoFit/>
          </a:bodyPr>
          <a:lstStyle/>
          <a:p>
            <a:pPr algn="r"/>
            <a:r>
              <a:rPr lang="en-US" sz="600" dirty="0"/>
              <a:t>20</a:t>
            </a: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3B1E6B74-DBC3-853C-B104-331092E0F73D}"/>
              </a:ext>
            </a:extLst>
          </p:cNvPr>
          <p:cNvSpPr txBox="1"/>
          <p:nvPr/>
        </p:nvSpPr>
        <p:spPr>
          <a:xfrm>
            <a:off x="4534085" y="8589362"/>
            <a:ext cx="409683" cy="1292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tIns="18288" rIns="18288" bIns="18288" rtlCol="0">
            <a:spAutoFit/>
          </a:bodyPr>
          <a:lstStyle/>
          <a:p>
            <a:pPr algn="r"/>
            <a:r>
              <a:rPr lang="en-US" sz="600" dirty="0"/>
              <a:t>10</a:t>
            </a:r>
          </a:p>
        </p:txBody>
      </p:sp>
      <p:pic>
        <p:nvPicPr>
          <p:cNvPr id="531" name="Picture 530">
            <a:extLst>
              <a:ext uri="{FF2B5EF4-FFF2-40B4-BE49-F238E27FC236}">
                <a16:creationId xmlns:a16="http://schemas.microsoft.com/office/drawing/2014/main" id="{113BA229-83EF-E1CF-17D7-6D35BA54CA3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90" y="2550659"/>
            <a:ext cx="359768" cy="359768"/>
          </a:xfrm>
          <a:prstGeom prst="rect">
            <a:avLst/>
          </a:prstGeom>
        </p:spPr>
      </p:pic>
      <p:sp>
        <p:nvSpPr>
          <p:cNvPr id="532" name="テキスト ボックス 232">
            <a:extLst>
              <a:ext uri="{FF2B5EF4-FFF2-40B4-BE49-F238E27FC236}">
                <a16:creationId xmlns:a16="http://schemas.microsoft.com/office/drawing/2014/main" id="{E8BE58C0-0EE0-CCAB-45CD-3F96A2BC533A}"/>
              </a:ext>
            </a:extLst>
          </p:cNvPr>
          <p:cNvSpPr txBox="1"/>
          <p:nvPr/>
        </p:nvSpPr>
        <p:spPr>
          <a:xfrm>
            <a:off x="1365029" y="2849011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Simple</a:t>
            </a:r>
          </a:p>
          <a:p>
            <a:pPr algn="ctr"/>
            <a:r>
              <a:rPr kumimoji="1" lang="en-US" altLang="ja-JP" sz="500" dirty="0"/>
              <a:t>Outbound</a:t>
            </a:r>
            <a:endParaRPr kumimoji="1" lang="ja-JP" altLang="en-US" sz="500" dirty="0"/>
          </a:p>
        </p:txBody>
      </p:sp>
    </p:spTree>
    <p:extLst>
      <p:ext uri="{BB962C8B-B14F-4D97-AF65-F5344CB8AC3E}">
        <p14:creationId xmlns:p14="http://schemas.microsoft.com/office/powerpoint/2010/main" val="52632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17180B30-499B-6945-4DE1-1ED81D962704}"/>
              </a:ext>
            </a:extLst>
          </p:cNvPr>
          <p:cNvCxnSpPr>
            <a:cxnSpLocks/>
            <a:stCxn id="4" idx="3"/>
            <a:endCxn id="35" idx="0"/>
          </p:cNvCxnSpPr>
          <p:nvPr/>
        </p:nvCxnSpPr>
        <p:spPr>
          <a:xfrm flipH="1">
            <a:off x="2965270" y="4405225"/>
            <a:ext cx="9974" cy="713402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BB3865C1-75B2-4279-A206-D537FC580716}"/>
              </a:ext>
            </a:extLst>
          </p:cNvPr>
          <p:cNvSpPr/>
          <p:nvPr/>
        </p:nvSpPr>
        <p:spPr>
          <a:xfrm>
            <a:off x="532220" y="3154808"/>
            <a:ext cx="3930856" cy="13942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2. Overall configuration diagram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A7E3F70-2A0C-4693-B7A3-2F0C925AAAE7}"/>
              </a:ext>
            </a:extLst>
          </p:cNvPr>
          <p:cNvSpPr/>
          <p:nvPr/>
        </p:nvSpPr>
        <p:spPr>
          <a:xfrm>
            <a:off x="406400" y="1092830"/>
            <a:ext cx="6117062" cy="808856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4" name="フローチャート: 磁気ディスク 3">
            <a:extLst>
              <a:ext uri="{FF2B5EF4-FFF2-40B4-BE49-F238E27FC236}">
                <a16:creationId xmlns:a16="http://schemas.microsoft.com/office/drawing/2014/main" id="{B513C674-2760-4A3F-A0A8-3E4F9C7D53DC}"/>
              </a:ext>
            </a:extLst>
          </p:cNvPr>
          <p:cNvSpPr/>
          <p:nvPr/>
        </p:nvSpPr>
        <p:spPr>
          <a:xfrm>
            <a:off x="2479944" y="3562098"/>
            <a:ext cx="990600" cy="843127"/>
          </a:xfrm>
          <a:prstGeom prst="flowChartMagneticDisk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Pegasus</a:t>
            </a:r>
          </a:p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server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8BC77B6-A72F-423E-BE2E-9A22B6F717F6}"/>
              </a:ext>
            </a:extLst>
          </p:cNvPr>
          <p:cNvSpPr/>
          <p:nvPr/>
        </p:nvSpPr>
        <p:spPr>
          <a:xfrm>
            <a:off x="3341839" y="6280481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Handy terminal#1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7EAA3B7F-1988-4A22-AC06-70D6469DB04E}"/>
              </a:ext>
            </a:extLst>
          </p:cNvPr>
          <p:cNvSpPr/>
          <p:nvPr/>
        </p:nvSpPr>
        <p:spPr>
          <a:xfrm>
            <a:off x="532220" y="4600650"/>
            <a:ext cx="5854292" cy="44741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F8358342-E7F9-4476-B44A-7F5B2CCC3605}"/>
              </a:ext>
            </a:extLst>
          </p:cNvPr>
          <p:cNvCxnSpPr>
            <a:cxnSpLocks/>
          </p:cNvCxnSpPr>
          <p:nvPr/>
        </p:nvCxnSpPr>
        <p:spPr>
          <a:xfrm>
            <a:off x="4760643" y="3468228"/>
            <a:ext cx="258081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A99CF50-377A-48F3-A242-54CAD267ABCB}"/>
              </a:ext>
            </a:extLst>
          </p:cNvPr>
          <p:cNvCxnSpPr>
            <a:cxnSpLocks/>
          </p:cNvCxnSpPr>
          <p:nvPr/>
        </p:nvCxnSpPr>
        <p:spPr>
          <a:xfrm>
            <a:off x="4775512" y="3756915"/>
            <a:ext cx="249107" cy="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46821916-99FF-47CA-96A6-72D38CFACAF7}"/>
              </a:ext>
            </a:extLst>
          </p:cNvPr>
          <p:cNvSpPr txBox="1"/>
          <p:nvPr/>
        </p:nvSpPr>
        <p:spPr>
          <a:xfrm>
            <a:off x="5080096" y="3357960"/>
            <a:ext cx="1011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Lan cable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1470DFBE-6680-4515-9C31-AF052AA50A8B}"/>
              </a:ext>
            </a:extLst>
          </p:cNvPr>
          <p:cNvSpPr txBox="1"/>
          <p:nvPr/>
        </p:nvSpPr>
        <p:spPr>
          <a:xfrm>
            <a:off x="5080096" y="3667810"/>
            <a:ext cx="1011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Wi-Fi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F77E42F-C721-4F63-B6DD-CA1CBD40FBE5}"/>
              </a:ext>
            </a:extLst>
          </p:cNvPr>
          <p:cNvSpPr/>
          <p:nvPr/>
        </p:nvSpPr>
        <p:spPr>
          <a:xfrm>
            <a:off x="4582454" y="3168506"/>
            <a:ext cx="1794330" cy="88964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D412604-00FB-4ED8-BC2C-44CEFDAA2989}"/>
              </a:ext>
            </a:extLst>
          </p:cNvPr>
          <p:cNvSpPr txBox="1"/>
          <p:nvPr/>
        </p:nvSpPr>
        <p:spPr>
          <a:xfrm>
            <a:off x="406400" y="831220"/>
            <a:ext cx="6117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Network diagram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EA69A683-EDE4-4BE6-A244-F2C4EA44C94C}"/>
              </a:ext>
            </a:extLst>
          </p:cNvPr>
          <p:cNvSpPr/>
          <p:nvPr/>
        </p:nvSpPr>
        <p:spPr>
          <a:xfrm>
            <a:off x="2206967" y="3210027"/>
            <a:ext cx="1790169" cy="2511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TBFST office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AAC3B509-7E5E-4961-852F-BE339887FC36}"/>
              </a:ext>
            </a:extLst>
          </p:cNvPr>
          <p:cNvSpPr/>
          <p:nvPr/>
        </p:nvSpPr>
        <p:spPr>
          <a:xfrm>
            <a:off x="2256737" y="8771929"/>
            <a:ext cx="1790169" cy="2511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TBFST Warehouse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7" name="フローチャート: 磁気ディスク 36">
            <a:extLst>
              <a:ext uri="{FF2B5EF4-FFF2-40B4-BE49-F238E27FC236}">
                <a16:creationId xmlns:a16="http://schemas.microsoft.com/office/drawing/2014/main" id="{739A4C3C-E776-4EFA-A5B7-390EE902F08B}"/>
              </a:ext>
            </a:extLst>
          </p:cNvPr>
          <p:cNvSpPr/>
          <p:nvPr/>
        </p:nvSpPr>
        <p:spPr>
          <a:xfrm>
            <a:off x="929456" y="3562239"/>
            <a:ext cx="990600" cy="843127"/>
          </a:xfrm>
          <a:prstGeom prst="flowChartMagneticDisk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DB</a:t>
            </a:r>
          </a:p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Middle tier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12C8B23-09AF-4DBD-82A9-3B9D2223ACEA}"/>
              </a:ext>
            </a:extLst>
          </p:cNvPr>
          <p:cNvCxnSpPr>
            <a:cxnSpLocks/>
            <a:stCxn id="37" idx="4"/>
            <a:endCxn id="4" idx="2"/>
          </p:cNvCxnSpPr>
          <p:nvPr/>
        </p:nvCxnSpPr>
        <p:spPr>
          <a:xfrm flipV="1">
            <a:off x="1920056" y="3983662"/>
            <a:ext cx="559888" cy="141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4" name="オブジェクト 123">
            <a:extLst>
              <a:ext uri="{FF2B5EF4-FFF2-40B4-BE49-F238E27FC236}">
                <a16:creationId xmlns:a16="http://schemas.microsoft.com/office/drawing/2014/main" id="{D596B5E9-BC36-4563-A99F-113F00204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822906"/>
              </p:ext>
            </p:extLst>
          </p:nvPr>
        </p:nvGraphicFramePr>
        <p:xfrm>
          <a:off x="549729" y="1188215"/>
          <a:ext cx="5901871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8406" imgH="1836172" progId="Excel.Sheet.12">
                  <p:embed/>
                </p:oleObj>
              </mc:Choice>
              <mc:Fallback>
                <p:oleObj name="Worksheet" r:id="rId2" imgW="5448406" imgH="18361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9729" y="1188215"/>
                        <a:ext cx="5901871" cy="183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23A4901-91DF-4895-BCEE-15353B8D514C}"/>
              </a:ext>
            </a:extLst>
          </p:cNvPr>
          <p:cNvSpPr/>
          <p:nvPr/>
        </p:nvSpPr>
        <p:spPr>
          <a:xfrm>
            <a:off x="2567126" y="4704783"/>
            <a:ext cx="815340" cy="3293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Switching hub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75DCCF1-D6E7-AFC0-4672-4058EE3DF591}"/>
              </a:ext>
            </a:extLst>
          </p:cNvPr>
          <p:cNvSpPr/>
          <p:nvPr/>
        </p:nvSpPr>
        <p:spPr>
          <a:xfrm>
            <a:off x="3620436" y="3820821"/>
            <a:ext cx="815340" cy="3293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Client pc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3237305F-4599-865F-3A8B-3963955918D2}"/>
              </a:ext>
            </a:extLst>
          </p:cNvPr>
          <p:cNvCxnSpPr>
            <a:cxnSpLocks/>
            <a:stCxn id="4" idx="4"/>
            <a:endCxn id="31" idx="1"/>
          </p:cNvCxnSpPr>
          <p:nvPr/>
        </p:nvCxnSpPr>
        <p:spPr>
          <a:xfrm>
            <a:off x="3470544" y="3983662"/>
            <a:ext cx="149892" cy="1849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A64B018-350E-9599-A3F6-23FAB639A755}"/>
              </a:ext>
            </a:extLst>
          </p:cNvPr>
          <p:cNvSpPr/>
          <p:nvPr/>
        </p:nvSpPr>
        <p:spPr>
          <a:xfrm>
            <a:off x="2557600" y="5118627"/>
            <a:ext cx="815340" cy="3293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Access Point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7465099-BEE7-F27B-787D-C04BD90F4620}"/>
              </a:ext>
            </a:extLst>
          </p:cNvPr>
          <p:cNvSpPr/>
          <p:nvPr/>
        </p:nvSpPr>
        <p:spPr>
          <a:xfrm>
            <a:off x="4203384" y="6280481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Handy terminal#6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50" name="矢印: 右 49">
            <a:extLst>
              <a:ext uri="{FF2B5EF4-FFF2-40B4-BE49-F238E27FC236}">
                <a16:creationId xmlns:a16="http://schemas.microsoft.com/office/drawing/2014/main" id="{4A494E9B-CDBC-15C1-F527-9B1BD40C4457}"/>
              </a:ext>
            </a:extLst>
          </p:cNvPr>
          <p:cNvSpPr/>
          <p:nvPr/>
        </p:nvSpPr>
        <p:spPr>
          <a:xfrm>
            <a:off x="4119950" y="6406847"/>
            <a:ext cx="152753" cy="76200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cxnSp>
        <p:nvCxnSpPr>
          <p:cNvPr id="79" name="コネクタ: カギ線 78">
            <a:extLst>
              <a:ext uri="{FF2B5EF4-FFF2-40B4-BE49-F238E27FC236}">
                <a16:creationId xmlns:a16="http://schemas.microsoft.com/office/drawing/2014/main" id="{6DCF896D-D58E-C353-6642-D428FAB6D676}"/>
              </a:ext>
            </a:extLst>
          </p:cNvPr>
          <p:cNvCxnSpPr>
            <a:cxnSpLocks/>
            <a:stCxn id="36" idx="0"/>
            <a:endCxn id="35" idx="2"/>
          </p:cNvCxnSpPr>
          <p:nvPr/>
        </p:nvCxnSpPr>
        <p:spPr>
          <a:xfrm rot="16200000" flipV="1">
            <a:off x="2941153" y="5472124"/>
            <a:ext cx="832474" cy="784239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コネクタ: カギ線 88">
            <a:extLst>
              <a:ext uri="{FF2B5EF4-FFF2-40B4-BE49-F238E27FC236}">
                <a16:creationId xmlns:a16="http://schemas.microsoft.com/office/drawing/2014/main" id="{3B12C265-7A65-025C-C02F-68EAA70086D3}"/>
              </a:ext>
            </a:extLst>
          </p:cNvPr>
          <p:cNvCxnSpPr>
            <a:cxnSpLocks/>
            <a:stCxn id="45" idx="0"/>
            <a:endCxn id="35" idx="2"/>
          </p:cNvCxnSpPr>
          <p:nvPr/>
        </p:nvCxnSpPr>
        <p:spPr>
          <a:xfrm rot="16200000" flipV="1">
            <a:off x="3371925" y="5041352"/>
            <a:ext cx="832474" cy="1645784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13CBB7C-2FC9-75F6-94A6-26C9D2BCAA13}"/>
              </a:ext>
            </a:extLst>
          </p:cNvPr>
          <p:cNvSpPr/>
          <p:nvPr/>
        </p:nvSpPr>
        <p:spPr>
          <a:xfrm>
            <a:off x="2210497" y="5765057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AACF302-BD08-0788-12FA-C64198C8EB17}"/>
              </a:ext>
            </a:extLst>
          </p:cNvPr>
          <p:cNvSpPr/>
          <p:nvPr/>
        </p:nvSpPr>
        <p:spPr>
          <a:xfrm>
            <a:off x="1671273" y="3851952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268870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C3700-49FD-F63C-31FE-219352995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0060778-FE26-3804-FA7C-19685CD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78C24ED-7198-BF67-6CFC-95E6CC03B35B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09C60F9-7C70-FCA0-15C8-BF799C3279FC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D52C0E1-F7E0-C21E-F82E-F58592CDE962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5-3-3. Material Issue Slip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28D0B32-66AE-C158-0C22-B151F2297828}"/>
              </a:ext>
            </a:extLst>
          </p:cNvPr>
          <p:cNvSpPr txBox="1"/>
          <p:nvPr/>
        </p:nvSpPr>
        <p:spPr>
          <a:xfrm>
            <a:off x="2567847" y="1651355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Issue Slip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CD1BE40E-5EA3-1E5C-2503-9E4D3D15D50A}"/>
              </a:ext>
            </a:extLst>
          </p:cNvPr>
          <p:cNvSpPr/>
          <p:nvPr/>
        </p:nvSpPr>
        <p:spPr>
          <a:xfrm>
            <a:off x="1900894" y="26339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0" name="二等辺三角形 1">
            <a:extLst>
              <a:ext uri="{FF2B5EF4-FFF2-40B4-BE49-F238E27FC236}">
                <a16:creationId xmlns:a16="http://schemas.microsoft.com/office/drawing/2014/main" id="{60FDC680-E3FC-E1E7-6C64-D7ED41B05463}"/>
              </a:ext>
            </a:extLst>
          </p:cNvPr>
          <p:cNvSpPr/>
          <p:nvPr/>
        </p:nvSpPr>
        <p:spPr>
          <a:xfrm>
            <a:off x="6188774" y="517098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8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56" name="図 32">
            <a:extLst>
              <a:ext uri="{FF2B5EF4-FFF2-40B4-BE49-F238E27FC236}">
                <a16:creationId xmlns:a16="http://schemas.microsoft.com/office/drawing/2014/main" id="{555B76BC-F0BF-3829-BC2C-FEEEDF08D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932"/>
          <a:stretch/>
        </p:blipFill>
        <p:spPr>
          <a:xfrm>
            <a:off x="501287" y="1528896"/>
            <a:ext cx="1360089" cy="405207"/>
          </a:xfrm>
          <a:prstGeom prst="rect">
            <a:avLst/>
          </a:prstGeom>
        </p:spPr>
      </p:pic>
      <p:pic>
        <p:nvPicPr>
          <p:cNvPr id="357" name="図 250">
            <a:extLst>
              <a:ext uri="{FF2B5EF4-FFF2-40B4-BE49-F238E27FC236}">
                <a16:creationId xmlns:a16="http://schemas.microsoft.com/office/drawing/2014/main" id="{DC176366-5A74-A07F-69FC-59D3A5A12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56"/>
          <a:stretch/>
        </p:blipFill>
        <p:spPr>
          <a:xfrm>
            <a:off x="494054" y="1933407"/>
            <a:ext cx="1364286" cy="1614633"/>
          </a:xfrm>
          <a:prstGeom prst="rect">
            <a:avLst/>
          </a:prstGeom>
        </p:spPr>
      </p:pic>
      <p:pic>
        <p:nvPicPr>
          <p:cNvPr id="358" name="図 251">
            <a:extLst>
              <a:ext uri="{FF2B5EF4-FFF2-40B4-BE49-F238E27FC236}">
                <a16:creationId xmlns:a16="http://schemas.microsoft.com/office/drawing/2014/main" id="{FD047A66-9ECF-284E-1648-DF7367E55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652" y="2097933"/>
            <a:ext cx="546082" cy="198137"/>
          </a:xfrm>
          <a:prstGeom prst="rect">
            <a:avLst/>
          </a:prstGeom>
        </p:spPr>
      </p:pic>
      <p:pic>
        <p:nvPicPr>
          <p:cNvPr id="359" name="図 252">
            <a:extLst>
              <a:ext uri="{FF2B5EF4-FFF2-40B4-BE49-F238E27FC236}">
                <a16:creationId xmlns:a16="http://schemas.microsoft.com/office/drawing/2014/main" id="{26D33C4D-4D30-10D0-6FBF-03E2A0AF9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34" y="2442325"/>
            <a:ext cx="546082" cy="198137"/>
          </a:xfrm>
          <a:prstGeom prst="rect">
            <a:avLst/>
          </a:prstGeom>
        </p:spPr>
      </p:pic>
      <p:pic>
        <p:nvPicPr>
          <p:cNvPr id="360" name="図 255">
            <a:extLst>
              <a:ext uri="{FF2B5EF4-FFF2-40B4-BE49-F238E27FC236}">
                <a16:creationId xmlns:a16="http://schemas.microsoft.com/office/drawing/2014/main" id="{32CF4858-CFA3-07CD-63BF-2E9B68D4E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600" y="2785062"/>
            <a:ext cx="510584" cy="178119"/>
          </a:xfrm>
          <a:prstGeom prst="rect">
            <a:avLst/>
          </a:prstGeom>
        </p:spPr>
      </p:pic>
      <p:sp>
        <p:nvSpPr>
          <p:cNvPr id="361" name="テキスト ボックス 256">
            <a:extLst>
              <a:ext uri="{FF2B5EF4-FFF2-40B4-BE49-F238E27FC236}">
                <a16:creationId xmlns:a16="http://schemas.microsoft.com/office/drawing/2014/main" id="{111C3590-5EF2-B85A-5B34-38F27B84583D}"/>
              </a:ext>
            </a:extLst>
          </p:cNvPr>
          <p:cNvSpPr txBox="1"/>
          <p:nvPr/>
        </p:nvSpPr>
        <p:spPr>
          <a:xfrm>
            <a:off x="810974" y="2778326"/>
            <a:ext cx="8098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Inbound Schedule</a:t>
            </a:r>
            <a:endParaRPr kumimoji="1" lang="ja-JP" altLang="en-US" sz="600" dirty="0"/>
          </a:p>
        </p:txBody>
      </p:sp>
      <p:pic>
        <p:nvPicPr>
          <p:cNvPr id="362" name="図 257">
            <a:extLst>
              <a:ext uri="{FF2B5EF4-FFF2-40B4-BE49-F238E27FC236}">
                <a16:creationId xmlns:a16="http://schemas.microsoft.com/office/drawing/2014/main" id="{E65AF8E9-4550-8999-A308-B32A36380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362" y="3120291"/>
            <a:ext cx="510584" cy="178119"/>
          </a:xfrm>
          <a:prstGeom prst="rect">
            <a:avLst/>
          </a:prstGeom>
        </p:spPr>
      </p:pic>
      <p:sp>
        <p:nvSpPr>
          <p:cNvPr id="363" name="テキスト ボックス 258">
            <a:extLst>
              <a:ext uri="{FF2B5EF4-FFF2-40B4-BE49-F238E27FC236}">
                <a16:creationId xmlns:a16="http://schemas.microsoft.com/office/drawing/2014/main" id="{7561E935-8EA4-1E66-60EA-EEEEC0BF9BBE}"/>
              </a:ext>
            </a:extLst>
          </p:cNvPr>
          <p:cNvSpPr txBox="1"/>
          <p:nvPr/>
        </p:nvSpPr>
        <p:spPr>
          <a:xfrm>
            <a:off x="860061" y="3113555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</a:t>
            </a:r>
            <a:endParaRPr kumimoji="1" lang="ja-JP" altLang="en-US" sz="600" dirty="0"/>
          </a:p>
        </p:txBody>
      </p:sp>
      <p:pic>
        <p:nvPicPr>
          <p:cNvPr id="364" name="図 260">
            <a:extLst>
              <a:ext uri="{FF2B5EF4-FFF2-40B4-BE49-F238E27FC236}">
                <a16:creationId xmlns:a16="http://schemas.microsoft.com/office/drawing/2014/main" id="{A203E460-180A-4483-DB23-0588C035C3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492" y="2685226"/>
            <a:ext cx="1156765" cy="776895"/>
          </a:xfrm>
          <a:prstGeom prst="rect">
            <a:avLst/>
          </a:prstGeom>
        </p:spPr>
      </p:pic>
      <p:sp>
        <p:nvSpPr>
          <p:cNvPr id="365" name="Rectangle 364">
            <a:extLst>
              <a:ext uri="{FF2B5EF4-FFF2-40B4-BE49-F238E27FC236}">
                <a16:creationId xmlns:a16="http://schemas.microsoft.com/office/drawing/2014/main" id="{B1F8086C-B069-17F0-2346-491A12D16599}"/>
              </a:ext>
            </a:extLst>
          </p:cNvPr>
          <p:cNvSpPr/>
          <p:nvPr/>
        </p:nvSpPr>
        <p:spPr>
          <a:xfrm>
            <a:off x="593379" y="2023284"/>
            <a:ext cx="1165280" cy="142957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366" name="テキスト ボックス 232">
            <a:extLst>
              <a:ext uri="{FF2B5EF4-FFF2-40B4-BE49-F238E27FC236}">
                <a16:creationId xmlns:a16="http://schemas.microsoft.com/office/drawing/2014/main" id="{3595944E-7534-43AB-C6C1-F855B20574F0}"/>
              </a:ext>
            </a:extLst>
          </p:cNvPr>
          <p:cNvSpPr txBox="1"/>
          <p:nvPr/>
        </p:nvSpPr>
        <p:spPr>
          <a:xfrm>
            <a:off x="492197" y="2298138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</a:t>
            </a:r>
          </a:p>
          <a:p>
            <a:pPr algn="ctr"/>
            <a:r>
              <a:rPr kumimoji="1" lang="en-US" altLang="ja-JP" sz="500" dirty="0"/>
              <a:t>Outbound</a:t>
            </a:r>
            <a:endParaRPr kumimoji="1" lang="ja-JP" altLang="en-US" sz="500" dirty="0"/>
          </a:p>
        </p:txBody>
      </p:sp>
      <p:sp>
        <p:nvSpPr>
          <p:cNvPr id="367" name="テキスト ボックス 232">
            <a:extLst>
              <a:ext uri="{FF2B5EF4-FFF2-40B4-BE49-F238E27FC236}">
                <a16:creationId xmlns:a16="http://schemas.microsoft.com/office/drawing/2014/main" id="{BCA9BDC1-8893-70C6-F199-F33E3F4B773D}"/>
              </a:ext>
            </a:extLst>
          </p:cNvPr>
          <p:cNvSpPr txBox="1"/>
          <p:nvPr/>
        </p:nvSpPr>
        <p:spPr>
          <a:xfrm>
            <a:off x="950247" y="2866465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 </a:t>
            </a:r>
          </a:p>
          <a:p>
            <a:pPr algn="ctr"/>
            <a:r>
              <a:rPr kumimoji="1" lang="en-US" altLang="ja-JP" sz="500" dirty="0"/>
              <a:t>Issue Slip</a:t>
            </a:r>
            <a:endParaRPr kumimoji="1" lang="ja-JP" altLang="en-US" sz="500" dirty="0"/>
          </a:p>
        </p:txBody>
      </p:sp>
      <p:sp>
        <p:nvSpPr>
          <p:cNvPr id="368" name="テキスト ボックス 232">
            <a:extLst>
              <a:ext uri="{FF2B5EF4-FFF2-40B4-BE49-F238E27FC236}">
                <a16:creationId xmlns:a16="http://schemas.microsoft.com/office/drawing/2014/main" id="{1DF8AF6E-6DEA-2D41-8488-29F91ADA2A92}"/>
              </a:ext>
            </a:extLst>
          </p:cNvPr>
          <p:cNvSpPr txBox="1"/>
          <p:nvPr/>
        </p:nvSpPr>
        <p:spPr>
          <a:xfrm>
            <a:off x="499744" y="2858610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Return</a:t>
            </a:r>
          </a:p>
          <a:p>
            <a:pPr algn="ctr"/>
            <a:r>
              <a:rPr kumimoji="1" lang="en-US" altLang="ja-JP" sz="500" dirty="0"/>
              <a:t>Material</a:t>
            </a:r>
          </a:p>
        </p:txBody>
      </p:sp>
      <p:pic>
        <p:nvPicPr>
          <p:cNvPr id="369" name="Picture 368">
            <a:extLst>
              <a:ext uri="{FF2B5EF4-FFF2-40B4-BE49-F238E27FC236}">
                <a16:creationId xmlns:a16="http://schemas.microsoft.com/office/drawing/2014/main" id="{6A4DB4BC-9A30-6308-D38E-EC1F3EB57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21" y="1980435"/>
            <a:ext cx="338135" cy="338135"/>
          </a:xfrm>
          <a:prstGeom prst="rect">
            <a:avLst/>
          </a:prstGeom>
        </p:spPr>
      </p:pic>
      <p:pic>
        <p:nvPicPr>
          <p:cNvPr id="370" name="Picture 369">
            <a:extLst>
              <a:ext uri="{FF2B5EF4-FFF2-40B4-BE49-F238E27FC236}">
                <a16:creationId xmlns:a16="http://schemas.microsoft.com/office/drawing/2014/main" id="{4621B9A3-69BC-C61F-D443-FA4626549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31" y="1986666"/>
            <a:ext cx="342339" cy="342339"/>
          </a:xfrm>
          <a:prstGeom prst="rect">
            <a:avLst/>
          </a:prstGeom>
        </p:spPr>
      </p:pic>
      <p:pic>
        <p:nvPicPr>
          <p:cNvPr id="371" name="Picture 370">
            <a:extLst>
              <a:ext uri="{FF2B5EF4-FFF2-40B4-BE49-F238E27FC236}">
                <a16:creationId xmlns:a16="http://schemas.microsoft.com/office/drawing/2014/main" id="{05CE402E-20CA-8D03-47D3-5BFFF2B1D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6" y="2556889"/>
            <a:ext cx="339376" cy="339376"/>
          </a:xfrm>
          <a:prstGeom prst="rect">
            <a:avLst/>
          </a:prstGeom>
        </p:spPr>
      </p:pic>
      <p:sp>
        <p:nvSpPr>
          <p:cNvPr id="372" name="テキスト ボックス 232">
            <a:extLst>
              <a:ext uri="{FF2B5EF4-FFF2-40B4-BE49-F238E27FC236}">
                <a16:creationId xmlns:a16="http://schemas.microsoft.com/office/drawing/2014/main" id="{EC29E316-7EBE-8034-C24E-8B19ECE0B76B}"/>
              </a:ext>
            </a:extLst>
          </p:cNvPr>
          <p:cNvSpPr txBox="1"/>
          <p:nvPr/>
        </p:nvSpPr>
        <p:spPr>
          <a:xfrm>
            <a:off x="1360871" y="2316705"/>
            <a:ext cx="510584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POKAYOKE</a:t>
            </a:r>
            <a:endParaRPr kumimoji="1" lang="ja-JP" altLang="en-US" sz="500" dirty="0"/>
          </a:p>
        </p:txBody>
      </p:sp>
      <p:pic>
        <p:nvPicPr>
          <p:cNvPr id="373" name="Picture 372">
            <a:extLst>
              <a:ext uri="{FF2B5EF4-FFF2-40B4-BE49-F238E27FC236}">
                <a16:creationId xmlns:a16="http://schemas.microsoft.com/office/drawing/2014/main" id="{2F1F24F5-4D22-1048-4515-BC7B2B1CEA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3" y="1973165"/>
            <a:ext cx="337003" cy="337003"/>
          </a:xfrm>
          <a:prstGeom prst="rect">
            <a:avLst/>
          </a:prstGeom>
        </p:spPr>
      </p:pic>
      <p:sp>
        <p:nvSpPr>
          <p:cNvPr id="374" name="テキスト ボックス 232">
            <a:extLst>
              <a:ext uri="{FF2B5EF4-FFF2-40B4-BE49-F238E27FC236}">
                <a16:creationId xmlns:a16="http://schemas.microsoft.com/office/drawing/2014/main" id="{215BF4C3-A633-A6EB-3648-AEC932694D88}"/>
              </a:ext>
            </a:extLst>
          </p:cNvPr>
          <p:cNvSpPr txBox="1"/>
          <p:nvPr/>
        </p:nvSpPr>
        <p:spPr>
          <a:xfrm>
            <a:off x="923925" y="2296874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FG</a:t>
            </a:r>
          </a:p>
          <a:p>
            <a:pPr algn="ctr"/>
            <a:r>
              <a:rPr kumimoji="1" lang="en-US" altLang="ja-JP" sz="500" dirty="0"/>
              <a:t>Transfer</a:t>
            </a:r>
            <a:endParaRPr kumimoji="1" lang="ja-JP" altLang="en-US" sz="500" dirty="0"/>
          </a:p>
        </p:txBody>
      </p:sp>
      <p:pic>
        <p:nvPicPr>
          <p:cNvPr id="375" name="Picture 374">
            <a:extLst>
              <a:ext uri="{FF2B5EF4-FFF2-40B4-BE49-F238E27FC236}">
                <a16:creationId xmlns:a16="http://schemas.microsoft.com/office/drawing/2014/main" id="{36E79B9B-FDA8-D628-5395-FA2E13A04E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9" y="2573474"/>
            <a:ext cx="340192" cy="340192"/>
          </a:xfrm>
          <a:prstGeom prst="rect">
            <a:avLst/>
          </a:prstGeom>
        </p:spPr>
      </p:pic>
      <p:grpSp>
        <p:nvGrpSpPr>
          <p:cNvPr id="376" name="Group 375">
            <a:extLst>
              <a:ext uri="{FF2B5EF4-FFF2-40B4-BE49-F238E27FC236}">
                <a16:creationId xmlns:a16="http://schemas.microsoft.com/office/drawing/2014/main" id="{167874A8-E9E8-CB05-5C34-EEC6604EA595}"/>
              </a:ext>
            </a:extLst>
          </p:cNvPr>
          <p:cNvGrpSpPr/>
          <p:nvPr/>
        </p:nvGrpSpPr>
        <p:grpSpPr>
          <a:xfrm>
            <a:off x="1009686" y="2545954"/>
            <a:ext cx="505488" cy="690385"/>
            <a:chOff x="532183" y="2131167"/>
            <a:chExt cx="505488" cy="690385"/>
          </a:xfrm>
        </p:grpSpPr>
        <p:sp>
          <p:nvSpPr>
            <p:cNvPr id="377" name="正方形/長方形 40">
              <a:extLst>
                <a:ext uri="{FF2B5EF4-FFF2-40B4-BE49-F238E27FC236}">
                  <a16:creationId xmlns:a16="http://schemas.microsoft.com/office/drawing/2014/main" id="{C378FFD5-754F-56CF-75E0-A5DD3FA0FD7D}"/>
                </a:ext>
              </a:extLst>
            </p:cNvPr>
            <p:cNvSpPr/>
            <p:nvPr/>
          </p:nvSpPr>
          <p:spPr>
            <a:xfrm>
              <a:off x="532183" y="2131167"/>
              <a:ext cx="384018" cy="53270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78" name="グラフィックス 41" descr="右向き指示マーク">
              <a:extLst>
                <a:ext uri="{FF2B5EF4-FFF2-40B4-BE49-F238E27FC236}">
                  <a16:creationId xmlns:a16="http://schemas.microsoft.com/office/drawing/2014/main" id="{2E9F1EA8-8589-9ECC-9281-7775778BC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4754202">
              <a:off x="801527" y="2585408"/>
              <a:ext cx="236144" cy="2361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8D25D9D-C46A-A0FE-0403-4ED54D4EB4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72667" y="1519081"/>
            <a:ext cx="1347999" cy="2011825"/>
          </a:xfrm>
          <a:prstGeom prst="rect">
            <a:avLst/>
          </a:prstGeom>
        </p:spPr>
      </p:pic>
      <p:sp>
        <p:nvSpPr>
          <p:cNvPr id="4" name="テキスト ボックス 294">
            <a:extLst>
              <a:ext uri="{FF2B5EF4-FFF2-40B4-BE49-F238E27FC236}">
                <a16:creationId xmlns:a16="http://schemas.microsoft.com/office/drawing/2014/main" id="{A7E3FAD2-98FC-53BB-DEEB-F5C77588030C}"/>
              </a:ext>
            </a:extLst>
          </p:cNvPr>
          <p:cNvSpPr txBox="1"/>
          <p:nvPr/>
        </p:nvSpPr>
        <p:spPr>
          <a:xfrm>
            <a:off x="2575220" y="1646516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Issue Slip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52D9B9-FD58-EBB2-734E-F62E657CCCF7}"/>
              </a:ext>
            </a:extLst>
          </p:cNvPr>
          <p:cNvSpPr/>
          <p:nvPr/>
        </p:nvSpPr>
        <p:spPr>
          <a:xfrm>
            <a:off x="2174332" y="1918605"/>
            <a:ext cx="1345089" cy="158992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pic>
        <p:nvPicPr>
          <p:cNvPr id="6" name="図 20">
            <a:extLst>
              <a:ext uri="{FF2B5EF4-FFF2-40B4-BE49-F238E27FC236}">
                <a16:creationId xmlns:a16="http://schemas.microsoft.com/office/drawing/2014/main" id="{5D1DF857-7DE2-D465-C2FF-0CB8A19AC6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99452" y="1927836"/>
            <a:ext cx="1313642" cy="434647"/>
          </a:xfrm>
          <a:prstGeom prst="rect">
            <a:avLst/>
          </a:prstGeom>
        </p:spPr>
      </p:pic>
      <p:sp>
        <p:nvSpPr>
          <p:cNvPr id="10" name="四角形: 角を丸くする 22">
            <a:extLst>
              <a:ext uri="{FF2B5EF4-FFF2-40B4-BE49-F238E27FC236}">
                <a16:creationId xmlns:a16="http://schemas.microsoft.com/office/drawing/2014/main" id="{5DFC9337-DB3C-48FA-CA4F-B12A5E80C6D9}"/>
              </a:ext>
            </a:extLst>
          </p:cNvPr>
          <p:cNvSpPr/>
          <p:nvPr/>
        </p:nvSpPr>
        <p:spPr>
          <a:xfrm>
            <a:off x="2401751" y="1954435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5" name="四角形: 角を丸くする 23">
            <a:extLst>
              <a:ext uri="{FF2B5EF4-FFF2-40B4-BE49-F238E27FC236}">
                <a16:creationId xmlns:a16="http://schemas.microsoft.com/office/drawing/2014/main" id="{CF94833B-4D50-BEA4-E914-767A83EECCE5}"/>
              </a:ext>
            </a:extLst>
          </p:cNvPr>
          <p:cNvSpPr/>
          <p:nvPr/>
        </p:nvSpPr>
        <p:spPr>
          <a:xfrm>
            <a:off x="3035756" y="1950625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24">
            <a:extLst>
              <a:ext uri="{FF2B5EF4-FFF2-40B4-BE49-F238E27FC236}">
                <a16:creationId xmlns:a16="http://schemas.microsoft.com/office/drawing/2014/main" id="{2269EF98-D700-82BE-73EF-7964163A3AF9}"/>
              </a:ext>
            </a:extLst>
          </p:cNvPr>
          <p:cNvSpPr txBox="1"/>
          <p:nvPr/>
        </p:nvSpPr>
        <p:spPr>
          <a:xfrm>
            <a:off x="2154141" y="1924841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21" name="テキスト ボックス 25">
            <a:extLst>
              <a:ext uri="{FF2B5EF4-FFF2-40B4-BE49-F238E27FC236}">
                <a16:creationId xmlns:a16="http://schemas.microsoft.com/office/drawing/2014/main" id="{75FA3A30-5BAB-5EC6-E17A-A8314B6831A5}"/>
              </a:ext>
            </a:extLst>
          </p:cNvPr>
          <p:cNvSpPr txBox="1"/>
          <p:nvPr/>
        </p:nvSpPr>
        <p:spPr>
          <a:xfrm>
            <a:off x="2802933" y="1926328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23" name="グラフィックス 26" descr="日毎カレンダー">
            <a:extLst>
              <a:ext uri="{FF2B5EF4-FFF2-40B4-BE49-F238E27FC236}">
                <a16:creationId xmlns:a16="http://schemas.microsoft.com/office/drawing/2014/main" id="{9EA045B6-A5F3-78D5-2619-2634AEC8AB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34353" y="1963810"/>
            <a:ext cx="137160" cy="137160"/>
          </a:xfrm>
          <a:prstGeom prst="rect">
            <a:avLst/>
          </a:prstGeom>
        </p:spPr>
      </p:pic>
      <p:pic>
        <p:nvPicPr>
          <p:cNvPr id="45" name="グラフィックス 27" descr="日毎カレンダー">
            <a:extLst>
              <a:ext uri="{FF2B5EF4-FFF2-40B4-BE49-F238E27FC236}">
                <a16:creationId xmlns:a16="http://schemas.microsoft.com/office/drawing/2014/main" id="{EBEAD7CF-E8AA-9521-B950-75F5D11E47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74361" y="1954737"/>
            <a:ext cx="137160" cy="137160"/>
          </a:xfrm>
          <a:prstGeom prst="rect">
            <a:avLst/>
          </a:prstGeom>
        </p:spPr>
      </p:pic>
      <p:sp>
        <p:nvSpPr>
          <p:cNvPr id="48" name="テキスト ボックス 30">
            <a:extLst>
              <a:ext uri="{FF2B5EF4-FFF2-40B4-BE49-F238E27FC236}">
                <a16:creationId xmlns:a16="http://schemas.microsoft.com/office/drawing/2014/main" id="{6F9C5443-A860-8BAD-BBA3-B404DEDCBCCA}"/>
              </a:ext>
            </a:extLst>
          </p:cNvPr>
          <p:cNvSpPr txBox="1"/>
          <p:nvPr/>
        </p:nvSpPr>
        <p:spPr>
          <a:xfrm>
            <a:off x="2986582" y="2105084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55" name="正方形/長方形 31">
            <a:extLst>
              <a:ext uri="{FF2B5EF4-FFF2-40B4-BE49-F238E27FC236}">
                <a16:creationId xmlns:a16="http://schemas.microsoft.com/office/drawing/2014/main" id="{3F8706C8-8C25-E049-E200-BF9A1A3611B1}"/>
              </a:ext>
            </a:extLst>
          </p:cNvPr>
          <p:cNvSpPr/>
          <p:nvPr/>
        </p:nvSpPr>
        <p:spPr>
          <a:xfrm>
            <a:off x="3322442" y="2158448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7" name="テキスト ボックス 32">
            <a:extLst>
              <a:ext uri="{FF2B5EF4-FFF2-40B4-BE49-F238E27FC236}">
                <a16:creationId xmlns:a16="http://schemas.microsoft.com/office/drawing/2014/main" id="{6F23412E-F4E5-78BE-DE06-D6F26F679581}"/>
              </a:ext>
            </a:extLst>
          </p:cNvPr>
          <p:cNvSpPr txBox="1"/>
          <p:nvPr/>
        </p:nvSpPr>
        <p:spPr>
          <a:xfrm>
            <a:off x="2352551" y="1957431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58" name="テキスト ボックス 33">
            <a:extLst>
              <a:ext uri="{FF2B5EF4-FFF2-40B4-BE49-F238E27FC236}">
                <a16:creationId xmlns:a16="http://schemas.microsoft.com/office/drawing/2014/main" id="{B6D3DFE6-5768-3090-E49B-ED569DAE8DD8}"/>
              </a:ext>
            </a:extLst>
          </p:cNvPr>
          <p:cNvSpPr txBox="1"/>
          <p:nvPr/>
        </p:nvSpPr>
        <p:spPr>
          <a:xfrm>
            <a:off x="2990331" y="1955217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61" name="テキスト ボックス 37">
            <a:extLst>
              <a:ext uri="{FF2B5EF4-FFF2-40B4-BE49-F238E27FC236}">
                <a16:creationId xmlns:a16="http://schemas.microsoft.com/office/drawing/2014/main" id="{4DB07806-DD26-E2C8-DC0B-B1895986DC18}"/>
              </a:ext>
            </a:extLst>
          </p:cNvPr>
          <p:cNvSpPr txBox="1"/>
          <p:nvPr/>
        </p:nvSpPr>
        <p:spPr>
          <a:xfrm>
            <a:off x="2197113" y="2291318"/>
            <a:ext cx="1284594" cy="406265"/>
          </a:xfrm>
          <a:prstGeom prst="rect">
            <a:avLst/>
          </a:prstGeom>
          <a:solidFill>
            <a:srgbClr val="AFF8CA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200" b="1" dirty="0"/>
              <a:t>2412160001</a:t>
            </a:r>
            <a:endParaRPr lang="en-US" sz="500" b="1" dirty="0"/>
          </a:p>
          <a:p>
            <a:r>
              <a:rPr kumimoji="1" lang="en-US" altLang="ja-JP" sz="500" dirty="0"/>
              <a:t>Dept: Assembly 4</a:t>
            </a:r>
          </a:p>
          <a:p>
            <a:r>
              <a:rPr kumimoji="1" lang="en-US" altLang="ja-JP" sz="500" dirty="0"/>
              <a:t>Date : 16 Dec 2024</a:t>
            </a:r>
            <a:r>
              <a:rPr kumimoji="1" lang="en-US" altLang="ja-JP" sz="300" dirty="0">
                <a:latin typeface="+mj-lt"/>
              </a:rPr>
              <a:t>                                              </a:t>
            </a:r>
            <a:r>
              <a:rPr kumimoji="1" lang="en-US" altLang="ja-JP" sz="700" b="1" dirty="0">
                <a:latin typeface="+mj-lt"/>
              </a:rPr>
              <a:t>1 / 2</a:t>
            </a:r>
          </a:p>
        </p:txBody>
      </p:sp>
      <p:sp>
        <p:nvSpPr>
          <p:cNvPr id="64" name="テキスト ボックス 38">
            <a:extLst>
              <a:ext uri="{FF2B5EF4-FFF2-40B4-BE49-F238E27FC236}">
                <a16:creationId xmlns:a16="http://schemas.microsoft.com/office/drawing/2014/main" id="{F610E691-BB58-1515-F28C-A99F66E77F24}"/>
              </a:ext>
            </a:extLst>
          </p:cNvPr>
          <p:cNvSpPr txBox="1"/>
          <p:nvPr/>
        </p:nvSpPr>
        <p:spPr>
          <a:xfrm>
            <a:off x="2195701" y="2721038"/>
            <a:ext cx="1291335" cy="406265"/>
          </a:xfrm>
          <a:prstGeom prst="rect">
            <a:avLst/>
          </a:prstGeom>
          <a:solidFill>
            <a:srgbClr val="D1E9F5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200" b="1" dirty="0"/>
              <a:t>2412160002</a:t>
            </a:r>
          </a:p>
          <a:p>
            <a:r>
              <a:rPr kumimoji="1" lang="en-US" altLang="ja-JP" sz="500" dirty="0"/>
              <a:t>Dept: Assembly 4</a:t>
            </a:r>
          </a:p>
          <a:p>
            <a:r>
              <a:rPr kumimoji="1" lang="en-US" altLang="ja-JP" sz="500" dirty="0"/>
              <a:t>Date : 16 Dec 2024</a:t>
            </a:r>
            <a:r>
              <a:rPr kumimoji="1" lang="en-US" altLang="ja-JP" sz="300" dirty="0">
                <a:latin typeface="+mj-lt"/>
              </a:rPr>
              <a:t>                                               </a:t>
            </a:r>
            <a:r>
              <a:rPr kumimoji="1" lang="en-US" altLang="ja-JP" sz="700" b="1" dirty="0">
                <a:latin typeface="+mj-lt"/>
              </a:rPr>
              <a:t>2 / 2</a:t>
            </a:r>
          </a:p>
        </p:txBody>
      </p:sp>
      <p:sp>
        <p:nvSpPr>
          <p:cNvPr id="68" name="テキスト ボックス 69">
            <a:extLst>
              <a:ext uri="{FF2B5EF4-FFF2-40B4-BE49-F238E27FC236}">
                <a16:creationId xmlns:a16="http://schemas.microsoft.com/office/drawing/2014/main" id="{DF8BD597-DCF6-2556-0B73-25174511F3CF}"/>
              </a:ext>
            </a:extLst>
          </p:cNvPr>
          <p:cNvSpPr txBox="1"/>
          <p:nvPr/>
        </p:nvSpPr>
        <p:spPr>
          <a:xfrm>
            <a:off x="3560893" y="1515399"/>
            <a:ext cx="29206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MATERIAL ISSUE SLIP from Outbound.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Date from</a:t>
            </a:r>
            <a:r>
              <a:rPr kumimoji="1" lang="en-US" altLang="ja-JP" sz="800" dirty="0">
                <a:latin typeface="+mj-lt"/>
              </a:rPr>
              <a:t>: Select the start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Date to</a:t>
            </a:r>
            <a:r>
              <a:rPr kumimoji="1" lang="en-US" altLang="ja-JP" sz="800" dirty="0">
                <a:latin typeface="+mj-lt"/>
              </a:rPr>
              <a:t>: Select the end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Except complete: </a:t>
            </a:r>
            <a:r>
              <a:rPr kumimoji="1" lang="en-US" altLang="ja-JP" sz="800" dirty="0">
                <a:latin typeface="+mj-lt"/>
              </a:rPr>
              <a:t>If checked, the completed status Item list will not be displayed from the Item list. Default is unchecked.</a:t>
            </a:r>
          </a:p>
          <a:p>
            <a:endParaRPr kumimoji="1" lang="th-TH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Slip No : </a:t>
            </a:r>
            <a:r>
              <a:rPr kumimoji="1" lang="en-US" altLang="ja-JP" sz="800" dirty="0">
                <a:latin typeface="Arial 本文"/>
              </a:rPr>
              <a:t>SLIP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Dept : Department Name</a:t>
            </a:r>
          </a:p>
          <a:p>
            <a:r>
              <a:rPr kumimoji="1" lang="en-US" altLang="ja-JP" sz="800" dirty="0">
                <a:latin typeface="+mj-lt"/>
              </a:rPr>
              <a:t>Date : Issue date</a:t>
            </a:r>
          </a:p>
          <a:p>
            <a:r>
              <a:rPr kumimoji="1" lang="en-US" altLang="ja-JP" sz="800" dirty="0">
                <a:latin typeface="+mj-lt"/>
              </a:rPr>
              <a:t>Serial No : Amount of serial / total number</a:t>
            </a:r>
          </a:p>
          <a:p>
            <a:endParaRPr kumimoji="1" lang="en-US" altLang="ja-JP" sz="800" dirty="0">
              <a:latin typeface="+mj-lt"/>
            </a:endParaRP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92" name="矢印: 右 53">
            <a:extLst>
              <a:ext uri="{FF2B5EF4-FFF2-40B4-BE49-F238E27FC236}">
                <a16:creationId xmlns:a16="http://schemas.microsoft.com/office/drawing/2014/main" id="{97F2F336-0A1E-FC06-A452-2A9FCCB3D9AD}"/>
              </a:ext>
            </a:extLst>
          </p:cNvPr>
          <p:cNvSpPr/>
          <p:nvPr/>
        </p:nvSpPr>
        <p:spPr>
          <a:xfrm>
            <a:off x="1913598" y="486502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32">
            <a:extLst>
              <a:ext uri="{FF2B5EF4-FFF2-40B4-BE49-F238E27FC236}">
                <a16:creationId xmlns:a16="http://schemas.microsoft.com/office/drawing/2014/main" id="{8FF1E8C1-F671-88C5-13F1-9A1DC277B720}"/>
              </a:ext>
            </a:extLst>
          </p:cNvPr>
          <p:cNvSpPr txBox="1"/>
          <p:nvPr/>
        </p:nvSpPr>
        <p:spPr>
          <a:xfrm>
            <a:off x="912224" y="4083927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Issue Slip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DD372E-292E-7E50-0D88-BFBB0418CC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7044" y="3951653"/>
            <a:ext cx="1347999" cy="2011825"/>
          </a:xfrm>
          <a:prstGeom prst="rect">
            <a:avLst/>
          </a:prstGeom>
        </p:spPr>
      </p:pic>
      <p:sp>
        <p:nvSpPr>
          <p:cNvPr id="9" name="テキスト ボックス 294">
            <a:extLst>
              <a:ext uri="{FF2B5EF4-FFF2-40B4-BE49-F238E27FC236}">
                <a16:creationId xmlns:a16="http://schemas.microsoft.com/office/drawing/2014/main" id="{03FD34C0-CE5B-08AE-1420-1CD153C93B78}"/>
              </a:ext>
            </a:extLst>
          </p:cNvPr>
          <p:cNvSpPr txBox="1"/>
          <p:nvPr/>
        </p:nvSpPr>
        <p:spPr>
          <a:xfrm>
            <a:off x="919597" y="4079088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Issue Slip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B4BE42-6616-26D0-9AC2-75A64B861508}"/>
              </a:ext>
            </a:extLst>
          </p:cNvPr>
          <p:cNvSpPr/>
          <p:nvPr/>
        </p:nvSpPr>
        <p:spPr>
          <a:xfrm>
            <a:off x="518709" y="4351177"/>
            <a:ext cx="1345089" cy="158992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pic>
        <p:nvPicPr>
          <p:cNvPr id="12" name="図 20">
            <a:extLst>
              <a:ext uri="{FF2B5EF4-FFF2-40B4-BE49-F238E27FC236}">
                <a16:creationId xmlns:a16="http://schemas.microsoft.com/office/drawing/2014/main" id="{6900AD47-7B9D-63E6-C980-A55D362F1E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3829" y="4360408"/>
            <a:ext cx="1313642" cy="434647"/>
          </a:xfrm>
          <a:prstGeom prst="rect">
            <a:avLst/>
          </a:prstGeom>
        </p:spPr>
      </p:pic>
      <p:sp>
        <p:nvSpPr>
          <p:cNvPr id="13" name="四角形: 角を丸くする 22">
            <a:extLst>
              <a:ext uri="{FF2B5EF4-FFF2-40B4-BE49-F238E27FC236}">
                <a16:creationId xmlns:a16="http://schemas.microsoft.com/office/drawing/2014/main" id="{FEA4A843-719C-48BE-8BF3-74ED6AED041F}"/>
              </a:ext>
            </a:extLst>
          </p:cNvPr>
          <p:cNvSpPr/>
          <p:nvPr/>
        </p:nvSpPr>
        <p:spPr>
          <a:xfrm>
            <a:off x="746128" y="4387007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" name="四角形: 角を丸くする 23">
            <a:extLst>
              <a:ext uri="{FF2B5EF4-FFF2-40B4-BE49-F238E27FC236}">
                <a16:creationId xmlns:a16="http://schemas.microsoft.com/office/drawing/2014/main" id="{F5F4B6EF-7E6E-7A24-4462-26617D8D4CE5}"/>
              </a:ext>
            </a:extLst>
          </p:cNvPr>
          <p:cNvSpPr/>
          <p:nvPr/>
        </p:nvSpPr>
        <p:spPr>
          <a:xfrm>
            <a:off x="1380133" y="4383197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" name="テキスト ボックス 24">
            <a:extLst>
              <a:ext uri="{FF2B5EF4-FFF2-40B4-BE49-F238E27FC236}">
                <a16:creationId xmlns:a16="http://schemas.microsoft.com/office/drawing/2014/main" id="{CF724EF9-AD56-E186-9819-62721D32844E}"/>
              </a:ext>
            </a:extLst>
          </p:cNvPr>
          <p:cNvSpPr txBox="1"/>
          <p:nvPr/>
        </p:nvSpPr>
        <p:spPr>
          <a:xfrm>
            <a:off x="498518" y="4357413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19" name="テキスト ボックス 25">
            <a:extLst>
              <a:ext uri="{FF2B5EF4-FFF2-40B4-BE49-F238E27FC236}">
                <a16:creationId xmlns:a16="http://schemas.microsoft.com/office/drawing/2014/main" id="{C72482CF-6C3C-3C4D-4D0F-30A4D762D233}"/>
              </a:ext>
            </a:extLst>
          </p:cNvPr>
          <p:cNvSpPr txBox="1"/>
          <p:nvPr/>
        </p:nvSpPr>
        <p:spPr>
          <a:xfrm>
            <a:off x="1147310" y="4358900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20" name="グラフィックス 26" descr="日毎カレンダー">
            <a:extLst>
              <a:ext uri="{FF2B5EF4-FFF2-40B4-BE49-F238E27FC236}">
                <a16:creationId xmlns:a16="http://schemas.microsoft.com/office/drawing/2014/main" id="{DBD325C6-0C28-AA11-BE4A-3196D91AD5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78730" y="4396382"/>
            <a:ext cx="137160" cy="137160"/>
          </a:xfrm>
          <a:prstGeom prst="rect">
            <a:avLst/>
          </a:prstGeom>
        </p:spPr>
      </p:pic>
      <p:pic>
        <p:nvPicPr>
          <p:cNvPr id="24" name="グラフィックス 27" descr="日毎カレンダー">
            <a:extLst>
              <a:ext uri="{FF2B5EF4-FFF2-40B4-BE49-F238E27FC236}">
                <a16:creationId xmlns:a16="http://schemas.microsoft.com/office/drawing/2014/main" id="{31426F22-70CD-87BF-93C3-8D3E824193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18738" y="4387309"/>
            <a:ext cx="137160" cy="137160"/>
          </a:xfrm>
          <a:prstGeom prst="rect">
            <a:avLst/>
          </a:prstGeom>
        </p:spPr>
      </p:pic>
      <p:sp>
        <p:nvSpPr>
          <p:cNvPr id="25" name="テキスト ボックス 30">
            <a:extLst>
              <a:ext uri="{FF2B5EF4-FFF2-40B4-BE49-F238E27FC236}">
                <a16:creationId xmlns:a16="http://schemas.microsoft.com/office/drawing/2014/main" id="{53134275-F792-A1B2-388A-0ABB898B64E2}"/>
              </a:ext>
            </a:extLst>
          </p:cNvPr>
          <p:cNvSpPr txBox="1"/>
          <p:nvPr/>
        </p:nvSpPr>
        <p:spPr>
          <a:xfrm>
            <a:off x="1330959" y="4537656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26" name="正方形/長方形 31">
            <a:extLst>
              <a:ext uri="{FF2B5EF4-FFF2-40B4-BE49-F238E27FC236}">
                <a16:creationId xmlns:a16="http://schemas.microsoft.com/office/drawing/2014/main" id="{209FC498-BA2B-94C5-C28A-69D935A84785}"/>
              </a:ext>
            </a:extLst>
          </p:cNvPr>
          <p:cNvSpPr/>
          <p:nvPr/>
        </p:nvSpPr>
        <p:spPr>
          <a:xfrm>
            <a:off x="1666819" y="4591020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7" name="テキスト ボックス 32">
            <a:extLst>
              <a:ext uri="{FF2B5EF4-FFF2-40B4-BE49-F238E27FC236}">
                <a16:creationId xmlns:a16="http://schemas.microsoft.com/office/drawing/2014/main" id="{725FC666-CA3B-8070-F8A5-216B5E1D648E}"/>
              </a:ext>
            </a:extLst>
          </p:cNvPr>
          <p:cNvSpPr txBox="1"/>
          <p:nvPr/>
        </p:nvSpPr>
        <p:spPr>
          <a:xfrm>
            <a:off x="696928" y="4390003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28" name="テキスト ボックス 33">
            <a:extLst>
              <a:ext uri="{FF2B5EF4-FFF2-40B4-BE49-F238E27FC236}">
                <a16:creationId xmlns:a16="http://schemas.microsoft.com/office/drawing/2014/main" id="{F2BA5153-EECD-9AF5-9B62-13E69C76DACE}"/>
              </a:ext>
            </a:extLst>
          </p:cNvPr>
          <p:cNvSpPr txBox="1"/>
          <p:nvPr/>
        </p:nvSpPr>
        <p:spPr>
          <a:xfrm>
            <a:off x="1334708" y="4387789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29" name="テキスト ボックス 37">
            <a:extLst>
              <a:ext uri="{FF2B5EF4-FFF2-40B4-BE49-F238E27FC236}">
                <a16:creationId xmlns:a16="http://schemas.microsoft.com/office/drawing/2014/main" id="{F56315C4-0D2B-B7A3-09FA-FBE98B174A58}"/>
              </a:ext>
            </a:extLst>
          </p:cNvPr>
          <p:cNvSpPr txBox="1"/>
          <p:nvPr/>
        </p:nvSpPr>
        <p:spPr>
          <a:xfrm>
            <a:off x="541490" y="4718810"/>
            <a:ext cx="1284594" cy="406265"/>
          </a:xfrm>
          <a:prstGeom prst="rect">
            <a:avLst/>
          </a:prstGeom>
          <a:solidFill>
            <a:srgbClr val="AFF8CA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200" b="1" dirty="0"/>
              <a:t>2412160001</a:t>
            </a:r>
            <a:endParaRPr lang="en-US" sz="500" b="1" dirty="0"/>
          </a:p>
          <a:p>
            <a:r>
              <a:rPr kumimoji="1" lang="en-US" altLang="ja-JP" sz="500" dirty="0"/>
              <a:t>Dept: Assembly 4</a:t>
            </a:r>
          </a:p>
          <a:p>
            <a:r>
              <a:rPr kumimoji="1" lang="en-US" altLang="ja-JP" sz="500" dirty="0"/>
              <a:t>Date : 16 Dec 2024</a:t>
            </a:r>
            <a:r>
              <a:rPr kumimoji="1" lang="en-US" altLang="ja-JP" sz="300" dirty="0">
                <a:latin typeface="+mj-lt"/>
              </a:rPr>
              <a:t>                                              </a:t>
            </a:r>
            <a:r>
              <a:rPr kumimoji="1" lang="en-US" altLang="ja-JP" sz="700" b="1" dirty="0">
                <a:latin typeface="+mj-lt"/>
              </a:rPr>
              <a:t>1 / 2</a:t>
            </a:r>
          </a:p>
        </p:txBody>
      </p:sp>
      <p:sp>
        <p:nvSpPr>
          <p:cNvPr id="30" name="テキスト ボックス 38">
            <a:extLst>
              <a:ext uri="{FF2B5EF4-FFF2-40B4-BE49-F238E27FC236}">
                <a16:creationId xmlns:a16="http://schemas.microsoft.com/office/drawing/2014/main" id="{017211D1-714D-441C-487C-A1903F0DF688}"/>
              </a:ext>
            </a:extLst>
          </p:cNvPr>
          <p:cNvSpPr txBox="1"/>
          <p:nvPr/>
        </p:nvSpPr>
        <p:spPr>
          <a:xfrm>
            <a:off x="540078" y="5148530"/>
            <a:ext cx="1291335" cy="406265"/>
          </a:xfrm>
          <a:prstGeom prst="rect">
            <a:avLst/>
          </a:prstGeom>
          <a:solidFill>
            <a:srgbClr val="D1E9F5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200" b="1" dirty="0"/>
              <a:t>2412160002</a:t>
            </a:r>
          </a:p>
          <a:p>
            <a:r>
              <a:rPr kumimoji="1" lang="en-US" altLang="ja-JP" sz="500" dirty="0"/>
              <a:t>Dept: Assembly 4</a:t>
            </a:r>
          </a:p>
          <a:p>
            <a:r>
              <a:rPr kumimoji="1" lang="en-US" altLang="ja-JP" sz="500" dirty="0"/>
              <a:t>Date : 16 Dec 2024</a:t>
            </a:r>
            <a:r>
              <a:rPr kumimoji="1" lang="en-US" altLang="ja-JP" sz="300" dirty="0">
                <a:latin typeface="+mj-lt"/>
              </a:rPr>
              <a:t>                                               </a:t>
            </a:r>
            <a:r>
              <a:rPr kumimoji="1" lang="en-US" altLang="ja-JP" sz="700" b="1" dirty="0">
                <a:latin typeface="+mj-lt"/>
              </a:rPr>
              <a:t>2 / 2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5C4733-3425-8A3A-BF3F-C492FDFA10AA}"/>
              </a:ext>
            </a:extLst>
          </p:cNvPr>
          <p:cNvGrpSpPr/>
          <p:nvPr/>
        </p:nvGrpSpPr>
        <p:grpSpPr>
          <a:xfrm>
            <a:off x="509244" y="5125075"/>
            <a:ext cx="1486897" cy="609367"/>
            <a:chOff x="-449226" y="2212185"/>
            <a:chExt cx="1486897" cy="609367"/>
          </a:xfrm>
        </p:grpSpPr>
        <p:sp>
          <p:nvSpPr>
            <p:cNvPr id="32" name="正方形/長方形 40">
              <a:extLst>
                <a:ext uri="{FF2B5EF4-FFF2-40B4-BE49-F238E27FC236}">
                  <a16:creationId xmlns:a16="http://schemas.microsoft.com/office/drawing/2014/main" id="{C43C8B6A-D084-E9B7-DD9E-14A910B43ACB}"/>
                </a:ext>
              </a:extLst>
            </p:cNvPr>
            <p:cNvSpPr/>
            <p:nvPr/>
          </p:nvSpPr>
          <p:spPr>
            <a:xfrm>
              <a:off x="-449226" y="2212185"/>
              <a:ext cx="1365427" cy="451685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4" name="グラフィックス 41" descr="右向き指示マーク">
              <a:extLst>
                <a:ext uri="{FF2B5EF4-FFF2-40B4-BE49-F238E27FC236}">
                  <a16:creationId xmlns:a16="http://schemas.microsoft.com/office/drawing/2014/main" id="{6EFA51DA-8630-45F9-5157-60C755A5D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4754202">
              <a:off x="801527" y="2585408"/>
              <a:ext cx="236144" cy="236144"/>
            </a:xfrm>
            <a:prstGeom prst="rect">
              <a:avLst/>
            </a:prstGeom>
          </p:spPr>
        </p:pic>
      </p:grpSp>
      <p:sp>
        <p:nvSpPr>
          <p:cNvPr id="35" name="テキスト ボックス 226">
            <a:extLst>
              <a:ext uri="{FF2B5EF4-FFF2-40B4-BE49-F238E27FC236}">
                <a16:creationId xmlns:a16="http://schemas.microsoft.com/office/drawing/2014/main" id="{C3EB6CF9-FBAE-621B-41E7-2D1C89ADA4EE}"/>
              </a:ext>
            </a:extLst>
          </p:cNvPr>
          <p:cNvSpPr txBox="1"/>
          <p:nvPr/>
        </p:nvSpPr>
        <p:spPr>
          <a:xfrm>
            <a:off x="2762143" y="4610365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36" name="図 227">
            <a:extLst>
              <a:ext uri="{FF2B5EF4-FFF2-40B4-BE49-F238E27FC236}">
                <a16:creationId xmlns:a16="http://schemas.microsoft.com/office/drawing/2014/main" id="{E198C9F0-183E-40A1-CC60-B1A2F8FCC6C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34326" y="3939153"/>
            <a:ext cx="1358764" cy="2027693"/>
          </a:xfrm>
          <a:prstGeom prst="rect">
            <a:avLst/>
          </a:prstGeom>
        </p:spPr>
      </p:pic>
      <p:pic>
        <p:nvPicPr>
          <p:cNvPr id="37" name="図 228">
            <a:extLst>
              <a:ext uri="{FF2B5EF4-FFF2-40B4-BE49-F238E27FC236}">
                <a16:creationId xmlns:a16="http://schemas.microsoft.com/office/drawing/2014/main" id="{316FC460-D799-B78B-FE2A-D54B4A00FA0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27682" y="5234540"/>
            <a:ext cx="243861" cy="130125"/>
          </a:xfrm>
          <a:prstGeom prst="rect">
            <a:avLst/>
          </a:prstGeom>
        </p:spPr>
      </p:pic>
      <p:sp>
        <p:nvSpPr>
          <p:cNvPr id="38" name="テキスト ボックス 229">
            <a:extLst>
              <a:ext uri="{FF2B5EF4-FFF2-40B4-BE49-F238E27FC236}">
                <a16:creationId xmlns:a16="http://schemas.microsoft.com/office/drawing/2014/main" id="{210F831B-811C-C25D-7E96-A8B7B98B8770}"/>
              </a:ext>
            </a:extLst>
          </p:cNvPr>
          <p:cNvSpPr txBox="1"/>
          <p:nvPr/>
        </p:nvSpPr>
        <p:spPr>
          <a:xfrm>
            <a:off x="3251260" y="5213581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39" name="図 230">
            <a:extLst>
              <a:ext uri="{FF2B5EF4-FFF2-40B4-BE49-F238E27FC236}">
                <a16:creationId xmlns:a16="http://schemas.microsoft.com/office/drawing/2014/main" id="{4052057D-90AF-E8C2-FA52-B4E46C8CA00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39013" y="4073233"/>
            <a:ext cx="805148" cy="123622"/>
          </a:xfrm>
          <a:prstGeom prst="rect">
            <a:avLst/>
          </a:prstGeom>
        </p:spPr>
      </p:pic>
      <p:pic>
        <p:nvPicPr>
          <p:cNvPr id="41" name="図 232">
            <a:extLst>
              <a:ext uri="{FF2B5EF4-FFF2-40B4-BE49-F238E27FC236}">
                <a16:creationId xmlns:a16="http://schemas.microsoft.com/office/drawing/2014/main" id="{9E70AB95-9F89-D325-328E-FD54348FC0A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88826" y="4958793"/>
            <a:ext cx="399116" cy="92870"/>
          </a:xfrm>
          <a:prstGeom prst="rect">
            <a:avLst/>
          </a:prstGeom>
        </p:spPr>
      </p:pic>
      <p:sp>
        <p:nvSpPr>
          <p:cNvPr id="42" name="テキスト ボックス 233">
            <a:extLst>
              <a:ext uri="{FF2B5EF4-FFF2-40B4-BE49-F238E27FC236}">
                <a16:creationId xmlns:a16="http://schemas.microsoft.com/office/drawing/2014/main" id="{47ADFF57-1F23-5AEB-7578-C5F4E6728D5C}"/>
              </a:ext>
            </a:extLst>
          </p:cNvPr>
          <p:cNvSpPr txBox="1"/>
          <p:nvPr/>
        </p:nvSpPr>
        <p:spPr>
          <a:xfrm>
            <a:off x="2324456" y="4909085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43" name="図 234">
            <a:extLst>
              <a:ext uri="{FF2B5EF4-FFF2-40B4-BE49-F238E27FC236}">
                <a16:creationId xmlns:a16="http://schemas.microsoft.com/office/drawing/2014/main" id="{33A02B4F-D6A8-2101-B3BC-C29FC02EDAC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37267" y="5395904"/>
            <a:ext cx="234871" cy="129551"/>
          </a:xfrm>
          <a:prstGeom prst="rect">
            <a:avLst/>
          </a:prstGeom>
        </p:spPr>
      </p:pic>
      <p:pic>
        <p:nvPicPr>
          <p:cNvPr id="44" name="図 235">
            <a:extLst>
              <a:ext uri="{FF2B5EF4-FFF2-40B4-BE49-F238E27FC236}">
                <a16:creationId xmlns:a16="http://schemas.microsoft.com/office/drawing/2014/main" id="{AFF4547A-8310-76BE-B2D3-F344B3B5E04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72685" y="5579155"/>
            <a:ext cx="234871" cy="129551"/>
          </a:xfrm>
          <a:prstGeom prst="rect">
            <a:avLst/>
          </a:prstGeom>
        </p:spPr>
      </p:pic>
      <p:pic>
        <p:nvPicPr>
          <p:cNvPr id="46" name="図 236">
            <a:extLst>
              <a:ext uri="{FF2B5EF4-FFF2-40B4-BE49-F238E27FC236}">
                <a16:creationId xmlns:a16="http://schemas.microsoft.com/office/drawing/2014/main" id="{018E53CF-6F89-EED5-5285-0BB436A3396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52334" y="4945932"/>
            <a:ext cx="1334826" cy="298027"/>
          </a:xfrm>
          <a:prstGeom prst="rect">
            <a:avLst/>
          </a:prstGeom>
        </p:spPr>
      </p:pic>
      <p:sp>
        <p:nvSpPr>
          <p:cNvPr id="47" name="四角形: 角を丸くする 237">
            <a:extLst>
              <a:ext uri="{FF2B5EF4-FFF2-40B4-BE49-F238E27FC236}">
                <a16:creationId xmlns:a16="http://schemas.microsoft.com/office/drawing/2014/main" id="{F6218BD9-62C9-DCF7-2048-B81437A711C7}"/>
              </a:ext>
            </a:extLst>
          </p:cNvPr>
          <p:cNvSpPr/>
          <p:nvPr/>
        </p:nvSpPr>
        <p:spPr>
          <a:xfrm>
            <a:off x="2528613" y="5102963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9" name="四角形: 角を丸くする 238">
            <a:extLst>
              <a:ext uri="{FF2B5EF4-FFF2-40B4-BE49-F238E27FC236}">
                <a16:creationId xmlns:a16="http://schemas.microsoft.com/office/drawing/2014/main" id="{BDD27A51-617F-0735-F8F3-3695E3998586}"/>
              </a:ext>
            </a:extLst>
          </p:cNvPr>
          <p:cNvSpPr/>
          <p:nvPr/>
        </p:nvSpPr>
        <p:spPr>
          <a:xfrm>
            <a:off x="3180549" y="5095569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0" name="テキスト ボックス 239">
            <a:extLst>
              <a:ext uri="{FF2B5EF4-FFF2-40B4-BE49-F238E27FC236}">
                <a16:creationId xmlns:a16="http://schemas.microsoft.com/office/drawing/2014/main" id="{BC5DC3D0-C1EA-DB26-9A4C-F75C69446C2E}"/>
              </a:ext>
            </a:extLst>
          </p:cNvPr>
          <p:cNvSpPr txBox="1"/>
          <p:nvPr/>
        </p:nvSpPr>
        <p:spPr>
          <a:xfrm>
            <a:off x="2861604" y="5077186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51" name="図 240">
            <a:extLst>
              <a:ext uri="{FF2B5EF4-FFF2-40B4-BE49-F238E27FC236}">
                <a16:creationId xmlns:a16="http://schemas.microsoft.com/office/drawing/2014/main" id="{82AD5453-8F64-1FE1-0B14-46EA6D5C3BC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48055" y="4541510"/>
            <a:ext cx="1345035" cy="1183217"/>
          </a:xfrm>
          <a:prstGeom prst="rect">
            <a:avLst/>
          </a:prstGeom>
        </p:spPr>
      </p:pic>
      <p:sp>
        <p:nvSpPr>
          <p:cNvPr id="52" name="四角形: 角を丸くする 244">
            <a:extLst>
              <a:ext uri="{FF2B5EF4-FFF2-40B4-BE49-F238E27FC236}">
                <a16:creationId xmlns:a16="http://schemas.microsoft.com/office/drawing/2014/main" id="{EEB30712-1B87-365C-0246-59CF79E91389}"/>
              </a:ext>
            </a:extLst>
          </p:cNvPr>
          <p:cNvSpPr/>
          <p:nvPr/>
        </p:nvSpPr>
        <p:spPr>
          <a:xfrm>
            <a:off x="2739013" y="4543282"/>
            <a:ext cx="824483" cy="13777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3" name="四角形: 角を丸くする 245">
            <a:extLst>
              <a:ext uri="{FF2B5EF4-FFF2-40B4-BE49-F238E27FC236}">
                <a16:creationId xmlns:a16="http://schemas.microsoft.com/office/drawing/2014/main" id="{C8F4DF57-A342-61AD-02AC-CE55A9C39495}"/>
              </a:ext>
            </a:extLst>
          </p:cNvPr>
          <p:cNvSpPr/>
          <p:nvPr/>
        </p:nvSpPr>
        <p:spPr>
          <a:xfrm>
            <a:off x="2741504" y="4690027"/>
            <a:ext cx="824483" cy="13777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6" name="テキスト ボックス 246">
            <a:extLst>
              <a:ext uri="{FF2B5EF4-FFF2-40B4-BE49-F238E27FC236}">
                <a16:creationId xmlns:a16="http://schemas.microsoft.com/office/drawing/2014/main" id="{7CE29DD4-CFF1-6897-585D-FD9762A0AA38}"/>
              </a:ext>
            </a:extLst>
          </p:cNvPr>
          <p:cNvSpPr txBox="1"/>
          <p:nvPr/>
        </p:nvSpPr>
        <p:spPr>
          <a:xfrm>
            <a:off x="2207397" y="4678788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59" name="テキスト ボックス 251">
            <a:extLst>
              <a:ext uri="{FF2B5EF4-FFF2-40B4-BE49-F238E27FC236}">
                <a16:creationId xmlns:a16="http://schemas.microsoft.com/office/drawing/2014/main" id="{15EFAA18-DFD6-8B8D-658C-07824E5F3D64}"/>
              </a:ext>
            </a:extLst>
          </p:cNvPr>
          <p:cNvSpPr txBox="1"/>
          <p:nvPr/>
        </p:nvSpPr>
        <p:spPr>
          <a:xfrm>
            <a:off x="2379255" y="5086866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62" name="テキスト ボックス 252">
            <a:extLst>
              <a:ext uri="{FF2B5EF4-FFF2-40B4-BE49-F238E27FC236}">
                <a16:creationId xmlns:a16="http://schemas.microsoft.com/office/drawing/2014/main" id="{8FBAE1F1-F864-E18A-6BC3-2E23D3EF4DFF}"/>
              </a:ext>
            </a:extLst>
          </p:cNvPr>
          <p:cNvSpPr txBox="1"/>
          <p:nvPr/>
        </p:nvSpPr>
        <p:spPr>
          <a:xfrm>
            <a:off x="2223662" y="5371379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</a:t>
            </a:r>
          </a:p>
        </p:txBody>
      </p:sp>
      <p:sp>
        <p:nvSpPr>
          <p:cNvPr id="63" name="テキスト ボックス 253">
            <a:extLst>
              <a:ext uri="{FF2B5EF4-FFF2-40B4-BE49-F238E27FC236}">
                <a16:creationId xmlns:a16="http://schemas.microsoft.com/office/drawing/2014/main" id="{E867F97D-BAF0-2983-17C8-35759F31234A}"/>
              </a:ext>
            </a:extLst>
          </p:cNvPr>
          <p:cNvSpPr txBox="1"/>
          <p:nvPr/>
        </p:nvSpPr>
        <p:spPr>
          <a:xfrm>
            <a:off x="2674421" y="5363251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65" name="テキスト ボックス 254">
            <a:extLst>
              <a:ext uri="{FF2B5EF4-FFF2-40B4-BE49-F238E27FC236}">
                <a16:creationId xmlns:a16="http://schemas.microsoft.com/office/drawing/2014/main" id="{BB895893-DB08-30AD-222D-49559F982BE7}"/>
              </a:ext>
            </a:extLst>
          </p:cNvPr>
          <p:cNvSpPr txBox="1"/>
          <p:nvPr/>
        </p:nvSpPr>
        <p:spPr>
          <a:xfrm>
            <a:off x="3079065" y="5368535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</a:t>
            </a:r>
          </a:p>
        </p:txBody>
      </p:sp>
      <p:sp>
        <p:nvSpPr>
          <p:cNvPr id="66" name="テキスト ボックス 322">
            <a:extLst>
              <a:ext uri="{FF2B5EF4-FFF2-40B4-BE49-F238E27FC236}">
                <a16:creationId xmlns:a16="http://schemas.microsoft.com/office/drawing/2014/main" id="{72DA635F-0D3A-2E0A-B4B4-F6907FEA5DE7}"/>
              </a:ext>
            </a:extLst>
          </p:cNvPr>
          <p:cNvSpPr txBox="1"/>
          <p:nvPr/>
        </p:nvSpPr>
        <p:spPr>
          <a:xfrm>
            <a:off x="3023720" y="5079326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sp>
        <p:nvSpPr>
          <p:cNvPr id="67" name="テキスト ボックス 741">
            <a:extLst>
              <a:ext uri="{FF2B5EF4-FFF2-40B4-BE49-F238E27FC236}">
                <a16:creationId xmlns:a16="http://schemas.microsoft.com/office/drawing/2014/main" id="{5E0B04D1-8C71-1AD9-44A6-D94F267A16FD}"/>
              </a:ext>
            </a:extLst>
          </p:cNvPr>
          <p:cNvSpPr txBox="1"/>
          <p:nvPr/>
        </p:nvSpPr>
        <p:spPr>
          <a:xfrm>
            <a:off x="2722547" y="4721049"/>
            <a:ext cx="85741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942A6F5-EC83-0164-A199-AE249BC137DF}"/>
              </a:ext>
            </a:extLst>
          </p:cNvPr>
          <p:cNvSpPr/>
          <p:nvPr/>
        </p:nvSpPr>
        <p:spPr>
          <a:xfrm>
            <a:off x="2243939" y="5741208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Cancel[P3]</a:t>
            </a:r>
          </a:p>
        </p:txBody>
      </p:sp>
      <p:sp>
        <p:nvSpPr>
          <p:cNvPr id="82" name="テキスト ボックス 214">
            <a:extLst>
              <a:ext uri="{FF2B5EF4-FFF2-40B4-BE49-F238E27FC236}">
                <a16:creationId xmlns:a16="http://schemas.microsoft.com/office/drawing/2014/main" id="{92887EFF-52B3-FE9A-E1A6-12758C5D8F8B}"/>
              </a:ext>
            </a:extLst>
          </p:cNvPr>
          <p:cNvSpPr txBox="1"/>
          <p:nvPr/>
        </p:nvSpPr>
        <p:spPr>
          <a:xfrm>
            <a:off x="2200903" y="4517790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E62C7E04-700E-BFB3-109C-C2353F5CAB3A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b="37412"/>
          <a:stretch/>
        </p:blipFill>
        <p:spPr>
          <a:xfrm>
            <a:off x="2252378" y="5008076"/>
            <a:ext cx="1331929" cy="55234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55649257-103E-3C76-5A38-1D25CB6B345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54571" y="5559455"/>
            <a:ext cx="1254295" cy="169937"/>
          </a:xfrm>
          <a:prstGeom prst="rect">
            <a:avLst/>
          </a:prstGeom>
        </p:spPr>
      </p:pic>
      <p:sp>
        <p:nvSpPr>
          <p:cNvPr id="91" name="テキスト ボックス 412">
            <a:extLst>
              <a:ext uri="{FF2B5EF4-FFF2-40B4-BE49-F238E27FC236}">
                <a16:creationId xmlns:a16="http://schemas.microsoft.com/office/drawing/2014/main" id="{2DA8F722-DB1E-A279-B46C-02B6D512FBDB}"/>
              </a:ext>
            </a:extLst>
          </p:cNvPr>
          <p:cNvSpPr txBox="1"/>
          <p:nvPr/>
        </p:nvSpPr>
        <p:spPr>
          <a:xfrm>
            <a:off x="2276642" y="5626703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C038E184-9A6A-908C-A952-0E7B45702D1D}"/>
              </a:ext>
            </a:extLst>
          </p:cNvPr>
          <p:cNvSpPr/>
          <p:nvPr/>
        </p:nvSpPr>
        <p:spPr>
          <a:xfrm>
            <a:off x="2565664" y="5611075"/>
            <a:ext cx="304122" cy="104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400" b="1" kern="0" dirty="0">
                <a:solidFill>
                  <a:prstClr val="black"/>
                </a:solidFill>
              </a:rPr>
              <a:t>AS01</a:t>
            </a:r>
          </a:p>
        </p:txBody>
      </p:sp>
      <p:sp>
        <p:nvSpPr>
          <p:cNvPr id="96" name="四角形: 角を丸くする 50">
            <a:extLst>
              <a:ext uri="{FF2B5EF4-FFF2-40B4-BE49-F238E27FC236}">
                <a16:creationId xmlns:a16="http://schemas.microsoft.com/office/drawing/2014/main" id="{3EABD534-2FE2-5F3F-0E80-C0173605DABB}"/>
              </a:ext>
            </a:extLst>
          </p:cNvPr>
          <p:cNvSpPr/>
          <p:nvPr/>
        </p:nvSpPr>
        <p:spPr>
          <a:xfrm>
            <a:off x="2746924" y="4850427"/>
            <a:ext cx="824483" cy="13777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123456789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98" name="テキスト ボックス 51">
            <a:extLst>
              <a:ext uri="{FF2B5EF4-FFF2-40B4-BE49-F238E27FC236}">
                <a16:creationId xmlns:a16="http://schemas.microsoft.com/office/drawing/2014/main" id="{8F50E8EC-A946-D867-6176-63DF5829D399}"/>
              </a:ext>
            </a:extLst>
          </p:cNvPr>
          <p:cNvSpPr txBox="1"/>
          <p:nvPr/>
        </p:nvSpPr>
        <p:spPr>
          <a:xfrm>
            <a:off x="2209155" y="4835703"/>
            <a:ext cx="37061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PS No</a:t>
            </a:r>
            <a:endParaRPr kumimoji="1" lang="ja-JP" altLang="en-US" sz="500" dirty="0"/>
          </a:p>
        </p:txBody>
      </p:sp>
      <p:sp>
        <p:nvSpPr>
          <p:cNvPr id="101" name="テキスト ボックス 217">
            <a:extLst>
              <a:ext uri="{FF2B5EF4-FFF2-40B4-BE49-F238E27FC236}">
                <a16:creationId xmlns:a16="http://schemas.microsoft.com/office/drawing/2014/main" id="{074579DD-5F8B-9744-3AFC-3D4243A2DE57}"/>
              </a:ext>
            </a:extLst>
          </p:cNvPr>
          <p:cNvSpPr txBox="1"/>
          <p:nvPr/>
        </p:nvSpPr>
        <p:spPr>
          <a:xfrm>
            <a:off x="2715269" y="4555896"/>
            <a:ext cx="776691" cy="10772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7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BTM80539-0400</a:t>
            </a:r>
            <a:endParaRPr kumimoji="1" lang="ja-JP" altLang="en-US" sz="500" dirty="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C971E0B-38B0-1147-7673-F5D6585F42DB}"/>
              </a:ext>
            </a:extLst>
          </p:cNvPr>
          <p:cNvGrpSpPr/>
          <p:nvPr/>
        </p:nvGrpSpPr>
        <p:grpSpPr>
          <a:xfrm>
            <a:off x="3841435" y="4348560"/>
            <a:ext cx="1075165" cy="745191"/>
            <a:chOff x="4269439" y="6649287"/>
            <a:chExt cx="1075165" cy="745191"/>
          </a:xfrm>
        </p:grpSpPr>
        <p:pic>
          <p:nvPicPr>
            <p:cNvPr id="105" name="図 358">
              <a:extLst>
                <a:ext uri="{FF2B5EF4-FFF2-40B4-BE49-F238E27FC236}">
                  <a16:creationId xmlns:a16="http://schemas.microsoft.com/office/drawing/2014/main" id="{72B1BE1A-67FB-822D-1AC5-435C71347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106" name="図 359">
              <a:extLst>
                <a:ext uri="{FF2B5EF4-FFF2-40B4-BE49-F238E27FC236}">
                  <a16:creationId xmlns:a16="http://schemas.microsoft.com/office/drawing/2014/main" id="{3886CDD3-C48E-6AB0-4CEC-AEC94A3EE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107" name="テキスト ボックス 360">
              <a:extLst>
                <a:ext uri="{FF2B5EF4-FFF2-40B4-BE49-F238E27FC236}">
                  <a16:creationId xmlns:a16="http://schemas.microsoft.com/office/drawing/2014/main" id="{6169F77D-ED9A-10AD-CE75-CBAB74A556B8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108" name="テキスト ボックス 360">
              <a:extLst>
                <a:ext uri="{FF2B5EF4-FFF2-40B4-BE49-F238E27FC236}">
                  <a16:creationId xmlns:a16="http://schemas.microsoft.com/office/drawing/2014/main" id="{7C59CA69-8572-0FA0-1BD1-D1AC3C44E0D8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09" name="Picture 2" descr="info&quot; Icon - Download for free – Iconduck">
              <a:extLst>
                <a:ext uri="{FF2B5EF4-FFF2-40B4-BE49-F238E27FC236}">
                  <a16:creationId xmlns:a16="http://schemas.microsoft.com/office/drawing/2014/main" id="{0C3283E1-364A-55FC-853A-FB078B7BCA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3642EB0A-7468-0881-E164-F2530329BFE3}"/>
              </a:ext>
            </a:extLst>
          </p:cNvPr>
          <p:cNvSpPr txBox="1"/>
          <p:nvPr/>
        </p:nvSpPr>
        <p:spPr>
          <a:xfrm>
            <a:off x="3135084" y="5596091"/>
            <a:ext cx="409683" cy="129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tIns="18288" rIns="18288" bIns="18288" rtlCol="0">
            <a:spAutoFit/>
          </a:bodyPr>
          <a:lstStyle/>
          <a:p>
            <a:pPr algn="r"/>
            <a:r>
              <a:rPr lang="en-US" sz="600" dirty="0"/>
              <a:t>20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059A9295-002E-799D-B73D-D4A710002D49}"/>
              </a:ext>
            </a:extLst>
          </p:cNvPr>
          <p:cNvSpPr/>
          <p:nvPr/>
        </p:nvSpPr>
        <p:spPr>
          <a:xfrm>
            <a:off x="2917299" y="5740826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6023599-98A3-5196-BAC8-319B10CDEA85}"/>
              </a:ext>
            </a:extLst>
          </p:cNvPr>
          <p:cNvGrpSpPr/>
          <p:nvPr/>
        </p:nvGrpSpPr>
        <p:grpSpPr>
          <a:xfrm>
            <a:off x="2905659" y="5720481"/>
            <a:ext cx="747585" cy="401579"/>
            <a:chOff x="7001199" y="5604763"/>
            <a:chExt cx="747585" cy="401579"/>
          </a:xfrm>
        </p:grpSpPr>
        <p:sp>
          <p:nvSpPr>
            <p:cNvPr id="113" name="正方形/長方形 40">
              <a:extLst>
                <a:ext uri="{FF2B5EF4-FFF2-40B4-BE49-F238E27FC236}">
                  <a16:creationId xmlns:a16="http://schemas.microsoft.com/office/drawing/2014/main" id="{A3421C6D-DDE5-5DFF-E24D-2E4D5BF8D389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14" name="グラフィックス 41" descr="右向き指示マーク">
              <a:extLst>
                <a:ext uri="{FF2B5EF4-FFF2-40B4-BE49-F238E27FC236}">
                  <a16:creationId xmlns:a16="http://schemas.microsoft.com/office/drawing/2014/main" id="{A5FA8AA8-D6DA-382F-87CC-E53926D2E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115" name="テキスト ボックス 294">
            <a:extLst>
              <a:ext uri="{FF2B5EF4-FFF2-40B4-BE49-F238E27FC236}">
                <a16:creationId xmlns:a16="http://schemas.microsoft.com/office/drawing/2014/main" id="{4BA2A3E0-7B87-1335-F093-71BFD4EB2149}"/>
              </a:ext>
            </a:extLst>
          </p:cNvPr>
          <p:cNvSpPr txBox="1"/>
          <p:nvPr/>
        </p:nvSpPr>
        <p:spPr>
          <a:xfrm>
            <a:off x="2680216" y="4079088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Issue Slip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16" name="矢印: 右 53">
            <a:extLst>
              <a:ext uri="{FF2B5EF4-FFF2-40B4-BE49-F238E27FC236}">
                <a16:creationId xmlns:a16="http://schemas.microsoft.com/office/drawing/2014/main" id="{36AE31F2-C4E5-6F37-96CD-1B29589047AE}"/>
              </a:ext>
            </a:extLst>
          </p:cNvPr>
          <p:cNvSpPr/>
          <p:nvPr/>
        </p:nvSpPr>
        <p:spPr>
          <a:xfrm>
            <a:off x="3682604" y="486502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17" name="テキスト ボックス 300">
            <a:extLst>
              <a:ext uri="{FF2B5EF4-FFF2-40B4-BE49-F238E27FC236}">
                <a16:creationId xmlns:a16="http://schemas.microsoft.com/office/drawing/2014/main" id="{5877F570-BCA2-50BC-FA75-CE547698F2FD}"/>
              </a:ext>
            </a:extLst>
          </p:cNvPr>
          <p:cNvSpPr txBox="1"/>
          <p:nvPr/>
        </p:nvSpPr>
        <p:spPr>
          <a:xfrm>
            <a:off x="4745665" y="1027707"/>
            <a:ext cx="16408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Production staff will confirm the material issue slip while items shopped.</a:t>
            </a:r>
            <a:endParaRPr kumimoji="1" lang="ja-JP" altLang="en-US" sz="600" dirty="0"/>
          </a:p>
        </p:txBody>
      </p:sp>
      <p:sp>
        <p:nvSpPr>
          <p:cNvPr id="118" name="テキスト ボックス 300">
            <a:extLst>
              <a:ext uri="{FF2B5EF4-FFF2-40B4-BE49-F238E27FC236}">
                <a16:creationId xmlns:a16="http://schemas.microsoft.com/office/drawing/2014/main" id="{1657FD91-0F5B-6987-9C55-C99B75AFD3D7}"/>
              </a:ext>
            </a:extLst>
          </p:cNvPr>
          <p:cNvSpPr txBox="1"/>
          <p:nvPr/>
        </p:nvSpPr>
        <p:spPr>
          <a:xfrm>
            <a:off x="3670341" y="5460679"/>
            <a:ext cx="8875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(Step.1)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b="1" dirty="0">
                <a:latin typeface="+mj-lt"/>
              </a:rPr>
              <a:t>Confirm the slip</a:t>
            </a:r>
          </a:p>
          <a:p>
            <a:r>
              <a:rPr kumimoji="1" lang="en-US" altLang="ja-JP" sz="600" dirty="0">
                <a:latin typeface="+mj-lt"/>
              </a:rPr>
              <a:t>Click the Confirm[P4] button</a:t>
            </a:r>
            <a:endParaRPr kumimoji="1" lang="ja-JP" altLang="en-US" sz="600" dirty="0"/>
          </a:p>
        </p:txBody>
      </p:sp>
      <p:sp>
        <p:nvSpPr>
          <p:cNvPr id="120" name="Callout: Line 119">
            <a:extLst>
              <a:ext uri="{FF2B5EF4-FFF2-40B4-BE49-F238E27FC236}">
                <a16:creationId xmlns:a16="http://schemas.microsoft.com/office/drawing/2014/main" id="{56828243-C4C9-EE69-26E5-F40E4D230DFC}"/>
              </a:ext>
            </a:extLst>
          </p:cNvPr>
          <p:cNvSpPr/>
          <p:nvPr/>
        </p:nvSpPr>
        <p:spPr>
          <a:xfrm>
            <a:off x="3741524" y="3927761"/>
            <a:ext cx="1098516" cy="269094"/>
          </a:xfrm>
          <a:prstGeom prst="borderCallout1">
            <a:avLst>
              <a:gd name="adj1" fmla="val 108012"/>
              <a:gd name="adj2" fmla="val 8680"/>
              <a:gd name="adj3" fmla="val 184870"/>
              <a:gd name="adj4" fmla="val -12738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600" b="1" dirty="0">
                <a:latin typeface="+mj-lt"/>
              </a:rPr>
              <a:t>Display the material issue only</a:t>
            </a:r>
            <a:endParaRPr kumimoji="1" lang="th-TH" sz="600" kern="0" dirty="0">
              <a:solidFill>
                <a:prstClr val="black"/>
              </a:solidFill>
            </a:endParaRPr>
          </a:p>
        </p:txBody>
      </p:sp>
      <p:sp>
        <p:nvSpPr>
          <p:cNvPr id="121" name="正方形/長方形 40">
            <a:extLst>
              <a:ext uri="{FF2B5EF4-FFF2-40B4-BE49-F238E27FC236}">
                <a16:creationId xmlns:a16="http://schemas.microsoft.com/office/drawing/2014/main" id="{83E60308-9547-1A33-D4B4-ACA480F20B08}"/>
              </a:ext>
            </a:extLst>
          </p:cNvPr>
          <p:cNvSpPr/>
          <p:nvPr/>
        </p:nvSpPr>
        <p:spPr>
          <a:xfrm>
            <a:off x="2228688" y="4363476"/>
            <a:ext cx="1365427" cy="134523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1" name="テキスト ボックス 32">
            <a:extLst>
              <a:ext uri="{FF2B5EF4-FFF2-40B4-BE49-F238E27FC236}">
                <a16:creationId xmlns:a16="http://schemas.microsoft.com/office/drawing/2014/main" id="{B9465443-C0AC-0C70-5CC5-E29D3EF0C0A4}"/>
              </a:ext>
            </a:extLst>
          </p:cNvPr>
          <p:cNvSpPr txBox="1"/>
          <p:nvPr/>
        </p:nvSpPr>
        <p:spPr>
          <a:xfrm>
            <a:off x="5508799" y="4083927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Issue Slip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25D34CCD-B9D8-7B67-F82F-C596EFDC96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3619" y="3951653"/>
            <a:ext cx="1347999" cy="2011825"/>
          </a:xfrm>
          <a:prstGeom prst="rect">
            <a:avLst/>
          </a:prstGeom>
        </p:spPr>
      </p:pic>
      <p:sp>
        <p:nvSpPr>
          <p:cNvPr id="203" name="テキスト ボックス 294">
            <a:extLst>
              <a:ext uri="{FF2B5EF4-FFF2-40B4-BE49-F238E27FC236}">
                <a16:creationId xmlns:a16="http://schemas.microsoft.com/office/drawing/2014/main" id="{E61C2464-2188-A7BB-4EEA-5E6007EC9AD7}"/>
              </a:ext>
            </a:extLst>
          </p:cNvPr>
          <p:cNvSpPr txBox="1"/>
          <p:nvPr/>
        </p:nvSpPr>
        <p:spPr>
          <a:xfrm>
            <a:off x="5516172" y="4079088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Issue Slip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C681AC0C-07C8-FC28-ECFE-C8073BD2CD72}"/>
              </a:ext>
            </a:extLst>
          </p:cNvPr>
          <p:cNvSpPr/>
          <p:nvPr/>
        </p:nvSpPr>
        <p:spPr>
          <a:xfrm>
            <a:off x="5115284" y="4351177"/>
            <a:ext cx="1345089" cy="158992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pic>
        <p:nvPicPr>
          <p:cNvPr id="205" name="図 20">
            <a:extLst>
              <a:ext uri="{FF2B5EF4-FFF2-40B4-BE49-F238E27FC236}">
                <a16:creationId xmlns:a16="http://schemas.microsoft.com/office/drawing/2014/main" id="{32565A79-EC85-BC27-3363-D7248B1762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40404" y="4360408"/>
            <a:ext cx="1313642" cy="434647"/>
          </a:xfrm>
          <a:prstGeom prst="rect">
            <a:avLst/>
          </a:prstGeom>
        </p:spPr>
      </p:pic>
      <p:sp>
        <p:nvSpPr>
          <p:cNvPr id="206" name="四角形: 角を丸くする 22">
            <a:extLst>
              <a:ext uri="{FF2B5EF4-FFF2-40B4-BE49-F238E27FC236}">
                <a16:creationId xmlns:a16="http://schemas.microsoft.com/office/drawing/2014/main" id="{D2169949-5326-A627-3E2A-360C7865B426}"/>
              </a:ext>
            </a:extLst>
          </p:cNvPr>
          <p:cNvSpPr/>
          <p:nvPr/>
        </p:nvSpPr>
        <p:spPr>
          <a:xfrm>
            <a:off x="5342703" y="4387007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7" name="四角形: 角を丸くする 23">
            <a:extLst>
              <a:ext uri="{FF2B5EF4-FFF2-40B4-BE49-F238E27FC236}">
                <a16:creationId xmlns:a16="http://schemas.microsoft.com/office/drawing/2014/main" id="{7619A3AF-B5EF-6548-A304-0E845AB5C59A}"/>
              </a:ext>
            </a:extLst>
          </p:cNvPr>
          <p:cNvSpPr/>
          <p:nvPr/>
        </p:nvSpPr>
        <p:spPr>
          <a:xfrm>
            <a:off x="5976708" y="4383197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8" name="テキスト ボックス 24">
            <a:extLst>
              <a:ext uri="{FF2B5EF4-FFF2-40B4-BE49-F238E27FC236}">
                <a16:creationId xmlns:a16="http://schemas.microsoft.com/office/drawing/2014/main" id="{2A079EB8-9F12-C852-1EA9-4101DF70822C}"/>
              </a:ext>
            </a:extLst>
          </p:cNvPr>
          <p:cNvSpPr txBox="1"/>
          <p:nvPr/>
        </p:nvSpPr>
        <p:spPr>
          <a:xfrm>
            <a:off x="5095093" y="4357413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209" name="テキスト ボックス 25">
            <a:extLst>
              <a:ext uri="{FF2B5EF4-FFF2-40B4-BE49-F238E27FC236}">
                <a16:creationId xmlns:a16="http://schemas.microsoft.com/office/drawing/2014/main" id="{B2D6CBBC-F884-F2DB-DA6B-015F5B6C20CC}"/>
              </a:ext>
            </a:extLst>
          </p:cNvPr>
          <p:cNvSpPr txBox="1"/>
          <p:nvPr/>
        </p:nvSpPr>
        <p:spPr>
          <a:xfrm>
            <a:off x="5743885" y="4358900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210" name="グラフィックス 26" descr="日毎カレンダー">
            <a:extLst>
              <a:ext uri="{FF2B5EF4-FFF2-40B4-BE49-F238E27FC236}">
                <a16:creationId xmlns:a16="http://schemas.microsoft.com/office/drawing/2014/main" id="{AEBD4FCC-9686-5FDC-F504-62F43AE237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75305" y="4396382"/>
            <a:ext cx="137160" cy="137160"/>
          </a:xfrm>
          <a:prstGeom prst="rect">
            <a:avLst/>
          </a:prstGeom>
        </p:spPr>
      </p:pic>
      <p:pic>
        <p:nvPicPr>
          <p:cNvPr id="211" name="グラフィックス 27" descr="日毎カレンダー">
            <a:extLst>
              <a:ext uri="{FF2B5EF4-FFF2-40B4-BE49-F238E27FC236}">
                <a16:creationId xmlns:a16="http://schemas.microsoft.com/office/drawing/2014/main" id="{BCC95F8D-C338-A8E7-AB94-ABAAD34CAC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15313" y="4387309"/>
            <a:ext cx="137160" cy="137160"/>
          </a:xfrm>
          <a:prstGeom prst="rect">
            <a:avLst/>
          </a:prstGeom>
        </p:spPr>
      </p:pic>
      <p:sp>
        <p:nvSpPr>
          <p:cNvPr id="212" name="テキスト ボックス 30">
            <a:extLst>
              <a:ext uri="{FF2B5EF4-FFF2-40B4-BE49-F238E27FC236}">
                <a16:creationId xmlns:a16="http://schemas.microsoft.com/office/drawing/2014/main" id="{1AE45602-7207-2428-0EF9-91CA5DF6A129}"/>
              </a:ext>
            </a:extLst>
          </p:cNvPr>
          <p:cNvSpPr txBox="1"/>
          <p:nvPr/>
        </p:nvSpPr>
        <p:spPr>
          <a:xfrm>
            <a:off x="5927534" y="4537656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213" name="正方形/長方形 31">
            <a:extLst>
              <a:ext uri="{FF2B5EF4-FFF2-40B4-BE49-F238E27FC236}">
                <a16:creationId xmlns:a16="http://schemas.microsoft.com/office/drawing/2014/main" id="{B14D1DF0-B83D-CBE1-38BB-B6B704932039}"/>
              </a:ext>
            </a:extLst>
          </p:cNvPr>
          <p:cNvSpPr/>
          <p:nvPr/>
        </p:nvSpPr>
        <p:spPr>
          <a:xfrm>
            <a:off x="6263394" y="4591020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4" name="テキスト ボックス 32">
            <a:extLst>
              <a:ext uri="{FF2B5EF4-FFF2-40B4-BE49-F238E27FC236}">
                <a16:creationId xmlns:a16="http://schemas.microsoft.com/office/drawing/2014/main" id="{A7825A0D-548C-5D93-AAF2-8FCCC5A81FC6}"/>
              </a:ext>
            </a:extLst>
          </p:cNvPr>
          <p:cNvSpPr txBox="1"/>
          <p:nvPr/>
        </p:nvSpPr>
        <p:spPr>
          <a:xfrm>
            <a:off x="5293503" y="4390003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215" name="テキスト ボックス 33">
            <a:extLst>
              <a:ext uri="{FF2B5EF4-FFF2-40B4-BE49-F238E27FC236}">
                <a16:creationId xmlns:a16="http://schemas.microsoft.com/office/drawing/2014/main" id="{81454C6B-1139-36D8-BFCD-1CC18A769101}"/>
              </a:ext>
            </a:extLst>
          </p:cNvPr>
          <p:cNvSpPr txBox="1"/>
          <p:nvPr/>
        </p:nvSpPr>
        <p:spPr>
          <a:xfrm>
            <a:off x="5931283" y="4387789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216" name="テキスト ボックス 37">
            <a:extLst>
              <a:ext uri="{FF2B5EF4-FFF2-40B4-BE49-F238E27FC236}">
                <a16:creationId xmlns:a16="http://schemas.microsoft.com/office/drawing/2014/main" id="{FAB00489-FCA3-F974-0BF4-16E1138915B5}"/>
              </a:ext>
            </a:extLst>
          </p:cNvPr>
          <p:cNvSpPr txBox="1"/>
          <p:nvPr/>
        </p:nvSpPr>
        <p:spPr>
          <a:xfrm>
            <a:off x="5138065" y="4723890"/>
            <a:ext cx="1284594" cy="406265"/>
          </a:xfrm>
          <a:prstGeom prst="rect">
            <a:avLst/>
          </a:prstGeom>
          <a:solidFill>
            <a:srgbClr val="AFF8CA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200" b="1" dirty="0"/>
              <a:t>2412160001</a:t>
            </a:r>
            <a:endParaRPr lang="en-US" sz="500" b="1" dirty="0"/>
          </a:p>
          <a:p>
            <a:r>
              <a:rPr kumimoji="1" lang="en-US" altLang="ja-JP" sz="500" dirty="0"/>
              <a:t>Dept: Assembly 4</a:t>
            </a:r>
          </a:p>
          <a:p>
            <a:r>
              <a:rPr kumimoji="1" lang="en-US" altLang="ja-JP" sz="500" dirty="0"/>
              <a:t>Date : 16 Dec 2024</a:t>
            </a:r>
            <a:r>
              <a:rPr kumimoji="1" lang="en-US" altLang="ja-JP" sz="300" dirty="0">
                <a:latin typeface="+mj-lt"/>
              </a:rPr>
              <a:t>                                              </a:t>
            </a:r>
            <a:r>
              <a:rPr kumimoji="1" lang="en-US" altLang="ja-JP" sz="700" b="1" dirty="0">
                <a:latin typeface="+mj-lt"/>
              </a:rPr>
              <a:t>1 / 2</a:t>
            </a:r>
          </a:p>
        </p:txBody>
      </p:sp>
      <p:sp>
        <p:nvSpPr>
          <p:cNvPr id="217" name="テキスト ボックス 38">
            <a:extLst>
              <a:ext uri="{FF2B5EF4-FFF2-40B4-BE49-F238E27FC236}">
                <a16:creationId xmlns:a16="http://schemas.microsoft.com/office/drawing/2014/main" id="{B0ECDDB9-4D76-DA34-E54C-75258A9BCB08}"/>
              </a:ext>
            </a:extLst>
          </p:cNvPr>
          <p:cNvSpPr txBox="1"/>
          <p:nvPr/>
        </p:nvSpPr>
        <p:spPr>
          <a:xfrm>
            <a:off x="5136653" y="5153610"/>
            <a:ext cx="1291335" cy="406265"/>
          </a:xfrm>
          <a:prstGeom prst="rect">
            <a:avLst/>
          </a:prstGeom>
          <a:solidFill>
            <a:srgbClr val="AFF8CA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200" b="1" dirty="0"/>
              <a:t>2412160002</a:t>
            </a:r>
          </a:p>
          <a:p>
            <a:r>
              <a:rPr kumimoji="1" lang="en-US" altLang="ja-JP" sz="500" dirty="0"/>
              <a:t>Dept: Assembly 4</a:t>
            </a:r>
          </a:p>
          <a:p>
            <a:r>
              <a:rPr kumimoji="1" lang="en-US" altLang="ja-JP" sz="500" dirty="0"/>
              <a:t>Date : 16 Dec 2024</a:t>
            </a:r>
            <a:r>
              <a:rPr kumimoji="1" lang="en-US" altLang="ja-JP" sz="300" dirty="0">
                <a:latin typeface="+mj-lt"/>
              </a:rPr>
              <a:t>                                               </a:t>
            </a:r>
            <a:r>
              <a:rPr kumimoji="1" lang="en-US" altLang="ja-JP" sz="700" b="1" dirty="0">
                <a:latin typeface="+mj-lt"/>
              </a:rPr>
              <a:t>2 / 2</a:t>
            </a:r>
          </a:p>
        </p:txBody>
      </p:sp>
      <p:sp>
        <p:nvSpPr>
          <p:cNvPr id="218" name="矢印: 右 53">
            <a:extLst>
              <a:ext uri="{FF2B5EF4-FFF2-40B4-BE49-F238E27FC236}">
                <a16:creationId xmlns:a16="http://schemas.microsoft.com/office/drawing/2014/main" id="{5C3D44E4-286D-D415-257A-4FE4E4C46497}"/>
              </a:ext>
            </a:extLst>
          </p:cNvPr>
          <p:cNvSpPr/>
          <p:nvPr/>
        </p:nvSpPr>
        <p:spPr>
          <a:xfrm>
            <a:off x="4843463" y="486502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9" name="正方形/長方形 40">
            <a:extLst>
              <a:ext uri="{FF2B5EF4-FFF2-40B4-BE49-F238E27FC236}">
                <a16:creationId xmlns:a16="http://schemas.microsoft.com/office/drawing/2014/main" id="{8FEC863D-5DB8-E77F-62AD-5244E945B0A5}"/>
              </a:ext>
            </a:extLst>
          </p:cNvPr>
          <p:cNvSpPr/>
          <p:nvPr/>
        </p:nvSpPr>
        <p:spPr>
          <a:xfrm>
            <a:off x="5116081" y="5116444"/>
            <a:ext cx="1365427" cy="462711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20" name="矢印: 右 53">
            <a:extLst>
              <a:ext uri="{FF2B5EF4-FFF2-40B4-BE49-F238E27FC236}">
                <a16:creationId xmlns:a16="http://schemas.microsoft.com/office/drawing/2014/main" id="{DB783C99-1A35-0CE6-9438-A3BC23AE6062}"/>
              </a:ext>
            </a:extLst>
          </p:cNvPr>
          <p:cNvSpPr/>
          <p:nvPr/>
        </p:nvSpPr>
        <p:spPr>
          <a:xfrm>
            <a:off x="1926884" y="7526945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21" name="テキスト ボックス 32">
            <a:extLst>
              <a:ext uri="{FF2B5EF4-FFF2-40B4-BE49-F238E27FC236}">
                <a16:creationId xmlns:a16="http://schemas.microsoft.com/office/drawing/2014/main" id="{849D140D-F624-FAE2-7D0A-2ECBB154229A}"/>
              </a:ext>
            </a:extLst>
          </p:cNvPr>
          <p:cNvSpPr txBox="1"/>
          <p:nvPr/>
        </p:nvSpPr>
        <p:spPr>
          <a:xfrm>
            <a:off x="925510" y="6745852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Issue Slip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502D8EC4-F241-C1E3-AE4F-3EA4D0FE7C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0330" y="6613578"/>
            <a:ext cx="1347999" cy="2011825"/>
          </a:xfrm>
          <a:prstGeom prst="rect">
            <a:avLst/>
          </a:prstGeom>
        </p:spPr>
      </p:pic>
      <p:sp>
        <p:nvSpPr>
          <p:cNvPr id="223" name="テキスト ボックス 294">
            <a:extLst>
              <a:ext uri="{FF2B5EF4-FFF2-40B4-BE49-F238E27FC236}">
                <a16:creationId xmlns:a16="http://schemas.microsoft.com/office/drawing/2014/main" id="{AFA9595F-E935-2E62-1549-B7CF66D4B450}"/>
              </a:ext>
            </a:extLst>
          </p:cNvPr>
          <p:cNvSpPr txBox="1"/>
          <p:nvPr/>
        </p:nvSpPr>
        <p:spPr>
          <a:xfrm>
            <a:off x="932883" y="6741013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Issue Slip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2F61DE52-1263-D483-A1AA-8EEC37D31B1E}"/>
              </a:ext>
            </a:extLst>
          </p:cNvPr>
          <p:cNvSpPr/>
          <p:nvPr/>
        </p:nvSpPr>
        <p:spPr>
          <a:xfrm>
            <a:off x="531995" y="7013102"/>
            <a:ext cx="1345089" cy="158992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pic>
        <p:nvPicPr>
          <p:cNvPr id="225" name="図 20">
            <a:extLst>
              <a:ext uri="{FF2B5EF4-FFF2-40B4-BE49-F238E27FC236}">
                <a16:creationId xmlns:a16="http://schemas.microsoft.com/office/drawing/2014/main" id="{1D474ED4-63E0-5696-E4D2-5DE099A1B3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7115" y="7022333"/>
            <a:ext cx="1313642" cy="434647"/>
          </a:xfrm>
          <a:prstGeom prst="rect">
            <a:avLst/>
          </a:prstGeom>
        </p:spPr>
      </p:pic>
      <p:sp>
        <p:nvSpPr>
          <p:cNvPr id="226" name="四角形: 角を丸くする 22">
            <a:extLst>
              <a:ext uri="{FF2B5EF4-FFF2-40B4-BE49-F238E27FC236}">
                <a16:creationId xmlns:a16="http://schemas.microsoft.com/office/drawing/2014/main" id="{3AB53DF7-084F-2E15-438E-01F4B2E8F4A7}"/>
              </a:ext>
            </a:extLst>
          </p:cNvPr>
          <p:cNvSpPr/>
          <p:nvPr/>
        </p:nvSpPr>
        <p:spPr>
          <a:xfrm>
            <a:off x="759414" y="704893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27" name="四角形: 角を丸くする 23">
            <a:extLst>
              <a:ext uri="{FF2B5EF4-FFF2-40B4-BE49-F238E27FC236}">
                <a16:creationId xmlns:a16="http://schemas.microsoft.com/office/drawing/2014/main" id="{0C094E67-60A0-219A-1C5D-9381715DA03E}"/>
              </a:ext>
            </a:extLst>
          </p:cNvPr>
          <p:cNvSpPr/>
          <p:nvPr/>
        </p:nvSpPr>
        <p:spPr>
          <a:xfrm>
            <a:off x="1393419" y="704512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28" name="テキスト ボックス 24">
            <a:extLst>
              <a:ext uri="{FF2B5EF4-FFF2-40B4-BE49-F238E27FC236}">
                <a16:creationId xmlns:a16="http://schemas.microsoft.com/office/drawing/2014/main" id="{91CEA60E-B037-D488-E392-F6DC407DB88B}"/>
              </a:ext>
            </a:extLst>
          </p:cNvPr>
          <p:cNvSpPr txBox="1"/>
          <p:nvPr/>
        </p:nvSpPr>
        <p:spPr>
          <a:xfrm>
            <a:off x="511804" y="7019338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229" name="テキスト ボックス 25">
            <a:extLst>
              <a:ext uri="{FF2B5EF4-FFF2-40B4-BE49-F238E27FC236}">
                <a16:creationId xmlns:a16="http://schemas.microsoft.com/office/drawing/2014/main" id="{F3BBBBCC-A5CE-2BCB-A94A-504E2BDE28E1}"/>
              </a:ext>
            </a:extLst>
          </p:cNvPr>
          <p:cNvSpPr txBox="1"/>
          <p:nvPr/>
        </p:nvSpPr>
        <p:spPr>
          <a:xfrm>
            <a:off x="1160596" y="7020825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230" name="グラフィックス 26" descr="日毎カレンダー">
            <a:extLst>
              <a:ext uri="{FF2B5EF4-FFF2-40B4-BE49-F238E27FC236}">
                <a16:creationId xmlns:a16="http://schemas.microsoft.com/office/drawing/2014/main" id="{24619EFA-D4B6-A6B4-2EE0-65791725E0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2016" y="7058307"/>
            <a:ext cx="137160" cy="137160"/>
          </a:xfrm>
          <a:prstGeom prst="rect">
            <a:avLst/>
          </a:prstGeom>
        </p:spPr>
      </p:pic>
      <p:pic>
        <p:nvPicPr>
          <p:cNvPr id="231" name="グラフィックス 27" descr="日毎カレンダー">
            <a:extLst>
              <a:ext uri="{FF2B5EF4-FFF2-40B4-BE49-F238E27FC236}">
                <a16:creationId xmlns:a16="http://schemas.microsoft.com/office/drawing/2014/main" id="{B1700A51-77CE-402C-5E39-5D64A5B684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32024" y="7049234"/>
            <a:ext cx="137160" cy="137160"/>
          </a:xfrm>
          <a:prstGeom prst="rect">
            <a:avLst/>
          </a:prstGeom>
        </p:spPr>
      </p:pic>
      <p:sp>
        <p:nvSpPr>
          <p:cNvPr id="232" name="テキスト ボックス 30">
            <a:extLst>
              <a:ext uri="{FF2B5EF4-FFF2-40B4-BE49-F238E27FC236}">
                <a16:creationId xmlns:a16="http://schemas.microsoft.com/office/drawing/2014/main" id="{8F18AEA3-F305-C735-BE62-FFF41B98AA8F}"/>
              </a:ext>
            </a:extLst>
          </p:cNvPr>
          <p:cNvSpPr txBox="1"/>
          <p:nvPr/>
        </p:nvSpPr>
        <p:spPr>
          <a:xfrm>
            <a:off x="1344245" y="7199581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233" name="正方形/長方形 31">
            <a:extLst>
              <a:ext uri="{FF2B5EF4-FFF2-40B4-BE49-F238E27FC236}">
                <a16:creationId xmlns:a16="http://schemas.microsoft.com/office/drawing/2014/main" id="{BC6FC8BF-5631-76AD-AC4A-497EDFBDACBA}"/>
              </a:ext>
            </a:extLst>
          </p:cNvPr>
          <p:cNvSpPr/>
          <p:nvPr/>
        </p:nvSpPr>
        <p:spPr>
          <a:xfrm>
            <a:off x="1680105" y="7252945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34" name="テキスト ボックス 32">
            <a:extLst>
              <a:ext uri="{FF2B5EF4-FFF2-40B4-BE49-F238E27FC236}">
                <a16:creationId xmlns:a16="http://schemas.microsoft.com/office/drawing/2014/main" id="{D514E837-B9B4-662E-1FC6-9BC8C4C6EA91}"/>
              </a:ext>
            </a:extLst>
          </p:cNvPr>
          <p:cNvSpPr txBox="1"/>
          <p:nvPr/>
        </p:nvSpPr>
        <p:spPr>
          <a:xfrm>
            <a:off x="710214" y="7051928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235" name="テキスト ボックス 33">
            <a:extLst>
              <a:ext uri="{FF2B5EF4-FFF2-40B4-BE49-F238E27FC236}">
                <a16:creationId xmlns:a16="http://schemas.microsoft.com/office/drawing/2014/main" id="{B397408E-E9E4-6DD5-3E23-BE1E5CAE2A5C}"/>
              </a:ext>
            </a:extLst>
          </p:cNvPr>
          <p:cNvSpPr txBox="1"/>
          <p:nvPr/>
        </p:nvSpPr>
        <p:spPr>
          <a:xfrm>
            <a:off x="1347994" y="7049714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236" name="テキスト ボックス 37">
            <a:extLst>
              <a:ext uri="{FF2B5EF4-FFF2-40B4-BE49-F238E27FC236}">
                <a16:creationId xmlns:a16="http://schemas.microsoft.com/office/drawing/2014/main" id="{977D7BB8-FCF7-CD87-772E-031B1A1CFB59}"/>
              </a:ext>
            </a:extLst>
          </p:cNvPr>
          <p:cNvSpPr txBox="1"/>
          <p:nvPr/>
        </p:nvSpPr>
        <p:spPr>
          <a:xfrm>
            <a:off x="554776" y="7380735"/>
            <a:ext cx="1284594" cy="406265"/>
          </a:xfrm>
          <a:prstGeom prst="rect">
            <a:avLst/>
          </a:prstGeom>
          <a:solidFill>
            <a:srgbClr val="AFF8CA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200" b="1" dirty="0"/>
              <a:t>2412160001</a:t>
            </a:r>
            <a:endParaRPr lang="en-US" sz="500" b="1" dirty="0"/>
          </a:p>
          <a:p>
            <a:r>
              <a:rPr kumimoji="1" lang="en-US" altLang="ja-JP" sz="500" dirty="0"/>
              <a:t>Dept: Assembly 4</a:t>
            </a:r>
          </a:p>
          <a:p>
            <a:r>
              <a:rPr kumimoji="1" lang="en-US" altLang="ja-JP" sz="500" dirty="0"/>
              <a:t>Date : 16 Dec 2024</a:t>
            </a:r>
            <a:r>
              <a:rPr kumimoji="1" lang="en-US" altLang="ja-JP" sz="300" dirty="0">
                <a:latin typeface="+mj-lt"/>
              </a:rPr>
              <a:t>                                              </a:t>
            </a:r>
            <a:r>
              <a:rPr kumimoji="1" lang="en-US" altLang="ja-JP" sz="700" b="1" dirty="0">
                <a:latin typeface="+mj-lt"/>
              </a:rPr>
              <a:t>1 / 2</a:t>
            </a:r>
          </a:p>
        </p:txBody>
      </p:sp>
      <p:sp>
        <p:nvSpPr>
          <p:cNvPr id="237" name="テキスト ボックス 38">
            <a:extLst>
              <a:ext uri="{FF2B5EF4-FFF2-40B4-BE49-F238E27FC236}">
                <a16:creationId xmlns:a16="http://schemas.microsoft.com/office/drawing/2014/main" id="{AF13E04D-97EE-F988-51F7-C1962EEB17E1}"/>
              </a:ext>
            </a:extLst>
          </p:cNvPr>
          <p:cNvSpPr txBox="1"/>
          <p:nvPr/>
        </p:nvSpPr>
        <p:spPr>
          <a:xfrm>
            <a:off x="553364" y="7810455"/>
            <a:ext cx="1291335" cy="406265"/>
          </a:xfrm>
          <a:prstGeom prst="rect">
            <a:avLst/>
          </a:prstGeom>
          <a:solidFill>
            <a:srgbClr val="D1E9F5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200" b="1" dirty="0"/>
              <a:t>2412160002</a:t>
            </a:r>
          </a:p>
          <a:p>
            <a:r>
              <a:rPr kumimoji="1" lang="en-US" altLang="ja-JP" sz="500" dirty="0"/>
              <a:t>Dept: Assembly 4</a:t>
            </a:r>
          </a:p>
          <a:p>
            <a:r>
              <a:rPr kumimoji="1" lang="en-US" altLang="ja-JP" sz="500" dirty="0"/>
              <a:t>Date : 16 Dec 2024</a:t>
            </a:r>
            <a:r>
              <a:rPr kumimoji="1" lang="en-US" altLang="ja-JP" sz="300" dirty="0">
                <a:latin typeface="+mj-lt"/>
              </a:rPr>
              <a:t>                                               </a:t>
            </a:r>
            <a:r>
              <a:rPr kumimoji="1" lang="en-US" altLang="ja-JP" sz="700" b="1" dirty="0">
                <a:latin typeface="+mj-lt"/>
              </a:rPr>
              <a:t>2 / 2</a:t>
            </a:r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DC6A908-CC71-7B2D-0452-27968D2EE009}"/>
              </a:ext>
            </a:extLst>
          </p:cNvPr>
          <p:cNvGrpSpPr/>
          <p:nvPr/>
        </p:nvGrpSpPr>
        <p:grpSpPr>
          <a:xfrm>
            <a:off x="522530" y="7787000"/>
            <a:ext cx="1486897" cy="609367"/>
            <a:chOff x="-449226" y="2212185"/>
            <a:chExt cx="1486897" cy="609367"/>
          </a:xfrm>
        </p:grpSpPr>
        <p:sp>
          <p:nvSpPr>
            <p:cNvPr id="239" name="正方形/長方形 40">
              <a:extLst>
                <a:ext uri="{FF2B5EF4-FFF2-40B4-BE49-F238E27FC236}">
                  <a16:creationId xmlns:a16="http://schemas.microsoft.com/office/drawing/2014/main" id="{70AF0FF6-7DB2-1ABA-1117-0AD3F1546D5D}"/>
                </a:ext>
              </a:extLst>
            </p:cNvPr>
            <p:cNvSpPr/>
            <p:nvPr/>
          </p:nvSpPr>
          <p:spPr>
            <a:xfrm>
              <a:off x="-449226" y="2212185"/>
              <a:ext cx="1365427" cy="451685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240" name="グラフィックス 41" descr="右向き指示マーク">
              <a:extLst>
                <a:ext uri="{FF2B5EF4-FFF2-40B4-BE49-F238E27FC236}">
                  <a16:creationId xmlns:a16="http://schemas.microsoft.com/office/drawing/2014/main" id="{456061E4-B99E-A3EC-38DD-F5A7A4819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4754202">
              <a:off x="801527" y="2585408"/>
              <a:ext cx="236144" cy="236144"/>
            </a:xfrm>
            <a:prstGeom prst="rect">
              <a:avLst/>
            </a:prstGeom>
          </p:spPr>
        </p:pic>
      </p:grpSp>
      <p:sp>
        <p:nvSpPr>
          <p:cNvPr id="241" name="テキスト ボックス 226">
            <a:extLst>
              <a:ext uri="{FF2B5EF4-FFF2-40B4-BE49-F238E27FC236}">
                <a16:creationId xmlns:a16="http://schemas.microsoft.com/office/drawing/2014/main" id="{44673873-E3B0-751D-F4B8-32B90537E0C5}"/>
              </a:ext>
            </a:extLst>
          </p:cNvPr>
          <p:cNvSpPr txBox="1"/>
          <p:nvPr/>
        </p:nvSpPr>
        <p:spPr>
          <a:xfrm>
            <a:off x="2775429" y="7272290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242" name="図 227">
            <a:extLst>
              <a:ext uri="{FF2B5EF4-FFF2-40B4-BE49-F238E27FC236}">
                <a16:creationId xmlns:a16="http://schemas.microsoft.com/office/drawing/2014/main" id="{38763193-0997-924B-CF99-59EECA9B74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47612" y="6601078"/>
            <a:ext cx="1358764" cy="2027693"/>
          </a:xfrm>
          <a:prstGeom prst="rect">
            <a:avLst/>
          </a:prstGeom>
        </p:spPr>
      </p:pic>
      <p:pic>
        <p:nvPicPr>
          <p:cNvPr id="243" name="図 228">
            <a:extLst>
              <a:ext uri="{FF2B5EF4-FFF2-40B4-BE49-F238E27FC236}">
                <a16:creationId xmlns:a16="http://schemas.microsoft.com/office/drawing/2014/main" id="{DFF19739-02E3-9870-D2DA-7B3992DB576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40968" y="7896465"/>
            <a:ext cx="243861" cy="130125"/>
          </a:xfrm>
          <a:prstGeom prst="rect">
            <a:avLst/>
          </a:prstGeom>
        </p:spPr>
      </p:pic>
      <p:sp>
        <p:nvSpPr>
          <p:cNvPr id="244" name="テキスト ボックス 229">
            <a:extLst>
              <a:ext uri="{FF2B5EF4-FFF2-40B4-BE49-F238E27FC236}">
                <a16:creationId xmlns:a16="http://schemas.microsoft.com/office/drawing/2014/main" id="{8E20A589-20C6-BB6E-9122-BD05FFA9A78D}"/>
              </a:ext>
            </a:extLst>
          </p:cNvPr>
          <p:cNvSpPr txBox="1"/>
          <p:nvPr/>
        </p:nvSpPr>
        <p:spPr>
          <a:xfrm>
            <a:off x="3264546" y="7875506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245" name="図 230">
            <a:extLst>
              <a:ext uri="{FF2B5EF4-FFF2-40B4-BE49-F238E27FC236}">
                <a16:creationId xmlns:a16="http://schemas.microsoft.com/office/drawing/2014/main" id="{FD2EFD66-B8B4-F436-6E21-D5587743F1B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52299" y="6735158"/>
            <a:ext cx="805148" cy="123622"/>
          </a:xfrm>
          <a:prstGeom prst="rect">
            <a:avLst/>
          </a:prstGeom>
        </p:spPr>
      </p:pic>
      <p:pic>
        <p:nvPicPr>
          <p:cNvPr id="246" name="図 232">
            <a:extLst>
              <a:ext uri="{FF2B5EF4-FFF2-40B4-BE49-F238E27FC236}">
                <a16:creationId xmlns:a16="http://schemas.microsoft.com/office/drawing/2014/main" id="{A37B84C7-74C8-17D1-C0C4-8BB4AFC106D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02112" y="7620718"/>
            <a:ext cx="399116" cy="92870"/>
          </a:xfrm>
          <a:prstGeom prst="rect">
            <a:avLst/>
          </a:prstGeom>
        </p:spPr>
      </p:pic>
      <p:sp>
        <p:nvSpPr>
          <p:cNvPr id="247" name="テキスト ボックス 233">
            <a:extLst>
              <a:ext uri="{FF2B5EF4-FFF2-40B4-BE49-F238E27FC236}">
                <a16:creationId xmlns:a16="http://schemas.microsoft.com/office/drawing/2014/main" id="{29458913-F2D4-4DF7-B2D0-7FC06E434878}"/>
              </a:ext>
            </a:extLst>
          </p:cNvPr>
          <p:cNvSpPr txBox="1"/>
          <p:nvPr/>
        </p:nvSpPr>
        <p:spPr>
          <a:xfrm>
            <a:off x="2337742" y="7571010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248" name="図 234">
            <a:extLst>
              <a:ext uri="{FF2B5EF4-FFF2-40B4-BE49-F238E27FC236}">
                <a16:creationId xmlns:a16="http://schemas.microsoft.com/office/drawing/2014/main" id="{28B80C71-4043-B15D-2BE0-814F30B0E6D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50553" y="8057829"/>
            <a:ext cx="234871" cy="129551"/>
          </a:xfrm>
          <a:prstGeom prst="rect">
            <a:avLst/>
          </a:prstGeom>
        </p:spPr>
      </p:pic>
      <p:pic>
        <p:nvPicPr>
          <p:cNvPr id="249" name="図 235">
            <a:extLst>
              <a:ext uri="{FF2B5EF4-FFF2-40B4-BE49-F238E27FC236}">
                <a16:creationId xmlns:a16="http://schemas.microsoft.com/office/drawing/2014/main" id="{15EC0037-F7C2-7F65-5EE0-637C3629157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85971" y="8241080"/>
            <a:ext cx="234871" cy="129551"/>
          </a:xfrm>
          <a:prstGeom prst="rect">
            <a:avLst/>
          </a:prstGeom>
        </p:spPr>
      </p:pic>
      <p:pic>
        <p:nvPicPr>
          <p:cNvPr id="251" name="図 236">
            <a:extLst>
              <a:ext uri="{FF2B5EF4-FFF2-40B4-BE49-F238E27FC236}">
                <a16:creationId xmlns:a16="http://schemas.microsoft.com/office/drawing/2014/main" id="{40A246FE-116A-3DC2-6675-FFF424F14A1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65620" y="7607857"/>
            <a:ext cx="1334826" cy="298027"/>
          </a:xfrm>
          <a:prstGeom prst="rect">
            <a:avLst/>
          </a:prstGeom>
        </p:spPr>
      </p:pic>
      <p:sp>
        <p:nvSpPr>
          <p:cNvPr id="252" name="四角形: 角を丸くする 237">
            <a:extLst>
              <a:ext uri="{FF2B5EF4-FFF2-40B4-BE49-F238E27FC236}">
                <a16:creationId xmlns:a16="http://schemas.microsoft.com/office/drawing/2014/main" id="{CE1B605F-DEBD-2EAE-FF94-700C0A3212D5}"/>
              </a:ext>
            </a:extLst>
          </p:cNvPr>
          <p:cNvSpPr/>
          <p:nvPr/>
        </p:nvSpPr>
        <p:spPr>
          <a:xfrm>
            <a:off x="2541899" y="7764888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53" name="四角形: 角を丸くする 238">
            <a:extLst>
              <a:ext uri="{FF2B5EF4-FFF2-40B4-BE49-F238E27FC236}">
                <a16:creationId xmlns:a16="http://schemas.microsoft.com/office/drawing/2014/main" id="{D69D45C7-3D01-51EA-DE7E-CA7DE5F7F6CD}"/>
              </a:ext>
            </a:extLst>
          </p:cNvPr>
          <p:cNvSpPr/>
          <p:nvPr/>
        </p:nvSpPr>
        <p:spPr>
          <a:xfrm>
            <a:off x="3193835" y="7757494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54" name="テキスト ボックス 239">
            <a:extLst>
              <a:ext uri="{FF2B5EF4-FFF2-40B4-BE49-F238E27FC236}">
                <a16:creationId xmlns:a16="http://schemas.microsoft.com/office/drawing/2014/main" id="{175601CF-A24A-E068-18FF-B8D59BA0B847}"/>
              </a:ext>
            </a:extLst>
          </p:cNvPr>
          <p:cNvSpPr txBox="1"/>
          <p:nvPr/>
        </p:nvSpPr>
        <p:spPr>
          <a:xfrm>
            <a:off x="2874890" y="7739111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255" name="図 240">
            <a:extLst>
              <a:ext uri="{FF2B5EF4-FFF2-40B4-BE49-F238E27FC236}">
                <a16:creationId xmlns:a16="http://schemas.microsoft.com/office/drawing/2014/main" id="{87A50B3A-AC2B-645D-BD2C-14F6EB40C10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61341" y="7203435"/>
            <a:ext cx="1345035" cy="1183217"/>
          </a:xfrm>
          <a:prstGeom prst="rect">
            <a:avLst/>
          </a:prstGeom>
        </p:spPr>
      </p:pic>
      <p:sp>
        <p:nvSpPr>
          <p:cNvPr id="320" name="四角形: 角を丸くする 244">
            <a:extLst>
              <a:ext uri="{FF2B5EF4-FFF2-40B4-BE49-F238E27FC236}">
                <a16:creationId xmlns:a16="http://schemas.microsoft.com/office/drawing/2014/main" id="{F911F75D-61D0-131F-E7A8-F5B384C8C99C}"/>
              </a:ext>
            </a:extLst>
          </p:cNvPr>
          <p:cNvSpPr/>
          <p:nvPr/>
        </p:nvSpPr>
        <p:spPr>
          <a:xfrm>
            <a:off x="2752299" y="7205207"/>
            <a:ext cx="824483" cy="13777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21" name="四角形: 角を丸くする 245">
            <a:extLst>
              <a:ext uri="{FF2B5EF4-FFF2-40B4-BE49-F238E27FC236}">
                <a16:creationId xmlns:a16="http://schemas.microsoft.com/office/drawing/2014/main" id="{D33E46B9-48FC-277C-4911-35DD838E6970}"/>
              </a:ext>
            </a:extLst>
          </p:cNvPr>
          <p:cNvSpPr/>
          <p:nvPr/>
        </p:nvSpPr>
        <p:spPr>
          <a:xfrm>
            <a:off x="2754790" y="7351952"/>
            <a:ext cx="824483" cy="13777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22" name="テキスト ボックス 246">
            <a:extLst>
              <a:ext uri="{FF2B5EF4-FFF2-40B4-BE49-F238E27FC236}">
                <a16:creationId xmlns:a16="http://schemas.microsoft.com/office/drawing/2014/main" id="{7D6C1082-E02D-D5A8-3B52-91FF97A10375}"/>
              </a:ext>
            </a:extLst>
          </p:cNvPr>
          <p:cNvSpPr txBox="1"/>
          <p:nvPr/>
        </p:nvSpPr>
        <p:spPr>
          <a:xfrm>
            <a:off x="2220683" y="7340713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323" name="テキスト ボックス 251">
            <a:extLst>
              <a:ext uri="{FF2B5EF4-FFF2-40B4-BE49-F238E27FC236}">
                <a16:creationId xmlns:a16="http://schemas.microsoft.com/office/drawing/2014/main" id="{0F58AF9A-1EF3-BF42-99AD-27E1A5050956}"/>
              </a:ext>
            </a:extLst>
          </p:cNvPr>
          <p:cNvSpPr txBox="1"/>
          <p:nvPr/>
        </p:nvSpPr>
        <p:spPr>
          <a:xfrm>
            <a:off x="2392541" y="7748791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324" name="テキスト ボックス 252">
            <a:extLst>
              <a:ext uri="{FF2B5EF4-FFF2-40B4-BE49-F238E27FC236}">
                <a16:creationId xmlns:a16="http://schemas.microsoft.com/office/drawing/2014/main" id="{84ED36D6-DFCC-44D1-B1CD-5520F8D92BD4}"/>
              </a:ext>
            </a:extLst>
          </p:cNvPr>
          <p:cNvSpPr txBox="1"/>
          <p:nvPr/>
        </p:nvSpPr>
        <p:spPr>
          <a:xfrm>
            <a:off x="2236948" y="8033304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</a:t>
            </a:r>
          </a:p>
        </p:txBody>
      </p:sp>
      <p:sp>
        <p:nvSpPr>
          <p:cNvPr id="325" name="テキスト ボックス 253">
            <a:extLst>
              <a:ext uri="{FF2B5EF4-FFF2-40B4-BE49-F238E27FC236}">
                <a16:creationId xmlns:a16="http://schemas.microsoft.com/office/drawing/2014/main" id="{BCD165BF-DA75-D0E1-92D9-04B6C4C0313C}"/>
              </a:ext>
            </a:extLst>
          </p:cNvPr>
          <p:cNvSpPr txBox="1"/>
          <p:nvPr/>
        </p:nvSpPr>
        <p:spPr>
          <a:xfrm>
            <a:off x="2687707" y="8025176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326" name="テキスト ボックス 254">
            <a:extLst>
              <a:ext uri="{FF2B5EF4-FFF2-40B4-BE49-F238E27FC236}">
                <a16:creationId xmlns:a16="http://schemas.microsoft.com/office/drawing/2014/main" id="{2CF3AEB4-05E9-C865-6EC5-67CC6F2DDF76}"/>
              </a:ext>
            </a:extLst>
          </p:cNvPr>
          <p:cNvSpPr txBox="1"/>
          <p:nvPr/>
        </p:nvSpPr>
        <p:spPr>
          <a:xfrm>
            <a:off x="3092351" y="8030460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</a:t>
            </a:r>
          </a:p>
        </p:txBody>
      </p:sp>
      <p:sp>
        <p:nvSpPr>
          <p:cNvPr id="327" name="テキスト ボックス 322">
            <a:extLst>
              <a:ext uri="{FF2B5EF4-FFF2-40B4-BE49-F238E27FC236}">
                <a16:creationId xmlns:a16="http://schemas.microsoft.com/office/drawing/2014/main" id="{4F273F8E-A0CB-4DFE-0FD9-9F3DD890D79B}"/>
              </a:ext>
            </a:extLst>
          </p:cNvPr>
          <p:cNvSpPr txBox="1"/>
          <p:nvPr/>
        </p:nvSpPr>
        <p:spPr>
          <a:xfrm>
            <a:off x="3037006" y="7741251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sp>
        <p:nvSpPr>
          <p:cNvPr id="328" name="テキスト ボックス 741">
            <a:extLst>
              <a:ext uri="{FF2B5EF4-FFF2-40B4-BE49-F238E27FC236}">
                <a16:creationId xmlns:a16="http://schemas.microsoft.com/office/drawing/2014/main" id="{18ECA5D2-BB7A-C1C8-4183-D0AC5D282BEB}"/>
              </a:ext>
            </a:extLst>
          </p:cNvPr>
          <p:cNvSpPr txBox="1"/>
          <p:nvPr/>
        </p:nvSpPr>
        <p:spPr>
          <a:xfrm>
            <a:off x="2735833" y="7382974"/>
            <a:ext cx="85741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329" name="Rectangle: Rounded Corners 328">
            <a:extLst>
              <a:ext uri="{FF2B5EF4-FFF2-40B4-BE49-F238E27FC236}">
                <a16:creationId xmlns:a16="http://schemas.microsoft.com/office/drawing/2014/main" id="{7A23A17A-F820-9CE6-11C6-30B02A855FED}"/>
              </a:ext>
            </a:extLst>
          </p:cNvPr>
          <p:cNvSpPr/>
          <p:nvPr/>
        </p:nvSpPr>
        <p:spPr>
          <a:xfrm>
            <a:off x="2257225" y="8403133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Cancel[P3]</a:t>
            </a:r>
          </a:p>
        </p:txBody>
      </p:sp>
      <p:sp>
        <p:nvSpPr>
          <p:cNvPr id="330" name="テキスト ボックス 214">
            <a:extLst>
              <a:ext uri="{FF2B5EF4-FFF2-40B4-BE49-F238E27FC236}">
                <a16:creationId xmlns:a16="http://schemas.microsoft.com/office/drawing/2014/main" id="{299B8828-080C-96BB-BA78-77B5E3387F8C}"/>
              </a:ext>
            </a:extLst>
          </p:cNvPr>
          <p:cNvSpPr txBox="1"/>
          <p:nvPr/>
        </p:nvSpPr>
        <p:spPr>
          <a:xfrm>
            <a:off x="2214189" y="7179715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pic>
        <p:nvPicPr>
          <p:cNvPr id="331" name="Picture 330">
            <a:extLst>
              <a:ext uri="{FF2B5EF4-FFF2-40B4-BE49-F238E27FC236}">
                <a16:creationId xmlns:a16="http://schemas.microsoft.com/office/drawing/2014/main" id="{54930644-2F0E-AC29-AF14-36CCB5EBB5A4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b="37412"/>
          <a:stretch/>
        </p:blipFill>
        <p:spPr>
          <a:xfrm>
            <a:off x="2265664" y="7670001"/>
            <a:ext cx="1331929" cy="552348"/>
          </a:xfrm>
          <a:prstGeom prst="rect">
            <a:avLst/>
          </a:prstGeom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F1A8E591-5227-63F0-FDDE-566F18EB26B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67857" y="8221380"/>
            <a:ext cx="1254295" cy="169937"/>
          </a:xfrm>
          <a:prstGeom prst="rect">
            <a:avLst/>
          </a:prstGeom>
        </p:spPr>
      </p:pic>
      <p:sp>
        <p:nvSpPr>
          <p:cNvPr id="333" name="テキスト ボックス 412">
            <a:extLst>
              <a:ext uri="{FF2B5EF4-FFF2-40B4-BE49-F238E27FC236}">
                <a16:creationId xmlns:a16="http://schemas.microsoft.com/office/drawing/2014/main" id="{45EBCC4C-CDB1-6B31-5D1D-0FE915F5304D}"/>
              </a:ext>
            </a:extLst>
          </p:cNvPr>
          <p:cNvSpPr txBox="1"/>
          <p:nvPr/>
        </p:nvSpPr>
        <p:spPr>
          <a:xfrm>
            <a:off x="2289928" y="8288628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334" name="Rectangle: Rounded Corners 333">
            <a:extLst>
              <a:ext uri="{FF2B5EF4-FFF2-40B4-BE49-F238E27FC236}">
                <a16:creationId xmlns:a16="http://schemas.microsoft.com/office/drawing/2014/main" id="{F15C022B-8CE6-E086-97DE-71A515005BC6}"/>
              </a:ext>
            </a:extLst>
          </p:cNvPr>
          <p:cNvSpPr/>
          <p:nvPr/>
        </p:nvSpPr>
        <p:spPr>
          <a:xfrm>
            <a:off x="2578950" y="8273000"/>
            <a:ext cx="304122" cy="104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400" b="1" kern="0" dirty="0">
                <a:solidFill>
                  <a:prstClr val="black"/>
                </a:solidFill>
              </a:rPr>
              <a:t>AS01</a:t>
            </a:r>
          </a:p>
        </p:txBody>
      </p:sp>
      <p:sp>
        <p:nvSpPr>
          <p:cNvPr id="335" name="四角形: 角を丸くする 50">
            <a:extLst>
              <a:ext uri="{FF2B5EF4-FFF2-40B4-BE49-F238E27FC236}">
                <a16:creationId xmlns:a16="http://schemas.microsoft.com/office/drawing/2014/main" id="{660BB9A2-3721-BAA0-6854-A5324B8F681F}"/>
              </a:ext>
            </a:extLst>
          </p:cNvPr>
          <p:cNvSpPr/>
          <p:nvPr/>
        </p:nvSpPr>
        <p:spPr>
          <a:xfrm>
            <a:off x="2760210" y="7512352"/>
            <a:ext cx="824483" cy="13777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123456789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36" name="テキスト ボックス 51">
            <a:extLst>
              <a:ext uri="{FF2B5EF4-FFF2-40B4-BE49-F238E27FC236}">
                <a16:creationId xmlns:a16="http://schemas.microsoft.com/office/drawing/2014/main" id="{0E423966-90E9-A6D3-2272-1812A51DED31}"/>
              </a:ext>
            </a:extLst>
          </p:cNvPr>
          <p:cNvSpPr txBox="1"/>
          <p:nvPr/>
        </p:nvSpPr>
        <p:spPr>
          <a:xfrm>
            <a:off x="2222441" y="7497628"/>
            <a:ext cx="37061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PS No</a:t>
            </a:r>
            <a:endParaRPr kumimoji="1" lang="ja-JP" altLang="en-US" sz="500" dirty="0"/>
          </a:p>
        </p:txBody>
      </p:sp>
      <p:sp>
        <p:nvSpPr>
          <p:cNvPr id="337" name="テキスト ボックス 217">
            <a:extLst>
              <a:ext uri="{FF2B5EF4-FFF2-40B4-BE49-F238E27FC236}">
                <a16:creationId xmlns:a16="http://schemas.microsoft.com/office/drawing/2014/main" id="{E6D3B529-42CF-A764-0F8C-C51015B721B0}"/>
              </a:ext>
            </a:extLst>
          </p:cNvPr>
          <p:cNvSpPr txBox="1"/>
          <p:nvPr/>
        </p:nvSpPr>
        <p:spPr>
          <a:xfrm>
            <a:off x="2728555" y="7217821"/>
            <a:ext cx="776691" cy="10772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7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BTM80539-0400</a:t>
            </a:r>
            <a:endParaRPr kumimoji="1" lang="ja-JP" altLang="en-US" sz="500" dirty="0"/>
          </a:p>
        </p:txBody>
      </p: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FD31229B-9BCC-A74F-4975-3D02CC1F2D1C}"/>
              </a:ext>
            </a:extLst>
          </p:cNvPr>
          <p:cNvGrpSpPr/>
          <p:nvPr/>
        </p:nvGrpSpPr>
        <p:grpSpPr>
          <a:xfrm>
            <a:off x="3829321" y="7815519"/>
            <a:ext cx="1075165" cy="745191"/>
            <a:chOff x="4269439" y="6649287"/>
            <a:chExt cx="1075165" cy="745191"/>
          </a:xfrm>
        </p:grpSpPr>
        <p:pic>
          <p:nvPicPr>
            <p:cNvPr id="339" name="図 358">
              <a:extLst>
                <a:ext uri="{FF2B5EF4-FFF2-40B4-BE49-F238E27FC236}">
                  <a16:creationId xmlns:a16="http://schemas.microsoft.com/office/drawing/2014/main" id="{D75D39A8-C991-1AC3-E4A3-358E0556E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340" name="図 359">
              <a:extLst>
                <a:ext uri="{FF2B5EF4-FFF2-40B4-BE49-F238E27FC236}">
                  <a16:creationId xmlns:a16="http://schemas.microsoft.com/office/drawing/2014/main" id="{185322CA-4422-ED4D-166C-367034B5C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341" name="テキスト ボックス 360">
              <a:extLst>
                <a:ext uri="{FF2B5EF4-FFF2-40B4-BE49-F238E27FC236}">
                  <a16:creationId xmlns:a16="http://schemas.microsoft.com/office/drawing/2014/main" id="{2F9813E2-E624-23B8-D9D7-A9324359AFD9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342" name="テキスト ボックス 360">
              <a:extLst>
                <a:ext uri="{FF2B5EF4-FFF2-40B4-BE49-F238E27FC236}">
                  <a16:creationId xmlns:a16="http://schemas.microsoft.com/office/drawing/2014/main" id="{343E2973-B9E7-D174-0F37-A362DA6FCF1C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343" name="Picture 2" descr="info&quot; Icon - Download for free – Iconduck">
              <a:extLst>
                <a:ext uri="{FF2B5EF4-FFF2-40B4-BE49-F238E27FC236}">
                  <a16:creationId xmlns:a16="http://schemas.microsoft.com/office/drawing/2014/main" id="{EA05D0BE-C093-579D-C22A-9443555AF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4" name="TextBox 343">
            <a:extLst>
              <a:ext uri="{FF2B5EF4-FFF2-40B4-BE49-F238E27FC236}">
                <a16:creationId xmlns:a16="http://schemas.microsoft.com/office/drawing/2014/main" id="{ECA58EB3-6B89-7750-5F95-2DC1E65DBEC1}"/>
              </a:ext>
            </a:extLst>
          </p:cNvPr>
          <p:cNvSpPr txBox="1"/>
          <p:nvPr/>
        </p:nvSpPr>
        <p:spPr>
          <a:xfrm>
            <a:off x="3148370" y="8258016"/>
            <a:ext cx="409683" cy="129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tIns="18288" rIns="18288" bIns="18288" rtlCol="0">
            <a:spAutoFit/>
          </a:bodyPr>
          <a:lstStyle/>
          <a:p>
            <a:pPr algn="r"/>
            <a:r>
              <a:rPr lang="en-US" sz="600" dirty="0"/>
              <a:t>20</a:t>
            </a:r>
          </a:p>
        </p:txBody>
      </p:sp>
      <p:sp>
        <p:nvSpPr>
          <p:cNvPr id="345" name="Rectangle: Rounded Corners 344">
            <a:extLst>
              <a:ext uri="{FF2B5EF4-FFF2-40B4-BE49-F238E27FC236}">
                <a16:creationId xmlns:a16="http://schemas.microsoft.com/office/drawing/2014/main" id="{A65406B8-E6F6-AFBA-C31E-820A78CC0C28}"/>
              </a:ext>
            </a:extLst>
          </p:cNvPr>
          <p:cNvSpPr/>
          <p:nvPr/>
        </p:nvSpPr>
        <p:spPr>
          <a:xfrm>
            <a:off x="2930585" y="8402751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31C8D92-B9A7-9A17-C91D-85671238B8D1}"/>
              </a:ext>
            </a:extLst>
          </p:cNvPr>
          <p:cNvGrpSpPr/>
          <p:nvPr/>
        </p:nvGrpSpPr>
        <p:grpSpPr>
          <a:xfrm>
            <a:off x="2264939" y="8386919"/>
            <a:ext cx="747585" cy="401579"/>
            <a:chOff x="7001199" y="5604763"/>
            <a:chExt cx="747585" cy="401579"/>
          </a:xfrm>
        </p:grpSpPr>
        <p:sp>
          <p:nvSpPr>
            <p:cNvPr id="347" name="正方形/長方形 40">
              <a:extLst>
                <a:ext uri="{FF2B5EF4-FFF2-40B4-BE49-F238E27FC236}">
                  <a16:creationId xmlns:a16="http://schemas.microsoft.com/office/drawing/2014/main" id="{A5816B09-5D39-AD41-4389-7C5E517A0217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48" name="グラフィックス 41" descr="右向き指示マーク">
              <a:extLst>
                <a:ext uri="{FF2B5EF4-FFF2-40B4-BE49-F238E27FC236}">
                  <a16:creationId xmlns:a16="http://schemas.microsoft.com/office/drawing/2014/main" id="{81DDD8A8-C851-ACDD-D57F-D256A9044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349" name="テキスト ボックス 294">
            <a:extLst>
              <a:ext uri="{FF2B5EF4-FFF2-40B4-BE49-F238E27FC236}">
                <a16:creationId xmlns:a16="http://schemas.microsoft.com/office/drawing/2014/main" id="{22133F42-AC07-828B-2DA0-61709A924713}"/>
              </a:ext>
            </a:extLst>
          </p:cNvPr>
          <p:cNvSpPr txBox="1"/>
          <p:nvPr/>
        </p:nvSpPr>
        <p:spPr>
          <a:xfrm>
            <a:off x="2693502" y="6741013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Issue Slip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351" name="テキスト ボックス 300">
            <a:extLst>
              <a:ext uri="{FF2B5EF4-FFF2-40B4-BE49-F238E27FC236}">
                <a16:creationId xmlns:a16="http://schemas.microsoft.com/office/drawing/2014/main" id="{8C257EAE-D2D0-E1EE-3F80-49236EF3E681}"/>
              </a:ext>
            </a:extLst>
          </p:cNvPr>
          <p:cNvSpPr txBox="1"/>
          <p:nvPr/>
        </p:nvSpPr>
        <p:spPr>
          <a:xfrm>
            <a:off x="1826084" y="8654116"/>
            <a:ext cx="8875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(Step.1)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b="1" dirty="0">
                <a:latin typeface="+mj-lt"/>
              </a:rPr>
              <a:t>Cancel the slip</a:t>
            </a:r>
          </a:p>
          <a:p>
            <a:r>
              <a:rPr kumimoji="1" lang="en-US" altLang="ja-JP" sz="600" dirty="0">
                <a:latin typeface="+mj-lt"/>
              </a:rPr>
              <a:t>Click the Cancel[P3] button</a:t>
            </a:r>
            <a:endParaRPr kumimoji="1" lang="ja-JP" altLang="en-US" sz="600" dirty="0"/>
          </a:p>
        </p:txBody>
      </p:sp>
      <p:sp>
        <p:nvSpPr>
          <p:cNvPr id="354" name="テキスト ボックス 32">
            <a:extLst>
              <a:ext uri="{FF2B5EF4-FFF2-40B4-BE49-F238E27FC236}">
                <a16:creationId xmlns:a16="http://schemas.microsoft.com/office/drawing/2014/main" id="{3A797DDF-4B23-B50B-CF17-B77B6E556E15}"/>
              </a:ext>
            </a:extLst>
          </p:cNvPr>
          <p:cNvSpPr txBox="1"/>
          <p:nvPr/>
        </p:nvSpPr>
        <p:spPr>
          <a:xfrm>
            <a:off x="5522085" y="6745852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Issue Slip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355" name="Picture 354">
            <a:extLst>
              <a:ext uri="{FF2B5EF4-FFF2-40B4-BE49-F238E27FC236}">
                <a16:creationId xmlns:a16="http://schemas.microsoft.com/office/drawing/2014/main" id="{782E9497-00DC-E812-6F98-6208AB4D23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26905" y="6613578"/>
            <a:ext cx="1347999" cy="2011825"/>
          </a:xfrm>
          <a:prstGeom prst="rect">
            <a:avLst/>
          </a:prstGeom>
        </p:spPr>
      </p:pic>
      <p:sp>
        <p:nvSpPr>
          <p:cNvPr id="379" name="テキスト ボックス 294">
            <a:extLst>
              <a:ext uri="{FF2B5EF4-FFF2-40B4-BE49-F238E27FC236}">
                <a16:creationId xmlns:a16="http://schemas.microsoft.com/office/drawing/2014/main" id="{910610B1-0B2E-FED5-7D41-B3E6E1B162C3}"/>
              </a:ext>
            </a:extLst>
          </p:cNvPr>
          <p:cNvSpPr txBox="1"/>
          <p:nvPr/>
        </p:nvSpPr>
        <p:spPr>
          <a:xfrm>
            <a:off x="5529458" y="6741013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Issue Slip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179F3A39-BC23-4C4A-3944-60F1D240E8FB}"/>
              </a:ext>
            </a:extLst>
          </p:cNvPr>
          <p:cNvSpPr/>
          <p:nvPr/>
        </p:nvSpPr>
        <p:spPr>
          <a:xfrm>
            <a:off x="5128570" y="7013102"/>
            <a:ext cx="1345089" cy="158992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pic>
        <p:nvPicPr>
          <p:cNvPr id="381" name="図 20">
            <a:extLst>
              <a:ext uri="{FF2B5EF4-FFF2-40B4-BE49-F238E27FC236}">
                <a16:creationId xmlns:a16="http://schemas.microsoft.com/office/drawing/2014/main" id="{C53DC63D-C2E6-981E-D9F0-43BD18F545A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3690" y="7022333"/>
            <a:ext cx="1313642" cy="434647"/>
          </a:xfrm>
          <a:prstGeom prst="rect">
            <a:avLst/>
          </a:prstGeom>
        </p:spPr>
      </p:pic>
      <p:sp>
        <p:nvSpPr>
          <p:cNvPr id="382" name="四角形: 角を丸くする 22">
            <a:extLst>
              <a:ext uri="{FF2B5EF4-FFF2-40B4-BE49-F238E27FC236}">
                <a16:creationId xmlns:a16="http://schemas.microsoft.com/office/drawing/2014/main" id="{328D22EE-4837-7587-79F3-224971922D80}"/>
              </a:ext>
            </a:extLst>
          </p:cNvPr>
          <p:cNvSpPr/>
          <p:nvPr/>
        </p:nvSpPr>
        <p:spPr>
          <a:xfrm>
            <a:off x="5355989" y="704893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83" name="四角形: 角を丸くする 23">
            <a:extLst>
              <a:ext uri="{FF2B5EF4-FFF2-40B4-BE49-F238E27FC236}">
                <a16:creationId xmlns:a16="http://schemas.microsoft.com/office/drawing/2014/main" id="{FBC94898-DA7B-CD40-9B39-DEC91A340A1D}"/>
              </a:ext>
            </a:extLst>
          </p:cNvPr>
          <p:cNvSpPr/>
          <p:nvPr/>
        </p:nvSpPr>
        <p:spPr>
          <a:xfrm>
            <a:off x="5989994" y="704512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84" name="テキスト ボックス 24">
            <a:extLst>
              <a:ext uri="{FF2B5EF4-FFF2-40B4-BE49-F238E27FC236}">
                <a16:creationId xmlns:a16="http://schemas.microsoft.com/office/drawing/2014/main" id="{A8B461DD-651A-9F00-33FC-387371DF80A9}"/>
              </a:ext>
            </a:extLst>
          </p:cNvPr>
          <p:cNvSpPr txBox="1"/>
          <p:nvPr/>
        </p:nvSpPr>
        <p:spPr>
          <a:xfrm>
            <a:off x="5108379" y="7019338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385" name="テキスト ボックス 25">
            <a:extLst>
              <a:ext uri="{FF2B5EF4-FFF2-40B4-BE49-F238E27FC236}">
                <a16:creationId xmlns:a16="http://schemas.microsoft.com/office/drawing/2014/main" id="{C85B6EA0-81CF-B006-1CE9-B1974063D966}"/>
              </a:ext>
            </a:extLst>
          </p:cNvPr>
          <p:cNvSpPr txBox="1"/>
          <p:nvPr/>
        </p:nvSpPr>
        <p:spPr>
          <a:xfrm>
            <a:off x="5757171" y="7020825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386" name="グラフィックス 26" descr="日毎カレンダー">
            <a:extLst>
              <a:ext uri="{FF2B5EF4-FFF2-40B4-BE49-F238E27FC236}">
                <a16:creationId xmlns:a16="http://schemas.microsoft.com/office/drawing/2014/main" id="{F9E68DAA-234B-8713-6731-F27BC1D3AE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88591" y="7058307"/>
            <a:ext cx="137160" cy="137160"/>
          </a:xfrm>
          <a:prstGeom prst="rect">
            <a:avLst/>
          </a:prstGeom>
        </p:spPr>
      </p:pic>
      <p:pic>
        <p:nvPicPr>
          <p:cNvPr id="387" name="グラフィックス 27" descr="日毎カレンダー">
            <a:extLst>
              <a:ext uri="{FF2B5EF4-FFF2-40B4-BE49-F238E27FC236}">
                <a16:creationId xmlns:a16="http://schemas.microsoft.com/office/drawing/2014/main" id="{95A7B6F7-E6A4-F691-90AE-15FB67E652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28599" y="7049234"/>
            <a:ext cx="137160" cy="137160"/>
          </a:xfrm>
          <a:prstGeom prst="rect">
            <a:avLst/>
          </a:prstGeom>
        </p:spPr>
      </p:pic>
      <p:sp>
        <p:nvSpPr>
          <p:cNvPr id="388" name="テキスト ボックス 30">
            <a:extLst>
              <a:ext uri="{FF2B5EF4-FFF2-40B4-BE49-F238E27FC236}">
                <a16:creationId xmlns:a16="http://schemas.microsoft.com/office/drawing/2014/main" id="{B8F72451-2AF4-06D6-C6D2-E76BBE9A53C3}"/>
              </a:ext>
            </a:extLst>
          </p:cNvPr>
          <p:cNvSpPr txBox="1"/>
          <p:nvPr/>
        </p:nvSpPr>
        <p:spPr>
          <a:xfrm>
            <a:off x="5940820" y="7199581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389" name="正方形/長方形 31">
            <a:extLst>
              <a:ext uri="{FF2B5EF4-FFF2-40B4-BE49-F238E27FC236}">
                <a16:creationId xmlns:a16="http://schemas.microsoft.com/office/drawing/2014/main" id="{ADD0BDDB-1D2B-3F3A-CE7D-37570F9C6537}"/>
              </a:ext>
            </a:extLst>
          </p:cNvPr>
          <p:cNvSpPr/>
          <p:nvPr/>
        </p:nvSpPr>
        <p:spPr>
          <a:xfrm>
            <a:off x="6276680" y="7252945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90" name="テキスト ボックス 32">
            <a:extLst>
              <a:ext uri="{FF2B5EF4-FFF2-40B4-BE49-F238E27FC236}">
                <a16:creationId xmlns:a16="http://schemas.microsoft.com/office/drawing/2014/main" id="{E06333B9-E21F-517C-35C4-281B84E8B553}"/>
              </a:ext>
            </a:extLst>
          </p:cNvPr>
          <p:cNvSpPr txBox="1"/>
          <p:nvPr/>
        </p:nvSpPr>
        <p:spPr>
          <a:xfrm>
            <a:off x="5306789" y="7051928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91" name="テキスト ボックス 33">
            <a:extLst>
              <a:ext uri="{FF2B5EF4-FFF2-40B4-BE49-F238E27FC236}">
                <a16:creationId xmlns:a16="http://schemas.microsoft.com/office/drawing/2014/main" id="{11B66D81-5D0F-A243-4CE6-AF1747EE5E36}"/>
              </a:ext>
            </a:extLst>
          </p:cNvPr>
          <p:cNvSpPr txBox="1"/>
          <p:nvPr/>
        </p:nvSpPr>
        <p:spPr>
          <a:xfrm>
            <a:off x="5944569" y="7049714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92" name="テキスト ボックス 37">
            <a:extLst>
              <a:ext uri="{FF2B5EF4-FFF2-40B4-BE49-F238E27FC236}">
                <a16:creationId xmlns:a16="http://schemas.microsoft.com/office/drawing/2014/main" id="{F25EA134-12C2-E006-36B9-382C0FC632D2}"/>
              </a:ext>
            </a:extLst>
          </p:cNvPr>
          <p:cNvSpPr txBox="1"/>
          <p:nvPr/>
        </p:nvSpPr>
        <p:spPr>
          <a:xfrm>
            <a:off x="5151351" y="7385815"/>
            <a:ext cx="1284594" cy="406265"/>
          </a:xfrm>
          <a:prstGeom prst="rect">
            <a:avLst/>
          </a:prstGeom>
          <a:solidFill>
            <a:srgbClr val="AFF8CA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200" b="1" dirty="0"/>
              <a:t>2412160001</a:t>
            </a:r>
            <a:endParaRPr lang="en-US" sz="500" b="1" dirty="0"/>
          </a:p>
          <a:p>
            <a:r>
              <a:rPr kumimoji="1" lang="en-US" altLang="ja-JP" sz="500" dirty="0"/>
              <a:t>Dept: Assembly 4</a:t>
            </a:r>
          </a:p>
          <a:p>
            <a:r>
              <a:rPr kumimoji="1" lang="en-US" altLang="ja-JP" sz="500" dirty="0"/>
              <a:t>Date : 16 Dec 2024</a:t>
            </a:r>
            <a:r>
              <a:rPr kumimoji="1" lang="en-US" altLang="ja-JP" sz="300" dirty="0">
                <a:latin typeface="+mj-lt"/>
              </a:rPr>
              <a:t>                                              </a:t>
            </a:r>
            <a:r>
              <a:rPr kumimoji="1" lang="en-US" altLang="ja-JP" sz="700" b="1" dirty="0">
                <a:latin typeface="+mj-lt"/>
              </a:rPr>
              <a:t>1 / 2</a:t>
            </a:r>
          </a:p>
        </p:txBody>
      </p:sp>
      <p:sp>
        <p:nvSpPr>
          <p:cNvPr id="393" name="テキスト ボックス 38">
            <a:extLst>
              <a:ext uri="{FF2B5EF4-FFF2-40B4-BE49-F238E27FC236}">
                <a16:creationId xmlns:a16="http://schemas.microsoft.com/office/drawing/2014/main" id="{37A3CFFE-F4C8-3A42-8B55-007F9B1F1BE7}"/>
              </a:ext>
            </a:extLst>
          </p:cNvPr>
          <p:cNvSpPr txBox="1"/>
          <p:nvPr/>
        </p:nvSpPr>
        <p:spPr>
          <a:xfrm>
            <a:off x="5149939" y="7815535"/>
            <a:ext cx="1291335" cy="406265"/>
          </a:xfrm>
          <a:prstGeom prst="rect">
            <a:avLst/>
          </a:prstGeom>
          <a:solidFill>
            <a:srgbClr val="FF7C80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200" b="1" dirty="0"/>
              <a:t>2412160002</a:t>
            </a:r>
          </a:p>
          <a:p>
            <a:r>
              <a:rPr kumimoji="1" lang="en-US" altLang="ja-JP" sz="500" dirty="0"/>
              <a:t>Dept: Assembly 4</a:t>
            </a:r>
          </a:p>
          <a:p>
            <a:r>
              <a:rPr kumimoji="1" lang="en-US" altLang="ja-JP" sz="500" dirty="0"/>
              <a:t>Date : 16 Dec 2024</a:t>
            </a:r>
            <a:r>
              <a:rPr kumimoji="1" lang="en-US" altLang="ja-JP" sz="300" dirty="0">
                <a:latin typeface="+mj-lt"/>
              </a:rPr>
              <a:t>                                               </a:t>
            </a:r>
            <a:r>
              <a:rPr kumimoji="1" lang="en-US" altLang="ja-JP" sz="700" b="1" dirty="0">
                <a:latin typeface="+mj-lt"/>
              </a:rPr>
              <a:t>2 / 2</a:t>
            </a:r>
          </a:p>
        </p:txBody>
      </p:sp>
      <p:sp>
        <p:nvSpPr>
          <p:cNvPr id="394" name="矢印: 右 53">
            <a:extLst>
              <a:ext uri="{FF2B5EF4-FFF2-40B4-BE49-F238E27FC236}">
                <a16:creationId xmlns:a16="http://schemas.microsoft.com/office/drawing/2014/main" id="{0D5F6BB8-1231-4803-BF4A-B837B8800B41}"/>
              </a:ext>
            </a:extLst>
          </p:cNvPr>
          <p:cNvSpPr/>
          <p:nvPr/>
        </p:nvSpPr>
        <p:spPr>
          <a:xfrm>
            <a:off x="4843463" y="7923185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95" name="正方形/長方形 40">
            <a:extLst>
              <a:ext uri="{FF2B5EF4-FFF2-40B4-BE49-F238E27FC236}">
                <a16:creationId xmlns:a16="http://schemas.microsoft.com/office/drawing/2014/main" id="{EAD554B0-890B-D131-9053-6B415D0B1482}"/>
              </a:ext>
            </a:extLst>
          </p:cNvPr>
          <p:cNvSpPr/>
          <p:nvPr/>
        </p:nvSpPr>
        <p:spPr>
          <a:xfrm>
            <a:off x="5129367" y="7778369"/>
            <a:ext cx="1365427" cy="462711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C76E865D-42CF-5396-C2B9-5516BECFA768}"/>
              </a:ext>
            </a:extLst>
          </p:cNvPr>
          <p:cNvGrpSpPr/>
          <p:nvPr/>
        </p:nvGrpSpPr>
        <p:grpSpPr>
          <a:xfrm>
            <a:off x="3754487" y="6647398"/>
            <a:ext cx="1310148" cy="899384"/>
            <a:chOff x="2600844" y="6630353"/>
            <a:chExt cx="1310148" cy="899384"/>
          </a:xfrm>
        </p:grpSpPr>
        <p:pic>
          <p:nvPicPr>
            <p:cNvPr id="397" name="図 358">
              <a:extLst>
                <a:ext uri="{FF2B5EF4-FFF2-40B4-BE49-F238E27FC236}">
                  <a16:creationId xmlns:a16="http://schemas.microsoft.com/office/drawing/2014/main" id="{0C0DD927-4675-68E8-D487-9B09A4866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600844" y="6630353"/>
              <a:ext cx="1263358" cy="899384"/>
            </a:xfrm>
            <a:prstGeom prst="rect">
              <a:avLst/>
            </a:prstGeom>
          </p:spPr>
        </p:pic>
        <p:pic>
          <p:nvPicPr>
            <p:cNvPr id="398" name="図 359">
              <a:extLst>
                <a:ext uri="{FF2B5EF4-FFF2-40B4-BE49-F238E27FC236}">
                  <a16:creationId xmlns:a16="http://schemas.microsoft.com/office/drawing/2014/main" id="{ABDFDED3-454E-BA46-4794-E2AC8DBD0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760684" y="7097305"/>
              <a:ext cx="995600" cy="135386"/>
            </a:xfrm>
            <a:prstGeom prst="rect">
              <a:avLst/>
            </a:prstGeom>
          </p:spPr>
        </p:pic>
        <p:sp>
          <p:nvSpPr>
            <p:cNvPr id="399" name="テキスト ボックス 360">
              <a:extLst>
                <a:ext uri="{FF2B5EF4-FFF2-40B4-BE49-F238E27FC236}">
                  <a16:creationId xmlns:a16="http://schemas.microsoft.com/office/drawing/2014/main" id="{81AC43CA-C3AC-B406-D875-0A0B4CBE5962}"/>
                </a:ext>
              </a:extLst>
            </p:cNvPr>
            <p:cNvSpPr txBox="1"/>
            <p:nvPr/>
          </p:nvSpPr>
          <p:spPr>
            <a:xfrm>
              <a:off x="2605089" y="7041605"/>
              <a:ext cx="130590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Confirm to cancel slip?</a:t>
              </a:r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D1FC2F58-E3B5-D57B-8912-C7336D94430A}"/>
                </a:ext>
              </a:extLst>
            </p:cNvPr>
            <p:cNvSpPr/>
            <p:nvPr/>
          </p:nvSpPr>
          <p:spPr>
            <a:xfrm>
              <a:off x="2857500" y="7246509"/>
              <a:ext cx="644664" cy="204958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kumimoji="1" lang="en-US" sz="6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401" name="四角形: 角を丸くする 28">
            <a:extLst>
              <a:ext uri="{FF2B5EF4-FFF2-40B4-BE49-F238E27FC236}">
                <a16:creationId xmlns:a16="http://schemas.microsoft.com/office/drawing/2014/main" id="{2ED2F9E9-78D0-8B62-AE6D-0F5F0FBD7E13}"/>
              </a:ext>
            </a:extLst>
          </p:cNvPr>
          <p:cNvSpPr/>
          <p:nvPr/>
        </p:nvSpPr>
        <p:spPr>
          <a:xfrm>
            <a:off x="3943477" y="7233430"/>
            <a:ext cx="466084" cy="177688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b="1" kern="0" dirty="0">
                <a:solidFill>
                  <a:schemeClr val="bg1"/>
                </a:solidFill>
              </a:rPr>
              <a:t>Yes[P1]</a:t>
            </a:r>
            <a:endParaRPr kumimoji="1" lang="ja-JP" altLang="en-US" sz="600" b="1" kern="0" dirty="0">
              <a:solidFill>
                <a:schemeClr val="bg1"/>
              </a:solidFill>
            </a:endParaRPr>
          </a:p>
        </p:txBody>
      </p:sp>
      <p:sp>
        <p:nvSpPr>
          <p:cNvPr id="402" name="四角形: 角を丸くする 28">
            <a:extLst>
              <a:ext uri="{FF2B5EF4-FFF2-40B4-BE49-F238E27FC236}">
                <a16:creationId xmlns:a16="http://schemas.microsoft.com/office/drawing/2014/main" id="{42BD8005-601A-0971-94CF-A98D6C2C49F4}"/>
              </a:ext>
            </a:extLst>
          </p:cNvPr>
          <p:cNvSpPr/>
          <p:nvPr/>
        </p:nvSpPr>
        <p:spPr>
          <a:xfrm>
            <a:off x="4438408" y="7233430"/>
            <a:ext cx="475838" cy="177688"/>
          </a:xfrm>
          <a:prstGeom prst="roundRect">
            <a:avLst/>
          </a:prstGeom>
          <a:solidFill>
            <a:srgbClr val="FF7C80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b="1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Cancel[P2]</a:t>
            </a:r>
            <a:endParaRPr kumimoji="1" lang="ja-JP" altLang="en-US" sz="600" b="1" kern="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3" name="矢印: 右 53">
            <a:extLst>
              <a:ext uri="{FF2B5EF4-FFF2-40B4-BE49-F238E27FC236}">
                <a16:creationId xmlns:a16="http://schemas.microsoft.com/office/drawing/2014/main" id="{7647C3C2-3ED0-04BC-08D7-B225D0D3F669}"/>
              </a:ext>
            </a:extLst>
          </p:cNvPr>
          <p:cNvSpPr/>
          <p:nvPr/>
        </p:nvSpPr>
        <p:spPr>
          <a:xfrm>
            <a:off x="3645090" y="6932585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04" name="矢印: 右 53">
            <a:extLst>
              <a:ext uri="{FF2B5EF4-FFF2-40B4-BE49-F238E27FC236}">
                <a16:creationId xmlns:a16="http://schemas.microsoft.com/office/drawing/2014/main" id="{E3D39457-0BD5-6609-BEFC-63B4C23614A0}"/>
              </a:ext>
            </a:extLst>
          </p:cNvPr>
          <p:cNvSpPr/>
          <p:nvPr/>
        </p:nvSpPr>
        <p:spPr>
          <a:xfrm rot="5400000">
            <a:off x="4218623" y="75523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7EAE5A5D-D400-6B4C-E7A2-E46FEFA67068}"/>
              </a:ext>
            </a:extLst>
          </p:cNvPr>
          <p:cNvGrpSpPr/>
          <p:nvPr/>
        </p:nvGrpSpPr>
        <p:grpSpPr>
          <a:xfrm>
            <a:off x="3901440" y="7233920"/>
            <a:ext cx="589364" cy="340458"/>
            <a:chOff x="7200060" y="5676044"/>
            <a:chExt cx="589364" cy="340458"/>
          </a:xfrm>
        </p:grpSpPr>
        <p:sp>
          <p:nvSpPr>
            <p:cNvPr id="406" name="正方形/長方形 40">
              <a:extLst>
                <a:ext uri="{FF2B5EF4-FFF2-40B4-BE49-F238E27FC236}">
                  <a16:creationId xmlns:a16="http://schemas.microsoft.com/office/drawing/2014/main" id="{E8593FCE-D2F2-45A0-7409-9109B0218710}"/>
                </a:ext>
              </a:extLst>
            </p:cNvPr>
            <p:cNvSpPr/>
            <p:nvPr/>
          </p:nvSpPr>
          <p:spPr>
            <a:xfrm>
              <a:off x="7200060" y="5676044"/>
              <a:ext cx="505504" cy="184756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07" name="グラフィックス 41" descr="右向き指示マーク">
              <a:extLst>
                <a:ext uri="{FF2B5EF4-FFF2-40B4-BE49-F238E27FC236}">
                  <a16:creationId xmlns:a16="http://schemas.microsoft.com/office/drawing/2014/main" id="{2423B5A5-6517-DC25-AB7F-B699B8991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4754202">
              <a:off x="7553280" y="5780358"/>
              <a:ext cx="236144" cy="236144"/>
            </a:xfrm>
            <a:prstGeom prst="rect">
              <a:avLst/>
            </a:prstGeom>
          </p:spPr>
        </p:pic>
      </p:grpSp>
      <p:sp>
        <p:nvSpPr>
          <p:cNvPr id="408" name="Rectangle 407">
            <a:extLst>
              <a:ext uri="{FF2B5EF4-FFF2-40B4-BE49-F238E27FC236}">
                <a16:creationId xmlns:a16="http://schemas.microsoft.com/office/drawing/2014/main" id="{226A9831-527E-7211-7C7B-2A24C192BAA5}"/>
              </a:ext>
            </a:extLst>
          </p:cNvPr>
          <p:cNvSpPr/>
          <p:nvPr/>
        </p:nvSpPr>
        <p:spPr>
          <a:xfrm>
            <a:off x="457430" y="3842378"/>
            <a:ext cx="6024078" cy="2314582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409" name="テキスト ボックス 75">
            <a:extLst>
              <a:ext uri="{FF2B5EF4-FFF2-40B4-BE49-F238E27FC236}">
                <a16:creationId xmlns:a16="http://schemas.microsoft.com/office/drawing/2014/main" id="{C7364A33-1D1F-DDDA-B9B6-F45936409EF2}"/>
              </a:ext>
            </a:extLst>
          </p:cNvPr>
          <p:cNvSpPr txBox="1"/>
          <p:nvPr/>
        </p:nvSpPr>
        <p:spPr>
          <a:xfrm>
            <a:off x="494960" y="3712177"/>
            <a:ext cx="7598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18288" rIns="18288" bIns="0" rtlCol="0">
            <a:spAutoFit/>
          </a:bodyPr>
          <a:lstStyle/>
          <a:p>
            <a:r>
              <a:rPr kumimoji="1" lang="en-US" altLang="ja-JP" sz="800" b="1" dirty="0">
                <a:latin typeface="+mj-lt"/>
              </a:rPr>
              <a:t>CONFIRM slip</a:t>
            </a:r>
            <a:endParaRPr kumimoji="1" lang="ja-JP" altLang="en-US" sz="800" b="1" dirty="0"/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3FDF3044-5C12-1B2F-9F53-7E80FB5C738E}"/>
              </a:ext>
            </a:extLst>
          </p:cNvPr>
          <p:cNvSpPr/>
          <p:nvPr/>
        </p:nvSpPr>
        <p:spPr>
          <a:xfrm>
            <a:off x="465774" y="6461206"/>
            <a:ext cx="6024078" cy="2662474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411" name="テキスト ボックス 75">
            <a:extLst>
              <a:ext uri="{FF2B5EF4-FFF2-40B4-BE49-F238E27FC236}">
                <a16:creationId xmlns:a16="http://schemas.microsoft.com/office/drawing/2014/main" id="{685D3945-9818-B47E-77FD-4D0D1EED8A1C}"/>
              </a:ext>
            </a:extLst>
          </p:cNvPr>
          <p:cNvSpPr txBox="1"/>
          <p:nvPr/>
        </p:nvSpPr>
        <p:spPr>
          <a:xfrm>
            <a:off x="517044" y="6347502"/>
            <a:ext cx="7598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18288" rIns="18288" bIns="0" rtlCol="0">
            <a:spAutoFit/>
          </a:bodyPr>
          <a:lstStyle/>
          <a:p>
            <a:r>
              <a:rPr kumimoji="1" lang="en-US" altLang="ja-JP" sz="800" b="1" dirty="0">
                <a:latin typeface="+mj-lt"/>
              </a:rPr>
              <a:t>CANCEL slip</a:t>
            </a:r>
            <a:endParaRPr kumimoji="1" lang="ja-JP" altLang="en-US" sz="800" b="1" dirty="0"/>
          </a:p>
        </p:txBody>
      </p:sp>
      <p:pic>
        <p:nvPicPr>
          <p:cNvPr id="412" name="Picture 411">
            <a:extLst>
              <a:ext uri="{FF2B5EF4-FFF2-40B4-BE49-F238E27FC236}">
                <a16:creationId xmlns:a16="http://schemas.microsoft.com/office/drawing/2014/main" id="{FCF227CC-7410-1FAB-CD9B-E7BFB535E37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51" y="2565929"/>
            <a:ext cx="359768" cy="359768"/>
          </a:xfrm>
          <a:prstGeom prst="rect">
            <a:avLst/>
          </a:prstGeom>
        </p:spPr>
      </p:pic>
      <p:sp>
        <p:nvSpPr>
          <p:cNvPr id="413" name="テキスト ボックス 232">
            <a:extLst>
              <a:ext uri="{FF2B5EF4-FFF2-40B4-BE49-F238E27FC236}">
                <a16:creationId xmlns:a16="http://schemas.microsoft.com/office/drawing/2014/main" id="{CA61E1B6-7F4E-15E8-4E92-55FE0A1AEC2F}"/>
              </a:ext>
            </a:extLst>
          </p:cNvPr>
          <p:cNvSpPr txBox="1"/>
          <p:nvPr/>
        </p:nvSpPr>
        <p:spPr>
          <a:xfrm>
            <a:off x="1368390" y="2864281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Simple</a:t>
            </a:r>
          </a:p>
          <a:p>
            <a:pPr algn="ctr"/>
            <a:r>
              <a:rPr kumimoji="1" lang="en-US" altLang="ja-JP" sz="500" dirty="0"/>
              <a:t>Outbound</a:t>
            </a:r>
            <a:endParaRPr kumimoji="1" lang="ja-JP" altLang="en-US" sz="500" dirty="0"/>
          </a:p>
        </p:txBody>
      </p:sp>
    </p:spTree>
    <p:extLst>
      <p:ext uri="{BB962C8B-B14F-4D97-AF65-F5344CB8AC3E}">
        <p14:creationId xmlns:p14="http://schemas.microsoft.com/office/powerpoint/2010/main" val="31834155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82E8E-C6D1-D90B-2BE9-A63CD240B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2132217-E957-07F3-31E2-057E08F1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B88FF35-E7FE-175C-5427-C533286D6E66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78F1C59-AF75-9235-37AE-6115A6E9AC8B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EA66D8-43D5-0FED-84A9-4029C2C818EE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5-3-4. FG Transfer</a:t>
            </a:r>
            <a:endParaRPr kumimoji="1" lang="en-US" altLang="ja-JP" sz="1100" b="1" dirty="0">
              <a:solidFill>
                <a:srgbClr val="FF5050"/>
              </a:solidFill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390F2A24-DA15-E9AC-9779-443FD5F86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754" y="1696811"/>
            <a:ext cx="1355770" cy="2019144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693BB59A-1D42-1A21-BF64-A13DEAB81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92" y="1825956"/>
            <a:ext cx="805148" cy="123622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A12AB1B-E8B7-25CB-7A08-1782E5B3E5B8}"/>
              </a:ext>
            </a:extLst>
          </p:cNvPr>
          <p:cNvSpPr txBox="1"/>
          <p:nvPr/>
        </p:nvSpPr>
        <p:spPr>
          <a:xfrm>
            <a:off x="2396573" y="1812533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Transfer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0DE83BA0-009B-81C9-540D-38BBE193F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729" y="2320574"/>
            <a:ext cx="1289035" cy="212113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F136F919-25BB-2568-B24C-C805715D9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959" y="2723954"/>
            <a:ext cx="981060" cy="220999"/>
          </a:xfrm>
          <a:prstGeom prst="rect">
            <a:avLst/>
          </a:pr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1C51FA6-4088-8246-06CA-3CCD8B7B3EFF}"/>
              </a:ext>
            </a:extLst>
          </p:cNvPr>
          <p:cNvSpPr txBox="1"/>
          <p:nvPr/>
        </p:nvSpPr>
        <p:spPr>
          <a:xfrm>
            <a:off x="3530985" y="1678018"/>
            <a:ext cx="2920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Inbound Schedule from Inbound.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Date from</a:t>
            </a:r>
            <a:r>
              <a:rPr kumimoji="1" lang="en-US" altLang="ja-JP" sz="800" dirty="0">
                <a:latin typeface="+mj-lt"/>
              </a:rPr>
              <a:t>: Select the start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Date to</a:t>
            </a:r>
            <a:r>
              <a:rPr kumimoji="1" lang="en-US" altLang="ja-JP" sz="800" dirty="0">
                <a:latin typeface="+mj-lt"/>
              </a:rPr>
              <a:t>: Select the end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Customer name:</a:t>
            </a:r>
            <a:r>
              <a:rPr kumimoji="1" lang="en-US" altLang="ja-JP" sz="800" dirty="0">
                <a:latin typeface="+mj-lt"/>
              </a:rPr>
              <a:t> Select customer. Default is blank. Search CUSTOMER NAME </a:t>
            </a:r>
          </a:p>
          <a:p>
            <a:r>
              <a:rPr kumimoji="1" lang="en-US" altLang="ja-JP" sz="800" b="1" dirty="0">
                <a:latin typeface="+mj-lt"/>
              </a:rPr>
              <a:t>Except complete: </a:t>
            </a:r>
            <a:r>
              <a:rPr kumimoji="1" lang="en-US" altLang="ja-JP" sz="800" dirty="0">
                <a:latin typeface="+mj-lt"/>
              </a:rPr>
              <a:t>If checked, the completed status Item list will not be displayed from the Item list. Default is unchecked.</a:t>
            </a:r>
          </a:p>
          <a:p>
            <a:endParaRPr kumimoji="1" lang="en-US" altLang="ja-JP" sz="800" dirty="0">
              <a:latin typeface="Arial 本文"/>
            </a:endParaRPr>
          </a:p>
          <a:p>
            <a:r>
              <a:rPr kumimoji="1" lang="en-US" altLang="ja-JP" sz="800" dirty="0">
                <a:latin typeface="Arial 本文"/>
              </a:rPr>
              <a:t>Customer Name: CUSTOMER NAME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Arial 本文"/>
              </a:rPr>
              <a:t>C/No: Container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Delivery Date: DELIVERY DATE</a:t>
            </a:r>
          </a:p>
          <a:p>
            <a:r>
              <a:rPr kumimoji="1" lang="en-US" altLang="ja-JP" sz="800" dirty="0">
                <a:latin typeface="+mj-lt"/>
              </a:rPr>
              <a:t>Item quantity: Number of items that have been processed</a:t>
            </a:r>
          </a:p>
          <a:p>
            <a:r>
              <a:rPr kumimoji="1" lang="en-US" altLang="ja-JP" sz="800" dirty="0">
                <a:latin typeface="+mj-lt"/>
              </a:rPr>
              <a:t>Status color: Green - Completed, Dark Blue - Working, Light Blue - Not Started.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5582114C-1E06-6551-DC07-C41693C04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772" y="2415262"/>
            <a:ext cx="1313642" cy="894800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B9570886-624E-D166-DB48-5861660501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5916" y="1996133"/>
            <a:ext cx="1313642" cy="434647"/>
          </a:xfrm>
          <a:prstGeom prst="rect">
            <a:avLst/>
          </a:prstGeom>
        </p:spPr>
      </p:pic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27F61966-304A-2B4C-E44E-4DE7237BB89E}"/>
              </a:ext>
            </a:extLst>
          </p:cNvPr>
          <p:cNvSpPr/>
          <p:nvPr/>
        </p:nvSpPr>
        <p:spPr>
          <a:xfrm>
            <a:off x="2228215" y="202273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5" name="四角形: 角を丸くする 74">
            <a:extLst>
              <a:ext uri="{FF2B5EF4-FFF2-40B4-BE49-F238E27FC236}">
                <a16:creationId xmlns:a16="http://schemas.microsoft.com/office/drawing/2014/main" id="{DAE33B71-5D86-160B-553E-84D5AF24BC12}"/>
              </a:ext>
            </a:extLst>
          </p:cNvPr>
          <p:cNvSpPr/>
          <p:nvPr/>
        </p:nvSpPr>
        <p:spPr>
          <a:xfrm>
            <a:off x="2862220" y="201892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EBCDE249-AC90-1A6E-EE7D-F7DEFD8A59E1}"/>
              </a:ext>
            </a:extLst>
          </p:cNvPr>
          <p:cNvSpPr txBox="1"/>
          <p:nvPr/>
        </p:nvSpPr>
        <p:spPr>
          <a:xfrm>
            <a:off x="1980605" y="1993138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BEEF3713-0B51-FFCE-7323-7ADA74433F3F}"/>
              </a:ext>
            </a:extLst>
          </p:cNvPr>
          <p:cNvSpPr txBox="1"/>
          <p:nvPr/>
        </p:nvSpPr>
        <p:spPr>
          <a:xfrm>
            <a:off x="2629397" y="1994625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78" name="グラフィックス 77" descr="日毎カレンダー">
            <a:extLst>
              <a:ext uri="{FF2B5EF4-FFF2-40B4-BE49-F238E27FC236}">
                <a16:creationId xmlns:a16="http://schemas.microsoft.com/office/drawing/2014/main" id="{B29CBF21-AFCE-CE44-0E90-7BEE6146EE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60817" y="2032107"/>
            <a:ext cx="137160" cy="137160"/>
          </a:xfrm>
          <a:prstGeom prst="rect">
            <a:avLst/>
          </a:prstGeom>
        </p:spPr>
      </p:pic>
      <p:pic>
        <p:nvPicPr>
          <p:cNvPr id="79" name="グラフィックス 78" descr="日毎カレンダー">
            <a:extLst>
              <a:ext uri="{FF2B5EF4-FFF2-40B4-BE49-F238E27FC236}">
                <a16:creationId xmlns:a16="http://schemas.microsoft.com/office/drawing/2014/main" id="{D2DDF00C-2FF9-221C-CE72-3D226CF76D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00825" y="2023034"/>
            <a:ext cx="137160" cy="137160"/>
          </a:xfrm>
          <a:prstGeom prst="rect">
            <a:avLst/>
          </a:prstGeom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AA5EE7BD-89CC-3DED-20B4-0F9ACDCC3F7A}"/>
              </a:ext>
            </a:extLst>
          </p:cNvPr>
          <p:cNvSpPr txBox="1"/>
          <p:nvPr/>
        </p:nvSpPr>
        <p:spPr>
          <a:xfrm>
            <a:off x="2813046" y="2173381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FD53CBE5-86D8-2309-1F5F-4B358FBDFE67}"/>
              </a:ext>
            </a:extLst>
          </p:cNvPr>
          <p:cNvSpPr/>
          <p:nvPr/>
        </p:nvSpPr>
        <p:spPr>
          <a:xfrm>
            <a:off x="3148906" y="2226745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A076C95-9A2D-7008-420B-247AE5DC2736}"/>
              </a:ext>
            </a:extLst>
          </p:cNvPr>
          <p:cNvSpPr txBox="1"/>
          <p:nvPr/>
        </p:nvSpPr>
        <p:spPr>
          <a:xfrm>
            <a:off x="2179015" y="2025728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5DFE997A-FCE1-87B4-1D7E-7B731FD7493E}"/>
              </a:ext>
            </a:extLst>
          </p:cNvPr>
          <p:cNvSpPr txBox="1"/>
          <p:nvPr/>
        </p:nvSpPr>
        <p:spPr>
          <a:xfrm>
            <a:off x="2817810" y="2019167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652CF76A-22F3-37C4-7352-8B8AA059C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579" y="2463819"/>
            <a:ext cx="1289035" cy="27512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0BDACC86-6EB1-761F-334A-6A5445A46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995" y="2894937"/>
            <a:ext cx="1279444" cy="267020"/>
          </a:xfrm>
          <a:prstGeom prst="rect">
            <a:avLst/>
          </a:prstGeom>
        </p:spPr>
      </p:pic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1B3C79B0-1FE5-33A4-9C4D-3BFDD47D49C8}"/>
              </a:ext>
            </a:extLst>
          </p:cNvPr>
          <p:cNvSpPr txBox="1"/>
          <p:nvPr/>
        </p:nvSpPr>
        <p:spPr>
          <a:xfrm>
            <a:off x="2034934" y="2446124"/>
            <a:ext cx="1293679" cy="397032"/>
          </a:xfrm>
          <a:prstGeom prst="rect">
            <a:avLst/>
          </a:prstGeom>
          <a:solidFill>
            <a:srgbClr val="AFF8CA"/>
          </a:solidFill>
        </p:spPr>
        <p:txBody>
          <a:bodyPr wrap="square" lIns="18288" tIns="18288" rIns="18288" bIns="9144" rtlCol="0">
            <a:spAutoFit/>
          </a:bodyPr>
          <a:lstStyle/>
          <a:p>
            <a:pPr algn="r"/>
            <a:r>
              <a:rPr kumimoji="1" lang="en-US" altLang="ja-JP" sz="700" b="1" dirty="0">
                <a:latin typeface="+mj-lt"/>
              </a:rPr>
              <a:t>DIAS                                  </a:t>
            </a:r>
            <a:r>
              <a:rPr kumimoji="1" lang="en-US" altLang="ja-JP" sz="600" dirty="0">
                <a:latin typeface="+mj-lt"/>
              </a:rPr>
              <a:t>C/No</a:t>
            </a:r>
            <a:endParaRPr kumimoji="1" lang="en-US" altLang="ja-JP" sz="400" b="1" dirty="0">
              <a:latin typeface="+mj-lt"/>
            </a:endParaRPr>
          </a:p>
          <a:p>
            <a:pPr algn="r"/>
            <a:r>
              <a:rPr kumimoji="1" lang="en-US" altLang="ja-JP" sz="500" dirty="0">
                <a:latin typeface="+mj-lt"/>
              </a:rPr>
              <a:t> 16 Dec 2024                                           </a:t>
            </a:r>
            <a:r>
              <a:rPr kumimoji="1" lang="en-US" altLang="ja-JP" sz="700" i="1" dirty="0">
                <a:latin typeface="+mj-lt"/>
              </a:rPr>
              <a:t>1/3</a:t>
            </a:r>
            <a:r>
              <a:rPr kumimoji="1" lang="en-US" altLang="ja-JP" sz="600" i="1" dirty="0">
                <a:latin typeface="+mj-lt"/>
              </a:rPr>
              <a:t> </a:t>
            </a:r>
            <a:endParaRPr kumimoji="1" lang="en-US" altLang="ja-JP" sz="200" i="1" dirty="0">
              <a:latin typeface="+mj-lt"/>
            </a:endParaRPr>
          </a:p>
          <a:p>
            <a:pPr algn="r"/>
            <a:r>
              <a:rPr kumimoji="1" lang="en-US" altLang="ja-JP" sz="800" b="1" dirty="0">
                <a:latin typeface="+mj-lt"/>
              </a:rPr>
              <a:t>10 / 10 Items</a:t>
            </a: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79CF9E64-C6C8-088A-AFEB-3F15E5F3C2A3}"/>
              </a:ext>
            </a:extLst>
          </p:cNvPr>
          <p:cNvSpPr txBox="1"/>
          <p:nvPr/>
        </p:nvSpPr>
        <p:spPr>
          <a:xfrm>
            <a:off x="1991434" y="2837942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Customer Name : DEMO-SUP-B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DEMO_PARTS_NAME_B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4" name="テキスト ボックス 37">
            <a:extLst>
              <a:ext uri="{FF2B5EF4-FFF2-40B4-BE49-F238E27FC236}">
                <a16:creationId xmlns:a16="http://schemas.microsoft.com/office/drawing/2014/main" id="{D17F7A1A-5BD1-3B68-F2A9-8D051E131220}"/>
              </a:ext>
            </a:extLst>
          </p:cNvPr>
          <p:cNvSpPr txBox="1"/>
          <p:nvPr/>
        </p:nvSpPr>
        <p:spPr>
          <a:xfrm>
            <a:off x="2613901" y="3155136"/>
            <a:ext cx="700055" cy="104644"/>
          </a:xfrm>
          <a:prstGeom prst="rect">
            <a:avLst/>
          </a:prstGeom>
          <a:solidFill>
            <a:srgbClr val="D1E9F5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0 / 50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732283-85A5-FBA1-23C6-01D6E3B942E2}"/>
              </a:ext>
            </a:extLst>
          </p:cNvPr>
          <p:cNvSpPr/>
          <p:nvPr/>
        </p:nvSpPr>
        <p:spPr>
          <a:xfrm>
            <a:off x="2039579" y="3298196"/>
            <a:ext cx="1287634" cy="383861"/>
          </a:xfrm>
          <a:prstGeom prst="rect">
            <a:avLst/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8">
            <a:extLst>
              <a:ext uri="{FF2B5EF4-FFF2-40B4-BE49-F238E27FC236}">
                <a16:creationId xmlns:a16="http://schemas.microsoft.com/office/drawing/2014/main" id="{0B1D5D57-2865-61C5-5FF7-17F0A273FB15}"/>
              </a:ext>
            </a:extLst>
          </p:cNvPr>
          <p:cNvSpPr txBox="1"/>
          <p:nvPr/>
        </p:nvSpPr>
        <p:spPr>
          <a:xfrm>
            <a:off x="1991434" y="3275999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Customer Name : DEMO-SUP-A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DEMO_PARTS_NAME_A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10" name="テキスト ボックス 37">
            <a:extLst>
              <a:ext uri="{FF2B5EF4-FFF2-40B4-BE49-F238E27FC236}">
                <a16:creationId xmlns:a16="http://schemas.microsoft.com/office/drawing/2014/main" id="{65C11033-7EA6-C4B5-7CEF-D7B3B69512B1}"/>
              </a:ext>
            </a:extLst>
          </p:cNvPr>
          <p:cNvSpPr txBox="1"/>
          <p:nvPr/>
        </p:nvSpPr>
        <p:spPr>
          <a:xfrm>
            <a:off x="2613901" y="3561027"/>
            <a:ext cx="700055" cy="104644"/>
          </a:xfrm>
          <a:prstGeom prst="rect">
            <a:avLst/>
          </a:prstGeom>
          <a:solidFill>
            <a:srgbClr val="FFC000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40 / 20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11" name="テキスト ボックス 37">
            <a:extLst>
              <a:ext uri="{FF2B5EF4-FFF2-40B4-BE49-F238E27FC236}">
                <a16:creationId xmlns:a16="http://schemas.microsoft.com/office/drawing/2014/main" id="{74E64D20-A429-3491-B02F-D03B999B357F}"/>
              </a:ext>
            </a:extLst>
          </p:cNvPr>
          <p:cNvSpPr txBox="1"/>
          <p:nvPr/>
        </p:nvSpPr>
        <p:spPr>
          <a:xfrm>
            <a:off x="2050683" y="3567225"/>
            <a:ext cx="700055" cy="1046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18288" rIns="9144" bIns="9144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Location: XX01</a:t>
            </a:r>
            <a:endParaRPr kumimoji="1" lang="ja-JP" altLang="en-US" sz="500" dirty="0">
              <a:latin typeface="+mj-lt"/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65E6CF79-242B-B8C9-36E5-588B42BEB78B}"/>
              </a:ext>
            </a:extLst>
          </p:cNvPr>
          <p:cNvSpPr/>
          <p:nvPr/>
        </p:nvSpPr>
        <p:spPr>
          <a:xfrm>
            <a:off x="6192341" y="526231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7" name="四角形: 角を丸くする 28">
            <a:extLst>
              <a:ext uri="{FF2B5EF4-FFF2-40B4-BE49-F238E27FC236}">
                <a16:creationId xmlns:a16="http://schemas.microsoft.com/office/drawing/2014/main" id="{827ECCC0-8FD0-BFAA-C84A-6EA1D2684067}"/>
              </a:ext>
            </a:extLst>
          </p:cNvPr>
          <p:cNvSpPr/>
          <p:nvPr/>
        </p:nvSpPr>
        <p:spPr>
          <a:xfrm>
            <a:off x="2277694" y="2209432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DIAS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8" name="テキスト ボックス 29">
            <a:extLst>
              <a:ext uri="{FF2B5EF4-FFF2-40B4-BE49-F238E27FC236}">
                <a16:creationId xmlns:a16="http://schemas.microsoft.com/office/drawing/2014/main" id="{604EACFC-0C5C-33D7-DAA6-2D3550BDD377}"/>
              </a:ext>
            </a:extLst>
          </p:cNvPr>
          <p:cNvSpPr txBox="1"/>
          <p:nvPr/>
        </p:nvSpPr>
        <p:spPr>
          <a:xfrm>
            <a:off x="1955349" y="2213647"/>
            <a:ext cx="378869" cy="1538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Customer</a:t>
            </a:r>
          </a:p>
        </p:txBody>
      </p:sp>
      <p:sp>
        <p:nvSpPr>
          <p:cNvPr id="49" name="二等辺三角形 34">
            <a:extLst>
              <a:ext uri="{FF2B5EF4-FFF2-40B4-BE49-F238E27FC236}">
                <a16:creationId xmlns:a16="http://schemas.microsoft.com/office/drawing/2014/main" id="{D38CEF7F-8510-4BF8-A74A-958245CAF546}"/>
              </a:ext>
            </a:extLst>
          </p:cNvPr>
          <p:cNvSpPr/>
          <p:nvPr/>
        </p:nvSpPr>
        <p:spPr>
          <a:xfrm rot="10800000">
            <a:off x="2748975" y="2259322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0" name="テキスト ボックス 88">
            <a:extLst>
              <a:ext uri="{FF2B5EF4-FFF2-40B4-BE49-F238E27FC236}">
                <a16:creationId xmlns:a16="http://schemas.microsoft.com/office/drawing/2014/main" id="{09A8D025-7CD8-0E41-73E7-69B4DA1B684E}"/>
              </a:ext>
            </a:extLst>
          </p:cNvPr>
          <p:cNvSpPr txBox="1"/>
          <p:nvPr/>
        </p:nvSpPr>
        <p:spPr>
          <a:xfrm>
            <a:off x="2031668" y="2871920"/>
            <a:ext cx="1293679" cy="397032"/>
          </a:xfrm>
          <a:prstGeom prst="rect">
            <a:avLst/>
          </a:prstGeom>
          <a:solidFill>
            <a:srgbClr val="D1E9F5"/>
          </a:solidFill>
        </p:spPr>
        <p:txBody>
          <a:bodyPr wrap="square" lIns="18288" tIns="18288" rIns="18288" bIns="9144" rtlCol="0">
            <a:spAutoFit/>
          </a:bodyPr>
          <a:lstStyle/>
          <a:p>
            <a:pPr algn="r"/>
            <a:r>
              <a:rPr kumimoji="1" lang="en-US" altLang="ja-JP" sz="700" b="1" dirty="0">
                <a:latin typeface="+mj-lt"/>
              </a:rPr>
              <a:t>DIAS                                  </a:t>
            </a:r>
            <a:r>
              <a:rPr kumimoji="1" lang="en-US" altLang="ja-JP" sz="600" dirty="0">
                <a:latin typeface="+mj-lt"/>
              </a:rPr>
              <a:t>C/No</a:t>
            </a:r>
            <a:endParaRPr kumimoji="1" lang="en-US" altLang="ja-JP" sz="400" b="1" dirty="0">
              <a:latin typeface="+mj-lt"/>
            </a:endParaRPr>
          </a:p>
          <a:p>
            <a:pPr algn="r"/>
            <a:r>
              <a:rPr kumimoji="1" lang="en-US" altLang="ja-JP" sz="500" dirty="0">
                <a:latin typeface="+mj-lt"/>
              </a:rPr>
              <a:t> 16 Dec 2024                                           </a:t>
            </a:r>
            <a:r>
              <a:rPr kumimoji="1" lang="en-US" altLang="ja-JP" sz="700" i="1" dirty="0">
                <a:latin typeface="+mj-lt"/>
              </a:rPr>
              <a:t>2/3</a:t>
            </a:r>
            <a:r>
              <a:rPr kumimoji="1" lang="en-US" altLang="ja-JP" sz="600" i="1" dirty="0">
                <a:latin typeface="+mj-lt"/>
              </a:rPr>
              <a:t> </a:t>
            </a:r>
            <a:endParaRPr kumimoji="1" lang="en-US" altLang="ja-JP" sz="200" i="1" dirty="0">
              <a:latin typeface="+mj-lt"/>
            </a:endParaRPr>
          </a:p>
          <a:p>
            <a:pPr algn="r"/>
            <a:r>
              <a:rPr kumimoji="1" lang="en-US" altLang="ja-JP" sz="800" b="1" dirty="0">
                <a:latin typeface="+mj-lt"/>
              </a:rPr>
              <a:t>0 / 10 Items</a:t>
            </a: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56" name="テキスト ボックス 88">
            <a:extLst>
              <a:ext uri="{FF2B5EF4-FFF2-40B4-BE49-F238E27FC236}">
                <a16:creationId xmlns:a16="http://schemas.microsoft.com/office/drawing/2014/main" id="{B5C978B1-0A91-D480-4E80-C17D9B186B50}"/>
              </a:ext>
            </a:extLst>
          </p:cNvPr>
          <p:cNvSpPr txBox="1"/>
          <p:nvPr/>
        </p:nvSpPr>
        <p:spPr>
          <a:xfrm>
            <a:off x="2026753" y="3291610"/>
            <a:ext cx="1293679" cy="397032"/>
          </a:xfrm>
          <a:prstGeom prst="rect">
            <a:avLst/>
          </a:prstGeom>
          <a:solidFill>
            <a:srgbClr val="D1E9F5"/>
          </a:solidFill>
        </p:spPr>
        <p:txBody>
          <a:bodyPr wrap="square" lIns="18288" tIns="18288" rIns="18288" bIns="9144" rtlCol="0">
            <a:spAutoFit/>
          </a:bodyPr>
          <a:lstStyle/>
          <a:p>
            <a:pPr algn="r"/>
            <a:r>
              <a:rPr kumimoji="1" lang="en-US" altLang="ja-JP" sz="700" b="1" dirty="0">
                <a:latin typeface="+mj-lt"/>
              </a:rPr>
              <a:t>DIAS                                  </a:t>
            </a:r>
            <a:r>
              <a:rPr kumimoji="1" lang="en-US" altLang="ja-JP" sz="600" dirty="0">
                <a:latin typeface="+mj-lt"/>
              </a:rPr>
              <a:t>C/No</a:t>
            </a:r>
            <a:endParaRPr kumimoji="1" lang="en-US" altLang="ja-JP" sz="400" b="1" dirty="0">
              <a:latin typeface="+mj-lt"/>
            </a:endParaRPr>
          </a:p>
          <a:p>
            <a:pPr algn="r"/>
            <a:r>
              <a:rPr kumimoji="1" lang="en-US" altLang="ja-JP" sz="500" dirty="0">
                <a:latin typeface="+mj-lt"/>
              </a:rPr>
              <a:t> 16 Dec 2024                                           </a:t>
            </a:r>
            <a:r>
              <a:rPr kumimoji="1" lang="en-US" altLang="ja-JP" sz="700" i="1" dirty="0">
                <a:latin typeface="+mj-lt"/>
              </a:rPr>
              <a:t>3/3</a:t>
            </a:r>
            <a:r>
              <a:rPr kumimoji="1" lang="en-US" altLang="ja-JP" sz="600" i="1" dirty="0">
                <a:latin typeface="+mj-lt"/>
              </a:rPr>
              <a:t> </a:t>
            </a:r>
            <a:endParaRPr kumimoji="1" lang="en-US" altLang="ja-JP" sz="200" i="1" dirty="0">
              <a:latin typeface="+mj-lt"/>
            </a:endParaRPr>
          </a:p>
          <a:p>
            <a:pPr algn="r"/>
            <a:r>
              <a:rPr kumimoji="1" lang="en-US" altLang="ja-JP" sz="800" b="1" dirty="0">
                <a:latin typeface="+mj-lt"/>
              </a:rPr>
              <a:t>0 / 10 Items</a:t>
            </a:r>
          </a:p>
          <a:p>
            <a:endParaRPr kumimoji="1" lang="ja-JP" altLang="en-US" sz="200" dirty="0">
              <a:latin typeface="+mj-lt"/>
            </a:endParaRPr>
          </a:p>
        </p:txBody>
      </p:sp>
      <p:pic>
        <p:nvPicPr>
          <p:cNvPr id="59" name="図 32">
            <a:extLst>
              <a:ext uri="{FF2B5EF4-FFF2-40B4-BE49-F238E27FC236}">
                <a16:creationId xmlns:a16="http://schemas.microsoft.com/office/drawing/2014/main" id="{048CA8BC-8445-F899-8C85-5056BF9955E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79932"/>
          <a:stretch/>
        </p:blipFill>
        <p:spPr>
          <a:xfrm>
            <a:off x="482293" y="1696811"/>
            <a:ext cx="1360089" cy="405207"/>
          </a:xfrm>
          <a:prstGeom prst="rect">
            <a:avLst/>
          </a:prstGeom>
        </p:spPr>
      </p:pic>
      <p:pic>
        <p:nvPicPr>
          <p:cNvPr id="60" name="図 250">
            <a:extLst>
              <a:ext uri="{FF2B5EF4-FFF2-40B4-BE49-F238E27FC236}">
                <a16:creationId xmlns:a16="http://schemas.microsoft.com/office/drawing/2014/main" id="{A370DD22-2DF2-C4B3-477F-0D4418351EC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0856"/>
          <a:stretch/>
        </p:blipFill>
        <p:spPr>
          <a:xfrm>
            <a:off x="475060" y="2101322"/>
            <a:ext cx="1364286" cy="1614633"/>
          </a:xfrm>
          <a:prstGeom prst="rect">
            <a:avLst/>
          </a:prstGeom>
        </p:spPr>
      </p:pic>
      <p:pic>
        <p:nvPicPr>
          <p:cNvPr id="68" name="図 251">
            <a:extLst>
              <a:ext uri="{FF2B5EF4-FFF2-40B4-BE49-F238E27FC236}">
                <a16:creationId xmlns:a16="http://schemas.microsoft.com/office/drawing/2014/main" id="{A4AC90EE-849B-D1BF-90C3-A9F7E2DC72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0658" y="2265848"/>
            <a:ext cx="546082" cy="198137"/>
          </a:xfrm>
          <a:prstGeom prst="rect">
            <a:avLst/>
          </a:prstGeom>
        </p:spPr>
      </p:pic>
      <p:pic>
        <p:nvPicPr>
          <p:cNvPr id="69" name="図 252">
            <a:extLst>
              <a:ext uri="{FF2B5EF4-FFF2-40B4-BE49-F238E27FC236}">
                <a16:creationId xmlns:a16="http://schemas.microsoft.com/office/drawing/2014/main" id="{2F3AE92E-4F82-5A66-FB70-CDDB266012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840" y="2610240"/>
            <a:ext cx="546082" cy="198137"/>
          </a:xfrm>
          <a:prstGeom prst="rect">
            <a:avLst/>
          </a:prstGeom>
        </p:spPr>
      </p:pic>
      <p:pic>
        <p:nvPicPr>
          <p:cNvPr id="71" name="図 255">
            <a:extLst>
              <a:ext uri="{FF2B5EF4-FFF2-40B4-BE49-F238E27FC236}">
                <a16:creationId xmlns:a16="http://schemas.microsoft.com/office/drawing/2014/main" id="{8D12D42F-F4B3-A63F-A125-5C27873755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1606" y="2952977"/>
            <a:ext cx="510584" cy="178119"/>
          </a:xfrm>
          <a:prstGeom prst="rect">
            <a:avLst/>
          </a:prstGeom>
        </p:spPr>
      </p:pic>
      <p:sp>
        <p:nvSpPr>
          <p:cNvPr id="80" name="テキスト ボックス 256">
            <a:extLst>
              <a:ext uri="{FF2B5EF4-FFF2-40B4-BE49-F238E27FC236}">
                <a16:creationId xmlns:a16="http://schemas.microsoft.com/office/drawing/2014/main" id="{A4173EEF-2F0F-17A8-4457-8D1716537731}"/>
              </a:ext>
            </a:extLst>
          </p:cNvPr>
          <p:cNvSpPr txBox="1"/>
          <p:nvPr/>
        </p:nvSpPr>
        <p:spPr>
          <a:xfrm>
            <a:off x="791980" y="2946241"/>
            <a:ext cx="8098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Inbound Schedule</a:t>
            </a:r>
            <a:endParaRPr kumimoji="1" lang="ja-JP" altLang="en-US" sz="600" dirty="0"/>
          </a:p>
        </p:txBody>
      </p:sp>
      <p:pic>
        <p:nvPicPr>
          <p:cNvPr id="81" name="図 257">
            <a:extLst>
              <a:ext uri="{FF2B5EF4-FFF2-40B4-BE49-F238E27FC236}">
                <a16:creationId xmlns:a16="http://schemas.microsoft.com/office/drawing/2014/main" id="{F24B5B9B-7977-815C-C415-39FD2C5783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2368" y="3288206"/>
            <a:ext cx="510584" cy="178119"/>
          </a:xfrm>
          <a:prstGeom prst="rect">
            <a:avLst/>
          </a:prstGeom>
        </p:spPr>
      </p:pic>
      <p:sp>
        <p:nvSpPr>
          <p:cNvPr id="86" name="テキスト ボックス 258">
            <a:extLst>
              <a:ext uri="{FF2B5EF4-FFF2-40B4-BE49-F238E27FC236}">
                <a16:creationId xmlns:a16="http://schemas.microsoft.com/office/drawing/2014/main" id="{18F2ADA1-8825-2184-C933-176F704B817D}"/>
              </a:ext>
            </a:extLst>
          </p:cNvPr>
          <p:cNvSpPr txBox="1"/>
          <p:nvPr/>
        </p:nvSpPr>
        <p:spPr>
          <a:xfrm>
            <a:off x="841067" y="3281470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</a:t>
            </a:r>
            <a:endParaRPr kumimoji="1" lang="ja-JP" altLang="en-US" sz="600" dirty="0"/>
          </a:p>
        </p:txBody>
      </p:sp>
      <p:pic>
        <p:nvPicPr>
          <p:cNvPr id="91" name="図 260">
            <a:extLst>
              <a:ext uri="{FF2B5EF4-FFF2-40B4-BE49-F238E27FC236}">
                <a16:creationId xmlns:a16="http://schemas.microsoft.com/office/drawing/2014/main" id="{A15A4B29-E3D7-5E9C-8419-4A27F2D541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7498" y="2853141"/>
            <a:ext cx="1156765" cy="776895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1DC013E7-CB32-AAF8-C726-02757C9335B2}"/>
              </a:ext>
            </a:extLst>
          </p:cNvPr>
          <p:cNvSpPr/>
          <p:nvPr/>
        </p:nvSpPr>
        <p:spPr>
          <a:xfrm>
            <a:off x="574385" y="2191199"/>
            <a:ext cx="1165280" cy="142957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93" name="テキスト ボックス 232">
            <a:extLst>
              <a:ext uri="{FF2B5EF4-FFF2-40B4-BE49-F238E27FC236}">
                <a16:creationId xmlns:a16="http://schemas.microsoft.com/office/drawing/2014/main" id="{64F62CAD-A3BA-A52A-8396-C00106DAB602}"/>
              </a:ext>
            </a:extLst>
          </p:cNvPr>
          <p:cNvSpPr txBox="1"/>
          <p:nvPr/>
        </p:nvSpPr>
        <p:spPr>
          <a:xfrm>
            <a:off x="473203" y="2466053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</a:t>
            </a:r>
          </a:p>
          <a:p>
            <a:pPr algn="ctr"/>
            <a:r>
              <a:rPr kumimoji="1" lang="en-US" altLang="ja-JP" sz="500" dirty="0"/>
              <a:t>Outbound</a:t>
            </a:r>
            <a:endParaRPr kumimoji="1" lang="ja-JP" altLang="en-US" sz="500" dirty="0"/>
          </a:p>
        </p:txBody>
      </p:sp>
      <p:sp>
        <p:nvSpPr>
          <p:cNvPr id="94" name="テキスト ボックス 232">
            <a:extLst>
              <a:ext uri="{FF2B5EF4-FFF2-40B4-BE49-F238E27FC236}">
                <a16:creationId xmlns:a16="http://schemas.microsoft.com/office/drawing/2014/main" id="{90CE09A0-3FE7-03BC-20E9-43D6C3586024}"/>
              </a:ext>
            </a:extLst>
          </p:cNvPr>
          <p:cNvSpPr txBox="1"/>
          <p:nvPr/>
        </p:nvSpPr>
        <p:spPr>
          <a:xfrm>
            <a:off x="931253" y="3034380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 </a:t>
            </a:r>
          </a:p>
          <a:p>
            <a:pPr algn="ctr"/>
            <a:r>
              <a:rPr kumimoji="1" lang="en-US" altLang="ja-JP" sz="500" dirty="0"/>
              <a:t>Issue Slip</a:t>
            </a:r>
            <a:endParaRPr kumimoji="1" lang="ja-JP" altLang="en-US" sz="500" dirty="0"/>
          </a:p>
        </p:txBody>
      </p:sp>
      <p:sp>
        <p:nvSpPr>
          <p:cNvPr id="95" name="テキスト ボックス 232">
            <a:extLst>
              <a:ext uri="{FF2B5EF4-FFF2-40B4-BE49-F238E27FC236}">
                <a16:creationId xmlns:a16="http://schemas.microsoft.com/office/drawing/2014/main" id="{D1A1EFC2-A630-E3D2-CCEC-88A8B213F96D}"/>
              </a:ext>
            </a:extLst>
          </p:cNvPr>
          <p:cNvSpPr txBox="1"/>
          <p:nvPr/>
        </p:nvSpPr>
        <p:spPr>
          <a:xfrm>
            <a:off x="480750" y="3026525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Return</a:t>
            </a:r>
          </a:p>
          <a:p>
            <a:pPr algn="ctr"/>
            <a:r>
              <a:rPr kumimoji="1" lang="en-US" altLang="ja-JP" sz="500" dirty="0"/>
              <a:t>Material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5FA63539-1253-C0DE-47A7-1D547B17EC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27" y="2148350"/>
            <a:ext cx="338135" cy="33813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9B702307-D003-30A7-B19C-10097A0F76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7" y="2154581"/>
            <a:ext cx="342339" cy="342339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69D4344-7B8C-9685-2D00-75143EE78DD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2" y="2724804"/>
            <a:ext cx="339376" cy="339376"/>
          </a:xfrm>
          <a:prstGeom prst="rect">
            <a:avLst/>
          </a:prstGeom>
        </p:spPr>
      </p:pic>
      <p:sp>
        <p:nvSpPr>
          <p:cNvPr id="99" name="テキスト ボックス 232">
            <a:extLst>
              <a:ext uri="{FF2B5EF4-FFF2-40B4-BE49-F238E27FC236}">
                <a16:creationId xmlns:a16="http://schemas.microsoft.com/office/drawing/2014/main" id="{B33420D1-C834-D9F6-D994-01E7778ECD0F}"/>
              </a:ext>
            </a:extLst>
          </p:cNvPr>
          <p:cNvSpPr txBox="1"/>
          <p:nvPr/>
        </p:nvSpPr>
        <p:spPr>
          <a:xfrm>
            <a:off x="1341877" y="2484620"/>
            <a:ext cx="510584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POKAYOKE</a:t>
            </a:r>
            <a:endParaRPr kumimoji="1" lang="ja-JP" altLang="en-US" sz="500" dirty="0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F9B7B684-9FF9-58CC-DAC6-43A159035D5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19" y="2141080"/>
            <a:ext cx="337003" cy="337003"/>
          </a:xfrm>
          <a:prstGeom prst="rect">
            <a:avLst/>
          </a:prstGeom>
        </p:spPr>
      </p:pic>
      <p:sp>
        <p:nvSpPr>
          <p:cNvPr id="101" name="テキスト ボックス 232">
            <a:extLst>
              <a:ext uri="{FF2B5EF4-FFF2-40B4-BE49-F238E27FC236}">
                <a16:creationId xmlns:a16="http://schemas.microsoft.com/office/drawing/2014/main" id="{64679B86-13BC-8DDB-78EB-CBFCD474881C}"/>
              </a:ext>
            </a:extLst>
          </p:cNvPr>
          <p:cNvSpPr txBox="1"/>
          <p:nvPr/>
        </p:nvSpPr>
        <p:spPr>
          <a:xfrm>
            <a:off x="904931" y="2464789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FG</a:t>
            </a:r>
          </a:p>
          <a:p>
            <a:pPr algn="ctr"/>
            <a:r>
              <a:rPr kumimoji="1" lang="en-US" altLang="ja-JP" sz="500" dirty="0"/>
              <a:t>Transfer</a:t>
            </a:r>
            <a:endParaRPr kumimoji="1" lang="ja-JP" altLang="en-US" sz="500" dirty="0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7B4EF19C-33E3-2151-3749-1A898E12D9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85" y="2741389"/>
            <a:ext cx="340192" cy="340192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6742133-1181-91E0-4459-3F73803F50FC}"/>
              </a:ext>
            </a:extLst>
          </p:cNvPr>
          <p:cNvGrpSpPr/>
          <p:nvPr/>
        </p:nvGrpSpPr>
        <p:grpSpPr>
          <a:xfrm>
            <a:off x="973731" y="2139347"/>
            <a:ext cx="505488" cy="690385"/>
            <a:chOff x="532183" y="2131167"/>
            <a:chExt cx="505488" cy="690385"/>
          </a:xfrm>
        </p:grpSpPr>
        <p:sp>
          <p:nvSpPr>
            <p:cNvPr id="104" name="正方形/長方形 40">
              <a:extLst>
                <a:ext uri="{FF2B5EF4-FFF2-40B4-BE49-F238E27FC236}">
                  <a16:creationId xmlns:a16="http://schemas.microsoft.com/office/drawing/2014/main" id="{60F75F63-39CC-C422-AA44-91A598D500FC}"/>
                </a:ext>
              </a:extLst>
            </p:cNvPr>
            <p:cNvSpPr/>
            <p:nvPr/>
          </p:nvSpPr>
          <p:spPr>
            <a:xfrm>
              <a:off x="532183" y="2131167"/>
              <a:ext cx="384018" cy="53270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05" name="グラフィックス 41" descr="右向き指示マーク">
              <a:extLst>
                <a:ext uri="{FF2B5EF4-FFF2-40B4-BE49-F238E27FC236}">
                  <a16:creationId xmlns:a16="http://schemas.microsoft.com/office/drawing/2014/main" id="{A99B5603-B3FE-C2C8-EB6E-5CC98E331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4754202">
              <a:off x="801527" y="2585408"/>
              <a:ext cx="236144" cy="23614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9676937-36F8-1967-BF97-5B4904F86AA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91" y="2737771"/>
            <a:ext cx="359768" cy="359768"/>
          </a:xfrm>
          <a:prstGeom prst="rect">
            <a:avLst/>
          </a:prstGeom>
        </p:spPr>
      </p:pic>
      <p:sp>
        <p:nvSpPr>
          <p:cNvPr id="6" name="テキスト ボックス 232">
            <a:extLst>
              <a:ext uri="{FF2B5EF4-FFF2-40B4-BE49-F238E27FC236}">
                <a16:creationId xmlns:a16="http://schemas.microsoft.com/office/drawing/2014/main" id="{5632A184-5232-0D4A-9C00-314F99F71898}"/>
              </a:ext>
            </a:extLst>
          </p:cNvPr>
          <p:cNvSpPr txBox="1"/>
          <p:nvPr/>
        </p:nvSpPr>
        <p:spPr>
          <a:xfrm>
            <a:off x="1349530" y="3036123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Simple</a:t>
            </a:r>
          </a:p>
          <a:p>
            <a:pPr algn="ctr"/>
            <a:r>
              <a:rPr kumimoji="1" lang="en-US" altLang="ja-JP" sz="500" dirty="0"/>
              <a:t>Outbound</a:t>
            </a:r>
            <a:endParaRPr kumimoji="1" lang="ja-JP" altLang="en-US" sz="500" dirty="0"/>
          </a:p>
        </p:txBody>
      </p:sp>
      <p:sp>
        <p:nvSpPr>
          <p:cNvPr id="7" name="矢印: 右 18">
            <a:extLst>
              <a:ext uri="{FF2B5EF4-FFF2-40B4-BE49-F238E27FC236}">
                <a16:creationId xmlns:a16="http://schemas.microsoft.com/office/drawing/2014/main" id="{22B99AB7-93BF-8A10-6049-08E28C6CFE5F}"/>
              </a:ext>
            </a:extLst>
          </p:cNvPr>
          <p:cNvSpPr/>
          <p:nvPr/>
        </p:nvSpPr>
        <p:spPr>
          <a:xfrm>
            <a:off x="1730722" y="2745419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363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5-3-4. FG Transfer</a:t>
            </a:r>
            <a:endParaRPr kumimoji="1" lang="en-US" altLang="ja-JP" sz="1100" b="1" dirty="0">
              <a:solidFill>
                <a:srgbClr val="FF505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49273" y="1592674"/>
            <a:ext cx="29206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Inbound screen.</a:t>
            </a:r>
          </a:p>
          <a:p>
            <a:r>
              <a:rPr kumimoji="1" lang="en-US" altLang="ja-JP" sz="800" b="1" dirty="0">
                <a:latin typeface="Arial 本文"/>
              </a:rPr>
              <a:t>Customer </a:t>
            </a:r>
            <a:r>
              <a:rPr kumimoji="1" lang="en-US" altLang="ja-JP" sz="800" dirty="0">
                <a:latin typeface="Arial 本文"/>
              </a:rPr>
              <a:t>: Customer name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Cont. No</a:t>
            </a:r>
            <a:r>
              <a:rPr kumimoji="1" lang="en-US" altLang="ja-JP" sz="800" dirty="0">
                <a:latin typeface="Arial 本文"/>
              </a:rPr>
              <a:t>: Container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Production No</a:t>
            </a:r>
            <a:r>
              <a:rPr kumimoji="1" lang="en-US" altLang="ja-JP" sz="800" dirty="0">
                <a:latin typeface="Arial 本文"/>
              </a:rPr>
              <a:t>: Production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Lot number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Loc</a:t>
            </a:r>
            <a:r>
              <a:rPr kumimoji="1" lang="en-US" altLang="ja-JP" sz="800" dirty="0">
                <a:latin typeface="Arial 本文"/>
              </a:rPr>
              <a:t>: Location (from FIFO)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Quantity of received item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Unit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Item unit will be loaded from schedule</a:t>
            </a:r>
            <a:endParaRPr kumimoji="1" lang="en-US" altLang="ja-JP" sz="800" dirty="0">
              <a:solidFill>
                <a:srgbClr val="FF0000"/>
              </a:solidFill>
              <a:latin typeface="Arial 本文"/>
            </a:endParaRPr>
          </a:p>
          <a:p>
            <a:r>
              <a:rPr kumimoji="1" lang="en-US" altLang="ja-JP" sz="800" b="1" dirty="0">
                <a:latin typeface="+mj-lt"/>
              </a:rPr>
              <a:t>Total 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Will be loaded from schedule</a:t>
            </a:r>
            <a:endParaRPr kumimoji="1" lang="en-US" altLang="ja-JP" sz="800" dirty="0">
              <a:latin typeface="+mj-lt"/>
            </a:endParaRP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243" name="矢印: 右 242">
            <a:extLst>
              <a:ext uri="{FF2B5EF4-FFF2-40B4-BE49-F238E27FC236}">
                <a16:creationId xmlns:a16="http://schemas.microsoft.com/office/drawing/2014/main" id="{51F7E81E-6DEB-86FE-B176-6BCE73543AF9}"/>
              </a:ext>
            </a:extLst>
          </p:cNvPr>
          <p:cNvSpPr/>
          <p:nvPr/>
        </p:nvSpPr>
        <p:spPr>
          <a:xfrm>
            <a:off x="2082402" y="4753853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82" name="矢印: 右 242">
            <a:extLst>
              <a:ext uri="{FF2B5EF4-FFF2-40B4-BE49-F238E27FC236}">
                <a16:creationId xmlns:a16="http://schemas.microsoft.com/office/drawing/2014/main" id="{9E5B8CDC-4C80-CC4D-3E09-A04022EA1659}"/>
              </a:ext>
            </a:extLst>
          </p:cNvPr>
          <p:cNvSpPr/>
          <p:nvPr/>
        </p:nvSpPr>
        <p:spPr>
          <a:xfrm>
            <a:off x="3268854" y="4756978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34" name="矢印: 右 242">
            <a:extLst>
              <a:ext uri="{FF2B5EF4-FFF2-40B4-BE49-F238E27FC236}">
                <a16:creationId xmlns:a16="http://schemas.microsoft.com/office/drawing/2014/main" id="{90C3CD12-FA62-9F02-5678-740B8826888A}"/>
              </a:ext>
            </a:extLst>
          </p:cNvPr>
          <p:cNvSpPr/>
          <p:nvPr/>
        </p:nvSpPr>
        <p:spPr>
          <a:xfrm>
            <a:off x="2137561" y="8086745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56A83-38C4-C357-4FDB-05607AC1E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301" y="1654259"/>
            <a:ext cx="1347999" cy="2011825"/>
          </a:xfrm>
          <a:prstGeom prst="rect">
            <a:avLst/>
          </a:prstGeom>
        </p:spPr>
      </p:pic>
      <p:sp>
        <p:nvSpPr>
          <p:cNvPr id="465" name="テキスト ボックス 294">
            <a:extLst>
              <a:ext uri="{FF2B5EF4-FFF2-40B4-BE49-F238E27FC236}">
                <a16:creationId xmlns:a16="http://schemas.microsoft.com/office/drawing/2014/main" id="{556364A1-5126-4EB5-3C7C-CB78D086090E}"/>
              </a:ext>
            </a:extLst>
          </p:cNvPr>
          <p:cNvSpPr txBox="1"/>
          <p:nvPr/>
        </p:nvSpPr>
        <p:spPr>
          <a:xfrm>
            <a:off x="2503854" y="1781694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Transfer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19" name="テキスト ボックス 412">
            <a:extLst>
              <a:ext uri="{FF2B5EF4-FFF2-40B4-BE49-F238E27FC236}">
                <a16:creationId xmlns:a16="http://schemas.microsoft.com/office/drawing/2014/main" id="{439AEA3B-A1FF-2327-6154-398A2E970BF1}"/>
              </a:ext>
            </a:extLst>
          </p:cNvPr>
          <p:cNvSpPr txBox="1"/>
          <p:nvPr/>
        </p:nvSpPr>
        <p:spPr>
          <a:xfrm>
            <a:off x="2780163" y="3308215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520" name="テキスト ボックス 412">
            <a:extLst>
              <a:ext uri="{FF2B5EF4-FFF2-40B4-BE49-F238E27FC236}">
                <a16:creationId xmlns:a16="http://schemas.microsoft.com/office/drawing/2014/main" id="{E829D338-3469-C0D1-8881-3415A45A0888}"/>
              </a:ext>
            </a:extLst>
          </p:cNvPr>
          <p:cNvSpPr txBox="1"/>
          <p:nvPr/>
        </p:nvSpPr>
        <p:spPr>
          <a:xfrm>
            <a:off x="2968002" y="3309625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0/1800</a:t>
            </a:r>
          </a:p>
        </p:txBody>
      </p:sp>
      <p:sp>
        <p:nvSpPr>
          <p:cNvPr id="183" name="矢印: 右 242">
            <a:extLst>
              <a:ext uri="{FF2B5EF4-FFF2-40B4-BE49-F238E27FC236}">
                <a16:creationId xmlns:a16="http://schemas.microsoft.com/office/drawing/2014/main" id="{43A7782D-CA6C-51D9-04E4-B56855496AA2}"/>
              </a:ext>
            </a:extLst>
          </p:cNvPr>
          <p:cNvSpPr/>
          <p:nvPr/>
        </p:nvSpPr>
        <p:spPr>
          <a:xfrm>
            <a:off x="2958539" y="7181720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5" name="矢印: 右 242">
            <a:extLst>
              <a:ext uri="{FF2B5EF4-FFF2-40B4-BE49-F238E27FC236}">
                <a16:creationId xmlns:a16="http://schemas.microsoft.com/office/drawing/2014/main" id="{942ED820-0E6C-FDAD-9970-A89A304F3E56}"/>
              </a:ext>
            </a:extLst>
          </p:cNvPr>
          <p:cNvSpPr/>
          <p:nvPr/>
        </p:nvSpPr>
        <p:spPr>
          <a:xfrm>
            <a:off x="4320195" y="7171899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43" name="テキスト ボックス 300">
            <a:extLst>
              <a:ext uri="{FF2B5EF4-FFF2-40B4-BE49-F238E27FC236}">
                <a16:creationId xmlns:a16="http://schemas.microsoft.com/office/drawing/2014/main" id="{C2BC077F-56F4-B1A9-409A-3A0DD20332D0}"/>
              </a:ext>
            </a:extLst>
          </p:cNvPr>
          <p:cNvSpPr txBox="1"/>
          <p:nvPr/>
        </p:nvSpPr>
        <p:spPr>
          <a:xfrm>
            <a:off x="2956743" y="6275181"/>
            <a:ext cx="8875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(**Optional Step)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other Location label</a:t>
            </a:r>
            <a:endParaRPr kumimoji="1" lang="ja-JP" altLang="en-US" sz="600" dirty="0"/>
          </a:p>
        </p:txBody>
      </p:sp>
      <p:sp>
        <p:nvSpPr>
          <p:cNvPr id="1044" name="正方形/長方形 40">
            <a:extLst>
              <a:ext uri="{FF2B5EF4-FFF2-40B4-BE49-F238E27FC236}">
                <a16:creationId xmlns:a16="http://schemas.microsoft.com/office/drawing/2014/main" id="{6C181A2F-47F1-DB47-7354-D5B7086C8759}"/>
              </a:ext>
            </a:extLst>
          </p:cNvPr>
          <p:cNvSpPr/>
          <p:nvPr/>
        </p:nvSpPr>
        <p:spPr>
          <a:xfrm>
            <a:off x="2905732" y="6225440"/>
            <a:ext cx="3415517" cy="219191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818C053D-F8C0-D08F-AE15-940C87878546}"/>
              </a:ext>
            </a:extLst>
          </p:cNvPr>
          <p:cNvGrpSpPr/>
          <p:nvPr/>
        </p:nvGrpSpPr>
        <p:grpSpPr>
          <a:xfrm>
            <a:off x="2472198" y="7935863"/>
            <a:ext cx="1075165" cy="745191"/>
            <a:chOff x="4269439" y="6649287"/>
            <a:chExt cx="1075165" cy="745191"/>
          </a:xfrm>
        </p:grpSpPr>
        <p:pic>
          <p:nvPicPr>
            <p:cNvPr id="1046" name="図 358">
              <a:extLst>
                <a:ext uri="{FF2B5EF4-FFF2-40B4-BE49-F238E27FC236}">
                  <a16:creationId xmlns:a16="http://schemas.microsoft.com/office/drawing/2014/main" id="{30A21F40-2D0A-998B-5560-BB0461BF0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1047" name="図 359">
              <a:extLst>
                <a:ext uri="{FF2B5EF4-FFF2-40B4-BE49-F238E27FC236}">
                  <a16:creationId xmlns:a16="http://schemas.microsoft.com/office/drawing/2014/main" id="{D05AFC0A-31D6-101B-F577-CE7E9E861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1048" name="テキスト ボックス 360">
              <a:extLst>
                <a:ext uri="{FF2B5EF4-FFF2-40B4-BE49-F238E27FC236}">
                  <a16:creationId xmlns:a16="http://schemas.microsoft.com/office/drawing/2014/main" id="{4CFE2AB9-3913-0AC1-9146-C22BF2C2873E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1049" name="テキスト ボックス 360">
              <a:extLst>
                <a:ext uri="{FF2B5EF4-FFF2-40B4-BE49-F238E27FC236}">
                  <a16:creationId xmlns:a16="http://schemas.microsoft.com/office/drawing/2014/main" id="{79901744-BACC-E3B4-3801-A8BED876E4C4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050" name="Picture 2" descr="info&quot; Icon - Download for free – Iconduck">
              <a:extLst>
                <a:ext uri="{FF2B5EF4-FFF2-40B4-BE49-F238E27FC236}">
                  <a16:creationId xmlns:a16="http://schemas.microsoft.com/office/drawing/2014/main" id="{D8FB6C6A-62A3-129F-78C5-E7F7684F4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テキスト ボックス 300">
            <a:extLst>
              <a:ext uri="{FF2B5EF4-FFF2-40B4-BE49-F238E27FC236}">
                <a16:creationId xmlns:a16="http://schemas.microsoft.com/office/drawing/2014/main" id="{C6D57A29-CD70-DD71-460A-E5B788C2D2BC}"/>
              </a:ext>
            </a:extLst>
          </p:cNvPr>
          <p:cNvSpPr txBox="1"/>
          <p:nvPr/>
        </p:nvSpPr>
        <p:spPr>
          <a:xfrm>
            <a:off x="1845840" y="5066928"/>
            <a:ext cx="88757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(Step.1)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location ID</a:t>
            </a:r>
          </a:p>
          <a:p>
            <a:r>
              <a:rPr kumimoji="1" lang="en-US" altLang="ja-JP" sz="600" dirty="0">
                <a:latin typeface="+mj-lt"/>
              </a:rPr>
              <a:t>System will outbound an oldest items lot automatically</a:t>
            </a:r>
            <a:endParaRPr kumimoji="1" lang="ja-JP" altLang="en-US" sz="6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6A22E0-BF43-43ED-F6E1-5A622F618CE6}"/>
              </a:ext>
            </a:extLst>
          </p:cNvPr>
          <p:cNvSpPr/>
          <p:nvPr/>
        </p:nvSpPr>
        <p:spPr>
          <a:xfrm>
            <a:off x="2118342" y="2550522"/>
            <a:ext cx="1330958" cy="16175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45720"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Production No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29B3F9A-58E7-FCD2-438B-E5EE4EE4497B}"/>
              </a:ext>
            </a:extLst>
          </p:cNvPr>
          <p:cNvSpPr/>
          <p:nvPr/>
        </p:nvSpPr>
        <p:spPr>
          <a:xfrm>
            <a:off x="2610507" y="2563608"/>
            <a:ext cx="814683" cy="140046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>
                <a:solidFill>
                  <a:prstClr val="black"/>
                </a:solidFill>
              </a:rPr>
              <a:t>Prod-0001</a:t>
            </a:r>
          </a:p>
        </p:txBody>
      </p:sp>
      <p:pic>
        <p:nvPicPr>
          <p:cNvPr id="56" name="図 50">
            <a:extLst>
              <a:ext uri="{FF2B5EF4-FFF2-40B4-BE49-F238E27FC236}">
                <a16:creationId xmlns:a16="http://schemas.microsoft.com/office/drawing/2014/main" id="{D0D5B3A3-7ABB-7B10-7A64-58357B2D3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91" y="1649152"/>
            <a:ext cx="1355770" cy="2019144"/>
          </a:xfrm>
          <a:prstGeom prst="rect">
            <a:avLst/>
          </a:prstGeom>
        </p:spPr>
      </p:pic>
      <p:pic>
        <p:nvPicPr>
          <p:cNvPr id="452" name="図 51">
            <a:extLst>
              <a:ext uri="{FF2B5EF4-FFF2-40B4-BE49-F238E27FC236}">
                <a16:creationId xmlns:a16="http://schemas.microsoft.com/office/drawing/2014/main" id="{68E5F700-71B6-5D67-4ACD-6F1C2D7967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829" y="1778297"/>
            <a:ext cx="805148" cy="123622"/>
          </a:xfrm>
          <a:prstGeom prst="rect">
            <a:avLst/>
          </a:prstGeom>
        </p:spPr>
      </p:pic>
      <p:sp>
        <p:nvSpPr>
          <p:cNvPr id="460" name="テキスト ボックス 52">
            <a:extLst>
              <a:ext uri="{FF2B5EF4-FFF2-40B4-BE49-F238E27FC236}">
                <a16:creationId xmlns:a16="http://schemas.microsoft.com/office/drawing/2014/main" id="{192ED220-26CB-BDB4-1BC9-CB5A919F2C16}"/>
              </a:ext>
            </a:extLst>
          </p:cNvPr>
          <p:cNvSpPr txBox="1"/>
          <p:nvPr/>
        </p:nvSpPr>
        <p:spPr>
          <a:xfrm>
            <a:off x="905110" y="1764874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Transfer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469" name="図 53">
            <a:extLst>
              <a:ext uri="{FF2B5EF4-FFF2-40B4-BE49-F238E27FC236}">
                <a16:creationId xmlns:a16="http://schemas.microsoft.com/office/drawing/2014/main" id="{DF459E33-D32B-ED0F-D192-00E49CC075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266" y="2272915"/>
            <a:ext cx="1289035" cy="212113"/>
          </a:xfrm>
          <a:prstGeom prst="rect">
            <a:avLst/>
          </a:prstGeom>
        </p:spPr>
      </p:pic>
      <p:pic>
        <p:nvPicPr>
          <p:cNvPr id="470" name="図 54">
            <a:extLst>
              <a:ext uri="{FF2B5EF4-FFF2-40B4-BE49-F238E27FC236}">
                <a16:creationId xmlns:a16="http://schemas.microsoft.com/office/drawing/2014/main" id="{D99B94AF-7365-88E4-F0CC-C44990EE52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496" y="2676295"/>
            <a:ext cx="981060" cy="220999"/>
          </a:xfrm>
          <a:prstGeom prst="rect">
            <a:avLst/>
          </a:prstGeom>
        </p:spPr>
      </p:pic>
      <p:pic>
        <p:nvPicPr>
          <p:cNvPr id="471" name="図 71">
            <a:extLst>
              <a:ext uri="{FF2B5EF4-FFF2-40B4-BE49-F238E27FC236}">
                <a16:creationId xmlns:a16="http://schemas.microsoft.com/office/drawing/2014/main" id="{45D5176E-658C-C0C9-92A8-10C1717119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309" y="2367603"/>
            <a:ext cx="1313642" cy="894800"/>
          </a:xfrm>
          <a:prstGeom prst="rect">
            <a:avLst/>
          </a:prstGeom>
        </p:spPr>
      </p:pic>
      <p:pic>
        <p:nvPicPr>
          <p:cNvPr id="472" name="図 72">
            <a:extLst>
              <a:ext uri="{FF2B5EF4-FFF2-40B4-BE49-F238E27FC236}">
                <a16:creationId xmlns:a16="http://schemas.microsoft.com/office/drawing/2014/main" id="{80CCB009-03B5-7442-B030-17B79BB9C7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453" y="1948474"/>
            <a:ext cx="1313642" cy="434647"/>
          </a:xfrm>
          <a:prstGeom prst="rect">
            <a:avLst/>
          </a:prstGeom>
        </p:spPr>
      </p:pic>
      <p:sp>
        <p:nvSpPr>
          <p:cNvPr id="475" name="四角形: 角を丸くする 73">
            <a:extLst>
              <a:ext uri="{FF2B5EF4-FFF2-40B4-BE49-F238E27FC236}">
                <a16:creationId xmlns:a16="http://schemas.microsoft.com/office/drawing/2014/main" id="{CD280127-25C6-2933-5C43-9C9E25E7580B}"/>
              </a:ext>
            </a:extLst>
          </p:cNvPr>
          <p:cNvSpPr/>
          <p:nvPr/>
        </p:nvSpPr>
        <p:spPr>
          <a:xfrm>
            <a:off x="736752" y="1975073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6" name="四角形: 角を丸くする 74">
            <a:extLst>
              <a:ext uri="{FF2B5EF4-FFF2-40B4-BE49-F238E27FC236}">
                <a16:creationId xmlns:a16="http://schemas.microsoft.com/office/drawing/2014/main" id="{F6D8FC93-328A-FE4F-AE7A-B0F17C2BE6BB}"/>
              </a:ext>
            </a:extLst>
          </p:cNvPr>
          <p:cNvSpPr/>
          <p:nvPr/>
        </p:nvSpPr>
        <p:spPr>
          <a:xfrm>
            <a:off x="1370757" y="1971263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7" name="テキスト ボックス 75">
            <a:extLst>
              <a:ext uri="{FF2B5EF4-FFF2-40B4-BE49-F238E27FC236}">
                <a16:creationId xmlns:a16="http://schemas.microsoft.com/office/drawing/2014/main" id="{4CB90838-FFF5-F2B9-4AB1-A81537D31CA8}"/>
              </a:ext>
            </a:extLst>
          </p:cNvPr>
          <p:cNvSpPr txBox="1"/>
          <p:nvPr/>
        </p:nvSpPr>
        <p:spPr>
          <a:xfrm>
            <a:off x="489142" y="1945479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478" name="テキスト ボックス 76">
            <a:extLst>
              <a:ext uri="{FF2B5EF4-FFF2-40B4-BE49-F238E27FC236}">
                <a16:creationId xmlns:a16="http://schemas.microsoft.com/office/drawing/2014/main" id="{11E4A65F-FF7A-99E0-F414-6FD6FFDDA0A0}"/>
              </a:ext>
            </a:extLst>
          </p:cNvPr>
          <p:cNvSpPr txBox="1"/>
          <p:nvPr/>
        </p:nvSpPr>
        <p:spPr>
          <a:xfrm>
            <a:off x="1137934" y="1946966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479" name="グラフィックス 77" descr="日毎カレンダー">
            <a:extLst>
              <a:ext uri="{FF2B5EF4-FFF2-40B4-BE49-F238E27FC236}">
                <a16:creationId xmlns:a16="http://schemas.microsoft.com/office/drawing/2014/main" id="{1B473F48-86F3-4243-718D-D0DC8BE076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9354" y="1984448"/>
            <a:ext cx="137160" cy="137160"/>
          </a:xfrm>
          <a:prstGeom prst="rect">
            <a:avLst/>
          </a:prstGeom>
        </p:spPr>
      </p:pic>
      <p:pic>
        <p:nvPicPr>
          <p:cNvPr id="480" name="グラフィックス 78" descr="日毎カレンダー">
            <a:extLst>
              <a:ext uri="{FF2B5EF4-FFF2-40B4-BE49-F238E27FC236}">
                <a16:creationId xmlns:a16="http://schemas.microsoft.com/office/drawing/2014/main" id="{A9A0517C-AD63-0514-9712-6FD3DF4E3E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09362" y="1975375"/>
            <a:ext cx="137160" cy="137160"/>
          </a:xfrm>
          <a:prstGeom prst="rect">
            <a:avLst/>
          </a:prstGeom>
        </p:spPr>
      </p:pic>
      <p:sp>
        <p:nvSpPr>
          <p:cNvPr id="481" name="テキスト ボックス 81">
            <a:extLst>
              <a:ext uri="{FF2B5EF4-FFF2-40B4-BE49-F238E27FC236}">
                <a16:creationId xmlns:a16="http://schemas.microsoft.com/office/drawing/2014/main" id="{2A093C36-F045-98F8-DCBF-D0DA72E27C55}"/>
              </a:ext>
            </a:extLst>
          </p:cNvPr>
          <p:cNvSpPr txBox="1"/>
          <p:nvPr/>
        </p:nvSpPr>
        <p:spPr>
          <a:xfrm>
            <a:off x="1321583" y="2125722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483" name="正方形/長方形 82">
            <a:extLst>
              <a:ext uri="{FF2B5EF4-FFF2-40B4-BE49-F238E27FC236}">
                <a16:creationId xmlns:a16="http://schemas.microsoft.com/office/drawing/2014/main" id="{F474EFB0-8628-45F7-5FB0-E282C9932ADA}"/>
              </a:ext>
            </a:extLst>
          </p:cNvPr>
          <p:cNvSpPr/>
          <p:nvPr/>
        </p:nvSpPr>
        <p:spPr>
          <a:xfrm>
            <a:off x="1657443" y="2179086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84" name="テキスト ボックス 83">
            <a:extLst>
              <a:ext uri="{FF2B5EF4-FFF2-40B4-BE49-F238E27FC236}">
                <a16:creationId xmlns:a16="http://schemas.microsoft.com/office/drawing/2014/main" id="{267F1603-A843-347D-49A6-C7D2DCBA3F3E}"/>
              </a:ext>
            </a:extLst>
          </p:cNvPr>
          <p:cNvSpPr txBox="1"/>
          <p:nvPr/>
        </p:nvSpPr>
        <p:spPr>
          <a:xfrm>
            <a:off x="687552" y="1978069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485" name="テキスト ボックス 84">
            <a:extLst>
              <a:ext uri="{FF2B5EF4-FFF2-40B4-BE49-F238E27FC236}">
                <a16:creationId xmlns:a16="http://schemas.microsoft.com/office/drawing/2014/main" id="{249550F4-5952-E041-ADB1-46FBF34AF818}"/>
              </a:ext>
            </a:extLst>
          </p:cNvPr>
          <p:cNvSpPr txBox="1"/>
          <p:nvPr/>
        </p:nvSpPr>
        <p:spPr>
          <a:xfrm>
            <a:off x="1326347" y="1971508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486" name="図 86">
            <a:extLst>
              <a:ext uri="{FF2B5EF4-FFF2-40B4-BE49-F238E27FC236}">
                <a16:creationId xmlns:a16="http://schemas.microsoft.com/office/drawing/2014/main" id="{CB6F308D-869A-D180-DCFB-0FD99D414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116" y="2416160"/>
            <a:ext cx="1289035" cy="275128"/>
          </a:xfrm>
          <a:prstGeom prst="rect">
            <a:avLst/>
          </a:prstGeom>
        </p:spPr>
      </p:pic>
      <p:pic>
        <p:nvPicPr>
          <p:cNvPr id="487" name="図 87">
            <a:extLst>
              <a:ext uri="{FF2B5EF4-FFF2-40B4-BE49-F238E27FC236}">
                <a16:creationId xmlns:a16="http://schemas.microsoft.com/office/drawing/2014/main" id="{C6A3E234-47B1-4269-A451-654A70BCD2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532" y="2847278"/>
            <a:ext cx="1279444" cy="267020"/>
          </a:xfrm>
          <a:prstGeom prst="rect">
            <a:avLst/>
          </a:prstGeom>
        </p:spPr>
      </p:pic>
      <p:sp>
        <p:nvSpPr>
          <p:cNvPr id="488" name="テキスト ボックス 88">
            <a:extLst>
              <a:ext uri="{FF2B5EF4-FFF2-40B4-BE49-F238E27FC236}">
                <a16:creationId xmlns:a16="http://schemas.microsoft.com/office/drawing/2014/main" id="{D6ECE600-9BCE-5B2A-C8CA-B007F2826D5D}"/>
              </a:ext>
            </a:extLst>
          </p:cNvPr>
          <p:cNvSpPr txBox="1"/>
          <p:nvPr/>
        </p:nvSpPr>
        <p:spPr>
          <a:xfrm>
            <a:off x="543471" y="2398465"/>
            <a:ext cx="1293679" cy="397032"/>
          </a:xfrm>
          <a:prstGeom prst="rect">
            <a:avLst/>
          </a:prstGeom>
          <a:solidFill>
            <a:srgbClr val="AFF8CA"/>
          </a:solidFill>
        </p:spPr>
        <p:txBody>
          <a:bodyPr wrap="square" lIns="18288" tIns="18288" rIns="18288" bIns="9144" rtlCol="0">
            <a:spAutoFit/>
          </a:bodyPr>
          <a:lstStyle/>
          <a:p>
            <a:pPr algn="r"/>
            <a:r>
              <a:rPr kumimoji="1" lang="en-US" altLang="ja-JP" sz="700" b="1" dirty="0">
                <a:latin typeface="+mj-lt"/>
              </a:rPr>
              <a:t>DIAS                                  </a:t>
            </a:r>
            <a:r>
              <a:rPr kumimoji="1" lang="en-US" altLang="ja-JP" sz="600" dirty="0">
                <a:latin typeface="+mj-lt"/>
              </a:rPr>
              <a:t>C/No</a:t>
            </a:r>
            <a:endParaRPr kumimoji="1" lang="en-US" altLang="ja-JP" sz="400" b="1" dirty="0">
              <a:latin typeface="+mj-lt"/>
            </a:endParaRPr>
          </a:p>
          <a:p>
            <a:pPr algn="r"/>
            <a:r>
              <a:rPr kumimoji="1" lang="en-US" altLang="ja-JP" sz="500" dirty="0">
                <a:latin typeface="+mj-lt"/>
              </a:rPr>
              <a:t> 16 Dec 2024                                           </a:t>
            </a:r>
            <a:r>
              <a:rPr kumimoji="1" lang="en-US" altLang="ja-JP" sz="700" i="1" dirty="0">
                <a:latin typeface="+mj-lt"/>
              </a:rPr>
              <a:t>1/3</a:t>
            </a:r>
            <a:r>
              <a:rPr kumimoji="1" lang="en-US" altLang="ja-JP" sz="600" i="1" dirty="0">
                <a:latin typeface="+mj-lt"/>
              </a:rPr>
              <a:t> </a:t>
            </a:r>
            <a:endParaRPr kumimoji="1" lang="en-US" altLang="ja-JP" sz="200" i="1" dirty="0">
              <a:latin typeface="+mj-lt"/>
            </a:endParaRPr>
          </a:p>
          <a:p>
            <a:pPr algn="r"/>
            <a:r>
              <a:rPr kumimoji="1" lang="en-US" altLang="ja-JP" sz="800" b="1" dirty="0">
                <a:latin typeface="+mj-lt"/>
              </a:rPr>
              <a:t>10 / 10 Items</a:t>
            </a: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489" name="テキスト ボックス 89">
            <a:extLst>
              <a:ext uri="{FF2B5EF4-FFF2-40B4-BE49-F238E27FC236}">
                <a16:creationId xmlns:a16="http://schemas.microsoft.com/office/drawing/2014/main" id="{7A2E6196-EC8D-E6DF-5DC3-3F22A1A74973}"/>
              </a:ext>
            </a:extLst>
          </p:cNvPr>
          <p:cNvSpPr txBox="1"/>
          <p:nvPr/>
        </p:nvSpPr>
        <p:spPr>
          <a:xfrm>
            <a:off x="499971" y="2790283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Customer Name : DEMO-SUP-B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DEMO_PARTS_NAME_B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490" name="テキスト ボックス 37">
            <a:extLst>
              <a:ext uri="{FF2B5EF4-FFF2-40B4-BE49-F238E27FC236}">
                <a16:creationId xmlns:a16="http://schemas.microsoft.com/office/drawing/2014/main" id="{D16D0DF9-70B0-E05B-37E9-0AD37465EAFE}"/>
              </a:ext>
            </a:extLst>
          </p:cNvPr>
          <p:cNvSpPr txBox="1"/>
          <p:nvPr/>
        </p:nvSpPr>
        <p:spPr>
          <a:xfrm>
            <a:off x="1122438" y="3107477"/>
            <a:ext cx="700055" cy="104644"/>
          </a:xfrm>
          <a:prstGeom prst="rect">
            <a:avLst/>
          </a:prstGeom>
          <a:solidFill>
            <a:srgbClr val="D1E9F5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0 / 50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D99B096B-5C0E-2016-7713-E11F7499BEEC}"/>
              </a:ext>
            </a:extLst>
          </p:cNvPr>
          <p:cNvSpPr/>
          <p:nvPr/>
        </p:nvSpPr>
        <p:spPr>
          <a:xfrm>
            <a:off x="548116" y="3250537"/>
            <a:ext cx="1287634" cy="383861"/>
          </a:xfrm>
          <a:prstGeom prst="rect">
            <a:avLst/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492" name="テキスト ボックス 88">
            <a:extLst>
              <a:ext uri="{FF2B5EF4-FFF2-40B4-BE49-F238E27FC236}">
                <a16:creationId xmlns:a16="http://schemas.microsoft.com/office/drawing/2014/main" id="{7D60486D-E1BE-D679-6065-84441645F6B5}"/>
              </a:ext>
            </a:extLst>
          </p:cNvPr>
          <p:cNvSpPr txBox="1"/>
          <p:nvPr/>
        </p:nvSpPr>
        <p:spPr>
          <a:xfrm>
            <a:off x="499971" y="3228340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Customer Name : DEMO-SUP-A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DEMO_PARTS_NAME_A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493" name="テキスト ボックス 37">
            <a:extLst>
              <a:ext uri="{FF2B5EF4-FFF2-40B4-BE49-F238E27FC236}">
                <a16:creationId xmlns:a16="http://schemas.microsoft.com/office/drawing/2014/main" id="{C74193C4-34F4-E67C-D61B-F7BDE749BEBA}"/>
              </a:ext>
            </a:extLst>
          </p:cNvPr>
          <p:cNvSpPr txBox="1"/>
          <p:nvPr/>
        </p:nvSpPr>
        <p:spPr>
          <a:xfrm>
            <a:off x="1122438" y="3513368"/>
            <a:ext cx="700055" cy="104644"/>
          </a:xfrm>
          <a:prstGeom prst="rect">
            <a:avLst/>
          </a:prstGeom>
          <a:solidFill>
            <a:srgbClr val="FFC000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40 / 20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494" name="テキスト ボックス 37">
            <a:extLst>
              <a:ext uri="{FF2B5EF4-FFF2-40B4-BE49-F238E27FC236}">
                <a16:creationId xmlns:a16="http://schemas.microsoft.com/office/drawing/2014/main" id="{3EF3B634-CEE5-D12D-B6D8-CC9598C391A6}"/>
              </a:ext>
            </a:extLst>
          </p:cNvPr>
          <p:cNvSpPr txBox="1"/>
          <p:nvPr/>
        </p:nvSpPr>
        <p:spPr>
          <a:xfrm>
            <a:off x="559220" y="3519566"/>
            <a:ext cx="700055" cy="1046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18288" rIns="9144" bIns="9144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Location: XX01</a:t>
            </a:r>
            <a:endParaRPr kumimoji="1" lang="ja-JP" altLang="en-US" sz="500" dirty="0">
              <a:latin typeface="+mj-lt"/>
            </a:endParaRPr>
          </a:p>
        </p:txBody>
      </p:sp>
      <p:sp>
        <p:nvSpPr>
          <p:cNvPr id="495" name="四角形: 角を丸くする 28">
            <a:extLst>
              <a:ext uri="{FF2B5EF4-FFF2-40B4-BE49-F238E27FC236}">
                <a16:creationId xmlns:a16="http://schemas.microsoft.com/office/drawing/2014/main" id="{292C45BE-5FCD-F8E7-3B6D-7B327F7016FE}"/>
              </a:ext>
            </a:extLst>
          </p:cNvPr>
          <p:cNvSpPr/>
          <p:nvPr/>
        </p:nvSpPr>
        <p:spPr>
          <a:xfrm>
            <a:off x="786231" y="2161773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DIAS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96" name="二等辺三角形 34">
            <a:extLst>
              <a:ext uri="{FF2B5EF4-FFF2-40B4-BE49-F238E27FC236}">
                <a16:creationId xmlns:a16="http://schemas.microsoft.com/office/drawing/2014/main" id="{99FF905A-56FC-731B-6BB1-92FA53F6FC17}"/>
              </a:ext>
            </a:extLst>
          </p:cNvPr>
          <p:cNvSpPr/>
          <p:nvPr/>
        </p:nvSpPr>
        <p:spPr>
          <a:xfrm rot="10800000">
            <a:off x="1257512" y="2211663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97" name="テキスト ボックス 88">
            <a:extLst>
              <a:ext uri="{FF2B5EF4-FFF2-40B4-BE49-F238E27FC236}">
                <a16:creationId xmlns:a16="http://schemas.microsoft.com/office/drawing/2014/main" id="{A6008A2E-A2BD-0D52-FFE7-D97E51E2004D}"/>
              </a:ext>
            </a:extLst>
          </p:cNvPr>
          <p:cNvSpPr txBox="1"/>
          <p:nvPr/>
        </p:nvSpPr>
        <p:spPr>
          <a:xfrm>
            <a:off x="540205" y="2824261"/>
            <a:ext cx="1293679" cy="397032"/>
          </a:xfrm>
          <a:prstGeom prst="rect">
            <a:avLst/>
          </a:prstGeom>
          <a:solidFill>
            <a:srgbClr val="D1E9F5"/>
          </a:solidFill>
        </p:spPr>
        <p:txBody>
          <a:bodyPr wrap="square" lIns="18288" tIns="18288" rIns="18288" bIns="9144" rtlCol="0">
            <a:spAutoFit/>
          </a:bodyPr>
          <a:lstStyle/>
          <a:p>
            <a:pPr algn="r"/>
            <a:r>
              <a:rPr kumimoji="1" lang="en-US" altLang="ja-JP" sz="700" b="1" dirty="0">
                <a:latin typeface="+mj-lt"/>
              </a:rPr>
              <a:t>DIAS                                  </a:t>
            </a:r>
            <a:r>
              <a:rPr kumimoji="1" lang="en-US" altLang="ja-JP" sz="600" dirty="0">
                <a:latin typeface="+mj-lt"/>
              </a:rPr>
              <a:t>C/No</a:t>
            </a:r>
            <a:endParaRPr kumimoji="1" lang="en-US" altLang="ja-JP" sz="400" b="1" dirty="0">
              <a:latin typeface="+mj-lt"/>
            </a:endParaRPr>
          </a:p>
          <a:p>
            <a:pPr algn="r"/>
            <a:r>
              <a:rPr kumimoji="1" lang="en-US" altLang="ja-JP" sz="500" dirty="0">
                <a:latin typeface="+mj-lt"/>
              </a:rPr>
              <a:t> 16 Dec 2024                                           </a:t>
            </a:r>
            <a:r>
              <a:rPr kumimoji="1" lang="en-US" altLang="ja-JP" sz="700" i="1" dirty="0">
                <a:latin typeface="+mj-lt"/>
              </a:rPr>
              <a:t>2/3</a:t>
            </a:r>
            <a:r>
              <a:rPr kumimoji="1" lang="en-US" altLang="ja-JP" sz="600" i="1" dirty="0">
                <a:latin typeface="+mj-lt"/>
              </a:rPr>
              <a:t> </a:t>
            </a:r>
            <a:endParaRPr kumimoji="1" lang="en-US" altLang="ja-JP" sz="200" i="1" dirty="0">
              <a:latin typeface="+mj-lt"/>
            </a:endParaRPr>
          </a:p>
          <a:p>
            <a:pPr algn="r"/>
            <a:r>
              <a:rPr kumimoji="1" lang="en-US" altLang="ja-JP" sz="800" b="1" dirty="0">
                <a:latin typeface="+mj-lt"/>
              </a:rPr>
              <a:t>0 / 1 Items</a:t>
            </a: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498" name="テキスト ボックス 88">
            <a:extLst>
              <a:ext uri="{FF2B5EF4-FFF2-40B4-BE49-F238E27FC236}">
                <a16:creationId xmlns:a16="http://schemas.microsoft.com/office/drawing/2014/main" id="{52437E55-0F79-E6E0-54DA-45B3143FE0DE}"/>
              </a:ext>
            </a:extLst>
          </p:cNvPr>
          <p:cNvSpPr txBox="1"/>
          <p:nvPr/>
        </p:nvSpPr>
        <p:spPr>
          <a:xfrm>
            <a:off x="535290" y="3243951"/>
            <a:ext cx="1293679" cy="397032"/>
          </a:xfrm>
          <a:prstGeom prst="rect">
            <a:avLst/>
          </a:prstGeom>
          <a:solidFill>
            <a:srgbClr val="D1E9F5"/>
          </a:solidFill>
        </p:spPr>
        <p:txBody>
          <a:bodyPr wrap="square" lIns="18288" tIns="18288" rIns="18288" bIns="9144" rtlCol="0">
            <a:spAutoFit/>
          </a:bodyPr>
          <a:lstStyle/>
          <a:p>
            <a:pPr algn="r"/>
            <a:r>
              <a:rPr kumimoji="1" lang="en-US" altLang="ja-JP" sz="700" b="1" dirty="0">
                <a:latin typeface="+mj-lt"/>
              </a:rPr>
              <a:t>DIAS                                  </a:t>
            </a:r>
            <a:r>
              <a:rPr kumimoji="1" lang="en-US" altLang="ja-JP" sz="600" dirty="0">
                <a:latin typeface="+mj-lt"/>
              </a:rPr>
              <a:t>C/No</a:t>
            </a:r>
            <a:endParaRPr kumimoji="1" lang="en-US" altLang="ja-JP" sz="400" b="1" dirty="0">
              <a:latin typeface="+mj-lt"/>
            </a:endParaRPr>
          </a:p>
          <a:p>
            <a:pPr algn="r"/>
            <a:r>
              <a:rPr kumimoji="1" lang="en-US" altLang="ja-JP" sz="500" dirty="0">
                <a:latin typeface="+mj-lt"/>
              </a:rPr>
              <a:t> 16 Dec 2024                                           </a:t>
            </a:r>
            <a:r>
              <a:rPr kumimoji="1" lang="en-US" altLang="ja-JP" sz="700" i="1" dirty="0">
                <a:latin typeface="+mj-lt"/>
              </a:rPr>
              <a:t>3/3</a:t>
            </a:r>
            <a:r>
              <a:rPr kumimoji="1" lang="en-US" altLang="ja-JP" sz="600" i="1" dirty="0">
                <a:latin typeface="+mj-lt"/>
              </a:rPr>
              <a:t> </a:t>
            </a:r>
            <a:endParaRPr kumimoji="1" lang="en-US" altLang="ja-JP" sz="200" i="1" dirty="0">
              <a:latin typeface="+mj-lt"/>
            </a:endParaRPr>
          </a:p>
          <a:p>
            <a:pPr algn="r"/>
            <a:r>
              <a:rPr kumimoji="1" lang="en-US" altLang="ja-JP" sz="800" b="1" dirty="0">
                <a:latin typeface="+mj-lt"/>
              </a:rPr>
              <a:t>0 / 1 Items</a:t>
            </a: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499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43782" y="28076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5A858F71-E9FB-3D87-725D-67D6B7618F3A}"/>
              </a:ext>
            </a:extLst>
          </p:cNvPr>
          <p:cNvGrpSpPr/>
          <p:nvPr/>
        </p:nvGrpSpPr>
        <p:grpSpPr>
          <a:xfrm>
            <a:off x="525310" y="2849463"/>
            <a:ext cx="1408588" cy="452573"/>
            <a:chOff x="470102" y="2836852"/>
            <a:chExt cx="1408588" cy="452573"/>
          </a:xfrm>
        </p:grpSpPr>
        <p:sp>
          <p:nvSpPr>
            <p:cNvPr id="501" name="正方形/長方形 40">
              <a:extLst>
                <a:ext uri="{FF2B5EF4-FFF2-40B4-BE49-F238E27FC236}">
                  <a16:creationId xmlns:a16="http://schemas.microsoft.com/office/drawing/2014/main" id="{28234E2E-198D-69A9-8356-6185AFD745C3}"/>
                </a:ext>
              </a:extLst>
            </p:cNvPr>
            <p:cNvSpPr/>
            <p:nvPr/>
          </p:nvSpPr>
          <p:spPr>
            <a:xfrm>
              <a:off x="470102" y="2836852"/>
              <a:ext cx="1314156" cy="365745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02" name="グラフィックス 41" descr="右向き指示マーク">
              <a:extLst>
                <a:ext uri="{FF2B5EF4-FFF2-40B4-BE49-F238E27FC236}">
                  <a16:creationId xmlns:a16="http://schemas.microsoft.com/office/drawing/2014/main" id="{AE099998-18CB-8591-B565-DBD946AB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4754202">
              <a:off x="1642546" y="3053281"/>
              <a:ext cx="236144" cy="236144"/>
            </a:xfrm>
            <a:prstGeom prst="rect">
              <a:avLst/>
            </a:prstGeom>
          </p:spPr>
        </p:pic>
      </p:grpSp>
      <p:sp>
        <p:nvSpPr>
          <p:cNvPr id="503" name="Rectangle 502">
            <a:extLst>
              <a:ext uri="{FF2B5EF4-FFF2-40B4-BE49-F238E27FC236}">
                <a16:creationId xmlns:a16="http://schemas.microsoft.com/office/drawing/2014/main" id="{28E0558A-1F0F-B0D6-53D8-DBEF19BD69C3}"/>
              </a:ext>
            </a:extLst>
          </p:cNvPr>
          <p:cNvSpPr/>
          <p:nvPr/>
        </p:nvSpPr>
        <p:spPr>
          <a:xfrm>
            <a:off x="2120854" y="2245931"/>
            <a:ext cx="1330958" cy="16175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45720"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Customer</a:t>
            </a:r>
          </a:p>
        </p:txBody>
      </p:sp>
      <p:sp>
        <p:nvSpPr>
          <p:cNvPr id="504" name="Rectangle: Rounded Corners 503">
            <a:extLst>
              <a:ext uri="{FF2B5EF4-FFF2-40B4-BE49-F238E27FC236}">
                <a16:creationId xmlns:a16="http://schemas.microsoft.com/office/drawing/2014/main" id="{F88C6D99-2AF3-F860-02C2-DF8FE7C1AE17}"/>
              </a:ext>
            </a:extLst>
          </p:cNvPr>
          <p:cNvSpPr/>
          <p:nvPr/>
        </p:nvSpPr>
        <p:spPr>
          <a:xfrm>
            <a:off x="2613019" y="2255207"/>
            <a:ext cx="814683" cy="140046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>
                <a:solidFill>
                  <a:prstClr val="black"/>
                </a:solidFill>
              </a:rPr>
              <a:t>DIAS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80961BA8-B8C2-9E41-A4CE-EE696F4B8706}"/>
              </a:ext>
            </a:extLst>
          </p:cNvPr>
          <p:cNvSpPr/>
          <p:nvPr/>
        </p:nvSpPr>
        <p:spPr>
          <a:xfrm>
            <a:off x="2125174" y="2401459"/>
            <a:ext cx="1330958" cy="16175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45720"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Cont. No</a:t>
            </a:r>
          </a:p>
        </p:txBody>
      </p:sp>
      <p:sp>
        <p:nvSpPr>
          <p:cNvPr id="506" name="Rectangle: Rounded Corners 505">
            <a:extLst>
              <a:ext uri="{FF2B5EF4-FFF2-40B4-BE49-F238E27FC236}">
                <a16:creationId xmlns:a16="http://schemas.microsoft.com/office/drawing/2014/main" id="{72CE286B-E8A7-3731-2CC5-7DBC1AA5F75B}"/>
              </a:ext>
            </a:extLst>
          </p:cNvPr>
          <p:cNvSpPr/>
          <p:nvPr/>
        </p:nvSpPr>
        <p:spPr>
          <a:xfrm>
            <a:off x="2617339" y="2410735"/>
            <a:ext cx="814683" cy="140046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>
                <a:solidFill>
                  <a:prstClr val="black"/>
                </a:solidFill>
              </a:rPr>
              <a:t>2/3</a:t>
            </a:r>
          </a:p>
        </p:txBody>
      </p:sp>
      <p:pic>
        <p:nvPicPr>
          <p:cNvPr id="508" name="Picture 507">
            <a:extLst>
              <a:ext uri="{FF2B5EF4-FFF2-40B4-BE49-F238E27FC236}">
                <a16:creationId xmlns:a16="http://schemas.microsoft.com/office/drawing/2014/main" id="{FC7971E5-AF0F-6729-E7E2-6313C15E9CCB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b="34307"/>
          <a:stretch/>
        </p:blipFill>
        <p:spPr>
          <a:xfrm>
            <a:off x="2112323" y="2718460"/>
            <a:ext cx="1330958" cy="554874"/>
          </a:xfrm>
          <a:prstGeom prst="rect">
            <a:avLst/>
          </a:prstGeom>
        </p:spPr>
      </p:pic>
      <p:pic>
        <p:nvPicPr>
          <p:cNvPr id="510" name="Picture 509">
            <a:extLst>
              <a:ext uri="{FF2B5EF4-FFF2-40B4-BE49-F238E27FC236}">
                <a16:creationId xmlns:a16="http://schemas.microsoft.com/office/drawing/2014/main" id="{79746853-6590-EAB4-F94F-DD1F98CB7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91" y="3921061"/>
            <a:ext cx="1347999" cy="2011825"/>
          </a:xfrm>
          <a:prstGeom prst="rect">
            <a:avLst/>
          </a:prstGeom>
        </p:spPr>
      </p:pic>
      <p:sp>
        <p:nvSpPr>
          <p:cNvPr id="511" name="テキスト ボックス 294">
            <a:extLst>
              <a:ext uri="{FF2B5EF4-FFF2-40B4-BE49-F238E27FC236}">
                <a16:creationId xmlns:a16="http://schemas.microsoft.com/office/drawing/2014/main" id="{5A19F8B5-2F06-7865-C621-47E623B6D581}"/>
              </a:ext>
            </a:extLst>
          </p:cNvPr>
          <p:cNvSpPr txBox="1"/>
          <p:nvPr/>
        </p:nvSpPr>
        <p:spPr>
          <a:xfrm>
            <a:off x="916844" y="4048496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Transfer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12" name="テキスト ボックス 412">
            <a:extLst>
              <a:ext uri="{FF2B5EF4-FFF2-40B4-BE49-F238E27FC236}">
                <a16:creationId xmlns:a16="http://schemas.microsoft.com/office/drawing/2014/main" id="{7DCB6D49-DA40-98BD-5AAB-6DFC257DB541}"/>
              </a:ext>
            </a:extLst>
          </p:cNvPr>
          <p:cNvSpPr txBox="1"/>
          <p:nvPr/>
        </p:nvSpPr>
        <p:spPr>
          <a:xfrm>
            <a:off x="1193153" y="5575017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513" name="テキスト ボックス 412">
            <a:extLst>
              <a:ext uri="{FF2B5EF4-FFF2-40B4-BE49-F238E27FC236}">
                <a16:creationId xmlns:a16="http://schemas.microsoft.com/office/drawing/2014/main" id="{E09CCC95-FF4E-1B8C-261B-0F562D68E33E}"/>
              </a:ext>
            </a:extLst>
          </p:cNvPr>
          <p:cNvSpPr txBox="1"/>
          <p:nvPr/>
        </p:nvSpPr>
        <p:spPr>
          <a:xfrm>
            <a:off x="1380992" y="5576427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0/1800</a:t>
            </a: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DD4B0E29-49C3-F06F-7F70-98C70E3D02FC}"/>
              </a:ext>
            </a:extLst>
          </p:cNvPr>
          <p:cNvSpPr/>
          <p:nvPr/>
        </p:nvSpPr>
        <p:spPr>
          <a:xfrm>
            <a:off x="531332" y="4817324"/>
            <a:ext cx="1330958" cy="16175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45720"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Production No</a:t>
            </a:r>
          </a:p>
        </p:txBody>
      </p:sp>
      <p:sp>
        <p:nvSpPr>
          <p:cNvPr id="515" name="Rectangle: Rounded Corners 514">
            <a:extLst>
              <a:ext uri="{FF2B5EF4-FFF2-40B4-BE49-F238E27FC236}">
                <a16:creationId xmlns:a16="http://schemas.microsoft.com/office/drawing/2014/main" id="{9D713856-4302-2BCA-0BB7-010842B4BBF8}"/>
              </a:ext>
            </a:extLst>
          </p:cNvPr>
          <p:cNvSpPr/>
          <p:nvPr/>
        </p:nvSpPr>
        <p:spPr>
          <a:xfrm>
            <a:off x="1023497" y="4830410"/>
            <a:ext cx="814683" cy="1400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>
                <a:solidFill>
                  <a:prstClr val="black"/>
                </a:solidFill>
              </a:rPr>
              <a:t>Prod-0001</a:t>
            </a:r>
          </a:p>
        </p:txBody>
      </p:sp>
      <p:sp>
        <p:nvSpPr>
          <p:cNvPr id="516" name="Rectangle 515">
            <a:extLst>
              <a:ext uri="{FF2B5EF4-FFF2-40B4-BE49-F238E27FC236}">
                <a16:creationId xmlns:a16="http://schemas.microsoft.com/office/drawing/2014/main" id="{E78A0AD2-8841-60A8-68B4-096C16392C06}"/>
              </a:ext>
            </a:extLst>
          </p:cNvPr>
          <p:cNvSpPr/>
          <p:nvPr/>
        </p:nvSpPr>
        <p:spPr>
          <a:xfrm>
            <a:off x="533844" y="4512733"/>
            <a:ext cx="1330958" cy="16175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45720"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Customer</a:t>
            </a:r>
          </a:p>
        </p:txBody>
      </p:sp>
      <p:sp>
        <p:nvSpPr>
          <p:cNvPr id="517" name="Rectangle: Rounded Corners 516">
            <a:extLst>
              <a:ext uri="{FF2B5EF4-FFF2-40B4-BE49-F238E27FC236}">
                <a16:creationId xmlns:a16="http://schemas.microsoft.com/office/drawing/2014/main" id="{8380056E-5B49-668C-B00B-6EE6269D3DB8}"/>
              </a:ext>
            </a:extLst>
          </p:cNvPr>
          <p:cNvSpPr/>
          <p:nvPr/>
        </p:nvSpPr>
        <p:spPr>
          <a:xfrm>
            <a:off x="1026009" y="4522009"/>
            <a:ext cx="814683" cy="1400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>
                <a:solidFill>
                  <a:prstClr val="black"/>
                </a:solidFill>
              </a:rPr>
              <a:t>DIAS</a:t>
            </a:r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F620CFCA-6758-78EC-C4A5-C406093E147A}"/>
              </a:ext>
            </a:extLst>
          </p:cNvPr>
          <p:cNvSpPr/>
          <p:nvPr/>
        </p:nvSpPr>
        <p:spPr>
          <a:xfrm>
            <a:off x="538164" y="4668261"/>
            <a:ext cx="1330958" cy="16175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45720"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Cont. No</a:t>
            </a:r>
          </a:p>
        </p:txBody>
      </p:sp>
      <p:sp>
        <p:nvSpPr>
          <p:cNvPr id="523" name="Rectangle: Rounded Corners 522">
            <a:extLst>
              <a:ext uri="{FF2B5EF4-FFF2-40B4-BE49-F238E27FC236}">
                <a16:creationId xmlns:a16="http://schemas.microsoft.com/office/drawing/2014/main" id="{25F35832-5A5C-BBB2-A58F-4D4F840499AD}"/>
              </a:ext>
            </a:extLst>
          </p:cNvPr>
          <p:cNvSpPr/>
          <p:nvPr/>
        </p:nvSpPr>
        <p:spPr>
          <a:xfrm>
            <a:off x="1030329" y="4677537"/>
            <a:ext cx="814683" cy="1400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>
                <a:solidFill>
                  <a:prstClr val="black"/>
                </a:solidFill>
              </a:rPr>
              <a:t>2/3</a:t>
            </a:r>
          </a:p>
        </p:txBody>
      </p:sp>
      <p:pic>
        <p:nvPicPr>
          <p:cNvPr id="524" name="Picture 523">
            <a:extLst>
              <a:ext uri="{FF2B5EF4-FFF2-40B4-BE49-F238E27FC236}">
                <a16:creationId xmlns:a16="http://schemas.microsoft.com/office/drawing/2014/main" id="{772DA35C-70F5-E74E-4B5B-E820297CE66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b="34307"/>
          <a:stretch/>
        </p:blipFill>
        <p:spPr>
          <a:xfrm>
            <a:off x="525313" y="4985262"/>
            <a:ext cx="1330958" cy="554874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A50FA34D-CD89-156F-4246-7A809F2106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09073" y="4316690"/>
            <a:ext cx="472002" cy="602155"/>
          </a:xfrm>
          <a:prstGeom prst="rect">
            <a:avLst/>
          </a:prstGeom>
        </p:spPr>
      </p:pic>
      <p:grpSp>
        <p:nvGrpSpPr>
          <p:cNvPr id="527" name="Group 526">
            <a:extLst>
              <a:ext uri="{FF2B5EF4-FFF2-40B4-BE49-F238E27FC236}">
                <a16:creationId xmlns:a16="http://schemas.microsoft.com/office/drawing/2014/main" id="{D1BFAF83-2962-734A-07C8-6636144AD97E}"/>
              </a:ext>
            </a:extLst>
          </p:cNvPr>
          <p:cNvGrpSpPr/>
          <p:nvPr/>
        </p:nvGrpSpPr>
        <p:grpSpPr>
          <a:xfrm>
            <a:off x="2828020" y="4715245"/>
            <a:ext cx="279963" cy="889166"/>
            <a:chOff x="2694384" y="4873406"/>
            <a:chExt cx="279963" cy="889166"/>
          </a:xfrm>
        </p:grpSpPr>
        <p:sp>
          <p:nvSpPr>
            <p:cNvPr id="528" name="台形 241">
              <a:extLst>
                <a:ext uri="{FF2B5EF4-FFF2-40B4-BE49-F238E27FC236}">
                  <a16:creationId xmlns:a16="http://schemas.microsoft.com/office/drawing/2014/main" id="{59BC3B12-33ED-BC7B-58C0-37CB85077DD2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29" name="Picture 528">
              <a:extLst>
                <a:ext uri="{FF2B5EF4-FFF2-40B4-BE49-F238E27FC236}">
                  <a16:creationId xmlns:a16="http://schemas.microsoft.com/office/drawing/2014/main" id="{4ED9857F-3CC1-2743-F93E-CF6ED6765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sp>
        <p:nvSpPr>
          <p:cNvPr id="530" name="Callout: Line 529">
            <a:extLst>
              <a:ext uri="{FF2B5EF4-FFF2-40B4-BE49-F238E27FC236}">
                <a16:creationId xmlns:a16="http://schemas.microsoft.com/office/drawing/2014/main" id="{ED0363D2-0197-BE31-369B-7CA7324667EA}"/>
              </a:ext>
            </a:extLst>
          </p:cNvPr>
          <p:cNvSpPr/>
          <p:nvPr/>
        </p:nvSpPr>
        <p:spPr>
          <a:xfrm>
            <a:off x="2598812" y="3843826"/>
            <a:ext cx="822567" cy="262453"/>
          </a:xfrm>
          <a:prstGeom prst="borderCallout1">
            <a:avLst>
              <a:gd name="adj1" fmla="val 18750"/>
              <a:gd name="adj2" fmla="val -8333"/>
              <a:gd name="adj3" fmla="val -260585"/>
              <a:gd name="adj4" fmla="val -21767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Guide line FIFO</a:t>
            </a:r>
          </a:p>
        </p:txBody>
      </p:sp>
      <p:sp>
        <p:nvSpPr>
          <p:cNvPr id="531" name="正方形/長方形 40">
            <a:extLst>
              <a:ext uri="{FF2B5EF4-FFF2-40B4-BE49-F238E27FC236}">
                <a16:creationId xmlns:a16="http://schemas.microsoft.com/office/drawing/2014/main" id="{46872D7E-3ED0-8F5A-C1AD-36A8D0AEEF56}"/>
              </a:ext>
            </a:extLst>
          </p:cNvPr>
          <p:cNvSpPr/>
          <p:nvPr/>
        </p:nvSpPr>
        <p:spPr>
          <a:xfrm>
            <a:off x="2077569" y="2705325"/>
            <a:ext cx="1371732" cy="48407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32" name="Callout: Line 531">
            <a:extLst>
              <a:ext uri="{FF2B5EF4-FFF2-40B4-BE49-F238E27FC236}">
                <a16:creationId xmlns:a16="http://schemas.microsoft.com/office/drawing/2014/main" id="{BD15943D-92FE-1AB0-00E5-BDD35F8ADA2A}"/>
              </a:ext>
            </a:extLst>
          </p:cNvPr>
          <p:cNvSpPr/>
          <p:nvPr/>
        </p:nvSpPr>
        <p:spPr>
          <a:xfrm>
            <a:off x="1916608" y="4336718"/>
            <a:ext cx="441782" cy="262453"/>
          </a:xfrm>
          <a:prstGeom prst="borderCallout1">
            <a:avLst>
              <a:gd name="adj1" fmla="val 101496"/>
              <a:gd name="adj2" fmla="val -5746"/>
              <a:gd name="adj3" fmla="val 214118"/>
              <a:gd name="adj4" fmla="val -51002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From PS</a:t>
            </a:r>
          </a:p>
        </p:txBody>
      </p:sp>
      <p:pic>
        <p:nvPicPr>
          <p:cNvPr id="533" name="Picture 532">
            <a:extLst>
              <a:ext uri="{FF2B5EF4-FFF2-40B4-BE49-F238E27FC236}">
                <a16:creationId xmlns:a16="http://schemas.microsoft.com/office/drawing/2014/main" id="{8DDFC95A-170F-A9F3-C9F6-DAC435FA5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415" y="3915103"/>
            <a:ext cx="1347999" cy="2011825"/>
          </a:xfrm>
          <a:prstGeom prst="rect">
            <a:avLst/>
          </a:prstGeom>
        </p:spPr>
      </p:pic>
      <p:sp>
        <p:nvSpPr>
          <p:cNvPr id="535" name="テキスト ボックス 294">
            <a:extLst>
              <a:ext uri="{FF2B5EF4-FFF2-40B4-BE49-F238E27FC236}">
                <a16:creationId xmlns:a16="http://schemas.microsoft.com/office/drawing/2014/main" id="{0FCBADEC-4528-ED4D-3553-2C1693B5B8A8}"/>
              </a:ext>
            </a:extLst>
          </p:cNvPr>
          <p:cNvSpPr txBox="1"/>
          <p:nvPr/>
        </p:nvSpPr>
        <p:spPr>
          <a:xfrm>
            <a:off x="4137968" y="4042538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Transfer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36" name="テキスト ボックス 412">
            <a:extLst>
              <a:ext uri="{FF2B5EF4-FFF2-40B4-BE49-F238E27FC236}">
                <a16:creationId xmlns:a16="http://schemas.microsoft.com/office/drawing/2014/main" id="{8F6A6589-A3E1-A844-4A21-A9326126D574}"/>
              </a:ext>
            </a:extLst>
          </p:cNvPr>
          <p:cNvSpPr txBox="1"/>
          <p:nvPr/>
        </p:nvSpPr>
        <p:spPr>
          <a:xfrm>
            <a:off x="4271011" y="5569059"/>
            <a:ext cx="784484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        PCS</a:t>
            </a:r>
            <a:endParaRPr kumimoji="1" lang="ja-JP" altLang="en-US" sz="500" dirty="0"/>
          </a:p>
        </p:txBody>
      </p:sp>
      <p:sp>
        <p:nvSpPr>
          <p:cNvPr id="537" name="テキスト ボックス 412">
            <a:extLst>
              <a:ext uri="{FF2B5EF4-FFF2-40B4-BE49-F238E27FC236}">
                <a16:creationId xmlns:a16="http://schemas.microsoft.com/office/drawing/2014/main" id="{2988ABF2-2562-98FF-AA6A-91CC46F68E82}"/>
              </a:ext>
            </a:extLst>
          </p:cNvPr>
          <p:cNvSpPr txBox="1"/>
          <p:nvPr/>
        </p:nvSpPr>
        <p:spPr>
          <a:xfrm>
            <a:off x="4575810" y="5570469"/>
            <a:ext cx="330428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600/1800</a:t>
            </a:r>
          </a:p>
        </p:txBody>
      </p:sp>
      <p:sp>
        <p:nvSpPr>
          <p:cNvPr id="538" name="Rectangle 537">
            <a:extLst>
              <a:ext uri="{FF2B5EF4-FFF2-40B4-BE49-F238E27FC236}">
                <a16:creationId xmlns:a16="http://schemas.microsoft.com/office/drawing/2014/main" id="{0DBE8100-5B91-3EF5-4F9C-A1C4CF1E7CA2}"/>
              </a:ext>
            </a:extLst>
          </p:cNvPr>
          <p:cNvSpPr/>
          <p:nvPr/>
        </p:nvSpPr>
        <p:spPr>
          <a:xfrm>
            <a:off x="3752456" y="4811366"/>
            <a:ext cx="1330958" cy="16175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45720"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Production No</a:t>
            </a:r>
          </a:p>
        </p:txBody>
      </p:sp>
      <p:sp>
        <p:nvSpPr>
          <p:cNvPr id="539" name="Rectangle: Rounded Corners 538">
            <a:extLst>
              <a:ext uri="{FF2B5EF4-FFF2-40B4-BE49-F238E27FC236}">
                <a16:creationId xmlns:a16="http://schemas.microsoft.com/office/drawing/2014/main" id="{CD742B68-940D-3350-8B5C-3ADBC09A9BDF}"/>
              </a:ext>
            </a:extLst>
          </p:cNvPr>
          <p:cNvSpPr/>
          <p:nvPr/>
        </p:nvSpPr>
        <p:spPr>
          <a:xfrm>
            <a:off x="4244621" y="4824452"/>
            <a:ext cx="814683" cy="1400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>
                <a:solidFill>
                  <a:prstClr val="black"/>
                </a:solidFill>
              </a:rPr>
              <a:t>Prod-0001</a:t>
            </a:r>
          </a:p>
        </p:txBody>
      </p:sp>
      <p:sp>
        <p:nvSpPr>
          <p:cNvPr id="540" name="Rectangle 539">
            <a:extLst>
              <a:ext uri="{FF2B5EF4-FFF2-40B4-BE49-F238E27FC236}">
                <a16:creationId xmlns:a16="http://schemas.microsoft.com/office/drawing/2014/main" id="{5ADAB031-E943-4475-D01A-15EE229D61B0}"/>
              </a:ext>
            </a:extLst>
          </p:cNvPr>
          <p:cNvSpPr/>
          <p:nvPr/>
        </p:nvSpPr>
        <p:spPr>
          <a:xfrm>
            <a:off x="3754968" y="4506775"/>
            <a:ext cx="1330958" cy="16175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45720"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Customer</a:t>
            </a:r>
          </a:p>
        </p:txBody>
      </p:sp>
      <p:sp>
        <p:nvSpPr>
          <p:cNvPr id="541" name="Rectangle: Rounded Corners 540">
            <a:extLst>
              <a:ext uri="{FF2B5EF4-FFF2-40B4-BE49-F238E27FC236}">
                <a16:creationId xmlns:a16="http://schemas.microsoft.com/office/drawing/2014/main" id="{58E00DE1-E12A-A8D7-A13F-943FCBC6111B}"/>
              </a:ext>
            </a:extLst>
          </p:cNvPr>
          <p:cNvSpPr/>
          <p:nvPr/>
        </p:nvSpPr>
        <p:spPr>
          <a:xfrm>
            <a:off x="4247133" y="4516051"/>
            <a:ext cx="814683" cy="1400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>
                <a:solidFill>
                  <a:prstClr val="black"/>
                </a:solidFill>
              </a:rPr>
              <a:t>DIAS</a:t>
            </a:r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730B0D79-75CC-B983-2727-91AA851B4069}"/>
              </a:ext>
            </a:extLst>
          </p:cNvPr>
          <p:cNvSpPr/>
          <p:nvPr/>
        </p:nvSpPr>
        <p:spPr>
          <a:xfrm>
            <a:off x="3759288" y="4662303"/>
            <a:ext cx="1330958" cy="16175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45720"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Cont. No</a:t>
            </a:r>
          </a:p>
        </p:txBody>
      </p:sp>
      <p:sp>
        <p:nvSpPr>
          <p:cNvPr id="543" name="Rectangle: Rounded Corners 542">
            <a:extLst>
              <a:ext uri="{FF2B5EF4-FFF2-40B4-BE49-F238E27FC236}">
                <a16:creationId xmlns:a16="http://schemas.microsoft.com/office/drawing/2014/main" id="{62B38FE9-3711-76BE-53B6-FD23F1C59394}"/>
              </a:ext>
            </a:extLst>
          </p:cNvPr>
          <p:cNvSpPr/>
          <p:nvPr/>
        </p:nvSpPr>
        <p:spPr>
          <a:xfrm>
            <a:off x="4251453" y="4671579"/>
            <a:ext cx="814683" cy="1400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>
                <a:solidFill>
                  <a:prstClr val="black"/>
                </a:solidFill>
              </a:rPr>
              <a:t>2/3</a:t>
            </a:r>
          </a:p>
        </p:txBody>
      </p:sp>
      <p:sp>
        <p:nvSpPr>
          <p:cNvPr id="555" name="Rectangle: Rounded Corners 554">
            <a:extLst>
              <a:ext uri="{FF2B5EF4-FFF2-40B4-BE49-F238E27FC236}">
                <a16:creationId xmlns:a16="http://schemas.microsoft.com/office/drawing/2014/main" id="{56812A61-F2CF-CBF4-CF4F-1027654DFB80}"/>
              </a:ext>
            </a:extLst>
          </p:cNvPr>
          <p:cNvSpPr/>
          <p:nvPr/>
        </p:nvSpPr>
        <p:spPr>
          <a:xfrm>
            <a:off x="4416104" y="5713259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pic>
        <p:nvPicPr>
          <p:cNvPr id="557" name="Picture 556">
            <a:extLst>
              <a:ext uri="{FF2B5EF4-FFF2-40B4-BE49-F238E27FC236}">
                <a16:creationId xmlns:a16="http://schemas.microsoft.com/office/drawing/2014/main" id="{0226540B-12C9-88A0-0F09-19ECE58F83D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41384" y="4987289"/>
            <a:ext cx="1335998" cy="556361"/>
          </a:xfrm>
          <a:prstGeom prst="rect">
            <a:avLst/>
          </a:prstGeom>
        </p:spPr>
      </p:pic>
      <p:pic>
        <p:nvPicPr>
          <p:cNvPr id="558" name="Picture 557">
            <a:extLst>
              <a:ext uri="{FF2B5EF4-FFF2-40B4-BE49-F238E27FC236}">
                <a16:creationId xmlns:a16="http://schemas.microsoft.com/office/drawing/2014/main" id="{93429B49-5280-C06D-3BEE-DA4E385A3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23" y="6405528"/>
            <a:ext cx="1347999" cy="2011825"/>
          </a:xfrm>
          <a:prstGeom prst="rect">
            <a:avLst/>
          </a:prstGeom>
        </p:spPr>
      </p:pic>
      <p:sp>
        <p:nvSpPr>
          <p:cNvPr id="559" name="テキスト ボックス 294">
            <a:extLst>
              <a:ext uri="{FF2B5EF4-FFF2-40B4-BE49-F238E27FC236}">
                <a16:creationId xmlns:a16="http://schemas.microsoft.com/office/drawing/2014/main" id="{1FC0BFEE-37C5-8CAD-76BA-BAC709F78ADA}"/>
              </a:ext>
            </a:extLst>
          </p:cNvPr>
          <p:cNvSpPr txBox="1"/>
          <p:nvPr/>
        </p:nvSpPr>
        <p:spPr>
          <a:xfrm>
            <a:off x="923676" y="6532963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Transfer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60" name="テキスト ボックス 412">
            <a:extLst>
              <a:ext uri="{FF2B5EF4-FFF2-40B4-BE49-F238E27FC236}">
                <a16:creationId xmlns:a16="http://schemas.microsoft.com/office/drawing/2014/main" id="{B4DAC25C-D053-7B06-BB41-AAAB0A2D66C5}"/>
              </a:ext>
            </a:extLst>
          </p:cNvPr>
          <p:cNvSpPr txBox="1"/>
          <p:nvPr/>
        </p:nvSpPr>
        <p:spPr>
          <a:xfrm>
            <a:off x="1056719" y="8059484"/>
            <a:ext cx="784484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        PCS</a:t>
            </a:r>
            <a:endParaRPr kumimoji="1" lang="ja-JP" altLang="en-US" sz="500" dirty="0"/>
          </a:p>
        </p:txBody>
      </p:sp>
      <p:sp>
        <p:nvSpPr>
          <p:cNvPr id="561" name="テキスト ボックス 412">
            <a:extLst>
              <a:ext uri="{FF2B5EF4-FFF2-40B4-BE49-F238E27FC236}">
                <a16:creationId xmlns:a16="http://schemas.microsoft.com/office/drawing/2014/main" id="{DAEE04A3-A491-71CC-F780-1BE92266457C}"/>
              </a:ext>
            </a:extLst>
          </p:cNvPr>
          <p:cNvSpPr txBox="1"/>
          <p:nvPr/>
        </p:nvSpPr>
        <p:spPr>
          <a:xfrm>
            <a:off x="1361518" y="8060894"/>
            <a:ext cx="330428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600/1800</a:t>
            </a:r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BC722584-BD74-0871-52B1-1F1DFBD4C2C0}"/>
              </a:ext>
            </a:extLst>
          </p:cNvPr>
          <p:cNvSpPr/>
          <p:nvPr/>
        </p:nvSpPr>
        <p:spPr>
          <a:xfrm>
            <a:off x="538164" y="7301791"/>
            <a:ext cx="1330958" cy="16175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45720"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Production No</a:t>
            </a:r>
          </a:p>
        </p:txBody>
      </p:sp>
      <p:sp>
        <p:nvSpPr>
          <p:cNvPr id="563" name="Rectangle: Rounded Corners 562">
            <a:extLst>
              <a:ext uri="{FF2B5EF4-FFF2-40B4-BE49-F238E27FC236}">
                <a16:creationId xmlns:a16="http://schemas.microsoft.com/office/drawing/2014/main" id="{04E3FEBE-7D5C-009A-82FA-79F4D72BB5CB}"/>
              </a:ext>
            </a:extLst>
          </p:cNvPr>
          <p:cNvSpPr/>
          <p:nvPr/>
        </p:nvSpPr>
        <p:spPr>
          <a:xfrm>
            <a:off x="1030329" y="7314877"/>
            <a:ext cx="814683" cy="1400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>
                <a:solidFill>
                  <a:prstClr val="black"/>
                </a:solidFill>
              </a:rPr>
              <a:t>Prod-0001</a:t>
            </a:r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86E58AE3-4ECC-3F9A-3142-A3A9571CF911}"/>
              </a:ext>
            </a:extLst>
          </p:cNvPr>
          <p:cNvSpPr/>
          <p:nvPr/>
        </p:nvSpPr>
        <p:spPr>
          <a:xfrm>
            <a:off x="540676" y="6997200"/>
            <a:ext cx="1330958" cy="16175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45720"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Customer</a:t>
            </a:r>
          </a:p>
        </p:txBody>
      </p:sp>
      <p:sp>
        <p:nvSpPr>
          <p:cNvPr id="565" name="Rectangle: Rounded Corners 564">
            <a:extLst>
              <a:ext uri="{FF2B5EF4-FFF2-40B4-BE49-F238E27FC236}">
                <a16:creationId xmlns:a16="http://schemas.microsoft.com/office/drawing/2014/main" id="{4DD1B81F-4EEB-1259-E258-8F08241B414F}"/>
              </a:ext>
            </a:extLst>
          </p:cNvPr>
          <p:cNvSpPr/>
          <p:nvPr/>
        </p:nvSpPr>
        <p:spPr>
          <a:xfrm>
            <a:off x="1032841" y="7006476"/>
            <a:ext cx="814683" cy="1400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>
                <a:solidFill>
                  <a:prstClr val="black"/>
                </a:solidFill>
              </a:rPr>
              <a:t>DIAS</a:t>
            </a:r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E1404F4A-EC76-5435-4D65-0076215A5D92}"/>
              </a:ext>
            </a:extLst>
          </p:cNvPr>
          <p:cNvSpPr/>
          <p:nvPr/>
        </p:nvSpPr>
        <p:spPr>
          <a:xfrm>
            <a:off x="544996" y="7152728"/>
            <a:ext cx="1330958" cy="16175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45720"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Cont. No</a:t>
            </a:r>
          </a:p>
        </p:txBody>
      </p:sp>
      <p:sp>
        <p:nvSpPr>
          <p:cNvPr id="567" name="Rectangle: Rounded Corners 566">
            <a:extLst>
              <a:ext uri="{FF2B5EF4-FFF2-40B4-BE49-F238E27FC236}">
                <a16:creationId xmlns:a16="http://schemas.microsoft.com/office/drawing/2014/main" id="{6BED56BA-A348-1751-10B7-0FE18E0FB81F}"/>
              </a:ext>
            </a:extLst>
          </p:cNvPr>
          <p:cNvSpPr/>
          <p:nvPr/>
        </p:nvSpPr>
        <p:spPr>
          <a:xfrm>
            <a:off x="1037161" y="7162004"/>
            <a:ext cx="814683" cy="1400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>
                <a:solidFill>
                  <a:prstClr val="black"/>
                </a:solidFill>
              </a:rPr>
              <a:t>2/3</a:t>
            </a:r>
          </a:p>
        </p:txBody>
      </p:sp>
      <p:sp>
        <p:nvSpPr>
          <p:cNvPr id="568" name="Rectangle: Rounded Corners 567">
            <a:extLst>
              <a:ext uri="{FF2B5EF4-FFF2-40B4-BE49-F238E27FC236}">
                <a16:creationId xmlns:a16="http://schemas.microsoft.com/office/drawing/2014/main" id="{5C659025-13B9-EB72-F9A9-C517086BBB45}"/>
              </a:ext>
            </a:extLst>
          </p:cNvPr>
          <p:cNvSpPr/>
          <p:nvPr/>
        </p:nvSpPr>
        <p:spPr>
          <a:xfrm>
            <a:off x="1201812" y="8203684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pic>
        <p:nvPicPr>
          <p:cNvPr id="569" name="Picture 568">
            <a:extLst>
              <a:ext uri="{FF2B5EF4-FFF2-40B4-BE49-F238E27FC236}">
                <a16:creationId xmlns:a16="http://schemas.microsoft.com/office/drawing/2014/main" id="{C30E9663-B7FB-AB2B-9114-EF86C8C2392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7092" y="7477714"/>
            <a:ext cx="1335998" cy="556361"/>
          </a:xfrm>
          <a:prstGeom prst="rect">
            <a:avLst/>
          </a:prstGeom>
        </p:spPr>
      </p:pic>
      <p:pic>
        <p:nvPicPr>
          <p:cNvPr id="571" name="Picture 570">
            <a:extLst>
              <a:ext uri="{FF2B5EF4-FFF2-40B4-BE49-F238E27FC236}">
                <a16:creationId xmlns:a16="http://schemas.microsoft.com/office/drawing/2014/main" id="{656154EE-00D7-7E5B-89E4-AD2E6C3E92B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29630" y="6919073"/>
            <a:ext cx="689706" cy="436274"/>
          </a:xfrm>
          <a:prstGeom prst="rect">
            <a:avLst/>
          </a:prstGeom>
        </p:spPr>
      </p:pic>
      <p:grpSp>
        <p:nvGrpSpPr>
          <p:cNvPr id="572" name="Group 571">
            <a:extLst>
              <a:ext uri="{FF2B5EF4-FFF2-40B4-BE49-F238E27FC236}">
                <a16:creationId xmlns:a16="http://schemas.microsoft.com/office/drawing/2014/main" id="{CAFF55B1-D45B-61F0-5A78-54E4C8D078CA}"/>
              </a:ext>
            </a:extLst>
          </p:cNvPr>
          <p:cNvGrpSpPr/>
          <p:nvPr/>
        </p:nvGrpSpPr>
        <p:grpSpPr>
          <a:xfrm>
            <a:off x="3549273" y="7209385"/>
            <a:ext cx="279963" cy="889166"/>
            <a:chOff x="2694384" y="4873406"/>
            <a:chExt cx="279963" cy="889166"/>
          </a:xfrm>
        </p:grpSpPr>
        <p:sp>
          <p:nvSpPr>
            <p:cNvPr id="573" name="台形 241">
              <a:extLst>
                <a:ext uri="{FF2B5EF4-FFF2-40B4-BE49-F238E27FC236}">
                  <a16:creationId xmlns:a16="http://schemas.microsoft.com/office/drawing/2014/main" id="{9B6CCF1B-3400-D48B-78CE-B2C33FEAF5DC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74" name="Picture 573">
              <a:extLst>
                <a:ext uri="{FF2B5EF4-FFF2-40B4-BE49-F238E27FC236}">
                  <a16:creationId xmlns:a16="http://schemas.microsoft.com/office/drawing/2014/main" id="{63DCF505-AF3B-AC99-049C-E1FBB9BBE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A46F06BC-7F61-B1AE-CF1E-57C0DF406886}"/>
              </a:ext>
            </a:extLst>
          </p:cNvPr>
          <p:cNvGrpSpPr/>
          <p:nvPr/>
        </p:nvGrpSpPr>
        <p:grpSpPr>
          <a:xfrm>
            <a:off x="3946312" y="7197579"/>
            <a:ext cx="279963" cy="889166"/>
            <a:chOff x="2694384" y="4873406"/>
            <a:chExt cx="279963" cy="889166"/>
          </a:xfrm>
        </p:grpSpPr>
        <p:sp>
          <p:nvSpPr>
            <p:cNvPr id="128" name="台形 241">
              <a:extLst>
                <a:ext uri="{FF2B5EF4-FFF2-40B4-BE49-F238E27FC236}">
                  <a16:creationId xmlns:a16="http://schemas.microsoft.com/office/drawing/2014/main" id="{9A7AAD93-5F5E-B36F-AED7-DA90C80BE8AC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DD2DE431-1FAB-347D-9B34-4F9F87C48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3303ED58-DF93-E027-3EE9-5A680790D998}"/>
              </a:ext>
            </a:extLst>
          </p:cNvPr>
          <p:cNvSpPr/>
          <p:nvPr/>
        </p:nvSpPr>
        <p:spPr>
          <a:xfrm>
            <a:off x="3729081" y="5718096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4700BE1E-7A23-0E57-7A4A-AB01101555AE}"/>
              </a:ext>
            </a:extLst>
          </p:cNvPr>
          <p:cNvSpPr/>
          <p:nvPr/>
        </p:nvSpPr>
        <p:spPr>
          <a:xfrm>
            <a:off x="517420" y="8208536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4B103435-DB7C-8E63-6A7F-1AF03B2A5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382" y="6301501"/>
            <a:ext cx="1347999" cy="2011825"/>
          </a:xfrm>
          <a:prstGeom prst="rect">
            <a:avLst/>
          </a:prstGeom>
        </p:spPr>
      </p:pic>
      <p:sp>
        <p:nvSpPr>
          <p:cNvPr id="135" name="テキスト ボックス 294">
            <a:extLst>
              <a:ext uri="{FF2B5EF4-FFF2-40B4-BE49-F238E27FC236}">
                <a16:creationId xmlns:a16="http://schemas.microsoft.com/office/drawing/2014/main" id="{AEE336DD-82D3-FF38-AA86-59F7156BEEC0}"/>
              </a:ext>
            </a:extLst>
          </p:cNvPr>
          <p:cNvSpPr txBox="1"/>
          <p:nvPr/>
        </p:nvSpPr>
        <p:spPr>
          <a:xfrm>
            <a:off x="5312935" y="6428936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Transfer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36" name="テキスト ボックス 412">
            <a:extLst>
              <a:ext uri="{FF2B5EF4-FFF2-40B4-BE49-F238E27FC236}">
                <a16:creationId xmlns:a16="http://schemas.microsoft.com/office/drawing/2014/main" id="{7EE2DDEE-7FFB-71F6-92BC-B049FA6FCFF2}"/>
              </a:ext>
            </a:extLst>
          </p:cNvPr>
          <p:cNvSpPr txBox="1"/>
          <p:nvPr/>
        </p:nvSpPr>
        <p:spPr>
          <a:xfrm>
            <a:off x="5445978" y="7955457"/>
            <a:ext cx="784484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        PCS</a:t>
            </a:r>
            <a:endParaRPr kumimoji="1" lang="ja-JP" altLang="en-US" sz="500" dirty="0"/>
          </a:p>
        </p:txBody>
      </p:sp>
      <p:sp>
        <p:nvSpPr>
          <p:cNvPr id="137" name="テキスト ボックス 412">
            <a:extLst>
              <a:ext uri="{FF2B5EF4-FFF2-40B4-BE49-F238E27FC236}">
                <a16:creationId xmlns:a16="http://schemas.microsoft.com/office/drawing/2014/main" id="{EDE6B150-CD7E-6FFB-6F73-042880F4AD69}"/>
              </a:ext>
            </a:extLst>
          </p:cNvPr>
          <p:cNvSpPr txBox="1"/>
          <p:nvPr/>
        </p:nvSpPr>
        <p:spPr>
          <a:xfrm>
            <a:off x="5750777" y="7956867"/>
            <a:ext cx="330428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1800/1800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4F9897A-DCCB-089F-4F32-E6B0594DF54B}"/>
              </a:ext>
            </a:extLst>
          </p:cNvPr>
          <p:cNvSpPr/>
          <p:nvPr/>
        </p:nvSpPr>
        <p:spPr>
          <a:xfrm>
            <a:off x="4927423" y="7197764"/>
            <a:ext cx="1330958" cy="16175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45720"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Production No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C33ECDE4-CE20-6F78-30A4-171EF3242E15}"/>
              </a:ext>
            </a:extLst>
          </p:cNvPr>
          <p:cNvSpPr/>
          <p:nvPr/>
        </p:nvSpPr>
        <p:spPr>
          <a:xfrm>
            <a:off x="5419588" y="7210850"/>
            <a:ext cx="814683" cy="1400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>
                <a:solidFill>
                  <a:prstClr val="black"/>
                </a:solidFill>
              </a:rPr>
              <a:t>Prod-0001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6564B4F-0CC1-F286-D6AB-78F4B6494603}"/>
              </a:ext>
            </a:extLst>
          </p:cNvPr>
          <p:cNvSpPr/>
          <p:nvPr/>
        </p:nvSpPr>
        <p:spPr>
          <a:xfrm>
            <a:off x="4929935" y="6893173"/>
            <a:ext cx="1330958" cy="16175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45720"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Customer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A5A3CD70-4476-AE57-6D95-3BD5C2D7536F}"/>
              </a:ext>
            </a:extLst>
          </p:cNvPr>
          <p:cNvSpPr/>
          <p:nvPr/>
        </p:nvSpPr>
        <p:spPr>
          <a:xfrm>
            <a:off x="5422100" y="6902449"/>
            <a:ext cx="814683" cy="1400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>
                <a:solidFill>
                  <a:prstClr val="black"/>
                </a:solidFill>
              </a:rPr>
              <a:t>DIAS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C48ADC8-7288-58AF-630D-93574B743218}"/>
              </a:ext>
            </a:extLst>
          </p:cNvPr>
          <p:cNvSpPr/>
          <p:nvPr/>
        </p:nvSpPr>
        <p:spPr>
          <a:xfrm>
            <a:off x="4934255" y="7048701"/>
            <a:ext cx="1330958" cy="16175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45720"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Cont. No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5655D27E-D60E-FFB8-E15E-414D3B29D326}"/>
              </a:ext>
            </a:extLst>
          </p:cNvPr>
          <p:cNvSpPr/>
          <p:nvPr/>
        </p:nvSpPr>
        <p:spPr>
          <a:xfrm>
            <a:off x="5426420" y="7057977"/>
            <a:ext cx="814683" cy="1400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>
                <a:solidFill>
                  <a:prstClr val="black"/>
                </a:solidFill>
              </a:rPr>
              <a:t>2/3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6E0A21A3-E24E-447A-9098-43FFC56B5A23}"/>
              </a:ext>
            </a:extLst>
          </p:cNvPr>
          <p:cNvSpPr/>
          <p:nvPr/>
        </p:nvSpPr>
        <p:spPr>
          <a:xfrm>
            <a:off x="5591071" y="8099657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ADF593E7-96EB-147B-A3D5-0446B6B193C2}"/>
              </a:ext>
            </a:extLst>
          </p:cNvPr>
          <p:cNvSpPr/>
          <p:nvPr/>
        </p:nvSpPr>
        <p:spPr>
          <a:xfrm>
            <a:off x="4906679" y="8104509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2A41E988-11A0-2D54-316F-E716975D28F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04950" y="7368540"/>
            <a:ext cx="1354648" cy="564744"/>
          </a:xfrm>
          <a:prstGeom prst="rect">
            <a:avLst/>
          </a:prstGeom>
        </p:spPr>
      </p:pic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1185C2C-6EA1-5E52-EFDA-D815D7063F82}"/>
              </a:ext>
            </a:extLst>
          </p:cNvPr>
          <p:cNvGrpSpPr/>
          <p:nvPr/>
        </p:nvGrpSpPr>
        <p:grpSpPr>
          <a:xfrm>
            <a:off x="1169023" y="8159131"/>
            <a:ext cx="747585" cy="401579"/>
            <a:chOff x="7001199" y="5604763"/>
            <a:chExt cx="747585" cy="401579"/>
          </a:xfrm>
        </p:grpSpPr>
        <p:sp>
          <p:nvSpPr>
            <p:cNvPr id="150" name="正方形/長方形 40">
              <a:extLst>
                <a:ext uri="{FF2B5EF4-FFF2-40B4-BE49-F238E27FC236}">
                  <a16:creationId xmlns:a16="http://schemas.microsoft.com/office/drawing/2014/main" id="{80850779-A3C4-4F50-6BA7-32201FD9D51E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51" name="グラフィックス 41" descr="右向き指示マーク">
              <a:extLst>
                <a:ext uri="{FF2B5EF4-FFF2-40B4-BE49-F238E27FC236}">
                  <a16:creationId xmlns:a16="http://schemas.microsoft.com/office/drawing/2014/main" id="{891A4480-2E36-D983-B4D7-7CCC42EC2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152" name="テキスト ボックス 300">
            <a:extLst>
              <a:ext uri="{FF2B5EF4-FFF2-40B4-BE49-F238E27FC236}">
                <a16:creationId xmlns:a16="http://schemas.microsoft.com/office/drawing/2014/main" id="{5D529E22-54BD-0B07-5C16-F5F2303F91A0}"/>
              </a:ext>
            </a:extLst>
          </p:cNvPr>
          <p:cNvSpPr txBox="1"/>
          <p:nvPr/>
        </p:nvSpPr>
        <p:spPr>
          <a:xfrm>
            <a:off x="751996" y="8458933"/>
            <a:ext cx="8875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(Step.2)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Push Confirm[P4] to apply the operation</a:t>
            </a:r>
            <a:endParaRPr kumimoji="1" lang="ja-JP" altLang="en-US" sz="600" dirty="0"/>
          </a:p>
        </p:txBody>
      </p:sp>
      <p:sp>
        <p:nvSpPr>
          <p:cNvPr id="154" name="Isosceles Triangle 153">
            <a:extLst>
              <a:ext uri="{FF2B5EF4-FFF2-40B4-BE49-F238E27FC236}">
                <a16:creationId xmlns:a16="http://schemas.microsoft.com/office/drawing/2014/main" id="{D55CE0B8-CA6C-DC6F-874B-5C63DD063B13}"/>
              </a:ext>
            </a:extLst>
          </p:cNvPr>
          <p:cNvSpPr/>
          <p:nvPr/>
        </p:nvSpPr>
        <p:spPr>
          <a:xfrm>
            <a:off x="6192341" y="526231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117085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8419CA9C-E6B8-04BF-14B4-6F8C08BB8FCC}"/>
              </a:ext>
            </a:extLst>
          </p:cNvPr>
          <p:cNvSpPr txBox="1"/>
          <p:nvPr/>
        </p:nvSpPr>
        <p:spPr>
          <a:xfrm>
            <a:off x="2356208" y="5622936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195" name="図 194">
            <a:extLst>
              <a:ext uri="{FF2B5EF4-FFF2-40B4-BE49-F238E27FC236}">
                <a16:creationId xmlns:a16="http://schemas.microsoft.com/office/drawing/2014/main" id="{0B792D6D-9DFB-60F6-1365-651D1EC1C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391" y="4951724"/>
            <a:ext cx="1358764" cy="2027693"/>
          </a:xfrm>
          <a:prstGeom prst="rect">
            <a:avLst/>
          </a:prstGeom>
        </p:spPr>
      </p:pic>
      <p:pic>
        <p:nvPicPr>
          <p:cNvPr id="196" name="図 195">
            <a:extLst>
              <a:ext uri="{FF2B5EF4-FFF2-40B4-BE49-F238E27FC236}">
                <a16:creationId xmlns:a16="http://schemas.microsoft.com/office/drawing/2014/main" id="{BE3AB2B5-B469-D9A6-7805-0AEBC6A0C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747" y="6247111"/>
            <a:ext cx="243861" cy="130125"/>
          </a:xfrm>
          <a:prstGeom prst="rect">
            <a:avLst/>
          </a:prstGeom>
        </p:spPr>
      </p:pic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91B754F2-7D64-3B19-6A6E-713D361C869B}"/>
              </a:ext>
            </a:extLst>
          </p:cNvPr>
          <p:cNvSpPr txBox="1"/>
          <p:nvPr/>
        </p:nvSpPr>
        <p:spPr>
          <a:xfrm>
            <a:off x="2845325" y="6226152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198" name="図 197">
            <a:extLst>
              <a:ext uri="{FF2B5EF4-FFF2-40B4-BE49-F238E27FC236}">
                <a16:creationId xmlns:a16="http://schemas.microsoft.com/office/drawing/2014/main" id="{79285DB9-8A5D-357B-BA6D-7E56F3A4F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078" y="5085804"/>
            <a:ext cx="805148" cy="123622"/>
          </a:xfrm>
          <a:prstGeom prst="rect">
            <a:avLst/>
          </a:prstGeom>
        </p:spPr>
      </p:pic>
      <p:pic>
        <p:nvPicPr>
          <p:cNvPr id="202" name="図 201">
            <a:extLst>
              <a:ext uri="{FF2B5EF4-FFF2-40B4-BE49-F238E27FC236}">
                <a16:creationId xmlns:a16="http://schemas.microsoft.com/office/drawing/2014/main" id="{6862F492-469E-9FEF-F13E-691B05D5A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332" y="6408475"/>
            <a:ext cx="234871" cy="129551"/>
          </a:xfrm>
          <a:prstGeom prst="rect">
            <a:avLst/>
          </a:prstGeom>
        </p:spPr>
      </p:pic>
      <p:pic>
        <p:nvPicPr>
          <p:cNvPr id="203" name="図 202">
            <a:extLst>
              <a:ext uri="{FF2B5EF4-FFF2-40B4-BE49-F238E27FC236}">
                <a16:creationId xmlns:a16="http://schemas.microsoft.com/office/drawing/2014/main" id="{C31388EB-FF25-26B8-AD00-F0FFC64AB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750" y="6591726"/>
            <a:ext cx="234871" cy="129551"/>
          </a:xfrm>
          <a:prstGeom prst="rect">
            <a:avLst/>
          </a:prstGeom>
        </p:spPr>
      </p:pic>
      <p:pic>
        <p:nvPicPr>
          <p:cNvPr id="204" name="図 203">
            <a:extLst>
              <a:ext uri="{FF2B5EF4-FFF2-40B4-BE49-F238E27FC236}">
                <a16:creationId xmlns:a16="http://schemas.microsoft.com/office/drawing/2014/main" id="{C0E0454B-98C9-72A1-3A76-CA5418B9C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6399" y="5958503"/>
            <a:ext cx="1334826" cy="298027"/>
          </a:xfrm>
          <a:prstGeom prst="rect">
            <a:avLst/>
          </a:prstGeom>
        </p:spPr>
      </p:pic>
      <p:sp>
        <p:nvSpPr>
          <p:cNvPr id="205" name="四角形: 角を丸くする 204">
            <a:extLst>
              <a:ext uri="{FF2B5EF4-FFF2-40B4-BE49-F238E27FC236}">
                <a16:creationId xmlns:a16="http://schemas.microsoft.com/office/drawing/2014/main" id="{FCD12523-A08B-CE21-2884-5DF90BA9EF7A}"/>
              </a:ext>
            </a:extLst>
          </p:cNvPr>
          <p:cNvSpPr/>
          <p:nvPr/>
        </p:nvSpPr>
        <p:spPr>
          <a:xfrm>
            <a:off x="2122678" y="6115534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BC1F3A37-7442-D534-D9C1-2B0EB6CFC267}"/>
              </a:ext>
            </a:extLst>
          </p:cNvPr>
          <p:cNvSpPr txBox="1"/>
          <p:nvPr/>
        </p:nvSpPr>
        <p:spPr>
          <a:xfrm>
            <a:off x="1798971" y="6104295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207" name="四角形: 角を丸くする 206">
            <a:extLst>
              <a:ext uri="{FF2B5EF4-FFF2-40B4-BE49-F238E27FC236}">
                <a16:creationId xmlns:a16="http://schemas.microsoft.com/office/drawing/2014/main" id="{013EB4B2-C29B-9F32-CDC3-7ECEA079854A}"/>
              </a:ext>
            </a:extLst>
          </p:cNvPr>
          <p:cNvSpPr/>
          <p:nvPr/>
        </p:nvSpPr>
        <p:spPr>
          <a:xfrm>
            <a:off x="2774614" y="6108140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CE67267B-981C-D49A-CC7B-DCFDFF43A0B6}"/>
              </a:ext>
            </a:extLst>
          </p:cNvPr>
          <p:cNvSpPr txBox="1"/>
          <p:nvPr/>
        </p:nvSpPr>
        <p:spPr>
          <a:xfrm>
            <a:off x="2455669" y="6089757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209" name="図 208">
            <a:extLst>
              <a:ext uri="{FF2B5EF4-FFF2-40B4-BE49-F238E27FC236}">
                <a16:creationId xmlns:a16="http://schemas.microsoft.com/office/drawing/2014/main" id="{186DF9B8-4179-3070-79FC-278368A127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2120" y="5554082"/>
            <a:ext cx="1345035" cy="391873"/>
          </a:xfrm>
          <a:prstGeom prst="rect">
            <a:avLst/>
          </a:prstGeom>
        </p:spPr>
      </p:pic>
      <p:sp>
        <p:nvSpPr>
          <p:cNvPr id="214" name="四角形: 角を丸くする 213">
            <a:extLst>
              <a:ext uri="{FF2B5EF4-FFF2-40B4-BE49-F238E27FC236}">
                <a16:creationId xmlns:a16="http://schemas.microsoft.com/office/drawing/2014/main" id="{B0FBEE1E-BFA2-40FF-961F-9F97E4F9901E}"/>
              </a:ext>
            </a:extLst>
          </p:cNvPr>
          <p:cNvSpPr/>
          <p:nvPr/>
        </p:nvSpPr>
        <p:spPr>
          <a:xfrm>
            <a:off x="2333078" y="5555853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90C0558C-4EFA-929E-E18E-2F16C8E8B888}"/>
              </a:ext>
            </a:extLst>
          </p:cNvPr>
          <p:cNvSpPr txBox="1"/>
          <p:nvPr/>
        </p:nvSpPr>
        <p:spPr>
          <a:xfrm>
            <a:off x="1798971" y="5544614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216" name="四角形: 角を丸くする 215">
            <a:extLst>
              <a:ext uri="{FF2B5EF4-FFF2-40B4-BE49-F238E27FC236}">
                <a16:creationId xmlns:a16="http://schemas.microsoft.com/office/drawing/2014/main" id="{259F2408-D35C-94D1-FD52-038FA920E935}"/>
              </a:ext>
            </a:extLst>
          </p:cNvPr>
          <p:cNvSpPr/>
          <p:nvPr/>
        </p:nvSpPr>
        <p:spPr>
          <a:xfrm>
            <a:off x="2335569" y="5702598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5E622C6F-0C74-1C2A-A114-099D0A4DDC46}"/>
              </a:ext>
            </a:extLst>
          </p:cNvPr>
          <p:cNvSpPr txBox="1"/>
          <p:nvPr/>
        </p:nvSpPr>
        <p:spPr>
          <a:xfrm>
            <a:off x="1801462" y="5691359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04644171-A6E5-486F-0C3B-EDB45E393950}"/>
              </a:ext>
            </a:extLst>
          </p:cNvPr>
          <p:cNvSpPr txBox="1"/>
          <p:nvPr/>
        </p:nvSpPr>
        <p:spPr>
          <a:xfrm>
            <a:off x="2359265" y="5539280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5-3-5. Return Material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93AD1DB1-92EE-CC1D-FC82-70DDF193E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79" y="1530698"/>
            <a:ext cx="1358764" cy="202769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3C2F41C7-1A0E-F652-0B4E-26D045BE3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235" y="2826085"/>
            <a:ext cx="243861" cy="130125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078E152-A195-4197-122E-E2A483F50A09}"/>
              </a:ext>
            </a:extLst>
          </p:cNvPr>
          <p:cNvSpPr txBox="1"/>
          <p:nvPr/>
        </p:nvSpPr>
        <p:spPr>
          <a:xfrm>
            <a:off x="3164813" y="2805126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DECC7CAE-11CD-4443-5C9E-EF7F8B283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566" y="1664778"/>
            <a:ext cx="805148" cy="123622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91FCC9C-8870-F62B-C8C2-EB5D24466028}"/>
              </a:ext>
            </a:extLst>
          </p:cNvPr>
          <p:cNvSpPr txBox="1"/>
          <p:nvPr/>
        </p:nvSpPr>
        <p:spPr>
          <a:xfrm>
            <a:off x="2567847" y="1651355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Return Material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0D5745B2-97D8-D592-38C2-E6E2F7FEE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820" y="2987449"/>
            <a:ext cx="234871" cy="129551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13D427EF-7D7F-308F-81C9-4F21CFC9B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238" y="3170700"/>
            <a:ext cx="234871" cy="12955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86300ACC-FF2A-F846-4ECF-3327CFA0E6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887" y="2537477"/>
            <a:ext cx="1334826" cy="298027"/>
          </a:xfrm>
          <a:prstGeom prst="rect">
            <a:avLst/>
          </a:prstGeom>
        </p:spPr>
      </p:pic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9032B7B1-F795-8EE4-BEE7-CC0DCE6369DF}"/>
              </a:ext>
            </a:extLst>
          </p:cNvPr>
          <p:cNvSpPr/>
          <p:nvPr/>
        </p:nvSpPr>
        <p:spPr>
          <a:xfrm>
            <a:off x="2442166" y="2694508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0734BE4-B303-1573-9199-BCA72CDE5B66}"/>
              </a:ext>
            </a:extLst>
          </p:cNvPr>
          <p:cNvSpPr txBox="1"/>
          <p:nvPr/>
        </p:nvSpPr>
        <p:spPr>
          <a:xfrm>
            <a:off x="2118459" y="2683269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0A137012-4B02-2B69-7087-5EEF2630C2F8}"/>
              </a:ext>
            </a:extLst>
          </p:cNvPr>
          <p:cNvSpPr/>
          <p:nvPr/>
        </p:nvSpPr>
        <p:spPr>
          <a:xfrm>
            <a:off x="3094102" y="2687114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9132AB0-9D81-4649-1798-43FDD5340953}"/>
              </a:ext>
            </a:extLst>
          </p:cNvPr>
          <p:cNvSpPr txBox="1"/>
          <p:nvPr/>
        </p:nvSpPr>
        <p:spPr>
          <a:xfrm>
            <a:off x="2775157" y="2668731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5A8B1039-1BE6-73BF-280A-A7783B8D1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608" y="2133056"/>
            <a:ext cx="1345035" cy="391873"/>
          </a:xfrm>
          <a:prstGeom prst="rect">
            <a:avLst/>
          </a:prstGeom>
        </p:spPr>
      </p:pic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B0FF4956-43BF-4EBF-A672-28C63223AF01}"/>
              </a:ext>
            </a:extLst>
          </p:cNvPr>
          <p:cNvSpPr/>
          <p:nvPr/>
        </p:nvSpPr>
        <p:spPr>
          <a:xfrm>
            <a:off x="2652566" y="2134827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2242300-C449-BDE0-1BC7-0743C9465D16}"/>
              </a:ext>
            </a:extLst>
          </p:cNvPr>
          <p:cNvSpPr txBox="1"/>
          <p:nvPr/>
        </p:nvSpPr>
        <p:spPr>
          <a:xfrm>
            <a:off x="2118459" y="2123588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566F5DD4-210E-63B0-348C-8F74E66CF06C}"/>
              </a:ext>
            </a:extLst>
          </p:cNvPr>
          <p:cNvSpPr/>
          <p:nvPr/>
        </p:nvSpPr>
        <p:spPr>
          <a:xfrm>
            <a:off x="2655057" y="2281572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B729F8A-CDDB-53D2-A29D-AEEC483558AA}"/>
              </a:ext>
            </a:extLst>
          </p:cNvPr>
          <p:cNvSpPr txBox="1"/>
          <p:nvPr/>
        </p:nvSpPr>
        <p:spPr>
          <a:xfrm>
            <a:off x="2120950" y="2270333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1038742-EA6E-BC66-E0F9-CB0696656BCD}"/>
              </a:ext>
            </a:extLst>
          </p:cNvPr>
          <p:cNvSpPr txBox="1"/>
          <p:nvPr/>
        </p:nvSpPr>
        <p:spPr>
          <a:xfrm>
            <a:off x="3539758" y="1354680"/>
            <a:ext cx="29206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Outbound item.</a:t>
            </a:r>
          </a:p>
          <a:p>
            <a:r>
              <a:rPr kumimoji="1" lang="en-US" altLang="ja-JP" sz="800" b="1" dirty="0">
                <a:latin typeface="+mj-lt"/>
              </a:rPr>
              <a:t>Date : </a:t>
            </a:r>
            <a:r>
              <a:rPr kumimoji="1" lang="en-US" altLang="ja-JP" sz="800" dirty="0">
                <a:latin typeface="Arial 本文"/>
              </a:rPr>
              <a:t>Today’s date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 </a:t>
            </a:r>
          </a:p>
          <a:p>
            <a:r>
              <a:rPr kumimoji="1" lang="en-US" altLang="ja-JP" sz="800" b="1" dirty="0">
                <a:latin typeface="Arial 本文"/>
              </a:rPr>
              <a:t>Part Name</a:t>
            </a:r>
            <a:r>
              <a:rPr kumimoji="1" lang="en-US" altLang="ja-JP" sz="800" dirty="0">
                <a:latin typeface="Arial 本文"/>
              </a:rPr>
              <a:t> : 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 </a:t>
            </a:r>
            <a:endParaRPr kumimoji="1" lang="en-US" altLang="ja-JP" sz="800" dirty="0">
              <a:latin typeface="Arial 本文"/>
            </a:endParaRPr>
          </a:p>
          <a:p>
            <a:r>
              <a:rPr kumimoji="1" lang="en-US" altLang="ja-JP" sz="800" b="1" dirty="0">
                <a:latin typeface="Arial 本文"/>
              </a:rPr>
              <a:t>Location Plan :</a:t>
            </a:r>
            <a:r>
              <a:rPr kumimoji="1" lang="en-US" altLang="ja-JP" sz="800" dirty="0">
                <a:latin typeface="Arial 本文"/>
              </a:rPr>
              <a:t> None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 </a:t>
            </a:r>
            <a:endParaRPr kumimoji="1" lang="en-US" altLang="ja-JP" sz="800" b="1" dirty="0">
              <a:latin typeface="Arial 本文"/>
            </a:endParaRPr>
          </a:p>
          <a:p>
            <a:r>
              <a:rPr kumimoji="1" lang="en-US" altLang="ja-JP" sz="800" b="1" dirty="0">
                <a:latin typeface="Arial 本文"/>
              </a:rPr>
              <a:t>Lot Plan :</a:t>
            </a:r>
            <a:r>
              <a:rPr kumimoji="1" lang="en-US" altLang="ja-JP" sz="800" dirty="0">
                <a:latin typeface="Arial 本文"/>
              </a:rPr>
              <a:t> None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Box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</a:p>
          <a:p>
            <a:r>
              <a:rPr kumimoji="1" lang="en-US" altLang="ja-JP" sz="800" b="1" dirty="0">
                <a:latin typeface="+mj-lt"/>
              </a:rPr>
              <a:t>Total 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Location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No initial value information. If there is no link, display blank.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CEBE0F17-8375-511F-3CF5-C7F16A029CEA}"/>
              </a:ext>
            </a:extLst>
          </p:cNvPr>
          <p:cNvSpPr/>
          <p:nvPr/>
        </p:nvSpPr>
        <p:spPr>
          <a:xfrm>
            <a:off x="1900894" y="26339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3A88918-7B8E-EBE6-A439-60B4D84FC7F4}"/>
              </a:ext>
            </a:extLst>
          </p:cNvPr>
          <p:cNvSpPr txBox="1"/>
          <p:nvPr/>
        </p:nvSpPr>
        <p:spPr>
          <a:xfrm>
            <a:off x="512967" y="5591610"/>
            <a:ext cx="974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</a:t>
            </a:r>
            <a:r>
              <a:rPr kumimoji="1" lang="en-US" altLang="ja-JP" sz="600" dirty="0" err="1">
                <a:latin typeface="+mj-lt"/>
              </a:rPr>
              <a:t>NO_B</a:t>
            </a:r>
            <a:endParaRPr kumimoji="1" lang="en-US" altLang="ja-JP" sz="600" dirty="0"/>
          </a:p>
          <a:p>
            <a:r>
              <a:rPr kumimoji="1" lang="en-US" altLang="ja-JP" sz="600" dirty="0"/>
              <a:t>Qty per box = 10pcs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2023-09-10</a:t>
            </a:r>
          </a:p>
          <a:p>
            <a:r>
              <a:rPr kumimoji="1" lang="en-US" altLang="ja-JP" sz="600" dirty="0"/>
              <a:t>Label serial : 0001</a:t>
            </a:r>
            <a:endParaRPr kumimoji="1" lang="ja-JP" altLang="en-US" sz="600" dirty="0"/>
          </a:p>
        </p:txBody>
      </p:sp>
      <p:sp>
        <p:nvSpPr>
          <p:cNvPr id="90" name="矢印: 右 89">
            <a:extLst>
              <a:ext uri="{FF2B5EF4-FFF2-40B4-BE49-F238E27FC236}">
                <a16:creationId xmlns:a16="http://schemas.microsoft.com/office/drawing/2014/main" id="{761FFC5F-4DB6-86B2-B300-0DD3394D5043}"/>
              </a:ext>
            </a:extLst>
          </p:cNvPr>
          <p:cNvSpPr/>
          <p:nvPr/>
        </p:nvSpPr>
        <p:spPr>
          <a:xfrm>
            <a:off x="3325493" y="542791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91" name="矢印: 右 90">
            <a:extLst>
              <a:ext uri="{FF2B5EF4-FFF2-40B4-BE49-F238E27FC236}">
                <a16:creationId xmlns:a16="http://schemas.microsoft.com/office/drawing/2014/main" id="{F701F9ED-FE00-6344-EBB7-F19DF42DE8B2}"/>
              </a:ext>
            </a:extLst>
          </p:cNvPr>
          <p:cNvSpPr/>
          <p:nvPr/>
        </p:nvSpPr>
        <p:spPr>
          <a:xfrm>
            <a:off x="1535295" y="543218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A6CCD57E-D945-952A-2E3E-A82218889EAB}"/>
              </a:ext>
            </a:extLst>
          </p:cNvPr>
          <p:cNvSpPr txBox="1"/>
          <p:nvPr/>
        </p:nvSpPr>
        <p:spPr>
          <a:xfrm>
            <a:off x="3604006" y="5539280"/>
            <a:ext cx="974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</a:t>
            </a:r>
            <a:r>
              <a:rPr kumimoji="1" lang="en-US" altLang="ja-JP" sz="600" dirty="0" err="1">
                <a:latin typeface="+mj-lt"/>
              </a:rPr>
              <a:t>NO_B</a:t>
            </a:r>
            <a:endParaRPr kumimoji="1" lang="en-US" altLang="ja-JP" sz="600" dirty="0"/>
          </a:p>
          <a:p>
            <a:r>
              <a:rPr kumimoji="1" lang="en-US" altLang="ja-JP" sz="600" dirty="0"/>
              <a:t>Qty per box = 10pcs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2023-09-10</a:t>
            </a:r>
          </a:p>
          <a:p>
            <a:r>
              <a:rPr kumimoji="1" lang="en-US" altLang="ja-JP" sz="600" dirty="0"/>
              <a:t>Label serial : 0002</a:t>
            </a:r>
            <a:endParaRPr kumimoji="1" lang="ja-JP" altLang="en-US" sz="600" dirty="0"/>
          </a:p>
        </p:txBody>
      </p: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0A229914-1915-229B-2873-4BEB5E66F951}"/>
              </a:ext>
            </a:extLst>
          </p:cNvPr>
          <p:cNvSpPr txBox="1"/>
          <p:nvPr/>
        </p:nvSpPr>
        <p:spPr>
          <a:xfrm>
            <a:off x="1973320" y="6099437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4C8C7865-8375-2877-D35E-E02CF9C198B8}"/>
              </a:ext>
            </a:extLst>
          </p:cNvPr>
          <p:cNvSpPr txBox="1"/>
          <p:nvPr/>
        </p:nvSpPr>
        <p:spPr>
          <a:xfrm>
            <a:off x="2639222" y="6099191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8BA2EEAB-730F-559E-A80F-64DC3223FCC9}"/>
              </a:ext>
            </a:extLst>
          </p:cNvPr>
          <p:cNvSpPr txBox="1"/>
          <p:nvPr/>
        </p:nvSpPr>
        <p:spPr>
          <a:xfrm>
            <a:off x="1817727" y="6383950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1</a:t>
            </a: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B83A7AAA-5E3D-DED1-AF7A-A6130C163943}"/>
              </a:ext>
            </a:extLst>
          </p:cNvPr>
          <p:cNvSpPr txBox="1"/>
          <p:nvPr/>
        </p:nvSpPr>
        <p:spPr>
          <a:xfrm>
            <a:off x="2268486" y="6375822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5066B74F-A069-5146-1D15-BC3270F2FC7A}"/>
              </a:ext>
            </a:extLst>
          </p:cNvPr>
          <p:cNvSpPr txBox="1"/>
          <p:nvPr/>
        </p:nvSpPr>
        <p:spPr>
          <a:xfrm>
            <a:off x="2673130" y="6381106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10</a:t>
            </a: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5AE5FB2C-D397-77D6-D1AD-74DFDB98D5E3}"/>
              </a:ext>
            </a:extLst>
          </p:cNvPr>
          <p:cNvSpPr txBox="1"/>
          <p:nvPr/>
        </p:nvSpPr>
        <p:spPr>
          <a:xfrm>
            <a:off x="5475497" y="5615868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228" name="図 227">
            <a:extLst>
              <a:ext uri="{FF2B5EF4-FFF2-40B4-BE49-F238E27FC236}">
                <a16:creationId xmlns:a16="http://schemas.microsoft.com/office/drawing/2014/main" id="{A9817965-9169-390B-D351-ED6CC250F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680" y="4944656"/>
            <a:ext cx="1358764" cy="2027693"/>
          </a:xfrm>
          <a:prstGeom prst="rect">
            <a:avLst/>
          </a:prstGeom>
        </p:spPr>
      </p:pic>
      <p:pic>
        <p:nvPicPr>
          <p:cNvPr id="229" name="図 228">
            <a:extLst>
              <a:ext uri="{FF2B5EF4-FFF2-40B4-BE49-F238E27FC236}">
                <a16:creationId xmlns:a16="http://schemas.microsoft.com/office/drawing/2014/main" id="{F9F15F1D-CF3A-0386-8DFF-7D7DFF331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036" y="6240043"/>
            <a:ext cx="243861" cy="130125"/>
          </a:xfrm>
          <a:prstGeom prst="rect">
            <a:avLst/>
          </a:prstGeom>
        </p:spPr>
      </p:pic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74CEE19B-3851-CA66-F5C6-888BC70D00F2}"/>
              </a:ext>
            </a:extLst>
          </p:cNvPr>
          <p:cNvSpPr txBox="1"/>
          <p:nvPr/>
        </p:nvSpPr>
        <p:spPr>
          <a:xfrm>
            <a:off x="5964614" y="6219084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231" name="図 230">
            <a:extLst>
              <a:ext uri="{FF2B5EF4-FFF2-40B4-BE49-F238E27FC236}">
                <a16:creationId xmlns:a16="http://schemas.microsoft.com/office/drawing/2014/main" id="{1B0F0338-B8E3-3024-FAA7-ED087408F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367" y="5078736"/>
            <a:ext cx="805148" cy="123622"/>
          </a:xfrm>
          <a:prstGeom prst="rect">
            <a:avLst/>
          </a:prstGeom>
        </p:spPr>
      </p:pic>
      <p:pic>
        <p:nvPicPr>
          <p:cNvPr id="235" name="図 234">
            <a:extLst>
              <a:ext uri="{FF2B5EF4-FFF2-40B4-BE49-F238E27FC236}">
                <a16:creationId xmlns:a16="http://schemas.microsoft.com/office/drawing/2014/main" id="{A829BB27-EC34-8B54-B3F1-838FAB2D0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621" y="6401407"/>
            <a:ext cx="234871" cy="129551"/>
          </a:xfrm>
          <a:prstGeom prst="rect">
            <a:avLst/>
          </a:prstGeom>
        </p:spPr>
      </p:pic>
      <p:pic>
        <p:nvPicPr>
          <p:cNvPr id="236" name="図 235">
            <a:extLst>
              <a:ext uri="{FF2B5EF4-FFF2-40B4-BE49-F238E27FC236}">
                <a16:creationId xmlns:a16="http://schemas.microsoft.com/office/drawing/2014/main" id="{F220A0B8-F5DD-0907-24F3-5259B2897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039" y="6584658"/>
            <a:ext cx="234871" cy="129551"/>
          </a:xfrm>
          <a:prstGeom prst="rect">
            <a:avLst/>
          </a:prstGeom>
        </p:spPr>
      </p:pic>
      <p:pic>
        <p:nvPicPr>
          <p:cNvPr id="237" name="図 236">
            <a:extLst>
              <a:ext uri="{FF2B5EF4-FFF2-40B4-BE49-F238E27FC236}">
                <a16:creationId xmlns:a16="http://schemas.microsoft.com/office/drawing/2014/main" id="{AEAC844D-46FE-F7E4-5E1B-040B5C432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688" y="5951435"/>
            <a:ext cx="1334826" cy="298027"/>
          </a:xfrm>
          <a:prstGeom prst="rect">
            <a:avLst/>
          </a:prstGeom>
        </p:spPr>
      </p:pic>
      <p:sp>
        <p:nvSpPr>
          <p:cNvPr id="238" name="四角形: 角を丸くする 237">
            <a:extLst>
              <a:ext uri="{FF2B5EF4-FFF2-40B4-BE49-F238E27FC236}">
                <a16:creationId xmlns:a16="http://schemas.microsoft.com/office/drawing/2014/main" id="{C3D778BC-CFED-C6CA-A0A6-C97736715D52}"/>
              </a:ext>
            </a:extLst>
          </p:cNvPr>
          <p:cNvSpPr/>
          <p:nvPr/>
        </p:nvSpPr>
        <p:spPr>
          <a:xfrm>
            <a:off x="5241967" y="6108466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39" name="四角形: 角を丸くする 238">
            <a:extLst>
              <a:ext uri="{FF2B5EF4-FFF2-40B4-BE49-F238E27FC236}">
                <a16:creationId xmlns:a16="http://schemas.microsoft.com/office/drawing/2014/main" id="{5B558949-BBD3-9C04-6B57-9AB23E6B4CBC}"/>
              </a:ext>
            </a:extLst>
          </p:cNvPr>
          <p:cNvSpPr/>
          <p:nvPr/>
        </p:nvSpPr>
        <p:spPr>
          <a:xfrm>
            <a:off x="5893903" y="6101072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DA6D98BC-26F3-A425-5A51-27F748C22B75}"/>
              </a:ext>
            </a:extLst>
          </p:cNvPr>
          <p:cNvSpPr txBox="1"/>
          <p:nvPr/>
        </p:nvSpPr>
        <p:spPr>
          <a:xfrm>
            <a:off x="5574958" y="6082689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241" name="図 240">
            <a:extLst>
              <a:ext uri="{FF2B5EF4-FFF2-40B4-BE49-F238E27FC236}">
                <a16:creationId xmlns:a16="http://schemas.microsoft.com/office/drawing/2014/main" id="{C9AD7658-E5AD-00E9-5087-3B7B2A9AE8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1409" y="5547014"/>
            <a:ext cx="1345035" cy="391873"/>
          </a:xfrm>
          <a:prstGeom prst="rect">
            <a:avLst/>
          </a:prstGeom>
        </p:spPr>
      </p:pic>
      <p:sp>
        <p:nvSpPr>
          <p:cNvPr id="245" name="四角形: 角を丸くする 244">
            <a:extLst>
              <a:ext uri="{FF2B5EF4-FFF2-40B4-BE49-F238E27FC236}">
                <a16:creationId xmlns:a16="http://schemas.microsoft.com/office/drawing/2014/main" id="{0BCCFC42-0C6C-6A2E-1564-5E1DEE558963}"/>
              </a:ext>
            </a:extLst>
          </p:cNvPr>
          <p:cNvSpPr/>
          <p:nvPr/>
        </p:nvSpPr>
        <p:spPr>
          <a:xfrm>
            <a:off x="5452367" y="5548785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6" name="四角形: 角を丸くする 245">
            <a:extLst>
              <a:ext uri="{FF2B5EF4-FFF2-40B4-BE49-F238E27FC236}">
                <a16:creationId xmlns:a16="http://schemas.microsoft.com/office/drawing/2014/main" id="{04C46BE0-46CA-85B3-8DB0-863CA8ACA94D}"/>
              </a:ext>
            </a:extLst>
          </p:cNvPr>
          <p:cNvSpPr/>
          <p:nvPr/>
        </p:nvSpPr>
        <p:spPr>
          <a:xfrm>
            <a:off x="5454858" y="5695530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4664A8B4-4193-B801-237D-F3078D3AE59F}"/>
              </a:ext>
            </a:extLst>
          </p:cNvPr>
          <p:cNvSpPr txBox="1"/>
          <p:nvPr/>
        </p:nvSpPr>
        <p:spPr>
          <a:xfrm>
            <a:off x="4920751" y="5684291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B96985B1-9C0A-A9FA-9AB4-30BA76AC1161}"/>
              </a:ext>
            </a:extLst>
          </p:cNvPr>
          <p:cNvSpPr txBox="1"/>
          <p:nvPr/>
        </p:nvSpPr>
        <p:spPr>
          <a:xfrm>
            <a:off x="5478554" y="5532212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251" name="矢印: 右 250">
            <a:extLst>
              <a:ext uri="{FF2B5EF4-FFF2-40B4-BE49-F238E27FC236}">
                <a16:creationId xmlns:a16="http://schemas.microsoft.com/office/drawing/2014/main" id="{27D83BE8-84D2-FB33-9F37-877B7E31F18F}"/>
              </a:ext>
            </a:extLst>
          </p:cNvPr>
          <p:cNvSpPr/>
          <p:nvPr/>
        </p:nvSpPr>
        <p:spPr>
          <a:xfrm>
            <a:off x="4581098" y="543155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85139602-6C97-DA09-3838-B61663A7E7A7}"/>
              </a:ext>
            </a:extLst>
          </p:cNvPr>
          <p:cNvSpPr txBox="1"/>
          <p:nvPr/>
        </p:nvSpPr>
        <p:spPr>
          <a:xfrm>
            <a:off x="5092609" y="6092369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83286540-9BD1-2493-4F68-C4314D88390D}"/>
              </a:ext>
            </a:extLst>
          </p:cNvPr>
          <p:cNvSpPr txBox="1"/>
          <p:nvPr/>
        </p:nvSpPr>
        <p:spPr>
          <a:xfrm>
            <a:off x="4937016" y="6376882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</a:t>
            </a: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A64F497D-DAAA-E990-8918-58AEF7E2D81C}"/>
              </a:ext>
            </a:extLst>
          </p:cNvPr>
          <p:cNvSpPr txBox="1"/>
          <p:nvPr/>
        </p:nvSpPr>
        <p:spPr>
          <a:xfrm>
            <a:off x="5387775" y="6368754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C5380CD5-D6F1-E17B-D371-DD8D0FCA7156}"/>
              </a:ext>
            </a:extLst>
          </p:cNvPr>
          <p:cNvSpPr txBox="1"/>
          <p:nvPr/>
        </p:nvSpPr>
        <p:spPr>
          <a:xfrm>
            <a:off x="5792419" y="6374038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</a:t>
            </a:r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14651ADD-35B2-23D9-7939-8EC7F17DCCB4}"/>
              </a:ext>
            </a:extLst>
          </p:cNvPr>
          <p:cNvSpPr txBox="1"/>
          <p:nvPr/>
        </p:nvSpPr>
        <p:spPr>
          <a:xfrm>
            <a:off x="5737074" y="6084829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28C3DA-B605-32A6-58A8-FCE87B9DCF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8495"/>
          <a:stretch/>
        </p:blipFill>
        <p:spPr>
          <a:xfrm>
            <a:off x="2172817" y="2591786"/>
            <a:ext cx="1327896" cy="544511"/>
          </a:xfrm>
          <a:prstGeom prst="rect">
            <a:avLst/>
          </a:prstGeom>
        </p:spPr>
      </p:pic>
      <p:sp>
        <p:nvSpPr>
          <p:cNvPr id="26" name="テキスト ボックス 741">
            <a:extLst>
              <a:ext uri="{FF2B5EF4-FFF2-40B4-BE49-F238E27FC236}">
                <a16:creationId xmlns:a16="http://schemas.microsoft.com/office/drawing/2014/main" id="{13A0409A-ABE0-E0B9-7548-2E724CA6A839}"/>
              </a:ext>
            </a:extLst>
          </p:cNvPr>
          <p:cNvSpPr txBox="1"/>
          <p:nvPr/>
        </p:nvSpPr>
        <p:spPr>
          <a:xfrm>
            <a:off x="2290000" y="5686383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27" name="テキスト ボックス 741">
            <a:extLst>
              <a:ext uri="{FF2B5EF4-FFF2-40B4-BE49-F238E27FC236}">
                <a16:creationId xmlns:a16="http://schemas.microsoft.com/office/drawing/2014/main" id="{A25BBFF5-9344-BB22-9B74-10A982F2019D}"/>
              </a:ext>
            </a:extLst>
          </p:cNvPr>
          <p:cNvSpPr txBox="1"/>
          <p:nvPr/>
        </p:nvSpPr>
        <p:spPr>
          <a:xfrm>
            <a:off x="5416833" y="5686102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09895AE-D0B3-CE02-75C4-398AAA72C059}"/>
              </a:ext>
            </a:extLst>
          </p:cNvPr>
          <p:cNvGrpSpPr/>
          <p:nvPr/>
        </p:nvGrpSpPr>
        <p:grpSpPr>
          <a:xfrm>
            <a:off x="935020" y="4970812"/>
            <a:ext cx="233681" cy="628270"/>
            <a:chOff x="2694385" y="4873406"/>
            <a:chExt cx="233681" cy="628270"/>
          </a:xfrm>
        </p:grpSpPr>
        <p:sp>
          <p:nvSpPr>
            <p:cNvPr id="92" name="台形 241">
              <a:extLst>
                <a:ext uri="{FF2B5EF4-FFF2-40B4-BE49-F238E27FC236}">
                  <a16:creationId xmlns:a16="http://schemas.microsoft.com/office/drawing/2014/main" id="{CA776FB5-A469-E61F-224F-4AF47890846A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9D9761CD-6574-78F5-73E1-7581C7EC8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94385" y="5075095"/>
              <a:ext cx="173718" cy="426581"/>
            </a:xfrm>
            <a:prstGeom prst="rect">
              <a:avLst/>
            </a:prstGeom>
          </p:spPr>
        </p:pic>
      </p:grpSp>
      <p:sp>
        <p:nvSpPr>
          <p:cNvPr id="95" name="テキスト ボックス 32">
            <a:extLst>
              <a:ext uri="{FF2B5EF4-FFF2-40B4-BE49-F238E27FC236}">
                <a16:creationId xmlns:a16="http://schemas.microsoft.com/office/drawing/2014/main" id="{FD3892FC-A84E-AEBD-26F4-80B30D03FBF7}"/>
              </a:ext>
            </a:extLst>
          </p:cNvPr>
          <p:cNvSpPr txBox="1"/>
          <p:nvPr/>
        </p:nvSpPr>
        <p:spPr>
          <a:xfrm>
            <a:off x="2165210" y="5063394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Return Material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96" name="テキスト ボックス 32">
            <a:extLst>
              <a:ext uri="{FF2B5EF4-FFF2-40B4-BE49-F238E27FC236}">
                <a16:creationId xmlns:a16="http://schemas.microsoft.com/office/drawing/2014/main" id="{F3C31F05-A6B1-EDB9-0EBA-C5ADA6E25C35}"/>
              </a:ext>
            </a:extLst>
          </p:cNvPr>
          <p:cNvSpPr txBox="1"/>
          <p:nvPr/>
        </p:nvSpPr>
        <p:spPr>
          <a:xfrm>
            <a:off x="5285401" y="5048582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Return Material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FDDFC9DC-5E6A-BDA8-645F-9066BBE3E108}"/>
              </a:ext>
            </a:extLst>
          </p:cNvPr>
          <p:cNvSpPr/>
          <p:nvPr/>
        </p:nvSpPr>
        <p:spPr>
          <a:xfrm>
            <a:off x="5630653" y="6746329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7CD47F1D-07FA-A1B9-F896-293F4B450741}"/>
              </a:ext>
            </a:extLst>
          </p:cNvPr>
          <p:cNvSpPr/>
          <p:nvPr/>
        </p:nvSpPr>
        <p:spPr>
          <a:xfrm>
            <a:off x="4957293" y="6746711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FC166F5-5D51-0061-992A-F28F808477B7}"/>
              </a:ext>
            </a:extLst>
          </p:cNvPr>
          <p:cNvGrpSpPr/>
          <p:nvPr/>
        </p:nvGrpSpPr>
        <p:grpSpPr>
          <a:xfrm>
            <a:off x="3964442" y="4967701"/>
            <a:ext cx="233681" cy="628270"/>
            <a:chOff x="2694385" y="4873406"/>
            <a:chExt cx="233681" cy="628270"/>
          </a:xfrm>
        </p:grpSpPr>
        <p:sp>
          <p:nvSpPr>
            <p:cNvPr id="106" name="台形 241">
              <a:extLst>
                <a:ext uri="{FF2B5EF4-FFF2-40B4-BE49-F238E27FC236}">
                  <a16:creationId xmlns:a16="http://schemas.microsoft.com/office/drawing/2014/main" id="{5FCB9F77-34DB-817F-9BF6-7E26A6CE3A61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02DCF1BE-2839-D62E-1971-2BC6AC410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94385" y="5075095"/>
              <a:ext cx="173718" cy="426581"/>
            </a:xfrm>
            <a:prstGeom prst="rect">
              <a:avLst/>
            </a:prstGeom>
          </p:spPr>
        </p:pic>
      </p:grpSp>
      <p:sp>
        <p:nvSpPr>
          <p:cNvPr id="108" name="テキスト ボックス 214">
            <a:extLst>
              <a:ext uri="{FF2B5EF4-FFF2-40B4-BE49-F238E27FC236}">
                <a16:creationId xmlns:a16="http://schemas.microsoft.com/office/drawing/2014/main" id="{C9D6B5E1-DE88-375F-F181-DF882462EE29}"/>
              </a:ext>
            </a:extLst>
          </p:cNvPr>
          <p:cNvSpPr txBox="1"/>
          <p:nvPr/>
        </p:nvSpPr>
        <p:spPr>
          <a:xfrm>
            <a:off x="4914257" y="5523293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02C718-BAC7-C308-C30A-C212398A9DB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0581"/>
          <a:stretch/>
        </p:blipFill>
        <p:spPr>
          <a:xfrm>
            <a:off x="1843651" y="6036050"/>
            <a:ext cx="1329992" cy="697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E2428B-7E11-54D6-73AB-68287DA503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9714" y="6551104"/>
            <a:ext cx="1254295" cy="1699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3A7696-93F5-DBEB-C2C2-90C5F617629E}"/>
              </a:ext>
            </a:extLst>
          </p:cNvPr>
          <p:cNvSpPr txBox="1"/>
          <p:nvPr/>
        </p:nvSpPr>
        <p:spPr>
          <a:xfrm>
            <a:off x="2720051" y="6564400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F6571F-2572-8D0A-EE01-563CD54331D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21445"/>
          <a:stretch/>
        </p:blipFill>
        <p:spPr>
          <a:xfrm>
            <a:off x="4967136" y="6041640"/>
            <a:ext cx="1331929" cy="6932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58EA2F-0B94-033A-BC8F-D8A3A3FED9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7925" y="6564958"/>
            <a:ext cx="1254295" cy="1699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8DAC0B-4730-04BB-AAE7-550A268B21A8}"/>
              </a:ext>
            </a:extLst>
          </p:cNvPr>
          <p:cNvSpPr txBox="1"/>
          <p:nvPr/>
        </p:nvSpPr>
        <p:spPr>
          <a:xfrm>
            <a:off x="5828262" y="6578254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20</a:t>
            </a:r>
          </a:p>
        </p:txBody>
      </p:sp>
      <p:sp>
        <p:nvSpPr>
          <p:cNvPr id="334" name="テキスト ボックス 412">
            <a:extLst>
              <a:ext uri="{FF2B5EF4-FFF2-40B4-BE49-F238E27FC236}">
                <a16:creationId xmlns:a16="http://schemas.microsoft.com/office/drawing/2014/main" id="{6C000E80-47F2-54CA-DAE6-948548DF6150}"/>
              </a:ext>
            </a:extLst>
          </p:cNvPr>
          <p:cNvSpPr txBox="1"/>
          <p:nvPr/>
        </p:nvSpPr>
        <p:spPr>
          <a:xfrm>
            <a:off x="1869304" y="6609694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335" name="Rectangle: Rounded Corners 334">
            <a:extLst>
              <a:ext uri="{FF2B5EF4-FFF2-40B4-BE49-F238E27FC236}">
                <a16:creationId xmlns:a16="http://schemas.microsoft.com/office/drawing/2014/main" id="{2C7FEAD1-A12C-DBBF-35A2-52645457F076}"/>
              </a:ext>
            </a:extLst>
          </p:cNvPr>
          <p:cNvSpPr/>
          <p:nvPr/>
        </p:nvSpPr>
        <p:spPr>
          <a:xfrm>
            <a:off x="2158326" y="6594066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b="1" kern="0" dirty="0">
              <a:solidFill>
                <a:prstClr val="black"/>
              </a:solidFill>
            </a:endParaRPr>
          </a:p>
        </p:txBody>
      </p:sp>
      <p:sp>
        <p:nvSpPr>
          <p:cNvPr id="336" name="テキスト ボックス 412">
            <a:extLst>
              <a:ext uri="{FF2B5EF4-FFF2-40B4-BE49-F238E27FC236}">
                <a16:creationId xmlns:a16="http://schemas.microsoft.com/office/drawing/2014/main" id="{C0859829-7BBE-3BC4-FEC6-6F0F3A6F31E7}"/>
              </a:ext>
            </a:extLst>
          </p:cNvPr>
          <p:cNvSpPr txBox="1"/>
          <p:nvPr/>
        </p:nvSpPr>
        <p:spPr>
          <a:xfrm>
            <a:off x="4989996" y="6632206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337" name="Rectangle: Rounded Corners 336">
            <a:extLst>
              <a:ext uri="{FF2B5EF4-FFF2-40B4-BE49-F238E27FC236}">
                <a16:creationId xmlns:a16="http://schemas.microsoft.com/office/drawing/2014/main" id="{738343B2-16B2-DC86-F1C9-666EF9C51D34}"/>
              </a:ext>
            </a:extLst>
          </p:cNvPr>
          <p:cNvSpPr/>
          <p:nvPr/>
        </p:nvSpPr>
        <p:spPr>
          <a:xfrm>
            <a:off x="5279018" y="6616578"/>
            <a:ext cx="304122" cy="104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b="1" kern="0" dirty="0">
                <a:solidFill>
                  <a:prstClr val="black"/>
                </a:solidFill>
              </a:rPr>
              <a:t>F01</a:t>
            </a:r>
          </a:p>
        </p:txBody>
      </p:sp>
      <p:sp>
        <p:nvSpPr>
          <p:cNvPr id="338" name="Callout: Bent Line 337">
            <a:extLst>
              <a:ext uri="{FF2B5EF4-FFF2-40B4-BE49-F238E27FC236}">
                <a16:creationId xmlns:a16="http://schemas.microsoft.com/office/drawing/2014/main" id="{C16E8E36-32D8-0B21-7BD9-AD97350EF3DB}"/>
              </a:ext>
            </a:extLst>
          </p:cNvPr>
          <p:cNvSpPr/>
          <p:nvPr/>
        </p:nvSpPr>
        <p:spPr>
          <a:xfrm>
            <a:off x="5340705" y="7165769"/>
            <a:ext cx="840723" cy="302889"/>
          </a:xfrm>
          <a:prstGeom prst="borderCallout2">
            <a:avLst>
              <a:gd name="adj1" fmla="val -6470"/>
              <a:gd name="adj2" fmla="val 20964"/>
              <a:gd name="adj3" fmla="val -24904"/>
              <a:gd name="adj4" fmla="val 7955"/>
              <a:gd name="adj5" fmla="val -156740"/>
              <a:gd name="adj6" fmla="val 7735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600" b="1" dirty="0">
                <a:latin typeface="+mj-lt"/>
              </a:rPr>
              <a:t>Scan barcode line</a:t>
            </a:r>
          </a:p>
          <a:p>
            <a:r>
              <a:rPr kumimoji="1" lang="en-US" altLang="ja-JP" sz="600" b="1" dirty="0" err="1">
                <a:latin typeface="+mj-lt"/>
              </a:rPr>
              <a:t>SA|xxxx</a:t>
            </a:r>
            <a:endParaRPr kumimoji="1" lang="ja-JP" altLang="en-US" sz="600" dirty="0"/>
          </a:p>
        </p:txBody>
      </p:sp>
      <p:sp>
        <p:nvSpPr>
          <p:cNvPr id="4" name="Callout: Bent Line 3">
            <a:extLst>
              <a:ext uri="{FF2B5EF4-FFF2-40B4-BE49-F238E27FC236}">
                <a16:creationId xmlns:a16="http://schemas.microsoft.com/office/drawing/2014/main" id="{56C97E58-7031-DFEC-0EE2-688FFABA6A30}"/>
              </a:ext>
            </a:extLst>
          </p:cNvPr>
          <p:cNvSpPr/>
          <p:nvPr/>
        </p:nvSpPr>
        <p:spPr>
          <a:xfrm>
            <a:off x="467617" y="6458477"/>
            <a:ext cx="1222436" cy="707050"/>
          </a:xfrm>
          <a:prstGeom prst="borderCallout2">
            <a:avLst>
              <a:gd name="adj1" fmla="val 31286"/>
              <a:gd name="adj2" fmla="val 101688"/>
              <a:gd name="adj3" fmla="val 31287"/>
              <a:gd name="adj4" fmla="val 108626"/>
              <a:gd name="adj5" fmla="val -30741"/>
              <a:gd name="adj6" fmla="val 158896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600" b="1" dirty="0">
                <a:latin typeface="+mj-lt"/>
              </a:rPr>
              <a:t>Destination location get from last store location of supplier KANBAN.</a:t>
            </a:r>
          </a:p>
          <a:p>
            <a:endParaRPr kumimoji="1" lang="en-US" altLang="ja-JP" sz="600" b="1" dirty="0">
              <a:latin typeface="+mj-lt"/>
            </a:endParaRPr>
          </a:p>
          <a:p>
            <a:r>
              <a:rPr kumimoji="1" lang="en-US" altLang="ja-JP" sz="600" b="1" dirty="0">
                <a:latin typeface="+mj-lt"/>
              </a:rPr>
              <a:t>*Keep last location of RM store for return mat</a:t>
            </a:r>
          </a:p>
          <a:p>
            <a:endParaRPr kumimoji="1" lang="ja-JP" altLang="en-US" sz="600" dirty="0"/>
          </a:p>
        </p:txBody>
      </p:sp>
      <p:sp>
        <p:nvSpPr>
          <p:cNvPr id="6" name="四角形: 角を丸くする 50">
            <a:extLst>
              <a:ext uri="{FF2B5EF4-FFF2-40B4-BE49-F238E27FC236}">
                <a16:creationId xmlns:a16="http://schemas.microsoft.com/office/drawing/2014/main" id="{11273ABB-B450-9F2B-A22C-A77607C9F423}"/>
              </a:ext>
            </a:extLst>
          </p:cNvPr>
          <p:cNvSpPr/>
          <p:nvPr/>
        </p:nvSpPr>
        <p:spPr>
          <a:xfrm>
            <a:off x="2656159" y="2433951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51">
            <a:extLst>
              <a:ext uri="{FF2B5EF4-FFF2-40B4-BE49-F238E27FC236}">
                <a16:creationId xmlns:a16="http://schemas.microsoft.com/office/drawing/2014/main" id="{F335FBEA-CF32-E7B9-B744-89B34C4BCA24}"/>
              </a:ext>
            </a:extLst>
          </p:cNvPr>
          <p:cNvSpPr txBox="1"/>
          <p:nvPr/>
        </p:nvSpPr>
        <p:spPr>
          <a:xfrm>
            <a:off x="2122052" y="2422712"/>
            <a:ext cx="39786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Doc No</a:t>
            </a:r>
            <a:endParaRPr kumimoji="1" lang="ja-JP" altLang="en-US" sz="500" dirty="0"/>
          </a:p>
        </p:txBody>
      </p:sp>
      <p:pic>
        <p:nvPicPr>
          <p:cNvPr id="21" name="図 202">
            <a:extLst>
              <a:ext uri="{FF2B5EF4-FFF2-40B4-BE49-F238E27FC236}">
                <a16:creationId xmlns:a16="http://schemas.microsoft.com/office/drawing/2014/main" id="{F7409673-0C0F-7324-3B70-0E990B347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700" y="3181599"/>
            <a:ext cx="234871" cy="1295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11FEBC-294A-B28F-9C7E-F43A9F5EB7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2664" y="3143358"/>
            <a:ext cx="1338049" cy="169937"/>
          </a:xfrm>
          <a:prstGeom prst="rect">
            <a:avLst/>
          </a:prstGeom>
        </p:spPr>
      </p:pic>
      <p:sp>
        <p:nvSpPr>
          <p:cNvPr id="57" name="テキスト ボックス 412">
            <a:extLst>
              <a:ext uri="{FF2B5EF4-FFF2-40B4-BE49-F238E27FC236}">
                <a16:creationId xmlns:a16="http://schemas.microsoft.com/office/drawing/2014/main" id="{95389A1E-22DC-E49B-9EFF-4D2FD16E5741}"/>
              </a:ext>
            </a:extLst>
          </p:cNvPr>
          <p:cNvSpPr txBox="1"/>
          <p:nvPr/>
        </p:nvSpPr>
        <p:spPr>
          <a:xfrm>
            <a:off x="2172254" y="3199567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A32301B-2002-24A7-8333-747298AE6678}"/>
              </a:ext>
            </a:extLst>
          </p:cNvPr>
          <p:cNvSpPr/>
          <p:nvPr/>
        </p:nvSpPr>
        <p:spPr>
          <a:xfrm>
            <a:off x="2461276" y="3183939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b="1" kern="0" dirty="0">
              <a:solidFill>
                <a:prstClr val="black"/>
              </a:solidFill>
            </a:endParaRPr>
          </a:p>
        </p:txBody>
      </p:sp>
      <p:sp>
        <p:nvSpPr>
          <p:cNvPr id="59" name="四角形: 角を丸くする 50">
            <a:extLst>
              <a:ext uri="{FF2B5EF4-FFF2-40B4-BE49-F238E27FC236}">
                <a16:creationId xmlns:a16="http://schemas.microsoft.com/office/drawing/2014/main" id="{DC1EA44B-DD89-25CE-2EE9-5C02714F7700}"/>
              </a:ext>
            </a:extLst>
          </p:cNvPr>
          <p:cNvSpPr/>
          <p:nvPr/>
        </p:nvSpPr>
        <p:spPr>
          <a:xfrm>
            <a:off x="2332027" y="5849821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202408190001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99" name="テキスト ボックス 51">
            <a:extLst>
              <a:ext uri="{FF2B5EF4-FFF2-40B4-BE49-F238E27FC236}">
                <a16:creationId xmlns:a16="http://schemas.microsoft.com/office/drawing/2014/main" id="{CADA50F2-50F3-C041-A476-B7D19276A272}"/>
              </a:ext>
            </a:extLst>
          </p:cNvPr>
          <p:cNvSpPr txBox="1"/>
          <p:nvPr/>
        </p:nvSpPr>
        <p:spPr>
          <a:xfrm>
            <a:off x="1797920" y="5838582"/>
            <a:ext cx="39786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Doc No</a:t>
            </a:r>
            <a:endParaRPr kumimoji="1" lang="ja-JP" altLang="en-US" sz="500" dirty="0"/>
          </a:p>
        </p:txBody>
      </p:sp>
      <p:sp>
        <p:nvSpPr>
          <p:cNvPr id="100" name="Callout: Bent Line 99">
            <a:extLst>
              <a:ext uri="{FF2B5EF4-FFF2-40B4-BE49-F238E27FC236}">
                <a16:creationId xmlns:a16="http://schemas.microsoft.com/office/drawing/2014/main" id="{E2BD942E-234F-0582-821A-B2DC6C0F2880}"/>
              </a:ext>
            </a:extLst>
          </p:cNvPr>
          <p:cNvSpPr/>
          <p:nvPr/>
        </p:nvSpPr>
        <p:spPr>
          <a:xfrm>
            <a:off x="3428494" y="6175798"/>
            <a:ext cx="1416081" cy="475381"/>
          </a:xfrm>
          <a:prstGeom prst="borderCallout2">
            <a:avLst>
              <a:gd name="adj1" fmla="val 7956"/>
              <a:gd name="adj2" fmla="val -3218"/>
              <a:gd name="adj3" fmla="val 7155"/>
              <a:gd name="adj4" fmla="val -8720"/>
              <a:gd name="adj5" fmla="val -48842"/>
              <a:gd name="adj6" fmla="val -27090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600" b="1" dirty="0">
                <a:latin typeface="+mj-lt"/>
              </a:rPr>
              <a:t>Add new row data:</a:t>
            </a:r>
          </a:p>
          <a:p>
            <a:r>
              <a:rPr kumimoji="1" lang="en-US" altLang="ja-JP" sz="600" b="1" dirty="0">
                <a:latin typeface="+mj-lt"/>
              </a:rPr>
              <a:t>Doc no: YYYYMMDD&lt;running no&gt;</a:t>
            </a:r>
          </a:p>
          <a:p>
            <a:endParaRPr kumimoji="1" lang="ja-JP" altLang="en-US" sz="600" dirty="0"/>
          </a:p>
        </p:txBody>
      </p:sp>
      <p:sp>
        <p:nvSpPr>
          <p:cNvPr id="339" name="四角形: 角を丸くする 50">
            <a:extLst>
              <a:ext uri="{FF2B5EF4-FFF2-40B4-BE49-F238E27FC236}">
                <a16:creationId xmlns:a16="http://schemas.microsoft.com/office/drawing/2014/main" id="{DC67B07D-31A1-9B0B-521F-712E4B6C4122}"/>
              </a:ext>
            </a:extLst>
          </p:cNvPr>
          <p:cNvSpPr/>
          <p:nvPr/>
        </p:nvSpPr>
        <p:spPr>
          <a:xfrm>
            <a:off x="5449638" y="5850434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202408190001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40" name="テキスト ボックス 51">
            <a:extLst>
              <a:ext uri="{FF2B5EF4-FFF2-40B4-BE49-F238E27FC236}">
                <a16:creationId xmlns:a16="http://schemas.microsoft.com/office/drawing/2014/main" id="{516B4D79-9D52-3093-1067-38F995625256}"/>
              </a:ext>
            </a:extLst>
          </p:cNvPr>
          <p:cNvSpPr txBox="1"/>
          <p:nvPr/>
        </p:nvSpPr>
        <p:spPr>
          <a:xfrm>
            <a:off x="4915531" y="5839195"/>
            <a:ext cx="39786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Doc No</a:t>
            </a:r>
            <a:endParaRPr kumimoji="1" lang="ja-JP" altLang="en-US" sz="5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9DAC2-23B7-AAD1-4765-85E91EC38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-1" r="49106" b="54506"/>
          <a:stretch/>
        </p:blipFill>
        <p:spPr>
          <a:xfrm>
            <a:off x="558346" y="4608794"/>
            <a:ext cx="593101" cy="3189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94BDBB-D736-A669-9E27-25A8F2A1F92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-1" r="49106" b="54506"/>
          <a:stretch/>
        </p:blipFill>
        <p:spPr>
          <a:xfrm>
            <a:off x="3464927" y="4613408"/>
            <a:ext cx="593101" cy="318967"/>
          </a:xfrm>
          <a:prstGeom prst="rect">
            <a:avLst/>
          </a:prstGeom>
        </p:spPr>
      </p:pic>
      <p:pic>
        <p:nvPicPr>
          <p:cNvPr id="220" name="図 32">
            <a:extLst>
              <a:ext uri="{FF2B5EF4-FFF2-40B4-BE49-F238E27FC236}">
                <a16:creationId xmlns:a16="http://schemas.microsoft.com/office/drawing/2014/main" id="{5AE37C39-14E0-8663-0431-59E82C9F032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79932"/>
          <a:stretch/>
        </p:blipFill>
        <p:spPr>
          <a:xfrm>
            <a:off x="501287" y="1528896"/>
            <a:ext cx="1360089" cy="405207"/>
          </a:xfrm>
          <a:prstGeom prst="rect">
            <a:avLst/>
          </a:prstGeom>
        </p:spPr>
      </p:pic>
      <p:pic>
        <p:nvPicPr>
          <p:cNvPr id="333" name="図 250">
            <a:extLst>
              <a:ext uri="{FF2B5EF4-FFF2-40B4-BE49-F238E27FC236}">
                <a16:creationId xmlns:a16="http://schemas.microsoft.com/office/drawing/2014/main" id="{683D370A-DA75-C187-C6AA-860E67E3988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0856"/>
          <a:stretch/>
        </p:blipFill>
        <p:spPr>
          <a:xfrm>
            <a:off x="494054" y="1933407"/>
            <a:ext cx="1364286" cy="1614633"/>
          </a:xfrm>
          <a:prstGeom prst="rect">
            <a:avLst/>
          </a:prstGeom>
        </p:spPr>
      </p:pic>
      <p:pic>
        <p:nvPicPr>
          <p:cNvPr id="341" name="図 251">
            <a:extLst>
              <a:ext uri="{FF2B5EF4-FFF2-40B4-BE49-F238E27FC236}">
                <a16:creationId xmlns:a16="http://schemas.microsoft.com/office/drawing/2014/main" id="{21267943-0741-358E-2F81-28A347499FA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9652" y="2097933"/>
            <a:ext cx="546082" cy="198137"/>
          </a:xfrm>
          <a:prstGeom prst="rect">
            <a:avLst/>
          </a:prstGeom>
        </p:spPr>
      </p:pic>
      <p:pic>
        <p:nvPicPr>
          <p:cNvPr id="342" name="図 252">
            <a:extLst>
              <a:ext uri="{FF2B5EF4-FFF2-40B4-BE49-F238E27FC236}">
                <a16:creationId xmlns:a16="http://schemas.microsoft.com/office/drawing/2014/main" id="{F226D03A-5A9D-7604-2E46-06CACA203E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834" y="2442325"/>
            <a:ext cx="546082" cy="198137"/>
          </a:xfrm>
          <a:prstGeom prst="rect">
            <a:avLst/>
          </a:prstGeom>
        </p:spPr>
      </p:pic>
      <p:pic>
        <p:nvPicPr>
          <p:cNvPr id="343" name="図 255">
            <a:extLst>
              <a:ext uri="{FF2B5EF4-FFF2-40B4-BE49-F238E27FC236}">
                <a16:creationId xmlns:a16="http://schemas.microsoft.com/office/drawing/2014/main" id="{9981B735-C7B8-D802-A989-82AB3C28BB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0600" y="2785062"/>
            <a:ext cx="510584" cy="178119"/>
          </a:xfrm>
          <a:prstGeom prst="rect">
            <a:avLst/>
          </a:prstGeom>
        </p:spPr>
      </p:pic>
      <p:sp>
        <p:nvSpPr>
          <p:cNvPr id="344" name="テキスト ボックス 256">
            <a:extLst>
              <a:ext uri="{FF2B5EF4-FFF2-40B4-BE49-F238E27FC236}">
                <a16:creationId xmlns:a16="http://schemas.microsoft.com/office/drawing/2014/main" id="{1330215C-69A7-FAED-9108-5ED99079DA94}"/>
              </a:ext>
            </a:extLst>
          </p:cNvPr>
          <p:cNvSpPr txBox="1"/>
          <p:nvPr/>
        </p:nvSpPr>
        <p:spPr>
          <a:xfrm>
            <a:off x="810974" y="2778326"/>
            <a:ext cx="8098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Inbound Schedule</a:t>
            </a:r>
            <a:endParaRPr kumimoji="1" lang="ja-JP" altLang="en-US" sz="600" dirty="0"/>
          </a:p>
        </p:txBody>
      </p:sp>
      <p:pic>
        <p:nvPicPr>
          <p:cNvPr id="345" name="図 257">
            <a:extLst>
              <a:ext uri="{FF2B5EF4-FFF2-40B4-BE49-F238E27FC236}">
                <a16:creationId xmlns:a16="http://schemas.microsoft.com/office/drawing/2014/main" id="{95683FDC-5103-5B02-9247-F7E04DDC8F8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1362" y="3120291"/>
            <a:ext cx="510584" cy="178119"/>
          </a:xfrm>
          <a:prstGeom prst="rect">
            <a:avLst/>
          </a:prstGeom>
        </p:spPr>
      </p:pic>
      <p:sp>
        <p:nvSpPr>
          <p:cNvPr id="346" name="テキスト ボックス 258">
            <a:extLst>
              <a:ext uri="{FF2B5EF4-FFF2-40B4-BE49-F238E27FC236}">
                <a16:creationId xmlns:a16="http://schemas.microsoft.com/office/drawing/2014/main" id="{CB638ED2-1355-B680-A700-E0690582F107}"/>
              </a:ext>
            </a:extLst>
          </p:cNvPr>
          <p:cNvSpPr txBox="1"/>
          <p:nvPr/>
        </p:nvSpPr>
        <p:spPr>
          <a:xfrm>
            <a:off x="860061" y="3113555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</a:t>
            </a:r>
            <a:endParaRPr kumimoji="1" lang="ja-JP" altLang="en-US" sz="600" dirty="0"/>
          </a:p>
        </p:txBody>
      </p:sp>
      <p:pic>
        <p:nvPicPr>
          <p:cNvPr id="347" name="図 260">
            <a:extLst>
              <a:ext uri="{FF2B5EF4-FFF2-40B4-BE49-F238E27FC236}">
                <a16:creationId xmlns:a16="http://schemas.microsoft.com/office/drawing/2014/main" id="{CCECE0B2-37A7-5641-0215-D7C48B9EF3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6492" y="2685226"/>
            <a:ext cx="1156765" cy="776895"/>
          </a:xfrm>
          <a:prstGeom prst="rect">
            <a:avLst/>
          </a:prstGeom>
        </p:spPr>
      </p:pic>
      <p:sp>
        <p:nvSpPr>
          <p:cNvPr id="348" name="Rectangle 347">
            <a:extLst>
              <a:ext uri="{FF2B5EF4-FFF2-40B4-BE49-F238E27FC236}">
                <a16:creationId xmlns:a16="http://schemas.microsoft.com/office/drawing/2014/main" id="{3B65E20C-39F2-6002-A7C6-03CC050959C2}"/>
              </a:ext>
            </a:extLst>
          </p:cNvPr>
          <p:cNvSpPr/>
          <p:nvPr/>
        </p:nvSpPr>
        <p:spPr>
          <a:xfrm>
            <a:off x="593379" y="2023284"/>
            <a:ext cx="1165280" cy="142957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349" name="テキスト ボックス 232">
            <a:extLst>
              <a:ext uri="{FF2B5EF4-FFF2-40B4-BE49-F238E27FC236}">
                <a16:creationId xmlns:a16="http://schemas.microsoft.com/office/drawing/2014/main" id="{9B2A158E-325B-1808-F308-5ED2FEC3A20B}"/>
              </a:ext>
            </a:extLst>
          </p:cNvPr>
          <p:cNvSpPr txBox="1"/>
          <p:nvPr/>
        </p:nvSpPr>
        <p:spPr>
          <a:xfrm>
            <a:off x="492197" y="2298138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</a:t>
            </a:r>
          </a:p>
          <a:p>
            <a:pPr algn="ctr"/>
            <a:r>
              <a:rPr kumimoji="1" lang="en-US" altLang="ja-JP" sz="500" dirty="0"/>
              <a:t>Outbound</a:t>
            </a:r>
            <a:endParaRPr kumimoji="1" lang="ja-JP" altLang="en-US" sz="500" dirty="0"/>
          </a:p>
        </p:txBody>
      </p:sp>
      <p:sp>
        <p:nvSpPr>
          <p:cNvPr id="350" name="テキスト ボックス 232">
            <a:extLst>
              <a:ext uri="{FF2B5EF4-FFF2-40B4-BE49-F238E27FC236}">
                <a16:creationId xmlns:a16="http://schemas.microsoft.com/office/drawing/2014/main" id="{EEDE9B18-CB99-2E31-3264-F5BA02D68AD5}"/>
              </a:ext>
            </a:extLst>
          </p:cNvPr>
          <p:cNvSpPr txBox="1"/>
          <p:nvPr/>
        </p:nvSpPr>
        <p:spPr>
          <a:xfrm>
            <a:off x="950247" y="2866465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 </a:t>
            </a:r>
          </a:p>
          <a:p>
            <a:pPr algn="ctr"/>
            <a:r>
              <a:rPr kumimoji="1" lang="en-US" altLang="ja-JP" sz="500" dirty="0"/>
              <a:t>Issue Slip</a:t>
            </a:r>
            <a:endParaRPr kumimoji="1" lang="ja-JP" altLang="en-US" sz="500" dirty="0"/>
          </a:p>
        </p:txBody>
      </p:sp>
      <p:sp>
        <p:nvSpPr>
          <p:cNvPr id="351" name="テキスト ボックス 232">
            <a:extLst>
              <a:ext uri="{FF2B5EF4-FFF2-40B4-BE49-F238E27FC236}">
                <a16:creationId xmlns:a16="http://schemas.microsoft.com/office/drawing/2014/main" id="{2B3982AC-B096-45E5-E521-C73152F58A1B}"/>
              </a:ext>
            </a:extLst>
          </p:cNvPr>
          <p:cNvSpPr txBox="1"/>
          <p:nvPr/>
        </p:nvSpPr>
        <p:spPr>
          <a:xfrm>
            <a:off x="499744" y="2858610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Return</a:t>
            </a:r>
          </a:p>
          <a:p>
            <a:pPr algn="ctr"/>
            <a:r>
              <a:rPr kumimoji="1" lang="en-US" altLang="ja-JP" sz="500" dirty="0"/>
              <a:t>Material</a:t>
            </a:r>
          </a:p>
        </p:txBody>
      </p:sp>
      <p:pic>
        <p:nvPicPr>
          <p:cNvPr id="352" name="Picture 351">
            <a:extLst>
              <a:ext uri="{FF2B5EF4-FFF2-40B4-BE49-F238E27FC236}">
                <a16:creationId xmlns:a16="http://schemas.microsoft.com/office/drawing/2014/main" id="{7F6CA9D5-9C25-9ABC-7CF9-9A7A846C4A3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21" y="1980435"/>
            <a:ext cx="338135" cy="338135"/>
          </a:xfrm>
          <a:prstGeom prst="rect">
            <a:avLst/>
          </a:prstGeom>
        </p:spPr>
      </p:pic>
      <p:pic>
        <p:nvPicPr>
          <p:cNvPr id="353" name="Picture 352">
            <a:extLst>
              <a:ext uri="{FF2B5EF4-FFF2-40B4-BE49-F238E27FC236}">
                <a16:creationId xmlns:a16="http://schemas.microsoft.com/office/drawing/2014/main" id="{BED165E7-192B-0295-986A-1E21F2F5FE2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31" y="1986666"/>
            <a:ext cx="342339" cy="342339"/>
          </a:xfrm>
          <a:prstGeom prst="rect">
            <a:avLst/>
          </a:prstGeom>
        </p:spPr>
      </p:pic>
      <p:pic>
        <p:nvPicPr>
          <p:cNvPr id="354" name="Picture 353">
            <a:extLst>
              <a:ext uri="{FF2B5EF4-FFF2-40B4-BE49-F238E27FC236}">
                <a16:creationId xmlns:a16="http://schemas.microsoft.com/office/drawing/2014/main" id="{2A48B03D-6514-1542-203C-5DB51752CDF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6" y="2556889"/>
            <a:ext cx="339376" cy="339376"/>
          </a:xfrm>
          <a:prstGeom prst="rect">
            <a:avLst/>
          </a:prstGeom>
        </p:spPr>
      </p:pic>
      <p:sp>
        <p:nvSpPr>
          <p:cNvPr id="355" name="テキスト ボックス 232">
            <a:extLst>
              <a:ext uri="{FF2B5EF4-FFF2-40B4-BE49-F238E27FC236}">
                <a16:creationId xmlns:a16="http://schemas.microsoft.com/office/drawing/2014/main" id="{C705B17A-9EC8-736A-B4E8-359D4881CFB5}"/>
              </a:ext>
            </a:extLst>
          </p:cNvPr>
          <p:cNvSpPr txBox="1"/>
          <p:nvPr/>
        </p:nvSpPr>
        <p:spPr>
          <a:xfrm>
            <a:off x="1360871" y="2316705"/>
            <a:ext cx="510584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POKAYOKE</a:t>
            </a:r>
            <a:endParaRPr kumimoji="1" lang="ja-JP" altLang="en-US" sz="500" dirty="0"/>
          </a:p>
        </p:txBody>
      </p:sp>
      <p:pic>
        <p:nvPicPr>
          <p:cNvPr id="356" name="Picture 355">
            <a:extLst>
              <a:ext uri="{FF2B5EF4-FFF2-40B4-BE49-F238E27FC236}">
                <a16:creationId xmlns:a16="http://schemas.microsoft.com/office/drawing/2014/main" id="{10948518-9E97-E1FF-26B0-EE82FA7C628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3" y="1973165"/>
            <a:ext cx="337003" cy="337003"/>
          </a:xfrm>
          <a:prstGeom prst="rect">
            <a:avLst/>
          </a:prstGeom>
        </p:spPr>
      </p:pic>
      <p:sp>
        <p:nvSpPr>
          <p:cNvPr id="357" name="テキスト ボックス 232">
            <a:extLst>
              <a:ext uri="{FF2B5EF4-FFF2-40B4-BE49-F238E27FC236}">
                <a16:creationId xmlns:a16="http://schemas.microsoft.com/office/drawing/2014/main" id="{45CAEF14-252E-E4EF-B9C4-A470BFB2EE49}"/>
              </a:ext>
            </a:extLst>
          </p:cNvPr>
          <p:cNvSpPr txBox="1"/>
          <p:nvPr/>
        </p:nvSpPr>
        <p:spPr>
          <a:xfrm>
            <a:off x="923925" y="2296874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FG</a:t>
            </a:r>
          </a:p>
          <a:p>
            <a:pPr algn="ctr"/>
            <a:r>
              <a:rPr kumimoji="1" lang="en-US" altLang="ja-JP" sz="500" dirty="0"/>
              <a:t>Transfer</a:t>
            </a:r>
            <a:endParaRPr kumimoji="1" lang="ja-JP" altLang="en-US" sz="500" dirty="0"/>
          </a:p>
        </p:txBody>
      </p:sp>
      <p:pic>
        <p:nvPicPr>
          <p:cNvPr id="358" name="Picture 357">
            <a:extLst>
              <a:ext uri="{FF2B5EF4-FFF2-40B4-BE49-F238E27FC236}">
                <a16:creationId xmlns:a16="http://schemas.microsoft.com/office/drawing/2014/main" id="{CCFB819B-B59B-97D6-850A-9D54DD4BB44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9" y="2573474"/>
            <a:ext cx="340192" cy="340192"/>
          </a:xfrm>
          <a:prstGeom prst="rect">
            <a:avLst/>
          </a:prstGeom>
        </p:spPr>
      </p:pic>
      <p:grpSp>
        <p:nvGrpSpPr>
          <p:cNvPr id="359" name="Group 358">
            <a:extLst>
              <a:ext uri="{FF2B5EF4-FFF2-40B4-BE49-F238E27FC236}">
                <a16:creationId xmlns:a16="http://schemas.microsoft.com/office/drawing/2014/main" id="{CAB078E8-0520-DE22-2E5C-6D10B0695792}"/>
              </a:ext>
            </a:extLst>
          </p:cNvPr>
          <p:cNvGrpSpPr/>
          <p:nvPr/>
        </p:nvGrpSpPr>
        <p:grpSpPr>
          <a:xfrm>
            <a:off x="568522" y="2545954"/>
            <a:ext cx="505488" cy="690385"/>
            <a:chOff x="532183" y="2131167"/>
            <a:chExt cx="505488" cy="690385"/>
          </a:xfrm>
        </p:grpSpPr>
        <p:sp>
          <p:nvSpPr>
            <p:cNvPr id="360" name="正方形/長方形 40">
              <a:extLst>
                <a:ext uri="{FF2B5EF4-FFF2-40B4-BE49-F238E27FC236}">
                  <a16:creationId xmlns:a16="http://schemas.microsoft.com/office/drawing/2014/main" id="{7D73796F-C8A5-3DC7-F960-8B6FB6208C8D}"/>
                </a:ext>
              </a:extLst>
            </p:cNvPr>
            <p:cNvSpPr/>
            <p:nvPr/>
          </p:nvSpPr>
          <p:spPr>
            <a:xfrm>
              <a:off x="532183" y="2131167"/>
              <a:ext cx="384018" cy="53270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61" name="グラフィックス 41" descr="右向き指示マーク">
              <a:extLst>
                <a:ext uri="{FF2B5EF4-FFF2-40B4-BE49-F238E27FC236}">
                  <a16:creationId xmlns:a16="http://schemas.microsoft.com/office/drawing/2014/main" id="{FF988C1A-7473-AF4C-738A-1A05AC51B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 rot="14754202">
              <a:off x="801527" y="2585408"/>
              <a:ext cx="236144" cy="236144"/>
            </a:xfrm>
            <a:prstGeom prst="rect">
              <a:avLst/>
            </a:prstGeom>
          </p:spPr>
        </p:pic>
      </p:grpSp>
      <p:sp>
        <p:nvSpPr>
          <p:cNvPr id="362" name="テキスト ボックス 300">
            <a:extLst>
              <a:ext uri="{FF2B5EF4-FFF2-40B4-BE49-F238E27FC236}">
                <a16:creationId xmlns:a16="http://schemas.microsoft.com/office/drawing/2014/main" id="{C91B1855-E52F-3BA6-B738-A80B6E61F8A2}"/>
              </a:ext>
            </a:extLst>
          </p:cNvPr>
          <p:cNvSpPr txBox="1"/>
          <p:nvPr/>
        </p:nvSpPr>
        <p:spPr>
          <a:xfrm>
            <a:off x="653205" y="7847486"/>
            <a:ext cx="3577922" cy="707886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800" b="1" dirty="0"/>
              <a:t>Conditions</a:t>
            </a:r>
            <a:r>
              <a:rPr kumimoji="1" lang="en-US" altLang="ja-JP" sz="800" dirty="0"/>
              <a:t>:</a:t>
            </a:r>
          </a:p>
          <a:p>
            <a:r>
              <a:rPr kumimoji="1" lang="en-US" altLang="ja-JP" sz="800" dirty="0"/>
              <a:t>1. Send receipt material data to ERP referred to 3-1-15</a:t>
            </a:r>
          </a:p>
          <a:p>
            <a:r>
              <a:rPr kumimoji="1" lang="en-US" altLang="ja-JP" sz="800" dirty="0"/>
              <a:t>2. Create RETURN MATERIAL schedule</a:t>
            </a:r>
          </a:p>
          <a:p>
            <a:r>
              <a:rPr kumimoji="1" lang="en-US" altLang="ja-JP" sz="800" dirty="0"/>
              <a:t>  2.1 Used to confirm on web site and send data to ERP table 3-1-15</a:t>
            </a:r>
          </a:p>
          <a:p>
            <a:r>
              <a:rPr kumimoji="1" lang="en-US" altLang="ja-JP" sz="800" dirty="0"/>
              <a:t>  2.2 Slip No format </a:t>
            </a:r>
            <a:r>
              <a:rPr kumimoji="1" lang="en-US" altLang="ja-JP" sz="800" b="1" dirty="0">
                <a:solidFill>
                  <a:schemeClr val="bg1"/>
                </a:solidFill>
                <a:highlight>
                  <a:srgbClr val="FF0000"/>
                </a:highlight>
              </a:rPr>
              <a:t>RM-SAXXXX-YYMMDDNNNN</a:t>
            </a:r>
          </a:p>
        </p:txBody>
      </p:sp>
      <p:sp>
        <p:nvSpPr>
          <p:cNvPr id="363" name="Isosceles Triangle 362">
            <a:extLst>
              <a:ext uri="{FF2B5EF4-FFF2-40B4-BE49-F238E27FC236}">
                <a16:creationId xmlns:a16="http://schemas.microsoft.com/office/drawing/2014/main" id="{9402494B-E16C-A29D-71C0-D83CBA3B6ECB}"/>
              </a:ext>
            </a:extLst>
          </p:cNvPr>
          <p:cNvSpPr/>
          <p:nvPr/>
        </p:nvSpPr>
        <p:spPr>
          <a:xfrm>
            <a:off x="6192341" y="526231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D7AED7-7750-A515-E45A-5688049BE0B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07" y="2569859"/>
            <a:ext cx="359768" cy="359768"/>
          </a:xfrm>
          <a:prstGeom prst="rect">
            <a:avLst/>
          </a:prstGeom>
        </p:spPr>
      </p:pic>
      <p:sp>
        <p:nvSpPr>
          <p:cNvPr id="19" name="テキスト ボックス 232">
            <a:extLst>
              <a:ext uri="{FF2B5EF4-FFF2-40B4-BE49-F238E27FC236}">
                <a16:creationId xmlns:a16="http://schemas.microsoft.com/office/drawing/2014/main" id="{3B5C5CAE-7262-FF71-FB9E-DEAE16F345F4}"/>
              </a:ext>
            </a:extLst>
          </p:cNvPr>
          <p:cNvSpPr txBox="1"/>
          <p:nvPr/>
        </p:nvSpPr>
        <p:spPr>
          <a:xfrm>
            <a:off x="1365446" y="2868211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Simple</a:t>
            </a:r>
          </a:p>
          <a:p>
            <a:pPr algn="ctr"/>
            <a:r>
              <a:rPr kumimoji="1" lang="en-US" altLang="ja-JP" sz="500" dirty="0"/>
              <a:t>Outbound</a:t>
            </a:r>
            <a:endParaRPr kumimoji="1" lang="ja-JP" altLang="en-US" sz="500" dirty="0"/>
          </a:p>
        </p:txBody>
      </p:sp>
    </p:spTree>
    <p:extLst>
      <p:ext uri="{BB962C8B-B14F-4D97-AF65-F5344CB8AC3E}">
        <p14:creationId xmlns:p14="http://schemas.microsoft.com/office/powerpoint/2010/main" val="41504443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5-3-6. POKAYOKE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56A83-38C4-C357-4FDB-05607AC1E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301" y="1654259"/>
            <a:ext cx="1347999" cy="2011825"/>
          </a:xfrm>
          <a:prstGeom prst="rect">
            <a:avLst/>
          </a:prstGeom>
        </p:spPr>
      </p:pic>
      <p:sp>
        <p:nvSpPr>
          <p:cNvPr id="465" name="テキスト ボックス 294">
            <a:extLst>
              <a:ext uri="{FF2B5EF4-FFF2-40B4-BE49-F238E27FC236}">
                <a16:creationId xmlns:a16="http://schemas.microsoft.com/office/drawing/2014/main" id="{556364A1-5126-4EB5-3C7C-CB78D086090E}"/>
              </a:ext>
            </a:extLst>
          </p:cNvPr>
          <p:cNvSpPr txBox="1"/>
          <p:nvPr/>
        </p:nvSpPr>
        <p:spPr>
          <a:xfrm>
            <a:off x="2503854" y="1781694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POKAYOKE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05" name="矢印: 右 18">
            <a:extLst>
              <a:ext uri="{FF2B5EF4-FFF2-40B4-BE49-F238E27FC236}">
                <a16:creationId xmlns:a16="http://schemas.microsoft.com/office/drawing/2014/main" id="{929260C5-89F6-F867-2C1C-E1548499239F}"/>
              </a:ext>
            </a:extLst>
          </p:cNvPr>
          <p:cNvSpPr/>
          <p:nvPr/>
        </p:nvSpPr>
        <p:spPr>
          <a:xfrm>
            <a:off x="1839298" y="275171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60CA3DC4-C99E-C96A-3BD0-80E602D36A47}"/>
              </a:ext>
            </a:extLst>
          </p:cNvPr>
          <p:cNvSpPr/>
          <p:nvPr/>
        </p:nvSpPr>
        <p:spPr>
          <a:xfrm>
            <a:off x="6221734" y="554802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E48731BC-E95A-CA42-0A75-DCF894DC0654}"/>
              </a:ext>
            </a:extLst>
          </p:cNvPr>
          <p:cNvSpPr/>
          <p:nvPr/>
        </p:nvSpPr>
        <p:spPr>
          <a:xfrm>
            <a:off x="2102966" y="2053783"/>
            <a:ext cx="1345089" cy="158992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pic>
        <p:nvPicPr>
          <p:cNvPr id="470" name="図 20">
            <a:extLst>
              <a:ext uri="{FF2B5EF4-FFF2-40B4-BE49-F238E27FC236}">
                <a16:creationId xmlns:a16="http://schemas.microsoft.com/office/drawing/2014/main" id="{26D608E1-1645-9195-3CEE-A930119EB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086" y="2063014"/>
            <a:ext cx="1313642" cy="434647"/>
          </a:xfrm>
          <a:prstGeom prst="rect">
            <a:avLst/>
          </a:prstGeom>
        </p:spPr>
      </p:pic>
      <p:sp>
        <p:nvSpPr>
          <p:cNvPr id="471" name="四角形: 角を丸くする 22">
            <a:extLst>
              <a:ext uri="{FF2B5EF4-FFF2-40B4-BE49-F238E27FC236}">
                <a16:creationId xmlns:a16="http://schemas.microsoft.com/office/drawing/2014/main" id="{179819DB-A98D-7F0B-50BD-0032F7018841}"/>
              </a:ext>
            </a:extLst>
          </p:cNvPr>
          <p:cNvSpPr/>
          <p:nvPr/>
        </p:nvSpPr>
        <p:spPr>
          <a:xfrm>
            <a:off x="2330385" y="2089613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2" name="四角形: 角を丸くする 23">
            <a:extLst>
              <a:ext uri="{FF2B5EF4-FFF2-40B4-BE49-F238E27FC236}">
                <a16:creationId xmlns:a16="http://schemas.microsoft.com/office/drawing/2014/main" id="{38DE90D8-259E-2F04-6208-404141B34D45}"/>
              </a:ext>
            </a:extLst>
          </p:cNvPr>
          <p:cNvSpPr/>
          <p:nvPr/>
        </p:nvSpPr>
        <p:spPr>
          <a:xfrm>
            <a:off x="2964390" y="2085803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3" name="テキスト ボックス 24">
            <a:extLst>
              <a:ext uri="{FF2B5EF4-FFF2-40B4-BE49-F238E27FC236}">
                <a16:creationId xmlns:a16="http://schemas.microsoft.com/office/drawing/2014/main" id="{70CDE6FB-D7A5-B46B-1C1D-A96FA65BCB4B}"/>
              </a:ext>
            </a:extLst>
          </p:cNvPr>
          <p:cNvSpPr txBox="1"/>
          <p:nvPr/>
        </p:nvSpPr>
        <p:spPr>
          <a:xfrm>
            <a:off x="2082775" y="2060019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475" name="テキスト ボックス 25">
            <a:extLst>
              <a:ext uri="{FF2B5EF4-FFF2-40B4-BE49-F238E27FC236}">
                <a16:creationId xmlns:a16="http://schemas.microsoft.com/office/drawing/2014/main" id="{4BEAA2A4-5CDB-6ED9-C021-474ADFB633FA}"/>
              </a:ext>
            </a:extLst>
          </p:cNvPr>
          <p:cNvSpPr txBox="1"/>
          <p:nvPr/>
        </p:nvSpPr>
        <p:spPr>
          <a:xfrm>
            <a:off x="2731567" y="2061506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476" name="グラフィックス 26" descr="日毎カレンダー">
            <a:extLst>
              <a:ext uri="{FF2B5EF4-FFF2-40B4-BE49-F238E27FC236}">
                <a16:creationId xmlns:a16="http://schemas.microsoft.com/office/drawing/2014/main" id="{B437171C-2AD9-AF50-5B6C-BF5877AFE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2987" y="2098988"/>
            <a:ext cx="137160" cy="137160"/>
          </a:xfrm>
          <a:prstGeom prst="rect">
            <a:avLst/>
          </a:prstGeom>
        </p:spPr>
      </p:pic>
      <p:pic>
        <p:nvPicPr>
          <p:cNvPr id="477" name="グラフィックス 27" descr="日毎カレンダー">
            <a:extLst>
              <a:ext uri="{FF2B5EF4-FFF2-40B4-BE49-F238E27FC236}">
                <a16:creationId xmlns:a16="http://schemas.microsoft.com/office/drawing/2014/main" id="{83A376DA-E579-5834-4E40-4577E392E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2995" y="2089915"/>
            <a:ext cx="137160" cy="137160"/>
          </a:xfrm>
          <a:prstGeom prst="rect">
            <a:avLst/>
          </a:prstGeom>
        </p:spPr>
      </p:pic>
      <p:sp>
        <p:nvSpPr>
          <p:cNvPr id="478" name="四角形: 角を丸くする 28">
            <a:extLst>
              <a:ext uri="{FF2B5EF4-FFF2-40B4-BE49-F238E27FC236}">
                <a16:creationId xmlns:a16="http://schemas.microsoft.com/office/drawing/2014/main" id="{DD9D9FA6-A9BC-2A05-6BD1-2C34F3A9B504}"/>
              </a:ext>
            </a:extLst>
          </p:cNvPr>
          <p:cNvSpPr/>
          <p:nvPr/>
        </p:nvSpPr>
        <p:spPr>
          <a:xfrm>
            <a:off x="2374412" y="2277173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9" name="テキスト ボックス 29">
            <a:extLst>
              <a:ext uri="{FF2B5EF4-FFF2-40B4-BE49-F238E27FC236}">
                <a16:creationId xmlns:a16="http://schemas.microsoft.com/office/drawing/2014/main" id="{A0161374-7091-50A6-7677-6B978556E0A1}"/>
              </a:ext>
            </a:extLst>
          </p:cNvPr>
          <p:cNvSpPr txBox="1"/>
          <p:nvPr/>
        </p:nvSpPr>
        <p:spPr>
          <a:xfrm>
            <a:off x="2063063" y="2248341"/>
            <a:ext cx="378869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Customer</a:t>
            </a:r>
          </a:p>
          <a:p>
            <a:pPr algn="ctr"/>
            <a:r>
              <a:rPr kumimoji="1" lang="en-US" altLang="ja-JP" sz="400" dirty="0">
                <a:latin typeface="+mj-lt"/>
              </a:rPr>
              <a:t>code</a:t>
            </a:r>
          </a:p>
        </p:txBody>
      </p:sp>
      <p:sp>
        <p:nvSpPr>
          <p:cNvPr id="480" name="テキスト ボックス 30">
            <a:extLst>
              <a:ext uri="{FF2B5EF4-FFF2-40B4-BE49-F238E27FC236}">
                <a16:creationId xmlns:a16="http://schemas.microsoft.com/office/drawing/2014/main" id="{198ECCCA-BA9D-DED2-EA37-F7CC6175FF78}"/>
              </a:ext>
            </a:extLst>
          </p:cNvPr>
          <p:cNvSpPr txBox="1"/>
          <p:nvPr/>
        </p:nvSpPr>
        <p:spPr>
          <a:xfrm>
            <a:off x="2915216" y="2240262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481" name="正方形/長方形 31">
            <a:extLst>
              <a:ext uri="{FF2B5EF4-FFF2-40B4-BE49-F238E27FC236}">
                <a16:creationId xmlns:a16="http://schemas.microsoft.com/office/drawing/2014/main" id="{D618BC0F-C33B-F592-DB1C-793FC1E0712A}"/>
              </a:ext>
            </a:extLst>
          </p:cNvPr>
          <p:cNvSpPr/>
          <p:nvPr/>
        </p:nvSpPr>
        <p:spPr>
          <a:xfrm>
            <a:off x="3251076" y="2293626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83" name="テキスト ボックス 32">
            <a:extLst>
              <a:ext uri="{FF2B5EF4-FFF2-40B4-BE49-F238E27FC236}">
                <a16:creationId xmlns:a16="http://schemas.microsoft.com/office/drawing/2014/main" id="{68241E1B-6921-6EB1-1049-DEE0433A628E}"/>
              </a:ext>
            </a:extLst>
          </p:cNvPr>
          <p:cNvSpPr txBox="1"/>
          <p:nvPr/>
        </p:nvSpPr>
        <p:spPr>
          <a:xfrm>
            <a:off x="2281185" y="2092609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484" name="テキスト ボックス 33">
            <a:extLst>
              <a:ext uri="{FF2B5EF4-FFF2-40B4-BE49-F238E27FC236}">
                <a16:creationId xmlns:a16="http://schemas.microsoft.com/office/drawing/2014/main" id="{5E0D348A-34D3-7B51-E901-A04E3EDFC1B9}"/>
              </a:ext>
            </a:extLst>
          </p:cNvPr>
          <p:cNvSpPr txBox="1"/>
          <p:nvPr/>
        </p:nvSpPr>
        <p:spPr>
          <a:xfrm>
            <a:off x="2918965" y="2090395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485" name="二等辺三角形 34">
            <a:extLst>
              <a:ext uri="{FF2B5EF4-FFF2-40B4-BE49-F238E27FC236}">
                <a16:creationId xmlns:a16="http://schemas.microsoft.com/office/drawing/2014/main" id="{7EC075B8-E00F-7E8B-ACEA-125F2E46A196}"/>
              </a:ext>
            </a:extLst>
          </p:cNvPr>
          <p:cNvSpPr/>
          <p:nvPr/>
        </p:nvSpPr>
        <p:spPr>
          <a:xfrm rot="10800000">
            <a:off x="2845693" y="2327063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86" name="テキスト ボックス 37">
            <a:extLst>
              <a:ext uri="{FF2B5EF4-FFF2-40B4-BE49-F238E27FC236}">
                <a16:creationId xmlns:a16="http://schemas.microsoft.com/office/drawing/2014/main" id="{47426E93-1819-C500-C367-759F693DD82E}"/>
              </a:ext>
            </a:extLst>
          </p:cNvPr>
          <p:cNvSpPr txBox="1"/>
          <p:nvPr/>
        </p:nvSpPr>
        <p:spPr>
          <a:xfrm>
            <a:off x="2125747" y="2472216"/>
            <a:ext cx="1284594" cy="393954"/>
          </a:xfrm>
          <a:prstGeom prst="rect">
            <a:avLst/>
          </a:prstGeom>
          <a:solidFill>
            <a:srgbClr val="AFF8CA"/>
          </a:solidFill>
        </p:spPr>
        <p:txBody>
          <a:bodyPr wrap="square" lIns="18288" tIns="36576" rIns="18288" bIns="18288" rtlCol="0">
            <a:spAutoFit/>
          </a:bodyPr>
          <a:lstStyle/>
          <a:p>
            <a:r>
              <a:rPr kumimoji="1" lang="en-US" altLang="ja-JP" sz="900" b="1" dirty="0">
                <a:latin typeface="+mj-lt"/>
              </a:rPr>
              <a:t>DEMO-ORDER-NO-A</a:t>
            </a:r>
          </a:p>
          <a:p>
            <a:r>
              <a:rPr kumimoji="1" lang="en-US" altLang="ja-JP" sz="500" dirty="0">
                <a:latin typeface="+mj-lt"/>
              </a:rPr>
              <a:t>Customer : DEMO-SUP-A</a:t>
            </a:r>
          </a:p>
          <a:p>
            <a:pPr algn="r"/>
            <a:r>
              <a:rPr kumimoji="1" lang="en-US" altLang="ja-JP" sz="600" b="1" dirty="0">
                <a:latin typeface="+mj-lt"/>
              </a:rPr>
              <a:t>C/No : 31A</a:t>
            </a:r>
            <a:r>
              <a:rPr kumimoji="1" lang="en-US" altLang="ja-JP" sz="800" b="1" dirty="0">
                <a:latin typeface="+mj-lt"/>
              </a:rPr>
              <a:t>            5 / 5 Items</a:t>
            </a:r>
          </a:p>
        </p:txBody>
      </p:sp>
      <p:sp>
        <p:nvSpPr>
          <p:cNvPr id="488" name="テキスト ボックス 69">
            <a:extLst>
              <a:ext uri="{FF2B5EF4-FFF2-40B4-BE49-F238E27FC236}">
                <a16:creationId xmlns:a16="http://schemas.microsoft.com/office/drawing/2014/main" id="{97C91A1F-F60C-0B76-B20D-2847DF32292D}"/>
              </a:ext>
            </a:extLst>
          </p:cNvPr>
          <p:cNvSpPr txBox="1"/>
          <p:nvPr/>
        </p:nvSpPr>
        <p:spPr>
          <a:xfrm>
            <a:off x="3530985" y="1678018"/>
            <a:ext cx="2920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POKAYOKE from Outbound.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Date from</a:t>
            </a:r>
            <a:r>
              <a:rPr kumimoji="1" lang="en-US" altLang="ja-JP" sz="800" dirty="0">
                <a:latin typeface="+mj-lt"/>
              </a:rPr>
              <a:t>: Select the start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Date to</a:t>
            </a:r>
            <a:r>
              <a:rPr kumimoji="1" lang="en-US" altLang="ja-JP" sz="800" dirty="0">
                <a:latin typeface="+mj-lt"/>
              </a:rPr>
              <a:t>: Select the end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Customer code:</a:t>
            </a:r>
            <a:r>
              <a:rPr kumimoji="1" lang="en-US" altLang="ja-JP" sz="800" dirty="0">
                <a:latin typeface="+mj-lt"/>
              </a:rPr>
              <a:t> Select customer code. Default is blank. Search CUSTOMER CODE </a:t>
            </a:r>
          </a:p>
          <a:p>
            <a:r>
              <a:rPr kumimoji="1" lang="en-US" altLang="ja-JP" sz="800" b="1" dirty="0">
                <a:latin typeface="+mj-lt"/>
              </a:rPr>
              <a:t>Except complete: </a:t>
            </a:r>
            <a:r>
              <a:rPr kumimoji="1" lang="en-US" altLang="ja-JP" sz="800" dirty="0">
                <a:latin typeface="+mj-lt"/>
              </a:rPr>
              <a:t>If checked, the completed status Item list will not be displayed from the Item list. Default is unchecked.</a:t>
            </a:r>
          </a:p>
          <a:p>
            <a:endParaRPr kumimoji="1" lang="th-TH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Order no : </a:t>
            </a:r>
            <a:r>
              <a:rPr kumimoji="1" lang="en-US" altLang="ja-JP" sz="800" dirty="0">
                <a:latin typeface="Arial 本文"/>
              </a:rPr>
              <a:t>ORDER NO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Customer name : CUSTOMER CODE</a:t>
            </a:r>
          </a:p>
          <a:p>
            <a:r>
              <a:rPr kumimoji="1" lang="en-US" altLang="ja-JP" sz="800" dirty="0">
                <a:latin typeface="+mj-lt"/>
              </a:rPr>
              <a:t>Qty : Amount of actual / total number</a:t>
            </a:r>
          </a:p>
          <a:p>
            <a:endParaRPr kumimoji="1" lang="en-US" altLang="ja-JP" sz="800" dirty="0">
              <a:latin typeface="+mj-lt"/>
            </a:endParaRP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545" name="図 32">
            <a:extLst>
              <a:ext uri="{FF2B5EF4-FFF2-40B4-BE49-F238E27FC236}">
                <a16:creationId xmlns:a16="http://schemas.microsoft.com/office/drawing/2014/main" id="{0542F7D9-30D4-8C41-BD4D-0FD3A7D80E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9932"/>
          <a:stretch/>
        </p:blipFill>
        <p:spPr>
          <a:xfrm>
            <a:off x="464930" y="1654259"/>
            <a:ext cx="1360089" cy="405207"/>
          </a:xfrm>
          <a:prstGeom prst="rect">
            <a:avLst/>
          </a:prstGeom>
        </p:spPr>
      </p:pic>
      <p:pic>
        <p:nvPicPr>
          <p:cNvPr id="546" name="図 250">
            <a:extLst>
              <a:ext uri="{FF2B5EF4-FFF2-40B4-BE49-F238E27FC236}">
                <a16:creationId xmlns:a16="http://schemas.microsoft.com/office/drawing/2014/main" id="{3EB093B5-CAD7-9786-B9C5-FE50D96214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856"/>
          <a:stretch/>
        </p:blipFill>
        <p:spPr>
          <a:xfrm>
            <a:off x="457697" y="2058770"/>
            <a:ext cx="1364286" cy="1614633"/>
          </a:xfrm>
          <a:prstGeom prst="rect">
            <a:avLst/>
          </a:prstGeom>
        </p:spPr>
      </p:pic>
      <p:pic>
        <p:nvPicPr>
          <p:cNvPr id="547" name="図 251">
            <a:extLst>
              <a:ext uri="{FF2B5EF4-FFF2-40B4-BE49-F238E27FC236}">
                <a16:creationId xmlns:a16="http://schemas.microsoft.com/office/drawing/2014/main" id="{43518535-58AC-728F-5FA3-46C56CF98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295" y="2223296"/>
            <a:ext cx="546082" cy="198137"/>
          </a:xfrm>
          <a:prstGeom prst="rect">
            <a:avLst/>
          </a:prstGeom>
        </p:spPr>
      </p:pic>
      <p:pic>
        <p:nvPicPr>
          <p:cNvPr id="548" name="図 252">
            <a:extLst>
              <a:ext uri="{FF2B5EF4-FFF2-40B4-BE49-F238E27FC236}">
                <a16:creationId xmlns:a16="http://schemas.microsoft.com/office/drawing/2014/main" id="{6DC726C5-AA7E-3F63-151E-FF2CDC6C89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477" y="2567688"/>
            <a:ext cx="546082" cy="198137"/>
          </a:xfrm>
          <a:prstGeom prst="rect">
            <a:avLst/>
          </a:prstGeom>
        </p:spPr>
      </p:pic>
      <p:pic>
        <p:nvPicPr>
          <p:cNvPr id="549" name="図 255">
            <a:extLst>
              <a:ext uri="{FF2B5EF4-FFF2-40B4-BE49-F238E27FC236}">
                <a16:creationId xmlns:a16="http://schemas.microsoft.com/office/drawing/2014/main" id="{1D40B23E-8614-7CFF-6555-9B91FA0098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243" y="2910425"/>
            <a:ext cx="510584" cy="178119"/>
          </a:xfrm>
          <a:prstGeom prst="rect">
            <a:avLst/>
          </a:prstGeom>
        </p:spPr>
      </p:pic>
      <p:sp>
        <p:nvSpPr>
          <p:cNvPr id="550" name="テキスト ボックス 256">
            <a:extLst>
              <a:ext uri="{FF2B5EF4-FFF2-40B4-BE49-F238E27FC236}">
                <a16:creationId xmlns:a16="http://schemas.microsoft.com/office/drawing/2014/main" id="{CFF5791E-196E-2D7D-9619-6238938486ED}"/>
              </a:ext>
            </a:extLst>
          </p:cNvPr>
          <p:cNvSpPr txBox="1"/>
          <p:nvPr/>
        </p:nvSpPr>
        <p:spPr>
          <a:xfrm>
            <a:off x="774617" y="2903689"/>
            <a:ext cx="8098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Inbound Schedule</a:t>
            </a:r>
            <a:endParaRPr kumimoji="1" lang="ja-JP" altLang="en-US" sz="600" dirty="0"/>
          </a:p>
        </p:txBody>
      </p:sp>
      <p:pic>
        <p:nvPicPr>
          <p:cNvPr id="551" name="図 257">
            <a:extLst>
              <a:ext uri="{FF2B5EF4-FFF2-40B4-BE49-F238E27FC236}">
                <a16:creationId xmlns:a16="http://schemas.microsoft.com/office/drawing/2014/main" id="{93419768-D239-66FC-8281-F17F4E4E2A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005" y="3245654"/>
            <a:ext cx="510584" cy="178119"/>
          </a:xfrm>
          <a:prstGeom prst="rect">
            <a:avLst/>
          </a:prstGeom>
        </p:spPr>
      </p:pic>
      <p:sp>
        <p:nvSpPr>
          <p:cNvPr id="552" name="テキスト ボックス 258">
            <a:extLst>
              <a:ext uri="{FF2B5EF4-FFF2-40B4-BE49-F238E27FC236}">
                <a16:creationId xmlns:a16="http://schemas.microsoft.com/office/drawing/2014/main" id="{8FA7E7D2-5731-888F-9A89-3D7DCA17CF46}"/>
              </a:ext>
            </a:extLst>
          </p:cNvPr>
          <p:cNvSpPr txBox="1"/>
          <p:nvPr/>
        </p:nvSpPr>
        <p:spPr>
          <a:xfrm>
            <a:off x="823704" y="3238918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</a:t>
            </a:r>
            <a:endParaRPr kumimoji="1" lang="ja-JP" altLang="en-US" sz="600" dirty="0"/>
          </a:p>
        </p:txBody>
      </p:sp>
      <p:pic>
        <p:nvPicPr>
          <p:cNvPr id="553" name="図 260">
            <a:extLst>
              <a:ext uri="{FF2B5EF4-FFF2-40B4-BE49-F238E27FC236}">
                <a16:creationId xmlns:a16="http://schemas.microsoft.com/office/drawing/2014/main" id="{A4778825-9484-AF8C-7F13-DE20E43715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135" y="2810589"/>
            <a:ext cx="1156765" cy="776895"/>
          </a:xfrm>
          <a:prstGeom prst="rect">
            <a:avLst/>
          </a:prstGeom>
        </p:spPr>
      </p:pic>
      <p:sp>
        <p:nvSpPr>
          <p:cNvPr id="554" name="Rectangle 553">
            <a:extLst>
              <a:ext uri="{FF2B5EF4-FFF2-40B4-BE49-F238E27FC236}">
                <a16:creationId xmlns:a16="http://schemas.microsoft.com/office/drawing/2014/main" id="{A4E807BC-4EA3-1520-5198-533A48C517FA}"/>
              </a:ext>
            </a:extLst>
          </p:cNvPr>
          <p:cNvSpPr/>
          <p:nvPr/>
        </p:nvSpPr>
        <p:spPr>
          <a:xfrm>
            <a:off x="557022" y="2148647"/>
            <a:ext cx="1165280" cy="142957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55" name="テキスト ボックス 232">
            <a:extLst>
              <a:ext uri="{FF2B5EF4-FFF2-40B4-BE49-F238E27FC236}">
                <a16:creationId xmlns:a16="http://schemas.microsoft.com/office/drawing/2014/main" id="{7988FB98-DD5F-B11C-807F-9B9B61ACD8B4}"/>
              </a:ext>
            </a:extLst>
          </p:cNvPr>
          <p:cNvSpPr txBox="1"/>
          <p:nvPr/>
        </p:nvSpPr>
        <p:spPr>
          <a:xfrm>
            <a:off x="455840" y="2423501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</a:t>
            </a:r>
          </a:p>
          <a:p>
            <a:pPr algn="ctr"/>
            <a:r>
              <a:rPr kumimoji="1" lang="en-US" altLang="ja-JP" sz="500" dirty="0"/>
              <a:t>Outbound</a:t>
            </a:r>
            <a:endParaRPr kumimoji="1" lang="ja-JP" altLang="en-US" sz="500" dirty="0"/>
          </a:p>
        </p:txBody>
      </p:sp>
      <p:sp>
        <p:nvSpPr>
          <p:cNvPr id="556" name="テキスト ボックス 232">
            <a:extLst>
              <a:ext uri="{FF2B5EF4-FFF2-40B4-BE49-F238E27FC236}">
                <a16:creationId xmlns:a16="http://schemas.microsoft.com/office/drawing/2014/main" id="{6BE9A9F5-BF28-5C09-58C8-168348CD7975}"/>
              </a:ext>
            </a:extLst>
          </p:cNvPr>
          <p:cNvSpPr txBox="1"/>
          <p:nvPr/>
        </p:nvSpPr>
        <p:spPr>
          <a:xfrm>
            <a:off x="913890" y="2991828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 </a:t>
            </a:r>
          </a:p>
          <a:p>
            <a:pPr algn="ctr"/>
            <a:r>
              <a:rPr kumimoji="1" lang="en-US" altLang="ja-JP" sz="500" dirty="0"/>
              <a:t>Issue Slip</a:t>
            </a:r>
            <a:endParaRPr kumimoji="1" lang="ja-JP" altLang="en-US" sz="500" dirty="0"/>
          </a:p>
        </p:txBody>
      </p:sp>
      <p:sp>
        <p:nvSpPr>
          <p:cNvPr id="557" name="テキスト ボックス 232">
            <a:extLst>
              <a:ext uri="{FF2B5EF4-FFF2-40B4-BE49-F238E27FC236}">
                <a16:creationId xmlns:a16="http://schemas.microsoft.com/office/drawing/2014/main" id="{C348484F-23BE-5481-F1FF-6723BE2D216F}"/>
              </a:ext>
            </a:extLst>
          </p:cNvPr>
          <p:cNvSpPr txBox="1"/>
          <p:nvPr/>
        </p:nvSpPr>
        <p:spPr>
          <a:xfrm>
            <a:off x="463387" y="2983973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Return</a:t>
            </a:r>
          </a:p>
          <a:p>
            <a:pPr algn="ctr"/>
            <a:r>
              <a:rPr kumimoji="1" lang="en-US" altLang="ja-JP" sz="500" dirty="0"/>
              <a:t>Material</a:t>
            </a:r>
          </a:p>
        </p:txBody>
      </p:sp>
      <p:pic>
        <p:nvPicPr>
          <p:cNvPr id="558" name="Picture 557">
            <a:extLst>
              <a:ext uri="{FF2B5EF4-FFF2-40B4-BE49-F238E27FC236}">
                <a16:creationId xmlns:a16="http://schemas.microsoft.com/office/drawing/2014/main" id="{A3CA6564-CC21-F56A-E789-DF7C3DBA31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64" y="2105798"/>
            <a:ext cx="338135" cy="338135"/>
          </a:xfrm>
          <a:prstGeom prst="rect">
            <a:avLst/>
          </a:prstGeom>
        </p:spPr>
      </p:pic>
      <p:pic>
        <p:nvPicPr>
          <p:cNvPr id="559" name="Picture 558">
            <a:extLst>
              <a:ext uri="{FF2B5EF4-FFF2-40B4-BE49-F238E27FC236}">
                <a16:creationId xmlns:a16="http://schemas.microsoft.com/office/drawing/2014/main" id="{AD02A989-18BC-CA9F-E368-E482E3D3C0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4" y="2112029"/>
            <a:ext cx="342339" cy="342339"/>
          </a:xfrm>
          <a:prstGeom prst="rect">
            <a:avLst/>
          </a:prstGeom>
        </p:spPr>
      </p:pic>
      <p:pic>
        <p:nvPicPr>
          <p:cNvPr id="560" name="Picture 559">
            <a:extLst>
              <a:ext uri="{FF2B5EF4-FFF2-40B4-BE49-F238E27FC236}">
                <a16:creationId xmlns:a16="http://schemas.microsoft.com/office/drawing/2014/main" id="{F6918043-1850-39D5-BF48-A2E6905A33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9" y="2682252"/>
            <a:ext cx="339376" cy="339376"/>
          </a:xfrm>
          <a:prstGeom prst="rect">
            <a:avLst/>
          </a:prstGeom>
        </p:spPr>
      </p:pic>
      <p:sp>
        <p:nvSpPr>
          <p:cNvPr id="561" name="テキスト ボックス 232">
            <a:extLst>
              <a:ext uri="{FF2B5EF4-FFF2-40B4-BE49-F238E27FC236}">
                <a16:creationId xmlns:a16="http://schemas.microsoft.com/office/drawing/2014/main" id="{AB31F668-E4AD-61C7-774C-FFADCC88D2D8}"/>
              </a:ext>
            </a:extLst>
          </p:cNvPr>
          <p:cNvSpPr txBox="1"/>
          <p:nvPr/>
        </p:nvSpPr>
        <p:spPr>
          <a:xfrm>
            <a:off x="1324514" y="2442068"/>
            <a:ext cx="510584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POKAYOKE</a:t>
            </a:r>
            <a:endParaRPr kumimoji="1" lang="ja-JP" altLang="en-US" sz="500" dirty="0"/>
          </a:p>
        </p:txBody>
      </p:sp>
      <p:pic>
        <p:nvPicPr>
          <p:cNvPr id="562" name="Picture 561">
            <a:extLst>
              <a:ext uri="{FF2B5EF4-FFF2-40B4-BE49-F238E27FC236}">
                <a16:creationId xmlns:a16="http://schemas.microsoft.com/office/drawing/2014/main" id="{487B6C53-13BB-F9AB-A2D1-7BC72DD505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56" y="2098528"/>
            <a:ext cx="337003" cy="337003"/>
          </a:xfrm>
          <a:prstGeom prst="rect">
            <a:avLst/>
          </a:prstGeom>
        </p:spPr>
      </p:pic>
      <p:sp>
        <p:nvSpPr>
          <p:cNvPr id="563" name="テキスト ボックス 232">
            <a:extLst>
              <a:ext uri="{FF2B5EF4-FFF2-40B4-BE49-F238E27FC236}">
                <a16:creationId xmlns:a16="http://schemas.microsoft.com/office/drawing/2014/main" id="{AFBB0416-8D46-FBD1-49FB-121F322CDDAD}"/>
              </a:ext>
            </a:extLst>
          </p:cNvPr>
          <p:cNvSpPr txBox="1"/>
          <p:nvPr/>
        </p:nvSpPr>
        <p:spPr>
          <a:xfrm>
            <a:off x="887568" y="2422237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FG</a:t>
            </a:r>
          </a:p>
          <a:p>
            <a:pPr algn="ctr"/>
            <a:r>
              <a:rPr kumimoji="1" lang="en-US" altLang="ja-JP" sz="500" dirty="0"/>
              <a:t>Transfer</a:t>
            </a:r>
            <a:endParaRPr kumimoji="1" lang="ja-JP" altLang="en-US" sz="500" dirty="0"/>
          </a:p>
        </p:txBody>
      </p:sp>
      <p:pic>
        <p:nvPicPr>
          <p:cNvPr id="564" name="Picture 563">
            <a:extLst>
              <a:ext uri="{FF2B5EF4-FFF2-40B4-BE49-F238E27FC236}">
                <a16:creationId xmlns:a16="http://schemas.microsoft.com/office/drawing/2014/main" id="{31AF62D7-5244-2A7E-0974-AD8FB60B0A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2" y="2698837"/>
            <a:ext cx="340192" cy="340192"/>
          </a:xfrm>
          <a:prstGeom prst="rect">
            <a:avLst/>
          </a:prstGeom>
        </p:spPr>
      </p:pic>
      <p:grpSp>
        <p:nvGrpSpPr>
          <p:cNvPr id="565" name="Group 564">
            <a:extLst>
              <a:ext uri="{FF2B5EF4-FFF2-40B4-BE49-F238E27FC236}">
                <a16:creationId xmlns:a16="http://schemas.microsoft.com/office/drawing/2014/main" id="{83D0146D-E66B-7F58-1B78-C76E17A82FD2}"/>
              </a:ext>
            </a:extLst>
          </p:cNvPr>
          <p:cNvGrpSpPr/>
          <p:nvPr/>
        </p:nvGrpSpPr>
        <p:grpSpPr>
          <a:xfrm>
            <a:off x="1389286" y="2100366"/>
            <a:ext cx="505488" cy="690385"/>
            <a:chOff x="532183" y="2131167"/>
            <a:chExt cx="505488" cy="690385"/>
          </a:xfrm>
        </p:grpSpPr>
        <p:sp>
          <p:nvSpPr>
            <p:cNvPr id="566" name="正方形/長方形 40">
              <a:extLst>
                <a:ext uri="{FF2B5EF4-FFF2-40B4-BE49-F238E27FC236}">
                  <a16:creationId xmlns:a16="http://schemas.microsoft.com/office/drawing/2014/main" id="{67B99B48-D551-ACD3-5CDA-D680CB131056}"/>
                </a:ext>
              </a:extLst>
            </p:cNvPr>
            <p:cNvSpPr/>
            <p:nvPr/>
          </p:nvSpPr>
          <p:spPr>
            <a:xfrm>
              <a:off x="532183" y="2131167"/>
              <a:ext cx="384018" cy="53270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67" name="グラフィックス 41" descr="右向き指示マーク">
              <a:extLst>
                <a:ext uri="{FF2B5EF4-FFF2-40B4-BE49-F238E27FC236}">
                  <a16:creationId xmlns:a16="http://schemas.microsoft.com/office/drawing/2014/main" id="{2844191C-51D7-EA27-A06E-2AB7E6612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14754202">
              <a:off x="801527" y="2585408"/>
              <a:ext cx="236144" cy="236144"/>
            </a:xfrm>
            <a:prstGeom prst="rect">
              <a:avLst/>
            </a:prstGeom>
          </p:spPr>
        </p:pic>
      </p:grpSp>
      <p:sp>
        <p:nvSpPr>
          <p:cNvPr id="4" name="テキスト ボックス 37">
            <a:extLst>
              <a:ext uri="{FF2B5EF4-FFF2-40B4-BE49-F238E27FC236}">
                <a16:creationId xmlns:a16="http://schemas.microsoft.com/office/drawing/2014/main" id="{C1D323EA-BD00-5C10-B709-CB27E616731C}"/>
              </a:ext>
            </a:extLst>
          </p:cNvPr>
          <p:cNvSpPr txBox="1"/>
          <p:nvPr/>
        </p:nvSpPr>
        <p:spPr>
          <a:xfrm>
            <a:off x="2127923" y="2888647"/>
            <a:ext cx="1284594" cy="393954"/>
          </a:xfrm>
          <a:prstGeom prst="rect">
            <a:avLst/>
          </a:prstGeom>
          <a:solidFill>
            <a:srgbClr val="D1E9F5"/>
          </a:solidFill>
        </p:spPr>
        <p:txBody>
          <a:bodyPr wrap="square" lIns="18288" tIns="36576" rIns="18288" bIns="18288" rtlCol="0">
            <a:spAutoFit/>
          </a:bodyPr>
          <a:lstStyle/>
          <a:p>
            <a:r>
              <a:rPr kumimoji="1" lang="en-US" altLang="ja-JP" sz="900" b="1" dirty="0">
                <a:latin typeface="+mj-lt"/>
              </a:rPr>
              <a:t>DEMO-ORDER-NO-B</a:t>
            </a:r>
          </a:p>
          <a:p>
            <a:r>
              <a:rPr kumimoji="1" lang="en-US" altLang="ja-JP" sz="500" dirty="0">
                <a:latin typeface="+mj-lt"/>
              </a:rPr>
              <a:t>Customer : DEMO-SUP-B</a:t>
            </a:r>
            <a:endParaRPr kumimoji="1" lang="en-US" altLang="ja-JP" sz="400" dirty="0">
              <a:latin typeface="+mj-lt"/>
            </a:endParaRPr>
          </a:p>
          <a:p>
            <a:pPr algn="r"/>
            <a:r>
              <a:rPr kumimoji="1" lang="en-US" altLang="ja-JP" sz="600" b="1" dirty="0">
                <a:latin typeface="+mj-lt"/>
              </a:rPr>
              <a:t>C/No :                       </a:t>
            </a:r>
            <a:r>
              <a:rPr kumimoji="1" lang="en-US" altLang="ja-JP" sz="800" b="1" dirty="0">
                <a:latin typeface="+mj-lt"/>
              </a:rPr>
              <a:t> 0 / 3 Items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201A8-9117-D291-E6B4-DF236E5EF7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01" y="2699671"/>
            <a:ext cx="359768" cy="359768"/>
          </a:xfrm>
          <a:prstGeom prst="rect">
            <a:avLst/>
          </a:prstGeom>
        </p:spPr>
      </p:pic>
      <p:sp>
        <p:nvSpPr>
          <p:cNvPr id="6" name="テキスト ボックス 232">
            <a:extLst>
              <a:ext uri="{FF2B5EF4-FFF2-40B4-BE49-F238E27FC236}">
                <a16:creationId xmlns:a16="http://schemas.microsoft.com/office/drawing/2014/main" id="{DA8B9283-468C-51C3-FAC4-24B80F41A048}"/>
              </a:ext>
            </a:extLst>
          </p:cNvPr>
          <p:cNvSpPr txBox="1"/>
          <p:nvPr/>
        </p:nvSpPr>
        <p:spPr>
          <a:xfrm>
            <a:off x="1315240" y="2998023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Simple</a:t>
            </a:r>
          </a:p>
          <a:p>
            <a:pPr algn="ctr"/>
            <a:r>
              <a:rPr kumimoji="1" lang="en-US" altLang="ja-JP" sz="500" dirty="0"/>
              <a:t>Outbound</a:t>
            </a:r>
            <a:endParaRPr kumimoji="1" lang="ja-JP" altLang="en-US" sz="500" dirty="0"/>
          </a:p>
        </p:txBody>
      </p:sp>
    </p:spTree>
    <p:extLst>
      <p:ext uri="{BB962C8B-B14F-4D97-AF65-F5344CB8AC3E}">
        <p14:creationId xmlns:p14="http://schemas.microsoft.com/office/powerpoint/2010/main" val="13471919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E52E5-D0D8-3300-9210-607CEF25E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09FFA70-AC1A-321C-EBDE-051075528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DFBEE29-0B36-7699-4CE0-B22B89D67E8B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BCCE02F-D4C8-304C-DCDF-4241A6E82780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92A74DA-9EB6-90BF-11DA-4FE35F004017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5-3-6. POKAYOKE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C17E6A0-D37B-7F23-480C-68C8AD1F413B}"/>
              </a:ext>
            </a:extLst>
          </p:cNvPr>
          <p:cNvSpPr txBox="1"/>
          <p:nvPr/>
        </p:nvSpPr>
        <p:spPr>
          <a:xfrm>
            <a:off x="3549273" y="1592674"/>
            <a:ext cx="29206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Inbound screen.</a:t>
            </a: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Name</a:t>
            </a:r>
            <a:r>
              <a:rPr kumimoji="1" lang="en-US" altLang="ja-JP" sz="800" dirty="0">
                <a:latin typeface="Arial 本文"/>
              </a:rPr>
              <a:t> :PART NAME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Today date YYYY-MM-DD will be default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Quantity of received item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Unit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Receive unit will be loaded from schedule</a:t>
            </a:r>
            <a:endParaRPr kumimoji="1" lang="en-US" altLang="ja-JP" sz="800" dirty="0">
              <a:solidFill>
                <a:srgbClr val="FF0000"/>
              </a:solidFill>
              <a:latin typeface="Arial 本文"/>
            </a:endParaRPr>
          </a:p>
          <a:p>
            <a:r>
              <a:rPr kumimoji="1" lang="en-US" altLang="ja-JP" sz="800" b="1" dirty="0">
                <a:latin typeface="+mj-lt"/>
              </a:rPr>
              <a:t>Total 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Will be loaded from schedule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Location </a:t>
            </a:r>
            <a:r>
              <a:rPr kumimoji="1" lang="en-US" altLang="ja-JP" sz="800" dirty="0">
                <a:latin typeface="+mj-lt"/>
              </a:rPr>
              <a:t>: The </a:t>
            </a:r>
            <a:r>
              <a:rPr kumimoji="1" lang="en-US" altLang="ja-JP" sz="800" b="1" dirty="0">
                <a:latin typeface="+mj-lt"/>
              </a:rPr>
              <a:t>WIP store lane </a:t>
            </a:r>
            <a:r>
              <a:rPr kumimoji="1" lang="en-US" altLang="ja-JP" sz="800" dirty="0">
                <a:latin typeface="+mj-lt"/>
              </a:rPr>
              <a:t>will be loaded from the Location master. </a:t>
            </a:r>
            <a:r>
              <a:rPr kumimoji="1" lang="en-US" altLang="ja-JP" sz="800" dirty="0">
                <a:latin typeface="Arial 本文"/>
              </a:rPr>
              <a:t>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The location control will be identified in QR Code</a:t>
            </a: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243" name="矢印: 右 242">
            <a:extLst>
              <a:ext uri="{FF2B5EF4-FFF2-40B4-BE49-F238E27FC236}">
                <a16:creationId xmlns:a16="http://schemas.microsoft.com/office/drawing/2014/main" id="{A805BEB0-E6B7-64EB-5191-897AA2277170}"/>
              </a:ext>
            </a:extLst>
          </p:cNvPr>
          <p:cNvSpPr/>
          <p:nvPr/>
        </p:nvSpPr>
        <p:spPr>
          <a:xfrm>
            <a:off x="1907198" y="4766799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82" name="矢印: 右 242">
            <a:extLst>
              <a:ext uri="{FF2B5EF4-FFF2-40B4-BE49-F238E27FC236}">
                <a16:creationId xmlns:a16="http://schemas.microsoft.com/office/drawing/2014/main" id="{AF08777A-0AB4-A323-2BB8-42F72A701F9D}"/>
              </a:ext>
            </a:extLst>
          </p:cNvPr>
          <p:cNvSpPr/>
          <p:nvPr/>
        </p:nvSpPr>
        <p:spPr>
          <a:xfrm>
            <a:off x="3222828" y="4756977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271B9E-A046-87A6-5121-88616AB93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301" y="1654259"/>
            <a:ext cx="1347999" cy="2011825"/>
          </a:xfrm>
          <a:prstGeom prst="rect">
            <a:avLst/>
          </a:prstGeom>
        </p:spPr>
      </p:pic>
      <p:sp>
        <p:nvSpPr>
          <p:cNvPr id="465" name="テキスト ボックス 294">
            <a:extLst>
              <a:ext uri="{FF2B5EF4-FFF2-40B4-BE49-F238E27FC236}">
                <a16:creationId xmlns:a16="http://schemas.microsoft.com/office/drawing/2014/main" id="{4EA38D14-D575-7533-B165-402A4F27D664}"/>
              </a:ext>
            </a:extLst>
          </p:cNvPr>
          <p:cNvSpPr txBox="1"/>
          <p:nvPr/>
        </p:nvSpPr>
        <p:spPr>
          <a:xfrm>
            <a:off x="2503854" y="1781694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POKAYOKE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C88E94E4-BFC0-7684-B088-91482F48B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50" y="3918930"/>
            <a:ext cx="1347999" cy="2011825"/>
          </a:xfrm>
          <a:prstGeom prst="rect">
            <a:avLst/>
          </a:prstGeom>
        </p:spPr>
      </p:pic>
      <p:sp>
        <p:nvSpPr>
          <p:cNvPr id="153" name="テキスト ボックス 300">
            <a:extLst>
              <a:ext uri="{FF2B5EF4-FFF2-40B4-BE49-F238E27FC236}">
                <a16:creationId xmlns:a16="http://schemas.microsoft.com/office/drawing/2014/main" id="{7EB6A911-CD70-99B7-11DF-726101E9C34F}"/>
              </a:ext>
            </a:extLst>
          </p:cNvPr>
          <p:cNvSpPr txBox="1"/>
          <p:nvPr/>
        </p:nvSpPr>
        <p:spPr>
          <a:xfrm>
            <a:off x="5025160" y="7757780"/>
            <a:ext cx="1057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(Step.4)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Click the Confirm[P4] to complete the operation</a:t>
            </a:r>
            <a:endParaRPr kumimoji="1" lang="ja-JP" altLang="en-US" sz="600" dirty="0"/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60044F67-6908-5AB9-340B-D8537C52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83" y="6328513"/>
            <a:ext cx="1347999" cy="2011825"/>
          </a:xfrm>
          <a:prstGeom prst="rect">
            <a:avLst/>
          </a:prstGeom>
        </p:spPr>
      </p:pic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4801347-895A-C65F-83EA-0E968F4FBB05}"/>
              </a:ext>
            </a:extLst>
          </p:cNvPr>
          <p:cNvSpPr/>
          <p:nvPr/>
        </p:nvSpPr>
        <p:spPr>
          <a:xfrm>
            <a:off x="4270631" y="5721948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6EBEAD28-7F2D-927A-65C2-688DC0210C08}"/>
              </a:ext>
            </a:extLst>
          </p:cNvPr>
          <p:cNvSpPr/>
          <p:nvPr/>
        </p:nvSpPr>
        <p:spPr>
          <a:xfrm>
            <a:off x="494851" y="8127112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sp>
        <p:nvSpPr>
          <p:cNvPr id="48" name="テキスト ボックス 294">
            <a:extLst>
              <a:ext uri="{FF2B5EF4-FFF2-40B4-BE49-F238E27FC236}">
                <a16:creationId xmlns:a16="http://schemas.microsoft.com/office/drawing/2014/main" id="{E3BE961A-CAB0-5191-2B7E-65EF0103F34A}"/>
              </a:ext>
            </a:extLst>
          </p:cNvPr>
          <p:cNvSpPr txBox="1"/>
          <p:nvPr/>
        </p:nvSpPr>
        <p:spPr>
          <a:xfrm>
            <a:off x="4000990" y="4052795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POKAYOKE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0" name="テキスト ボックス 294">
            <a:extLst>
              <a:ext uri="{FF2B5EF4-FFF2-40B4-BE49-F238E27FC236}">
                <a16:creationId xmlns:a16="http://schemas.microsoft.com/office/drawing/2014/main" id="{1201743C-5C0A-E38E-A70C-2F24B7937672}"/>
              </a:ext>
            </a:extLst>
          </p:cNvPr>
          <p:cNvSpPr txBox="1"/>
          <p:nvPr/>
        </p:nvSpPr>
        <p:spPr>
          <a:xfrm>
            <a:off x="887950" y="6455465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POKAYOKE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49" name="テキスト ボックス 412">
            <a:extLst>
              <a:ext uri="{FF2B5EF4-FFF2-40B4-BE49-F238E27FC236}">
                <a16:creationId xmlns:a16="http://schemas.microsoft.com/office/drawing/2014/main" id="{F27398C4-098C-D308-5C46-6E620FB0C254}"/>
              </a:ext>
            </a:extLst>
          </p:cNvPr>
          <p:cNvSpPr txBox="1"/>
          <p:nvPr/>
        </p:nvSpPr>
        <p:spPr>
          <a:xfrm>
            <a:off x="1176825" y="7945456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450" name="テキスト ボックス 412">
            <a:extLst>
              <a:ext uri="{FF2B5EF4-FFF2-40B4-BE49-F238E27FC236}">
                <a16:creationId xmlns:a16="http://schemas.microsoft.com/office/drawing/2014/main" id="{14062A30-524F-8F6A-2177-74451DCE2D88}"/>
              </a:ext>
            </a:extLst>
          </p:cNvPr>
          <p:cNvSpPr txBox="1"/>
          <p:nvPr/>
        </p:nvSpPr>
        <p:spPr>
          <a:xfrm>
            <a:off x="1364664" y="7946866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20</a:t>
            </a:r>
          </a:p>
        </p:txBody>
      </p:sp>
      <p:sp>
        <p:nvSpPr>
          <p:cNvPr id="505" name="矢印: 右 18">
            <a:extLst>
              <a:ext uri="{FF2B5EF4-FFF2-40B4-BE49-F238E27FC236}">
                <a16:creationId xmlns:a16="http://schemas.microsoft.com/office/drawing/2014/main" id="{5E15561E-A55B-8801-FDD7-0AA9F68722D4}"/>
              </a:ext>
            </a:extLst>
          </p:cNvPr>
          <p:cNvSpPr/>
          <p:nvPr/>
        </p:nvSpPr>
        <p:spPr>
          <a:xfrm>
            <a:off x="1839298" y="275171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12" name="テキスト ボックス 300">
            <a:extLst>
              <a:ext uri="{FF2B5EF4-FFF2-40B4-BE49-F238E27FC236}">
                <a16:creationId xmlns:a16="http://schemas.microsoft.com/office/drawing/2014/main" id="{11A1F5FA-6117-F9FB-B4ED-708381B5B00C}"/>
              </a:ext>
            </a:extLst>
          </p:cNvPr>
          <p:cNvSpPr txBox="1"/>
          <p:nvPr/>
        </p:nvSpPr>
        <p:spPr>
          <a:xfrm>
            <a:off x="2240601" y="3943929"/>
            <a:ext cx="8875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(Step.2)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WIP label for moving Goods to WIP Store lane</a:t>
            </a:r>
            <a:endParaRPr kumimoji="1" lang="ja-JP" altLang="en-US" sz="600" dirty="0"/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id="{C8E7F35C-608B-50D1-07F0-C83FB2744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01" y="7225309"/>
            <a:ext cx="1332395" cy="689491"/>
          </a:xfrm>
          <a:prstGeom prst="rect">
            <a:avLst/>
          </a:prstGeom>
        </p:spPr>
      </p:pic>
      <p:grpSp>
        <p:nvGrpSpPr>
          <p:cNvPr id="522" name="Group 521">
            <a:extLst>
              <a:ext uri="{FF2B5EF4-FFF2-40B4-BE49-F238E27FC236}">
                <a16:creationId xmlns:a16="http://schemas.microsoft.com/office/drawing/2014/main" id="{57818BE4-CC04-5EBF-BA3D-A7681DE31E18}"/>
              </a:ext>
            </a:extLst>
          </p:cNvPr>
          <p:cNvGrpSpPr/>
          <p:nvPr/>
        </p:nvGrpSpPr>
        <p:grpSpPr>
          <a:xfrm>
            <a:off x="5394628" y="6679245"/>
            <a:ext cx="1075165" cy="745191"/>
            <a:chOff x="4269439" y="6649287"/>
            <a:chExt cx="1075165" cy="745191"/>
          </a:xfrm>
        </p:grpSpPr>
        <p:pic>
          <p:nvPicPr>
            <p:cNvPr id="523" name="図 358">
              <a:extLst>
                <a:ext uri="{FF2B5EF4-FFF2-40B4-BE49-F238E27FC236}">
                  <a16:creationId xmlns:a16="http://schemas.microsoft.com/office/drawing/2014/main" id="{8D3C115D-6B35-715D-0B68-0AEBAA095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524" name="図 359">
              <a:extLst>
                <a:ext uri="{FF2B5EF4-FFF2-40B4-BE49-F238E27FC236}">
                  <a16:creationId xmlns:a16="http://schemas.microsoft.com/office/drawing/2014/main" id="{24DAB892-7EFE-BE38-767D-83A8598FE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526" name="テキスト ボックス 360">
              <a:extLst>
                <a:ext uri="{FF2B5EF4-FFF2-40B4-BE49-F238E27FC236}">
                  <a16:creationId xmlns:a16="http://schemas.microsoft.com/office/drawing/2014/main" id="{609B7C7A-1645-9259-134D-A2446843D8A8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527" name="テキスト ボックス 360">
              <a:extLst>
                <a:ext uri="{FF2B5EF4-FFF2-40B4-BE49-F238E27FC236}">
                  <a16:creationId xmlns:a16="http://schemas.microsoft.com/office/drawing/2014/main" id="{DC8FA21A-4646-4FAB-1FC9-5459704EAA23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528" name="Picture 2" descr="info&quot; Icon - Download for free – Iconduck">
              <a:extLst>
                <a:ext uri="{FF2B5EF4-FFF2-40B4-BE49-F238E27FC236}">
                  <a16:creationId xmlns:a16="http://schemas.microsoft.com/office/drawing/2014/main" id="{BFFC02FB-6C6C-D044-94DF-3AB01F27A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9" name="矢印: 右 242">
            <a:extLst>
              <a:ext uri="{FF2B5EF4-FFF2-40B4-BE49-F238E27FC236}">
                <a16:creationId xmlns:a16="http://schemas.microsoft.com/office/drawing/2014/main" id="{6FDA010B-5D44-D4E4-12AB-ED64428F6950}"/>
              </a:ext>
            </a:extLst>
          </p:cNvPr>
          <p:cNvSpPr/>
          <p:nvPr/>
        </p:nvSpPr>
        <p:spPr>
          <a:xfrm rot="13787875">
            <a:off x="3024024" y="5912268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5D2A9331-E6B8-1FC4-ADBF-EB9BBF8D1DBD}"/>
              </a:ext>
            </a:extLst>
          </p:cNvPr>
          <p:cNvGrpSpPr/>
          <p:nvPr/>
        </p:nvGrpSpPr>
        <p:grpSpPr>
          <a:xfrm>
            <a:off x="486919" y="6807990"/>
            <a:ext cx="1330716" cy="1103760"/>
            <a:chOff x="499126" y="7062177"/>
            <a:chExt cx="1330716" cy="1103760"/>
          </a:xfrm>
        </p:grpSpPr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937275DD-487B-B1CA-B03E-F574E4290666}"/>
                </a:ext>
              </a:extLst>
            </p:cNvPr>
            <p:cNvSpPr/>
            <p:nvPr/>
          </p:nvSpPr>
          <p:spPr>
            <a:xfrm>
              <a:off x="499126" y="7092451"/>
              <a:ext cx="1330716" cy="1073486"/>
            </a:xfrm>
            <a:prstGeom prst="rect">
              <a:avLst/>
            </a:prstGeom>
            <a:solidFill>
              <a:srgbClr val="FF5050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32" name="TextBox 531">
              <a:extLst>
                <a:ext uri="{FF2B5EF4-FFF2-40B4-BE49-F238E27FC236}">
                  <a16:creationId xmlns:a16="http://schemas.microsoft.com/office/drawing/2014/main" id="{06E87890-B5F6-AB10-4FD5-7E1BE53711C6}"/>
                </a:ext>
              </a:extLst>
            </p:cNvPr>
            <p:cNvSpPr txBox="1"/>
            <p:nvPr/>
          </p:nvSpPr>
          <p:spPr>
            <a:xfrm>
              <a:off x="889122" y="7062177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NG</a:t>
              </a:r>
            </a:p>
          </p:txBody>
        </p:sp>
        <p:sp>
          <p:nvSpPr>
            <p:cNvPr id="533" name="TextBox 532">
              <a:extLst>
                <a:ext uri="{FF2B5EF4-FFF2-40B4-BE49-F238E27FC236}">
                  <a16:creationId xmlns:a16="http://schemas.microsoft.com/office/drawing/2014/main" id="{CA49340A-74C5-8F7E-328B-BE83C1E5BD5A}"/>
                </a:ext>
              </a:extLst>
            </p:cNvPr>
            <p:cNvSpPr txBox="1"/>
            <p:nvPr/>
          </p:nvSpPr>
          <p:spPr>
            <a:xfrm>
              <a:off x="510073" y="7373449"/>
              <a:ext cx="3850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user</a:t>
              </a:r>
            </a:p>
          </p:txBody>
        </p:sp>
        <p:sp>
          <p:nvSpPr>
            <p:cNvPr id="535" name="TextBox 534">
              <a:extLst>
                <a:ext uri="{FF2B5EF4-FFF2-40B4-BE49-F238E27FC236}">
                  <a16:creationId xmlns:a16="http://schemas.microsoft.com/office/drawing/2014/main" id="{5609CF5C-854B-7267-387A-CE71600DADF8}"/>
                </a:ext>
              </a:extLst>
            </p:cNvPr>
            <p:cNvSpPr txBox="1"/>
            <p:nvPr/>
          </p:nvSpPr>
          <p:spPr>
            <a:xfrm>
              <a:off x="510690" y="7554508"/>
              <a:ext cx="6254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password</a:t>
              </a:r>
            </a:p>
          </p:txBody>
        </p:sp>
        <p:sp>
          <p:nvSpPr>
            <p:cNvPr id="536" name="Rectangle: Rounded Corners 535">
              <a:extLst>
                <a:ext uri="{FF2B5EF4-FFF2-40B4-BE49-F238E27FC236}">
                  <a16:creationId xmlns:a16="http://schemas.microsoft.com/office/drawing/2014/main" id="{843684A4-4E2F-537E-EDD1-323989949DD3}"/>
                </a:ext>
              </a:extLst>
            </p:cNvPr>
            <p:cNvSpPr/>
            <p:nvPr/>
          </p:nvSpPr>
          <p:spPr>
            <a:xfrm>
              <a:off x="1136182" y="7431509"/>
              <a:ext cx="668076" cy="157384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r>
                <a:rPr kumimoji="1" lang="en-US" sz="700" kern="0" dirty="0">
                  <a:solidFill>
                    <a:prstClr val="black"/>
                  </a:solidFill>
                </a:rPr>
                <a:t>LEADER01</a:t>
              </a:r>
            </a:p>
          </p:txBody>
        </p:sp>
        <p:sp>
          <p:nvSpPr>
            <p:cNvPr id="537" name="Rectangle: Rounded Corners 536">
              <a:extLst>
                <a:ext uri="{FF2B5EF4-FFF2-40B4-BE49-F238E27FC236}">
                  <a16:creationId xmlns:a16="http://schemas.microsoft.com/office/drawing/2014/main" id="{5FF91401-D7BF-EC31-AB8A-53A1143040B7}"/>
                </a:ext>
              </a:extLst>
            </p:cNvPr>
            <p:cNvSpPr/>
            <p:nvPr/>
          </p:nvSpPr>
          <p:spPr>
            <a:xfrm>
              <a:off x="1136182" y="7623014"/>
              <a:ext cx="668076" cy="157384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r>
                <a:rPr kumimoji="1" lang="en-US" sz="700" kern="0" dirty="0">
                  <a:solidFill>
                    <a:prstClr val="black"/>
                  </a:solidFill>
                </a:rPr>
                <a:t>*********</a:t>
              </a:r>
            </a:p>
          </p:txBody>
        </p:sp>
        <p:sp>
          <p:nvSpPr>
            <p:cNvPr id="538" name="四角形: 角を丸くする 28">
              <a:extLst>
                <a:ext uri="{FF2B5EF4-FFF2-40B4-BE49-F238E27FC236}">
                  <a16:creationId xmlns:a16="http://schemas.microsoft.com/office/drawing/2014/main" id="{395C443D-C1ED-FF17-F956-922227C5E9A6}"/>
                </a:ext>
              </a:extLst>
            </p:cNvPr>
            <p:cNvSpPr/>
            <p:nvPr/>
          </p:nvSpPr>
          <p:spPr>
            <a:xfrm>
              <a:off x="572733" y="7877087"/>
              <a:ext cx="553483" cy="170571"/>
            </a:xfrm>
            <a:prstGeom prst="roundRect">
              <a:avLst>
                <a:gd name="adj" fmla="val 46449"/>
              </a:avLst>
            </a:prstGeom>
            <a:solidFill>
              <a:srgbClr val="6CD506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600" kern="0" dirty="0">
                  <a:solidFill>
                    <a:schemeClr val="bg1"/>
                  </a:solidFill>
                </a:rPr>
                <a:t>OK[P2]</a:t>
              </a:r>
              <a:endParaRPr kumimoji="1" lang="ja-JP" altLang="en-US" sz="600" kern="0" dirty="0">
                <a:solidFill>
                  <a:schemeClr val="bg1"/>
                </a:solidFill>
              </a:endParaRPr>
            </a:p>
          </p:txBody>
        </p:sp>
        <p:sp>
          <p:nvSpPr>
            <p:cNvPr id="539" name="Rectangle: Rounded Corners 538">
              <a:extLst>
                <a:ext uri="{FF2B5EF4-FFF2-40B4-BE49-F238E27FC236}">
                  <a16:creationId xmlns:a16="http://schemas.microsoft.com/office/drawing/2014/main" id="{57B0DE75-0C9D-1BF4-06D9-9AEAEA7BC271}"/>
                </a:ext>
              </a:extLst>
            </p:cNvPr>
            <p:cNvSpPr/>
            <p:nvPr/>
          </p:nvSpPr>
          <p:spPr>
            <a:xfrm>
              <a:off x="1143119" y="7877086"/>
              <a:ext cx="671761" cy="182952"/>
            </a:xfrm>
            <a:prstGeom prst="roundRect">
              <a:avLst>
                <a:gd name="adj" fmla="val 41657"/>
              </a:avLst>
            </a:prstGeom>
            <a:solidFill>
              <a:srgbClr val="FFC000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r>
                <a:rPr kumimoji="1" lang="en-US" sz="600" b="1" kern="0" dirty="0">
                  <a:solidFill>
                    <a:schemeClr val="bg1"/>
                  </a:solidFill>
                </a:rPr>
                <a:t>Clear[P3]</a:t>
              </a:r>
            </a:p>
          </p:txBody>
        </p:sp>
      </p:grpSp>
      <p:sp>
        <p:nvSpPr>
          <p:cNvPr id="541" name="テキスト ボックス 300">
            <a:extLst>
              <a:ext uri="{FF2B5EF4-FFF2-40B4-BE49-F238E27FC236}">
                <a16:creationId xmlns:a16="http://schemas.microsoft.com/office/drawing/2014/main" id="{FC185B2A-C15D-4695-E38D-572EBA9500D7}"/>
              </a:ext>
            </a:extLst>
          </p:cNvPr>
          <p:cNvSpPr txBox="1"/>
          <p:nvPr/>
        </p:nvSpPr>
        <p:spPr>
          <a:xfrm>
            <a:off x="1933165" y="6764427"/>
            <a:ext cx="887573" cy="646331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u="sng" dirty="0">
                <a:solidFill>
                  <a:schemeClr val="bg1"/>
                </a:solidFill>
                <a:latin typeface="+mj-lt"/>
              </a:rPr>
              <a:t>In case of NG</a:t>
            </a:r>
          </a:p>
          <a:p>
            <a:endParaRPr kumimoji="1" lang="en-US" altLang="ja-JP" sz="600" b="1" dirty="0">
              <a:solidFill>
                <a:schemeClr val="bg1"/>
              </a:solidFill>
              <a:latin typeface="+mj-lt"/>
            </a:endParaRPr>
          </a:p>
          <a:p>
            <a:r>
              <a:rPr kumimoji="1" lang="en-US" altLang="ja-JP" sz="600" dirty="0">
                <a:solidFill>
                  <a:schemeClr val="bg1"/>
                </a:solidFill>
                <a:latin typeface="+mj-lt"/>
              </a:rPr>
              <a:t>Must be enter the leader user and password to unlock the screen</a:t>
            </a:r>
            <a:endParaRPr kumimoji="1" lang="ja-JP" altLang="en-US" sz="600" dirty="0">
              <a:solidFill>
                <a:schemeClr val="bg1"/>
              </a:solidFill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5A30246-73BA-F98A-746E-F2C375F88E66}"/>
              </a:ext>
            </a:extLst>
          </p:cNvPr>
          <p:cNvSpPr/>
          <p:nvPr/>
        </p:nvSpPr>
        <p:spPr>
          <a:xfrm>
            <a:off x="6221734" y="554802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2064B212-042D-585A-90F9-EE2E285D4DB5}"/>
              </a:ext>
            </a:extLst>
          </p:cNvPr>
          <p:cNvSpPr/>
          <p:nvPr/>
        </p:nvSpPr>
        <p:spPr>
          <a:xfrm>
            <a:off x="2102966" y="2064260"/>
            <a:ext cx="1345089" cy="136473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3AA34348-F283-8549-5963-7BBCDC4488A9}"/>
              </a:ext>
            </a:extLst>
          </p:cNvPr>
          <p:cNvSpPr txBox="1"/>
          <p:nvPr/>
        </p:nvSpPr>
        <p:spPr>
          <a:xfrm>
            <a:off x="2141025" y="2249239"/>
            <a:ext cx="395634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Cust Name</a:t>
            </a:r>
          </a:p>
        </p:txBody>
      </p:sp>
      <p:sp>
        <p:nvSpPr>
          <p:cNvPr id="464" name="Rectangle: Rounded Corners 463">
            <a:extLst>
              <a:ext uri="{FF2B5EF4-FFF2-40B4-BE49-F238E27FC236}">
                <a16:creationId xmlns:a16="http://schemas.microsoft.com/office/drawing/2014/main" id="{13733168-CCBB-45A8-2C6A-1642360D3797}"/>
              </a:ext>
            </a:extLst>
          </p:cNvPr>
          <p:cNvSpPr/>
          <p:nvPr/>
        </p:nvSpPr>
        <p:spPr>
          <a:xfrm>
            <a:off x="2590233" y="2223220"/>
            <a:ext cx="825437" cy="1197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Ins="0" rtlCol="0" anchor="ctr"/>
          <a:lstStyle/>
          <a:p>
            <a:pPr algn="l" defTabSz="914400"/>
            <a:r>
              <a:rPr kumimoji="1" lang="en-US" sz="400" kern="0" dirty="0">
                <a:solidFill>
                  <a:prstClr val="black"/>
                </a:solidFill>
              </a:rPr>
              <a:t>DENSO Product and Services </a:t>
            </a:r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4B5341C3-5FC3-66F7-BA9B-BE1816D901D6}"/>
              </a:ext>
            </a:extLst>
          </p:cNvPr>
          <p:cNvSpPr txBox="1"/>
          <p:nvPr/>
        </p:nvSpPr>
        <p:spPr>
          <a:xfrm>
            <a:off x="2142935" y="2401365"/>
            <a:ext cx="395634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Container No</a:t>
            </a:r>
          </a:p>
        </p:txBody>
      </p:sp>
      <p:sp>
        <p:nvSpPr>
          <p:cNvPr id="467" name="Rectangle: Rounded Corners 466">
            <a:extLst>
              <a:ext uri="{FF2B5EF4-FFF2-40B4-BE49-F238E27FC236}">
                <a16:creationId xmlns:a16="http://schemas.microsoft.com/office/drawing/2014/main" id="{95CCB19A-8230-47AB-E203-D032024299D2}"/>
              </a:ext>
            </a:extLst>
          </p:cNvPr>
          <p:cNvSpPr/>
          <p:nvPr/>
        </p:nvSpPr>
        <p:spPr>
          <a:xfrm>
            <a:off x="2592143" y="2375346"/>
            <a:ext cx="825437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31A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2A600FB-8168-50F9-004D-1D25D18210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2103" y="4679163"/>
            <a:ext cx="1077690" cy="532932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8E4C3BE-4739-3C43-BCE0-D8B6302D664B}"/>
              </a:ext>
            </a:extLst>
          </p:cNvPr>
          <p:cNvGrpSpPr/>
          <p:nvPr/>
        </p:nvGrpSpPr>
        <p:grpSpPr>
          <a:xfrm>
            <a:off x="6014822" y="4888027"/>
            <a:ext cx="279963" cy="889166"/>
            <a:chOff x="2694384" y="4873406"/>
            <a:chExt cx="279963" cy="889166"/>
          </a:xfrm>
        </p:grpSpPr>
        <p:sp>
          <p:nvSpPr>
            <p:cNvPr id="468" name="台形 241">
              <a:extLst>
                <a:ext uri="{FF2B5EF4-FFF2-40B4-BE49-F238E27FC236}">
                  <a16:creationId xmlns:a16="http://schemas.microsoft.com/office/drawing/2014/main" id="{582D4F26-B9C6-FBFF-C7A2-401232BEB64F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69" name="Picture 468">
              <a:extLst>
                <a:ext uri="{FF2B5EF4-FFF2-40B4-BE49-F238E27FC236}">
                  <a16:creationId xmlns:a16="http://schemas.microsoft.com/office/drawing/2014/main" id="{8CD6AAA8-929F-87A4-6DF7-43EB89D96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sp>
        <p:nvSpPr>
          <p:cNvPr id="470" name="Callout: Bent Line 469">
            <a:extLst>
              <a:ext uri="{FF2B5EF4-FFF2-40B4-BE49-F238E27FC236}">
                <a16:creationId xmlns:a16="http://schemas.microsoft.com/office/drawing/2014/main" id="{1F8F9BD9-7075-2797-5E76-3E8AB281FB9A}"/>
              </a:ext>
            </a:extLst>
          </p:cNvPr>
          <p:cNvSpPr/>
          <p:nvPr/>
        </p:nvSpPr>
        <p:spPr>
          <a:xfrm>
            <a:off x="5164077" y="3713181"/>
            <a:ext cx="1222436" cy="722595"/>
          </a:xfrm>
          <a:prstGeom prst="borderCallout2">
            <a:avLst>
              <a:gd name="adj1" fmla="val 145258"/>
              <a:gd name="adj2" fmla="val 13796"/>
              <a:gd name="adj3" fmla="val 116785"/>
              <a:gd name="adj4" fmla="val 7332"/>
              <a:gd name="adj5" fmla="val 102427"/>
              <a:gd name="adj6" fmla="val 7423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600" b="1" dirty="0">
                <a:latin typeface="+mj-lt"/>
              </a:rPr>
              <a:t>(Step.3)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POKAYOKE matching</a:t>
            </a:r>
          </a:p>
          <a:p>
            <a:r>
              <a:rPr kumimoji="1" lang="en-US" altLang="ja-JP" sz="600" dirty="0">
                <a:latin typeface="+mj-lt"/>
              </a:rPr>
              <a:t>Scan customer KANBAN to </a:t>
            </a:r>
            <a:r>
              <a:rPr kumimoji="1" lang="en-US" altLang="ja-JP" sz="600" dirty="0" err="1">
                <a:latin typeface="+mj-lt"/>
              </a:rPr>
              <a:t>comfirm</a:t>
            </a:r>
            <a:r>
              <a:rPr kumimoji="1" lang="en-US" altLang="ja-JP" sz="600" dirty="0">
                <a:latin typeface="+mj-lt"/>
              </a:rPr>
              <a:t> the POKAYOKE matching.</a:t>
            </a:r>
          </a:p>
          <a:p>
            <a:r>
              <a:rPr kumimoji="1" lang="en-US" altLang="ja-JP" sz="600" dirty="0">
                <a:latin typeface="+mj-lt"/>
              </a:rPr>
              <a:t>The STATUS will be change to OK.</a:t>
            </a:r>
          </a:p>
        </p:txBody>
      </p:sp>
      <p:pic>
        <p:nvPicPr>
          <p:cNvPr id="477" name="Picture 476">
            <a:extLst>
              <a:ext uri="{FF2B5EF4-FFF2-40B4-BE49-F238E27FC236}">
                <a16:creationId xmlns:a16="http://schemas.microsoft.com/office/drawing/2014/main" id="{FE8E4267-423D-0524-0A50-8C770DF126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44" y="4458540"/>
            <a:ext cx="542614" cy="441245"/>
          </a:xfrm>
          <a:prstGeom prst="rect">
            <a:avLst/>
          </a:prstGeom>
        </p:spPr>
      </p:pic>
      <p:sp>
        <p:nvSpPr>
          <p:cNvPr id="485" name="TextBox 484">
            <a:extLst>
              <a:ext uri="{FF2B5EF4-FFF2-40B4-BE49-F238E27FC236}">
                <a16:creationId xmlns:a16="http://schemas.microsoft.com/office/drawing/2014/main" id="{0AF249E5-F335-72BC-38A2-5D039F051570}"/>
              </a:ext>
            </a:extLst>
          </p:cNvPr>
          <p:cNvSpPr txBox="1"/>
          <p:nvPr/>
        </p:nvSpPr>
        <p:spPr>
          <a:xfrm>
            <a:off x="2136747" y="2105300"/>
            <a:ext cx="395634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PO No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1E9E1778-3E72-3E6B-AFA8-2EA8C7785143}"/>
              </a:ext>
            </a:extLst>
          </p:cNvPr>
          <p:cNvSpPr/>
          <p:nvPr/>
        </p:nvSpPr>
        <p:spPr>
          <a:xfrm>
            <a:off x="2585955" y="2079281"/>
            <a:ext cx="825437" cy="1197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389187</a:t>
            </a:r>
          </a:p>
        </p:txBody>
      </p:sp>
      <p:pic>
        <p:nvPicPr>
          <p:cNvPr id="490" name="Picture 489">
            <a:extLst>
              <a:ext uri="{FF2B5EF4-FFF2-40B4-BE49-F238E27FC236}">
                <a16:creationId xmlns:a16="http://schemas.microsoft.com/office/drawing/2014/main" id="{852779ED-1CDE-D296-CE90-7FA6C8AFD4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4352" y="2515565"/>
            <a:ext cx="1319142" cy="884260"/>
          </a:xfrm>
          <a:prstGeom prst="rect">
            <a:avLst/>
          </a:prstGeom>
        </p:spPr>
      </p:pic>
      <p:pic>
        <p:nvPicPr>
          <p:cNvPr id="494" name="Picture 493">
            <a:extLst>
              <a:ext uri="{FF2B5EF4-FFF2-40B4-BE49-F238E27FC236}">
                <a16:creationId xmlns:a16="http://schemas.microsoft.com/office/drawing/2014/main" id="{E20745C0-263E-BD41-ECC4-1BCBF3187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8" y="3921022"/>
            <a:ext cx="1347999" cy="2011825"/>
          </a:xfrm>
          <a:prstGeom prst="rect">
            <a:avLst/>
          </a:prstGeom>
        </p:spPr>
      </p:pic>
      <p:sp>
        <p:nvSpPr>
          <p:cNvPr id="495" name="テキスト ボックス 294">
            <a:extLst>
              <a:ext uri="{FF2B5EF4-FFF2-40B4-BE49-F238E27FC236}">
                <a16:creationId xmlns:a16="http://schemas.microsoft.com/office/drawing/2014/main" id="{546C84A7-978B-3C03-9E32-02CD2067B780}"/>
              </a:ext>
            </a:extLst>
          </p:cNvPr>
          <p:cNvSpPr txBox="1"/>
          <p:nvPr/>
        </p:nvSpPr>
        <p:spPr>
          <a:xfrm>
            <a:off x="891761" y="4048457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POKAYOKE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8FBF0466-CE9E-8C1D-BF9E-E18E13F44572}"/>
              </a:ext>
            </a:extLst>
          </p:cNvPr>
          <p:cNvSpPr/>
          <p:nvPr/>
        </p:nvSpPr>
        <p:spPr>
          <a:xfrm>
            <a:off x="490873" y="4331023"/>
            <a:ext cx="1345089" cy="136473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97CFCB3B-42D1-1469-EC3B-4A39A9C9DDE8}"/>
              </a:ext>
            </a:extLst>
          </p:cNvPr>
          <p:cNvSpPr txBox="1"/>
          <p:nvPr/>
        </p:nvSpPr>
        <p:spPr>
          <a:xfrm>
            <a:off x="528932" y="4516002"/>
            <a:ext cx="395634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Cust Name</a:t>
            </a:r>
          </a:p>
        </p:txBody>
      </p:sp>
      <p:sp>
        <p:nvSpPr>
          <p:cNvPr id="498" name="Rectangle: Rounded Corners 497">
            <a:extLst>
              <a:ext uri="{FF2B5EF4-FFF2-40B4-BE49-F238E27FC236}">
                <a16:creationId xmlns:a16="http://schemas.microsoft.com/office/drawing/2014/main" id="{7D5F6563-A0FD-3582-9D86-383FA42085C6}"/>
              </a:ext>
            </a:extLst>
          </p:cNvPr>
          <p:cNvSpPr/>
          <p:nvPr/>
        </p:nvSpPr>
        <p:spPr>
          <a:xfrm>
            <a:off x="978140" y="4489983"/>
            <a:ext cx="825437" cy="1197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Ins="0" rtlCol="0" anchor="ctr"/>
          <a:lstStyle/>
          <a:p>
            <a:pPr algn="l" defTabSz="914400"/>
            <a:r>
              <a:rPr kumimoji="1" lang="en-US" sz="400" kern="0" dirty="0">
                <a:solidFill>
                  <a:prstClr val="black"/>
                </a:solidFill>
              </a:rPr>
              <a:t>DENSO Product and Services </a:t>
            </a: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E1F091EB-883F-106F-2FD7-43D06E7309D7}"/>
              </a:ext>
            </a:extLst>
          </p:cNvPr>
          <p:cNvSpPr txBox="1"/>
          <p:nvPr/>
        </p:nvSpPr>
        <p:spPr>
          <a:xfrm>
            <a:off x="530842" y="4668128"/>
            <a:ext cx="395634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Container No</a:t>
            </a:r>
          </a:p>
        </p:txBody>
      </p:sp>
      <p:sp>
        <p:nvSpPr>
          <p:cNvPr id="500" name="Rectangle: Rounded Corners 499">
            <a:extLst>
              <a:ext uri="{FF2B5EF4-FFF2-40B4-BE49-F238E27FC236}">
                <a16:creationId xmlns:a16="http://schemas.microsoft.com/office/drawing/2014/main" id="{4FCEC207-90E2-7AA8-D4AB-2823981C5E69}"/>
              </a:ext>
            </a:extLst>
          </p:cNvPr>
          <p:cNvSpPr/>
          <p:nvPr/>
        </p:nvSpPr>
        <p:spPr>
          <a:xfrm>
            <a:off x="980050" y="4642109"/>
            <a:ext cx="825437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31A</a:t>
            </a:r>
          </a:p>
        </p:txBody>
      </p:sp>
      <p:sp>
        <p:nvSpPr>
          <p:cNvPr id="501" name="TextBox 500">
            <a:extLst>
              <a:ext uri="{FF2B5EF4-FFF2-40B4-BE49-F238E27FC236}">
                <a16:creationId xmlns:a16="http://schemas.microsoft.com/office/drawing/2014/main" id="{5F20B2FF-B3E3-55B7-43C9-889043175D7B}"/>
              </a:ext>
            </a:extLst>
          </p:cNvPr>
          <p:cNvSpPr txBox="1"/>
          <p:nvPr/>
        </p:nvSpPr>
        <p:spPr>
          <a:xfrm>
            <a:off x="524654" y="4372063"/>
            <a:ext cx="395634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PO No</a:t>
            </a:r>
          </a:p>
        </p:txBody>
      </p:sp>
      <p:sp>
        <p:nvSpPr>
          <p:cNvPr id="502" name="Rectangle: Rounded Corners 501">
            <a:extLst>
              <a:ext uri="{FF2B5EF4-FFF2-40B4-BE49-F238E27FC236}">
                <a16:creationId xmlns:a16="http://schemas.microsoft.com/office/drawing/2014/main" id="{6E3E05F1-33C5-5DF8-5EF7-B509DDE417A9}"/>
              </a:ext>
            </a:extLst>
          </p:cNvPr>
          <p:cNvSpPr/>
          <p:nvPr/>
        </p:nvSpPr>
        <p:spPr>
          <a:xfrm>
            <a:off x="973862" y="4346044"/>
            <a:ext cx="825437" cy="1197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389187</a:t>
            </a:r>
          </a:p>
        </p:txBody>
      </p:sp>
      <p:pic>
        <p:nvPicPr>
          <p:cNvPr id="503" name="Picture 502">
            <a:extLst>
              <a:ext uri="{FF2B5EF4-FFF2-40B4-BE49-F238E27FC236}">
                <a16:creationId xmlns:a16="http://schemas.microsoft.com/office/drawing/2014/main" id="{5784E296-BA82-ABC4-A3B2-1177F1C0B4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259" y="4782328"/>
            <a:ext cx="1319142" cy="884260"/>
          </a:xfrm>
          <a:prstGeom prst="rect">
            <a:avLst/>
          </a:prstGeom>
        </p:spPr>
      </p:pic>
      <p:sp>
        <p:nvSpPr>
          <p:cNvPr id="504" name="テキスト ボックス 300">
            <a:extLst>
              <a:ext uri="{FF2B5EF4-FFF2-40B4-BE49-F238E27FC236}">
                <a16:creationId xmlns:a16="http://schemas.microsoft.com/office/drawing/2014/main" id="{63DDB97C-080F-7DA9-185E-ECF2EF879B8C}"/>
              </a:ext>
            </a:extLst>
          </p:cNvPr>
          <p:cNvSpPr txBox="1"/>
          <p:nvPr/>
        </p:nvSpPr>
        <p:spPr>
          <a:xfrm>
            <a:off x="854559" y="4801679"/>
            <a:ext cx="8875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(Step.1)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Enter container number</a:t>
            </a:r>
            <a:endParaRPr kumimoji="1" lang="ja-JP" altLang="en-US" sz="600" dirty="0"/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DF3491D2-8F10-9778-793C-4EE900E414B4}"/>
              </a:ext>
            </a:extLst>
          </p:cNvPr>
          <p:cNvSpPr/>
          <p:nvPr/>
        </p:nvSpPr>
        <p:spPr>
          <a:xfrm>
            <a:off x="3600688" y="4317467"/>
            <a:ext cx="1345089" cy="136473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55304E23-2D41-693D-C852-EB59BD79B7AA}"/>
              </a:ext>
            </a:extLst>
          </p:cNvPr>
          <p:cNvSpPr txBox="1"/>
          <p:nvPr/>
        </p:nvSpPr>
        <p:spPr>
          <a:xfrm>
            <a:off x="3638747" y="4502446"/>
            <a:ext cx="395634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Cust Name</a:t>
            </a:r>
          </a:p>
        </p:txBody>
      </p:sp>
      <p:sp>
        <p:nvSpPr>
          <p:cNvPr id="508" name="Rectangle: Rounded Corners 507">
            <a:extLst>
              <a:ext uri="{FF2B5EF4-FFF2-40B4-BE49-F238E27FC236}">
                <a16:creationId xmlns:a16="http://schemas.microsoft.com/office/drawing/2014/main" id="{29100115-514B-E844-446F-3FF814B04596}"/>
              </a:ext>
            </a:extLst>
          </p:cNvPr>
          <p:cNvSpPr/>
          <p:nvPr/>
        </p:nvSpPr>
        <p:spPr>
          <a:xfrm>
            <a:off x="4087955" y="4476427"/>
            <a:ext cx="825437" cy="1197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Ins="0" rtlCol="0" anchor="ctr"/>
          <a:lstStyle/>
          <a:p>
            <a:pPr algn="l" defTabSz="914400"/>
            <a:r>
              <a:rPr kumimoji="1" lang="en-US" sz="400" kern="0" dirty="0">
                <a:solidFill>
                  <a:prstClr val="black"/>
                </a:solidFill>
              </a:rPr>
              <a:t>DENSO Product and Services 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D07958A9-DC1E-92C9-ED42-30D033535808}"/>
              </a:ext>
            </a:extLst>
          </p:cNvPr>
          <p:cNvSpPr txBox="1"/>
          <p:nvPr/>
        </p:nvSpPr>
        <p:spPr>
          <a:xfrm>
            <a:off x="3640657" y="4654572"/>
            <a:ext cx="395634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Container No</a:t>
            </a:r>
          </a:p>
        </p:txBody>
      </p:sp>
      <p:sp>
        <p:nvSpPr>
          <p:cNvPr id="516" name="Rectangle: Rounded Corners 515">
            <a:extLst>
              <a:ext uri="{FF2B5EF4-FFF2-40B4-BE49-F238E27FC236}">
                <a16:creationId xmlns:a16="http://schemas.microsoft.com/office/drawing/2014/main" id="{971DFDF3-B88A-F072-17B4-EB9E47BCBF41}"/>
              </a:ext>
            </a:extLst>
          </p:cNvPr>
          <p:cNvSpPr/>
          <p:nvPr/>
        </p:nvSpPr>
        <p:spPr>
          <a:xfrm>
            <a:off x="4089865" y="4628553"/>
            <a:ext cx="825437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31A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DA5B05F7-8730-39A6-8DBF-0407D50D3141}"/>
              </a:ext>
            </a:extLst>
          </p:cNvPr>
          <p:cNvSpPr txBox="1"/>
          <p:nvPr/>
        </p:nvSpPr>
        <p:spPr>
          <a:xfrm>
            <a:off x="3634469" y="4358507"/>
            <a:ext cx="395634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PO No</a:t>
            </a:r>
          </a:p>
        </p:txBody>
      </p:sp>
      <p:sp>
        <p:nvSpPr>
          <p:cNvPr id="525" name="Rectangle: Rounded Corners 524">
            <a:extLst>
              <a:ext uri="{FF2B5EF4-FFF2-40B4-BE49-F238E27FC236}">
                <a16:creationId xmlns:a16="http://schemas.microsoft.com/office/drawing/2014/main" id="{0F068B6C-F76D-B9E2-8CD0-4C765E381437}"/>
              </a:ext>
            </a:extLst>
          </p:cNvPr>
          <p:cNvSpPr/>
          <p:nvPr/>
        </p:nvSpPr>
        <p:spPr>
          <a:xfrm>
            <a:off x="4083677" y="4332488"/>
            <a:ext cx="825437" cy="1197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389187</a:t>
            </a: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5DC8634C-FFA7-0599-E15E-51B7AD257F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6738" y="4773059"/>
            <a:ext cx="1339021" cy="882871"/>
          </a:xfrm>
          <a:prstGeom prst="rect">
            <a:avLst/>
          </a:prstGeom>
        </p:spPr>
      </p:pic>
      <p:sp>
        <p:nvSpPr>
          <p:cNvPr id="545" name="矢印: 右 242">
            <a:extLst>
              <a:ext uri="{FF2B5EF4-FFF2-40B4-BE49-F238E27FC236}">
                <a16:creationId xmlns:a16="http://schemas.microsoft.com/office/drawing/2014/main" id="{81CA3362-DF39-BEFD-3D24-46F88E981995}"/>
              </a:ext>
            </a:extLst>
          </p:cNvPr>
          <p:cNvSpPr/>
          <p:nvPr/>
        </p:nvSpPr>
        <p:spPr>
          <a:xfrm rot="7942332">
            <a:off x="5096119" y="5956734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46" name="Picture 545">
            <a:extLst>
              <a:ext uri="{FF2B5EF4-FFF2-40B4-BE49-F238E27FC236}">
                <a16:creationId xmlns:a16="http://schemas.microsoft.com/office/drawing/2014/main" id="{D24833DF-E0EE-8740-653A-FE7F9706F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50" y="6099913"/>
            <a:ext cx="1347999" cy="2011825"/>
          </a:xfrm>
          <a:prstGeom prst="rect">
            <a:avLst/>
          </a:prstGeom>
        </p:spPr>
      </p:pic>
      <p:sp>
        <p:nvSpPr>
          <p:cNvPr id="547" name="Rectangle: Rounded Corners 546">
            <a:extLst>
              <a:ext uri="{FF2B5EF4-FFF2-40B4-BE49-F238E27FC236}">
                <a16:creationId xmlns:a16="http://schemas.microsoft.com/office/drawing/2014/main" id="{0FAC2BB8-FEA9-1A6A-7303-17993A172463}"/>
              </a:ext>
            </a:extLst>
          </p:cNvPr>
          <p:cNvSpPr/>
          <p:nvPr/>
        </p:nvSpPr>
        <p:spPr>
          <a:xfrm>
            <a:off x="4270631" y="7902931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548" name="テキスト ボックス 294">
            <a:extLst>
              <a:ext uri="{FF2B5EF4-FFF2-40B4-BE49-F238E27FC236}">
                <a16:creationId xmlns:a16="http://schemas.microsoft.com/office/drawing/2014/main" id="{3B52D063-B9C2-A08A-EC4A-C9BBD192643F}"/>
              </a:ext>
            </a:extLst>
          </p:cNvPr>
          <p:cNvSpPr txBox="1"/>
          <p:nvPr/>
        </p:nvSpPr>
        <p:spPr>
          <a:xfrm>
            <a:off x="4000990" y="6233778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POKAYOKE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49" name="Rectangle 548">
            <a:extLst>
              <a:ext uri="{FF2B5EF4-FFF2-40B4-BE49-F238E27FC236}">
                <a16:creationId xmlns:a16="http://schemas.microsoft.com/office/drawing/2014/main" id="{0B5B27C8-74A9-4091-CFCE-D089E350C0A7}"/>
              </a:ext>
            </a:extLst>
          </p:cNvPr>
          <p:cNvSpPr/>
          <p:nvPr/>
        </p:nvSpPr>
        <p:spPr>
          <a:xfrm>
            <a:off x="3600688" y="6498450"/>
            <a:ext cx="1345089" cy="136473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8825691C-708B-752B-CBF3-7E38166909C7}"/>
              </a:ext>
            </a:extLst>
          </p:cNvPr>
          <p:cNvSpPr txBox="1"/>
          <p:nvPr/>
        </p:nvSpPr>
        <p:spPr>
          <a:xfrm>
            <a:off x="3638747" y="6683429"/>
            <a:ext cx="395634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Cust Name</a:t>
            </a:r>
          </a:p>
        </p:txBody>
      </p:sp>
      <p:sp>
        <p:nvSpPr>
          <p:cNvPr id="551" name="Rectangle: Rounded Corners 550">
            <a:extLst>
              <a:ext uri="{FF2B5EF4-FFF2-40B4-BE49-F238E27FC236}">
                <a16:creationId xmlns:a16="http://schemas.microsoft.com/office/drawing/2014/main" id="{1AEA4776-0287-860A-7B9B-3D4E15BE5C68}"/>
              </a:ext>
            </a:extLst>
          </p:cNvPr>
          <p:cNvSpPr/>
          <p:nvPr/>
        </p:nvSpPr>
        <p:spPr>
          <a:xfrm>
            <a:off x="4087955" y="6657410"/>
            <a:ext cx="825437" cy="1197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Ins="0" rtlCol="0" anchor="ctr"/>
          <a:lstStyle/>
          <a:p>
            <a:pPr algn="l" defTabSz="914400"/>
            <a:r>
              <a:rPr kumimoji="1" lang="en-US" sz="400" kern="0" dirty="0">
                <a:solidFill>
                  <a:prstClr val="black"/>
                </a:solidFill>
              </a:rPr>
              <a:t>DENSO Product and Services </a:t>
            </a:r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id="{977F5440-E442-0B62-13AA-DBA615A31843}"/>
              </a:ext>
            </a:extLst>
          </p:cNvPr>
          <p:cNvSpPr txBox="1"/>
          <p:nvPr/>
        </p:nvSpPr>
        <p:spPr>
          <a:xfrm>
            <a:off x="3640657" y="6835555"/>
            <a:ext cx="395634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Container No</a:t>
            </a:r>
          </a:p>
        </p:txBody>
      </p:sp>
      <p:sp>
        <p:nvSpPr>
          <p:cNvPr id="553" name="Rectangle: Rounded Corners 552">
            <a:extLst>
              <a:ext uri="{FF2B5EF4-FFF2-40B4-BE49-F238E27FC236}">
                <a16:creationId xmlns:a16="http://schemas.microsoft.com/office/drawing/2014/main" id="{73C1E777-CFE9-F058-7FA2-5E21877CAA99}"/>
              </a:ext>
            </a:extLst>
          </p:cNvPr>
          <p:cNvSpPr/>
          <p:nvPr/>
        </p:nvSpPr>
        <p:spPr>
          <a:xfrm>
            <a:off x="4089865" y="6809536"/>
            <a:ext cx="825437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31A</a:t>
            </a: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FBFEACD6-F643-3782-D52D-58FCB6807727}"/>
              </a:ext>
            </a:extLst>
          </p:cNvPr>
          <p:cNvSpPr txBox="1"/>
          <p:nvPr/>
        </p:nvSpPr>
        <p:spPr>
          <a:xfrm>
            <a:off x="3634469" y="6539490"/>
            <a:ext cx="395634" cy="76944"/>
          </a:xfrm>
          <a:prstGeom prst="rect">
            <a:avLst/>
          </a:prstGeom>
          <a:solidFill>
            <a:srgbClr val="FAFAFA"/>
          </a:solidFill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PO No</a:t>
            </a:r>
          </a:p>
        </p:txBody>
      </p:sp>
      <p:sp>
        <p:nvSpPr>
          <p:cNvPr id="555" name="Rectangle: Rounded Corners 554">
            <a:extLst>
              <a:ext uri="{FF2B5EF4-FFF2-40B4-BE49-F238E27FC236}">
                <a16:creationId xmlns:a16="http://schemas.microsoft.com/office/drawing/2014/main" id="{813E737E-1546-0214-3CC1-48608B77EAC5}"/>
              </a:ext>
            </a:extLst>
          </p:cNvPr>
          <p:cNvSpPr/>
          <p:nvPr/>
        </p:nvSpPr>
        <p:spPr>
          <a:xfrm>
            <a:off x="4083677" y="6513471"/>
            <a:ext cx="825437" cy="1197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389187</a:t>
            </a:r>
          </a:p>
        </p:txBody>
      </p:sp>
      <p:sp>
        <p:nvSpPr>
          <p:cNvPr id="557" name="矢印: 右 242">
            <a:extLst>
              <a:ext uri="{FF2B5EF4-FFF2-40B4-BE49-F238E27FC236}">
                <a16:creationId xmlns:a16="http://schemas.microsoft.com/office/drawing/2014/main" id="{497E610B-6AC6-3DCB-D28F-947A5477EB68}"/>
              </a:ext>
            </a:extLst>
          </p:cNvPr>
          <p:cNvSpPr/>
          <p:nvPr/>
        </p:nvSpPr>
        <p:spPr>
          <a:xfrm>
            <a:off x="5021635" y="4753450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59" name="Picture 558">
            <a:extLst>
              <a:ext uri="{FF2B5EF4-FFF2-40B4-BE49-F238E27FC236}">
                <a16:creationId xmlns:a16="http://schemas.microsoft.com/office/drawing/2014/main" id="{EBFFFCE1-1981-82B7-8BBD-7556A4C8DC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93869" y="6947926"/>
            <a:ext cx="1336639" cy="887020"/>
          </a:xfrm>
          <a:prstGeom prst="rect">
            <a:avLst/>
          </a:prstGeom>
        </p:spPr>
      </p:pic>
      <p:grpSp>
        <p:nvGrpSpPr>
          <p:cNvPr id="560" name="Group 559">
            <a:extLst>
              <a:ext uri="{FF2B5EF4-FFF2-40B4-BE49-F238E27FC236}">
                <a16:creationId xmlns:a16="http://schemas.microsoft.com/office/drawing/2014/main" id="{295E6738-2066-3C68-7D99-598126061629}"/>
              </a:ext>
            </a:extLst>
          </p:cNvPr>
          <p:cNvGrpSpPr/>
          <p:nvPr/>
        </p:nvGrpSpPr>
        <p:grpSpPr>
          <a:xfrm>
            <a:off x="4249671" y="7863509"/>
            <a:ext cx="747585" cy="401579"/>
            <a:chOff x="7001199" y="5604763"/>
            <a:chExt cx="747585" cy="401579"/>
          </a:xfrm>
        </p:grpSpPr>
        <p:sp>
          <p:nvSpPr>
            <p:cNvPr id="561" name="正方形/長方形 40">
              <a:extLst>
                <a:ext uri="{FF2B5EF4-FFF2-40B4-BE49-F238E27FC236}">
                  <a16:creationId xmlns:a16="http://schemas.microsoft.com/office/drawing/2014/main" id="{589C678D-1B8D-7957-DBA7-81B4EE653B7A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62" name="グラフィックス 41" descr="右向き指示マーク">
              <a:extLst>
                <a:ext uri="{FF2B5EF4-FFF2-40B4-BE49-F238E27FC236}">
                  <a16:creationId xmlns:a16="http://schemas.microsoft.com/office/drawing/2014/main" id="{B705A84A-7900-87A0-BA0F-7A68AEF7C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563" name="矢印: 右 242">
            <a:extLst>
              <a:ext uri="{FF2B5EF4-FFF2-40B4-BE49-F238E27FC236}">
                <a16:creationId xmlns:a16="http://schemas.microsoft.com/office/drawing/2014/main" id="{A24F1F97-CD52-5097-5A3E-E9C784527350}"/>
              </a:ext>
            </a:extLst>
          </p:cNvPr>
          <p:cNvSpPr/>
          <p:nvPr/>
        </p:nvSpPr>
        <p:spPr>
          <a:xfrm rot="19037519">
            <a:off x="5059350" y="7373193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64" name="矢印: 右 242">
            <a:extLst>
              <a:ext uri="{FF2B5EF4-FFF2-40B4-BE49-F238E27FC236}">
                <a16:creationId xmlns:a16="http://schemas.microsoft.com/office/drawing/2014/main" id="{A771063E-4653-4727-2C30-1ADBF41E9FFD}"/>
              </a:ext>
            </a:extLst>
          </p:cNvPr>
          <p:cNvSpPr/>
          <p:nvPr/>
        </p:nvSpPr>
        <p:spPr>
          <a:xfrm rot="10800000">
            <a:off x="3074052" y="6932849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65" name="正方形/長方形 40">
            <a:extLst>
              <a:ext uri="{FF2B5EF4-FFF2-40B4-BE49-F238E27FC236}">
                <a16:creationId xmlns:a16="http://schemas.microsoft.com/office/drawing/2014/main" id="{A7FBD4EF-2E45-58E1-EC7D-36E4D035E9CF}"/>
              </a:ext>
            </a:extLst>
          </p:cNvPr>
          <p:cNvSpPr/>
          <p:nvPr/>
        </p:nvSpPr>
        <p:spPr>
          <a:xfrm>
            <a:off x="455114" y="6060282"/>
            <a:ext cx="2429056" cy="260521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66" name="テキスト ボックス 300">
            <a:extLst>
              <a:ext uri="{FF2B5EF4-FFF2-40B4-BE49-F238E27FC236}">
                <a16:creationId xmlns:a16="http://schemas.microsoft.com/office/drawing/2014/main" id="{C9246F99-7C4E-99CE-17F2-27F4C78E894E}"/>
              </a:ext>
            </a:extLst>
          </p:cNvPr>
          <p:cNvSpPr txBox="1"/>
          <p:nvPr/>
        </p:nvSpPr>
        <p:spPr>
          <a:xfrm>
            <a:off x="1930138" y="5263344"/>
            <a:ext cx="887573" cy="553998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u="sng" dirty="0">
                <a:solidFill>
                  <a:schemeClr val="bg1"/>
                </a:solidFill>
                <a:latin typeface="+mj-lt"/>
              </a:rPr>
              <a:t>In case of NG</a:t>
            </a:r>
          </a:p>
          <a:p>
            <a:endParaRPr kumimoji="1" lang="en-US" altLang="ja-JP" sz="600" b="1" dirty="0">
              <a:solidFill>
                <a:schemeClr val="bg1"/>
              </a:solidFill>
              <a:latin typeface="+mj-lt"/>
            </a:endParaRPr>
          </a:p>
          <a:p>
            <a:r>
              <a:rPr kumimoji="1" lang="en-US" altLang="ja-JP" sz="600" dirty="0">
                <a:solidFill>
                  <a:schemeClr val="bg1"/>
                </a:solidFill>
                <a:latin typeface="+mj-lt"/>
              </a:rPr>
              <a:t>Detect and prevent scan duplicated KANBAN</a:t>
            </a:r>
            <a:endParaRPr kumimoji="1" lang="ja-JP" altLang="en-US" sz="600" dirty="0">
              <a:solidFill>
                <a:schemeClr val="bg1"/>
              </a:solidFill>
            </a:endParaRPr>
          </a:p>
        </p:txBody>
      </p:sp>
      <p:grpSp>
        <p:nvGrpSpPr>
          <p:cNvPr id="567" name="Group 566">
            <a:extLst>
              <a:ext uri="{FF2B5EF4-FFF2-40B4-BE49-F238E27FC236}">
                <a16:creationId xmlns:a16="http://schemas.microsoft.com/office/drawing/2014/main" id="{F7A3381A-E085-FF11-4310-AE6EBACDAD53}"/>
              </a:ext>
            </a:extLst>
          </p:cNvPr>
          <p:cNvGrpSpPr/>
          <p:nvPr/>
        </p:nvGrpSpPr>
        <p:grpSpPr>
          <a:xfrm>
            <a:off x="2819145" y="4568809"/>
            <a:ext cx="279963" cy="889166"/>
            <a:chOff x="2694384" y="4873406"/>
            <a:chExt cx="279963" cy="889166"/>
          </a:xfrm>
        </p:grpSpPr>
        <p:sp>
          <p:nvSpPr>
            <p:cNvPr id="568" name="台形 241">
              <a:extLst>
                <a:ext uri="{FF2B5EF4-FFF2-40B4-BE49-F238E27FC236}">
                  <a16:creationId xmlns:a16="http://schemas.microsoft.com/office/drawing/2014/main" id="{9B57C8DA-B29E-D796-186F-1826F5E981B1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69" name="Picture 568">
              <a:extLst>
                <a:ext uri="{FF2B5EF4-FFF2-40B4-BE49-F238E27FC236}">
                  <a16:creationId xmlns:a16="http://schemas.microsoft.com/office/drawing/2014/main" id="{15023E3C-7A2D-B7D1-B82D-28661EDC5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B2C4DF3-94AB-0929-00E8-E02A0A5E9A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0873" y="1654259"/>
            <a:ext cx="1352909" cy="20142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B630625-ACC4-1746-55EB-A4B3F8D7BEF6}"/>
              </a:ext>
            </a:extLst>
          </p:cNvPr>
          <p:cNvGrpSpPr/>
          <p:nvPr/>
        </p:nvGrpSpPr>
        <p:grpSpPr>
          <a:xfrm>
            <a:off x="508303" y="2899993"/>
            <a:ext cx="1392317" cy="556575"/>
            <a:chOff x="6356467" y="5449767"/>
            <a:chExt cx="1392317" cy="556575"/>
          </a:xfrm>
        </p:grpSpPr>
        <p:sp>
          <p:nvSpPr>
            <p:cNvPr id="33" name="正方形/長方形 40">
              <a:extLst>
                <a:ext uri="{FF2B5EF4-FFF2-40B4-BE49-F238E27FC236}">
                  <a16:creationId xmlns:a16="http://schemas.microsoft.com/office/drawing/2014/main" id="{EF91495F-5C47-12B8-88D8-56D88EACD3F9}"/>
                </a:ext>
              </a:extLst>
            </p:cNvPr>
            <p:cNvSpPr/>
            <p:nvPr/>
          </p:nvSpPr>
          <p:spPr>
            <a:xfrm>
              <a:off x="6356467" y="5449767"/>
              <a:ext cx="1349098" cy="411033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5" name="グラフィックス 41" descr="右向き指示マーク">
              <a:extLst>
                <a:ext uri="{FF2B5EF4-FFF2-40B4-BE49-F238E27FC236}">
                  <a16:creationId xmlns:a16="http://schemas.microsoft.com/office/drawing/2014/main" id="{BFB6FCA0-9CB4-A933-9C66-5F4245DB9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43329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6EC6B-6DE8-FD74-1B18-9260BFCFB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A5396BA-B239-1B8C-EE67-298BD41E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7525210-9372-7CCD-1435-393F7F916F39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8594C575-C896-B30F-8CE5-11F09A1D2478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47AD3FE-38CA-819B-C78F-481AE8C46412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5-3-7. Simple Outbound</a:t>
            </a:r>
            <a:r>
              <a:rPr kumimoji="1" lang="en-US" altLang="ja-JP" sz="1100" b="1" dirty="0">
                <a:solidFill>
                  <a:srgbClr val="FF5050"/>
                </a:solidFill>
              </a:rPr>
              <a:t>  </a:t>
            </a:r>
            <a:r>
              <a:rPr kumimoji="1" lang="en-US" altLang="ja-JP" sz="1100" b="1" dirty="0"/>
              <a:t>- Outbound Detail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02E4167-2D10-0563-8EA5-9EACB0E0AEB2}"/>
              </a:ext>
            </a:extLst>
          </p:cNvPr>
          <p:cNvSpPr txBox="1"/>
          <p:nvPr/>
        </p:nvSpPr>
        <p:spPr>
          <a:xfrm>
            <a:off x="3549273" y="1592674"/>
            <a:ext cx="29206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Inbound screen.</a:t>
            </a: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Name</a:t>
            </a:r>
            <a:r>
              <a:rPr kumimoji="1" lang="en-US" altLang="ja-JP" sz="800" dirty="0">
                <a:latin typeface="Arial 本文"/>
              </a:rPr>
              <a:t> :PART NAME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From KANBAN delivery date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Total 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Will be loaded from schedule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Location </a:t>
            </a:r>
            <a:r>
              <a:rPr kumimoji="1" lang="en-US" altLang="ja-JP" sz="800" dirty="0">
                <a:latin typeface="+mj-lt"/>
              </a:rPr>
              <a:t>: The location of KANBAN. </a:t>
            </a:r>
            <a:r>
              <a:rPr kumimoji="1" lang="en-US" altLang="ja-JP" sz="800" dirty="0">
                <a:latin typeface="Arial 本文"/>
              </a:rPr>
              <a:t>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The location control will be identified in QR Code</a:t>
            </a: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243" name="矢印: 右 242">
            <a:extLst>
              <a:ext uri="{FF2B5EF4-FFF2-40B4-BE49-F238E27FC236}">
                <a16:creationId xmlns:a16="http://schemas.microsoft.com/office/drawing/2014/main" id="{5C244A7D-5785-9099-D636-316D0FB9D607}"/>
              </a:ext>
            </a:extLst>
          </p:cNvPr>
          <p:cNvSpPr/>
          <p:nvPr/>
        </p:nvSpPr>
        <p:spPr>
          <a:xfrm>
            <a:off x="1907198" y="4766799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72" name="Picture 371">
            <a:extLst>
              <a:ext uri="{FF2B5EF4-FFF2-40B4-BE49-F238E27FC236}">
                <a16:creationId xmlns:a16="http://schemas.microsoft.com/office/drawing/2014/main" id="{1E2D6AAD-E571-1478-E0D7-DFDAF7935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919" y="4612924"/>
            <a:ext cx="774295" cy="629809"/>
          </a:xfrm>
          <a:prstGeom prst="rect">
            <a:avLst/>
          </a:prstGeom>
        </p:spPr>
      </p:pic>
      <p:sp>
        <p:nvSpPr>
          <p:cNvPr id="382" name="矢印: 右 242">
            <a:extLst>
              <a:ext uri="{FF2B5EF4-FFF2-40B4-BE49-F238E27FC236}">
                <a16:creationId xmlns:a16="http://schemas.microsoft.com/office/drawing/2014/main" id="{DB70FB5E-7AA6-B2FE-3523-0A7C4278C492}"/>
              </a:ext>
            </a:extLst>
          </p:cNvPr>
          <p:cNvSpPr/>
          <p:nvPr/>
        </p:nvSpPr>
        <p:spPr>
          <a:xfrm>
            <a:off x="3268854" y="4756978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34" name="矢印: 右 242">
            <a:extLst>
              <a:ext uri="{FF2B5EF4-FFF2-40B4-BE49-F238E27FC236}">
                <a16:creationId xmlns:a16="http://schemas.microsoft.com/office/drawing/2014/main" id="{695E2A20-35CA-6085-D09E-53760AD98EFF}"/>
              </a:ext>
            </a:extLst>
          </p:cNvPr>
          <p:cNvSpPr/>
          <p:nvPr/>
        </p:nvSpPr>
        <p:spPr>
          <a:xfrm rot="5400000">
            <a:off x="4412368" y="6166671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3" name="矢印: 右 18">
            <a:extLst>
              <a:ext uri="{FF2B5EF4-FFF2-40B4-BE49-F238E27FC236}">
                <a16:creationId xmlns:a16="http://schemas.microsoft.com/office/drawing/2014/main" id="{CAD1DCE2-CDAE-9605-0CBA-50F49C62B2AA}"/>
              </a:ext>
            </a:extLst>
          </p:cNvPr>
          <p:cNvSpPr/>
          <p:nvPr/>
        </p:nvSpPr>
        <p:spPr>
          <a:xfrm>
            <a:off x="1843782" y="28076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63" name="テキスト ボックス 300">
            <a:extLst>
              <a:ext uri="{FF2B5EF4-FFF2-40B4-BE49-F238E27FC236}">
                <a16:creationId xmlns:a16="http://schemas.microsoft.com/office/drawing/2014/main" id="{A608C4F2-A486-8EDC-779F-2656375EFD96}"/>
              </a:ext>
            </a:extLst>
          </p:cNvPr>
          <p:cNvSpPr txBox="1"/>
          <p:nvPr/>
        </p:nvSpPr>
        <p:spPr>
          <a:xfrm>
            <a:off x="3096086" y="5040936"/>
            <a:ext cx="71365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(Step.1)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KANBAN</a:t>
            </a:r>
            <a:endParaRPr kumimoji="1" lang="ja-JP" altLang="en-US" sz="600" dirty="0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B99E2D0-6C0E-66B1-808D-3A6C90A58E30}"/>
              </a:ext>
            </a:extLst>
          </p:cNvPr>
          <p:cNvGrpSpPr/>
          <p:nvPr/>
        </p:nvGrpSpPr>
        <p:grpSpPr>
          <a:xfrm>
            <a:off x="6988705" y="6421882"/>
            <a:ext cx="747585" cy="401579"/>
            <a:chOff x="7001199" y="5604763"/>
            <a:chExt cx="747585" cy="401579"/>
          </a:xfrm>
        </p:grpSpPr>
        <p:sp>
          <p:nvSpPr>
            <p:cNvPr id="178" name="正方形/長方形 40">
              <a:extLst>
                <a:ext uri="{FF2B5EF4-FFF2-40B4-BE49-F238E27FC236}">
                  <a16:creationId xmlns:a16="http://schemas.microsoft.com/office/drawing/2014/main" id="{5F6CA3E3-89F2-3E34-C64F-5772CFA851DE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79" name="グラフィックス 41" descr="右向き指示マーク">
              <a:extLst>
                <a:ext uri="{FF2B5EF4-FFF2-40B4-BE49-F238E27FC236}">
                  <a16:creationId xmlns:a16="http://schemas.microsoft.com/office/drawing/2014/main" id="{7934C410-CE2D-3C0B-DCD3-0D3CC8AE9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3FE12C76-E3B6-6FA8-9D76-026257C39E65}"/>
              </a:ext>
            </a:extLst>
          </p:cNvPr>
          <p:cNvGrpSpPr/>
          <p:nvPr/>
        </p:nvGrpSpPr>
        <p:grpSpPr>
          <a:xfrm>
            <a:off x="4022559" y="6555733"/>
            <a:ext cx="1075165" cy="745191"/>
            <a:chOff x="4269439" y="6649287"/>
            <a:chExt cx="1075165" cy="745191"/>
          </a:xfrm>
        </p:grpSpPr>
        <p:pic>
          <p:nvPicPr>
            <p:cNvPr id="1046" name="図 358">
              <a:extLst>
                <a:ext uri="{FF2B5EF4-FFF2-40B4-BE49-F238E27FC236}">
                  <a16:creationId xmlns:a16="http://schemas.microsoft.com/office/drawing/2014/main" id="{D4CE7B97-AC65-A067-176E-C862FC084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1047" name="図 359">
              <a:extLst>
                <a:ext uri="{FF2B5EF4-FFF2-40B4-BE49-F238E27FC236}">
                  <a16:creationId xmlns:a16="http://schemas.microsoft.com/office/drawing/2014/main" id="{070F2E0D-4C4D-E037-7611-27EDC32D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1048" name="テキスト ボックス 360">
              <a:extLst>
                <a:ext uri="{FF2B5EF4-FFF2-40B4-BE49-F238E27FC236}">
                  <a16:creationId xmlns:a16="http://schemas.microsoft.com/office/drawing/2014/main" id="{F6DA3CDB-4D3F-0AC5-F3E3-6A0C01CF4F20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1049" name="テキスト ボックス 360">
              <a:extLst>
                <a:ext uri="{FF2B5EF4-FFF2-40B4-BE49-F238E27FC236}">
                  <a16:creationId xmlns:a16="http://schemas.microsoft.com/office/drawing/2014/main" id="{73BF156B-DEC1-14D1-D159-1D2110737C6B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050" name="Picture 2" descr="info&quot; Icon - Download for free – Iconduck">
              <a:extLst>
                <a:ext uri="{FF2B5EF4-FFF2-40B4-BE49-F238E27FC236}">
                  <a16:creationId xmlns:a16="http://schemas.microsoft.com/office/drawing/2014/main" id="{00B8DC1D-5F69-24FE-C05D-3AAE09851C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9DD3059A-F106-85A1-8AD9-EB2315EBE1C9}"/>
              </a:ext>
            </a:extLst>
          </p:cNvPr>
          <p:cNvGrpSpPr/>
          <p:nvPr/>
        </p:nvGrpSpPr>
        <p:grpSpPr>
          <a:xfrm>
            <a:off x="2705190" y="4948249"/>
            <a:ext cx="279963" cy="889166"/>
            <a:chOff x="2694384" y="4873406"/>
            <a:chExt cx="279963" cy="889166"/>
          </a:xfrm>
        </p:grpSpPr>
        <p:sp>
          <p:nvSpPr>
            <p:cNvPr id="140" name="台形 241">
              <a:extLst>
                <a:ext uri="{FF2B5EF4-FFF2-40B4-BE49-F238E27FC236}">
                  <a16:creationId xmlns:a16="http://schemas.microsoft.com/office/drawing/2014/main" id="{E9123774-B90E-4642-A4D4-7772232E9A71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062" name="Picture 1061">
              <a:extLst>
                <a:ext uri="{FF2B5EF4-FFF2-40B4-BE49-F238E27FC236}">
                  <a16:creationId xmlns:a16="http://schemas.microsoft.com/office/drawing/2014/main" id="{AB4185FE-6CDF-646A-4B5B-A8F2B27CE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sp>
        <p:nvSpPr>
          <p:cNvPr id="484" name="Isosceles Triangle 483">
            <a:extLst>
              <a:ext uri="{FF2B5EF4-FFF2-40B4-BE49-F238E27FC236}">
                <a16:creationId xmlns:a16="http://schemas.microsoft.com/office/drawing/2014/main" id="{49D48411-67A5-5DE1-64F0-780B133FD225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9083D-A0E2-FD4E-EC1D-991482EE28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60" y="4432617"/>
            <a:ext cx="562545" cy="457453"/>
          </a:xfrm>
          <a:prstGeom prst="rect">
            <a:avLst/>
          </a:prstGeom>
        </p:spPr>
      </p:pic>
      <p:pic>
        <p:nvPicPr>
          <p:cNvPr id="521" name="Picture 520">
            <a:extLst>
              <a:ext uri="{FF2B5EF4-FFF2-40B4-BE49-F238E27FC236}">
                <a16:creationId xmlns:a16="http://schemas.microsoft.com/office/drawing/2014/main" id="{7C5124DB-9409-6216-4747-70FF6CAFE0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0065" y="3884157"/>
            <a:ext cx="1347999" cy="2011825"/>
          </a:xfrm>
          <a:prstGeom prst="rect">
            <a:avLst/>
          </a:prstGeom>
        </p:spPr>
      </p:pic>
      <p:sp>
        <p:nvSpPr>
          <p:cNvPr id="522" name="テキスト ボックス 294">
            <a:extLst>
              <a:ext uri="{FF2B5EF4-FFF2-40B4-BE49-F238E27FC236}">
                <a16:creationId xmlns:a16="http://schemas.microsoft.com/office/drawing/2014/main" id="{4720B6D6-128C-E419-0039-344AF6B696CE}"/>
              </a:ext>
            </a:extLst>
          </p:cNvPr>
          <p:cNvSpPr txBox="1"/>
          <p:nvPr/>
        </p:nvSpPr>
        <p:spPr>
          <a:xfrm>
            <a:off x="4289130" y="3985643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23" name="Rectangle 522">
            <a:extLst>
              <a:ext uri="{FF2B5EF4-FFF2-40B4-BE49-F238E27FC236}">
                <a16:creationId xmlns:a16="http://schemas.microsoft.com/office/drawing/2014/main" id="{2BACA879-776F-932F-ED6E-587686A752C4}"/>
              </a:ext>
            </a:extLst>
          </p:cNvPr>
          <p:cNvSpPr/>
          <p:nvPr/>
        </p:nvSpPr>
        <p:spPr>
          <a:xfrm>
            <a:off x="3880065" y="4291108"/>
            <a:ext cx="1347999" cy="1379220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0FDE81AC-8CCA-AE53-8E60-430A9DD9374F}"/>
              </a:ext>
            </a:extLst>
          </p:cNvPr>
          <p:cNvSpPr txBox="1"/>
          <p:nvPr/>
        </p:nvSpPr>
        <p:spPr>
          <a:xfrm>
            <a:off x="3890856" y="4315746"/>
            <a:ext cx="1338573" cy="221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18288" tIns="18288" rIns="18288" bIns="18288" rtlCol="0">
            <a:spAutoFit/>
          </a:bodyPr>
          <a:lstStyle/>
          <a:p>
            <a:pPr algn="ctr"/>
            <a:r>
              <a:rPr lang="en-US" sz="1200" b="1" dirty="0"/>
              <a:t>BT015390-12606A</a:t>
            </a:r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134A1CA2-1E38-0294-3A9E-B1CCC7F6EC18}"/>
              </a:ext>
            </a:extLst>
          </p:cNvPr>
          <p:cNvSpPr txBox="1"/>
          <p:nvPr/>
        </p:nvSpPr>
        <p:spPr>
          <a:xfrm>
            <a:off x="3944887" y="4621136"/>
            <a:ext cx="360447" cy="129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600" b="1" dirty="0"/>
              <a:t>9</a:t>
            </a:r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E93FFE6E-3452-F356-FBA0-3E4C5A70D2F7}"/>
              </a:ext>
            </a:extLst>
          </p:cNvPr>
          <p:cNvSpPr txBox="1"/>
          <p:nvPr/>
        </p:nvSpPr>
        <p:spPr>
          <a:xfrm>
            <a:off x="4695985" y="4621239"/>
            <a:ext cx="485254" cy="129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600" b="1" dirty="0"/>
              <a:t>072208</a:t>
            </a:r>
          </a:p>
        </p:txBody>
      </p:sp>
      <p:sp>
        <p:nvSpPr>
          <p:cNvPr id="529" name="テキスト ボックス 412">
            <a:extLst>
              <a:ext uri="{FF2B5EF4-FFF2-40B4-BE49-F238E27FC236}">
                <a16:creationId xmlns:a16="http://schemas.microsoft.com/office/drawing/2014/main" id="{A53F328A-CA19-81DD-57C0-9584F127AF71}"/>
              </a:ext>
            </a:extLst>
          </p:cNvPr>
          <p:cNvSpPr txBox="1"/>
          <p:nvPr/>
        </p:nvSpPr>
        <p:spPr>
          <a:xfrm>
            <a:off x="3949916" y="4551612"/>
            <a:ext cx="27059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530" name="テキスト ボックス 412">
            <a:extLst>
              <a:ext uri="{FF2B5EF4-FFF2-40B4-BE49-F238E27FC236}">
                <a16:creationId xmlns:a16="http://schemas.microsoft.com/office/drawing/2014/main" id="{AD116E13-4D9F-D5E1-13BB-543B8242AF25}"/>
              </a:ext>
            </a:extLst>
          </p:cNvPr>
          <p:cNvSpPr txBox="1"/>
          <p:nvPr/>
        </p:nvSpPr>
        <p:spPr>
          <a:xfrm>
            <a:off x="4681436" y="4546532"/>
            <a:ext cx="27059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15EA4A7D-83FB-827F-1999-3E204A280AE3}"/>
              </a:ext>
            </a:extLst>
          </p:cNvPr>
          <p:cNvSpPr txBox="1"/>
          <p:nvPr/>
        </p:nvSpPr>
        <p:spPr>
          <a:xfrm>
            <a:off x="3942728" y="4780506"/>
            <a:ext cx="50038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Total Qty</a:t>
            </a:r>
          </a:p>
        </p:txBody>
      </p:sp>
      <p:sp>
        <p:nvSpPr>
          <p:cNvPr id="550" name="テキスト ボックス 412">
            <a:extLst>
              <a:ext uri="{FF2B5EF4-FFF2-40B4-BE49-F238E27FC236}">
                <a16:creationId xmlns:a16="http://schemas.microsoft.com/office/drawing/2014/main" id="{E10CF68E-C399-5174-7BE7-66ADB100A2C0}"/>
              </a:ext>
            </a:extLst>
          </p:cNvPr>
          <p:cNvSpPr txBox="1"/>
          <p:nvPr/>
        </p:nvSpPr>
        <p:spPr>
          <a:xfrm>
            <a:off x="3911284" y="5537731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51" name="Rectangle: Rounded Corners 550">
            <a:extLst>
              <a:ext uri="{FF2B5EF4-FFF2-40B4-BE49-F238E27FC236}">
                <a16:creationId xmlns:a16="http://schemas.microsoft.com/office/drawing/2014/main" id="{2B27B852-81D6-4437-B680-415086998D85}"/>
              </a:ext>
            </a:extLst>
          </p:cNvPr>
          <p:cNvSpPr/>
          <p:nvPr/>
        </p:nvSpPr>
        <p:spPr>
          <a:xfrm>
            <a:off x="4200306" y="5522103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400" kern="0" dirty="0">
                <a:solidFill>
                  <a:prstClr val="black"/>
                </a:solidFill>
              </a:rPr>
              <a:t>NG01</a:t>
            </a:r>
          </a:p>
        </p:txBody>
      </p:sp>
      <p:sp>
        <p:nvSpPr>
          <p:cNvPr id="552" name="テキスト ボックス 412">
            <a:extLst>
              <a:ext uri="{FF2B5EF4-FFF2-40B4-BE49-F238E27FC236}">
                <a16:creationId xmlns:a16="http://schemas.microsoft.com/office/drawing/2014/main" id="{EBBBE135-9B25-BBAB-FFD2-F8182772BD0E}"/>
              </a:ext>
            </a:extLst>
          </p:cNvPr>
          <p:cNvSpPr txBox="1"/>
          <p:nvPr/>
        </p:nvSpPr>
        <p:spPr>
          <a:xfrm>
            <a:off x="4553229" y="5521709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553" name="テキスト ボックス 412">
            <a:extLst>
              <a:ext uri="{FF2B5EF4-FFF2-40B4-BE49-F238E27FC236}">
                <a16:creationId xmlns:a16="http://schemas.microsoft.com/office/drawing/2014/main" id="{E342D6D1-6E6F-30FA-88BC-7BBFCD302DF3}"/>
              </a:ext>
            </a:extLst>
          </p:cNvPr>
          <p:cNvSpPr txBox="1"/>
          <p:nvPr/>
        </p:nvSpPr>
        <p:spPr>
          <a:xfrm>
            <a:off x="4741068" y="5523119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100,000</a:t>
            </a:r>
          </a:p>
        </p:txBody>
      </p:sp>
      <p:sp>
        <p:nvSpPr>
          <p:cNvPr id="554" name="Rectangle: Rounded Corners 553">
            <a:extLst>
              <a:ext uri="{FF2B5EF4-FFF2-40B4-BE49-F238E27FC236}">
                <a16:creationId xmlns:a16="http://schemas.microsoft.com/office/drawing/2014/main" id="{FDB9F3D7-A759-95F6-C2DC-B03568574D21}"/>
              </a:ext>
            </a:extLst>
          </p:cNvPr>
          <p:cNvSpPr/>
          <p:nvPr/>
        </p:nvSpPr>
        <p:spPr>
          <a:xfrm>
            <a:off x="4555927" y="5683342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555" name="Rectangle: Rounded Corners 554">
            <a:extLst>
              <a:ext uri="{FF2B5EF4-FFF2-40B4-BE49-F238E27FC236}">
                <a16:creationId xmlns:a16="http://schemas.microsoft.com/office/drawing/2014/main" id="{420F9AFD-541D-D59A-3AC8-37A734C80BA1}"/>
              </a:ext>
            </a:extLst>
          </p:cNvPr>
          <p:cNvSpPr/>
          <p:nvPr/>
        </p:nvSpPr>
        <p:spPr>
          <a:xfrm>
            <a:off x="3882567" y="5683724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B9450FDC-7521-DC58-DF67-2B5494BD4BE7}"/>
              </a:ext>
            </a:extLst>
          </p:cNvPr>
          <p:cNvGrpSpPr/>
          <p:nvPr/>
        </p:nvGrpSpPr>
        <p:grpSpPr>
          <a:xfrm>
            <a:off x="4561692" y="5664166"/>
            <a:ext cx="747585" cy="401579"/>
            <a:chOff x="7001199" y="5604763"/>
            <a:chExt cx="747585" cy="401579"/>
          </a:xfrm>
        </p:grpSpPr>
        <p:sp>
          <p:nvSpPr>
            <p:cNvPr id="557" name="正方形/長方形 40">
              <a:extLst>
                <a:ext uri="{FF2B5EF4-FFF2-40B4-BE49-F238E27FC236}">
                  <a16:creationId xmlns:a16="http://schemas.microsoft.com/office/drawing/2014/main" id="{62233231-653D-E917-9A8E-7A8AF7B352D4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58" name="グラフィックス 41" descr="右向き指示マーク">
              <a:extLst>
                <a:ext uri="{FF2B5EF4-FFF2-40B4-BE49-F238E27FC236}">
                  <a16:creationId xmlns:a16="http://schemas.microsoft.com/office/drawing/2014/main" id="{A0E72525-4DAD-1761-3CA7-31EE1D46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559" name="TextBox 558">
            <a:extLst>
              <a:ext uri="{FF2B5EF4-FFF2-40B4-BE49-F238E27FC236}">
                <a16:creationId xmlns:a16="http://schemas.microsoft.com/office/drawing/2014/main" id="{23B14175-F743-D448-F31D-F730A88BAC12}"/>
              </a:ext>
            </a:extLst>
          </p:cNvPr>
          <p:cNvSpPr txBox="1"/>
          <p:nvPr/>
        </p:nvSpPr>
        <p:spPr>
          <a:xfrm>
            <a:off x="4946261" y="5094671"/>
            <a:ext cx="14431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PCS</a:t>
            </a: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87159042-3D4E-7370-7D04-6A8C5E2B09CF}"/>
              </a:ext>
            </a:extLst>
          </p:cNvPr>
          <p:cNvSpPr txBox="1"/>
          <p:nvPr/>
        </p:nvSpPr>
        <p:spPr>
          <a:xfrm>
            <a:off x="3933036" y="4885026"/>
            <a:ext cx="994816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18288" bIns="0" rtlCol="0">
            <a:spAutoFit/>
          </a:bodyPr>
          <a:lstStyle/>
          <a:p>
            <a:pPr algn="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600.00</a:t>
            </a:r>
          </a:p>
        </p:txBody>
      </p:sp>
      <p:pic>
        <p:nvPicPr>
          <p:cNvPr id="561" name="Picture 560">
            <a:extLst>
              <a:ext uri="{FF2B5EF4-FFF2-40B4-BE49-F238E27FC236}">
                <a16:creationId xmlns:a16="http://schemas.microsoft.com/office/drawing/2014/main" id="{5745ACB3-8B5F-EDEC-3DDA-73F1C378A3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286" y="3884157"/>
            <a:ext cx="1347999" cy="2011825"/>
          </a:xfrm>
          <a:prstGeom prst="rect">
            <a:avLst/>
          </a:prstGeom>
        </p:spPr>
      </p:pic>
      <p:sp>
        <p:nvSpPr>
          <p:cNvPr id="562" name="テキスト ボックス 294">
            <a:extLst>
              <a:ext uri="{FF2B5EF4-FFF2-40B4-BE49-F238E27FC236}">
                <a16:creationId xmlns:a16="http://schemas.microsoft.com/office/drawing/2014/main" id="{1B96CE20-88CD-326A-BCEC-10C8D419A201}"/>
              </a:ext>
            </a:extLst>
          </p:cNvPr>
          <p:cNvSpPr txBox="1"/>
          <p:nvPr/>
        </p:nvSpPr>
        <p:spPr>
          <a:xfrm>
            <a:off x="938351" y="3985643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FC66A5B1-AA05-8361-BA40-014A8AA4DC8C}"/>
              </a:ext>
            </a:extLst>
          </p:cNvPr>
          <p:cNvSpPr/>
          <p:nvPr/>
        </p:nvSpPr>
        <p:spPr>
          <a:xfrm>
            <a:off x="529286" y="4291108"/>
            <a:ext cx="1347999" cy="1379220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5C96252A-CC33-AC27-9153-DBB079EF4F60}"/>
              </a:ext>
            </a:extLst>
          </p:cNvPr>
          <p:cNvSpPr txBox="1"/>
          <p:nvPr/>
        </p:nvSpPr>
        <p:spPr>
          <a:xfrm>
            <a:off x="563325" y="4315746"/>
            <a:ext cx="1292085" cy="221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18288" tIns="18288" rIns="18288" bIns="18288" rtlCol="0">
            <a:spAutoFit/>
          </a:bodyPr>
          <a:lstStyle/>
          <a:p>
            <a:pPr algn="ctr"/>
            <a:r>
              <a:rPr lang="en-US" sz="1200" b="1" dirty="0"/>
              <a:t>                             </a:t>
            </a:r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C24DABA4-5F5B-F892-E3F6-ED8AC58D05B2}"/>
              </a:ext>
            </a:extLst>
          </p:cNvPr>
          <p:cNvSpPr txBox="1"/>
          <p:nvPr/>
        </p:nvSpPr>
        <p:spPr>
          <a:xfrm>
            <a:off x="594108" y="4621136"/>
            <a:ext cx="360447" cy="129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endParaRPr lang="en-US" sz="600" b="1" dirty="0"/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id="{7F301C5D-211A-9504-A018-85F87E981C38}"/>
              </a:ext>
            </a:extLst>
          </p:cNvPr>
          <p:cNvSpPr txBox="1"/>
          <p:nvPr/>
        </p:nvSpPr>
        <p:spPr>
          <a:xfrm>
            <a:off x="1345206" y="4621239"/>
            <a:ext cx="485254" cy="129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endParaRPr lang="en-US" sz="600" b="1" dirty="0"/>
          </a:p>
        </p:txBody>
      </p:sp>
      <p:sp>
        <p:nvSpPr>
          <p:cNvPr id="567" name="テキスト ボックス 412">
            <a:extLst>
              <a:ext uri="{FF2B5EF4-FFF2-40B4-BE49-F238E27FC236}">
                <a16:creationId xmlns:a16="http://schemas.microsoft.com/office/drawing/2014/main" id="{40A6C0B5-705D-8CE2-26FE-C186C1B6D652}"/>
              </a:ext>
            </a:extLst>
          </p:cNvPr>
          <p:cNvSpPr txBox="1"/>
          <p:nvPr/>
        </p:nvSpPr>
        <p:spPr>
          <a:xfrm>
            <a:off x="599137" y="4551612"/>
            <a:ext cx="27059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568" name="テキスト ボックス 412">
            <a:extLst>
              <a:ext uri="{FF2B5EF4-FFF2-40B4-BE49-F238E27FC236}">
                <a16:creationId xmlns:a16="http://schemas.microsoft.com/office/drawing/2014/main" id="{778BDD5F-19B7-9F64-C29B-58ABA41D2B28}"/>
              </a:ext>
            </a:extLst>
          </p:cNvPr>
          <p:cNvSpPr txBox="1"/>
          <p:nvPr/>
        </p:nvSpPr>
        <p:spPr>
          <a:xfrm>
            <a:off x="1330657" y="4546532"/>
            <a:ext cx="27059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sp>
        <p:nvSpPr>
          <p:cNvPr id="569" name="TextBox 568">
            <a:extLst>
              <a:ext uri="{FF2B5EF4-FFF2-40B4-BE49-F238E27FC236}">
                <a16:creationId xmlns:a16="http://schemas.microsoft.com/office/drawing/2014/main" id="{AAF6CA6C-92D4-B4A7-15CD-0BFEB4CC8861}"/>
              </a:ext>
            </a:extLst>
          </p:cNvPr>
          <p:cNvSpPr txBox="1"/>
          <p:nvPr/>
        </p:nvSpPr>
        <p:spPr>
          <a:xfrm>
            <a:off x="591949" y="4780506"/>
            <a:ext cx="50038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Total Qty</a:t>
            </a:r>
          </a:p>
        </p:txBody>
      </p:sp>
      <p:sp>
        <p:nvSpPr>
          <p:cNvPr id="570" name="テキスト ボックス 412">
            <a:extLst>
              <a:ext uri="{FF2B5EF4-FFF2-40B4-BE49-F238E27FC236}">
                <a16:creationId xmlns:a16="http://schemas.microsoft.com/office/drawing/2014/main" id="{960B19D4-98FC-C4F2-AEA9-D61092303E26}"/>
              </a:ext>
            </a:extLst>
          </p:cNvPr>
          <p:cNvSpPr txBox="1"/>
          <p:nvPr/>
        </p:nvSpPr>
        <p:spPr>
          <a:xfrm>
            <a:off x="560505" y="5537731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71" name="Rectangle: Rounded Corners 570">
            <a:extLst>
              <a:ext uri="{FF2B5EF4-FFF2-40B4-BE49-F238E27FC236}">
                <a16:creationId xmlns:a16="http://schemas.microsoft.com/office/drawing/2014/main" id="{566A4EE4-9983-9B99-3BD1-3862327DD07A}"/>
              </a:ext>
            </a:extLst>
          </p:cNvPr>
          <p:cNvSpPr/>
          <p:nvPr/>
        </p:nvSpPr>
        <p:spPr>
          <a:xfrm>
            <a:off x="849527" y="5522103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572" name="テキスト ボックス 412">
            <a:extLst>
              <a:ext uri="{FF2B5EF4-FFF2-40B4-BE49-F238E27FC236}">
                <a16:creationId xmlns:a16="http://schemas.microsoft.com/office/drawing/2014/main" id="{E02CE131-0DD1-DC1E-49E8-0C24B8EECC32}"/>
              </a:ext>
            </a:extLst>
          </p:cNvPr>
          <p:cNvSpPr txBox="1"/>
          <p:nvPr/>
        </p:nvSpPr>
        <p:spPr>
          <a:xfrm>
            <a:off x="1202450" y="5521709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573" name="テキスト ボックス 412">
            <a:extLst>
              <a:ext uri="{FF2B5EF4-FFF2-40B4-BE49-F238E27FC236}">
                <a16:creationId xmlns:a16="http://schemas.microsoft.com/office/drawing/2014/main" id="{A774A82C-575F-08D9-79AF-7DFF320F403E}"/>
              </a:ext>
            </a:extLst>
          </p:cNvPr>
          <p:cNvSpPr txBox="1"/>
          <p:nvPr/>
        </p:nvSpPr>
        <p:spPr>
          <a:xfrm>
            <a:off x="1390289" y="5523119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endParaRPr kumimoji="1" lang="en-US" altLang="ja-JP" sz="5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3600AA4-81FC-242B-A42C-F056B044490A}"/>
              </a:ext>
            </a:extLst>
          </p:cNvPr>
          <p:cNvSpPr txBox="1"/>
          <p:nvPr/>
        </p:nvSpPr>
        <p:spPr>
          <a:xfrm>
            <a:off x="1595482" y="5094671"/>
            <a:ext cx="14431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PCS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5806ED7-DDAC-AE33-CECA-580DBB0B1A48}"/>
              </a:ext>
            </a:extLst>
          </p:cNvPr>
          <p:cNvSpPr txBox="1"/>
          <p:nvPr/>
        </p:nvSpPr>
        <p:spPr>
          <a:xfrm>
            <a:off x="582257" y="4885026"/>
            <a:ext cx="994816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18288" bIns="0" rtlCol="0">
            <a:spAutoFit/>
          </a:bodyPr>
          <a:lstStyle/>
          <a:p>
            <a:pPr algn="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FF24AF7D-E414-C0E9-E2C0-ADCC60FF57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2225" y="1640840"/>
            <a:ext cx="1347999" cy="2011825"/>
          </a:xfrm>
          <a:prstGeom prst="rect">
            <a:avLst/>
          </a:prstGeom>
        </p:spPr>
      </p:pic>
      <p:sp>
        <p:nvSpPr>
          <p:cNvPr id="150" name="テキスト ボックス 294">
            <a:extLst>
              <a:ext uri="{FF2B5EF4-FFF2-40B4-BE49-F238E27FC236}">
                <a16:creationId xmlns:a16="http://schemas.microsoft.com/office/drawing/2014/main" id="{73C9A25E-CD23-53FC-9A6D-7E6AFF33BF12}"/>
              </a:ext>
            </a:extLst>
          </p:cNvPr>
          <p:cNvSpPr txBox="1"/>
          <p:nvPr/>
        </p:nvSpPr>
        <p:spPr>
          <a:xfrm>
            <a:off x="2551290" y="1742326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E47D980-EA47-A0BA-A88B-51B43729364F}"/>
              </a:ext>
            </a:extLst>
          </p:cNvPr>
          <p:cNvSpPr/>
          <p:nvPr/>
        </p:nvSpPr>
        <p:spPr>
          <a:xfrm>
            <a:off x="2142225" y="2047791"/>
            <a:ext cx="1347999" cy="1379220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14A3A01-5029-E06E-A8CE-D52AC0226DC0}"/>
              </a:ext>
            </a:extLst>
          </p:cNvPr>
          <p:cNvSpPr txBox="1"/>
          <p:nvPr/>
        </p:nvSpPr>
        <p:spPr>
          <a:xfrm>
            <a:off x="2176264" y="2072429"/>
            <a:ext cx="1292085" cy="221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18288" tIns="18288" rIns="18288" bIns="18288" rtlCol="0">
            <a:spAutoFit/>
          </a:bodyPr>
          <a:lstStyle/>
          <a:p>
            <a:pPr algn="ctr"/>
            <a:r>
              <a:rPr lang="en-US" sz="1200" b="1" dirty="0"/>
              <a:t>                             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99309DD-C44D-A54D-F885-329EB03B9B9C}"/>
              </a:ext>
            </a:extLst>
          </p:cNvPr>
          <p:cNvSpPr txBox="1"/>
          <p:nvPr/>
        </p:nvSpPr>
        <p:spPr>
          <a:xfrm>
            <a:off x="2207047" y="2377819"/>
            <a:ext cx="360447" cy="129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endParaRPr lang="en-US" sz="600" b="1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C52E892-3806-09F4-38AD-E22457573E0C}"/>
              </a:ext>
            </a:extLst>
          </p:cNvPr>
          <p:cNvSpPr txBox="1"/>
          <p:nvPr/>
        </p:nvSpPr>
        <p:spPr>
          <a:xfrm>
            <a:off x="2958145" y="2377922"/>
            <a:ext cx="485254" cy="129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endParaRPr lang="en-US" sz="600" b="1" dirty="0"/>
          </a:p>
        </p:txBody>
      </p:sp>
      <p:sp>
        <p:nvSpPr>
          <p:cNvPr id="156" name="テキスト ボックス 412">
            <a:extLst>
              <a:ext uri="{FF2B5EF4-FFF2-40B4-BE49-F238E27FC236}">
                <a16:creationId xmlns:a16="http://schemas.microsoft.com/office/drawing/2014/main" id="{ADB84FEB-04AB-8D26-42DA-12831696AAEA}"/>
              </a:ext>
            </a:extLst>
          </p:cNvPr>
          <p:cNvSpPr txBox="1"/>
          <p:nvPr/>
        </p:nvSpPr>
        <p:spPr>
          <a:xfrm>
            <a:off x="2212076" y="2308295"/>
            <a:ext cx="27059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157" name="テキスト ボックス 412">
            <a:extLst>
              <a:ext uri="{FF2B5EF4-FFF2-40B4-BE49-F238E27FC236}">
                <a16:creationId xmlns:a16="http://schemas.microsoft.com/office/drawing/2014/main" id="{9D9D2394-9F19-6A66-12C7-B367C658B162}"/>
              </a:ext>
            </a:extLst>
          </p:cNvPr>
          <p:cNvSpPr txBox="1"/>
          <p:nvPr/>
        </p:nvSpPr>
        <p:spPr>
          <a:xfrm>
            <a:off x="2943596" y="2303215"/>
            <a:ext cx="27059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61594F24-7B55-ED63-29A4-3061AF1DDBE9}"/>
              </a:ext>
            </a:extLst>
          </p:cNvPr>
          <p:cNvSpPr txBox="1"/>
          <p:nvPr/>
        </p:nvSpPr>
        <p:spPr>
          <a:xfrm>
            <a:off x="2204888" y="2537189"/>
            <a:ext cx="50038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Total Qty</a:t>
            </a:r>
          </a:p>
        </p:txBody>
      </p:sp>
      <p:sp>
        <p:nvSpPr>
          <p:cNvPr id="159" name="テキスト ボックス 412">
            <a:extLst>
              <a:ext uri="{FF2B5EF4-FFF2-40B4-BE49-F238E27FC236}">
                <a16:creationId xmlns:a16="http://schemas.microsoft.com/office/drawing/2014/main" id="{66554AA9-403C-9757-1139-C4FA1AB19AA9}"/>
              </a:ext>
            </a:extLst>
          </p:cNvPr>
          <p:cNvSpPr txBox="1"/>
          <p:nvPr/>
        </p:nvSpPr>
        <p:spPr>
          <a:xfrm>
            <a:off x="2173444" y="3294414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8B74822F-5C0E-B433-E656-0B81587045C8}"/>
              </a:ext>
            </a:extLst>
          </p:cNvPr>
          <p:cNvSpPr/>
          <p:nvPr/>
        </p:nvSpPr>
        <p:spPr>
          <a:xfrm>
            <a:off x="2462466" y="3278786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161" name="テキスト ボックス 412">
            <a:extLst>
              <a:ext uri="{FF2B5EF4-FFF2-40B4-BE49-F238E27FC236}">
                <a16:creationId xmlns:a16="http://schemas.microsoft.com/office/drawing/2014/main" id="{A8A77042-1537-557A-2407-17064910578A}"/>
              </a:ext>
            </a:extLst>
          </p:cNvPr>
          <p:cNvSpPr txBox="1"/>
          <p:nvPr/>
        </p:nvSpPr>
        <p:spPr>
          <a:xfrm>
            <a:off x="2815389" y="3278392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162" name="テキスト ボックス 412">
            <a:extLst>
              <a:ext uri="{FF2B5EF4-FFF2-40B4-BE49-F238E27FC236}">
                <a16:creationId xmlns:a16="http://schemas.microsoft.com/office/drawing/2014/main" id="{49DFC016-27D1-7239-06D7-BBBDBE37E082}"/>
              </a:ext>
            </a:extLst>
          </p:cNvPr>
          <p:cNvSpPr txBox="1"/>
          <p:nvPr/>
        </p:nvSpPr>
        <p:spPr>
          <a:xfrm>
            <a:off x="3003228" y="3279802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endParaRPr kumimoji="1" lang="en-US" altLang="ja-JP" sz="5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5D875EA-5DDC-CCB4-CB49-4EB6C3ABE8E2}"/>
              </a:ext>
            </a:extLst>
          </p:cNvPr>
          <p:cNvSpPr txBox="1"/>
          <p:nvPr/>
        </p:nvSpPr>
        <p:spPr>
          <a:xfrm>
            <a:off x="3208421" y="2851354"/>
            <a:ext cx="14431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PCS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265A401-C9C6-CC77-D814-42F45140CE98}"/>
              </a:ext>
            </a:extLst>
          </p:cNvPr>
          <p:cNvSpPr txBox="1"/>
          <p:nvPr/>
        </p:nvSpPr>
        <p:spPr>
          <a:xfrm>
            <a:off x="2195196" y="2641709"/>
            <a:ext cx="994816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18288" bIns="0" rtlCol="0">
            <a:spAutoFit/>
          </a:bodyPr>
          <a:lstStyle/>
          <a:p>
            <a:pPr algn="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68" name="Callout: Line 167">
            <a:extLst>
              <a:ext uri="{FF2B5EF4-FFF2-40B4-BE49-F238E27FC236}">
                <a16:creationId xmlns:a16="http://schemas.microsoft.com/office/drawing/2014/main" id="{64642E38-AABC-6DEE-4AF3-ED452112BE2C}"/>
              </a:ext>
            </a:extLst>
          </p:cNvPr>
          <p:cNvSpPr/>
          <p:nvPr/>
        </p:nvSpPr>
        <p:spPr>
          <a:xfrm>
            <a:off x="5464881" y="4927828"/>
            <a:ext cx="765236" cy="459732"/>
          </a:xfrm>
          <a:prstGeom prst="borderCallout1">
            <a:avLst>
              <a:gd name="adj1" fmla="val 82852"/>
              <a:gd name="adj2" fmla="val 1494"/>
              <a:gd name="adj3" fmla="val 133118"/>
              <a:gd name="adj4" fmla="val -51192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Show current total stock information.</a:t>
            </a:r>
          </a:p>
        </p:txBody>
      </p:sp>
      <p:pic>
        <p:nvPicPr>
          <p:cNvPr id="170" name="図 32">
            <a:extLst>
              <a:ext uri="{FF2B5EF4-FFF2-40B4-BE49-F238E27FC236}">
                <a16:creationId xmlns:a16="http://schemas.microsoft.com/office/drawing/2014/main" id="{CA3F9692-5FA5-45DD-67D9-7A4CC5C9CE1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79932"/>
          <a:stretch/>
        </p:blipFill>
        <p:spPr>
          <a:xfrm>
            <a:off x="464930" y="1654259"/>
            <a:ext cx="1360089" cy="405207"/>
          </a:xfrm>
          <a:prstGeom prst="rect">
            <a:avLst/>
          </a:prstGeom>
        </p:spPr>
      </p:pic>
      <p:pic>
        <p:nvPicPr>
          <p:cNvPr id="171" name="図 250">
            <a:extLst>
              <a:ext uri="{FF2B5EF4-FFF2-40B4-BE49-F238E27FC236}">
                <a16:creationId xmlns:a16="http://schemas.microsoft.com/office/drawing/2014/main" id="{DA895619-6C36-FC54-DDBC-CF429FB774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0856"/>
          <a:stretch/>
        </p:blipFill>
        <p:spPr>
          <a:xfrm>
            <a:off x="457697" y="2058770"/>
            <a:ext cx="1364286" cy="1614633"/>
          </a:xfrm>
          <a:prstGeom prst="rect">
            <a:avLst/>
          </a:prstGeom>
        </p:spPr>
      </p:pic>
      <p:pic>
        <p:nvPicPr>
          <p:cNvPr id="172" name="図 251">
            <a:extLst>
              <a:ext uri="{FF2B5EF4-FFF2-40B4-BE49-F238E27FC236}">
                <a16:creationId xmlns:a16="http://schemas.microsoft.com/office/drawing/2014/main" id="{0014939D-16D3-3BB9-DDBB-38C1B7439F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3295" y="2223296"/>
            <a:ext cx="546082" cy="198137"/>
          </a:xfrm>
          <a:prstGeom prst="rect">
            <a:avLst/>
          </a:prstGeom>
        </p:spPr>
      </p:pic>
      <p:pic>
        <p:nvPicPr>
          <p:cNvPr id="173" name="図 252">
            <a:extLst>
              <a:ext uri="{FF2B5EF4-FFF2-40B4-BE49-F238E27FC236}">
                <a16:creationId xmlns:a16="http://schemas.microsoft.com/office/drawing/2014/main" id="{07A4D7BD-E2E1-1D28-5DC7-F9EB98F714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5477" y="2567688"/>
            <a:ext cx="546082" cy="198137"/>
          </a:xfrm>
          <a:prstGeom prst="rect">
            <a:avLst/>
          </a:prstGeom>
        </p:spPr>
      </p:pic>
      <p:pic>
        <p:nvPicPr>
          <p:cNvPr id="176" name="図 255">
            <a:extLst>
              <a:ext uri="{FF2B5EF4-FFF2-40B4-BE49-F238E27FC236}">
                <a16:creationId xmlns:a16="http://schemas.microsoft.com/office/drawing/2014/main" id="{2758B42B-7F51-756B-524B-F1CFB9BAE5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4243" y="2910425"/>
            <a:ext cx="510584" cy="178119"/>
          </a:xfrm>
          <a:prstGeom prst="rect">
            <a:avLst/>
          </a:prstGeom>
        </p:spPr>
      </p:pic>
      <p:sp>
        <p:nvSpPr>
          <p:cNvPr id="180" name="テキスト ボックス 256">
            <a:extLst>
              <a:ext uri="{FF2B5EF4-FFF2-40B4-BE49-F238E27FC236}">
                <a16:creationId xmlns:a16="http://schemas.microsoft.com/office/drawing/2014/main" id="{3031BE10-AE78-5D5C-B162-09ED1AD4D457}"/>
              </a:ext>
            </a:extLst>
          </p:cNvPr>
          <p:cNvSpPr txBox="1"/>
          <p:nvPr/>
        </p:nvSpPr>
        <p:spPr>
          <a:xfrm>
            <a:off x="774617" y="2903689"/>
            <a:ext cx="8098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Inbound Schedule</a:t>
            </a:r>
            <a:endParaRPr kumimoji="1" lang="ja-JP" altLang="en-US" sz="600" dirty="0"/>
          </a:p>
        </p:txBody>
      </p:sp>
      <p:pic>
        <p:nvPicPr>
          <p:cNvPr id="181" name="図 257">
            <a:extLst>
              <a:ext uri="{FF2B5EF4-FFF2-40B4-BE49-F238E27FC236}">
                <a16:creationId xmlns:a16="http://schemas.microsoft.com/office/drawing/2014/main" id="{7CAE4BDA-FD18-8698-492B-9D030DA115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5005" y="3245654"/>
            <a:ext cx="510584" cy="178119"/>
          </a:xfrm>
          <a:prstGeom prst="rect">
            <a:avLst/>
          </a:prstGeom>
        </p:spPr>
      </p:pic>
      <p:sp>
        <p:nvSpPr>
          <p:cNvPr id="182" name="テキスト ボックス 258">
            <a:extLst>
              <a:ext uri="{FF2B5EF4-FFF2-40B4-BE49-F238E27FC236}">
                <a16:creationId xmlns:a16="http://schemas.microsoft.com/office/drawing/2014/main" id="{09F0647C-AEBA-E6F3-8502-B9EACDFC506A}"/>
              </a:ext>
            </a:extLst>
          </p:cNvPr>
          <p:cNvSpPr txBox="1"/>
          <p:nvPr/>
        </p:nvSpPr>
        <p:spPr>
          <a:xfrm>
            <a:off x="823704" y="3238918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</a:t>
            </a:r>
            <a:endParaRPr kumimoji="1" lang="ja-JP" altLang="en-US" sz="600" dirty="0"/>
          </a:p>
        </p:txBody>
      </p:sp>
      <p:pic>
        <p:nvPicPr>
          <p:cNvPr id="183" name="図 260">
            <a:extLst>
              <a:ext uri="{FF2B5EF4-FFF2-40B4-BE49-F238E27FC236}">
                <a16:creationId xmlns:a16="http://schemas.microsoft.com/office/drawing/2014/main" id="{64D77B79-0220-80F7-F122-EDC36DE2A47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0135" y="2810589"/>
            <a:ext cx="1156765" cy="776895"/>
          </a:xfrm>
          <a:prstGeom prst="rect">
            <a:avLst/>
          </a:prstGeom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476F33B1-0399-1FED-24E7-98FAD5A32010}"/>
              </a:ext>
            </a:extLst>
          </p:cNvPr>
          <p:cNvSpPr/>
          <p:nvPr/>
        </p:nvSpPr>
        <p:spPr>
          <a:xfrm>
            <a:off x="557022" y="2148647"/>
            <a:ext cx="1165280" cy="1429579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85" name="テキスト ボックス 232">
            <a:extLst>
              <a:ext uri="{FF2B5EF4-FFF2-40B4-BE49-F238E27FC236}">
                <a16:creationId xmlns:a16="http://schemas.microsoft.com/office/drawing/2014/main" id="{6465C97C-9652-57A2-B2E1-2E7FEDD67F0C}"/>
              </a:ext>
            </a:extLst>
          </p:cNvPr>
          <p:cNvSpPr txBox="1"/>
          <p:nvPr/>
        </p:nvSpPr>
        <p:spPr>
          <a:xfrm>
            <a:off x="455840" y="2423501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</a:t>
            </a:r>
          </a:p>
          <a:p>
            <a:pPr algn="ctr"/>
            <a:r>
              <a:rPr kumimoji="1" lang="en-US" altLang="ja-JP" sz="500" dirty="0"/>
              <a:t>Outbound</a:t>
            </a:r>
            <a:endParaRPr kumimoji="1" lang="ja-JP" altLang="en-US" sz="500" dirty="0"/>
          </a:p>
        </p:txBody>
      </p:sp>
      <p:sp>
        <p:nvSpPr>
          <p:cNvPr id="186" name="テキスト ボックス 232">
            <a:extLst>
              <a:ext uri="{FF2B5EF4-FFF2-40B4-BE49-F238E27FC236}">
                <a16:creationId xmlns:a16="http://schemas.microsoft.com/office/drawing/2014/main" id="{5916A092-F3AB-2315-0E29-2CF0FFCF3700}"/>
              </a:ext>
            </a:extLst>
          </p:cNvPr>
          <p:cNvSpPr txBox="1"/>
          <p:nvPr/>
        </p:nvSpPr>
        <p:spPr>
          <a:xfrm>
            <a:off x="913890" y="2991828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Material </a:t>
            </a:r>
          </a:p>
          <a:p>
            <a:pPr algn="ctr"/>
            <a:r>
              <a:rPr kumimoji="1" lang="en-US" altLang="ja-JP" sz="500" dirty="0"/>
              <a:t>Issue Slip</a:t>
            </a:r>
            <a:endParaRPr kumimoji="1" lang="ja-JP" altLang="en-US" sz="500" dirty="0"/>
          </a:p>
        </p:txBody>
      </p:sp>
      <p:sp>
        <p:nvSpPr>
          <p:cNvPr id="187" name="テキスト ボックス 232">
            <a:extLst>
              <a:ext uri="{FF2B5EF4-FFF2-40B4-BE49-F238E27FC236}">
                <a16:creationId xmlns:a16="http://schemas.microsoft.com/office/drawing/2014/main" id="{A03D2767-EB6B-7745-F9A0-02DACD674719}"/>
              </a:ext>
            </a:extLst>
          </p:cNvPr>
          <p:cNvSpPr txBox="1"/>
          <p:nvPr/>
        </p:nvSpPr>
        <p:spPr>
          <a:xfrm>
            <a:off x="463387" y="2983973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Return</a:t>
            </a:r>
          </a:p>
          <a:p>
            <a:pPr algn="ctr"/>
            <a:r>
              <a:rPr kumimoji="1" lang="en-US" altLang="ja-JP" sz="500" dirty="0"/>
              <a:t>Material</a:t>
            </a:r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986B3494-3FDE-3E61-C798-B8D20C7DED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64" y="2105798"/>
            <a:ext cx="338135" cy="338135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1CD80A0F-94B5-6F05-03E0-1E7FA5D751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4" y="2112029"/>
            <a:ext cx="342339" cy="342339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DBFDFBE1-C108-D097-1589-AF9120052C6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9" y="2682252"/>
            <a:ext cx="339376" cy="339376"/>
          </a:xfrm>
          <a:prstGeom prst="rect">
            <a:avLst/>
          </a:prstGeom>
        </p:spPr>
      </p:pic>
      <p:sp>
        <p:nvSpPr>
          <p:cNvPr id="191" name="テキスト ボックス 232">
            <a:extLst>
              <a:ext uri="{FF2B5EF4-FFF2-40B4-BE49-F238E27FC236}">
                <a16:creationId xmlns:a16="http://schemas.microsoft.com/office/drawing/2014/main" id="{2466720F-D026-684B-B9D7-F6A7697819BE}"/>
              </a:ext>
            </a:extLst>
          </p:cNvPr>
          <p:cNvSpPr txBox="1"/>
          <p:nvPr/>
        </p:nvSpPr>
        <p:spPr>
          <a:xfrm>
            <a:off x="1324514" y="2442068"/>
            <a:ext cx="510584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POKAYOKE</a:t>
            </a:r>
            <a:endParaRPr kumimoji="1" lang="ja-JP" altLang="en-US" sz="500" dirty="0"/>
          </a:p>
        </p:txBody>
      </p:sp>
      <p:pic>
        <p:nvPicPr>
          <p:cNvPr id="1024" name="Picture 1023">
            <a:extLst>
              <a:ext uri="{FF2B5EF4-FFF2-40B4-BE49-F238E27FC236}">
                <a16:creationId xmlns:a16="http://schemas.microsoft.com/office/drawing/2014/main" id="{1416CE96-12C7-E075-5111-6D8B91E2AE8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56" y="2098528"/>
            <a:ext cx="337003" cy="337003"/>
          </a:xfrm>
          <a:prstGeom prst="rect">
            <a:avLst/>
          </a:prstGeom>
        </p:spPr>
      </p:pic>
      <p:sp>
        <p:nvSpPr>
          <p:cNvPr id="1025" name="テキスト ボックス 232">
            <a:extLst>
              <a:ext uri="{FF2B5EF4-FFF2-40B4-BE49-F238E27FC236}">
                <a16:creationId xmlns:a16="http://schemas.microsoft.com/office/drawing/2014/main" id="{40D1B7DE-2042-0E23-0F04-9F2FFE452018}"/>
              </a:ext>
            </a:extLst>
          </p:cNvPr>
          <p:cNvSpPr txBox="1"/>
          <p:nvPr/>
        </p:nvSpPr>
        <p:spPr>
          <a:xfrm>
            <a:off x="887568" y="2422237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FG</a:t>
            </a:r>
          </a:p>
          <a:p>
            <a:pPr algn="ctr"/>
            <a:r>
              <a:rPr kumimoji="1" lang="en-US" altLang="ja-JP" sz="500" dirty="0"/>
              <a:t>Transfer</a:t>
            </a:r>
            <a:endParaRPr kumimoji="1" lang="ja-JP" altLang="en-US" sz="500" dirty="0"/>
          </a:p>
        </p:txBody>
      </p:sp>
      <p:pic>
        <p:nvPicPr>
          <p:cNvPr id="1026" name="Picture 1025">
            <a:extLst>
              <a:ext uri="{FF2B5EF4-FFF2-40B4-BE49-F238E27FC236}">
                <a16:creationId xmlns:a16="http://schemas.microsoft.com/office/drawing/2014/main" id="{30C8C5BA-AAAB-AE74-308D-E87800F913F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2" y="2698837"/>
            <a:ext cx="340192" cy="340192"/>
          </a:xfrm>
          <a:prstGeom prst="rect">
            <a:avLst/>
          </a:prstGeom>
        </p:spPr>
      </p:pic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73692CC0-4B63-57CF-26DA-DEF156439172}"/>
              </a:ext>
            </a:extLst>
          </p:cNvPr>
          <p:cNvGrpSpPr/>
          <p:nvPr/>
        </p:nvGrpSpPr>
        <p:grpSpPr>
          <a:xfrm>
            <a:off x="1371797" y="2680025"/>
            <a:ext cx="505488" cy="690385"/>
            <a:chOff x="532183" y="2131167"/>
            <a:chExt cx="505488" cy="690385"/>
          </a:xfrm>
        </p:grpSpPr>
        <p:sp>
          <p:nvSpPr>
            <p:cNvPr id="1028" name="正方形/長方形 40">
              <a:extLst>
                <a:ext uri="{FF2B5EF4-FFF2-40B4-BE49-F238E27FC236}">
                  <a16:creationId xmlns:a16="http://schemas.microsoft.com/office/drawing/2014/main" id="{997B11CD-9D46-79AF-0AD8-0CDF30B9192D}"/>
                </a:ext>
              </a:extLst>
            </p:cNvPr>
            <p:cNvSpPr/>
            <p:nvPr/>
          </p:nvSpPr>
          <p:spPr>
            <a:xfrm>
              <a:off x="532183" y="2131167"/>
              <a:ext cx="384018" cy="53270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029" name="グラフィックス 41" descr="右向き指示マーク">
              <a:extLst>
                <a:ext uri="{FF2B5EF4-FFF2-40B4-BE49-F238E27FC236}">
                  <a16:creationId xmlns:a16="http://schemas.microsoft.com/office/drawing/2014/main" id="{F174B074-16A2-AB5E-D183-723D7DCC2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754202">
              <a:off x="801527" y="2585408"/>
              <a:ext cx="236144" cy="236144"/>
            </a:xfrm>
            <a:prstGeom prst="rect">
              <a:avLst/>
            </a:prstGeom>
          </p:spPr>
        </p:pic>
      </p:grpSp>
      <p:pic>
        <p:nvPicPr>
          <p:cNvPr id="1030" name="Picture 1029">
            <a:extLst>
              <a:ext uri="{FF2B5EF4-FFF2-40B4-BE49-F238E27FC236}">
                <a16:creationId xmlns:a16="http://schemas.microsoft.com/office/drawing/2014/main" id="{0908D075-2572-D260-4BA1-B95409B3334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01" y="2699671"/>
            <a:ext cx="359768" cy="359768"/>
          </a:xfrm>
          <a:prstGeom prst="rect">
            <a:avLst/>
          </a:prstGeom>
        </p:spPr>
      </p:pic>
      <p:sp>
        <p:nvSpPr>
          <p:cNvPr id="1031" name="テキスト ボックス 232">
            <a:extLst>
              <a:ext uri="{FF2B5EF4-FFF2-40B4-BE49-F238E27FC236}">
                <a16:creationId xmlns:a16="http://schemas.microsoft.com/office/drawing/2014/main" id="{C1974800-EFF3-A458-8EBE-A27F45A07025}"/>
              </a:ext>
            </a:extLst>
          </p:cNvPr>
          <p:cNvSpPr txBox="1"/>
          <p:nvPr/>
        </p:nvSpPr>
        <p:spPr>
          <a:xfrm>
            <a:off x="1315240" y="2998023"/>
            <a:ext cx="5105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dirty="0"/>
              <a:t>Simple</a:t>
            </a:r>
          </a:p>
          <a:p>
            <a:pPr algn="ctr"/>
            <a:r>
              <a:rPr kumimoji="1" lang="en-US" altLang="ja-JP" sz="500" dirty="0"/>
              <a:t>Outbound</a:t>
            </a:r>
            <a:endParaRPr kumimoji="1" lang="ja-JP" altLang="en-US" sz="500" dirty="0"/>
          </a:p>
        </p:txBody>
      </p:sp>
    </p:spTree>
    <p:extLst>
      <p:ext uri="{BB962C8B-B14F-4D97-AF65-F5344CB8AC3E}">
        <p14:creationId xmlns:p14="http://schemas.microsoft.com/office/powerpoint/2010/main" val="27292563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5-4. Handy terminal function Stock Management</a:t>
            </a:r>
          </a:p>
          <a:p>
            <a:r>
              <a:rPr kumimoji="1" lang="en-US" altLang="ja-JP" sz="1100" b="1" dirty="0"/>
              <a:t>5-4-1. Stock management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F7E3C89-7438-56B6-90FE-F4CE243E4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29" y="1508379"/>
            <a:ext cx="1378354" cy="204013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6F907C9-AEFB-FC49-F038-0FC1D9E310E8}"/>
              </a:ext>
            </a:extLst>
          </p:cNvPr>
          <p:cNvSpPr/>
          <p:nvPr/>
        </p:nvSpPr>
        <p:spPr>
          <a:xfrm>
            <a:off x="561274" y="2783935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" name="グラフィックス 9" descr="右向き指示マーク">
            <a:extLst>
              <a:ext uri="{FF2B5EF4-FFF2-40B4-BE49-F238E27FC236}">
                <a16:creationId xmlns:a16="http://schemas.microsoft.com/office/drawing/2014/main" id="{2CC08CB5-C323-9B48-988B-3E4CF78F9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1587633" y="2977624"/>
            <a:ext cx="253626" cy="25362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55BA5B-0B20-4BBD-1255-FEED2CC6ABF8}"/>
              </a:ext>
            </a:extLst>
          </p:cNvPr>
          <p:cNvSpPr txBox="1"/>
          <p:nvPr/>
        </p:nvSpPr>
        <p:spPr>
          <a:xfrm>
            <a:off x="3499137" y="1508379"/>
            <a:ext cx="3024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Stock management from Main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Stock Check button: </a:t>
            </a:r>
            <a:r>
              <a:rPr kumimoji="1" lang="en-US" altLang="ja-JP" sz="800" dirty="0">
                <a:latin typeface="+mj-lt"/>
              </a:rPr>
              <a:t>Transitions to the Stock Check screen.</a:t>
            </a:r>
          </a:p>
          <a:p>
            <a:r>
              <a:rPr kumimoji="1" lang="en-US" altLang="ja-JP" sz="800" b="1" dirty="0">
                <a:latin typeface="+mj-lt"/>
              </a:rPr>
              <a:t>Stocktaking button</a:t>
            </a:r>
            <a:r>
              <a:rPr kumimoji="1" lang="en-US" altLang="ja-JP" sz="800" dirty="0">
                <a:latin typeface="+mj-lt"/>
              </a:rPr>
              <a:t>: Transitions to the Stocktaking screen.</a:t>
            </a:r>
          </a:p>
          <a:p>
            <a:r>
              <a:rPr kumimoji="1" lang="en-US" altLang="ja-JP" sz="800" b="1" dirty="0">
                <a:latin typeface="+mj-lt"/>
              </a:rPr>
              <a:t>Change Location button</a:t>
            </a:r>
            <a:r>
              <a:rPr kumimoji="1" lang="en-US" altLang="ja-JP" sz="800" dirty="0">
                <a:latin typeface="+mj-lt"/>
              </a:rPr>
              <a:t>: Transitions to the Change Location screen.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C1A9D62-C11B-86F8-BFFB-B6D238B82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0003" y="1508379"/>
            <a:ext cx="1349747" cy="2014238"/>
          </a:xfrm>
          <a:prstGeom prst="rect">
            <a:avLst/>
          </a:prstGeom>
        </p:spPr>
      </p:pic>
      <p:sp>
        <p:nvSpPr>
          <p:cNvPr id="13" name="矢印: 右 12">
            <a:extLst>
              <a:ext uri="{FF2B5EF4-FFF2-40B4-BE49-F238E27FC236}">
                <a16:creationId xmlns:a16="http://schemas.microsoft.com/office/drawing/2014/main" id="{E3738884-0D60-D972-7B55-E17E6C44DD29}"/>
              </a:ext>
            </a:extLst>
          </p:cNvPr>
          <p:cNvSpPr/>
          <p:nvPr/>
        </p:nvSpPr>
        <p:spPr>
          <a:xfrm>
            <a:off x="1796523" y="244491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595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5-4. Handy terminal function Stock Management</a:t>
            </a:r>
          </a:p>
          <a:p>
            <a:r>
              <a:rPr kumimoji="1" lang="en-US" altLang="ja-JP" sz="1100" b="1" dirty="0"/>
              <a:t>5-4-2. Stock Check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55BA5B-0B20-4BBD-1255-FEED2CC6ABF8}"/>
              </a:ext>
            </a:extLst>
          </p:cNvPr>
          <p:cNvSpPr txBox="1"/>
          <p:nvPr/>
        </p:nvSpPr>
        <p:spPr>
          <a:xfrm>
            <a:off x="3499137" y="1508379"/>
            <a:ext cx="3024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Stock check from Stock management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Parts No:</a:t>
            </a:r>
            <a:r>
              <a:rPr kumimoji="1" lang="en-US" altLang="ja-JP" sz="800" dirty="0">
                <a:latin typeface="Arial 本文"/>
              </a:rPr>
              <a:t> No initial value information, List selection from Item master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Arial 本文"/>
              </a:rPr>
              <a:t> 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Location : </a:t>
            </a:r>
            <a:r>
              <a:rPr kumimoji="1" lang="en-US" altLang="ja-JP" sz="800" dirty="0">
                <a:latin typeface="Arial 本文"/>
              </a:rPr>
              <a:t>No initial value information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 Box :</a:t>
            </a:r>
            <a:r>
              <a:rPr kumimoji="1" lang="en-US" altLang="ja-JP" sz="800" dirty="0">
                <a:latin typeface="Arial 本文"/>
              </a:rPr>
              <a:t> No initial value information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 : </a:t>
            </a:r>
            <a:r>
              <a:rPr kumimoji="1" lang="en-US" altLang="ja-JP" sz="800" dirty="0">
                <a:latin typeface="Arial 本文"/>
              </a:rPr>
              <a:t>No initial value information</a:t>
            </a:r>
          </a:p>
          <a:p>
            <a:r>
              <a:rPr kumimoji="1" lang="en-US" altLang="ja-JP" sz="800" b="1" dirty="0">
                <a:latin typeface="Arial 本文"/>
              </a:rPr>
              <a:t>Total : </a:t>
            </a:r>
            <a:r>
              <a:rPr kumimoji="1" lang="en-US" altLang="ja-JP" sz="800" dirty="0">
                <a:latin typeface="Arial 本文"/>
              </a:rPr>
              <a:t>No initial value information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OK[P4]</a:t>
            </a:r>
            <a:r>
              <a:rPr kumimoji="1" lang="en-US" altLang="ja-JP" sz="800" dirty="0">
                <a:latin typeface="+mj-lt"/>
              </a:rPr>
              <a:t>: Confirmation processing. Search data.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57A976D-B4B2-745A-67C4-65E548FB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9" y="1508379"/>
            <a:ext cx="1349747" cy="20142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74C9745-8B8A-B798-97AF-39BE164AB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143" y="1478366"/>
            <a:ext cx="1358721" cy="202769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54CB137-67F9-2BFD-8042-8827ECF26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712" y="2382767"/>
            <a:ext cx="225389" cy="7048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40EBCF-8E57-7459-0FD6-B28562EECED5}"/>
              </a:ext>
            </a:extLst>
          </p:cNvPr>
          <p:cNvSpPr txBox="1"/>
          <p:nvPr/>
        </p:nvSpPr>
        <p:spPr>
          <a:xfrm>
            <a:off x="2819762" y="2317706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6C1C20A-6E69-FDC2-9C08-6C2E95722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525" y="2382767"/>
            <a:ext cx="303288" cy="7048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3BE8E5D-E0F1-C391-663D-F9C9CB72623E}"/>
              </a:ext>
            </a:extLst>
          </p:cNvPr>
          <p:cNvSpPr txBox="1"/>
          <p:nvPr/>
        </p:nvSpPr>
        <p:spPr>
          <a:xfrm>
            <a:off x="2384305" y="2325676"/>
            <a:ext cx="4122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Lot No</a:t>
            </a:r>
            <a:endParaRPr kumimoji="1" lang="ja-JP" altLang="en-US" sz="6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6F907C9-AEFB-FC49-F038-0FC1D9E310E8}"/>
              </a:ext>
            </a:extLst>
          </p:cNvPr>
          <p:cNvSpPr/>
          <p:nvPr/>
        </p:nvSpPr>
        <p:spPr>
          <a:xfrm>
            <a:off x="567991" y="2053094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" name="グラフィックス 9" descr="右向き指示マーク">
            <a:extLst>
              <a:ext uri="{FF2B5EF4-FFF2-40B4-BE49-F238E27FC236}">
                <a16:creationId xmlns:a16="http://schemas.microsoft.com/office/drawing/2014/main" id="{2CC08CB5-C323-9B48-988B-3E4CF78F95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754202">
            <a:off x="1590465" y="2255954"/>
            <a:ext cx="253626" cy="253626"/>
          </a:xfrm>
          <a:prstGeom prst="rect">
            <a:avLst/>
          </a:prstGeom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1E68E08E-BA9A-4E63-CA8D-75BCCFCA31EA}"/>
              </a:ext>
            </a:extLst>
          </p:cNvPr>
          <p:cNvSpPr/>
          <p:nvPr/>
        </p:nvSpPr>
        <p:spPr>
          <a:xfrm>
            <a:off x="1741353" y="249084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2BB0118A-CDF1-96CD-2275-3949378B0A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3592" y="2460309"/>
            <a:ext cx="1297391" cy="64311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28CBD5E-7F2E-40B0-96E8-261958FE49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6860" y="2362766"/>
            <a:ext cx="213781" cy="97543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2EB23313-44D5-4E87-8871-8D6C6D45C1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1481" y="3347558"/>
            <a:ext cx="417974" cy="11763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A46A0DB-C1F7-4569-EDE7-BF43BBF19B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9169" y="1855362"/>
            <a:ext cx="350550" cy="7286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E5D3B945-EB57-776B-59B1-BBFE26B888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4385" y="1981086"/>
            <a:ext cx="1326256" cy="194424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0D0D21A2-7505-D8BD-2340-B8ED47D6D8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5199" y="3878712"/>
            <a:ext cx="1075165" cy="745191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7629C55-F29A-E2B8-46A0-0DB097B478F1}"/>
              </a:ext>
            </a:extLst>
          </p:cNvPr>
          <p:cNvSpPr txBox="1"/>
          <p:nvPr/>
        </p:nvSpPr>
        <p:spPr>
          <a:xfrm>
            <a:off x="4866696" y="3855571"/>
            <a:ext cx="1367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*2: Display screen when information is incorrect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OK button:</a:t>
            </a:r>
            <a:r>
              <a:rPr kumimoji="1" lang="en-US" altLang="ja-JP" sz="800" dirty="0">
                <a:latin typeface="+mj-lt"/>
              </a:rPr>
              <a:t> Close this screen. Return to the previous process.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B159E322-D814-A1E8-9498-65EBA7206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26" y="3649501"/>
            <a:ext cx="1358721" cy="202769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3699339-AD9D-620D-37DD-D91E0B87F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095" y="4553902"/>
            <a:ext cx="225389" cy="70485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F607233-69AF-6DAE-148F-0DF423BAA333}"/>
              </a:ext>
            </a:extLst>
          </p:cNvPr>
          <p:cNvSpPr txBox="1"/>
          <p:nvPr/>
        </p:nvSpPr>
        <p:spPr>
          <a:xfrm>
            <a:off x="1320145" y="4488841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903ACB33-D2AD-D945-6D05-14C85BC5B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8" y="4553902"/>
            <a:ext cx="303288" cy="70485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BCEC231E-36E9-0037-5890-AA0290D130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975" y="4631444"/>
            <a:ext cx="1297391" cy="643111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3B6398D0-19E8-3A97-8F58-21FB01C29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7243" y="4533901"/>
            <a:ext cx="213781" cy="97543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1B7E0DCC-4809-FECF-17BA-4607F686F0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1864" y="5518693"/>
            <a:ext cx="417974" cy="117638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EBA3AF74-F886-4753-6497-4BD7DA6B74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552" y="4026497"/>
            <a:ext cx="350550" cy="72867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DD926F88-CFA6-6DCC-30C2-AE16590222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768" y="4152221"/>
            <a:ext cx="1312320" cy="194424"/>
          </a:xfrm>
          <a:prstGeom prst="rect">
            <a:avLst/>
          </a:prstGeom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6D57F768-9945-69DB-27D1-074719482D1C}"/>
              </a:ext>
            </a:extLst>
          </p:cNvPr>
          <p:cNvSpPr/>
          <p:nvPr/>
        </p:nvSpPr>
        <p:spPr>
          <a:xfrm>
            <a:off x="1134434" y="4294152"/>
            <a:ext cx="724814" cy="23213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0" name="グラフィックス 49" descr="右向き指示マーク">
            <a:extLst>
              <a:ext uri="{FF2B5EF4-FFF2-40B4-BE49-F238E27FC236}">
                <a16:creationId xmlns:a16="http://schemas.microsoft.com/office/drawing/2014/main" id="{AC351FE7-FDB7-D225-18A3-72C7F0A214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754202">
            <a:off x="1774857" y="4427521"/>
            <a:ext cx="253626" cy="253626"/>
          </a:xfrm>
          <a:prstGeom prst="rect">
            <a:avLst/>
          </a:prstGeom>
        </p:spPr>
      </p:pic>
      <p:sp>
        <p:nvSpPr>
          <p:cNvPr id="51" name="矢印: 右 50">
            <a:extLst>
              <a:ext uri="{FF2B5EF4-FFF2-40B4-BE49-F238E27FC236}">
                <a16:creationId xmlns:a16="http://schemas.microsoft.com/office/drawing/2014/main" id="{78655471-526D-C0E7-502F-5D0AA5A36C99}"/>
              </a:ext>
            </a:extLst>
          </p:cNvPr>
          <p:cNvSpPr/>
          <p:nvPr/>
        </p:nvSpPr>
        <p:spPr>
          <a:xfrm>
            <a:off x="2140828" y="4110679"/>
            <a:ext cx="1414410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00CB3D84-3CB6-B5B4-1855-2F1B4DD4F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19" y="5730051"/>
            <a:ext cx="1358721" cy="2027693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57C72FE4-7CD8-C18F-A308-B8E5AFEF6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388" y="6634452"/>
            <a:ext cx="225389" cy="70485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4876EA95-D1EB-7B25-9D04-E25962993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201" y="6634452"/>
            <a:ext cx="303288" cy="70485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38ECAA5E-0C18-448D-B6BC-FF788AE4A3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9536" y="6614451"/>
            <a:ext cx="213781" cy="97543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B92EE95A-A159-095B-854E-8DDB6312AE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1845" y="6107047"/>
            <a:ext cx="350550" cy="72867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F475D86F-347B-7F05-18F2-5DF3979493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7061" y="6232771"/>
            <a:ext cx="1326256" cy="194424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9921C5C-7432-B805-487B-F272E91BAD6E}"/>
              </a:ext>
            </a:extLst>
          </p:cNvPr>
          <p:cNvSpPr txBox="1"/>
          <p:nvPr/>
        </p:nvSpPr>
        <p:spPr>
          <a:xfrm>
            <a:off x="1956642" y="6882953"/>
            <a:ext cx="97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</a:t>
            </a:r>
            <a:r>
              <a:rPr kumimoji="1" lang="en-US" altLang="ja-JP" sz="600" dirty="0" err="1">
                <a:latin typeface="+mj-lt"/>
              </a:rPr>
              <a:t>NO_B</a:t>
            </a:r>
            <a:endParaRPr kumimoji="1" lang="en-US" altLang="ja-JP" sz="600" dirty="0"/>
          </a:p>
          <a:p>
            <a:r>
              <a:rPr kumimoji="1" lang="en-US" altLang="ja-JP" sz="600" dirty="0"/>
              <a:t>Qty per box = 10pcs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2023-09-09</a:t>
            </a:r>
            <a:endParaRPr kumimoji="1" lang="ja-JP" altLang="en-US" sz="600" dirty="0"/>
          </a:p>
        </p:txBody>
      </p:sp>
      <p:sp>
        <p:nvSpPr>
          <p:cNvPr id="72" name="矢印: 右 71">
            <a:extLst>
              <a:ext uri="{FF2B5EF4-FFF2-40B4-BE49-F238E27FC236}">
                <a16:creationId xmlns:a16="http://schemas.microsoft.com/office/drawing/2014/main" id="{A01BAA24-672F-8AB1-6BD0-BA4EF505FD47}"/>
              </a:ext>
            </a:extLst>
          </p:cNvPr>
          <p:cNvSpPr/>
          <p:nvPr/>
        </p:nvSpPr>
        <p:spPr>
          <a:xfrm>
            <a:off x="1819736" y="605039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36BE10C-0955-B5E1-B800-115091E23A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569" y="6593646"/>
            <a:ext cx="1319075" cy="915864"/>
          </a:xfrm>
          <a:prstGeom prst="rect">
            <a:avLst/>
          </a:prstGeom>
        </p:spPr>
      </p:pic>
      <p:sp>
        <p:nvSpPr>
          <p:cNvPr id="48" name="テキスト ボックス 40">
            <a:extLst>
              <a:ext uri="{FF2B5EF4-FFF2-40B4-BE49-F238E27FC236}">
                <a16:creationId xmlns:a16="http://schemas.microsoft.com/office/drawing/2014/main" id="{2F2517DC-1A1B-B251-6BB9-C8B8BA70022F}"/>
              </a:ext>
            </a:extLst>
          </p:cNvPr>
          <p:cNvSpPr txBox="1"/>
          <p:nvPr/>
        </p:nvSpPr>
        <p:spPr>
          <a:xfrm>
            <a:off x="1374806" y="7621964"/>
            <a:ext cx="35932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kumimoji="1" lang="ja-JP" altLang="en-US" sz="600" dirty="0"/>
          </a:p>
        </p:txBody>
      </p:sp>
      <p:pic>
        <p:nvPicPr>
          <p:cNvPr id="52" name="図 53">
            <a:extLst>
              <a:ext uri="{FF2B5EF4-FFF2-40B4-BE49-F238E27FC236}">
                <a16:creationId xmlns:a16="http://schemas.microsoft.com/office/drawing/2014/main" id="{016133FC-F99B-69FD-1D71-B8A791502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988" y="5730051"/>
            <a:ext cx="1358721" cy="2027693"/>
          </a:xfrm>
          <a:prstGeom prst="rect">
            <a:avLst/>
          </a:prstGeom>
        </p:spPr>
      </p:pic>
      <p:pic>
        <p:nvPicPr>
          <p:cNvPr id="53" name="図 54">
            <a:extLst>
              <a:ext uri="{FF2B5EF4-FFF2-40B4-BE49-F238E27FC236}">
                <a16:creationId xmlns:a16="http://schemas.microsoft.com/office/drawing/2014/main" id="{86EE0B64-1B80-5692-25BB-944DDC5E5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557" y="6634452"/>
            <a:ext cx="225389" cy="70485"/>
          </a:xfrm>
          <a:prstGeom prst="rect">
            <a:avLst/>
          </a:prstGeom>
        </p:spPr>
      </p:pic>
      <p:pic>
        <p:nvPicPr>
          <p:cNvPr id="65" name="図 56">
            <a:extLst>
              <a:ext uri="{FF2B5EF4-FFF2-40B4-BE49-F238E27FC236}">
                <a16:creationId xmlns:a16="http://schemas.microsoft.com/office/drawing/2014/main" id="{5B0F6004-E7F1-EC8D-5D18-02680B5F7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370" y="6634452"/>
            <a:ext cx="303288" cy="70485"/>
          </a:xfrm>
          <a:prstGeom prst="rect">
            <a:avLst/>
          </a:prstGeom>
        </p:spPr>
      </p:pic>
      <p:pic>
        <p:nvPicPr>
          <p:cNvPr id="66" name="図 59">
            <a:extLst>
              <a:ext uri="{FF2B5EF4-FFF2-40B4-BE49-F238E27FC236}">
                <a16:creationId xmlns:a16="http://schemas.microsoft.com/office/drawing/2014/main" id="{57429DD2-D39B-E903-C007-CA5EACC935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2705" y="6614451"/>
            <a:ext cx="213781" cy="97543"/>
          </a:xfrm>
          <a:prstGeom prst="rect">
            <a:avLst/>
          </a:prstGeom>
        </p:spPr>
      </p:pic>
      <p:pic>
        <p:nvPicPr>
          <p:cNvPr id="67" name="図 61">
            <a:extLst>
              <a:ext uri="{FF2B5EF4-FFF2-40B4-BE49-F238E27FC236}">
                <a16:creationId xmlns:a16="http://schemas.microsoft.com/office/drawing/2014/main" id="{0D84C731-E854-A36C-8E6E-C3F1662D60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5014" y="6107047"/>
            <a:ext cx="350550" cy="72867"/>
          </a:xfrm>
          <a:prstGeom prst="rect">
            <a:avLst/>
          </a:prstGeom>
        </p:spPr>
      </p:pic>
      <p:pic>
        <p:nvPicPr>
          <p:cNvPr id="78" name="図 62">
            <a:extLst>
              <a:ext uri="{FF2B5EF4-FFF2-40B4-BE49-F238E27FC236}">
                <a16:creationId xmlns:a16="http://schemas.microsoft.com/office/drawing/2014/main" id="{06DECA67-0081-C980-F814-16F5EE4904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0230" y="6232771"/>
            <a:ext cx="1325140" cy="194424"/>
          </a:xfrm>
          <a:prstGeom prst="rect">
            <a:avLst/>
          </a:prstGeom>
        </p:spPr>
      </p:pic>
      <p:sp>
        <p:nvSpPr>
          <p:cNvPr id="116" name="テキスト ボックス 40">
            <a:extLst>
              <a:ext uri="{FF2B5EF4-FFF2-40B4-BE49-F238E27FC236}">
                <a16:creationId xmlns:a16="http://schemas.microsoft.com/office/drawing/2014/main" id="{7CA70B94-D70E-71C8-C6C6-549AB6217EF2}"/>
              </a:ext>
            </a:extLst>
          </p:cNvPr>
          <p:cNvSpPr txBox="1"/>
          <p:nvPr/>
        </p:nvSpPr>
        <p:spPr>
          <a:xfrm>
            <a:off x="4127975" y="7621964"/>
            <a:ext cx="35932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600" dirty="0"/>
              <a:t>6,850</a:t>
            </a:r>
            <a:endParaRPr kumimoji="1" lang="ja-JP" altLang="en-US" sz="600" dirty="0"/>
          </a:p>
        </p:txBody>
      </p:sp>
      <p:sp>
        <p:nvSpPr>
          <p:cNvPr id="120" name="矢印: 右 71">
            <a:extLst>
              <a:ext uri="{FF2B5EF4-FFF2-40B4-BE49-F238E27FC236}">
                <a16:creationId xmlns:a16="http://schemas.microsoft.com/office/drawing/2014/main" id="{70712B7F-F9E8-E3CD-1C72-0AE4E3D7580E}"/>
              </a:ext>
            </a:extLst>
          </p:cNvPr>
          <p:cNvSpPr/>
          <p:nvPr/>
        </p:nvSpPr>
        <p:spPr>
          <a:xfrm>
            <a:off x="2974919" y="605039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21" name="矢印: 右 71">
            <a:extLst>
              <a:ext uri="{FF2B5EF4-FFF2-40B4-BE49-F238E27FC236}">
                <a16:creationId xmlns:a16="http://schemas.microsoft.com/office/drawing/2014/main" id="{2860A63D-81EF-C938-E559-B7C1F7F0905B}"/>
              </a:ext>
            </a:extLst>
          </p:cNvPr>
          <p:cNvSpPr/>
          <p:nvPr/>
        </p:nvSpPr>
        <p:spPr>
          <a:xfrm>
            <a:off x="4767821" y="605039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22" name="図 53">
            <a:extLst>
              <a:ext uri="{FF2B5EF4-FFF2-40B4-BE49-F238E27FC236}">
                <a16:creationId xmlns:a16="http://schemas.microsoft.com/office/drawing/2014/main" id="{DF0B6A93-B529-D14E-7AB1-2F85D9E59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066" y="5730051"/>
            <a:ext cx="1358721" cy="2027693"/>
          </a:xfrm>
          <a:prstGeom prst="rect">
            <a:avLst/>
          </a:prstGeom>
        </p:spPr>
      </p:pic>
      <p:pic>
        <p:nvPicPr>
          <p:cNvPr id="123" name="図 54">
            <a:extLst>
              <a:ext uri="{FF2B5EF4-FFF2-40B4-BE49-F238E27FC236}">
                <a16:creationId xmlns:a16="http://schemas.microsoft.com/office/drawing/2014/main" id="{963FD2EB-AE63-839D-E22C-32ABF4121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635" y="6634452"/>
            <a:ext cx="225389" cy="70485"/>
          </a:xfrm>
          <a:prstGeom prst="rect">
            <a:avLst/>
          </a:prstGeom>
        </p:spPr>
      </p:pic>
      <p:pic>
        <p:nvPicPr>
          <p:cNvPr id="124" name="図 56">
            <a:extLst>
              <a:ext uri="{FF2B5EF4-FFF2-40B4-BE49-F238E27FC236}">
                <a16:creationId xmlns:a16="http://schemas.microsoft.com/office/drawing/2014/main" id="{A4F47CC2-1D8D-1CDE-9D51-2D58C6F85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448" y="6634452"/>
            <a:ext cx="303288" cy="70485"/>
          </a:xfrm>
          <a:prstGeom prst="rect">
            <a:avLst/>
          </a:prstGeom>
        </p:spPr>
      </p:pic>
      <p:pic>
        <p:nvPicPr>
          <p:cNvPr id="125" name="図 59">
            <a:extLst>
              <a:ext uri="{FF2B5EF4-FFF2-40B4-BE49-F238E27FC236}">
                <a16:creationId xmlns:a16="http://schemas.microsoft.com/office/drawing/2014/main" id="{53B8B65A-1998-A3FC-3B50-CD44F1F3F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6783" y="6614451"/>
            <a:ext cx="213781" cy="97543"/>
          </a:xfrm>
          <a:prstGeom prst="rect">
            <a:avLst/>
          </a:prstGeom>
        </p:spPr>
      </p:pic>
      <p:pic>
        <p:nvPicPr>
          <p:cNvPr id="126" name="図 61">
            <a:extLst>
              <a:ext uri="{FF2B5EF4-FFF2-40B4-BE49-F238E27FC236}">
                <a16:creationId xmlns:a16="http://schemas.microsoft.com/office/drawing/2014/main" id="{26BC934D-8271-740B-4118-644E1774B4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9092" y="6107047"/>
            <a:ext cx="350550" cy="72867"/>
          </a:xfrm>
          <a:prstGeom prst="rect">
            <a:avLst/>
          </a:prstGeom>
        </p:spPr>
      </p:pic>
      <p:pic>
        <p:nvPicPr>
          <p:cNvPr id="127" name="図 62">
            <a:extLst>
              <a:ext uri="{FF2B5EF4-FFF2-40B4-BE49-F238E27FC236}">
                <a16:creationId xmlns:a16="http://schemas.microsoft.com/office/drawing/2014/main" id="{D309321E-AD02-97FD-300B-B89E59F07F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4308" y="6232771"/>
            <a:ext cx="1319075" cy="194424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C4160024-70E3-01D9-27C3-D2E1E07254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29816" y="6593646"/>
            <a:ext cx="1319075" cy="915864"/>
          </a:xfrm>
          <a:prstGeom prst="rect">
            <a:avLst/>
          </a:prstGeom>
        </p:spPr>
      </p:pic>
      <p:sp>
        <p:nvSpPr>
          <p:cNvPr id="131" name="テキスト ボックス 40">
            <a:extLst>
              <a:ext uri="{FF2B5EF4-FFF2-40B4-BE49-F238E27FC236}">
                <a16:creationId xmlns:a16="http://schemas.microsoft.com/office/drawing/2014/main" id="{AE081A24-8A4F-E3A0-D5A6-9D5F1A9B8040}"/>
              </a:ext>
            </a:extLst>
          </p:cNvPr>
          <p:cNvSpPr txBox="1"/>
          <p:nvPr/>
        </p:nvSpPr>
        <p:spPr>
          <a:xfrm>
            <a:off x="5952053" y="7621964"/>
            <a:ext cx="35932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600" dirty="0"/>
              <a:t>6,860</a:t>
            </a:r>
            <a:endParaRPr kumimoji="1" lang="ja-JP" altLang="en-US" sz="600" dirty="0"/>
          </a:p>
        </p:txBody>
      </p:sp>
      <p:sp>
        <p:nvSpPr>
          <p:cNvPr id="132" name="テキスト ボックス 87">
            <a:extLst>
              <a:ext uri="{FF2B5EF4-FFF2-40B4-BE49-F238E27FC236}">
                <a16:creationId xmlns:a16="http://schemas.microsoft.com/office/drawing/2014/main" id="{59A34B77-8E3E-2AA2-694E-54E534BC3DD8}"/>
              </a:ext>
            </a:extLst>
          </p:cNvPr>
          <p:cNvSpPr txBox="1"/>
          <p:nvPr/>
        </p:nvSpPr>
        <p:spPr>
          <a:xfrm>
            <a:off x="3624998" y="6061725"/>
            <a:ext cx="98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500" dirty="0"/>
          </a:p>
        </p:txBody>
      </p:sp>
      <p:sp>
        <p:nvSpPr>
          <p:cNvPr id="134" name="テキスト ボックス 87">
            <a:extLst>
              <a:ext uri="{FF2B5EF4-FFF2-40B4-BE49-F238E27FC236}">
                <a16:creationId xmlns:a16="http://schemas.microsoft.com/office/drawing/2014/main" id="{BC15C3B6-CDC2-742E-4C04-10E218E3BD24}"/>
              </a:ext>
            </a:extLst>
          </p:cNvPr>
          <p:cNvSpPr txBox="1"/>
          <p:nvPr/>
        </p:nvSpPr>
        <p:spPr>
          <a:xfrm>
            <a:off x="5411584" y="6058841"/>
            <a:ext cx="98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500" dirty="0"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DB65C2E7-6862-212D-C447-072E7CFF00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98492" y="6597457"/>
            <a:ext cx="1326878" cy="935244"/>
          </a:xfrm>
          <a:prstGeom prst="rect">
            <a:avLst/>
          </a:prstGeom>
        </p:spPr>
      </p:pic>
      <p:pic>
        <p:nvPicPr>
          <p:cNvPr id="140" name="図 41">
            <a:extLst>
              <a:ext uri="{FF2B5EF4-FFF2-40B4-BE49-F238E27FC236}">
                <a16:creationId xmlns:a16="http://schemas.microsoft.com/office/drawing/2014/main" id="{B07BD910-BC9F-A41E-55F2-CACF76E9CE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691" y="6742567"/>
            <a:ext cx="1297391" cy="643111"/>
          </a:xfrm>
          <a:prstGeom prst="rect">
            <a:avLst/>
          </a:prstGeom>
        </p:spPr>
      </p:pic>
      <p:sp>
        <p:nvSpPr>
          <p:cNvPr id="141" name="正方形/長方形 48">
            <a:extLst>
              <a:ext uri="{FF2B5EF4-FFF2-40B4-BE49-F238E27FC236}">
                <a16:creationId xmlns:a16="http://schemas.microsoft.com/office/drawing/2014/main" id="{1EF27866-8EA8-D594-8C02-3F4CE47C27B6}"/>
              </a:ext>
            </a:extLst>
          </p:cNvPr>
          <p:cNvSpPr/>
          <p:nvPr/>
        </p:nvSpPr>
        <p:spPr>
          <a:xfrm>
            <a:off x="3941418" y="6399735"/>
            <a:ext cx="724814" cy="23213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42" name="グラフィックス 49" descr="右向き指示マーク">
            <a:extLst>
              <a:ext uri="{FF2B5EF4-FFF2-40B4-BE49-F238E27FC236}">
                <a16:creationId xmlns:a16="http://schemas.microsoft.com/office/drawing/2014/main" id="{D4A5F00A-55C8-0E14-2413-FDE075A61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754202">
            <a:off x="4581841" y="6525484"/>
            <a:ext cx="253626" cy="253626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B63452DA-A3B6-6B98-38CD-3BEDB4E2E87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3575" y="4533902"/>
            <a:ext cx="1319075" cy="915864"/>
          </a:xfrm>
          <a:prstGeom prst="rect">
            <a:avLst/>
          </a:prstGeom>
        </p:spPr>
      </p:pic>
      <p:pic>
        <p:nvPicPr>
          <p:cNvPr id="148" name="図 41">
            <a:extLst>
              <a:ext uri="{FF2B5EF4-FFF2-40B4-BE49-F238E27FC236}">
                <a16:creationId xmlns:a16="http://schemas.microsoft.com/office/drawing/2014/main" id="{D6275901-36E8-5E86-885B-B4199A3741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697" y="4682823"/>
            <a:ext cx="1297391" cy="643111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C490548A-F9C4-9FFD-54D6-898F905F0F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17756" y="2347224"/>
            <a:ext cx="1319075" cy="915864"/>
          </a:xfrm>
          <a:prstGeom prst="rect">
            <a:avLst/>
          </a:prstGeom>
        </p:spPr>
      </p:pic>
      <p:pic>
        <p:nvPicPr>
          <p:cNvPr id="150" name="図 41">
            <a:extLst>
              <a:ext uri="{FF2B5EF4-FFF2-40B4-BE49-F238E27FC236}">
                <a16:creationId xmlns:a16="http://schemas.microsoft.com/office/drawing/2014/main" id="{DC8483D2-77CF-90E2-B81C-F712912596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0023" y="2499741"/>
            <a:ext cx="1297391" cy="64311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440A628-EAD9-202B-C016-8D5CD044287D}"/>
              </a:ext>
            </a:extLst>
          </p:cNvPr>
          <p:cNvGrpSpPr/>
          <p:nvPr/>
        </p:nvGrpSpPr>
        <p:grpSpPr>
          <a:xfrm>
            <a:off x="2475196" y="5994633"/>
            <a:ext cx="233681" cy="628270"/>
            <a:chOff x="2694385" y="4873406"/>
            <a:chExt cx="233681" cy="628270"/>
          </a:xfrm>
        </p:grpSpPr>
        <p:sp>
          <p:nvSpPr>
            <p:cNvPr id="16" name="台形 241">
              <a:extLst>
                <a:ext uri="{FF2B5EF4-FFF2-40B4-BE49-F238E27FC236}">
                  <a16:creationId xmlns:a16="http://schemas.microsoft.com/office/drawing/2014/main" id="{67052118-E24D-7E22-90C4-FC339AF022E3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EF208FB-2B4E-346D-C20C-9BD85EB57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694385" y="5075095"/>
              <a:ext cx="173718" cy="42658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3806AF8-72B6-31CA-37C5-FF0D74BDDC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46" y="5585558"/>
            <a:ext cx="542614" cy="4412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C9F029-D4EF-5025-9815-F44143C7337C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-1" r="49106" b="54506"/>
          <a:stretch/>
        </p:blipFill>
        <p:spPr>
          <a:xfrm>
            <a:off x="2063213" y="5602609"/>
            <a:ext cx="593101" cy="318967"/>
          </a:xfrm>
          <a:prstGeom prst="rect">
            <a:avLst/>
          </a:prstGeom>
        </p:spPr>
      </p:pic>
      <p:sp>
        <p:nvSpPr>
          <p:cNvPr id="23" name="二等辺三角形 1">
            <a:extLst>
              <a:ext uri="{FF2B5EF4-FFF2-40B4-BE49-F238E27FC236}">
                <a16:creationId xmlns:a16="http://schemas.microsoft.com/office/drawing/2014/main" id="{F1A6284E-C5AA-5273-68CB-AD1AA83481B5}"/>
              </a:ext>
            </a:extLst>
          </p:cNvPr>
          <p:cNvSpPr/>
          <p:nvPr/>
        </p:nvSpPr>
        <p:spPr>
          <a:xfrm>
            <a:off x="2528215" y="5287500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405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5-4. Handy terminal function Stock Management</a:t>
            </a:r>
          </a:p>
          <a:p>
            <a:r>
              <a:rPr kumimoji="1" lang="en-US" altLang="ja-JP" sz="1100" b="1" dirty="0"/>
              <a:t>5-4-3. Stocktaking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55BA5B-0B20-4BBD-1255-FEED2CC6ABF8}"/>
              </a:ext>
            </a:extLst>
          </p:cNvPr>
          <p:cNvSpPr txBox="1"/>
          <p:nvPr/>
        </p:nvSpPr>
        <p:spPr>
          <a:xfrm>
            <a:off x="3499137" y="1508379"/>
            <a:ext cx="302432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Stocktaking from Stock management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Location : </a:t>
            </a:r>
            <a:r>
              <a:rPr kumimoji="1" lang="en-US" altLang="ja-JP" sz="800" dirty="0">
                <a:latin typeface="Arial 本文"/>
              </a:rPr>
              <a:t>No initial value information 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location tag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Parts No:</a:t>
            </a:r>
            <a:r>
              <a:rPr kumimoji="1" lang="en-US" altLang="ja-JP" sz="800" dirty="0">
                <a:latin typeface="Arial 本文"/>
              </a:rPr>
              <a:t> No initial value information, List selection from Item master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displayed by scan label</a:t>
            </a: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Arial 本文"/>
              </a:rPr>
              <a:t> Show the lot no of items. 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displayed by scan label</a:t>
            </a:r>
          </a:p>
          <a:p>
            <a:r>
              <a:rPr kumimoji="1" lang="en-US" altLang="ja-JP" sz="800" b="1" dirty="0">
                <a:latin typeface="+mj-lt"/>
              </a:rPr>
              <a:t>Box:</a:t>
            </a:r>
            <a:r>
              <a:rPr kumimoji="1" lang="en-US" altLang="ja-JP" sz="800" dirty="0">
                <a:latin typeface="Arial 本文"/>
              </a:rPr>
              <a:t> Box number or serial number. 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Display box no from scan label</a:t>
            </a:r>
          </a:p>
          <a:p>
            <a:r>
              <a:rPr kumimoji="1" lang="en-US" altLang="ja-JP" sz="800" b="1" dirty="0">
                <a:latin typeface="+mj-lt"/>
              </a:rPr>
              <a:t>Qty : </a:t>
            </a:r>
            <a:r>
              <a:rPr kumimoji="1" lang="en-US" altLang="ja-JP" sz="800" dirty="0">
                <a:latin typeface="+mj-lt"/>
              </a:rPr>
              <a:t>Show the qty from scanned label.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No initial value information</a:t>
            </a:r>
          </a:p>
          <a:p>
            <a:r>
              <a:rPr kumimoji="1" lang="en-US" altLang="ja-JP" sz="800" b="1" dirty="0">
                <a:latin typeface="+mj-lt"/>
              </a:rPr>
              <a:t>ST: </a:t>
            </a:r>
            <a:r>
              <a:rPr kumimoji="1" lang="en-US" altLang="ja-JP" sz="800" dirty="0">
                <a:latin typeface="+mj-lt"/>
              </a:rPr>
              <a:t>Show status after collect the data. </a:t>
            </a:r>
            <a:r>
              <a:rPr kumimoji="1" lang="en-US" altLang="ja-JP" sz="800" dirty="0">
                <a:solidFill>
                  <a:srgbClr val="FF0000"/>
                </a:solidFill>
                <a:latin typeface="+mj-lt"/>
              </a:rPr>
              <a:t>OK or NG once the data has already been kept.</a:t>
            </a:r>
            <a:endParaRPr kumimoji="1" lang="en-US" altLang="ja-JP" sz="800" dirty="0">
              <a:solidFill>
                <a:srgbClr val="FF0000"/>
              </a:solidFill>
              <a:latin typeface="Arial 本文"/>
            </a:endParaRP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72" name="矢印: 右 71">
            <a:extLst>
              <a:ext uri="{FF2B5EF4-FFF2-40B4-BE49-F238E27FC236}">
                <a16:creationId xmlns:a16="http://schemas.microsoft.com/office/drawing/2014/main" id="{A01BAA24-672F-8AB1-6BD0-BA4EF505FD47}"/>
              </a:ext>
            </a:extLst>
          </p:cNvPr>
          <p:cNvSpPr/>
          <p:nvPr/>
        </p:nvSpPr>
        <p:spPr>
          <a:xfrm>
            <a:off x="1819736" y="605039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61" name="矢印: 右 160">
            <a:extLst>
              <a:ext uri="{FF2B5EF4-FFF2-40B4-BE49-F238E27FC236}">
                <a16:creationId xmlns:a16="http://schemas.microsoft.com/office/drawing/2014/main" id="{1F4E162D-F6F5-F5CA-8D5B-4F8E188E1E51}"/>
              </a:ext>
            </a:extLst>
          </p:cNvPr>
          <p:cNvSpPr/>
          <p:nvPr/>
        </p:nvSpPr>
        <p:spPr>
          <a:xfrm>
            <a:off x="4452570" y="6805642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3F32E8C-9050-F74D-C3AD-B6C26FBB514E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A78450-5264-8F34-8FC7-AAA369427C53}"/>
              </a:ext>
            </a:extLst>
          </p:cNvPr>
          <p:cNvGrpSpPr/>
          <p:nvPr/>
        </p:nvGrpSpPr>
        <p:grpSpPr>
          <a:xfrm>
            <a:off x="2078453" y="1507174"/>
            <a:ext cx="1224545" cy="1996631"/>
            <a:chOff x="2078453" y="1507174"/>
            <a:chExt cx="1224545" cy="19966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8FB6375-68A7-5F0D-E721-9B0BBE7BE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0571" y="1507174"/>
              <a:ext cx="1222427" cy="199663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555626-E91D-490A-5FAE-95EEFFEAEE4E}"/>
                </a:ext>
              </a:extLst>
            </p:cNvPr>
            <p:cNvSpPr/>
            <p:nvPr/>
          </p:nvSpPr>
          <p:spPr>
            <a:xfrm>
              <a:off x="2078453" y="1938531"/>
              <a:ext cx="226935" cy="643154"/>
            </a:xfrm>
            <a:prstGeom prst="rect">
              <a:avLst/>
            </a:prstGeom>
            <a:solidFill>
              <a:srgbClr val="FAFAFA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504A23D-1EB9-1AB6-699B-D67B5E992161}"/>
              </a:ext>
            </a:extLst>
          </p:cNvPr>
          <p:cNvGrpSpPr/>
          <p:nvPr/>
        </p:nvGrpSpPr>
        <p:grpSpPr>
          <a:xfrm>
            <a:off x="502998" y="3679495"/>
            <a:ext cx="1224545" cy="1996631"/>
            <a:chOff x="2078453" y="1507174"/>
            <a:chExt cx="1224545" cy="19966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0291E1-DF26-520A-72BB-B105043E9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0571" y="1507174"/>
              <a:ext cx="1222427" cy="199663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498FB5-9434-816A-2EA7-0BC72A6CEC03}"/>
                </a:ext>
              </a:extLst>
            </p:cNvPr>
            <p:cNvSpPr/>
            <p:nvPr/>
          </p:nvSpPr>
          <p:spPr>
            <a:xfrm>
              <a:off x="2078453" y="1938531"/>
              <a:ext cx="226935" cy="643154"/>
            </a:xfrm>
            <a:prstGeom prst="rect">
              <a:avLst/>
            </a:prstGeom>
            <a:solidFill>
              <a:srgbClr val="FAFAFA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395F0E81-09C9-D806-55E7-1C144AE7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35" y="3855603"/>
            <a:ext cx="295956" cy="314902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1371C2CE-DA5E-FA7C-C0FE-48E0A289CEE9}"/>
              </a:ext>
            </a:extLst>
          </p:cNvPr>
          <p:cNvGrpSpPr/>
          <p:nvPr/>
        </p:nvGrpSpPr>
        <p:grpSpPr>
          <a:xfrm>
            <a:off x="2190136" y="3668773"/>
            <a:ext cx="1224545" cy="1996631"/>
            <a:chOff x="2367674" y="3669995"/>
            <a:chExt cx="1224545" cy="199663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E38A03D-9B47-DC01-3468-8ADCE85E8D19}"/>
                </a:ext>
              </a:extLst>
            </p:cNvPr>
            <p:cNvGrpSpPr/>
            <p:nvPr/>
          </p:nvGrpSpPr>
          <p:grpSpPr>
            <a:xfrm>
              <a:off x="2367674" y="3669995"/>
              <a:ext cx="1224545" cy="1996631"/>
              <a:chOff x="2078453" y="1507174"/>
              <a:chExt cx="1224545" cy="1996631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64A3B735-C8A0-5837-6043-7326F7D48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80571" y="1507174"/>
                <a:ext cx="1222427" cy="1996631"/>
              </a:xfrm>
              <a:prstGeom prst="rect">
                <a:avLst/>
              </a:prstGeom>
            </p:spPr>
          </p:pic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8DF52AD-DB21-13BD-E3AF-0CF9753D8421}"/>
                  </a:ext>
                </a:extLst>
              </p:cNvPr>
              <p:cNvSpPr/>
              <p:nvPr/>
            </p:nvSpPr>
            <p:spPr>
              <a:xfrm>
                <a:off x="2078453" y="1938531"/>
                <a:ext cx="226935" cy="643154"/>
              </a:xfrm>
              <a:prstGeom prst="rect">
                <a:avLst/>
              </a:prstGeom>
              <a:solidFill>
                <a:srgbClr val="FAFAFA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en-US" sz="700" kern="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352C5C0-C87F-5512-229E-47A96BF47858}"/>
                </a:ext>
              </a:extLst>
            </p:cNvPr>
            <p:cNvSpPr txBox="1"/>
            <p:nvPr/>
          </p:nvSpPr>
          <p:spPr>
            <a:xfrm>
              <a:off x="2874842" y="3832092"/>
              <a:ext cx="4315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LC01</a:t>
              </a:r>
            </a:p>
          </p:txBody>
        </p:sp>
      </p:grpSp>
      <p:sp>
        <p:nvSpPr>
          <p:cNvPr id="61" name="矢印: 右 17">
            <a:extLst>
              <a:ext uri="{FF2B5EF4-FFF2-40B4-BE49-F238E27FC236}">
                <a16:creationId xmlns:a16="http://schemas.microsoft.com/office/drawing/2014/main" id="{15E03296-7A98-B964-FD1E-AF921ACEF591}"/>
              </a:ext>
            </a:extLst>
          </p:cNvPr>
          <p:cNvSpPr/>
          <p:nvPr/>
        </p:nvSpPr>
        <p:spPr>
          <a:xfrm>
            <a:off x="1826621" y="473755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1971564-30A1-1029-C516-094D546F5160}"/>
              </a:ext>
            </a:extLst>
          </p:cNvPr>
          <p:cNvSpPr txBox="1"/>
          <p:nvPr/>
        </p:nvSpPr>
        <p:spPr>
          <a:xfrm>
            <a:off x="2289341" y="4156386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Scan the location tag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6129B7-0C56-DE5E-7B78-A90109D35CE8}"/>
              </a:ext>
            </a:extLst>
          </p:cNvPr>
          <p:cNvGrpSpPr/>
          <p:nvPr/>
        </p:nvGrpSpPr>
        <p:grpSpPr>
          <a:xfrm>
            <a:off x="502438" y="5787041"/>
            <a:ext cx="1224545" cy="1996631"/>
            <a:chOff x="2367674" y="3669995"/>
            <a:chExt cx="1224545" cy="199663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99DFC3C-E607-53EF-15A0-872C45A31A90}"/>
                </a:ext>
              </a:extLst>
            </p:cNvPr>
            <p:cNvGrpSpPr/>
            <p:nvPr/>
          </p:nvGrpSpPr>
          <p:grpSpPr>
            <a:xfrm>
              <a:off x="2367674" y="3669995"/>
              <a:ext cx="1224545" cy="1996631"/>
              <a:chOff x="2078453" y="1507174"/>
              <a:chExt cx="1224545" cy="1996631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E56ABC87-A014-3BD3-3681-A9FCF8A7F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80571" y="1507174"/>
                <a:ext cx="1222427" cy="1996631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5A9A7B8-9DD7-A68D-526F-49BA5820C3D1}"/>
                  </a:ext>
                </a:extLst>
              </p:cNvPr>
              <p:cNvSpPr/>
              <p:nvPr/>
            </p:nvSpPr>
            <p:spPr>
              <a:xfrm>
                <a:off x="2078453" y="1938531"/>
                <a:ext cx="226935" cy="643154"/>
              </a:xfrm>
              <a:prstGeom prst="rect">
                <a:avLst/>
              </a:prstGeom>
              <a:solidFill>
                <a:srgbClr val="FAFAFA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en-US" sz="700" kern="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4442DB8-3C96-4C8D-5BE8-7DA563D6FEBB}"/>
                </a:ext>
              </a:extLst>
            </p:cNvPr>
            <p:cNvSpPr txBox="1"/>
            <p:nvPr/>
          </p:nvSpPr>
          <p:spPr>
            <a:xfrm>
              <a:off x="2874842" y="3832092"/>
              <a:ext cx="4315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LC01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C82A7CC-FF47-25AE-8AC7-14309DED6139}"/>
              </a:ext>
            </a:extLst>
          </p:cNvPr>
          <p:cNvGrpSpPr/>
          <p:nvPr/>
        </p:nvGrpSpPr>
        <p:grpSpPr>
          <a:xfrm>
            <a:off x="2983322" y="5787041"/>
            <a:ext cx="1224545" cy="1996631"/>
            <a:chOff x="2367674" y="3669995"/>
            <a:chExt cx="1224545" cy="199663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CA5102F-50E1-35FC-B307-77AAF6487B4E}"/>
                </a:ext>
              </a:extLst>
            </p:cNvPr>
            <p:cNvGrpSpPr/>
            <p:nvPr/>
          </p:nvGrpSpPr>
          <p:grpSpPr>
            <a:xfrm>
              <a:off x="2367674" y="3669995"/>
              <a:ext cx="1224545" cy="1996631"/>
              <a:chOff x="2078453" y="1507174"/>
              <a:chExt cx="1224545" cy="1996631"/>
            </a:xfrm>
          </p:grpSpPr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37EDA9A5-224D-DA68-4AEC-858FD691C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80571" y="1507174"/>
                <a:ext cx="1222427" cy="1996631"/>
              </a:xfrm>
              <a:prstGeom prst="rect">
                <a:avLst/>
              </a:prstGeom>
            </p:spPr>
          </p:pic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D5BF536-70F0-4372-E39A-C3188A60AC66}"/>
                  </a:ext>
                </a:extLst>
              </p:cNvPr>
              <p:cNvSpPr/>
              <p:nvPr/>
            </p:nvSpPr>
            <p:spPr>
              <a:xfrm>
                <a:off x="2078453" y="1938531"/>
                <a:ext cx="226935" cy="643154"/>
              </a:xfrm>
              <a:prstGeom prst="rect">
                <a:avLst/>
              </a:prstGeom>
              <a:solidFill>
                <a:srgbClr val="FAFAFA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en-US" sz="700" kern="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E3466A4-2E9A-5697-3CF6-BDB5D6C29E63}"/>
                </a:ext>
              </a:extLst>
            </p:cNvPr>
            <p:cNvSpPr txBox="1"/>
            <p:nvPr/>
          </p:nvSpPr>
          <p:spPr>
            <a:xfrm>
              <a:off x="2874842" y="3832092"/>
              <a:ext cx="4315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LC01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B8C6835-D058-8F33-F5E7-7F41753097AE}"/>
              </a:ext>
            </a:extLst>
          </p:cNvPr>
          <p:cNvGrpSpPr/>
          <p:nvPr/>
        </p:nvGrpSpPr>
        <p:grpSpPr>
          <a:xfrm>
            <a:off x="5021844" y="5787040"/>
            <a:ext cx="1224545" cy="1996631"/>
            <a:chOff x="2367674" y="3669995"/>
            <a:chExt cx="1224545" cy="199663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9642EAD-B80B-C49B-AF24-867C78BBB68C}"/>
                </a:ext>
              </a:extLst>
            </p:cNvPr>
            <p:cNvGrpSpPr/>
            <p:nvPr/>
          </p:nvGrpSpPr>
          <p:grpSpPr>
            <a:xfrm>
              <a:off x="2367674" y="3669995"/>
              <a:ext cx="1224545" cy="1996631"/>
              <a:chOff x="2078453" y="1507174"/>
              <a:chExt cx="1224545" cy="1996631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EBE06760-1153-57EA-12C7-6C92E30E0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80571" y="1507174"/>
                <a:ext cx="1222427" cy="1996631"/>
              </a:xfrm>
              <a:prstGeom prst="rect">
                <a:avLst/>
              </a:prstGeom>
            </p:spPr>
          </p:pic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31DAD07-8740-14AF-CFB5-E892123A5815}"/>
                  </a:ext>
                </a:extLst>
              </p:cNvPr>
              <p:cNvSpPr/>
              <p:nvPr/>
            </p:nvSpPr>
            <p:spPr>
              <a:xfrm>
                <a:off x="2078453" y="1938531"/>
                <a:ext cx="226935" cy="643154"/>
              </a:xfrm>
              <a:prstGeom prst="rect">
                <a:avLst/>
              </a:prstGeom>
              <a:solidFill>
                <a:srgbClr val="FAFAFA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en-US" sz="700" kern="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66AE5C3-19AE-9B8D-7869-806809D04DA2}"/>
                </a:ext>
              </a:extLst>
            </p:cNvPr>
            <p:cNvSpPr txBox="1"/>
            <p:nvPr/>
          </p:nvSpPr>
          <p:spPr>
            <a:xfrm>
              <a:off x="2874842" y="3832092"/>
              <a:ext cx="4315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LC01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34375A76-C848-0030-07C3-555F6F702608}"/>
              </a:ext>
            </a:extLst>
          </p:cNvPr>
          <p:cNvSpPr txBox="1"/>
          <p:nvPr/>
        </p:nvSpPr>
        <p:spPr>
          <a:xfrm>
            <a:off x="822414" y="7033114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Scan the tag label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DB53F661-FE6A-07C1-8F20-9EA64BA078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5986"/>
          <a:stretch/>
        </p:blipFill>
        <p:spPr>
          <a:xfrm>
            <a:off x="2981772" y="6223427"/>
            <a:ext cx="1218175" cy="112717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5D45BA7-5AC1-2C10-7E21-816AE9747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298" y="6216447"/>
            <a:ext cx="1222427" cy="208913"/>
          </a:xfrm>
          <a:prstGeom prst="rect">
            <a:avLst/>
          </a:prstGeom>
        </p:spPr>
      </p:pic>
      <p:sp>
        <p:nvSpPr>
          <p:cNvPr id="99" name="正方形/長方形 8">
            <a:extLst>
              <a:ext uri="{FF2B5EF4-FFF2-40B4-BE49-F238E27FC236}">
                <a16:creationId xmlns:a16="http://schemas.microsoft.com/office/drawing/2014/main" id="{5730EFCC-BBB4-B611-7AF4-083F650181E7}"/>
              </a:ext>
            </a:extLst>
          </p:cNvPr>
          <p:cNvSpPr/>
          <p:nvPr/>
        </p:nvSpPr>
        <p:spPr>
          <a:xfrm>
            <a:off x="4923350" y="6324059"/>
            <a:ext cx="1389820" cy="12603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" name="図 3">
            <a:extLst>
              <a:ext uri="{FF2B5EF4-FFF2-40B4-BE49-F238E27FC236}">
                <a16:creationId xmlns:a16="http://schemas.microsoft.com/office/drawing/2014/main" id="{DA02C8F9-E904-F760-FDBC-ACA7DA4D9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619" y="1508379"/>
            <a:ext cx="1349747" cy="2014238"/>
          </a:xfrm>
          <a:prstGeom prst="rect">
            <a:avLst/>
          </a:prstGeom>
        </p:spPr>
      </p:pic>
      <p:sp>
        <p:nvSpPr>
          <p:cNvPr id="8" name="正方形/長方形 8">
            <a:extLst>
              <a:ext uri="{FF2B5EF4-FFF2-40B4-BE49-F238E27FC236}">
                <a16:creationId xmlns:a16="http://schemas.microsoft.com/office/drawing/2014/main" id="{D01399E3-BC04-859C-8EFA-C280872C0446}"/>
              </a:ext>
            </a:extLst>
          </p:cNvPr>
          <p:cNvSpPr/>
          <p:nvPr/>
        </p:nvSpPr>
        <p:spPr>
          <a:xfrm>
            <a:off x="584949" y="2432077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2" name="グラフィックス 9" descr="右向き指示マーク">
            <a:extLst>
              <a:ext uri="{FF2B5EF4-FFF2-40B4-BE49-F238E27FC236}">
                <a16:creationId xmlns:a16="http://schemas.microsoft.com/office/drawing/2014/main" id="{636834E7-7D80-E680-F8D0-7CE52CF4A2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754202">
            <a:off x="1607423" y="2634937"/>
            <a:ext cx="253626" cy="253626"/>
          </a:xfrm>
          <a:prstGeom prst="rect">
            <a:avLst/>
          </a:prstGeom>
        </p:spPr>
      </p:pic>
      <p:sp>
        <p:nvSpPr>
          <p:cNvPr id="13" name="矢印: 右 17">
            <a:extLst>
              <a:ext uri="{FF2B5EF4-FFF2-40B4-BE49-F238E27FC236}">
                <a16:creationId xmlns:a16="http://schemas.microsoft.com/office/drawing/2014/main" id="{4AE34E9F-79C3-6B83-86D8-9DD7B5E32128}"/>
              </a:ext>
            </a:extLst>
          </p:cNvPr>
          <p:cNvSpPr/>
          <p:nvPr/>
        </p:nvSpPr>
        <p:spPr>
          <a:xfrm>
            <a:off x="1741353" y="249084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465BCF4-F73B-6178-668E-FD42E6B970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36" y="5764565"/>
            <a:ext cx="542614" cy="4412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60E36B-3E36-C3EA-9F34-BEA7D40B24E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-1" r="49106" b="54506"/>
          <a:stretch/>
        </p:blipFill>
        <p:spPr>
          <a:xfrm>
            <a:off x="4320679" y="5416767"/>
            <a:ext cx="593101" cy="3189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D12942D-C39C-E40E-73CE-3A4CA2B19107}"/>
              </a:ext>
            </a:extLst>
          </p:cNvPr>
          <p:cNvGrpSpPr/>
          <p:nvPr/>
        </p:nvGrpSpPr>
        <p:grpSpPr>
          <a:xfrm>
            <a:off x="4662244" y="5909305"/>
            <a:ext cx="233681" cy="628270"/>
            <a:chOff x="2694385" y="4873406"/>
            <a:chExt cx="233681" cy="628270"/>
          </a:xfrm>
        </p:grpSpPr>
        <p:sp>
          <p:nvSpPr>
            <p:cNvPr id="23" name="台形 241">
              <a:extLst>
                <a:ext uri="{FF2B5EF4-FFF2-40B4-BE49-F238E27FC236}">
                  <a16:creationId xmlns:a16="http://schemas.microsoft.com/office/drawing/2014/main" id="{91DAAD9A-7023-E180-241A-5752F7FA53E8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D4EC76D-7451-7B6F-01B0-D5550F3A9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94385" y="5075095"/>
              <a:ext cx="173718" cy="42658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9C29F3D-405A-9D9A-87B5-217C22EDCAD4}"/>
              </a:ext>
            </a:extLst>
          </p:cNvPr>
          <p:cNvGrpSpPr/>
          <p:nvPr/>
        </p:nvGrpSpPr>
        <p:grpSpPr>
          <a:xfrm>
            <a:off x="2196329" y="5767777"/>
            <a:ext cx="602671" cy="1120808"/>
            <a:chOff x="2196329" y="5767777"/>
            <a:chExt cx="602671" cy="112080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36D13EC-AEF3-22C1-4917-E781823B1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386" y="6115575"/>
              <a:ext cx="542614" cy="44124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AA8A267-80EB-3D06-E6A0-46D7CC78E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-1" r="49106" b="54506"/>
            <a:stretch/>
          </p:blipFill>
          <p:spPr>
            <a:xfrm>
              <a:off x="2196329" y="5767777"/>
              <a:ext cx="593101" cy="318967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7ABDB2B-E2CE-707F-A504-E3BC2FAAEF51}"/>
                </a:ext>
              </a:extLst>
            </p:cNvPr>
            <p:cNvGrpSpPr/>
            <p:nvPr/>
          </p:nvGrpSpPr>
          <p:grpSpPr>
            <a:xfrm>
              <a:off x="2537894" y="6260315"/>
              <a:ext cx="233681" cy="628270"/>
              <a:chOff x="2694385" y="4873406"/>
              <a:chExt cx="233681" cy="628270"/>
            </a:xfrm>
          </p:grpSpPr>
          <p:sp>
            <p:nvSpPr>
              <p:cNvPr id="29" name="台形 241">
                <a:extLst>
                  <a:ext uri="{FF2B5EF4-FFF2-40B4-BE49-F238E27FC236}">
                    <a16:creationId xmlns:a16="http://schemas.microsoft.com/office/drawing/2014/main" id="{0A38F212-02E0-3C3E-C8DF-740648977EE5}"/>
                  </a:ext>
                </a:extLst>
              </p:cNvPr>
              <p:cNvSpPr/>
              <p:nvPr/>
            </p:nvSpPr>
            <p:spPr>
              <a:xfrm rot="9223765">
                <a:off x="2728398" y="4873406"/>
                <a:ext cx="199668" cy="200287"/>
              </a:xfrm>
              <a:prstGeom prst="trapezoid">
                <a:avLst/>
              </a:prstGeom>
              <a:solidFill>
                <a:srgbClr val="FF0000">
                  <a:alpha val="31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ja-JP" altLang="en-US" sz="700" kern="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E67E9D9-73F2-6AAA-AE3F-C683B3A1E7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94385" y="5075095"/>
                <a:ext cx="173718" cy="426581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E864C45-0433-69F3-8382-129DE83E5EE5}"/>
              </a:ext>
            </a:extLst>
          </p:cNvPr>
          <p:cNvGrpSpPr/>
          <p:nvPr/>
        </p:nvGrpSpPr>
        <p:grpSpPr>
          <a:xfrm>
            <a:off x="1847581" y="3991744"/>
            <a:ext cx="233681" cy="628270"/>
            <a:chOff x="2694385" y="4873406"/>
            <a:chExt cx="233681" cy="628270"/>
          </a:xfrm>
        </p:grpSpPr>
        <p:sp>
          <p:nvSpPr>
            <p:cNvPr id="32" name="台形 241">
              <a:extLst>
                <a:ext uri="{FF2B5EF4-FFF2-40B4-BE49-F238E27FC236}">
                  <a16:creationId xmlns:a16="http://schemas.microsoft.com/office/drawing/2014/main" id="{A71CB563-75BC-8BBA-881C-C48810898C92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8255280-4908-E4CA-15DD-515D5302C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94385" y="5075095"/>
              <a:ext cx="173718" cy="426581"/>
            </a:xfrm>
            <a:prstGeom prst="rect">
              <a:avLst/>
            </a:prstGeom>
          </p:spPr>
        </p:pic>
      </p:grpSp>
      <p:sp>
        <p:nvSpPr>
          <p:cNvPr id="35" name="テキスト ボックス 300">
            <a:extLst>
              <a:ext uri="{FF2B5EF4-FFF2-40B4-BE49-F238E27FC236}">
                <a16:creationId xmlns:a16="http://schemas.microsoft.com/office/drawing/2014/main" id="{3B896ADC-7479-DE90-96D2-3B59BB061B49}"/>
              </a:ext>
            </a:extLst>
          </p:cNvPr>
          <p:cNvSpPr txBox="1"/>
          <p:nvPr/>
        </p:nvSpPr>
        <p:spPr>
          <a:xfrm>
            <a:off x="4907286" y="6601316"/>
            <a:ext cx="887573" cy="646331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u="sng" dirty="0">
                <a:solidFill>
                  <a:schemeClr val="bg1"/>
                </a:solidFill>
                <a:latin typeface="+mj-lt"/>
              </a:rPr>
              <a:t>In case of NG</a:t>
            </a:r>
          </a:p>
          <a:p>
            <a:endParaRPr kumimoji="1" lang="en-US" altLang="ja-JP" sz="600" b="1" dirty="0">
              <a:solidFill>
                <a:schemeClr val="bg1"/>
              </a:solidFill>
              <a:latin typeface="+mj-lt"/>
            </a:endParaRPr>
          </a:p>
          <a:p>
            <a:r>
              <a:rPr kumimoji="1" lang="en-US" altLang="ja-JP" sz="600" dirty="0">
                <a:solidFill>
                  <a:schemeClr val="bg1"/>
                </a:solidFill>
                <a:latin typeface="+mj-lt"/>
              </a:rPr>
              <a:t>Detect and prevent scan duplicated KANBAN</a:t>
            </a:r>
            <a:r>
              <a:rPr kumimoji="1" lang="th-TH" altLang="ja-JP" sz="600" dirty="0">
                <a:solidFill>
                  <a:schemeClr val="bg1"/>
                </a:solidFill>
                <a:latin typeface="+mj-lt"/>
              </a:rPr>
              <a:t> </a:t>
            </a:r>
            <a:endParaRPr kumimoji="1" lang="en-US" altLang="ja-JP" sz="600" dirty="0">
              <a:solidFill>
                <a:schemeClr val="bg1"/>
              </a:solidFill>
              <a:latin typeface="+mj-lt"/>
            </a:endParaRPr>
          </a:p>
          <a:p>
            <a:r>
              <a:rPr kumimoji="1" lang="en-US" altLang="ja-JP" sz="600" dirty="0">
                <a:solidFill>
                  <a:schemeClr val="bg1"/>
                </a:solidFill>
                <a:latin typeface="+mj-lt"/>
              </a:rPr>
              <a:t>or collected</a:t>
            </a:r>
            <a:endParaRPr kumimoji="1" lang="ja-JP" alt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9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17180B30-499B-6945-4DE1-1ED81D962704}"/>
              </a:ext>
            </a:extLst>
          </p:cNvPr>
          <p:cNvCxnSpPr>
            <a:cxnSpLocks/>
            <a:stCxn id="4" idx="3"/>
            <a:endCxn id="35" idx="0"/>
          </p:cNvCxnSpPr>
          <p:nvPr/>
        </p:nvCxnSpPr>
        <p:spPr>
          <a:xfrm flipH="1">
            <a:off x="2965270" y="4405225"/>
            <a:ext cx="9974" cy="713402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BB3865C1-75B2-4279-A206-D537FC580716}"/>
              </a:ext>
            </a:extLst>
          </p:cNvPr>
          <p:cNvSpPr/>
          <p:nvPr/>
        </p:nvSpPr>
        <p:spPr>
          <a:xfrm>
            <a:off x="532220" y="3154808"/>
            <a:ext cx="3930856" cy="13942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2. Overall configuration diagram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A7E3F70-2A0C-4693-B7A3-2F0C925AAAE7}"/>
              </a:ext>
            </a:extLst>
          </p:cNvPr>
          <p:cNvSpPr/>
          <p:nvPr/>
        </p:nvSpPr>
        <p:spPr>
          <a:xfrm>
            <a:off x="406400" y="1092830"/>
            <a:ext cx="6117062" cy="808856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4" name="フローチャート: 磁気ディスク 3">
            <a:extLst>
              <a:ext uri="{FF2B5EF4-FFF2-40B4-BE49-F238E27FC236}">
                <a16:creationId xmlns:a16="http://schemas.microsoft.com/office/drawing/2014/main" id="{B513C674-2760-4A3F-A0A8-3E4F9C7D53DC}"/>
              </a:ext>
            </a:extLst>
          </p:cNvPr>
          <p:cNvSpPr/>
          <p:nvPr/>
        </p:nvSpPr>
        <p:spPr>
          <a:xfrm>
            <a:off x="2479944" y="3562098"/>
            <a:ext cx="990600" cy="843127"/>
          </a:xfrm>
          <a:prstGeom prst="flowChartMagneticDisk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Pegasus</a:t>
            </a:r>
          </a:p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server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8BC77B6-A72F-423E-BE2E-9A22B6F717F6}"/>
              </a:ext>
            </a:extLst>
          </p:cNvPr>
          <p:cNvSpPr/>
          <p:nvPr/>
        </p:nvSpPr>
        <p:spPr>
          <a:xfrm>
            <a:off x="3341839" y="6280481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Handy terminal#1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7EAA3B7F-1988-4A22-AC06-70D6469DB04E}"/>
              </a:ext>
            </a:extLst>
          </p:cNvPr>
          <p:cNvSpPr/>
          <p:nvPr/>
        </p:nvSpPr>
        <p:spPr>
          <a:xfrm>
            <a:off x="532220" y="4600650"/>
            <a:ext cx="5854292" cy="44741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F8358342-E7F9-4476-B44A-7F5B2CCC3605}"/>
              </a:ext>
            </a:extLst>
          </p:cNvPr>
          <p:cNvCxnSpPr>
            <a:cxnSpLocks/>
          </p:cNvCxnSpPr>
          <p:nvPr/>
        </p:nvCxnSpPr>
        <p:spPr>
          <a:xfrm>
            <a:off x="4760643" y="3468228"/>
            <a:ext cx="258081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A99CF50-377A-48F3-A242-54CAD267ABCB}"/>
              </a:ext>
            </a:extLst>
          </p:cNvPr>
          <p:cNvCxnSpPr>
            <a:cxnSpLocks/>
          </p:cNvCxnSpPr>
          <p:nvPr/>
        </p:nvCxnSpPr>
        <p:spPr>
          <a:xfrm>
            <a:off x="4775512" y="3756915"/>
            <a:ext cx="249107" cy="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46821916-99FF-47CA-96A6-72D38CFACAF7}"/>
              </a:ext>
            </a:extLst>
          </p:cNvPr>
          <p:cNvSpPr txBox="1"/>
          <p:nvPr/>
        </p:nvSpPr>
        <p:spPr>
          <a:xfrm>
            <a:off x="5080096" y="3357960"/>
            <a:ext cx="1011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Lan cable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1470DFBE-6680-4515-9C31-AF052AA50A8B}"/>
              </a:ext>
            </a:extLst>
          </p:cNvPr>
          <p:cNvSpPr txBox="1"/>
          <p:nvPr/>
        </p:nvSpPr>
        <p:spPr>
          <a:xfrm>
            <a:off x="5080096" y="3667810"/>
            <a:ext cx="1011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Wi-Fi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F77E42F-C721-4F63-B6DD-CA1CBD40FBE5}"/>
              </a:ext>
            </a:extLst>
          </p:cNvPr>
          <p:cNvSpPr/>
          <p:nvPr/>
        </p:nvSpPr>
        <p:spPr>
          <a:xfrm>
            <a:off x="4582454" y="3168506"/>
            <a:ext cx="1794330" cy="88964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D412604-00FB-4ED8-BC2C-44CEFDAA2989}"/>
              </a:ext>
            </a:extLst>
          </p:cNvPr>
          <p:cNvSpPr txBox="1"/>
          <p:nvPr/>
        </p:nvSpPr>
        <p:spPr>
          <a:xfrm>
            <a:off x="406400" y="831220"/>
            <a:ext cx="6117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Hardware diagram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EA69A683-EDE4-4BE6-A244-F2C4EA44C94C}"/>
              </a:ext>
            </a:extLst>
          </p:cNvPr>
          <p:cNvSpPr/>
          <p:nvPr/>
        </p:nvSpPr>
        <p:spPr>
          <a:xfrm>
            <a:off x="2206967" y="3210027"/>
            <a:ext cx="1790169" cy="2511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TBFST office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AAC3B509-7E5E-4961-852F-BE339887FC36}"/>
              </a:ext>
            </a:extLst>
          </p:cNvPr>
          <p:cNvSpPr/>
          <p:nvPr/>
        </p:nvSpPr>
        <p:spPr>
          <a:xfrm>
            <a:off x="2256737" y="8771929"/>
            <a:ext cx="1790169" cy="2511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TBFST Warehouse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7" name="フローチャート: 磁気ディスク 36">
            <a:extLst>
              <a:ext uri="{FF2B5EF4-FFF2-40B4-BE49-F238E27FC236}">
                <a16:creationId xmlns:a16="http://schemas.microsoft.com/office/drawing/2014/main" id="{739A4C3C-E776-4EFA-A5B7-390EE902F08B}"/>
              </a:ext>
            </a:extLst>
          </p:cNvPr>
          <p:cNvSpPr/>
          <p:nvPr/>
        </p:nvSpPr>
        <p:spPr>
          <a:xfrm>
            <a:off x="929456" y="3562239"/>
            <a:ext cx="990600" cy="843127"/>
          </a:xfrm>
          <a:prstGeom prst="flowChartMagneticDisk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DB</a:t>
            </a:r>
          </a:p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Middle tier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12C8B23-09AF-4DBD-82A9-3B9D2223ACEA}"/>
              </a:ext>
            </a:extLst>
          </p:cNvPr>
          <p:cNvCxnSpPr>
            <a:cxnSpLocks/>
            <a:stCxn id="37" idx="4"/>
            <a:endCxn id="4" idx="2"/>
          </p:cNvCxnSpPr>
          <p:nvPr/>
        </p:nvCxnSpPr>
        <p:spPr>
          <a:xfrm flipV="1">
            <a:off x="1920056" y="3983662"/>
            <a:ext cx="559888" cy="141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4" name="オブジェクト 123">
            <a:extLst>
              <a:ext uri="{FF2B5EF4-FFF2-40B4-BE49-F238E27FC236}">
                <a16:creationId xmlns:a16="http://schemas.microsoft.com/office/drawing/2014/main" id="{D596B5E9-BC36-4563-A99F-113F00204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007256"/>
              </p:ext>
            </p:extLst>
          </p:nvPr>
        </p:nvGraphicFramePr>
        <p:xfrm>
          <a:off x="549729" y="1188215"/>
          <a:ext cx="5901871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8406" imgH="1836172" progId="Excel.Sheet.12">
                  <p:embed/>
                </p:oleObj>
              </mc:Choice>
              <mc:Fallback>
                <p:oleObj name="Worksheet" r:id="rId2" imgW="5448406" imgH="1836172" progId="Excel.Sheet.12">
                  <p:embed/>
                  <p:pic>
                    <p:nvPicPr>
                      <p:cNvPr id="124" name="オブジェクト 123">
                        <a:extLst>
                          <a:ext uri="{FF2B5EF4-FFF2-40B4-BE49-F238E27FC236}">
                            <a16:creationId xmlns:a16="http://schemas.microsoft.com/office/drawing/2014/main" id="{D596B5E9-BC36-4563-A99F-113F002041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9729" y="1188215"/>
                        <a:ext cx="5901871" cy="183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23A4901-91DF-4895-BCEE-15353B8D514C}"/>
              </a:ext>
            </a:extLst>
          </p:cNvPr>
          <p:cNvSpPr/>
          <p:nvPr/>
        </p:nvSpPr>
        <p:spPr>
          <a:xfrm>
            <a:off x="2567126" y="4704783"/>
            <a:ext cx="815340" cy="3293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Switching hub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75DCCF1-D6E7-AFC0-4672-4058EE3DF591}"/>
              </a:ext>
            </a:extLst>
          </p:cNvPr>
          <p:cNvSpPr/>
          <p:nvPr/>
        </p:nvSpPr>
        <p:spPr>
          <a:xfrm>
            <a:off x="3620436" y="3820821"/>
            <a:ext cx="815340" cy="3293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Client pc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3237305F-4599-865F-3A8B-3963955918D2}"/>
              </a:ext>
            </a:extLst>
          </p:cNvPr>
          <p:cNvCxnSpPr>
            <a:cxnSpLocks/>
            <a:stCxn id="4" idx="4"/>
            <a:endCxn id="31" idx="1"/>
          </p:cNvCxnSpPr>
          <p:nvPr/>
        </p:nvCxnSpPr>
        <p:spPr>
          <a:xfrm>
            <a:off x="3470544" y="3983662"/>
            <a:ext cx="149892" cy="1849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A64B018-350E-9599-A3F6-23FAB639A755}"/>
              </a:ext>
            </a:extLst>
          </p:cNvPr>
          <p:cNvSpPr/>
          <p:nvPr/>
        </p:nvSpPr>
        <p:spPr>
          <a:xfrm>
            <a:off x="2557600" y="5118627"/>
            <a:ext cx="815340" cy="3293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Access Point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7465099-BEE7-F27B-787D-C04BD90F4620}"/>
              </a:ext>
            </a:extLst>
          </p:cNvPr>
          <p:cNvSpPr/>
          <p:nvPr/>
        </p:nvSpPr>
        <p:spPr>
          <a:xfrm>
            <a:off x="4203384" y="6280481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Handy terminal#6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50" name="矢印: 右 49">
            <a:extLst>
              <a:ext uri="{FF2B5EF4-FFF2-40B4-BE49-F238E27FC236}">
                <a16:creationId xmlns:a16="http://schemas.microsoft.com/office/drawing/2014/main" id="{4A494E9B-CDBC-15C1-F527-9B1BD40C4457}"/>
              </a:ext>
            </a:extLst>
          </p:cNvPr>
          <p:cNvSpPr/>
          <p:nvPr/>
        </p:nvSpPr>
        <p:spPr>
          <a:xfrm>
            <a:off x="4119950" y="6406847"/>
            <a:ext cx="152753" cy="76200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cxnSp>
        <p:nvCxnSpPr>
          <p:cNvPr id="79" name="コネクタ: カギ線 78">
            <a:extLst>
              <a:ext uri="{FF2B5EF4-FFF2-40B4-BE49-F238E27FC236}">
                <a16:creationId xmlns:a16="http://schemas.microsoft.com/office/drawing/2014/main" id="{6DCF896D-D58E-C353-6642-D428FAB6D676}"/>
              </a:ext>
            </a:extLst>
          </p:cNvPr>
          <p:cNvCxnSpPr>
            <a:cxnSpLocks/>
            <a:stCxn id="36" idx="0"/>
            <a:endCxn id="35" idx="2"/>
          </p:cNvCxnSpPr>
          <p:nvPr/>
        </p:nvCxnSpPr>
        <p:spPr>
          <a:xfrm rot="16200000" flipV="1">
            <a:off x="2941153" y="5472124"/>
            <a:ext cx="832474" cy="784239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コネクタ: カギ線 88">
            <a:extLst>
              <a:ext uri="{FF2B5EF4-FFF2-40B4-BE49-F238E27FC236}">
                <a16:creationId xmlns:a16="http://schemas.microsoft.com/office/drawing/2014/main" id="{3B12C265-7A65-025C-C02F-68EAA70086D3}"/>
              </a:ext>
            </a:extLst>
          </p:cNvPr>
          <p:cNvCxnSpPr>
            <a:cxnSpLocks/>
            <a:stCxn id="45" idx="0"/>
            <a:endCxn id="35" idx="2"/>
          </p:cNvCxnSpPr>
          <p:nvPr/>
        </p:nvCxnSpPr>
        <p:spPr>
          <a:xfrm rot="16200000" flipV="1">
            <a:off x="3371925" y="5041352"/>
            <a:ext cx="832474" cy="1645784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47">
            <a:extLst>
              <a:ext uri="{FF2B5EF4-FFF2-40B4-BE49-F238E27FC236}">
                <a16:creationId xmlns:a16="http://schemas.microsoft.com/office/drawing/2014/main" id="{6C48B049-6187-AB41-5EA7-7E584340E653}"/>
              </a:ext>
            </a:extLst>
          </p:cNvPr>
          <p:cNvSpPr/>
          <p:nvPr/>
        </p:nvSpPr>
        <p:spPr>
          <a:xfrm>
            <a:off x="3320621" y="4280057"/>
            <a:ext cx="428888" cy="1188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" dirty="0">
                <a:solidFill>
                  <a:schemeClr val="tx1"/>
                </a:solidFill>
              </a:rPr>
              <a:t>AC220V*1</a:t>
            </a:r>
            <a:endParaRPr kumimoji="1" lang="ja-JP" altLang="en-US" sz="400" dirty="0">
              <a:solidFill>
                <a:schemeClr val="tx1"/>
              </a:solidFill>
            </a:endParaRPr>
          </a:p>
        </p:txBody>
      </p:sp>
      <p:sp>
        <p:nvSpPr>
          <p:cNvPr id="6" name="正方形/長方形 50">
            <a:extLst>
              <a:ext uri="{FF2B5EF4-FFF2-40B4-BE49-F238E27FC236}">
                <a16:creationId xmlns:a16="http://schemas.microsoft.com/office/drawing/2014/main" id="{5CA91AA8-6766-891F-2D7C-4D261AA61FC4}"/>
              </a:ext>
            </a:extLst>
          </p:cNvPr>
          <p:cNvSpPr/>
          <p:nvPr/>
        </p:nvSpPr>
        <p:spPr>
          <a:xfrm>
            <a:off x="3342969" y="6654096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Charger #1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7" name="正方形/長方形 51">
            <a:extLst>
              <a:ext uri="{FF2B5EF4-FFF2-40B4-BE49-F238E27FC236}">
                <a16:creationId xmlns:a16="http://schemas.microsoft.com/office/drawing/2014/main" id="{E62C0B98-FA40-EDDF-3E13-AB7CA82CDDE6}"/>
              </a:ext>
            </a:extLst>
          </p:cNvPr>
          <p:cNvSpPr/>
          <p:nvPr/>
        </p:nvSpPr>
        <p:spPr>
          <a:xfrm>
            <a:off x="4203384" y="6652254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Charger #6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8" name="矢印: 右 52">
            <a:extLst>
              <a:ext uri="{FF2B5EF4-FFF2-40B4-BE49-F238E27FC236}">
                <a16:creationId xmlns:a16="http://schemas.microsoft.com/office/drawing/2014/main" id="{E2945AA4-B618-FAA8-4210-1F48C1343BA1}"/>
              </a:ext>
            </a:extLst>
          </p:cNvPr>
          <p:cNvSpPr/>
          <p:nvPr/>
        </p:nvSpPr>
        <p:spPr>
          <a:xfrm>
            <a:off x="4120657" y="6791159"/>
            <a:ext cx="152753" cy="76200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10" name="正方形/長方形 48">
            <a:extLst>
              <a:ext uri="{FF2B5EF4-FFF2-40B4-BE49-F238E27FC236}">
                <a16:creationId xmlns:a16="http://schemas.microsoft.com/office/drawing/2014/main" id="{6A764AC7-C3E8-6A82-DB09-0B59F20F7B28}"/>
              </a:ext>
            </a:extLst>
          </p:cNvPr>
          <p:cNvSpPr/>
          <p:nvPr/>
        </p:nvSpPr>
        <p:spPr>
          <a:xfrm>
            <a:off x="4690991" y="6953464"/>
            <a:ext cx="495907" cy="1188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" dirty="0">
                <a:solidFill>
                  <a:schemeClr val="tx1"/>
                </a:solidFill>
              </a:rPr>
              <a:t>AC220V*6</a:t>
            </a:r>
            <a:endParaRPr kumimoji="1" lang="ja-JP" altLang="en-US" sz="400" dirty="0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1424B05-3353-6C65-5102-0015E44D40A7}"/>
              </a:ext>
            </a:extLst>
          </p:cNvPr>
          <p:cNvSpPr/>
          <p:nvPr/>
        </p:nvSpPr>
        <p:spPr>
          <a:xfrm>
            <a:off x="2089258" y="575427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4459F6B-3E56-D89A-2D1D-620F187D9623}"/>
              </a:ext>
            </a:extLst>
          </p:cNvPr>
          <p:cNvSpPr/>
          <p:nvPr/>
        </p:nvSpPr>
        <p:spPr>
          <a:xfrm>
            <a:off x="1671273" y="3851952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271020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5-4. Handy terminal function Stock Management</a:t>
            </a:r>
          </a:p>
          <a:p>
            <a:r>
              <a:rPr kumimoji="1" lang="en-US" altLang="ja-JP" sz="1100" b="1" dirty="0"/>
              <a:t>5-4-4. Change Location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55BA5B-0B20-4BBD-1255-FEED2CC6ABF8}"/>
              </a:ext>
            </a:extLst>
          </p:cNvPr>
          <p:cNvSpPr txBox="1"/>
          <p:nvPr/>
        </p:nvSpPr>
        <p:spPr>
          <a:xfrm>
            <a:off x="3499137" y="1508379"/>
            <a:ext cx="30243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Change Location  from Stock management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Parts No:</a:t>
            </a:r>
            <a:r>
              <a:rPr kumimoji="1" lang="en-US" altLang="ja-JP" sz="800" dirty="0">
                <a:latin typeface="Arial 本文"/>
              </a:rPr>
              <a:t> No initial value information, List selection from Item master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Arial 本文"/>
              </a:rPr>
              <a:t> 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Qty :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No initial value information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Old Location : </a:t>
            </a:r>
            <a:r>
              <a:rPr kumimoji="1" lang="en-US" altLang="ja-JP" sz="800" dirty="0">
                <a:latin typeface="Arial 本文"/>
              </a:rPr>
              <a:t>No initial value information 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scan label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New Location : </a:t>
            </a:r>
            <a:r>
              <a:rPr kumimoji="1" lang="en-US" altLang="ja-JP" sz="800" dirty="0">
                <a:latin typeface="Arial 本文"/>
              </a:rPr>
              <a:t>No initial value information 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  <a:endParaRPr kumimoji="1" lang="en-US" altLang="ja-JP" sz="800" b="1" dirty="0">
              <a:latin typeface="+mj-lt"/>
            </a:endParaRP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7B28A8A-BCD0-2237-77D2-F094DA14F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375" y="2437276"/>
            <a:ext cx="381033" cy="11237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66601DA-F930-C0A9-EF4C-8D16B3EED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360" y="2199975"/>
            <a:ext cx="381033" cy="11237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0F6774D3-D644-F54B-4259-49F268538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872" y="1996948"/>
            <a:ext cx="381033" cy="112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6ADA11-A3C6-48F3-152D-ACF8335FE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606" y="1631896"/>
            <a:ext cx="1400029" cy="1771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37EC1D-7035-BD34-F268-0CB7F4431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897" y="3999613"/>
            <a:ext cx="1410356" cy="1624046"/>
          </a:xfrm>
          <a:prstGeom prst="rect">
            <a:avLst/>
          </a:prstGeom>
        </p:spPr>
      </p:pic>
      <p:sp>
        <p:nvSpPr>
          <p:cNvPr id="24" name="矢印: 右 117">
            <a:extLst>
              <a:ext uri="{FF2B5EF4-FFF2-40B4-BE49-F238E27FC236}">
                <a16:creationId xmlns:a16="http://schemas.microsoft.com/office/drawing/2014/main" id="{4FC08BF7-5B2F-184A-FB6E-1345FCF25832}"/>
              </a:ext>
            </a:extLst>
          </p:cNvPr>
          <p:cNvSpPr/>
          <p:nvPr/>
        </p:nvSpPr>
        <p:spPr>
          <a:xfrm>
            <a:off x="1572381" y="4281929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854A0F-6A5D-3532-39BB-0CEC13F5EB84}"/>
              </a:ext>
            </a:extLst>
          </p:cNvPr>
          <p:cNvSpPr/>
          <p:nvPr/>
        </p:nvSpPr>
        <p:spPr>
          <a:xfrm>
            <a:off x="2509838" y="4991098"/>
            <a:ext cx="266700" cy="112156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F7BDE30-62D1-61E7-8595-8CD8676D0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50" y="3999613"/>
            <a:ext cx="1410356" cy="1624046"/>
          </a:xfrm>
          <a:prstGeom prst="rect">
            <a:avLst/>
          </a:prstGeom>
        </p:spPr>
      </p:pic>
      <p:sp>
        <p:nvSpPr>
          <p:cNvPr id="38" name="テキスト ボックス 68">
            <a:extLst>
              <a:ext uri="{FF2B5EF4-FFF2-40B4-BE49-F238E27FC236}">
                <a16:creationId xmlns:a16="http://schemas.microsoft.com/office/drawing/2014/main" id="{FC3F4C30-D65D-8BE8-2FC4-D1DACB1AEEC4}"/>
              </a:ext>
            </a:extLst>
          </p:cNvPr>
          <p:cNvSpPr txBox="1"/>
          <p:nvPr/>
        </p:nvSpPr>
        <p:spPr>
          <a:xfrm>
            <a:off x="3604874" y="5179494"/>
            <a:ext cx="9749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rgbClr val="FF0000"/>
                </a:solidFill>
              </a:rPr>
              <a:t>* Scan the same label</a:t>
            </a:r>
            <a:endParaRPr kumimoji="1" lang="ja-JP" altLang="en-US" sz="600" dirty="0">
              <a:solidFill>
                <a:srgbClr val="FF0000"/>
              </a:solidFill>
            </a:endParaRPr>
          </a:p>
        </p:txBody>
      </p:sp>
      <p:sp>
        <p:nvSpPr>
          <p:cNvPr id="42" name="矢印: 右 117">
            <a:extLst>
              <a:ext uri="{FF2B5EF4-FFF2-40B4-BE49-F238E27FC236}">
                <a16:creationId xmlns:a16="http://schemas.microsoft.com/office/drawing/2014/main" id="{3044FE92-2A49-B28E-832A-B4D35497CCA6}"/>
              </a:ext>
            </a:extLst>
          </p:cNvPr>
          <p:cNvSpPr/>
          <p:nvPr/>
        </p:nvSpPr>
        <p:spPr>
          <a:xfrm>
            <a:off x="4471234" y="4281929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5" name="矢印: 右 117">
            <a:extLst>
              <a:ext uri="{FF2B5EF4-FFF2-40B4-BE49-F238E27FC236}">
                <a16:creationId xmlns:a16="http://schemas.microsoft.com/office/drawing/2014/main" id="{AE644EE2-9AB2-78FD-9149-8F8CC6ED29FB}"/>
              </a:ext>
            </a:extLst>
          </p:cNvPr>
          <p:cNvSpPr/>
          <p:nvPr/>
        </p:nvSpPr>
        <p:spPr>
          <a:xfrm>
            <a:off x="3311973" y="4271490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6" name="テキスト ボックス 91">
            <a:extLst>
              <a:ext uri="{FF2B5EF4-FFF2-40B4-BE49-F238E27FC236}">
                <a16:creationId xmlns:a16="http://schemas.microsoft.com/office/drawing/2014/main" id="{610DAAA0-B11B-101C-0D6A-659F3654FA35}"/>
              </a:ext>
            </a:extLst>
          </p:cNvPr>
          <p:cNvSpPr txBox="1"/>
          <p:nvPr/>
        </p:nvSpPr>
        <p:spPr>
          <a:xfrm>
            <a:off x="2478917" y="4302823"/>
            <a:ext cx="69672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47" name="テキスト ボックス 92">
            <a:extLst>
              <a:ext uri="{FF2B5EF4-FFF2-40B4-BE49-F238E27FC236}">
                <a16:creationId xmlns:a16="http://schemas.microsoft.com/office/drawing/2014/main" id="{4D57B8EB-037C-D0DE-1531-E0883118B5A1}"/>
              </a:ext>
            </a:extLst>
          </p:cNvPr>
          <p:cNvSpPr txBox="1"/>
          <p:nvPr/>
        </p:nvSpPr>
        <p:spPr>
          <a:xfrm>
            <a:off x="1925516" y="4475126"/>
            <a:ext cx="98641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DEMO_PARTS_NAME_B</a:t>
            </a:r>
          </a:p>
        </p:txBody>
      </p:sp>
      <p:sp>
        <p:nvSpPr>
          <p:cNvPr id="48" name="テキスト ボックス 93">
            <a:extLst>
              <a:ext uri="{FF2B5EF4-FFF2-40B4-BE49-F238E27FC236}">
                <a16:creationId xmlns:a16="http://schemas.microsoft.com/office/drawing/2014/main" id="{79C996A5-D05E-2070-D878-637349D1CC0A}"/>
              </a:ext>
            </a:extLst>
          </p:cNvPr>
          <p:cNvSpPr txBox="1"/>
          <p:nvPr/>
        </p:nvSpPr>
        <p:spPr>
          <a:xfrm>
            <a:off x="2570316" y="4654877"/>
            <a:ext cx="522092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2023-09-09</a:t>
            </a:r>
          </a:p>
        </p:txBody>
      </p:sp>
      <p:sp>
        <p:nvSpPr>
          <p:cNvPr id="49" name="テキスト ボックス 91">
            <a:extLst>
              <a:ext uri="{FF2B5EF4-FFF2-40B4-BE49-F238E27FC236}">
                <a16:creationId xmlns:a16="http://schemas.microsoft.com/office/drawing/2014/main" id="{C8E6BBB1-F994-B10D-0166-A18888B5F159}"/>
              </a:ext>
            </a:extLst>
          </p:cNvPr>
          <p:cNvSpPr txBox="1"/>
          <p:nvPr/>
        </p:nvSpPr>
        <p:spPr>
          <a:xfrm>
            <a:off x="5380732" y="4308819"/>
            <a:ext cx="69672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52" name="テキスト ボックス 92">
            <a:extLst>
              <a:ext uri="{FF2B5EF4-FFF2-40B4-BE49-F238E27FC236}">
                <a16:creationId xmlns:a16="http://schemas.microsoft.com/office/drawing/2014/main" id="{69EFC622-0B6F-0C66-0605-3B06CED8D720}"/>
              </a:ext>
            </a:extLst>
          </p:cNvPr>
          <p:cNvSpPr txBox="1"/>
          <p:nvPr/>
        </p:nvSpPr>
        <p:spPr>
          <a:xfrm>
            <a:off x="4827331" y="4481122"/>
            <a:ext cx="98641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DEMO_PARTS_NAME_B</a:t>
            </a:r>
          </a:p>
        </p:txBody>
      </p:sp>
      <p:sp>
        <p:nvSpPr>
          <p:cNvPr id="53" name="テキスト ボックス 93">
            <a:extLst>
              <a:ext uri="{FF2B5EF4-FFF2-40B4-BE49-F238E27FC236}">
                <a16:creationId xmlns:a16="http://schemas.microsoft.com/office/drawing/2014/main" id="{FB623A45-C25F-46F4-48C7-DE61F3035B66}"/>
              </a:ext>
            </a:extLst>
          </p:cNvPr>
          <p:cNvSpPr txBox="1"/>
          <p:nvPr/>
        </p:nvSpPr>
        <p:spPr>
          <a:xfrm>
            <a:off x="5472131" y="4660873"/>
            <a:ext cx="522092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2023-09-09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3938D08-EAAC-1612-FD4D-BC46BCBB033C}"/>
              </a:ext>
            </a:extLst>
          </p:cNvPr>
          <p:cNvSpPr/>
          <p:nvPr/>
        </p:nvSpPr>
        <p:spPr>
          <a:xfrm>
            <a:off x="5416370" y="4833176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200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AF7C065-EA12-5787-31E0-8827B6D29B29}"/>
              </a:ext>
            </a:extLst>
          </p:cNvPr>
          <p:cNvSpPr/>
          <p:nvPr/>
        </p:nvSpPr>
        <p:spPr>
          <a:xfrm>
            <a:off x="2559953" y="4827180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200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7236BD9-3243-E5E7-9FA8-FAB68A821491}"/>
              </a:ext>
            </a:extLst>
          </p:cNvPr>
          <p:cNvSpPr/>
          <p:nvPr/>
        </p:nvSpPr>
        <p:spPr>
          <a:xfrm>
            <a:off x="5416370" y="5004526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200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7664344-E5A6-2663-9940-EE91BCA64367}"/>
              </a:ext>
            </a:extLst>
          </p:cNvPr>
          <p:cNvSpPr txBox="1"/>
          <p:nvPr/>
        </p:nvSpPr>
        <p:spPr>
          <a:xfrm>
            <a:off x="803096" y="3666109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All pack change location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6C2B881-0651-C844-5CB8-062901821BCC}"/>
              </a:ext>
            </a:extLst>
          </p:cNvPr>
          <p:cNvSpPr/>
          <p:nvPr/>
        </p:nvSpPr>
        <p:spPr>
          <a:xfrm>
            <a:off x="579170" y="3658632"/>
            <a:ext cx="261610" cy="26161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2468F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1000" b="1" kern="0" dirty="0">
                <a:solidFill>
                  <a:srgbClr val="02468F"/>
                </a:solidFill>
              </a:rPr>
              <a:t>1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FD9F9FF-E13C-5A17-6BCB-D1EEE9D1CDC6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4F8BE-3C64-73A2-F613-BA93BF613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897" y="5746817"/>
            <a:ext cx="1410356" cy="1624046"/>
          </a:xfrm>
          <a:prstGeom prst="rect">
            <a:avLst/>
          </a:prstGeom>
        </p:spPr>
      </p:pic>
      <p:sp>
        <p:nvSpPr>
          <p:cNvPr id="60" name="矢印: 右 117">
            <a:extLst>
              <a:ext uri="{FF2B5EF4-FFF2-40B4-BE49-F238E27FC236}">
                <a16:creationId xmlns:a16="http://schemas.microsoft.com/office/drawing/2014/main" id="{EA3F0062-992F-9600-4BE7-33309886A08A}"/>
              </a:ext>
            </a:extLst>
          </p:cNvPr>
          <p:cNvSpPr/>
          <p:nvPr/>
        </p:nvSpPr>
        <p:spPr>
          <a:xfrm>
            <a:off x="1572381" y="6029133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FC6E2AA-0874-5E59-8F48-A8C71FBCF7DA}"/>
              </a:ext>
            </a:extLst>
          </p:cNvPr>
          <p:cNvSpPr/>
          <p:nvPr/>
        </p:nvSpPr>
        <p:spPr>
          <a:xfrm>
            <a:off x="2479358" y="6738302"/>
            <a:ext cx="266700" cy="112156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r" defTabSz="914400"/>
            <a:r>
              <a:rPr kumimoji="1" lang="en-US" sz="500" kern="0" dirty="0">
                <a:solidFill>
                  <a:prstClr val="black"/>
                </a:solidFill>
              </a:rPr>
              <a:t>200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7396A38C-5715-FB8F-E760-ED44D0BE0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50" y="5746817"/>
            <a:ext cx="1410356" cy="1624046"/>
          </a:xfrm>
          <a:prstGeom prst="rect">
            <a:avLst/>
          </a:prstGeom>
        </p:spPr>
      </p:pic>
      <p:sp>
        <p:nvSpPr>
          <p:cNvPr id="77" name="矢印: 右 117">
            <a:extLst>
              <a:ext uri="{FF2B5EF4-FFF2-40B4-BE49-F238E27FC236}">
                <a16:creationId xmlns:a16="http://schemas.microsoft.com/office/drawing/2014/main" id="{4FB6568B-52F9-B0F3-34BA-7D93155AE2FC}"/>
              </a:ext>
            </a:extLst>
          </p:cNvPr>
          <p:cNvSpPr/>
          <p:nvPr/>
        </p:nvSpPr>
        <p:spPr>
          <a:xfrm>
            <a:off x="4471234" y="6029133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8" name="矢印: 右 117">
            <a:extLst>
              <a:ext uri="{FF2B5EF4-FFF2-40B4-BE49-F238E27FC236}">
                <a16:creationId xmlns:a16="http://schemas.microsoft.com/office/drawing/2014/main" id="{7F1A0E17-E48F-B5C8-6834-09EB970094C7}"/>
              </a:ext>
            </a:extLst>
          </p:cNvPr>
          <p:cNvSpPr/>
          <p:nvPr/>
        </p:nvSpPr>
        <p:spPr>
          <a:xfrm>
            <a:off x="3311973" y="6018694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5" name="テキスト ボックス 91">
            <a:extLst>
              <a:ext uri="{FF2B5EF4-FFF2-40B4-BE49-F238E27FC236}">
                <a16:creationId xmlns:a16="http://schemas.microsoft.com/office/drawing/2014/main" id="{212D8191-D23D-5853-926A-D1F7C610ABF1}"/>
              </a:ext>
            </a:extLst>
          </p:cNvPr>
          <p:cNvSpPr txBox="1"/>
          <p:nvPr/>
        </p:nvSpPr>
        <p:spPr>
          <a:xfrm>
            <a:off x="2478917" y="6050027"/>
            <a:ext cx="69672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86" name="テキスト ボックス 92">
            <a:extLst>
              <a:ext uri="{FF2B5EF4-FFF2-40B4-BE49-F238E27FC236}">
                <a16:creationId xmlns:a16="http://schemas.microsoft.com/office/drawing/2014/main" id="{A678FFE4-9E3C-8714-F24C-EB45EDFB8316}"/>
              </a:ext>
            </a:extLst>
          </p:cNvPr>
          <p:cNvSpPr txBox="1"/>
          <p:nvPr/>
        </p:nvSpPr>
        <p:spPr>
          <a:xfrm>
            <a:off x="1925516" y="6222330"/>
            <a:ext cx="98641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DEMO_PARTS_NAME_B</a:t>
            </a:r>
          </a:p>
        </p:txBody>
      </p:sp>
      <p:sp>
        <p:nvSpPr>
          <p:cNvPr id="90" name="テキスト ボックス 93">
            <a:extLst>
              <a:ext uri="{FF2B5EF4-FFF2-40B4-BE49-F238E27FC236}">
                <a16:creationId xmlns:a16="http://schemas.microsoft.com/office/drawing/2014/main" id="{C31D79E3-8E91-6141-5265-94E1C5C1B6FA}"/>
              </a:ext>
            </a:extLst>
          </p:cNvPr>
          <p:cNvSpPr txBox="1"/>
          <p:nvPr/>
        </p:nvSpPr>
        <p:spPr>
          <a:xfrm>
            <a:off x="2395681" y="6402081"/>
            <a:ext cx="86896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2023-09-09, 2023-09-10</a:t>
            </a:r>
          </a:p>
        </p:txBody>
      </p:sp>
      <p:sp>
        <p:nvSpPr>
          <p:cNvPr id="108" name="テキスト ボックス 91">
            <a:extLst>
              <a:ext uri="{FF2B5EF4-FFF2-40B4-BE49-F238E27FC236}">
                <a16:creationId xmlns:a16="http://schemas.microsoft.com/office/drawing/2014/main" id="{11A18E4F-79A7-F2AD-022D-B721108A0571}"/>
              </a:ext>
            </a:extLst>
          </p:cNvPr>
          <p:cNvSpPr txBox="1"/>
          <p:nvPr/>
        </p:nvSpPr>
        <p:spPr>
          <a:xfrm>
            <a:off x="5380732" y="6056023"/>
            <a:ext cx="69672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109" name="テキスト ボックス 92">
            <a:extLst>
              <a:ext uri="{FF2B5EF4-FFF2-40B4-BE49-F238E27FC236}">
                <a16:creationId xmlns:a16="http://schemas.microsoft.com/office/drawing/2014/main" id="{2F5D6FC6-A5B0-F95C-5CD3-1B1D0E93872A}"/>
              </a:ext>
            </a:extLst>
          </p:cNvPr>
          <p:cNvSpPr txBox="1"/>
          <p:nvPr/>
        </p:nvSpPr>
        <p:spPr>
          <a:xfrm>
            <a:off x="4827331" y="6228326"/>
            <a:ext cx="98641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DEMO_PARTS_NAME_B</a:t>
            </a:r>
          </a:p>
        </p:txBody>
      </p:sp>
      <p:sp>
        <p:nvSpPr>
          <p:cNvPr id="111" name="正方形/長方形 78">
            <a:extLst>
              <a:ext uri="{FF2B5EF4-FFF2-40B4-BE49-F238E27FC236}">
                <a16:creationId xmlns:a16="http://schemas.microsoft.com/office/drawing/2014/main" id="{2899293C-AFAC-9CDC-9742-507236A101A4}"/>
              </a:ext>
            </a:extLst>
          </p:cNvPr>
          <p:cNvSpPr/>
          <p:nvPr/>
        </p:nvSpPr>
        <p:spPr>
          <a:xfrm>
            <a:off x="5527328" y="7065207"/>
            <a:ext cx="636483" cy="225451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12" name="グラフィックス 49" descr="右向き指示マーク">
            <a:extLst>
              <a:ext uri="{FF2B5EF4-FFF2-40B4-BE49-F238E27FC236}">
                <a16:creationId xmlns:a16="http://schemas.microsoft.com/office/drawing/2014/main" id="{531BCCF2-0271-BA8E-E9C5-38A3B6694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754202">
            <a:off x="6092163" y="7054374"/>
            <a:ext cx="253626" cy="253626"/>
          </a:xfrm>
          <a:prstGeom prst="rect">
            <a:avLst/>
          </a:prstGeom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FE20EB1F-3D9D-488B-4EC7-B79AA9C65912}"/>
              </a:ext>
            </a:extLst>
          </p:cNvPr>
          <p:cNvSpPr/>
          <p:nvPr/>
        </p:nvSpPr>
        <p:spPr>
          <a:xfrm>
            <a:off x="5416370" y="6580380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400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6F55889-18E5-83F4-36C5-AE7F4C4E89C2}"/>
              </a:ext>
            </a:extLst>
          </p:cNvPr>
          <p:cNvSpPr/>
          <p:nvPr/>
        </p:nvSpPr>
        <p:spPr>
          <a:xfrm>
            <a:off x="2559953" y="6574384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400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504D3D9-BD86-A4F9-CD93-4637413EB72F}"/>
              </a:ext>
            </a:extLst>
          </p:cNvPr>
          <p:cNvSpPr/>
          <p:nvPr/>
        </p:nvSpPr>
        <p:spPr>
          <a:xfrm>
            <a:off x="5416370" y="6751730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400</a:t>
            </a: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8CF10D50-1D8C-5A2E-8947-A0995DEDF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625" y="7536965"/>
            <a:ext cx="1410356" cy="1624046"/>
          </a:xfrm>
          <a:prstGeom prst="rect">
            <a:avLst/>
          </a:prstGeom>
        </p:spPr>
      </p:pic>
      <p:sp>
        <p:nvSpPr>
          <p:cNvPr id="133" name="矢印: 右 117">
            <a:extLst>
              <a:ext uri="{FF2B5EF4-FFF2-40B4-BE49-F238E27FC236}">
                <a16:creationId xmlns:a16="http://schemas.microsoft.com/office/drawing/2014/main" id="{433E3319-D4A6-F5DC-2CF8-BBBEAD192407}"/>
              </a:ext>
            </a:extLst>
          </p:cNvPr>
          <p:cNvSpPr/>
          <p:nvPr/>
        </p:nvSpPr>
        <p:spPr>
          <a:xfrm>
            <a:off x="1567109" y="7819281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729BFD5-EF79-C1EA-B095-CA2BA0D313EC}"/>
              </a:ext>
            </a:extLst>
          </p:cNvPr>
          <p:cNvSpPr/>
          <p:nvPr/>
        </p:nvSpPr>
        <p:spPr>
          <a:xfrm>
            <a:off x="2474086" y="8528450"/>
            <a:ext cx="266700" cy="112156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r" defTabSz="914400"/>
            <a:r>
              <a:rPr kumimoji="1" lang="en-US" sz="500" kern="0" dirty="0">
                <a:solidFill>
                  <a:prstClr val="black"/>
                </a:solidFill>
              </a:rPr>
              <a:t>200</a:t>
            </a:r>
          </a:p>
        </p:txBody>
      </p:sp>
      <p:sp>
        <p:nvSpPr>
          <p:cNvPr id="135" name="矢印: 右 117">
            <a:extLst>
              <a:ext uri="{FF2B5EF4-FFF2-40B4-BE49-F238E27FC236}">
                <a16:creationId xmlns:a16="http://schemas.microsoft.com/office/drawing/2014/main" id="{A95C5163-4856-33E4-C1EC-9089D30A7629}"/>
              </a:ext>
            </a:extLst>
          </p:cNvPr>
          <p:cNvSpPr/>
          <p:nvPr/>
        </p:nvSpPr>
        <p:spPr>
          <a:xfrm>
            <a:off x="3306701" y="7808842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36" name="テキスト ボックス 91">
            <a:extLst>
              <a:ext uri="{FF2B5EF4-FFF2-40B4-BE49-F238E27FC236}">
                <a16:creationId xmlns:a16="http://schemas.microsoft.com/office/drawing/2014/main" id="{24A282CE-8CBB-5089-476F-105CA4DD80A8}"/>
              </a:ext>
            </a:extLst>
          </p:cNvPr>
          <p:cNvSpPr txBox="1"/>
          <p:nvPr/>
        </p:nvSpPr>
        <p:spPr>
          <a:xfrm>
            <a:off x="2473645" y="7840175"/>
            <a:ext cx="69672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137" name="テキスト ボックス 92">
            <a:extLst>
              <a:ext uri="{FF2B5EF4-FFF2-40B4-BE49-F238E27FC236}">
                <a16:creationId xmlns:a16="http://schemas.microsoft.com/office/drawing/2014/main" id="{9DC1B5C2-383F-1B20-66DC-F5FB147AC6CD}"/>
              </a:ext>
            </a:extLst>
          </p:cNvPr>
          <p:cNvSpPr txBox="1"/>
          <p:nvPr/>
        </p:nvSpPr>
        <p:spPr>
          <a:xfrm>
            <a:off x="1920244" y="8012478"/>
            <a:ext cx="98641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DEMO_PARTS_NAME_B</a:t>
            </a:r>
          </a:p>
        </p:txBody>
      </p:sp>
      <p:sp>
        <p:nvSpPr>
          <p:cNvPr id="138" name="テキスト ボックス 93">
            <a:extLst>
              <a:ext uri="{FF2B5EF4-FFF2-40B4-BE49-F238E27FC236}">
                <a16:creationId xmlns:a16="http://schemas.microsoft.com/office/drawing/2014/main" id="{3DE292C5-461D-5223-3C4F-950BE81ACEC3}"/>
              </a:ext>
            </a:extLst>
          </p:cNvPr>
          <p:cNvSpPr txBox="1"/>
          <p:nvPr/>
        </p:nvSpPr>
        <p:spPr>
          <a:xfrm>
            <a:off x="2390409" y="8192229"/>
            <a:ext cx="86896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2023-09-09, 2023-09-10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D982542-5607-8209-8810-E2B1CFCB28CB}"/>
              </a:ext>
            </a:extLst>
          </p:cNvPr>
          <p:cNvSpPr/>
          <p:nvPr/>
        </p:nvSpPr>
        <p:spPr>
          <a:xfrm>
            <a:off x="2554681" y="8364532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400</a:t>
            </a:r>
          </a:p>
        </p:txBody>
      </p:sp>
      <p:sp>
        <p:nvSpPr>
          <p:cNvPr id="140" name="テキスト ボックス 447">
            <a:extLst>
              <a:ext uri="{FF2B5EF4-FFF2-40B4-BE49-F238E27FC236}">
                <a16:creationId xmlns:a16="http://schemas.microsoft.com/office/drawing/2014/main" id="{54CF660F-9C50-0B56-763E-CEBE71281400}"/>
              </a:ext>
            </a:extLst>
          </p:cNvPr>
          <p:cNvSpPr txBox="1"/>
          <p:nvPr/>
        </p:nvSpPr>
        <p:spPr>
          <a:xfrm>
            <a:off x="4884042" y="7561178"/>
            <a:ext cx="13674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Regarding the removal of the scanned label, the user can remove it by scanning the specific label that needs to be removed.</a:t>
            </a:r>
            <a:endParaRPr kumimoji="1" lang="en-US" altLang="ja-JP" sz="800" dirty="0">
              <a:latin typeface="+mj-lt"/>
            </a:endParaRP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Yes button: </a:t>
            </a:r>
            <a:r>
              <a:rPr kumimoji="1" lang="en-US" altLang="ja-JP" sz="800" dirty="0">
                <a:latin typeface="+mj-lt"/>
              </a:rPr>
              <a:t>Remove an scanned item.</a:t>
            </a:r>
          </a:p>
          <a:p>
            <a:r>
              <a:rPr kumimoji="1" lang="en-US" altLang="ja-JP" sz="800" b="1" dirty="0">
                <a:latin typeface="+mj-lt"/>
              </a:rPr>
              <a:t>Cancel button:</a:t>
            </a:r>
            <a:r>
              <a:rPr kumimoji="1" lang="en-US" altLang="ja-JP" sz="800" dirty="0">
                <a:latin typeface="+mj-lt"/>
              </a:rPr>
              <a:t> Close the confirmation dialog.</a:t>
            </a:r>
          </a:p>
        </p:txBody>
      </p:sp>
      <p:pic>
        <p:nvPicPr>
          <p:cNvPr id="141" name="図 448">
            <a:extLst>
              <a:ext uri="{FF2B5EF4-FFF2-40B4-BE49-F238E27FC236}">
                <a16:creationId xmlns:a16="http://schemas.microsoft.com/office/drawing/2014/main" id="{F287E703-45F7-6381-0611-A01DB4FEF3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8585" y="7531844"/>
            <a:ext cx="1075165" cy="745191"/>
          </a:xfrm>
          <a:prstGeom prst="rect">
            <a:avLst/>
          </a:prstGeom>
        </p:spPr>
      </p:pic>
      <p:pic>
        <p:nvPicPr>
          <p:cNvPr id="142" name="図 449">
            <a:extLst>
              <a:ext uri="{FF2B5EF4-FFF2-40B4-BE49-F238E27FC236}">
                <a16:creationId xmlns:a16="http://schemas.microsoft.com/office/drawing/2014/main" id="{3A1EF0EC-19FA-7673-651B-477A981C3F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0524" y="7921974"/>
            <a:ext cx="847293" cy="112175"/>
          </a:xfrm>
          <a:prstGeom prst="rect">
            <a:avLst/>
          </a:prstGeom>
        </p:spPr>
      </p:pic>
      <p:sp>
        <p:nvSpPr>
          <p:cNvPr id="143" name="テキスト ボックス 450">
            <a:extLst>
              <a:ext uri="{FF2B5EF4-FFF2-40B4-BE49-F238E27FC236}">
                <a16:creationId xmlns:a16="http://schemas.microsoft.com/office/drawing/2014/main" id="{E32E5AF0-46F0-59AC-628D-B782066D434D}"/>
              </a:ext>
            </a:extLst>
          </p:cNvPr>
          <p:cNvSpPr txBox="1"/>
          <p:nvPr/>
        </p:nvSpPr>
        <p:spPr>
          <a:xfrm>
            <a:off x="3759456" y="7846397"/>
            <a:ext cx="9583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Duplicated scan detect!</a:t>
            </a:r>
          </a:p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Click Yes to remove?</a:t>
            </a:r>
          </a:p>
        </p:txBody>
      </p:sp>
      <p:pic>
        <p:nvPicPr>
          <p:cNvPr id="144" name="図 451">
            <a:extLst>
              <a:ext uri="{FF2B5EF4-FFF2-40B4-BE49-F238E27FC236}">
                <a16:creationId xmlns:a16="http://schemas.microsoft.com/office/drawing/2014/main" id="{EC4F8F51-20A0-A562-8056-39458AE065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6133" y="8037493"/>
            <a:ext cx="336603" cy="186540"/>
          </a:xfrm>
          <a:prstGeom prst="rect">
            <a:avLst/>
          </a:prstGeom>
        </p:spPr>
      </p:pic>
      <p:sp>
        <p:nvSpPr>
          <p:cNvPr id="145" name="四角形: 角を丸くする 452">
            <a:extLst>
              <a:ext uri="{FF2B5EF4-FFF2-40B4-BE49-F238E27FC236}">
                <a16:creationId xmlns:a16="http://schemas.microsoft.com/office/drawing/2014/main" id="{E90ACBD3-79C3-E37E-CD6D-CD8993F7381F}"/>
              </a:ext>
            </a:extLst>
          </p:cNvPr>
          <p:cNvSpPr/>
          <p:nvPr/>
        </p:nvSpPr>
        <p:spPr>
          <a:xfrm>
            <a:off x="3965185" y="8071448"/>
            <a:ext cx="284269" cy="119286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300" kern="0" dirty="0">
                <a:solidFill>
                  <a:schemeClr val="bg1"/>
                </a:solidFill>
              </a:rPr>
              <a:t>Yes</a:t>
            </a:r>
            <a:endParaRPr kumimoji="1" lang="ja-JP" altLang="en-US" sz="300" kern="0" dirty="0">
              <a:solidFill>
                <a:schemeClr val="bg1"/>
              </a:solidFill>
            </a:endParaRPr>
          </a:p>
        </p:txBody>
      </p:sp>
      <p:sp>
        <p:nvSpPr>
          <p:cNvPr id="146" name="四角形: 角を丸くする 453">
            <a:extLst>
              <a:ext uri="{FF2B5EF4-FFF2-40B4-BE49-F238E27FC236}">
                <a16:creationId xmlns:a16="http://schemas.microsoft.com/office/drawing/2014/main" id="{870C2205-7FB9-EA14-0B24-3B79B3E2F91B}"/>
              </a:ext>
            </a:extLst>
          </p:cNvPr>
          <p:cNvSpPr/>
          <p:nvPr/>
        </p:nvSpPr>
        <p:spPr>
          <a:xfrm>
            <a:off x="4275424" y="8071919"/>
            <a:ext cx="284269" cy="119286"/>
          </a:xfrm>
          <a:prstGeom prst="roundRect">
            <a:avLst/>
          </a:prstGeom>
          <a:solidFill>
            <a:srgbClr val="96969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300" kern="0" dirty="0">
                <a:solidFill>
                  <a:schemeClr val="bg1"/>
                </a:solidFill>
              </a:rPr>
              <a:t>Cancel</a:t>
            </a:r>
            <a:endParaRPr kumimoji="1" lang="ja-JP" altLang="en-US" sz="300" kern="0" dirty="0">
              <a:solidFill>
                <a:schemeClr val="bg1"/>
              </a:solidFill>
            </a:endParaRPr>
          </a:p>
        </p:txBody>
      </p:sp>
      <p:sp>
        <p:nvSpPr>
          <p:cNvPr id="147" name="正方形/長方形 78">
            <a:extLst>
              <a:ext uri="{FF2B5EF4-FFF2-40B4-BE49-F238E27FC236}">
                <a16:creationId xmlns:a16="http://schemas.microsoft.com/office/drawing/2014/main" id="{D0CC36BF-AD82-6CC5-DFEC-474C9C01B6C6}"/>
              </a:ext>
            </a:extLst>
          </p:cNvPr>
          <p:cNvSpPr/>
          <p:nvPr/>
        </p:nvSpPr>
        <p:spPr>
          <a:xfrm>
            <a:off x="601818" y="7417480"/>
            <a:ext cx="5680872" cy="172652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34BAD4-82AD-0507-D4C6-0CA3D02CC9CC}"/>
              </a:ext>
            </a:extLst>
          </p:cNvPr>
          <p:cNvGrpSpPr/>
          <p:nvPr/>
        </p:nvGrpSpPr>
        <p:grpSpPr>
          <a:xfrm>
            <a:off x="885331" y="4039037"/>
            <a:ext cx="602671" cy="1120808"/>
            <a:chOff x="2196329" y="5767777"/>
            <a:chExt cx="602671" cy="112080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65248EC-A7E9-4F30-3F4F-D7EC14924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386" y="6115575"/>
              <a:ext cx="542614" cy="4412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0BDE2B-2687-C8BE-479E-C49B7416D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-1" r="49106" b="54506"/>
            <a:stretch/>
          </p:blipFill>
          <p:spPr>
            <a:xfrm>
              <a:off x="2196329" y="5767777"/>
              <a:ext cx="593101" cy="318967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6E8628-4945-FF14-AFD1-AAD7AAEB073C}"/>
                </a:ext>
              </a:extLst>
            </p:cNvPr>
            <p:cNvGrpSpPr/>
            <p:nvPr/>
          </p:nvGrpSpPr>
          <p:grpSpPr>
            <a:xfrm>
              <a:off x="2537894" y="6260315"/>
              <a:ext cx="233681" cy="628270"/>
              <a:chOff x="2694385" y="4873406"/>
              <a:chExt cx="233681" cy="628270"/>
            </a:xfrm>
          </p:grpSpPr>
          <p:sp>
            <p:nvSpPr>
              <p:cNvPr id="27" name="台形 241">
                <a:extLst>
                  <a:ext uri="{FF2B5EF4-FFF2-40B4-BE49-F238E27FC236}">
                    <a16:creationId xmlns:a16="http://schemas.microsoft.com/office/drawing/2014/main" id="{E7D24C66-14DA-0EC3-A329-A3E2063C4DF1}"/>
                  </a:ext>
                </a:extLst>
              </p:cNvPr>
              <p:cNvSpPr/>
              <p:nvPr/>
            </p:nvSpPr>
            <p:spPr>
              <a:xfrm rot="9223765">
                <a:off x="2728398" y="4873406"/>
                <a:ext cx="199668" cy="200287"/>
              </a:xfrm>
              <a:prstGeom prst="trapezoid">
                <a:avLst/>
              </a:prstGeom>
              <a:solidFill>
                <a:srgbClr val="FF0000">
                  <a:alpha val="31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ja-JP" altLang="en-US" sz="700" kern="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0E0192D-8601-B809-351C-111C7FF41A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94385" y="5075095"/>
                <a:ext cx="173718" cy="426581"/>
              </a:xfrm>
              <a:prstGeom prst="rect">
                <a:avLst/>
              </a:prstGeom>
            </p:spPr>
          </p:pic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B40A7A5-6244-906C-C160-126F7F08ED1C}"/>
              </a:ext>
            </a:extLst>
          </p:cNvPr>
          <p:cNvGrpSpPr/>
          <p:nvPr/>
        </p:nvGrpSpPr>
        <p:grpSpPr>
          <a:xfrm>
            <a:off x="3770997" y="4040049"/>
            <a:ext cx="602671" cy="1120808"/>
            <a:chOff x="2196329" y="5767777"/>
            <a:chExt cx="602671" cy="1120808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7E1000B-4EF9-A24A-7AEB-47244C967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386" y="6115575"/>
              <a:ext cx="542614" cy="44124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759E97D-BF09-7EE6-4B00-1BBF1F7DF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-1" r="49106" b="54506"/>
            <a:stretch/>
          </p:blipFill>
          <p:spPr>
            <a:xfrm>
              <a:off x="2196329" y="5767777"/>
              <a:ext cx="593101" cy="318967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7D4BED2-DB10-A679-35CE-D84473FB6D7E}"/>
                </a:ext>
              </a:extLst>
            </p:cNvPr>
            <p:cNvGrpSpPr/>
            <p:nvPr/>
          </p:nvGrpSpPr>
          <p:grpSpPr>
            <a:xfrm>
              <a:off x="2537894" y="6260315"/>
              <a:ext cx="233681" cy="628270"/>
              <a:chOff x="2694385" y="4873406"/>
              <a:chExt cx="233681" cy="628270"/>
            </a:xfrm>
          </p:grpSpPr>
          <p:sp>
            <p:nvSpPr>
              <p:cNvPr id="54" name="台形 241">
                <a:extLst>
                  <a:ext uri="{FF2B5EF4-FFF2-40B4-BE49-F238E27FC236}">
                    <a16:creationId xmlns:a16="http://schemas.microsoft.com/office/drawing/2014/main" id="{C2DB53EA-1763-4040-859E-BA4EEE7B5E8D}"/>
                  </a:ext>
                </a:extLst>
              </p:cNvPr>
              <p:cNvSpPr/>
              <p:nvPr/>
            </p:nvSpPr>
            <p:spPr>
              <a:xfrm rot="9223765">
                <a:off x="2728398" y="4873406"/>
                <a:ext cx="199668" cy="200287"/>
              </a:xfrm>
              <a:prstGeom prst="trapezoid">
                <a:avLst/>
              </a:prstGeom>
              <a:solidFill>
                <a:srgbClr val="FF0000">
                  <a:alpha val="31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ja-JP" altLang="en-US" sz="700" kern="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A71B7A44-AD13-B83B-985A-66E4C3F14D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94385" y="5075095"/>
                <a:ext cx="173718" cy="426581"/>
              </a:xfrm>
              <a:prstGeom prst="rect">
                <a:avLst/>
              </a:prstGeom>
            </p:spPr>
          </p:pic>
        </p:grpSp>
      </p:grpSp>
      <p:sp>
        <p:nvSpPr>
          <p:cNvPr id="57" name="テキスト ボックス 68">
            <a:extLst>
              <a:ext uri="{FF2B5EF4-FFF2-40B4-BE49-F238E27FC236}">
                <a16:creationId xmlns:a16="http://schemas.microsoft.com/office/drawing/2014/main" id="{D9C3895B-8767-A580-73E5-00AFF0D73DC9}"/>
              </a:ext>
            </a:extLst>
          </p:cNvPr>
          <p:cNvSpPr txBox="1"/>
          <p:nvPr/>
        </p:nvSpPr>
        <p:spPr>
          <a:xfrm>
            <a:off x="3593333" y="6861601"/>
            <a:ext cx="9749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rgbClr val="FF0000"/>
                </a:solidFill>
              </a:rPr>
              <a:t>* Scan the same label</a:t>
            </a:r>
            <a:endParaRPr kumimoji="1" lang="ja-JP" altLang="en-US" sz="600" dirty="0">
              <a:solidFill>
                <a:srgbClr val="FF0000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3E73A30-259D-C72E-B627-A4EBD44FBB72}"/>
              </a:ext>
            </a:extLst>
          </p:cNvPr>
          <p:cNvGrpSpPr/>
          <p:nvPr/>
        </p:nvGrpSpPr>
        <p:grpSpPr>
          <a:xfrm>
            <a:off x="873790" y="5721144"/>
            <a:ext cx="602671" cy="1120808"/>
            <a:chOff x="2196329" y="5767777"/>
            <a:chExt cx="602671" cy="1120808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F83738D-3593-5C49-EC1B-91467CE5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386" y="6115575"/>
              <a:ext cx="542614" cy="44124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969558F9-F0FA-BB22-5939-C30C0AD67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-1" r="49106" b="54506"/>
            <a:stretch/>
          </p:blipFill>
          <p:spPr>
            <a:xfrm>
              <a:off x="2196329" y="5767777"/>
              <a:ext cx="593101" cy="318967"/>
            </a:xfrm>
            <a:prstGeom prst="rect">
              <a:avLst/>
            </a:prstGeom>
          </p:spPr>
        </p:pic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A511588-8D17-FF87-3C55-8FF2628F69ED}"/>
                </a:ext>
              </a:extLst>
            </p:cNvPr>
            <p:cNvGrpSpPr/>
            <p:nvPr/>
          </p:nvGrpSpPr>
          <p:grpSpPr>
            <a:xfrm>
              <a:off x="2537894" y="6260315"/>
              <a:ext cx="233681" cy="628270"/>
              <a:chOff x="2694385" y="4873406"/>
              <a:chExt cx="233681" cy="628270"/>
            </a:xfrm>
          </p:grpSpPr>
          <p:sp>
            <p:nvSpPr>
              <p:cNvPr id="63" name="台形 241">
                <a:extLst>
                  <a:ext uri="{FF2B5EF4-FFF2-40B4-BE49-F238E27FC236}">
                    <a16:creationId xmlns:a16="http://schemas.microsoft.com/office/drawing/2014/main" id="{FF7F974C-069B-C68E-2224-FF20E9770AF9}"/>
                  </a:ext>
                </a:extLst>
              </p:cNvPr>
              <p:cNvSpPr/>
              <p:nvPr/>
            </p:nvSpPr>
            <p:spPr>
              <a:xfrm rot="9223765">
                <a:off x="2728398" y="4873406"/>
                <a:ext cx="199668" cy="200287"/>
              </a:xfrm>
              <a:prstGeom prst="trapezoid">
                <a:avLst/>
              </a:prstGeom>
              <a:solidFill>
                <a:srgbClr val="FF0000">
                  <a:alpha val="31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ja-JP" altLang="en-US" sz="700" kern="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CC6C6438-A51C-B30F-1E96-EA5CE6953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94385" y="5075095"/>
                <a:ext cx="173718" cy="426581"/>
              </a:xfrm>
              <a:prstGeom prst="rect">
                <a:avLst/>
              </a:prstGeom>
            </p:spPr>
          </p:pic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4872E33-E481-139F-A2A1-F7FB9AE26C08}"/>
              </a:ext>
            </a:extLst>
          </p:cNvPr>
          <p:cNvGrpSpPr/>
          <p:nvPr/>
        </p:nvGrpSpPr>
        <p:grpSpPr>
          <a:xfrm>
            <a:off x="3759456" y="5722156"/>
            <a:ext cx="602671" cy="1120808"/>
            <a:chOff x="2196329" y="5767777"/>
            <a:chExt cx="602671" cy="1120808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1961249-FD70-B2CD-CCFD-6B61BD54F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386" y="6115575"/>
              <a:ext cx="542614" cy="44124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4027459-FBCF-B78A-72D2-989015957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-1" r="49106" b="54506"/>
            <a:stretch/>
          </p:blipFill>
          <p:spPr>
            <a:xfrm>
              <a:off x="2196329" y="5767777"/>
              <a:ext cx="593101" cy="318967"/>
            </a:xfrm>
            <a:prstGeom prst="rect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5EFC184-D6A2-FF91-75A8-6411F8AA6E56}"/>
                </a:ext>
              </a:extLst>
            </p:cNvPr>
            <p:cNvGrpSpPr/>
            <p:nvPr/>
          </p:nvGrpSpPr>
          <p:grpSpPr>
            <a:xfrm>
              <a:off x="2537894" y="6260315"/>
              <a:ext cx="233681" cy="628270"/>
              <a:chOff x="2694385" y="4873406"/>
              <a:chExt cx="233681" cy="628270"/>
            </a:xfrm>
          </p:grpSpPr>
          <p:sp>
            <p:nvSpPr>
              <p:cNvPr id="70" name="台形 241">
                <a:extLst>
                  <a:ext uri="{FF2B5EF4-FFF2-40B4-BE49-F238E27FC236}">
                    <a16:creationId xmlns:a16="http://schemas.microsoft.com/office/drawing/2014/main" id="{4151A3C6-AD4B-3AD9-2355-162ADD4FE01B}"/>
                  </a:ext>
                </a:extLst>
              </p:cNvPr>
              <p:cNvSpPr/>
              <p:nvPr/>
            </p:nvSpPr>
            <p:spPr>
              <a:xfrm rot="9223765">
                <a:off x="2728398" y="4873406"/>
                <a:ext cx="199668" cy="200287"/>
              </a:xfrm>
              <a:prstGeom prst="trapezoid">
                <a:avLst/>
              </a:prstGeom>
              <a:solidFill>
                <a:srgbClr val="FF0000">
                  <a:alpha val="31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ja-JP" altLang="en-US" sz="700" kern="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FA51DCEB-97F5-359C-3EDF-03467CBF5A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94385" y="5075095"/>
                <a:ext cx="173718" cy="426581"/>
              </a:xfrm>
              <a:prstGeom prst="rect">
                <a:avLst/>
              </a:prstGeom>
            </p:spPr>
          </p:pic>
        </p:grpSp>
      </p:grpSp>
      <p:sp>
        <p:nvSpPr>
          <p:cNvPr id="80" name="テキスト ボックス 68">
            <a:extLst>
              <a:ext uri="{FF2B5EF4-FFF2-40B4-BE49-F238E27FC236}">
                <a16:creationId xmlns:a16="http://schemas.microsoft.com/office/drawing/2014/main" id="{3FCC23CA-18C6-8C5D-9A6B-689AAC42A6EE}"/>
              </a:ext>
            </a:extLst>
          </p:cNvPr>
          <p:cNvSpPr txBox="1"/>
          <p:nvPr/>
        </p:nvSpPr>
        <p:spPr>
          <a:xfrm>
            <a:off x="743595" y="6865373"/>
            <a:ext cx="9749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rgbClr val="FF0000"/>
                </a:solidFill>
              </a:rPr>
              <a:t>* Scan the next label</a:t>
            </a:r>
            <a:endParaRPr kumimoji="1" lang="ja-JP" altLang="en-US" sz="600" dirty="0">
              <a:solidFill>
                <a:srgbClr val="FF0000"/>
              </a:solidFill>
            </a:endParaRPr>
          </a:p>
        </p:txBody>
      </p:sp>
      <p:sp>
        <p:nvSpPr>
          <p:cNvPr id="81" name="テキスト ボックス 93">
            <a:extLst>
              <a:ext uri="{FF2B5EF4-FFF2-40B4-BE49-F238E27FC236}">
                <a16:creationId xmlns:a16="http://schemas.microsoft.com/office/drawing/2014/main" id="{98F28FD1-A80A-0624-0E29-FC2BEDA39C40}"/>
              </a:ext>
            </a:extLst>
          </p:cNvPr>
          <p:cNvSpPr txBox="1"/>
          <p:nvPr/>
        </p:nvSpPr>
        <p:spPr>
          <a:xfrm>
            <a:off x="5294844" y="6407145"/>
            <a:ext cx="86896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2023-09-09, 2023-09-10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71CB6F9-7774-2EEC-6F32-D2C5CEA31D17}"/>
              </a:ext>
            </a:extLst>
          </p:cNvPr>
          <p:cNvGrpSpPr/>
          <p:nvPr/>
        </p:nvGrpSpPr>
        <p:grpSpPr>
          <a:xfrm>
            <a:off x="924808" y="7582213"/>
            <a:ext cx="602671" cy="1120808"/>
            <a:chOff x="2196329" y="5767777"/>
            <a:chExt cx="602671" cy="1120808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835F532-089B-7F36-DA6C-3EC706291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386" y="6115575"/>
              <a:ext cx="542614" cy="441245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B8A7FC6B-DF2C-D9C6-527E-2AFE911C0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-1" r="49106" b="54506"/>
            <a:stretch/>
          </p:blipFill>
          <p:spPr>
            <a:xfrm>
              <a:off x="2196329" y="5767777"/>
              <a:ext cx="593101" cy="318967"/>
            </a:xfrm>
            <a:prstGeom prst="rect">
              <a:avLst/>
            </a:prstGeom>
          </p:spPr>
        </p:pic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0A475FB-8D55-68A2-4B9F-AA20FDEB1A46}"/>
                </a:ext>
              </a:extLst>
            </p:cNvPr>
            <p:cNvGrpSpPr/>
            <p:nvPr/>
          </p:nvGrpSpPr>
          <p:grpSpPr>
            <a:xfrm>
              <a:off x="2537894" y="6260315"/>
              <a:ext cx="233681" cy="628270"/>
              <a:chOff x="2694385" y="4873406"/>
              <a:chExt cx="233681" cy="628270"/>
            </a:xfrm>
          </p:grpSpPr>
          <p:sp>
            <p:nvSpPr>
              <p:cNvPr id="88" name="台形 241">
                <a:extLst>
                  <a:ext uri="{FF2B5EF4-FFF2-40B4-BE49-F238E27FC236}">
                    <a16:creationId xmlns:a16="http://schemas.microsoft.com/office/drawing/2014/main" id="{8E69B208-0362-6622-527B-56ED27FDF551}"/>
                  </a:ext>
                </a:extLst>
              </p:cNvPr>
              <p:cNvSpPr/>
              <p:nvPr/>
            </p:nvSpPr>
            <p:spPr>
              <a:xfrm rot="9223765">
                <a:off x="2728398" y="4873406"/>
                <a:ext cx="199668" cy="200287"/>
              </a:xfrm>
              <a:prstGeom prst="trapezoid">
                <a:avLst/>
              </a:prstGeom>
              <a:solidFill>
                <a:srgbClr val="FF0000">
                  <a:alpha val="31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ja-JP" altLang="en-US" sz="700" kern="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2F424243-A89C-089F-F53D-49725F0E2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94385" y="5075095"/>
                <a:ext cx="173718" cy="426581"/>
              </a:xfrm>
              <a:prstGeom prst="rect">
                <a:avLst/>
              </a:prstGeom>
            </p:spPr>
          </p:pic>
        </p:grpSp>
      </p:grpSp>
      <p:sp>
        <p:nvSpPr>
          <p:cNvPr id="91" name="テキスト ボックス 68">
            <a:extLst>
              <a:ext uri="{FF2B5EF4-FFF2-40B4-BE49-F238E27FC236}">
                <a16:creationId xmlns:a16="http://schemas.microsoft.com/office/drawing/2014/main" id="{619F80E6-E987-03E1-84D6-AEA1515CF0FB}"/>
              </a:ext>
            </a:extLst>
          </p:cNvPr>
          <p:cNvSpPr txBox="1"/>
          <p:nvPr/>
        </p:nvSpPr>
        <p:spPr>
          <a:xfrm>
            <a:off x="794613" y="8726442"/>
            <a:ext cx="9749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rgbClr val="FF0000"/>
                </a:solidFill>
              </a:rPr>
              <a:t>* Scan the old label</a:t>
            </a:r>
            <a:endParaRPr kumimoji="1" lang="ja-JP" altLang="en-US" sz="600" dirty="0">
              <a:solidFill>
                <a:srgbClr val="FF0000"/>
              </a:solidFill>
            </a:endParaRPr>
          </a:p>
        </p:txBody>
      </p:sp>
      <p:pic>
        <p:nvPicPr>
          <p:cNvPr id="92" name="図 3">
            <a:extLst>
              <a:ext uri="{FF2B5EF4-FFF2-40B4-BE49-F238E27FC236}">
                <a16:creationId xmlns:a16="http://schemas.microsoft.com/office/drawing/2014/main" id="{BF7F1EBB-526A-AD9C-42B5-F3D476D322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1619" y="1508379"/>
            <a:ext cx="1349747" cy="2014238"/>
          </a:xfrm>
          <a:prstGeom prst="rect">
            <a:avLst/>
          </a:prstGeom>
        </p:spPr>
      </p:pic>
      <p:sp>
        <p:nvSpPr>
          <p:cNvPr id="93" name="正方形/長方形 8">
            <a:extLst>
              <a:ext uri="{FF2B5EF4-FFF2-40B4-BE49-F238E27FC236}">
                <a16:creationId xmlns:a16="http://schemas.microsoft.com/office/drawing/2014/main" id="{9282EB64-8042-1790-F916-3353F12FE38E}"/>
              </a:ext>
            </a:extLst>
          </p:cNvPr>
          <p:cNvSpPr/>
          <p:nvPr/>
        </p:nvSpPr>
        <p:spPr>
          <a:xfrm>
            <a:off x="565327" y="2824190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96" name="グラフィックス 9" descr="右向き指示マーク">
            <a:extLst>
              <a:ext uri="{FF2B5EF4-FFF2-40B4-BE49-F238E27FC236}">
                <a16:creationId xmlns:a16="http://schemas.microsoft.com/office/drawing/2014/main" id="{C3D266A4-BAE8-38CA-CAFA-CE74B51F3F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754202">
            <a:off x="1587801" y="3027050"/>
            <a:ext cx="253626" cy="253626"/>
          </a:xfrm>
          <a:prstGeom prst="rect">
            <a:avLst/>
          </a:prstGeom>
        </p:spPr>
      </p:pic>
      <p:sp>
        <p:nvSpPr>
          <p:cNvPr id="97" name="矢印: 右 17">
            <a:extLst>
              <a:ext uri="{FF2B5EF4-FFF2-40B4-BE49-F238E27FC236}">
                <a16:creationId xmlns:a16="http://schemas.microsoft.com/office/drawing/2014/main" id="{A4EAEFA3-3E01-1995-E78E-CD0109DF0BCE}"/>
              </a:ext>
            </a:extLst>
          </p:cNvPr>
          <p:cNvSpPr/>
          <p:nvPr/>
        </p:nvSpPr>
        <p:spPr>
          <a:xfrm>
            <a:off x="1741353" y="249084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016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</a:t>
            </a:r>
          </a:p>
          <a:p>
            <a:r>
              <a:rPr kumimoji="1" lang="en-US" altLang="ja-JP" sz="1100" b="1" dirty="0"/>
              <a:t>5-5-1. Login-Menu</a:t>
            </a:r>
          </a:p>
        </p:txBody>
      </p:sp>
      <p:pic>
        <p:nvPicPr>
          <p:cNvPr id="155" name="Picture 1">
            <a:extLst>
              <a:ext uri="{FF2B5EF4-FFF2-40B4-BE49-F238E27FC236}">
                <a16:creationId xmlns:a16="http://schemas.microsoft.com/office/drawing/2014/main" id="{F9D38755-CF94-457D-B07C-B5C7FA61F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" y="1532803"/>
            <a:ext cx="3552834" cy="2938490"/>
          </a:xfrm>
          <a:prstGeom prst="rect">
            <a:avLst/>
          </a:prstGeom>
        </p:spPr>
      </p:pic>
      <p:pic>
        <p:nvPicPr>
          <p:cNvPr id="157" name="図 156">
            <a:extLst>
              <a:ext uri="{FF2B5EF4-FFF2-40B4-BE49-F238E27FC236}">
                <a16:creationId xmlns:a16="http://schemas.microsoft.com/office/drawing/2014/main" id="{A671E3CB-8A1A-4924-9222-E16E43167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48" y="1779451"/>
            <a:ext cx="1680164" cy="364390"/>
          </a:xfrm>
          <a:prstGeom prst="rect">
            <a:avLst/>
          </a:prstGeom>
        </p:spPr>
      </p:pic>
      <p:pic>
        <p:nvPicPr>
          <p:cNvPr id="158" name="図 157">
            <a:extLst>
              <a:ext uri="{FF2B5EF4-FFF2-40B4-BE49-F238E27FC236}">
                <a16:creationId xmlns:a16="http://schemas.microsoft.com/office/drawing/2014/main" id="{230FB62C-013C-4F4B-BB45-3E93D2567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985" y="1725673"/>
            <a:ext cx="1478408" cy="464860"/>
          </a:xfrm>
          <a:prstGeom prst="rect">
            <a:avLst/>
          </a:prstGeom>
        </p:spPr>
      </p:pic>
      <p:pic>
        <p:nvPicPr>
          <p:cNvPr id="160" name="図 159">
            <a:extLst>
              <a:ext uri="{FF2B5EF4-FFF2-40B4-BE49-F238E27FC236}">
                <a16:creationId xmlns:a16="http://schemas.microsoft.com/office/drawing/2014/main" id="{D5CCBB21-1B73-4B80-81A6-77140DD39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342830" y="2651419"/>
            <a:ext cx="423825" cy="141275"/>
          </a:xfrm>
          <a:prstGeom prst="rect">
            <a:avLst/>
          </a:prstGeom>
        </p:spPr>
      </p:pic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5B02AB56-A3DD-4FB7-8E38-78574EF98895}"/>
              </a:ext>
            </a:extLst>
          </p:cNvPr>
          <p:cNvSpPr txBox="1"/>
          <p:nvPr/>
        </p:nvSpPr>
        <p:spPr>
          <a:xfrm>
            <a:off x="1294334" y="2622222"/>
            <a:ext cx="12635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ja-JP" sz="800" dirty="0">
                <a:latin typeface="Josefin Sans" panose="020B0604020202020204" pitchFamily="2" charset="0"/>
              </a:rPr>
              <a:t>admin</a:t>
            </a:r>
            <a:endParaRPr lang="ja-JP" altLang="en-US" sz="800" dirty="0"/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23E13C1B-DADE-4FE9-9F61-90DC4183F113}"/>
              </a:ext>
            </a:extLst>
          </p:cNvPr>
          <p:cNvSpPr/>
          <p:nvPr/>
        </p:nvSpPr>
        <p:spPr>
          <a:xfrm>
            <a:off x="4255828" y="2188967"/>
            <a:ext cx="2092960" cy="975360"/>
          </a:xfrm>
          <a:prstGeom prst="wedgeRectCallout">
            <a:avLst>
              <a:gd name="adj1" fmla="val -73746"/>
              <a:gd name="adj2" fmla="val 31250"/>
            </a:avLst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Prepare user ID and password.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Please log in user ID and password.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ID: admin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Pass: 1234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682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4F117F3-6D2A-17ED-DF9F-973C08AF1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26" y="1582846"/>
            <a:ext cx="5983802" cy="264422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5-5-2. Main-Menu</a:t>
            </a: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23E13C1B-DADE-4FE9-9F61-90DC4183F113}"/>
              </a:ext>
            </a:extLst>
          </p:cNvPr>
          <p:cNvSpPr/>
          <p:nvPr/>
        </p:nvSpPr>
        <p:spPr>
          <a:xfrm>
            <a:off x="1679268" y="1772491"/>
            <a:ext cx="2092960" cy="975360"/>
          </a:xfrm>
          <a:prstGeom prst="wedgeRectCallout">
            <a:avLst>
              <a:gd name="adj1" fmla="val -70833"/>
              <a:gd name="adj2" fmla="val 16875"/>
            </a:avLst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[Schedule]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  </a:t>
            </a:r>
            <a:r>
              <a:rPr kumimoji="1" lang="en-US" altLang="ja-JP" sz="700" kern="0" dirty="0">
                <a:solidFill>
                  <a:prstClr val="black"/>
                </a:solidFill>
                <a:highlight>
                  <a:srgbClr val="FFFF00"/>
                </a:highlight>
              </a:rPr>
              <a:t>[Inbound]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  <a:highlight>
                  <a:srgbClr val="FFFF00"/>
                </a:highlight>
              </a:rPr>
              <a:t>  [Outbound]</a:t>
            </a:r>
          </a:p>
          <a:p>
            <a:pPr defTabSz="914400"/>
            <a:r>
              <a:rPr kumimoji="1" lang="en-US" altLang="ja-JP" sz="700" kern="0" dirty="0">
                <a:solidFill>
                  <a:prstClr val="black"/>
                </a:solidFill>
              </a:rPr>
              <a:t>[Inbound]</a:t>
            </a:r>
          </a:p>
          <a:p>
            <a:pPr defTabSz="914400"/>
            <a:r>
              <a:rPr kumimoji="1" lang="en-US" altLang="ja-JP" sz="700" kern="0" dirty="0">
                <a:solidFill>
                  <a:prstClr val="black"/>
                </a:solidFill>
              </a:rPr>
              <a:t>[Outbound]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[Stock Management]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[Master Management]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8B05662C-B132-4626-9E24-C3054579C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49" y="7610566"/>
            <a:ext cx="911865" cy="293831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7F1B44A-694A-4837-88D2-039405FC2729}"/>
              </a:ext>
            </a:extLst>
          </p:cNvPr>
          <p:cNvSpPr txBox="1"/>
          <p:nvPr/>
        </p:nvSpPr>
        <p:spPr>
          <a:xfrm>
            <a:off x="825604" y="7646172"/>
            <a:ext cx="8693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Stock Maintenance Inquiry / Report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cxnSp>
        <p:nvCxnSpPr>
          <p:cNvPr id="15" name="コネクタ: カギ線 14">
            <a:extLst>
              <a:ext uri="{FF2B5EF4-FFF2-40B4-BE49-F238E27FC236}">
                <a16:creationId xmlns:a16="http://schemas.microsoft.com/office/drawing/2014/main" id="{28DEE305-AC3D-4C2D-9F4D-55E6F2CD8473}"/>
              </a:ext>
            </a:extLst>
          </p:cNvPr>
          <p:cNvCxnSpPr>
            <a:cxnSpLocks/>
            <a:stCxn id="56" idx="1"/>
            <a:endCxn id="50" idx="1"/>
          </p:cNvCxnSpPr>
          <p:nvPr/>
        </p:nvCxnSpPr>
        <p:spPr>
          <a:xfrm rot="10800000" flipH="1" flipV="1">
            <a:off x="476760" y="1772491"/>
            <a:ext cx="308707" cy="2849361"/>
          </a:xfrm>
          <a:prstGeom prst="bentConnector3">
            <a:avLst>
              <a:gd name="adj1" fmla="val -74051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コネクタ: カギ線 48">
            <a:extLst>
              <a:ext uri="{FF2B5EF4-FFF2-40B4-BE49-F238E27FC236}">
                <a16:creationId xmlns:a16="http://schemas.microsoft.com/office/drawing/2014/main" id="{FE0FFEBC-0B33-4D42-87FE-A892173AFC60}"/>
              </a:ext>
            </a:extLst>
          </p:cNvPr>
          <p:cNvCxnSpPr>
            <a:cxnSpLocks/>
            <a:stCxn id="27" idx="1"/>
            <a:endCxn id="75" idx="1"/>
          </p:cNvCxnSpPr>
          <p:nvPr/>
        </p:nvCxnSpPr>
        <p:spPr>
          <a:xfrm rot="10800000" flipH="1" flipV="1">
            <a:off x="467400" y="1919318"/>
            <a:ext cx="325688" cy="4033347"/>
          </a:xfrm>
          <a:prstGeom prst="bentConnector3">
            <a:avLst>
              <a:gd name="adj1" fmla="val -7019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コネクタ: カギ線 54">
            <a:extLst>
              <a:ext uri="{FF2B5EF4-FFF2-40B4-BE49-F238E27FC236}">
                <a16:creationId xmlns:a16="http://schemas.microsoft.com/office/drawing/2014/main" id="{ADF2C08C-35EC-4D49-A5B5-7BB74C531724}"/>
              </a:ext>
            </a:extLst>
          </p:cNvPr>
          <p:cNvCxnSpPr>
            <a:cxnSpLocks/>
            <a:stCxn id="28" idx="1"/>
            <a:endCxn id="83" idx="1"/>
          </p:cNvCxnSpPr>
          <p:nvPr/>
        </p:nvCxnSpPr>
        <p:spPr>
          <a:xfrm rot="10800000" flipH="1" flipV="1">
            <a:off x="467399" y="2058013"/>
            <a:ext cx="360889" cy="5380427"/>
          </a:xfrm>
          <a:prstGeom prst="bentConnector3">
            <a:avLst>
              <a:gd name="adj1" fmla="val -63344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コネクタ: カギ線 63">
            <a:extLst>
              <a:ext uri="{FF2B5EF4-FFF2-40B4-BE49-F238E27FC236}">
                <a16:creationId xmlns:a16="http://schemas.microsoft.com/office/drawing/2014/main" id="{672FD6D1-F83F-42EF-83B9-0A5A3E71802F}"/>
              </a:ext>
            </a:extLst>
          </p:cNvPr>
          <p:cNvCxnSpPr>
            <a:cxnSpLocks/>
            <a:stCxn id="50" idx="3"/>
            <a:endCxn id="67" idx="2"/>
          </p:cNvCxnSpPr>
          <p:nvPr/>
        </p:nvCxnSpPr>
        <p:spPr>
          <a:xfrm flipV="1">
            <a:off x="2672080" y="4438038"/>
            <a:ext cx="1976046" cy="183815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楕円 66">
            <a:extLst>
              <a:ext uri="{FF2B5EF4-FFF2-40B4-BE49-F238E27FC236}">
                <a16:creationId xmlns:a16="http://schemas.microsoft.com/office/drawing/2014/main" id="{FAC82798-BDD8-4B88-AF68-B2C911F208B8}"/>
              </a:ext>
            </a:extLst>
          </p:cNvPr>
          <p:cNvSpPr/>
          <p:nvPr/>
        </p:nvSpPr>
        <p:spPr>
          <a:xfrm>
            <a:off x="4648126" y="4335187"/>
            <a:ext cx="1579904" cy="205702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 schedule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72" name="コネクタ: カギ線 71">
            <a:extLst>
              <a:ext uri="{FF2B5EF4-FFF2-40B4-BE49-F238E27FC236}">
                <a16:creationId xmlns:a16="http://schemas.microsoft.com/office/drawing/2014/main" id="{F461CA09-AA60-432F-B74D-C4367D586030}"/>
              </a:ext>
            </a:extLst>
          </p:cNvPr>
          <p:cNvCxnSpPr>
            <a:cxnSpLocks/>
            <a:stCxn id="95" idx="3"/>
            <a:endCxn id="73" idx="2"/>
          </p:cNvCxnSpPr>
          <p:nvPr/>
        </p:nvCxnSpPr>
        <p:spPr>
          <a:xfrm>
            <a:off x="1745511" y="7321176"/>
            <a:ext cx="377069" cy="112229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EA5B4825-839C-4102-BD07-CE5E015FF385}"/>
              </a:ext>
            </a:extLst>
          </p:cNvPr>
          <p:cNvSpPr/>
          <p:nvPr/>
        </p:nvSpPr>
        <p:spPr>
          <a:xfrm>
            <a:off x="2122580" y="7216671"/>
            <a:ext cx="1579904" cy="433467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1000" kern="0" dirty="0">
                <a:solidFill>
                  <a:prstClr val="black"/>
                </a:solidFill>
              </a:rPr>
              <a:t>Stock management</a:t>
            </a:r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3FA18765-ED96-4399-B03E-1EBCFF2B6CCF}"/>
              </a:ext>
            </a:extLst>
          </p:cNvPr>
          <p:cNvSpPr/>
          <p:nvPr/>
        </p:nvSpPr>
        <p:spPr>
          <a:xfrm>
            <a:off x="4863390" y="8693647"/>
            <a:ext cx="1579904" cy="433467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1000" kern="0" dirty="0">
                <a:solidFill>
                  <a:prstClr val="black"/>
                </a:solidFill>
              </a:rPr>
              <a:t>Master management</a:t>
            </a:r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A51756C-E936-48E1-B2F7-EA62BA369328}"/>
              </a:ext>
            </a:extLst>
          </p:cNvPr>
          <p:cNvSpPr/>
          <p:nvPr/>
        </p:nvSpPr>
        <p:spPr>
          <a:xfrm>
            <a:off x="467400" y="1864406"/>
            <a:ext cx="431232" cy="1098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BCFBBD6-4E3F-482D-8837-4DEA5B21CAC7}"/>
              </a:ext>
            </a:extLst>
          </p:cNvPr>
          <p:cNvSpPr/>
          <p:nvPr/>
        </p:nvSpPr>
        <p:spPr>
          <a:xfrm>
            <a:off x="467400" y="2003413"/>
            <a:ext cx="431232" cy="10920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D71B4905-53EE-4422-9496-3795ACFACB98}"/>
              </a:ext>
            </a:extLst>
          </p:cNvPr>
          <p:cNvSpPr/>
          <p:nvPr/>
        </p:nvSpPr>
        <p:spPr>
          <a:xfrm>
            <a:off x="987452" y="1824104"/>
            <a:ext cx="147347" cy="1473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2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0235B992-2A1A-45F9-A5A3-CEF9DB0CC88C}"/>
              </a:ext>
            </a:extLst>
          </p:cNvPr>
          <p:cNvSpPr/>
          <p:nvPr/>
        </p:nvSpPr>
        <p:spPr>
          <a:xfrm>
            <a:off x="987452" y="1996479"/>
            <a:ext cx="147347" cy="1473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3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7AA8675-9109-4278-B2C8-76D3EEA094E4}"/>
              </a:ext>
            </a:extLst>
          </p:cNvPr>
          <p:cNvSpPr/>
          <p:nvPr/>
        </p:nvSpPr>
        <p:spPr>
          <a:xfrm>
            <a:off x="476761" y="1712434"/>
            <a:ext cx="421870" cy="12011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044A416D-4787-4427-B2F6-6BA137F5208C}"/>
              </a:ext>
            </a:extLst>
          </p:cNvPr>
          <p:cNvSpPr/>
          <p:nvPr/>
        </p:nvSpPr>
        <p:spPr>
          <a:xfrm>
            <a:off x="987452" y="1654098"/>
            <a:ext cx="147347" cy="1473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1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40131488-045F-43F0-8E03-A44FB7A9349C}"/>
              </a:ext>
            </a:extLst>
          </p:cNvPr>
          <p:cNvSpPr/>
          <p:nvPr/>
        </p:nvSpPr>
        <p:spPr>
          <a:xfrm>
            <a:off x="465028" y="2144092"/>
            <a:ext cx="431233" cy="11290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6B1FE2C8-AECC-4504-A607-F725FFE440D5}"/>
              </a:ext>
            </a:extLst>
          </p:cNvPr>
          <p:cNvSpPr/>
          <p:nvPr/>
        </p:nvSpPr>
        <p:spPr>
          <a:xfrm>
            <a:off x="985493" y="2174038"/>
            <a:ext cx="147347" cy="1473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4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C090A79A-8C68-4A18-928E-A31B8558D1B1}"/>
              </a:ext>
            </a:extLst>
          </p:cNvPr>
          <p:cNvSpPr/>
          <p:nvPr/>
        </p:nvSpPr>
        <p:spPr>
          <a:xfrm>
            <a:off x="985493" y="2356855"/>
            <a:ext cx="147347" cy="1473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5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cxnSp>
        <p:nvCxnSpPr>
          <p:cNvPr id="69" name="コネクタ: カギ線 68">
            <a:extLst>
              <a:ext uri="{FF2B5EF4-FFF2-40B4-BE49-F238E27FC236}">
                <a16:creationId xmlns:a16="http://schemas.microsoft.com/office/drawing/2014/main" id="{779047FF-1C5E-47DA-8B64-8D976FFEC647}"/>
              </a:ext>
            </a:extLst>
          </p:cNvPr>
          <p:cNvCxnSpPr>
            <a:cxnSpLocks/>
            <a:stCxn id="62" idx="1"/>
            <a:endCxn id="124" idx="2"/>
          </p:cNvCxnSpPr>
          <p:nvPr/>
        </p:nvCxnSpPr>
        <p:spPr>
          <a:xfrm rot="10800000" flipH="1" flipV="1">
            <a:off x="465028" y="2200544"/>
            <a:ext cx="4359878" cy="6249153"/>
          </a:xfrm>
          <a:prstGeom prst="bentConnector4">
            <a:avLst>
              <a:gd name="adj1" fmla="val -5243"/>
              <a:gd name="adj2" fmla="val 103658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図 81">
            <a:extLst>
              <a:ext uri="{FF2B5EF4-FFF2-40B4-BE49-F238E27FC236}">
                <a16:creationId xmlns:a16="http://schemas.microsoft.com/office/drawing/2014/main" id="{5C99A4AE-3897-4437-A1A1-14CE3D020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34" y="7291526"/>
            <a:ext cx="911865" cy="293831"/>
          </a:xfrm>
          <a:prstGeom prst="rect">
            <a:avLst/>
          </a:prstGeom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56BC994-1C28-4E98-8A6B-1047F4A40CCA}"/>
              </a:ext>
            </a:extLst>
          </p:cNvPr>
          <p:cNvSpPr txBox="1"/>
          <p:nvPr/>
        </p:nvSpPr>
        <p:spPr>
          <a:xfrm>
            <a:off x="828289" y="7353802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Stocktaking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987D8FF8-66D9-4594-B5D4-B4183240F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07" y="6660594"/>
            <a:ext cx="911865" cy="293831"/>
          </a:xfrm>
          <a:prstGeom prst="rect">
            <a:avLst/>
          </a:prstGeom>
        </p:spPr>
      </p:pic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5765C124-9BFD-42B3-B29A-0CFF9E6E97DE}"/>
              </a:ext>
            </a:extLst>
          </p:cNvPr>
          <p:cNvSpPr txBox="1"/>
          <p:nvPr/>
        </p:nvSpPr>
        <p:spPr>
          <a:xfrm>
            <a:off x="827462" y="6722870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Stock Inquiry / report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9B027EB1-1C14-4226-905F-4498DFDD9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64" y="6975947"/>
            <a:ext cx="911865" cy="293831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DA7B4B2B-3BEE-410F-8732-29A6A9FDE78D}"/>
              </a:ext>
            </a:extLst>
          </p:cNvPr>
          <p:cNvSpPr txBox="1"/>
          <p:nvPr/>
        </p:nvSpPr>
        <p:spPr>
          <a:xfrm>
            <a:off x="823019" y="7038223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Stock Maintenance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A4407D55-A9D4-4371-AFD2-D3A91C4957F8}"/>
              </a:ext>
            </a:extLst>
          </p:cNvPr>
          <p:cNvSpPr/>
          <p:nvPr/>
        </p:nvSpPr>
        <p:spPr>
          <a:xfrm>
            <a:off x="799044" y="6699732"/>
            <a:ext cx="946467" cy="124288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588B6212-9BC1-430B-8D22-3AA9F32FC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454" y="6841417"/>
            <a:ext cx="911865" cy="293831"/>
          </a:xfrm>
          <a:prstGeom prst="rect">
            <a:avLst/>
          </a:prstGeom>
        </p:spPr>
      </p:pic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CBDE3BCC-C2A7-4D4A-B961-65FE2A49D12C}"/>
              </a:ext>
            </a:extLst>
          </p:cNvPr>
          <p:cNvSpPr txBox="1"/>
          <p:nvPr/>
        </p:nvSpPr>
        <p:spPr>
          <a:xfrm>
            <a:off x="4882809" y="6903693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Name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03" name="図 102">
            <a:extLst>
              <a:ext uri="{FF2B5EF4-FFF2-40B4-BE49-F238E27FC236}">
                <a16:creationId xmlns:a16="http://schemas.microsoft.com/office/drawing/2014/main" id="{E302E4BF-21FB-4352-88C2-3B255222A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975" y="8113816"/>
            <a:ext cx="911865" cy="293831"/>
          </a:xfrm>
          <a:prstGeom prst="rect">
            <a:avLst/>
          </a:prstGeom>
        </p:spPr>
      </p:pic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A850098F-250D-40CB-91A9-53820A08E36C}"/>
              </a:ext>
            </a:extLst>
          </p:cNvPr>
          <p:cNvSpPr txBox="1"/>
          <p:nvPr/>
        </p:nvSpPr>
        <p:spPr>
          <a:xfrm>
            <a:off x="3916330" y="8145612"/>
            <a:ext cx="8693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User credential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859F363E-0E41-47B1-AB44-1E17FDBA3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178" y="6521216"/>
            <a:ext cx="911865" cy="293831"/>
          </a:xfrm>
          <a:prstGeom prst="rect">
            <a:avLst/>
          </a:prstGeom>
        </p:spPr>
      </p:pic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5249793C-2FEB-4E73-93DC-33DF9F55DD84}"/>
              </a:ext>
            </a:extLst>
          </p:cNvPr>
          <p:cNvSpPr txBox="1"/>
          <p:nvPr/>
        </p:nvSpPr>
        <p:spPr>
          <a:xfrm>
            <a:off x="4883533" y="6583492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Authority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07" name="図 106">
            <a:extLst>
              <a:ext uri="{FF2B5EF4-FFF2-40B4-BE49-F238E27FC236}">
                <a16:creationId xmlns:a16="http://schemas.microsoft.com/office/drawing/2014/main" id="{4365F0A8-52DE-48E0-97CC-74B15DD5D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428" y="7466070"/>
            <a:ext cx="911865" cy="293831"/>
          </a:xfrm>
          <a:prstGeom prst="rect">
            <a:avLst/>
          </a:prstGeom>
        </p:spPr>
      </p:pic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158CF1CE-06C8-49E7-8EC6-488EC96066F4}"/>
              </a:ext>
            </a:extLst>
          </p:cNvPr>
          <p:cNvSpPr txBox="1"/>
          <p:nvPr/>
        </p:nvSpPr>
        <p:spPr>
          <a:xfrm>
            <a:off x="3918783" y="7528346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Location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09" name="図 108">
            <a:extLst>
              <a:ext uri="{FF2B5EF4-FFF2-40B4-BE49-F238E27FC236}">
                <a16:creationId xmlns:a16="http://schemas.microsoft.com/office/drawing/2014/main" id="{DB48A1AE-90F3-4E8C-84E5-F66DD17E6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795" y="7781423"/>
            <a:ext cx="911865" cy="293831"/>
          </a:xfrm>
          <a:prstGeom prst="rect">
            <a:avLst/>
          </a:prstGeom>
        </p:spPr>
      </p:pic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B8D6606F-3CA1-4692-B87F-12E320844083}"/>
              </a:ext>
            </a:extLst>
          </p:cNvPr>
          <p:cNvSpPr txBox="1"/>
          <p:nvPr/>
        </p:nvSpPr>
        <p:spPr>
          <a:xfrm>
            <a:off x="3918150" y="7843699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User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11" name="図 110">
            <a:extLst>
              <a:ext uri="{FF2B5EF4-FFF2-40B4-BE49-F238E27FC236}">
                <a16:creationId xmlns:a16="http://schemas.microsoft.com/office/drawing/2014/main" id="{5C8B6B43-299C-4CE0-A0AD-7AA7214AE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975" y="6830516"/>
            <a:ext cx="911865" cy="293831"/>
          </a:xfrm>
          <a:prstGeom prst="rect">
            <a:avLst/>
          </a:prstGeom>
        </p:spPr>
      </p:pic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DECF1DBB-57BE-4C41-B588-27C39855F227}"/>
              </a:ext>
            </a:extLst>
          </p:cNvPr>
          <p:cNvSpPr txBox="1"/>
          <p:nvPr/>
        </p:nvSpPr>
        <p:spPr>
          <a:xfrm>
            <a:off x="3916330" y="6850882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Item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13" name="図 112">
            <a:extLst>
              <a:ext uri="{FF2B5EF4-FFF2-40B4-BE49-F238E27FC236}">
                <a16:creationId xmlns:a16="http://schemas.microsoft.com/office/drawing/2014/main" id="{DAB4738C-3620-40F3-8F38-8AF9D93BD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152" y="7145869"/>
            <a:ext cx="911865" cy="293831"/>
          </a:xfrm>
          <a:prstGeom prst="rect">
            <a:avLst/>
          </a:prstGeom>
        </p:spPr>
      </p:pic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ACEF6CA0-5CAF-4D69-998C-EA86A1B1D478}"/>
              </a:ext>
            </a:extLst>
          </p:cNvPr>
          <p:cNvSpPr txBox="1"/>
          <p:nvPr/>
        </p:nvSpPr>
        <p:spPr>
          <a:xfrm>
            <a:off x="3919507" y="7208145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Customer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27F87F66-6023-4AE3-81C2-380E7979D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975" y="6518951"/>
            <a:ext cx="911865" cy="293831"/>
          </a:xfrm>
          <a:prstGeom prst="rect">
            <a:avLst/>
          </a:prstGeom>
        </p:spPr>
      </p:pic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58A65484-26DF-404A-B451-7934C3DB18F0}"/>
              </a:ext>
            </a:extLst>
          </p:cNvPr>
          <p:cNvSpPr txBox="1"/>
          <p:nvPr/>
        </p:nvSpPr>
        <p:spPr>
          <a:xfrm>
            <a:off x="3916330" y="6539317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Supplier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19" name="図 118">
            <a:extLst>
              <a:ext uri="{FF2B5EF4-FFF2-40B4-BE49-F238E27FC236}">
                <a16:creationId xmlns:a16="http://schemas.microsoft.com/office/drawing/2014/main" id="{0A2912D1-931D-435E-944B-4FE9F90E1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001" y="7156799"/>
            <a:ext cx="911865" cy="293831"/>
          </a:xfrm>
          <a:prstGeom prst="rect">
            <a:avLst/>
          </a:prstGeom>
        </p:spPr>
      </p:pic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7442881C-B9E4-4F8A-B217-FDD6E6E73B67}"/>
              </a:ext>
            </a:extLst>
          </p:cNvPr>
          <p:cNvSpPr txBox="1"/>
          <p:nvPr/>
        </p:nvSpPr>
        <p:spPr>
          <a:xfrm>
            <a:off x="4880356" y="7219075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Packing Standard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25AAEB85-8082-436C-BC3F-A9301DD915CA}"/>
              </a:ext>
            </a:extLst>
          </p:cNvPr>
          <p:cNvSpPr/>
          <p:nvPr/>
        </p:nvSpPr>
        <p:spPr>
          <a:xfrm>
            <a:off x="3807557" y="6474476"/>
            <a:ext cx="2034697" cy="197522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cxnSp>
        <p:nvCxnSpPr>
          <p:cNvPr id="126" name="コネクタ: カギ線 125">
            <a:extLst>
              <a:ext uri="{FF2B5EF4-FFF2-40B4-BE49-F238E27FC236}">
                <a16:creationId xmlns:a16="http://schemas.microsoft.com/office/drawing/2014/main" id="{13316A1E-8D14-4AE2-A721-8583814FAA0A}"/>
              </a:ext>
            </a:extLst>
          </p:cNvPr>
          <p:cNvCxnSpPr>
            <a:cxnSpLocks/>
            <a:stCxn id="124" idx="3"/>
            <a:endCxn id="76" idx="0"/>
          </p:cNvCxnSpPr>
          <p:nvPr/>
        </p:nvCxnSpPr>
        <p:spPr>
          <a:xfrm flipH="1">
            <a:off x="5653342" y="7462087"/>
            <a:ext cx="188912" cy="1231560"/>
          </a:xfrm>
          <a:prstGeom prst="bentConnector4">
            <a:avLst>
              <a:gd name="adj1" fmla="val -121009"/>
              <a:gd name="adj2" fmla="val 90096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4B4DEDA-3076-4F4E-F484-4E22289072DC}"/>
              </a:ext>
            </a:extLst>
          </p:cNvPr>
          <p:cNvSpPr/>
          <p:nvPr/>
        </p:nvSpPr>
        <p:spPr>
          <a:xfrm>
            <a:off x="465028" y="2288475"/>
            <a:ext cx="431233" cy="11290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cxnSp>
        <p:nvCxnSpPr>
          <p:cNvPr id="35" name="コネクタ: カギ線 34">
            <a:extLst>
              <a:ext uri="{FF2B5EF4-FFF2-40B4-BE49-F238E27FC236}">
                <a16:creationId xmlns:a16="http://schemas.microsoft.com/office/drawing/2014/main" id="{6CBF6E45-E0CA-91FB-CC8B-CCD990231388}"/>
              </a:ext>
            </a:extLst>
          </p:cNvPr>
          <p:cNvCxnSpPr>
            <a:cxnSpLocks/>
            <a:stCxn id="33" idx="1"/>
            <a:endCxn id="124" idx="0"/>
          </p:cNvCxnSpPr>
          <p:nvPr/>
        </p:nvCxnSpPr>
        <p:spPr>
          <a:xfrm rot="10800000" flipH="1" flipV="1">
            <a:off x="465028" y="2344928"/>
            <a:ext cx="4359878" cy="4129548"/>
          </a:xfrm>
          <a:prstGeom prst="bentConnector4">
            <a:avLst>
              <a:gd name="adj1" fmla="val -5243"/>
              <a:gd name="adj2" fmla="val 81684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コネクタ: カギ線 50">
            <a:extLst>
              <a:ext uri="{FF2B5EF4-FFF2-40B4-BE49-F238E27FC236}">
                <a16:creationId xmlns:a16="http://schemas.microsoft.com/office/drawing/2014/main" id="{0F9C1568-69DB-D877-5213-32C85CB0A3BD}"/>
              </a:ext>
            </a:extLst>
          </p:cNvPr>
          <p:cNvCxnSpPr>
            <a:cxnSpLocks/>
            <a:stCxn id="14" idx="3"/>
            <a:endCxn id="58" idx="2"/>
          </p:cNvCxnSpPr>
          <p:nvPr/>
        </p:nvCxnSpPr>
        <p:spPr>
          <a:xfrm flipV="1">
            <a:off x="2672080" y="4694058"/>
            <a:ext cx="1988236" cy="633185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楕円 57">
            <a:extLst>
              <a:ext uri="{FF2B5EF4-FFF2-40B4-BE49-F238E27FC236}">
                <a16:creationId xmlns:a16="http://schemas.microsoft.com/office/drawing/2014/main" id="{F73FB825-EDAB-3CD1-D215-E6D70D99E8BD}"/>
              </a:ext>
            </a:extLst>
          </p:cNvPr>
          <p:cNvSpPr/>
          <p:nvPr/>
        </p:nvSpPr>
        <p:spPr>
          <a:xfrm>
            <a:off x="4660316" y="4591207"/>
            <a:ext cx="1579904" cy="205702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Outbound schedule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F9004F37-6AF7-A265-B064-DDAF3DF0E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90" y="5797015"/>
            <a:ext cx="911865" cy="293831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FA6F378-4499-4B38-BE1D-0FE20DFFB4BB}"/>
              </a:ext>
            </a:extLst>
          </p:cNvPr>
          <p:cNvSpPr txBox="1"/>
          <p:nvPr/>
        </p:nvSpPr>
        <p:spPr>
          <a:xfrm>
            <a:off x="738632" y="5877571"/>
            <a:ext cx="1040637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Inbound Inquiry Report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E1783B51-56CF-314E-F0B1-81F23E591EFA}"/>
              </a:ext>
            </a:extLst>
          </p:cNvPr>
          <p:cNvSpPr/>
          <p:nvPr/>
        </p:nvSpPr>
        <p:spPr>
          <a:xfrm>
            <a:off x="793088" y="5849815"/>
            <a:ext cx="946467" cy="20570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A277CEF2-4C7A-8EBF-D782-8496DE9C3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64" y="6104466"/>
            <a:ext cx="911865" cy="293831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A92807EE-02C8-5E32-68DA-2DF9809C1433}"/>
              </a:ext>
            </a:extLst>
          </p:cNvPr>
          <p:cNvSpPr txBox="1"/>
          <p:nvPr/>
        </p:nvSpPr>
        <p:spPr>
          <a:xfrm>
            <a:off x="712046" y="6185022"/>
            <a:ext cx="111294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Outbound Inquiry Report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CA9519B9-E9F4-5003-F7ED-9794F45FA227}"/>
              </a:ext>
            </a:extLst>
          </p:cNvPr>
          <p:cNvSpPr/>
          <p:nvPr/>
        </p:nvSpPr>
        <p:spPr>
          <a:xfrm>
            <a:off x="789362" y="6157266"/>
            <a:ext cx="946467" cy="20570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98" name="楕円 97">
            <a:extLst>
              <a:ext uri="{FF2B5EF4-FFF2-40B4-BE49-F238E27FC236}">
                <a16:creationId xmlns:a16="http://schemas.microsoft.com/office/drawing/2014/main" id="{FDC8778A-12EE-3C94-FBCC-14F28360A24E}"/>
              </a:ext>
            </a:extLst>
          </p:cNvPr>
          <p:cNvSpPr/>
          <p:nvPr/>
        </p:nvSpPr>
        <p:spPr>
          <a:xfrm>
            <a:off x="4660316" y="5133359"/>
            <a:ext cx="1659204" cy="205702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 Inquiry Report</a:t>
            </a:r>
          </a:p>
        </p:txBody>
      </p:sp>
      <p:sp>
        <p:nvSpPr>
          <p:cNvPr id="101" name="楕円 100">
            <a:extLst>
              <a:ext uri="{FF2B5EF4-FFF2-40B4-BE49-F238E27FC236}">
                <a16:creationId xmlns:a16="http://schemas.microsoft.com/office/drawing/2014/main" id="{19E0B8F9-25C4-997E-73C3-BD2649D81B38}"/>
              </a:ext>
            </a:extLst>
          </p:cNvPr>
          <p:cNvSpPr/>
          <p:nvPr/>
        </p:nvSpPr>
        <p:spPr>
          <a:xfrm>
            <a:off x="4672506" y="5389379"/>
            <a:ext cx="1647014" cy="205702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Outbound Inquiry Report</a:t>
            </a:r>
          </a:p>
        </p:txBody>
      </p:sp>
      <p:cxnSp>
        <p:nvCxnSpPr>
          <p:cNvPr id="102" name="コネクタ: カギ線 101">
            <a:extLst>
              <a:ext uri="{FF2B5EF4-FFF2-40B4-BE49-F238E27FC236}">
                <a16:creationId xmlns:a16="http://schemas.microsoft.com/office/drawing/2014/main" id="{E972ABEF-9185-B9B4-3563-C99456001214}"/>
              </a:ext>
            </a:extLst>
          </p:cNvPr>
          <p:cNvCxnSpPr>
            <a:cxnSpLocks/>
            <a:stCxn id="68" idx="3"/>
            <a:endCxn id="98" idx="2"/>
          </p:cNvCxnSpPr>
          <p:nvPr/>
        </p:nvCxnSpPr>
        <p:spPr>
          <a:xfrm flipV="1">
            <a:off x="1779269" y="5236210"/>
            <a:ext cx="2881047" cy="726000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コネクタ: カギ線 126">
            <a:extLst>
              <a:ext uri="{FF2B5EF4-FFF2-40B4-BE49-F238E27FC236}">
                <a16:creationId xmlns:a16="http://schemas.microsoft.com/office/drawing/2014/main" id="{AEC729D6-2DF8-C365-F9D7-29E94750E9CC}"/>
              </a:ext>
            </a:extLst>
          </p:cNvPr>
          <p:cNvCxnSpPr>
            <a:cxnSpLocks/>
            <a:stCxn id="90" idx="3"/>
            <a:endCxn id="101" idx="2"/>
          </p:cNvCxnSpPr>
          <p:nvPr/>
        </p:nvCxnSpPr>
        <p:spPr>
          <a:xfrm flipV="1">
            <a:off x="1735829" y="5492230"/>
            <a:ext cx="2936677" cy="767887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118">
            <a:extLst>
              <a:ext uri="{FF2B5EF4-FFF2-40B4-BE49-F238E27FC236}">
                <a16:creationId xmlns:a16="http://schemas.microsoft.com/office/drawing/2014/main" id="{28BCF835-1C20-9564-4532-A3676CB50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398" y="7478719"/>
            <a:ext cx="911865" cy="293831"/>
          </a:xfrm>
          <a:prstGeom prst="rect">
            <a:avLst/>
          </a:prstGeom>
        </p:spPr>
      </p:pic>
      <p:sp>
        <p:nvSpPr>
          <p:cNvPr id="9" name="テキスト ボックス 119">
            <a:extLst>
              <a:ext uri="{FF2B5EF4-FFF2-40B4-BE49-F238E27FC236}">
                <a16:creationId xmlns:a16="http://schemas.microsoft.com/office/drawing/2014/main" id="{5E4E7EBA-A569-1C7E-9BC2-4F56DAA354F3}"/>
              </a:ext>
            </a:extLst>
          </p:cNvPr>
          <p:cNvSpPr txBox="1"/>
          <p:nvPr/>
        </p:nvSpPr>
        <p:spPr>
          <a:xfrm>
            <a:off x="4887753" y="7540995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NG Reason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2" name="図 118">
            <a:extLst>
              <a:ext uri="{FF2B5EF4-FFF2-40B4-BE49-F238E27FC236}">
                <a16:creationId xmlns:a16="http://schemas.microsoft.com/office/drawing/2014/main" id="{B5C4F2EA-F9FB-4940-657F-E00FCF28B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398" y="7800639"/>
            <a:ext cx="911865" cy="293831"/>
          </a:xfrm>
          <a:prstGeom prst="rect">
            <a:avLst/>
          </a:prstGeom>
        </p:spPr>
      </p:pic>
      <p:sp>
        <p:nvSpPr>
          <p:cNvPr id="18" name="テキスト ボックス 119">
            <a:extLst>
              <a:ext uri="{FF2B5EF4-FFF2-40B4-BE49-F238E27FC236}">
                <a16:creationId xmlns:a16="http://schemas.microsoft.com/office/drawing/2014/main" id="{36E059A5-53E9-501D-4D2C-4C4781029C03}"/>
              </a:ext>
            </a:extLst>
          </p:cNvPr>
          <p:cNvSpPr txBox="1"/>
          <p:nvPr/>
        </p:nvSpPr>
        <p:spPr>
          <a:xfrm>
            <a:off x="4887753" y="7862915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BOM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0" name="図 12">
            <a:extLst>
              <a:ext uri="{FF2B5EF4-FFF2-40B4-BE49-F238E27FC236}">
                <a16:creationId xmlns:a16="http://schemas.microsoft.com/office/drawing/2014/main" id="{76528F4D-33F2-B015-3965-59D7212C3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70" y="4325766"/>
            <a:ext cx="911865" cy="293831"/>
          </a:xfrm>
          <a:prstGeom prst="rect">
            <a:avLst/>
          </a:prstGeom>
        </p:spPr>
      </p:pic>
      <p:sp>
        <p:nvSpPr>
          <p:cNvPr id="11" name="テキスト ボックス 38">
            <a:extLst>
              <a:ext uri="{FF2B5EF4-FFF2-40B4-BE49-F238E27FC236}">
                <a16:creationId xmlns:a16="http://schemas.microsoft.com/office/drawing/2014/main" id="{71C1DDEE-3075-567F-C6FC-46514A7B3A6B}"/>
              </a:ext>
            </a:extLst>
          </p:cNvPr>
          <p:cNvSpPr txBox="1"/>
          <p:nvPr/>
        </p:nvSpPr>
        <p:spPr>
          <a:xfrm>
            <a:off x="814833" y="4406322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Inbound Schedule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14" name="正方形/長方形 40">
            <a:extLst>
              <a:ext uri="{FF2B5EF4-FFF2-40B4-BE49-F238E27FC236}">
                <a16:creationId xmlns:a16="http://schemas.microsoft.com/office/drawing/2014/main" id="{A3426F7D-8FC2-A437-5349-C73BA051791D}"/>
              </a:ext>
            </a:extLst>
          </p:cNvPr>
          <p:cNvSpPr/>
          <p:nvPr/>
        </p:nvSpPr>
        <p:spPr>
          <a:xfrm>
            <a:off x="785468" y="4996539"/>
            <a:ext cx="1886612" cy="66140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pic>
        <p:nvPicPr>
          <p:cNvPr id="20" name="図 8">
            <a:extLst>
              <a:ext uri="{FF2B5EF4-FFF2-40B4-BE49-F238E27FC236}">
                <a16:creationId xmlns:a16="http://schemas.microsoft.com/office/drawing/2014/main" id="{1FB01FFD-37F7-16D3-8458-48452E48C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35" y="5031945"/>
            <a:ext cx="911865" cy="293831"/>
          </a:xfrm>
          <a:prstGeom prst="rect">
            <a:avLst/>
          </a:prstGeom>
        </p:spPr>
      </p:pic>
      <p:sp>
        <p:nvSpPr>
          <p:cNvPr id="21" name="テキスト ボックス 9">
            <a:extLst>
              <a:ext uri="{FF2B5EF4-FFF2-40B4-BE49-F238E27FC236}">
                <a16:creationId xmlns:a16="http://schemas.microsoft.com/office/drawing/2014/main" id="{1B3BCAF7-3E6C-48F9-E5F2-366BA5AD9B6C}"/>
              </a:ext>
            </a:extLst>
          </p:cNvPr>
          <p:cNvSpPr txBox="1"/>
          <p:nvPr/>
        </p:nvSpPr>
        <p:spPr>
          <a:xfrm>
            <a:off x="802998" y="5112501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Outbound Schedule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30E7F5-342A-C726-EA18-E2D963B2442D}"/>
              </a:ext>
            </a:extLst>
          </p:cNvPr>
          <p:cNvSpPr/>
          <p:nvPr/>
        </p:nvSpPr>
        <p:spPr>
          <a:xfrm>
            <a:off x="1784891" y="4333885"/>
            <a:ext cx="867411" cy="2895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schemeClr val="bg1"/>
                </a:solidFill>
              </a:rPr>
              <a:t>PS Complete</a:t>
            </a:r>
          </a:p>
          <a:p>
            <a:pPr algn="ctr" defTabSz="914400"/>
            <a:r>
              <a:rPr kumimoji="1" lang="en-US" sz="700" kern="0" dirty="0">
                <a:solidFill>
                  <a:schemeClr val="bg1"/>
                </a:solidFill>
              </a:rPr>
              <a:t>(FG Inbound)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846E3F-0DFD-AA81-BDDF-5FDC3DFC4EFF}"/>
              </a:ext>
            </a:extLst>
          </p:cNvPr>
          <p:cNvSpPr/>
          <p:nvPr/>
        </p:nvSpPr>
        <p:spPr>
          <a:xfrm>
            <a:off x="1779268" y="5037033"/>
            <a:ext cx="867411" cy="2895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schemeClr val="bg1"/>
                </a:solidFill>
              </a:rPr>
              <a:t>Material Issue Slip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D6543C-0B4E-B8EE-C21D-3234F6993B15}"/>
              </a:ext>
            </a:extLst>
          </p:cNvPr>
          <p:cNvSpPr/>
          <p:nvPr/>
        </p:nvSpPr>
        <p:spPr>
          <a:xfrm>
            <a:off x="1787422" y="4632114"/>
            <a:ext cx="867411" cy="2895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schemeClr val="bg1"/>
                </a:solidFill>
              </a:rPr>
              <a:t>Receipt Material</a:t>
            </a:r>
          </a:p>
        </p:txBody>
      </p:sp>
      <p:sp>
        <p:nvSpPr>
          <p:cNvPr id="50" name="正方形/長方形 40">
            <a:extLst>
              <a:ext uri="{FF2B5EF4-FFF2-40B4-BE49-F238E27FC236}">
                <a16:creationId xmlns:a16="http://schemas.microsoft.com/office/drawing/2014/main" id="{C6A636CB-2244-3138-C61B-2EB42DBFD7DE}"/>
              </a:ext>
            </a:extLst>
          </p:cNvPr>
          <p:cNvSpPr/>
          <p:nvPr/>
        </p:nvSpPr>
        <p:spPr>
          <a:xfrm>
            <a:off x="785468" y="4291149"/>
            <a:ext cx="1886612" cy="66140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54" name="Callout: Bent Line 53">
            <a:extLst>
              <a:ext uri="{FF2B5EF4-FFF2-40B4-BE49-F238E27FC236}">
                <a16:creationId xmlns:a16="http://schemas.microsoft.com/office/drawing/2014/main" id="{DCA44EFA-B28F-3CAF-AD83-94A4894E1AAB}"/>
              </a:ext>
            </a:extLst>
          </p:cNvPr>
          <p:cNvSpPr/>
          <p:nvPr/>
        </p:nvSpPr>
        <p:spPr>
          <a:xfrm>
            <a:off x="2301314" y="6439755"/>
            <a:ext cx="1222436" cy="548205"/>
          </a:xfrm>
          <a:prstGeom prst="borderCallout2">
            <a:avLst>
              <a:gd name="adj1" fmla="val -152756"/>
              <a:gd name="adj2" fmla="val -55520"/>
              <a:gd name="adj3" fmla="val 4474"/>
              <a:gd name="adj4" fmla="val -11618"/>
              <a:gd name="adj5" fmla="val 4572"/>
              <a:gd name="adj6" fmla="val -556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600" b="1" dirty="0">
                <a:latin typeface="+mj-lt"/>
              </a:rPr>
              <a:t>Return Material</a:t>
            </a:r>
          </a:p>
          <a:p>
            <a:r>
              <a:rPr kumimoji="1" lang="en-US" altLang="ja-JP" sz="600" dirty="0">
                <a:latin typeface="+mj-lt"/>
              </a:rPr>
              <a:t>Please refer to 5-3-5 Return Material</a:t>
            </a:r>
            <a:r>
              <a:rPr kumimoji="1" lang="ja-JP" altLang="en-US" sz="600" dirty="0">
                <a:latin typeface="+mj-lt"/>
              </a:rPr>
              <a:t> </a:t>
            </a:r>
            <a:r>
              <a:rPr kumimoji="1" lang="en-US" altLang="ja-JP" sz="600" dirty="0">
                <a:latin typeface="+mj-lt"/>
              </a:rPr>
              <a:t>which</a:t>
            </a:r>
            <a:r>
              <a:rPr kumimoji="1" lang="ja-JP" altLang="en-US" sz="600" dirty="0">
                <a:latin typeface="+mj-lt"/>
              </a:rPr>
              <a:t> </a:t>
            </a:r>
            <a:r>
              <a:rPr kumimoji="1" lang="en-US" altLang="ja-JP" sz="600" dirty="0">
                <a:latin typeface="+mj-lt"/>
              </a:rPr>
              <a:t>created</a:t>
            </a:r>
            <a:r>
              <a:rPr kumimoji="1" lang="ja-JP" altLang="en-US" sz="600" dirty="0">
                <a:latin typeface="+mj-lt"/>
              </a:rPr>
              <a:t> </a:t>
            </a:r>
            <a:r>
              <a:rPr kumimoji="1" lang="en-US" altLang="ja-JP" sz="600" dirty="0">
                <a:latin typeface="+mj-lt"/>
              </a:rPr>
              <a:t>by</a:t>
            </a:r>
            <a:r>
              <a:rPr kumimoji="1" lang="ja-JP" altLang="en-US" sz="600" dirty="0">
                <a:latin typeface="+mj-lt"/>
              </a:rPr>
              <a:t> </a:t>
            </a:r>
            <a:r>
              <a:rPr kumimoji="1" lang="en-US" altLang="ja-JP" sz="600" dirty="0">
                <a:latin typeface="+mj-lt"/>
              </a:rPr>
              <a:t>handheld</a:t>
            </a:r>
            <a:r>
              <a:rPr kumimoji="1" lang="ja-JP" altLang="en-US" sz="600" dirty="0">
                <a:latin typeface="+mj-lt"/>
              </a:rPr>
              <a:t> </a:t>
            </a:r>
            <a:r>
              <a:rPr kumimoji="1" lang="en-US" altLang="ja-JP" sz="600" dirty="0">
                <a:latin typeface="+mj-lt"/>
              </a:rPr>
              <a:t>backend function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C0944D1-2375-5361-99BA-492BAB5B7946}"/>
              </a:ext>
            </a:extLst>
          </p:cNvPr>
          <p:cNvSpPr/>
          <p:nvPr/>
        </p:nvSpPr>
        <p:spPr>
          <a:xfrm>
            <a:off x="1779268" y="5337994"/>
            <a:ext cx="867411" cy="2895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schemeClr val="bg1"/>
                </a:solidFill>
              </a:rPr>
              <a:t>FG Outbound</a:t>
            </a:r>
          </a:p>
        </p:txBody>
      </p:sp>
      <p:sp>
        <p:nvSpPr>
          <p:cNvPr id="60" name="テキスト ボックス 300">
            <a:extLst>
              <a:ext uri="{FF2B5EF4-FFF2-40B4-BE49-F238E27FC236}">
                <a16:creationId xmlns:a16="http://schemas.microsoft.com/office/drawing/2014/main" id="{D90BD569-83F7-DBC0-8A89-065CC2EE1FC6}"/>
              </a:ext>
            </a:extLst>
          </p:cNvPr>
          <p:cNvSpPr txBox="1"/>
          <p:nvPr/>
        </p:nvSpPr>
        <p:spPr>
          <a:xfrm>
            <a:off x="2725748" y="3599811"/>
            <a:ext cx="1719252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ERP and Stock Confirmation</a:t>
            </a:r>
          </a:p>
          <a:p>
            <a:r>
              <a:rPr kumimoji="1" lang="en-US" altLang="ja-JP" sz="600" dirty="0">
                <a:latin typeface="+mj-lt"/>
              </a:rPr>
              <a:t>- PS Complete</a:t>
            </a:r>
          </a:p>
          <a:p>
            <a:r>
              <a:rPr kumimoji="1" lang="en-US" altLang="ja-JP" sz="600" dirty="0"/>
              <a:t>- Receipt Material</a:t>
            </a:r>
          </a:p>
          <a:p>
            <a:r>
              <a:rPr kumimoji="1" lang="en-US" altLang="ja-JP" sz="600" dirty="0"/>
              <a:t>   - Show QC Check Status (*Mandatory)</a:t>
            </a:r>
          </a:p>
          <a:p>
            <a:r>
              <a:rPr kumimoji="1" lang="en-US" altLang="ja-JP" sz="600" dirty="0"/>
              <a:t>   - Must pass QC before confirm </a:t>
            </a:r>
            <a:r>
              <a:rPr kumimoji="1" lang="en-US" altLang="ja-JP" sz="600" dirty="0" err="1"/>
              <a:t>stock&amp;ERP</a:t>
            </a:r>
            <a:endParaRPr kumimoji="1" lang="en-US" altLang="ja-JP" sz="600" dirty="0"/>
          </a:p>
          <a:p>
            <a:r>
              <a:rPr kumimoji="1" lang="en-US" altLang="ja-JP" sz="600" dirty="0"/>
              <a:t>- Material Issue Slip</a:t>
            </a:r>
          </a:p>
          <a:p>
            <a:r>
              <a:rPr kumimoji="1" lang="en-US" altLang="ja-JP" sz="600" dirty="0"/>
              <a:t>- FG Outbound</a:t>
            </a:r>
            <a:endParaRPr kumimoji="1" lang="ja-JP" altLang="en-US" sz="600" dirty="0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5509338B-F433-9B68-0A6E-50205433107F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AC0C8D6-4C29-684A-CDEA-97084D666A98}"/>
              </a:ext>
            </a:extLst>
          </p:cNvPr>
          <p:cNvSpPr/>
          <p:nvPr/>
        </p:nvSpPr>
        <p:spPr>
          <a:xfrm>
            <a:off x="4871398" y="8122559"/>
            <a:ext cx="911865" cy="2895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schemeClr val="bg1"/>
                </a:solidFill>
              </a:rPr>
              <a:t>Department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757DAAC-61B8-9C40-FB8B-8071994C25C0}"/>
              </a:ext>
            </a:extLst>
          </p:cNvPr>
          <p:cNvSpPr/>
          <p:nvPr/>
        </p:nvSpPr>
        <p:spPr>
          <a:xfrm>
            <a:off x="803953" y="5337994"/>
            <a:ext cx="867411" cy="2895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schemeClr val="bg1"/>
                </a:solidFill>
              </a:rPr>
              <a:t>Return Material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58A6E10-9873-FFB1-B563-C2C4176841CB}"/>
              </a:ext>
            </a:extLst>
          </p:cNvPr>
          <p:cNvSpPr txBox="1"/>
          <p:nvPr/>
        </p:nvSpPr>
        <p:spPr>
          <a:xfrm>
            <a:off x="369577" y="4306293"/>
            <a:ext cx="508473" cy="2000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700" dirty="0"/>
              <a:t>Inbound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CC14811-5F87-AB24-2C35-B91D04602056}"/>
              </a:ext>
            </a:extLst>
          </p:cNvPr>
          <p:cNvSpPr txBox="1"/>
          <p:nvPr/>
        </p:nvSpPr>
        <p:spPr>
          <a:xfrm>
            <a:off x="317256" y="4997084"/>
            <a:ext cx="579005" cy="2000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700" dirty="0"/>
              <a:t>Outbound</a:t>
            </a:r>
          </a:p>
        </p:txBody>
      </p:sp>
    </p:spTree>
    <p:extLst>
      <p:ext uri="{BB962C8B-B14F-4D97-AF65-F5344CB8AC3E}">
        <p14:creationId xmlns:p14="http://schemas.microsoft.com/office/powerpoint/2010/main" val="37291185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5-5-3. Schedule</a:t>
            </a:r>
          </a:p>
        </p:txBody>
      </p:sp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3EE8537F-451A-8005-34B5-F0B3EAC87141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7" name="二等辺三角形 1">
            <a:extLst>
              <a:ext uri="{FF2B5EF4-FFF2-40B4-BE49-F238E27FC236}">
                <a16:creationId xmlns:a16="http://schemas.microsoft.com/office/drawing/2014/main" id="{FF16B522-535D-7A73-2E68-CCF5DACC9116}"/>
              </a:ext>
            </a:extLst>
          </p:cNvPr>
          <p:cNvSpPr/>
          <p:nvPr/>
        </p:nvSpPr>
        <p:spPr>
          <a:xfrm>
            <a:off x="6180001" y="524681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8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8CFA85-DE90-C0C1-2214-785DCFDA0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73" y="1458861"/>
            <a:ext cx="5964227" cy="31952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C5251E-64F5-7DAF-BFDA-01D8CDF79DA2}"/>
              </a:ext>
            </a:extLst>
          </p:cNvPr>
          <p:cNvSpPr txBox="1"/>
          <p:nvPr/>
        </p:nvSpPr>
        <p:spPr>
          <a:xfrm>
            <a:off x="670927" y="5011484"/>
            <a:ext cx="5588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Remark</a:t>
            </a:r>
          </a:p>
          <a:p>
            <a:pPr algn="l" defTabSz="914400"/>
            <a:endParaRPr kumimoji="1" lang="en-US" sz="12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1. Able to manage the schedule e.g. confirmation/cancel/reactivate.</a:t>
            </a: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2. Confirm schedule, stock qty and send data to each interface tables on ERP.</a:t>
            </a: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3. User have to confirm the schedule after RM Inbound on handy.</a:t>
            </a: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4. User must input INVOICE NO/INVOICE DATE and send back to ERP.</a:t>
            </a: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5. Send default </a:t>
            </a:r>
            <a:r>
              <a:rPr kumimoji="1" lang="en-US" sz="1200" kern="0" dirty="0" err="1">
                <a:solidFill>
                  <a:prstClr val="black"/>
                </a:solidFill>
              </a:rPr>
              <a:t>NGReason</a:t>
            </a:r>
            <a:r>
              <a:rPr kumimoji="1" lang="en-US" sz="1200" kern="0" dirty="0">
                <a:solidFill>
                  <a:prstClr val="black"/>
                </a:solidFill>
              </a:rPr>
              <a:t> code only for send back to ERP.</a:t>
            </a: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6. Add new column transaction date(actual receive shift date) to INBOUND Table that will be set on inbound event. 8.30-20.30 (day shift)/20.30-8.29 (night shift) </a:t>
            </a:r>
          </a:p>
          <a:p>
            <a:endParaRPr lang="en-US" dirty="0"/>
          </a:p>
        </p:txBody>
      </p:sp>
      <p:sp>
        <p:nvSpPr>
          <p:cNvPr id="12" name="テキスト ボックス 300">
            <a:extLst>
              <a:ext uri="{FF2B5EF4-FFF2-40B4-BE49-F238E27FC236}">
                <a16:creationId xmlns:a16="http://schemas.microsoft.com/office/drawing/2014/main" id="{9D79C20A-8128-F1FE-964B-9584DFCF2836}"/>
              </a:ext>
            </a:extLst>
          </p:cNvPr>
          <p:cNvSpPr txBox="1"/>
          <p:nvPr/>
        </p:nvSpPr>
        <p:spPr>
          <a:xfrm>
            <a:off x="4696482" y="4804876"/>
            <a:ext cx="12772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Action detail</a:t>
            </a:r>
          </a:p>
          <a:p>
            <a:r>
              <a:rPr kumimoji="1" lang="en-US" altLang="ja-JP" sz="600" dirty="0">
                <a:latin typeface="+mj-lt"/>
              </a:rPr>
              <a:t>- PS Complete (FG Inbound)</a:t>
            </a:r>
          </a:p>
          <a:p>
            <a:r>
              <a:rPr kumimoji="1" lang="en-US" altLang="ja-JP" sz="600" dirty="0"/>
              <a:t>- Receipt Material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19510175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87DA7-C672-647D-907B-62C68BD53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3B9552A-0093-AB3F-C9E7-AFC2D4448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477CCC5-38B7-C3D4-5314-B37F676D31AD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010D58E-4692-580C-E2E4-4BCE98AC2B83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F3671C8-040E-C66A-4920-8507C1D46BB8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5-5-3. Schedule – PS Complete</a:t>
            </a:r>
          </a:p>
        </p:txBody>
      </p:sp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E6BE64F7-45C0-C45A-53E5-BEC7D071DB26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7" name="二等辺三角形 1">
            <a:extLst>
              <a:ext uri="{FF2B5EF4-FFF2-40B4-BE49-F238E27FC236}">
                <a16:creationId xmlns:a16="http://schemas.microsoft.com/office/drawing/2014/main" id="{29962CA7-EC82-8497-3672-834A222021C6}"/>
              </a:ext>
            </a:extLst>
          </p:cNvPr>
          <p:cNvSpPr/>
          <p:nvPr/>
        </p:nvSpPr>
        <p:spPr>
          <a:xfrm>
            <a:off x="6180001" y="524681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8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D39EBA-08E8-9743-7205-6C7F8D82D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1536684"/>
            <a:ext cx="5868353" cy="3144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CD5808-9598-21ED-7875-CE2E83255EB2}"/>
              </a:ext>
            </a:extLst>
          </p:cNvPr>
          <p:cNvSpPr txBox="1"/>
          <p:nvPr/>
        </p:nvSpPr>
        <p:spPr>
          <a:xfrm>
            <a:off x="670927" y="5011484"/>
            <a:ext cx="55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Remark</a:t>
            </a:r>
          </a:p>
          <a:p>
            <a:pPr algn="l" defTabSz="914400"/>
            <a:endParaRPr kumimoji="1" lang="en-US" sz="12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1. Show the deep details e.g. actual qty and related KANBAN details</a:t>
            </a: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2. Able to confirm stock qty and insert data to </a:t>
            </a:r>
            <a:r>
              <a:rPr kumimoji="1" lang="en-US" sz="1200" kern="0" dirty="0" err="1">
                <a:solidFill>
                  <a:prstClr val="black"/>
                </a:solidFill>
              </a:rPr>
              <a:t>WMS_TB_PS_Complete</a:t>
            </a:r>
            <a:r>
              <a:rPr kumimoji="1" lang="en-US" sz="1200" kern="0" dirty="0">
                <a:solidFill>
                  <a:prstClr val="black"/>
                </a:solidFill>
              </a:rPr>
              <a:t> table.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1CB46D-BC2A-6A67-24B7-DE028A032376}"/>
              </a:ext>
            </a:extLst>
          </p:cNvPr>
          <p:cNvSpPr txBox="1"/>
          <p:nvPr/>
        </p:nvSpPr>
        <p:spPr>
          <a:xfrm>
            <a:off x="2314401" y="1563163"/>
            <a:ext cx="2465419" cy="110800"/>
          </a:xfrm>
          <a:prstGeom prst="rect">
            <a:avLst/>
          </a:prstGeom>
          <a:solidFill>
            <a:srgbClr val="0070C0"/>
          </a:solidFill>
        </p:spPr>
        <p:txBody>
          <a:bodyPr wrap="none" lIns="457200" tIns="18288" rIns="457200" bIns="0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  <a:latin typeface="Consolas" panose="020B0609020204030204" pitchFamily="49" charset="0"/>
              </a:rPr>
              <a:t>Inbound Schedule Detail - PS Complete</a:t>
            </a:r>
          </a:p>
        </p:txBody>
      </p:sp>
    </p:spTree>
    <p:extLst>
      <p:ext uri="{BB962C8B-B14F-4D97-AF65-F5344CB8AC3E}">
        <p14:creationId xmlns:p14="http://schemas.microsoft.com/office/powerpoint/2010/main" val="21121845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66307-423F-D3CB-1ED2-C15314A22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5CC405B-A7ED-0FB1-C7BB-F2B24F36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58BE7EF-BECF-0C93-DB7C-A6D24813792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A2D4B1C-C06C-F0C6-8CE3-5C59D9CB2AB4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303E44E-2D5B-D39C-C164-BFC0C031C692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5-5-3. Schedule – Receipt Material</a:t>
            </a:r>
          </a:p>
        </p:txBody>
      </p:sp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7626B332-E701-EF4E-A7C7-DB2CBB06DD70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7" name="二等辺三角形 1">
            <a:extLst>
              <a:ext uri="{FF2B5EF4-FFF2-40B4-BE49-F238E27FC236}">
                <a16:creationId xmlns:a16="http://schemas.microsoft.com/office/drawing/2014/main" id="{77DEE7F4-3645-C391-8061-E479AF0DD5D8}"/>
              </a:ext>
            </a:extLst>
          </p:cNvPr>
          <p:cNvSpPr/>
          <p:nvPr/>
        </p:nvSpPr>
        <p:spPr>
          <a:xfrm>
            <a:off x="6180001" y="524681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8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C3869-2C98-AE3D-9927-96BE2BD62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1536684"/>
            <a:ext cx="5868353" cy="3144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DE23D8-28A5-F5A7-F86E-9E850599B356}"/>
              </a:ext>
            </a:extLst>
          </p:cNvPr>
          <p:cNvSpPr txBox="1"/>
          <p:nvPr/>
        </p:nvSpPr>
        <p:spPr>
          <a:xfrm>
            <a:off x="670927" y="5011484"/>
            <a:ext cx="558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Remark</a:t>
            </a:r>
          </a:p>
          <a:p>
            <a:pPr algn="l" defTabSz="914400"/>
            <a:endParaRPr kumimoji="1" lang="en-US" sz="1200" kern="0" dirty="0">
              <a:solidFill>
                <a:prstClr val="black"/>
              </a:solidFill>
            </a:endParaRPr>
          </a:p>
          <a:p>
            <a:pPr marL="228600" indent="-228600" algn="l" defTabSz="914400">
              <a:buAutoNum type="arabicPeriod"/>
            </a:pPr>
            <a:r>
              <a:rPr kumimoji="1" lang="en-US" sz="1200" kern="0" dirty="0">
                <a:solidFill>
                  <a:prstClr val="black"/>
                </a:solidFill>
              </a:rPr>
              <a:t>Show the deep details e.g. actual qty, QC check and related GOOD/NG KANBAN details</a:t>
            </a:r>
          </a:p>
          <a:p>
            <a:pPr marL="228600" indent="-228600" algn="l" defTabSz="914400">
              <a:buAutoNum type="arabicPeriod"/>
            </a:pPr>
            <a:r>
              <a:rPr kumimoji="1" lang="en-US" sz="1200" kern="0" dirty="0">
                <a:solidFill>
                  <a:prstClr val="black"/>
                </a:solidFill>
              </a:rPr>
              <a:t>Able to collect the supplier lot no in web site.</a:t>
            </a:r>
          </a:p>
          <a:p>
            <a:pPr marL="228600" indent="-228600" algn="l" defTabSz="914400">
              <a:buAutoNum type="arabicPeriod"/>
            </a:pPr>
            <a:r>
              <a:rPr kumimoji="1" lang="en-US" sz="1200" kern="0" dirty="0">
                <a:solidFill>
                  <a:prstClr val="black"/>
                </a:solidFill>
              </a:rPr>
              <a:t>Must pass the QC check before confirmation.</a:t>
            </a:r>
          </a:p>
          <a:p>
            <a:pPr marL="228600" indent="-228600" algn="l" defTabSz="914400">
              <a:buAutoNum type="arabicPeriod"/>
            </a:pPr>
            <a:r>
              <a:rPr kumimoji="1" lang="en-US" sz="1200" kern="0" dirty="0">
                <a:solidFill>
                  <a:prstClr val="black"/>
                </a:solidFill>
              </a:rPr>
              <a:t>Able to confirm stock qty and insert data to </a:t>
            </a:r>
            <a:r>
              <a:rPr kumimoji="1" lang="en-US" sz="1200" kern="0" dirty="0" err="1">
                <a:solidFill>
                  <a:prstClr val="black"/>
                </a:solidFill>
              </a:rPr>
              <a:t>WMS_TB_Receipt_material</a:t>
            </a:r>
            <a:r>
              <a:rPr kumimoji="1" lang="en-US" sz="1200" kern="0" dirty="0">
                <a:solidFill>
                  <a:prstClr val="black"/>
                </a:solidFill>
              </a:rPr>
              <a:t> table.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15072-64A3-5F05-3DFC-0EC5164983A1}"/>
              </a:ext>
            </a:extLst>
          </p:cNvPr>
          <p:cNvSpPr txBox="1"/>
          <p:nvPr/>
        </p:nvSpPr>
        <p:spPr>
          <a:xfrm>
            <a:off x="2314401" y="1563163"/>
            <a:ext cx="2673809" cy="110800"/>
          </a:xfrm>
          <a:prstGeom prst="rect">
            <a:avLst/>
          </a:prstGeom>
          <a:solidFill>
            <a:srgbClr val="0070C0"/>
          </a:solidFill>
        </p:spPr>
        <p:txBody>
          <a:bodyPr wrap="none" lIns="457200" tIns="18288" rIns="457200" bIns="0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  <a:latin typeface="Consolas" panose="020B0609020204030204" pitchFamily="49" charset="0"/>
              </a:rPr>
              <a:t>Inbound Schedule Detail – Receipt Material</a:t>
            </a:r>
          </a:p>
        </p:txBody>
      </p:sp>
    </p:spTree>
    <p:extLst>
      <p:ext uri="{BB962C8B-B14F-4D97-AF65-F5344CB8AC3E}">
        <p14:creationId xmlns:p14="http://schemas.microsoft.com/office/powerpoint/2010/main" val="33539453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5-5-3. Schedule – Outbound Schedule</a:t>
            </a:r>
          </a:p>
        </p:txBody>
      </p:sp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3EE8537F-451A-8005-34B5-F0B3EAC87141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9" name="二等辺三角形 1">
            <a:extLst>
              <a:ext uri="{FF2B5EF4-FFF2-40B4-BE49-F238E27FC236}">
                <a16:creationId xmlns:a16="http://schemas.microsoft.com/office/drawing/2014/main" id="{D951B27A-D68B-4D84-5EFB-CE3E51389C40}"/>
              </a:ext>
            </a:extLst>
          </p:cNvPr>
          <p:cNvSpPr/>
          <p:nvPr/>
        </p:nvSpPr>
        <p:spPr>
          <a:xfrm>
            <a:off x="6180001" y="539921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8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D58C7-E2DC-2053-F8F0-D4568E93B330}"/>
              </a:ext>
            </a:extLst>
          </p:cNvPr>
          <p:cNvSpPr txBox="1"/>
          <p:nvPr/>
        </p:nvSpPr>
        <p:spPr>
          <a:xfrm>
            <a:off x="632177" y="5235679"/>
            <a:ext cx="5588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Remark</a:t>
            </a:r>
          </a:p>
          <a:p>
            <a:pPr algn="l" defTabSz="914400"/>
            <a:endParaRPr kumimoji="1" lang="en-US" sz="12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1. Able to manage the schedule e.g. confirmation/cancel/reactivate.</a:t>
            </a: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2. Confirm schedule, stock qty and send data to each interface tables on ERP.</a:t>
            </a: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3. User have to confirm the schedule after FG outbound on handy.</a:t>
            </a: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4. Able to enter the additional data e.g. container number that requested from ERP.</a:t>
            </a:r>
          </a:p>
          <a:p>
            <a:endParaRPr lang="en-US" dirty="0"/>
          </a:p>
        </p:txBody>
      </p:sp>
      <p:sp>
        <p:nvSpPr>
          <p:cNvPr id="4" name="テキスト ボックス 300">
            <a:extLst>
              <a:ext uri="{FF2B5EF4-FFF2-40B4-BE49-F238E27FC236}">
                <a16:creationId xmlns:a16="http://schemas.microsoft.com/office/drawing/2014/main" id="{72A63525-9132-6CBD-A33E-B0C5DE0D3E3A}"/>
              </a:ext>
            </a:extLst>
          </p:cNvPr>
          <p:cNvSpPr txBox="1"/>
          <p:nvPr/>
        </p:nvSpPr>
        <p:spPr>
          <a:xfrm>
            <a:off x="4696482" y="5172804"/>
            <a:ext cx="12772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Action detail</a:t>
            </a:r>
          </a:p>
          <a:p>
            <a:r>
              <a:rPr kumimoji="1" lang="en-US" altLang="ja-JP" sz="600" dirty="0">
                <a:latin typeface="+mj-lt"/>
              </a:rPr>
              <a:t>- Material Issue Slip</a:t>
            </a:r>
          </a:p>
          <a:p>
            <a:r>
              <a:rPr kumimoji="1" lang="en-US" altLang="ja-JP" sz="600" dirty="0"/>
              <a:t>- FG Outbound</a:t>
            </a:r>
            <a:endParaRPr kumimoji="1" lang="ja-JP" altLang="en-US" sz="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475346-D35E-B162-8678-6918E3049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38" y="1458861"/>
            <a:ext cx="5964662" cy="31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26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14BCC-0D8F-7C29-7CC0-3559700ED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FAA44FA-D0F6-A0A0-0BF8-87E1840B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D474373-A795-E609-A4F3-FA93A366C2FF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699B8DD-DC50-5466-9C10-53DD969380C5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A436FC7-51A3-1DA4-45D2-C8925D68F698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5-5-3. Schedule – Material Issue Slip</a:t>
            </a:r>
          </a:p>
        </p:txBody>
      </p:sp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0893E4D3-2B3B-0EF2-8DCE-A8F90E34D231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7" name="二等辺三角形 1">
            <a:extLst>
              <a:ext uri="{FF2B5EF4-FFF2-40B4-BE49-F238E27FC236}">
                <a16:creationId xmlns:a16="http://schemas.microsoft.com/office/drawing/2014/main" id="{1145EB31-5E00-EA97-CEAA-E251A470827D}"/>
              </a:ext>
            </a:extLst>
          </p:cNvPr>
          <p:cNvSpPr/>
          <p:nvPr/>
        </p:nvSpPr>
        <p:spPr>
          <a:xfrm>
            <a:off x="6180001" y="524681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8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2166A-0056-D03A-110B-A2FF187BBDD8}"/>
              </a:ext>
            </a:extLst>
          </p:cNvPr>
          <p:cNvSpPr txBox="1"/>
          <p:nvPr/>
        </p:nvSpPr>
        <p:spPr>
          <a:xfrm>
            <a:off x="670927" y="5011484"/>
            <a:ext cx="55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Remark</a:t>
            </a:r>
          </a:p>
          <a:p>
            <a:pPr algn="l" defTabSz="914400"/>
            <a:endParaRPr kumimoji="1" lang="en-US" sz="12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1. Show the deep details e.g. actual qty and related KANBAN details</a:t>
            </a: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2. Able to confirm stock qty (deduct the material qty from PD store) and insert data to </a:t>
            </a:r>
            <a:r>
              <a:rPr kumimoji="1" lang="en-US" sz="1200" kern="0" dirty="0" err="1">
                <a:solidFill>
                  <a:prstClr val="black"/>
                </a:solidFill>
              </a:rPr>
              <a:t>WMS_TB_Material_ISSUE</a:t>
            </a:r>
            <a:r>
              <a:rPr kumimoji="1" lang="en-US" sz="1200" kern="0" dirty="0">
                <a:solidFill>
                  <a:prstClr val="black"/>
                </a:solidFill>
              </a:rPr>
              <a:t> table.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847DBA-F1BE-5EC6-9129-84A0D01CC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1458862"/>
            <a:ext cx="5933440" cy="31773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1C0377-0FEC-348A-8D97-F778F19B8D33}"/>
              </a:ext>
            </a:extLst>
          </p:cNvPr>
          <p:cNvSpPr txBox="1"/>
          <p:nvPr/>
        </p:nvSpPr>
        <p:spPr>
          <a:xfrm>
            <a:off x="2298612" y="1489693"/>
            <a:ext cx="2840521" cy="110800"/>
          </a:xfrm>
          <a:prstGeom prst="rect">
            <a:avLst/>
          </a:prstGeom>
          <a:solidFill>
            <a:srgbClr val="0070C0"/>
          </a:solidFill>
        </p:spPr>
        <p:txBody>
          <a:bodyPr wrap="none" lIns="457200" tIns="18288" rIns="457200" bIns="0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  <a:latin typeface="Consolas" panose="020B0609020204030204" pitchFamily="49" charset="0"/>
              </a:rPr>
              <a:t>Outbound Schedule Detail – Material Issue Slip</a:t>
            </a:r>
          </a:p>
        </p:txBody>
      </p:sp>
    </p:spTree>
    <p:extLst>
      <p:ext uri="{BB962C8B-B14F-4D97-AF65-F5344CB8AC3E}">
        <p14:creationId xmlns:p14="http://schemas.microsoft.com/office/powerpoint/2010/main" val="11921537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6A99E-0097-2F88-C7E9-DFA85B3DB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EF711EF-E8E3-BCB3-FFB1-67759C3D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F001B0A-CCDC-C859-ADA5-08707438FF36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955F8F5-6856-00C8-4A37-1DB3E4C54C3B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5813A8D-FBA5-8F77-7B0D-F35EDA6DCADF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5-5-3. Schedule – FG Outbound</a:t>
            </a:r>
          </a:p>
        </p:txBody>
      </p:sp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E2401BE0-0131-F86D-B2F8-70507837FFCB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7" name="二等辺三角形 1">
            <a:extLst>
              <a:ext uri="{FF2B5EF4-FFF2-40B4-BE49-F238E27FC236}">
                <a16:creationId xmlns:a16="http://schemas.microsoft.com/office/drawing/2014/main" id="{B4437418-0A15-C0B9-1CC2-DBC01E1EF466}"/>
              </a:ext>
            </a:extLst>
          </p:cNvPr>
          <p:cNvSpPr/>
          <p:nvPr/>
        </p:nvSpPr>
        <p:spPr>
          <a:xfrm>
            <a:off x="6180001" y="524681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8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19F3A-448C-1B8C-0FDC-B597B059114F}"/>
              </a:ext>
            </a:extLst>
          </p:cNvPr>
          <p:cNvSpPr txBox="1"/>
          <p:nvPr/>
        </p:nvSpPr>
        <p:spPr>
          <a:xfrm>
            <a:off x="670927" y="5011484"/>
            <a:ext cx="55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Remark</a:t>
            </a:r>
          </a:p>
          <a:p>
            <a:pPr algn="l" defTabSz="914400"/>
            <a:endParaRPr kumimoji="1" lang="en-US" sz="12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1. Show the deep details e.g. actual qty and related KANBAN details</a:t>
            </a: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2. Able to confirm stock qty and insert data to </a:t>
            </a:r>
            <a:r>
              <a:rPr kumimoji="1" lang="en-US" sz="1200" kern="0" dirty="0" err="1">
                <a:solidFill>
                  <a:prstClr val="black"/>
                </a:solidFill>
              </a:rPr>
              <a:t>WMS_TB_Shipping</a:t>
            </a:r>
            <a:r>
              <a:rPr kumimoji="1" lang="en-US" sz="1200" kern="0" dirty="0">
                <a:solidFill>
                  <a:prstClr val="black"/>
                </a:solidFill>
              </a:rPr>
              <a:t> FG table.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743C29-3993-2B8B-3A44-2E3C39C12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1458862"/>
            <a:ext cx="5933440" cy="31773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5A1868-7533-F693-FBF8-EC822152C7A9}"/>
              </a:ext>
            </a:extLst>
          </p:cNvPr>
          <p:cNvSpPr txBox="1"/>
          <p:nvPr/>
        </p:nvSpPr>
        <p:spPr>
          <a:xfrm>
            <a:off x="2298612" y="1489693"/>
            <a:ext cx="2507097" cy="110800"/>
          </a:xfrm>
          <a:prstGeom prst="rect">
            <a:avLst/>
          </a:prstGeom>
          <a:solidFill>
            <a:srgbClr val="0070C0"/>
          </a:solidFill>
        </p:spPr>
        <p:txBody>
          <a:bodyPr wrap="none" lIns="457200" tIns="18288" rIns="457200" bIns="0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  <a:latin typeface="Consolas" panose="020B0609020204030204" pitchFamily="49" charset="0"/>
              </a:rPr>
              <a:t>Outbound Schedule Detail – FG Outbound</a:t>
            </a:r>
          </a:p>
        </p:txBody>
      </p:sp>
    </p:spTree>
    <p:extLst>
      <p:ext uri="{BB962C8B-B14F-4D97-AF65-F5344CB8AC3E}">
        <p14:creationId xmlns:p14="http://schemas.microsoft.com/office/powerpoint/2010/main" val="31686298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B2EFC-95A2-538F-33C8-18674F651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8AEE389-1C0A-68A4-A288-9225254A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F07CA6C-55EE-331C-9F3D-3D8068E5CA81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8542C150-CCC6-8B22-4817-D731162FB1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E3CE524-818E-D421-AD85-71E6CD1ACFDC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5-5-3. Schedule – Return Material</a:t>
            </a:r>
          </a:p>
        </p:txBody>
      </p:sp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F661FE48-687F-34D9-4D74-51AD0D324E41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7" name="二等辺三角形 1">
            <a:extLst>
              <a:ext uri="{FF2B5EF4-FFF2-40B4-BE49-F238E27FC236}">
                <a16:creationId xmlns:a16="http://schemas.microsoft.com/office/drawing/2014/main" id="{270AA593-FDD7-8E52-54A4-ADA14DFF30C6}"/>
              </a:ext>
            </a:extLst>
          </p:cNvPr>
          <p:cNvSpPr/>
          <p:nvPr/>
        </p:nvSpPr>
        <p:spPr>
          <a:xfrm>
            <a:off x="6180001" y="524681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8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30F69-04FF-FC83-A496-30EDA8FF8B5E}"/>
              </a:ext>
            </a:extLst>
          </p:cNvPr>
          <p:cNvSpPr txBox="1"/>
          <p:nvPr/>
        </p:nvSpPr>
        <p:spPr>
          <a:xfrm>
            <a:off x="670927" y="5011484"/>
            <a:ext cx="55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Remark</a:t>
            </a:r>
          </a:p>
          <a:p>
            <a:pPr algn="l" defTabSz="914400"/>
            <a:endParaRPr kumimoji="1" lang="en-US" sz="12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1. Show the deep details e.g. actual qty and related KANBAN details</a:t>
            </a: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2. Able to confirm stock qty and insert data to </a:t>
            </a:r>
            <a:r>
              <a:rPr kumimoji="1" lang="en-US" altLang="ja-JP" sz="1200" dirty="0"/>
              <a:t>WMS_TB Receipt Material</a:t>
            </a:r>
            <a:r>
              <a:rPr kumimoji="1" lang="en-US" sz="1200" kern="0" dirty="0">
                <a:solidFill>
                  <a:prstClr val="black"/>
                </a:solidFill>
              </a:rPr>
              <a:t> table.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8B1DD6-D398-C9F0-C1BE-50D9E3757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1458862"/>
            <a:ext cx="5933440" cy="31773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EC5EF1-F0C6-9F29-D0BA-3986B67686AD}"/>
              </a:ext>
            </a:extLst>
          </p:cNvPr>
          <p:cNvSpPr txBox="1"/>
          <p:nvPr/>
        </p:nvSpPr>
        <p:spPr>
          <a:xfrm>
            <a:off x="2298612" y="1489693"/>
            <a:ext cx="2673809" cy="110800"/>
          </a:xfrm>
          <a:prstGeom prst="rect">
            <a:avLst/>
          </a:prstGeom>
          <a:solidFill>
            <a:srgbClr val="0070C0"/>
          </a:solidFill>
        </p:spPr>
        <p:txBody>
          <a:bodyPr wrap="none" lIns="457200" tIns="18288" rIns="457200" bIns="0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  <a:latin typeface="Consolas" panose="020B0609020204030204" pitchFamily="49" charset="0"/>
              </a:rPr>
              <a:t>Outbound Schedule Detail – Return Material</a:t>
            </a:r>
          </a:p>
        </p:txBody>
      </p:sp>
    </p:spTree>
    <p:extLst>
      <p:ext uri="{BB962C8B-B14F-4D97-AF65-F5344CB8AC3E}">
        <p14:creationId xmlns:p14="http://schemas.microsoft.com/office/powerpoint/2010/main" val="292633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334538" y="951238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3-1. Linkage data</a:t>
            </a:r>
          </a:p>
        </p:txBody>
      </p:sp>
      <p:graphicFrame>
        <p:nvGraphicFramePr>
          <p:cNvPr id="2" name="表 9">
            <a:extLst>
              <a:ext uri="{FF2B5EF4-FFF2-40B4-BE49-F238E27FC236}">
                <a16:creationId xmlns:a16="http://schemas.microsoft.com/office/drawing/2014/main" id="{E71B92D9-7FF5-FBB1-BA1F-F96838F83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631466"/>
              </p:ext>
            </p:extLst>
          </p:nvPr>
        </p:nvGraphicFramePr>
        <p:xfrm>
          <a:off x="406400" y="1265744"/>
          <a:ext cx="6117061" cy="4529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5853">
                  <a:extLst>
                    <a:ext uri="{9D8B030D-6E8A-4147-A177-3AD203B41FA5}">
                      <a16:colId xmlns:a16="http://schemas.microsoft.com/office/drawing/2014/main" val="1410038060"/>
                    </a:ext>
                  </a:extLst>
                </a:gridCol>
                <a:gridCol w="2069163">
                  <a:extLst>
                    <a:ext uri="{9D8B030D-6E8A-4147-A177-3AD203B41FA5}">
                      <a16:colId xmlns:a16="http://schemas.microsoft.com/office/drawing/2014/main" val="128430823"/>
                    </a:ext>
                  </a:extLst>
                </a:gridCol>
                <a:gridCol w="2662045">
                  <a:extLst>
                    <a:ext uri="{9D8B030D-6E8A-4147-A177-3AD203B41FA5}">
                      <a16:colId xmlns:a16="http://schemas.microsoft.com/office/drawing/2014/main" val="495823371"/>
                    </a:ext>
                  </a:extLst>
                </a:gridCol>
              </a:tblGrid>
              <a:tr h="239206"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Item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</a:rPr>
                        <a:t>File name/Page no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Remarks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9308372"/>
                  </a:ext>
                </a:extLst>
              </a:tr>
              <a:tr h="251460">
                <a:tc rowSpan="4"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Inbound / Material Receive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Page 12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/>
                        <a:t>3-1-4. PO/PDS Line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928382"/>
                  </a:ext>
                </a:extLst>
              </a:tr>
              <a:tr h="22479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Page 9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3-1-1. PS – Production Schedule (FG Inbound)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1948227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Page 24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3-1-20. Part Delivery Sheet (used to start process Receipt Material)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4917242"/>
                  </a:ext>
                </a:extLst>
              </a:tr>
              <a:tr h="20193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Page 23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/>
                        <a:t>3-1-19. RMA Return view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6549155"/>
                  </a:ext>
                </a:extLst>
              </a:tr>
              <a:tr h="209550">
                <a:tc rowSpan="4"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Outbound / Delivery / Production plan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Page 10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3-1-2. CO (used to mapped to loading container)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040635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Page 20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3-1-12. Loading Container – FG transfer, POKAYOKE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0818687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47367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8360261"/>
                  </a:ext>
                </a:extLst>
              </a:tr>
              <a:tr h="220886">
                <a:tc rowSpan="11"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Master / Report / 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Page 13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Item master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424779"/>
                  </a:ext>
                </a:extLst>
              </a:tr>
              <a:tr h="217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Page 14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Location master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1892308"/>
                  </a:ext>
                </a:extLst>
              </a:tr>
              <a:tr h="217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Page 15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Department master</a:t>
                      </a:r>
                      <a:endParaRPr kumimoji="1" lang="en-US" altLang="ja-JP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04886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Page 16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Customer master</a:t>
                      </a:r>
                      <a:endParaRPr kumimoji="1" lang="en-US" altLang="ja-JP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7146036"/>
                  </a:ext>
                </a:extLst>
              </a:tr>
              <a:tr h="207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Page 17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Supplier master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192055"/>
                  </a:ext>
                </a:extLst>
              </a:tr>
              <a:tr h="2231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Page 18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User master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776510"/>
                  </a:ext>
                </a:extLst>
              </a:tr>
              <a:tr h="2231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Page 19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Packing standard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3902318"/>
                  </a:ext>
                </a:extLst>
              </a:tr>
              <a:tr h="2231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NG Reason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790868"/>
                  </a:ext>
                </a:extLst>
              </a:tr>
              <a:tr h="2231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Page 11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BOM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474507"/>
                  </a:ext>
                </a:extLst>
              </a:tr>
              <a:tr h="2231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Page 22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Carton master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3571725"/>
                  </a:ext>
                </a:extLst>
              </a:tr>
              <a:tr h="144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0752398"/>
                  </a:ext>
                </a:extLst>
              </a:tr>
            </a:tbl>
          </a:graphicData>
        </a:graphic>
      </p:graphicFrame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DA078EA-3DFF-E2AF-DF90-CD7CE95AB57B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818478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80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5-5-4. Inbound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A50AEE1-11B2-BCC3-AEFD-5931CD61A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1561606"/>
            <a:ext cx="5787073" cy="279148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F4CF5D2-556B-3C70-E6A0-F0966B9878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24"/>
          <a:stretch/>
        </p:blipFill>
        <p:spPr>
          <a:xfrm>
            <a:off x="619760" y="1682496"/>
            <a:ext cx="5763451" cy="2726944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D51A4508-B235-9F76-AD08-861621ECF5A6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535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81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5-5-5. Outbound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F4CF5D2-556B-3C70-E6A0-F0966B987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090" b="1"/>
          <a:stretch/>
        </p:blipFill>
        <p:spPr>
          <a:xfrm>
            <a:off x="547274" y="1458861"/>
            <a:ext cx="5763451" cy="2950579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57FFE2D8-E518-787E-43B5-EE5522639B60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509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82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5-5-6. Stock Inquiry Report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9DDCEB0-9CFF-AC7B-3364-0E44F541A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91" y="1458861"/>
            <a:ext cx="5809218" cy="2875071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6B8F07B4-EEAD-E4DB-EB06-526B3AD61B0C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1ABC5481-3124-035F-DDC8-D6F5A09D75CA}"/>
              </a:ext>
            </a:extLst>
          </p:cNvPr>
          <p:cNvSpPr/>
          <p:nvPr/>
        </p:nvSpPr>
        <p:spPr>
          <a:xfrm>
            <a:off x="3853180" y="1496060"/>
            <a:ext cx="914400" cy="612648"/>
          </a:xfrm>
          <a:prstGeom prst="borderCallout1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Add Summary Column to display the total qty.</a:t>
            </a:r>
          </a:p>
        </p:txBody>
      </p:sp>
      <p:sp>
        <p:nvSpPr>
          <p:cNvPr id="6" name="二等辺三角形 1">
            <a:extLst>
              <a:ext uri="{FF2B5EF4-FFF2-40B4-BE49-F238E27FC236}">
                <a16:creationId xmlns:a16="http://schemas.microsoft.com/office/drawing/2014/main" id="{C6525EC5-7BB4-A661-DDA8-BB603090A78F}"/>
              </a:ext>
            </a:extLst>
          </p:cNvPr>
          <p:cNvSpPr/>
          <p:nvPr/>
        </p:nvSpPr>
        <p:spPr>
          <a:xfrm>
            <a:off x="4843463" y="1269964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024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83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5-5-7. Stock Maintenance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C237B1C-4DF7-02F1-F91B-DFDDB82EF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1513768"/>
            <a:ext cx="5783009" cy="3003860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9BAFB65B-CAE6-CBC7-8BC3-28B1FB181426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0A348C82-BFEF-ABE8-7EAE-10BAEB449720}"/>
              </a:ext>
            </a:extLst>
          </p:cNvPr>
          <p:cNvSpPr/>
          <p:nvPr/>
        </p:nvSpPr>
        <p:spPr>
          <a:xfrm>
            <a:off x="4744720" y="1667510"/>
            <a:ext cx="914400" cy="612648"/>
          </a:xfrm>
          <a:prstGeom prst="borderCallout1">
            <a:avLst>
              <a:gd name="adj1" fmla="val 49223"/>
              <a:gd name="adj2" fmla="val 102917"/>
              <a:gd name="adj3" fmla="val 104104"/>
              <a:gd name="adj4" fmla="val 125625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Load from reason code master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Add new column for department 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60BF5-87CF-BB91-1ABB-F4117A626AC3}"/>
              </a:ext>
            </a:extLst>
          </p:cNvPr>
          <p:cNvSpPr txBox="1"/>
          <p:nvPr/>
        </p:nvSpPr>
        <p:spPr>
          <a:xfrm>
            <a:off x="6194675" y="2210908"/>
            <a:ext cx="191838" cy="1384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00" b="1" dirty="0"/>
              <a:t>Dept</a:t>
            </a:r>
          </a:p>
        </p:txBody>
      </p:sp>
      <p:sp>
        <p:nvSpPr>
          <p:cNvPr id="6" name="二等辺三角形 1">
            <a:extLst>
              <a:ext uri="{FF2B5EF4-FFF2-40B4-BE49-F238E27FC236}">
                <a16:creationId xmlns:a16="http://schemas.microsoft.com/office/drawing/2014/main" id="{00471E8A-D205-1805-9709-92D80A98901B}"/>
              </a:ext>
            </a:extLst>
          </p:cNvPr>
          <p:cNvSpPr/>
          <p:nvPr/>
        </p:nvSpPr>
        <p:spPr>
          <a:xfrm>
            <a:off x="4843463" y="1269964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618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84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5-5-8. Stocktaking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4D173-D961-113F-FED3-9CE1005EB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23" y="1513094"/>
            <a:ext cx="5831589" cy="2876026"/>
          </a:xfrm>
          <a:prstGeom prst="rect">
            <a:avLst/>
          </a:prstGeom>
        </p:spPr>
      </p:pic>
      <p:sp>
        <p:nvSpPr>
          <p:cNvPr id="6" name="正方形/長方形 11">
            <a:extLst>
              <a:ext uri="{FF2B5EF4-FFF2-40B4-BE49-F238E27FC236}">
                <a16:creationId xmlns:a16="http://schemas.microsoft.com/office/drawing/2014/main" id="{61BA1F46-B3C8-CF30-BBC9-08D5215CB171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5FA445E5-A863-2493-A1FA-1EA851FEC4E9}"/>
              </a:ext>
            </a:extLst>
          </p:cNvPr>
          <p:cNvSpPr/>
          <p:nvPr/>
        </p:nvSpPr>
        <p:spPr>
          <a:xfrm>
            <a:off x="3832543" y="1458861"/>
            <a:ext cx="1010920" cy="612648"/>
          </a:xfrm>
          <a:prstGeom prst="borderCallout1">
            <a:avLst>
              <a:gd name="adj1" fmla="val 83427"/>
              <a:gd name="adj2" fmla="val 103334"/>
              <a:gd name="adj3" fmla="val 176969"/>
              <a:gd name="adj4" fmla="val 137841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Change the summary stocktaking to input box for compare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217F0C-E903-7CAB-DB07-84C1932710C7}"/>
              </a:ext>
            </a:extLst>
          </p:cNvPr>
          <p:cNvSpPr/>
          <p:nvPr/>
        </p:nvSpPr>
        <p:spPr>
          <a:xfrm>
            <a:off x="5334000" y="2527300"/>
            <a:ext cx="298450" cy="1016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27432" rtlCol="0" anchor="ctr"/>
          <a:lstStyle/>
          <a:p>
            <a:pPr algn="r" defTabSz="914400"/>
            <a:r>
              <a:rPr kumimoji="1" lang="en-US" sz="400" kern="0" dirty="0">
                <a:solidFill>
                  <a:prstClr val="black"/>
                </a:solidFill>
              </a:rPr>
              <a:t>1960.00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CA3EFD-6B3E-2FCE-782E-FF51F4EFFFD4}"/>
              </a:ext>
            </a:extLst>
          </p:cNvPr>
          <p:cNvSpPr/>
          <p:nvPr/>
        </p:nvSpPr>
        <p:spPr>
          <a:xfrm>
            <a:off x="5334000" y="3928856"/>
            <a:ext cx="298450" cy="1016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27432" rtlCol="0" anchor="ctr"/>
          <a:lstStyle/>
          <a:p>
            <a:pPr algn="r" defTabSz="914400"/>
            <a:r>
              <a:rPr kumimoji="1" lang="en-US" sz="400" kern="0" dirty="0">
                <a:solidFill>
                  <a:prstClr val="black"/>
                </a:solidFill>
              </a:rPr>
              <a:t>1080.00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6ABC73-3EDC-C2EF-3330-BD02A9AAB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9" y="4081152"/>
            <a:ext cx="319652" cy="2749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1F10D8-DDEF-0F26-B0CA-41A8B1D33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339" y="2673820"/>
            <a:ext cx="554900" cy="1210690"/>
          </a:xfrm>
          <a:prstGeom prst="rect">
            <a:avLst/>
          </a:prstGeom>
        </p:spPr>
      </p:pic>
      <p:sp>
        <p:nvSpPr>
          <p:cNvPr id="8" name="二等辺三角形 1">
            <a:extLst>
              <a:ext uri="{FF2B5EF4-FFF2-40B4-BE49-F238E27FC236}">
                <a16:creationId xmlns:a16="http://schemas.microsoft.com/office/drawing/2014/main" id="{DE7B63D6-5CB5-D835-AD8B-187E257536A3}"/>
              </a:ext>
            </a:extLst>
          </p:cNvPr>
          <p:cNvSpPr/>
          <p:nvPr/>
        </p:nvSpPr>
        <p:spPr>
          <a:xfrm>
            <a:off x="4843463" y="1269964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165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85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5-5-9. Stock Maintenance Inquiry / Report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A7796F4-774A-5B55-2561-9C25C6279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" y="1500754"/>
            <a:ext cx="5801297" cy="2920314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E69957D9-A25A-50A0-F4A2-8BFF5C6550DC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21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86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5-5-10. NG Reason master</a:t>
            </a:r>
          </a:p>
        </p:txBody>
      </p:sp>
      <p:sp>
        <p:nvSpPr>
          <p:cNvPr id="5" name="正方形/長方形 11">
            <a:extLst>
              <a:ext uri="{FF2B5EF4-FFF2-40B4-BE49-F238E27FC236}">
                <a16:creationId xmlns:a16="http://schemas.microsoft.com/office/drawing/2014/main" id="{203B665A-BB83-5549-5583-605135DDB295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8945FC-E645-7476-494E-223168B7D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473808"/>
            <a:ext cx="5913437" cy="35990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F98F04-BFB7-C5D1-B301-41CC4412E4F7}"/>
              </a:ext>
            </a:extLst>
          </p:cNvPr>
          <p:cNvSpPr txBox="1"/>
          <p:nvPr/>
        </p:nvSpPr>
        <p:spPr>
          <a:xfrm>
            <a:off x="2986088" y="1503922"/>
            <a:ext cx="1023937" cy="107722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</a:rPr>
              <a:t>NG Reason Master</a:t>
            </a:r>
          </a:p>
        </p:txBody>
      </p:sp>
    </p:spTree>
    <p:extLst>
      <p:ext uri="{BB962C8B-B14F-4D97-AF65-F5344CB8AC3E}">
        <p14:creationId xmlns:p14="http://schemas.microsoft.com/office/powerpoint/2010/main" val="10193128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87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5-5-11. Supplier master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3816D8-1685-CA3C-EC47-37866A983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" y="1567413"/>
            <a:ext cx="5646420" cy="3343275"/>
          </a:xfrm>
          <a:prstGeom prst="rect">
            <a:avLst/>
          </a:prstGeom>
        </p:spPr>
      </p:pic>
      <p:sp>
        <p:nvSpPr>
          <p:cNvPr id="6" name="正方形/長方形 11">
            <a:extLst>
              <a:ext uri="{FF2B5EF4-FFF2-40B4-BE49-F238E27FC236}">
                <a16:creationId xmlns:a16="http://schemas.microsoft.com/office/drawing/2014/main" id="{E6B1211F-0C40-3C61-BD0D-E9C33001F61C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471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88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5-5-12. Item master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0D9D8-F21C-C3DC-6E53-7179BD3C6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" y="1458861"/>
            <a:ext cx="5814060" cy="3386502"/>
          </a:xfrm>
          <a:prstGeom prst="rect">
            <a:avLst/>
          </a:prstGeom>
        </p:spPr>
      </p:pic>
      <p:sp>
        <p:nvSpPr>
          <p:cNvPr id="5" name="正方形/長方形 11">
            <a:extLst>
              <a:ext uri="{FF2B5EF4-FFF2-40B4-BE49-F238E27FC236}">
                <a16:creationId xmlns:a16="http://schemas.microsoft.com/office/drawing/2014/main" id="{1B191E21-83EB-C78E-C1A5-2533EBA55912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63CE07-B2D3-28E4-32FF-8E5C23B5E801}"/>
              </a:ext>
            </a:extLst>
          </p:cNvPr>
          <p:cNvSpPr txBox="1"/>
          <p:nvPr/>
        </p:nvSpPr>
        <p:spPr>
          <a:xfrm>
            <a:off x="572101" y="5829300"/>
            <a:ext cx="5706779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Conditions :</a:t>
            </a:r>
          </a:p>
          <a:p>
            <a:r>
              <a:rPr lang="en-US" sz="1100" dirty="0"/>
              <a:t>1. Collect the material type e.g. steel coil/ medium which is used to separates the material receiving instructions. Referred to </a:t>
            </a:r>
            <a:r>
              <a:rPr kumimoji="1" lang="en-US" altLang="ja-JP" sz="1100" b="1" dirty="0"/>
              <a:t>5-2-2. Material Inbound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538376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89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5-5-13. Location master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1B9736-438B-C026-1E0A-2BC067259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68" y="1458861"/>
            <a:ext cx="5880545" cy="2609138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4B33CC6B-037E-227A-97DE-34C115E2F08B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9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3-1-1. Production Schedule - PS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3FB400-E074-EF9B-7030-B423B7C7567F}"/>
              </a:ext>
            </a:extLst>
          </p:cNvPr>
          <p:cNvSpPr txBox="1"/>
          <p:nvPr/>
        </p:nvSpPr>
        <p:spPr>
          <a:xfrm>
            <a:off x="5477218" y="869546"/>
            <a:ext cx="1046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SYTELINE ⇒Pegasus</a:t>
            </a:r>
            <a:endParaRPr lang="ja-JP" altLang="en-US" sz="800" dirty="0"/>
          </a:p>
        </p:txBody>
      </p:sp>
      <p:sp>
        <p:nvSpPr>
          <p:cNvPr id="5" name="テキスト ボックス 29">
            <a:extLst>
              <a:ext uri="{FF2B5EF4-FFF2-40B4-BE49-F238E27FC236}">
                <a16:creationId xmlns:a16="http://schemas.microsoft.com/office/drawing/2014/main" id="{1BED2BC1-BAD4-E76A-9719-0B3F2C84E021}"/>
              </a:ext>
            </a:extLst>
          </p:cNvPr>
          <p:cNvSpPr txBox="1"/>
          <p:nvPr/>
        </p:nvSpPr>
        <p:spPr>
          <a:xfrm>
            <a:off x="333794" y="1241317"/>
            <a:ext cx="4200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/>
              <a:t>PS Item</a:t>
            </a:r>
          </a:p>
          <a:p>
            <a:r>
              <a:rPr kumimoji="1" lang="en-US" altLang="ja-JP" sz="1000" dirty="0">
                <a:highlight>
                  <a:srgbClr val="FFFF00"/>
                </a:highlight>
              </a:rPr>
              <a:t>* Used to generate FG Inbound schedule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33D5E0B-4AE9-80F6-BB60-9D5E7642C47F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9FD0B4-51EA-0419-500D-D4C414B9292D}"/>
              </a:ext>
            </a:extLst>
          </p:cNvPr>
          <p:cNvSpPr/>
          <p:nvPr/>
        </p:nvSpPr>
        <p:spPr>
          <a:xfrm>
            <a:off x="4161535" y="939698"/>
            <a:ext cx="1108329" cy="472037"/>
          </a:xfrm>
          <a:prstGeom prst="rect">
            <a:avLst/>
          </a:prstGeom>
          <a:solidFill>
            <a:srgbClr val="FFFF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800" dirty="0"/>
              <a:t>Syteline will create view table on middle DB tier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0ACB05-00F7-CDEF-8A79-0104DAAE9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3" y="1684940"/>
            <a:ext cx="6106432" cy="58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439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90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5-5-14. User master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95285A7-4426-3A8E-50C4-F980CAA5B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96" y="1458861"/>
            <a:ext cx="5770817" cy="1792970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12283045-5EA6-559A-7444-FA76066F46AB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03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91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5-5-15. User Credential master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34F976-E65E-CD24-2DD4-DB0AD7BCE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44" y="1458861"/>
            <a:ext cx="5797296" cy="2726207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4EEA9C91-116C-27DE-A8B4-510EFAC866AA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750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92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5-5-16. Authority Master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189B4EA-FFBB-F9B0-842A-99D2537A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85" y="1513757"/>
            <a:ext cx="5926484" cy="2741251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8E34D926-0F8C-C83E-7B9F-B5FD5BC45233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8218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93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5-5-17. Name Master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7499869-1D77-1EC7-33F7-F86623C8E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11" y="1549061"/>
            <a:ext cx="5869002" cy="2612503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497F25EF-E291-A4CB-4FE7-CD85D1989614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086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94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5-5-18. Packing Standard Master</a:t>
            </a:r>
          </a:p>
        </p:txBody>
      </p:sp>
      <p:sp>
        <p:nvSpPr>
          <p:cNvPr id="2" name="正方形/長方形 17">
            <a:extLst>
              <a:ext uri="{FF2B5EF4-FFF2-40B4-BE49-F238E27FC236}">
                <a16:creationId xmlns:a16="http://schemas.microsoft.com/office/drawing/2014/main" id="{1973E543-3448-ADEC-98CA-42D58610DC92}"/>
              </a:ext>
            </a:extLst>
          </p:cNvPr>
          <p:cNvSpPr/>
          <p:nvPr/>
        </p:nvSpPr>
        <p:spPr>
          <a:xfrm>
            <a:off x="507415" y="5682052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Import selected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Delete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Delete selected records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sp>
        <p:nvSpPr>
          <p:cNvPr id="4" name="正方形/長方形 11">
            <a:extLst>
              <a:ext uri="{FF2B5EF4-FFF2-40B4-BE49-F238E27FC236}">
                <a16:creationId xmlns:a16="http://schemas.microsoft.com/office/drawing/2014/main" id="{B8A8F5D8-5168-6573-73FF-71BE1BA42FD7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DFBABB-8121-47AF-9EEE-1E19CB87D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6" y="1455031"/>
            <a:ext cx="5888861" cy="393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5415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95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5-5-19. Customer master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0EDE3-B47C-EF21-4D1A-CBA06E47B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28" y="1562100"/>
            <a:ext cx="5668682" cy="3317256"/>
          </a:xfrm>
          <a:prstGeom prst="rect">
            <a:avLst/>
          </a:prstGeom>
        </p:spPr>
      </p:pic>
      <p:sp>
        <p:nvSpPr>
          <p:cNvPr id="5" name="正方形/長方形 11">
            <a:extLst>
              <a:ext uri="{FF2B5EF4-FFF2-40B4-BE49-F238E27FC236}">
                <a16:creationId xmlns:a16="http://schemas.microsoft.com/office/drawing/2014/main" id="{203B665A-BB83-5549-5583-605135DDB295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6671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1D11D-D9B4-E8A8-E180-3A72CEF9F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129847C-050C-619D-2785-1EC44890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96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BEFD947-2896-BB7B-2920-279E563357C9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1C5ADA7-02A1-A30F-71DD-58C3BEC617D5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D4F9459-2666-2BBF-18AD-E431A75DB5D6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5-5-20. Department master</a:t>
            </a:r>
          </a:p>
        </p:txBody>
      </p:sp>
      <p:sp>
        <p:nvSpPr>
          <p:cNvPr id="5" name="正方形/長方形 11">
            <a:extLst>
              <a:ext uri="{FF2B5EF4-FFF2-40B4-BE49-F238E27FC236}">
                <a16:creationId xmlns:a16="http://schemas.microsoft.com/office/drawing/2014/main" id="{2457FD71-8C56-EEAD-B6A8-907F4FB456B5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5AD503E-34C5-AD6C-E1CF-C47BFE30F601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991B9C-4DBC-6566-509C-ED9F6E98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536684"/>
            <a:ext cx="5837872" cy="248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852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6. Q&amp;A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97</a:t>
            </a:fld>
            <a:endParaRPr kumimoji="1" lang="ja-JP" altLang="en-US"/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21290CBD-22A3-4F1E-9FDB-AED3BD8BB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295059"/>
              </p:ext>
            </p:extLst>
          </p:nvPr>
        </p:nvGraphicFramePr>
        <p:xfrm>
          <a:off x="598805" y="1068388"/>
          <a:ext cx="6323013" cy="239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864479" imgH="4495984" progId="Excel.Sheet.12">
                  <p:embed/>
                </p:oleObj>
              </mc:Choice>
              <mc:Fallback>
                <p:oleObj name="Worksheet" r:id="rId2" imgW="11864479" imgH="44959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8805" y="1068388"/>
                        <a:ext cx="6323013" cy="239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548328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7. Sign off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0BBF93-590E-46B1-959E-D6B1E58C4925}"/>
              </a:ext>
            </a:extLst>
          </p:cNvPr>
          <p:cNvSpPr txBox="1"/>
          <p:nvPr/>
        </p:nvSpPr>
        <p:spPr>
          <a:xfrm>
            <a:off x="406400" y="1025912"/>
            <a:ext cx="61170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We hereby acknowledge and agree the above-mentioned blueprint requirements.</a:t>
            </a:r>
          </a:p>
          <a:p>
            <a:r>
              <a:rPr kumimoji="1" lang="en-US" altLang="ja-JP" sz="1100" dirty="0"/>
              <a:t>Any changes required after the sign off for this blueprint will be addressed through the change request process.</a:t>
            </a:r>
          </a:p>
          <a:p>
            <a:endParaRPr kumimoji="1" lang="en-US" altLang="ja-JP" sz="1100" b="1" dirty="0"/>
          </a:p>
          <a:p>
            <a:endParaRPr kumimoji="1" lang="en-US" altLang="ja-JP" sz="1100" b="1" dirty="0"/>
          </a:p>
          <a:p>
            <a:endParaRPr kumimoji="1" lang="en-US" altLang="ja-JP" sz="1100" b="1" dirty="0"/>
          </a:p>
          <a:p>
            <a:r>
              <a:rPr kumimoji="1" lang="en-US" altLang="ja-JP" sz="1100" b="1" dirty="0"/>
              <a:t>Toyota Boshoku Filtration System(Thailand) Co., Ltd.</a:t>
            </a:r>
          </a:p>
          <a:p>
            <a:endParaRPr kumimoji="1" lang="en-US" altLang="ja-JP" sz="1100" b="1" dirty="0"/>
          </a:p>
          <a:p>
            <a:r>
              <a:rPr kumimoji="1" lang="en-US" altLang="ja-JP" sz="1100" b="1" dirty="0"/>
              <a:t>Sign:</a:t>
            </a:r>
            <a:r>
              <a:rPr kumimoji="1" lang="ja-JP" altLang="en-US" sz="1100" b="1" u="sng" dirty="0"/>
              <a:t>　　　　　　　　　　　　　　　　　　　　</a:t>
            </a:r>
            <a:r>
              <a:rPr kumimoji="1" lang="ja-JP" altLang="en-US" sz="1100" b="1" dirty="0"/>
              <a:t>　　　　　　　　　　　　　　　　　　　　　　　　　　　　　　　</a:t>
            </a:r>
            <a:r>
              <a:rPr kumimoji="1" lang="en-US" altLang="ja-JP" sz="1100" b="1" u="sng" dirty="0"/>
              <a:t>                  </a:t>
            </a:r>
            <a:r>
              <a:rPr kumimoji="1" lang="en-US" altLang="ja-JP" sz="1100" b="1" dirty="0"/>
              <a:t>        </a:t>
            </a:r>
          </a:p>
          <a:p>
            <a:endParaRPr kumimoji="1" lang="en-US" altLang="ja-JP" sz="1100" b="1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98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90420F3-7B7A-4B78-ABC9-A008029EF8A5}"/>
              </a:ext>
            </a:extLst>
          </p:cNvPr>
          <p:cNvCxnSpPr/>
          <p:nvPr/>
        </p:nvCxnSpPr>
        <p:spPr>
          <a:xfrm>
            <a:off x="914400" y="2613660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450AB8E-0EC0-451B-BBC4-0048C23F7D3F}"/>
              </a:ext>
            </a:extLst>
          </p:cNvPr>
          <p:cNvSpPr txBox="1"/>
          <p:nvPr/>
        </p:nvSpPr>
        <p:spPr>
          <a:xfrm>
            <a:off x="471487" y="9050592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## END OF BLUEPRINT##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A386555-3738-4255-9F84-2F631BE2C7B1}"/>
              </a:ext>
            </a:extLst>
          </p:cNvPr>
          <p:cNvSpPr txBox="1"/>
          <p:nvPr/>
        </p:nvSpPr>
        <p:spPr>
          <a:xfrm>
            <a:off x="406400" y="2803528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Name: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5FF5FE5-9456-4C8D-B357-5E4DEF7C44DA}"/>
              </a:ext>
            </a:extLst>
          </p:cNvPr>
          <p:cNvCxnSpPr/>
          <p:nvPr/>
        </p:nvCxnSpPr>
        <p:spPr>
          <a:xfrm>
            <a:off x="914400" y="3167504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74A4B8-94E2-44F6-B2F7-812EBA49BC1B}"/>
              </a:ext>
            </a:extLst>
          </p:cNvPr>
          <p:cNvSpPr txBox="1"/>
          <p:nvPr/>
        </p:nvSpPr>
        <p:spPr>
          <a:xfrm>
            <a:off x="406400" y="3372966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Title: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90023414-0265-40F1-8819-468BEA9015F7}"/>
              </a:ext>
            </a:extLst>
          </p:cNvPr>
          <p:cNvCxnSpPr/>
          <p:nvPr/>
        </p:nvCxnSpPr>
        <p:spPr>
          <a:xfrm>
            <a:off x="914400" y="3736942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2737A60-DFC6-4089-8BFA-08E793EDB353}"/>
              </a:ext>
            </a:extLst>
          </p:cNvPr>
          <p:cNvSpPr txBox="1"/>
          <p:nvPr/>
        </p:nvSpPr>
        <p:spPr>
          <a:xfrm>
            <a:off x="406400" y="3948404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Date: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FF4DB5FC-8BCE-4AD0-873B-B6579CBD4EA5}"/>
              </a:ext>
            </a:extLst>
          </p:cNvPr>
          <p:cNvCxnSpPr/>
          <p:nvPr/>
        </p:nvCxnSpPr>
        <p:spPr>
          <a:xfrm>
            <a:off x="914400" y="4312380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6A394DB9-64F0-265E-9966-E0B3C5F4C1D9}"/>
              </a:ext>
            </a:extLst>
          </p:cNvPr>
          <p:cNvGrpSpPr/>
          <p:nvPr/>
        </p:nvGrpSpPr>
        <p:grpSpPr>
          <a:xfrm>
            <a:off x="370469" y="4803435"/>
            <a:ext cx="3139688" cy="2492175"/>
            <a:chOff x="370469" y="4803435"/>
            <a:chExt cx="3139688" cy="2492175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CC8B6FE-3581-44FC-9DEC-F1544EF8213E}"/>
                </a:ext>
              </a:extLst>
            </p:cNvPr>
            <p:cNvSpPr txBox="1"/>
            <p:nvPr/>
          </p:nvSpPr>
          <p:spPr>
            <a:xfrm>
              <a:off x="370469" y="4803435"/>
              <a:ext cx="305853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en-US" altLang="ja-JP" sz="1100" b="1" dirty="0"/>
            </a:p>
            <a:p>
              <a:r>
                <a:rPr kumimoji="1" lang="en-US" altLang="ja-JP" sz="1100" b="1" dirty="0"/>
                <a:t>TOMAS TECH CO.,LTD.</a:t>
              </a:r>
            </a:p>
            <a:p>
              <a:endParaRPr kumimoji="1" lang="en-US" altLang="ja-JP" sz="1100" b="1" dirty="0"/>
            </a:p>
            <a:p>
              <a:r>
                <a:rPr kumimoji="1" lang="en-US" altLang="ja-JP" sz="1100" b="1" dirty="0"/>
                <a:t>Sign:</a:t>
              </a:r>
              <a:r>
                <a:rPr kumimoji="1" lang="ja-JP" altLang="en-US" sz="1100" b="1" u="sng" dirty="0"/>
                <a:t>　　　　　　　　　　　　　　　　　　　　</a:t>
              </a:r>
              <a:r>
                <a:rPr kumimoji="1" lang="ja-JP" altLang="en-US" sz="1100" b="1" dirty="0"/>
                <a:t>　　　　　　　　　　　　　　　　　　　　　　　　　　　　　　　</a:t>
              </a:r>
              <a:r>
                <a:rPr kumimoji="1" lang="en-US" altLang="ja-JP" sz="1100" b="1" u="sng" dirty="0"/>
                <a:t>                  </a:t>
              </a:r>
              <a:r>
                <a:rPr kumimoji="1" lang="en-US" altLang="ja-JP" sz="1100" b="1" dirty="0"/>
                <a:t>        </a:t>
              </a:r>
            </a:p>
            <a:p>
              <a:endParaRPr kumimoji="1" lang="en-US" altLang="ja-JP" sz="1100" b="1" dirty="0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F707B7E2-24C5-412A-9BC8-0D9042932055}"/>
                </a:ext>
              </a:extLst>
            </p:cNvPr>
            <p:cNvCxnSpPr/>
            <p:nvPr/>
          </p:nvCxnSpPr>
          <p:spPr>
            <a:xfrm>
              <a:off x="878469" y="5596890"/>
              <a:ext cx="230124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8FBA96C3-9C73-4888-897B-5BC28C9248F2}"/>
                </a:ext>
              </a:extLst>
            </p:cNvPr>
            <p:cNvSpPr txBox="1"/>
            <p:nvPr/>
          </p:nvSpPr>
          <p:spPr>
            <a:xfrm>
              <a:off x="370469" y="5786758"/>
              <a:ext cx="3139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/>
                <a:t>Name:</a:t>
              </a:r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0F5E6E3F-76DF-49DB-B1A8-191FD6CD5E3A}"/>
                </a:ext>
              </a:extLst>
            </p:cNvPr>
            <p:cNvCxnSpPr/>
            <p:nvPr/>
          </p:nvCxnSpPr>
          <p:spPr>
            <a:xfrm>
              <a:off x="878469" y="6150734"/>
              <a:ext cx="230124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6CD97158-E796-43D8-9519-A676C5C9D762}"/>
                </a:ext>
              </a:extLst>
            </p:cNvPr>
            <p:cNvSpPr txBox="1"/>
            <p:nvPr/>
          </p:nvSpPr>
          <p:spPr>
            <a:xfrm>
              <a:off x="370469" y="6356196"/>
              <a:ext cx="3139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/>
                <a:t>Title:</a:t>
              </a:r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042595CF-7823-4846-8F78-5C88BB12B09C}"/>
                </a:ext>
              </a:extLst>
            </p:cNvPr>
            <p:cNvCxnSpPr/>
            <p:nvPr/>
          </p:nvCxnSpPr>
          <p:spPr>
            <a:xfrm>
              <a:off x="878469" y="6720172"/>
              <a:ext cx="230124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FEB37B7C-8A64-4ABE-8445-719B07C37BEA}"/>
                </a:ext>
              </a:extLst>
            </p:cNvPr>
            <p:cNvSpPr txBox="1"/>
            <p:nvPr/>
          </p:nvSpPr>
          <p:spPr>
            <a:xfrm>
              <a:off x="370469" y="6931634"/>
              <a:ext cx="3139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/>
                <a:t>Date:</a:t>
              </a:r>
            </a:p>
          </p:txBody>
        </p: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0FE87F5B-C513-409D-8C9B-CFE24CDC7CBF}"/>
                </a:ext>
              </a:extLst>
            </p:cNvPr>
            <p:cNvCxnSpPr/>
            <p:nvPr/>
          </p:nvCxnSpPr>
          <p:spPr>
            <a:xfrm>
              <a:off x="878469" y="7295610"/>
              <a:ext cx="230124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34FE3-9067-9F15-1A2D-31518CCC5CA3}"/>
              </a:ext>
            </a:extLst>
          </p:cNvPr>
          <p:cNvGrpSpPr/>
          <p:nvPr/>
        </p:nvGrpSpPr>
        <p:grpSpPr>
          <a:xfrm>
            <a:off x="3485320" y="4802280"/>
            <a:ext cx="3139688" cy="2492175"/>
            <a:chOff x="370469" y="4803435"/>
            <a:chExt cx="3139688" cy="2492175"/>
          </a:xfrm>
        </p:grpSpPr>
        <p:sp>
          <p:nvSpPr>
            <p:cNvPr id="7" name="テキスト ボックス 27">
              <a:extLst>
                <a:ext uri="{FF2B5EF4-FFF2-40B4-BE49-F238E27FC236}">
                  <a16:creationId xmlns:a16="http://schemas.microsoft.com/office/drawing/2014/main" id="{ACB49B87-80DD-ED04-0872-17DC68B803A1}"/>
                </a:ext>
              </a:extLst>
            </p:cNvPr>
            <p:cNvSpPr txBox="1"/>
            <p:nvPr/>
          </p:nvSpPr>
          <p:spPr>
            <a:xfrm>
              <a:off x="370469" y="4803435"/>
              <a:ext cx="305853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en-US" altLang="ja-JP" sz="1100" b="1" dirty="0"/>
            </a:p>
            <a:p>
              <a:r>
                <a:rPr kumimoji="1" lang="en-US" altLang="ja-JP" sz="1100" b="1" dirty="0"/>
                <a:t>YN2-TECH (THAILAND) CO.,LTD.</a:t>
              </a:r>
            </a:p>
            <a:p>
              <a:endParaRPr kumimoji="1" lang="en-US" altLang="ja-JP" sz="1100" b="1" dirty="0"/>
            </a:p>
            <a:p>
              <a:r>
                <a:rPr kumimoji="1" lang="en-US" altLang="ja-JP" sz="1100" b="1" dirty="0"/>
                <a:t>Sign:</a:t>
              </a:r>
              <a:r>
                <a:rPr kumimoji="1" lang="ja-JP" altLang="en-US" sz="1100" b="1" u="sng" dirty="0"/>
                <a:t>　　　　　　　　　　　　　　　　　　　　</a:t>
              </a:r>
              <a:r>
                <a:rPr kumimoji="1" lang="ja-JP" altLang="en-US" sz="1100" b="1" dirty="0"/>
                <a:t>　　　　　　　　　　　　　　　　　　　　　　　　　　　　　　　</a:t>
              </a:r>
              <a:r>
                <a:rPr kumimoji="1" lang="en-US" altLang="ja-JP" sz="1100" b="1" u="sng" dirty="0"/>
                <a:t>                  </a:t>
              </a:r>
              <a:r>
                <a:rPr kumimoji="1" lang="en-US" altLang="ja-JP" sz="1100" b="1" dirty="0"/>
                <a:t>        </a:t>
              </a:r>
            </a:p>
            <a:p>
              <a:endParaRPr kumimoji="1" lang="en-US" altLang="ja-JP" sz="1100" b="1" dirty="0"/>
            </a:p>
          </p:txBody>
        </p:sp>
        <p:cxnSp>
          <p:nvCxnSpPr>
            <p:cNvPr id="8" name="直線コネクタ 28">
              <a:extLst>
                <a:ext uri="{FF2B5EF4-FFF2-40B4-BE49-F238E27FC236}">
                  <a16:creationId xmlns:a16="http://schemas.microsoft.com/office/drawing/2014/main" id="{BC96837D-5A14-4DB4-9BF8-E9A2785A5061}"/>
                </a:ext>
              </a:extLst>
            </p:cNvPr>
            <p:cNvCxnSpPr/>
            <p:nvPr/>
          </p:nvCxnSpPr>
          <p:spPr>
            <a:xfrm>
              <a:off x="878469" y="5596890"/>
              <a:ext cx="230124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29">
              <a:extLst>
                <a:ext uri="{FF2B5EF4-FFF2-40B4-BE49-F238E27FC236}">
                  <a16:creationId xmlns:a16="http://schemas.microsoft.com/office/drawing/2014/main" id="{FFECF9F1-465C-6558-8A74-1F29BBDA6DA2}"/>
                </a:ext>
              </a:extLst>
            </p:cNvPr>
            <p:cNvSpPr txBox="1"/>
            <p:nvPr/>
          </p:nvSpPr>
          <p:spPr>
            <a:xfrm>
              <a:off x="370469" y="5786758"/>
              <a:ext cx="3139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/>
                <a:t>Name:</a:t>
              </a:r>
            </a:p>
          </p:txBody>
        </p:sp>
        <p:cxnSp>
          <p:nvCxnSpPr>
            <p:cNvPr id="10" name="直線コネクタ 30">
              <a:extLst>
                <a:ext uri="{FF2B5EF4-FFF2-40B4-BE49-F238E27FC236}">
                  <a16:creationId xmlns:a16="http://schemas.microsoft.com/office/drawing/2014/main" id="{4D3D6AB4-9D5C-F77A-5F37-96FA33E03A82}"/>
                </a:ext>
              </a:extLst>
            </p:cNvPr>
            <p:cNvCxnSpPr/>
            <p:nvPr/>
          </p:nvCxnSpPr>
          <p:spPr>
            <a:xfrm>
              <a:off x="878469" y="6150734"/>
              <a:ext cx="230124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31">
              <a:extLst>
                <a:ext uri="{FF2B5EF4-FFF2-40B4-BE49-F238E27FC236}">
                  <a16:creationId xmlns:a16="http://schemas.microsoft.com/office/drawing/2014/main" id="{D5F407B3-9477-3266-F73C-F6ED175B9091}"/>
                </a:ext>
              </a:extLst>
            </p:cNvPr>
            <p:cNvSpPr txBox="1"/>
            <p:nvPr/>
          </p:nvSpPr>
          <p:spPr>
            <a:xfrm>
              <a:off x="370469" y="6356196"/>
              <a:ext cx="3139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/>
                <a:t>Title:</a:t>
              </a:r>
            </a:p>
          </p:txBody>
        </p:sp>
        <p:cxnSp>
          <p:nvCxnSpPr>
            <p:cNvPr id="12" name="直線コネクタ 32">
              <a:extLst>
                <a:ext uri="{FF2B5EF4-FFF2-40B4-BE49-F238E27FC236}">
                  <a16:creationId xmlns:a16="http://schemas.microsoft.com/office/drawing/2014/main" id="{161A802A-694E-87D8-F711-78F157D07E9F}"/>
                </a:ext>
              </a:extLst>
            </p:cNvPr>
            <p:cNvCxnSpPr/>
            <p:nvPr/>
          </p:nvCxnSpPr>
          <p:spPr>
            <a:xfrm>
              <a:off x="878469" y="6720172"/>
              <a:ext cx="230124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33">
              <a:extLst>
                <a:ext uri="{FF2B5EF4-FFF2-40B4-BE49-F238E27FC236}">
                  <a16:creationId xmlns:a16="http://schemas.microsoft.com/office/drawing/2014/main" id="{EF6A9B48-AC05-83DB-986A-D856D60E7D88}"/>
                </a:ext>
              </a:extLst>
            </p:cNvPr>
            <p:cNvSpPr txBox="1"/>
            <p:nvPr/>
          </p:nvSpPr>
          <p:spPr>
            <a:xfrm>
              <a:off x="370469" y="6931634"/>
              <a:ext cx="3139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/>
                <a:t>Date:</a:t>
              </a:r>
            </a:p>
          </p:txBody>
        </p:sp>
        <p:cxnSp>
          <p:nvCxnSpPr>
            <p:cNvPr id="16" name="直線コネクタ 34">
              <a:extLst>
                <a:ext uri="{FF2B5EF4-FFF2-40B4-BE49-F238E27FC236}">
                  <a16:creationId xmlns:a16="http://schemas.microsoft.com/office/drawing/2014/main" id="{1F9068D6-9BFB-1EF0-DEFA-448827366F62}"/>
                </a:ext>
              </a:extLst>
            </p:cNvPr>
            <p:cNvCxnSpPr/>
            <p:nvPr/>
          </p:nvCxnSpPr>
          <p:spPr>
            <a:xfrm>
              <a:off x="878469" y="7295610"/>
              <a:ext cx="230124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2435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マニュアル用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" cap="flat" cmpd="sng" algn="ctr">
          <a:solidFill>
            <a:sysClr val="windowText" lastClr="000000"/>
          </a:solidFill>
          <a:prstDash val="solid"/>
        </a:ln>
        <a:effectLst/>
      </a:spPr>
      <a:bodyPr rtlCol="0" anchor="ctr"/>
      <a:lstStyle>
        <a:defPPr algn="l" defTabSz="914400">
          <a:defRPr kumimoji="1" sz="700" kern="0" dirty="0" smtClean="0">
            <a:solidFill>
              <a:prstClr val="black"/>
            </a:solidFill>
          </a:defRPr>
        </a:defPPr>
      </a:lstStyle>
    </a:spDef>
    <a:lnDef>
      <a:spPr>
        <a:ln w="6350" cmpd="sng">
          <a:solidFill>
            <a:schemeClr val="tx1"/>
          </a:solidFill>
          <a:prstDash val="solid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64521</TotalTime>
  <Words>11763</Words>
  <Application>Microsoft Office PowerPoint</Application>
  <PresentationFormat>A4 Paper (210x297 mm)</PresentationFormat>
  <Paragraphs>3195</Paragraphs>
  <Slides>98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98</vt:i4>
      </vt:variant>
    </vt:vector>
  </HeadingPairs>
  <TitlesOfParts>
    <vt:vector size="108" baseType="lpstr">
      <vt:lpstr>游ゴシック</vt:lpstr>
      <vt:lpstr>Arial</vt:lpstr>
      <vt:lpstr>Arial 本文</vt:lpstr>
      <vt:lpstr>Calibri</vt:lpstr>
      <vt:lpstr>Consolas</vt:lpstr>
      <vt:lpstr>Josefin Sans</vt:lpstr>
      <vt:lpstr>Tahoma</vt:lpstr>
      <vt:lpstr>Office テーマ</vt:lpstr>
      <vt:lpstr>Worksheet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Nozaki Ryo</dc:creator>
  <cp:lastModifiedBy>Kittisak Isarapongpon</cp:lastModifiedBy>
  <cp:revision>376</cp:revision>
  <cp:lastPrinted>2023-09-09T05:01:51Z</cp:lastPrinted>
  <dcterms:created xsi:type="dcterms:W3CDTF">2021-03-06T04:05:57Z</dcterms:created>
  <dcterms:modified xsi:type="dcterms:W3CDTF">2024-12-17T18:12:50Z</dcterms:modified>
</cp:coreProperties>
</file>