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70" r:id="rId8"/>
    <p:sldId id="271" r:id="rId9"/>
    <p:sldId id="272" r:id="rId10"/>
    <p:sldId id="273" r:id="rId11"/>
    <p:sldId id="274" r:id="rId12"/>
    <p:sldId id="275" r:id="rId13"/>
    <p:sldId id="278" r:id="rId14"/>
    <p:sldId id="279" r:id="rId15"/>
    <p:sldId id="280" r:id="rId16"/>
    <p:sldId id="264" r:id="rId17"/>
    <p:sldId id="266" r:id="rId18"/>
    <p:sldId id="267" r:id="rId19"/>
    <p:sldId id="269" r:id="rId20"/>
    <p:sldId id="276" r:id="rId21"/>
    <p:sldId id="277" r:id="rId22"/>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4C6E7"/>
    <a:srgbClr val="00B050"/>
    <a:srgbClr val="FFFFFF"/>
    <a:srgbClr val="313131"/>
    <a:srgbClr val="FF7C80"/>
    <a:srgbClr val="D3DFF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18" autoAdjust="0"/>
    <p:restoredTop sz="94660"/>
  </p:normalViewPr>
  <p:slideViewPr>
    <p:cSldViewPr snapToGrid="0" showGuides="1">
      <p:cViewPr>
        <p:scale>
          <a:sx n="119" d="100"/>
          <a:sy n="119" d="100"/>
        </p:scale>
        <p:origin x="3712" y="-312"/>
      </p:cViewPr>
      <p:guideLst>
        <p:guide orient="horz" pos="3120"/>
        <p:guide pos="21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50D9ED6-7A08-499A-95EC-E1D92DDF1BFF}" type="datetimeFigureOut">
              <a:rPr kumimoji="1" lang="ja-JP" altLang="en-US" smtClean="0"/>
              <a:t>2024/11/28</a:t>
            </a:fld>
            <a:endParaRPr kumimoji="1" lang="ja-JP" altLang="en-US"/>
          </a:p>
        </p:txBody>
      </p:sp>
      <p:sp>
        <p:nvSpPr>
          <p:cNvPr id="4" name="スライド イメージ プレースホルダー 3"/>
          <p:cNvSpPr>
            <a:spLocks noGrp="1" noRot="1" noChangeAspect="1"/>
          </p:cNvSpPr>
          <p:nvPr>
            <p:ph type="sldImg" idx="2"/>
          </p:nvPr>
        </p:nvSpPr>
        <p:spPr>
          <a:xfrm>
            <a:off x="2274888" y="1252538"/>
            <a:ext cx="23383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2024/11/28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2024/11/28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2024/11/28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2024/11/28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2024/11/28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2024/11/28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2024/11/28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2024/11/28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2024/11/28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2024/11/28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2024/11/28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2024/11/28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981065" y="3880875"/>
            <a:ext cx="5045035" cy="2185214"/>
          </a:xfrm>
          <a:prstGeom prst="rect">
            <a:avLst/>
          </a:prstGeom>
          <a:noFill/>
        </p:spPr>
        <p:txBody>
          <a:bodyPr wrap="none" rtlCol="0">
            <a:spAutoFit/>
          </a:bodyPr>
          <a:lstStyle/>
          <a:p>
            <a:pPr algn="r"/>
            <a:r>
              <a:rPr kumimoji="1" lang="en-US" altLang="ja-JP" b="1" dirty="0"/>
              <a:t>EDI system phase 1</a:t>
            </a:r>
          </a:p>
          <a:p>
            <a:pPr algn="r"/>
            <a:r>
              <a:rPr kumimoji="1" lang="en-US" altLang="ja-JP" b="1" dirty="0"/>
              <a:t>System Manual Documentation EN for NSET</a:t>
            </a:r>
            <a:endParaRPr kumimoji="1" lang="th-TH" altLang="ja-JP" b="1" dirty="0"/>
          </a:p>
          <a:p>
            <a:pPr algn="r"/>
            <a:r>
              <a:rPr kumimoji="1" lang="en-US" altLang="ja-JP" sz="1800" dirty="0"/>
              <a:t>Blueprint</a:t>
            </a:r>
            <a:endParaRPr kumimoji="1" lang="en-US" altLang="ja-JP" b="1" dirty="0"/>
          </a:p>
          <a:p>
            <a:pPr algn="r"/>
            <a:endParaRPr kumimoji="1" lang="en-US" altLang="ja-JP" sz="1400" b="1" dirty="0"/>
          </a:p>
          <a:p>
            <a:pPr algn="r"/>
            <a:endParaRPr kumimoji="1" lang="en-US" altLang="ja-JP" sz="1400" dirty="0"/>
          </a:p>
          <a:p>
            <a:pPr algn="r"/>
            <a:r>
              <a:rPr kumimoji="1" lang="en-US" altLang="ja-JP" sz="1200" dirty="0"/>
              <a:t>R1</a:t>
            </a:r>
          </a:p>
          <a:p>
            <a:pPr algn="r"/>
            <a:r>
              <a:rPr kumimoji="1" lang="en-US" altLang="ja-JP" sz="1200" dirty="0"/>
              <a:t>Made for : NIDEC TECHNO MOTOR (Thailand) Co.,Ltd.</a:t>
            </a:r>
          </a:p>
          <a:p>
            <a:pPr algn="r"/>
            <a:r>
              <a:rPr kumimoji="1" lang="en-US" altLang="ja-JP" sz="1200" dirty="0"/>
              <a:t>By :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28/Nov/2024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2" name="図 2">
            <a:extLst>
              <a:ext uri="{FF2B5EF4-FFF2-40B4-BE49-F238E27FC236}">
                <a16:creationId xmlns:a16="http://schemas.microsoft.com/office/drawing/2014/main" id="{10269AB5-94B1-8A7F-5C58-5FE24C997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7901880"/>
            <a:ext cx="6045200" cy="144304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A08CF-C412-B6B8-AD49-70F49FC99DD7}"/>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8EEBC7F8-D5EC-A84E-55D7-B65B3436279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319E65DD-E947-E4AA-F53F-D9CC50C8B3F9}"/>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9" name="TextBox 8">
            <a:extLst>
              <a:ext uri="{FF2B5EF4-FFF2-40B4-BE49-F238E27FC236}">
                <a16:creationId xmlns:a16="http://schemas.microsoft.com/office/drawing/2014/main" id="{993CEE67-9A82-4E0A-2546-0542CF7C1CAE}"/>
              </a:ext>
            </a:extLst>
          </p:cNvPr>
          <p:cNvSpPr txBox="1"/>
          <p:nvPr/>
        </p:nvSpPr>
        <p:spPr>
          <a:xfrm>
            <a:off x="679213" y="1254425"/>
            <a:ext cx="5844250" cy="707886"/>
          </a:xfrm>
          <a:prstGeom prst="rect">
            <a:avLst/>
          </a:prstGeom>
          <a:noFill/>
        </p:spPr>
        <p:txBody>
          <a:bodyPr wrap="square" rtlCol="0">
            <a:spAutoFit/>
          </a:bodyPr>
          <a:lstStyle/>
          <a:p>
            <a:r>
              <a:rPr kumimoji="1" lang="en-US" altLang="ja-JP" sz="1000" b="1" dirty="0">
                <a:solidFill>
                  <a:schemeClr val="tx1"/>
                </a:solidFill>
                <a:cs typeface="Cordia New" panose="020B0304020202020204" pitchFamily="34" charset="-34"/>
              </a:rPr>
              <a:t>Print/Issues Tag (Special Tag) </a:t>
            </a:r>
            <a:r>
              <a:rPr lang="en-US" sz="1000" b="1" dirty="0"/>
              <a:t>consists of three sections</a:t>
            </a:r>
            <a:endParaRPr lang="en-US" sz="1000" dirty="0"/>
          </a:p>
          <a:p>
            <a:pPr marL="228600" indent="-228600">
              <a:buAutoNum type="arabicPeriod"/>
            </a:pPr>
            <a:r>
              <a:rPr lang="en-US" sz="1000" dirty="0"/>
              <a:t>The section for updating information on Invoice No, Delivery Date, and Delivery Qty</a:t>
            </a:r>
            <a:endParaRPr lang="th-TH" sz="1000" dirty="0"/>
          </a:p>
          <a:p>
            <a:pPr marL="228600" indent="-228600">
              <a:buAutoNum type="arabicPeriod"/>
            </a:pPr>
            <a:r>
              <a:rPr lang="en-US" sz="1000" dirty="0"/>
              <a:t>Purchase Order Information </a:t>
            </a:r>
            <a:endParaRPr lang="th-TH" sz="1000" dirty="0"/>
          </a:p>
          <a:p>
            <a:pPr marL="228600" indent="-228600">
              <a:buAutoNum type="arabicPeriod"/>
            </a:pPr>
            <a:r>
              <a:rPr lang="en-US" sz="1000" dirty="0"/>
              <a:t>Customer Delivery Tag Information</a:t>
            </a:r>
          </a:p>
        </p:txBody>
      </p:sp>
      <p:sp>
        <p:nvSpPr>
          <p:cNvPr id="4" name="TextBox 3">
            <a:extLst>
              <a:ext uri="{FF2B5EF4-FFF2-40B4-BE49-F238E27FC236}">
                <a16:creationId xmlns:a16="http://schemas.microsoft.com/office/drawing/2014/main" id="{2E244033-5002-4E18-0636-B158799166A2}"/>
              </a:ext>
            </a:extLst>
          </p:cNvPr>
          <p:cNvSpPr txBox="1"/>
          <p:nvPr/>
        </p:nvSpPr>
        <p:spPr>
          <a:xfrm>
            <a:off x="406400" y="950291"/>
            <a:ext cx="2475806" cy="276999"/>
          </a:xfrm>
          <a:prstGeom prst="rect">
            <a:avLst/>
          </a:prstGeom>
          <a:noFill/>
        </p:spPr>
        <p:txBody>
          <a:bodyPr wrap="none" rtlCol="0">
            <a:spAutoFit/>
          </a:bodyPr>
          <a:lstStyle/>
          <a:p>
            <a:r>
              <a:rPr lang="en-TH" sz="1200" dirty="0"/>
              <a:t>3.3 </a:t>
            </a:r>
            <a:r>
              <a:rPr lang="en-US" sz="1200" i="0" dirty="0">
                <a:solidFill>
                  <a:srgbClr val="1F2D41"/>
                </a:solidFill>
                <a:effectLst/>
                <a:cs typeface="Cordia New" panose="020B0304020202020204" pitchFamily="34" charset="-34"/>
              </a:rPr>
              <a:t>Print/Issued Tag (Special Tag)</a:t>
            </a:r>
            <a:endParaRPr kumimoji="1" lang="en-US" altLang="ja-JP" sz="1200" dirty="0"/>
          </a:p>
        </p:txBody>
      </p:sp>
      <p:pic>
        <p:nvPicPr>
          <p:cNvPr id="2" name="Picture 1">
            <a:extLst>
              <a:ext uri="{FF2B5EF4-FFF2-40B4-BE49-F238E27FC236}">
                <a16:creationId xmlns:a16="http://schemas.microsoft.com/office/drawing/2014/main" id="{41C2563E-F20D-0B00-1850-D7D45EDFE881}"/>
              </a:ext>
            </a:extLst>
          </p:cNvPr>
          <p:cNvPicPr>
            <a:picLocks noChangeAspect="1"/>
          </p:cNvPicPr>
          <p:nvPr/>
        </p:nvPicPr>
        <p:blipFill>
          <a:blip r:embed="rId2"/>
          <a:srcRect b="30372"/>
          <a:stretch/>
        </p:blipFill>
        <p:spPr>
          <a:xfrm>
            <a:off x="460614" y="2157287"/>
            <a:ext cx="5936771" cy="2160276"/>
          </a:xfrm>
          <a:prstGeom prst="rect">
            <a:avLst/>
          </a:prstGeom>
          <a:ln>
            <a:solidFill>
              <a:schemeClr val="tx1"/>
            </a:solidFill>
          </a:ln>
        </p:spPr>
      </p:pic>
      <p:sp>
        <p:nvSpPr>
          <p:cNvPr id="12" name="Rectangle 11">
            <a:extLst>
              <a:ext uri="{FF2B5EF4-FFF2-40B4-BE49-F238E27FC236}">
                <a16:creationId xmlns:a16="http://schemas.microsoft.com/office/drawing/2014/main" id="{C47B2FCF-B05F-A023-CFDE-70D9CD7ABA7D}"/>
              </a:ext>
            </a:extLst>
          </p:cNvPr>
          <p:cNvSpPr/>
          <p:nvPr/>
        </p:nvSpPr>
        <p:spPr>
          <a:xfrm>
            <a:off x="553799" y="2606107"/>
            <a:ext cx="3178616" cy="2626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17" name="Rectangle 16">
            <a:extLst>
              <a:ext uri="{FF2B5EF4-FFF2-40B4-BE49-F238E27FC236}">
                <a16:creationId xmlns:a16="http://schemas.microsoft.com/office/drawing/2014/main" id="{C704C218-2C3C-27A9-6A7C-0C8FA3057864}"/>
              </a:ext>
            </a:extLst>
          </p:cNvPr>
          <p:cNvSpPr/>
          <p:nvPr/>
        </p:nvSpPr>
        <p:spPr>
          <a:xfrm>
            <a:off x="553799" y="2868752"/>
            <a:ext cx="5693133" cy="41905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0" name="Rectangle 19">
            <a:extLst>
              <a:ext uri="{FF2B5EF4-FFF2-40B4-BE49-F238E27FC236}">
                <a16:creationId xmlns:a16="http://schemas.microsoft.com/office/drawing/2014/main" id="{84E591C0-ECBC-22E6-9E9C-3849D27E57C0}"/>
              </a:ext>
            </a:extLst>
          </p:cNvPr>
          <p:cNvSpPr/>
          <p:nvPr/>
        </p:nvSpPr>
        <p:spPr>
          <a:xfrm>
            <a:off x="553800" y="3422483"/>
            <a:ext cx="5693132" cy="60000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33" name="Oval 32">
            <a:extLst>
              <a:ext uri="{FF2B5EF4-FFF2-40B4-BE49-F238E27FC236}">
                <a16:creationId xmlns:a16="http://schemas.microsoft.com/office/drawing/2014/main" id="{9BE89E23-63D0-C8E3-EC2B-52FC72A73805}"/>
              </a:ext>
            </a:extLst>
          </p:cNvPr>
          <p:cNvSpPr/>
          <p:nvPr/>
        </p:nvSpPr>
        <p:spPr>
          <a:xfrm>
            <a:off x="3786963" y="2566931"/>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34" name="Oval 33">
            <a:extLst>
              <a:ext uri="{FF2B5EF4-FFF2-40B4-BE49-F238E27FC236}">
                <a16:creationId xmlns:a16="http://schemas.microsoft.com/office/drawing/2014/main" id="{85E8E0D8-EFEA-31BA-18DF-32668E65387B}"/>
              </a:ext>
            </a:extLst>
          </p:cNvPr>
          <p:cNvSpPr/>
          <p:nvPr/>
        </p:nvSpPr>
        <p:spPr>
          <a:xfrm>
            <a:off x="6304201" y="2955648"/>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35" name="Oval 34">
            <a:extLst>
              <a:ext uri="{FF2B5EF4-FFF2-40B4-BE49-F238E27FC236}">
                <a16:creationId xmlns:a16="http://schemas.microsoft.com/office/drawing/2014/main" id="{480E2FB5-8615-3637-D51B-85C46B805307}"/>
              </a:ext>
            </a:extLst>
          </p:cNvPr>
          <p:cNvSpPr/>
          <p:nvPr/>
        </p:nvSpPr>
        <p:spPr>
          <a:xfrm>
            <a:off x="6325462" y="3581596"/>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3</a:t>
            </a:r>
          </a:p>
        </p:txBody>
      </p:sp>
      <p:sp>
        <p:nvSpPr>
          <p:cNvPr id="5" name="TextBox 4">
            <a:extLst>
              <a:ext uri="{FF2B5EF4-FFF2-40B4-BE49-F238E27FC236}">
                <a16:creationId xmlns:a16="http://schemas.microsoft.com/office/drawing/2014/main" id="{59E2144F-ED06-5D74-7552-4F8022D6F01F}"/>
              </a:ext>
            </a:extLst>
          </p:cNvPr>
          <p:cNvSpPr txBox="1"/>
          <p:nvPr/>
        </p:nvSpPr>
        <p:spPr>
          <a:xfrm>
            <a:off x="679213" y="4507081"/>
            <a:ext cx="5844250" cy="553998"/>
          </a:xfrm>
          <a:prstGeom prst="rect">
            <a:avLst/>
          </a:prstGeom>
          <a:noFill/>
        </p:spPr>
        <p:txBody>
          <a:bodyPr wrap="square" rtlCol="0">
            <a:spAutoFit/>
          </a:bodyPr>
          <a:lstStyle/>
          <a:p>
            <a:r>
              <a:rPr kumimoji="1" lang="en-US" altLang="ja-JP" sz="1000" b="1" dirty="0">
                <a:solidFill>
                  <a:schemeClr val="tx1"/>
                </a:solidFill>
                <a:cs typeface="Cordia New" panose="020B0304020202020204" pitchFamily="34" charset="-34"/>
              </a:rPr>
              <a:t>Issues Tag</a:t>
            </a:r>
          </a:p>
          <a:p>
            <a:pPr marL="228600" indent="-228600">
              <a:buAutoNum type="arabicPeriod"/>
            </a:pPr>
            <a:r>
              <a:rPr lang="en-US" sz="1000" dirty="0"/>
              <a:t>Fill in the Invoice No, Delivery Date, and Delivery Qty, then click the Update button.</a:t>
            </a:r>
          </a:p>
          <a:p>
            <a:pPr marL="228600" indent="-228600">
              <a:buAutoNum type="arabicPeriod"/>
            </a:pPr>
            <a:r>
              <a:rPr lang="en-US" sz="1000" dirty="0"/>
              <a:t>Add a Tag by entering the Tag Seq and Qty/Pack Size, then click the Save button</a:t>
            </a:r>
          </a:p>
        </p:txBody>
      </p:sp>
      <p:pic>
        <p:nvPicPr>
          <p:cNvPr id="6" name="Picture 5">
            <a:extLst>
              <a:ext uri="{FF2B5EF4-FFF2-40B4-BE49-F238E27FC236}">
                <a16:creationId xmlns:a16="http://schemas.microsoft.com/office/drawing/2014/main" id="{5C324930-0D2E-6200-A995-59717042541D}"/>
              </a:ext>
            </a:extLst>
          </p:cNvPr>
          <p:cNvPicPr>
            <a:picLocks noChangeAspect="1"/>
          </p:cNvPicPr>
          <p:nvPr/>
        </p:nvPicPr>
        <p:blipFill>
          <a:blip r:embed="rId3"/>
          <a:srcRect b="59707"/>
          <a:stretch/>
        </p:blipFill>
        <p:spPr>
          <a:xfrm>
            <a:off x="460614" y="5247560"/>
            <a:ext cx="5938779" cy="1250560"/>
          </a:xfrm>
          <a:prstGeom prst="rect">
            <a:avLst/>
          </a:prstGeom>
          <a:ln>
            <a:solidFill>
              <a:schemeClr val="tx1"/>
            </a:solidFill>
          </a:ln>
        </p:spPr>
      </p:pic>
      <p:sp>
        <p:nvSpPr>
          <p:cNvPr id="7" name="Rectangle 6">
            <a:extLst>
              <a:ext uri="{FF2B5EF4-FFF2-40B4-BE49-F238E27FC236}">
                <a16:creationId xmlns:a16="http://schemas.microsoft.com/office/drawing/2014/main" id="{91233A42-8D9B-BBD7-AB91-1A176722CB7E}"/>
              </a:ext>
            </a:extLst>
          </p:cNvPr>
          <p:cNvSpPr/>
          <p:nvPr/>
        </p:nvSpPr>
        <p:spPr>
          <a:xfrm>
            <a:off x="518872" y="5691837"/>
            <a:ext cx="3178616" cy="26264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8" name="Oval 7">
            <a:extLst>
              <a:ext uri="{FF2B5EF4-FFF2-40B4-BE49-F238E27FC236}">
                <a16:creationId xmlns:a16="http://schemas.microsoft.com/office/drawing/2014/main" id="{D47410DF-5973-76AA-279B-31E8092DAEF6}"/>
              </a:ext>
            </a:extLst>
          </p:cNvPr>
          <p:cNvSpPr/>
          <p:nvPr/>
        </p:nvSpPr>
        <p:spPr>
          <a:xfrm>
            <a:off x="3756422" y="5679599"/>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pic>
        <p:nvPicPr>
          <p:cNvPr id="10" name="Picture 9">
            <a:extLst>
              <a:ext uri="{FF2B5EF4-FFF2-40B4-BE49-F238E27FC236}">
                <a16:creationId xmlns:a16="http://schemas.microsoft.com/office/drawing/2014/main" id="{64FB1011-14D4-76A2-F678-1A0B2E5A091D}"/>
              </a:ext>
            </a:extLst>
          </p:cNvPr>
          <p:cNvPicPr>
            <a:picLocks noChangeAspect="1"/>
          </p:cNvPicPr>
          <p:nvPr/>
        </p:nvPicPr>
        <p:blipFill>
          <a:blip r:embed="rId3"/>
          <a:srcRect t="37852" b="32860"/>
          <a:stretch/>
        </p:blipFill>
        <p:spPr>
          <a:xfrm>
            <a:off x="460614" y="6663771"/>
            <a:ext cx="5938779" cy="908989"/>
          </a:xfrm>
          <a:prstGeom prst="rect">
            <a:avLst/>
          </a:prstGeom>
          <a:ln>
            <a:solidFill>
              <a:schemeClr val="tx1"/>
            </a:solidFill>
          </a:ln>
        </p:spPr>
      </p:pic>
      <p:sp>
        <p:nvSpPr>
          <p:cNvPr id="13" name="Rectangle 12">
            <a:extLst>
              <a:ext uri="{FF2B5EF4-FFF2-40B4-BE49-F238E27FC236}">
                <a16:creationId xmlns:a16="http://schemas.microsoft.com/office/drawing/2014/main" id="{C775A56C-5903-3136-3F1B-2C2F9E8E8882}"/>
              </a:ext>
            </a:extLst>
          </p:cNvPr>
          <p:cNvSpPr/>
          <p:nvPr/>
        </p:nvSpPr>
        <p:spPr>
          <a:xfrm>
            <a:off x="745001" y="7118655"/>
            <a:ext cx="5405719" cy="1546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14" name="Oval 13">
            <a:extLst>
              <a:ext uri="{FF2B5EF4-FFF2-40B4-BE49-F238E27FC236}">
                <a16:creationId xmlns:a16="http://schemas.microsoft.com/office/drawing/2014/main" id="{96DED79D-F7E9-4E85-A987-8F0BC5D92532}"/>
              </a:ext>
            </a:extLst>
          </p:cNvPr>
          <p:cNvSpPr/>
          <p:nvPr/>
        </p:nvSpPr>
        <p:spPr>
          <a:xfrm>
            <a:off x="5432911" y="6671227"/>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pic>
        <p:nvPicPr>
          <p:cNvPr id="15" name="Picture 14">
            <a:extLst>
              <a:ext uri="{FF2B5EF4-FFF2-40B4-BE49-F238E27FC236}">
                <a16:creationId xmlns:a16="http://schemas.microsoft.com/office/drawing/2014/main" id="{53CACA55-AD85-F196-9628-0A62E88A3E52}"/>
              </a:ext>
            </a:extLst>
          </p:cNvPr>
          <p:cNvPicPr>
            <a:picLocks noChangeAspect="1"/>
          </p:cNvPicPr>
          <p:nvPr/>
        </p:nvPicPr>
        <p:blipFill>
          <a:blip r:embed="rId4"/>
          <a:srcRect t="37734" b="32948"/>
          <a:stretch/>
        </p:blipFill>
        <p:spPr>
          <a:xfrm>
            <a:off x="469358" y="7738864"/>
            <a:ext cx="5957004" cy="912711"/>
          </a:xfrm>
          <a:prstGeom prst="rect">
            <a:avLst/>
          </a:prstGeom>
          <a:ln>
            <a:solidFill>
              <a:schemeClr val="tx1"/>
            </a:solidFill>
          </a:ln>
        </p:spPr>
      </p:pic>
      <p:sp>
        <p:nvSpPr>
          <p:cNvPr id="18" name="TextBox 17">
            <a:extLst>
              <a:ext uri="{FF2B5EF4-FFF2-40B4-BE49-F238E27FC236}">
                <a16:creationId xmlns:a16="http://schemas.microsoft.com/office/drawing/2014/main" id="{4CD8B562-7AB7-C3D4-D7C1-6BC5DD1E40B0}"/>
              </a:ext>
            </a:extLst>
          </p:cNvPr>
          <p:cNvSpPr txBox="1"/>
          <p:nvPr/>
        </p:nvSpPr>
        <p:spPr>
          <a:xfrm>
            <a:off x="460614" y="8813504"/>
            <a:ext cx="5216625" cy="584775"/>
          </a:xfrm>
          <a:prstGeom prst="rect">
            <a:avLst/>
          </a:prstGeom>
          <a:noFill/>
          <a:ln w="9525">
            <a:solidFill>
              <a:schemeClr val="tx1"/>
            </a:solidFill>
          </a:ln>
        </p:spPr>
        <p:txBody>
          <a:bodyPr wrap="square">
            <a:spAutoFit/>
          </a:bodyPr>
          <a:lstStyle/>
          <a:p>
            <a:r>
              <a:rPr lang="en-US" sz="800" dirty="0"/>
              <a:t>If the customer wants to add more Tags, click the green “Add more tag” button. The Input field will appear at the end of the table, Customers can add Tag information until the total of the Tags does not exceed the Balance of the purchase order. If the entered delivery quantity exceeds the available balance, the system will notify the user and prevent saving the Tag information.</a:t>
            </a:r>
            <a:endParaRPr lang="en-TH" sz="800" dirty="0"/>
          </a:p>
        </p:txBody>
      </p:sp>
    </p:spTree>
    <p:extLst>
      <p:ext uri="{BB962C8B-B14F-4D97-AF65-F5344CB8AC3E}">
        <p14:creationId xmlns:p14="http://schemas.microsoft.com/office/powerpoint/2010/main" val="154810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130BE-69CB-B7D7-246D-2A0C73FDCE7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9B6FDBB-9039-B87E-F038-6070A60EE1E2}"/>
              </a:ext>
            </a:extLst>
          </p:cNvPr>
          <p:cNvSpPr txBox="1"/>
          <p:nvPr/>
        </p:nvSpPr>
        <p:spPr>
          <a:xfrm>
            <a:off x="679213" y="1287476"/>
            <a:ext cx="5844250" cy="861774"/>
          </a:xfrm>
          <a:prstGeom prst="rect">
            <a:avLst/>
          </a:prstGeom>
          <a:noFill/>
        </p:spPr>
        <p:txBody>
          <a:bodyPr wrap="square" rtlCol="0">
            <a:spAutoFit/>
          </a:bodyPr>
          <a:lstStyle/>
          <a:p>
            <a:r>
              <a:rPr kumimoji="1" lang="en-US" altLang="ja-JP" sz="1000" b="1" dirty="0">
                <a:solidFill>
                  <a:schemeClr val="tx1"/>
                </a:solidFill>
                <a:cs typeface="Cordia New" panose="020B0304020202020204" pitchFamily="34" charset="-34"/>
              </a:rPr>
              <a:t>Edit Tag/Remove Tag</a:t>
            </a:r>
          </a:p>
          <a:p>
            <a:pPr marL="228600" indent="-228600">
              <a:buAutoNum type="arabicPeriod"/>
            </a:pPr>
            <a:r>
              <a:rPr lang="en-US" sz="1000" dirty="0"/>
              <a:t>If you want to edit a Tag, you can click the edit button of the Tag row you want to modify. The input fields will then be enabled, allowing you to make changes. After that, click the Save button to update the information</a:t>
            </a:r>
          </a:p>
          <a:p>
            <a:pPr marL="228600" indent="-228600">
              <a:buAutoNum type="arabicPeriod"/>
            </a:pPr>
            <a:endParaRPr lang="th-TH" sz="1000" dirty="0"/>
          </a:p>
        </p:txBody>
      </p:sp>
      <p:sp>
        <p:nvSpPr>
          <p:cNvPr id="23" name="正方形/長方形 22">
            <a:extLst>
              <a:ext uri="{FF2B5EF4-FFF2-40B4-BE49-F238E27FC236}">
                <a16:creationId xmlns:a16="http://schemas.microsoft.com/office/drawing/2014/main" id="{2B933540-52BD-F00F-284E-0425749D47F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14F1FE69-E99F-0406-781E-9344AEE4E24B}"/>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4" name="TextBox 3">
            <a:extLst>
              <a:ext uri="{FF2B5EF4-FFF2-40B4-BE49-F238E27FC236}">
                <a16:creationId xmlns:a16="http://schemas.microsoft.com/office/drawing/2014/main" id="{37B79103-28AD-7A44-DFA6-535F441B9472}"/>
              </a:ext>
            </a:extLst>
          </p:cNvPr>
          <p:cNvSpPr txBox="1"/>
          <p:nvPr/>
        </p:nvSpPr>
        <p:spPr>
          <a:xfrm>
            <a:off x="406400" y="950291"/>
            <a:ext cx="2475806" cy="276999"/>
          </a:xfrm>
          <a:prstGeom prst="rect">
            <a:avLst/>
          </a:prstGeom>
          <a:noFill/>
        </p:spPr>
        <p:txBody>
          <a:bodyPr wrap="none" rtlCol="0">
            <a:spAutoFit/>
          </a:bodyPr>
          <a:lstStyle/>
          <a:p>
            <a:r>
              <a:rPr lang="en-TH" sz="1200" dirty="0"/>
              <a:t>3.3 </a:t>
            </a:r>
            <a:r>
              <a:rPr lang="en-US" sz="1200" i="0" dirty="0">
                <a:solidFill>
                  <a:srgbClr val="1F2D41"/>
                </a:solidFill>
                <a:effectLst/>
                <a:cs typeface="Cordia New" panose="020B0304020202020204" pitchFamily="34" charset="-34"/>
              </a:rPr>
              <a:t>Print/Issued Tag (Special Tag)</a:t>
            </a:r>
            <a:endParaRPr kumimoji="1" lang="en-US" altLang="ja-JP" sz="1200" dirty="0"/>
          </a:p>
        </p:txBody>
      </p:sp>
      <p:pic>
        <p:nvPicPr>
          <p:cNvPr id="39" name="Picture 38">
            <a:extLst>
              <a:ext uri="{FF2B5EF4-FFF2-40B4-BE49-F238E27FC236}">
                <a16:creationId xmlns:a16="http://schemas.microsoft.com/office/drawing/2014/main" id="{5A996FA4-A7EC-9941-E0E2-D84BDF5DCAB1}"/>
              </a:ext>
            </a:extLst>
          </p:cNvPr>
          <p:cNvPicPr>
            <a:picLocks noChangeAspect="1"/>
          </p:cNvPicPr>
          <p:nvPr/>
        </p:nvPicPr>
        <p:blipFill>
          <a:blip r:embed="rId2"/>
          <a:srcRect t="-395" b="17499"/>
          <a:stretch/>
        </p:blipFill>
        <p:spPr>
          <a:xfrm>
            <a:off x="460614" y="2122866"/>
            <a:ext cx="5925899" cy="2567204"/>
          </a:xfrm>
          <a:prstGeom prst="rect">
            <a:avLst/>
          </a:prstGeom>
          <a:ln>
            <a:solidFill>
              <a:schemeClr val="tx1"/>
            </a:solidFill>
          </a:ln>
        </p:spPr>
      </p:pic>
      <p:sp>
        <p:nvSpPr>
          <p:cNvPr id="40" name="Rectangle 39">
            <a:extLst>
              <a:ext uri="{FF2B5EF4-FFF2-40B4-BE49-F238E27FC236}">
                <a16:creationId xmlns:a16="http://schemas.microsoft.com/office/drawing/2014/main" id="{3E21F03C-474C-A1B7-6973-980792A6C0E5}"/>
              </a:ext>
            </a:extLst>
          </p:cNvPr>
          <p:cNvSpPr/>
          <p:nvPr/>
        </p:nvSpPr>
        <p:spPr>
          <a:xfrm>
            <a:off x="610721" y="3877405"/>
            <a:ext cx="5675779" cy="1824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41" name="Oval 40">
            <a:extLst>
              <a:ext uri="{FF2B5EF4-FFF2-40B4-BE49-F238E27FC236}">
                <a16:creationId xmlns:a16="http://schemas.microsoft.com/office/drawing/2014/main" id="{622197B1-AB78-263E-4E1F-AEA174B13D23}"/>
              </a:ext>
            </a:extLst>
          </p:cNvPr>
          <p:cNvSpPr/>
          <p:nvPr/>
        </p:nvSpPr>
        <p:spPr>
          <a:xfrm>
            <a:off x="6372342" y="3827736"/>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42" name="TextBox 41">
            <a:extLst>
              <a:ext uri="{FF2B5EF4-FFF2-40B4-BE49-F238E27FC236}">
                <a16:creationId xmlns:a16="http://schemas.microsoft.com/office/drawing/2014/main" id="{FD6C0F6A-D6D6-B8F7-8FC7-3B76CDFF339C}"/>
              </a:ext>
            </a:extLst>
          </p:cNvPr>
          <p:cNvSpPr txBox="1"/>
          <p:nvPr/>
        </p:nvSpPr>
        <p:spPr>
          <a:xfrm>
            <a:off x="675242" y="4901112"/>
            <a:ext cx="5844250" cy="400110"/>
          </a:xfrm>
          <a:prstGeom prst="rect">
            <a:avLst/>
          </a:prstGeom>
          <a:noFill/>
        </p:spPr>
        <p:txBody>
          <a:bodyPr wrap="square" rtlCol="0">
            <a:spAutoFit/>
          </a:bodyPr>
          <a:lstStyle/>
          <a:p>
            <a:pPr marL="228600" indent="-228600">
              <a:buFont typeface="+mj-lt"/>
              <a:buAutoNum type="arabicPeriod" startAt="2"/>
            </a:pPr>
            <a:r>
              <a:rPr lang="en-US" sz="1000" dirty="0"/>
              <a:t>If you want to delete a Tag, you can click the Remove button of the Tag row you want to delete. A popup will appear asking you to confirm the deletion</a:t>
            </a:r>
            <a:endParaRPr lang="th-TH" sz="1000" dirty="0"/>
          </a:p>
        </p:txBody>
      </p:sp>
      <p:pic>
        <p:nvPicPr>
          <p:cNvPr id="43" name="Picture 42">
            <a:extLst>
              <a:ext uri="{FF2B5EF4-FFF2-40B4-BE49-F238E27FC236}">
                <a16:creationId xmlns:a16="http://schemas.microsoft.com/office/drawing/2014/main" id="{C075B556-F44C-EA48-6BF7-9904E3B6CF48}"/>
              </a:ext>
            </a:extLst>
          </p:cNvPr>
          <p:cNvPicPr>
            <a:picLocks noChangeAspect="1"/>
          </p:cNvPicPr>
          <p:nvPr/>
        </p:nvPicPr>
        <p:blipFill>
          <a:blip r:embed="rId3"/>
          <a:srcRect b="31233"/>
          <a:stretch/>
        </p:blipFill>
        <p:spPr>
          <a:xfrm>
            <a:off x="509958" y="5585646"/>
            <a:ext cx="5909946" cy="2123942"/>
          </a:xfrm>
          <a:prstGeom prst="rect">
            <a:avLst/>
          </a:prstGeom>
          <a:ln>
            <a:solidFill>
              <a:schemeClr val="tx1"/>
            </a:solidFill>
          </a:ln>
        </p:spPr>
      </p:pic>
      <p:sp>
        <p:nvSpPr>
          <p:cNvPr id="44" name="Rectangle 43">
            <a:extLst>
              <a:ext uri="{FF2B5EF4-FFF2-40B4-BE49-F238E27FC236}">
                <a16:creationId xmlns:a16="http://schemas.microsoft.com/office/drawing/2014/main" id="{B31794B2-8041-40D0-8159-9529925B7A6C}"/>
              </a:ext>
            </a:extLst>
          </p:cNvPr>
          <p:cNvSpPr/>
          <p:nvPr/>
        </p:nvSpPr>
        <p:spPr>
          <a:xfrm>
            <a:off x="2556753" y="5655227"/>
            <a:ext cx="1795440" cy="6928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45" name="Oval 44">
            <a:extLst>
              <a:ext uri="{FF2B5EF4-FFF2-40B4-BE49-F238E27FC236}">
                <a16:creationId xmlns:a16="http://schemas.microsoft.com/office/drawing/2014/main" id="{9B8E833E-DD15-814E-205C-E666186D41EA}"/>
              </a:ext>
            </a:extLst>
          </p:cNvPr>
          <p:cNvSpPr/>
          <p:nvPr/>
        </p:nvSpPr>
        <p:spPr>
          <a:xfrm>
            <a:off x="4467342" y="5860747"/>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2</a:t>
            </a:r>
            <a:endParaRPr kumimoji="1" lang="en-TH" sz="1100" b="1" dirty="0">
              <a:solidFill>
                <a:schemeClr val="bg1"/>
              </a:solidFill>
              <a:cs typeface="TH SarabunPSK" panose="020B0500040200020003" pitchFamily="34" charset="-34"/>
            </a:endParaRPr>
          </a:p>
        </p:txBody>
      </p:sp>
      <p:sp>
        <p:nvSpPr>
          <p:cNvPr id="47" name="TextBox 46">
            <a:extLst>
              <a:ext uri="{FF2B5EF4-FFF2-40B4-BE49-F238E27FC236}">
                <a16:creationId xmlns:a16="http://schemas.microsoft.com/office/drawing/2014/main" id="{D37B7136-7D5F-1A6F-3AF6-0796E90EB5FA}"/>
              </a:ext>
            </a:extLst>
          </p:cNvPr>
          <p:cNvSpPr txBox="1"/>
          <p:nvPr/>
        </p:nvSpPr>
        <p:spPr>
          <a:xfrm>
            <a:off x="509957" y="7994012"/>
            <a:ext cx="3472957" cy="461665"/>
          </a:xfrm>
          <a:prstGeom prst="rect">
            <a:avLst/>
          </a:prstGeom>
          <a:noFill/>
          <a:ln>
            <a:solidFill>
              <a:schemeClr val="tx1"/>
            </a:solidFill>
          </a:ln>
        </p:spPr>
        <p:txBody>
          <a:bodyPr wrap="square">
            <a:spAutoFit/>
          </a:bodyPr>
          <a:lstStyle/>
          <a:p>
            <a:r>
              <a:rPr lang="en-US" sz="800" dirty="0"/>
              <a:t>After clicking the Confirm button, the deleted Tag in the database will have its status changed to "Cancel," and the system will recalculate the Total Delivery quantity.</a:t>
            </a:r>
            <a:endParaRPr lang="en-TH" sz="800" dirty="0"/>
          </a:p>
        </p:txBody>
      </p:sp>
    </p:spTree>
    <p:extLst>
      <p:ext uri="{BB962C8B-B14F-4D97-AF65-F5344CB8AC3E}">
        <p14:creationId xmlns:p14="http://schemas.microsoft.com/office/powerpoint/2010/main" val="402764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E965-57FD-FB74-5702-6BEC454ED8AC}"/>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A4EBF6F9-E72D-4A36-A08C-C07D8D1BF7F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41091186-F6B9-14BF-B609-04BB2D0D6C97}"/>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9" name="TextBox 8">
            <a:extLst>
              <a:ext uri="{FF2B5EF4-FFF2-40B4-BE49-F238E27FC236}">
                <a16:creationId xmlns:a16="http://schemas.microsoft.com/office/drawing/2014/main" id="{2D806C20-5455-B5C3-140A-56CCF92CCE0A}"/>
              </a:ext>
            </a:extLst>
          </p:cNvPr>
          <p:cNvSpPr txBox="1"/>
          <p:nvPr/>
        </p:nvSpPr>
        <p:spPr>
          <a:xfrm>
            <a:off x="679213" y="1254425"/>
            <a:ext cx="5844250" cy="707886"/>
          </a:xfrm>
          <a:prstGeom prst="rect">
            <a:avLst/>
          </a:prstGeom>
          <a:noFill/>
        </p:spPr>
        <p:txBody>
          <a:bodyPr wrap="square" rtlCol="0">
            <a:spAutoFit/>
          </a:bodyPr>
          <a:lstStyle/>
          <a:p>
            <a:r>
              <a:rPr kumimoji="1" lang="en-US" altLang="ja-JP" sz="1000" b="1" dirty="0">
                <a:cs typeface="Cordia New" panose="020B0304020202020204" pitchFamily="34" charset="-34"/>
              </a:rPr>
              <a:t>Print</a:t>
            </a:r>
            <a:r>
              <a:rPr kumimoji="1" lang="en-US" altLang="ja-JP" sz="1000" b="1" dirty="0">
                <a:solidFill>
                  <a:schemeClr val="tx1"/>
                </a:solidFill>
                <a:cs typeface="Cordia New" panose="020B0304020202020204" pitchFamily="34" charset="-34"/>
              </a:rPr>
              <a:t> Tag</a:t>
            </a:r>
          </a:p>
          <a:p>
            <a:pPr marL="228600" indent="-228600">
              <a:buAutoNum type="arabicPeriod"/>
            </a:pPr>
            <a:r>
              <a:rPr lang="en-US" sz="1000" dirty="0"/>
              <a:t>Select the item to print the tag</a:t>
            </a:r>
            <a:endParaRPr lang="th-TH" sz="1000" dirty="0"/>
          </a:p>
          <a:p>
            <a:pPr marL="228600" indent="-228600">
              <a:buAutoNum type="arabicPeriod"/>
            </a:pPr>
            <a:r>
              <a:rPr lang="en-US" sz="1000" dirty="0"/>
              <a:t>Select the tag size you want to print</a:t>
            </a:r>
            <a:endParaRPr lang="th-TH" sz="1000" dirty="0"/>
          </a:p>
          <a:p>
            <a:pPr marL="228600" indent="-228600">
              <a:buAutoNum type="arabicPeriod"/>
            </a:pPr>
            <a:r>
              <a:rPr lang="en-US" sz="1000" dirty="0"/>
              <a:t>Click the "Print" button to print the tag</a:t>
            </a:r>
            <a:endParaRPr lang="th-TH" sz="1000" dirty="0"/>
          </a:p>
        </p:txBody>
      </p:sp>
      <p:sp>
        <p:nvSpPr>
          <p:cNvPr id="4" name="TextBox 3">
            <a:extLst>
              <a:ext uri="{FF2B5EF4-FFF2-40B4-BE49-F238E27FC236}">
                <a16:creationId xmlns:a16="http://schemas.microsoft.com/office/drawing/2014/main" id="{82BF8FF8-E52D-A054-CEF8-F98562987606}"/>
              </a:ext>
            </a:extLst>
          </p:cNvPr>
          <p:cNvSpPr txBox="1"/>
          <p:nvPr/>
        </p:nvSpPr>
        <p:spPr>
          <a:xfrm>
            <a:off x="406400" y="950291"/>
            <a:ext cx="2475806" cy="276999"/>
          </a:xfrm>
          <a:prstGeom prst="rect">
            <a:avLst/>
          </a:prstGeom>
          <a:noFill/>
        </p:spPr>
        <p:txBody>
          <a:bodyPr wrap="none" rtlCol="0">
            <a:spAutoFit/>
          </a:bodyPr>
          <a:lstStyle/>
          <a:p>
            <a:r>
              <a:rPr lang="en-TH" sz="1200" dirty="0"/>
              <a:t>3.3 </a:t>
            </a:r>
            <a:r>
              <a:rPr lang="en-US" sz="1200" i="0" dirty="0">
                <a:solidFill>
                  <a:srgbClr val="1F2D41"/>
                </a:solidFill>
                <a:effectLst/>
                <a:cs typeface="Cordia New" panose="020B0304020202020204" pitchFamily="34" charset="-34"/>
              </a:rPr>
              <a:t>Print/Issued Tag (Special Tag)</a:t>
            </a:r>
            <a:endParaRPr kumimoji="1" lang="en-US" altLang="ja-JP" sz="1200" dirty="0"/>
          </a:p>
        </p:txBody>
      </p:sp>
      <p:pic>
        <p:nvPicPr>
          <p:cNvPr id="13" name="Picture 12">
            <a:extLst>
              <a:ext uri="{FF2B5EF4-FFF2-40B4-BE49-F238E27FC236}">
                <a16:creationId xmlns:a16="http://schemas.microsoft.com/office/drawing/2014/main" id="{3CD7FAA7-1214-1930-472D-BB97ACB65DF9}"/>
              </a:ext>
            </a:extLst>
          </p:cNvPr>
          <p:cNvPicPr>
            <a:picLocks noChangeAspect="1"/>
          </p:cNvPicPr>
          <p:nvPr/>
        </p:nvPicPr>
        <p:blipFill>
          <a:blip r:embed="rId2"/>
          <a:srcRect b="15586"/>
          <a:stretch/>
        </p:blipFill>
        <p:spPr>
          <a:xfrm>
            <a:off x="460614" y="2079706"/>
            <a:ext cx="5936772" cy="2619011"/>
          </a:xfrm>
          <a:prstGeom prst="rect">
            <a:avLst/>
          </a:prstGeom>
          <a:ln>
            <a:solidFill>
              <a:schemeClr val="tx1"/>
            </a:solidFill>
          </a:ln>
        </p:spPr>
      </p:pic>
      <p:sp>
        <p:nvSpPr>
          <p:cNvPr id="16" name="Rectangle 15">
            <a:extLst>
              <a:ext uri="{FF2B5EF4-FFF2-40B4-BE49-F238E27FC236}">
                <a16:creationId xmlns:a16="http://schemas.microsoft.com/office/drawing/2014/main" id="{7A584F2B-06E3-4034-57BA-F286D266E602}"/>
              </a:ext>
            </a:extLst>
          </p:cNvPr>
          <p:cNvSpPr/>
          <p:nvPr/>
        </p:nvSpPr>
        <p:spPr>
          <a:xfrm>
            <a:off x="601943" y="3698345"/>
            <a:ext cx="167649" cy="42139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17" name="Rectangle 16">
            <a:extLst>
              <a:ext uri="{FF2B5EF4-FFF2-40B4-BE49-F238E27FC236}">
                <a16:creationId xmlns:a16="http://schemas.microsoft.com/office/drawing/2014/main" id="{C057B6F6-7ACF-0F2D-4D03-F5999EAE8D40}"/>
              </a:ext>
            </a:extLst>
          </p:cNvPr>
          <p:cNvSpPr/>
          <p:nvPr/>
        </p:nvSpPr>
        <p:spPr>
          <a:xfrm>
            <a:off x="561196" y="3349671"/>
            <a:ext cx="859352" cy="2106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0" name="Rectangle 19">
            <a:extLst>
              <a:ext uri="{FF2B5EF4-FFF2-40B4-BE49-F238E27FC236}">
                <a16:creationId xmlns:a16="http://schemas.microsoft.com/office/drawing/2014/main" id="{AD5F7B28-5B7A-0268-4CB4-64580DD48CF5}"/>
              </a:ext>
            </a:extLst>
          </p:cNvPr>
          <p:cNvSpPr/>
          <p:nvPr/>
        </p:nvSpPr>
        <p:spPr>
          <a:xfrm>
            <a:off x="1420548" y="3349236"/>
            <a:ext cx="273204" cy="2106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2" name="Oval 21">
            <a:extLst>
              <a:ext uri="{FF2B5EF4-FFF2-40B4-BE49-F238E27FC236}">
                <a16:creationId xmlns:a16="http://schemas.microsoft.com/office/drawing/2014/main" id="{7E86236B-2120-4A2D-D2DE-78D1712E45B8}"/>
              </a:ext>
            </a:extLst>
          </p:cNvPr>
          <p:cNvSpPr/>
          <p:nvPr/>
        </p:nvSpPr>
        <p:spPr>
          <a:xfrm>
            <a:off x="843722" y="3683548"/>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27" name="Oval 26">
            <a:extLst>
              <a:ext uri="{FF2B5EF4-FFF2-40B4-BE49-F238E27FC236}">
                <a16:creationId xmlns:a16="http://schemas.microsoft.com/office/drawing/2014/main" id="{084CAB72-F790-953B-797C-5DFF9556BE8E}"/>
              </a:ext>
            </a:extLst>
          </p:cNvPr>
          <p:cNvSpPr/>
          <p:nvPr/>
        </p:nvSpPr>
        <p:spPr>
          <a:xfrm>
            <a:off x="561196" y="2990360"/>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28" name="Oval 27">
            <a:extLst>
              <a:ext uri="{FF2B5EF4-FFF2-40B4-BE49-F238E27FC236}">
                <a16:creationId xmlns:a16="http://schemas.microsoft.com/office/drawing/2014/main" id="{26092670-D599-24EF-50AB-B4EE1C63B59A}"/>
              </a:ext>
            </a:extLst>
          </p:cNvPr>
          <p:cNvSpPr/>
          <p:nvPr/>
        </p:nvSpPr>
        <p:spPr>
          <a:xfrm>
            <a:off x="1420548" y="2990359"/>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3</a:t>
            </a:r>
          </a:p>
        </p:txBody>
      </p:sp>
      <p:sp>
        <p:nvSpPr>
          <p:cNvPr id="32" name="TextBox 31">
            <a:extLst>
              <a:ext uri="{FF2B5EF4-FFF2-40B4-BE49-F238E27FC236}">
                <a16:creationId xmlns:a16="http://schemas.microsoft.com/office/drawing/2014/main" id="{B379831B-D8B3-A6BD-F787-A43DA706C25F}"/>
              </a:ext>
            </a:extLst>
          </p:cNvPr>
          <p:cNvSpPr txBox="1"/>
          <p:nvPr/>
        </p:nvSpPr>
        <p:spPr>
          <a:xfrm>
            <a:off x="679213" y="4955573"/>
            <a:ext cx="5844250" cy="553998"/>
          </a:xfrm>
          <a:prstGeom prst="rect">
            <a:avLst/>
          </a:prstGeom>
          <a:noFill/>
        </p:spPr>
        <p:txBody>
          <a:bodyPr wrap="square" rtlCol="0">
            <a:spAutoFit/>
          </a:bodyPr>
          <a:lstStyle/>
          <a:p>
            <a:r>
              <a:rPr lang="en-US" sz="1000" b="1" dirty="0"/>
              <a:t>The format for printing tags in two sizes</a:t>
            </a:r>
            <a:endParaRPr lang="th-TH" sz="1000" b="1" dirty="0"/>
          </a:p>
          <a:p>
            <a:pPr marL="228600" indent="-228600">
              <a:buAutoNum type="arabicPeriod"/>
            </a:pPr>
            <a:r>
              <a:rPr lang="en-US" sz="1000" dirty="0"/>
              <a:t>A4 Size Tag</a:t>
            </a:r>
          </a:p>
          <a:p>
            <a:pPr marL="228600" indent="-228600">
              <a:buAutoNum type="arabicPeriod"/>
            </a:pPr>
            <a:r>
              <a:rPr lang="en-US" sz="1000" dirty="0"/>
              <a:t>3x2 Inch Tag</a:t>
            </a:r>
            <a:endParaRPr lang="th-TH" sz="1000" dirty="0"/>
          </a:p>
        </p:txBody>
      </p:sp>
      <p:pic>
        <p:nvPicPr>
          <p:cNvPr id="35" name="Picture 34">
            <a:extLst>
              <a:ext uri="{FF2B5EF4-FFF2-40B4-BE49-F238E27FC236}">
                <a16:creationId xmlns:a16="http://schemas.microsoft.com/office/drawing/2014/main" id="{84CCDB87-43B5-978D-63EC-346A9CA99876}"/>
              </a:ext>
            </a:extLst>
          </p:cNvPr>
          <p:cNvPicPr>
            <a:picLocks noChangeAspect="1"/>
          </p:cNvPicPr>
          <p:nvPr/>
        </p:nvPicPr>
        <p:blipFill>
          <a:blip r:embed="rId3"/>
          <a:srcRect t="3113"/>
          <a:stretch/>
        </p:blipFill>
        <p:spPr>
          <a:xfrm>
            <a:off x="464727" y="6155036"/>
            <a:ext cx="3261510" cy="1925552"/>
          </a:xfrm>
          <a:prstGeom prst="rect">
            <a:avLst/>
          </a:prstGeom>
          <a:ln>
            <a:solidFill>
              <a:schemeClr val="tx1"/>
            </a:solidFill>
          </a:ln>
        </p:spPr>
      </p:pic>
      <p:sp>
        <p:nvSpPr>
          <p:cNvPr id="36" name="Oval 35">
            <a:extLst>
              <a:ext uri="{FF2B5EF4-FFF2-40B4-BE49-F238E27FC236}">
                <a16:creationId xmlns:a16="http://schemas.microsoft.com/office/drawing/2014/main" id="{B8B19203-F97D-0484-AB39-E6B2A66F9886}"/>
              </a:ext>
            </a:extLst>
          </p:cNvPr>
          <p:cNvSpPr/>
          <p:nvPr/>
        </p:nvSpPr>
        <p:spPr>
          <a:xfrm>
            <a:off x="460614" y="5766427"/>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pic>
        <p:nvPicPr>
          <p:cNvPr id="37" name="Picture 36">
            <a:extLst>
              <a:ext uri="{FF2B5EF4-FFF2-40B4-BE49-F238E27FC236}">
                <a16:creationId xmlns:a16="http://schemas.microsoft.com/office/drawing/2014/main" id="{FDD4946D-D37C-C09D-F7A6-AC44455FCE22}"/>
              </a:ext>
            </a:extLst>
          </p:cNvPr>
          <p:cNvPicPr>
            <a:picLocks noChangeAspect="1"/>
          </p:cNvPicPr>
          <p:nvPr/>
        </p:nvPicPr>
        <p:blipFill>
          <a:blip r:embed="rId4"/>
          <a:srcRect b="2598"/>
          <a:stretch/>
        </p:blipFill>
        <p:spPr>
          <a:xfrm>
            <a:off x="4188070" y="6155036"/>
            <a:ext cx="1543050" cy="2786741"/>
          </a:xfrm>
          <a:prstGeom prst="rect">
            <a:avLst/>
          </a:prstGeom>
        </p:spPr>
      </p:pic>
      <p:sp>
        <p:nvSpPr>
          <p:cNvPr id="38" name="Oval 37">
            <a:extLst>
              <a:ext uri="{FF2B5EF4-FFF2-40B4-BE49-F238E27FC236}">
                <a16:creationId xmlns:a16="http://schemas.microsoft.com/office/drawing/2014/main" id="{61674296-DECF-82BE-6D4B-F60D6A5771C9}"/>
              </a:ext>
            </a:extLst>
          </p:cNvPr>
          <p:cNvSpPr/>
          <p:nvPr/>
        </p:nvSpPr>
        <p:spPr>
          <a:xfrm>
            <a:off x="4198118" y="5766427"/>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2</a:t>
            </a:r>
            <a:endParaRPr kumimoji="1" lang="en-TH" sz="1100" b="1" dirty="0">
              <a:solidFill>
                <a:schemeClr val="bg1"/>
              </a:solidFill>
              <a:cs typeface="TH SarabunPSK" panose="020B0500040200020003" pitchFamily="34" charset="-34"/>
            </a:endParaRPr>
          </a:p>
        </p:txBody>
      </p:sp>
    </p:spTree>
    <p:extLst>
      <p:ext uri="{BB962C8B-B14F-4D97-AF65-F5344CB8AC3E}">
        <p14:creationId xmlns:p14="http://schemas.microsoft.com/office/powerpoint/2010/main" val="401786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A475-DA4F-1EF1-B311-CD8CECA4B722}"/>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D154B709-4484-5938-8AD8-6833768498EB}"/>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20CAE2E0-0B9E-571C-2714-5750FC98A039}"/>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9" name="TextBox 8">
            <a:extLst>
              <a:ext uri="{FF2B5EF4-FFF2-40B4-BE49-F238E27FC236}">
                <a16:creationId xmlns:a16="http://schemas.microsoft.com/office/drawing/2014/main" id="{75CD9912-D5F9-2130-D9A7-A2765F37881A}"/>
              </a:ext>
            </a:extLst>
          </p:cNvPr>
          <p:cNvSpPr txBox="1"/>
          <p:nvPr/>
        </p:nvSpPr>
        <p:spPr>
          <a:xfrm>
            <a:off x="679213" y="1254425"/>
            <a:ext cx="5844250" cy="707886"/>
          </a:xfrm>
          <a:prstGeom prst="rect">
            <a:avLst/>
          </a:prstGeom>
          <a:noFill/>
        </p:spPr>
        <p:txBody>
          <a:bodyPr wrap="square" rtlCol="0">
            <a:spAutoFit/>
          </a:bodyPr>
          <a:lstStyle/>
          <a:p>
            <a:r>
              <a:rPr kumimoji="1" lang="en-US" altLang="ja-JP" sz="1000" b="1" dirty="0">
                <a:solidFill>
                  <a:schemeClr val="tx1"/>
                </a:solidFill>
                <a:cs typeface="Cordia New" panose="020B0304020202020204" pitchFamily="34" charset="-34"/>
              </a:rPr>
              <a:t>History Issues Tag (Special Tag) </a:t>
            </a:r>
            <a:r>
              <a:rPr lang="en-US" sz="1000" b="1" dirty="0"/>
              <a:t>consists of three sections</a:t>
            </a:r>
            <a:endParaRPr lang="en-US" sz="1000" dirty="0"/>
          </a:p>
          <a:p>
            <a:pPr marL="228600" indent="-228600">
              <a:buAutoNum type="arabicPeriod"/>
            </a:pPr>
            <a:r>
              <a:rPr lang="en-US" sz="1000" dirty="0"/>
              <a:t>Search for information</a:t>
            </a:r>
          </a:p>
          <a:p>
            <a:pPr marL="228600" indent="-228600">
              <a:buAutoNum type="arabicPeriod"/>
            </a:pPr>
            <a:r>
              <a:rPr lang="en-US" sz="1000" dirty="0"/>
              <a:t>The section displaying the information after searching and updating the new Invoice No</a:t>
            </a:r>
          </a:p>
          <a:p>
            <a:pPr marL="228600" indent="-228600">
              <a:buAutoNum type="arabicPeriod"/>
            </a:pPr>
            <a:r>
              <a:rPr lang="en-US" sz="1000" dirty="0"/>
              <a:t>The section displaying the information after clicking the “Load tags” button</a:t>
            </a:r>
          </a:p>
        </p:txBody>
      </p:sp>
      <p:sp>
        <p:nvSpPr>
          <p:cNvPr id="4" name="TextBox 3">
            <a:extLst>
              <a:ext uri="{FF2B5EF4-FFF2-40B4-BE49-F238E27FC236}">
                <a16:creationId xmlns:a16="http://schemas.microsoft.com/office/drawing/2014/main" id="{007185F7-EA0D-191D-7B33-DE342AC2A160}"/>
              </a:ext>
            </a:extLst>
          </p:cNvPr>
          <p:cNvSpPr txBox="1"/>
          <p:nvPr/>
        </p:nvSpPr>
        <p:spPr>
          <a:xfrm>
            <a:off x="406400" y="950291"/>
            <a:ext cx="2537298" cy="276999"/>
          </a:xfrm>
          <a:prstGeom prst="rect">
            <a:avLst/>
          </a:prstGeom>
          <a:noFill/>
        </p:spPr>
        <p:txBody>
          <a:bodyPr wrap="none" rtlCol="0">
            <a:spAutoFit/>
          </a:bodyPr>
          <a:lstStyle/>
          <a:p>
            <a:r>
              <a:rPr lang="en-TH" sz="1200" dirty="0"/>
              <a:t>3.4 </a:t>
            </a:r>
            <a:r>
              <a:rPr lang="en-US" sz="1200" i="0" dirty="0">
                <a:solidFill>
                  <a:srgbClr val="1F2D41"/>
                </a:solidFill>
                <a:effectLst/>
                <a:cs typeface="Cordia New" panose="020B0304020202020204" pitchFamily="34" charset="-34"/>
              </a:rPr>
              <a:t>History Issued Tag and Reprint</a:t>
            </a:r>
            <a:endParaRPr kumimoji="1" lang="en-US" altLang="ja-JP" sz="1200" dirty="0"/>
          </a:p>
        </p:txBody>
      </p:sp>
      <p:pic>
        <p:nvPicPr>
          <p:cNvPr id="11" name="Picture 10">
            <a:extLst>
              <a:ext uri="{FF2B5EF4-FFF2-40B4-BE49-F238E27FC236}">
                <a16:creationId xmlns:a16="http://schemas.microsoft.com/office/drawing/2014/main" id="{80BA87BD-0598-61D2-C3F5-4A95A5B15BCA}"/>
              </a:ext>
            </a:extLst>
          </p:cNvPr>
          <p:cNvPicPr>
            <a:picLocks noChangeAspect="1"/>
          </p:cNvPicPr>
          <p:nvPr/>
        </p:nvPicPr>
        <p:blipFill>
          <a:blip r:embed="rId2"/>
          <a:stretch>
            <a:fillRect/>
          </a:stretch>
        </p:blipFill>
        <p:spPr>
          <a:xfrm>
            <a:off x="460613" y="2133740"/>
            <a:ext cx="5936771" cy="3094478"/>
          </a:xfrm>
          <a:prstGeom prst="rect">
            <a:avLst/>
          </a:prstGeom>
          <a:ln>
            <a:solidFill>
              <a:schemeClr val="tx1"/>
            </a:solidFill>
          </a:ln>
        </p:spPr>
      </p:pic>
      <p:sp>
        <p:nvSpPr>
          <p:cNvPr id="16" name="Rectangle 15">
            <a:extLst>
              <a:ext uri="{FF2B5EF4-FFF2-40B4-BE49-F238E27FC236}">
                <a16:creationId xmlns:a16="http://schemas.microsoft.com/office/drawing/2014/main" id="{76132FC7-61F2-71C5-BE0A-B989B025EE6A}"/>
              </a:ext>
            </a:extLst>
          </p:cNvPr>
          <p:cNvSpPr/>
          <p:nvPr/>
        </p:nvSpPr>
        <p:spPr>
          <a:xfrm>
            <a:off x="553799" y="2559776"/>
            <a:ext cx="5346068" cy="26993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19" name="Oval 18">
            <a:extLst>
              <a:ext uri="{FF2B5EF4-FFF2-40B4-BE49-F238E27FC236}">
                <a16:creationId xmlns:a16="http://schemas.microsoft.com/office/drawing/2014/main" id="{EA3E7E59-27A0-56A9-55DD-383A2A589A74}"/>
              </a:ext>
            </a:extLst>
          </p:cNvPr>
          <p:cNvSpPr/>
          <p:nvPr/>
        </p:nvSpPr>
        <p:spPr>
          <a:xfrm>
            <a:off x="5993053" y="2547933"/>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21" name="Rectangle 20">
            <a:extLst>
              <a:ext uri="{FF2B5EF4-FFF2-40B4-BE49-F238E27FC236}">
                <a16:creationId xmlns:a16="http://schemas.microsoft.com/office/drawing/2014/main" id="{75ECF007-E5B7-494C-A03C-2DF371084F65}"/>
              </a:ext>
            </a:extLst>
          </p:cNvPr>
          <p:cNvSpPr/>
          <p:nvPr/>
        </p:nvSpPr>
        <p:spPr>
          <a:xfrm>
            <a:off x="548081" y="2873356"/>
            <a:ext cx="5774603" cy="10502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2" name="Oval 21">
            <a:extLst>
              <a:ext uri="{FF2B5EF4-FFF2-40B4-BE49-F238E27FC236}">
                <a16:creationId xmlns:a16="http://schemas.microsoft.com/office/drawing/2014/main" id="{1011C41E-B56A-981C-0565-22A654286D39}"/>
              </a:ext>
            </a:extLst>
          </p:cNvPr>
          <p:cNvSpPr/>
          <p:nvPr/>
        </p:nvSpPr>
        <p:spPr>
          <a:xfrm>
            <a:off x="6386513" y="2876092"/>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2</a:t>
            </a:r>
            <a:endParaRPr kumimoji="1" lang="en-TH" sz="1100" b="1" dirty="0">
              <a:solidFill>
                <a:schemeClr val="bg1"/>
              </a:solidFill>
              <a:cs typeface="TH SarabunPSK" panose="020B0500040200020003" pitchFamily="34" charset="-34"/>
            </a:endParaRPr>
          </a:p>
        </p:txBody>
      </p:sp>
      <p:sp>
        <p:nvSpPr>
          <p:cNvPr id="24" name="Rectangle 23">
            <a:extLst>
              <a:ext uri="{FF2B5EF4-FFF2-40B4-BE49-F238E27FC236}">
                <a16:creationId xmlns:a16="http://schemas.microsoft.com/office/drawing/2014/main" id="{A5851B11-1A19-FA91-1546-515DDFF7B8FB}"/>
              </a:ext>
            </a:extLst>
          </p:cNvPr>
          <p:cNvSpPr/>
          <p:nvPr/>
        </p:nvSpPr>
        <p:spPr>
          <a:xfrm>
            <a:off x="548081" y="4001126"/>
            <a:ext cx="5774603" cy="10828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5" name="Oval 24">
            <a:extLst>
              <a:ext uri="{FF2B5EF4-FFF2-40B4-BE49-F238E27FC236}">
                <a16:creationId xmlns:a16="http://schemas.microsoft.com/office/drawing/2014/main" id="{006A3DE0-8E6D-935C-FFEB-77F61CD82BFF}"/>
              </a:ext>
            </a:extLst>
          </p:cNvPr>
          <p:cNvSpPr/>
          <p:nvPr/>
        </p:nvSpPr>
        <p:spPr>
          <a:xfrm>
            <a:off x="6376313" y="4001126"/>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3</a:t>
            </a:r>
            <a:endParaRPr kumimoji="1" lang="en-TH" sz="1100" b="1" dirty="0">
              <a:solidFill>
                <a:schemeClr val="bg1"/>
              </a:solidFill>
              <a:cs typeface="TH SarabunPSK" panose="020B0500040200020003" pitchFamily="34" charset="-34"/>
            </a:endParaRPr>
          </a:p>
        </p:txBody>
      </p:sp>
      <p:sp>
        <p:nvSpPr>
          <p:cNvPr id="26" name="TextBox 25">
            <a:extLst>
              <a:ext uri="{FF2B5EF4-FFF2-40B4-BE49-F238E27FC236}">
                <a16:creationId xmlns:a16="http://schemas.microsoft.com/office/drawing/2014/main" id="{1F19F1DB-320E-C437-C3BB-0F8C7A499B0F}"/>
              </a:ext>
            </a:extLst>
          </p:cNvPr>
          <p:cNvSpPr txBox="1"/>
          <p:nvPr/>
        </p:nvSpPr>
        <p:spPr>
          <a:xfrm>
            <a:off x="679213" y="5425273"/>
            <a:ext cx="5844250" cy="707886"/>
          </a:xfrm>
          <a:prstGeom prst="rect">
            <a:avLst/>
          </a:prstGeom>
          <a:noFill/>
        </p:spPr>
        <p:txBody>
          <a:bodyPr wrap="square" rtlCol="0">
            <a:spAutoFit/>
          </a:bodyPr>
          <a:lstStyle/>
          <a:p>
            <a:r>
              <a:rPr kumimoji="1" lang="en-US" altLang="ja-JP" sz="1000" b="1" dirty="0">
                <a:cs typeface="Cordia New" panose="020B0304020202020204" pitchFamily="34" charset="-34"/>
              </a:rPr>
              <a:t>Update New Invoice</a:t>
            </a:r>
            <a:endParaRPr lang="en-US" sz="1000" dirty="0"/>
          </a:p>
          <a:p>
            <a:pPr marL="228600" indent="-228600">
              <a:buAutoNum type="arabicPeriod"/>
            </a:pPr>
            <a:r>
              <a:rPr lang="en-US" sz="1000" dirty="0"/>
              <a:t>Select the items that need to be updated with the new Invoice number</a:t>
            </a:r>
            <a:endParaRPr lang="th-TH" sz="1000" dirty="0"/>
          </a:p>
          <a:p>
            <a:pPr marL="228600" indent="-228600">
              <a:buAutoNum type="arabicPeriod"/>
            </a:pPr>
            <a:r>
              <a:rPr lang="en-US" sz="1000" dirty="0"/>
              <a:t>Enter the new Invoice number</a:t>
            </a:r>
            <a:endParaRPr lang="th-TH" sz="1000" dirty="0"/>
          </a:p>
          <a:p>
            <a:pPr marL="228600" indent="-228600">
              <a:buAutoNum type="arabicPeriod"/>
            </a:pPr>
            <a:r>
              <a:rPr lang="en-US" sz="1000" dirty="0"/>
              <a:t>Click the Update button to update the information</a:t>
            </a:r>
          </a:p>
        </p:txBody>
      </p:sp>
      <p:pic>
        <p:nvPicPr>
          <p:cNvPr id="27" name="Picture 26">
            <a:extLst>
              <a:ext uri="{FF2B5EF4-FFF2-40B4-BE49-F238E27FC236}">
                <a16:creationId xmlns:a16="http://schemas.microsoft.com/office/drawing/2014/main" id="{C5F9417A-49E3-D19F-C3FF-D335EFADF48F}"/>
              </a:ext>
            </a:extLst>
          </p:cNvPr>
          <p:cNvPicPr>
            <a:picLocks noChangeAspect="1"/>
          </p:cNvPicPr>
          <p:nvPr/>
        </p:nvPicPr>
        <p:blipFill rotWithShape="1">
          <a:blip r:embed="rId3"/>
          <a:srcRect b="38822"/>
          <a:stretch/>
        </p:blipFill>
        <p:spPr>
          <a:xfrm>
            <a:off x="455073" y="6330214"/>
            <a:ext cx="5921240" cy="1893123"/>
          </a:xfrm>
          <a:prstGeom prst="rect">
            <a:avLst/>
          </a:prstGeom>
          <a:ln>
            <a:solidFill>
              <a:schemeClr val="tx1"/>
            </a:solidFill>
          </a:ln>
        </p:spPr>
      </p:pic>
      <p:sp>
        <p:nvSpPr>
          <p:cNvPr id="28" name="Rectangle 27">
            <a:extLst>
              <a:ext uri="{FF2B5EF4-FFF2-40B4-BE49-F238E27FC236}">
                <a16:creationId xmlns:a16="http://schemas.microsoft.com/office/drawing/2014/main" id="{7A029AB3-555A-66CA-0EDF-24BF174EE2A8}"/>
              </a:ext>
            </a:extLst>
          </p:cNvPr>
          <p:cNvSpPr/>
          <p:nvPr/>
        </p:nvSpPr>
        <p:spPr>
          <a:xfrm>
            <a:off x="590179" y="7647272"/>
            <a:ext cx="184655" cy="12498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9" name="Rectangle 28">
            <a:extLst>
              <a:ext uri="{FF2B5EF4-FFF2-40B4-BE49-F238E27FC236}">
                <a16:creationId xmlns:a16="http://schemas.microsoft.com/office/drawing/2014/main" id="{074FE818-9071-417D-1367-57EFEBD795F3}"/>
              </a:ext>
            </a:extLst>
          </p:cNvPr>
          <p:cNvSpPr/>
          <p:nvPr/>
        </p:nvSpPr>
        <p:spPr>
          <a:xfrm>
            <a:off x="548081" y="7128888"/>
            <a:ext cx="1141153" cy="17668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30" name="Rectangle 29">
            <a:extLst>
              <a:ext uri="{FF2B5EF4-FFF2-40B4-BE49-F238E27FC236}">
                <a16:creationId xmlns:a16="http://schemas.microsoft.com/office/drawing/2014/main" id="{6870A54A-09EC-4644-F6C6-4E1C287BBAD7}"/>
              </a:ext>
            </a:extLst>
          </p:cNvPr>
          <p:cNvSpPr/>
          <p:nvPr/>
        </p:nvSpPr>
        <p:spPr>
          <a:xfrm>
            <a:off x="1689234" y="7128888"/>
            <a:ext cx="312821" cy="17668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31" name="Oval 30">
            <a:extLst>
              <a:ext uri="{FF2B5EF4-FFF2-40B4-BE49-F238E27FC236}">
                <a16:creationId xmlns:a16="http://schemas.microsoft.com/office/drawing/2014/main" id="{F61994BA-43EA-9455-D494-7C0DAEE3D145}"/>
              </a:ext>
            </a:extLst>
          </p:cNvPr>
          <p:cNvSpPr/>
          <p:nvPr/>
        </p:nvSpPr>
        <p:spPr>
          <a:xfrm>
            <a:off x="909940" y="7568877"/>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32" name="Oval 31">
            <a:extLst>
              <a:ext uri="{FF2B5EF4-FFF2-40B4-BE49-F238E27FC236}">
                <a16:creationId xmlns:a16="http://schemas.microsoft.com/office/drawing/2014/main" id="{5518B522-6A9D-9A32-9861-3F49EB50F328}"/>
              </a:ext>
            </a:extLst>
          </p:cNvPr>
          <p:cNvSpPr/>
          <p:nvPr/>
        </p:nvSpPr>
        <p:spPr>
          <a:xfrm>
            <a:off x="527399" y="6748583"/>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2</a:t>
            </a:r>
            <a:endParaRPr kumimoji="1" lang="en-TH" sz="1100" b="1" dirty="0">
              <a:solidFill>
                <a:schemeClr val="bg1"/>
              </a:solidFill>
              <a:cs typeface="TH SarabunPSK" panose="020B0500040200020003" pitchFamily="34" charset="-34"/>
            </a:endParaRPr>
          </a:p>
        </p:txBody>
      </p:sp>
      <p:sp>
        <p:nvSpPr>
          <p:cNvPr id="36" name="Oval 35">
            <a:extLst>
              <a:ext uri="{FF2B5EF4-FFF2-40B4-BE49-F238E27FC236}">
                <a16:creationId xmlns:a16="http://schemas.microsoft.com/office/drawing/2014/main" id="{7C0C8177-B6B8-4EBF-7BFB-A491A929AE95}"/>
              </a:ext>
            </a:extLst>
          </p:cNvPr>
          <p:cNvSpPr/>
          <p:nvPr/>
        </p:nvSpPr>
        <p:spPr>
          <a:xfrm>
            <a:off x="1707755" y="6748582"/>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3</a:t>
            </a:r>
            <a:endParaRPr kumimoji="1" lang="en-TH" sz="1100" b="1" dirty="0">
              <a:solidFill>
                <a:schemeClr val="bg1"/>
              </a:solidFill>
              <a:cs typeface="TH SarabunPSK" panose="020B0500040200020003" pitchFamily="34" charset="-34"/>
            </a:endParaRPr>
          </a:p>
        </p:txBody>
      </p:sp>
    </p:spTree>
    <p:extLst>
      <p:ext uri="{BB962C8B-B14F-4D97-AF65-F5344CB8AC3E}">
        <p14:creationId xmlns:p14="http://schemas.microsoft.com/office/powerpoint/2010/main" val="335413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005ED-A108-706C-8F4F-CA22A2D7E3AE}"/>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582EC443-CE41-8B64-56A7-BC230EA8CEA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376980CE-15EB-18F7-5269-BB398FEEEA37}"/>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9" name="TextBox 8">
            <a:extLst>
              <a:ext uri="{FF2B5EF4-FFF2-40B4-BE49-F238E27FC236}">
                <a16:creationId xmlns:a16="http://schemas.microsoft.com/office/drawing/2014/main" id="{FE0697F7-CDCA-6802-D7DC-DB802852C248}"/>
              </a:ext>
            </a:extLst>
          </p:cNvPr>
          <p:cNvSpPr txBox="1"/>
          <p:nvPr/>
        </p:nvSpPr>
        <p:spPr>
          <a:xfrm>
            <a:off x="679213" y="1254425"/>
            <a:ext cx="5844250" cy="707886"/>
          </a:xfrm>
          <a:prstGeom prst="rect">
            <a:avLst/>
          </a:prstGeom>
          <a:noFill/>
        </p:spPr>
        <p:txBody>
          <a:bodyPr wrap="square" rtlCol="0">
            <a:spAutoFit/>
          </a:bodyPr>
          <a:lstStyle/>
          <a:p>
            <a:r>
              <a:rPr lang="en-US" sz="1000" dirty="0"/>
              <a:t>If the customer updates the Invoice number to one that already exists in the system, the system will display a notification asking for confirmation from the customer. The message will confirm whether they want to update this Invoice number and cancel the Invoice number for other items that have already been assigned this number.</a:t>
            </a:r>
            <a:endParaRPr lang="en-TH" sz="1000" dirty="0"/>
          </a:p>
        </p:txBody>
      </p:sp>
      <p:sp>
        <p:nvSpPr>
          <p:cNvPr id="4" name="TextBox 3">
            <a:extLst>
              <a:ext uri="{FF2B5EF4-FFF2-40B4-BE49-F238E27FC236}">
                <a16:creationId xmlns:a16="http://schemas.microsoft.com/office/drawing/2014/main" id="{D8087EF2-37BF-5E38-D6EC-BC0C64B53799}"/>
              </a:ext>
            </a:extLst>
          </p:cNvPr>
          <p:cNvSpPr txBox="1"/>
          <p:nvPr/>
        </p:nvSpPr>
        <p:spPr>
          <a:xfrm>
            <a:off x="406400" y="950291"/>
            <a:ext cx="2537298" cy="276999"/>
          </a:xfrm>
          <a:prstGeom prst="rect">
            <a:avLst/>
          </a:prstGeom>
          <a:noFill/>
        </p:spPr>
        <p:txBody>
          <a:bodyPr wrap="none" rtlCol="0">
            <a:spAutoFit/>
          </a:bodyPr>
          <a:lstStyle/>
          <a:p>
            <a:r>
              <a:rPr lang="en-TH" sz="1200" dirty="0"/>
              <a:t>3.4 </a:t>
            </a:r>
            <a:r>
              <a:rPr lang="en-US" sz="1200" i="0" dirty="0">
                <a:solidFill>
                  <a:srgbClr val="1F2D41"/>
                </a:solidFill>
                <a:effectLst/>
                <a:cs typeface="Cordia New" panose="020B0304020202020204" pitchFamily="34" charset="-34"/>
              </a:rPr>
              <a:t>History Issued Tag and Reprint</a:t>
            </a:r>
            <a:endParaRPr kumimoji="1" lang="en-US" altLang="ja-JP" sz="1200" dirty="0"/>
          </a:p>
        </p:txBody>
      </p:sp>
      <p:sp>
        <p:nvSpPr>
          <p:cNvPr id="2" name="TextBox 1">
            <a:extLst>
              <a:ext uri="{FF2B5EF4-FFF2-40B4-BE49-F238E27FC236}">
                <a16:creationId xmlns:a16="http://schemas.microsoft.com/office/drawing/2014/main" id="{30BD44EE-F068-4998-8A5B-04F3CF04BA4C}"/>
              </a:ext>
            </a:extLst>
          </p:cNvPr>
          <p:cNvSpPr txBox="1"/>
          <p:nvPr/>
        </p:nvSpPr>
        <p:spPr>
          <a:xfrm>
            <a:off x="679213" y="4345965"/>
            <a:ext cx="5844250" cy="553998"/>
          </a:xfrm>
          <a:prstGeom prst="rect">
            <a:avLst/>
          </a:prstGeom>
          <a:noFill/>
        </p:spPr>
        <p:txBody>
          <a:bodyPr wrap="square" rtlCol="0">
            <a:spAutoFit/>
          </a:bodyPr>
          <a:lstStyle/>
          <a:p>
            <a:r>
              <a:rPr kumimoji="1" lang="en-US" altLang="ja-JP" sz="1000" b="1" dirty="0">
                <a:cs typeface="Cordia New" panose="020B0304020202020204" pitchFamily="34" charset="-34"/>
              </a:rPr>
              <a:t>Load Tag</a:t>
            </a:r>
            <a:endParaRPr kumimoji="1" lang="en-US" altLang="ja-JP" sz="1000" b="1" dirty="0">
              <a:solidFill>
                <a:schemeClr val="tx1"/>
              </a:solidFill>
              <a:cs typeface="Cordia New" panose="020B0304020202020204" pitchFamily="34" charset="-34"/>
            </a:endParaRPr>
          </a:p>
          <a:p>
            <a:pPr marL="228600" indent="-228600">
              <a:buAutoNum type="arabicPeriod"/>
            </a:pPr>
            <a:r>
              <a:rPr lang="en-US" sz="1000" dirty="0"/>
              <a:t>Select the items for which you want to view the Tags</a:t>
            </a:r>
          </a:p>
          <a:p>
            <a:pPr marL="228600" indent="-228600">
              <a:buAutoNum type="arabicPeriod"/>
            </a:pPr>
            <a:r>
              <a:rPr lang="en-US" sz="1000" dirty="0"/>
              <a:t>Display all Tags after clicking the "Load tags" button</a:t>
            </a:r>
          </a:p>
        </p:txBody>
      </p:sp>
      <p:pic>
        <p:nvPicPr>
          <p:cNvPr id="5" name="Picture 4">
            <a:extLst>
              <a:ext uri="{FF2B5EF4-FFF2-40B4-BE49-F238E27FC236}">
                <a16:creationId xmlns:a16="http://schemas.microsoft.com/office/drawing/2014/main" id="{19E078D2-FAED-97DD-9ECC-D0D604B2C70F}"/>
              </a:ext>
            </a:extLst>
          </p:cNvPr>
          <p:cNvPicPr>
            <a:picLocks noChangeAspect="1"/>
          </p:cNvPicPr>
          <p:nvPr/>
        </p:nvPicPr>
        <p:blipFill>
          <a:blip r:embed="rId2"/>
          <a:stretch>
            <a:fillRect/>
          </a:stretch>
        </p:blipFill>
        <p:spPr>
          <a:xfrm>
            <a:off x="460613" y="5114182"/>
            <a:ext cx="5936771" cy="3094478"/>
          </a:xfrm>
          <a:prstGeom prst="rect">
            <a:avLst/>
          </a:prstGeom>
          <a:ln>
            <a:solidFill>
              <a:schemeClr val="tx1"/>
            </a:solidFill>
          </a:ln>
        </p:spPr>
      </p:pic>
      <p:sp>
        <p:nvSpPr>
          <p:cNvPr id="6" name="Rectangle 5">
            <a:extLst>
              <a:ext uri="{FF2B5EF4-FFF2-40B4-BE49-F238E27FC236}">
                <a16:creationId xmlns:a16="http://schemas.microsoft.com/office/drawing/2014/main" id="{CDB26390-2999-DDC5-B611-629F254C2C53}"/>
              </a:ext>
            </a:extLst>
          </p:cNvPr>
          <p:cNvSpPr/>
          <p:nvPr/>
        </p:nvSpPr>
        <p:spPr>
          <a:xfrm>
            <a:off x="4518120" y="6561386"/>
            <a:ext cx="304705" cy="14015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7" name="Oval 6">
            <a:extLst>
              <a:ext uri="{FF2B5EF4-FFF2-40B4-BE49-F238E27FC236}">
                <a16:creationId xmlns:a16="http://schemas.microsoft.com/office/drawing/2014/main" id="{DF111170-BF37-4510-17CD-B134E85B23B1}"/>
              </a:ext>
            </a:extLst>
          </p:cNvPr>
          <p:cNvSpPr/>
          <p:nvPr/>
        </p:nvSpPr>
        <p:spPr>
          <a:xfrm>
            <a:off x="4894263" y="6490575"/>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1</a:t>
            </a:r>
            <a:endParaRPr kumimoji="1" lang="en-TH" sz="1100" b="1" dirty="0">
              <a:solidFill>
                <a:schemeClr val="bg1"/>
              </a:solidFill>
              <a:cs typeface="TH SarabunPSK" panose="020B0500040200020003" pitchFamily="34" charset="-34"/>
            </a:endParaRPr>
          </a:p>
        </p:txBody>
      </p:sp>
      <p:sp>
        <p:nvSpPr>
          <p:cNvPr id="8" name="Rectangle 7">
            <a:extLst>
              <a:ext uri="{FF2B5EF4-FFF2-40B4-BE49-F238E27FC236}">
                <a16:creationId xmlns:a16="http://schemas.microsoft.com/office/drawing/2014/main" id="{73FCE416-DAE9-CA75-CACE-3B888FCDD95F}"/>
              </a:ext>
            </a:extLst>
          </p:cNvPr>
          <p:cNvSpPr/>
          <p:nvPr/>
        </p:nvSpPr>
        <p:spPr>
          <a:xfrm>
            <a:off x="548081" y="6981568"/>
            <a:ext cx="5774603" cy="108283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10" name="Oval 9">
            <a:extLst>
              <a:ext uri="{FF2B5EF4-FFF2-40B4-BE49-F238E27FC236}">
                <a16:creationId xmlns:a16="http://schemas.microsoft.com/office/drawing/2014/main" id="{212187AD-6A26-CB90-D676-2966A6ACB502}"/>
              </a:ext>
            </a:extLst>
          </p:cNvPr>
          <p:cNvSpPr/>
          <p:nvPr/>
        </p:nvSpPr>
        <p:spPr>
          <a:xfrm>
            <a:off x="6376313" y="6981568"/>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2</a:t>
            </a:r>
            <a:endParaRPr kumimoji="1" lang="en-TH" sz="1100" b="1" dirty="0">
              <a:solidFill>
                <a:schemeClr val="bg1"/>
              </a:solidFill>
              <a:cs typeface="TH SarabunPSK" panose="020B0500040200020003" pitchFamily="34" charset="-34"/>
            </a:endParaRPr>
          </a:p>
        </p:txBody>
      </p:sp>
      <p:pic>
        <p:nvPicPr>
          <p:cNvPr id="12" name="Picture 11">
            <a:extLst>
              <a:ext uri="{FF2B5EF4-FFF2-40B4-BE49-F238E27FC236}">
                <a16:creationId xmlns:a16="http://schemas.microsoft.com/office/drawing/2014/main" id="{53A3307D-CCAF-9231-9C64-A2B4DF443825}"/>
              </a:ext>
            </a:extLst>
          </p:cNvPr>
          <p:cNvPicPr>
            <a:picLocks noChangeAspect="1"/>
          </p:cNvPicPr>
          <p:nvPr/>
        </p:nvPicPr>
        <p:blipFill>
          <a:blip r:embed="rId3"/>
          <a:stretch>
            <a:fillRect/>
          </a:stretch>
        </p:blipFill>
        <p:spPr>
          <a:xfrm>
            <a:off x="1156007" y="2206180"/>
            <a:ext cx="4545985" cy="1831434"/>
          </a:xfrm>
          <a:prstGeom prst="rect">
            <a:avLst/>
          </a:prstGeom>
          <a:ln w="6350">
            <a:solidFill>
              <a:schemeClr val="tx1"/>
            </a:solidFill>
          </a:ln>
        </p:spPr>
      </p:pic>
    </p:spTree>
    <p:extLst>
      <p:ext uri="{BB962C8B-B14F-4D97-AF65-F5344CB8AC3E}">
        <p14:creationId xmlns:p14="http://schemas.microsoft.com/office/powerpoint/2010/main" val="93273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379C-A30B-7BD3-B2AC-2F169E11494D}"/>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C913AA93-765F-60C6-6D10-EDFB7E87C08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61CC9548-61CD-A379-5B92-5190C566A343}"/>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9" name="TextBox 8">
            <a:extLst>
              <a:ext uri="{FF2B5EF4-FFF2-40B4-BE49-F238E27FC236}">
                <a16:creationId xmlns:a16="http://schemas.microsoft.com/office/drawing/2014/main" id="{475FE4AB-33EE-3312-2A0C-D01447C3E886}"/>
              </a:ext>
            </a:extLst>
          </p:cNvPr>
          <p:cNvSpPr txBox="1"/>
          <p:nvPr/>
        </p:nvSpPr>
        <p:spPr>
          <a:xfrm>
            <a:off x="679213" y="1254425"/>
            <a:ext cx="5844250" cy="707886"/>
          </a:xfrm>
          <a:prstGeom prst="rect">
            <a:avLst/>
          </a:prstGeom>
          <a:noFill/>
        </p:spPr>
        <p:txBody>
          <a:bodyPr wrap="square" rtlCol="0">
            <a:spAutoFit/>
          </a:bodyPr>
          <a:lstStyle/>
          <a:p>
            <a:r>
              <a:rPr kumimoji="1" lang="en-US" altLang="ja-JP" sz="1000" b="1" dirty="0">
                <a:cs typeface="Cordia New" panose="020B0304020202020204" pitchFamily="34" charset="-34"/>
              </a:rPr>
              <a:t>Print</a:t>
            </a:r>
            <a:r>
              <a:rPr kumimoji="1" lang="en-US" altLang="ja-JP" sz="1000" b="1" dirty="0">
                <a:solidFill>
                  <a:schemeClr val="tx1"/>
                </a:solidFill>
                <a:cs typeface="Cordia New" panose="020B0304020202020204" pitchFamily="34" charset="-34"/>
              </a:rPr>
              <a:t> Tag</a:t>
            </a:r>
          </a:p>
          <a:p>
            <a:pPr marL="228600" indent="-228600">
              <a:buAutoNum type="arabicPeriod"/>
            </a:pPr>
            <a:r>
              <a:rPr lang="en-US" sz="1000" dirty="0"/>
              <a:t>Select the item to print the tag</a:t>
            </a:r>
            <a:endParaRPr lang="th-TH" sz="1000" dirty="0"/>
          </a:p>
          <a:p>
            <a:pPr marL="228600" indent="-228600">
              <a:buAutoNum type="arabicPeriod"/>
            </a:pPr>
            <a:r>
              <a:rPr lang="en-US" sz="1000" dirty="0"/>
              <a:t>Select the tag size you want to print</a:t>
            </a:r>
            <a:endParaRPr lang="th-TH" sz="1000" dirty="0"/>
          </a:p>
          <a:p>
            <a:pPr marL="228600" indent="-228600">
              <a:buAutoNum type="arabicPeriod"/>
            </a:pPr>
            <a:r>
              <a:rPr lang="en-US" sz="1000" dirty="0"/>
              <a:t>Click the "Print" button to print the tag</a:t>
            </a:r>
            <a:endParaRPr lang="th-TH" sz="1000" dirty="0"/>
          </a:p>
        </p:txBody>
      </p:sp>
      <p:sp>
        <p:nvSpPr>
          <p:cNvPr id="4" name="TextBox 3">
            <a:extLst>
              <a:ext uri="{FF2B5EF4-FFF2-40B4-BE49-F238E27FC236}">
                <a16:creationId xmlns:a16="http://schemas.microsoft.com/office/drawing/2014/main" id="{BDDE29A8-57E2-3ECE-4EA7-57306B086BBD}"/>
              </a:ext>
            </a:extLst>
          </p:cNvPr>
          <p:cNvSpPr txBox="1"/>
          <p:nvPr/>
        </p:nvSpPr>
        <p:spPr>
          <a:xfrm>
            <a:off x="406400" y="950291"/>
            <a:ext cx="2537298" cy="276999"/>
          </a:xfrm>
          <a:prstGeom prst="rect">
            <a:avLst/>
          </a:prstGeom>
          <a:noFill/>
        </p:spPr>
        <p:txBody>
          <a:bodyPr wrap="none" rtlCol="0">
            <a:spAutoFit/>
          </a:bodyPr>
          <a:lstStyle/>
          <a:p>
            <a:r>
              <a:rPr lang="en-TH" sz="1200" dirty="0"/>
              <a:t>3.4 </a:t>
            </a:r>
            <a:r>
              <a:rPr lang="en-US" sz="1200" i="0" dirty="0">
                <a:solidFill>
                  <a:srgbClr val="1F2D41"/>
                </a:solidFill>
                <a:effectLst/>
                <a:cs typeface="Cordia New" panose="020B0304020202020204" pitchFamily="34" charset="-34"/>
              </a:rPr>
              <a:t>History Issued Tag and Reprint</a:t>
            </a:r>
            <a:endParaRPr kumimoji="1" lang="en-US" altLang="ja-JP" sz="1200" dirty="0"/>
          </a:p>
        </p:txBody>
      </p:sp>
      <p:sp>
        <p:nvSpPr>
          <p:cNvPr id="32" name="TextBox 31">
            <a:extLst>
              <a:ext uri="{FF2B5EF4-FFF2-40B4-BE49-F238E27FC236}">
                <a16:creationId xmlns:a16="http://schemas.microsoft.com/office/drawing/2014/main" id="{E041120A-8CB4-A369-2A0D-AA9411046103}"/>
              </a:ext>
            </a:extLst>
          </p:cNvPr>
          <p:cNvSpPr txBox="1"/>
          <p:nvPr/>
        </p:nvSpPr>
        <p:spPr>
          <a:xfrm>
            <a:off x="679212" y="3941152"/>
            <a:ext cx="3355123" cy="553998"/>
          </a:xfrm>
          <a:prstGeom prst="rect">
            <a:avLst/>
          </a:prstGeom>
          <a:noFill/>
        </p:spPr>
        <p:txBody>
          <a:bodyPr wrap="square" rtlCol="0">
            <a:spAutoFit/>
          </a:bodyPr>
          <a:lstStyle/>
          <a:p>
            <a:r>
              <a:rPr lang="en-US" sz="1000" b="1" dirty="0"/>
              <a:t>The format for printing tags in two sizes</a:t>
            </a:r>
            <a:endParaRPr lang="th-TH" sz="1000" b="1" dirty="0"/>
          </a:p>
          <a:p>
            <a:pPr marL="228600" indent="-228600">
              <a:buAutoNum type="arabicPeriod"/>
            </a:pPr>
            <a:r>
              <a:rPr lang="en-US" sz="1000" dirty="0"/>
              <a:t>A4 Size Tag</a:t>
            </a:r>
          </a:p>
          <a:p>
            <a:pPr marL="228600" indent="-228600">
              <a:buAutoNum type="arabicPeriod"/>
            </a:pPr>
            <a:r>
              <a:rPr lang="en-US" sz="1000" dirty="0"/>
              <a:t>3x2 Inch Tag</a:t>
            </a:r>
            <a:endParaRPr lang="th-TH" sz="1000" dirty="0"/>
          </a:p>
        </p:txBody>
      </p:sp>
      <p:pic>
        <p:nvPicPr>
          <p:cNvPr id="35" name="Picture 34">
            <a:extLst>
              <a:ext uri="{FF2B5EF4-FFF2-40B4-BE49-F238E27FC236}">
                <a16:creationId xmlns:a16="http://schemas.microsoft.com/office/drawing/2014/main" id="{E4D8D1D8-936A-A33B-7E96-6CFC9D7C168A}"/>
              </a:ext>
            </a:extLst>
          </p:cNvPr>
          <p:cNvPicPr>
            <a:picLocks noChangeAspect="1"/>
          </p:cNvPicPr>
          <p:nvPr/>
        </p:nvPicPr>
        <p:blipFill>
          <a:blip r:embed="rId2"/>
          <a:srcRect t="3113"/>
          <a:stretch/>
        </p:blipFill>
        <p:spPr>
          <a:xfrm>
            <a:off x="464727" y="5140615"/>
            <a:ext cx="3261510" cy="1925552"/>
          </a:xfrm>
          <a:prstGeom prst="rect">
            <a:avLst/>
          </a:prstGeom>
          <a:ln>
            <a:solidFill>
              <a:schemeClr val="tx1"/>
            </a:solidFill>
          </a:ln>
        </p:spPr>
      </p:pic>
      <p:sp>
        <p:nvSpPr>
          <p:cNvPr id="36" name="Oval 35">
            <a:extLst>
              <a:ext uri="{FF2B5EF4-FFF2-40B4-BE49-F238E27FC236}">
                <a16:creationId xmlns:a16="http://schemas.microsoft.com/office/drawing/2014/main" id="{BB6BED63-052B-0B67-1C3F-C64E2F8388AE}"/>
              </a:ext>
            </a:extLst>
          </p:cNvPr>
          <p:cNvSpPr/>
          <p:nvPr/>
        </p:nvSpPr>
        <p:spPr>
          <a:xfrm>
            <a:off x="460614" y="4752006"/>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pic>
        <p:nvPicPr>
          <p:cNvPr id="37" name="Picture 36">
            <a:extLst>
              <a:ext uri="{FF2B5EF4-FFF2-40B4-BE49-F238E27FC236}">
                <a16:creationId xmlns:a16="http://schemas.microsoft.com/office/drawing/2014/main" id="{8DD13E73-E2FD-ED80-BFDA-454139909F20}"/>
              </a:ext>
            </a:extLst>
          </p:cNvPr>
          <p:cNvPicPr>
            <a:picLocks noChangeAspect="1"/>
          </p:cNvPicPr>
          <p:nvPr/>
        </p:nvPicPr>
        <p:blipFill>
          <a:blip r:embed="rId3"/>
          <a:srcRect b="2598"/>
          <a:stretch/>
        </p:blipFill>
        <p:spPr>
          <a:xfrm>
            <a:off x="4188070" y="5140615"/>
            <a:ext cx="1543050" cy="2786741"/>
          </a:xfrm>
          <a:prstGeom prst="rect">
            <a:avLst/>
          </a:prstGeom>
        </p:spPr>
      </p:pic>
      <p:sp>
        <p:nvSpPr>
          <p:cNvPr id="38" name="Oval 37">
            <a:extLst>
              <a:ext uri="{FF2B5EF4-FFF2-40B4-BE49-F238E27FC236}">
                <a16:creationId xmlns:a16="http://schemas.microsoft.com/office/drawing/2014/main" id="{FB10DA04-74DB-874D-3D09-77417A19DEF4}"/>
              </a:ext>
            </a:extLst>
          </p:cNvPr>
          <p:cNvSpPr/>
          <p:nvPr/>
        </p:nvSpPr>
        <p:spPr>
          <a:xfrm>
            <a:off x="4198118" y="4752006"/>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2</a:t>
            </a:r>
            <a:endParaRPr kumimoji="1" lang="en-TH" sz="1100" b="1" dirty="0">
              <a:solidFill>
                <a:schemeClr val="bg1"/>
              </a:solidFill>
              <a:cs typeface="TH SarabunPSK" panose="020B0500040200020003" pitchFamily="34" charset="-34"/>
            </a:endParaRPr>
          </a:p>
        </p:txBody>
      </p:sp>
      <p:pic>
        <p:nvPicPr>
          <p:cNvPr id="2" name="Picture 1">
            <a:extLst>
              <a:ext uri="{FF2B5EF4-FFF2-40B4-BE49-F238E27FC236}">
                <a16:creationId xmlns:a16="http://schemas.microsoft.com/office/drawing/2014/main" id="{02842EEA-3EA9-5600-555D-212ADC430120}"/>
              </a:ext>
            </a:extLst>
          </p:cNvPr>
          <p:cNvPicPr>
            <a:picLocks noChangeAspect="1"/>
          </p:cNvPicPr>
          <p:nvPr/>
        </p:nvPicPr>
        <p:blipFill>
          <a:blip r:embed="rId4"/>
          <a:srcRect t="52857"/>
          <a:stretch/>
        </p:blipFill>
        <p:spPr>
          <a:xfrm>
            <a:off x="460614" y="2246233"/>
            <a:ext cx="5932659" cy="1461654"/>
          </a:xfrm>
          <a:prstGeom prst="rect">
            <a:avLst/>
          </a:prstGeom>
          <a:ln>
            <a:solidFill>
              <a:schemeClr val="tx1"/>
            </a:solidFill>
          </a:ln>
        </p:spPr>
      </p:pic>
      <p:sp>
        <p:nvSpPr>
          <p:cNvPr id="5" name="Rectangle 4">
            <a:extLst>
              <a:ext uri="{FF2B5EF4-FFF2-40B4-BE49-F238E27FC236}">
                <a16:creationId xmlns:a16="http://schemas.microsoft.com/office/drawing/2014/main" id="{8678E124-3D2D-6CFF-2609-EB9D7F5B9A31}"/>
              </a:ext>
            </a:extLst>
          </p:cNvPr>
          <p:cNvSpPr/>
          <p:nvPr/>
        </p:nvSpPr>
        <p:spPr>
          <a:xfrm>
            <a:off x="607764" y="2847003"/>
            <a:ext cx="147150" cy="52531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6" name="Rectangle 5">
            <a:extLst>
              <a:ext uri="{FF2B5EF4-FFF2-40B4-BE49-F238E27FC236}">
                <a16:creationId xmlns:a16="http://schemas.microsoft.com/office/drawing/2014/main" id="{024950BC-E378-3C78-503D-AE74CC86D6E7}"/>
              </a:ext>
            </a:extLst>
          </p:cNvPr>
          <p:cNvSpPr/>
          <p:nvPr/>
        </p:nvSpPr>
        <p:spPr>
          <a:xfrm>
            <a:off x="537948" y="2483996"/>
            <a:ext cx="859352" cy="2106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7" name="Rectangle 6">
            <a:extLst>
              <a:ext uri="{FF2B5EF4-FFF2-40B4-BE49-F238E27FC236}">
                <a16:creationId xmlns:a16="http://schemas.microsoft.com/office/drawing/2014/main" id="{955E8C30-1557-F87A-15FB-13A35B7A0FDA}"/>
              </a:ext>
            </a:extLst>
          </p:cNvPr>
          <p:cNvSpPr/>
          <p:nvPr/>
        </p:nvSpPr>
        <p:spPr>
          <a:xfrm>
            <a:off x="1434313" y="2483996"/>
            <a:ext cx="311960" cy="21069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8" name="Oval 7">
            <a:extLst>
              <a:ext uri="{FF2B5EF4-FFF2-40B4-BE49-F238E27FC236}">
                <a16:creationId xmlns:a16="http://schemas.microsoft.com/office/drawing/2014/main" id="{D7351C90-9C81-FAF1-B0FE-A6EC36A20A9B}"/>
              </a:ext>
            </a:extLst>
          </p:cNvPr>
          <p:cNvSpPr/>
          <p:nvPr/>
        </p:nvSpPr>
        <p:spPr>
          <a:xfrm>
            <a:off x="820474" y="2840365"/>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10" name="Oval 9">
            <a:extLst>
              <a:ext uri="{FF2B5EF4-FFF2-40B4-BE49-F238E27FC236}">
                <a16:creationId xmlns:a16="http://schemas.microsoft.com/office/drawing/2014/main" id="{2C46C02E-B618-E565-BD99-AA856A17472E}"/>
              </a:ext>
            </a:extLst>
          </p:cNvPr>
          <p:cNvSpPr/>
          <p:nvPr/>
        </p:nvSpPr>
        <p:spPr>
          <a:xfrm>
            <a:off x="538760" y="2114553"/>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11" name="Oval 10">
            <a:extLst>
              <a:ext uri="{FF2B5EF4-FFF2-40B4-BE49-F238E27FC236}">
                <a16:creationId xmlns:a16="http://schemas.microsoft.com/office/drawing/2014/main" id="{6B9299AF-22D1-7EE4-87A1-B3559BE1E4E0}"/>
              </a:ext>
            </a:extLst>
          </p:cNvPr>
          <p:cNvSpPr/>
          <p:nvPr/>
        </p:nvSpPr>
        <p:spPr>
          <a:xfrm>
            <a:off x="1434313" y="2109769"/>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3</a:t>
            </a:r>
          </a:p>
        </p:txBody>
      </p:sp>
    </p:spTree>
    <p:extLst>
      <p:ext uri="{BB962C8B-B14F-4D97-AF65-F5344CB8AC3E}">
        <p14:creationId xmlns:p14="http://schemas.microsoft.com/office/powerpoint/2010/main" val="352346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8F971-E37C-9AC5-27C6-192AE495EFE7}"/>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86ECD2F9-56A8-A5AE-7724-26F8C7FC668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rPr>
              <a:t>4. Operation flow</a:t>
            </a:r>
            <a:endParaRPr kumimoji="1" lang="en-US" altLang="ja-JP" sz="1600" b="1" dirty="0">
              <a:solidFill>
                <a:schemeClr val="tx1"/>
              </a:solidFill>
              <a:latin typeface="Cordia New" panose="020B0304020202020204" pitchFamily="34" charset="-34"/>
              <a:cs typeface="Cordia New" panose="020B0304020202020204" pitchFamily="34" charset="-34"/>
            </a:endParaRPr>
          </a:p>
        </p:txBody>
      </p:sp>
      <p:sp>
        <p:nvSpPr>
          <p:cNvPr id="3" name="スライド番号プレースホルダー 2">
            <a:extLst>
              <a:ext uri="{FF2B5EF4-FFF2-40B4-BE49-F238E27FC236}">
                <a16:creationId xmlns:a16="http://schemas.microsoft.com/office/drawing/2014/main" id="{8DD4C099-0B71-D6D1-484D-1F4481649E3A}"/>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6" name="Terminator 5">
            <a:extLst>
              <a:ext uri="{FF2B5EF4-FFF2-40B4-BE49-F238E27FC236}">
                <a16:creationId xmlns:a16="http://schemas.microsoft.com/office/drawing/2014/main" id="{3071A36D-0737-492C-052A-54130D63437C}"/>
              </a:ext>
            </a:extLst>
          </p:cNvPr>
          <p:cNvSpPr/>
          <p:nvPr/>
        </p:nvSpPr>
        <p:spPr>
          <a:xfrm>
            <a:off x="3038448" y="1644195"/>
            <a:ext cx="780486" cy="220596"/>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800" b="1" dirty="0">
                <a:solidFill>
                  <a:schemeClr val="tx1"/>
                </a:solidFill>
                <a:cs typeface="Cordia New" panose="020B0304020202020204" pitchFamily="34" charset="-34"/>
              </a:rPr>
              <a:t>Start</a:t>
            </a:r>
          </a:p>
        </p:txBody>
      </p:sp>
      <p:sp>
        <p:nvSpPr>
          <p:cNvPr id="15" name="Data 14">
            <a:extLst>
              <a:ext uri="{FF2B5EF4-FFF2-40B4-BE49-F238E27FC236}">
                <a16:creationId xmlns:a16="http://schemas.microsoft.com/office/drawing/2014/main" id="{0523F464-8A5B-EB24-1A0D-27809328B1A4}"/>
              </a:ext>
            </a:extLst>
          </p:cNvPr>
          <p:cNvSpPr/>
          <p:nvPr/>
        </p:nvSpPr>
        <p:spPr>
          <a:xfrm>
            <a:off x="2781452" y="2159214"/>
            <a:ext cx="1294478" cy="921918"/>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20" dirty="0">
                <a:solidFill>
                  <a:schemeClr val="tx1"/>
                </a:solidFill>
                <a:cs typeface="Cordia New" panose="020B0304020202020204" pitchFamily="34" charset="-34"/>
              </a:rPr>
              <a:t>Select item, Input Invoice No, Delivery Date, Delivery Qty, Delivery Pack size </a:t>
            </a:r>
            <a:endParaRPr kumimoji="1" lang="en-TH" sz="720" dirty="0">
              <a:solidFill>
                <a:schemeClr val="tx1"/>
              </a:solidFill>
              <a:cs typeface="Cordia New" panose="020B0304020202020204" pitchFamily="34" charset="-34"/>
            </a:endParaRPr>
          </a:p>
        </p:txBody>
      </p:sp>
      <p:sp>
        <p:nvSpPr>
          <p:cNvPr id="27" name="Process 26">
            <a:extLst>
              <a:ext uri="{FF2B5EF4-FFF2-40B4-BE49-F238E27FC236}">
                <a16:creationId xmlns:a16="http://schemas.microsoft.com/office/drawing/2014/main" id="{910A5B84-F2C9-D620-D9E6-E685C02AB326}"/>
              </a:ext>
            </a:extLst>
          </p:cNvPr>
          <p:cNvSpPr/>
          <p:nvPr/>
        </p:nvSpPr>
        <p:spPr>
          <a:xfrm>
            <a:off x="2935483" y="3353031"/>
            <a:ext cx="973592" cy="1977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Click</a:t>
            </a:r>
            <a:r>
              <a:rPr kumimoji="1" lang="th-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a:t>
            </a:r>
            <a:r>
              <a:rPr kumimoji="1" lang="en-TH" sz="700" dirty="0">
                <a:solidFill>
                  <a:schemeClr val="tx1"/>
                </a:solidFill>
                <a:cs typeface="Cordia New" panose="020B0304020202020204" pitchFamily="34" charset="-34"/>
              </a:rPr>
              <a:t>Update”</a:t>
            </a:r>
          </a:p>
        </p:txBody>
      </p:sp>
      <p:cxnSp>
        <p:nvCxnSpPr>
          <p:cNvPr id="30" name="Straight Arrow Connector 29">
            <a:extLst>
              <a:ext uri="{FF2B5EF4-FFF2-40B4-BE49-F238E27FC236}">
                <a16:creationId xmlns:a16="http://schemas.microsoft.com/office/drawing/2014/main" id="{7C7BF258-FB43-331C-2162-8B087730F59A}"/>
              </a:ext>
            </a:extLst>
          </p:cNvPr>
          <p:cNvCxnSpPr>
            <a:cxnSpLocks/>
          </p:cNvCxnSpPr>
          <p:nvPr/>
        </p:nvCxnSpPr>
        <p:spPr>
          <a:xfrm>
            <a:off x="3412432" y="4415885"/>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Display 31">
            <a:extLst>
              <a:ext uri="{FF2B5EF4-FFF2-40B4-BE49-F238E27FC236}">
                <a16:creationId xmlns:a16="http://schemas.microsoft.com/office/drawing/2014/main" id="{A9C45321-D169-99C8-60C9-DDE9F74EEB7E}"/>
              </a:ext>
            </a:extLst>
          </p:cNvPr>
          <p:cNvSpPr/>
          <p:nvPr/>
        </p:nvSpPr>
        <p:spPr>
          <a:xfrm>
            <a:off x="2571097" y="4750594"/>
            <a:ext cx="1682669" cy="348559"/>
          </a:xfrm>
          <a:prstGeom prst="flowChartDispla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tx1"/>
                </a:solidFill>
                <a:cs typeface="Cordia New" panose="020B0304020202020204" pitchFamily="34" charset="-34"/>
              </a:rPr>
              <a:t>Successfully updated the data into the tag.</a:t>
            </a:r>
            <a:endParaRPr kumimoji="1" lang="en-TH" sz="700" dirty="0">
              <a:solidFill>
                <a:schemeClr val="tx1"/>
              </a:solidFill>
              <a:cs typeface="Cordia New" panose="020B0304020202020204" pitchFamily="34" charset="-34"/>
            </a:endParaRPr>
          </a:p>
        </p:txBody>
      </p:sp>
      <p:cxnSp>
        <p:nvCxnSpPr>
          <p:cNvPr id="38" name="Straight Arrow Connector 37">
            <a:extLst>
              <a:ext uri="{FF2B5EF4-FFF2-40B4-BE49-F238E27FC236}">
                <a16:creationId xmlns:a16="http://schemas.microsoft.com/office/drawing/2014/main" id="{C5CEBDCF-10BC-5981-7280-B918634952C8}"/>
              </a:ext>
            </a:extLst>
          </p:cNvPr>
          <p:cNvCxnSpPr>
            <a:cxnSpLocks/>
          </p:cNvCxnSpPr>
          <p:nvPr/>
        </p:nvCxnSpPr>
        <p:spPr>
          <a:xfrm>
            <a:off x="3409133" y="5099153"/>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Decision 38">
            <a:extLst>
              <a:ext uri="{FF2B5EF4-FFF2-40B4-BE49-F238E27FC236}">
                <a16:creationId xmlns:a16="http://schemas.microsoft.com/office/drawing/2014/main" id="{5476DA9C-5FC8-05E1-6EE0-50932B716207}"/>
              </a:ext>
            </a:extLst>
          </p:cNvPr>
          <p:cNvSpPr/>
          <p:nvPr/>
        </p:nvSpPr>
        <p:spPr>
          <a:xfrm>
            <a:off x="2843562" y="5431881"/>
            <a:ext cx="1131141" cy="516661"/>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Do you want to print the label?</a:t>
            </a:r>
            <a:endParaRPr kumimoji="1" lang="en-TH" sz="600" dirty="0">
              <a:solidFill>
                <a:schemeClr val="tx1"/>
              </a:solidFill>
              <a:cs typeface="Cordia New" panose="020B0304020202020204" pitchFamily="34" charset="-34"/>
            </a:endParaRPr>
          </a:p>
        </p:txBody>
      </p:sp>
      <p:sp>
        <p:nvSpPr>
          <p:cNvPr id="40" name="Terminator 39">
            <a:extLst>
              <a:ext uri="{FF2B5EF4-FFF2-40B4-BE49-F238E27FC236}">
                <a16:creationId xmlns:a16="http://schemas.microsoft.com/office/drawing/2014/main" id="{83FB8C12-59A2-8CFF-91EF-3CA356DFCAAB}"/>
              </a:ext>
            </a:extLst>
          </p:cNvPr>
          <p:cNvSpPr/>
          <p:nvPr/>
        </p:nvSpPr>
        <p:spPr>
          <a:xfrm>
            <a:off x="2951932" y="9042920"/>
            <a:ext cx="914400" cy="301752"/>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800" b="1" dirty="0">
                <a:solidFill>
                  <a:schemeClr val="tx1"/>
                </a:solidFill>
                <a:cs typeface="Cordia New" panose="020B0304020202020204" pitchFamily="34" charset="-34"/>
              </a:rPr>
              <a:t>End</a:t>
            </a:r>
          </a:p>
        </p:txBody>
      </p:sp>
      <p:sp>
        <p:nvSpPr>
          <p:cNvPr id="41" name="Data 40">
            <a:extLst>
              <a:ext uri="{FF2B5EF4-FFF2-40B4-BE49-F238E27FC236}">
                <a16:creationId xmlns:a16="http://schemas.microsoft.com/office/drawing/2014/main" id="{8A697B34-458C-ED93-84B3-112DA42DCBE1}"/>
              </a:ext>
            </a:extLst>
          </p:cNvPr>
          <p:cNvSpPr/>
          <p:nvPr/>
        </p:nvSpPr>
        <p:spPr>
          <a:xfrm>
            <a:off x="2711588" y="6277766"/>
            <a:ext cx="1395088" cy="326728"/>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Select the item to print the label</a:t>
            </a:r>
            <a:endParaRPr kumimoji="1" lang="en-TH" sz="600" dirty="0">
              <a:solidFill>
                <a:schemeClr val="tx1"/>
              </a:solidFill>
              <a:cs typeface="Cordia New" panose="020B0304020202020204" pitchFamily="34" charset="-34"/>
            </a:endParaRPr>
          </a:p>
        </p:txBody>
      </p:sp>
      <p:sp>
        <p:nvSpPr>
          <p:cNvPr id="42" name="Decision 41">
            <a:extLst>
              <a:ext uri="{FF2B5EF4-FFF2-40B4-BE49-F238E27FC236}">
                <a16:creationId xmlns:a16="http://schemas.microsoft.com/office/drawing/2014/main" id="{0E9E6F0F-06DF-2164-BF0C-05AC61B96F4C}"/>
              </a:ext>
            </a:extLst>
          </p:cNvPr>
          <p:cNvSpPr/>
          <p:nvPr/>
        </p:nvSpPr>
        <p:spPr>
          <a:xfrm>
            <a:off x="2762854" y="6930489"/>
            <a:ext cx="1305255" cy="574212"/>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Is there an invoice number and delivery date?</a:t>
            </a:r>
            <a:endParaRPr kumimoji="1" lang="en-TH" sz="600" dirty="0">
              <a:solidFill>
                <a:schemeClr val="tx1"/>
              </a:solidFill>
              <a:cs typeface="Cordia New" panose="020B0304020202020204" pitchFamily="34" charset="-34"/>
            </a:endParaRPr>
          </a:p>
        </p:txBody>
      </p:sp>
      <p:cxnSp>
        <p:nvCxnSpPr>
          <p:cNvPr id="46" name="Straight Arrow Connector 45">
            <a:extLst>
              <a:ext uri="{FF2B5EF4-FFF2-40B4-BE49-F238E27FC236}">
                <a16:creationId xmlns:a16="http://schemas.microsoft.com/office/drawing/2014/main" id="{2A591E23-BCD1-9CC9-CC74-CFCACB76D455}"/>
              </a:ext>
            </a:extLst>
          </p:cNvPr>
          <p:cNvCxnSpPr>
            <a:cxnSpLocks/>
          </p:cNvCxnSpPr>
          <p:nvPr/>
        </p:nvCxnSpPr>
        <p:spPr>
          <a:xfrm>
            <a:off x="3409132" y="5948542"/>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1742447-4ADA-BA0C-B803-89CCD870BC69}"/>
              </a:ext>
            </a:extLst>
          </p:cNvPr>
          <p:cNvCxnSpPr>
            <a:cxnSpLocks/>
          </p:cNvCxnSpPr>
          <p:nvPr/>
        </p:nvCxnSpPr>
        <p:spPr>
          <a:xfrm>
            <a:off x="3409132" y="6604494"/>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07CE24B8-6388-C83B-6FFE-B39F5D371290}"/>
              </a:ext>
            </a:extLst>
          </p:cNvPr>
          <p:cNvCxnSpPr>
            <a:cxnSpLocks/>
            <a:stCxn id="42" idx="3"/>
            <a:endCxn id="15" idx="5"/>
          </p:cNvCxnSpPr>
          <p:nvPr/>
        </p:nvCxnSpPr>
        <p:spPr>
          <a:xfrm flipH="1" flipV="1">
            <a:off x="3946482" y="2620173"/>
            <a:ext cx="121627" cy="4597422"/>
          </a:xfrm>
          <a:prstGeom prst="bentConnector3">
            <a:avLst>
              <a:gd name="adj1" fmla="val -1803344"/>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01734FF-6EE7-483E-726A-A31D5739D503}"/>
              </a:ext>
            </a:extLst>
          </p:cNvPr>
          <p:cNvSpPr txBox="1"/>
          <p:nvPr/>
        </p:nvSpPr>
        <p:spPr>
          <a:xfrm>
            <a:off x="4574505" y="6989431"/>
            <a:ext cx="1667444" cy="184666"/>
          </a:xfrm>
          <a:prstGeom prst="rect">
            <a:avLst/>
          </a:prstGeom>
          <a:noFill/>
        </p:spPr>
        <p:txBody>
          <a:bodyPr wrap="none" rtlCol="0">
            <a:spAutoFit/>
          </a:bodyPr>
          <a:lstStyle/>
          <a:p>
            <a:r>
              <a:rPr lang="en-US" sz="600" dirty="0"/>
              <a:t>There is no invoice number or delivery date</a:t>
            </a:r>
            <a:endParaRPr lang="en-TH" sz="600" dirty="0">
              <a:cs typeface="Cordia New" panose="020B0304020202020204" pitchFamily="34" charset="-34"/>
            </a:endParaRPr>
          </a:p>
        </p:txBody>
      </p:sp>
      <p:cxnSp>
        <p:nvCxnSpPr>
          <p:cNvPr id="55" name="Straight Arrow Connector 54">
            <a:extLst>
              <a:ext uri="{FF2B5EF4-FFF2-40B4-BE49-F238E27FC236}">
                <a16:creationId xmlns:a16="http://schemas.microsoft.com/office/drawing/2014/main" id="{B37630FE-12CD-9F81-50D4-0EC3728D0CB0}"/>
              </a:ext>
            </a:extLst>
          </p:cNvPr>
          <p:cNvCxnSpPr>
            <a:cxnSpLocks/>
          </p:cNvCxnSpPr>
          <p:nvPr/>
        </p:nvCxnSpPr>
        <p:spPr>
          <a:xfrm>
            <a:off x="3415482" y="7504701"/>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Process 55">
            <a:extLst>
              <a:ext uri="{FF2B5EF4-FFF2-40B4-BE49-F238E27FC236}">
                <a16:creationId xmlns:a16="http://schemas.microsoft.com/office/drawing/2014/main" id="{BEEC7ED6-20B8-8332-2D8E-94248C6AE2DA}"/>
              </a:ext>
            </a:extLst>
          </p:cNvPr>
          <p:cNvSpPr/>
          <p:nvPr/>
        </p:nvSpPr>
        <p:spPr>
          <a:xfrm>
            <a:off x="2860782" y="7832904"/>
            <a:ext cx="1122993" cy="271899"/>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Select label size</a:t>
            </a:r>
            <a:endParaRPr kumimoji="1" lang="en-TH" sz="700" dirty="0">
              <a:solidFill>
                <a:schemeClr val="tx1"/>
              </a:solidFill>
              <a:cs typeface="Cordia New" panose="020B0304020202020204" pitchFamily="34" charset="-34"/>
            </a:endParaRPr>
          </a:p>
        </p:txBody>
      </p:sp>
      <p:sp>
        <p:nvSpPr>
          <p:cNvPr id="57" name="Process 56">
            <a:extLst>
              <a:ext uri="{FF2B5EF4-FFF2-40B4-BE49-F238E27FC236}">
                <a16:creationId xmlns:a16="http://schemas.microsoft.com/office/drawing/2014/main" id="{D5D319EF-39FC-F328-2F3F-B083FAFDED72}"/>
              </a:ext>
            </a:extLst>
          </p:cNvPr>
          <p:cNvSpPr/>
          <p:nvPr/>
        </p:nvSpPr>
        <p:spPr>
          <a:xfrm>
            <a:off x="2820316" y="8442818"/>
            <a:ext cx="1190331" cy="271899"/>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tx1"/>
                </a:solidFill>
                <a:cs typeface="Cordia New" panose="020B0304020202020204" pitchFamily="34" charset="-34"/>
              </a:rPr>
              <a:t>Print</a:t>
            </a:r>
            <a:r>
              <a:rPr kumimoji="1" lang="th-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Label</a:t>
            </a:r>
            <a:endParaRPr kumimoji="1" lang="en-TH" sz="700" dirty="0">
              <a:solidFill>
                <a:schemeClr val="tx1"/>
              </a:solidFill>
              <a:cs typeface="Cordia New" panose="020B0304020202020204" pitchFamily="34" charset="-34"/>
            </a:endParaRPr>
          </a:p>
        </p:txBody>
      </p:sp>
      <p:cxnSp>
        <p:nvCxnSpPr>
          <p:cNvPr id="58" name="Straight Arrow Connector 57">
            <a:extLst>
              <a:ext uri="{FF2B5EF4-FFF2-40B4-BE49-F238E27FC236}">
                <a16:creationId xmlns:a16="http://schemas.microsoft.com/office/drawing/2014/main" id="{997275D4-8C20-5E90-8416-8E040AC14C3E}"/>
              </a:ext>
            </a:extLst>
          </p:cNvPr>
          <p:cNvCxnSpPr>
            <a:cxnSpLocks/>
          </p:cNvCxnSpPr>
          <p:nvPr/>
        </p:nvCxnSpPr>
        <p:spPr>
          <a:xfrm>
            <a:off x="3409132" y="8104803"/>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D936939-CB1F-4735-96EC-76A1C0A7970E}"/>
              </a:ext>
            </a:extLst>
          </p:cNvPr>
          <p:cNvCxnSpPr>
            <a:cxnSpLocks/>
          </p:cNvCxnSpPr>
          <p:nvPr/>
        </p:nvCxnSpPr>
        <p:spPr>
          <a:xfrm>
            <a:off x="3399671" y="8714717"/>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91F4EA16-6DCD-6C0F-50CD-D7A860D70E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2338" y="1774277"/>
            <a:ext cx="2594467" cy="270874"/>
          </a:xfrm>
          <a:prstGeom prst="rect">
            <a:avLst/>
          </a:prstGeom>
          <a:ln w="3175">
            <a:solidFill>
              <a:schemeClr val="tx1"/>
            </a:solidFill>
          </a:ln>
        </p:spPr>
      </p:pic>
      <p:cxnSp>
        <p:nvCxnSpPr>
          <p:cNvPr id="66" name="Elbow Connector 65">
            <a:extLst>
              <a:ext uri="{FF2B5EF4-FFF2-40B4-BE49-F238E27FC236}">
                <a16:creationId xmlns:a16="http://schemas.microsoft.com/office/drawing/2014/main" id="{69A9E6FE-F37F-18AB-678A-B3D46DE9A839}"/>
              </a:ext>
            </a:extLst>
          </p:cNvPr>
          <p:cNvCxnSpPr>
            <a:cxnSpLocks/>
            <a:stCxn id="15" idx="2"/>
            <a:endCxn id="60" idx="2"/>
          </p:cNvCxnSpPr>
          <p:nvPr/>
        </p:nvCxnSpPr>
        <p:spPr>
          <a:xfrm rot="10800000">
            <a:off x="1469572" y="2082559"/>
            <a:ext cx="1441328" cy="537615"/>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C5855D5-9D49-AD6E-978E-DC3398DA57E6}"/>
              </a:ext>
            </a:extLst>
          </p:cNvPr>
          <p:cNvCxnSpPr>
            <a:cxnSpLocks/>
            <a:stCxn id="6" idx="2"/>
            <a:endCxn id="15" idx="1"/>
          </p:cNvCxnSpPr>
          <p:nvPr/>
        </p:nvCxnSpPr>
        <p:spPr>
          <a:xfrm>
            <a:off x="3428691" y="1864791"/>
            <a:ext cx="0" cy="29442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F9FEC12-99DE-EC3E-56A4-6B018AD62A2B}"/>
              </a:ext>
            </a:extLst>
          </p:cNvPr>
          <p:cNvCxnSpPr>
            <a:cxnSpLocks/>
          </p:cNvCxnSpPr>
          <p:nvPr/>
        </p:nvCxnSpPr>
        <p:spPr>
          <a:xfrm>
            <a:off x="3423805" y="3046699"/>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Decision 80">
            <a:extLst>
              <a:ext uri="{FF2B5EF4-FFF2-40B4-BE49-F238E27FC236}">
                <a16:creationId xmlns:a16="http://schemas.microsoft.com/office/drawing/2014/main" id="{6071F6B2-4D5C-6D9A-110C-EBA58E0475B3}"/>
              </a:ext>
            </a:extLst>
          </p:cNvPr>
          <p:cNvSpPr/>
          <p:nvPr/>
        </p:nvSpPr>
        <p:spPr>
          <a:xfrm>
            <a:off x="2738708" y="3851521"/>
            <a:ext cx="1357512" cy="564364"/>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Is the invoice number duplicate in the system?</a:t>
            </a:r>
            <a:endParaRPr kumimoji="1" lang="en-TH" sz="600" dirty="0">
              <a:solidFill>
                <a:schemeClr val="tx1"/>
              </a:solidFill>
              <a:cs typeface="Cordia New" panose="020B0304020202020204" pitchFamily="34" charset="-34"/>
            </a:endParaRPr>
          </a:p>
        </p:txBody>
      </p:sp>
      <p:cxnSp>
        <p:nvCxnSpPr>
          <p:cNvPr id="82" name="Straight Arrow Connector 81">
            <a:extLst>
              <a:ext uri="{FF2B5EF4-FFF2-40B4-BE49-F238E27FC236}">
                <a16:creationId xmlns:a16="http://schemas.microsoft.com/office/drawing/2014/main" id="{2618868C-AB07-091E-A38B-DE890022FD10}"/>
              </a:ext>
            </a:extLst>
          </p:cNvPr>
          <p:cNvCxnSpPr>
            <a:cxnSpLocks/>
          </p:cNvCxnSpPr>
          <p:nvPr/>
        </p:nvCxnSpPr>
        <p:spPr>
          <a:xfrm>
            <a:off x="3416154" y="3550798"/>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44FAD490-A6AA-CDDE-820D-6119219CE5F3}"/>
              </a:ext>
            </a:extLst>
          </p:cNvPr>
          <p:cNvPicPr>
            <a:picLocks noChangeAspect="1"/>
          </p:cNvPicPr>
          <p:nvPr/>
        </p:nvPicPr>
        <p:blipFill>
          <a:blip r:embed="rId3"/>
          <a:stretch>
            <a:fillRect/>
          </a:stretch>
        </p:blipFill>
        <p:spPr>
          <a:xfrm>
            <a:off x="4402677" y="1608275"/>
            <a:ext cx="2311154" cy="839118"/>
          </a:xfrm>
          <a:prstGeom prst="rect">
            <a:avLst/>
          </a:prstGeom>
        </p:spPr>
      </p:pic>
      <p:cxnSp>
        <p:nvCxnSpPr>
          <p:cNvPr id="98" name="Elbow Connector 97">
            <a:extLst>
              <a:ext uri="{FF2B5EF4-FFF2-40B4-BE49-F238E27FC236}">
                <a16:creationId xmlns:a16="http://schemas.microsoft.com/office/drawing/2014/main" id="{1D0C8603-B5FF-7EEA-DD3C-7BF6157122EF}"/>
              </a:ext>
            </a:extLst>
          </p:cNvPr>
          <p:cNvCxnSpPr>
            <a:cxnSpLocks/>
            <a:stCxn id="81" idx="3"/>
            <a:endCxn id="27" idx="3"/>
          </p:cNvCxnSpPr>
          <p:nvPr/>
        </p:nvCxnSpPr>
        <p:spPr>
          <a:xfrm flipH="1" flipV="1">
            <a:off x="3909075" y="3451915"/>
            <a:ext cx="187145" cy="681788"/>
          </a:xfrm>
          <a:prstGeom prst="bentConnector3">
            <a:avLst>
              <a:gd name="adj1" fmla="val -122151"/>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B3AF715A-1504-74DA-2B87-C90D8696B9D9}"/>
              </a:ext>
            </a:extLst>
          </p:cNvPr>
          <p:cNvCxnSpPr>
            <a:cxnSpLocks/>
            <a:stCxn id="97" idx="2"/>
            <a:endCxn id="126" idx="0"/>
          </p:cNvCxnSpPr>
          <p:nvPr/>
        </p:nvCxnSpPr>
        <p:spPr>
          <a:xfrm rot="5400000">
            <a:off x="4810523" y="2957720"/>
            <a:ext cx="1258058" cy="237404"/>
          </a:xfrm>
          <a:prstGeom prst="bentConnector3">
            <a:avLst>
              <a:gd name="adj1" fmla="val 50000"/>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3842E3E-DBB1-9DE9-1865-780F43294AEA}"/>
              </a:ext>
            </a:extLst>
          </p:cNvPr>
          <p:cNvSpPr txBox="1"/>
          <p:nvPr/>
        </p:nvSpPr>
        <p:spPr>
          <a:xfrm>
            <a:off x="4345656" y="1311832"/>
            <a:ext cx="1731564" cy="276999"/>
          </a:xfrm>
          <a:prstGeom prst="rect">
            <a:avLst/>
          </a:prstGeom>
          <a:noFill/>
        </p:spPr>
        <p:txBody>
          <a:bodyPr wrap="none" rtlCol="0">
            <a:spAutoFit/>
          </a:bodyPr>
          <a:lstStyle/>
          <a:p>
            <a:r>
              <a:rPr lang="en-US" sz="600" dirty="0"/>
              <a:t>A popup appears for the customer to confirm </a:t>
            </a:r>
          </a:p>
          <a:p>
            <a:r>
              <a:rPr lang="en-US" sz="600" dirty="0"/>
              <a:t>updating the invoice number.</a:t>
            </a:r>
            <a:endParaRPr lang="en-TH" sz="600" dirty="0">
              <a:cs typeface="Cordia New" panose="020B0304020202020204" pitchFamily="34" charset="-34"/>
            </a:endParaRPr>
          </a:p>
        </p:txBody>
      </p:sp>
      <p:pic>
        <p:nvPicPr>
          <p:cNvPr id="110" name="Picture 109">
            <a:extLst>
              <a:ext uri="{FF2B5EF4-FFF2-40B4-BE49-F238E27FC236}">
                <a16:creationId xmlns:a16="http://schemas.microsoft.com/office/drawing/2014/main" id="{B3198C0E-01C4-4640-08A5-BCA3AFD1DD8D}"/>
              </a:ext>
            </a:extLst>
          </p:cNvPr>
          <p:cNvPicPr>
            <a:picLocks noChangeAspect="1"/>
          </p:cNvPicPr>
          <p:nvPr/>
        </p:nvPicPr>
        <p:blipFill>
          <a:blip r:embed="rId4"/>
          <a:stretch>
            <a:fillRect/>
          </a:stretch>
        </p:blipFill>
        <p:spPr>
          <a:xfrm>
            <a:off x="4371476" y="4180515"/>
            <a:ext cx="2366925" cy="279197"/>
          </a:xfrm>
          <a:prstGeom prst="rect">
            <a:avLst/>
          </a:prstGeom>
        </p:spPr>
      </p:pic>
      <p:cxnSp>
        <p:nvCxnSpPr>
          <p:cNvPr id="111" name="Elbow Connector 110">
            <a:extLst>
              <a:ext uri="{FF2B5EF4-FFF2-40B4-BE49-F238E27FC236}">
                <a16:creationId xmlns:a16="http://schemas.microsoft.com/office/drawing/2014/main" id="{7964C006-4EA3-B38E-52C0-6D83A0927F4F}"/>
              </a:ext>
            </a:extLst>
          </p:cNvPr>
          <p:cNvCxnSpPr>
            <a:cxnSpLocks/>
            <a:stCxn id="110" idx="2"/>
            <a:endCxn id="32" idx="3"/>
          </p:cNvCxnSpPr>
          <p:nvPr/>
        </p:nvCxnSpPr>
        <p:spPr>
          <a:xfrm rot="5400000">
            <a:off x="4671772" y="4041707"/>
            <a:ext cx="465162" cy="1301173"/>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7" name="Picture 116">
            <a:extLst>
              <a:ext uri="{FF2B5EF4-FFF2-40B4-BE49-F238E27FC236}">
                <a16:creationId xmlns:a16="http://schemas.microsoft.com/office/drawing/2014/main" id="{D27C1953-A4A9-F833-EC09-D0EE549CC016}"/>
              </a:ext>
            </a:extLst>
          </p:cNvPr>
          <p:cNvPicPr>
            <a:picLocks noChangeAspect="1"/>
          </p:cNvPicPr>
          <p:nvPr/>
        </p:nvPicPr>
        <p:blipFill>
          <a:blip r:embed="rId5"/>
          <a:stretch>
            <a:fillRect/>
          </a:stretch>
        </p:blipFill>
        <p:spPr>
          <a:xfrm>
            <a:off x="4130793" y="5709312"/>
            <a:ext cx="2554869" cy="444227"/>
          </a:xfrm>
          <a:prstGeom prst="rect">
            <a:avLst/>
          </a:prstGeom>
          <a:ln w="3175">
            <a:solidFill>
              <a:schemeClr val="tx1"/>
            </a:solidFill>
          </a:ln>
        </p:spPr>
      </p:pic>
      <p:sp>
        <p:nvSpPr>
          <p:cNvPr id="118" name="Rectangle 117">
            <a:extLst>
              <a:ext uri="{FF2B5EF4-FFF2-40B4-BE49-F238E27FC236}">
                <a16:creationId xmlns:a16="http://schemas.microsoft.com/office/drawing/2014/main" id="{DD6B771F-9FBA-A17D-4EF9-CCC73A8C0885}"/>
              </a:ext>
            </a:extLst>
          </p:cNvPr>
          <p:cNvSpPr/>
          <p:nvPr/>
        </p:nvSpPr>
        <p:spPr>
          <a:xfrm>
            <a:off x="6248236" y="5882075"/>
            <a:ext cx="424358" cy="66467"/>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cxnSp>
        <p:nvCxnSpPr>
          <p:cNvPr id="119" name="Elbow Connector 118">
            <a:extLst>
              <a:ext uri="{FF2B5EF4-FFF2-40B4-BE49-F238E27FC236}">
                <a16:creationId xmlns:a16="http://schemas.microsoft.com/office/drawing/2014/main" id="{FFD10D13-CF23-CDA2-8755-48AB8C57CA21}"/>
              </a:ext>
            </a:extLst>
          </p:cNvPr>
          <p:cNvCxnSpPr>
            <a:cxnSpLocks/>
            <a:stCxn id="117" idx="2"/>
            <a:endCxn id="54" idx="0"/>
          </p:cNvCxnSpPr>
          <p:nvPr/>
        </p:nvCxnSpPr>
        <p:spPr>
          <a:xfrm rot="5400000">
            <a:off x="4990282" y="6571485"/>
            <a:ext cx="835892" cy="1"/>
          </a:xfrm>
          <a:prstGeom prst="bentConnector3">
            <a:avLst>
              <a:gd name="adj1" fmla="val 50000"/>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1" name="Picture 120">
            <a:extLst>
              <a:ext uri="{FF2B5EF4-FFF2-40B4-BE49-F238E27FC236}">
                <a16:creationId xmlns:a16="http://schemas.microsoft.com/office/drawing/2014/main" id="{7EE5B8A5-8A6F-2E09-6B57-2FC6AB1729BF}"/>
              </a:ext>
            </a:extLst>
          </p:cNvPr>
          <p:cNvPicPr>
            <a:picLocks noChangeAspect="1"/>
          </p:cNvPicPr>
          <p:nvPr/>
        </p:nvPicPr>
        <p:blipFill>
          <a:blip r:embed="rId6"/>
          <a:stretch>
            <a:fillRect/>
          </a:stretch>
        </p:blipFill>
        <p:spPr>
          <a:xfrm>
            <a:off x="547191" y="7255712"/>
            <a:ext cx="1844759" cy="413090"/>
          </a:xfrm>
          <a:prstGeom prst="rect">
            <a:avLst/>
          </a:prstGeom>
          <a:ln w="3175">
            <a:solidFill>
              <a:schemeClr val="tx1"/>
            </a:solidFill>
          </a:ln>
        </p:spPr>
      </p:pic>
      <p:cxnSp>
        <p:nvCxnSpPr>
          <p:cNvPr id="122" name="Elbow Connector 121">
            <a:extLst>
              <a:ext uri="{FF2B5EF4-FFF2-40B4-BE49-F238E27FC236}">
                <a16:creationId xmlns:a16="http://schemas.microsoft.com/office/drawing/2014/main" id="{D9524809-5AE4-268C-7642-1F74A3F3387F}"/>
              </a:ext>
            </a:extLst>
          </p:cNvPr>
          <p:cNvCxnSpPr>
            <a:cxnSpLocks/>
            <a:endCxn id="121" idx="2"/>
          </p:cNvCxnSpPr>
          <p:nvPr/>
        </p:nvCxnSpPr>
        <p:spPr>
          <a:xfrm rot="10800000">
            <a:off x="1469572" y="7668802"/>
            <a:ext cx="1391213" cy="300052"/>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955BCA8F-7EFD-F584-839D-72994C77DBB6}"/>
              </a:ext>
            </a:extLst>
          </p:cNvPr>
          <p:cNvSpPr txBox="1"/>
          <p:nvPr/>
        </p:nvSpPr>
        <p:spPr>
          <a:xfrm>
            <a:off x="3428691" y="7559682"/>
            <a:ext cx="1728358" cy="184666"/>
          </a:xfrm>
          <a:prstGeom prst="rect">
            <a:avLst/>
          </a:prstGeom>
          <a:noFill/>
        </p:spPr>
        <p:txBody>
          <a:bodyPr wrap="none" rtlCol="0">
            <a:spAutoFit/>
          </a:bodyPr>
          <a:lstStyle/>
          <a:p>
            <a:r>
              <a:rPr lang="en-US" sz="600" dirty="0"/>
              <a:t>There is an invoice number and delivery date</a:t>
            </a:r>
            <a:endParaRPr lang="en-TH" sz="600" dirty="0">
              <a:cs typeface="Cordia New" panose="020B0304020202020204" pitchFamily="34" charset="-34"/>
            </a:endParaRPr>
          </a:p>
        </p:txBody>
      </p:sp>
      <p:sp>
        <p:nvSpPr>
          <p:cNvPr id="126" name="TextBox 125">
            <a:extLst>
              <a:ext uri="{FF2B5EF4-FFF2-40B4-BE49-F238E27FC236}">
                <a16:creationId xmlns:a16="http://schemas.microsoft.com/office/drawing/2014/main" id="{A67D870E-1BFD-1347-1D15-F67D7A590E84}"/>
              </a:ext>
            </a:extLst>
          </p:cNvPr>
          <p:cNvSpPr txBox="1"/>
          <p:nvPr/>
        </p:nvSpPr>
        <p:spPr>
          <a:xfrm>
            <a:off x="4305988" y="3705451"/>
            <a:ext cx="2029723" cy="184666"/>
          </a:xfrm>
          <a:prstGeom prst="rect">
            <a:avLst/>
          </a:prstGeom>
          <a:noFill/>
        </p:spPr>
        <p:txBody>
          <a:bodyPr wrap="none" rtlCol="0">
            <a:spAutoFit/>
          </a:bodyPr>
          <a:lstStyle/>
          <a:p>
            <a:r>
              <a:rPr lang="en-US" sz="600" dirty="0"/>
              <a:t>The invoice number is duplicate in the system (False).</a:t>
            </a:r>
            <a:endParaRPr lang="en-TH" sz="600" dirty="0">
              <a:cs typeface="Cordia New" panose="020B0304020202020204" pitchFamily="34" charset="-34"/>
            </a:endParaRPr>
          </a:p>
        </p:txBody>
      </p:sp>
      <p:pic>
        <p:nvPicPr>
          <p:cNvPr id="128" name="Picture 127">
            <a:extLst>
              <a:ext uri="{FF2B5EF4-FFF2-40B4-BE49-F238E27FC236}">
                <a16:creationId xmlns:a16="http://schemas.microsoft.com/office/drawing/2014/main" id="{740A2C3E-4484-2F6F-295A-9BD07DF89894}"/>
              </a:ext>
            </a:extLst>
          </p:cNvPr>
          <p:cNvPicPr>
            <a:picLocks noChangeAspect="1"/>
          </p:cNvPicPr>
          <p:nvPr/>
        </p:nvPicPr>
        <p:blipFill>
          <a:blip r:embed="rId7"/>
          <a:stretch>
            <a:fillRect/>
          </a:stretch>
        </p:blipFill>
        <p:spPr>
          <a:xfrm>
            <a:off x="184477" y="3799116"/>
            <a:ext cx="2275175" cy="1981806"/>
          </a:xfrm>
          <a:prstGeom prst="rect">
            <a:avLst/>
          </a:prstGeom>
          <a:ln w="3175">
            <a:solidFill>
              <a:schemeClr val="tx1"/>
            </a:solidFill>
          </a:ln>
        </p:spPr>
      </p:pic>
      <p:sp>
        <p:nvSpPr>
          <p:cNvPr id="129" name="TextBox 128">
            <a:extLst>
              <a:ext uri="{FF2B5EF4-FFF2-40B4-BE49-F238E27FC236}">
                <a16:creationId xmlns:a16="http://schemas.microsoft.com/office/drawing/2014/main" id="{76E1F7C0-A13E-6195-9899-DE1011E9B41E}"/>
              </a:ext>
            </a:extLst>
          </p:cNvPr>
          <p:cNvSpPr txBox="1"/>
          <p:nvPr/>
        </p:nvSpPr>
        <p:spPr>
          <a:xfrm>
            <a:off x="184477" y="3561977"/>
            <a:ext cx="760144" cy="184666"/>
          </a:xfrm>
          <a:prstGeom prst="rect">
            <a:avLst/>
          </a:prstGeom>
          <a:noFill/>
        </p:spPr>
        <p:txBody>
          <a:bodyPr wrap="none" rtlCol="0">
            <a:spAutoFit/>
          </a:bodyPr>
          <a:lstStyle/>
          <a:p>
            <a:r>
              <a:rPr lang="en-US" sz="600" dirty="0"/>
              <a:t>Example size A4</a:t>
            </a:r>
            <a:endParaRPr lang="en-TH" sz="600" b="1" dirty="0">
              <a:cs typeface="Cordia New" panose="020B0304020202020204" pitchFamily="34" charset="-34"/>
            </a:endParaRPr>
          </a:p>
        </p:txBody>
      </p:sp>
      <p:pic>
        <p:nvPicPr>
          <p:cNvPr id="130" name="Picture 129">
            <a:extLst>
              <a:ext uri="{FF2B5EF4-FFF2-40B4-BE49-F238E27FC236}">
                <a16:creationId xmlns:a16="http://schemas.microsoft.com/office/drawing/2014/main" id="{9915C38B-2C1C-A9D8-F676-9375EC3C2E1E}"/>
              </a:ext>
            </a:extLst>
          </p:cNvPr>
          <p:cNvPicPr>
            <a:picLocks noChangeAspect="1"/>
          </p:cNvPicPr>
          <p:nvPr/>
        </p:nvPicPr>
        <p:blipFill>
          <a:blip r:embed="rId8"/>
          <a:stretch>
            <a:fillRect/>
          </a:stretch>
        </p:blipFill>
        <p:spPr>
          <a:xfrm>
            <a:off x="172338" y="6049422"/>
            <a:ext cx="1413954" cy="942636"/>
          </a:xfrm>
          <a:prstGeom prst="rect">
            <a:avLst/>
          </a:prstGeom>
          <a:ln w="3175">
            <a:solidFill>
              <a:schemeClr val="tx1"/>
            </a:solidFill>
          </a:ln>
        </p:spPr>
      </p:pic>
      <p:sp>
        <p:nvSpPr>
          <p:cNvPr id="131" name="TextBox 130">
            <a:extLst>
              <a:ext uri="{FF2B5EF4-FFF2-40B4-BE49-F238E27FC236}">
                <a16:creationId xmlns:a16="http://schemas.microsoft.com/office/drawing/2014/main" id="{6DC5A4EB-0CBE-CF8C-7C89-4D11CF3BED49}"/>
              </a:ext>
            </a:extLst>
          </p:cNvPr>
          <p:cNvSpPr txBox="1"/>
          <p:nvPr/>
        </p:nvSpPr>
        <p:spPr>
          <a:xfrm>
            <a:off x="168644" y="5824312"/>
            <a:ext cx="825867" cy="184666"/>
          </a:xfrm>
          <a:prstGeom prst="rect">
            <a:avLst/>
          </a:prstGeom>
          <a:noFill/>
        </p:spPr>
        <p:txBody>
          <a:bodyPr wrap="none" rtlCol="0">
            <a:spAutoFit/>
          </a:bodyPr>
          <a:lstStyle/>
          <a:p>
            <a:r>
              <a:rPr lang="en-US" sz="600" dirty="0"/>
              <a:t>Example size 3x2'</a:t>
            </a:r>
            <a:endParaRPr lang="en-TH" sz="600" b="1" dirty="0">
              <a:cs typeface="Cordia New" panose="020B0304020202020204" pitchFamily="34" charset="-34"/>
            </a:endParaRPr>
          </a:p>
        </p:txBody>
      </p:sp>
      <p:sp>
        <p:nvSpPr>
          <p:cNvPr id="139" name="TextBox 138">
            <a:extLst>
              <a:ext uri="{FF2B5EF4-FFF2-40B4-BE49-F238E27FC236}">
                <a16:creationId xmlns:a16="http://schemas.microsoft.com/office/drawing/2014/main" id="{9B151248-1D33-EC65-A674-130BB9FA4B8D}"/>
              </a:ext>
            </a:extLst>
          </p:cNvPr>
          <p:cNvSpPr txBox="1"/>
          <p:nvPr/>
        </p:nvSpPr>
        <p:spPr>
          <a:xfrm>
            <a:off x="3398070" y="4436418"/>
            <a:ext cx="1357507" cy="276999"/>
          </a:xfrm>
          <a:prstGeom prst="rect">
            <a:avLst/>
          </a:prstGeom>
          <a:noFill/>
        </p:spPr>
        <p:txBody>
          <a:bodyPr wrap="square" rtlCol="0">
            <a:spAutoFit/>
          </a:bodyPr>
          <a:lstStyle/>
          <a:p>
            <a:r>
              <a:rPr lang="en-US" sz="600" dirty="0"/>
              <a:t>The invoice number is not duplicate in the system (True)</a:t>
            </a:r>
            <a:endParaRPr lang="en-TH" sz="600" dirty="0">
              <a:cs typeface="Cordia New" panose="020B0304020202020204" pitchFamily="34" charset="-34"/>
            </a:endParaRPr>
          </a:p>
        </p:txBody>
      </p:sp>
      <p:sp>
        <p:nvSpPr>
          <p:cNvPr id="22" name="TextBox 21">
            <a:extLst>
              <a:ext uri="{FF2B5EF4-FFF2-40B4-BE49-F238E27FC236}">
                <a16:creationId xmlns:a16="http://schemas.microsoft.com/office/drawing/2014/main" id="{50D2F74F-631A-6BB9-0048-BFDBA788642B}"/>
              </a:ext>
            </a:extLst>
          </p:cNvPr>
          <p:cNvSpPr txBox="1"/>
          <p:nvPr/>
        </p:nvSpPr>
        <p:spPr>
          <a:xfrm>
            <a:off x="406400" y="950291"/>
            <a:ext cx="4390369" cy="276999"/>
          </a:xfrm>
          <a:prstGeom prst="rect">
            <a:avLst/>
          </a:prstGeom>
          <a:noFill/>
        </p:spPr>
        <p:txBody>
          <a:bodyPr wrap="none" rtlCol="0">
            <a:spAutoFit/>
          </a:bodyPr>
          <a:lstStyle/>
          <a:p>
            <a:r>
              <a:rPr kumimoji="1" lang="en-US" altLang="ja-JP" sz="1200" dirty="0">
                <a:solidFill>
                  <a:schemeClr val="tx1"/>
                </a:solidFill>
                <a:cs typeface="Cordia New" panose="020B0304020202020204" pitchFamily="34" charset="-34"/>
              </a:rPr>
              <a:t>Print/Issues Tag : </a:t>
            </a:r>
            <a:r>
              <a:rPr lang="en-US" sz="1200" dirty="0"/>
              <a:t>Flow for Updating</a:t>
            </a:r>
            <a:r>
              <a:rPr lang="th-TH" sz="1200" dirty="0"/>
              <a:t> </a:t>
            </a:r>
            <a:r>
              <a:rPr lang="en-US" sz="1200" dirty="0"/>
              <a:t>data, and Printing Labels</a:t>
            </a:r>
            <a:endParaRPr lang="th-TH" sz="1200" b="1" dirty="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413925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7377F-60B4-7233-92D0-729D6FC0E4B7}"/>
            </a:ext>
          </a:extLst>
        </p:cNvPr>
        <p:cNvGrpSpPr/>
        <p:nvPr/>
      </p:nvGrpSpPr>
      <p:grpSpPr>
        <a:xfrm>
          <a:off x="0" y="0"/>
          <a:ext cx="0" cy="0"/>
          <a:chOff x="0" y="0"/>
          <a:chExt cx="0" cy="0"/>
        </a:xfrm>
      </p:grpSpPr>
      <p:cxnSp>
        <p:nvCxnSpPr>
          <p:cNvPr id="53" name="Elbow Connector 52">
            <a:extLst>
              <a:ext uri="{FF2B5EF4-FFF2-40B4-BE49-F238E27FC236}">
                <a16:creationId xmlns:a16="http://schemas.microsoft.com/office/drawing/2014/main" id="{BFA63DBA-5E9A-96FD-F0BD-6685A237A06F}"/>
              </a:ext>
            </a:extLst>
          </p:cNvPr>
          <p:cNvCxnSpPr>
            <a:cxnSpLocks/>
            <a:stCxn id="50" idx="3"/>
            <a:endCxn id="15" idx="5"/>
          </p:cNvCxnSpPr>
          <p:nvPr/>
        </p:nvCxnSpPr>
        <p:spPr>
          <a:xfrm flipH="1" flipV="1">
            <a:off x="3946482" y="2915484"/>
            <a:ext cx="131546" cy="4336699"/>
          </a:xfrm>
          <a:prstGeom prst="bentConnector3">
            <a:avLst>
              <a:gd name="adj1" fmla="val -1760662"/>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06150B93-AF22-12FC-8D0D-E643D37609C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rPr>
              <a:t>4. Operation flow</a:t>
            </a:r>
            <a:endParaRPr kumimoji="1" lang="en-US" altLang="ja-JP" sz="1600" b="1" dirty="0">
              <a:solidFill>
                <a:schemeClr val="tx1"/>
              </a:solidFill>
              <a:latin typeface="Cordia New" panose="020B0304020202020204" pitchFamily="34" charset="-34"/>
              <a:cs typeface="Cordia New" panose="020B0304020202020204" pitchFamily="34" charset="-34"/>
            </a:endParaRPr>
          </a:p>
        </p:txBody>
      </p:sp>
      <p:sp>
        <p:nvSpPr>
          <p:cNvPr id="3" name="スライド番号プレースホルダー 2">
            <a:extLst>
              <a:ext uri="{FF2B5EF4-FFF2-40B4-BE49-F238E27FC236}">
                <a16:creationId xmlns:a16="http://schemas.microsoft.com/office/drawing/2014/main" id="{9755F439-3136-BDA8-BB63-D2FF7F0B5D07}"/>
              </a:ext>
            </a:extLst>
          </p:cNvPr>
          <p:cNvSpPr>
            <a:spLocks noGrp="1"/>
          </p:cNvSpPr>
          <p:nvPr>
            <p:ph type="sldNum" sz="quarter" idx="12"/>
          </p:nvPr>
        </p:nvSpPr>
        <p:spPr/>
        <p:txBody>
          <a:bodyPr/>
          <a:lstStyle/>
          <a:p>
            <a:fld id="{FABEA90D-F275-432F-8053-456A4E092F4A}" type="slidenum">
              <a:rPr kumimoji="1" lang="ja-JP" altLang="en-US" smtClean="0">
                <a:latin typeface="Cordia New" panose="020B0304020202020204" pitchFamily="34" charset="-34"/>
                <a:cs typeface="Cordia New" panose="020B0304020202020204" pitchFamily="34" charset="-34"/>
              </a:rPr>
              <a:t>17</a:t>
            </a:fld>
            <a:endParaRPr kumimoji="1" lang="ja-JP" altLang="en-US">
              <a:latin typeface="Cordia New" panose="020B0304020202020204" pitchFamily="34" charset="-34"/>
              <a:cs typeface="Cordia New" panose="020B0304020202020204" pitchFamily="34" charset="-34"/>
            </a:endParaRPr>
          </a:p>
        </p:txBody>
      </p:sp>
      <p:sp>
        <p:nvSpPr>
          <p:cNvPr id="6" name="Terminator 5">
            <a:extLst>
              <a:ext uri="{FF2B5EF4-FFF2-40B4-BE49-F238E27FC236}">
                <a16:creationId xmlns:a16="http://schemas.microsoft.com/office/drawing/2014/main" id="{7468598B-0F44-EAD5-5C2A-D40FE37543DF}"/>
              </a:ext>
            </a:extLst>
          </p:cNvPr>
          <p:cNvSpPr/>
          <p:nvPr/>
        </p:nvSpPr>
        <p:spPr>
          <a:xfrm>
            <a:off x="3038448" y="1433440"/>
            <a:ext cx="780486" cy="220596"/>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000" b="1" dirty="0">
                <a:solidFill>
                  <a:schemeClr val="tx1"/>
                </a:solidFill>
                <a:cs typeface="Cordia New" panose="020B0304020202020204" pitchFamily="34" charset="-34"/>
              </a:rPr>
              <a:t>Start</a:t>
            </a:r>
          </a:p>
        </p:txBody>
      </p:sp>
      <p:sp>
        <p:nvSpPr>
          <p:cNvPr id="15" name="Data 14">
            <a:extLst>
              <a:ext uri="{FF2B5EF4-FFF2-40B4-BE49-F238E27FC236}">
                <a16:creationId xmlns:a16="http://schemas.microsoft.com/office/drawing/2014/main" id="{9A8D8563-F8F7-9279-1D9B-4CB42DA6FE92}"/>
              </a:ext>
            </a:extLst>
          </p:cNvPr>
          <p:cNvSpPr/>
          <p:nvPr/>
        </p:nvSpPr>
        <p:spPr>
          <a:xfrm>
            <a:off x="2781452" y="2731960"/>
            <a:ext cx="1294478" cy="367047"/>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600" dirty="0">
                <a:solidFill>
                  <a:schemeClr val="tx1"/>
                </a:solidFill>
              </a:rPr>
              <a:t>Input Invoice No, Delivery Date, Delivery Qty</a:t>
            </a:r>
            <a:endParaRPr kumimoji="1" lang="en-TH" sz="600" dirty="0">
              <a:solidFill>
                <a:schemeClr val="tx1"/>
              </a:solidFill>
            </a:endParaRPr>
          </a:p>
        </p:txBody>
      </p:sp>
      <p:cxnSp>
        <p:nvCxnSpPr>
          <p:cNvPr id="79" name="Straight Arrow Connector 78">
            <a:extLst>
              <a:ext uri="{FF2B5EF4-FFF2-40B4-BE49-F238E27FC236}">
                <a16:creationId xmlns:a16="http://schemas.microsoft.com/office/drawing/2014/main" id="{1B6C9C6F-5661-998A-4F71-744DC88EBA26}"/>
              </a:ext>
            </a:extLst>
          </p:cNvPr>
          <p:cNvCxnSpPr>
            <a:cxnSpLocks/>
          </p:cNvCxnSpPr>
          <p:nvPr/>
        </p:nvCxnSpPr>
        <p:spPr>
          <a:xfrm>
            <a:off x="4075930" y="2198150"/>
            <a:ext cx="408744"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Decision 3">
            <a:extLst>
              <a:ext uri="{FF2B5EF4-FFF2-40B4-BE49-F238E27FC236}">
                <a16:creationId xmlns:a16="http://schemas.microsoft.com/office/drawing/2014/main" id="{023BB885-BF78-3D05-2164-2841353F9657}"/>
              </a:ext>
            </a:extLst>
          </p:cNvPr>
          <p:cNvSpPr/>
          <p:nvPr/>
        </p:nvSpPr>
        <p:spPr>
          <a:xfrm>
            <a:off x="2786062" y="1965869"/>
            <a:ext cx="1295019" cy="459018"/>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Do you want to add </a:t>
            </a:r>
          </a:p>
          <a:p>
            <a:pPr algn="ctr"/>
            <a:r>
              <a:rPr lang="en-US" sz="700" dirty="0">
                <a:solidFill>
                  <a:schemeClr val="tx1"/>
                </a:solidFill>
              </a:rPr>
              <a:t>a tag?</a:t>
            </a:r>
            <a:endParaRPr kumimoji="1" lang="en-TH" sz="700" dirty="0">
              <a:solidFill>
                <a:schemeClr val="tx1"/>
              </a:solidFill>
              <a:latin typeface="Cordia New" panose="020B0304020202020204" pitchFamily="34" charset="-34"/>
            </a:endParaRPr>
          </a:p>
        </p:txBody>
      </p:sp>
      <p:cxnSp>
        <p:nvCxnSpPr>
          <p:cNvPr id="7" name="Straight Arrow Connector 6">
            <a:extLst>
              <a:ext uri="{FF2B5EF4-FFF2-40B4-BE49-F238E27FC236}">
                <a16:creationId xmlns:a16="http://schemas.microsoft.com/office/drawing/2014/main" id="{96CD07CD-C1C8-8981-312E-4C955251EC60}"/>
              </a:ext>
            </a:extLst>
          </p:cNvPr>
          <p:cNvCxnSpPr>
            <a:cxnSpLocks/>
          </p:cNvCxnSpPr>
          <p:nvPr/>
        </p:nvCxnSpPr>
        <p:spPr>
          <a:xfrm>
            <a:off x="3428691" y="1654036"/>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Connector 8">
            <a:extLst>
              <a:ext uri="{FF2B5EF4-FFF2-40B4-BE49-F238E27FC236}">
                <a16:creationId xmlns:a16="http://schemas.microsoft.com/office/drawing/2014/main" id="{B5742853-D35E-60B1-07BC-9734644AE27D}"/>
              </a:ext>
            </a:extLst>
          </p:cNvPr>
          <p:cNvSpPr/>
          <p:nvPr/>
        </p:nvSpPr>
        <p:spPr>
          <a:xfrm>
            <a:off x="4548869" y="2040503"/>
            <a:ext cx="294594" cy="29459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dirty="0">
                <a:solidFill>
                  <a:schemeClr val="tx1"/>
                </a:solidFill>
              </a:rPr>
              <a:t>A</a:t>
            </a:r>
            <a:endParaRPr kumimoji="1" lang="en-TH" sz="1100" dirty="0">
              <a:solidFill>
                <a:schemeClr val="tx1"/>
              </a:solidFill>
            </a:endParaRPr>
          </a:p>
        </p:txBody>
      </p:sp>
      <p:cxnSp>
        <p:nvCxnSpPr>
          <p:cNvPr id="10" name="Straight Arrow Connector 9">
            <a:extLst>
              <a:ext uri="{FF2B5EF4-FFF2-40B4-BE49-F238E27FC236}">
                <a16:creationId xmlns:a16="http://schemas.microsoft.com/office/drawing/2014/main" id="{CF373E5E-38B7-FBC4-4340-0F4C4724B3A3}"/>
              </a:ext>
            </a:extLst>
          </p:cNvPr>
          <p:cNvCxnSpPr>
            <a:cxnSpLocks/>
          </p:cNvCxnSpPr>
          <p:nvPr/>
        </p:nvCxnSpPr>
        <p:spPr>
          <a:xfrm>
            <a:off x="3434633" y="2424887"/>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D3FD998-870A-3D65-170C-E02395DDAB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618" y="1592340"/>
            <a:ext cx="2594467" cy="227469"/>
          </a:xfrm>
          <a:prstGeom prst="rect">
            <a:avLst/>
          </a:prstGeom>
          <a:ln w="3175">
            <a:solidFill>
              <a:schemeClr val="tx1"/>
            </a:solidFill>
          </a:ln>
        </p:spPr>
      </p:pic>
      <p:cxnSp>
        <p:nvCxnSpPr>
          <p:cNvPr id="12" name="Elbow Connector 11">
            <a:extLst>
              <a:ext uri="{FF2B5EF4-FFF2-40B4-BE49-F238E27FC236}">
                <a16:creationId xmlns:a16="http://schemas.microsoft.com/office/drawing/2014/main" id="{039F3EAF-04FA-5C61-177F-7E1592F7518A}"/>
              </a:ext>
            </a:extLst>
          </p:cNvPr>
          <p:cNvCxnSpPr>
            <a:cxnSpLocks/>
            <a:stCxn id="15" idx="2"/>
            <a:endCxn id="11" idx="2"/>
          </p:cNvCxnSpPr>
          <p:nvPr/>
        </p:nvCxnSpPr>
        <p:spPr>
          <a:xfrm rot="10800000">
            <a:off x="1448852" y="1878918"/>
            <a:ext cx="1462048" cy="1036566"/>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F71251-D70E-A15E-E067-DD5D43E9E030}"/>
              </a:ext>
            </a:extLst>
          </p:cNvPr>
          <p:cNvSpPr txBox="1"/>
          <p:nvPr/>
        </p:nvSpPr>
        <p:spPr>
          <a:xfrm>
            <a:off x="4843463" y="2072384"/>
            <a:ext cx="822661" cy="200055"/>
          </a:xfrm>
          <a:prstGeom prst="rect">
            <a:avLst/>
          </a:prstGeom>
          <a:noFill/>
        </p:spPr>
        <p:txBody>
          <a:bodyPr wrap="square" rtlCol="0">
            <a:spAutoFit/>
          </a:bodyPr>
          <a:lstStyle/>
          <a:p>
            <a:r>
              <a:rPr lang="en-US" sz="700" dirty="0"/>
              <a:t>Add special tag.</a:t>
            </a:r>
            <a:endParaRPr lang="en-TH" sz="700" dirty="0">
              <a:latin typeface="Cordia New" panose="020B0304020202020204" pitchFamily="34" charset="-34"/>
            </a:endParaRPr>
          </a:p>
        </p:txBody>
      </p:sp>
      <p:sp>
        <p:nvSpPr>
          <p:cNvPr id="25" name="Process 24">
            <a:extLst>
              <a:ext uri="{FF2B5EF4-FFF2-40B4-BE49-F238E27FC236}">
                <a16:creationId xmlns:a16="http://schemas.microsoft.com/office/drawing/2014/main" id="{14346B35-51C0-89B2-EEDA-A6E080EA5573}"/>
              </a:ext>
            </a:extLst>
          </p:cNvPr>
          <p:cNvSpPr/>
          <p:nvPr/>
        </p:nvSpPr>
        <p:spPr>
          <a:xfrm>
            <a:off x="2940298" y="3401278"/>
            <a:ext cx="973592" cy="1977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Click</a:t>
            </a:r>
            <a:r>
              <a:rPr kumimoji="1" lang="th-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a:t>
            </a:r>
            <a:r>
              <a:rPr kumimoji="1" lang="en-TH" sz="700" dirty="0">
                <a:solidFill>
                  <a:schemeClr val="tx1"/>
                </a:solidFill>
                <a:cs typeface="Cordia New" panose="020B0304020202020204" pitchFamily="34" charset="-34"/>
              </a:rPr>
              <a:t>Update”</a:t>
            </a:r>
          </a:p>
        </p:txBody>
      </p:sp>
      <p:cxnSp>
        <p:nvCxnSpPr>
          <p:cNvPr id="26" name="Straight Arrow Connector 25">
            <a:extLst>
              <a:ext uri="{FF2B5EF4-FFF2-40B4-BE49-F238E27FC236}">
                <a16:creationId xmlns:a16="http://schemas.microsoft.com/office/drawing/2014/main" id="{7E0C9E52-07C4-A45D-F318-1C88B18389B7}"/>
              </a:ext>
            </a:extLst>
          </p:cNvPr>
          <p:cNvCxnSpPr>
            <a:cxnSpLocks/>
          </p:cNvCxnSpPr>
          <p:nvPr/>
        </p:nvCxnSpPr>
        <p:spPr>
          <a:xfrm>
            <a:off x="3427094" y="3100555"/>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Decision 27">
            <a:extLst>
              <a:ext uri="{FF2B5EF4-FFF2-40B4-BE49-F238E27FC236}">
                <a16:creationId xmlns:a16="http://schemas.microsoft.com/office/drawing/2014/main" id="{A839A5FE-3890-6D58-598C-604D05E48574}"/>
              </a:ext>
            </a:extLst>
          </p:cNvPr>
          <p:cNvSpPr/>
          <p:nvPr/>
        </p:nvSpPr>
        <p:spPr>
          <a:xfrm>
            <a:off x="2743523" y="3899768"/>
            <a:ext cx="1357512" cy="564364"/>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Is the invoice number duplicate in the system?</a:t>
            </a:r>
            <a:endParaRPr kumimoji="1" lang="en-TH" sz="600" dirty="0">
              <a:solidFill>
                <a:schemeClr val="tx1"/>
              </a:solidFill>
              <a:cs typeface="Cordia New" panose="020B0304020202020204" pitchFamily="34" charset="-34"/>
            </a:endParaRPr>
          </a:p>
        </p:txBody>
      </p:sp>
      <p:pic>
        <p:nvPicPr>
          <p:cNvPr id="29" name="Picture 28">
            <a:extLst>
              <a:ext uri="{FF2B5EF4-FFF2-40B4-BE49-F238E27FC236}">
                <a16:creationId xmlns:a16="http://schemas.microsoft.com/office/drawing/2014/main" id="{6884DF4B-2A45-037E-62AF-1510C55F5A1E}"/>
              </a:ext>
            </a:extLst>
          </p:cNvPr>
          <p:cNvPicPr>
            <a:picLocks noChangeAspect="1"/>
          </p:cNvPicPr>
          <p:nvPr/>
        </p:nvPicPr>
        <p:blipFill>
          <a:blip r:embed="rId3"/>
          <a:stretch>
            <a:fillRect/>
          </a:stretch>
        </p:blipFill>
        <p:spPr>
          <a:xfrm>
            <a:off x="303625" y="3068996"/>
            <a:ext cx="2311154" cy="839118"/>
          </a:xfrm>
          <a:prstGeom prst="rect">
            <a:avLst/>
          </a:prstGeom>
        </p:spPr>
      </p:pic>
      <p:cxnSp>
        <p:nvCxnSpPr>
          <p:cNvPr id="31" name="Elbow Connector 30">
            <a:extLst>
              <a:ext uri="{FF2B5EF4-FFF2-40B4-BE49-F238E27FC236}">
                <a16:creationId xmlns:a16="http://schemas.microsoft.com/office/drawing/2014/main" id="{63CB1E40-08FD-4B59-EE7C-992F32389AAF}"/>
              </a:ext>
            </a:extLst>
          </p:cNvPr>
          <p:cNvCxnSpPr>
            <a:cxnSpLocks/>
            <a:stCxn id="28" idx="3"/>
            <a:endCxn id="25" idx="3"/>
          </p:cNvCxnSpPr>
          <p:nvPr/>
        </p:nvCxnSpPr>
        <p:spPr>
          <a:xfrm flipH="1" flipV="1">
            <a:off x="3913890" y="3500162"/>
            <a:ext cx="187145" cy="681788"/>
          </a:xfrm>
          <a:prstGeom prst="bentConnector3">
            <a:avLst>
              <a:gd name="adj1" fmla="val -122151"/>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EFAA9E8-2E23-15F6-47A6-818D47D8A076}"/>
              </a:ext>
            </a:extLst>
          </p:cNvPr>
          <p:cNvCxnSpPr>
            <a:cxnSpLocks/>
            <a:endCxn id="35" idx="1"/>
          </p:cNvCxnSpPr>
          <p:nvPr/>
        </p:nvCxnSpPr>
        <p:spPr>
          <a:xfrm>
            <a:off x="2614779" y="3725489"/>
            <a:ext cx="1690628" cy="63367"/>
          </a:xfrm>
          <a:prstGeom prst="bentConnector3">
            <a:avLst>
              <a:gd name="adj1" fmla="val 50000"/>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9F097CE-4E25-8A0A-11B4-AF219A953746}"/>
              </a:ext>
            </a:extLst>
          </p:cNvPr>
          <p:cNvCxnSpPr>
            <a:cxnSpLocks/>
          </p:cNvCxnSpPr>
          <p:nvPr/>
        </p:nvCxnSpPr>
        <p:spPr>
          <a:xfrm>
            <a:off x="3427094" y="3599045"/>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002F46D-0697-639B-E34F-B31060C0F91B}"/>
              </a:ext>
            </a:extLst>
          </p:cNvPr>
          <p:cNvSpPr txBox="1"/>
          <p:nvPr/>
        </p:nvSpPr>
        <p:spPr>
          <a:xfrm>
            <a:off x="4305407" y="3696523"/>
            <a:ext cx="2029723" cy="184666"/>
          </a:xfrm>
          <a:prstGeom prst="rect">
            <a:avLst/>
          </a:prstGeom>
          <a:noFill/>
        </p:spPr>
        <p:txBody>
          <a:bodyPr wrap="none" rtlCol="0">
            <a:spAutoFit/>
          </a:bodyPr>
          <a:lstStyle/>
          <a:p>
            <a:r>
              <a:rPr lang="en-US" sz="600" dirty="0"/>
              <a:t>The invoice number is duplicate in the system (False).</a:t>
            </a:r>
            <a:endParaRPr lang="en-TH" sz="600" dirty="0">
              <a:cs typeface="Cordia New" panose="020B0304020202020204" pitchFamily="34" charset="-34"/>
            </a:endParaRPr>
          </a:p>
        </p:txBody>
      </p:sp>
      <p:cxnSp>
        <p:nvCxnSpPr>
          <p:cNvPr id="36" name="Straight Arrow Connector 35">
            <a:extLst>
              <a:ext uri="{FF2B5EF4-FFF2-40B4-BE49-F238E27FC236}">
                <a16:creationId xmlns:a16="http://schemas.microsoft.com/office/drawing/2014/main" id="{1228BF73-D85B-8CF6-BA51-C1F0E5213498}"/>
              </a:ext>
            </a:extLst>
          </p:cNvPr>
          <p:cNvCxnSpPr>
            <a:cxnSpLocks/>
          </p:cNvCxnSpPr>
          <p:nvPr/>
        </p:nvCxnSpPr>
        <p:spPr>
          <a:xfrm>
            <a:off x="3422937" y="4461764"/>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Display 36">
            <a:extLst>
              <a:ext uri="{FF2B5EF4-FFF2-40B4-BE49-F238E27FC236}">
                <a16:creationId xmlns:a16="http://schemas.microsoft.com/office/drawing/2014/main" id="{5B6E24DE-3A6F-DFD3-B24C-E942B8A39D0C}"/>
              </a:ext>
            </a:extLst>
          </p:cNvPr>
          <p:cNvSpPr/>
          <p:nvPr/>
        </p:nvSpPr>
        <p:spPr>
          <a:xfrm>
            <a:off x="2581602" y="4796473"/>
            <a:ext cx="1682669" cy="348559"/>
          </a:xfrm>
          <a:prstGeom prst="flowChartDispla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latin typeface="Cordia New" panose="020B0304020202020204" pitchFamily="34" charset="-34"/>
              </a:rPr>
              <a:t>Successfully updated the data into the tag.</a:t>
            </a:r>
            <a:endParaRPr kumimoji="1" lang="en-TH" sz="900" dirty="0">
              <a:solidFill>
                <a:schemeClr val="tx1"/>
              </a:solidFill>
              <a:latin typeface="Cordia New" panose="020B0304020202020204" pitchFamily="34" charset="-34"/>
            </a:endParaRPr>
          </a:p>
        </p:txBody>
      </p:sp>
      <p:sp>
        <p:nvSpPr>
          <p:cNvPr id="43" name="TextBox 42">
            <a:extLst>
              <a:ext uri="{FF2B5EF4-FFF2-40B4-BE49-F238E27FC236}">
                <a16:creationId xmlns:a16="http://schemas.microsoft.com/office/drawing/2014/main" id="{BE75014C-FE29-B75F-DCE7-055D46F5DE62}"/>
              </a:ext>
            </a:extLst>
          </p:cNvPr>
          <p:cNvSpPr txBox="1"/>
          <p:nvPr/>
        </p:nvSpPr>
        <p:spPr>
          <a:xfrm>
            <a:off x="3373526" y="4498735"/>
            <a:ext cx="1357507" cy="276999"/>
          </a:xfrm>
          <a:prstGeom prst="rect">
            <a:avLst/>
          </a:prstGeom>
          <a:noFill/>
        </p:spPr>
        <p:txBody>
          <a:bodyPr wrap="square" rtlCol="0">
            <a:spAutoFit/>
          </a:bodyPr>
          <a:lstStyle/>
          <a:p>
            <a:r>
              <a:rPr lang="en-US" sz="600" dirty="0"/>
              <a:t>The invoice number is not duplicate in the system (True)</a:t>
            </a:r>
            <a:endParaRPr lang="en-TH" sz="600" dirty="0">
              <a:cs typeface="Cordia New" panose="020B0304020202020204" pitchFamily="34" charset="-34"/>
            </a:endParaRPr>
          </a:p>
        </p:txBody>
      </p:sp>
      <p:pic>
        <p:nvPicPr>
          <p:cNvPr id="44" name="Picture 43">
            <a:extLst>
              <a:ext uri="{FF2B5EF4-FFF2-40B4-BE49-F238E27FC236}">
                <a16:creationId xmlns:a16="http://schemas.microsoft.com/office/drawing/2014/main" id="{B1176E02-3685-D4A4-70CE-CC0E263EF54A}"/>
              </a:ext>
            </a:extLst>
          </p:cNvPr>
          <p:cNvPicPr>
            <a:picLocks noChangeAspect="1"/>
          </p:cNvPicPr>
          <p:nvPr/>
        </p:nvPicPr>
        <p:blipFill>
          <a:blip r:embed="rId4"/>
          <a:stretch>
            <a:fillRect/>
          </a:stretch>
        </p:blipFill>
        <p:spPr>
          <a:xfrm>
            <a:off x="4335516" y="4226304"/>
            <a:ext cx="2366925" cy="279197"/>
          </a:xfrm>
          <a:prstGeom prst="rect">
            <a:avLst/>
          </a:prstGeom>
        </p:spPr>
      </p:pic>
      <p:cxnSp>
        <p:nvCxnSpPr>
          <p:cNvPr id="45" name="Elbow Connector 44">
            <a:extLst>
              <a:ext uri="{FF2B5EF4-FFF2-40B4-BE49-F238E27FC236}">
                <a16:creationId xmlns:a16="http://schemas.microsoft.com/office/drawing/2014/main" id="{912CAC47-39F8-F2D4-DCB8-6DD529098FD3}"/>
              </a:ext>
            </a:extLst>
          </p:cNvPr>
          <p:cNvCxnSpPr>
            <a:cxnSpLocks/>
            <a:stCxn id="44" idx="2"/>
            <a:endCxn id="37" idx="3"/>
          </p:cNvCxnSpPr>
          <p:nvPr/>
        </p:nvCxnSpPr>
        <p:spPr>
          <a:xfrm rot="5400000">
            <a:off x="4658999" y="4110773"/>
            <a:ext cx="465252" cy="1254708"/>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Decision 47">
            <a:extLst>
              <a:ext uri="{FF2B5EF4-FFF2-40B4-BE49-F238E27FC236}">
                <a16:creationId xmlns:a16="http://schemas.microsoft.com/office/drawing/2014/main" id="{3390AFAA-A88A-310A-CB10-3E0795A98780}"/>
              </a:ext>
            </a:extLst>
          </p:cNvPr>
          <p:cNvSpPr/>
          <p:nvPr/>
        </p:nvSpPr>
        <p:spPr>
          <a:xfrm>
            <a:off x="2853481" y="5466469"/>
            <a:ext cx="1131141" cy="516661"/>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Do you want to print the label?</a:t>
            </a:r>
            <a:endParaRPr kumimoji="1" lang="en-TH" sz="600" dirty="0">
              <a:solidFill>
                <a:schemeClr val="tx1"/>
              </a:solidFill>
              <a:cs typeface="Cordia New" panose="020B0304020202020204" pitchFamily="34" charset="-34"/>
            </a:endParaRPr>
          </a:p>
        </p:txBody>
      </p:sp>
      <p:sp>
        <p:nvSpPr>
          <p:cNvPr id="49" name="Data 48">
            <a:extLst>
              <a:ext uri="{FF2B5EF4-FFF2-40B4-BE49-F238E27FC236}">
                <a16:creationId xmlns:a16="http://schemas.microsoft.com/office/drawing/2014/main" id="{889F414E-B66C-64CE-192B-D31905C200E8}"/>
              </a:ext>
            </a:extLst>
          </p:cNvPr>
          <p:cNvSpPr/>
          <p:nvPr/>
        </p:nvSpPr>
        <p:spPr>
          <a:xfrm>
            <a:off x="2728063" y="6294585"/>
            <a:ext cx="1395088" cy="326728"/>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Select the item to print the label</a:t>
            </a:r>
            <a:endParaRPr kumimoji="1" lang="en-TH" sz="600" dirty="0">
              <a:solidFill>
                <a:schemeClr val="tx1"/>
              </a:solidFill>
              <a:cs typeface="Cordia New" panose="020B0304020202020204" pitchFamily="34" charset="-34"/>
            </a:endParaRPr>
          </a:p>
        </p:txBody>
      </p:sp>
      <p:sp>
        <p:nvSpPr>
          <p:cNvPr id="50" name="Decision 49">
            <a:extLst>
              <a:ext uri="{FF2B5EF4-FFF2-40B4-BE49-F238E27FC236}">
                <a16:creationId xmlns:a16="http://schemas.microsoft.com/office/drawing/2014/main" id="{DAC1AAA7-1057-A0BD-AF8B-54E401D5C144}"/>
              </a:ext>
            </a:extLst>
          </p:cNvPr>
          <p:cNvSpPr/>
          <p:nvPr/>
        </p:nvSpPr>
        <p:spPr>
          <a:xfrm>
            <a:off x="2772773" y="6965077"/>
            <a:ext cx="1305255" cy="574212"/>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Is there an invoice number and delivery date?</a:t>
            </a:r>
            <a:endParaRPr kumimoji="1" lang="en-TH" sz="600" dirty="0">
              <a:solidFill>
                <a:schemeClr val="tx1"/>
              </a:solidFill>
              <a:cs typeface="Cordia New" panose="020B0304020202020204" pitchFamily="34" charset="-34"/>
            </a:endParaRPr>
          </a:p>
        </p:txBody>
      </p:sp>
      <p:cxnSp>
        <p:nvCxnSpPr>
          <p:cNvPr id="51" name="Straight Arrow Connector 50">
            <a:extLst>
              <a:ext uri="{FF2B5EF4-FFF2-40B4-BE49-F238E27FC236}">
                <a16:creationId xmlns:a16="http://schemas.microsoft.com/office/drawing/2014/main" id="{B8971ADF-2FF6-65D7-77B8-6DB063E49B99}"/>
              </a:ext>
            </a:extLst>
          </p:cNvPr>
          <p:cNvCxnSpPr>
            <a:cxnSpLocks/>
          </p:cNvCxnSpPr>
          <p:nvPr/>
        </p:nvCxnSpPr>
        <p:spPr>
          <a:xfrm>
            <a:off x="3419051" y="5983130"/>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F17F3F6-8AC3-2F51-58B1-799E25D25E5C}"/>
              </a:ext>
            </a:extLst>
          </p:cNvPr>
          <p:cNvCxnSpPr>
            <a:cxnSpLocks/>
          </p:cNvCxnSpPr>
          <p:nvPr/>
        </p:nvCxnSpPr>
        <p:spPr>
          <a:xfrm>
            <a:off x="3419051" y="5145032"/>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6E46040-87C9-A400-741F-A045BB26EE48}"/>
              </a:ext>
            </a:extLst>
          </p:cNvPr>
          <p:cNvCxnSpPr>
            <a:cxnSpLocks/>
          </p:cNvCxnSpPr>
          <p:nvPr/>
        </p:nvCxnSpPr>
        <p:spPr>
          <a:xfrm>
            <a:off x="3417811" y="6636874"/>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DC77BB0-8298-D5EF-1108-EDB44CACBA5B}"/>
              </a:ext>
            </a:extLst>
          </p:cNvPr>
          <p:cNvCxnSpPr>
            <a:cxnSpLocks/>
          </p:cNvCxnSpPr>
          <p:nvPr/>
        </p:nvCxnSpPr>
        <p:spPr>
          <a:xfrm>
            <a:off x="3433573" y="7540440"/>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3" name="Process 82">
            <a:extLst>
              <a:ext uri="{FF2B5EF4-FFF2-40B4-BE49-F238E27FC236}">
                <a16:creationId xmlns:a16="http://schemas.microsoft.com/office/drawing/2014/main" id="{CD622690-049B-CC70-2736-DB220E7AC4F3}"/>
              </a:ext>
            </a:extLst>
          </p:cNvPr>
          <p:cNvSpPr/>
          <p:nvPr/>
        </p:nvSpPr>
        <p:spPr>
          <a:xfrm>
            <a:off x="2878873" y="7868643"/>
            <a:ext cx="1122993" cy="271899"/>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Select label size</a:t>
            </a:r>
            <a:endParaRPr kumimoji="1" lang="en-TH" sz="700" dirty="0">
              <a:solidFill>
                <a:schemeClr val="tx1"/>
              </a:solidFill>
              <a:cs typeface="Cordia New" panose="020B0304020202020204" pitchFamily="34" charset="-34"/>
            </a:endParaRPr>
          </a:p>
        </p:txBody>
      </p:sp>
      <p:sp>
        <p:nvSpPr>
          <p:cNvPr id="84" name="Process 83">
            <a:extLst>
              <a:ext uri="{FF2B5EF4-FFF2-40B4-BE49-F238E27FC236}">
                <a16:creationId xmlns:a16="http://schemas.microsoft.com/office/drawing/2014/main" id="{90C8DEA4-A3AE-12C7-1367-688278A73692}"/>
              </a:ext>
            </a:extLst>
          </p:cNvPr>
          <p:cNvSpPr/>
          <p:nvPr/>
        </p:nvSpPr>
        <p:spPr>
          <a:xfrm>
            <a:off x="2838407" y="8478557"/>
            <a:ext cx="1190331" cy="271899"/>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tx1"/>
                </a:solidFill>
                <a:cs typeface="Cordia New" panose="020B0304020202020204" pitchFamily="34" charset="-34"/>
              </a:rPr>
              <a:t>Print</a:t>
            </a:r>
            <a:r>
              <a:rPr kumimoji="1" lang="th-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Label</a:t>
            </a:r>
            <a:endParaRPr kumimoji="1" lang="en-TH" sz="700" dirty="0">
              <a:solidFill>
                <a:schemeClr val="tx1"/>
              </a:solidFill>
              <a:cs typeface="Cordia New" panose="020B0304020202020204" pitchFamily="34" charset="-34"/>
            </a:endParaRPr>
          </a:p>
        </p:txBody>
      </p:sp>
      <p:cxnSp>
        <p:nvCxnSpPr>
          <p:cNvPr id="85" name="Straight Arrow Connector 84">
            <a:extLst>
              <a:ext uri="{FF2B5EF4-FFF2-40B4-BE49-F238E27FC236}">
                <a16:creationId xmlns:a16="http://schemas.microsoft.com/office/drawing/2014/main" id="{0719D80F-EC66-E749-F653-908F216C7842}"/>
              </a:ext>
            </a:extLst>
          </p:cNvPr>
          <p:cNvCxnSpPr>
            <a:cxnSpLocks/>
          </p:cNvCxnSpPr>
          <p:nvPr/>
        </p:nvCxnSpPr>
        <p:spPr>
          <a:xfrm>
            <a:off x="3427223" y="8140542"/>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C9D5B74-30DB-4E38-4EA3-8A8EFD5B0228}"/>
              </a:ext>
            </a:extLst>
          </p:cNvPr>
          <p:cNvCxnSpPr>
            <a:cxnSpLocks/>
          </p:cNvCxnSpPr>
          <p:nvPr/>
        </p:nvCxnSpPr>
        <p:spPr>
          <a:xfrm>
            <a:off x="3417762" y="8750456"/>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89E52806-24F3-9D35-36B7-C2CEB129321E}"/>
              </a:ext>
            </a:extLst>
          </p:cNvPr>
          <p:cNvPicPr>
            <a:picLocks noChangeAspect="1"/>
          </p:cNvPicPr>
          <p:nvPr/>
        </p:nvPicPr>
        <p:blipFill>
          <a:blip r:embed="rId5"/>
          <a:stretch>
            <a:fillRect/>
          </a:stretch>
        </p:blipFill>
        <p:spPr>
          <a:xfrm>
            <a:off x="565282" y="7291451"/>
            <a:ext cx="1844759" cy="413090"/>
          </a:xfrm>
          <a:prstGeom prst="rect">
            <a:avLst/>
          </a:prstGeom>
          <a:ln w="3175">
            <a:solidFill>
              <a:schemeClr val="tx1"/>
            </a:solidFill>
          </a:ln>
        </p:spPr>
      </p:pic>
      <p:sp>
        <p:nvSpPr>
          <p:cNvPr id="88" name="TextBox 87">
            <a:extLst>
              <a:ext uri="{FF2B5EF4-FFF2-40B4-BE49-F238E27FC236}">
                <a16:creationId xmlns:a16="http://schemas.microsoft.com/office/drawing/2014/main" id="{FD83076F-835D-6EFF-D583-8CC6487D69A1}"/>
              </a:ext>
            </a:extLst>
          </p:cNvPr>
          <p:cNvSpPr txBox="1"/>
          <p:nvPr/>
        </p:nvSpPr>
        <p:spPr>
          <a:xfrm>
            <a:off x="3418862" y="7584973"/>
            <a:ext cx="1728358" cy="184666"/>
          </a:xfrm>
          <a:prstGeom prst="rect">
            <a:avLst/>
          </a:prstGeom>
          <a:noFill/>
        </p:spPr>
        <p:txBody>
          <a:bodyPr wrap="none" rtlCol="0">
            <a:spAutoFit/>
          </a:bodyPr>
          <a:lstStyle/>
          <a:p>
            <a:r>
              <a:rPr lang="en-US" sz="600" dirty="0"/>
              <a:t>There is an invoice number and delivery date</a:t>
            </a:r>
            <a:endParaRPr lang="en-TH" sz="600" dirty="0">
              <a:cs typeface="Cordia New" panose="020B0304020202020204" pitchFamily="34" charset="-34"/>
            </a:endParaRPr>
          </a:p>
        </p:txBody>
      </p:sp>
      <p:cxnSp>
        <p:nvCxnSpPr>
          <p:cNvPr id="89" name="Elbow Connector 88">
            <a:extLst>
              <a:ext uri="{FF2B5EF4-FFF2-40B4-BE49-F238E27FC236}">
                <a16:creationId xmlns:a16="http://schemas.microsoft.com/office/drawing/2014/main" id="{A0C2B80E-7E2B-8289-24B7-9FA6C27FDCD1}"/>
              </a:ext>
            </a:extLst>
          </p:cNvPr>
          <p:cNvCxnSpPr>
            <a:cxnSpLocks/>
          </p:cNvCxnSpPr>
          <p:nvPr/>
        </p:nvCxnSpPr>
        <p:spPr>
          <a:xfrm rot="10800000">
            <a:off x="1474068" y="7704540"/>
            <a:ext cx="1391213" cy="300052"/>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1C370AB5-1D38-F0E8-2C87-C288F913C4D4}"/>
              </a:ext>
            </a:extLst>
          </p:cNvPr>
          <p:cNvPicPr>
            <a:picLocks noChangeAspect="1"/>
          </p:cNvPicPr>
          <p:nvPr/>
        </p:nvPicPr>
        <p:blipFill>
          <a:blip r:embed="rId6"/>
          <a:stretch>
            <a:fillRect/>
          </a:stretch>
        </p:blipFill>
        <p:spPr>
          <a:xfrm>
            <a:off x="4264271" y="5708873"/>
            <a:ext cx="2326265" cy="465253"/>
          </a:xfrm>
          <a:prstGeom prst="rect">
            <a:avLst/>
          </a:prstGeom>
          <a:ln w="3175">
            <a:solidFill>
              <a:schemeClr val="tx1"/>
            </a:solidFill>
          </a:ln>
        </p:spPr>
      </p:pic>
      <p:cxnSp>
        <p:nvCxnSpPr>
          <p:cNvPr id="92" name="Elbow Connector 91">
            <a:extLst>
              <a:ext uri="{FF2B5EF4-FFF2-40B4-BE49-F238E27FC236}">
                <a16:creationId xmlns:a16="http://schemas.microsoft.com/office/drawing/2014/main" id="{F6270EDC-A3A5-E119-B96E-0078C4E1A482}"/>
              </a:ext>
            </a:extLst>
          </p:cNvPr>
          <p:cNvCxnSpPr>
            <a:cxnSpLocks/>
            <a:stCxn id="91" idx="2"/>
            <a:endCxn id="61" idx="0"/>
          </p:cNvCxnSpPr>
          <p:nvPr/>
        </p:nvCxnSpPr>
        <p:spPr>
          <a:xfrm rot="5400000">
            <a:off x="5086328" y="6513042"/>
            <a:ext cx="679993" cy="2161"/>
          </a:xfrm>
          <a:prstGeom prst="bentConnector3">
            <a:avLst>
              <a:gd name="adj1" fmla="val 50000"/>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46134F53-6B41-AF00-ACCB-0434EFEEC7E3}"/>
              </a:ext>
            </a:extLst>
          </p:cNvPr>
          <p:cNvSpPr/>
          <p:nvPr/>
        </p:nvSpPr>
        <p:spPr>
          <a:xfrm>
            <a:off x="4918060" y="5944000"/>
            <a:ext cx="696927" cy="114709"/>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latin typeface="Cordia New" panose="020B0304020202020204" pitchFamily="34" charset="-34"/>
            </a:endParaRPr>
          </a:p>
        </p:txBody>
      </p:sp>
      <p:pic>
        <p:nvPicPr>
          <p:cNvPr id="99" name="Picture 98">
            <a:extLst>
              <a:ext uri="{FF2B5EF4-FFF2-40B4-BE49-F238E27FC236}">
                <a16:creationId xmlns:a16="http://schemas.microsoft.com/office/drawing/2014/main" id="{1E1F18F1-C6D7-F458-8B66-427C849945D0}"/>
              </a:ext>
            </a:extLst>
          </p:cNvPr>
          <p:cNvPicPr>
            <a:picLocks noChangeAspect="1"/>
          </p:cNvPicPr>
          <p:nvPr/>
        </p:nvPicPr>
        <p:blipFill>
          <a:blip r:embed="rId7"/>
          <a:stretch>
            <a:fillRect/>
          </a:stretch>
        </p:blipFill>
        <p:spPr>
          <a:xfrm>
            <a:off x="167420" y="4673940"/>
            <a:ext cx="2340567" cy="1383932"/>
          </a:xfrm>
          <a:prstGeom prst="rect">
            <a:avLst/>
          </a:prstGeom>
          <a:ln w="3175">
            <a:solidFill>
              <a:schemeClr val="tx1"/>
            </a:solidFill>
          </a:ln>
        </p:spPr>
      </p:pic>
      <p:sp>
        <p:nvSpPr>
          <p:cNvPr id="100" name="TextBox 99">
            <a:extLst>
              <a:ext uri="{FF2B5EF4-FFF2-40B4-BE49-F238E27FC236}">
                <a16:creationId xmlns:a16="http://schemas.microsoft.com/office/drawing/2014/main" id="{B381FDBF-9C74-68F6-0BD4-2D1D5ADA7BDA}"/>
              </a:ext>
            </a:extLst>
          </p:cNvPr>
          <p:cNvSpPr txBox="1"/>
          <p:nvPr/>
        </p:nvSpPr>
        <p:spPr>
          <a:xfrm>
            <a:off x="141212" y="4420486"/>
            <a:ext cx="760144" cy="184666"/>
          </a:xfrm>
          <a:prstGeom prst="rect">
            <a:avLst/>
          </a:prstGeom>
          <a:noFill/>
        </p:spPr>
        <p:txBody>
          <a:bodyPr wrap="none" rtlCol="0">
            <a:spAutoFit/>
          </a:bodyPr>
          <a:lstStyle/>
          <a:p>
            <a:r>
              <a:rPr lang="en-US" sz="600" dirty="0"/>
              <a:t>Example size A4</a:t>
            </a:r>
            <a:endParaRPr lang="en-TH" sz="600" b="1" dirty="0"/>
          </a:p>
        </p:txBody>
      </p:sp>
      <p:pic>
        <p:nvPicPr>
          <p:cNvPr id="101" name="Picture 100">
            <a:extLst>
              <a:ext uri="{FF2B5EF4-FFF2-40B4-BE49-F238E27FC236}">
                <a16:creationId xmlns:a16="http://schemas.microsoft.com/office/drawing/2014/main" id="{DD8A1B3C-D4D2-9A85-E101-8840A7D2FEC3}"/>
              </a:ext>
            </a:extLst>
          </p:cNvPr>
          <p:cNvPicPr>
            <a:picLocks noChangeAspect="1"/>
          </p:cNvPicPr>
          <p:nvPr/>
        </p:nvPicPr>
        <p:blipFill>
          <a:blip r:embed="rId8"/>
          <a:stretch>
            <a:fillRect/>
          </a:stretch>
        </p:blipFill>
        <p:spPr>
          <a:xfrm>
            <a:off x="167420" y="6311333"/>
            <a:ext cx="1183260" cy="788840"/>
          </a:xfrm>
          <a:prstGeom prst="rect">
            <a:avLst/>
          </a:prstGeom>
          <a:ln w="3175">
            <a:solidFill>
              <a:schemeClr val="tx1"/>
            </a:solidFill>
          </a:ln>
        </p:spPr>
      </p:pic>
      <p:sp>
        <p:nvSpPr>
          <p:cNvPr id="102" name="TextBox 101">
            <a:extLst>
              <a:ext uri="{FF2B5EF4-FFF2-40B4-BE49-F238E27FC236}">
                <a16:creationId xmlns:a16="http://schemas.microsoft.com/office/drawing/2014/main" id="{8C95F198-C187-F813-743D-69742BAB3970}"/>
              </a:ext>
            </a:extLst>
          </p:cNvPr>
          <p:cNvSpPr txBox="1"/>
          <p:nvPr/>
        </p:nvSpPr>
        <p:spPr>
          <a:xfrm>
            <a:off x="141212" y="6080494"/>
            <a:ext cx="805029" cy="184666"/>
          </a:xfrm>
          <a:prstGeom prst="rect">
            <a:avLst/>
          </a:prstGeom>
          <a:noFill/>
        </p:spPr>
        <p:txBody>
          <a:bodyPr wrap="none" rtlCol="0">
            <a:spAutoFit/>
          </a:bodyPr>
          <a:lstStyle/>
          <a:p>
            <a:r>
              <a:rPr lang="en-US" sz="600" dirty="0"/>
              <a:t>Example size 3x2'</a:t>
            </a:r>
            <a:endParaRPr lang="en-TH" sz="600" b="1" dirty="0"/>
          </a:p>
        </p:txBody>
      </p:sp>
      <p:sp>
        <p:nvSpPr>
          <p:cNvPr id="61" name="TextBox 60">
            <a:extLst>
              <a:ext uri="{FF2B5EF4-FFF2-40B4-BE49-F238E27FC236}">
                <a16:creationId xmlns:a16="http://schemas.microsoft.com/office/drawing/2014/main" id="{986B59E5-93C4-A692-F4BA-E743B66307AC}"/>
              </a:ext>
            </a:extLst>
          </p:cNvPr>
          <p:cNvSpPr txBox="1"/>
          <p:nvPr/>
        </p:nvSpPr>
        <p:spPr>
          <a:xfrm>
            <a:off x="4591521" y="6854119"/>
            <a:ext cx="1667444" cy="184666"/>
          </a:xfrm>
          <a:prstGeom prst="rect">
            <a:avLst/>
          </a:prstGeom>
          <a:noFill/>
        </p:spPr>
        <p:txBody>
          <a:bodyPr wrap="none" rtlCol="0">
            <a:spAutoFit/>
          </a:bodyPr>
          <a:lstStyle/>
          <a:p>
            <a:r>
              <a:rPr lang="en-US" sz="600" dirty="0"/>
              <a:t>There is no invoice number or delivery date</a:t>
            </a:r>
            <a:endParaRPr lang="en-TH" sz="600" dirty="0">
              <a:cs typeface="Cordia New" panose="020B0304020202020204" pitchFamily="34" charset="-34"/>
            </a:endParaRPr>
          </a:p>
        </p:txBody>
      </p:sp>
      <p:sp>
        <p:nvSpPr>
          <p:cNvPr id="18" name="TextBox 17">
            <a:extLst>
              <a:ext uri="{FF2B5EF4-FFF2-40B4-BE49-F238E27FC236}">
                <a16:creationId xmlns:a16="http://schemas.microsoft.com/office/drawing/2014/main" id="{53B6C49C-D2E4-A1C7-943C-2DA891851A07}"/>
              </a:ext>
            </a:extLst>
          </p:cNvPr>
          <p:cNvSpPr txBox="1"/>
          <p:nvPr/>
        </p:nvSpPr>
        <p:spPr>
          <a:xfrm>
            <a:off x="406400" y="950291"/>
            <a:ext cx="5291257" cy="276999"/>
          </a:xfrm>
          <a:prstGeom prst="rect">
            <a:avLst/>
          </a:prstGeom>
          <a:noFill/>
        </p:spPr>
        <p:txBody>
          <a:bodyPr wrap="none" rtlCol="0">
            <a:spAutoFit/>
          </a:bodyPr>
          <a:lstStyle/>
          <a:p>
            <a:r>
              <a:rPr kumimoji="1" lang="en-US" altLang="ja-JP" sz="1200" dirty="0">
                <a:solidFill>
                  <a:schemeClr val="tx1"/>
                </a:solidFill>
              </a:rPr>
              <a:t>Print/</a:t>
            </a:r>
            <a:r>
              <a:rPr kumimoji="1" lang="en-US" altLang="ja-JP" sz="1200" dirty="0"/>
              <a:t>Issues Tag</a:t>
            </a:r>
            <a:r>
              <a:rPr kumimoji="1" lang="th-TH" altLang="ja-JP" sz="1200" dirty="0"/>
              <a:t> </a:t>
            </a:r>
            <a:r>
              <a:rPr kumimoji="1" lang="en-US" altLang="ja-JP" sz="1200" dirty="0"/>
              <a:t>(</a:t>
            </a:r>
            <a:r>
              <a:rPr lang="en-US" sz="1200" b="0" i="0" dirty="0">
                <a:effectLst/>
                <a:latin typeface="Lato" panose="020F0502020204030203" pitchFamily="34" charset="0"/>
              </a:rPr>
              <a:t>Special Tag)</a:t>
            </a:r>
            <a:r>
              <a:rPr kumimoji="1" lang="en-US" altLang="ja-JP" sz="1200" dirty="0"/>
              <a:t> </a:t>
            </a:r>
            <a:r>
              <a:rPr kumimoji="1" lang="en-US" altLang="ja-JP" sz="1200" dirty="0">
                <a:solidFill>
                  <a:schemeClr val="tx1"/>
                </a:solidFill>
              </a:rPr>
              <a:t>: </a:t>
            </a:r>
            <a:r>
              <a:rPr lang="en-US" sz="1200" dirty="0"/>
              <a:t>Flow for Updating</a:t>
            </a:r>
            <a:r>
              <a:rPr lang="th-TH" sz="1200" dirty="0"/>
              <a:t> </a:t>
            </a:r>
            <a:r>
              <a:rPr lang="en-US" sz="1200" dirty="0"/>
              <a:t>data, and Printing Labels</a:t>
            </a:r>
            <a:endParaRPr lang="th-TH" sz="1200" b="1" dirty="0">
              <a:latin typeface="Cordia New" panose="020B0304020202020204" pitchFamily="34" charset="-34"/>
            </a:endParaRPr>
          </a:p>
        </p:txBody>
      </p:sp>
      <p:sp>
        <p:nvSpPr>
          <p:cNvPr id="19" name="Terminator 18">
            <a:extLst>
              <a:ext uri="{FF2B5EF4-FFF2-40B4-BE49-F238E27FC236}">
                <a16:creationId xmlns:a16="http://schemas.microsoft.com/office/drawing/2014/main" id="{F5C4C62F-3A1F-5ED4-80A1-8635E67C0285}"/>
              </a:ext>
            </a:extLst>
          </p:cNvPr>
          <p:cNvSpPr/>
          <p:nvPr/>
        </p:nvSpPr>
        <p:spPr>
          <a:xfrm>
            <a:off x="2951932" y="9071795"/>
            <a:ext cx="914400" cy="301752"/>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800" b="1" dirty="0">
                <a:solidFill>
                  <a:schemeClr val="tx1"/>
                </a:solidFill>
                <a:cs typeface="Cordia New" panose="020B0304020202020204" pitchFamily="34" charset="-34"/>
              </a:rPr>
              <a:t>End</a:t>
            </a:r>
          </a:p>
        </p:txBody>
      </p:sp>
    </p:spTree>
    <p:extLst>
      <p:ext uri="{BB962C8B-B14F-4D97-AF65-F5344CB8AC3E}">
        <p14:creationId xmlns:p14="http://schemas.microsoft.com/office/powerpoint/2010/main" val="4022767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A8CB8-1241-5965-6C6A-6920C09CD83C}"/>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DF970088-E66E-E4F0-3BE3-3E8491EFCA9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rPr>
              <a:t>4. Operation flow</a:t>
            </a:r>
            <a:endParaRPr kumimoji="1" lang="en-US" altLang="ja-JP" sz="1600" b="1" dirty="0">
              <a:solidFill>
                <a:schemeClr val="tx1"/>
              </a:solidFill>
              <a:latin typeface="Cordia New" panose="020B0304020202020204" pitchFamily="34" charset="-34"/>
              <a:cs typeface="Cordia New" panose="020B0304020202020204" pitchFamily="34" charset="-34"/>
            </a:endParaRPr>
          </a:p>
        </p:txBody>
      </p:sp>
      <p:sp>
        <p:nvSpPr>
          <p:cNvPr id="3" name="スライド番号プレースホルダー 2">
            <a:extLst>
              <a:ext uri="{FF2B5EF4-FFF2-40B4-BE49-F238E27FC236}">
                <a16:creationId xmlns:a16="http://schemas.microsoft.com/office/drawing/2014/main" id="{231015EA-6BCD-0D8E-6495-693020762A3A}"/>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cxnSp>
        <p:nvCxnSpPr>
          <p:cNvPr id="7" name="Straight Arrow Connector 6">
            <a:extLst>
              <a:ext uri="{FF2B5EF4-FFF2-40B4-BE49-F238E27FC236}">
                <a16:creationId xmlns:a16="http://schemas.microsoft.com/office/drawing/2014/main" id="{661E2F1B-CA51-575D-0774-51C42EC255DA}"/>
              </a:ext>
            </a:extLst>
          </p:cNvPr>
          <p:cNvCxnSpPr>
            <a:cxnSpLocks/>
          </p:cNvCxnSpPr>
          <p:nvPr/>
        </p:nvCxnSpPr>
        <p:spPr>
          <a:xfrm>
            <a:off x="3428691" y="1619127"/>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Connector 8">
            <a:extLst>
              <a:ext uri="{FF2B5EF4-FFF2-40B4-BE49-F238E27FC236}">
                <a16:creationId xmlns:a16="http://schemas.microsoft.com/office/drawing/2014/main" id="{82926AA2-1ECC-9C80-5E69-C4E1FC4DDBF6}"/>
              </a:ext>
            </a:extLst>
          </p:cNvPr>
          <p:cNvSpPr/>
          <p:nvPr/>
        </p:nvSpPr>
        <p:spPr>
          <a:xfrm>
            <a:off x="3278103" y="1324726"/>
            <a:ext cx="294594" cy="294594"/>
          </a:xfrm>
          <a:prstGeom prst="flowChartConnec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400" dirty="0">
                <a:solidFill>
                  <a:schemeClr val="tx1"/>
                </a:solidFill>
                <a:latin typeface="Cordia New" panose="020B0304020202020204" pitchFamily="34" charset="-34"/>
                <a:cs typeface="Cordia New" panose="020B0304020202020204" pitchFamily="34" charset="-34"/>
              </a:rPr>
              <a:t>A</a:t>
            </a:r>
            <a:endParaRPr kumimoji="1" lang="en-TH" sz="900" dirty="0">
              <a:solidFill>
                <a:schemeClr val="tx1"/>
              </a:solidFill>
              <a:latin typeface="Cordia New" panose="020B0304020202020204" pitchFamily="34" charset="-34"/>
              <a:cs typeface="Cordia New" panose="020B0304020202020204" pitchFamily="34" charset="-34"/>
            </a:endParaRPr>
          </a:p>
        </p:txBody>
      </p:sp>
      <p:sp>
        <p:nvSpPr>
          <p:cNvPr id="5" name="Process 4">
            <a:extLst>
              <a:ext uri="{FF2B5EF4-FFF2-40B4-BE49-F238E27FC236}">
                <a16:creationId xmlns:a16="http://schemas.microsoft.com/office/drawing/2014/main" id="{054D8483-F4A7-C42A-F822-964596A2F79C}"/>
              </a:ext>
            </a:extLst>
          </p:cNvPr>
          <p:cNvSpPr/>
          <p:nvPr/>
        </p:nvSpPr>
        <p:spPr>
          <a:xfrm>
            <a:off x="2938604" y="1925459"/>
            <a:ext cx="973592" cy="1977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Click the </a:t>
            </a:r>
          </a:p>
          <a:p>
            <a:pPr algn="ctr"/>
            <a:r>
              <a:rPr lang="en-US" sz="600" dirty="0">
                <a:solidFill>
                  <a:schemeClr val="tx1"/>
                </a:solidFill>
              </a:rPr>
              <a:t>'Add more tag' button</a:t>
            </a:r>
            <a:endParaRPr kumimoji="1" lang="en-TH" sz="600" dirty="0">
              <a:solidFill>
                <a:schemeClr val="tx1"/>
              </a:solidFill>
              <a:latin typeface="Cordia New" panose="020B0304020202020204" pitchFamily="34" charset="-34"/>
              <a:cs typeface="Cordia New" panose="020B0304020202020204" pitchFamily="34" charset="-34"/>
            </a:endParaRPr>
          </a:p>
        </p:txBody>
      </p:sp>
      <p:sp>
        <p:nvSpPr>
          <p:cNvPr id="8" name="Data 7">
            <a:extLst>
              <a:ext uri="{FF2B5EF4-FFF2-40B4-BE49-F238E27FC236}">
                <a16:creationId xmlns:a16="http://schemas.microsoft.com/office/drawing/2014/main" id="{36B34282-59E7-0F7E-7917-34EC90A1CB6E}"/>
              </a:ext>
            </a:extLst>
          </p:cNvPr>
          <p:cNvSpPr/>
          <p:nvPr/>
        </p:nvSpPr>
        <p:spPr>
          <a:xfrm>
            <a:off x="2573102" y="2429365"/>
            <a:ext cx="1704596" cy="443657"/>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tx1"/>
                </a:solidFill>
                <a:cs typeface="Cordia New" panose="020B0304020202020204" pitchFamily="34" charset="-34"/>
              </a:rPr>
              <a:t>Input Tag seq, </a:t>
            </a:r>
            <a:r>
              <a:rPr lang="en-US" sz="700" i="0" dirty="0">
                <a:solidFill>
                  <a:srgbClr val="000000"/>
                </a:solidFill>
                <a:effectLst/>
                <a:cs typeface="Cordia New" panose="020B0304020202020204" pitchFamily="34" charset="-34"/>
              </a:rPr>
              <a:t>Qty/Pack Size</a:t>
            </a:r>
            <a:endParaRPr kumimoji="1" lang="en-TH" sz="700" dirty="0">
              <a:solidFill>
                <a:schemeClr val="tx1"/>
              </a:solidFill>
              <a:cs typeface="Cordia New" panose="020B0304020202020204" pitchFamily="34" charset="-34"/>
            </a:endParaRPr>
          </a:p>
        </p:txBody>
      </p:sp>
      <p:cxnSp>
        <p:nvCxnSpPr>
          <p:cNvPr id="17" name="Straight Arrow Connector 16">
            <a:extLst>
              <a:ext uri="{FF2B5EF4-FFF2-40B4-BE49-F238E27FC236}">
                <a16:creationId xmlns:a16="http://schemas.microsoft.com/office/drawing/2014/main" id="{689D309C-3F2C-87AD-5D76-7E8A3BBD4AD3}"/>
              </a:ext>
            </a:extLst>
          </p:cNvPr>
          <p:cNvCxnSpPr>
            <a:cxnSpLocks/>
          </p:cNvCxnSpPr>
          <p:nvPr/>
        </p:nvCxnSpPr>
        <p:spPr>
          <a:xfrm>
            <a:off x="3428691" y="2123226"/>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D1D1B11-F899-6221-FE07-1C930CF1EC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02283" y="1312154"/>
            <a:ext cx="2200232" cy="719659"/>
          </a:xfrm>
          <a:prstGeom prst="rect">
            <a:avLst/>
          </a:prstGeom>
          <a:ln w="3175">
            <a:solidFill>
              <a:schemeClr val="tx1"/>
            </a:solidFill>
          </a:ln>
        </p:spPr>
      </p:pic>
      <p:cxnSp>
        <p:nvCxnSpPr>
          <p:cNvPr id="20" name="Elbow Connector 19">
            <a:extLst>
              <a:ext uri="{FF2B5EF4-FFF2-40B4-BE49-F238E27FC236}">
                <a16:creationId xmlns:a16="http://schemas.microsoft.com/office/drawing/2014/main" id="{E3CD0883-F65D-A21C-FEB6-4F1E953E36FF}"/>
              </a:ext>
            </a:extLst>
          </p:cNvPr>
          <p:cNvCxnSpPr>
            <a:cxnSpLocks/>
            <a:stCxn id="19" idx="1"/>
            <a:endCxn id="5" idx="3"/>
          </p:cNvCxnSpPr>
          <p:nvPr/>
        </p:nvCxnSpPr>
        <p:spPr>
          <a:xfrm rot="10800000" flipV="1">
            <a:off x="3912197" y="1671983"/>
            <a:ext cx="490087" cy="352359"/>
          </a:xfrm>
          <a:prstGeom prst="bentConnector3">
            <a:avLst>
              <a:gd name="adj1" fmla="val 50000"/>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370BF07-DABF-097B-4BB8-E61D3757A74E}"/>
              </a:ext>
            </a:extLst>
          </p:cNvPr>
          <p:cNvSpPr/>
          <p:nvPr/>
        </p:nvSpPr>
        <p:spPr>
          <a:xfrm>
            <a:off x="5751867" y="1363676"/>
            <a:ext cx="514661" cy="182549"/>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latin typeface="Cordia New" panose="020B0304020202020204" pitchFamily="34" charset="-34"/>
              <a:cs typeface="Cordia New" panose="020B0304020202020204" pitchFamily="34" charset="-34"/>
            </a:endParaRPr>
          </a:p>
        </p:txBody>
      </p:sp>
      <p:pic>
        <p:nvPicPr>
          <p:cNvPr id="30" name="Picture 29">
            <a:extLst>
              <a:ext uri="{FF2B5EF4-FFF2-40B4-BE49-F238E27FC236}">
                <a16:creationId xmlns:a16="http://schemas.microsoft.com/office/drawing/2014/main" id="{9A5ACD51-6C76-10A6-8AB2-D629DEB35FE5}"/>
              </a:ext>
            </a:extLst>
          </p:cNvPr>
          <p:cNvPicPr>
            <a:picLocks noChangeAspect="1"/>
          </p:cNvPicPr>
          <p:nvPr/>
        </p:nvPicPr>
        <p:blipFill>
          <a:blip r:embed="rId3">
            <a:extLst>
              <a:ext uri="{28A0092B-C50C-407E-A947-70E740481C1C}">
                <a14:useLocalDpi xmlns:a14="http://schemas.microsoft.com/office/drawing/2010/main" val="0"/>
              </a:ext>
            </a:extLst>
          </a:blip>
          <a:srcRect l="241" r="241"/>
          <a:stretch/>
        </p:blipFill>
        <p:spPr>
          <a:xfrm>
            <a:off x="199065" y="1852246"/>
            <a:ext cx="2494495" cy="577119"/>
          </a:xfrm>
          <a:prstGeom prst="rect">
            <a:avLst/>
          </a:prstGeom>
          <a:ln w="3175">
            <a:solidFill>
              <a:schemeClr val="tx1"/>
            </a:solidFill>
          </a:ln>
        </p:spPr>
      </p:pic>
      <p:cxnSp>
        <p:nvCxnSpPr>
          <p:cNvPr id="32" name="Elbow Connector 31">
            <a:extLst>
              <a:ext uri="{FF2B5EF4-FFF2-40B4-BE49-F238E27FC236}">
                <a16:creationId xmlns:a16="http://schemas.microsoft.com/office/drawing/2014/main" id="{865AE322-F8A4-2EF5-F15E-78ED3F5F075E}"/>
              </a:ext>
            </a:extLst>
          </p:cNvPr>
          <p:cNvCxnSpPr>
            <a:cxnSpLocks/>
            <a:stCxn id="30" idx="2"/>
            <a:endCxn id="8" idx="2"/>
          </p:cNvCxnSpPr>
          <p:nvPr/>
        </p:nvCxnSpPr>
        <p:spPr>
          <a:xfrm rot="16200000" flipH="1">
            <a:off x="1984023" y="1891654"/>
            <a:ext cx="221829" cy="1297249"/>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372B1B92-C304-7F33-67E1-4093689373AF}"/>
              </a:ext>
            </a:extLst>
          </p:cNvPr>
          <p:cNvSpPr/>
          <p:nvPr/>
        </p:nvSpPr>
        <p:spPr>
          <a:xfrm>
            <a:off x="309166" y="2258094"/>
            <a:ext cx="2328526" cy="12169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latin typeface="Cordia New" panose="020B0304020202020204" pitchFamily="34" charset="-34"/>
              <a:cs typeface="Cordia New" panose="020B0304020202020204" pitchFamily="34" charset="-34"/>
            </a:endParaRPr>
          </a:p>
        </p:txBody>
      </p:sp>
      <p:cxnSp>
        <p:nvCxnSpPr>
          <p:cNvPr id="41" name="Straight Arrow Connector 40">
            <a:extLst>
              <a:ext uri="{FF2B5EF4-FFF2-40B4-BE49-F238E27FC236}">
                <a16:creationId xmlns:a16="http://schemas.microsoft.com/office/drawing/2014/main" id="{2AF66FCD-2600-FE97-EBBD-B62C11C2A059}"/>
              </a:ext>
            </a:extLst>
          </p:cNvPr>
          <p:cNvCxnSpPr>
            <a:cxnSpLocks/>
          </p:cNvCxnSpPr>
          <p:nvPr/>
        </p:nvCxnSpPr>
        <p:spPr>
          <a:xfrm>
            <a:off x="3426016" y="2873022"/>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2" name="Process 41">
            <a:extLst>
              <a:ext uri="{FF2B5EF4-FFF2-40B4-BE49-F238E27FC236}">
                <a16:creationId xmlns:a16="http://schemas.microsoft.com/office/drawing/2014/main" id="{49FFF5B0-FF44-AE2F-988C-8081AC20258B}"/>
              </a:ext>
            </a:extLst>
          </p:cNvPr>
          <p:cNvSpPr/>
          <p:nvPr/>
        </p:nvSpPr>
        <p:spPr>
          <a:xfrm>
            <a:off x="2938604" y="3179161"/>
            <a:ext cx="973592" cy="1977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700" dirty="0">
                <a:solidFill>
                  <a:schemeClr val="tx1"/>
                </a:solidFill>
                <a:cs typeface="Cordia New" panose="020B0304020202020204" pitchFamily="34" charset="-34"/>
              </a:rPr>
              <a:t>Click ‘Save’ button</a:t>
            </a:r>
          </a:p>
        </p:txBody>
      </p:sp>
      <p:pic>
        <p:nvPicPr>
          <p:cNvPr id="46" name="Picture 45">
            <a:extLst>
              <a:ext uri="{FF2B5EF4-FFF2-40B4-BE49-F238E27FC236}">
                <a16:creationId xmlns:a16="http://schemas.microsoft.com/office/drawing/2014/main" id="{EBA391A7-EEAF-A305-AF48-439B6FAB7178}"/>
              </a:ext>
            </a:extLst>
          </p:cNvPr>
          <p:cNvPicPr>
            <a:picLocks noChangeAspect="1"/>
          </p:cNvPicPr>
          <p:nvPr/>
        </p:nvPicPr>
        <p:blipFill>
          <a:blip r:embed="rId4"/>
          <a:stretch>
            <a:fillRect/>
          </a:stretch>
        </p:blipFill>
        <p:spPr>
          <a:xfrm>
            <a:off x="4374776" y="2506419"/>
            <a:ext cx="1227974" cy="660565"/>
          </a:xfrm>
          <a:prstGeom prst="rect">
            <a:avLst/>
          </a:prstGeom>
          <a:ln w="3175">
            <a:solidFill>
              <a:schemeClr val="tx1"/>
            </a:solidFill>
          </a:ln>
        </p:spPr>
      </p:pic>
      <p:cxnSp>
        <p:nvCxnSpPr>
          <p:cNvPr id="47" name="Elbow Connector 46">
            <a:extLst>
              <a:ext uri="{FF2B5EF4-FFF2-40B4-BE49-F238E27FC236}">
                <a16:creationId xmlns:a16="http://schemas.microsoft.com/office/drawing/2014/main" id="{120BB8F8-4FEE-0AF3-799E-5691CE2971CF}"/>
              </a:ext>
            </a:extLst>
          </p:cNvPr>
          <p:cNvCxnSpPr>
            <a:cxnSpLocks/>
            <a:stCxn id="46" idx="1"/>
          </p:cNvCxnSpPr>
          <p:nvPr/>
        </p:nvCxnSpPr>
        <p:spPr>
          <a:xfrm rot="10800000" flipV="1">
            <a:off x="3916958" y="2836702"/>
            <a:ext cx="457819" cy="435700"/>
          </a:xfrm>
          <a:prstGeom prst="bentConnector3">
            <a:avLst>
              <a:gd name="adj1" fmla="val 50000"/>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1AE6B35-3385-F95C-B29E-7ED474112591}"/>
              </a:ext>
            </a:extLst>
          </p:cNvPr>
          <p:cNvSpPr/>
          <p:nvPr/>
        </p:nvSpPr>
        <p:spPr>
          <a:xfrm>
            <a:off x="4537923" y="2701753"/>
            <a:ext cx="305540" cy="171269"/>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latin typeface="Cordia New" panose="020B0304020202020204" pitchFamily="34" charset="-34"/>
              <a:cs typeface="Cordia New" panose="020B0304020202020204" pitchFamily="34" charset="-34"/>
            </a:endParaRPr>
          </a:p>
        </p:txBody>
      </p:sp>
      <p:cxnSp>
        <p:nvCxnSpPr>
          <p:cNvPr id="57" name="Straight Connector 56">
            <a:extLst>
              <a:ext uri="{FF2B5EF4-FFF2-40B4-BE49-F238E27FC236}">
                <a16:creationId xmlns:a16="http://schemas.microsoft.com/office/drawing/2014/main" id="{F207B97E-A8B5-EDBA-AE0C-D83FA910DDC8}"/>
              </a:ext>
            </a:extLst>
          </p:cNvPr>
          <p:cNvCxnSpPr>
            <a:cxnSpLocks/>
          </p:cNvCxnSpPr>
          <p:nvPr/>
        </p:nvCxnSpPr>
        <p:spPr>
          <a:xfrm>
            <a:off x="406400" y="3571959"/>
            <a:ext cx="6117063" cy="0"/>
          </a:xfrm>
          <a:prstGeom prst="line">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D32A8EE-1EE0-44C5-157B-CCEA57FAC937}"/>
              </a:ext>
            </a:extLst>
          </p:cNvPr>
          <p:cNvSpPr txBox="1"/>
          <p:nvPr/>
        </p:nvSpPr>
        <p:spPr>
          <a:xfrm>
            <a:off x="406400" y="3666259"/>
            <a:ext cx="6117063" cy="276999"/>
          </a:xfrm>
          <a:prstGeom prst="rect">
            <a:avLst/>
          </a:prstGeom>
          <a:noFill/>
        </p:spPr>
        <p:txBody>
          <a:bodyPr wrap="square" rtlCol="0">
            <a:spAutoFit/>
          </a:bodyPr>
          <a:lstStyle/>
          <a:p>
            <a:r>
              <a:rPr lang="en-US" sz="1200" b="0" i="0" dirty="0">
                <a:effectLst/>
                <a:latin typeface="Arial" panose="020B0604020202020204" pitchFamily="34" charset="0"/>
                <a:cs typeface="Arial" panose="020B0604020202020204" pitchFamily="34" charset="0"/>
              </a:rPr>
              <a:t>Special Tag</a:t>
            </a:r>
            <a:r>
              <a:rPr kumimoji="1" lang="en-US" altLang="ja-JP" sz="1200" dirty="0">
                <a:latin typeface="Arial" panose="020B0604020202020204" pitchFamily="34" charset="0"/>
                <a:cs typeface="Arial" panose="020B0604020202020204" pitchFamily="34" charset="0"/>
              </a:rPr>
              <a:t> : </a:t>
            </a:r>
            <a:r>
              <a:rPr lang="en-US" sz="1200" dirty="0">
                <a:latin typeface="Arial" panose="020B0604020202020204" pitchFamily="34" charset="0"/>
                <a:cs typeface="Arial" panose="020B0604020202020204" pitchFamily="34" charset="0"/>
              </a:rPr>
              <a:t>Flow for edit</a:t>
            </a:r>
            <a:endParaRPr lang="th-TH" sz="1200" b="1" dirty="0">
              <a:latin typeface="Arial" panose="020B0604020202020204" pitchFamily="34" charset="0"/>
            </a:endParaRPr>
          </a:p>
        </p:txBody>
      </p:sp>
      <p:sp>
        <p:nvSpPr>
          <p:cNvPr id="64" name="Terminator 63">
            <a:extLst>
              <a:ext uri="{FF2B5EF4-FFF2-40B4-BE49-F238E27FC236}">
                <a16:creationId xmlns:a16="http://schemas.microsoft.com/office/drawing/2014/main" id="{D762E532-59EA-FF4B-452B-4336A69D2807}"/>
              </a:ext>
            </a:extLst>
          </p:cNvPr>
          <p:cNvSpPr/>
          <p:nvPr/>
        </p:nvSpPr>
        <p:spPr>
          <a:xfrm>
            <a:off x="3038448" y="3819551"/>
            <a:ext cx="780486" cy="220596"/>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000" b="1" dirty="0">
                <a:solidFill>
                  <a:schemeClr val="tx1"/>
                </a:solidFill>
                <a:cs typeface="Cordia New" panose="020B0304020202020204" pitchFamily="34" charset="-34"/>
              </a:rPr>
              <a:t>Start</a:t>
            </a:r>
          </a:p>
        </p:txBody>
      </p:sp>
      <p:cxnSp>
        <p:nvCxnSpPr>
          <p:cNvPr id="65" name="Straight Arrow Connector 64">
            <a:extLst>
              <a:ext uri="{FF2B5EF4-FFF2-40B4-BE49-F238E27FC236}">
                <a16:creationId xmlns:a16="http://schemas.microsoft.com/office/drawing/2014/main" id="{681A869C-CF21-3894-306B-A7413D04C72E}"/>
              </a:ext>
            </a:extLst>
          </p:cNvPr>
          <p:cNvCxnSpPr>
            <a:cxnSpLocks/>
          </p:cNvCxnSpPr>
          <p:nvPr/>
        </p:nvCxnSpPr>
        <p:spPr>
          <a:xfrm>
            <a:off x="3426016" y="4040147"/>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6" name="Process 65">
            <a:extLst>
              <a:ext uri="{FF2B5EF4-FFF2-40B4-BE49-F238E27FC236}">
                <a16:creationId xmlns:a16="http://schemas.microsoft.com/office/drawing/2014/main" id="{30CBB5E5-C29C-B502-AE56-709BEBD6E816}"/>
              </a:ext>
            </a:extLst>
          </p:cNvPr>
          <p:cNvSpPr/>
          <p:nvPr/>
        </p:nvSpPr>
        <p:spPr>
          <a:xfrm>
            <a:off x="2693571" y="4357107"/>
            <a:ext cx="1463669" cy="261964"/>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Click the 'Edit' button of the tag you want to modify</a:t>
            </a:r>
            <a:endParaRPr kumimoji="1" lang="en-TH" sz="600" dirty="0">
              <a:solidFill>
                <a:schemeClr val="tx1"/>
              </a:solidFill>
              <a:latin typeface="Cordia New" panose="020B0304020202020204" pitchFamily="34" charset="-34"/>
              <a:cs typeface="Cordia New" panose="020B0304020202020204" pitchFamily="34" charset="-34"/>
            </a:endParaRPr>
          </a:p>
        </p:txBody>
      </p:sp>
      <p:cxnSp>
        <p:nvCxnSpPr>
          <p:cNvPr id="67" name="Straight Arrow Connector 66">
            <a:extLst>
              <a:ext uri="{FF2B5EF4-FFF2-40B4-BE49-F238E27FC236}">
                <a16:creationId xmlns:a16="http://schemas.microsoft.com/office/drawing/2014/main" id="{E8A7DB7A-1180-C0DB-E2C4-0FDAD22A91F8}"/>
              </a:ext>
            </a:extLst>
          </p:cNvPr>
          <p:cNvCxnSpPr>
            <a:cxnSpLocks/>
            <a:stCxn id="66" idx="2"/>
          </p:cNvCxnSpPr>
          <p:nvPr/>
        </p:nvCxnSpPr>
        <p:spPr>
          <a:xfrm flipH="1">
            <a:off x="3424891" y="4619071"/>
            <a:ext cx="515" cy="242135"/>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8" name="Process 67">
            <a:extLst>
              <a:ext uri="{FF2B5EF4-FFF2-40B4-BE49-F238E27FC236}">
                <a16:creationId xmlns:a16="http://schemas.microsoft.com/office/drawing/2014/main" id="{0BCB96F5-99C3-5653-0535-335820474A5C}"/>
              </a:ext>
            </a:extLst>
          </p:cNvPr>
          <p:cNvSpPr/>
          <p:nvPr/>
        </p:nvSpPr>
        <p:spPr>
          <a:xfrm>
            <a:off x="2693571" y="4871833"/>
            <a:ext cx="1463669" cy="316471"/>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Edit the Seq and Qty/Pack Size as needed</a:t>
            </a:r>
            <a:endParaRPr kumimoji="1" lang="en-TH" sz="600" dirty="0">
              <a:solidFill>
                <a:schemeClr val="tx1"/>
              </a:solidFill>
              <a:latin typeface="Cordia New" panose="020B0304020202020204" pitchFamily="34" charset="-34"/>
              <a:cs typeface="Cordia New" panose="020B0304020202020204" pitchFamily="34" charset="-34"/>
            </a:endParaRPr>
          </a:p>
        </p:txBody>
      </p:sp>
      <p:cxnSp>
        <p:nvCxnSpPr>
          <p:cNvPr id="69" name="Straight Arrow Connector 68">
            <a:extLst>
              <a:ext uri="{FF2B5EF4-FFF2-40B4-BE49-F238E27FC236}">
                <a16:creationId xmlns:a16="http://schemas.microsoft.com/office/drawing/2014/main" id="{2ADB7D35-55EE-914D-CE08-66B05C924B00}"/>
              </a:ext>
            </a:extLst>
          </p:cNvPr>
          <p:cNvCxnSpPr>
            <a:cxnSpLocks/>
          </p:cNvCxnSpPr>
          <p:nvPr/>
        </p:nvCxnSpPr>
        <p:spPr>
          <a:xfrm>
            <a:off x="3426016" y="5188499"/>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0" name="Process 69">
            <a:extLst>
              <a:ext uri="{FF2B5EF4-FFF2-40B4-BE49-F238E27FC236}">
                <a16:creationId xmlns:a16="http://schemas.microsoft.com/office/drawing/2014/main" id="{CCC803E7-F84E-523F-9990-11FCD2B4B758}"/>
              </a:ext>
            </a:extLst>
          </p:cNvPr>
          <p:cNvSpPr/>
          <p:nvPr/>
        </p:nvSpPr>
        <p:spPr>
          <a:xfrm>
            <a:off x="2938604" y="5494638"/>
            <a:ext cx="973592" cy="1977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700" dirty="0">
                <a:solidFill>
                  <a:schemeClr val="tx1"/>
                </a:solidFill>
                <a:cs typeface="Cordia New" panose="020B0304020202020204" pitchFamily="34" charset="-34"/>
              </a:rPr>
              <a:t>Click ‘Save’ button</a:t>
            </a:r>
          </a:p>
        </p:txBody>
      </p:sp>
      <p:pic>
        <p:nvPicPr>
          <p:cNvPr id="71" name="Picture 70">
            <a:extLst>
              <a:ext uri="{FF2B5EF4-FFF2-40B4-BE49-F238E27FC236}">
                <a16:creationId xmlns:a16="http://schemas.microsoft.com/office/drawing/2014/main" id="{A0300FF4-0A10-BFDA-08F2-BEF5D4A9C266}"/>
              </a:ext>
            </a:extLst>
          </p:cNvPr>
          <p:cNvPicPr>
            <a:picLocks noChangeAspect="1"/>
          </p:cNvPicPr>
          <p:nvPr/>
        </p:nvPicPr>
        <p:blipFill>
          <a:blip r:embed="rId5"/>
          <a:srcRect l="16257"/>
          <a:stretch/>
        </p:blipFill>
        <p:spPr>
          <a:xfrm>
            <a:off x="4050012" y="3770620"/>
            <a:ext cx="2669909" cy="476150"/>
          </a:xfrm>
          <a:prstGeom prst="rect">
            <a:avLst/>
          </a:prstGeom>
          <a:ln w="3175">
            <a:solidFill>
              <a:schemeClr val="tx1"/>
            </a:solidFill>
          </a:ln>
        </p:spPr>
      </p:pic>
      <p:cxnSp>
        <p:nvCxnSpPr>
          <p:cNvPr id="72" name="Elbow Connector 71">
            <a:extLst>
              <a:ext uri="{FF2B5EF4-FFF2-40B4-BE49-F238E27FC236}">
                <a16:creationId xmlns:a16="http://schemas.microsoft.com/office/drawing/2014/main" id="{2F70D43A-5CA0-27A6-F953-5E7FDB8E2991}"/>
              </a:ext>
            </a:extLst>
          </p:cNvPr>
          <p:cNvCxnSpPr>
            <a:cxnSpLocks/>
            <a:stCxn id="71" idx="2"/>
          </p:cNvCxnSpPr>
          <p:nvPr/>
        </p:nvCxnSpPr>
        <p:spPr>
          <a:xfrm rot="5400000">
            <a:off x="4672092" y="3731921"/>
            <a:ext cx="198026" cy="1227725"/>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1C6BE666-919A-C0F3-B257-F64973D6E25F}"/>
              </a:ext>
            </a:extLst>
          </p:cNvPr>
          <p:cNvSpPr/>
          <p:nvPr/>
        </p:nvSpPr>
        <p:spPr>
          <a:xfrm>
            <a:off x="6346092" y="4188410"/>
            <a:ext cx="140678" cy="55485"/>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75" name="TextBox 74">
            <a:extLst>
              <a:ext uri="{FF2B5EF4-FFF2-40B4-BE49-F238E27FC236}">
                <a16:creationId xmlns:a16="http://schemas.microsoft.com/office/drawing/2014/main" id="{7A75F9E7-9D0D-DABC-8746-48DC58A8E8B2}"/>
              </a:ext>
            </a:extLst>
          </p:cNvPr>
          <p:cNvSpPr txBox="1"/>
          <p:nvPr/>
        </p:nvSpPr>
        <p:spPr>
          <a:xfrm>
            <a:off x="4157862" y="4438443"/>
            <a:ext cx="2206053" cy="276999"/>
          </a:xfrm>
          <a:prstGeom prst="rect">
            <a:avLst/>
          </a:prstGeom>
          <a:noFill/>
        </p:spPr>
        <p:txBody>
          <a:bodyPr wrap="none" rtlCol="0">
            <a:spAutoFit/>
          </a:bodyPr>
          <a:lstStyle/>
          <a:p>
            <a:r>
              <a:rPr lang="en-US" sz="600" dirty="0"/>
              <a:t>After clicking 'Edit' for the tag you want, the row for that tag </a:t>
            </a:r>
          </a:p>
          <a:p>
            <a:r>
              <a:rPr lang="en-US" sz="600" dirty="0"/>
              <a:t>will be enabled for data editing</a:t>
            </a:r>
            <a:endParaRPr lang="en-TH" sz="600" dirty="0">
              <a:latin typeface="Cordia New" panose="020B0304020202020204" pitchFamily="34" charset="-34"/>
              <a:cs typeface="Cordia New" panose="020B0304020202020204" pitchFamily="34" charset="-34"/>
            </a:endParaRPr>
          </a:p>
        </p:txBody>
      </p:sp>
      <p:cxnSp>
        <p:nvCxnSpPr>
          <p:cNvPr id="76" name="Straight Connector 75">
            <a:extLst>
              <a:ext uri="{FF2B5EF4-FFF2-40B4-BE49-F238E27FC236}">
                <a16:creationId xmlns:a16="http://schemas.microsoft.com/office/drawing/2014/main" id="{CD86EFC7-0435-B17F-196F-241EF110746E}"/>
              </a:ext>
            </a:extLst>
          </p:cNvPr>
          <p:cNvCxnSpPr>
            <a:cxnSpLocks/>
          </p:cNvCxnSpPr>
          <p:nvPr/>
        </p:nvCxnSpPr>
        <p:spPr>
          <a:xfrm>
            <a:off x="406399" y="6444368"/>
            <a:ext cx="6117063" cy="0"/>
          </a:xfrm>
          <a:prstGeom prst="line">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B128C03-662F-34DF-ABCC-8A8510E1BF9E}"/>
              </a:ext>
            </a:extLst>
          </p:cNvPr>
          <p:cNvCxnSpPr>
            <a:cxnSpLocks/>
          </p:cNvCxnSpPr>
          <p:nvPr/>
        </p:nvCxnSpPr>
        <p:spPr>
          <a:xfrm>
            <a:off x="3424891" y="5692405"/>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11A119C-33AE-BA89-D57F-F8F03F9A848C}"/>
              </a:ext>
            </a:extLst>
          </p:cNvPr>
          <p:cNvSpPr txBox="1"/>
          <p:nvPr/>
        </p:nvSpPr>
        <p:spPr>
          <a:xfrm>
            <a:off x="406398" y="6566294"/>
            <a:ext cx="6117063" cy="276999"/>
          </a:xfrm>
          <a:prstGeom prst="rect">
            <a:avLst/>
          </a:prstGeom>
          <a:noFill/>
        </p:spPr>
        <p:txBody>
          <a:bodyPr wrap="square" rtlCol="0">
            <a:spAutoFit/>
          </a:bodyPr>
          <a:lstStyle/>
          <a:p>
            <a:r>
              <a:rPr lang="en-US" sz="1200" b="0" i="0" dirty="0">
                <a:effectLst/>
                <a:latin typeface="Arial" panose="020B0604020202020204" pitchFamily="34" charset="0"/>
                <a:cs typeface="Arial" panose="020B0604020202020204" pitchFamily="34" charset="0"/>
              </a:rPr>
              <a:t>Special Tag</a:t>
            </a:r>
            <a:r>
              <a:rPr kumimoji="1" lang="en-US" altLang="ja-JP" sz="1200" dirty="0">
                <a:latin typeface="Arial" panose="020B0604020202020204" pitchFamily="34" charset="0"/>
                <a:cs typeface="Arial" panose="020B0604020202020204" pitchFamily="34" charset="0"/>
              </a:rPr>
              <a:t> : </a:t>
            </a:r>
            <a:r>
              <a:rPr lang="en-US" sz="1200" dirty="0">
                <a:latin typeface="Arial" panose="020B0604020202020204" pitchFamily="34" charset="0"/>
                <a:cs typeface="Arial" panose="020B0604020202020204" pitchFamily="34" charset="0"/>
              </a:rPr>
              <a:t>Flow for delete</a:t>
            </a:r>
            <a:endParaRPr lang="th-TH" sz="1200" b="1" dirty="0">
              <a:latin typeface="Arial" panose="020B0604020202020204" pitchFamily="34" charset="0"/>
            </a:endParaRPr>
          </a:p>
        </p:txBody>
      </p:sp>
      <p:sp>
        <p:nvSpPr>
          <p:cNvPr id="90" name="Terminator 89">
            <a:extLst>
              <a:ext uri="{FF2B5EF4-FFF2-40B4-BE49-F238E27FC236}">
                <a16:creationId xmlns:a16="http://schemas.microsoft.com/office/drawing/2014/main" id="{2427B998-7792-9E89-913F-DF87677B5654}"/>
              </a:ext>
            </a:extLst>
          </p:cNvPr>
          <p:cNvSpPr/>
          <p:nvPr/>
        </p:nvSpPr>
        <p:spPr>
          <a:xfrm>
            <a:off x="3057635" y="6718173"/>
            <a:ext cx="780486" cy="220596"/>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000" b="1" dirty="0">
                <a:solidFill>
                  <a:schemeClr val="tx1"/>
                </a:solidFill>
                <a:cs typeface="Cordia New" panose="020B0304020202020204" pitchFamily="34" charset="-34"/>
              </a:rPr>
              <a:t>Start</a:t>
            </a:r>
          </a:p>
        </p:txBody>
      </p:sp>
      <p:cxnSp>
        <p:nvCxnSpPr>
          <p:cNvPr id="93" name="Straight Arrow Connector 92">
            <a:extLst>
              <a:ext uri="{FF2B5EF4-FFF2-40B4-BE49-F238E27FC236}">
                <a16:creationId xmlns:a16="http://schemas.microsoft.com/office/drawing/2014/main" id="{AB05A580-A3DF-29F8-7C8B-B2D7D1B08675}"/>
              </a:ext>
            </a:extLst>
          </p:cNvPr>
          <p:cNvCxnSpPr>
            <a:cxnSpLocks/>
          </p:cNvCxnSpPr>
          <p:nvPr/>
        </p:nvCxnSpPr>
        <p:spPr>
          <a:xfrm>
            <a:off x="3445203" y="6938769"/>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4" name="Process 93">
            <a:extLst>
              <a:ext uri="{FF2B5EF4-FFF2-40B4-BE49-F238E27FC236}">
                <a16:creationId xmlns:a16="http://schemas.microsoft.com/office/drawing/2014/main" id="{B58AF734-E8F6-593D-CBE8-4A412C793480}"/>
              </a:ext>
            </a:extLst>
          </p:cNvPr>
          <p:cNvSpPr/>
          <p:nvPr/>
        </p:nvSpPr>
        <p:spPr>
          <a:xfrm>
            <a:off x="2712758" y="7255729"/>
            <a:ext cx="1463669" cy="2524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Click the 'Remove' button of the tag you want to delete</a:t>
            </a:r>
            <a:endParaRPr kumimoji="1" lang="en-TH" sz="600" dirty="0">
              <a:solidFill>
                <a:schemeClr val="tx1"/>
              </a:solidFill>
              <a:latin typeface="Cordia New" panose="020B0304020202020204" pitchFamily="34" charset="-34"/>
              <a:cs typeface="Cordia New" panose="020B0304020202020204" pitchFamily="34" charset="-34"/>
            </a:endParaRPr>
          </a:p>
        </p:txBody>
      </p:sp>
      <p:cxnSp>
        <p:nvCxnSpPr>
          <p:cNvPr id="95" name="Straight Arrow Connector 94">
            <a:extLst>
              <a:ext uri="{FF2B5EF4-FFF2-40B4-BE49-F238E27FC236}">
                <a16:creationId xmlns:a16="http://schemas.microsoft.com/office/drawing/2014/main" id="{68B521F9-5350-7CC0-FF5B-FA2BE26CA15D}"/>
              </a:ext>
            </a:extLst>
          </p:cNvPr>
          <p:cNvCxnSpPr>
            <a:cxnSpLocks/>
            <a:stCxn id="94" idx="2"/>
          </p:cNvCxnSpPr>
          <p:nvPr/>
        </p:nvCxnSpPr>
        <p:spPr>
          <a:xfrm flipH="1">
            <a:off x="3444078" y="7508196"/>
            <a:ext cx="515" cy="2516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98B6A92D-2AE0-6E6A-D2C7-0FA2B22CAE0D}"/>
              </a:ext>
            </a:extLst>
          </p:cNvPr>
          <p:cNvCxnSpPr>
            <a:cxnSpLocks/>
          </p:cNvCxnSpPr>
          <p:nvPr/>
        </p:nvCxnSpPr>
        <p:spPr>
          <a:xfrm>
            <a:off x="3444693" y="8329255"/>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 name="Process 102">
            <a:extLst>
              <a:ext uri="{FF2B5EF4-FFF2-40B4-BE49-F238E27FC236}">
                <a16:creationId xmlns:a16="http://schemas.microsoft.com/office/drawing/2014/main" id="{AEEF7FD3-8D6C-DB39-4359-58E4FC41CE6B}"/>
              </a:ext>
            </a:extLst>
          </p:cNvPr>
          <p:cNvSpPr/>
          <p:nvPr/>
        </p:nvSpPr>
        <p:spPr>
          <a:xfrm>
            <a:off x="2957281" y="8635394"/>
            <a:ext cx="973592" cy="1977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Confirm deletion</a:t>
            </a:r>
            <a:endParaRPr kumimoji="1" lang="en-TH" sz="700" dirty="0">
              <a:solidFill>
                <a:schemeClr val="tx1"/>
              </a:solidFill>
              <a:latin typeface="Cordia New" panose="020B0304020202020204" pitchFamily="34" charset="-34"/>
              <a:cs typeface="Cordia New" panose="020B0304020202020204" pitchFamily="34" charset="-34"/>
            </a:endParaRPr>
          </a:p>
        </p:txBody>
      </p:sp>
      <p:cxnSp>
        <p:nvCxnSpPr>
          <p:cNvPr id="105" name="Straight Arrow Connector 104">
            <a:extLst>
              <a:ext uri="{FF2B5EF4-FFF2-40B4-BE49-F238E27FC236}">
                <a16:creationId xmlns:a16="http://schemas.microsoft.com/office/drawing/2014/main" id="{A25BE32E-4323-41D3-0894-8C14E74988CA}"/>
              </a:ext>
            </a:extLst>
          </p:cNvPr>
          <p:cNvCxnSpPr>
            <a:cxnSpLocks/>
          </p:cNvCxnSpPr>
          <p:nvPr/>
        </p:nvCxnSpPr>
        <p:spPr>
          <a:xfrm>
            <a:off x="3443568" y="8833161"/>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6" name="Decision 105">
            <a:extLst>
              <a:ext uri="{FF2B5EF4-FFF2-40B4-BE49-F238E27FC236}">
                <a16:creationId xmlns:a16="http://schemas.microsoft.com/office/drawing/2014/main" id="{501E614A-A88E-4B3A-654C-3C0842220237}"/>
              </a:ext>
            </a:extLst>
          </p:cNvPr>
          <p:cNvSpPr/>
          <p:nvPr/>
        </p:nvSpPr>
        <p:spPr>
          <a:xfrm>
            <a:off x="2791450" y="7759651"/>
            <a:ext cx="1305255" cy="574212"/>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Is the tag data already in the database?</a:t>
            </a:r>
            <a:endParaRPr kumimoji="1" lang="en-TH" sz="600" dirty="0">
              <a:solidFill>
                <a:schemeClr val="tx1"/>
              </a:solidFill>
              <a:latin typeface="Cordia New" panose="020B0304020202020204" pitchFamily="34" charset="-34"/>
              <a:cs typeface="Cordia New" panose="020B0304020202020204" pitchFamily="34" charset="-34"/>
            </a:endParaRPr>
          </a:p>
        </p:txBody>
      </p:sp>
      <p:cxnSp>
        <p:nvCxnSpPr>
          <p:cNvPr id="107" name="Elbow Connector 106">
            <a:extLst>
              <a:ext uri="{FF2B5EF4-FFF2-40B4-BE49-F238E27FC236}">
                <a16:creationId xmlns:a16="http://schemas.microsoft.com/office/drawing/2014/main" id="{A228676A-128A-868E-F284-E3C6D1B72AE9}"/>
              </a:ext>
            </a:extLst>
          </p:cNvPr>
          <p:cNvCxnSpPr>
            <a:cxnSpLocks/>
            <a:stCxn id="106" idx="3"/>
          </p:cNvCxnSpPr>
          <p:nvPr/>
        </p:nvCxnSpPr>
        <p:spPr>
          <a:xfrm flipH="1">
            <a:off x="3900768" y="8046757"/>
            <a:ext cx="195937" cy="1237670"/>
          </a:xfrm>
          <a:prstGeom prst="bentConnector3">
            <a:avLst>
              <a:gd name="adj1" fmla="val -116670"/>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id="{DE2B12A6-D545-701B-9FA1-0EAEC5E99E8C}"/>
              </a:ext>
            </a:extLst>
          </p:cNvPr>
          <p:cNvPicPr>
            <a:picLocks noChangeAspect="1"/>
          </p:cNvPicPr>
          <p:nvPr/>
        </p:nvPicPr>
        <p:blipFill>
          <a:blip r:embed="rId6"/>
          <a:stretch>
            <a:fillRect/>
          </a:stretch>
        </p:blipFill>
        <p:spPr>
          <a:xfrm>
            <a:off x="430409" y="7660293"/>
            <a:ext cx="2086040" cy="808957"/>
          </a:xfrm>
          <a:prstGeom prst="rect">
            <a:avLst/>
          </a:prstGeom>
          <a:ln w="3175">
            <a:solidFill>
              <a:schemeClr val="tx1"/>
            </a:solidFill>
          </a:ln>
        </p:spPr>
      </p:pic>
      <p:cxnSp>
        <p:nvCxnSpPr>
          <p:cNvPr id="111" name="Elbow Connector 110">
            <a:extLst>
              <a:ext uri="{FF2B5EF4-FFF2-40B4-BE49-F238E27FC236}">
                <a16:creationId xmlns:a16="http://schemas.microsoft.com/office/drawing/2014/main" id="{1AA78821-A88F-2B8E-8801-AC6552EB9ECA}"/>
              </a:ext>
            </a:extLst>
          </p:cNvPr>
          <p:cNvCxnSpPr>
            <a:cxnSpLocks/>
            <a:stCxn id="110" idx="2"/>
            <a:endCxn id="103" idx="1"/>
          </p:cNvCxnSpPr>
          <p:nvPr/>
        </p:nvCxnSpPr>
        <p:spPr>
          <a:xfrm rot="16200000" flipH="1">
            <a:off x="2082841" y="7859838"/>
            <a:ext cx="265028" cy="1483852"/>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00A80D7F-2D71-5A61-58BA-375179D3031E}"/>
              </a:ext>
            </a:extLst>
          </p:cNvPr>
          <p:cNvSpPr txBox="1"/>
          <p:nvPr/>
        </p:nvSpPr>
        <p:spPr>
          <a:xfrm>
            <a:off x="2626266" y="8309927"/>
            <a:ext cx="862737" cy="276999"/>
          </a:xfrm>
          <a:prstGeom prst="rect">
            <a:avLst/>
          </a:prstGeom>
          <a:noFill/>
        </p:spPr>
        <p:txBody>
          <a:bodyPr wrap="none" rtlCol="0">
            <a:spAutoFit/>
          </a:bodyPr>
          <a:lstStyle/>
          <a:p>
            <a:r>
              <a:rPr lang="en-US" sz="600" dirty="0"/>
              <a:t>There is data in </a:t>
            </a:r>
          </a:p>
          <a:p>
            <a:r>
              <a:rPr lang="en-US" sz="600" dirty="0"/>
              <a:t>the database (True)</a:t>
            </a:r>
            <a:endParaRPr lang="en-TH" sz="600" dirty="0">
              <a:latin typeface="Cordia New" panose="020B0304020202020204" pitchFamily="34" charset="-34"/>
              <a:cs typeface="Cordia New" panose="020B0304020202020204" pitchFamily="34" charset="-34"/>
            </a:endParaRPr>
          </a:p>
        </p:txBody>
      </p:sp>
      <p:sp>
        <p:nvSpPr>
          <p:cNvPr id="116" name="TextBox 115">
            <a:extLst>
              <a:ext uri="{FF2B5EF4-FFF2-40B4-BE49-F238E27FC236}">
                <a16:creationId xmlns:a16="http://schemas.microsoft.com/office/drawing/2014/main" id="{899BB2D3-BDF4-C1CB-53E5-8BBAD0443D8A}"/>
              </a:ext>
            </a:extLst>
          </p:cNvPr>
          <p:cNvSpPr txBox="1"/>
          <p:nvPr/>
        </p:nvSpPr>
        <p:spPr>
          <a:xfrm>
            <a:off x="4294395" y="8322010"/>
            <a:ext cx="1553630" cy="184666"/>
          </a:xfrm>
          <a:prstGeom prst="rect">
            <a:avLst/>
          </a:prstGeom>
          <a:noFill/>
        </p:spPr>
        <p:txBody>
          <a:bodyPr wrap="none" rtlCol="0">
            <a:spAutoFit/>
          </a:bodyPr>
          <a:lstStyle/>
          <a:p>
            <a:r>
              <a:rPr lang="en-US" sz="600" dirty="0"/>
              <a:t>There is no data in the database (False)</a:t>
            </a:r>
            <a:endParaRPr lang="en-TH" sz="600" dirty="0">
              <a:latin typeface="Cordia New" panose="020B0304020202020204" pitchFamily="34" charset="-34"/>
              <a:cs typeface="Cordia New" panose="020B0304020202020204" pitchFamily="34" charset="-34"/>
            </a:endParaRPr>
          </a:p>
        </p:txBody>
      </p:sp>
      <p:sp>
        <p:nvSpPr>
          <p:cNvPr id="6" name="TextBox 5">
            <a:extLst>
              <a:ext uri="{FF2B5EF4-FFF2-40B4-BE49-F238E27FC236}">
                <a16:creationId xmlns:a16="http://schemas.microsoft.com/office/drawing/2014/main" id="{7177C021-7C03-7B0F-7407-C3415219BFB3}"/>
              </a:ext>
            </a:extLst>
          </p:cNvPr>
          <p:cNvSpPr txBox="1"/>
          <p:nvPr/>
        </p:nvSpPr>
        <p:spPr>
          <a:xfrm>
            <a:off x="406400" y="950291"/>
            <a:ext cx="2127505" cy="276999"/>
          </a:xfrm>
          <a:prstGeom prst="rect">
            <a:avLst/>
          </a:prstGeom>
          <a:noFill/>
        </p:spPr>
        <p:txBody>
          <a:bodyPr wrap="none" rtlCol="0">
            <a:spAutoFit/>
          </a:bodyPr>
          <a:lstStyle/>
          <a:p>
            <a:r>
              <a:rPr lang="en-US" sz="1200" b="0" i="0" dirty="0">
                <a:effectLst/>
                <a:latin typeface="Lato" panose="020F0502020204030203" pitchFamily="34" charset="0"/>
              </a:rPr>
              <a:t>Special Tag</a:t>
            </a:r>
            <a:r>
              <a:rPr kumimoji="1" lang="en-US" sz="1200" b="0" i="0" dirty="0">
                <a:effectLst/>
                <a:latin typeface="Lato" panose="020F0502020204030203" pitchFamily="34" charset="0"/>
              </a:rPr>
              <a:t> </a:t>
            </a:r>
            <a:r>
              <a:rPr kumimoji="1" lang="en-US" altLang="ja-JP" sz="1200" dirty="0"/>
              <a:t>: </a:t>
            </a:r>
            <a:r>
              <a:rPr lang="en-US" sz="1200" dirty="0"/>
              <a:t>Flow for adding</a:t>
            </a:r>
            <a:endParaRPr lang="th-TH" sz="1200" b="1" dirty="0">
              <a:latin typeface="Cordia New" panose="020B0304020202020204" pitchFamily="34" charset="-34"/>
            </a:endParaRPr>
          </a:p>
        </p:txBody>
      </p:sp>
      <p:sp>
        <p:nvSpPr>
          <p:cNvPr id="10" name="Terminator 9">
            <a:extLst>
              <a:ext uri="{FF2B5EF4-FFF2-40B4-BE49-F238E27FC236}">
                <a16:creationId xmlns:a16="http://schemas.microsoft.com/office/drawing/2014/main" id="{8AD67A82-1382-7CCD-DBA1-357DFE9C056F}"/>
              </a:ext>
            </a:extLst>
          </p:cNvPr>
          <p:cNvSpPr/>
          <p:nvPr/>
        </p:nvSpPr>
        <p:spPr>
          <a:xfrm>
            <a:off x="2962457" y="5993101"/>
            <a:ext cx="914400" cy="301752"/>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800" b="1" dirty="0">
                <a:solidFill>
                  <a:schemeClr val="tx1"/>
                </a:solidFill>
                <a:cs typeface="Cordia New" panose="020B0304020202020204" pitchFamily="34" charset="-34"/>
              </a:rPr>
              <a:t>End</a:t>
            </a:r>
          </a:p>
        </p:txBody>
      </p:sp>
      <p:sp>
        <p:nvSpPr>
          <p:cNvPr id="18" name="Terminator 17">
            <a:extLst>
              <a:ext uri="{FF2B5EF4-FFF2-40B4-BE49-F238E27FC236}">
                <a16:creationId xmlns:a16="http://schemas.microsoft.com/office/drawing/2014/main" id="{388D8060-97E1-E462-EFF2-64E6A53C6BFF}"/>
              </a:ext>
            </a:extLst>
          </p:cNvPr>
          <p:cNvSpPr/>
          <p:nvPr/>
        </p:nvSpPr>
        <p:spPr>
          <a:xfrm>
            <a:off x="2962457" y="9147226"/>
            <a:ext cx="914400" cy="301752"/>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800" b="1" dirty="0">
                <a:solidFill>
                  <a:schemeClr val="tx1"/>
                </a:solidFill>
                <a:cs typeface="Cordia New" panose="020B0304020202020204" pitchFamily="34" charset="-34"/>
              </a:rPr>
              <a:t>End</a:t>
            </a:r>
          </a:p>
        </p:txBody>
      </p:sp>
    </p:spTree>
    <p:extLst>
      <p:ext uri="{BB962C8B-B14F-4D97-AF65-F5344CB8AC3E}">
        <p14:creationId xmlns:p14="http://schemas.microsoft.com/office/powerpoint/2010/main" val="28513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325B-85B6-1C6C-6E64-93A9930B3753}"/>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5A8D6E9-6063-0927-125B-5D31F71F7E68}"/>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rPr>
              <a:t>4. Operation flow</a:t>
            </a:r>
            <a:endParaRPr kumimoji="1" lang="en-US" altLang="ja-JP" sz="1600" b="1" dirty="0">
              <a:solidFill>
                <a:schemeClr val="tx1"/>
              </a:solidFill>
              <a:latin typeface="Cordia New" panose="020B0304020202020204" pitchFamily="34" charset="-34"/>
              <a:cs typeface="Cordia New" panose="020B0304020202020204" pitchFamily="34" charset="-34"/>
            </a:endParaRPr>
          </a:p>
        </p:txBody>
      </p:sp>
      <p:sp>
        <p:nvSpPr>
          <p:cNvPr id="3" name="スライド番号プレースホルダー 2">
            <a:extLst>
              <a:ext uri="{FF2B5EF4-FFF2-40B4-BE49-F238E27FC236}">
                <a16:creationId xmlns:a16="http://schemas.microsoft.com/office/drawing/2014/main" id="{F50CEBD4-B158-46A3-B089-5FCB9C9F8DE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15" name="Data 14">
            <a:extLst>
              <a:ext uri="{FF2B5EF4-FFF2-40B4-BE49-F238E27FC236}">
                <a16:creationId xmlns:a16="http://schemas.microsoft.com/office/drawing/2014/main" id="{59FD2A5A-5266-4EE1-C563-D053A11B6A9B}"/>
              </a:ext>
            </a:extLst>
          </p:cNvPr>
          <p:cNvSpPr/>
          <p:nvPr/>
        </p:nvSpPr>
        <p:spPr>
          <a:xfrm>
            <a:off x="2781452" y="2490013"/>
            <a:ext cx="1294478" cy="259299"/>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600" dirty="0">
                <a:solidFill>
                  <a:schemeClr val="tx1"/>
                </a:solidFill>
                <a:cs typeface="Cordia New" panose="020B0304020202020204" pitchFamily="34" charset="-34"/>
              </a:rPr>
              <a:t>Select item, Input New Invoice No</a:t>
            </a:r>
            <a:endParaRPr kumimoji="1" lang="en-TH" sz="600" dirty="0">
              <a:solidFill>
                <a:schemeClr val="tx1"/>
              </a:solidFill>
              <a:cs typeface="Cordia New" panose="020B0304020202020204" pitchFamily="34" charset="-34"/>
            </a:endParaRPr>
          </a:p>
        </p:txBody>
      </p:sp>
      <p:sp>
        <p:nvSpPr>
          <p:cNvPr id="27" name="Process 26">
            <a:extLst>
              <a:ext uri="{FF2B5EF4-FFF2-40B4-BE49-F238E27FC236}">
                <a16:creationId xmlns:a16="http://schemas.microsoft.com/office/drawing/2014/main" id="{37096A50-DBC7-0405-2700-9489453F3ABD}"/>
              </a:ext>
            </a:extLst>
          </p:cNvPr>
          <p:cNvSpPr/>
          <p:nvPr/>
        </p:nvSpPr>
        <p:spPr>
          <a:xfrm>
            <a:off x="2935483" y="3050035"/>
            <a:ext cx="973592" cy="197767"/>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Click</a:t>
            </a:r>
            <a:r>
              <a:rPr kumimoji="1" lang="th-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a:t>
            </a:r>
            <a:r>
              <a:rPr kumimoji="1" lang="en-TH" sz="700" dirty="0">
                <a:solidFill>
                  <a:schemeClr val="tx1"/>
                </a:solidFill>
                <a:cs typeface="Cordia New" panose="020B0304020202020204" pitchFamily="34" charset="-34"/>
              </a:rPr>
              <a:t>Update”</a:t>
            </a:r>
          </a:p>
        </p:txBody>
      </p:sp>
      <p:cxnSp>
        <p:nvCxnSpPr>
          <p:cNvPr id="30" name="Straight Arrow Connector 29">
            <a:extLst>
              <a:ext uri="{FF2B5EF4-FFF2-40B4-BE49-F238E27FC236}">
                <a16:creationId xmlns:a16="http://schemas.microsoft.com/office/drawing/2014/main" id="{C1B089FA-A122-73DE-365E-6B4E757C02BD}"/>
              </a:ext>
            </a:extLst>
          </p:cNvPr>
          <p:cNvCxnSpPr>
            <a:cxnSpLocks/>
          </p:cNvCxnSpPr>
          <p:nvPr/>
        </p:nvCxnSpPr>
        <p:spPr>
          <a:xfrm>
            <a:off x="3412432" y="4112889"/>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Display 31">
            <a:extLst>
              <a:ext uri="{FF2B5EF4-FFF2-40B4-BE49-F238E27FC236}">
                <a16:creationId xmlns:a16="http://schemas.microsoft.com/office/drawing/2014/main" id="{30F697FF-3815-C8F8-2C14-15CB8F499293}"/>
              </a:ext>
            </a:extLst>
          </p:cNvPr>
          <p:cNvSpPr/>
          <p:nvPr/>
        </p:nvSpPr>
        <p:spPr>
          <a:xfrm>
            <a:off x="2571097" y="4447598"/>
            <a:ext cx="1682669" cy="348559"/>
          </a:xfrm>
          <a:prstGeom prst="flowChartDisplay">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1"/>
                </a:solidFill>
                <a:latin typeface="Cordia New" panose="020B0304020202020204" pitchFamily="34" charset="-34"/>
                <a:cs typeface="Cordia New" panose="020B0304020202020204" pitchFamily="34" charset="-34"/>
              </a:rPr>
              <a:t>Successfully updated the data into the tag.</a:t>
            </a:r>
            <a:endParaRPr kumimoji="1" lang="en-TH" sz="900" dirty="0">
              <a:solidFill>
                <a:schemeClr val="tx1"/>
              </a:solidFill>
              <a:latin typeface="Cordia New" panose="020B0304020202020204" pitchFamily="34" charset="-34"/>
              <a:cs typeface="Cordia New" panose="020B0304020202020204" pitchFamily="34" charset="-34"/>
            </a:endParaRPr>
          </a:p>
        </p:txBody>
      </p:sp>
      <p:cxnSp>
        <p:nvCxnSpPr>
          <p:cNvPr id="38" name="Straight Arrow Connector 37">
            <a:extLst>
              <a:ext uri="{FF2B5EF4-FFF2-40B4-BE49-F238E27FC236}">
                <a16:creationId xmlns:a16="http://schemas.microsoft.com/office/drawing/2014/main" id="{E110C667-F584-78D3-6355-108E2AA87322}"/>
              </a:ext>
            </a:extLst>
          </p:cNvPr>
          <p:cNvCxnSpPr>
            <a:cxnSpLocks/>
          </p:cNvCxnSpPr>
          <p:nvPr/>
        </p:nvCxnSpPr>
        <p:spPr>
          <a:xfrm>
            <a:off x="3409133" y="4796157"/>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Decision 38">
            <a:extLst>
              <a:ext uri="{FF2B5EF4-FFF2-40B4-BE49-F238E27FC236}">
                <a16:creationId xmlns:a16="http://schemas.microsoft.com/office/drawing/2014/main" id="{CB5AC55E-FCCF-696E-E01C-F28B6E1D1D7D}"/>
              </a:ext>
            </a:extLst>
          </p:cNvPr>
          <p:cNvSpPr/>
          <p:nvPr/>
        </p:nvSpPr>
        <p:spPr>
          <a:xfrm>
            <a:off x="2843562" y="5128885"/>
            <a:ext cx="1131141" cy="516661"/>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Do you want to print the label?</a:t>
            </a:r>
            <a:endParaRPr kumimoji="1" lang="en-TH" sz="600" dirty="0">
              <a:solidFill>
                <a:schemeClr val="tx1"/>
              </a:solidFill>
              <a:cs typeface="Cordia New" panose="020B0304020202020204" pitchFamily="34" charset="-34"/>
            </a:endParaRPr>
          </a:p>
        </p:txBody>
      </p:sp>
      <p:sp>
        <p:nvSpPr>
          <p:cNvPr id="41" name="Data 40">
            <a:extLst>
              <a:ext uri="{FF2B5EF4-FFF2-40B4-BE49-F238E27FC236}">
                <a16:creationId xmlns:a16="http://schemas.microsoft.com/office/drawing/2014/main" id="{74CDE583-F4D9-B08A-EA14-4FCA2FDC3E8D}"/>
              </a:ext>
            </a:extLst>
          </p:cNvPr>
          <p:cNvSpPr/>
          <p:nvPr/>
        </p:nvSpPr>
        <p:spPr>
          <a:xfrm>
            <a:off x="2717938" y="6637978"/>
            <a:ext cx="1395088" cy="326728"/>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Select the item to print the label</a:t>
            </a:r>
            <a:endParaRPr kumimoji="1" lang="en-TH" sz="700" dirty="0">
              <a:solidFill>
                <a:schemeClr val="tx1"/>
              </a:solidFill>
              <a:cs typeface="Cordia New" panose="020B0304020202020204" pitchFamily="34" charset="-34"/>
            </a:endParaRPr>
          </a:p>
        </p:txBody>
      </p:sp>
      <p:cxnSp>
        <p:nvCxnSpPr>
          <p:cNvPr id="46" name="Straight Arrow Connector 45">
            <a:extLst>
              <a:ext uri="{FF2B5EF4-FFF2-40B4-BE49-F238E27FC236}">
                <a16:creationId xmlns:a16="http://schemas.microsoft.com/office/drawing/2014/main" id="{3D3413F5-381B-67A8-6975-7E60A1C15EB9}"/>
              </a:ext>
            </a:extLst>
          </p:cNvPr>
          <p:cNvCxnSpPr>
            <a:cxnSpLocks/>
          </p:cNvCxnSpPr>
          <p:nvPr/>
        </p:nvCxnSpPr>
        <p:spPr>
          <a:xfrm>
            <a:off x="3409132" y="5645546"/>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0883EB0-BB9F-BBC9-FCE9-AE155E63F8E3}"/>
              </a:ext>
            </a:extLst>
          </p:cNvPr>
          <p:cNvCxnSpPr>
            <a:cxnSpLocks/>
          </p:cNvCxnSpPr>
          <p:nvPr/>
        </p:nvCxnSpPr>
        <p:spPr>
          <a:xfrm>
            <a:off x="3409132" y="6301498"/>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11482E7-AAB1-04CD-E839-25D8A2A6E8C0}"/>
              </a:ext>
            </a:extLst>
          </p:cNvPr>
          <p:cNvCxnSpPr>
            <a:cxnSpLocks/>
          </p:cNvCxnSpPr>
          <p:nvPr/>
        </p:nvCxnSpPr>
        <p:spPr>
          <a:xfrm>
            <a:off x="3409132" y="6964706"/>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Process 55">
            <a:extLst>
              <a:ext uri="{FF2B5EF4-FFF2-40B4-BE49-F238E27FC236}">
                <a16:creationId xmlns:a16="http://schemas.microsoft.com/office/drawing/2014/main" id="{564B7192-65FC-6B12-C873-7DD3FB8EA81B}"/>
              </a:ext>
            </a:extLst>
          </p:cNvPr>
          <p:cNvSpPr/>
          <p:nvPr/>
        </p:nvSpPr>
        <p:spPr>
          <a:xfrm>
            <a:off x="2853985" y="7301012"/>
            <a:ext cx="1122993" cy="271899"/>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Select label size</a:t>
            </a:r>
            <a:endParaRPr kumimoji="1" lang="en-TH" sz="700" dirty="0">
              <a:solidFill>
                <a:schemeClr val="tx1"/>
              </a:solidFill>
              <a:cs typeface="Cordia New" panose="020B0304020202020204" pitchFamily="34" charset="-34"/>
            </a:endParaRPr>
          </a:p>
        </p:txBody>
      </p:sp>
      <p:sp>
        <p:nvSpPr>
          <p:cNvPr id="57" name="Process 56">
            <a:extLst>
              <a:ext uri="{FF2B5EF4-FFF2-40B4-BE49-F238E27FC236}">
                <a16:creationId xmlns:a16="http://schemas.microsoft.com/office/drawing/2014/main" id="{28E34D20-AF55-F62E-3FD6-166FEFCAF66F}"/>
              </a:ext>
            </a:extLst>
          </p:cNvPr>
          <p:cNvSpPr/>
          <p:nvPr/>
        </p:nvSpPr>
        <p:spPr>
          <a:xfrm>
            <a:off x="2827113" y="7886324"/>
            <a:ext cx="1190331" cy="271899"/>
          </a:xfrm>
          <a:prstGeom prst="flowChartProcess">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tx1"/>
                </a:solidFill>
                <a:cs typeface="Cordia New" panose="020B0304020202020204" pitchFamily="34" charset="-34"/>
              </a:rPr>
              <a:t>Print</a:t>
            </a:r>
            <a:r>
              <a:rPr kumimoji="1" lang="th-TH" sz="700" dirty="0">
                <a:solidFill>
                  <a:schemeClr val="tx1"/>
                </a:solidFill>
                <a:cs typeface="Cordia New" panose="020B0304020202020204" pitchFamily="34" charset="-34"/>
              </a:rPr>
              <a:t> </a:t>
            </a:r>
            <a:r>
              <a:rPr kumimoji="1" lang="en-US" sz="700" dirty="0">
                <a:solidFill>
                  <a:schemeClr val="tx1"/>
                </a:solidFill>
                <a:cs typeface="Cordia New" panose="020B0304020202020204" pitchFamily="34" charset="-34"/>
              </a:rPr>
              <a:t>Label</a:t>
            </a:r>
            <a:endParaRPr kumimoji="1" lang="en-TH" sz="700" dirty="0">
              <a:solidFill>
                <a:schemeClr val="tx1"/>
              </a:solidFill>
              <a:cs typeface="Cordia New" panose="020B0304020202020204" pitchFamily="34" charset="-34"/>
            </a:endParaRPr>
          </a:p>
        </p:txBody>
      </p:sp>
      <p:cxnSp>
        <p:nvCxnSpPr>
          <p:cNvPr id="58" name="Straight Arrow Connector 57">
            <a:extLst>
              <a:ext uri="{FF2B5EF4-FFF2-40B4-BE49-F238E27FC236}">
                <a16:creationId xmlns:a16="http://schemas.microsoft.com/office/drawing/2014/main" id="{0E1F0FB2-2688-2695-4F01-4439F3CB8C01}"/>
              </a:ext>
            </a:extLst>
          </p:cNvPr>
          <p:cNvCxnSpPr>
            <a:cxnSpLocks/>
          </p:cNvCxnSpPr>
          <p:nvPr/>
        </p:nvCxnSpPr>
        <p:spPr>
          <a:xfrm>
            <a:off x="3409132" y="7572911"/>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0A2B77F-D08C-CF37-8A1E-06DB1DD47E49}"/>
              </a:ext>
            </a:extLst>
          </p:cNvPr>
          <p:cNvCxnSpPr>
            <a:cxnSpLocks/>
          </p:cNvCxnSpPr>
          <p:nvPr/>
        </p:nvCxnSpPr>
        <p:spPr>
          <a:xfrm>
            <a:off x="3404960" y="8158223"/>
            <a:ext cx="0" cy="32820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DBDEFEB7-F324-C4DD-6B53-72E94AAE5F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2753" y="2067669"/>
            <a:ext cx="2173637" cy="345687"/>
          </a:xfrm>
          <a:prstGeom prst="rect">
            <a:avLst/>
          </a:prstGeom>
          <a:ln w="3175">
            <a:solidFill>
              <a:schemeClr val="tx1"/>
            </a:solidFill>
          </a:ln>
        </p:spPr>
      </p:pic>
      <p:cxnSp>
        <p:nvCxnSpPr>
          <p:cNvPr id="66" name="Elbow Connector 65">
            <a:extLst>
              <a:ext uri="{FF2B5EF4-FFF2-40B4-BE49-F238E27FC236}">
                <a16:creationId xmlns:a16="http://schemas.microsoft.com/office/drawing/2014/main" id="{87508468-E979-4BFB-A1FE-67A9A2DE36E1}"/>
              </a:ext>
            </a:extLst>
          </p:cNvPr>
          <p:cNvCxnSpPr>
            <a:cxnSpLocks/>
            <a:stCxn id="15" idx="2"/>
            <a:endCxn id="60" idx="2"/>
          </p:cNvCxnSpPr>
          <p:nvPr/>
        </p:nvCxnSpPr>
        <p:spPr>
          <a:xfrm rot="10800000">
            <a:off x="1469572" y="2413357"/>
            <a:ext cx="1441328" cy="206307"/>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81390DA-5122-A16F-9D59-76370E35900B}"/>
              </a:ext>
            </a:extLst>
          </p:cNvPr>
          <p:cNvCxnSpPr>
            <a:cxnSpLocks/>
            <a:endCxn id="15" idx="1"/>
          </p:cNvCxnSpPr>
          <p:nvPr/>
        </p:nvCxnSpPr>
        <p:spPr>
          <a:xfrm>
            <a:off x="3428691" y="2195589"/>
            <a:ext cx="0" cy="294424"/>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B0E3F9C-3FA2-BBA1-2884-01F23AECDACB}"/>
              </a:ext>
            </a:extLst>
          </p:cNvPr>
          <p:cNvCxnSpPr>
            <a:cxnSpLocks/>
          </p:cNvCxnSpPr>
          <p:nvPr/>
        </p:nvCxnSpPr>
        <p:spPr>
          <a:xfrm>
            <a:off x="3422279" y="2749312"/>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1" name="Decision 80">
            <a:extLst>
              <a:ext uri="{FF2B5EF4-FFF2-40B4-BE49-F238E27FC236}">
                <a16:creationId xmlns:a16="http://schemas.microsoft.com/office/drawing/2014/main" id="{3957F90E-1BDF-7D43-1213-A9100651F70D}"/>
              </a:ext>
            </a:extLst>
          </p:cNvPr>
          <p:cNvSpPr/>
          <p:nvPr/>
        </p:nvSpPr>
        <p:spPr>
          <a:xfrm>
            <a:off x="2738708" y="3548525"/>
            <a:ext cx="1357512" cy="564364"/>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Is the invoice number duplicate in the system?</a:t>
            </a:r>
            <a:endParaRPr kumimoji="1" lang="en-TH" sz="600" dirty="0">
              <a:solidFill>
                <a:schemeClr val="tx1"/>
              </a:solidFill>
              <a:cs typeface="Cordia New" panose="020B0304020202020204" pitchFamily="34" charset="-34"/>
            </a:endParaRPr>
          </a:p>
        </p:txBody>
      </p:sp>
      <p:cxnSp>
        <p:nvCxnSpPr>
          <p:cNvPr id="82" name="Straight Arrow Connector 81">
            <a:extLst>
              <a:ext uri="{FF2B5EF4-FFF2-40B4-BE49-F238E27FC236}">
                <a16:creationId xmlns:a16="http://schemas.microsoft.com/office/drawing/2014/main" id="{F9B06659-2BE2-05D9-1D84-BD64DB7655D1}"/>
              </a:ext>
            </a:extLst>
          </p:cNvPr>
          <p:cNvCxnSpPr>
            <a:cxnSpLocks/>
          </p:cNvCxnSpPr>
          <p:nvPr/>
        </p:nvCxnSpPr>
        <p:spPr>
          <a:xfrm>
            <a:off x="3416154" y="3247802"/>
            <a:ext cx="0" cy="306332"/>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EAC87FFE-9A4B-DD09-E94F-E7EF0B37B072}"/>
              </a:ext>
            </a:extLst>
          </p:cNvPr>
          <p:cNvPicPr>
            <a:picLocks noChangeAspect="1"/>
          </p:cNvPicPr>
          <p:nvPr/>
        </p:nvPicPr>
        <p:blipFill>
          <a:blip r:embed="rId3"/>
          <a:stretch>
            <a:fillRect/>
          </a:stretch>
        </p:blipFill>
        <p:spPr>
          <a:xfrm>
            <a:off x="4336725" y="1686816"/>
            <a:ext cx="2311154" cy="839118"/>
          </a:xfrm>
          <a:prstGeom prst="rect">
            <a:avLst/>
          </a:prstGeom>
        </p:spPr>
      </p:pic>
      <p:cxnSp>
        <p:nvCxnSpPr>
          <p:cNvPr id="98" name="Elbow Connector 97">
            <a:extLst>
              <a:ext uri="{FF2B5EF4-FFF2-40B4-BE49-F238E27FC236}">
                <a16:creationId xmlns:a16="http://schemas.microsoft.com/office/drawing/2014/main" id="{9B8C8CD1-85C2-C546-8D18-5D4EC4C98EB4}"/>
              </a:ext>
            </a:extLst>
          </p:cNvPr>
          <p:cNvCxnSpPr>
            <a:cxnSpLocks/>
            <a:stCxn id="81" idx="3"/>
            <a:endCxn id="27" idx="3"/>
          </p:cNvCxnSpPr>
          <p:nvPr/>
        </p:nvCxnSpPr>
        <p:spPr>
          <a:xfrm flipH="1" flipV="1">
            <a:off x="3909075" y="3148919"/>
            <a:ext cx="187145" cy="681788"/>
          </a:xfrm>
          <a:prstGeom prst="bentConnector3">
            <a:avLst>
              <a:gd name="adj1" fmla="val -122151"/>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021A6156-5B99-35C3-5063-9D892F86A74B}"/>
              </a:ext>
            </a:extLst>
          </p:cNvPr>
          <p:cNvCxnSpPr>
            <a:cxnSpLocks/>
            <a:stCxn id="97" idx="2"/>
          </p:cNvCxnSpPr>
          <p:nvPr/>
        </p:nvCxnSpPr>
        <p:spPr>
          <a:xfrm rot="5400000">
            <a:off x="4512341" y="2350319"/>
            <a:ext cx="804346" cy="1155577"/>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5CCE4FB0-9523-BCD3-3806-B88F94305FA9}"/>
              </a:ext>
            </a:extLst>
          </p:cNvPr>
          <p:cNvSpPr txBox="1"/>
          <p:nvPr/>
        </p:nvSpPr>
        <p:spPr>
          <a:xfrm>
            <a:off x="4336725" y="1408689"/>
            <a:ext cx="1731564" cy="276999"/>
          </a:xfrm>
          <a:prstGeom prst="rect">
            <a:avLst/>
          </a:prstGeom>
          <a:noFill/>
        </p:spPr>
        <p:txBody>
          <a:bodyPr wrap="none" rtlCol="0">
            <a:spAutoFit/>
          </a:bodyPr>
          <a:lstStyle/>
          <a:p>
            <a:r>
              <a:rPr lang="en-US" sz="600" dirty="0"/>
              <a:t>A popup appears for the customer to confirm </a:t>
            </a:r>
          </a:p>
          <a:p>
            <a:r>
              <a:rPr lang="en-US" sz="600" dirty="0"/>
              <a:t>updating the invoice number.</a:t>
            </a:r>
            <a:endParaRPr lang="en-TH" sz="600" dirty="0">
              <a:cs typeface="Cordia New" panose="020B0304020202020204" pitchFamily="34" charset="-34"/>
            </a:endParaRPr>
          </a:p>
        </p:txBody>
      </p:sp>
      <p:pic>
        <p:nvPicPr>
          <p:cNvPr id="110" name="Picture 109">
            <a:extLst>
              <a:ext uri="{FF2B5EF4-FFF2-40B4-BE49-F238E27FC236}">
                <a16:creationId xmlns:a16="http://schemas.microsoft.com/office/drawing/2014/main" id="{B968A5ED-0313-B4B1-69AA-60A7E7EA0C14}"/>
              </a:ext>
            </a:extLst>
          </p:cNvPr>
          <p:cNvPicPr>
            <a:picLocks noChangeAspect="1"/>
          </p:cNvPicPr>
          <p:nvPr/>
        </p:nvPicPr>
        <p:blipFill>
          <a:blip r:embed="rId4"/>
          <a:stretch>
            <a:fillRect/>
          </a:stretch>
        </p:blipFill>
        <p:spPr>
          <a:xfrm>
            <a:off x="4325011" y="3877429"/>
            <a:ext cx="2366925" cy="279197"/>
          </a:xfrm>
          <a:prstGeom prst="rect">
            <a:avLst/>
          </a:prstGeom>
        </p:spPr>
      </p:pic>
      <p:cxnSp>
        <p:nvCxnSpPr>
          <p:cNvPr id="111" name="Elbow Connector 110">
            <a:extLst>
              <a:ext uri="{FF2B5EF4-FFF2-40B4-BE49-F238E27FC236}">
                <a16:creationId xmlns:a16="http://schemas.microsoft.com/office/drawing/2014/main" id="{F90DF98F-9B93-BFFF-18B8-70E9108EF4A0}"/>
              </a:ext>
            </a:extLst>
          </p:cNvPr>
          <p:cNvCxnSpPr>
            <a:cxnSpLocks/>
            <a:stCxn id="110" idx="2"/>
            <a:endCxn id="32" idx="3"/>
          </p:cNvCxnSpPr>
          <p:nvPr/>
        </p:nvCxnSpPr>
        <p:spPr>
          <a:xfrm rot="5400000">
            <a:off x="4648494" y="3761898"/>
            <a:ext cx="465252" cy="1254708"/>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1" name="Picture 120">
            <a:extLst>
              <a:ext uri="{FF2B5EF4-FFF2-40B4-BE49-F238E27FC236}">
                <a16:creationId xmlns:a16="http://schemas.microsoft.com/office/drawing/2014/main" id="{EFFA7C90-A1AE-2F3F-9525-D24F2DE21B96}"/>
              </a:ext>
            </a:extLst>
          </p:cNvPr>
          <p:cNvPicPr>
            <a:picLocks noChangeAspect="1"/>
          </p:cNvPicPr>
          <p:nvPr/>
        </p:nvPicPr>
        <p:blipFill>
          <a:blip r:embed="rId5"/>
          <a:stretch>
            <a:fillRect/>
          </a:stretch>
        </p:blipFill>
        <p:spPr>
          <a:xfrm>
            <a:off x="382753" y="6800810"/>
            <a:ext cx="1844759" cy="413090"/>
          </a:xfrm>
          <a:prstGeom prst="rect">
            <a:avLst/>
          </a:prstGeom>
          <a:ln w="3175">
            <a:solidFill>
              <a:schemeClr val="tx1"/>
            </a:solidFill>
          </a:ln>
        </p:spPr>
      </p:pic>
      <p:cxnSp>
        <p:nvCxnSpPr>
          <p:cNvPr id="122" name="Elbow Connector 121">
            <a:extLst>
              <a:ext uri="{FF2B5EF4-FFF2-40B4-BE49-F238E27FC236}">
                <a16:creationId xmlns:a16="http://schemas.microsoft.com/office/drawing/2014/main" id="{AA502C5A-C0CD-02BA-4F7E-68ED35AB0EFA}"/>
              </a:ext>
            </a:extLst>
          </p:cNvPr>
          <p:cNvCxnSpPr>
            <a:cxnSpLocks/>
            <a:stCxn id="56" idx="1"/>
            <a:endCxn id="121" idx="2"/>
          </p:cNvCxnSpPr>
          <p:nvPr/>
        </p:nvCxnSpPr>
        <p:spPr>
          <a:xfrm rot="10800000">
            <a:off x="1305133" y="7213900"/>
            <a:ext cx="1548852" cy="223062"/>
          </a:xfrm>
          <a:prstGeom prst="bentConnector2">
            <a:avLst/>
          </a:prstGeom>
          <a:ln w="31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FA5FBF6E-566B-5F76-41E5-DE86ABB451BF}"/>
              </a:ext>
            </a:extLst>
          </p:cNvPr>
          <p:cNvSpPr txBox="1"/>
          <p:nvPr/>
        </p:nvSpPr>
        <p:spPr>
          <a:xfrm>
            <a:off x="4325011" y="3350814"/>
            <a:ext cx="2008883" cy="184666"/>
          </a:xfrm>
          <a:prstGeom prst="rect">
            <a:avLst/>
          </a:prstGeom>
          <a:noFill/>
        </p:spPr>
        <p:txBody>
          <a:bodyPr wrap="none" rtlCol="0">
            <a:spAutoFit/>
          </a:bodyPr>
          <a:lstStyle/>
          <a:p>
            <a:r>
              <a:rPr lang="en-US" sz="600" dirty="0"/>
              <a:t>The invoice number is duplicate in the system (False)</a:t>
            </a:r>
            <a:endParaRPr lang="en-TH" sz="600" dirty="0">
              <a:cs typeface="Cordia New" panose="020B0304020202020204" pitchFamily="34" charset="-34"/>
            </a:endParaRPr>
          </a:p>
        </p:txBody>
      </p:sp>
      <p:pic>
        <p:nvPicPr>
          <p:cNvPr id="128" name="Picture 127">
            <a:extLst>
              <a:ext uri="{FF2B5EF4-FFF2-40B4-BE49-F238E27FC236}">
                <a16:creationId xmlns:a16="http://schemas.microsoft.com/office/drawing/2014/main" id="{2F17F534-5AD9-B49B-CC18-2563C4F81639}"/>
              </a:ext>
            </a:extLst>
          </p:cNvPr>
          <p:cNvPicPr>
            <a:picLocks noChangeAspect="1"/>
          </p:cNvPicPr>
          <p:nvPr/>
        </p:nvPicPr>
        <p:blipFill>
          <a:blip r:embed="rId6"/>
          <a:stretch>
            <a:fillRect/>
          </a:stretch>
        </p:blipFill>
        <p:spPr>
          <a:xfrm>
            <a:off x="184477" y="3486181"/>
            <a:ext cx="2275175" cy="1981806"/>
          </a:xfrm>
          <a:prstGeom prst="rect">
            <a:avLst/>
          </a:prstGeom>
          <a:ln w="3175">
            <a:solidFill>
              <a:schemeClr val="tx1"/>
            </a:solidFill>
          </a:ln>
        </p:spPr>
      </p:pic>
      <p:sp>
        <p:nvSpPr>
          <p:cNvPr id="129" name="TextBox 128">
            <a:extLst>
              <a:ext uri="{FF2B5EF4-FFF2-40B4-BE49-F238E27FC236}">
                <a16:creationId xmlns:a16="http://schemas.microsoft.com/office/drawing/2014/main" id="{590BC4AB-CED3-EDA8-755B-C0520D38DF88}"/>
              </a:ext>
            </a:extLst>
          </p:cNvPr>
          <p:cNvSpPr txBox="1"/>
          <p:nvPr/>
        </p:nvSpPr>
        <p:spPr>
          <a:xfrm>
            <a:off x="184477" y="3249042"/>
            <a:ext cx="760144" cy="184666"/>
          </a:xfrm>
          <a:prstGeom prst="rect">
            <a:avLst/>
          </a:prstGeom>
          <a:noFill/>
        </p:spPr>
        <p:txBody>
          <a:bodyPr wrap="none" rtlCol="0">
            <a:spAutoFit/>
          </a:bodyPr>
          <a:lstStyle/>
          <a:p>
            <a:r>
              <a:rPr lang="en-US" sz="600" dirty="0"/>
              <a:t>Example size A4</a:t>
            </a:r>
            <a:endParaRPr lang="en-TH" sz="600" b="1" dirty="0">
              <a:cs typeface="Cordia New" panose="020B0304020202020204" pitchFamily="34" charset="-34"/>
            </a:endParaRPr>
          </a:p>
        </p:txBody>
      </p:sp>
      <p:pic>
        <p:nvPicPr>
          <p:cNvPr id="130" name="Picture 129">
            <a:extLst>
              <a:ext uri="{FF2B5EF4-FFF2-40B4-BE49-F238E27FC236}">
                <a16:creationId xmlns:a16="http://schemas.microsoft.com/office/drawing/2014/main" id="{EC4DEF0C-BF32-0602-2DCE-24DEEA1E49CE}"/>
              </a:ext>
            </a:extLst>
          </p:cNvPr>
          <p:cNvPicPr>
            <a:picLocks noChangeAspect="1"/>
          </p:cNvPicPr>
          <p:nvPr/>
        </p:nvPicPr>
        <p:blipFill>
          <a:blip r:embed="rId7"/>
          <a:stretch>
            <a:fillRect/>
          </a:stretch>
        </p:blipFill>
        <p:spPr>
          <a:xfrm>
            <a:off x="172338" y="5736487"/>
            <a:ext cx="1413954" cy="942636"/>
          </a:xfrm>
          <a:prstGeom prst="rect">
            <a:avLst/>
          </a:prstGeom>
          <a:ln w="3175">
            <a:solidFill>
              <a:schemeClr val="tx1"/>
            </a:solidFill>
          </a:ln>
        </p:spPr>
      </p:pic>
      <p:sp>
        <p:nvSpPr>
          <p:cNvPr id="131" name="TextBox 130">
            <a:extLst>
              <a:ext uri="{FF2B5EF4-FFF2-40B4-BE49-F238E27FC236}">
                <a16:creationId xmlns:a16="http://schemas.microsoft.com/office/drawing/2014/main" id="{0B61DD16-2D76-9F7C-9A1B-4381098B4A3D}"/>
              </a:ext>
            </a:extLst>
          </p:cNvPr>
          <p:cNvSpPr txBox="1"/>
          <p:nvPr/>
        </p:nvSpPr>
        <p:spPr>
          <a:xfrm>
            <a:off x="168644" y="5511377"/>
            <a:ext cx="805029" cy="184666"/>
          </a:xfrm>
          <a:prstGeom prst="rect">
            <a:avLst/>
          </a:prstGeom>
          <a:noFill/>
        </p:spPr>
        <p:txBody>
          <a:bodyPr wrap="none" rtlCol="0">
            <a:spAutoFit/>
          </a:bodyPr>
          <a:lstStyle/>
          <a:p>
            <a:r>
              <a:rPr lang="en-US" sz="600" dirty="0"/>
              <a:t>Example size 3x2'</a:t>
            </a:r>
            <a:endParaRPr lang="en-TH" sz="600" b="1" dirty="0"/>
          </a:p>
        </p:txBody>
      </p:sp>
      <p:sp>
        <p:nvSpPr>
          <p:cNvPr id="139" name="TextBox 138">
            <a:extLst>
              <a:ext uri="{FF2B5EF4-FFF2-40B4-BE49-F238E27FC236}">
                <a16:creationId xmlns:a16="http://schemas.microsoft.com/office/drawing/2014/main" id="{BC1B4154-E116-719A-C3CB-5A98C24F41FF}"/>
              </a:ext>
            </a:extLst>
          </p:cNvPr>
          <p:cNvSpPr txBox="1"/>
          <p:nvPr/>
        </p:nvSpPr>
        <p:spPr>
          <a:xfrm>
            <a:off x="3412548" y="4133422"/>
            <a:ext cx="1357507" cy="276999"/>
          </a:xfrm>
          <a:prstGeom prst="rect">
            <a:avLst/>
          </a:prstGeom>
          <a:noFill/>
        </p:spPr>
        <p:txBody>
          <a:bodyPr wrap="square" rtlCol="0">
            <a:spAutoFit/>
          </a:bodyPr>
          <a:lstStyle/>
          <a:p>
            <a:r>
              <a:rPr lang="en-US" sz="600" dirty="0"/>
              <a:t>The invoice number is not duplicate in the system (True)</a:t>
            </a:r>
            <a:endParaRPr lang="en-TH" sz="600" dirty="0">
              <a:cs typeface="Cordia New" panose="020B0304020202020204" pitchFamily="34" charset="-34"/>
            </a:endParaRPr>
          </a:p>
        </p:txBody>
      </p:sp>
      <p:cxnSp>
        <p:nvCxnSpPr>
          <p:cNvPr id="4" name="Elbow Connector 3">
            <a:extLst>
              <a:ext uri="{FF2B5EF4-FFF2-40B4-BE49-F238E27FC236}">
                <a16:creationId xmlns:a16="http://schemas.microsoft.com/office/drawing/2014/main" id="{1FFBCECE-0292-444F-240D-27EECB616024}"/>
              </a:ext>
            </a:extLst>
          </p:cNvPr>
          <p:cNvCxnSpPr>
            <a:cxnSpLocks/>
            <a:stCxn id="39" idx="3"/>
          </p:cNvCxnSpPr>
          <p:nvPr/>
        </p:nvCxnSpPr>
        <p:spPr>
          <a:xfrm flipH="1">
            <a:off x="3869631" y="5387216"/>
            <a:ext cx="105072" cy="3253303"/>
          </a:xfrm>
          <a:prstGeom prst="bentConnector3">
            <a:avLst>
              <a:gd name="adj1" fmla="val -664247"/>
            </a:avLst>
          </a:prstGeom>
          <a:ln w="63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Data 9">
            <a:extLst>
              <a:ext uri="{FF2B5EF4-FFF2-40B4-BE49-F238E27FC236}">
                <a16:creationId xmlns:a16="http://schemas.microsoft.com/office/drawing/2014/main" id="{B86D32B4-5475-2C93-3E4F-1D708873B776}"/>
              </a:ext>
            </a:extLst>
          </p:cNvPr>
          <p:cNvSpPr/>
          <p:nvPr/>
        </p:nvSpPr>
        <p:spPr>
          <a:xfrm>
            <a:off x="2711588" y="5978274"/>
            <a:ext cx="1395088" cy="326728"/>
          </a:xfrm>
          <a:prstGeom prst="flowChartInputOutpu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700" dirty="0">
                <a:solidFill>
                  <a:schemeClr val="tx1"/>
                </a:solidFill>
              </a:rPr>
              <a:t>Click</a:t>
            </a:r>
            <a:r>
              <a:rPr kumimoji="1" lang="th-TH" sz="700" dirty="0">
                <a:solidFill>
                  <a:schemeClr val="tx1"/>
                </a:solidFill>
              </a:rPr>
              <a:t> </a:t>
            </a:r>
            <a:r>
              <a:rPr kumimoji="1" lang="en-US" sz="700" dirty="0">
                <a:solidFill>
                  <a:schemeClr val="tx1"/>
                </a:solidFill>
              </a:rPr>
              <a:t>’Load Tags’</a:t>
            </a:r>
            <a:endParaRPr kumimoji="1" lang="en-TH" sz="700" dirty="0">
              <a:solidFill>
                <a:schemeClr val="tx1"/>
              </a:solidFill>
            </a:endParaRPr>
          </a:p>
        </p:txBody>
      </p:sp>
      <p:sp>
        <p:nvSpPr>
          <p:cNvPr id="8" name="TextBox 7">
            <a:extLst>
              <a:ext uri="{FF2B5EF4-FFF2-40B4-BE49-F238E27FC236}">
                <a16:creationId xmlns:a16="http://schemas.microsoft.com/office/drawing/2014/main" id="{21CBE572-BEFE-109C-F1BD-960A3AC86152}"/>
              </a:ext>
            </a:extLst>
          </p:cNvPr>
          <p:cNvSpPr txBox="1"/>
          <p:nvPr/>
        </p:nvSpPr>
        <p:spPr>
          <a:xfrm>
            <a:off x="406400" y="950291"/>
            <a:ext cx="5352171" cy="276999"/>
          </a:xfrm>
          <a:prstGeom prst="rect">
            <a:avLst/>
          </a:prstGeom>
          <a:noFill/>
        </p:spPr>
        <p:txBody>
          <a:bodyPr wrap="none" rtlCol="0">
            <a:spAutoFit/>
          </a:bodyPr>
          <a:lstStyle/>
          <a:p>
            <a:r>
              <a:rPr lang="en-US" sz="1200" b="0" i="0" dirty="0">
                <a:effectLst/>
              </a:rPr>
              <a:t>History Issued Tag and Reprint </a:t>
            </a:r>
            <a:r>
              <a:rPr kumimoji="1" lang="en-US" altLang="ja-JP" sz="1200" dirty="0"/>
              <a:t>: </a:t>
            </a:r>
            <a:r>
              <a:rPr lang="en-US" sz="1200" dirty="0"/>
              <a:t>Flow for Updating</a:t>
            </a:r>
            <a:r>
              <a:rPr lang="th-TH" sz="1200" dirty="0"/>
              <a:t> </a:t>
            </a:r>
            <a:r>
              <a:rPr lang="en-US" sz="1200" dirty="0"/>
              <a:t>data, and Printing Labels</a:t>
            </a:r>
            <a:endParaRPr lang="th-TH" sz="1200" b="1" dirty="0">
              <a:latin typeface="Cordia New" panose="020B0304020202020204" pitchFamily="34" charset="-34"/>
            </a:endParaRPr>
          </a:p>
        </p:txBody>
      </p:sp>
      <p:sp>
        <p:nvSpPr>
          <p:cNvPr id="9" name="Terminator 8">
            <a:extLst>
              <a:ext uri="{FF2B5EF4-FFF2-40B4-BE49-F238E27FC236}">
                <a16:creationId xmlns:a16="http://schemas.microsoft.com/office/drawing/2014/main" id="{E135D8F7-9390-2D43-29B7-795E1EB93ECE}"/>
              </a:ext>
            </a:extLst>
          </p:cNvPr>
          <p:cNvSpPr/>
          <p:nvPr/>
        </p:nvSpPr>
        <p:spPr>
          <a:xfrm>
            <a:off x="3038448" y="1974983"/>
            <a:ext cx="780486" cy="220596"/>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000" b="1" dirty="0">
                <a:solidFill>
                  <a:schemeClr val="tx1"/>
                </a:solidFill>
                <a:cs typeface="Cordia New" panose="020B0304020202020204" pitchFamily="34" charset="-34"/>
              </a:rPr>
              <a:t>Start</a:t>
            </a:r>
          </a:p>
        </p:txBody>
      </p:sp>
      <p:sp>
        <p:nvSpPr>
          <p:cNvPr id="11" name="Terminator 10">
            <a:extLst>
              <a:ext uri="{FF2B5EF4-FFF2-40B4-BE49-F238E27FC236}">
                <a16:creationId xmlns:a16="http://schemas.microsoft.com/office/drawing/2014/main" id="{5BF9C952-0979-8B7D-55C7-0D24DD7BBF69}"/>
              </a:ext>
            </a:extLst>
          </p:cNvPr>
          <p:cNvSpPr/>
          <p:nvPr/>
        </p:nvSpPr>
        <p:spPr>
          <a:xfrm>
            <a:off x="2956063" y="8497869"/>
            <a:ext cx="914400" cy="301752"/>
          </a:xfrm>
          <a:prstGeom prst="flowChartTerminato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800" b="1" dirty="0">
                <a:solidFill>
                  <a:schemeClr val="tx1"/>
                </a:solidFill>
                <a:cs typeface="Cordia New" panose="020B0304020202020204" pitchFamily="34" charset="-34"/>
              </a:rPr>
              <a:t>End</a:t>
            </a:r>
          </a:p>
        </p:txBody>
      </p:sp>
      <p:sp>
        <p:nvSpPr>
          <p:cNvPr id="12" name="TextBox 11">
            <a:extLst>
              <a:ext uri="{FF2B5EF4-FFF2-40B4-BE49-F238E27FC236}">
                <a16:creationId xmlns:a16="http://schemas.microsoft.com/office/drawing/2014/main" id="{4586D826-63CF-617C-36B0-C88D5CDA0983}"/>
              </a:ext>
            </a:extLst>
          </p:cNvPr>
          <p:cNvSpPr txBox="1"/>
          <p:nvPr/>
        </p:nvSpPr>
        <p:spPr>
          <a:xfrm>
            <a:off x="3941691" y="5212936"/>
            <a:ext cx="334984" cy="184666"/>
          </a:xfrm>
          <a:prstGeom prst="rect">
            <a:avLst/>
          </a:prstGeom>
          <a:noFill/>
        </p:spPr>
        <p:txBody>
          <a:bodyPr wrap="square" rtlCol="0">
            <a:spAutoFit/>
          </a:bodyPr>
          <a:lstStyle/>
          <a:p>
            <a:r>
              <a:rPr lang="en-TH" sz="600" dirty="0">
                <a:cs typeface="Cordia New" panose="020B0304020202020204" pitchFamily="34" charset="-34"/>
              </a:rPr>
              <a:t>No</a:t>
            </a:r>
          </a:p>
        </p:txBody>
      </p:sp>
      <p:sp>
        <p:nvSpPr>
          <p:cNvPr id="13" name="TextBox 12">
            <a:extLst>
              <a:ext uri="{FF2B5EF4-FFF2-40B4-BE49-F238E27FC236}">
                <a16:creationId xmlns:a16="http://schemas.microsoft.com/office/drawing/2014/main" id="{9A01FCC1-E858-97D1-822C-A19AE4733AF2}"/>
              </a:ext>
            </a:extLst>
          </p:cNvPr>
          <p:cNvSpPr txBox="1"/>
          <p:nvPr/>
        </p:nvSpPr>
        <p:spPr>
          <a:xfrm>
            <a:off x="3396324" y="5721817"/>
            <a:ext cx="334984" cy="184666"/>
          </a:xfrm>
          <a:prstGeom prst="rect">
            <a:avLst/>
          </a:prstGeom>
          <a:noFill/>
        </p:spPr>
        <p:txBody>
          <a:bodyPr wrap="square" rtlCol="0">
            <a:spAutoFit/>
          </a:bodyPr>
          <a:lstStyle/>
          <a:p>
            <a:r>
              <a:rPr lang="en-TH" sz="600" dirty="0">
                <a:cs typeface="Cordia New" panose="020B0304020202020204" pitchFamily="34" charset="-34"/>
              </a:rPr>
              <a:t>Yes</a:t>
            </a:r>
          </a:p>
        </p:txBody>
      </p:sp>
    </p:spTree>
    <p:extLst>
      <p:ext uri="{BB962C8B-B14F-4D97-AF65-F5344CB8AC3E}">
        <p14:creationId xmlns:p14="http://schemas.microsoft.com/office/powerpoint/2010/main" val="260570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2665303638"/>
              </p:ext>
            </p:extLst>
          </p:nvPr>
        </p:nvGraphicFramePr>
        <p:xfrm>
          <a:off x="289931" y="657714"/>
          <a:ext cx="6356195" cy="3334434"/>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28/Nov/2024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800" dirty="0">
                          <a:solidFill>
                            <a:schemeClr val="tx1"/>
                          </a:solidFill>
                          <a:latin typeface="+mn-lt"/>
                        </a:rPr>
                        <a:t>EDI system</a:t>
                      </a:r>
                    </a:p>
                    <a:p>
                      <a:r>
                        <a:rPr kumimoji="1" lang="en-US" altLang="ja-JP" sz="800" b="0" dirty="0"/>
                        <a:t>System Manual </a:t>
                      </a:r>
                      <a:r>
                        <a:rPr kumimoji="1" lang="en-US" altLang="ja-JP" sz="800" dirty="0">
                          <a:solidFill>
                            <a:schemeClr val="tx1"/>
                          </a:solidFill>
                          <a:latin typeface="+mn-lt"/>
                        </a:rPr>
                        <a:t>Documentation EN</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780360"/>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840327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189571"/>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3326445"/>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20</a:t>
            </a:fld>
            <a:endParaRPr kumimoji="1" lang="ja-JP" altLang="en-US"/>
          </a:p>
        </p:txBody>
      </p:sp>
    </p:spTree>
    <p:extLst>
      <p:ext uri="{BB962C8B-B14F-4D97-AF65-F5344CB8AC3E}">
        <p14:creationId xmlns:p14="http://schemas.microsoft.com/office/powerpoint/2010/main" val="135548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a:t>NIDEC TECHNO MOTOR (THAILAND) CO., 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21</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Document image</a:t>
            </a:r>
          </a:p>
          <a:p>
            <a:r>
              <a:rPr kumimoji="1" lang="en-US" altLang="ja-JP" sz="1100" dirty="0"/>
              <a:t>    3.1 </a:t>
            </a:r>
            <a:r>
              <a:rPr kumimoji="1" lang="en-US" altLang="ja-JP" sz="1100" dirty="0">
                <a:solidFill>
                  <a:schemeClr val="tx1"/>
                </a:solidFill>
                <a:cs typeface="Cordia New" panose="020B0304020202020204" pitchFamily="34" charset="-34"/>
              </a:rPr>
              <a:t>Dashboard</a:t>
            </a:r>
            <a:endParaRPr kumimoji="1" lang="en-US" altLang="ja-JP" sz="1100" dirty="0"/>
          </a:p>
          <a:p>
            <a:r>
              <a:rPr kumimoji="1" lang="en-US" altLang="ja-JP" sz="1100" dirty="0"/>
              <a:t>    3.2 </a:t>
            </a:r>
            <a:r>
              <a:rPr kumimoji="1" lang="en-US" altLang="ja-JP" sz="1100" dirty="0">
                <a:solidFill>
                  <a:schemeClr val="tx1"/>
                </a:solidFill>
                <a:cs typeface="Cordia New" panose="020B0304020202020204" pitchFamily="34" charset="-34"/>
              </a:rPr>
              <a:t>Print/Issues Tag</a:t>
            </a:r>
            <a:endParaRPr kumimoji="1" lang="en-US" altLang="ja-JP" sz="1100" dirty="0"/>
          </a:p>
          <a:p>
            <a:r>
              <a:rPr kumimoji="1" lang="en-US" altLang="ja-JP" sz="1100" dirty="0"/>
              <a:t>    3.3 </a:t>
            </a:r>
            <a:r>
              <a:rPr lang="en-US" sz="1100" i="0" dirty="0">
                <a:solidFill>
                  <a:srgbClr val="1F2D41"/>
                </a:solidFill>
                <a:effectLst/>
                <a:cs typeface="Cordia New" panose="020B0304020202020204" pitchFamily="34" charset="-34"/>
              </a:rPr>
              <a:t>Print/Issued Tag (Special Tag)</a:t>
            </a:r>
            <a:endParaRPr kumimoji="1" lang="en-US" altLang="ja-JP" sz="1100" dirty="0"/>
          </a:p>
          <a:p>
            <a:r>
              <a:rPr kumimoji="1" lang="en-US" altLang="ja-JP" sz="1100" dirty="0"/>
              <a:t>    3.4 </a:t>
            </a:r>
            <a:r>
              <a:rPr lang="en-US" sz="1100" i="0" dirty="0">
                <a:solidFill>
                  <a:srgbClr val="1F2D41"/>
                </a:solidFill>
                <a:effectLst/>
                <a:cs typeface="Cordia New" panose="020B0304020202020204" pitchFamily="34" charset="-34"/>
              </a:rPr>
              <a:t>History Issued Tag and Reprint</a:t>
            </a:r>
            <a:endParaRPr kumimoji="1" lang="en-US" altLang="ja-JP" sz="1100" dirty="0"/>
          </a:p>
          <a:p>
            <a:r>
              <a:rPr kumimoji="1" lang="en-US" altLang="ja-JP" sz="1100" dirty="0"/>
              <a:t>4. Operation flow</a:t>
            </a:r>
          </a:p>
          <a:p>
            <a:r>
              <a:rPr kumimoji="1" lang="en-US" altLang="ja-JP" sz="1100" dirty="0"/>
              <a:t>5. Q&amp;A</a:t>
            </a:r>
          </a:p>
          <a:p>
            <a:r>
              <a:rPr kumimoji="1" lang="en-US" altLang="ja-JP" sz="1100" dirty="0"/>
              <a:t>6. Sign off</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30887"/>
          </a:xfrm>
          <a:prstGeom prst="rect">
            <a:avLst/>
          </a:prstGeom>
          <a:noFill/>
        </p:spPr>
        <p:txBody>
          <a:bodyPr wrap="square" rtlCol="0">
            <a:spAutoFit/>
          </a:bodyPr>
          <a:lstStyle/>
          <a:p>
            <a:r>
              <a:rPr kumimoji="1" lang="en-US" altLang="ja-JP" sz="1100" dirty="0"/>
              <a:t>Introduced EDI system to NSET.</a:t>
            </a:r>
          </a:p>
          <a:p>
            <a:r>
              <a:rPr kumimoji="1" lang="en-US" altLang="ja-JP" sz="1100" dirty="0"/>
              <a:t>The system specifications for introduction are described in this document.</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pPr/>
              <a:t>4</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261610"/>
          </a:xfrm>
          <a:prstGeom prst="rect">
            <a:avLst/>
          </a:prstGeom>
          <a:noFill/>
        </p:spPr>
        <p:txBody>
          <a:bodyPr wrap="square" rtlCol="0">
            <a:spAutoFit/>
          </a:bodyPr>
          <a:lstStyle/>
          <a:p>
            <a:r>
              <a:rPr kumimoji="1" lang="en-US" altLang="ja-JP" sz="1100" dirty="0"/>
              <a:t>System flow diagram</a:t>
            </a:r>
            <a:endParaRPr kumimoji="1" lang="ja-JP" alt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904546D1-79EE-482E-A6BD-41EFA3E9A176}"/>
              </a:ext>
            </a:extLst>
          </p:cNvPr>
          <p:cNvSpPr txBox="1"/>
          <p:nvPr/>
        </p:nvSpPr>
        <p:spPr>
          <a:xfrm>
            <a:off x="406401" y="1453702"/>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710804"/>
            <a:ext cx="6117062" cy="747059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35" name="正方形/長方形 34">
            <a:extLst>
              <a:ext uri="{FF2B5EF4-FFF2-40B4-BE49-F238E27FC236}">
                <a16:creationId xmlns:a16="http://schemas.microsoft.com/office/drawing/2014/main" id="{28FFE1E8-4043-4251-A4E4-B7B924D69CFE}"/>
              </a:ext>
            </a:extLst>
          </p:cNvPr>
          <p:cNvSpPr/>
          <p:nvPr/>
        </p:nvSpPr>
        <p:spPr>
          <a:xfrm>
            <a:off x="888318" y="2202628"/>
            <a:ext cx="1780905" cy="25628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9" name="フローチャート: 磁気ディスク 18">
            <a:extLst>
              <a:ext uri="{FF2B5EF4-FFF2-40B4-BE49-F238E27FC236}">
                <a16:creationId xmlns:a16="http://schemas.microsoft.com/office/drawing/2014/main" id="{3CE92414-43C7-4CEE-8345-DE2BFE793C5E}"/>
              </a:ext>
            </a:extLst>
          </p:cNvPr>
          <p:cNvSpPr/>
          <p:nvPr/>
        </p:nvSpPr>
        <p:spPr>
          <a:xfrm>
            <a:off x="1283470" y="2992805"/>
            <a:ext cx="990600" cy="843127"/>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highlight>
                  <a:srgbClr val="FFFF00"/>
                </a:highlight>
              </a:rPr>
              <a:t>NST_XXX</a:t>
            </a:r>
          </a:p>
        </p:txBody>
      </p:sp>
      <p:sp>
        <p:nvSpPr>
          <p:cNvPr id="21" name="正方形/長方形 20">
            <a:extLst>
              <a:ext uri="{FF2B5EF4-FFF2-40B4-BE49-F238E27FC236}">
                <a16:creationId xmlns:a16="http://schemas.microsoft.com/office/drawing/2014/main" id="{C3F5F92E-9757-4231-A2FE-BB93FDA01A0D}"/>
              </a:ext>
            </a:extLst>
          </p:cNvPr>
          <p:cNvSpPr/>
          <p:nvPr/>
        </p:nvSpPr>
        <p:spPr>
          <a:xfrm>
            <a:off x="971964" y="2254718"/>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NSET database MS SQL 2014</a:t>
            </a:r>
            <a:endParaRPr kumimoji="1" lang="ja-JP" altLang="en-US" sz="800" b="1" dirty="0">
              <a:solidFill>
                <a:schemeClr val="tx1"/>
              </a:solidFill>
            </a:endParaRPr>
          </a:p>
        </p:txBody>
      </p:sp>
      <p:sp>
        <p:nvSpPr>
          <p:cNvPr id="22" name="正方形/長方形 21">
            <a:extLst>
              <a:ext uri="{FF2B5EF4-FFF2-40B4-BE49-F238E27FC236}">
                <a16:creationId xmlns:a16="http://schemas.microsoft.com/office/drawing/2014/main" id="{AFE6C1E6-CBCB-48D7-98BF-585E085DABBA}"/>
              </a:ext>
            </a:extLst>
          </p:cNvPr>
          <p:cNvSpPr/>
          <p:nvPr/>
        </p:nvSpPr>
        <p:spPr>
          <a:xfrm>
            <a:off x="770332" y="1815261"/>
            <a:ext cx="4073131" cy="30439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5" name="正方形/長方形 24">
            <a:extLst>
              <a:ext uri="{FF2B5EF4-FFF2-40B4-BE49-F238E27FC236}">
                <a16:creationId xmlns:a16="http://schemas.microsoft.com/office/drawing/2014/main" id="{89198DE1-1D93-4DFD-AF05-9708AC3C2656}"/>
              </a:ext>
            </a:extLst>
          </p:cNvPr>
          <p:cNvSpPr/>
          <p:nvPr/>
        </p:nvSpPr>
        <p:spPr>
          <a:xfrm>
            <a:off x="1990367" y="1867104"/>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NSET MS Server 2019</a:t>
            </a:r>
            <a:endParaRPr kumimoji="1" lang="ja-JP" altLang="en-US" sz="800" b="1" dirty="0">
              <a:solidFill>
                <a:schemeClr val="tx1"/>
              </a:solidFill>
            </a:endParaRPr>
          </a:p>
        </p:txBody>
      </p:sp>
      <p:cxnSp>
        <p:nvCxnSpPr>
          <p:cNvPr id="29" name="コネクタ: カギ線 28">
            <a:extLst>
              <a:ext uri="{FF2B5EF4-FFF2-40B4-BE49-F238E27FC236}">
                <a16:creationId xmlns:a16="http://schemas.microsoft.com/office/drawing/2014/main" id="{E55AB969-85CA-476D-B0C2-315CDD91357D}"/>
              </a:ext>
            </a:extLst>
          </p:cNvPr>
          <p:cNvCxnSpPr>
            <a:cxnSpLocks/>
            <a:stCxn id="19" idx="4"/>
            <a:endCxn id="28" idx="1"/>
          </p:cNvCxnSpPr>
          <p:nvPr/>
        </p:nvCxnSpPr>
        <p:spPr>
          <a:xfrm>
            <a:off x="2274070" y="3414369"/>
            <a:ext cx="961201" cy="845291"/>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21">
            <a:extLst>
              <a:ext uri="{FF2B5EF4-FFF2-40B4-BE49-F238E27FC236}">
                <a16:creationId xmlns:a16="http://schemas.microsoft.com/office/drawing/2014/main" id="{72788EE5-5981-8BED-A377-0C56E9DDE573}"/>
              </a:ext>
            </a:extLst>
          </p:cNvPr>
          <p:cNvSpPr/>
          <p:nvPr/>
        </p:nvSpPr>
        <p:spPr>
          <a:xfrm>
            <a:off x="888318" y="5821326"/>
            <a:ext cx="5114324" cy="30439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6" name="正方形/長方形 24">
            <a:extLst>
              <a:ext uri="{FF2B5EF4-FFF2-40B4-BE49-F238E27FC236}">
                <a16:creationId xmlns:a16="http://schemas.microsoft.com/office/drawing/2014/main" id="{6B61D7D0-6540-EA83-7C1E-8EBCB25B8FBD}"/>
              </a:ext>
            </a:extLst>
          </p:cNvPr>
          <p:cNvSpPr/>
          <p:nvPr/>
        </p:nvSpPr>
        <p:spPr>
          <a:xfrm>
            <a:off x="2612470" y="5883986"/>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NSET Cloud Server</a:t>
            </a:r>
            <a:endParaRPr kumimoji="1" lang="ja-JP" altLang="en-US" sz="800" b="1" dirty="0">
              <a:solidFill>
                <a:schemeClr val="tx1"/>
              </a:solidFill>
            </a:endParaRPr>
          </a:p>
        </p:txBody>
      </p:sp>
      <p:sp>
        <p:nvSpPr>
          <p:cNvPr id="12" name="フローチャート: 磁気ディスク 18">
            <a:extLst>
              <a:ext uri="{FF2B5EF4-FFF2-40B4-BE49-F238E27FC236}">
                <a16:creationId xmlns:a16="http://schemas.microsoft.com/office/drawing/2014/main" id="{8EC5808C-D54D-FA50-97B3-EC87BD1444A4}"/>
              </a:ext>
            </a:extLst>
          </p:cNvPr>
          <p:cNvSpPr/>
          <p:nvPr/>
        </p:nvSpPr>
        <p:spPr>
          <a:xfrm>
            <a:off x="4508285" y="7171661"/>
            <a:ext cx="990600" cy="843127"/>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NST_EDI</a:t>
            </a:r>
          </a:p>
        </p:txBody>
      </p:sp>
      <p:sp>
        <p:nvSpPr>
          <p:cNvPr id="18" name="正方形/長方形 27">
            <a:extLst>
              <a:ext uri="{FF2B5EF4-FFF2-40B4-BE49-F238E27FC236}">
                <a16:creationId xmlns:a16="http://schemas.microsoft.com/office/drawing/2014/main" id="{3649928C-5892-7BB7-90BC-05D00E84523C}"/>
              </a:ext>
            </a:extLst>
          </p:cNvPr>
          <p:cNvSpPr/>
          <p:nvPr/>
        </p:nvSpPr>
        <p:spPr>
          <a:xfrm>
            <a:off x="1037885" y="6187399"/>
            <a:ext cx="2197386" cy="25628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0" name="正方形/長方形 34">
            <a:extLst>
              <a:ext uri="{FF2B5EF4-FFF2-40B4-BE49-F238E27FC236}">
                <a16:creationId xmlns:a16="http://schemas.microsoft.com/office/drawing/2014/main" id="{6CE21B7B-DBA3-811A-954C-3BF70C352086}"/>
              </a:ext>
            </a:extLst>
          </p:cNvPr>
          <p:cNvSpPr/>
          <p:nvPr/>
        </p:nvSpPr>
        <p:spPr>
          <a:xfrm>
            <a:off x="4103410" y="6187399"/>
            <a:ext cx="1780905" cy="25628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4" name="正方形/長方形 20">
            <a:extLst>
              <a:ext uri="{FF2B5EF4-FFF2-40B4-BE49-F238E27FC236}">
                <a16:creationId xmlns:a16="http://schemas.microsoft.com/office/drawing/2014/main" id="{4DCF80A9-4721-AF40-D11F-BEAE8EFA4C9C}"/>
              </a:ext>
            </a:extLst>
          </p:cNvPr>
          <p:cNvSpPr/>
          <p:nvPr/>
        </p:nvSpPr>
        <p:spPr>
          <a:xfrm>
            <a:off x="4187056" y="6239489"/>
            <a:ext cx="1633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Postgres DB server</a:t>
            </a:r>
            <a:endParaRPr kumimoji="1" lang="ja-JP" altLang="en-US" sz="800" b="1" dirty="0">
              <a:solidFill>
                <a:schemeClr val="tx1"/>
              </a:solidFill>
            </a:endParaRPr>
          </a:p>
        </p:txBody>
      </p:sp>
      <p:grpSp>
        <p:nvGrpSpPr>
          <p:cNvPr id="31" name="Group 30">
            <a:extLst>
              <a:ext uri="{FF2B5EF4-FFF2-40B4-BE49-F238E27FC236}">
                <a16:creationId xmlns:a16="http://schemas.microsoft.com/office/drawing/2014/main" id="{319E80D7-C473-67B1-6975-5F910FD478FE}"/>
              </a:ext>
            </a:extLst>
          </p:cNvPr>
          <p:cNvGrpSpPr/>
          <p:nvPr/>
        </p:nvGrpSpPr>
        <p:grpSpPr>
          <a:xfrm>
            <a:off x="3235271" y="3844743"/>
            <a:ext cx="1456501" cy="829834"/>
            <a:chOff x="2875749" y="4685048"/>
            <a:chExt cx="1456501" cy="829834"/>
          </a:xfrm>
        </p:grpSpPr>
        <p:sp>
          <p:nvSpPr>
            <p:cNvPr id="28" name="正方形/長方形 27">
              <a:extLst>
                <a:ext uri="{FF2B5EF4-FFF2-40B4-BE49-F238E27FC236}">
                  <a16:creationId xmlns:a16="http://schemas.microsoft.com/office/drawing/2014/main" id="{419C3872-F404-43C2-95FA-ED09B1232170}"/>
                </a:ext>
              </a:extLst>
            </p:cNvPr>
            <p:cNvSpPr/>
            <p:nvPr/>
          </p:nvSpPr>
          <p:spPr>
            <a:xfrm>
              <a:off x="2875749" y="4685048"/>
              <a:ext cx="1456501" cy="82983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Sync data service</a:t>
              </a:r>
            </a:p>
            <a:p>
              <a:pPr algn="ctr"/>
              <a:r>
                <a:rPr kumimoji="1" lang="en-US" altLang="ja-JP" sz="800" b="1" dirty="0">
                  <a:solidFill>
                    <a:schemeClr val="tx1"/>
                  </a:solidFill>
                </a:rPr>
                <a:t>(Called by DB trigger)</a:t>
              </a:r>
              <a:endParaRPr kumimoji="1" lang="ja-JP" altLang="en-US" sz="800" b="1" dirty="0">
                <a:solidFill>
                  <a:schemeClr val="tx1"/>
                </a:solidFill>
              </a:endParaRPr>
            </a:p>
          </p:txBody>
        </p:sp>
        <p:sp>
          <p:nvSpPr>
            <p:cNvPr id="30" name="正方形/長方形 20">
              <a:extLst>
                <a:ext uri="{FF2B5EF4-FFF2-40B4-BE49-F238E27FC236}">
                  <a16:creationId xmlns:a16="http://schemas.microsoft.com/office/drawing/2014/main" id="{CAC9E921-CBA3-EB6A-CC5E-4B0C8F36F7FB}"/>
                </a:ext>
              </a:extLst>
            </p:cNvPr>
            <p:cNvSpPr/>
            <p:nvPr/>
          </p:nvSpPr>
          <p:spPr>
            <a:xfrm>
              <a:off x="3056680" y="4712331"/>
              <a:ext cx="1137795" cy="20039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Micro service</a:t>
              </a:r>
              <a:endParaRPr kumimoji="1" lang="ja-JP" altLang="en-US" sz="800" b="1" dirty="0">
                <a:solidFill>
                  <a:schemeClr val="tx1"/>
                </a:solidFill>
              </a:endParaRPr>
            </a:p>
          </p:txBody>
        </p:sp>
      </p:grpSp>
      <p:sp>
        <p:nvSpPr>
          <p:cNvPr id="40" name="正方形/長方形 20">
            <a:extLst>
              <a:ext uri="{FF2B5EF4-FFF2-40B4-BE49-F238E27FC236}">
                <a16:creationId xmlns:a16="http://schemas.microsoft.com/office/drawing/2014/main" id="{EF9A7F13-19E3-A494-4C08-17CDED61A108}"/>
              </a:ext>
            </a:extLst>
          </p:cNvPr>
          <p:cNvSpPr/>
          <p:nvPr/>
        </p:nvSpPr>
        <p:spPr>
          <a:xfrm>
            <a:off x="1474548" y="6249912"/>
            <a:ext cx="1324059"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EDI System</a:t>
            </a:r>
            <a:endParaRPr kumimoji="1" lang="ja-JP" altLang="en-US" sz="800" b="1" dirty="0">
              <a:solidFill>
                <a:schemeClr val="tx1"/>
              </a:solidFill>
            </a:endParaRPr>
          </a:p>
        </p:txBody>
      </p:sp>
      <p:sp>
        <p:nvSpPr>
          <p:cNvPr id="46" name="正方形/長方形 20">
            <a:extLst>
              <a:ext uri="{FF2B5EF4-FFF2-40B4-BE49-F238E27FC236}">
                <a16:creationId xmlns:a16="http://schemas.microsoft.com/office/drawing/2014/main" id="{A4EDC18C-0031-C6BF-BE7D-99E2E189115C}"/>
              </a:ext>
            </a:extLst>
          </p:cNvPr>
          <p:cNvSpPr/>
          <p:nvPr/>
        </p:nvSpPr>
        <p:spPr>
          <a:xfrm>
            <a:off x="1126463" y="6626122"/>
            <a:ext cx="2034523" cy="2590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Linkage Data API</a:t>
            </a:r>
            <a:endParaRPr kumimoji="1" lang="ja-JP" altLang="en-US" sz="800" b="1" dirty="0">
              <a:solidFill>
                <a:schemeClr val="tx1"/>
              </a:solidFill>
            </a:endParaRPr>
          </a:p>
        </p:txBody>
      </p:sp>
      <p:sp>
        <p:nvSpPr>
          <p:cNvPr id="49" name="正方形/長方形 20">
            <a:extLst>
              <a:ext uri="{FF2B5EF4-FFF2-40B4-BE49-F238E27FC236}">
                <a16:creationId xmlns:a16="http://schemas.microsoft.com/office/drawing/2014/main" id="{E87F9E0D-1FDC-0403-553F-97A2A161E919}"/>
              </a:ext>
            </a:extLst>
          </p:cNvPr>
          <p:cNvSpPr/>
          <p:nvPr/>
        </p:nvSpPr>
        <p:spPr>
          <a:xfrm>
            <a:off x="1126463" y="6939767"/>
            <a:ext cx="987839" cy="5262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Web User Interface</a:t>
            </a:r>
            <a:endParaRPr kumimoji="1" lang="ja-JP" altLang="en-US" sz="800" b="1" dirty="0">
              <a:solidFill>
                <a:schemeClr val="tx1"/>
              </a:solidFill>
            </a:endParaRPr>
          </a:p>
        </p:txBody>
      </p:sp>
      <p:cxnSp>
        <p:nvCxnSpPr>
          <p:cNvPr id="50" name="コネクタ: カギ線 28">
            <a:extLst>
              <a:ext uri="{FF2B5EF4-FFF2-40B4-BE49-F238E27FC236}">
                <a16:creationId xmlns:a16="http://schemas.microsoft.com/office/drawing/2014/main" id="{3CF37B07-8C2D-F09E-F86C-0642CDF072A1}"/>
              </a:ext>
            </a:extLst>
          </p:cNvPr>
          <p:cNvCxnSpPr>
            <a:cxnSpLocks/>
            <a:stCxn id="46" idx="3"/>
            <a:endCxn id="12" idx="1"/>
          </p:cNvCxnSpPr>
          <p:nvPr/>
        </p:nvCxnSpPr>
        <p:spPr>
          <a:xfrm>
            <a:off x="3160986" y="6755654"/>
            <a:ext cx="1842599" cy="416007"/>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8">
            <a:extLst>
              <a:ext uri="{FF2B5EF4-FFF2-40B4-BE49-F238E27FC236}">
                <a16:creationId xmlns:a16="http://schemas.microsoft.com/office/drawing/2014/main" id="{DA63EA52-0D6F-595E-32E0-4A321B4BDBF5}"/>
              </a:ext>
            </a:extLst>
          </p:cNvPr>
          <p:cNvCxnSpPr>
            <a:cxnSpLocks/>
            <a:stCxn id="28" idx="2"/>
            <a:endCxn id="46" idx="1"/>
          </p:cNvCxnSpPr>
          <p:nvPr/>
        </p:nvCxnSpPr>
        <p:spPr>
          <a:xfrm rot="5400000">
            <a:off x="1504455" y="4296586"/>
            <a:ext cx="2081077" cy="2837059"/>
          </a:xfrm>
          <a:prstGeom prst="bentConnector4">
            <a:avLst>
              <a:gd name="adj1" fmla="val 46888"/>
              <a:gd name="adj2" fmla="val 115282"/>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20">
            <a:extLst>
              <a:ext uri="{FF2B5EF4-FFF2-40B4-BE49-F238E27FC236}">
                <a16:creationId xmlns:a16="http://schemas.microsoft.com/office/drawing/2014/main" id="{7730B6FB-7900-C137-D111-D297D1DAD1C4}"/>
              </a:ext>
            </a:extLst>
          </p:cNvPr>
          <p:cNvSpPr/>
          <p:nvPr/>
        </p:nvSpPr>
        <p:spPr>
          <a:xfrm>
            <a:off x="2170387" y="6926227"/>
            <a:ext cx="990600" cy="5262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System</a:t>
            </a:r>
          </a:p>
          <a:p>
            <a:pPr algn="ctr"/>
            <a:r>
              <a:rPr kumimoji="1" lang="en-US" altLang="ja-JP" sz="800" b="1" dirty="0">
                <a:solidFill>
                  <a:schemeClr val="tx1"/>
                </a:solidFill>
              </a:rPr>
              <a:t>Backend</a:t>
            </a:r>
            <a:endParaRPr kumimoji="1" lang="ja-JP" altLang="en-US" sz="800" b="1" dirty="0">
              <a:solidFill>
                <a:schemeClr val="tx1"/>
              </a:solidFill>
            </a:endParaRPr>
          </a:p>
        </p:txBody>
      </p:sp>
      <p:cxnSp>
        <p:nvCxnSpPr>
          <p:cNvPr id="58" name="コネクタ: カギ線 28">
            <a:extLst>
              <a:ext uri="{FF2B5EF4-FFF2-40B4-BE49-F238E27FC236}">
                <a16:creationId xmlns:a16="http://schemas.microsoft.com/office/drawing/2014/main" id="{F1EF291C-AF18-068B-5953-5232A0ECCA65}"/>
              </a:ext>
            </a:extLst>
          </p:cNvPr>
          <p:cNvCxnSpPr>
            <a:cxnSpLocks/>
            <a:stCxn id="57" idx="3"/>
            <a:endCxn id="12" idx="2"/>
          </p:cNvCxnSpPr>
          <p:nvPr/>
        </p:nvCxnSpPr>
        <p:spPr>
          <a:xfrm>
            <a:off x="3160987" y="7189377"/>
            <a:ext cx="1347298" cy="403848"/>
          </a:xfrm>
          <a:prstGeom prst="bentConnector3">
            <a:avLst>
              <a:gd name="adj1" fmla="val 50000"/>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07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587C9-2AB4-5E18-4DE8-A7A580761CDE}"/>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D6A0F0DF-0D52-E0B1-AAE9-09493BC7160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AC627FC1-6917-06E0-AE3C-A6B8D957C045}"/>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pic>
        <p:nvPicPr>
          <p:cNvPr id="2" name="Picture 1">
            <a:extLst>
              <a:ext uri="{FF2B5EF4-FFF2-40B4-BE49-F238E27FC236}">
                <a16:creationId xmlns:a16="http://schemas.microsoft.com/office/drawing/2014/main" id="{D21F9ADE-158C-3C3F-F46C-F8AFFE8F52F1}"/>
              </a:ext>
            </a:extLst>
          </p:cNvPr>
          <p:cNvPicPr>
            <a:picLocks noChangeAspect="1"/>
          </p:cNvPicPr>
          <p:nvPr/>
        </p:nvPicPr>
        <p:blipFill>
          <a:blip r:embed="rId2"/>
          <a:stretch>
            <a:fillRect/>
          </a:stretch>
        </p:blipFill>
        <p:spPr>
          <a:xfrm>
            <a:off x="686344" y="2308950"/>
            <a:ext cx="5474486" cy="3041787"/>
          </a:xfrm>
          <a:prstGeom prst="rect">
            <a:avLst/>
          </a:prstGeom>
          <a:ln w="6350">
            <a:solidFill>
              <a:schemeClr val="tx1"/>
            </a:solidFill>
          </a:ln>
        </p:spPr>
      </p:pic>
      <p:sp>
        <p:nvSpPr>
          <p:cNvPr id="5" name="Rectangle 4">
            <a:extLst>
              <a:ext uri="{FF2B5EF4-FFF2-40B4-BE49-F238E27FC236}">
                <a16:creationId xmlns:a16="http://schemas.microsoft.com/office/drawing/2014/main" id="{100FB718-474F-E155-D8BE-0C36EA76A104}"/>
              </a:ext>
            </a:extLst>
          </p:cNvPr>
          <p:cNvSpPr/>
          <p:nvPr/>
        </p:nvSpPr>
        <p:spPr>
          <a:xfrm>
            <a:off x="3971492" y="2298064"/>
            <a:ext cx="2117477" cy="19526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6" name="Rectangle 5">
            <a:extLst>
              <a:ext uri="{FF2B5EF4-FFF2-40B4-BE49-F238E27FC236}">
                <a16:creationId xmlns:a16="http://schemas.microsoft.com/office/drawing/2014/main" id="{506FAB04-6739-91E3-C88B-39C82BC17FC0}"/>
              </a:ext>
            </a:extLst>
          </p:cNvPr>
          <p:cNvSpPr/>
          <p:nvPr/>
        </p:nvSpPr>
        <p:spPr>
          <a:xfrm>
            <a:off x="686344" y="2504212"/>
            <a:ext cx="787867" cy="28465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7" name="Rectangle 6">
            <a:extLst>
              <a:ext uri="{FF2B5EF4-FFF2-40B4-BE49-F238E27FC236}">
                <a16:creationId xmlns:a16="http://schemas.microsoft.com/office/drawing/2014/main" id="{FFF9BEF6-9E4C-EB57-8C89-4E5406E6477E}"/>
              </a:ext>
            </a:extLst>
          </p:cNvPr>
          <p:cNvSpPr/>
          <p:nvPr/>
        </p:nvSpPr>
        <p:spPr>
          <a:xfrm>
            <a:off x="1560448" y="2560509"/>
            <a:ext cx="4535927" cy="22630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9" name="TextBox 8">
            <a:extLst>
              <a:ext uri="{FF2B5EF4-FFF2-40B4-BE49-F238E27FC236}">
                <a16:creationId xmlns:a16="http://schemas.microsoft.com/office/drawing/2014/main" id="{4A1FEC72-ED4B-7412-E919-2FB7BF1F4CC0}"/>
              </a:ext>
            </a:extLst>
          </p:cNvPr>
          <p:cNvSpPr txBox="1"/>
          <p:nvPr/>
        </p:nvSpPr>
        <p:spPr>
          <a:xfrm>
            <a:off x="679213" y="1254425"/>
            <a:ext cx="4351017" cy="707886"/>
          </a:xfrm>
          <a:prstGeom prst="rect">
            <a:avLst/>
          </a:prstGeom>
          <a:noFill/>
        </p:spPr>
        <p:txBody>
          <a:bodyPr wrap="square" rtlCol="0">
            <a:spAutoFit/>
          </a:bodyPr>
          <a:lstStyle/>
          <a:p>
            <a:r>
              <a:rPr lang="en-US" sz="1000" dirty="0"/>
              <a:t>The dashboard consists of three sections.</a:t>
            </a:r>
          </a:p>
          <a:p>
            <a:pPr marL="228600" indent="-228600">
              <a:buAutoNum type="arabicPeriod"/>
            </a:pPr>
            <a:r>
              <a:rPr lang="en-US" sz="1000" dirty="0"/>
              <a:t>Login</a:t>
            </a:r>
          </a:p>
          <a:p>
            <a:pPr marL="228600" indent="-228600">
              <a:buAutoNum type="arabicPeriod"/>
            </a:pPr>
            <a:r>
              <a:rPr lang="en-US" sz="1000" dirty="0"/>
              <a:t>Site Menu</a:t>
            </a:r>
          </a:p>
          <a:p>
            <a:pPr marL="228600" indent="-228600">
              <a:buAutoNum type="arabicPeriod"/>
            </a:pPr>
            <a:r>
              <a:rPr lang="en-US" sz="1000" dirty="0"/>
              <a:t>Main content</a:t>
            </a:r>
          </a:p>
        </p:txBody>
      </p:sp>
      <p:sp>
        <p:nvSpPr>
          <p:cNvPr id="10" name="Oval 9">
            <a:extLst>
              <a:ext uri="{FF2B5EF4-FFF2-40B4-BE49-F238E27FC236}">
                <a16:creationId xmlns:a16="http://schemas.microsoft.com/office/drawing/2014/main" id="{BCDB4604-85A1-8F2F-6CE4-4BE0CFF50F1F}"/>
              </a:ext>
            </a:extLst>
          </p:cNvPr>
          <p:cNvSpPr/>
          <p:nvPr/>
        </p:nvSpPr>
        <p:spPr>
          <a:xfrm>
            <a:off x="6171656" y="2278732"/>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pic>
        <p:nvPicPr>
          <p:cNvPr id="18" name="Picture 17">
            <a:extLst>
              <a:ext uri="{FF2B5EF4-FFF2-40B4-BE49-F238E27FC236}">
                <a16:creationId xmlns:a16="http://schemas.microsoft.com/office/drawing/2014/main" id="{C9A4D65D-9DEA-C812-725A-970C318976C5}"/>
              </a:ext>
            </a:extLst>
          </p:cNvPr>
          <p:cNvPicPr>
            <a:picLocks noChangeAspect="1"/>
          </p:cNvPicPr>
          <p:nvPr/>
        </p:nvPicPr>
        <p:blipFill>
          <a:blip r:embed="rId3"/>
          <a:stretch>
            <a:fillRect/>
          </a:stretch>
        </p:blipFill>
        <p:spPr>
          <a:xfrm>
            <a:off x="1410017" y="6982236"/>
            <a:ext cx="4037966" cy="1643186"/>
          </a:xfrm>
          <a:prstGeom prst="rect">
            <a:avLst/>
          </a:prstGeom>
          <a:ln w="6350">
            <a:solidFill>
              <a:schemeClr val="tx1"/>
            </a:solidFill>
          </a:ln>
        </p:spPr>
      </p:pic>
      <p:sp>
        <p:nvSpPr>
          <p:cNvPr id="19" name="Rectangle 18">
            <a:extLst>
              <a:ext uri="{FF2B5EF4-FFF2-40B4-BE49-F238E27FC236}">
                <a16:creationId xmlns:a16="http://schemas.microsoft.com/office/drawing/2014/main" id="{06D3987B-71FD-2019-6159-BB4E5227FB52}"/>
              </a:ext>
            </a:extLst>
          </p:cNvPr>
          <p:cNvSpPr/>
          <p:nvPr/>
        </p:nvSpPr>
        <p:spPr>
          <a:xfrm>
            <a:off x="3637562" y="7044761"/>
            <a:ext cx="1590072" cy="2404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cxnSp>
        <p:nvCxnSpPr>
          <p:cNvPr id="21" name="Straight Arrow Connector 20">
            <a:extLst>
              <a:ext uri="{FF2B5EF4-FFF2-40B4-BE49-F238E27FC236}">
                <a16:creationId xmlns:a16="http://schemas.microsoft.com/office/drawing/2014/main" id="{684A0A34-965C-3D30-D9FD-A71C7A392C13}"/>
              </a:ext>
            </a:extLst>
          </p:cNvPr>
          <p:cNvCxnSpPr>
            <a:cxnSpLocks/>
          </p:cNvCxnSpPr>
          <p:nvPr/>
        </p:nvCxnSpPr>
        <p:spPr>
          <a:xfrm flipH="1" flipV="1">
            <a:off x="3637562" y="6747340"/>
            <a:ext cx="214629" cy="29742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3C65F4B-0134-5A59-458B-652EF2614EB0}"/>
              </a:ext>
            </a:extLst>
          </p:cNvPr>
          <p:cNvSpPr/>
          <p:nvPr/>
        </p:nvSpPr>
        <p:spPr>
          <a:xfrm>
            <a:off x="2881204" y="6408582"/>
            <a:ext cx="1209526" cy="29784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TH" sz="1000" dirty="0">
                <a:solidFill>
                  <a:schemeClr val="tx1"/>
                </a:solidFill>
                <a:cs typeface="Cordia New" panose="020B0304020202020204" pitchFamily="34" charset="-34"/>
              </a:rPr>
              <a:t>Username</a:t>
            </a:r>
          </a:p>
        </p:txBody>
      </p:sp>
      <p:sp>
        <p:nvSpPr>
          <p:cNvPr id="25" name="Rectangle 24">
            <a:extLst>
              <a:ext uri="{FF2B5EF4-FFF2-40B4-BE49-F238E27FC236}">
                <a16:creationId xmlns:a16="http://schemas.microsoft.com/office/drawing/2014/main" id="{2B48690C-75F7-F444-C4F4-A5E522A99BC8}"/>
              </a:ext>
            </a:extLst>
          </p:cNvPr>
          <p:cNvSpPr/>
          <p:nvPr/>
        </p:nvSpPr>
        <p:spPr>
          <a:xfrm>
            <a:off x="4432598" y="6407299"/>
            <a:ext cx="1209526" cy="29784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TH" sz="1000" dirty="0">
                <a:solidFill>
                  <a:schemeClr val="tx1"/>
                </a:solidFill>
                <a:cs typeface="Cordia New" panose="020B0304020202020204" pitchFamily="34" charset="-34"/>
              </a:rPr>
              <a:t>Vendor name</a:t>
            </a:r>
          </a:p>
        </p:txBody>
      </p:sp>
      <p:cxnSp>
        <p:nvCxnSpPr>
          <p:cNvPr id="26" name="Straight Arrow Connector 25">
            <a:extLst>
              <a:ext uri="{FF2B5EF4-FFF2-40B4-BE49-F238E27FC236}">
                <a16:creationId xmlns:a16="http://schemas.microsoft.com/office/drawing/2014/main" id="{D6827B26-9064-BF51-C6DF-DC859452824E}"/>
              </a:ext>
            </a:extLst>
          </p:cNvPr>
          <p:cNvCxnSpPr>
            <a:cxnSpLocks/>
            <a:endCxn id="25" idx="2"/>
          </p:cNvCxnSpPr>
          <p:nvPr/>
        </p:nvCxnSpPr>
        <p:spPr>
          <a:xfrm flipV="1">
            <a:off x="4881026" y="6705143"/>
            <a:ext cx="156335" cy="33961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115FB5E-32CF-E5AD-BBBA-A6731ABFC45B}"/>
              </a:ext>
            </a:extLst>
          </p:cNvPr>
          <p:cNvSpPr txBox="1"/>
          <p:nvPr/>
        </p:nvSpPr>
        <p:spPr>
          <a:xfrm>
            <a:off x="406400" y="950291"/>
            <a:ext cx="1189749" cy="276999"/>
          </a:xfrm>
          <a:prstGeom prst="rect">
            <a:avLst/>
          </a:prstGeom>
          <a:noFill/>
        </p:spPr>
        <p:txBody>
          <a:bodyPr wrap="none" rtlCol="0">
            <a:spAutoFit/>
          </a:bodyPr>
          <a:lstStyle/>
          <a:p>
            <a:r>
              <a:rPr lang="en-TH" sz="1200" dirty="0"/>
              <a:t>3.1 </a:t>
            </a:r>
            <a:r>
              <a:rPr kumimoji="1" lang="en-US" altLang="ja-JP" sz="1200" dirty="0">
                <a:solidFill>
                  <a:schemeClr val="tx1"/>
                </a:solidFill>
                <a:cs typeface="Cordia New" panose="020B0304020202020204" pitchFamily="34" charset="-34"/>
              </a:rPr>
              <a:t>Dashboard</a:t>
            </a:r>
            <a:endParaRPr lang="en-TH" sz="1200" dirty="0"/>
          </a:p>
        </p:txBody>
      </p:sp>
      <p:sp>
        <p:nvSpPr>
          <p:cNvPr id="8" name="TextBox 7">
            <a:extLst>
              <a:ext uri="{FF2B5EF4-FFF2-40B4-BE49-F238E27FC236}">
                <a16:creationId xmlns:a16="http://schemas.microsoft.com/office/drawing/2014/main" id="{EEDBC4B0-33D9-2256-5D1A-445B844E4F85}"/>
              </a:ext>
            </a:extLst>
          </p:cNvPr>
          <p:cNvSpPr txBox="1"/>
          <p:nvPr/>
        </p:nvSpPr>
        <p:spPr>
          <a:xfrm>
            <a:off x="690599" y="5649402"/>
            <a:ext cx="5832863" cy="400110"/>
          </a:xfrm>
          <a:prstGeom prst="rect">
            <a:avLst/>
          </a:prstGeom>
          <a:noFill/>
        </p:spPr>
        <p:txBody>
          <a:bodyPr wrap="square" rtlCol="0">
            <a:spAutoFit/>
          </a:bodyPr>
          <a:lstStyle/>
          <a:p>
            <a:r>
              <a:rPr lang="en-US" sz="1000" dirty="0"/>
              <a:t>After the user logs into the system, the tab at the top right will display the username and the Vendor name.</a:t>
            </a:r>
            <a:endParaRPr lang="en-TH" sz="1000" dirty="0"/>
          </a:p>
        </p:txBody>
      </p:sp>
      <p:sp>
        <p:nvSpPr>
          <p:cNvPr id="11" name="Oval 10">
            <a:extLst>
              <a:ext uri="{FF2B5EF4-FFF2-40B4-BE49-F238E27FC236}">
                <a16:creationId xmlns:a16="http://schemas.microsoft.com/office/drawing/2014/main" id="{27D3A0E0-8D98-EB61-A2C5-60461FF369E3}"/>
              </a:ext>
            </a:extLst>
          </p:cNvPr>
          <p:cNvSpPr/>
          <p:nvPr/>
        </p:nvSpPr>
        <p:spPr>
          <a:xfrm>
            <a:off x="933127" y="3524079"/>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2</a:t>
            </a:r>
            <a:endParaRPr kumimoji="1" lang="en-TH" sz="1100" b="1" dirty="0">
              <a:solidFill>
                <a:schemeClr val="bg1"/>
              </a:solidFill>
              <a:cs typeface="TH SarabunPSK" panose="020B0500040200020003" pitchFamily="34" charset="-34"/>
            </a:endParaRPr>
          </a:p>
        </p:txBody>
      </p:sp>
      <p:sp>
        <p:nvSpPr>
          <p:cNvPr id="12" name="Oval 11">
            <a:extLst>
              <a:ext uri="{FF2B5EF4-FFF2-40B4-BE49-F238E27FC236}">
                <a16:creationId xmlns:a16="http://schemas.microsoft.com/office/drawing/2014/main" id="{D638404B-AB71-6D89-847D-99F6858469FE}"/>
              </a:ext>
            </a:extLst>
          </p:cNvPr>
          <p:cNvSpPr/>
          <p:nvPr/>
        </p:nvSpPr>
        <p:spPr>
          <a:xfrm>
            <a:off x="4186676" y="4168313"/>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100" b="1" dirty="0">
                <a:solidFill>
                  <a:schemeClr val="bg1"/>
                </a:solidFill>
                <a:cs typeface="TH SarabunPSK" panose="020B0500040200020003" pitchFamily="34" charset="-34"/>
              </a:rPr>
              <a:t>3</a:t>
            </a:r>
            <a:endParaRPr kumimoji="1" lang="en-TH" sz="1100" b="1" dirty="0">
              <a:solidFill>
                <a:schemeClr val="bg1"/>
              </a:solidFill>
              <a:cs typeface="TH SarabunPSK" panose="020B0500040200020003" pitchFamily="34" charset="-34"/>
            </a:endParaRPr>
          </a:p>
        </p:txBody>
      </p:sp>
    </p:spTree>
    <p:extLst>
      <p:ext uri="{BB962C8B-B14F-4D97-AF65-F5344CB8AC3E}">
        <p14:creationId xmlns:p14="http://schemas.microsoft.com/office/powerpoint/2010/main" val="194181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A37C-C6D8-43B8-9BB0-21FFB10C279F}"/>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00C9F641-1209-0EF5-41B2-AFD379182FFD}"/>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B4821EC8-4702-FA03-635F-AC196CB0F92F}"/>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9" name="TextBox 8">
            <a:extLst>
              <a:ext uri="{FF2B5EF4-FFF2-40B4-BE49-F238E27FC236}">
                <a16:creationId xmlns:a16="http://schemas.microsoft.com/office/drawing/2014/main" id="{05804DE2-B153-D78E-FD33-84C8BE61A96B}"/>
              </a:ext>
            </a:extLst>
          </p:cNvPr>
          <p:cNvSpPr txBox="1"/>
          <p:nvPr/>
        </p:nvSpPr>
        <p:spPr>
          <a:xfrm>
            <a:off x="679213" y="1254425"/>
            <a:ext cx="5844250" cy="707886"/>
          </a:xfrm>
          <a:prstGeom prst="rect">
            <a:avLst/>
          </a:prstGeom>
          <a:noFill/>
        </p:spPr>
        <p:txBody>
          <a:bodyPr wrap="square" rtlCol="0">
            <a:spAutoFit/>
          </a:bodyPr>
          <a:lstStyle/>
          <a:p>
            <a:r>
              <a:rPr kumimoji="1" lang="en-US" altLang="ja-JP" sz="1000" b="1" dirty="0">
                <a:solidFill>
                  <a:schemeClr val="tx1"/>
                </a:solidFill>
                <a:cs typeface="Cordia New" panose="020B0304020202020204" pitchFamily="34" charset="-34"/>
              </a:rPr>
              <a:t>Print/Issues Tag </a:t>
            </a:r>
            <a:r>
              <a:rPr lang="en-US" sz="1000" b="1" dirty="0"/>
              <a:t>consists of three sections</a:t>
            </a:r>
            <a:endParaRPr lang="en-US" sz="1000" dirty="0"/>
          </a:p>
          <a:p>
            <a:pPr marL="228600" indent="-228600">
              <a:buAutoNum type="arabicPeriod"/>
            </a:pPr>
            <a:r>
              <a:rPr lang="en-US" sz="1000" dirty="0"/>
              <a:t>Search for information</a:t>
            </a:r>
          </a:p>
          <a:p>
            <a:pPr marL="228600" indent="-228600">
              <a:buAutoNum type="arabicPeriod"/>
            </a:pPr>
            <a:r>
              <a:rPr lang="en-US" sz="1000" dirty="0"/>
              <a:t>Update the Invoice number, Delivery Date, and print labels in A4 and 3x2 inch sizes</a:t>
            </a:r>
          </a:p>
          <a:p>
            <a:pPr marL="228600" indent="-228600">
              <a:buAutoNum type="arabicPeriod"/>
            </a:pPr>
            <a:r>
              <a:rPr lang="en-US" sz="1000" dirty="0"/>
              <a:t>Display section for information after searching</a:t>
            </a:r>
          </a:p>
        </p:txBody>
      </p:sp>
      <p:sp>
        <p:nvSpPr>
          <p:cNvPr id="4" name="TextBox 3">
            <a:extLst>
              <a:ext uri="{FF2B5EF4-FFF2-40B4-BE49-F238E27FC236}">
                <a16:creationId xmlns:a16="http://schemas.microsoft.com/office/drawing/2014/main" id="{7A61F8CE-CF88-85DE-DA9D-9180839CDA3C}"/>
              </a:ext>
            </a:extLst>
          </p:cNvPr>
          <p:cNvSpPr txBox="1"/>
          <p:nvPr/>
        </p:nvSpPr>
        <p:spPr>
          <a:xfrm>
            <a:off x="406400" y="950291"/>
            <a:ext cx="1532214" cy="276999"/>
          </a:xfrm>
          <a:prstGeom prst="rect">
            <a:avLst/>
          </a:prstGeom>
          <a:noFill/>
        </p:spPr>
        <p:txBody>
          <a:bodyPr wrap="none" rtlCol="0">
            <a:spAutoFit/>
          </a:bodyPr>
          <a:lstStyle/>
          <a:p>
            <a:r>
              <a:rPr lang="en-TH" sz="1200" dirty="0"/>
              <a:t>3.2 </a:t>
            </a:r>
            <a:r>
              <a:rPr kumimoji="1" lang="en-US" altLang="ja-JP" sz="1200" dirty="0">
                <a:solidFill>
                  <a:schemeClr val="tx1"/>
                </a:solidFill>
                <a:cs typeface="Cordia New" panose="020B0304020202020204" pitchFamily="34" charset="-34"/>
              </a:rPr>
              <a:t>Print/Issues Tag</a:t>
            </a:r>
            <a:endParaRPr lang="en-TH" sz="1200" dirty="0"/>
          </a:p>
        </p:txBody>
      </p:sp>
      <p:pic>
        <p:nvPicPr>
          <p:cNvPr id="11" name="Picture 10">
            <a:extLst>
              <a:ext uri="{FF2B5EF4-FFF2-40B4-BE49-F238E27FC236}">
                <a16:creationId xmlns:a16="http://schemas.microsoft.com/office/drawing/2014/main" id="{4F5A44DE-F9FD-B615-8759-97C8AF1AB6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3493" y="2341195"/>
            <a:ext cx="5942876" cy="2051707"/>
          </a:xfrm>
          <a:prstGeom prst="rect">
            <a:avLst/>
          </a:prstGeom>
          <a:ln w="6350">
            <a:solidFill>
              <a:schemeClr val="tx1"/>
            </a:solidFill>
          </a:ln>
        </p:spPr>
      </p:pic>
      <p:sp>
        <p:nvSpPr>
          <p:cNvPr id="12" name="Rectangle 11">
            <a:extLst>
              <a:ext uri="{FF2B5EF4-FFF2-40B4-BE49-F238E27FC236}">
                <a16:creationId xmlns:a16="http://schemas.microsoft.com/office/drawing/2014/main" id="{A2653113-2C7F-080E-8143-30ED10260E18}"/>
              </a:ext>
            </a:extLst>
          </p:cNvPr>
          <p:cNvSpPr/>
          <p:nvPr/>
        </p:nvSpPr>
        <p:spPr>
          <a:xfrm>
            <a:off x="582760" y="2780819"/>
            <a:ext cx="4473690" cy="2629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17" name="Rectangle 16">
            <a:extLst>
              <a:ext uri="{FF2B5EF4-FFF2-40B4-BE49-F238E27FC236}">
                <a16:creationId xmlns:a16="http://schemas.microsoft.com/office/drawing/2014/main" id="{04D2DC94-2F3A-3754-115B-A5D75D73ABDA}"/>
              </a:ext>
            </a:extLst>
          </p:cNvPr>
          <p:cNvSpPr/>
          <p:nvPr/>
        </p:nvSpPr>
        <p:spPr>
          <a:xfrm>
            <a:off x="578966" y="3117258"/>
            <a:ext cx="3706163" cy="2629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0" name="Rectangle 19">
            <a:extLst>
              <a:ext uri="{FF2B5EF4-FFF2-40B4-BE49-F238E27FC236}">
                <a16:creationId xmlns:a16="http://schemas.microsoft.com/office/drawing/2014/main" id="{DE6D9E28-6450-244A-DB70-8766614313F2}"/>
              </a:ext>
            </a:extLst>
          </p:cNvPr>
          <p:cNvSpPr/>
          <p:nvPr/>
        </p:nvSpPr>
        <p:spPr>
          <a:xfrm>
            <a:off x="578966" y="3514843"/>
            <a:ext cx="5708281" cy="60000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2" name="Rectangle 21">
            <a:extLst>
              <a:ext uri="{FF2B5EF4-FFF2-40B4-BE49-F238E27FC236}">
                <a16:creationId xmlns:a16="http://schemas.microsoft.com/office/drawing/2014/main" id="{B7ABDE79-5316-4130-78B1-5FB41D0D77F3}"/>
              </a:ext>
            </a:extLst>
          </p:cNvPr>
          <p:cNvSpPr/>
          <p:nvPr/>
        </p:nvSpPr>
        <p:spPr>
          <a:xfrm>
            <a:off x="3752850" y="2202601"/>
            <a:ext cx="1632402" cy="29784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Return to the Dashboard</a:t>
            </a:r>
            <a:endParaRPr kumimoji="1" lang="en-TH" sz="1000" dirty="0">
              <a:solidFill>
                <a:schemeClr val="tx1"/>
              </a:solidFill>
              <a:latin typeface="Cordia New" panose="020B0304020202020204" pitchFamily="34" charset="-34"/>
              <a:cs typeface="Cordia New" panose="020B0304020202020204" pitchFamily="34" charset="-34"/>
            </a:endParaRPr>
          </a:p>
        </p:txBody>
      </p:sp>
      <p:cxnSp>
        <p:nvCxnSpPr>
          <p:cNvPr id="27" name="Straight Arrow Connector 26">
            <a:extLst>
              <a:ext uri="{FF2B5EF4-FFF2-40B4-BE49-F238E27FC236}">
                <a16:creationId xmlns:a16="http://schemas.microsoft.com/office/drawing/2014/main" id="{1701D892-84AD-67C0-9F78-5E2405A2D9CE}"/>
              </a:ext>
            </a:extLst>
          </p:cNvPr>
          <p:cNvCxnSpPr>
            <a:cxnSpLocks/>
            <a:endCxn id="22" idx="3"/>
          </p:cNvCxnSpPr>
          <p:nvPr/>
        </p:nvCxnSpPr>
        <p:spPr>
          <a:xfrm flipH="1" flipV="1">
            <a:off x="5385252" y="2351523"/>
            <a:ext cx="571048" cy="259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63E9EFA-3B50-6502-6026-3800B81005A4}"/>
              </a:ext>
            </a:extLst>
          </p:cNvPr>
          <p:cNvSpPr txBox="1"/>
          <p:nvPr/>
        </p:nvSpPr>
        <p:spPr>
          <a:xfrm>
            <a:off x="679213" y="4643484"/>
            <a:ext cx="5067413" cy="246221"/>
          </a:xfrm>
          <a:prstGeom prst="rect">
            <a:avLst/>
          </a:prstGeom>
          <a:noFill/>
        </p:spPr>
        <p:txBody>
          <a:bodyPr wrap="none" rtlCol="0">
            <a:spAutoFit/>
          </a:bodyPr>
          <a:lstStyle/>
          <a:p>
            <a:r>
              <a:rPr lang="en-US" sz="1000" dirty="0"/>
              <a:t>Print/Issue Tag: After clicking Search, the data that meets the criteria will be displayed.</a:t>
            </a:r>
            <a:endParaRPr lang="en-TH" sz="1000" dirty="0"/>
          </a:p>
        </p:txBody>
      </p:sp>
      <p:pic>
        <p:nvPicPr>
          <p:cNvPr id="31" name="Picture 30">
            <a:extLst>
              <a:ext uri="{FF2B5EF4-FFF2-40B4-BE49-F238E27FC236}">
                <a16:creationId xmlns:a16="http://schemas.microsoft.com/office/drawing/2014/main" id="{070C8CD7-BF58-B819-7FC1-D6E94040A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1068" y="5113593"/>
            <a:ext cx="5635864" cy="2935892"/>
          </a:xfrm>
          <a:prstGeom prst="rect">
            <a:avLst/>
          </a:prstGeom>
          <a:ln w="6350">
            <a:solidFill>
              <a:schemeClr val="tx1"/>
            </a:solidFill>
          </a:ln>
        </p:spPr>
      </p:pic>
      <p:sp>
        <p:nvSpPr>
          <p:cNvPr id="32" name="TextBox 31">
            <a:extLst>
              <a:ext uri="{FF2B5EF4-FFF2-40B4-BE49-F238E27FC236}">
                <a16:creationId xmlns:a16="http://schemas.microsoft.com/office/drawing/2014/main" id="{B296791E-93CB-C49A-0150-B6E17A4DB3EB}"/>
              </a:ext>
            </a:extLst>
          </p:cNvPr>
          <p:cNvSpPr txBox="1"/>
          <p:nvPr/>
        </p:nvSpPr>
        <p:spPr>
          <a:xfrm>
            <a:off x="611068" y="8299588"/>
            <a:ext cx="5635864" cy="584775"/>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 b="1" dirty="0">
                <a:solidFill>
                  <a:schemeClr val="tx1"/>
                </a:solidFill>
              </a:rPr>
              <a:t>Po Qty</a:t>
            </a:r>
            <a:r>
              <a:rPr lang="en-US" sz="800" dirty="0">
                <a:solidFill>
                  <a:schemeClr val="tx1"/>
                </a:solidFill>
              </a:rPr>
              <a:t> = </a:t>
            </a:r>
            <a:r>
              <a:rPr lang="en-US" sz="800" dirty="0" err="1">
                <a:solidFill>
                  <a:schemeClr val="tx1"/>
                </a:solidFill>
              </a:rPr>
              <a:t>pur_order.po_qty</a:t>
            </a:r>
            <a:endParaRPr lang="th-TH" sz="800" dirty="0">
              <a:solidFill>
                <a:schemeClr val="tx1"/>
              </a:solidFill>
            </a:endParaRPr>
          </a:p>
          <a:p>
            <a:r>
              <a:rPr lang="en-US" sz="800" b="1" dirty="0">
                <a:solidFill>
                  <a:schemeClr val="tx1"/>
                </a:solidFill>
              </a:rPr>
              <a:t>Received Qty</a:t>
            </a:r>
            <a:r>
              <a:rPr lang="en-US" sz="800" dirty="0">
                <a:solidFill>
                  <a:schemeClr val="tx1"/>
                </a:solidFill>
              </a:rPr>
              <a:t> = </a:t>
            </a:r>
            <a:r>
              <a:rPr lang="en-US" sz="800" dirty="0" err="1">
                <a:solidFill>
                  <a:schemeClr val="tx1"/>
                </a:solidFill>
              </a:rPr>
              <a:t>pur_order.recv_qty</a:t>
            </a:r>
            <a:r>
              <a:rPr lang="en-US" sz="800" dirty="0">
                <a:solidFill>
                  <a:schemeClr val="tx1"/>
                </a:solidFill>
              </a:rPr>
              <a:t>, which will be updated once NIDEC receives the data.</a:t>
            </a:r>
            <a:endParaRPr lang="th-TH" sz="800" dirty="0">
              <a:solidFill>
                <a:schemeClr val="tx1"/>
              </a:solidFill>
            </a:endParaRPr>
          </a:p>
          <a:p>
            <a:r>
              <a:rPr lang="en-US" sz="800" b="1" dirty="0">
                <a:solidFill>
                  <a:schemeClr val="tx1"/>
                </a:solidFill>
              </a:rPr>
              <a:t>Total Delivery Quantity</a:t>
            </a:r>
            <a:r>
              <a:rPr lang="en-US" sz="800" dirty="0">
                <a:solidFill>
                  <a:schemeClr val="tx1"/>
                </a:solidFill>
              </a:rPr>
              <a:t> = The total quantity delivered, calculated as the sum of all Delivery Qty.</a:t>
            </a:r>
            <a:endParaRPr lang="th-TH" sz="800" dirty="0">
              <a:solidFill>
                <a:schemeClr val="tx1"/>
              </a:solidFill>
            </a:endParaRPr>
          </a:p>
          <a:p>
            <a:r>
              <a:rPr lang="en-US" sz="800" b="1" dirty="0">
                <a:solidFill>
                  <a:schemeClr val="tx1"/>
                </a:solidFill>
              </a:rPr>
              <a:t>Balance</a:t>
            </a:r>
            <a:r>
              <a:rPr lang="en-US" sz="800" dirty="0">
                <a:solidFill>
                  <a:schemeClr val="tx1"/>
                </a:solidFill>
              </a:rPr>
              <a:t> = (Po Qty - Received Qty).</a:t>
            </a:r>
            <a:endParaRPr lang="th-TH" sz="800" dirty="0">
              <a:solidFill>
                <a:schemeClr val="tx1"/>
              </a:solidFill>
            </a:endParaRPr>
          </a:p>
        </p:txBody>
      </p:sp>
      <p:sp>
        <p:nvSpPr>
          <p:cNvPr id="33" name="Oval 32">
            <a:extLst>
              <a:ext uri="{FF2B5EF4-FFF2-40B4-BE49-F238E27FC236}">
                <a16:creationId xmlns:a16="http://schemas.microsoft.com/office/drawing/2014/main" id="{3359EB8F-D4E6-0D04-8D99-196682DC5C1A}"/>
              </a:ext>
            </a:extLst>
          </p:cNvPr>
          <p:cNvSpPr/>
          <p:nvPr/>
        </p:nvSpPr>
        <p:spPr>
          <a:xfrm>
            <a:off x="5145717" y="2766818"/>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34" name="Oval 33">
            <a:extLst>
              <a:ext uri="{FF2B5EF4-FFF2-40B4-BE49-F238E27FC236}">
                <a16:creationId xmlns:a16="http://schemas.microsoft.com/office/drawing/2014/main" id="{E4B2B3A0-E5FC-6B87-D1AE-2675A0B9600B}"/>
              </a:ext>
            </a:extLst>
          </p:cNvPr>
          <p:cNvSpPr/>
          <p:nvPr/>
        </p:nvSpPr>
        <p:spPr>
          <a:xfrm>
            <a:off x="4384911" y="3098391"/>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35" name="Oval 34">
            <a:extLst>
              <a:ext uri="{FF2B5EF4-FFF2-40B4-BE49-F238E27FC236}">
                <a16:creationId xmlns:a16="http://schemas.microsoft.com/office/drawing/2014/main" id="{351AB91B-B691-B4EA-7E13-A6D907DF67DD}"/>
              </a:ext>
            </a:extLst>
          </p:cNvPr>
          <p:cNvSpPr/>
          <p:nvPr/>
        </p:nvSpPr>
        <p:spPr>
          <a:xfrm>
            <a:off x="4969822" y="3776350"/>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3</a:t>
            </a:r>
          </a:p>
        </p:txBody>
      </p:sp>
    </p:spTree>
    <p:extLst>
      <p:ext uri="{BB962C8B-B14F-4D97-AF65-F5344CB8AC3E}">
        <p14:creationId xmlns:p14="http://schemas.microsoft.com/office/powerpoint/2010/main" val="370473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EED86-D7A4-9293-9036-65C93B0E9F8A}"/>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4BDAC126-42C9-2419-F8E8-DC591E6FAB23}"/>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208447AC-EF50-8ED5-4A30-BDAD7EDEFD2E}"/>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9" name="TextBox 8">
            <a:extLst>
              <a:ext uri="{FF2B5EF4-FFF2-40B4-BE49-F238E27FC236}">
                <a16:creationId xmlns:a16="http://schemas.microsoft.com/office/drawing/2014/main" id="{3820D5C9-BC62-9A4A-A97E-0A83E90B5AE6}"/>
              </a:ext>
            </a:extLst>
          </p:cNvPr>
          <p:cNvSpPr txBox="1"/>
          <p:nvPr/>
        </p:nvSpPr>
        <p:spPr>
          <a:xfrm>
            <a:off x="679213" y="1254425"/>
            <a:ext cx="5844250" cy="707886"/>
          </a:xfrm>
          <a:prstGeom prst="rect">
            <a:avLst/>
          </a:prstGeom>
          <a:noFill/>
        </p:spPr>
        <p:txBody>
          <a:bodyPr wrap="square" rtlCol="0">
            <a:spAutoFit/>
          </a:bodyPr>
          <a:lstStyle/>
          <a:p>
            <a:r>
              <a:rPr kumimoji="1" lang="en-US" altLang="ja-JP" sz="1000" b="1" dirty="0">
                <a:solidFill>
                  <a:schemeClr val="tx1"/>
                </a:solidFill>
                <a:cs typeface="Cordia New" panose="020B0304020202020204" pitchFamily="34" charset="-34"/>
              </a:rPr>
              <a:t>Issues Tag</a:t>
            </a:r>
          </a:p>
          <a:p>
            <a:pPr marL="228600" indent="-228600">
              <a:buAutoNum type="arabicPeriod"/>
            </a:pPr>
            <a:r>
              <a:rPr lang="en-US" sz="1000" dirty="0"/>
              <a:t>Select the item to issue the tag</a:t>
            </a:r>
            <a:endParaRPr lang="th-TH" sz="1000" dirty="0"/>
          </a:p>
          <a:p>
            <a:pPr marL="228600" indent="-228600">
              <a:buAutoNum type="arabicPeriod"/>
            </a:pPr>
            <a:r>
              <a:rPr lang="en-US" sz="1000" dirty="0"/>
              <a:t>Enter the Invoice number, Delivery Date, and the quantity to be delivered, input the Pack size</a:t>
            </a:r>
          </a:p>
          <a:p>
            <a:pPr marL="228600" indent="-228600">
              <a:buAutoNum type="arabicPeriod"/>
            </a:pPr>
            <a:r>
              <a:rPr lang="en-US" sz="1000" dirty="0"/>
              <a:t>Click the "Update" button to update the information</a:t>
            </a:r>
            <a:endParaRPr lang="th-TH" sz="1000" dirty="0"/>
          </a:p>
        </p:txBody>
      </p:sp>
      <p:sp>
        <p:nvSpPr>
          <p:cNvPr id="4" name="TextBox 3">
            <a:extLst>
              <a:ext uri="{FF2B5EF4-FFF2-40B4-BE49-F238E27FC236}">
                <a16:creationId xmlns:a16="http://schemas.microsoft.com/office/drawing/2014/main" id="{E967D1F8-C94A-2894-D862-F634B0400ADC}"/>
              </a:ext>
            </a:extLst>
          </p:cNvPr>
          <p:cNvSpPr txBox="1"/>
          <p:nvPr/>
        </p:nvSpPr>
        <p:spPr>
          <a:xfrm>
            <a:off x="406400" y="950291"/>
            <a:ext cx="1532214" cy="276999"/>
          </a:xfrm>
          <a:prstGeom prst="rect">
            <a:avLst/>
          </a:prstGeom>
          <a:noFill/>
        </p:spPr>
        <p:txBody>
          <a:bodyPr wrap="none" rtlCol="0">
            <a:spAutoFit/>
          </a:bodyPr>
          <a:lstStyle/>
          <a:p>
            <a:r>
              <a:rPr lang="en-TH" sz="1200" dirty="0"/>
              <a:t>3.2 </a:t>
            </a:r>
            <a:r>
              <a:rPr kumimoji="1" lang="en-US" altLang="ja-JP" sz="1200" dirty="0">
                <a:solidFill>
                  <a:schemeClr val="tx1"/>
                </a:solidFill>
                <a:cs typeface="Cordia New" panose="020B0304020202020204" pitchFamily="34" charset="-34"/>
              </a:rPr>
              <a:t>Print/Issues Tag</a:t>
            </a:r>
            <a:endParaRPr lang="en-TH" sz="1200" dirty="0"/>
          </a:p>
        </p:txBody>
      </p:sp>
      <p:pic>
        <p:nvPicPr>
          <p:cNvPr id="31" name="Picture 30">
            <a:extLst>
              <a:ext uri="{FF2B5EF4-FFF2-40B4-BE49-F238E27FC236}">
                <a16:creationId xmlns:a16="http://schemas.microsoft.com/office/drawing/2014/main" id="{43AC3877-280D-FA23-75C3-D73DFDA1CFB4}"/>
              </a:ext>
            </a:extLst>
          </p:cNvPr>
          <p:cNvPicPr>
            <a:picLocks noChangeAspect="1"/>
          </p:cNvPicPr>
          <p:nvPr/>
        </p:nvPicPr>
        <p:blipFill>
          <a:blip r:embed="rId2">
            <a:extLst>
              <a:ext uri="{28A0092B-C50C-407E-A947-70E740481C1C}">
                <a14:useLocalDpi xmlns:a14="http://schemas.microsoft.com/office/drawing/2010/main" val="0"/>
              </a:ext>
            </a:extLst>
          </a:blip>
          <a:srcRect b="25468"/>
          <a:stretch/>
        </p:blipFill>
        <p:spPr>
          <a:xfrm>
            <a:off x="646999" y="2172136"/>
            <a:ext cx="5635864" cy="2188198"/>
          </a:xfrm>
          <a:prstGeom prst="rect">
            <a:avLst/>
          </a:prstGeom>
          <a:ln w="6350">
            <a:solidFill>
              <a:schemeClr val="tx1"/>
            </a:solidFill>
          </a:ln>
        </p:spPr>
      </p:pic>
      <p:sp>
        <p:nvSpPr>
          <p:cNvPr id="2" name="Rectangle 1">
            <a:extLst>
              <a:ext uri="{FF2B5EF4-FFF2-40B4-BE49-F238E27FC236}">
                <a16:creationId xmlns:a16="http://schemas.microsoft.com/office/drawing/2014/main" id="{7B760B09-6F76-1B83-CB4A-EFA4005E2C5E}"/>
              </a:ext>
            </a:extLst>
          </p:cNvPr>
          <p:cNvSpPr/>
          <p:nvPr/>
        </p:nvSpPr>
        <p:spPr>
          <a:xfrm>
            <a:off x="776677" y="3587772"/>
            <a:ext cx="167649" cy="1550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5" name="Oval 4">
            <a:extLst>
              <a:ext uri="{FF2B5EF4-FFF2-40B4-BE49-F238E27FC236}">
                <a16:creationId xmlns:a16="http://schemas.microsoft.com/office/drawing/2014/main" id="{B200D0D4-7712-BB6C-27A4-12AA457C1A0B}"/>
              </a:ext>
            </a:extLst>
          </p:cNvPr>
          <p:cNvSpPr/>
          <p:nvPr/>
        </p:nvSpPr>
        <p:spPr>
          <a:xfrm>
            <a:off x="390813" y="3524396"/>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6" name="Rectangle 5">
            <a:extLst>
              <a:ext uri="{FF2B5EF4-FFF2-40B4-BE49-F238E27FC236}">
                <a16:creationId xmlns:a16="http://schemas.microsoft.com/office/drawing/2014/main" id="{E7A62895-2B7E-D01F-BD8E-BF4EDB3DAE3E}"/>
              </a:ext>
            </a:extLst>
          </p:cNvPr>
          <p:cNvSpPr/>
          <p:nvPr/>
        </p:nvSpPr>
        <p:spPr>
          <a:xfrm>
            <a:off x="701010" y="2900646"/>
            <a:ext cx="1963467" cy="23011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7" name="Rectangle 6">
            <a:extLst>
              <a:ext uri="{FF2B5EF4-FFF2-40B4-BE49-F238E27FC236}">
                <a16:creationId xmlns:a16="http://schemas.microsoft.com/office/drawing/2014/main" id="{F485B102-AED6-C64B-C225-90A4D883BB50}"/>
              </a:ext>
            </a:extLst>
          </p:cNvPr>
          <p:cNvSpPr/>
          <p:nvPr/>
        </p:nvSpPr>
        <p:spPr>
          <a:xfrm>
            <a:off x="4537075" y="3587771"/>
            <a:ext cx="1143104" cy="1550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8" name="Rectangle 7">
            <a:extLst>
              <a:ext uri="{FF2B5EF4-FFF2-40B4-BE49-F238E27FC236}">
                <a16:creationId xmlns:a16="http://schemas.microsoft.com/office/drawing/2014/main" id="{749D6D25-A5BB-F243-265B-1105D17A24B8}"/>
              </a:ext>
            </a:extLst>
          </p:cNvPr>
          <p:cNvSpPr/>
          <p:nvPr/>
        </p:nvSpPr>
        <p:spPr>
          <a:xfrm>
            <a:off x="2664477" y="2901208"/>
            <a:ext cx="312449" cy="2295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10" name="Oval 9">
            <a:extLst>
              <a:ext uri="{FF2B5EF4-FFF2-40B4-BE49-F238E27FC236}">
                <a16:creationId xmlns:a16="http://schemas.microsoft.com/office/drawing/2014/main" id="{AD190135-70C8-250C-683D-DB0977A008E9}"/>
              </a:ext>
            </a:extLst>
          </p:cNvPr>
          <p:cNvSpPr/>
          <p:nvPr/>
        </p:nvSpPr>
        <p:spPr>
          <a:xfrm>
            <a:off x="325694" y="2874814"/>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14" name="Oval 13">
            <a:extLst>
              <a:ext uri="{FF2B5EF4-FFF2-40B4-BE49-F238E27FC236}">
                <a16:creationId xmlns:a16="http://schemas.microsoft.com/office/drawing/2014/main" id="{86B46E65-F074-AB18-F4CF-7D2E3A925210}"/>
              </a:ext>
            </a:extLst>
          </p:cNvPr>
          <p:cNvSpPr/>
          <p:nvPr/>
        </p:nvSpPr>
        <p:spPr>
          <a:xfrm>
            <a:off x="5746724" y="3507391"/>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15" name="Oval 14">
            <a:extLst>
              <a:ext uri="{FF2B5EF4-FFF2-40B4-BE49-F238E27FC236}">
                <a16:creationId xmlns:a16="http://schemas.microsoft.com/office/drawing/2014/main" id="{49A1247F-4787-5235-5116-2A7C1AC9332E}"/>
              </a:ext>
            </a:extLst>
          </p:cNvPr>
          <p:cNvSpPr/>
          <p:nvPr/>
        </p:nvSpPr>
        <p:spPr>
          <a:xfrm>
            <a:off x="3034639" y="2874813"/>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3</a:t>
            </a:r>
          </a:p>
        </p:txBody>
      </p:sp>
      <p:sp>
        <p:nvSpPr>
          <p:cNvPr id="18" name="TextBox 17">
            <a:extLst>
              <a:ext uri="{FF2B5EF4-FFF2-40B4-BE49-F238E27FC236}">
                <a16:creationId xmlns:a16="http://schemas.microsoft.com/office/drawing/2014/main" id="{1ECC9168-C392-DAC6-CB5B-E9E71EA93289}"/>
              </a:ext>
            </a:extLst>
          </p:cNvPr>
          <p:cNvSpPr txBox="1"/>
          <p:nvPr/>
        </p:nvSpPr>
        <p:spPr>
          <a:xfrm>
            <a:off x="679213" y="4570159"/>
            <a:ext cx="5844250" cy="707886"/>
          </a:xfrm>
          <a:prstGeom prst="rect">
            <a:avLst/>
          </a:prstGeom>
          <a:noFill/>
        </p:spPr>
        <p:txBody>
          <a:bodyPr wrap="square" rtlCol="0">
            <a:spAutoFit/>
          </a:bodyPr>
          <a:lstStyle/>
          <a:p>
            <a:r>
              <a:rPr kumimoji="1" lang="en-US" altLang="ja-JP" sz="1000" b="1" dirty="0">
                <a:cs typeface="Cordia New" panose="020B0304020202020204" pitchFamily="34" charset="-34"/>
              </a:rPr>
              <a:t>Print</a:t>
            </a:r>
            <a:r>
              <a:rPr kumimoji="1" lang="en-US" altLang="ja-JP" sz="1000" b="1" dirty="0">
                <a:solidFill>
                  <a:schemeClr val="tx1"/>
                </a:solidFill>
                <a:cs typeface="Cordia New" panose="020B0304020202020204" pitchFamily="34" charset="-34"/>
              </a:rPr>
              <a:t> Tag</a:t>
            </a:r>
          </a:p>
          <a:p>
            <a:pPr marL="228600" indent="-228600">
              <a:buAutoNum type="arabicPeriod"/>
            </a:pPr>
            <a:r>
              <a:rPr lang="en-US" sz="1000" dirty="0"/>
              <a:t>Select the item to print the tag</a:t>
            </a:r>
            <a:endParaRPr lang="th-TH" sz="1000" dirty="0"/>
          </a:p>
          <a:p>
            <a:pPr marL="228600" indent="-228600">
              <a:buAutoNum type="arabicPeriod"/>
            </a:pPr>
            <a:r>
              <a:rPr lang="en-US" sz="1000" dirty="0"/>
              <a:t>Select the tag size you want to print</a:t>
            </a:r>
            <a:endParaRPr lang="th-TH" sz="1000" dirty="0"/>
          </a:p>
          <a:p>
            <a:pPr marL="228600" indent="-228600">
              <a:buAutoNum type="arabicPeriod"/>
            </a:pPr>
            <a:r>
              <a:rPr lang="en-US" sz="1000" dirty="0"/>
              <a:t>Click the "Print" button to print the tag</a:t>
            </a:r>
            <a:endParaRPr lang="th-TH" sz="1000" dirty="0"/>
          </a:p>
        </p:txBody>
      </p:sp>
      <p:pic>
        <p:nvPicPr>
          <p:cNvPr id="19" name="Picture 18">
            <a:extLst>
              <a:ext uri="{FF2B5EF4-FFF2-40B4-BE49-F238E27FC236}">
                <a16:creationId xmlns:a16="http://schemas.microsoft.com/office/drawing/2014/main" id="{4A3FD6E7-E390-BCC2-B03C-EA9CDF5A3487}"/>
              </a:ext>
            </a:extLst>
          </p:cNvPr>
          <p:cNvPicPr>
            <a:picLocks noChangeAspect="1"/>
          </p:cNvPicPr>
          <p:nvPr/>
        </p:nvPicPr>
        <p:blipFill>
          <a:blip r:embed="rId3">
            <a:extLst>
              <a:ext uri="{28A0092B-C50C-407E-A947-70E740481C1C}">
                <a14:useLocalDpi xmlns:a14="http://schemas.microsoft.com/office/drawing/2010/main" val="0"/>
              </a:ext>
            </a:extLst>
          </a:blip>
          <a:srcRect t="-203" b="11201"/>
          <a:stretch/>
        </p:blipFill>
        <p:spPr>
          <a:xfrm>
            <a:off x="646999" y="5487870"/>
            <a:ext cx="5635864" cy="2613057"/>
          </a:xfrm>
          <a:prstGeom prst="rect">
            <a:avLst/>
          </a:prstGeom>
          <a:ln w="6350">
            <a:solidFill>
              <a:schemeClr val="tx1"/>
            </a:solidFill>
          </a:ln>
        </p:spPr>
      </p:pic>
      <p:sp>
        <p:nvSpPr>
          <p:cNvPr id="21" name="Rectangle 20">
            <a:extLst>
              <a:ext uri="{FF2B5EF4-FFF2-40B4-BE49-F238E27FC236}">
                <a16:creationId xmlns:a16="http://schemas.microsoft.com/office/drawing/2014/main" id="{613DC0CC-2FE6-D458-8FDF-3ECD8BF6F100}"/>
              </a:ext>
            </a:extLst>
          </p:cNvPr>
          <p:cNvSpPr/>
          <p:nvPr/>
        </p:nvSpPr>
        <p:spPr>
          <a:xfrm>
            <a:off x="783027" y="6902472"/>
            <a:ext cx="167649" cy="15502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4" name="Oval 23">
            <a:extLst>
              <a:ext uri="{FF2B5EF4-FFF2-40B4-BE49-F238E27FC236}">
                <a16:creationId xmlns:a16="http://schemas.microsoft.com/office/drawing/2014/main" id="{AF0BB9ED-FA99-D3B6-CC4C-D1E55AA2C2C3}"/>
              </a:ext>
            </a:extLst>
          </p:cNvPr>
          <p:cNvSpPr/>
          <p:nvPr/>
        </p:nvSpPr>
        <p:spPr>
          <a:xfrm>
            <a:off x="396368" y="6839096"/>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25" name="Rectangle 24">
            <a:extLst>
              <a:ext uri="{FF2B5EF4-FFF2-40B4-BE49-F238E27FC236}">
                <a16:creationId xmlns:a16="http://schemas.microsoft.com/office/drawing/2014/main" id="{3A34CC8F-6D60-D72F-A88F-F1FC7A8F2A92}"/>
              </a:ext>
            </a:extLst>
          </p:cNvPr>
          <p:cNvSpPr/>
          <p:nvPr/>
        </p:nvSpPr>
        <p:spPr>
          <a:xfrm>
            <a:off x="2976926" y="6250554"/>
            <a:ext cx="794974" cy="17892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26" name="Oval 25">
            <a:extLst>
              <a:ext uri="{FF2B5EF4-FFF2-40B4-BE49-F238E27FC236}">
                <a16:creationId xmlns:a16="http://schemas.microsoft.com/office/drawing/2014/main" id="{F1011E2F-725A-E394-5BB3-C20CBF44ADD6}"/>
              </a:ext>
            </a:extLst>
          </p:cNvPr>
          <p:cNvSpPr/>
          <p:nvPr/>
        </p:nvSpPr>
        <p:spPr>
          <a:xfrm>
            <a:off x="2616174" y="6187178"/>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29" name="Rectangle 28">
            <a:extLst>
              <a:ext uri="{FF2B5EF4-FFF2-40B4-BE49-F238E27FC236}">
                <a16:creationId xmlns:a16="http://schemas.microsoft.com/office/drawing/2014/main" id="{2E904DBF-9092-CF39-F789-0C20BAB109F0}"/>
              </a:ext>
            </a:extLst>
          </p:cNvPr>
          <p:cNvSpPr/>
          <p:nvPr/>
        </p:nvSpPr>
        <p:spPr>
          <a:xfrm>
            <a:off x="3771900" y="6250553"/>
            <a:ext cx="294300" cy="17892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TH" sz="800" b="1" dirty="0">
              <a:solidFill>
                <a:schemeClr val="tx1"/>
              </a:solidFill>
            </a:endParaRPr>
          </a:p>
        </p:txBody>
      </p:sp>
      <p:sp>
        <p:nvSpPr>
          <p:cNvPr id="33" name="Oval 32">
            <a:extLst>
              <a:ext uri="{FF2B5EF4-FFF2-40B4-BE49-F238E27FC236}">
                <a16:creationId xmlns:a16="http://schemas.microsoft.com/office/drawing/2014/main" id="{13D6C871-F763-7E28-B901-E061B68CEA16}"/>
              </a:ext>
            </a:extLst>
          </p:cNvPr>
          <p:cNvSpPr/>
          <p:nvPr/>
        </p:nvSpPr>
        <p:spPr>
          <a:xfrm>
            <a:off x="4130114" y="6199125"/>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3</a:t>
            </a:r>
          </a:p>
        </p:txBody>
      </p:sp>
      <p:sp>
        <p:nvSpPr>
          <p:cNvPr id="34" name="TextBox 33">
            <a:extLst>
              <a:ext uri="{FF2B5EF4-FFF2-40B4-BE49-F238E27FC236}">
                <a16:creationId xmlns:a16="http://schemas.microsoft.com/office/drawing/2014/main" id="{A62BA2AA-7C9D-3F3D-C63E-EE412869B29D}"/>
              </a:ext>
            </a:extLst>
          </p:cNvPr>
          <p:cNvSpPr txBox="1"/>
          <p:nvPr/>
        </p:nvSpPr>
        <p:spPr>
          <a:xfrm>
            <a:off x="646999" y="8310752"/>
            <a:ext cx="5635864" cy="338554"/>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The "Special Tag" button allows the customer to choose whether the item should be a special tag. If the item has already had a label printed in the "Print/Issue Tag" page, the "Special Tag" button will be disabled.</a:t>
            </a:r>
            <a:endParaRPr lang="th-TH" sz="800" dirty="0">
              <a:solidFill>
                <a:schemeClr val="tx1">
                  <a:lumMod val="50000"/>
                  <a:lumOff val="50000"/>
                </a:schemeClr>
              </a:solidFill>
            </a:endParaRPr>
          </a:p>
        </p:txBody>
      </p:sp>
    </p:spTree>
    <p:extLst>
      <p:ext uri="{BB962C8B-B14F-4D97-AF65-F5344CB8AC3E}">
        <p14:creationId xmlns:p14="http://schemas.microsoft.com/office/powerpoint/2010/main" val="155092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4FE31-2EFD-E751-68E2-FF027F3CCFF1}"/>
            </a:ext>
          </a:extLst>
        </p:cNvPr>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9F3EC275-7CF6-C190-3B61-CD5CC98A7CDC}"/>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 name="スライド番号プレースホルダー 2">
            <a:extLst>
              <a:ext uri="{FF2B5EF4-FFF2-40B4-BE49-F238E27FC236}">
                <a16:creationId xmlns:a16="http://schemas.microsoft.com/office/drawing/2014/main" id="{CA969FE6-B03A-0837-51CF-34762AB696D6}"/>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9" name="TextBox 8">
            <a:extLst>
              <a:ext uri="{FF2B5EF4-FFF2-40B4-BE49-F238E27FC236}">
                <a16:creationId xmlns:a16="http://schemas.microsoft.com/office/drawing/2014/main" id="{7FEBBBEF-BDDB-9ADF-2C91-1CE0E657EFE1}"/>
              </a:ext>
            </a:extLst>
          </p:cNvPr>
          <p:cNvSpPr txBox="1"/>
          <p:nvPr/>
        </p:nvSpPr>
        <p:spPr>
          <a:xfrm>
            <a:off x="679213" y="1254425"/>
            <a:ext cx="5844250" cy="553998"/>
          </a:xfrm>
          <a:prstGeom prst="rect">
            <a:avLst/>
          </a:prstGeom>
          <a:noFill/>
        </p:spPr>
        <p:txBody>
          <a:bodyPr wrap="square" rtlCol="0">
            <a:spAutoFit/>
          </a:bodyPr>
          <a:lstStyle/>
          <a:p>
            <a:r>
              <a:rPr lang="en-US" sz="1000" b="1" dirty="0"/>
              <a:t>The format for printing tags in two sizes</a:t>
            </a:r>
            <a:endParaRPr lang="th-TH" sz="1000" b="1" dirty="0"/>
          </a:p>
          <a:p>
            <a:pPr marL="228600" indent="-228600">
              <a:buAutoNum type="arabicPeriod"/>
            </a:pPr>
            <a:r>
              <a:rPr lang="en-US" sz="1000" dirty="0"/>
              <a:t>A4 Size Tag</a:t>
            </a:r>
          </a:p>
          <a:p>
            <a:pPr marL="228600" indent="-228600">
              <a:buAutoNum type="arabicPeriod"/>
            </a:pPr>
            <a:r>
              <a:rPr lang="en-US" sz="1000" dirty="0"/>
              <a:t>3x2 Inch Tag</a:t>
            </a:r>
            <a:endParaRPr lang="th-TH" sz="1000" dirty="0"/>
          </a:p>
        </p:txBody>
      </p:sp>
      <p:sp>
        <p:nvSpPr>
          <p:cNvPr id="4" name="TextBox 3">
            <a:extLst>
              <a:ext uri="{FF2B5EF4-FFF2-40B4-BE49-F238E27FC236}">
                <a16:creationId xmlns:a16="http://schemas.microsoft.com/office/drawing/2014/main" id="{36353776-5940-F569-C535-D283B802010C}"/>
              </a:ext>
            </a:extLst>
          </p:cNvPr>
          <p:cNvSpPr txBox="1"/>
          <p:nvPr/>
        </p:nvSpPr>
        <p:spPr>
          <a:xfrm>
            <a:off x="406400" y="950291"/>
            <a:ext cx="1532214" cy="276999"/>
          </a:xfrm>
          <a:prstGeom prst="rect">
            <a:avLst/>
          </a:prstGeom>
          <a:noFill/>
        </p:spPr>
        <p:txBody>
          <a:bodyPr wrap="none" rtlCol="0">
            <a:spAutoFit/>
          </a:bodyPr>
          <a:lstStyle/>
          <a:p>
            <a:r>
              <a:rPr lang="en-TH" sz="1200" dirty="0"/>
              <a:t>3.2 </a:t>
            </a:r>
            <a:r>
              <a:rPr kumimoji="1" lang="en-US" altLang="ja-JP" sz="1200" dirty="0">
                <a:solidFill>
                  <a:schemeClr val="tx1"/>
                </a:solidFill>
                <a:cs typeface="Cordia New" panose="020B0304020202020204" pitchFamily="34" charset="-34"/>
              </a:rPr>
              <a:t>Print/Issues Tag</a:t>
            </a:r>
            <a:endParaRPr lang="en-TH" sz="1200" dirty="0"/>
          </a:p>
        </p:txBody>
      </p:sp>
      <p:pic>
        <p:nvPicPr>
          <p:cNvPr id="11" name="Picture 10">
            <a:extLst>
              <a:ext uri="{FF2B5EF4-FFF2-40B4-BE49-F238E27FC236}">
                <a16:creationId xmlns:a16="http://schemas.microsoft.com/office/drawing/2014/main" id="{96CA3E9E-73ED-386D-57F9-A7F1DA5995FC}"/>
              </a:ext>
            </a:extLst>
          </p:cNvPr>
          <p:cNvPicPr>
            <a:picLocks noChangeAspect="1"/>
          </p:cNvPicPr>
          <p:nvPr/>
        </p:nvPicPr>
        <p:blipFill>
          <a:blip r:embed="rId2"/>
          <a:srcRect t="1736"/>
          <a:stretch/>
        </p:blipFill>
        <p:spPr>
          <a:xfrm>
            <a:off x="873902" y="2082800"/>
            <a:ext cx="2832100" cy="3935458"/>
          </a:xfrm>
          <a:prstGeom prst="rect">
            <a:avLst/>
          </a:prstGeom>
          <a:ln w="6350">
            <a:solidFill>
              <a:schemeClr val="tx1"/>
            </a:solidFill>
          </a:ln>
        </p:spPr>
      </p:pic>
      <p:pic>
        <p:nvPicPr>
          <p:cNvPr id="12" name="Picture 11">
            <a:extLst>
              <a:ext uri="{FF2B5EF4-FFF2-40B4-BE49-F238E27FC236}">
                <a16:creationId xmlns:a16="http://schemas.microsoft.com/office/drawing/2014/main" id="{5ECE5E75-F377-BD24-285E-4858E5296E2F}"/>
              </a:ext>
            </a:extLst>
          </p:cNvPr>
          <p:cNvPicPr>
            <a:picLocks noChangeAspect="1"/>
          </p:cNvPicPr>
          <p:nvPr/>
        </p:nvPicPr>
        <p:blipFill>
          <a:blip r:embed="rId3"/>
          <a:stretch>
            <a:fillRect/>
          </a:stretch>
        </p:blipFill>
        <p:spPr>
          <a:xfrm>
            <a:off x="4390523" y="2082800"/>
            <a:ext cx="1434016" cy="3935458"/>
          </a:xfrm>
          <a:prstGeom prst="rect">
            <a:avLst/>
          </a:prstGeom>
          <a:ln w="6350">
            <a:solidFill>
              <a:schemeClr val="tx1"/>
            </a:solidFill>
          </a:ln>
        </p:spPr>
      </p:pic>
      <p:sp>
        <p:nvSpPr>
          <p:cNvPr id="13" name="Oval 12">
            <a:extLst>
              <a:ext uri="{FF2B5EF4-FFF2-40B4-BE49-F238E27FC236}">
                <a16:creationId xmlns:a16="http://schemas.microsoft.com/office/drawing/2014/main" id="{AC9085B2-FF9A-D83F-1342-A79C4738D4E8}"/>
              </a:ext>
            </a:extLst>
          </p:cNvPr>
          <p:cNvSpPr/>
          <p:nvPr/>
        </p:nvSpPr>
        <p:spPr>
          <a:xfrm>
            <a:off x="500321" y="2082800"/>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1</a:t>
            </a:r>
          </a:p>
        </p:txBody>
      </p:sp>
      <p:sp>
        <p:nvSpPr>
          <p:cNvPr id="16" name="Oval 15">
            <a:extLst>
              <a:ext uri="{FF2B5EF4-FFF2-40B4-BE49-F238E27FC236}">
                <a16:creationId xmlns:a16="http://schemas.microsoft.com/office/drawing/2014/main" id="{B731911F-4170-95D3-DE5E-379CEBA75A92}"/>
              </a:ext>
            </a:extLst>
          </p:cNvPr>
          <p:cNvSpPr/>
          <p:nvPr/>
        </p:nvSpPr>
        <p:spPr>
          <a:xfrm>
            <a:off x="4016545" y="2082799"/>
            <a:ext cx="294300" cy="2817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TH" sz="1100" b="1" dirty="0">
                <a:solidFill>
                  <a:schemeClr val="bg1"/>
                </a:solidFill>
                <a:cs typeface="TH SarabunPSK" panose="020B0500040200020003" pitchFamily="34" charset="-34"/>
              </a:rPr>
              <a:t>2</a:t>
            </a:r>
          </a:p>
        </p:txBody>
      </p:sp>
      <p:sp>
        <p:nvSpPr>
          <p:cNvPr id="20" name="TextBox 19">
            <a:extLst>
              <a:ext uri="{FF2B5EF4-FFF2-40B4-BE49-F238E27FC236}">
                <a16:creationId xmlns:a16="http://schemas.microsoft.com/office/drawing/2014/main" id="{04AC8B8F-01A8-6839-2F5C-DF85A99DC501}"/>
              </a:ext>
            </a:extLst>
          </p:cNvPr>
          <p:cNvSpPr txBox="1"/>
          <p:nvPr/>
        </p:nvSpPr>
        <p:spPr>
          <a:xfrm>
            <a:off x="679212" y="6321319"/>
            <a:ext cx="5475927" cy="707886"/>
          </a:xfrm>
          <a:prstGeom prst="rect">
            <a:avLst/>
          </a:prstGeom>
          <a:noFill/>
        </p:spPr>
        <p:txBody>
          <a:bodyPr wrap="square">
            <a:spAutoFit/>
          </a:bodyPr>
          <a:lstStyle/>
          <a:p>
            <a:r>
              <a:rPr lang="en-US" sz="1000" dirty="0"/>
              <a:t>If the customer updates the Invoice number to one that already exists in the system, the system will display a notification asking for confirmation from the customer. The message will confirm whether they want to update this Invoice number and cancel the Invoice number for other items that have already been assigned this number.</a:t>
            </a:r>
            <a:endParaRPr lang="en-TH" sz="1000" dirty="0"/>
          </a:p>
        </p:txBody>
      </p:sp>
      <p:pic>
        <p:nvPicPr>
          <p:cNvPr id="27" name="Picture 26">
            <a:extLst>
              <a:ext uri="{FF2B5EF4-FFF2-40B4-BE49-F238E27FC236}">
                <a16:creationId xmlns:a16="http://schemas.microsoft.com/office/drawing/2014/main" id="{AE5BC31E-A4A6-0C15-8FD2-2741358FCA7A}"/>
              </a:ext>
            </a:extLst>
          </p:cNvPr>
          <p:cNvPicPr>
            <a:picLocks noChangeAspect="1"/>
          </p:cNvPicPr>
          <p:nvPr/>
        </p:nvPicPr>
        <p:blipFill>
          <a:blip r:embed="rId4"/>
          <a:stretch>
            <a:fillRect/>
          </a:stretch>
        </p:blipFill>
        <p:spPr>
          <a:xfrm>
            <a:off x="1156007" y="7246266"/>
            <a:ext cx="4545985" cy="1831434"/>
          </a:xfrm>
          <a:prstGeom prst="rect">
            <a:avLst/>
          </a:prstGeom>
          <a:ln w="6350">
            <a:solidFill>
              <a:schemeClr val="tx1"/>
            </a:solidFill>
          </a:ln>
        </p:spPr>
      </p:pic>
    </p:spTree>
    <p:extLst>
      <p:ext uri="{BB962C8B-B14F-4D97-AF65-F5344CB8AC3E}">
        <p14:creationId xmlns:p14="http://schemas.microsoft.com/office/powerpoint/2010/main" val="6248711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tx1"/>
          </a:solidFill>
        </a:ln>
      </a:spPr>
      <a:bodyPr rtlCol="0" anchor="ctr"/>
      <a:lstStyle>
        <a:defPPr algn="ctr">
          <a:defRPr kumimoji="1" sz="8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16791</TotalTime>
  <Words>1804</Words>
  <Application>Microsoft Macintosh PowerPoint</Application>
  <PresentationFormat>A4 Paper (210x297 mm)</PresentationFormat>
  <Paragraphs>310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游ゴシック</vt:lpstr>
      <vt:lpstr>Arial</vt:lpstr>
      <vt:lpstr>Cordia New</vt:lpstr>
      <vt:lpstr>Lato</vt:lpstr>
      <vt:lpstr>TH SarabunPSK</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K-CNS Co., Ltd.</cp:lastModifiedBy>
  <cp:revision>878</cp:revision>
  <cp:lastPrinted>2021-04-06T00:34:24Z</cp:lastPrinted>
  <dcterms:created xsi:type="dcterms:W3CDTF">2021-03-06T04:05:57Z</dcterms:created>
  <dcterms:modified xsi:type="dcterms:W3CDTF">2024-11-29T09:39:16Z</dcterms:modified>
</cp:coreProperties>
</file>