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9" r:id="rId4"/>
    <p:sldId id="260" r:id="rId5"/>
    <p:sldId id="264" r:id="rId6"/>
    <p:sldId id="262" r:id="rId7"/>
    <p:sldId id="265" r:id="rId8"/>
    <p:sldId id="266" r:id="rId9"/>
    <p:sldId id="279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0" r:id="rId23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28" y="1964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DF24F-0246-4E33-9644-EC7E24B65D66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93087B-8500-4D51-8413-7B1ED3678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3087B-8500-4D51-8413-7B1ED3678AE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3087B-8500-4D51-8413-7B1ED3678AE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3087B-8500-4D51-8413-7B1ED3678AE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3087B-8500-4D51-8413-7B1ED3678AE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00EF-FCF2-45F3-AC35-E7B20628E60D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45AD-5A52-499D-ADB8-3BE31122D4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00EF-FCF2-45F3-AC35-E7B20628E60D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45AD-5A52-499D-ADB8-3BE31122D4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96700"/>
            <a:ext cx="1543050" cy="845220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0" cy="845220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00EF-FCF2-45F3-AC35-E7B20628E60D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45AD-5A52-499D-ADB8-3BE31122D4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00EF-FCF2-45F3-AC35-E7B20628E60D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45AD-5A52-499D-ADB8-3BE31122D4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00EF-FCF2-45F3-AC35-E7B20628E60D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45AD-5A52-499D-ADB8-3BE31122D4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00EF-FCF2-45F3-AC35-E7B20628E60D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45AD-5A52-499D-ADB8-3BE31122D4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00EF-FCF2-45F3-AC35-E7B20628E60D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45AD-5A52-499D-ADB8-3BE31122D4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00EF-FCF2-45F3-AC35-E7B20628E60D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45AD-5A52-499D-ADB8-3BE31122D4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00EF-FCF2-45F3-AC35-E7B20628E60D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45AD-5A52-499D-ADB8-3BE31122D4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00EF-FCF2-45F3-AC35-E7B20628E60D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45AD-5A52-499D-ADB8-3BE31122D4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00EF-FCF2-45F3-AC35-E7B20628E60D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45AD-5A52-499D-ADB8-3BE31122D4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700EF-FCF2-45F3-AC35-E7B20628E60D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645AD-5A52-499D-ADB8-3BE31122D4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09600"/>
            <a:ext cx="5829300" cy="2123369"/>
          </a:xfrm>
        </p:spPr>
        <p:txBody>
          <a:bodyPr>
            <a:normAutofit/>
          </a:bodyPr>
          <a:lstStyle/>
          <a:p>
            <a:r>
              <a:rPr lang="th-TH" sz="2800" b="1" dirty="0" smtClean="0">
                <a:latin typeface="+mn-lt"/>
                <a:cs typeface="+mn-cs"/>
              </a:rPr>
              <a:t>คู่มือการใช้งาน</a:t>
            </a:r>
            <a:r>
              <a:rPr lang="en-US" sz="2800" dirty="0" smtClean="0">
                <a:cs typeface="+mn-cs"/>
              </a:rPr>
              <a:t/>
            </a:r>
            <a:br>
              <a:rPr lang="en-US" sz="2800" dirty="0" smtClean="0">
                <a:cs typeface="+mn-cs"/>
              </a:rPr>
            </a:br>
            <a:r>
              <a:rPr lang="en-US" sz="2800" dirty="0" smtClean="0">
                <a:latin typeface="+mn-lt"/>
                <a:cs typeface="+mn-cs"/>
              </a:rPr>
              <a:t>Check Sheet Application</a:t>
            </a:r>
            <a:endParaRPr lang="en-US" sz="2800" dirty="0">
              <a:latin typeface="+mn-lt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200400"/>
            <a:ext cx="487804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テキスト ボックス 6">
            <a:extLst>
              <a:ext uri="{FF2B5EF4-FFF2-40B4-BE49-F238E27FC236}">
                <a16:creationId xmlns:a16="http://schemas.microsoft.com/office/drawing/2014/main" xmlns="" id="{33ECEFA4-271F-4CD8-A6FE-097AC17AA450}"/>
              </a:ext>
            </a:extLst>
          </p:cNvPr>
          <p:cNvSpPr txBox="1"/>
          <p:nvPr/>
        </p:nvSpPr>
        <p:spPr>
          <a:xfrm>
            <a:off x="3574080" y="7620000"/>
            <a:ext cx="3086422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b="1" dirty="0" smtClean="0"/>
              <a:t>Check Sheet Application</a:t>
            </a:r>
            <a:endParaRPr kumimoji="1" lang="en-US" altLang="ja-JP" sz="2000" b="1" dirty="0"/>
          </a:p>
          <a:p>
            <a:pPr algn="r"/>
            <a:r>
              <a:rPr kumimoji="1" lang="en-US" altLang="ja-JP" dirty="0" smtClean="0"/>
              <a:t>Manual</a:t>
            </a:r>
          </a:p>
          <a:p>
            <a:pPr algn="r"/>
            <a:endParaRPr kumimoji="1" lang="en-US" altLang="ja-JP" sz="1600" dirty="0" smtClean="0"/>
          </a:p>
          <a:p>
            <a:pPr algn="r"/>
            <a:r>
              <a:rPr kumimoji="1" lang="en-US" altLang="ja-JP" sz="1400" dirty="0" smtClean="0"/>
              <a:t>Made for: DENSO (THAILAND) CO., LTD. </a:t>
            </a:r>
          </a:p>
          <a:p>
            <a:pPr algn="r"/>
            <a:r>
              <a:rPr kumimoji="1" lang="en-US" altLang="ja-JP" sz="1400" dirty="0" smtClean="0"/>
              <a:t>By</a:t>
            </a:r>
            <a:r>
              <a:rPr kumimoji="1" lang="en-US" altLang="ja-JP" sz="1400" dirty="0"/>
              <a:t>: TOMAS TECH CO.,LTD.</a:t>
            </a:r>
          </a:p>
          <a:p>
            <a:pPr algn="r"/>
            <a:endParaRPr kumimoji="1" lang="ja-JP" alt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457200"/>
            <a:ext cx="2531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  Check Result/Approve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3962400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12) Check item select (Result)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3352800" y="1143001"/>
            <a:ext cx="327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1. Machine check </a:t>
            </a:r>
            <a:r>
              <a:rPr lang="th-TH" sz="1200" dirty="0" smtClean="0"/>
              <a:t>สำหรับหน้าจอตรวจสอบผลตาม </a:t>
            </a:r>
            <a:r>
              <a:rPr lang="en-US" sz="1200" dirty="0" smtClean="0"/>
              <a:t>line</a:t>
            </a:r>
            <a:r>
              <a:rPr lang="th-TH" sz="1200" dirty="0" smtClean="0"/>
              <a:t> </a:t>
            </a:r>
            <a:r>
              <a:rPr lang="en-US" sz="1200" dirty="0" smtClean="0"/>
              <a:t>, Part number, Machine</a:t>
            </a:r>
          </a:p>
          <a:p>
            <a:r>
              <a:rPr lang="en-US" sz="1200" dirty="0" smtClean="0"/>
              <a:t>2. Control chart </a:t>
            </a:r>
            <a:r>
              <a:rPr lang="th-TH" sz="1200" dirty="0" smtClean="0"/>
              <a:t>สำหรับหน้าจอตรวจสอบผลการคำนวณหาค่า </a:t>
            </a:r>
            <a:r>
              <a:rPr lang="en-US" sz="1200" dirty="0" smtClean="0"/>
              <a:t>XR chart</a:t>
            </a:r>
          </a:p>
          <a:p>
            <a:r>
              <a:rPr lang="en-US" sz="1200" dirty="0" smtClean="0"/>
              <a:t>3. Measuring instrument </a:t>
            </a:r>
            <a:r>
              <a:rPr lang="th-TH" sz="1200" dirty="0" smtClean="0"/>
              <a:t>สำหรับหน้าจอตรวจสอบผล </a:t>
            </a:r>
            <a:r>
              <a:rPr lang="en-US" sz="1200" dirty="0" smtClean="0"/>
              <a:t>Jig , tool name, serial number</a:t>
            </a:r>
          </a:p>
          <a:p>
            <a:r>
              <a:rPr lang="en-US" sz="1200" dirty="0" smtClean="0"/>
              <a:t>4. 4M change </a:t>
            </a:r>
            <a:r>
              <a:rPr lang="th-TH" sz="1200" dirty="0" smtClean="0"/>
              <a:t>สำหรับหน้าจอตรวจสอบผลการปลี่ยนแปลง </a:t>
            </a:r>
            <a:r>
              <a:rPr lang="en-US" sz="1200" dirty="0" smtClean="0"/>
              <a:t>point</a:t>
            </a:r>
          </a:p>
          <a:p>
            <a:endParaRPr lang="en-US" sz="1200" dirty="0"/>
          </a:p>
          <a:p>
            <a:endParaRPr lang="en-US" sz="1200" dirty="0" smtClean="0"/>
          </a:p>
          <a:p>
            <a:r>
              <a:rPr lang="th-TH" sz="1200" dirty="0" smtClean="0"/>
              <a:t>โดยขั้นตอนการอนุมัติจะมีวิธีเหมือนกันทั้ง </a:t>
            </a:r>
            <a:r>
              <a:rPr lang="en-US" sz="1200" dirty="0" smtClean="0"/>
              <a:t>4 </a:t>
            </a:r>
            <a:r>
              <a:rPr lang="th-TH" sz="1200" dirty="0" smtClean="0"/>
              <a:t>หมวด</a:t>
            </a:r>
            <a:endParaRPr lang="en-US" sz="12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5334000" y="54102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13) Machine Inspection result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685800" y="762000"/>
            <a:ext cx="1388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3</a:t>
            </a:r>
            <a:r>
              <a:rPr lang="en-US" sz="1200" dirty="0" smtClean="0"/>
              <a:t>.1  Machine check</a:t>
            </a:r>
            <a:endParaRPr lang="en-US" sz="1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066800"/>
            <a:ext cx="2819400" cy="2838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381000" y="7162800"/>
            <a:ext cx="6324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th-TH" sz="1200" dirty="0" smtClean="0"/>
              <a:t>ค้นหารายการที่ต้องการตรวจสอบ </a:t>
            </a:r>
            <a:r>
              <a:rPr lang="en-US" sz="1200" dirty="0" smtClean="0"/>
              <a:t>line group, Part number </a:t>
            </a:r>
            <a:r>
              <a:rPr lang="th-TH" sz="1200" dirty="0"/>
              <a:t> </a:t>
            </a:r>
            <a:r>
              <a:rPr lang="th-TH" sz="1200" dirty="0" smtClean="0"/>
              <a:t>เดือน และ ปี ที่มีการบันทึกผลการตรวจสอบ</a:t>
            </a:r>
          </a:p>
          <a:p>
            <a:pPr marL="228600" indent="-228600">
              <a:buAutoNum type="arabicPeriod"/>
            </a:pPr>
            <a:r>
              <a:rPr lang="th-TH" sz="1200" dirty="0" smtClean="0"/>
              <a:t>กดปุ่ม </a:t>
            </a:r>
            <a:r>
              <a:rPr lang="en-US" sz="1200" dirty="0" smtClean="0"/>
              <a:t>Select  </a:t>
            </a:r>
            <a:r>
              <a:rPr lang="th-TH" sz="1200" dirty="0" smtClean="0"/>
              <a:t>เพื่อให้ระบบแสดงสถานะบนตาราง ตาม </a:t>
            </a:r>
            <a:r>
              <a:rPr lang="en-US" sz="1200" dirty="0" smtClean="0"/>
              <a:t>Machine name</a:t>
            </a:r>
          </a:p>
          <a:p>
            <a:pPr marL="228600" indent="-228600">
              <a:buAutoNum type="arabicPeriod"/>
            </a:pPr>
            <a:r>
              <a:rPr lang="th-TH" sz="1200" dirty="0" smtClean="0"/>
              <a:t>สัญลักษณ์           แสดงสถานะ</a:t>
            </a:r>
            <a:r>
              <a:rPr lang="en-US" sz="1200" dirty="0" smtClean="0"/>
              <a:t> OK</a:t>
            </a:r>
            <a:r>
              <a:rPr lang="th-TH" sz="1200" dirty="0"/>
              <a:t> </a:t>
            </a:r>
            <a:r>
              <a:rPr lang="th-TH" sz="1200" dirty="0" smtClean="0"/>
              <a:t>และ</a:t>
            </a:r>
            <a:r>
              <a:rPr lang="en-US" sz="1200" dirty="0" smtClean="0"/>
              <a:t>  </a:t>
            </a:r>
            <a:r>
              <a:rPr lang="th-TH" sz="1200" dirty="0" smtClean="0"/>
              <a:t>สัญลักษณ์            แสดงสถานะ </a:t>
            </a:r>
            <a:r>
              <a:rPr lang="en-US" sz="1200" dirty="0" smtClean="0"/>
              <a:t>NG (Not Good)</a:t>
            </a:r>
            <a:endParaRPr lang="th-TH" sz="1200" dirty="0" smtClean="0"/>
          </a:p>
          <a:p>
            <a:pPr marL="228600" indent="-228600">
              <a:buAutoNum type="arabicPeriod"/>
            </a:pPr>
            <a:r>
              <a:rPr lang="th-TH" sz="1200" dirty="0" smtClean="0"/>
              <a:t>ก่อนการอนุมัติ จำเป็นต้องทำการ </a:t>
            </a:r>
            <a:r>
              <a:rPr lang="en-US" sz="1200" dirty="0" smtClean="0"/>
              <a:t>confirm message </a:t>
            </a:r>
            <a:r>
              <a:rPr lang="th-TH" sz="1200" dirty="0" smtClean="0"/>
              <a:t>ก่อน  ในกรณียังไม่ทำการ </a:t>
            </a:r>
            <a:r>
              <a:rPr lang="en-US" sz="1200" dirty="0" smtClean="0"/>
              <a:t>confirm message </a:t>
            </a:r>
            <a:r>
              <a:rPr lang="th-TH" sz="1200" dirty="0" smtClean="0"/>
              <a:t>จะไม่สามารถ </a:t>
            </a:r>
            <a:r>
              <a:rPr lang="en-US" sz="1200" dirty="0" smtClean="0"/>
              <a:t>Approve/Reject </a:t>
            </a:r>
            <a:endParaRPr lang="th-TH" sz="1200" dirty="0"/>
          </a:p>
          <a:p>
            <a:pPr marL="228600" indent="-228600">
              <a:buAutoNum type="arabicPeriod"/>
            </a:pPr>
            <a:r>
              <a:rPr lang="th-TH" sz="1200" dirty="0" smtClean="0"/>
              <a:t>ถ้ายังไม่มีการ </a:t>
            </a:r>
            <a:r>
              <a:rPr lang="en-US" sz="1200" dirty="0" smtClean="0"/>
              <a:t>Approve/Reject </a:t>
            </a:r>
            <a:r>
              <a:rPr lang="th-TH" sz="1200" dirty="0" smtClean="0"/>
              <a:t>จะไม่สามารถทำ </a:t>
            </a:r>
            <a:r>
              <a:rPr lang="en-US" sz="1200" dirty="0" smtClean="0"/>
              <a:t>create next month (</a:t>
            </a:r>
            <a:r>
              <a:rPr lang="th-TH" sz="1200" dirty="0" smtClean="0"/>
              <a:t>คือการกำหนดวันหยุดในเดือนถัดไป กรณีมีวันหยุดนอกเหนือจากข้อมูล </a:t>
            </a:r>
            <a:r>
              <a:rPr lang="en-US" sz="1200" dirty="0" smtClean="0"/>
              <a:t>master </a:t>
            </a:r>
            <a:r>
              <a:rPr lang="th-TH" sz="1200" dirty="0" smtClean="0"/>
              <a:t>หรือหยุดประจำปี</a:t>
            </a:r>
            <a:r>
              <a:rPr lang="en-US" sz="1200" dirty="0" smtClean="0"/>
              <a:t>)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5215" y="7535786"/>
            <a:ext cx="204730" cy="23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58906" y="7543800"/>
            <a:ext cx="2476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56" y="4292019"/>
            <a:ext cx="5095844" cy="271838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66800" y="2827598"/>
            <a:ext cx="495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14) Confirm message by date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685800" y="389198"/>
            <a:ext cx="2145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3.2  Confirm message /Approve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381000" y="8229600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th-TH" sz="1200" dirty="0" smtClean="0"/>
              <a:t>ผู้ใช้งานสามารถเข้าตรวจสอบโดยการเลือก ได้สองแบบ </a:t>
            </a:r>
          </a:p>
          <a:p>
            <a:pPr marL="228600" indent="-228600"/>
            <a:r>
              <a:rPr lang="en-US" sz="1200" dirty="0"/>
              <a:t>	</a:t>
            </a:r>
            <a:r>
              <a:rPr lang="en-US" sz="1200" dirty="0" smtClean="0"/>
              <a:t>1.1 </a:t>
            </a:r>
            <a:r>
              <a:rPr lang="th-TH" sz="1200" dirty="0" smtClean="0"/>
              <a:t>เลือกรายการเป็นรายวัน โดยคลิกเลือกหัวข้อตามวันที่</a:t>
            </a:r>
          </a:p>
          <a:p>
            <a:pPr marL="228600" indent="-228600"/>
            <a:r>
              <a:rPr lang="th-TH" sz="1200" dirty="0"/>
              <a:t> </a:t>
            </a:r>
            <a:r>
              <a:rPr lang="th-TH" sz="1200" dirty="0" smtClean="0"/>
              <a:t>        </a:t>
            </a:r>
            <a:r>
              <a:rPr lang="en-US" sz="1200" dirty="0" smtClean="0"/>
              <a:t>1.2 </a:t>
            </a:r>
            <a:r>
              <a:rPr lang="th-TH" sz="1200" dirty="0" smtClean="0"/>
              <a:t>เลือกรายการตาม </a:t>
            </a:r>
            <a:r>
              <a:rPr lang="en-US" sz="1200" dirty="0" smtClean="0"/>
              <a:t>machine name </a:t>
            </a:r>
            <a:r>
              <a:rPr lang="th-TH" sz="1200" dirty="0" smtClean="0"/>
              <a:t>โดยคลิกเลือกตามเลขลำดับ</a:t>
            </a:r>
            <a:r>
              <a:rPr lang="en-US" sz="1200" dirty="0" smtClean="0"/>
              <a:t> (No.)</a:t>
            </a:r>
          </a:p>
          <a:p>
            <a:pPr marL="228600" indent="-228600">
              <a:buAutoNum type="arabicPeriod" startAt="2"/>
            </a:pPr>
            <a:r>
              <a:rPr lang="th-TH" sz="1200" dirty="0" smtClean="0"/>
              <a:t>ผู้ใช้สามารถเข้าดูรายการแยกตาม </a:t>
            </a:r>
            <a:r>
              <a:rPr lang="en-US" sz="1200" dirty="0" smtClean="0"/>
              <a:t>machine name </a:t>
            </a:r>
            <a:r>
              <a:rPr lang="th-TH" sz="1200" dirty="0" smtClean="0"/>
              <a:t>โดยคลิกที่ชื่อของ </a:t>
            </a:r>
            <a:r>
              <a:rPr lang="en-US" sz="1200" dirty="0" smtClean="0"/>
              <a:t>machine name </a:t>
            </a:r>
            <a:r>
              <a:rPr lang="th-TH" sz="1200" dirty="0" smtClean="0"/>
              <a:t>ที่ต้องการดูรายการตรวจสอบ</a:t>
            </a:r>
          </a:p>
          <a:p>
            <a:pPr marL="228600" indent="-228600"/>
            <a:r>
              <a:rPr lang="th-TH" sz="1200" dirty="0" smtClean="0"/>
              <a:t>โดยสถานะจะแสดงเป็นสัญลักณ์ในกรณีหัวข้อการตรวจสอบนั้นให้ระบุสถานะ </a:t>
            </a:r>
            <a:r>
              <a:rPr lang="en-US" sz="1200" dirty="0" smtClean="0"/>
              <a:t>OK </a:t>
            </a:r>
            <a:r>
              <a:rPr lang="th-TH" sz="1200" dirty="0" smtClean="0"/>
              <a:t>กับ </a:t>
            </a:r>
            <a:r>
              <a:rPr lang="en-US" sz="1200" dirty="0" smtClean="0"/>
              <a:t>NG </a:t>
            </a:r>
            <a:r>
              <a:rPr lang="th-TH" sz="1200" dirty="0" smtClean="0"/>
              <a:t>แต่ถ้ารายการไหนที่จะต้องระบุเป็นตัวเลข  ตารางจะแสดงเป็นค่าตัวเลขตามที่ผู้บันทึกได้บันทึกไว้</a:t>
            </a:r>
            <a:endParaRPr lang="en-US" sz="120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693998"/>
            <a:ext cx="4953000" cy="214708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252587"/>
            <a:ext cx="4953000" cy="208020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1066800" y="5321096"/>
            <a:ext cx="495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15) Confirm message by machine</a:t>
            </a:r>
            <a:endParaRPr lang="en-US" sz="1200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5625896"/>
            <a:ext cx="3403600" cy="21970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5625896"/>
            <a:ext cx="3111268" cy="22050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990600" y="7835696"/>
            <a:ext cx="495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16) View inspection item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66800" y="2827598"/>
            <a:ext cx="495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17) Confirm message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685800" y="389198"/>
            <a:ext cx="2110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3.2  Confirm message/Approve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381000" y="6629400"/>
            <a:ext cx="6324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th-TH" sz="1200" dirty="0" smtClean="0"/>
              <a:t>หลังจากผู้ตรวจสอบ </a:t>
            </a:r>
            <a:r>
              <a:rPr lang="en-US" sz="1200" dirty="0" smtClean="0"/>
              <a:t>Confirm message </a:t>
            </a:r>
            <a:r>
              <a:rPr lang="th-TH" sz="1200" dirty="0" smtClean="0"/>
              <a:t>แล้วจะต้องกดปุ่ม </a:t>
            </a:r>
            <a:r>
              <a:rPr lang="en-US" sz="1200" dirty="0" smtClean="0"/>
              <a:t>Approve/Reject </a:t>
            </a:r>
            <a:r>
              <a:rPr lang="th-TH" sz="1200" dirty="0" smtClean="0"/>
              <a:t>หน้าจอหลัก เพื่อเข้ามาอนุมัติส่งข้อมูลต่อให้กับ ตำแหน่ง </a:t>
            </a:r>
            <a:r>
              <a:rPr lang="en-US" sz="1200" dirty="0" smtClean="0"/>
              <a:t>Approver</a:t>
            </a:r>
            <a:endParaRPr lang="th-TH" sz="1200" dirty="0" smtClean="0"/>
          </a:p>
          <a:p>
            <a:pPr marL="228600" indent="-228600">
              <a:buAutoNum type="arabicPeriod" startAt="2"/>
            </a:pPr>
            <a:r>
              <a:rPr lang="th-TH" sz="1200" dirty="0" smtClean="0"/>
              <a:t>เลือกรายการที่ต้องการอนุมัติ โดยระบบจะขึ้นปุ่ม </a:t>
            </a:r>
            <a:r>
              <a:rPr lang="en-US" sz="1200" dirty="0" smtClean="0"/>
              <a:t>Approve </a:t>
            </a:r>
            <a:r>
              <a:rPr lang="th-TH" sz="1200" dirty="0" smtClean="0"/>
              <a:t>และ </a:t>
            </a:r>
            <a:r>
              <a:rPr lang="en-US" sz="1200" dirty="0" smtClean="0"/>
              <a:t>Reject </a:t>
            </a:r>
            <a:r>
              <a:rPr lang="th-TH" sz="1200" dirty="0" smtClean="0"/>
              <a:t>ตามตำแหน่งของผู้ที่ </a:t>
            </a:r>
            <a:r>
              <a:rPr lang="en-US" sz="1200" dirty="0" smtClean="0"/>
              <a:t>login </a:t>
            </a:r>
            <a:r>
              <a:rPr lang="th-TH" sz="1200" dirty="0" smtClean="0"/>
              <a:t>เข้ามาในระบบ</a:t>
            </a:r>
          </a:p>
          <a:p>
            <a:pPr marL="228600" indent="-228600">
              <a:buAutoNum type="arabicPeriod" startAt="2"/>
            </a:pPr>
            <a:endParaRPr lang="th-TH" sz="1200" dirty="0"/>
          </a:p>
          <a:p>
            <a:pPr marL="228600" indent="-228600">
              <a:buAutoNum type="arabicPeriod" startAt="2"/>
            </a:pPr>
            <a:endParaRPr lang="en-US" sz="1200" dirty="0" smtClean="0"/>
          </a:p>
          <a:p>
            <a:pPr marL="228600" indent="-228600">
              <a:buAutoNum type="arabicPeriod" startAt="2"/>
            </a:pPr>
            <a:endParaRPr lang="th-TH" sz="1200" dirty="0" smtClean="0"/>
          </a:p>
          <a:p>
            <a:pPr marL="228600" indent="-228600"/>
            <a:r>
              <a:rPr lang="en-US" sz="1200" dirty="0" smtClean="0"/>
              <a:t>Approve = </a:t>
            </a:r>
            <a:r>
              <a:rPr lang="th-TH" sz="1200" dirty="0" smtClean="0"/>
              <a:t>ยืนยันอนุมัติและส่งข้อมูลต่อให้ตำแหน่ง </a:t>
            </a:r>
            <a:r>
              <a:rPr lang="en-US" sz="1200" dirty="0" smtClean="0"/>
              <a:t>Approver</a:t>
            </a:r>
            <a:endParaRPr lang="th-TH" sz="1200" dirty="0" smtClean="0"/>
          </a:p>
          <a:p>
            <a:pPr marL="228600" indent="-228600"/>
            <a:r>
              <a:rPr lang="en-US" sz="1200" dirty="0" smtClean="0"/>
              <a:t>Reject = </a:t>
            </a:r>
            <a:r>
              <a:rPr lang="th-TH" sz="1200" dirty="0" smtClean="0"/>
              <a:t>ไม่ผ่านการยืนยัน ระบบจะมี </a:t>
            </a:r>
            <a:r>
              <a:rPr lang="en-US" sz="1200" dirty="0" smtClean="0"/>
              <a:t> popup </a:t>
            </a:r>
            <a:r>
              <a:rPr lang="th-TH" sz="1200" dirty="0" smtClean="0"/>
              <a:t>เพื่อให้ผู้ตรวจสอบ ระบุหมายเหตุถึงการ </a:t>
            </a:r>
            <a:r>
              <a:rPr lang="en-US" sz="1200" dirty="0" smtClean="0"/>
              <a:t>Reject</a:t>
            </a:r>
          </a:p>
          <a:p>
            <a:pPr marL="228600" indent="-228600">
              <a:buAutoNum type="arabicPeriod" startAt="2"/>
            </a:pPr>
            <a:endParaRPr lang="en-US" sz="12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1024596" y="6345702"/>
            <a:ext cx="495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18)Approval</a:t>
            </a:r>
            <a:endParaRPr lang="en-US" sz="12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5698" y="692834"/>
            <a:ext cx="5029200" cy="21798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381000" y="3200400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th-TH" sz="1200" dirty="0" smtClean="0"/>
              <a:t>รูปแว่นขยาย สามารถคลิกเพื่อดูรูปภาพกรณี ผู้ตรวจสอบ มีการถ่ายรูปและแนบไฟล์รูปเช้ามาในระบบด้วย</a:t>
            </a:r>
          </a:p>
          <a:p>
            <a:pPr marL="228600" indent="-228600">
              <a:buAutoNum type="arabicPeriod"/>
            </a:pPr>
            <a:r>
              <a:rPr lang="th-TH" sz="1200" dirty="0" smtClean="0"/>
              <a:t>ผู้อนุมัติต้องยืนยันในการรับข้อมูลการตรวจสอบ</a:t>
            </a:r>
          </a:p>
          <a:p>
            <a:pPr marL="228600" indent="-228600">
              <a:buAutoNum type="arabicPeriod"/>
            </a:pPr>
            <a:endParaRPr lang="th-TH" sz="1200" dirty="0" smtClean="0"/>
          </a:p>
          <a:p>
            <a:pPr marL="228600" indent="-228600">
              <a:buAutoNum type="arabicPeriod"/>
            </a:pPr>
            <a:endParaRPr lang="th-TH" sz="1200" dirty="0"/>
          </a:p>
          <a:p>
            <a:pPr marL="228600" indent="-228600"/>
            <a:r>
              <a:rPr lang="en-US" sz="1200" dirty="0" smtClean="0"/>
              <a:t>Check = </a:t>
            </a:r>
            <a:r>
              <a:rPr lang="th-TH" sz="1200" dirty="0" smtClean="0"/>
              <a:t>ยืนยันผ่านการ </a:t>
            </a:r>
            <a:r>
              <a:rPr lang="en-US" sz="1200" dirty="0" smtClean="0"/>
              <a:t>confirm </a:t>
            </a:r>
            <a:r>
              <a:rPr lang="th-TH" sz="1200" dirty="0" smtClean="0"/>
              <a:t>เพื่อทำกรระบวนการ </a:t>
            </a:r>
            <a:r>
              <a:rPr lang="en-US" sz="1200" dirty="0" smtClean="0"/>
              <a:t>Approve/Reject </a:t>
            </a:r>
            <a:r>
              <a:rPr lang="th-TH" sz="1200" dirty="0" smtClean="0"/>
              <a:t>ต่อไป</a:t>
            </a:r>
          </a:p>
          <a:p>
            <a:pPr marL="228600" indent="-228600"/>
            <a:r>
              <a:rPr lang="en-US" sz="1200" dirty="0" smtClean="0"/>
              <a:t>Reject = </a:t>
            </a:r>
            <a:r>
              <a:rPr lang="th-TH" sz="1200" dirty="0" smtClean="0"/>
              <a:t>ไม่ผ่านการยืนยัน ระบบจะมี </a:t>
            </a:r>
            <a:r>
              <a:rPr lang="en-US" sz="1200" dirty="0"/>
              <a:t> </a:t>
            </a:r>
            <a:r>
              <a:rPr lang="en-US" sz="1200" dirty="0" smtClean="0"/>
              <a:t>popup </a:t>
            </a:r>
            <a:r>
              <a:rPr lang="th-TH" sz="1200" dirty="0" smtClean="0"/>
              <a:t>เพื่อให้ผู้ตรวจสอบ ระบุหมายเหตุถึงการ </a:t>
            </a:r>
            <a:r>
              <a:rPr lang="en-US" sz="1200" dirty="0" smtClean="0"/>
              <a:t>Reject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3581400"/>
            <a:ext cx="1600200" cy="37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4621380"/>
            <a:ext cx="5029200" cy="177013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2200" y="7274170"/>
            <a:ext cx="1790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90600" y="3429000"/>
            <a:ext cx="495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19) Create next month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685800" y="389198"/>
            <a:ext cx="1618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3.3  Create next month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3962400"/>
            <a:ext cx="601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th-TH" sz="1200" dirty="0" smtClean="0"/>
              <a:t>สามารถกำหนดวันหยุด ในเดือนถัดไป นอกจากวันหยุดประจำปี  </a:t>
            </a:r>
          </a:p>
          <a:p>
            <a:pPr marL="228600" indent="-228600">
              <a:buAutoNum type="arabicPeriod"/>
            </a:pPr>
            <a:r>
              <a:rPr lang="th-TH" sz="1200" dirty="0" smtClean="0"/>
              <a:t>สามารถทำ </a:t>
            </a:r>
            <a:r>
              <a:rPr lang="en-US" sz="1200" dirty="0" smtClean="0"/>
              <a:t>Create next month </a:t>
            </a:r>
            <a:r>
              <a:rPr lang="th-TH" sz="1200" dirty="0" smtClean="0"/>
              <a:t> ได้หลังจากที่ผู้อนุมัติคนสุดท้ายในสายการอนุมัติได้กด </a:t>
            </a:r>
            <a:r>
              <a:rPr lang="en-US" sz="1200" dirty="0" smtClean="0"/>
              <a:t>Approve </a:t>
            </a:r>
            <a:r>
              <a:rPr lang="th-TH" sz="1200" dirty="0" smtClean="0"/>
              <a:t>แล้ว</a:t>
            </a:r>
          </a:p>
          <a:p>
            <a:pPr marL="228600" indent="-228600">
              <a:buAutoNum type="arabicPeriod"/>
            </a:pPr>
            <a:r>
              <a:rPr lang="th-TH" sz="1200" dirty="0" smtClean="0"/>
              <a:t>เมื่อกำหนดวันหยุด จะมีผลทำให้การตรวจสอบรายการ เลื่อนขึ้นไปก่อนถึงวันหยุด</a:t>
            </a:r>
          </a:p>
          <a:p>
            <a:pPr marL="228600" indent="-228600">
              <a:buAutoNum type="arabicPeriod"/>
            </a:pPr>
            <a:r>
              <a:rPr lang="th-TH" sz="1200" dirty="0" smtClean="0"/>
              <a:t>วิธีการคือ คลิกเลือกวันที่ในตารางวันที่ ให้เกิดแถบสีฟ้า และ ถ้าต้องการเอาออก ก็คลิกที่แถบสีฟ้าให้หายไป </a:t>
            </a:r>
          </a:p>
          <a:p>
            <a:pPr marL="228600" indent="-228600">
              <a:buAutoNum type="arabicPeriod"/>
            </a:pPr>
            <a:r>
              <a:rPr lang="th-TH" sz="1200" dirty="0" smtClean="0"/>
              <a:t>กดปุ่ม </a:t>
            </a:r>
            <a:r>
              <a:rPr lang="en-US" sz="1200" dirty="0" smtClean="0"/>
              <a:t>Create </a:t>
            </a:r>
            <a:r>
              <a:rPr lang="th-TH" sz="1200" dirty="0" smtClean="0"/>
              <a:t>เพื่อบันทึก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762000"/>
            <a:ext cx="5105400" cy="2667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33400" y="5943600"/>
            <a:ext cx="6019800" cy="1938992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228600" indent="-228600"/>
            <a:r>
              <a:rPr lang="th-TH" sz="1200" u="sng" dirty="0" smtClean="0"/>
              <a:t>ขั้นตอนการอนุมัติจะมีวิธีเหมือนกันทั้ง </a:t>
            </a:r>
            <a:r>
              <a:rPr lang="en-US" sz="1200" u="sng" dirty="0" smtClean="0"/>
              <a:t>4 </a:t>
            </a:r>
            <a:r>
              <a:rPr lang="th-TH" sz="1200" u="sng" dirty="0" smtClean="0"/>
              <a:t>หมวด คือ</a:t>
            </a:r>
            <a:endParaRPr lang="en-US" sz="1200" u="sng" dirty="0" smtClean="0"/>
          </a:p>
          <a:p>
            <a:pPr marL="228600" indent="-228600"/>
            <a:endParaRPr lang="th-TH" sz="1200" u="sng" dirty="0" smtClean="0"/>
          </a:p>
          <a:p>
            <a:pPr marL="228600" indent="-228600">
              <a:buAutoNum type="arabicPeriod"/>
            </a:pPr>
            <a:r>
              <a:rPr lang="en-US" sz="1200" b="1" dirty="0" smtClean="0"/>
              <a:t>Machine </a:t>
            </a:r>
            <a:r>
              <a:rPr lang="en-US" sz="1200" b="1" dirty="0"/>
              <a:t>Inspection </a:t>
            </a:r>
            <a:r>
              <a:rPr lang="en-US" sz="1200" b="1" dirty="0" smtClean="0"/>
              <a:t>result</a:t>
            </a:r>
            <a:endParaRPr lang="en-US" sz="1200" b="1" dirty="0"/>
          </a:p>
          <a:p>
            <a:pPr marL="228600" indent="-228600">
              <a:buAutoNum type="arabicPeriod" startAt="2"/>
            </a:pPr>
            <a:r>
              <a:rPr lang="en-US" sz="1200" b="1" dirty="0" smtClean="0"/>
              <a:t>x-R </a:t>
            </a:r>
            <a:r>
              <a:rPr lang="en-US" sz="1200" b="1" dirty="0"/>
              <a:t>Chart Inspection </a:t>
            </a:r>
            <a:r>
              <a:rPr lang="en-US" sz="1200" b="1" dirty="0" smtClean="0"/>
              <a:t>result</a:t>
            </a:r>
          </a:p>
          <a:p>
            <a:pPr marL="228600" indent="-228600">
              <a:buAutoNum type="arabicPeriod" startAt="2"/>
            </a:pPr>
            <a:r>
              <a:rPr lang="en-US" sz="1200" b="1" dirty="0"/>
              <a:t>Measuring </a:t>
            </a:r>
            <a:r>
              <a:rPr lang="en-US" sz="1200" b="1" dirty="0" smtClean="0"/>
              <a:t>Instrument</a:t>
            </a:r>
          </a:p>
          <a:p>
            <a:pPr marL="228600" indent="-228600">
              <a:buAutoNum type="arabicPeriod" startAt="2"/>
            </a:pPr>
            <a:r>
              <a:rPr lang="en-US" sz="1200" b="1" dirty="0"/>
              <a:t>4M </a:t>
            </a:r>
            <a:r>
              <a:rPr lang="en-US" sz="1200" b="1" dirty="0" smtClean="0"/>
              <a:t>Change</a:t>
            </a:r>
          </a:p>
          <a:p>
            <a:pPr marL="228600" indent="-228600"/>
            <a:endParaRPr lang="en-US" sz="1200" b="1" dirty="0" smtClean="0"/>
          </a:p>
          <a:p>
            <a:pPr marL="228600" indent="-228600"/>
            <a:r>
              <a:rPr lang="en-US" sz="1200" dirty="0" smtClean="0"/>
              <a:t>	</a:t>
            </a:r>
            <a:r>
              <a:rPr lang="th-TH" sz="1200" dirty="0" smtClean="0"/>
              <a:t>ผู้ที่ตำแหน่ง </a:t>
            </a:r>
            <a:r>
              <a:rPr lang="en-US" sz="1200" dirty="0" smtClean="0"/>
              <a:t>Inspection </a:t>
            </a:r>
            <a:r>
              <a:rPr lang="th-TH" sz="1200" dirty="0" smtClean="0"/>
              <a:t>และ </a:t>
            </a:r>
            <a:r>
              <a:rPr lang="en-US" sz="1200" dirty="0" smtClean="0"/>
              <a:t>Approver </a:t>
            </a:r>
            <a:r>
              <a:rPr lang="th-TH" sz="1200" dirty="0" smtClean="0"/>
              <a:t>จะมีขั้นตอนการอนุมัติที่เหมือนกัน </a:t>
            </a:r>
            <a:r>
              <a:rPr lang="en-US" sz="1200" dirty="0" smtClean="0"/>
              <a:t> </a:t>
            </a:r>
            <a:r>
              <a:rPr lang="th-TH" sz="1200" dirty="0" smtClean="0"/>
              <a:t>คือ</a:t>
            </a:r>
          </a:p>
          <a:p>
            <a:pPr marL="228600" indent="-228600"/>
            <a:r>
              <a:rPr lang="en-US" sz="1200" dirty="0" smtClean="0"/>
              <a:t>	1.</a:t>
            </a:r>
            <a:r>
              <a:rPr lang="th-TH" sz="1200" dirty="0" smtClean="0"/>
              <a:t> </a:t>
            </a:r>
            <a:r>
              <a:rPr lang="en-US" sz="1200" dirty="0" smtClean="0"/>
              <a:t>Confirm message</a:t>
            </a:r>
          </a:p>
          <a:p>
            <a:pPr marL="228600" indent="-228600"/>
            <a:r>
              <a:rPr lang="en-US" sz="1200" dirty="0" smtClean="0"/>
              <a:t>	2. Approve</a:t>
            </a:r>
            <a:endParaRPr lang="th-TH" sz="1200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457200"/>
            <a:ext cx="1821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4.  Master setting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3733800"/>
            <a:ext cx="533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20)Master setting 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0" y="7315200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th-TH" sz="1200" dirty="0" smtClean="0"/>
              <a:t>เลือกเมนู </a:t>
            </a:r>
            <a:r>
              <a:rPr lang="en-US" sz="1200" dirty="0" smtClean="0"/>
              <a:t>Register line</a:t>
            </a:r>
          </a:p>
          <a:p>
            <a:pPr marL="228600" indent="-228600">
              <a:buAutoNum type="arabicPeriod"/>
            </a:pPr>
            <a:r>
              <a:rPr lang="th-TH" sz="1200" dirty="0" smtClean="0"/>
              <a:t>ระบุข้อมูลที่ต้องการ </a:t>
            </a:r>
            <a:r>
              <a:rPr lang="en-US" sz="1200" dirty="0" smtClean="0"/>
              <a:t>line </a:t>
            </a:r>
            <a:r>
              <a:rPr lang="th-TH" sz="1200" dirty="0" smtClean="0"/>
              <a:t>ใหม่</a:t>
            </a:r>
            <a:r>
              <a:rPr lang="en-US" sz="1200" dirty="0" smtClean="0"/>
              <a:t> </a:t>
            </a:r>
            <a:r>
              <a:rPr lang="th-TH" sz="1200" dirty="0" smtClean="0"/>
              <a:t>จากนั้นกด </a:t>
            </a:r>
            <a:r>
              <a:rPr lang="en-US" sz="1200" dirty="0" smtClean="0"/>
              <a:t>Register</a:t>
            </a:r>
          </a:p>
          <a:p>
            <a:pPr marL="228600" indent="-228600">
              <a:buAutoNum type="arabicPeriod"/>
            </a:pPr>
            <a:r>
              <a:rPr lang="th-TH" sz="1200" dirty="0" smtClean="0"/>
              <a:t>กรณีต้องการแก้ไขข้อมูล ให้คลิกเลือก แถวข้อมูลที่ต้องการแก้ไข ในตารางด้านล่าง ข้อมูลจะไปแสดงใน </a:t>
            </a:r>
            <a:r>
              <a:rPr lang="en-US" sz="1200" dirty="0" smtClean="0"/>
              <a:t>Textbox </a:t>
            </a:r>
            <a:r>
              <a:rPr lang="th-TH" sz="1200" dirty="0" smtClean="0"/>
              <a:t>ให้ทำการแก้ไขข้อมูล  แล้วทำการกดปุ่ม </a:t>
            </a:r>
            <a:r>
              <a:rPr lang="en-US" sz="1200" dirty="0" smtClean="0"/>
              <a:t>Register </a:t>
            </a:r>
            <a:r>
              <a:rPr lang="th-TH" sz="1200" dirty="0" smtClean="0"/>
              <a:t>เพื่อบันทึกข้อมูลที่แก้ไข</a:t>
            </a:r>
            <a:endParaRPr lang="en-US" sz="12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685800" y="762000"/>
            <a:ext cx="12173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4</a:t>
            </a:r>
            <a:r>
              <a:rPr lang="en-US" sz="1200" dirty="0" smtClean="0"/>
              <a:t>.1  Register line</a:t>
            </a:r>
            <a:endParaRPr lang="en-US" sz="12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066800"/>
            <a:ext cx="2022399" cy="26733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066800"/>
            <a:ext cx="3098800" cy="265436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038600"/>
            <a:ext cx="5302935" cy="2895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685800" y="7010400"/>
            <a:ext cx="533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21)Register line group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572000"/>
            <a:ext cx="2628900" cy="307379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3657600" y="5486400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th-TH" sz="1200" dirty="0" smtClean="0"/>
              <a:t>เลือกเมนู </a:t>
            </a:r>
            <a:r>
              <a:rPr lang="en-US" sz="1200" dirty="0" smtClean="0"/>
              <a:t> Register </a:t>
            </a:r>
            <a:r>
              <a:rPr lang="en-US" sz="1200" dirty="0"/>
              <a:t>equipment</a:t>
            </a:r>
            <a:endParaRPr lang="en-US" sz="1200" dirty="0" smtClean="0"/>
          </a:p>
          <a:p>
            <a:pPr marL="228600" indent="-228600">
              <a:buAutoNum type="arabicPeriod"/>
            </a:pPr>
            <a:r>
              <a:rPr lang="th-TH" sz="1200" dirty="0" smtClean="0"/>
              <a:t>กดปุ่ม </a:t>
            </a:r>
            <a:r>
              <a:rPr lang="en-US" sz="1200" dirty="0" smtClean="0"/>
              <a:t>Add  </a:t>
            </a:r>
            <a:r>
              <a:rPr lang="th-TH" sz="1200" dirty="0" smtClean="0"/>
              <a:t>ที่หัวข้อ </a:t>
            </a:r>
            <a:r>
              <a:rPr lang="en-US" sz="1200" dirty="0" smtClean="0"/>
              <a:t>Machine</a:t>
            </a:r>
          </a:p>
          <a:p>
            <a:pPr marL="228600" indent="-228600">
              <a:buAutoNum type="arabicPeriod"/>
            </a:pPr>
            <a:r>
              <a:rPr lang="th-TH" sz="1200" dirty="0" smtClean="0"/>
              <a:t>ระบุข้อมูล </a:t>
            </a:r>
            <a:r>
              <a:rPr lang="en-US" sz="1200" dirty="0" smtClean="0"/>
              <a:t>machine </a:t>
            </a:r>
            <a:r>
              <a:rPr lang="th-TH" sz="1200" dirty="0" smtClean="0"/>
              <a:t>ในช่อง </a:t>
            </a:r>
            <a:r>
              <a:rPr lang="en-US" sz="1200" dirty="0" smtClean="0"/>
              <a:t>Textbox </a:t>
            </a:r>
            <a:r>
              <a:rPr lang="th-TH" sz="1200" dirty="0" smtClean="0"/>
              <a:t>จากนั้นกดปุ่ม </a:t>
            </a:r>
            <a:r>
              <a:rPr lang="en-US" sz="1200" dirty="0" smtClean="0"/>
              <a:t>Register</a:t>
            </a:r>
          </a:p>
          <a:p>
            <a:pPr marL="228600" indent="-228600">
              <a:buAutoNum type="arabicPeriod"/>
            </a:pPr>
            <a:r>
              <a:rPr lang="th-TH" sz="1200" dirty="0" smtClean="0"/>
              <a:t>กรณีต้องการแก้ไขข้อมูล ให้คลิกเลือก ปุ่ม </a:t>
            </a:r>
            <a:r>
              <a:rPr lang="en-US" sz="1200" dirty="0" smtClean="0"/>
              <a:t>Edit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5800" y="762000"/>
            <a:ext cx="15250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4.</a:t>
            </a:r>
            <a:r>
              <a:rPr lang="en-US" sz="1200" dirty="0"/>
              <a:t>2</a:t>
            </a:r>
            <a:r>
              <a:rPr lang="en-US" sz="1200" dirty="0" smtClean="0"/>
              <a:t>  Register machine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1143000" y="7848600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21)Register machine</a:t>
            </a:r>
            <a:endParaRPr lang="en-US" sz="1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219200"/>
            <a:ext cx="5410200" cy="301092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rot="16200000" flipV="1">
            <a:off x="1104900" y="3162300"/>
            <a:ext cx="3276600" cy="19812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143000" y="2438400"/>
            <a:ext cx="609600" cy="2286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200400" y="63246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th-TH" sz="1200" dirty="0" smtClean="0"/>
              <a:t>เลือกเมนู </a:t>
            </a:r>
            <a:r>
              <a:rPr lang="en-US" sz="1200" dirty="0" smtClean="0"/>
              <a:t> Register </a:t>
            </a:r>
            <a:r>
              <a:rPr lang="en-US" sz="1200" dirty="0"/>
              <a:t>equipment</a:t>
            </a:r>
            <a:endParaRPr lang="en-US" sz="1200" dirty="0" smtClean="0"/>
          </a:p>
          <a:p>
            <a:pPr marL="228600" indent="-228600">
              <a:buAutoNum type="arabicPeriod"/>
            </a:pPr>
            <a:r>
              <a:rPr lang="th-TH" sz="1200" dirty="0" smtClean="0"/>
              <a:t>กดปุ่ม </a:t>
            </a:r>
            <a:r>
              <a:rPr lang="en-US" sz="1200" dirty="0" smtClean="0"/>
              <a:t>Add  </a:t>
            </a:r>
            <a:r>
              <a:rPr lang="th-TH" sz="1200" dirty="0" smtClean="0"/>
              <a:t>ที่หัวข้อ </a:t>
            </a:r>
            <a:r>
              <a:rPr lang="en-US" sz="1200" dirty="0" smtClean="0"/>
              <a:t>Jig</a:t>
            </a:r>
          </a:p>
          <a:p>
            <a:pPr marL="228600" indent="-228600">
              <a:buAutoNum type="arabicPeriod"/>
            </a:pPr>
            <a:r>
              <a:rPr lang="th-TH" sz="1200" dirty="0" smtClean="0"/>
              <a:t>ระบุข้อมูล</a:t>
            </a:r>
            <a:r>
              <a:rPr lang="th-TH" sz="1200" dirty="0"/>
              <a:t>ใ</a:t>
            </a:r>
            <a:r>
              <a:rPr lang="th-TH" sz="1200" dirty="0" smtClean="0"/>
              <a:t>นช่อง </a:t>
            </a:r>
            <a:r>
              <a:rPr lang="en-US" sz="1200" dirty="0" smtClean="0"/>
              <a:t>Textbox </a:t>
            </a:r>
            <a:r>
              <a:rPr lang="th-TH" sz="1200" dirty="0" smtClean="0"/>
              <a:t>จากนั้นกดปุ่ม </a:t>
            </a:r>
            <a:r>
              <a:rPr lang="en-US" sz="1200" dirty="0" smtClean="0"/>
              <a:t>Register</a:t>
            </a:r>
          </a:p>
          <a:p>
            <a:pPr marL="228600" indent="-228600">
              <a:buAutoNum type="arabicPeriod"/>
            </a:pPr>
            <a:r>
              <a:rPr lang="th-TH" sz="1200" dirty="0" smtClean="0"/>
              <a:t>กรณีต้องการแก้ไขข้อมูล ให้คลิกเลือก ปุ่ม </a:t>
            </a:r>
            <a:r>
              <a:rPr lang="en-US" sz="1200" dirty="0" smtClean="0"/>
              <a:t>Edit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5800" y="762000"/>
            <a:ext cx="11403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4.3 Register JIG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762000" y="5791200"/>
            <a:ext cx="533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22)Register JIG</a:t>
            </a:r>
            <a:endParaRPr lang="en-US" sz="12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1" y="4191000"/>
            <a:ext cx="5257800" cy="154081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066800"/>
            <a:ext cx="5410200" cy="301092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 rot="16200000" flipV="1">
            <a:off x="685800" y="4038600"/>
            <a:ext cx="3505200" cy="16764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990600" y="3048000"/>
            <a:ext cx="609600" cy="2286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43000"/>
            <a:ext cx="3962400" cy="224758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762000" y="80010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th-TH" sz="1200" dirty="0" smtClean="0"/>
              <a:t>กดปุ่ม </a:t>
            </a:r>
            <a:r>
              <a:rPr lang="en-US" sz="1200" dirty="0" smtClean="0"/>
              <a:t>Add  </a:t>
            </a:r>
            <a:r>
              <a:rPr lang="th-TH" sz="1200" dirty="0" smtClean="0"/>
              <a:t>ที่หัวข้อ </a:t>
            </a:r>
            <a:r>
              <a:rPr lang="en-US" sz="1200" dirty="0" smtClean="0"/>
              <a:t>Machine condition</a:t>
            </a:r>
          </a:p>
          <a:p>
            <a:pPr marL="228600" indent="-228600">
              <a:buAutoNum type="arabicPeriod"/>
            </a:pPr>
            <a:r>
              <a:rPr lang="th-TH" sz="1200" dirty="0" smtClean="0"/>
              <a:t>ระบุข้อมูล</a:t>
            </a:r>
            <a:r>
              <a:rPr lang="th-TH" sz="1200" dirty="0"/>
              <a:t>ใ</a:t>
            </a:r>
            <a:r>
              <a:rPr lang="th-TH" sz="1200" dirty="0" smtClean="0"/>
              <a:t>นช่อง </a:t>
            </a:r>
            <a:r>
              <a:rPr lang="en-US" sz="1200" dirty="0" smtClean="0"/>
              <a:t>Textbox </a:t>
            </a:r>
            <a:r>
              <a:rPr lang="th-TH" sz="1200" dirty="0" smtClean="0"/>
              <a:t>จากนั้นกดปุ่ม </a:t>
            </a:r>
            <a:r>
              <a:rPr lang="en-US" sz="1200" dirty="0" smtClean="0"/>
              <a:t>Register</a:t>
            </a:r>
          </a:p>
          <a:p>
            <a:pPr marL="228600" indent="-228600">
              <a:buAutoNum type="arabicPeriod"/>
            </a:pPr>
            <a:r>
              <a:rPr lang="th-TH" sz="1200" dirty="0" smtClean="0"/>
              <a:t>กรณีต้องการแก้ไขข้อมูล ให้คลิกเลือก ปุ่ม </a:t>
            </a:r>
            <a:r>
              <a:rPr lang="en-US" sz="1200" dirty="0" smtClean="0"/>
              <a:t>Edit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5800" y="762000"/>
            <a:ext cx="1986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4.</a:t>
            </a:r>
            <a:r>
              <a:rPr lang="en-US" sz="1200" dirty="0"/>
              <a:t>4</a:t>
            </a:r>
            <a:r>
              <a:rPr lang="en-US" sz="1200" dirty="0" smtClean="0"/>
              <a:t> Register Inspection items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609600" y="7620000"/>
            <a:ext cx="533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</a:t>
            </a:r>
            <a:r>
              <a:rPr lang="en-US" sz="1200" dirty="0"/>
              <a:t>3</a:t>
            </a:r>
            <a:r>
              <a:rPr lang="en-US" sz="1200" dirty="0" smtClean="0"/>
              <a:t>)Register Inspection items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343400" y="16764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th-TH" sz="1200" dirty="0" smtClean="0"/>
              <a:t>เลือกเมนู </a:t>
            </a:r>
            <a:r>
              <a:rPr lang="en-US" sz="1200" dirty="0" smtClean="0"/>
              <a:t> Register equipment</a:t>
            </a:r>
          </a:p>
          <a:p>
            <a:pPr marL="228600" indent="-228600">
              <a:buAutoNum type="arabicPeriod"/>
            </a:pPr>
            <a:r>
              <a:rPr lang="th-TH" sz="1200" dirty="0" smtClean="0"/>
              <a:t>คลิกเลือกรายการ </a:t>
            </a:r>
            <a:r>
              <a:rPr lang="en-US" sz="1200" dirty="0" smtClean="0"/>
              <a:t>Machine</a:t>
            </a:r>
          </a:p>
        </p:txBody>
      </p:sp>
      <p:sp>
        <p:nvSpPr>
          <p:cNvPr id="8" name="Rectangle 7"/>
          <p:cNvSpPr/>
          <p:nvPr/>
        </p:nvSpPr>
        <p:spPr>
          <a:xfrm>
            <a:off x="508776" y="2286000"/>
            <a:ext cx="1600200" cy="152400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endCxn id="8" idx="3"/>
          </p:cNvCxnSpPr>
          <p:nvPr/>
        </p:nvCxnSpPr>
        <p:spPr>
          <a:xfrm rot="10800000" flipV="1">
            <a:off x="2108976" y="1828800"/>
            <a:ext cx="2310624" cy="5334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5562600"/>
            <a:ext cx="4114800" cy="201999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3505200"/>
            <a:ext cx="4114800" cy="200397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62000" y="4800600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th-TH" sz="1200" dirty="0" smtClean="0"/>
              <a:t>เลือกเมนู </a:t>
            </a:r>
            <a:r>
              <a:rPr lang="en-US" sz="1200" dirty="0" smtClean="0"/>
              <a:t> Calendar setting </a:t>
            </a:r>
          </a:p>
          <a:p>
            <a:pPr marL="228600" indent="-228600">
              <a:buAutoNum type="arabicPeriod"/>
            </a:pPr>
            <a:r>
              <a:rPr lang="th-TH" sz="1200" dirty="0" smtClean="0"/>
              <a:t>เลือกเดือนและปีที่ต้องการกำหนดวันหยุด</a:t>
            </a:r>
          </a:p>
          <a:p>
            <a:pPr marL="228600" indent="-228600">
              <a:buAutoNum type="arabicPeriod"/>
            </a:pPr>
            <a:r>
              <a:rPr lang="th-TH" sz="1200" dirty="0" smtClean="0"/>
              <a:t>กดวันที่บนตารางให้เป็นสีฟ้า  เพื่อกำหนดวันหยุด ในกรณีต้องการยกเลิกให้กดที่วันที่อีกครั้งเพื่อให้แถบสีฟ้าหายไป</a:t>
            </a:r>
          </a:p>
          <a:p>
            <a:pPr marL="228600" indent="-228600">
              <a:buAutoNum type="arabicPeriod"/>
            </a:pPr>
            <a:r>
              <a:rPr lang="th-TH" sz="1200" dirty="0" smtClean="0"/>
              <a:t>กดปุ่ม </a:t>
            </a:r>
            <a:r>
              <a:rPr lang="en-US" sz="1200" dirty="0" smtClean="0"/>
              <a:t>Set </a:t>
            </a:r>
            <a:r>
              <a:rPr lang="th-TH" sz="1200" dirty="0" smtClean="0"/>
              <a:t>เพื่อบันทึก</a:t>
            </a:r>
            <a:endParaRPr lang="en-US" sz="12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685800" y="762000"/>
            <a:ext cx="1456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4.5 </a:t>
            </a:r>
            <a:r>
              <a:rPr lang="en-US" sz="1200" dirty="0"/>
              <a:t>Calendar setting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8200" y="4038600"/>
            <a:ext cx="533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24)Calendar setting</a:t>
            </a:r>
            <a:endParaRPr lang="en-US" sz="12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43000"/>
            <a:ext cx="5803900" cy="279661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838200" y="5257800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th-TH" sz="1200" dirty="0" smtClean="0"/>
              <a:t>เลือกเมนู </a:t>
            </a:r>
            <a:r>
              <a:rPr lang="en-US" sz="1200" dirty="0" smtClean="0"/>
              <a:t> Register user</a:t>
            </a:r>
          </a:p>
          <a:p>
            <a:pPr marL="228600" indent="-228600">
              <a:buAutoNum type="arabicPeriod"/>
            </a:pPr>
            <a:r>
              <a:rPr lang="th-TH" sz="1200" dirty="0" smtClean="0"/>
              <a:t>เพิ่มรายชื่อผู้ใช้งานตามหัวข้อ</a:t>
            </a:r>
          </a:p>
          <a:p>
            <a:pPr marL="228600" indent="-228600">
              <a:buAutoNum type="arabicPeriod"/>
            </a:pPr>
            <a:r>
              <a:rPr lang="th-TH" sz="1200" dirty="0" smtClean="0"/>
              <a:t>กดปุ่ม </a:t>
            </a:r>
            <a:r>
              <a:rPr lang="en-US" sz="1200" dirty="0" smtClean="0"/>
              <a:t>Create </a:t>
            </a:r>
            <a:r>
              <a:rPr lang="th-TH" sz="1200" dirty="0" smtClean="0"/>
              <a:t>เพื่อสร้าง </a:t>
            </a:r>
            <a:r>
              <a:rPr lang="en-US" sz="1200" dirty="0" smtClean="0"/>
              <a:t>user </a:t>
            </a:r>
            <a:r>
              <a:rPr lang="th-TH" sz="1200" dirty="0" smtClean="0"/>
              <a:t>ใหม่</a:t>
            </a:r>
          </a:p>
          <a:p>
            <a:pPr marL="228600" indent="-228600">
              <a:buAutoNum type="arabicPeriod"/>
            </a:pPr>
            <a:r>
              <a:rPr lang="th-TH" sz="1200" dirty="0" smtClean="0"/>
              <a:t>กรณีแก้ไข ให้พิมพ์รหัส </a:t>
            </a:r>
            <a:r>
              <a:rPr lang="en-US" sz="1200" dirty="0" smtClean="0"/>
              <a:t>user </a:t>
            </a:r>
            <a:r>
              <a:rPr lang="th-TH" sz="1200" dirty="0" smtClean="0"/>
              <a:t>ข้อมูลเดิมจะแสดงใน </a:t>
            </a:r>
            <a:r>
              <a:rPr lang="en-US" sz="1200" dirty="0" smtClean="0"/>
              <a:t>Textbox </a:t>
            </a:r>
            <a:r>
              <a:rPr lang="th-TH" sz="1200" dirty="0" smtClean="0"/>
              <a:t>จากนั้นกดปุ่ม </a:t>
            </a:r>
            <a:r>
              <a:rPr lang="en-US" sz="1200" dirty="0" smtClean="0"/>
              <a:t>Create </a:t>
            </a:r>
            <a:r>
              <a:rPr lang="th-TH" sz="1200" dirty="0" smtClean="0"/>
              <a:t>เพื่อแก้ไขข้อมูลเดิม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5800" y="762000"/>
            <a:ext cx="12253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4.6 Register user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914400" y="4724400"/>
            <a:ext cx="533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25)Register user</a:t>
            </a:r>
            <a:endParaRPr lang="en-US" sz="12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219200"/>
            <a:ext cx="2705100" cy="335845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297429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81000" y="457200"/>
            <a:ext cx="1532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</a:t>
            </a:r>
            <a:r>
              <a:rPr lang="th-TH" dirty="0" smtClean="0"/>
              <a:t> </a:t>
            </a:r>
            <a:r>
              <a:rPr lang="en-US" dirty="0" smtClean="0"/>
              <a:t>Main menu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5105400"/>
            <a:ext cx="571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/>
              <a:t>ผู้ใช้งานสามารถมองเห็นเมนูของระบบตามสิทธิ์โดยแบ่งเป็น </a:t>
            </a:r>
            <a:r>
              <a:rPr lang="en-US" sz="1400" dirty="0" smtClean="0"/>
              <a:t>3 </a:t>
            </a:r>
            <a:r>
              <a:rPr lang="th-TH" sz="1400" dirty="0" smtClean="0"/>
              <a:t>ระดับการใช้งานดังนี้</a:t>
            </a:r>
          </a:p>
          <a:p>
            <a:r>
              <a:rPr lang="en-US" sz="1400" dirty="0" smtClean="0"/>
              <a:t>1.1 </a:t>
            </a:r>
            <a:r>
              <a:rPr lang="th-TH" sz="1400" dirty="0" smtClean="0"/>
              <a:t>ผู้ลงบันทึกข้อมูล  จะสามารถเห็นเมนู  </a:t>
            </a:r>
            <a:r>
              <a:rPr lang="en-US" sz="1400" dirty="0" smtClean="0"/>
              <a:t>Check and input</a:t>
            </a:r>
          </a:p>
          <a:p>
            <a:r>
              <a:rPr lang="en-US" sz="1400" dirty="0" smtClean="0"/>
              <a:t>1.2 Inspector </a:t>
            </a:r>
            <a:r>
              <a:rPr lang="th-TH" sz="1400" dirty="0" smtClean="0"/>
              <a:t>จะสามารถเห็นเมนู</a:t>
            </a:r>
            <a:r>
              <a:rPr lang="en-US" sz="1400" dirty="0" smtClean="0"/>
              <a:t> Check Result/Approve</a:t>
            </a:r>
          </a:p>
          <a:p>
            <a:r>
              <a:rPr lang="en-US" sz="1400" dirty="0" smtClean="0"/>
              <a:t>1.3 Approver </a:t>
            </a:r>
            <a:r>
              <a:rPr lang="th-TH" sz="1400" dirty="0" smtClean="0"/>
              <a:t>จะสามารถเห็นเมนู</a:t>
            </a:r>
            <a:r>
              <a:rPr lang="en-US" sz="1400" dirty="0" smtClean="0"/>
              <a:t> Check Result/Approve</a:t>
            </a:r>
            <a:endParaRPr lang="en-US" sz="1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219200"/>
            <a:ext cx="301012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81000" y="3962400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dirty="0" smtClean="0"/>
              <a:t>ผู้บันทึกข้อมูล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3505200" y="3962400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Inspector / Approver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838200" y="5257800"/>
            <a:ext cx="533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th-TH" sz="1200" dirty="0" smtClean="0"/>
              <a:t>เลือกเมนู </a:t>
            </a:r>
            <a:r>
              <a:rPr lang="en-US" sz="1200" dirty="0" smtClean="0"/>
              <a:t> Register operator</a:t>
            </a:r>
          </a:p>
          <a:p>
            <a:pPr marL="228600" indent="-228600">
              <a:buAutoNum type="arabicPeriod"/>
            </a:pPr>
            <a:r>
              <a:rPr lang="th-TH" sz="1200" dirty="0" smtClean="0"/>
              <a:t>เพิ่มข้อมูลตามหัวข้อใน </a:t>
            </a:r>
            <a:r>
              <a:rPr lang="en-US" sz="1200" dirty="0" smtClean="0"/>
              <a:t>Textbox</a:t>
            </a:r>
            <a:endParaRPr lang="th-TH" sz="1200" dirty="0" smtClean="0"/>
          </a:p>
          <a:p>
            <a:pPr marL="228600" indent="-228600">
              <a:buAutoNum type="arabicPeriod"/>
            </a:pPr>
            <a:r>
              <a:rPr lang="th-TH" sz="1200" dirty="0" smtClean="0"/>
              <a:t>กดปุ่ม </a:t>
            </a:r>
            <a:r>
              <a:rPr lang="en-US" sz="1200" dirty="0" smtClean="0"/>
              <a:t>Register </a:t>
            </a:r>
            <a:r>
              <a:rPr lang="th-TH" sz="1200" dirty="0" smtClean="0"/>
              <a:t>เพื่อบันทึกข้อมูลใหม่</a:t>
            </a:r>
          </a:p>
          <a:p>
            <a:pPr marL="228600" indent="-228600">
              <a:buAutoNum type="arabicPeriod"/>
            </a:pPr>
            <a:r>
              <a:rPr lang="th-TH" sz="1200" dirty="0" smtClean="0"/>
              <a:t>กรณีแก้ไข ให้เลือกรายการที่ต้องการแก้ไขในตาราง ข้อมูลจะแสดงใน</a:t>
            </a:r>
            <a:r>
              <a:rPr lang="en-US" sz="1200" dirty="0" smtClean="0"/>
              <a:t> Textbox </a:t>
            </a:r>
            <a:r>
              <a:rPr lang="th-TH" sz="1200" dirty="0" smtClean="0"/>
              <a:t>ให้ทำการแก้ไขเปลี่ยนข้อมูลได้ จากนั้นกดปุ่ม </a:t>
            </a:r>
            <a:r>
              <a:rPr lang="en-US" sz="1200" dirty="0" smtClean="0"/>
              <a:t>Register </a:t>
            </a:r>
            <a:r>
              <a:rPr lang="th-TH" sz="1200" dirty="0" smtClean="0"/>
              <a:t>เพื่ออัพเดทข้อมูล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5800" y="762000"/>
            <a:ext cx="14998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4.7 Register operator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914400" y="4495800"/>
            <a:ext cx="533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26)Register operator</a:t>
            </a:r>
            <a:endParaRPr lang="en-US" sz="12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19200"/>
            <a:ext cx="5358477" cy="3124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838200" y="52578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th-TH" sz="1200" dirty="0" smtClean="0"/>
              <a:t>เลือกเมนู </a:t>
            </a:r>
            <a:r>
              <a:rPr lang="en-US" sz="1200" dirty="0" smtClean="0"/>
              <a:t> Setting</a:t>
            </a:r>
          </a:p>
          <a:p>
            <a:pPr marL="228600" indent="-228600">
              <a:buAutoNum type="arabicPeriod"/>
            </a:pPr>
            <a:r>
              <a:rPr lang="th-TH" sz="1200" dirty="0" smtClean="0"/>
              <a:t>เพิ่มข้อมูลตามหัวข้อใน </a:t>
            </a:r>
            <a:r>
              <a:rPr lang="en-US" sz="1200" dirty="0" smtClean="0"/>
              <a:t>Textbox </a:t>
            </a:r>
            <a:r>
              <a:rPr lang="th-TH" sz="1200" dirty="0" smtClean="0"/>
              <a:t>ซึ่งจะเป็นการกำหนด ข้อมูลของ </a:t>
            </a:r>
            <a:r>
              <a:rPr lang="en-US" sz="1200" dirty="0" smtClean="0"/>
              <a:t>email </a:t>
            </a:r>
            <a:r>
              <a:rPr lang="th-TH" sz="1200" dirty="0" smtClean="0"/>
              <a:t>กลางในการรับส่งข้อมูลการอนุมัติ</a:t>
            </a:r>
          </a:p>
          <a:p>
            <a:pPr marL="228600" indent="-228600">
              <a:buAutoNum type="arabicPeriod"/>
            </a:pPr>
            <a:r>
              <a:rPr lang="th-TH" sz="1200" dirty="0" smtClean="0"/>
              <a:t>กดปุ่ม </a:t>
            </a:r>
            <a:r>
              <a:rPr lang="en-US" sz="1200" dirty="0" smtClean="0"/>
              <a:t>Save </a:t>
            </a:r>
            <a:r>
              <a:rPr lang="th-TH" sz="1200" dirty="0" smtClean="0"/>
              <a:t>เพื่อบันทึกข้อมูล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5800" y="762000"/>
            <a:ext cx="8501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4.</a:t>
            </a:r>
            <a:r>
              <a:rPr lang="en-US" sz="1200" dirty="0"/>
              <a:t>8</a:t>
            </a:r>
            <a:r>
              <a:rPr lang="en-US" sz="1200" dirty="0" smtClean="0"/>
              <a:t> Setting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838200" y="3962400"/>
            <a:ext cx="533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27)Register operator</a:t>
            </a:r>
            <a:endParaRPr lang="en-US" sz="12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95400"/>
            <a:ext cx="5472003" cy="2514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90600"/>
            <a:ext cx="297429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85800" y="4572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4.</a:t>
            </a:r>
            <a:r>
              <a:rPr lang="en-US" sz="1200" dirty="0"/>
              <a:t>9</a:t>
            </a:r>
            <a:r>
              <a:rPr lang="en-US" sz="1200" dirty="0" smtClean="0"/>
              <a:t> Report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2209800" y="2743200"/>
            <a:ext cx="1752600" cy="2286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4038600" y="2819400"/>
            <a:ext cx="762000" cy="762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800600" y="2743200"/>
            <a:ext cx="1447800" cy="2286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00600" y="2743200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th-TH" sz="1200" dirty="0" smtClean="0"/>
              <a:t>เลือก </a:t>
            </a:r>
            <a:r>
              <a:rPr lang="th-TH" sz="1200" dirty="0" smtClean="0"/>
              <a:t>เมนู </a:t>
            </a:r>
            <a:r>
              <a:rPr lang="en-US" sz="1200" dirty="0" smtClean="0"/>
              <a:t>Report</a:t>
            </a:r>
            <a:endParaRPr lang="en-US" sz="12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114800"/>
            <a:ext cx="5791200" cy="32481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685800" y="5105400"/>
            <a:ext cx="2362200" cy="15240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rot="10800000" flipV="1">
            <a:off x="3048000" y="4876800"/>
            <a:ext cx="1143000" cy="6096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114800" y="4343400"/>
            <a:ext cx="21336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28600" indent="-228600"/>
            <a:r>
              <a:rPr lang="en-US" sz="1200" dirty="0" smtClean="0"/>
              <a:t>2. </a:t>
            </a:r>
            <a:r>
              <a:rPr lang="th-TH" sz="1200" dirty="0" smtClean="0"/>
              <a:t>เลือก </a:t>
            </a:r>
            <a:r>
              <a:rPr lang="en-US" sz="1200" dirty="0" err="1" smtClean="0"/>
              <a:t>amp,Linename</a:t>
            </a:r>
            <a:r>
              <a:rPr lang="en-US" sz="1200" dirty="0" smtClean="0"/>
              <a:t> </a:t>
            </a:r>
            <a:r>
              <a:rPr lang="th-TH" sz="1200" dirty="0" smtClean="0"/>
              <a:t>และ </a:t>
            </a:r>
            <a:r>
              <a:rPr lang="en-US" sz="1200" dirty="0" smtClean="0"/>
              <a:t>Model </a:t>
            </a:r>
            <a:r>
              <a:rPr lang="th-TH" sz="1200" dirty="0" smtClean="0"/>
              <a:t>สำหรับการแสดงผลรายงาน</a:t>
            </a:r>
          </a:p>
          <a:p>
            <a:pPr marL="228600" indent="-228600"/>
            <a:r>
              <a:rPr lang="en-US" sz="1200" dirty="0" smtClean="0"/>
              <a:t>3 </a:t>
            </a:r>
            <a:r>
              <a:rPr lang="th-TH" sz="1200" dirty="0" smtClean="0"/>
              <a:t>เลือกประเภทของรายงานที่ต้องการแสดงผล</a:t>
            </a:r>
          </a:p>
          <a:p>
            <a:pPr marL="228600" indent="-228600"/>
            <a:r>
              <a:rPr lang="en-US" sz="1200" dirty="0" smtClean="0"/>
              <a:t>4 </a:t>
            </a:r>
            <a:r>
              <a:rPr lang="th-TH" sz="1200" dirty="0" smtClean="0"/>
              <a:t>กดปุ่ม </a:t>
            </a:r>
            <a:r>
              <a:rPr lang="en-US" sz="1200" dirty="0" smtClean="0"/>
              <a:t>view </a:t>
            </a:r>
            <a:r>
              <a:rPr lang="th-TH" sz="1200" dirty="0" smtClean="0"/>
              <a:t>เพื่อแสดงรายงาน</a:t>
            </a:r>
            <a:endParaRPr lang="en-US" sz="12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457200"/>
            <a:ext cx="1983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. </a:t>
            </a:r>
            <a:r>
              <a:rPr lang="en-US" dirty="0"/>
              <a:t> </a:t>
            </a:r>
            <a:r>
              <a:rPr lang="en-US" dirty="0" smtClean="0"/>
              <a:t>Check and input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2781953" cy="3276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381000" y="4431320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1) Condition Check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3352800" y="121920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1. Part number </a:t>
            </a:r>
            <a:r>
              <a:rPr lang="th-TH" sz="1200" dirty="0" smtClean="0"/>
              <a:t>จะแสดงข้อมูลตามผู้ใช้งาน </a:t>
            </a:r>
            <a:r>
              <a:rPr lang="en-US" sz="1200" dirty="0" smtClean="0"/>
              <a:t>login </a:t>
            </a:r>
            <a:r>
              <a:rPr lang="th-TH" sz="1200" dirty="0" smtClean="0"/>
              <a:t>โดยแสดงตามข้อมูล </a:t>
            </a:r>
            <a:r>
              <a:rPr lang="en-US" sz="1200" dirty="0" smtClean="0"/>
              <a:t>master </a:t>
            </a:r>
            <a:r>
              <a:rPr lang="th-TH" sz="1200" dirty="0" smtClean="0"/>
              <a:t>สายการอนุมัติ</a:t>
            </a:r>
            <a:endParaRPr lang="en-US" sz="1200" dirty="0" smtClean="0"/>
          </a:p>
          <a:p>
            <a:r>
              <a:rPr lang="en-US" sz="1200" dirty="0" smtClean="0"/>
              <a:t>2. Inspector SCAN </a:t>
            </a:r>
            <a:r>
              <a:rPr lang="th-TH" sz="1200" dirty="0" smtClean="0"/>
              <a:t>แสดงชื่อผู้ใช้งานที่ </a:t>
            </a:r>
            <a:r>
              <a:rPr lang="en-US" sz="1200" dirty="0" smtClean="0"/>
              <a:t>login </a:t>
            </a:r>
            <a:r>
              <a:rPr lang="th-TH" sz="1200" dirty="0" smtClean="0"/>
              <a:t>เข้าระบบ</a:t>
            </a:r>
          </a:p>
          <a:p>
            <a:r>
              <a:rPr lang="en-US" sz="1200" dirty="0" smtClean="0"/>
              <a:t>3. </a:t>
            </a:r>
            <a:r>
              <a:rPr lang="th-TH" sz="1200" dirty="0"/>
              <a:t> </a:t>
            </a:r>
            <a:r>
              <a:rPr lang="en-US" sz="1200" dirty="0" smtClean="0"/>
              <a:t>Machine SCAN </a:t>
            </a:r>
            <a:r>
              <a:rPr lang="th-TH" sz="1200" dirty="0" smtClean="0"/>
              <a:t>แสดงรหัสและชื่อเครื่องจักร</a:t>
            </a:r>
            <a:endParaRPr lang="en-US" sz="1200" dirty="0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133600"/>
            <a:ext cx="38735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2590800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4038600" y="2209800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/>
              <a:t>ปุ่ม สำหรับเปิดกล้องเพื่อสแกน </a:t>
            </a:r>
            <a:r>
              <a:rPr lang="en-US" sz="1400" dirty="0" smtClean="0"/>
              <a:t>QR Code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4038600" y="25908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/>
              <a:t>ปุ่ม สำหรับแสดง </a:t>
            </a:r>
            <a:r>
              <a:rPr lang="en-US" sz="1400" dirty="0" smtClean="0"/>
              <a:t>popup </a:t>
            </a:r>
            <a:r>
              <a:rPr lang="th-TH" sz="1400" dirty="0" smtClean="0"/>
              <a:t>เพื่อเลือกรายการหรือค้นหาข้อมูลที่เป็น </a:t>
            </a:r>
            <a:r>
              <a:rPr lang="en-US" sz="1400" dirty="0" smtClean="0"/>
              <a:t>Master</a:t>
            </a:r>
            <a:endParaRPr lang="en-US" sz="1400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3124200"/>
            <a:ext cx="15875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4953000" y="32004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/>
              <a:t>ปุ่ม สำหรับเข้าหน้าจอบันทึกการตรวจสอบ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4953000" y="37338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/>
              <a:t>กลับหน้าจอเมนูหลัก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685800" y="762000"/>
            <a:ext cx="1388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2.1  Machine check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373966" y="8400764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2) Check and input menu</a:t>
            </a:r>
            <a:endParaRPr lang="en-US" sz="1200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166" y="5505164"/>
            <a:ext cx="2819400" cy="2861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3269566" y="5581365"/>
            <a:ext cx="358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1. Machine check   </a:t>
            </a:r>
            <a:r>
              <a:rPr lang="th-TH" sz="1200" dirty="0" smtClean="0"/>
              <a:t>สำหรับหน้าจอบันทึกการตรวจสอบตาม </a:t>
            </a:r>
            <a:r>
              <a:rPr lang="en-US" sz="1200" dirty="0" smtClean="0"/>
              <a:t>line</a:t>
            </a:r>
            <a:r>
              <a:rPr lang="th-TH" sz="1200" dirty="0" smtClean="0"/>
              <a:t> </a:t>
            </a:r>
            <a:r>
              <a:rPr lang="en-US" sz="1200" dirty="0" smtClean="0"/>
              <a:t>, Part number, Machine</a:t>
            </a:r>
          </a:p>
          <a:p>
            <a:r>
              <a:rPr lang="en-US" sz="1200" dirty="0" smtClean="0"/>
              <a:t>2. Control chart </a:t>
            </a:r>
            <a:r>
              <a:rPr lang="th-TH" sz="1200" dirty="0" smtClean="0"/>
              <a:t>สำหรับหน้าจอบันทึกการตรวจสอบเพื่อคำนวณหาค่า </a:t>
            </a:r>
            <a:r>
              <a:rPr lang="en-US" sz="1200" dirty="0" smtClean="0"/>
              <a:t>XR chart</a:t>
            </a:r>
          </a:p>
          <a:p>
            <a:r>
              <a:rPr lang="en-US" sz="1200" dirty="0" smtClean="0"/>
              <a:t>3. Measuring instrument </a:t>
            </a:r>
            <a:r>
              <a:rPr lang="th-TH" sz="1200" dirty="0" smtClean="0"/>
              <a:t>สำหรับหน้าจอบันทึกการตรวจสอบของ </a:t>
            </a:r>
            <a:r>
              <a:rPr lang="en-US" sz="1200" dirty="0" smtClean="0"/>
              <a:t>Jig , tool name, serial number</a:t>
            </a:r>
          </a:p>
          <a:p>
            <a:r>
              <a:rPr lang="en-US" sz="1200" dirty="0" smtClean="0"/>
              <a:t>4. 4M change </a:t>
            </a:r>
            <a:r>
              <a:rPr lang="th-TH" sz="1200" dirty="0" smtClean="0"/>
              <a:t>หน้าจอบันทึกการเปลี่ยนแปลง </a:t>
            </a:r>
            <a:r>
              <a:rPr lang="en-US" sz="1200" dirty="0" smtClean="0"/>
              <a:t>point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2933700" y="5905500"/>
            <a:ext cx="609600" cy="2286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981200" y="6248400"/>
            <a:ext cx="1143000" cy="3048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352800" y="5562600"/>
            <a:ext cx="1143000" cy="2286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38200"/>
            <a:ext cx="2743200" cy="322421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33400" y="8153400"/>
            <a:ext cx="327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sz="1200" dirty="0" smtClean="0"/>
              <a:t>4.1.1 </a:t>
            </a:r>
            <a:r>
              <a:rPr lang="th-TH" sz="1200" dirty="0" smtClean="0"/>
              <a:t>ระบุสถานะของการตรวจสอบ</a:t>
            </a:r>
            <a:r>
              <a:rPr lang="en-US" sz="1200" dirty="0" smtClean="0"/>
              <a:t> </a:t>
            </a:r>
            <a:endParaRPr lang="th-TH" sz="1200" dirty="0" smtClean="0"/>
          </a:p>
          <a:p>
            <a:pPr marL="228600" indent="-228600"/>
            <a:endParaRPr lang="th-TH" sz="1200" dirty="0" smtClean="0"/>
          </a:p>
          <a:p>
            <a:pPr marL="228600" indent="-228600"/>
            <a:endParaRPr lang="th-TH" sz="1200" dirty="0"/>
          </a:p>
          <a:p>
            <a:pPr marL="228600" indent="-228600"/>
            <a:endParaRPr lang="th-TH" sz="1200" dirty="0" smtClean="0"/>
          </a:p>
          <a:p>
            <a:pPr marL="228600" indent="-228600"/>
            <a:endParaRPr lang="th-TH" sz="1200" dirty="0"/>
          </a:p>
          <a:p>
            <a:pPr marL="228600" indent="-228600"/>
            <a:endParaRPr lang="en-US" sz="1200" dirty="0" smtClean="0"/>
          </a:p>
          <a:p>
            <a:r>
              <a:rPr lang="en-US" sz="1200" dirty="0" smtClean="0"/>
              <a:t>4.1.2.  </a:t>
            </a:r>
            <a:r>
              <a:rPr lang="th-TH" sz="1200" dirty="0" smtClean="0"/>
              <a:t>ระบุหมายเหตุที่ช่อง </a:t>
            </a:r>
            <a:r>
              <a:rPr lang="en-US" sz="1200" dirty="0" smtClean="0"/>
              <a:t>Notice</a:t>
            </a:r>
            <a:endParaRPr lang="th-TH" sz="1200" dirty="0" smtClean="0"/>
          </a:p>
          <a:p>
            <a:r>
              <a:rPr lang="en-US" sz="1200" dirty="0" smtClean="0"/>
              <a:t>4.1.3. </a:t>
            </a:r>
            <a:r>
              <a:rPr lang="th-TH" sz="1200" dirty="0" smtClean="0"/>
              <a:t> กดปุ่ม </a:t>
            </a:r>
            <a:r>
              <a:rPr lang="en-US" sz="1200" dirty="0" smtClean="0"/>
              <a:t>send &amp; back </a:t>
            </a:r>
            <a:r>
              <a:rPr lang="th-TH" sz="1200" dirty="0" smtClean="0"/>
              <a:t>เพื่อบันทึกผลการตรวจสอบ</a:t>
            </a:r>
            <a:endParaRPr lang="en-US" sz="1200" dirty="0" smtClean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8382000"/>
            <a:ext cx="19685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TextBox 25"/>
          <p:cNvSpPr txBox="1"/>
          <p:nvPr/>
        </p:nvSpPr>
        <p:spPr>
          <a:xfrm>
            <a:off x="893298" y="8802856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OK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1731498" y="8802856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Not Good(NG)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4191000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3</a:t>
            </a:r>
            <a:r>
              <a:rPr lang="en-US" sz="1200" dirty="0" smtClean="0"/>
              <a:t>) Machine-Check item select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3373902" y="962464"/>
            <a:ext cx="335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1. </a:t>
            </a:r>
            <a:r>
              <a:rPr lang="th-TH" sz="1200" dirty="0" smtClean="0"/>
              <a:t>แสดงรายการที่ต้องตรวจสอบตาม </a:t>
            </a:r>
            <a:r>
              <a:rPr lang="en-US" sz="1200" dirty="0" smtClean="0"/>
              <a:t>part number </a:t>
            </a:r>
            <a:r>
              <a:rPr lang="th-TH" sz="1200" dirty="0" smtClean="0"/>
              <a:t>และ </a:t>
            </a:r>
            <a:r>
              <a:rPr lang="en-US" sz="1200" dirty="0" smtClean="0"/>
              <a:t>Machine</a:t>
            </a:r>
            <a:endParaRPr lang="th-TH" sz="1200" dirty="0" smtClean="0"/>
          </a:p>
          <a:p>
            <a:r>
              <a:rPr lang="th-TH" sz="1200" dirty="0" smtClean="0"/>
              <a:t>รายการจะแบ่งสีเป็น </a:t>
            </a:r>
            <a:r>
              <a:rPr lang="en-US" sz="1200" dirty="0" smtClean="0"/>
              <a:t>4 </a:t>
            </a:r>
            <a:r>
              <a:rPr lang="th-TH" sz="1200" dirty="0" smtClean="0"/>
              <a:t>สี </a:t>
            </a:r>
          </a:p>
          <a:p>
            <a:pPr marL="228600" indent="-228600">
              <a:buAutoNum type="arabicParenR"/>
            </a:pPr>
            <a:r>
              <a:rPr lang="th-TH" sz="1200" dirty="0" smtClean="0"/>
              <a:t>สีส้ม หมายถึง จำเป็นจะต้องทำการตรวจสอบ</a:t>
            </a:r>
          </a:p>
          <a:p>
            <a:pPr marL="228600" indent="-228600">
              <a:buAutoNum type="arabicParenR"/>
            </a:pPr>
            <a:r>
              <a:rPr lang="th-TH" sz="1200" dirty="0" smtClean="0"/>
              <a:t>สีฟ้า หมายถึง มีการบันทึกผลการตรวจสอบแล้ว</a:t>
            </a:r>
            <a:r>
              <a:rPr lang="en-US" sz="1200" dirty="0" smtClean="0"/>
              <a:t> </a:t>
            </a:r>
            <a:r>
              <a:rPr lang="th-TH" sz="1200" dirty="0" smtClean="0"/>
              <a:t>สถานะ </a:t>
            </a:r>
            <a:r>
              <a:rPr lang="en-US" sz="1200" dirty="0" smtClean="0"/>
              <a:t>OK</a:t>
            </a:r>
          </a:p>
          <a:p>
            <a:pPr marL="228600" indent="-228600">
              <a:buAutoNum type="arabicParenR"/>
            </a:pPr>
            <a:r>
              <a:rPr lang="th-TH" sz="1200" dirty="0" smtClean="0"/>
              <a:t>สีแดง หมายถึง มีการบันทึกผลการตรวจสอบแล้ว สถานะ </a:t>
            </a:r>
            <a:r>
              <a:rPr lang="en-US" sz="1200" dirty="0" smtClean="0"/>
              <a:t>NG</a:t>
            </a:r>
            <a:endParaRPr lang="th-TH" sz="1200" dirty="0" smtClean="0"/>
          </a:p>
          <a:p>
            <a:pPr marL="228600" indent="-228600">
              <a:buAutoNum type="arabicParenR"/>
            </a:pPr>
            <a:r>
              <a:rPr lang="th-TH" sz="1200" dirty="0" smtClean="0"/>
              <a:t>สีเทา หมายถึง ไม่จำเป็นต้องทำการตรวจสอบ</a:t>
            </a:r>
            <a:endParaRPr lang="en-US" sz="1200" dirty="0" smtClean="0"/>
          </a:p>
          <a:p>
            <a:pPr marL="228600" indent="-228600"/>
            <a:endParaRPr lang="en-US" sz="1200" dirty="0"/>
          </a:p>
          <a:p>
            <a:pPr marL="228600" indent="-228600"/>
            <a:r>
              <a:rPr lang="en-US" sz="1200" dirty="0" smtClean="0"/>
              <a:t>2. </a:t>
            </a:r>
            <a:r>
              <a:rPr lang="th-TH" sz="1200" dirty="0" smtClean="0"/>
              <a:t>คลิกที่รายการที่ต้องการตรวจสอบ เพื่อเข้าหน้าจอการบันทึก</a:t>
            </a:r>
            <a:endParaRPr lang="en-US" sz="12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457200" y="7924800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4.1) Machine –Daily check (input status)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685800" y="609600"/>
            <a:ext cx="1388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2.1  Machine check</a:t>
            </a:r>
            <a:endParaRPr lang="en-US" sz="12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2971800"/>
            <a:ext cx="15240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4953000" y="29718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/>
              <a:t>ปุ่ม สำหรับส่งผลการตรวจสอบให้ตำแหน่ง </a:t>
            </a:r>
            <a:r>
              <a:rPr lang="en-US" sz="1400" dirty="0" smtClean="0"/>
              <a:t>inspector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4953000" y="35052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/>
              <a:t>กลับหน้าจอหลัก</a:t>
            </a:r>
            <a:endParaRPr lang="en-US" sz="1400" dirty="0"/>
          </a:p>
        </p:txBody>
      </p:sp>
      <p:cxnSp>
        <p:nvCxnSpPr>
          <p:cNvPr id="24" name="Straight Arrow Connector 23"/>
          <p:cNvCxnSpPr/>
          <p:nvPr/>
        </p:nvCxnSpPr>
        <p:spPr>
          <a:xfrm rot="10800000" flipV="1">
            <a:off x="2743200" y="2363788"/>
            <a:ext cx="685800" cy="60801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990600" y="2895600"/>
            <a:ext cx="1752600" cy="1524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4572000"/>
            <a:ext cx="2830973" cy="333796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4572000"/>
            <a:ext cx="2822104" cy="33575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29" name="TextBox 28"/>
          <p:cNvSpPr txBox="1"/>
          <p:nvPr/>
        </p:nvSpPr>
        <p:spPr>
          <a:xfrm>
            <a:off x="3581400" y="7924800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4.2) Machine –Daily check (input number)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3505200" y="8153400"/>
            <a:ext cx="327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sz="1200" dirty="0" smtClean="0"/>
              <a:t>4.2.1 </a:t>
            </a:r>
            <a:r>
              <a:rPr lang="th-TH" sz="1200" dirty="0" smtClean="0"/>
              <a:t>ระบุสถานะค่าที่ได้ในการตรวจสอบ</a:t>
            </a:r>
          </a:p>
          <a:p>
            <a:pPr marL="228600" indent="-228600"/>
            <a:endParaRPr lang="th-TH" sz="1200" dirty="0" smtClean="0"/>
          </a:p>
          <a:p>
            <a:pPr marL="228600" indent="-228600"/>
            <a:endParaRPr lang="th-TH" sz="1200" dirty="0"/>
          </a:p>
          <a:p>
            <a:pPr marL="228600" indent="-228600"/>
            <a:endParaRPr lang="th-TH" sz="1200" dirty="0" smtClean="0"/>
          </a:p>
          <a:p>
            <a:pPr marL="228600" indent="-228600"/>
            <a:endParaRPr lang="th-TH" sz="1200" dirty="0"/>
          </a:p>
          <a:p>
            <a:pPr marL="228600" indent="-228600"/>
            <a:endParaRPr lang="en-US" sz="1200" dirty="0" smtClean="0"/>
          </a:p>
          <a:p>
            <a:r>
              <a:rPr lang="en-US" sz="1200" dirty="0" smtClean="0"/>
              <a:t>4.2.2.  </a:t>
            </a:r>
            <a:r>
              <a:rPr lang="th-TH" sz="1200" dirty="0" smtClean="0"/>
              <a:t>ระบุหมายเหตุที่ช่อง </a:t>
            </a:r>
            <a:r>
              <a:rPr lang="en-US" sz="1200" dirty="0" smtClean="0"/>
              <a:t>Notice</a:t>
            </a:r>
            <a:endParaRPr lang="th-TH" sz="1200" dirty="0" smtClean="0"/>
          </a:p>
          <a:p>
            <a:r>
              <a:rPr lang="en-US" sz="1200" dirty="0" smtClean="0"/>
              <a:t>4.2.3. </a:t>
            </a:r>
            <a:r>
              <a:rPr lang="th-TH" sz="1200" dirty="0"/>
              <a:t> </a:t>
            </a:r>
            <a:r>
              <a:rPr lang="th-TH" sz="1200" dirty="0" smtClean="0"/>
              <a:t>กดปุ่ม </a:t>
            </a:r>
            <a:r>
              <a:rPr lang="en-US" sz="1200" dirty="0" smtClean="0"/>
              <a:t>send &amp; back </a:t>
            </a:r>
            <a:r>
              <a:rPr lang="th-TH" sz="1200" dirty="0" smtClean="0"/>
              <a:t>เพื่อบันทึกผลการตรวจสอบ</a:t>
            </a:r>
            <a:endParaRPr lang="en-US" sz="1200" dirty="0" smtClean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0" y="8458200"/>
            <a:ext cx="2113696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685800" y="762000"/>
            <a:ext cx="12355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2.2 Control chart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4191000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5) Control Chart</a:t>
            </a:r>
            <a:endParaRPr lang="en-US" sz="120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2819400" cy="2861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3124200" y="1371601"/>
            <a:ext cx="358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1. Machine check   </a:t>
            </a:r>
            <a:r>
              <a:rPr lang="th-TH" sz="1200" dirty="0" smtClean="0"/>
              <a:t>สำหรับหน้าจอบันทึกการตรวจสอบตาม </a:t>
            </a:r>
            <a:r>
              <a:rPr lang="en-US" sz="1200" dirty="0" smtClean="0"/>
              <a:t>line</a:t>
            </a:r>
            <a:r>
              <a:rPr lang="th-TH" sz="1200" dirty="0" smtClean="0"/>
              <a:t> </a:t>
            </a:r>
            <a:r>
              <a:rPr lang="en-US" sz="1200" dirty="0" smtClean="0"/>
              <a:t>, Part number, Machine</a:t>
            </a:r>
          </a:p>
          <a:p>
            <a:r>
              <a:rPr lang="en-US" sz="1200" dirty="0" smtClean="0"/>
              <a:t>2. Control chart </a:t>
            </a:r>
            <a:r>
              <a:rPr lang="th-TH" sz="1200" dirty="0" smtClean="0"/>
              <a:t>สำหรับหน้าจอบันทึกการตรวจสอบเพื่อคำนวณหาค่า </a:t>
            </a:r>
            <a:r>
              <a:rPr lang="en-US" sz="1200" dirty="0" smtClean="0"/>
              <a:t>XR chart</a:t>
            </a:r>
          </a:p>
          <a:p>
            <a:r>
              <a:rPr lang="en-US" sz="1200" dirty="0" smtClean="0"/>
              <a:t>3. Measuring instrument </a:t>
            </a:r>
            <a:r>
              <a:rPr lang="th-TH" sz="1200" dirty="0" smtClean="0"/>
              <a:t>สำหรับหน้าจอบันทึกการตรวจสอบของ </a:t>
            </a:r>
            <a:r>
              <a:rPr lang="en-US" sz="1200" dirty="0" smtClean="0"/>
              <a:t>Jig , tool name, serial number</a:t>
            </a:r>
          </a:p>
          <a:p>
            <a:r>
              <a:rPr lang="en-US" sz="1200" dirty="0" smtClean="0"/>
              <a:t>4. 4M change </a:t>
            </a:r>
            <a:r>
              <a:rPr lang="th-TH" sz="1200" dirty="0" smtClean="0"/>
              <a:t>หน้าจอบันทึกการเปลี่ยนแปลง </a:t>
            </a:r>
            <a:r>
              <a:rPr lang="en-US" sz="1200" dirty="0" smtClean="0"/>
              <a:t>point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00400" y="1752600"/>
            <a:ext cx="990600" cy="2286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2781300" y="2095500"/>
            <a:ext cx="609600" cy="2286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828800" y="2438400"/>
            <a:ext cx="1143000" cy="3048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14400"/>
            <a:ext cx="2895600" cy="300954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33400" y="815340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th-TH" sz="1200" dirty="0" smtClean="0"/>
              <a:t>เลือก </a:t>
            </a:r>
            <a:r>
              <a:rPr lang="en-US" sz="1200" dirty="0" smtClean="0"/>
              <a:t>(n) </a:t>
            </a:r>
            <a:r>
              <a:rPr lang="th-TH" sz="1200" dirty="0" smtClean="0"/>
              <a:t>จำนวนตัวอย่างในการบันทึก</a:t>
            </a:r>
            <a:r>
              <a:rPr lang="en-US" sz="1200" dirty="0" smtClean="0"/>
              <a:t> </a:t>
            </a:r>
            <a:endParaRPr lang="th-TH" sz="1200" dirty="0" smtClean="0"/>
          </a:p>
          <a:p>
            <a:pPr marL="228600" indent="-228600">
              <a:buAutoNum type="arabicPeriod"/>
            </a:pPr>
            <a:r>
              <a:rPr lang="th-TH" sz="1200" dirty="0" smtClean="0"/>
              <a:t>บันทึกค่าให้ครบตามจำนวนตัวอย่างที่ระบุไว้</a:t>
            </a:r>
          </a:p>
          <a:p>
            <a:pPr marL="228600" indent="-228600">
              <a:buAutoNum type="arabicPeriod"/>
            </a:pPr>
            <a:r>
              <a:rPr lang="th-TH" sz="1200" dirty="0" smtClean="0"/>
              <a:t>สามารถพิมพ์หมายเหตุ ที่ช่อง </a:t>
            </a:r>
            <a:r>
              <a:rPr lang="en-US" sz="1200" dirty="0" smtClean="0"/>
              <a:t>Notice</a:t>
            </a:r>
          </a:p>
          <a:p>
            <a:pPr marL="228600" indent="-228600">
              <a:buAutoNum type="arabicPeriod"/>
            </a:pPr>
            <a:r>
              <a:rPr lang="th-TH" sz="1200" dirty="0" smtClean="0"/>
              <a:t>กด </a:t>
            </a:r>
            <a:r>
              <a:rPr lang="en-US" sz="1200" dirty="0" smtClean="0"/>
              <a:t>Chart </a:t>
            </a:r>
            <a:r>
              <a:rPr lang="th-TH" sz="1200" dirty="0" smtClean="0"/>
              <a:t>เพื่อแสดงผล</a:t>
            </a:r>
          </a:p>
          <a:p>
            <a:pPr marL="228600" indent="-228600">
              <a:buAutoNum type="arabicPeriod"/>
            </a:pPr>
            <a:r>
              <a:rPr lang="th-TH" sz="1200" dirty="0" smtClean="0"/>
              <a:t>กด </a:t>
            </a:r>
            <a:r>
              <a:rPr lang="en-US" sz="1200" dirty="0" smtClean="0"/>
              <a:t>Send &amp; Back </a:t>
            </a:r>
            <a:r>
              <a:rPr lang="th-TH" sz="1200" dirty="0" smtClean="0"/>
              <a:t>เพื่อบันทึกผลการตรวจสอบ</a:t>
            </a:r>
          </a:p>
          <a:p>
            <a:endParaRPr lang="en-US" sz="12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81000" y="3962400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6</a:t>
            </a:r>
            <a:r>
              <a:rPr lang="en-US" sz="1200" dirty="0" smtClean="0"/>
              <a:t>) x-R Chart check item select</a:t>
            </a:r>
            <a:endParaRPr lang="en-US" sz="12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971800"/>
            <a:ext cx="15240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4953000" y="29718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/>
              <a:t>ปุ่ม สำหรับส่งผลการตรวจสอบให้ตำแหน่ง </a:t>
            </a:r>
            <a:r>
              <a:rPr lang="en-US" sz="1400" dirty="0" smtClean="0"/>
              <a:t>inspector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4953000" y="35052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/>
              <a:t>กลับหน้าจอหลัก</a:t>
            </a:r>
            <a:endParaRPr lang="en-US" sz="1400" dirty="0"/>
          </a:p>
        </p:txBody>
      </p:sp>
      <p:cxnSp>
        <p:nvCxnSpPr>
          <p:cNvPr id="24" name="Straight Arrow Connector 23"/>
          <p:cNvCxnSpPr/>
          <p:nvPr/>
        </p:nvCxnSpPr>
        <p:spPr>
          <a:xfrm rot="10800000">
            <a:off x="2819400" y="2531016"/>
            <a:ext cx="609600" cy="158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066800" y="2454816"/>
            <a:ext cx="1752600" cy="1524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581400" y="7924800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7</a:t>
            </a:r>
            <a:r>
              <a:rPr lang="en-US" sz="1200" dirty="0" smtClean="0"/>
              <a:t>) XR Chart Daily check</a:t>
            </a:r>
            <a:endParaRPr lang="en-US" sz="12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1" y="4419600"/>
            <a:ext cx="2795960" cy="3048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7543800"/>
            <a:ext cx="2232027" cy="450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4343400"/>
            <a:ext cx="3200400" cy="3218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>
            <a:off x="3366868" y="1123072"/>
            <a:ext cx="335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1. </a:t>
            </a:r>
            <a:r>
              <a:rPr lang="th-TH" sz="1200" dirty="0" smtClean="0"/>
              <a:t>แสดงรายการที่ต้องตรวจสอบตาม </a:t>
            </a:r>
            <a:r>
              <a:rPr lang="en-US" sz="1200" dirty="0" smtClean="0"/>
              <a:t>part number </a:t>
            </a:r>
            <a:r>
              <a:rPr lang="th-TH" sz="1200" dirty="0" smtClean="0"/>
              <a:t>และ </a:t>
            </a:r>
            <a:r>
              <a:rPr lang="en-US" sz="1200" dirty="0" smtClean="0"/>
              <a:t>Machine</a:t>
            </a:r>
            <a:endParaRPr lang="th-TH" sz="1200" dirty="0" smtClean="0"/>
          </a:p>
          <a:p>
            <a:r>
              <a:rPr lang="th-TH" sz="1200" dirty="0" smtClean="0"/>
              <a:t>รายการจะแบ่งสีเป็น </a:t>
            </a:r>
            <a:r>
              <a:rPr lang="en-US" sz="1200" dirty="0" smtClean="0"/>
              <a:t>4 </a:t>
            </a:r>
            <a:r>
              <a:rPr lang="th-TH" sz="1200" dirty="0" smtClean="0"/>
              <a:t>สี </a:t>
            </a:r>
          </a:p>
          <a:p>
            <a:pPr marL="228600" indent="-228600">
              <a:buAutoNum type="arabicParenR"/>
            </a:pPr>
            <a:r>
              <a:rPr lang="th-TH" sz="1200" dirty="0" smtClean="0"/>
              <a:t>สีส้ม หมายถึง จำเป็นจะต้องทำการตรวจสอบ</a:t>
            </a:r>
          </a:p>
          <a:p>
            <a:pPr marL="228600" indent="-228600">
              <a:buAutoNum type="arabicParenR"/>
            </a:pPr>
            <a:r>
              <a:rPr lang="th-TH" sz="1200" dirty="0" smtClean="0"/>
              <a:t>สีฟ้า หมายถึง มีการบันทึกผลการตรวจสอบแล้ว</a:t>
            </a:r>
            <a:r>
              <a:rPr lang="en-US" sz="1200" dirty="0" smtClean="0"/>
              <a:t> </a:t>
            </a:r>
            <a:r>
              <a:rPr lang="th-TH" sz="1200" dirty="0" smtClean="0"/>
              <a:t>สถานะ </a:t>
            </a:r>
            <a:r>
              <a:rPr lang="en-US" sz="1200" dirty="0" smtClean="0"/>
              <a:t>OK</a:t>
            </a:r>
          </a:p>
          <a:p>
            <a:pPr marL="228600" indent="-228600">
              <a:buAutoNum type="arabicParenR"/>
            </a:pPr>
            <a:r>
              <a:rPr lang="th-TH" sz="1200" dirty="0" smtClean="0"/>
              <a:t>สีแดง หมายถึง มีการบันทึกผลการตรวจสอบแล้ว สถานะ </a:t>
            </a:r>
            <a:r>
              <a:rPr lang="en-US" sz="1200" dirty="0" smtClean="0"/>
              <a:t>NG</a:t>
            </a:r>
            <a:endParaRPr lang="th-TH" sz="1200" dirty="0" smtClean="0"/>
          </a:p>
          <a:p>
            <a:pPr marL="228600" indent="-228600">
              <a:buAutoNum type="arabicParenR"/>
            </a:pPr>
            <a:r>
              <a:rPr lang="th-TH" sz="1200" dirty="0" smtClean="0"/>
              <a:t>สีเทา หมายถึง ไม่จำเป็นต้องทำการตรวจสอบ</a:t>
            </a:r>
            <a:endParaRPr lang="en-US" sz="1200" dirty="0" smtClean="0"/>
          </a:p>
          <a:p>
            <a:pPr marL="228600" indent="-228600"/>
            <a:endParaRPr lang="en-US" sz="1200" dirty="0"/>
          </a:p>
          <a:p>
            <a:pPr marL="228600" indent="-228600"/>
            <a:r>
              <a:rPr lang="en-US" sz="1200" dirty="0" smtClean="0"/>
              <a:t>2. </a:t>
            </a:r>
            <a:r>
              <a:rPr lang="th-TH" sz="1200" dirty="0" smtClean="0"/>
              <a:t>คลิกที่รายการที่ต้องการตรวจสอบ เพื่อเข้าหน้าจอการบันทึก</a:t>
            </a:r>
            <a:endParaRPr lang="en-US" sz="120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04800" y="4267200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8) Measuring Instrument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685800" y="762000"/>
            <a:ext cx="1806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2.3 Measuring Instrument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304800" y="9296400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9</a:t>
            </a:r>
            <a:r>
              <a:rPr lang="en-US" sz="1200" dirty="0" smtClean="0"/>
              <a:t>) Jig-Tool Check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2667000" y="4572000"/>
            <a:ext cx="327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endParaRPr lang="en-US" sz="1200" dirty="0" smtClean="0"/>
          </a:p>
          <a:p>
            <a:pPr marL="228600" indent="-228600"/>
            <a:r>
              <a:rPr lang="en-US" sz="1200" dirty="0" smtClean="0"/>
              <a:t>1.</a:t>
            </a:r>
            <a:r>
              <a:rPr lang="th-TH" sz="1200" dirty="0" smtClean="0"/>
              <a:t> เลือกประเภท </a:t>
            </a:r>
            <a:r>
              <a:rPr lang="en-US" sz="1200" dirty="0" smtClean="0"/>
              <a:t>Tool name</a:t>
            </a:r>
          </a:p>
          <a:p>
            <a:pPr marL="228600" indent="-228600"/>
            <a:r>
              <a:rPr lang="en-US" sz="1200" dirty="0" smtClean="0"/>
              <a:t>2. </a:t>
            </a:r>
            <a:r>
              <a:rPr lang="th-TH" sz="1200" dirty="0" smtClean="0"/>
              <a:t>ระบุสถานะของการตรวจสอบ</a:t>
            </a:r>
            <a:r>
              <a:rPr lang="en-US" sz="1200" dirty="0" smtClean="0"/>
              <a:t> </a:t>
            </a:r>
            <a:endParaRPr lang="th-TH" sz="1200" dirty="0" smtClean="0"/>
          </a:p>
          <a:p>
            <a:pPr marL="228600" indent="-228600"/>
            <a:endParaRPr lang="th-TH" sz="1200" dirty="0"/>
          </a:p>
          <a:p>
            <a:pPr marL="228600" indent="-228600"/>
            <a:endParaRPr lang="en-US" sz="1200" dirty="0" smtClean="0"/>
          </a:p>
          <a:p>
            <a:r>
              <a:rPr lang="en-US" sz="1200" dirty="0" smtClean="0"/>
              <a:t>3. </a:t>
            </a:r>
            <a:r>
              <a:rPr lang="th-TH" sz="1200" dirty="0" smtClean="0"/>
              <a:t>ระบุหมายเหตุที่ช่อง </a:t>
            </a:r>
            <a:r>
              <a:rPr lang="en-US" sz="1200" dirty="0" smtClean="0"/>
              <a:t>Notice</a:t>
            </a:r>
            <a:endParaRPr lang="th-TH" sz="1200" dirty="0" smtClean="0"/>
          </a:p>
          <a:p>
            <a:r>
              <a:rPr lang="en-US" sz="1200" dirty="0" smtClean="0"/>
              <a:t>4. </a:t>
            </a:r>
            <a:r>
              <a:rPr lang="th-TH" sz="1200" dirty="0" smtClean="0"/>
              <a:t>กดปุ่ม </a:t>
            </a:r>
            <a:r>
              <a:rPr lang="en-US" sz="1200" dirty="0" smtClean="0"/>
              <a:t>send &amp; Request approve </a:t>
            </a:r>
            <a:r>
              <a:rPr lang="th-TH" sz="1200" dirty="0" smtClean="0"/>
              <a:t>เพื่อบันทึกผ</a:t>
            </a:r>
            <a:r>
              <a:rPr lang="th-TH" sz="1200" dirty="0"/>
              <a:t>ล</a:t>
            </a:r>
            <a:r>
              <a:rPr lang="th-TH" sz="1200" dirty="0" smtClean="0"/>
              <a:t>การตรวจสอบ และส่งข้อมูลไปยัง </a:t>
            </a:r>
            <a:r>
              <a:rPr lang="en-US" sz="1200" dirty="0" smtClean="0"/>
              <a:t>inspector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495800" y="5334000"/>
            <a:ext cx="4032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OK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4724400" y="5334000"/>
            <a:ext cx="16986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Not Good(NG)</a:t>
            </a:r>
            <a:endParaRPr lang="en-US" sz="1400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5029200"/>
            <a:ext cx="1242910" cy="28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95400"/>
            <a:ext cx="2819400" cy="2861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TextBox 30"/>
          <p:cNvSpPr txBox="1"/>
          <p:nvPr/>
        </p:nvSpPr>
        <p:spPr>
          <a:xfrm>
            <a:off x="3124200" y="1371601"/>
            <a:ext cx="358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1. Machine check   </a:t>
            </a:r>
            <a:r>
              <a:rPr lang="th-TH" sz="1200" dirty="0" smtClean="0"/>
              <a:t>สำหรับหน้าจอบันทึกการตรวจสอบตาม </a:t>
            </a:r>
            <a:r>
              <a:rPr lang="en-US" sz="1200" dirty="0" smtClean="0"/>
              <a:t>line</a:t>
            </a:r>
            <a:r>
              <a:rPr lang="th-TH" sz="1200" dirty="0" smtClean="0"/>
              <a:t> </a:t>
            </a:r>
            <a:r>
              <a:rPr lang="en-US" sz="1200" dirty="0" smtClean="0"/>
              <a:t>, Part number, Machine</a:t>
            </a:r>
          </a:p>
          <a:p>
            <a:r>
              <a:rPr lang="en-US" sz="1200" dirty="0" smtClean="0"/>
              <a:t>2. Control chart </a:t>
            </a:r>
            <a:r>
              <a:rPr lang="th-TH" sz="1200" dirty="0" smtClean="0"/>
              <a:t>สำหรับหน้าจอบันทึกการตรวจสอบเพื่อคำนวณหาค่า </a:t>
            </a:r>
            <a:r>
              <a:rPr lang="en-US" sz="1200" dirty="0" smtClean="0"/>
              <a:t>XR chart</a:t>
            </a:r>
          </a:p>
          <a:p>
            <a:r>
              <a:rPr lang="en-US" sz="1200" dirty="0" smtClean="0"/>
              <a:t>3. Measuring instrument </a:t>
            </a:r>
            <a:r>
              <a:rPr lang="th-TH" sz="1200" dirty="0" smtClean="0"/>
              <a:t>สำหรับหน้าจอบันทึกการตรวจสอบของ </a:t>
            </a:r>
            <a:r>
              <a:rPr lang="en-US" sz="1200" dirty="0" smtClean="0"/>
              <a:t>Jig , tool name, serial number</a:t>
            </a:r>
          </a:p>
          <a:p>
            <a:r>
              <a:rPr lang="en-US" sz="1200" dirty="0" smtClean="0"/>
              <a:t>4. 4M change </a:t>
            </a:r>
            <a:r>
              <a:rPr lang="th-TH" sz="1200" dirty="0" smtClean="0"/>
              <a:t>หน้าจอบันทึกการเปลี่ยนแปลง </a:t>
            </a:r>
            <a:r>
              <a:rPr lang="en-US" sz="1200" dirty="0" smtClean="0"/>
              <a:t>point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124200" y="2133600"/>
            <a:ext cx="1676400" cy="2286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 rot="5400000">
            <a:off x="2705100" y="2476500"/>
            <a:ext cx="609600" cy="2286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1828800" y="2819400"/>
            <a:ext cx="1143000" cy="3048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6324600"/>
            <a:ext cx="5717190" cy="29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Rectangle 34"/>
          <p:cNvSpPr/>
          <p:nvPr/>
        </p:nvSpPr>
        <p:spPr>
          <a:xfrm>
            <a:off x="1066800" y="6705600"/>
            <a:ext cx="990600" cy="2286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/>
          <p:nvPr/>
        </p:nvCxnSpPr>
        <p:spPr>
          <a:xfrm rot="5400000">
            <a:off x="1447800" y="5410200"/>
            <a:ext cx="1828800" cy="7620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2743200" y="4745502"/>
            <a:ext cx="1447800" cy="2286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04800" y="4191000"/>
            <a:ext cx="2819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10) 4M Change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685800" y="762000"/>
            <a:ext cx="1124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2.</a:t>
            </a:r>
            <a:r>
              <a:rPr lang="en-US" sz="1200" dirty="0"/>
              <a:t>4</a:t>
            </a:r>
            <a:r>
              <a:rPr lang="en-US" sz="1200" dirty="0" smtClean="0"/>
              <a:t> 4M Change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533400" y="8305800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11) Changing point control</a:t>
            </a:r>
            <a:endParaRPr lang="en-US" sz="1200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2819400" cy="2861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>
            <a:off x="3124200" y="1371601"/>
            <a:ext cx="358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1. Machine check   </a:t>
            </a:r>
            <a:r>
              <a:rPr lang="th-TH" sz="1200" dirty="0" smtClean="0"/>
              <a:t>สำหรับหน้าจอบันทึกการตรวจสอบตาม </a:t>
            </a:r>
            <a:r>
              <a:rPr lang="en-US" sz="1200" dirty="0" smtClean="0"/>
              <a:t>line</a:t>
            </a:r>
            <a:r>
              <a:rPr lang="th-TH" sz="1200" dirty="0" smtClean="0"/>
              <a:t> </a:t>
            </a:r>
            <a:r>
              <a:rPr lang="en-US" sz="1200" dirty="0" smtClean="0"/>
              <a:t>, Part number, Machine</a:t>
            </a:r>
          </a:p>
          <a:p>
            <a:r>
              <a:rPr lang="en-US" sz="1200" dirty="0" smtClean="0"/>
              <a:t>2. Control chart </a:t>
            </a:r>
            <a:r>
              <a:rPr lang="th-TH" sz="1200" dirty="0" smtClean="0"/>
              <a:t>สำหรับหน้าจอบันทึกการตรวจสอบเพื่อคำนวณหาค่า </a:t>
            </a:r>
            <a:r>
              <a:rPr lang="en-US" sz="1200" dirty="0" smtClean="0"/>
              <a:t>XR chart</a:t>
            </a:r>
          </a:p>
          <a:p>
            <a:r>
              <a:rPr lang="en-US" sz="1200" dirty="0" smtClean="0"/>
              <a:t>3. Measuring instrument </a:t>
            </a:r>
            <a:r>
              <a:rPr lang="th-TH" sz="1200" dirty="0" smtClean="0"/>
              <a:t>สำหรับหน้าจอบันทึกการตรวจสอบของ </a:t>
            </a:r>
            <a:r>
              <a:rPr lang="en-US" sz="1200" dirty="0" smtClean="0"/>
              <a:t>Jig , tool name, serial number</a:t>
            </a:r>
          </a:p>
          <a:p>
            <a:r>
              <a:rPr lang="en-US" sz="1200" dirty="0" smtClean="0"/>
              <a:t>4. 4M change </a:t>
            </a:r>
            <a:r>
              <a:rPr lang="th-TH" sz="1200" dirty="0" smtClean="0"/>
              <a:t>หน้าจอบันทึกการเปลี่ยนแปลง </a:t>
            </a:r>
            <a:r>
              <a:rPr lang="en-US" sz="1200" dirty="0" smtClean="0"/>
              <a:t>point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200400" y="2514600"/>
            <a:ext cx="914400" cy="2286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 rot="5400000">
            <a:off x="2781300" y="2933700"/>
            <a:ext cx="609600" cy="2286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1828800" y="3200400"/>
            <a:ext cx="1143000" cy="3048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953000"/>
            <a:ext cx="3241077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TextBox 31"/>
          <p:cNvSpPr txBox="1"/>
          <p:nvPr/>
        </p:nvSpPr>
        <p:spPr>
          <a:xfrm>
            <a:off x="3886200" y="5105400"/>
            <a:ext cx="22860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th-TH" sz="1200" dirty="0" smtClean="0"/>
              <a:t>กดปุ่ม </a:t>
            </a:r>
            <a:r>
              <a:rPr lang="en-US" sz="1200" dirty="0" smtClean="0"/>
              <a:t>New </a:t>
            </a:r>
            <a:endParaRPr lang="th-TH" sz="1200" dirty="0" smtClean="0"/>
          </a:p>
          <a:p>
            <a:pPr marL="228600" indent="-228600"/>
            <a:r>
              <a:rPr lang="th-TH" sz="1200" dirty="0" smtClean="0"/>
              <a:t>เพื่อเพิ่มข้อมูลในการบันทึก </a:t>
            </a:r>
            <a:r>
              <a:rPr lang="en-US" sz="1200" dirty="0" smtClean="0"/>
              <a:t>4M Change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85800" y="5410200"/>
            <a:ext cx="762000" cy="3048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/>
          <p:nvPr/>
        </p:nvCxnSpPr>
        <p:spPr>
          <a:xfrm rot="10800000" flipV="1">
            <a:off x="1447800" y="5257800"/>
            <a:ext cx="251460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705600"/>
            <a:ext cx="5041900" cy="856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Rectangle 35"/>
          <p:cNvSpPr/>
          <p:nvPr/>
        </p:nvSpPr>
        <p:spPr>
          <a:xfrm>
            <a:off x="4343400" y="7239000"/>
            <a:ext cx="762000" cy="3048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581400" y="8153400"/>
            <a:ext cx="22860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28600" indent="-228600"/>
            <a:r>
              <a:rPr lang="en-US" sz="1200" dirty="0" smtClean="0"/>
              <a:t>2. </a:t>
            </a:r>
            <a:r>
              <a:rPr lang="th-TH" sz="1200" dirty="0" smtClean="0"/>
              <a:t>กดปุ่ม </a:t>
            </a:r>
            <a:r>
              <a:rPr lang="en-US" sz="1200" dirty="0" smtClean="0"/>
              <a:t>Update </a:t>
            </a:r>
            <a:r>
              <a:rPr lang="th-TH" sz="1200" dirty="0" smtClean="0"/>
              <a:t>เมื่อต้องการอัพเดทข้อมูลเพิ่มเติมหลังจากการผลิต</a:t>
            </a:r>
          </a:p>
        </p:txBody>
      </p:sp>
      <p:cxnSp>
        <p:nvCxnSpPr>
          <p:cNvPr id="38" name="Straight Arrow Connector 37"/>
          <p:cNvCxnSpPr>
            <a:stCxn id="37" idx="0"/>
          </p:cNvCxnSpPr>
          <p:nvPr/>
        </p:nvCxnSpPr>
        <p:spPr>
          <a:xfrm rot="5400000" flipH="1" flipV="1">
            <a:off x="4495800" y="7772400"/>
            <a:ext cx="609600" cy="1524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86200"/>
            <a:ext cx="6172200" cy="333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200400" y="4038600"/>
            <a:ext cx="3276600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28600" indent="-228600"/>
            <a:r>
              <a:rPr lang="en-US" sz="1200" dirty="0" smtClean="0"/>
              <a:t>2. </a:t>
            </a:r>
            <a:r>
              <a:rPr lang="th-TH" sz="1200" dirty="0" smtClean="0"/>
              <a:t>บันทึกผลตามหัวข้อ</a:t>
            </a:r>
            <a:endParaRPr lang="en-US" sz="1200" dirty="0" smtClean="0"/>
          </a:p>
          <a:p>
            <a:pPr marL="228600" indent="-228600">
              <a:buAutoNum type="arabicPeriod"/>
            </a:pPr>
            <a:endParaRPr lang="en-US" sz="1200" dirty="0"/>
          </a:p>
          <a:p>
            <a:pPr marL="228600" indent="-228600">
              <a:buAutoNum type="arabicPeriod"/>
            </a:pPr>
            <a:endParaRPr lang="en-US" sz="1200" dirty="0" smtClean="0"/>
          </a:p>
          <a:p>
            <a:pPr marL="228600" indent="-228600"/>
            <a:endParaRPr lang="en-US" sz="1200" dirty="0" smtClean="0"/>
          </a:p>
          <a:p>
            <a:pPr marL="228600" indent="-228600"/>
            <a:endParaRPr lang="en-US" sz="1200" dirty="0"/>
          </a:p>
          <a:p>
            <a:pPr marL="228600" indent="-228600"/>
            <a:endParaRPr lang="en-US" sz="1200" dirty="0" smtClean="0"/>
          </a:p>
          <a:p>
            <a:pPr marL="228600" indent="-228600"/>
            <a:r>
              <a:rPr lang="en-US" sz="1200" dirty="0" smtClean="0"/>
              <a:t>3. </a:t>
            </a:r>
            <a:r>
              <a:rPr lang="th-TH" sz="1200" dirty="0" smtClean="0"/>
              <a:t>บันทึกผลหลังจากการผลิตตามหัวข้อ</a:t>
            </a:r>
            <a:endParaRPr lang="en-US" sz="1200" dirty="0" smtClean="0"/>
          </a:p>
          <a:p>
            <a:pPr marL="228600" indent="-228600"/>
            <a:r>
              <a:rPr lang="en-US" sz="1200" dirty="0" smtClean="0"/>
              <a:t>4. </a:t>
            </a:r>
            <a:r>
              <a:rPr lang="th-TH" sz="1200" dirty="0" smtClean="0"/>
              <a:t>ระบุหมายเหตุที่ช่อง </a:t>
            </a:r>
            <a:r>
              <a:rPr lang="en-US" sz="1200" dirty="0" smtClean="0"/>
              <a:t>Notice</a:t>
            </a:r>
          </a:p>
          <a:p>
            <a:pPr marL="228600" indent="-228600"/>
            <a:r>
              <a:rPr lang="en-US" sz="1200" dirty="0" smtClean="0"/>
              <a:t>5.</a:t>
            </a:r>
            <a:r>
              <a:rPr lang="th-TH" sz="1200" dirty="0" smtClean="0"/>
              <a:t>กดปุ่ม </a:t>
            </a:r>
            <a:r>
              <a:rPr lang="en-US" sz="1200" dirty="0" smtClean="0"/>
              <a:t>Save/Update </a:t>
            </a:r>
            <a:r>
              <a:rPr lang="th-TH" sz="1200" dirty="0" smtClean="0"/>
              <a:t>เพื่อบันทึกผลและอัพเดทผลลงระบบ </a:t>
            </a:r>
          </a:p>
          <a:p>
            <a:r>
              <a:rPr lang="en-US" sz="1200" dirty="0" smtClean="0"/>
              <a:t>6. </a:t>
            </a:r>
            <a:r>
              <a:rPr lang="th-TH" sz="1200" dirty="0" smtClean="0"/>
              <a:t>กดปุ่ม </a:t>
            </a:r>
            <a:r>
              <a:rPr lang="en-US" sz="1200" dirty="0" smtClean="0"/>
              <a:t>send &amp; Request approve </a:t>
            </a:r>
            <a:r>
              <a:rPr lang="th-TH" sz="1200" dirty="0" smtClean="0"/>
              <a:t>เพื่อบันทึกผ</a:t>
            </a:r>
            <a:r>
              <a:rPr lang="th-TH" sz="1200" dirty="0"/>
              <a:t>ล</a:t>
            </a:r>
            <a:r>
              <a:rPr lang="th-TH" sz="1200" dirty="0" smtClean="0"/>
              <a:t>การตรวจสอบ และส่งข้อมูลไปยัง </a:t>
            </a:r>
            <a:r>
              <a:rPr lang="en-US" sz="1200" dirty="0" smtClean="0"/>
              <a:t>inspector</a:t>
            </a:r>
          </a:p>
          <a:p>
            <a:r>
              <a:rPr lang="en-US" sz="1200" dirty="0" smtClean="0"/>
              <a:t>7. Back </a:t>
            </a:r>
            <a:r>
              <a:rPr lang="th-TH" sz="1200" dirty="0" smtClean="0"/>
              <a:t>กลับหน้าจอหลัก</a:t>
            </a:r>
            <a:endParaRPr lang="en-US" sz="1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505200" y="4267200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OK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343400" y="42672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Not Good(NG)</a:t>
            </a:r>
            <a:endParaRPr lang="en-US" sz="1400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2276" y="4613034"/>
            <a:ext cx="1981200" cy="452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81000"/>
            <a:ext cx="6197600" cy="3521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762000" y="1066800"/>
            <a:ext cx="1752600" cy="2286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rot="10800000" flipV="1">
            <a:off x="2590800" y="1143000"/>
            <a:ext cx="762000" cy="762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352800" y="1066800"/>
            <a:ext cx="1447800" cy="2286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352800" y="1066800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th-TH" sz="1200" dirty="0" smtClean="0"/>
              <a:t>เลือก </a:t>
            </a:r>
            <a:r>
              <a:rPr lang="en-US" sz="1200" dirty="0" smtClean="0"/>
              <a:t>Type </a:t>
            </a:r>
            <a:r>
              <a:rPr lang="th-TH" sz="1200" dirty="0" smtClean="0"/>
              <a:t>ของ </a:t>
            </a:r>
            <a:r>
              <a:rPr lang="en-US" sz="1200" dirty="0" smtClean="0"/>
              <a:t>4M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1710</Words>
  <Application>Microsoft Office PowerPoint</Application>
  <PresentationFormat>A4 Paper (210x297 mm)</PresentationFormat>
  <Paragraphs>239</Paragraphs>
  <Slides>22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คู่มือการใช้งาน Check Sheet Application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คู่มือการใช้งาน Check Sheet Application</dc:title>
  <dc:creator>ไพโรจน์ เนียมจันทร์</dc:creator>
  <cp:lastModifiedBy>ไพโรจน์ เนียมจันทร์</cp:lastModifiedBy>
  <cp:revision>79</cp:revision>
  <dcterms:created xsi:type="dcterms:W3CDTF">2024-09-03T06:01:14Z</dcterms:created>
  <dcterms:modified xsi:type="dcterms:W3CDTF">2024-11-20T15:11:26Z</dcterms:modified>
</cp:coreProperties>
</file>