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7"/>
  </p:notesMasterIdLst>
  <p:sldIdLst>
    <p:sldId id="256" r:id="rId5"/>
    <p:sldId id="283" r:id="rId6"/>
    <p:sldId id="284" r:id="rId7"/>
    <p:sldId id="257" r:id="rId8"/>
    <p:sldId id="258" r:id="rId9"/>
    <p:sldId id="259" r:id="rId10"/>
    <p:sldId id="260" r:id="rId11"/>
    <p:sldId id="480" r:id="rId12"/>
    <p:sldId id="481" r:id="rId13"/>
    <p:sldId id="482" r:id="rId14"/>
    <p:sldId id="489" r:id="rId15"/>
    <p:sldId id="524" r:id="rId16"/>
    <p:sldId id="484" r:id="rId17"/>
    <p:sldId id="483" r:id="rId18"/>
    <p:sldId id="485" r:id="rId19"/>
    <p:sldId id="486" r:id="rId20"/>
    <p:sldId id="488" r:id="rId21"/>
    <p:sldId id="487" r:id="rId22"/>
    <p:sldId id="490" r:id="rId23"/>
    <p:sldId id="491" r:id="rId24"/>
    <p:sldId id="492" r:id="rId25"/>
    <p:sldId id="493" r:id="rId26"/>
    <p:sldId id="494" r:id="rId27"/>
    <p:sldId id="495" r:id="rId28"/>
    <p:sldId id="496" r:id="rId29"/>
    <p:sldId id="497" r:id="rId30"/>
    <p:sldId id="498" r:id="rId31"/>
    <p:sldId id="525" r:id="rId32"/>
    <p:sldId id="499" r:id="rId33"/>
    <p:sldId id="500" r:id="rId34"/>
    <p:sldId id="528" r:id="rId35"/>
    <p:sldId id="529" r:id="rId36"/>
    <p:sldId id="530" r:id="rId37"/>
    <p:sldId id="527" r:id="rId38"/>
    <p:sldId id="502" r:id="rId39"/>
    <p:sldId id="503" r:id="rId40"/>
    <p:sldId id="504" r:id="rId41"/>
    <p:sldId id="505" r:id="rId42"/>
    <p:sldId id="506" r:id="rId43"/>
    <p:sldId id="531" r:id="rId44"/>
    <p:sldId id="523" r:id="rId45"/>
    <p:sldId id="532" r:id="rId46"/>
    <p:sldId id="534" r:id="rId47"/>
    <p:sldId id="517" r:id="rId48"/>
    <p:sldId id="510" r:id="rId49"/>
    <p:sldId id="516" r:id="rId50"/>
    <p:sldId id="518" r:id="rId51"/>
    <p:sldId id="520" r:id="rId52"/>
    <p:sldId id="519" r:id="rId53"/>
    <p:sldId id="411" r:id="rId54"/>
    <p:sldId id="276" r:id="rId55"/>
    <p:sldId id="301" r:id="rId5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72C4"/>
    <a:srgbClr val="D1E9F5"/>
    <a:srgbClr val="AFF8C9"/>
    <a:srgbClr val="02468F"/>
    <a:srgbClr val="FF9999"/>
    <a:srgbClr val="BDD7EE"/>
    <a:srgbClr val="E5E6FA"/>
    <a:srgbClr val="00FF00"/>
    <a:srgbClr val="191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9" autoAdjust="0"/>
    <p:restoredTop sz="86473" autoAdjust="0"/>
  </p:normalViewPr>
  <p:slideViewPr>
    <p:cSldViewPr snapToGrid="0" showGuides="1">
      <p:cViewPr varScale="1">
        <p:scale>
          <a:sx n="77" d="100"/>
          <a:sy n="77" d="100"/>
        </p:scale>
        <p:origin x="3192" y="10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2024/10/31</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2024/10/31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5.png"/><Relationship Id="rId4" Type="http://schemas.openxmlformats.org/officeDocument/2006/relationships/image" Target="../media/image134.png"/></Relationships>
</file>

<file path=ppt/slides/_rels/slide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9.png"/><Relationship Id="rId4" Type="http://schemas.openxmlformats.org/officeDocument/2006/relationships/image" Target="../media/image138.png"/></Relationships>
</file>

<file path=ppt/slides/_rels/slide4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43.png"/><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192.168.1.197/tmc/pegasus/"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901497" y="4018035"/>
            <a:ext cx="4134530" cy="1846659"/>
          </a:xfrm>
          <a:prstGeom prst="rect">
            <a:avLst/>
          </a:prstGeom>
          <a:noFill/>
        </p:spPr>
        <p:txBody>
          <a:bodyPr wrap="none" rtlCol="0">
            <a:spAutoFit/>
          </a:bodyPr>
          <a:lstStyle/>
          <a:p>
            <a:pPr algn="r"/>
            <a:r>
              <a:rPr kumimoji="1" lang="en-US" altLang="ja-JP" b="1" dirty="0"/>
              <a:t> Pegasus System Manual Document</a:t>
            </a:r>
          </a:p>
          <a:p>
            <a:pPr algn="r"/>
            <a:r>
              <a:rPr kumimoji="1" lang="en-US" altLang="ja-JP" sz="1400" b="1" dirty="0"/>
              <a:t>Documentation EN Blueprint for TMC</a:t>
            </a:r>
          </a:p>
          <a:p>
            <a:pPr algn="r"/>
            <a:endParaRPr kumimoji="1" lang="en-US" altLang="ja-JP" sz="1400" b="1" dirty="0"/>
          </a:p>
          <a:p>
            <a:pPr algn="r"/>
            <a:endParaRPr kumimoji="1" lang="en-US" altLang="ja-JP" sz="1400" dirty="0"/>
          </a:p>
          <a:p>
            <a:pPr algn="r"/>
            <a:r>
              <a:rPr kumimoji="1" lang="en-US" altLang="ja-JP" sz="1200" dirty="0"/>
              <a:t>Phase1</a:t>
            </a:r>
          </a:p>
          <a:p>
            <a:pPr algn="r"/>
            <a:r>
              <a:rPr kumimoji="1" lang="en-US" altLang="ja-JP" sz="1200" dirty="0"/>
              <a:t>Made for: </a:t>
            </a:r>
            <a:r>
              <a:rPr kumimoji="1" lang="en-US" altLang="ja-JP" sz="1200" dirty="0" err="1"/>
              <a:t>Thaimetaltech</a:t>
            </a:r>
            <a:r>
              <a:rPr kumimoji="1" lang="en-US" altLang="ja-JP" sz="1200" dirty="0"/>
              <a:t>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31/Oct/2024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944E7B5A-61DC-3B55-FE2F-E676C539E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72" y="7936751"/>
            <a:ext cx="5214055" cy="1244646"/>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 Material.</a:t>
            </a:r>
            <a:endParaRPr kumimoji="1" lang="en-US" altLang="ja-JP" sz="1100" dirty="0"/>
          </a:p>
        </p:txBody>
      </p:sp>
      <p:pic>
        <p:nvPicPr>
          <p:cNvPr id="5" name="Picture 4">
            <a:extLst>
              <a:ext uri="{FF2B5EF4-FFF2-40B4-BE49-F238E27FC236}">
                <a16:creationId xmlns:a16="http://schemas.microsoft.com/office/drawing/2014/main" id="{51409142-CA9D-4EFE-A508-F84B5E0450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4189" y="1536802"/>
            <a:ext cx="3398933" cy="1625115"/>
          </a:xfrm>
          <a:prstGeom prst="rect">
            <a:avLst/>
          </a:prstGeom>
        </p:spPr>
      </p:pic>
      <p:sp>
        <p:nvSpPr>
          <p:cNvPr id="11" name="TextBox 10">
            <a:extLst>
              <a:ext uri="{FF2B5EF4-FFF2-40B4-BE49-F238E27FC236}">
                <a16:creationId xmlns:a16="http://schemas.microsoft.com/office/drawing/2014/main" id="{AE76633F-3628-41D9-9BBF-85029E5CE0D8}"/>
              </a:ext>
            </a:extLst>
          </p:cNvPr>
          <p:cNvSpPr txBox="1"/>
          <p:nvPr/>
        </p:nvSpPr>
        <p:spPr>
          <a:xfrm>
            <a:off x="576283" y="1227030"/>
            <a:ext cx="5059680" cy="300082"/>
          </a:xfrm>
          <a:prstGeom prst="rect">
            <a:avLst/>
          </a:prstGeom>
          <a:noFill/>
        </p:spPr>
        <p:txBody>
          <a:bodyPr wrap="square">
            <a:spAutoFit/>
          </a:bodyPr>
          <a:lstStyle/>
          <a:p>
            <a:r>
              <a:rPr lang="en-US" sz="1350" dirty="0"/>
              <a:t>View data and manage all Inbound Schedule Material.</a:t>
            </a:r>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664" y="4293023"/>
            <a:ext cx="4770533" cy="377485"/>
          </a:xfrm>
          <a:prstGeom prst="rect">
            <a:avLst/>
          </a:prstGeom>
        </p:spPr>
      </p:pic>
      <p:sp>
        <p:nvSpPr>
          <p:cNvPr id="14" name="TextBox 13">
            <a:extLst>
              <a:ext uri="{FF2B5EF4-FFF2-40B4-BE49-F238E27FC236}">
                <a16:creationId xmlns:a16="http://schemas.microsoft.com/office/drawing/2014/main" id="{65E72179-6919-40DF-AEF4-2A50D5E45FB9}"/>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Material page.</a:t>
            </a:r>
          </a:p>
        </p:txBody>
      </p:sp>
      <p:sp>
        <p:nvSpPr>
          <p:cNvPr id="16" name="TextBox 15">
            <a:extLst>
              <a:ext uri="{FF2B5EF4-FFF2-40B4-BE49-F238E27FC236}">
                <a16:creationId xmlns:a16="http://schemas.microsoft.com/office/drawing/2014/main" id="{0B7A899E-2D67-4E22-BCB2-DA8FAA5D8AA1}"/>
              </a:ext>
            </a:extLst>
          </p:cNvPr>
          <p:cNvSpPr txBox="1"/>
          <p:nvPr/>
        </p:nvSpPr>
        <p:spPr>
          <a:xfrm>
            <a:off x="466968" y="3456829"/>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pic>
        <p:nvPicPr>
          <p:cNvPr id="17" name="Picture 16">
            <a:extLst>
              <a:ext uri="{FF2B5EF4-FFF2-40B4-BE49-F238E27FC236}">
                <a16:creationId xmlns:a16="http://schemas.microsoft.com/office/drawing/2014/main" id="{8F7BB989-5C4D-433C-8A0F-5548EA03B24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12214" y="4481766"/>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79648" y="471493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A58D5243-FC5E-4281-818C-5BFE282933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55215" y="7505049"/>
            <a:ext cx="3852366" cy="1839906"/>
          </a:xfrm>
          <a:prstGeom prst="rect">
            <a:avLst/>
          </a:prstGeom>
        </p:spPr>
      </p:pic>
      <p:sp>
        <p:nvSpPr>
          <p:cNvPr id="19" name="Arrow: Down 18">
            <a:extLst>
              <a:ext uri="{FF2B5EF4-FFF2-40B4-BE49-F238E27FC236}">
                <a16:creationId xmlns:a16="http://schemas.microsoft.com/office/drawing/2014/main" id="{EB74318E-55E3-40E7-9F75-10530BEB204D}"/>
              </a:ext>
            </a:extLst>
          </p:cNvPr>
          <p:cNvSpPr/>
          <p:nvPr/>
        </p:nvSpPr>
        <p:spPr>
          <a:xfrm>
            <a:off x="3330818" y="705191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0" name="TextBox 19">
            <a:extLst>
              <a:ext uri="{FF2B5EF4-FFF2-40B4-BE49-F238E27FC236}">
                <a16:creationId xmlns:a16="http://schemas.microsoft.com/office/drawing/2014/main" id="{F7193CEC-F09C-40AD-9F30-0A5DA9F7C356}"/>
              </a:ext>
            </a:extLst>
          </p:cNvPr>
          <p:cNvSpPr txBox="1"/>
          <p:nvPr/>
        </p:nvSpPr>
        <p:spPr>
          <a:xfrm>
            <a:off x="466968" y="398852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4" name="Picture 3">
            <a:extLst>
              <a:ext uri="{FF2B5EF4-FFF2-40B4-BE49-F238E27FC236}">
                <a16:creationId xmlns:a16="http://schemas.microsoft.com/office/drawing/2014/main" id="{56BEF30B-9CE6-485A-BEA8-8CE77049B3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92749" y="5121152"/>
            <a:ext cx="3944362" cy="1836594"/>
          </a:xfrm>
          <a:prstGeom prst="rect">
            <a:avLst/>
          </a:prstGeom>
        </p:spPr>
      </p:pic>
      <p:pic>
        <p:nvPicPr>
          <p:cNvPr id="18" name="Picture 17">
            <a:extLst>
              <a:ext uri="{FF2B5EF4-FFF2-40B4-BE49-F238E27FC236}">
                <a16:creationId xmlns:a16="http://schemas.microsoft.com/office/drawing/2014/main" id="{AA39683D-7FA2-484D-A336-879312155DC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9914110">
            <a:off x="2318185" y="5960301"/>
            <a:ext cx="373380" cy="373380"/>
          </a:xfrm>
          <a:prstGeom prst="rect">
            <a:avLst/>
          </a:prstGeom>
        </p:spPr>
      </p:pic>
    </p:spTree>
    <p:extLst>
      <p:ext uri="{BB962C8B-B14F-4D97-AF65-F5344CB8AC3E}">
        <p14:creationId xmlns:p14="http://schemas.microsoft.com/office/powerpoint/2010/main" val="136197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a:t>
            </a:r>
            <a:endParaRPr kumimoji="1" lang="en-US" altLang="ja-JP" sz="1100" dirty="0"/>
          </a:p>
        </p:txBody>
      </p:sp>
      <p:pic>
        <p:nvPicPr>
          <p:cNvPr id="21" name="Picture 20">
            <a:extLst>
              <a:ext uri="{FF2B5EF4-FFF2-40B4-BE49-F238E27FC236}">
                <a16:creationId xmlns:a16="http://schemas.microsoft.com/office/drawing/2014/main" id="{A58D5243-FC5E-4281-818C-5BFE282933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57313" y="1366377"/>
            <a:ext cx="3848169" cy="1839906"/>
          </a:xfrm>
          <a:prstGeom prst="rect">
            <a:avLst/>
          </a:prstGeom>
        </p:spPr>
      </p:pic>
      <p:pic>
        <p:nvPicPr>
          <p:cNvPr id="6" name="Picture 5">
            <a:extLst>
              <a:ext uri="{FF2B5EF4-FFF2-40B4-BE49-F238E27FC236}">
                <a16:creationId xmlns:a16="http://schemas.microsoft.com/office/drawing/2014/main" id="{6E1C037A-FA64-4F46-A4B3-D21FB384C4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3182" y="4166960"/>
            <a:ext cx="1813523" cy="2026879"/>
          </a:xfrm>
          <a:prstGeom prst="rect">
            <a:avLst/>
          </a:prstGeom>
        </p:spPr>
      </p:pic>
      <p:sp>
        <p:nvSpPr>
          <p:cNvPr id="22" name="TextBox 21">
            <a:extLst>
              <a:ext uri="{FF2B5EF4-FFF2-40B4-BE49-F238E27FC236}">
                <a16:creationId xmlns:a16="http://schemas.microsoft.com/office/drawing/2014/main" id="{508A5262-DE5B-42B6-BBF1-90E632DC3FBC}"/>
              </a:ext>
            </a:extLst>
          </p:cNvPr>
          <p:cNvSpPr txBox="1"/>
          <p:nvPr/>
        </p:nvSpPr>
        <p:spPr>
          <a:xfrm>
            <a:off x="1789176" y="318715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Material page.</a:t>
            </a:r>
          </a:p>
        </p:txBody>
      </p:sp>
      <p:sp>
        <p:nvSpPr>
          <p:cNvPr id="24" name="TextBox 23">
            <a:extLst>
              <a:ext uri="{FF2B5EF4-FFF2-40B4-BE49-F238E27FC236}">
                <a16:creationId xmlns:a16="http://schemas.microsoft.com/office/drawing/2014/main" id="{361FB671-35D1-42B2-8712-3DCF12EC622F}"/>
              </a:ext>
            </a:extLst>
          </p:cNvPr>
          <p:cNvSpPr txBox="1"/>
          <p:nvPr/>
        </p:nvSpPr>
        <p:spPr>
          <a:xfrm>
            <a:off x="470916" y="3616506"/>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
        <p:nvSpPr>
          <p:cNvPr id="9" name="Rectangle 8">
            <a:extLst>
              <a:ext uri="{FF2B5EF4-FFF2-40B4-BE49-F238E27FC236}">
                <a16:creationId xmlns:a16="http://schemas.microsoft.com/office/drawing/2014/main" id="{10E34B49-D50F-4F66-A82B-B1B5ABFF4CF0}"/>
              </a:ext>
            </a:extLst>
          </p:cNvPr>
          <p:cNvSpPr/>
          <p:nvPr/>
        </p:nvSpPr>
        <p:spPr>
          <a:xfrm>
            <a:off x="871728" y="3919728"/>
            <a:ext cx="3429000" cy="25894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2" name="Straight Arrow Connector 11">
            <a:extLst>
              <a:ext uri="{FF2B5EF4-FFF2-40B4-BE49-F238E27FC236}">
                <a16:creationId xmlns:a16="http://schemas.microsoft.com/office/drawing/2014/main" id="{21D57123-EBB9-4743-987F-023FD149EE21}"/>
              </a:ext>
            </a:extLst>
          </p:cNvPr>
          <p:cNvCxnSpPr>
            <a:stCxn id="9" idx="3"/>
          </p:cNvCxnSpPr>
          <p:nvPr/>
        </p:nvCxnSpPr>
        <p:spPr>
          <a:xfrm>
            <a:off x="4300728" y="5214467"/>
            <a:ext cx="813816" cy="370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0EECFD-7CD9-4672-A454-8DCFC31A1064}"/>
              </a:ext>
            </a:extLst>
          </p:cNvPr>
          <p:cNvSpPr/>
          <p:nvPr/>
        </p:nvSpPr>
        <p:spPr>
          <a:xfrm>
            <a:off x="5108448" y="5029200"/>
            <a:ext cx="1109472" cy="384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Cancel</a:t>
            </a:r>
          </a:p>
        </p:txBody>
      </p:sp>
      <p:sp>
        <p:nvSpPr>
          <p:cNvPr id="26" name="Rectangle 25">
            <a:extLst>
              <a:ext uri="{FF2B5EF4-FFF2-40B4-BE49-F238E27FC236}">
                <a16:creationId xmlns:a16="http://schemas.microsoft.com/office/drawing/2014/main" id="{B11195F0-20EF-4923-A7A7-60ACE6A575FC}"/>
              </a:ext>
            </a:extLst>
          </p:cNvPr>
          <p:cNvSpPr/>
          <p:nvPr/>
        </p:nvSpPr>
        <p:spPr>
          <a:xfrm>
            <a:off x="4898136" y="1652905"/>
            <a:ext cx="449009" cy="12455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37353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a:t>
            </a:r>
            <a:endParaRPr kumimoji="1" lang="en-US" altLang="ja-JP" sz="1100" dirty="0"/>
          </a:p>
        </p:txBody>
      </p:sp>
      <p:pic>
        <p:nvPicPr>
          <p:cNvPr id="6" name="Picture 5">
            <a:extLst>
              <a:ext uri="{FF2B5EF4-FFF2-40B4-BE49-F238E27FC236}">
                <a16:creationId xmlns:a16="http://schemas.microsoft.com/office/drawing/2014/main" id="{6E1C037A-FA64-4F46-A4B3-D21FB384C4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93765" y="1082043"/>
            <a:ext cx="1813523" cy="1434749"/>
          </a:xfrm>
          <a:prstGeom prst="rect">
            <a:avLst/>
          </a:prstGeom>
        </p:spPr>
      </p:pic>
      <p:sp>
        <p:nvSpPr>
          <p:cNvPr id="24" name="TextBox 23">
            <a:extLst>
              <a:ext uri="{FF2B5EF4-FFF2-40B4-BE49-F238E27FC236}">
                <a16:creationId xmlns:a16="http://schemas.microsoft.com/office/drawing/2014/main" id="{361FB671-35D1-42B2-8712-3DCF12EC622F}"/>
              </a:ext>
            </a:extLst>
          </p:cNvPr>
          <p:cNvSpPr txBox="1"/>
          <p:nvPr/>
        </p:nvSpPr>
        <p:spPr>
          <a:xfrm>
            <a:off x="406400" y="1338896"/>
            <a:ext cx="3429000" cy="300082"/>
          </a:xfrm>
          <a:prstGeom prst="rect">
            <a:avLst/>
          </a:prstGeom>
          <a:noFill/>
        </p:spPr>
        <p:txBody>
          <a:bodyPr wrap="square">
            <a:spAutoFit/>
          </a:bodyPr>
          <a:lstStyle/>
          <a:p>
            <a:pPr algn="l" defTabSz="914400"/>
            <a:r>
              <a:rPr kumimoji="1" lang="en-US" altLang="ja-JP" sz="1350" b="1" kern="0" dirty="0">
                <a:solidFill>
                  <a:prstClr val="black"/>
                </a:solidFill>
              </a:rPr>
              <a:t>Action -&gt; View Delivery Noted : </a:t>
            </a:r>
          </a:p>
        </p:txBody>
      </p:sp>
      <p:sp>
        <p:nvSpPr>
          <p:cNvPr id="9" name="Rectangle 8">
            <a:extLst>
              <a:ext uri="{FF2B5EF4-FFF2-40B4-BE49-F238E27FC236}">
                <a16:creationId xmlns:a16="http://schemas.microsoft.com/office/drawing/2014/main" id="{10E34B49-D50F-4F66-A82B-B1B5ABFF4CF0}"/>
              </a:ext>
            </a:extLst>
          </p:cNvPr>
          <p:cNvSpPr/>
          <p:nvPr/>
        </p:nvSpPr>
        <p:spPr>
          <a:xfrm>
            <a:off x="3226707" y="948564"/>
            <a:ext cx="2154918" cy="170170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 name="Picture 17">
            <a:extLst>
              <a:ext uri="{FF2B5EF4-FFF2-40B4-BE49-F238E27FC236}">
                <a16:creationId xmlns:a16="http://schemas.microsoft.com/office/drawing/2014/main" id="{05E0B9A1-8AEE-8A42-D3F4-905DC80D97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8571" y="3630779"/>
            <a:ext cx="4127414" cy="1839906"/>
          </a:xfrm>
          <a:prstGeom prst="rect">
            <a:avLst/>
          </a:prstGeom>
        </p:spPr>
      </p:pic>
      <p:sp>
        <p:nvSpPr>
          <p:cNvPr id="4" name="Arrow: Down 18">
            <a:extLst>
              <a:ext uri="{FF2B5EF4-FFF2-40B4-BE49-F238E27FC236}">
                <a16:creationId xmlns:a16="http://schemas.microsoft.com/office/drawing/2014/main" id="{FC8E0437-C9FD-4B37-00C7-A39A7C277955}"/>
              </a:ext>
            </a:extLst>
          </p:cNvPr>
          <p:cNvSpPr/>
          <p:nvPr/>
        </p:nvSpPr>
        <p:spPr>
          <a:xfrm>
            <a:off x="3159653" y="296222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 name="TextBox 23">
            <a:extLst>
              <a:ext uri="{FF2B5EF4-FFF2-40B4-BE49-F238E27FC236}">
                <a16:creationId xmlns:a16="http://schemas.microsoft.com/office/drawing/2014/main" id="{4083C4A4-EBD4-34A1-04BA-38E2FAEFC07C}"/>
              </a:ext>
            </a:extLst>
          </p:cNvPr>
          <p:cNvSpPr txBox="1"/>
          <p:nvPr/>
        </p:nvSpPr>
        <p:spPr>
          <a:xfrm>
            <a:off x="406400" y="5899882"/>
            <a:ext cx="1889125" cy="300082"/>
          </a:xfrm>
          <a:prstGeom prst="rect">
            <a:avLst/>
          </a:prstGeom>
          <a:noFill/>
        </p:spPr>
        <p:txBody>
          <a:bodyPr wrap="square">
            <a:spAutoFit/>
          </a:bodyPr>
          <a:lstStyle/>
          <a:p>
            <a:pPr algn="l" defTabSz="914400"/>
            <a:r>
              <a:rPr kumimoji="1" lang="en-US" altLang="ja-JP" sz="1350" b="1" kern="0" dirty="0">
                <a:solidFill>
                  <a:prstClr val="black"/>
                </a:solidFill>
              </a:rPr>
              <a:t>Action -&gt; View Tag : </a:t>
            </a:r>
          </a:p>
        </p:txBody>
      </p:sp>
      <p:pic>
        <p:nvPicPr>
          <p:cNvPr id="8" name="Picture 17">
            <a:extLst>
              <a:ext uri="{FF2B5EF4-FFF2-40B4-BE49-F238E27FC236}">
                <a16:creationId xmlns:a16="http://schemas.microsoft.com/office/drawing/2014/main" id="{2F64DDE9-F6EA-9C89-41D3-95A3162EF4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48571" y="6890101"/>
            <a:ext cx="4127414" cy="1707747"/>
          </a:xfrm>
          <a:prstGeom prst="rect">
            <a:avLst/>
          </a:prstGeom>
        </p:spPr>
      </p:pic>
      <p:sp>
        <p:nvSpPr>
          <p:cNvPr id="10" name="Arrow: Down 18">
            <a:extLst>
              <a:ext uri="{FF2B5EF4-FFF2-40B4-BE49-F238E27FC236}">
                <a16:creationId xmlns:a16="http://schemas.microsoft.com/office/drawing/2014/main" id="{BCBCC631-61E4-5A33-7E99-672F073FC598}"/>
              </a:ext>
            </a:extLst>
          </p:cNvPr>
          <p:cNvSpPr/>
          <p:nvPr/>
        </p:nvSpPr>
        <p:spPr>
          <a:xfrm>
            <a:off x="3159653" y="6199964"/>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19855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a:t>
            </a:r>
            <a:endParaRPr kumimoji="1" lang="en-US" altLang="ja-JP" sz="1100" dirty="0"/>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54958" y="1278147"/>
            <a:ext cx="1103854" cy="1440823"/>
          </a:xfrm>
          <a:prstGeom prst="rect">
            <a:avLst/>
          </a:prstGeom>
        </p:spPr>
      </p:pic>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86357" y="2527666"/>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94888" y="618350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a:t>
            </a:r>
            <a:r>
              <a:rPr kumimoji="1" lang="en-US" altLang="ja-JP" sz="1350" b="1" kern="0" dirty="0">
                <a:solidFill>
                  <a:prstClr val="black"/>
                </a:solidFill>
              </a:rPr>
              <a:t>Action -&gt; Download </a:t>
            </a:r>
            <a:r>
              <a:rPr lang="en-US" sz="1350" b="1" dirty="0"/>
              <a:t>: download Tag label</a:t>
            </a:r>
            <a:r>
              <a:rPr lang="en-US" sz="1350" dirty="0"/>
              <a:t>.</a:t>
            </a:r>
          </a:p>
        </p:txBody>
      </p:sp>
      <p:pic>
        <p:nvPicPr>
          <p:cNvPr id="6" name="Picture 5">
            <a:extLst>
              <a:ext uri="{FF2B5EF4-FFF2-40B4-BE49-F238E27FC236}">
                <a16:creationId xmlns:a16="http://schemas.microsoft.com/office/drawing/2014/main" id="{46429EE0-79E7-487D-BB56-A6043C35FB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7897" y="6933416"/>
            <a:ext cx="5731596" cy="1612233"/>
          </a:xfrm>
          <a:prstGeom prst="rect">
            <a:avLst/>
          </a:prstGeom>
        </p:spPr>
      </p:pic>
      <p:sp>
        <p:nvSpPr>
          <p:cNvPr id="24" name="TextBox 23">
            <a:extLst>
              <a:ext uri="{FF2B5EF4-FFF2-40B4-BE49-F238E27FC236}">
                <a16:creationId xmlns:a16="http://schemas.microsoft.com/office/drawing/2014/main" id="{46C24E56-2962-4392-A417-68D8AAFD56EF}"/>
              </a:ext>
            </a:extLst>
          </p:cNvPr>
          <p:cNvSpPr txBox="1"/>
          <p:nvPr/>
        </p:nvSpPr>
        <p:spPr>
          <a:xfrm>
            <a:off x="382759" y="5034759"/>
            <a:ext cx="6264148"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5" name="Picture 24">
            <a:extLst>
              <a:ext uri="{FF2B5EF4-FFF2-40B4-BE49-F238E27FC236}">
                <a16:creationId xmlns:a16="http://schemas.microsoft.com/office/drawing/2014/main" id="{C4026178-566A-4CCA-B77F-B56D46812A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62605" y="5717603"/>
            <a:ext cx="4770533" cy="220683"/>
          </a:xfrm>
          <a:prstGeom prst="rect">
            <a:avLst/>
          </a:prstGeom>
        </p:spPr>
      </p:pic>
      <p:pic>
        <p:nvPicPr>
          <p:cNvPr id="26" name="Picture 25">
            <a:extLst>
              <a:ext uri="{FF2B5EF4-FFF2-40B4-BE49-F238E27FC236}">
                <a16:creationId xmlns:a16="http://schemas.microsoft.com/office/drawing/2014/main" id="{956C02B2-CFAB-4A43-8A40-60E823BA99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61601" y="5928102"/>
            <a:ext cx="373380" cy="373380"/>
          </a:xfrm>
          <a:prstGeom prst="rect">
            <a:avLst/>
          </a:prstGeom>
        </p:spPr>
      </p:pic>
      <p:sp>
        <p:nvSpPr>
          <p:cNvPr id="27" name="Rectangle 26">
            <a:extLst>
              <a:ext uri="{FF2B5EF4-FFF2-40B4-BE49-F238E27FC236}">
                <a16:creationId xmlns:a16="http://schemas.microsoft.com/office/drawing/2014/main" id="{0D4EEB1D-331D-4CE3-BA5B-88ABD313D610}"/>
              </a:ext>
            </a:extLst>
          </p:cNvPr>
          <p:cNvSpPr/>
          <p:nvPr/>
        </p:nvSpPr>
        <p:spPr>
          <a:xfrm>
            <a:off x="4535424" y="6673750"/>
            <a:ext cx="1988039" cy="102245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8" name="Rectangle 27">
            <a:extLst>
              <a:ext uri="{FF2B5EF4-FFF2-40B4-BE49-F238E27FC236}">
                <a16:creationId xmlns:a16="http://schemas.microsoft.com/office/drawing/2014/main" id="{7AD9CF9D-7FEA-469C-879D-AFD041BF3A89}"/>
              </a:ext>
            </a:extLst>
          </p:cNvPr>
          <p:cNvSpPr/>
          <p:nvPr/>
        </p:nvSpPr>
        <p:spPr>
          <a:xfrm>
            <a:off x="635998" y="8362950"/>
            <a:ext cx="840377" cy="9558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9" name="TextBox 28">
            <a:extLst>
              <a:ext uri="{FF2B5EF4-FFF2-40B4-BE49-F238E27FC236}">
                <a16:creationId xmlns:a16="http://schemas.microsoft.com/office/drawing/2014/main" id="{6DBD2A36-2E98-45D8-8778-10191F3D4D3E}"/>
              </a:ext>
            </a:extLst>
          </p:cNvPr>
          <p:cNvSpPr txBox="1"/>
          <p:nvPr/>
        </p:nvSpPr>
        <p:spPr>
          <a:xfrm>
            <a:off x="1714500" y="8766681"/>
            <a:ext cx="3429000" cy="300082"/>
          </a:xfrm>
          <a:prstGeom prst="rect">
            <a:avLst/>
          </a:prstGeom>
          <a:noFill/>
        </p:spPr>
        <p:txBody>
          <a:bodyPr wrap="square">
            <a:spAutoFit/>
          </a:bodyPr>
          <a:lstStyle/>
          <a:p>
            <a:r>
              <a:rPr lang="en-US" sz="1350" dirty="0"/>
              <a:t>It will export data from the current page.</a:t>
            </a:r>
          </a:p>
        </p:txBody>
      </p:sp>
      <p:pic>
        <p:nvPicPr>
          <p:cNvPr id="18" name="Picture 17">
            <a:extLst>
              <a:ext uri="{FF2B5EF4-FFF2-40B4-BE49-F238E27FC236}">
                <a16:creationId xmlns:a16="http://schemas.microsoft.com/office/drawing/2014/main" id="{900BAACB-D795-4C89-82E1-232D775A8F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69262" y="3025051"/>
            <a:ext cx="1305589" cy="1812981"/>
          </a:xfrm>
          <a:prstGeom prst="rect">
            <a:avLst/>
          </a:prstGeom>
        </p:spPr>
      </p:pic>
      <p:sp>
        <p:nvSpPr>
          <p:cNvPr id="19" name="Arrow: Down 18">
            <a:extLst>
              <a:ext uri="{FF2B5EF4-FFF2-40B4-BE49-F238E27FC236}">
                <a16:creationId xmlns:a16="http://schemas.microsoft.com/office/drawing/2014/main" id="{03F1D96B-78DB-47F6-AB8A-90A80FD2120C}"/>
              </a:ext>
            </a:extLst>
          </p:cNvPr>
          <p:cNvSpPr/>
          <p:nvPr/>
        </p:nvSpPr>
        <p:spPr>
          <a:xfrm>
            <a:off x="3294888" y="225556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 name="Picture 5">
            <a:extLst>
              <a:ext uri="{FF2B5EF4-FFF2-40B4-BE49-F238E27FC236}">
                <a16:creationId xmlns:a16="http://schemas.microsoft.com/office/drawing/2014/main" id="{B5E69C55-86C9-E908-1503-79511207340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31112" y="6809410"/>
            <a:ext cx="1655401" cy="802311"/>
          </a:xfrm>
          <a:prstGeom prst="rect">
            <a:avLst/>
          </a:prstGeom>
        </p:spPr>
      </p:pic>
      <p:pic>
        <p:nvPicPr>
          <p:cNvPr id="4" name="Picture 17">
            <a:extLst>
              <a:ext uri="{FF2B5EF4-FFF2-40B4-BE49-F238E27FC236}">
                <a16:creationId xmlns:a16="http://schemas.microsoft.com/office/drawing/2014/main" id="{67FFE596-5C3D-F61A-0F1B-C6669FEE47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82759" y="3020108"/>
            <a:ext cx="1807991" cy="1817925"/>
          </a:xfrm>
          <a:prstGeom prst="rect">
            <a:avLst/>
          </a:prstGeom>
        </p:spPr>
      </p:pic>
      <p:pic>
        <p:nvPicPr>
          <p:cNvPr id="5" name="Picture 17">
            <a:extLst>
              <a:ext uri="{FF2B5EF4-FFF2-40B4-BE49-F238E27FC236}">
                <a16:creationId xmlns:a16="http://schemas.microsoft.com/office/drawing/2014/main" id="{31A5BF97-8553-322B-6D03-BD82656EE6B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345481" y="3020107"/>
            <a:ext cx="2659524" cy="1817925"/>
          </a:xfrm>
          <a:prstGeom prst="rect">
            <a:avLst/>
          </a:prstGeom>
        </p:spPr>
      </p:pic>
    </p:spTree>
    <p:extLst>
      <p:ext uri="{BB962C8B-B14F-4D97-AF65-F5344CB8AC3E}">
        <p14:creationId xmlns:p14="http://schemas.microsoft.com/office/powerpoint/2010/main" val="136893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a:t>
            </a:r>
            <a:endParaRPr kumimoji="1" lang="en-US" altLang="ja-JP" sz="1100" dirty="0"/>
          </a:p>
        </p:txBody>
      </p:sp>
      <p:pic>
        <p:nvPicPr>
          <p:cNvPr id="12" name="Picture 11">
            <a:extLst>
              <a:ext uri="{FF2B5EF4-FFF2-40B4-BE49-F238E27FC236}">
                <a16:creationId xmlns:a16="http://schemas.microsoft.com/office/drawing/2014/main" id="{756B6D1F-CC60-4844-8615-7EF4A7BA60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8264" y="2692754"/>
            <a:ext cx="5681472" cy="1888440"/>
          </a:xfrm>
          <a:prstGeom prst="rect">
            <a:avLst/>
          </a:prstGeom>
        </p:spPr>
      </p:pic>
      <p:sp>
        <p:nvSpPr>
          <p:cNvPr id="32" name="TextBox 31">
            <a:extLst>
              <a:ext uri="{FF2B5EF4-FFF2-40B4-BE49-F238E27FC236}">
                <a16:creationId xmlns:a16="http://schemas.microsoft.com/office/drawing/2014/main" id="{3CA51E03-9F17-4127-95F2-12D8EE5FD8D2}"/>
              </a:ext>
            </a:extLst>
          </p:cNvPr>
          <p:cNvSpPr txBox="1"/>
          <p:nvPr/>
        </p:nvSpPr>
        <p:spPr>
          <a:xfrm>
            <a:off x="431058" y="1218795"/>
            <a:ext cx="6172200" cy="1338828"/>
          </a:xfrm>
          <a:prstGeom prst="rect">
            <a:avLst/>
          </a:prstGeom>
          <a:noFill/>
        </p:spPr>
        <p:txBody>
          <a:bodyPr wrap="square">
            <a:spAutoFit/>
          </a:bodyPr>
          <a:lstStyle/>
          <a:p>
            <a:r>
              <a:rPr lang="en-US" sz="1350" b="1" dirty="0"/>
              <a:t>• Cancel: </a:t>
            </a:r>
            <a:r>
              <a:rPr lang="en-US" sz="1350" dirty="0"/>
              <a:t>Select an item from the row below. and click “cancel” </a:t>
            </a:r>
          </a:p>
          <a:p>
            <a:r>
              <a:rPr lang="en-US" sz="1350" dirty="0"/>
              <a:t>to change the status to cancel.</a:t>
            </a:r>
            <a:r>
              <a:rPr lang="th-TH" sz="1350" dirty="0"/>
              <a:t> </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p>
          <a:p>
            <a:endParaRPr lang="en-US" sz="1350" dirty="0">
              <a:solidFill>
                <a:srgbClr val="FF0000"/>
              </a:solidFill>
            </a:endParaRPr>
          </a:p>
          <a:p>
            <a:r>
              <a:rPr lang="en-US" sz="1350" b="1" dirty="0"/>
              <a:t>• Reactivate: </a:t>
            </a:r>
            <a:r>
              <a:rPr lang="en-US" sz="1350" dirty="0"/>
              <a:t>Select an item from the row below. and click “Reactivate” </a:t>
            </a:r>
          </a:p>
          <a:p>
            <a:r>
              <a:rPr lang="en-US" sz="1350" dirty="0"/>
              <a:t>to change the cancel status to reactivate</a:t>
            </a:r>
            <a:r>
              <a:rPr lang="th-TH" sz="1350" dirty="0"/>
              <a:t> </a:t>
            </a:r>
            <a:r>
              <a:rPr lang="en-US" sz="1350" dirty="0"/>
              <a:t>status .</a:t>
            </a:r>
          </a:p>
        </p:txBody>
      </p:sp>
      <p:pic>
        <p:nvPicPr>
          <p:cNvPr id="33" name="Picture 32">
            <a:extLst>
              <a:ext uri="{FF2B5EF4-FFF2-40B4-BE49-F238E27FC236}">
                <a16:creationId xmlns:a16="http://schemas.microsoft.com/office/drawing/2014/main" id="{82202AA4-9FAA-4CFE-9441-DEED57733E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8264" y="5081258"/>
            <a:ext cx="5681471" cy="1764543"/>
          </a:xfrm>
          <a:prstGeom prst="rect">
            <a:avLst/>
          </a:prstGeom>
        </p:spPr>
      </p:pic>
      <p:sp>
        <p:nvSpPr>
          <p:cNvPr id="35" name="Rectangle 34">
            <a:extLst>
              <a:ext uri="{FF2B5EF4-FFF2-40B4-BE49-F238E27FC236}">
                <a16:creationId xmlns:a16="http://schemas.microsoft.com/office/drawing/2014/main" id="{17188465-5F86-4F03-9B37-5BEC94B8C63A}"/>
              </a:ext>
            </a:extLst>
          </p:cNvPr>
          <p:cNvSpPr/>
          <p:nvPr/>
        </p:nvSpPr>
        <p:spPr>
          <a:xfrm>
            <a:off x="1428749" y="3486041"/>
            <a:ext cx="4774311" cy="11658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6" name="Picture 35">
            <a:extLst>
              <a:ext uri="{FF2B5EF4-FFF2-40B4-BE49-F238E27FC236}">
                <a16:creationId xmlns:a16="http://schemas.microsoft.com/office/drawing/2014/main" id="{5DCD63DD-B3B8-472C-A8F2-DB3B183D7F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28208" y="3573603"/>
            <a:ext cx="204313" cy="228954"/>
          </a:xfrm>
          <a:prstGeom prst="rect">
            <a:avLst/>
          </a:prstGeom>
        </p:spPr>
      </p:pic>
      <p:sp>
        <p:nvSpPr>
          <p:cNvPr id="37" name="Arrow: Down 36">
            <a:extLst>
              <a:ext uri="{FF2B5EF4-FFF2-40B4-BE49-F238E27FC236}">
                <a16:creationId xmlns:a16="http://schemas.microsoft.com/office/drawing/2014/main" id="{5CEC5CAF-0D06-4DF8-8526-F9B0673AE5CE}"/>
              </a:ext>
            </a:extLst>
          </p:cNvPr>
          <p:cNvSpPr/>
          <p:nvPr/>
        </p:nvSpPr>
        <p:spPr>
          <a:xfrm>
            <a:off x="3330819" y="4649706"/>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8" name="Rectangle 37">
            <a:extLst>
              <a:ext uri="{FF2B5EF4-FFF2-40B4-BE49-F238E27FC236}">
                <a16:creationId xmlns:a16="http://schemas.microsoft.com/office/drawing/2014/main" id="{F530EE18-5C66-45B6-943C-0189C231B95C}"/>
              </a:ext>
            </a:extLst>
          </p:cNvPr>
          <p:cNvSpPr/>
          <p:nvPr/>
        </p:nvSpPr>
        <p:spPr>
          <a:xfrm>
            <a:off x="1209422" y="5758180"/>
            <a:ext cx="504507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9" name="Rectangle 38">
            <a:extLst>
              <a:ext uri="{FF2B5EF4-FFF2-40B4-BE49-F238E27FC236}">
                <a16:creationId xmlns:a16="http://schemas.microsoft.com/office/drawing/2014/main" id="{6CD0BEE0-B82E-4B2D-9780-8718D549AFE6}"/>
              </a:ext>
            </a:extLst>
          </p:cNvPr>
          <p:cNvSpPr/>
          <p:nvPr/>
        </p:nvSpPr>
        <p:spPr>
          <a:xfrm>
            <a:off x="2284428" y="5530041"/>
            <a:ext cx="344472" cy="1087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1" name="Picture 40">
            <a:extLst>
              <a:ext uri="{FF2B5EF4-FFF2-40B4-BE49-F238E27FC236}">
                <a16:creationId xmlns:a16="http://schemas.microsoft.com/office/drawing/2014/main" id="{55FAF37C-D893-4E48-AF70-5CD60B2166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8265" y="7875103"/>
            <a:ext cx="5681472" cy="1120341"/>
          </a:xfrm>
          <a:prstGeom prst="rect">
            <a:avLst/>
          </a:prstGeom>
        </p:spPr>
      </p:pic>
      <p:sp>
        <p:nvSpPr>
          <p:cNvPr id="43" name="Arrow: Down 42">
            <a:extLst>
              <a:ext uri="{FF2B5EF4-FFF2-40B4-BE49-F238E27FC236}">
                <a16:creationId xmlns:a16="http://schemas.microsoft.com/office/drawing/2014/main" id="{BC9668EA-E11C-4DB7-9437-46892E2773DE}"/>
              </a:ext>
            </a:extLst>
          </p:cNvPr>
          <p:cNvSpPr/>
          <p:nvPr/>
        </p:nvSpPr>
        <p:spPr>
          <a:xfrm>
            <a:off x="3294888" y="705878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4" name="Picture 43">
            <a:extLst>
              <a:ext uri="{FF2B5EF4-FFF2-40B4-BE49-F238E27FC236}">
                <a16:creationId xmlns:a16="http://schemas.microsoft.com/office/drawing/2014/main" id="{F8C06853-68A1-46B9-9175-4034A8418A2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99767" y="5285896"/>
            <a:ext cx="204313" cy="228954"/>
          </a:xfrm>
          <a:prstGeom prst="rect">
            <a:avLst/>
          </a:prstGeom>
        </p:spPr>
      </p:pic>
      <p:sp>
        <p:nvSpPr>
          <p:cNvPr id="45" name="Rectangle 44">
            <a:extLst>
              <a:ext uri="{FF2B5EF4-FFF2-40B4-BE49-F238E27FC236}">
                <a16:creationId xmlns:a16="http://schemas.microsoft.com/office/drawing/2014/main" id="{D9792380-BD2D-491A-A98E-5C8BE1415DDD}"/>
              </a:ext>
            </a:extLst>
          </p:cNvPr>
          <p:cNvSpPr/>
          <p:nvPr/>
        </p:nvSpPr>
        <p:spPr>
          <a:xfrm>
            <a:off x="588263" y="8862059"/>
            <a:ext cx="5681472" cy="1333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78465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2</a:t>
            </a:r>
            <a:r>
              <a:rPr kumimoji="1" lang="en-US" altLang="ja-JP" sz="1100" dirty="0"/>
              <a:t>. </a:t>
            </a:r>
            <a:r>
              <a:rPr lang="en-US" sz="1100" dirty="0"/>
              <a:t>Inbound Schedule.</a:t>
            </a:r>
            <a:endParaRPr kumimoji="1" lang="en-US" altLang="ja-JP" sz="1100" dirty="0"/>
          </a:p>
        </p:txBody>
      </p:sp>
      <p:sp>
        <p:nvSpPr>
          <p:cNvPr id="32" name="TextBox 31">
            <a:extLst>
              <a:ext uri="{FF2B5EF4-FFF2-40B4-BE49-F238E27FC236}">
                <a16:creationId xmlns:a16="http://schemas.microsoft.com/office/drawing/2014/main" id="{3CA51E03-9F17-4127-95F2-12D8EE5FD8D2}"/>
              </a:ext>
            </a:extLst>
          </p:cNvPr>
          <p:cNvSpPr txBox="1"/>
          <p:nvPr/>
        </p:nvSpPr>
        <p:spPr>
          <a:xfrm>
            <a:off x="431058" y="1239115"/>
            <a:ext cx="6172200" cy="300082"/>
          </a:xfrm>
          <a:prstGeom prst="rect">
            <a:avLst/>
          </a:prstGeom>
          <a:noFill/>
        </p:spPr>
        <p:txBody>
          <a:bodyPr wrap="square">
            <a:spAutoFit/>
          </a:bodyPr>
          <a:lstStyle/>
          <a:p>
            <a:r>
              <a:rPr lang="th-TH" sz="1350" dirty="0">
                <a:solidFill>
                  <a:srgbClr val="FF0000"/>
                </a:solidFill>
              </a:rPr>
              <a:t>*</a:t>
            </a:r>
            <a:r>
              <a:rPr lang="en-US" sz="1350" dirty="0">
                <a:solidFill>
                  <a:srgbClr val="FF0000"/>
                </a:solidFill>
              </a:rPr>
              <a:t>Status can be changed from the menu symbol. on the back of each item</a:t>
            </a:r>
            <a:r>
              <a:rPr lang="th-TH" sz="1350" dirty="0">
                <a:solidFill>
                  <a:srgbClr val="FF0000"/>
                </a:solidFill>
              </a:rPr>
              <a:t>.</a:t>
            </a:r>
          </a:p>
        </p:txBody>
      </p:sp>
      <p:pic>
        <p:nvPicPr>
          <p:cNvPr id="4" name="Picture 3">
            <a:extLst>
              <a:ext uri="{FF2B5EF4-FFF2-40B4-BE49-F238E27FC236}">
                <a16:creationId xmlns:a16="http://schemas.microsoft.com/office/drawing/2014/main" id="{DD0BBC3A-216F-46E2-A8D6-8E9334E422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455" y="1575973"/>
            <a:ext cx="5792400" cy="1806653"/>
          </a:xfrm>
          <a:prstGeom prst="rect">
            <a:avLst/>
          </a:prstGeom>
        </p:spPr>
      </p:pic>
      <p:sp>
        <p:nvSpPr>
          <p:cNvPr id="20" name="Rectangle 19">
            <a:extLst>
              <a:ext uri="{FF2B5EF4-FFF2-40B4-BE49-F238E27FC236}">
                <a16:creationId xmlns:a16="http://schemas.microsoft.com/office/drawing/2014/main" id="{9D37C328-942D-4EB2-B3C4-312116F6D9B7}"/>
              </a:ext>
            </a:extLst>
          </p:cNvPr>
          <p:cNvSpPr/>
          <p:nvPr/>
        </p:nvSpPr>
        <p:spPr>
          <a:xfrm>
            <a:off x="2458794" y="2132590"/>
            <a:ext cx="604445" cy="18395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EB538B05-B035-4A54-B636-DB4AB441513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2823669" y="2300365"/>
            <a:ext cx="204313" cy="228954"/>
          </a:xfrm>
          <a:prstGeom prst="rect">
            <a:avLst/>
          </a:prstGeom>
        </p:spPr>
      </p:pic>
      <p:pic>
        <p:nvPicPr>
          <p:cNvPr id="6" name="Picture 5">
            <a:extLst>
              <a:ext uri="{FF2B5EF4-FFF2-40B4-BE49-F238E27FC236}">
                <a16:creationId xmlns:a16="http://schemas.microsoft.com/office/drawing/2014/main" id="{EDA76B4C-426B-4C0C-BABF-838D01C5E1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9455" y="3958423"/>
            <a:ext cx="5792400" cy="1818825"/>
          </a:xfrm>
          <a:prstGeom prst="rect">
            <a:avLst/>
          </a:prstGeom>
        </p:spPr>
      </p:pic>
      <p:sp>
        <p:nvSpPr>
          <p:cNvPr id="25" name="TextBox 24">
            <a:extLst>
              <a:ext uri="{FF2B5EF4-FFF2-40B4-BE49-F238E27FC236}">
                <a16:creationId xmlns:a16="http://schemas.microsoft.com/office/drawing/2014/main" id="{98B5FDF3-17F8-46FD-A423-6AC407FD979E}"/>
              </a:ext>
            </a:extLst>
          </p:cNvPr>
          <p:cNvSpPr txBox="1"/>
          <p:nvPr/>
        </p:nvSpPr>
        <p:spPr>
          <a:xfrm>
            <a:off x="495129" y="3691699"/>
            <a:ext cx="6172200" cy="246221"/>
          </a:xfrm>
          <a:prstGeom prst="rect">
            <a:avLst/>
          </a:prstGeom>
          <a:noFill/>
        </p:spPr>
        <p:txBody>
          <a:bodyPr wrap="square">
            <a:spAutoFit/>
          </a:bodyPr>
          <a:lstStyle/>
          <a:p>
            <a:pPr algn="l" defTabSz="914400"/>
            <a:r>
              <a:rPr kumimoji="1" lang="en-US" altLang="ja-JP" sz="1000" kern="0" dirty="0">
                <a:solidFill>
                  <a:prstClr val="black"/>
                </a:solidFill>
              </a:rPr>
              <a:t>If the actual quantity is included, it will be possible to jump to the “Inbound schedule detail” screen.</a:t>
            </a:r>
          </a:p>
        </p:txBody>
      </p:sp>
      <p:sp>
        <p:nvSpPr>
          <p:cNvPr id="26" name="Rectangle 25">
            <a:extLst>
              <a:ext uri="{FF2B5EF4-FFF2-40B4-BE49-F238E27FC236}">
                <a16:creationId xmlns:a16="http://schemas.microsoft.com/office/drawing/2014/main" id="{D26B0608-2375-406F-B329-6C82CD5077F5}"/>
              </a:ext>
            </a:extLst>
          </p:cNvPr>
          <p:cNvSpPr/>
          <p:nvPr/>
        </p:nvSpPr>
        <p:spPr>
          <a:xfrm>
            <a:off x="3800539" y="4353789"/>
            <a:ext cx="438944" cy="6830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7" name="Picture 26">
            <a:extLst>
              <a:ext uri="{FF2B5EF4-FFF2-40B4-BE49-F238E27FC236}">
                <a16:creationId xmlns:a16="http://schemas.microsoft.com/office/drawing/2014/main" id="{FFA5BEB2-9932-4473-917A-1759AA72D19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137327" y="4694258"/>
            <a:ext cx="204313" cy="228954"/>
          </a:xfrm>
          <a:prstGeom prst="rect">
            <a:avLst/>
          </a:prstGeom>
        </p:spPr>
      </p:pic>
      <p:sp>
        <p:nvSpPr>
          <p:cNvPr id="28" name="Arrow: Down 27">
            <a:extLst>
              <a:ext uri="{FF2B5EF4-FFF2-40B4-BE49-F238E27FC236}">
                <a16:creationId xmlns:a16="http://schemas.microsoft.com/office/drawing/2014/main" id="{03124347-B45E-4213-954B-CF9CB4E13CD9}"/>
              </a:ext>
            </a:extLst>
          </p:cNvPr>
          <p:cNvSpPr/>
          <p:nvPr/>
        </p:nvSpPr>
        <p:spPr>
          <a:xfrm>
            <a:off x="3383046" y="6122455"/>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9" name="Picture 8">
            <a:extLst>
              <a:ext uri="{FF2B5EF4-FFF2-40B4-BE49-F238E27FC236}">
                <a16:creationId xmlns:a16="http://schemas.microsoft.com/office/drawing/2014/main" id="{1E67D30C-94EB-4509-9A41-0F23EFB7E99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455" y="6630439"/>
            <a:ext cx="5792399" cy="2166116"/>
          </a:xfrm>
          <a:prstGeom prst="rect">
            <a:avLst/>
          </a:prstGeom>
        </p:spPr>
      </p:pic>
      <p:sp>
        <p:nvSpPr>
          <p:cNvPr id="31" name="TextBox 30">
            <a:extLst>
              <a:ext uri="{FF2B5EF4-FFF2-40B4-BE49-F238E27FC236}">
                <a16:creationId xmlns:a16="http://schemas.microsoft.com/office/drawing/2014/main" id="{46B5F41E-14C4-44A9-8F10-27D49B387554}"/>
              </a:ext>
            </a:extLst>
          </p:cNvPr>
          <p:cNvSpPr txBox="1"/>
          <p:nvPr/>
        </p:nvSpPr>
        <p:spPr>
          <a:xfrm>
            <a:off x="1789176" y="876905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Detail page</a:t>
            </a:r>
          </a:p>
        </p:txBody>
      </p:sp>
      <p:sp>
        <p:nvSpPr>
          <p:cNvPr id="16" name="TextBox 15">
            <a:extLst>
              <a:ext uri="{FF2B5EF4-FFF2-40B4-BE49-F238E27FC236}">
                <a16:creationId xmlns:a16="http://schemas.microsoft.com/office/drawing/2014/main" id="{18FF7FC0-DE32-4ABF-A504-CB92CEBCDD65}"/>
              </a:ext>
            </a:extLst>
          </p:cNvPr>
          <p:cNvSpPr txBox="1"/>
          <p:nvPr/>
        </p:nvSpPr>
        <p:spPr>
          <a:xfrm>
            <a:off x="1789176" y="579082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page</a:t>
            </a:r>
          </a:p>
        </p:txBody>
      </p:sp>
    </p:spTree>
    <p:extLst>
      <p:ext uri="{BB962C8B-B14F-4D97-AF65-F5344CB8AC3E}">
        <p14:creationId xmlns:p14="http://schemas.microsoft.com/office/powerpoint/2010/main" val="52821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3</a:t>
            </a:r>
            <a:r>
              <a:rPr kumimoji="1" lang="en-US" altLang="ja-JP" sz="1100" dirty="0"/>
              <a:t>. </a:t>
            </a:r>
            <a:r>
              <a:rPr lang="en-US" sz="1100" dirty="0"/>
              <a:t>Inbound Schedule Detail.</a:t>
            </a:r>
            <a:endParaRPr kumimoji="1" lang="en-US" altLang="ja-JP" sz="1100" dirty="0"/>
          </a:p>
        </p:txBody>
      </p:sp>
      <p:pic>
        <p:nvPicPr>
          <p:cNvPr id="4" name="Picture 3">
            <a:extLst>
              <a:ext uri="{FF2B5EF4-FFF2-40B4-BE49-F238E27FC236}">
                <a16:creationId xmlns:a16="http://schemas.microsoft.com/office/drawing/2014/main" id="{887D9D3B-C838-4F3A-8859-3CC52D412E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0" y="1505813"/>
            <a:ext cx="6177631" cy="1711595"/>
          </a:xfrm>
          <a:prstGeom prst="rect">
            <a:avLst/>
          </a:prstGeom>
        </p:spPr>
      </p:pic>
      <p:sp>
        <p:nvSpPr>
          <p:cNvPr id="7" name="TextBox 6">
            <a:extLst>
              <a:ext uri="{FF2B5EF4-FFF2-40B4-BE49-F238E27FC236}">
                <a16:creationId xmlns:a16="http://schemas.microsoft.com/office/drawing/2014/main" id="{F07282CE-3490-47AA-870C-FBA691BC99A5}"/>
              </a:ext>
            </a:extLst>
          </p:cNvPr>
          <p:cNvSpPr txBox="1"/>
          <p:nvPr/>
        </p:nvSpPr>
        <p:spPr>
          <a:xfrm>
            <a:off x="1874520" y="316130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Detail page</a:t>
            </a:r>
            <a:endParaRPr lang="th-TH" sz="1000" dirty="0">
              <a:solidFill>
                <a:srgbClr val="FF0000"/>
              </a:solidFill>
            </a:endParaRPr>
          </a:p>
        </p:txBody>
      </p:sp>
      <p:sp>
        <p:nvSpPr>
          <p:cNvPr id="8" name="TextBox 7">
            <a:extLst>
              <a:ext uri="{FF2B5EF4-FFF2-40B4-BE49-F238E27FC236}">
                <a16:creationId xmlns:a16="http://schemas.microsoft.com/office/drawing/2014/main" id="{E032D608-85AF-45B7-81BE-E04BED4FB0DA}"/>
              </a:ext>
            </a:extLst>
          </p:cNvPr>
          <p:cNvSpPr txBox="1"/>
          <p:nvPr/>
        </p:nvSpPr>
        <p:spPr>
          <a:xfrm>
            <a:off x="576283" y="1198455"/>
            <a:ext cx="5059680" cy="300082"/>
          </a:xfrm>
          <a:prstGeom prst="rect">
            <a:avLst/>
          </a:prstGeom>
          <a:noFill/>
        </p:spPr>
        <p:txBody>
          <a:bodyPr wrap="square">
            <a:spAutoFit/>
          </a:bodyPr>
          <a:lstStyle/>
          <a:p>
            <a:r>
              <a:rPr lang="en-US" sz="1350" dirty="0"/>
              <a:t>View data all Inbound Schedule</a:t>
            </a:r>
            <a:r>
              <a:rPr lang="th-TH" sz="1350" dirty="0"/>
              <a:t> </a:t>
            </a:r>
            <a:r>
              <a:rPr lang="en-US" sz="1350" dirty="0"/>
              <a:t>Detail.</a:t>
            </a:r>
          </a:p>
        </p:txBody>
      </p:sp>
      <p:sp>
        <p:nvSpPr>
          <p:cNvPr id="10" name="TextBox 9">
            <a:extLst>
              <a:ext uri="{FF2B5EF4-FFF2-40B4-BE49-F238E27FC236}">
                <a16:creationId xmlns:a16="http://schemas.microsoft.com/office/drawing/2014/main" id="{3CD57CA9-69AE-4EE8-9984-EDB3A6B4858D}"/>
              </a:ext>
            </a:extLst>
          </p:cNvPr>
          <p:cNvSpPr txBox="1"/>
          <p:nvPr/>
        </p:nvSpPr>
        <p:spPr>
          <a:xfrm>
            <a:off x="466968" y="3429982"/>
            <a:ext cx="6117063" cy="715581"/>
          </a:xfrm>
          <a:prstGeom prst="rect">
            <a:avLst/>
          </a:prstGeom>
          <a:noFill/>
        </p:spPr>
        <p:txBody>
          <a:bodyPr wrap="square">
            <a:spAutoFit/>
          </a:bodyPr>
          <a:lstStyle/>
          <a:p>
            <a:r>
              <a:rPr lang="en-US" sz="1350" dirty="0"/>
              <a:t>When you arrive at this page, Click the “Search” button to search and display the desired information.</a:t>
            </a:r>
          </a:p>
          <a:p>
            <a:endParaRPr lang="en-US" sz="1350" dirty="0"/>
          </a:p>
        </p:txBody>
      </p:sp>
      <p:pic>
        <p:nvPicPr>
          <p:cNvPr id="12" name="Picture 11">
            <a:extLst>
              <a:ext uri="{FF2B5EF4-FFF2-40B4-BE49-F238E27FC236}">
                <a16:creationId xmlns:a16="http://schemas.microsoft.com/office/drawing/2014/main" id="{6CF3E1A9-82FD-45F1-84D4-B45F462F49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283" y="4342942"/>
            <a:ext cx="5810230" cy="355725"/>
          </a:xfrm>
          <a:prstGeom prst="rect">
            <a:avLst/>
          </a:prstGeom>
        </p:spPr>
      </p:pic>
      <p:pic>
        <p:nvPicPr>
          <p:cNvPr id="15" name="Picture 14">
            <a:extLst>
              <a:ext uri="{FF2B5EF4-FFF2-40B4-BE49-F238E27FC236}">
                <a16:creationId xmlns:a16="http://schemas.microsoft.com/office/drawing/2014/main" id="{C8A1ACF1-DE23-4A30-BAB4-E21FBA03ED1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3728998" y="4638258"/>
            <a:ext cx="204313" cy="228954"/>
          </a:xfrm>
          <a:prstGeom prst="rect">
            <a:avLst/>
          </a:prstGeom>
        </p:spPr>
      </p:pic>
      <p:sp>
        <p:nvSpPr>
          <p:cNvPr id="16" name="Arrow: Down 15">
            <a:extLst>
              <a:ext uri="{FF2B5EF4-FFF2-40B4-BE49-F238E27FC236}">
                <a16:creationId xmlns:a16="http://schemas.microsoft.com/office/drawing/2014/main" id="{0530A5B7-C02A-4435-9DFB-7221661C422C}"/>
              </a:ext>
            </a:extLst>
          </p:cNvPr>
          <p:cNvSpPr/>
          <p:nvPr/>
        </p:nvSpPr>
        <p:spPr>
          <a:xfrm>
            <a:off x="3356554" y="479361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3">
            <a:extLst>
              <a:ext uri="{FF2B5EF4-FFF2-40B4-BE49-F238E27FC236}">
                <a16:creationId xmlns:a16="http://schemas.microsoft.com/office/drawing/2014/main" id="{40D0E370-5BEB-414B-8ACB-9B503FFF33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6283" y="5161573"/>
            <a:ext cx="5810230" cy="1872350"/>
          </a:xfrm>
          <a:prstGeom prst="rect">
            <a:avLst/>
          </a:prstGeom>
        </p:spPr>
      </p:pic>
      <p:pic>
        <p:nvPicPr>
          <p:cNvPr id="19" name="Picture 18">
            <a:extLst>
              <a:ext uri="{FF2B5EF4-FFF2-40B4-BE49-F238E27FC236}">
                <a16:creationId xmlns:a16="http://schemas.microsoft.com/office/drawing/2014/main" id="{6857B20F-1D4C-49D0-A3DB-5BC367F21F06}"/>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651988" y="5687681"/>
            <a:ext cx="204313" cy="228954"/>
          </a:xfrm>
          <a:prstGeom prst="rect">
            <a:avLst/>
          </a:prstGeom>
        </p:spPr>
      </p:pic>
      <p:sp>
        <p:nvSpPr>
          <p:cNvPr id="20" name="Arrow: Down 19">
            <a:extLst>
              <a:ext uri="{FF2B5EF4-FFF2-40B4-BE49-F238E27FC236}">
                <a16:creationId xmlns:a16="http://schemas.microsoft.com/office/drawing/2014/main" id="{06F2647E-6993-402C-9D88-855C3193F82E}"/>
              </a:ext>
            </a:extLst>
          </p:cNvPr>
          <p:cNvSpPr/>
          <p:nvPr/>
        </p:nvSpPr>
        <p:spPr>
          <a:xfrm>
            <a:off x="3425518" y="708712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17">
            <a:extLst>
              <a:ext uri="{FF2B5EF4-FFF2-40B4-BE49-F238E27FC236}">
                <a16:creationId xmlns:a16="http://schemas.microsoft.com/office/drawing/2014/main" id="{C36B5AF5-64BA-45CB-A686-70F90518440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6283" y="7458728"/>
            <a:ext cx="5810229" cy="1891351"/>
          </a:xfrm>
          <a:prstGeom prst="rect">
            <a:avLst/>
          </a:prstGeom>
        </p:spPr>
      </p:pic>
      <p:sp>
        <p:nvSpPr>
          <p:cNvPr id="24" name="TextBox 23">
            <a:extLst>
              <a:ext uri="{FF2B5EF4-FFF2-40B4-BE49-F238E27FC236}">
                <a16:creationId xmlns:a16="http://schemas.microsoft.com/office/drawing/2014/main" id="{472FD849-843D-4711-8728-F19026252F6F}"/>
              </a:ext>
            </a:extLst>
          </p:cNvPr>
          <p:cNvSpPr txBox="1"/>
          <p:nvPr/>
        </p:nvSpPr>
        <p:spPr>
          <a:xfrm>
            <a:off x="466968" y="396058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spTree>
    <p:extLst>
      <p:ext uri="{BB962C8B-B14F-4D97-AF65-F5344CB8AC3E}">
        <p14:creationId xmlns:p14="http://schemas.microsoft.com/office/powerpoint/2010/main" val="378576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3</a:t>
            </a:r>
            <a:r>
              <a:rPr kumimoji="1" lang="en-US" altLang="ja-JP" sz="1100" dirty="0"/>
              <a:t>. </a:t>
            </a:r>
            <a:r>
              <a:rPr lang="en-US" sz="1100" dirty="0"/>
              <a:t>Inbound Schedule Detail</a:t>
            </a:r>
            <a:endParaRPr kumimoji="1" lang="en-US" altLang="ja-JP" sz="1100" dirty="0"/>
          </a:p>
        </p:txBody>
      </p:sp>
      <p:sp>
        <p:nvSpPr>
          <p:cNvPr id="29" name="TextBox 28">
            <a:extLst>
              <a:ext uri="{FF2B5EF4-FFF2-40B4-BE49-F238E27FC236}">
                <a16:creationId xmlns:a16="http://schemas.microsoft.com/office/drawing/2014/main" id="{6DBD2A36-2E98-45D8-8778-10191F3D4D3E}"/>
              </a:ext>
            </a:extLst>
          </p:cNvPr>
          <p:cNvSpPr txBox="1"/>
          <p:nvPr/>
        </p:nvSpPr>
        <p:spPr>
          <a:xfrm>
            <a:off x="1833934" y="6745524"/>
            <a:ext cx="3429000" cy="300082"/>
          </a:xfrm>
          <a:prstGeom prst="rect">
            <a:avLst/>
          </a:prstGeom>
          <a:noFill/>
        </p:spPr>
        <p:txBody>
          <a:bodyPr wrap="square">
            <a:spAutoFit/>
          </a:bodyPr>
          <a:lstStyle/>
          <a:p>
            <a:r>
              <a:rPr lang="en-US" sz="1350" dirty="0"/>
              <a:t>It will export data from the current page.</a:t>
            </a:r>
          </a:p>
        </p:txBody>
      </p:sp>
      <p:pic>
        <p:nvPicPr>
          <p:cNvPr id="4" name="Picture 3">
            <a:extLst>
              <a:ext uri="{FF2B5EF4-FFF2-40B4-BE49-F238E27FC236}">
                <a16:creationId xmlns:a16="http://schemas.microsoft.com/office/drawing/2014/main" id="{B8C0584D-7CD5-4163-95DB-4630D4E0D782}"/>
              </a:ext>
            </a:extLst>
          </p:cNvPr>
          <p:cNvPicPr>
            <a:picLocks noChangeAspect="1"/>
          </p:cNvPicPr>
          <p:nvPr/>
        </p:nvPicPr>
        <p:blipFill>
          <a:blip r:embed="rId2">
            <a:extLst>
              <a:ext uri="{28A0092B-C50C-407E-A947-70E740481C1C}">
                <a14:useLocalDpi xmlns:a14="http://schemas.microsoft.com/office/drawing/2010/main" val="0"/>
              </a:ext>
            </a:extLst>
          </a:blip>
          <a:srcRect t="7637" b="7637"/>
          <a:stretch/>
        </p:blipFill>
        <p:spPr>
          <a:xfrm>
            <a:off x="643882" y="3872740"/>
            <a:ext cx="5809105" cy="2354166"/>
          </a:xfrm>
          <a:prstGeom prst="rect">
            <a:avLst/>
          </a:prstGeom>
        </p:spPr>
      </p:pic>
      <p:sp>
        <p:nvSpPr>
          <p:cNvPr id="18" name="Rectangle 17">
            <a:extLst>
              <a:ext uri="{FF2B5EF4-FFF2-40B4-BE49-F238E27FC236}">
                <a16:creationId xmlns:a16="http://schemas.microsoft.com/office/drawing/2014/main" id="{C80F106F-AD70-4D19-B308-A65CB4A6907C}"/>
              </a:ext>
            </a:extLst>
          </p:cNvPr>
          <p:cNvSpPr/>
          <p:nvPr/>
        </p:nvSpPr>
        <p:spPr>
          <a:xfrm>
            <a:off x="1430465" y="4453051"/>
            <a:ext cx="855535" cy="20375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CDC6632F-9D68-4FAA-92A7-789803E2B4F2}"/>
              </a:ext>
            </a:extLst>
          </p:cNvPr>
          <p:cNvSpPr/>
          <p:nvPr/>
        </p:nvSpPr>
        <p:spPr>
          <a:xfrm>
            <a:off x="4297379" y="2529199"/>
            <a:ext cx="2240317" cy="11398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TextBox 20">
            <a:extLst>
              <a:ext uri="{FF2B5EF4-FFF2-40B4-BE49-F238E27FC236}">
                <a16:creationId xmlns:a16="http://schemas.microsoft.com/office/drawing/2014/main" id="{47C5CF95-4481-4098-8800-DAD44D9226DC}"/>
              </a:ext>
            </a:extLst>
          </p:cNvPr>
          <p:cNvSpPr txBox="1"/>
          <p:nvPr/>
        </p:nvSpPr>
        <p:spPr>
          <a:xfrm>
            <a:off x="406400" y="1712152"/>
            <a:ext cx="3429000"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7" name="Picture 26">
            <a:extLst>
              <a:ext uri="{FF2B5EF4-FFF2-40B4-BE49-F238E27FC236}">
                <a16:creationId xmlns:a16="http://schemas.microsoft.com/office/drawing/2014/main" id="{86E2FB08-A1E4-49F3-A05F-331C9066DA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4898" y="2922963"/>
            <a:ext cx="3053470" cy="350550"/>
          </a:xfrm>
          <a:prstGeom prst="rect">
            <a:avLst/>
          </a:prstGeom>
        </p:spPr>
      </p:pic>
      <p:sp>
        <p:nvSpPr>
          <p:cNvPr id="28" name="Arrow: Down 27">
            <a:extLst>
              <a:ext uri="{FF2B5EF4-FFF2-40B4-BE49-F238E27FC236}">
                <a16:creationId xmlns:a16="http://schemas.microsoft.com/office/drawing/2014/main" id="{3180ADE6-0540-4993-B0DA-A20CE7221FE6}"/>
              </a:ext>
            </a:extLst>
          </p:cNvPr>
          <p:cNvSpPr/>
          <p:nvPr/>
        </p:nvSpPr>
        <p:spPr>
          <a:xfrm>
            <a:off x="3356553" y="3414774"/>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0" name="Picture 29">
            <a:extLst>
              <a:ext uri="{FF2B5EF4-FFF2-40B4-BE49-F238E27FC236}">
                <a16:creationId xmlns:a16="http://schemas.microsoft.com/office/drawing/2014/main" id="{0F863EA2-ACE4-4AB9-BECF-61274B42A1D8}"/>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043576" y="3191275"/>
            <a:ext cx="204313" cy="228954"/>
          </a:xfrm>
          <a:prstGeom prst="rect">
            <a:avLst/>
          </a:prstGeom>
        </p:spPr>
      </p:pic>
      <p:pic>
        <p:nvPicPr>
          <p:cNvPr id="2" name="Picture 3">
            <a:extLst>
              <a:ext uri="{FF2B5EF4-FFF2-40B4-BE49-F238E27FC236}">
                <a16:creationId xmlns:a16="http://schemas.microsoft.com/office/drawing/2014/main" id="{3EA1E5F4-8CD0-4132-0CE4-D64881520725}"/>
              </a:ext>
            </a:extLst>
          </p:cNvPr>
          <p:cNvPicPr>
            <a:picLocks noChangeAspect="1"/>
          </p:cNvPicPr>
          <p:nvPr/>
        </p:nvPicPr>
        <p:blipFill>
          <a:blip r:embed="rId5">
            <a:extLst>
              <a:ext uri="{28A0092B-C50C-407E-A947-70E740481C1C}">
                <a14:useLocalDpi xmlns:a14="http://schemas.microsoft.com/office/drawing/2010/main" val="0"/>
              </a:ext>
            </a:extLst>
          </a:blip>
          <a:srcRect t="9601" b="9601"/>
          <a:stretch/>
        </p:blipFill>
        <p:spPr>
          <a:xfrm>
            <a:off x="4382962" y="2672316"/>
            <a:ext cx="2068638" cy="838325"/>
          </a:xfrm>
          <a:prstGeom prst="rect">
            <a:avLst/>
          </a:prstGeom>
        </p:spPr>
      </p:pic>
    </p:spTree>
    <p:extLst>
      <p:ext uri="{BB962C8B-B14F-4D97-AF65-F5344CB8AC3E}">
        <p14:creationId xmlns:p14="http://schemas.microsoft.com/office/powerpoint/2010/main" val="183846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2" name="テキスト ボックス 29">
            <a:extLst>
              <a:ext uri="{FF2B5EF4-FFF2-40B4-BE49-F238E27FC236}">
                <a16:creationId xmlns:a16="http://schemas.microsoft.com/office/drawing/2014/main" id="{00FD1959-8EB9-0D8F-E922-8CB4C83EA496}"/>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a:t>
            </a:r>
            <a:r>
              <a:rPr lang="en-US" sz="1100" dirty="0"/>
              <a:t>Inbound Schedule Production.</a:t>
            </a:r>
            <a:endParaRPr kumimoji="1" lang="en-US" altLang="ja-JP" sz="1100" dirty="0"/>
          </a:p>
        </p:txBody>
      </p:sp>
      <p:pic>
        <p:nvPicPr>
          <p:cNvPr id="4" name="Picture 4">
            <a:extLst>
              <a:ext uri="{FF2B5EF4-FFF2-40B4-BE49-F238E27FC236}">
                <a16:creationId xmlns:a16="http://schemas.microsoft.com/office/drawing/2014/main" id="{2CF7AFB8-5F56-6B74-BA73-0BA81D34A6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4189" y="1536802"/>
            <a:ext cx="3398933" cy="1625114"/>
          </a:xfrm>
          <a:prstGeom prst="rect">
            <a:avLst/>
          </a:prstGeom>
        </p:spPr>
      </p:pic>
      <p:sp>
        <p:nvSpPr>
          <p:cNvPr id="5" name="TextBox 10">
            <a:extLst>
              <a:ext uri="{FF2B5EF4-FFF2-40B4-BE49-F238E27FC236}">
                <a16:creationId xmlns:a16="http://schemas.microsoft.com/office/drawing/2014/main" id="{3C67687E-BD87-7E75-A394-4A462CD07243}"/>
              </a:ext>
            </a:extLst>
          </p:cNvPr>
          <p:cNvSpPr txBox="1"/>
          <p:nvPr/>
        </p:nvSpPr>
        <p:spPr>
          <a:xfrm>
            <a:off x="576283" y="1227030"/>
            <a:ext cx="5059680" cy="300082"/>
          </a:xfrm>
          <a:prstGeom prst="rect">
            <a:avLst/>
          </a:prstGeom>
          <a:noFill/>
        </p:spPr>
        <p:txBody>
          <a:bodyPr wrap="square">
            <a:spAutoFit/>
          </a:bodyPr>
          <a:lstStyle/>
          <a:p>
            <a:r>
              <a:rPr lang="en-US" sz="1350" dirty="0"/>
              <a:t>View data and manage all Inbound Schedule Production.</a:t>
            </a:r>
          </a:p>
        </p:txBody>
      </p:sp>
      <p:sp>
        <p:nvSpPr>
          <p:cNvPr id="6" name="TextBox 13">
            <a:extLst>
              <a:ext uri="{FF2B5EF4-FFF2-40B4-BE49-F238E27FC236}">
                <a16:creationId xmlns:a16="http://schemas.microsoft.com/office/drawing/2014/main" id="{0BBAC249-84E5-A9AC-3407-2D1D18829105}"/>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Production page.</a:t>
            </a:r>
          </a:p>
        </p:txBody>
      </p:sp>
      <p:pic>
        <p:nvPicPr>
          <p:cNvPr id="9" name="Picture 7">
            <a:extLst>
              <a:ext uri="{FF2B5EF4-FFF2-40B4-BE49-F238E27FC236}">
                <a16:creationId xmlns:a16="http://schemas.microsoft.com/office/drawing/2014/main" id="{60AF428B-13B1-3C62-DC16-2B3C0B86E1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664" y="4311064"/>
            <a:ext cx="4770533" cy="341402"/>
          </a:xfrm>
          <a:prstGeom prst="rect">
            <a:avLst/>
          </a:prstGeom>
        </p:spPr>
      </p:pic>
      <p:sp>
        <p:nvSpPr>
          <p:cNvPr id="11" name="TextBox 15">
            <a:extLst>
              <a:ext uri="{FF2B5EF4-FFF2-40B4-BE49-F238E27FC236}">
                <a16:creationId xmlns:a16="http://schemas.microsoft.com/office/drawing/2014/main" id="{A35093FE-CBDD-70F9-3581-F06D41EEEAB7}"/>
              </a:ext>
            </a:extLst>
          </p:cNvPr>
          <p:cNvSpPr txBox="1"/>
          <p:nvPr/>
        </p:nvSpPr>
        <p:spPr>
          <a:xfrm>
            <a:off x="466968" y="3456829"/>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12" name="Arrow: Down 14">
            <a:extLst>
              <a:ext uri="{FF2B5EF4-FFF2-40B4-BE49-F238E27FC236}">
                <a16:creationId xmlns:a16="http://schemas.microsoft.com/office/drawing/2014/main" id="{C33F1BBE-F455-01AD-02C6-6886FDBED9E9}"/>
              </a:ext>
            </a:extLst>
          </p:cNvPr>
          <p:cNvSpPr/>
          <p:nvPr/>
        </p:nvSpPr>
        <p:spPr>
          <a:xfrm>
            <a:off x="3279648" y="471493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20">
            <a:extLst>
              <a:ext uri="{FF2B5EF4-FFF2-40B4-BE49-F238E27FC236}">
                <a16:creationId xmlns:a16="http://schemas.microsoft.com/office/drawing/2014/main" id="{0151602A-37A1-CD1D-CF23-799F266F35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5215" y="7508059"/>
            <a:ext cx="3852366" cy="1833886"/>
          </a:xfrm>
          <a:prstGeom prst="rect">
            <a:avLst/>
          </a:prstGeom>
        </p:spPr>
      </p:pic>
      <p:sp>
        <p:nvSpPr>
          <p:cNvPr id="16" name="Arrow: Down 18">
            <a:extLst>
              <a:ext uri="{FF2B5EF4-FFF2-40B4-BE49-F238E27FC236}">
                <a16:creationId xmlns:a16="http://schemas.microsoft.com/office/drawing/2014/main" id="{6DA1C524-E1AE-F2FA-C479-E38077E7FB27}"/>
              </a:ext>
            </a:extLst>
          </p:cNvPr>
          <p:cNvSpPr/>
          <p:nvPr/>
        </p:nvSpPr>
        <p:spPr>
          <a:xfrm>
            <a:off x="3274695" y="705460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7" name="TextBox 19">
            <a:extLst>
              <a:ext uri="{FF2B5EF4-FFF2-40B4-BE49-F238E27FC236}">
                <a16:creationId xmlns:a16="http://schemas.microsoft.com/office/drawing/2014/main" id="{3FCF4052-3FC2-7CBA-235E-0561775C337F}"/>
              </a:ext>
            </a:extLst>
          </p:cNvPr>
          <p:cNvSpPr txBox="1"/>
          <p:nvPr/>
        </p:nvSpPr>
        <p:spPr>
          <a:xfrm>
            <a:off x="466968" y="398852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18" name="Picture 3">
            <a:extLst>
              <a:ext uri="{FF2B5EF4-FFF2-40B4-BE49-F238E27FC236}">
                <a16:creationId xmlns:a16="http://schemas.microsoft.com/office/drawing/2014/main" id="{51B5BFEC-D847-822D-BF32-212AE97C2B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32680" y="5121152"/>
            <a:ext cx="3864500" cy="1836594"/>
          </a:xfrm>
          <a:prstGeom prst="rect">
            <a:avLst/>
          </a:prstGeom>
        </p:spPr>
      </p:pic>
    </p:spTree>
    <p:extLst>
      <p:ext uri="{BB962C8B-B14F-4D97-AF65-F5344CB8AC3E}">
        <p14:creationId xmlns:p14="http://schemas.microsoft.com/office/powerpoint/2010/main" val="359144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4</a:t>
            </a:r>
            <a:r>
              <a:rPr kumimoji="1" lang="en-US" altLang="ja-JP" sz="1100" dirty="0"/>
              <a:t>. Out</a:t>
            </a:r>
            <a:r>
              <a:rPr lang="en-US" sz="1100" dirty="0"/>
              <a:t>bound Schedule Delivery.</a:t>
            </a:r>
            <a:endParaRPr kumimoji="1" lang="en-US" altLang="ja-JP" sz="1100" dirty="0"/>
          </a:p>
        </p:txBody>
      </p:sp>
      <p:sp>
        <p:nvSpPr>
          <p:cNvPr id="11" name="TextBox 10">
            <a:extLst>
              <a:ext uri="{FF2B5EF4-FFF2-40B4-BE49-F238E27FC236}">
                <a16:creationId xmlns:a16="http://schemas.microsoft.com/office/drawing/2014/main" id="{AE76633F-3628-41D9-9BBF-85029E5CE0D8}"/>
              </a:ext>
            </a:extLst>
          </p:cNvPr>
          <p:cNvSpPr txBox="1"/>
          <p:nvPr/>
        </p:nvSpPr>
        <p:spPr>
          <a:xfrm>
            <a:off x="576283" y="1227030"/>
            <a:ext cx="5059680" cy="307777"/>
          </a:xfrm>
          <a:prstGeom prst="rect">
            <a:avLst/>
          </a:prstGeom>
          <a:noFill/>
        </p:spPr>
        <p:txBody>
          <a:bodyPr wrap="square">
            <a:spAutoFit/>
          </a:bodyPr>
          <a:lstStyle/>
          <a:p>
            <a:r>
              <a:rPr lang="en-US" sz="1350" dirty="0"/>
              <a:t>View data and manage all </a:t>
            </a:r>
            <a:r>
              <a:rPr kumimoji="1" lang="en-US" altLang="ja-JP" sz="1400" dirty="0"/>
              <a:t>Out</a:t>
            </a:r>
            <a:r>
              <a:rPr lang="en-US" sz="1400" dirty="0"/>
              <a:t>bound</a:t>
            </a:r>
            <a:r>
              <a:rPr lang="en-US" sz="1350" dirty="0"/>
              <a:t> Schedule Delivery.</a:t>
            </a:r>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664" y="4330462"/>
            <a:ext cx="4770533" cy="302608"/>
          </a:xfrm>
          <a:prstGeom prst="rect">
            <a:avLst/>
          </a:prstGeom>
        </p:spPr>
      </p:pic>
      <p:sp>
        <p:nvSpPr>
          <p:cNvPr id="14" name="TextBox 13">
            <a:extLst>
              <a:ext uri="{FF2B5EF4-FFF2-40B4-BE49-F238E27FC236}">
                <a16:creationId xmlns:a16="http://schemas.microsoft.com/office/drawing/2014/main" id="{65E72179-6919-40DF-AEF4-2A50D5E45FB9}"/>
              </a:ext>
            </a:extLst>
          </p:cNvPr>
          <p:cNvSpPr txBox="1"/>
          <p:nvPr/>
        </p:nvSpPr>
        <p:spPr>
          <a:xfrm>
            <a:off x="1789176" y="3132287"/>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page.</a:t>
            </a:r>
          </a:p>
        </p:txBody>
      </p:sp>
      <p:sp>
        <p:nvSpPr>
          <p:cNvPr id="16" name="TextBox 15">
            <a:extLst>
              <a:ext uri="{FF2B5EF4-FFF2-40B4-BE49-F238E27FC236}">
                <a16:creationId xmlns:a16="http://schemas.microsoft.com/office/drawing/2014/main" id="{0B7A899E-2D67-4E22-BCB2-DA8FAA5D8AA1}"/>
              </a:ext>
            </a:extLst>
          </p:cNvPr>
          <p:cNvSpPr txBox="1"/>
          <p:nvPr/>
        </p:nvSpPr>
        <p:spPr>
          <a:xfrm>
            <a:off x="466968" y="3456829"/>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70666" y="4579620"/>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79648" y="4732781"/>
            <a:ext cx="268224" cy="254928"/>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Arrow: Down 18">
            <a:extLst>
              <a:ext uri="{FF2B5EF4-FFF2-40B4-BE49-F238E27FC236}">
                <a16:creationId xmlns:a16="http://schemas.microsoft.com/office/drawing/2014/main" id="{EB74318E-55E3-40E7-9F75-10530BEB204D}"/>
              </a:ext>
            </a:extLst>
          </p:cNvPr>
          <p:cNvSpPr/>
          <p:nvPr/>
        </p:nvSpPr>
        <p:spPr>
          <a:xfrm>
            <a:off x="3330818" y="6891325"/>
            <a:ext cx="268224" cy="300082"/>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0" name="TextBox 19">
            <a:extLst>
              <a:ext uri="{FF2B5EF4-FFF2-40B4-BE49-F238E27FC236}">
                <a16:creationId xmlns:a16="http://schemas.microsoft.com/office/drawing/2014/main" id="{F7193CEC-F09C-40AD-9F30-0A5DA9F7C356}"/>
              </a:ext>
            </a:extLst>
          </p:cNvPr>
          <p:cNvSpPr txBox="1"/>
          <p:nvPr/>
        </p:nvSpPr>
        <p:spPr>
          <a:xfrm>
            <a:off x="466968" y="398852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6" name="Picture 5">
            <a:extLst>
              <a:ext uri="{FF2B5EF4-FFF2-40B4-BE49-F238E27FC236}">
                <a16:creationId xmlns:a16="http://schemas.microsoft.com/office/drawing/2014/main" id="{AA8DE7BB-5400-4544-B2E0-2F48B29480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4748" y="1512033"/>
            <a:ext cx="3438775" cy="1601180"/>
          </a:xfrm>
          <a:prstGeom prst="rect">
            <a:avLst/>
          </a:prstGeom>
        </p:spPr>
      </p:pic>
      <p:pic>
        <p:nvPicPr>
          <p:cNvPr id="9" name="Picture 8">
            <a:extLst>
              <a:ext uri="{FF2B5EF4-FFF2-40B4-BE49-F238E27FC236}">
                <a16:creationId xmlns:a16="http://schemas.microsoft.com/office/drawing/2014/main" id="{A6E216C2-C3F0-4917-8B80-DF7537C66D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64417" y="5050332"/>
            <a:ext cx="3962570" cy="1761950"/>
          </a:xfrm>
          <a:prstGeom prst="rect">
            <a:avLst/>
          </a:prstGeom>
        </p:spPr>
      </p:pic>
      <p:pic>
        <p:nvPicPr>
          <p:cNvPr id="18" name="Picture 17">
            <a:extLst>
              <a:ext uri="{FF2B5EF4-FFF2-40B4-BE49-F238E27FC236}">
                <a16:creationId xmlns:a16="http://schemas.microsoft.com/office/drawing/2014/main" id="{AA39683D-7FA2-484D-A336-879312155DC3}"/>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9914110">
            <a:off x="2666819" y="6076072"/>
            <a:ext cx="373380" cy="373380"/>
          </a:xfrm>
          <a:prstGeom prst="rect">
            <a:avLst/>
          </a:prstGeom>
        </p:spPr>
      </p:pic>
      <p:pic>
        <p:nvPicPr>
          <p:cNvPr id="22" name="Picture 21">
            <a:extLst>
              <a:ext uri="{FF2B5EF4-FFF2-40B4-BE49-F238E27FC236}">
                <a16:creationId xmlns:a16="http://schemas.microsoft.com/office/drawing/2014/main" id="{D6C8390F-4186-4CB3-A8F7-69E53FD7EE0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64417" y="7512046"/>
            <a:ext cx="3962570" cy="1806618"/>
          </a:xfrm>
          <a:prstGeom prst="rect">
            <a:avLst/>
          </a:prstGeom>
        </p:spPr>
      </p:pic>
      <p:sp>
        <p:nvSpPr>
          <p:cNvPr id="2" name="TextBox 19">
            <a:extLst>
              <a:ext uri="{FF2B5EF4-FFF2-40B4-BE49-F238E27FC236}">
                <a16:creationId xmlns:a16="http://schemas.microsoft.com/office/drawing/2014/main" id="{EE241958-0E1F-18CA-3144-5DFB9588983A}"/>
              </a:ext>
            </a:extLst>
          </p:cNvPr>
          <p:cNvSpPr txBox="1"/>
          <p:nvPr/>
        </p:nvSpPr>
        <p:spPr>
          <a:xfrm>
            <a:off x="466968" y="7171937"/>
            <a:ext cx="6264148" cy="300082"/>
          </a:xfrm>
          <a:prstGeom prst="rect">
            <a:avLst/>
          </a:prstGeom>
          <a:noFill/>
        </p:spPr>
        <p:txBody>
          <a:bodyPr wrap="square">
            <a:spAutoFit/>
          </a:bodyPr>
          <a:lstStyle/>
          <a:p>
            <a:r>
              <a:rPr lang="en-US" sz="1350" dirty="0"/>
              <a:t>• </a:t>
            </a:r>
            <a:r>
              <a:rPr lang="en-US" sz="1350" b="1" dirty="0"/>
              <a:t>Action View Delivery And Preview PDF :</a:t>
            </a:r>
            <a:r>
              <a:rPr lang="en-US" sz="1350" dirty="0"/>
              <a:t> A function for details option.</a:t>
            </a:r>
          </a:p>
        </p:txBody>
      </p:sp>
      <p:pic>
        <p:nvPicPr>
          <p:cNvPr id="4" name="Picture 17">
            <a:extLst>
              <a:ext uri="{FF2B5EF4-FFF2-40B4-BE49-F238E27FC236}">
                <a16:creationId xmlns:a16="http://schemas.microsoft.com/office/drawing/2014/main" id="{2E5DE283-326D-3ED1-F555-B8505F9B13CD}"/>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9914110">
            <a:off x="2500906" y="8452549"/>
            <a:ext cx="373380" cy="373380"/>
          </a:xfrm>
          <a:prstGeom prst="rect">
            <a:avLst/>
          </a:prstGeom>
        </p:spPr>
      </p:pic>
    </p:spTree>
    <p:extLst>
      <p:ext uri="{BB962C8B-B14F-4D97-AF65-F5344CB8AC3E}">
        <p14:creationId xmlns:p14="http://schemas.microsoft.com/office/powerpoint/2010/main" val="94586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Introduction</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85979" y="935620"/>
            <a:ext cx="6117062" cy="600164"/>
          </a:xfrm>
          <a:prstGeom prst="rect">
            <a:avLst/>
          </a:prstGeom>
          <a:noFill/>
        </p:spPr>
        <p:txBody>
          <a:bodyPr wrap="square" rtlCol="0">
            <a:spAutoFit/>
          </a:bodyPr>
          <a:lstStyle/>
          <a:p>
            <a:r>
              <a:rPr kumimoji="1" lang="en-US" altLang="ja-JP" sz="1100" dirty="0"/>
              <a:t>This manual explains each handy terminal, how to set it up with a PC, how to check the operation, and how to communicate with a PC.</a:t>
            </a:r>
          </a:p>
          <a:p>
            <a:r>
              <a:rPr kumimoji="1" lang="en-US" altLang="ja-JP" sz="1100" dirty="0"/>
              <a:t>Please read before starting work.</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68" name="正方形/長方形 67">
            <a:extLst>
              <a:ext uri="{FF2B5EF4-FFF2-40B4-BE49-F238E27FC236}">
                <a16:creationId xmlns:a16="http://schemas.microsoft.com/office/drawing/2014/main" id="{6186DD34-FD84-4878-9CE0-7DE40F6EAAA3}"/>
              </a:ext>
            </a:extLst>
          </p:cNvPr>
          <p:cNvSpPr/>
          <p:nvPr/>
        </p:nvSpPr>
        <p:spPr>
          <a:xfrm>
            <a:off x="2037575" y="1545855"/>
            <a:ext cx="2782849" cy="367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For safe use of this device</a:t>
            </a:r>
          </a:p>
        </p:txBody>
      </p:sp>
      <p:sp>
        <p:nvSpPr>
          <p:cNvPr id="69" name="テキスト ボックス 68">
            <a:extLst>
              <a:ext uri="{FF2B5EF4-FFF2-40B4-BE49-F238E27FC236}">
                <a16:creationId xmlns:a16="http://schemas.microsoft.com/office/drawing/2014/main" id="{DAB51B36-F669-42D8-A752-74E19752D03F}"/>
              </a:ext>
            </a:extLst>
          </p:cNvPr>
          <p:cNvSpPr txBox="1"/>
          <p:nvPr/>
        </p:nvSpPr>
        <p:spPr>
          <a:xfrm>
            <a:off x="406400" y="1933985"/>
            <a:ext cx="6117062" cy="600164"/>
          </a:xfrm>
          <a:prstGeom prst="rect">
            <a:avLst/>
          </a:prstGeom>
          <a:noFill/>
        </p:spPr>
        <p:txBody>
          <a:bodyPr wrap="square" rtlCol="0">
            <a:spAutoFit/>
          </a:bodyPr>
          <a:lstStyle/>
          <a:p>
            <a:r>
              <a:rPr kumimoji="1" lang="en-US" altLang="ja-JP" sz="1100" b="1" i="1" dirty="0"/>
              <a:t>To use this device correctly and safely, be sure to observe the following safety precautions when operating this device. TOMAS TECH cannot be held responsible or warranted for any damage caused by using the product in violation of these precautions.</a:t>
            </a:r>
          </a:p>
        </p:txBody>
      </p:sp>
      <p:sp>
        <p:nvSpPr>
          <p:cNvPr id="70" name="テキスト ボックス 69">
            <a:extLst>
              <a:ext uri="{FF2B5EF4-FFF2-40B4-BE49-F238E27FC236}">
                <a16:creationId xmlns:a16="http://schemas.microsoft.com/office/drawing/2014/main" id="{2E183A66-D49C-435F-BB0E-70792C1B101C}"/>
              </a:ext>
            </a:extLst>
          </p:cNvPr>
          <p:cNvSpPr txBox="1"/>
          <p:nvPr/>
        </p:nvSpPr>
        <p:spPr>
          <a:xfrm>
            <a:off x="406400" y="2581575"/>
            <a:ext cx="6117062" cy="600164"/>
          </a:xfrm>
          <a:prstGeom prst="rect">
            <a:avLst/>
          </a:prstGeom>
          <a:noFill/>
        </p:spPr>
        <p:txBody>
          <a:bodyPr wrap="square" rtlCol="0">
            <a:spAutoFit/>
          </a:bodyPr>
          <a:lstStyle/>
          <a:p>
            <a:r>
              <a:rPr kumimoji="1" lang="ja-JP" altLang="en-US" sz="1100" dirty="0"/>
              <a:t>◆</a:t>
            </a:r>
            <a:r>
              <a:rPr kumimoji="1" lang="en-US" altLang="ja-JP" sz="1100" dirty="0"/>
              <a:t>How to read the symbols</a:t>
            </a:r>
          </a:p>
          <a:p>
            <a:r>
              <a:rPr kumimoji="1" lang="en-US" altLang="ja-JP" sz="1100" dirty="0"/>
              <a:t>In this manual, the items to be observed in order to use the device safely are classified as follows.</a:t>
            </a:r>
          </a:p>
        </p:txBody>
      </p:sp>
      <p:sp>
        <p:nvSpPr>
          <p:cNvPr id="2" name="四角形: 角を丸くする 1">
            <a:extLst>
              <a:ext uri="{FF2B5EF4-FFF2-40B4-BE49-F238E27FC236}">
                <a16:creationId xmlns:a16="http://schemas.microsoft.com/office/drawing/2014/main" id="{C073C054-6BB7-42EC-90A1-95D2D328A73B}"/>
              </a:ext>
            </a:extLst>
          </p:cNvPr>
          <p:cNvSpPr/>
          <p:nvPr/>
        </p:nvSpPr>
        <p:spPr>
          <a:xfrm>
            <a:off x="406399" y="3293885"/>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72" name="テキスト ボックス 71">
            <a:extLst>
              <a:ext uri="{FF2B5EF4-FFF2-40B4-BE49-F238E27FC236}">
                <a16:creationId xmlns:a16="http://schemas.microsoft.com/office/drawing/2014/main" id="{1398A0D6-693B-49E3-A11E-520E28A4C8F7}"/>
              </a:ext>
            </a:extLst>
          </p:cNvPr>
          <p:cNvSpPr txBox="1"/>
          <p:nvPr/>
        </p:nvSpPr>
        <p:spPr>
          <a:xfrm>
            <a:off x="2509024" y="3430539"/>
            <a:ext cx="3922093" cy="430887"/>
          </a:xfrm>
          <a:prstGeom prst="rect">
            <a:avLst/>
          </a:prstGeom>
          <a:noFill/>
        </p:spPr>
        <p:txBody>
          <a:bodyPr wrap="square" rtlCol="0">
            <a:spAutoFit/>
          </a:bodyPr>
          <a:lstStyle/>
          <a:p>
            <a:r>
              <a:rPr kumimoji="1" lang="en-US" altLang="ja-JP" sz="1100" dirty="0">
                <a:solidFill>
                  <a:schemeClr val="tx1"/>
                </a:solidFill>
              </a:rPr>
              <a:t>If you ignore the information on this label and handle it incorrectly, there is a risk of death or serious injury.</a:t>
            </a:r>
            <a:endParaRPr kumimoji="1" lang="ja-JP" altLang="en-US" sz="1100" dirty="0">
              <a:solidFill>
                <a:schemeClr val="tx1"/>
              </a:solidFill>
            </a:endParaRPr>
          </a:p>
        </p:txBody>
      </p:sp>
      <p:sp>
        <p:nvSpPr>
          <p:cNvPr id="75" name="object 57">
            <a:extLst>
              <a:ext uri="{FF2B5EF4-FFF2-40B4-BE49-F238E27FC236}">
                <a16:creationId xmlns:a16="http://schemas.microsoft.com/office/drawing/2014/main" id="{6AAEDD76-AFC6-4D26-90C1-240843520410}"/>
              </a:ext>
            </a:extLst>
          </p:cNvPr>
          <p:cNvSpPr/>
          <p:nvPr/>
        </p:nvSpPr>
        <p:spPr>
          <a:xfrm>
            <a:off x="642875" y="3399418"/>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76" name="object 58">
            <a:extLst>
              <a:ext uri="{FF2B5EF4-FFF2-40B4-BE49-F238E27FC236}">
                <a16:creationId xmlns:a16="http://schemas.microsoft.com/office/drawing/2014/main" id="{6C35EA1F-6EF2-4FE7-80E6-0CBA4522A878}"/>
              </a:ext>
            </a:extLst>
          </p:cNvPr>
          <p:cNvSpPr/>
          <p:nvPr/>
        </p:nvSpPr>
        <p:spPr>
          <a:xfrm>
            <a:off x="687616" y="3440711"/>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77" name="object 59">
            <a:extLst>
              <a:ext uri="{FF2B5EF4-FFF2-40B4-BE49-F238E27FC236}">
                <a16:creationId xmlns:a16="http://schemas.microsoft.com/office/drawing/2014/main" id="{A0BBD558-F64F-4B3A-B261-6B3E7CE5474A}"/>
              </a:ext>
            </a:extLst>
          </p:cNvPr>
          <p:cNvSpPr/>
          <p:nvPr/>
        </p:nvSpPr>
        <p:spPr>
          <a:xfrm>
            <a:off x="884791" y="3753356"/>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78" name="object 60">
            <a:extLst>
              <a:ext uri="{FF2B5EF4-FFF2-40B4-BE49-F238E27FC236}">
                <a16:creationId xmlns:a16="http://schemas.microsoft.com/office/drawing/2014/main" id="{C53B5F6B-E1C2-463E-919F-7F49B86CCFDD}"/>
              </a:ext>
            </a:extLst>
          </p:cNvPr>
          <p:cNvPicPr/>
          <p:nvPr/>
        </p:nvPicPr>
        <p:blipFill>
          <a:blip r:embed="rId2" cstate="print"/>
          <a:stretch>
            <a:fillRect/>
          </a:stretch>
        </p:blipFill>
        <p:spPr>
          <a:xfrm>
            <a:off x="881803" y="3526247"/>
            <a:ext cx="71699" cy="203514"/>
          </a:xfrm>
          <a:prstGeom prst="rect">
            <a:avLst/>
          </a:prstGeom>
        </p:spPr>
      </p:pic>
      <p:sp>
        <p:nvSpPr>
          <p:cNvPr id="80" name="正方形/長方形 79">
            <a:extLst>
              <a:ext uri="{FF2B5EF4-FFF2-40B4-BE49-F238E27FC236}">
                <a16:creationId xmlns:a16="http://schemas.microsoft.com/office/drawing/2014/main" id="{DF281C11-D5F6-4C23-A0B1-061CA30E940C}"/>
              </a:ext>
            </a:extLst>
          </p:cNvPr>
          <p:cNvSpPr/>
          <p:nvPr/>
        </p:nvSpPr>
        <p:spPr>
          <a:xfrm>
            <a:off x="1103291" y="3444609"/>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Danger</a:t>
            </a:r>
          </a:p>
        </p:txBody>
      </p:sp>
      <p:sp>
        <p:nvSpPr>
          <p:cNvPr id="81" name="四角形: 角を丸くする 80">
            <a:extLst>
              <a:ext uri="{FF2B5EF4-FFF2-40B4-BE49-F238E27FC236}">
                <a16:creationId xmlns:a16="http://schemas.microsoft.com/office/drawing/2014/main" id="{A3D8B939-A84D-4F0E-A8F9-983CF87385FC}"/>
              </a:ext>
            </a:extLst>
          </p:cNvPr>
          <p:cNvSpPr/>
          <p:nvPr/>
        </p:nvSpPr>
        <p:spPr>
          <a:xfrm>
            <a:off x="406399" y="4064260"/>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82" name="テキスト ボックス 81">
            <a:extLst>
              <a:ext uri="{FF2B5EF4-FFF2-40B4-BE49-F238E27FC236}">
                <a16:creationId xmlns:a16="http://schemas.microsoft.com/office/drawing/2014/main" id="{B595CF32-C193-417E-9419-2A2B5ADD7508}"/>
              </a:ext>
            </a:extLst>
          </p:cNvPr>
          <p:cNvSpPr txBox="1"/>
          <p:nvPr/>
        </p:nvSpPr>
        <p:spPr>
          <a:xfrm>
            <a:off x="2509024" y="4103378"/>
            <a:ext cx="3922093" cy="600164"/>
          </a:xfrm>
          <a:prstGeom prst="rect">
            <a:avLst/>
          </a:prstGeom>
          <a:noFill/>
        </p:spPr>
        <p:txBody>
          <a:bodyPr wrap="square" rtlCol="0">
            <a:spAutoFit/>
          </a:bodyPr>
          <a:lstStyle/>
          <a:p>
            <a:r>
              <a:rPr kumimoji="1" lang="en-US" altLang="ja-JP" sz="1100" dirty="0">
                <a:solidFill>
                  <a:schemeClr val="tx1"/>
                </a:solidFill>
              </a:rPr>
              <a:t>This indicates the contents that may cause injury if the contents of this display are ignored and the product is handled improperly.</a:t>
            </a:r>
            <a:endParaRPr kumimoji="1" lang="ja-JP" altLang="en-US" sz="1100" dirty="0">
              <a:solidFill>
                <a:schemeClr val="tx1"/>
              </a:solidFill>
            </a:endParaRPr>
          </a:p>
        </p:txBody>
      </p:sp>
      <p:sp>
        <p:nvSpPr>
          <p:cNvPr id="83" name="object 57">
            <a:extLst>
              <a:ext uri="{FF2B5EF4-FFF2-40B4-BE49-F238E27FC236}">
                <a16:creationId xmlns:a16="http://schemas.microsoft.com/office/drawing/2014/main" id="{8514B927-5680-488E-B82D-2F673796B9A3}"/>
              </a:ext>
            </a:extLst>
          </p:cNvPr>
          <p:cNvSpPr/>
          <p:nvPr/>
        </p:nvSpPr>
        <p:spPr>
          <a:xfrm>
            <a:off x="642875" y="416979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84" name="object 58">
            <a:extLst>
              <a:ext uri="{FF2B5EF4-FFF2-40B4-BE49-F238E27FC236}">
                <a16:creationId xmlns:a16="http://schemas.microsoft.com/office/drawing/2014/main" id="{BEE31896-C69F-4075-8D2D-5D97EB66E07F}"/>
              </a:ext>
            </a:extLst>
          </p:cNvPr>
          <p:cNvSpPr/>
          <p:nvPr/>
        </p:nvSpPr>
        <p:spPr>
          <a:xfrm>
            <a:off x="687616" y="421108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85" name="object 59">
            <a:extLst>
              <a:ext uri="{FF2B5EF4-FFF2-40B4-BE49-F238E27FC236}">
                <a16:creationId xmlns:a16="http://schemas.microsoft.com/office/drawing/2014/main" id="{A6572048-6BFA-48B2-AC06-DE801B05056E}"/>
              </a:ext>
            </a:extLst>
          </p:cNvPr>
          <p:cNvSpPr/>
          <p:nvPr/>
        </p:nvSpPr>
        <p:spPr>
          <a:xfrm>
            <a:off x="884791" y="452373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86" name="object 60">
            <a:extLst>
              <a:ext uri="{FF2B5EF4-FFF2-40B4-BE49-F238E27FC236}">
                <a16:creationId xmlns:a16="http://schemas.microsoft.com/office/drawing/2014/main" id="{430328AC-B9A9-4DC2-9117-15AB3785D7DD}"/>
              </a:ext>
            </a:extLst>
          </p:cNvPr>
          <p:cNvPicPr/>
          <p:nvPr/>
        </p:nvPicPr>
        <p:blipFill>
          <a:blip r:embed="rId2" cstate="print"/>
          <a:stretch>
            <a:fillRect/>
          </a:stretch>
        </p:blipFill>
        <p:spPr>
          <a:xfrm>
            <a:off x="881803" y="4296622"/>
            <a:ext cx="71699" cy="203514"/>
          </a:xfrm>
          <a:prstGeom prst="rect">
            <a:avLst/>
          </a:prstGeom>
        </p:spPr>
      </p:pic>
      <p:sp>
        <p:nvSpPr>
          <p:cNvPr id="87" name="正方形/長方形 86">
            <a:extLst>
              <a:ext uri="{FF2B5EF4-FFF2-40B4-BE49-F238E27FC236}">
                <a16:creationId xmlns:a16="http://schemas.microsoft.com/office/drawing/2014/main" id="{09685C20-7383-45FD-8281-BC87E0CE1A75}"/>
              </a:ext>
            </a:extLst>
          </p:cNvPr>
          <p:cNvSpPr/>
          <p:nvPr/>
        </p:nvSpPr>
        <p:spPr>
          <a:xfrm>
            <a:off x="1103291" y="421498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Warning</a:t>
            </a:r>
          </a:p>
        </p:txBody>
      </p:sp>
      <p:sp>
        <p:nvSpPr>
          <p:cNvPr id="89" name="四角形: 角を丸くする 88">
            <a:extLst>
              <a:ext uri="{FF2B5EF4-FFF2-40B4-BE49-F238E27FC236}">
                <a16:creationId xmlns:a16="http://schemas.microsoft.com/office/drawing/2014/main" id="{55971462-7F8C-4EFD-BA21-B1BBA5C694C0}"/>
              </a:ext>
            </a:extLst>
          </p:cNvPr>
          <p:cNvSpPr/>
          <p:nvPr/>
        </p:nvSpPr>
        <p:spPr>
          <a:xfrm>
            <a:off x="406399" y="4861538"/>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4961616"/>
            <a:ext cx="3922093" cy="430887"/>
          </a:xfrm>
          <a:prstGeom prst="rect">
            <a:avLst/>
          </a:prstGeom>
          <a:noFill/>
        </p:spPr>
        <p:txBody>
          <a:bodyPr wrap="square" rtlCol="0">
            <a:spAutoFit/>
          </a:bodyPr>
          <a:lstStyle/>
          <a:p>
            <a:r>
              <a:rPr kumimoji="1" lang="en-US" altLang="ja-JP" sz="1100" dirty="0">
                <a:solidFill>
                  <a:schemeClr val="tx1"/>
                </a:solidFill>
              </a:rPr>
              <a:t>It indicates that property damage may occur if the product is handled improperly, ignoring the contents of this display.</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49670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50083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53210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50939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50122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96" name="object 8">
            <a:extLst>
              <a:ext uri="{FF2B5EF4-FFF2-40B4-BE49-F238E27FC236}">
                <a16:creationId xmlns:a16="http://schemas.microsoft.com/office/drawing/2014/main" id="{76E40FEC-9B8B-4900-BC4D-A77142F8C7A6}"/>
              </a:ext>
            </a:extLst>
          </p:cNvPr>
          <p:cNvSpPr/>
          <p:nvPr/>
        </p:nvSpPr>
        <p:spPr>
          <a:xfrm>
            <a:off x="734883" y="7589920"/>
            <a:ext cx="218440" cy="280670"/>
          </a:xfrm>
          <a:custGeom>
            <a:avLst/>
            <a:gdLst/>
            <a:ahLst/>
            <a:cxnLst/>
            <a:rect l="l" t="t" r="r" b="b"/>
            <a:pathLst>
              <a:path w="218440" h="280670">
                <a:moveTo>
                  <a:pt x="120768" y="18013"/>
                </a:moveTo>
                <a:lnTo>
                  <a:pt x="107920" y="18013"/>
                </a:lnTo>
                <a:lnTo>
                  <a:pt x="110771" y="10856"/>
                </a:lnTo>
                <a:lnTo>
                  <a:pt x="115308" y="5146"/>
                </a:lnTo>
                <a:lnTo>
                  <a:pt x="121290" y="1367"/>
                </a:lnTo>
                <a:lnTo>
                  <a:pt x="128477" y="0"/>
                </a:lnTo>
                <a:lnTo>
                  <a:pt x="136185" y="0"/>
                </a:lnTo>
                <a:lnTo>
                  <a:pt x="141324" y="2573"/>
                </a:lnTo>
                <a:lnTo>
                  <a:pt x="149033" y="10293"/>
                </a:lnTo>
                <a:lnTo>
                  <a:pt x="150318" y="12867"/>
                </a:lnTo>
                <a:lnTo>
                  <a:pt x="125907" y="12867"/>
                </a:lnTo>
                <a:lnTo>
                  <a:pt x="120768" y="18013"/>
                </a:lnTo>
                <a:close/>
              </a:path>
              <a:path w="218440" h="280670">
                <a:moveTo>
                  <a:pt x="151603" y="123523"/>
                </a:moveTo>
                <a:lnTo>
                  <a:pt x="138755" y="123523"/>
                </a:lnTo>
                <a:lnTo>
                  <a:pt x="138755" y="18013"/>
                </a:lnTo>
                <a:lnTo>
                  <a:pt x="136185" y="15440"/>
                </a:lnTo>
                <a:lnTo>
                  <a:pt x="133616" y="15440"/>
                </a:lnTo>
                <a:lnTo>
                  <a:pt x="133616" y="12867"/>
                </a:lnTo>
                <a:lnTo>
                  <a:pt x="150318" y="12867"/>
                </a:lnTo>
                <a:lnTo>
                  <a:pt x="151603" y="15440"/>
                </a:lnTo>
                <a:lnTo>
                  <a:pt x="151603" y="18013"/>
                </a:lnTo>
                <a:lnTo>
                  <a:pt x="174728" y="18013"/>
                </a:lnTo>
                <a:lnTo>
                  <a:pt x="182437" y="25734"/>
                </a:lnTo>
                <a:lnTo>
                  <a:pt x="183294" y="28307"/>
                </a:lnTo>
                <a:lnTo>
                  <a:pt x="156742" y="28307"/>
                </a:lnTo>
                <a:lnTo>
                  <a:pt x="156742" y="30880"/>
                </a:lnTo>
                <a:lnTo>
                  <a:pt x="151603" y="36027"/>
                </a:lnTo>
                <a:lnTo>
                  <a:pt x="151603" y="123523"/>
                </a:lnTo>
                <a:close/>
              </a:path>
              <a:path w="218440" h="280670">
                <a:moveTo>
                  <a:pt x="87364" y="149257"/>
                </a:moveTo>
                <a:lnTo>
                  <a:pt x="74516" y="149257"/>
                </a:lnTo>
                <a:lnTo>
                  <a:pt x="74516" y="38601"/>
                </a:lnTo>
                <a:lnTo>
                  <a:pt x="76323" y="29553"/>
                </a:lnTo>
                <a:lnTo>
                  <a:pt x="81261" y="22195"/>
                </a:lnTo>
                <a:lnTo>
                  <a:pt x="88609" y="17249"/>
                </a:lnTo>
                <a:lnTo>
                  <a:pt x="97642" y="15440"/>
                </a:lnTo>
                <a:lnTo>
                  <a:pt x="105351" y="15440"/>
                </a:lnTo>
                <a:lnTo>
                  <a:pt x="107920" y="18013"/>
                </a:lnTo>
                <a:lnTo>
                  <a:pt x="120768" y="18013"/>
                </a:lnTo>
                <a:lnTo>
                  <a:pt x="120768" y="28307"/>
                </a:lnTo>
                <a:lnTo>
                  <a:pt x="92503" y="28307"/>
                </a:lnTo>
                <a:lnTo>
                  <a:pt x="87364" y="33454"/>
                </a:lnTo>
                <a:lnTo>
                  <a:pt x="87364" y="149257"/>
                </a:lnTo>
                <a:close/>
              </a:path>
              <a:path w="218440" h="280670">
                <a:moveTo>
                  <a:pt x="174728" y="18013"/>
                </a:moveTo>
                <a:lnTo>
                  <a:pt x="151603" y="18013"/>
                </a:lnTo>
                <a:lnTo>
                  <a:pt x="154172" y="15440"/>
                </a:lnTo>
                <a:lnTo>
                  <a:pt x="169589" y="15440"/>
                </a:lnTo>
                <a:lnTo>
                  <a:pt x="174728" y="18013"/>
                </a:lnTo>
                <a:close/>
              </a:path>
              <a:path w="218440" h="280670">
                <a:moveTo>
                  <a:pt x="120768" y="123523"/>
                </a:moveTo>
                <a:lnTo>
                  <a:pt x="107920" y="123523"/>
                </a:lnTo>
                <a:lnTo>
                  <a:pt x="107920" y="36027"/>
                </a:lnTo>
                <a:lnTo>
                  <a:pt x="102781" y="30880"/>
                </a:lnTo>
                <a:lnTo>
                  <a:pt x="102781" y="28307"/>
                </a:lnTo>
                <a:lnTo>
                  <a:pt x="120768" y="28307"/>
                </a:lnTo>
                <a:lnTo>
                  <a:pt x="120768" y="123523"/>
                </a:lnTo>
                <a:close/>
              </a:path>
              <a:path w="218440" h="280670">
                <a:moveTo>
                  <a:pt x="185007" y="136390"/>
                </a:moveTo>
                <a:lnTo>
                  <a:pt x="172159" y="136390"/>
                </a:lnTo>
                <a:lnTo>
                  <a:pt x="172159" y="33454"/>
                </a:lnTo>
                <a:lnTo>
                  <a:pt x="167020" y="28307"/>
                </a:lnTo>
                <a:lnTo>
                  <a:pt x="183294" y="28307"/>
                </a:lnTo>
                <a:lnTo>
                  <a:pt x="185007" y="33454"/>
                </a:lnTo>
                <a:lnTo>
                  <a:pt x="185007" y="54041"/>
                </a:lnTo>
                <a:lnTo>
                  <a:pt x="208133" y="54041"/>
                </a:lnTo>
                <a:lnTo>
                  <a:pt x="210702" y="59188"/>
                </a:lnTo>
                <a:lnTo>
                  <a:pt x="215841" y="61761"/>
                </a:lnTo>
                <a:lnTo>
                  <a:pt x="217126" y="64335"/>
                </a:lnTo>
                <a:lnTo>
                  <a:pt x="190146" y="64335"/>
                </a:lnTo>
                <a:lnTo>
                  <a:pt x="187576" y="66908"/>
                </a:lnTo>
                <a:lnTo>
                  <a:pt x="187576" y="69481"/>
                </a:lnTo>
                <a:lnTo>
                  <a:pt x="185007" y="72055"/>
                </a:lnTo>
                <a:lnTo>
                  <a:pt x="185007" y="136390"/>
                </a:lnTo>
                <a:close/>
              </a:path>
              <a:path w="218440" h="280670">
                <a:moveTo>
                  <a:pt x="208133" y="54041"/>
                </a:moveTo>
                <a:lnTo>
                  <a:pt x="185007" y="54041"/>
                </a:lnTo>
                <a:lnTo>
                  <a:pt x="187576" y="51468"/>
                </a:lnTo>
                <a:lnTo>
                  <a:pt x="200424" y="51468"/>
                </a:lnTo>
                <a:lnTo>
                  <a:pt x="208133" y="54041"/>
                </a:lnTo>
                <a:close/>
              </a:path>
              <a:path w="218440" h="280670">
                <a:moveTo>
                  <a:pt x="186563" y="267634"/>
                </a:moveTo>
                <a:lnTo>
                  <a:pt x="169589" y="267634"/>
                </a:lnTo>
                <a:lnTo>
                  <a:pt x="184967" y="250424"/>
                </a:lnTo>
                <a:lnTo>
                  <a:pt x="196248" y="230319"/>
                </a:lnTo>
                <a:lnTo>
                  <a:pt x="203194" y="208285"/>
                </a:lnTo>
                <a:lnTo>
                  <a:pt x="205563" y="185285"/>
                </a:lnTo>
                <a:lnTo>
                  <a:pt x="205563" y="69481"/>
                </a:lnTo>
                <a:lnTo>
                  <a:pt x="200424" y="64335"/>
                </a:lnTo>
                <a:lnTo>
                  <a:pt x="217126" y="64335"/>
                </a:lnTo>
                <a:lnTo>
                  <a:pt x="218411" y="66908"/>
                </a:lnTo>
                <a:lnTo>
                  <a:pt x="218411" y="185285"/>
                </a:lnTo>
                <a:lnTo>
                  <a:pt x="215600" y="211702"/>
                </a:lnTo>
                <a:lnTo>
                  <a:pt x="207490" y="236431"/>
                </a:lnTo>
                <a:lnTo>
                  <a:pt x="194562" y="258748"/>
                </a:lnTo>
                <a:lnTo>
                  <a:pt x="186563" y="267634"/>
                </a:lnTo>
                <a:close/>
              </a:path>
              <a:path w="218440" h="280670">
                <a:moveTo>
                  <a:pt x="174728" y="280501"/>
                </a:moveTo>
                <a:lnTo>
                  <a:pt x="79655" y="280501"/>
                </a:lnTo>
                <a:lnTo>
                  <a:pt x="0" y="115803"/>
                </a:lnTo>
                <a:lnTo>
                  <a:pt x="5139" y="113229"/>
                </a:lnTo>
                <a:lnTo>
                  <a:pt x="10278" y="108083"/>
                </a:lnTo>
                <a:lnTo>
                  <a:pt x="23125" y="108083"/>
                </a:lnTo>
                <a:lnTo>
                  <a:pt x="30754" y="108646"/>
                </a:lnTo>
                <a:lnTo>
                  <a:pt x="37900" y="110656"/>
                </a:lnTo>
                <a:lnTo>
                  <a:pt x="44083" y="114597"/>
                </a:lnTo>
                <a:lnTo>
                  <a:pt x="48821" y="120950"/>
                </a:lnTo>
                <a:lnTo>
                  <a:pt x="15417" y="120950"/>
                </a:lnTo>
                <a:lnTo>
                  <a:pt x="87364" y="267634"/>
                </a:lnTo>
                <a:lnTo>
                  <a:pt x="186563" y="267634"/>
                </a:lnTo>
                <a:lnTo>
                  <a:pt x="177298" y="277927"/>
                </a:lnTo>
                <a:lnTo>
                  <a:pt x="174728" y="280501"/>
                </a:lnTo>
                <a:close/>
              </a:path>
              <a:path w="218440" h="280670">
                <a:moveTo>
                  <a:pt x="87364" y="167271"/>
                </a:moveTo>
                <a:lnTo>
                  <a:pt x="71947" y="167271"/>
                </a:lnTo>
                <a:lnTo>
                  <a:pt x="38543" y="128670"/>
                </a:lnTo>
                <a:lnTo>
                  <a:pt x="35973" y="123523"/>
                </a:lnTo>
                <a:lnTo>
                  <a:pt x="28264" y="120950"/>
                </a:lnTo>
                <a:lnTo>
                  <a:pt x="48821" y="120950"/>
                </a:lnTo>
                <a:lnTo>
                  <a:pt x="48821" y="118376"/>
                </a:lnTo>
                <a:lnTo>
                  <a:pt x="74516" y="149257"/>
                </a:lnTo>
                <a:lnTo>
                  <a:pt x="87364" y="149257"/>
                </a:lnTo>
                <a:lnTo>
                  <a:pt x="87364" y="167271"/>
                </a:lnTo>
                <a:close/>
              </a:path>
            </a:pathLst>
          </a:custGeom>
          <a:solidFill>
            <a:srgbClr val="000000"/>
          </a:solidFill>
        </p:spPr>
        <p:txBody>
          <a:bodyPr wrap="square" lIns="0" tIns="0" rIns="0" bIns="0" rtlCol="0"/>
          <a:lstStyle/>
          <a:p>
            <a:endParaRPr/>
          </a:p>
        </p:txBody>
      </p:sp>
      <p:sp>
        <p:nvSpPr>
          <p:cNvPr id="97" name="object 9">
            <a:extLst>
              <a:ext uri="{FF2B5EF4-FFF2-40B4-BE49-F238E27FC236}">
                <a16:creationId xmlns:a16="http://schemas.microsoft.com/office/drawing/2014/main" id="{73583DE5-4A45-4629-819C-0EDFE601C08C}"/>
              </a:ext>
            </a:extLst>
          </p:cNvPr>
          <p:cNvSpPr/>
          <p:nvPr/>
        </p:nvSpPr>
        <p:spPr>
          <a:xfrm>
            <a:off x="647518" y="7528179"/>
            <a:ext cx="434340" cy="424815"/>
          </a:xfrm>
          <a:custGeom>
            <a:avLst/>
            <a:gdLst/>
            <a:ahLst/>
            <a:cxnLst/>
            <a:rect l="l" t="t" r="r" b="b"/>
            <a:pathLst>
              <a:path w="434340" h="424815">
                <a:moveTo>
                  <a:pt x="215841" y="424591"/>
                </a:moveTo>
                <a:lnTo>
                  <a:pt x="166668" y="418829"/>
                </a:lnTo>
                <a:lnTo>
                  <a:pt x="121360" y="402443"/>
                </a:lnTo>
                <a:lnTo>
                  <a:pt x="81266" y="376784"/>
                </a:lnTo>
                <a:lnTo>
                  <a:pt x="47735" y="343203"/>
                </a:lnTo>
                <a:lnTo>
                  <a:pt x="22114" y="303048"/>
                </a:lnTo>
                <a:lnTo>
                  <a:pt x="5753" y="257672"/>
                </a:lnTo>
                <a:lnTo>
                  <a:pt x="0" y="208425"/>
                </a:lnTo>
                <a:lnTo>
                  <a:pt x="5753" y="158367"/>
                </a:lnTo>
                <a:lnTo>
                  <a:pt x="22114" y="112676"/>
                </a:lnTo>
                <a:lnTo>
                  <a:pt x="47735" y="72567"/>
                </a:lnTo>
                <a:lnTo>
                  <a:pt x="81266" y="39255"/>
                </a:lnTo>
                <a:lnTo>
                  <a:pt x="121360" y="13956"/>
                </a:lnTo>
                <a:lnTo>
                  <a:pt x="160709" y="0"/>
                </a:lnTo>
                <a:lnTo>
                  <a:pt x="272015" y="0"/>
                </a:lnTo>
                <a:lnTo>
                  <a:pt x="311956" y="13956"/>
                </a:lnTo>
                <a:lnTo>
                  <a:pt x="343174" y="33433"/>
                </a:lnTo>
                <a:lnTo>
                  <a:pt x="215841" y="33433"/>
                </a:lnTo>
                <a:lnTo>
                  <a:pt x="185609" y="36248"/>
                </a:lnTo>
                <a:lnTo>
                  <a:pt x="157063" y="44370"/>
                </a:lnTo>
                <a:lnTo>
                  <a:pt x="130926" y="57318"/>
                </a:lnTo>
                <a:lnTo>
                  <a:pt x="107920" y="74608"/>
                </a:lnTo>
                <a:lnTo>
                  <a:pt x="131046" y="97769"/>
                </a:lnTo>
                <a:lnTo>
                  <a:pt x="82225" y="97769"/>
                </a:lnTo>
                <a:lnTo>
                  <a:pt x="66446" y="122296"/>
                </a:lnTo>
                <a:lnTo>
                  <a:pt x="54281" y="149237"/>
                </a:lnTo>
                <a:lnTo>
                  <a:pt x="46452" y="178107"/>
                </a:lnTo>
                <a:lnTo>
                  <a:pt x="43682" y="208425"/>
                </a:lnTo>
                <a:lnTo>
                  <a:pt x="49832" y="254258"/>
                </a:lnTo>
                <a:lnTo>
                  <a:pt x="67188" y="295444"/>
                </a:lnTo>
                <a:lnTo>
                  <a:pt x="94109" y="330340"/>
                </a:lnTo>
                <a:lnTo>
                  <a:pt x="128953" y="357301"/>
                </a:lnTo>
                <a:lnTo>
                  <a:pt x="170077" y="374684"/>
                </a:lnTo>
                <a:lnTo>
                  <a:pt x="215841" y="380843"/>
                </a:lnTo>
                <a:lnTo>
                  <a:pt x="346092" y="380843"/>
                </a:lnTo>
                <a:lnTo>
                  <a:pt x="311956" y="402443"/>
                </a:lnTo>
                <a:lnTo>
                  <a:pt x="265966" y="418829"/>
                </a:lnTo>
                <a:lnTo>
                  <a:pt x="215841" y="424591"/>
                </a:lnTo>
                <a:close/>
              </a:path>
              <a:path w="434340" h="424815">
                <a:moveTo>
                  <a:pt x="401791" y="319082"/>
                </a:moveTo>
                <a:lnTo>
                  <a:pt x="352027" y="319082"/>
                </a:lnTo>
                <a:lnTo>
                  <a:pt x="367806" y="294554"/>
                </a:lnTo>
                <a:lnTo>
                  <a:pt x="379971" y="267613"/>
                </a:lnTo>
                <a:lnTo>
                  <a:pt x="387800" y="238743"/>
                </a:lnTo>
                <a:lnTo>
                  <a:pt x="390570" y="208425"/>
                </a:lnTo>
                <a:lnTo>
                  <a:pt x="384408" y="162402"/>
                </a:lnTo>
                <a:lnTo>
                  <a:pt x="366968" y="120739"/>
                </a:lnTo>
                <a:lnTo>
                  <a:pt x="339822" y="85223"/>
                </a:lnTo>
                <a:lnTo>
                  <a:pt x="304538" y="57642"/>
                </a:lnTo>
                <a:lnTo>
                  <a:pt x="262688" y="39783"/>
                </a:lnTo>
                <a:lnTo>
                  <a:pt x="215841" y="33433"/>
                </a:lnTo>
                <a:lnTo>
                  <a:pt x="343174" y="33433"/>
                </a:lnTo>
                <a:lnTo>
                  <a:pt x="386315" y="72567"/>
                </a:lnTo>
                <a:lnTo>
                  <a:pt x="412078" y="112676"/>
                </a:lnTo>
                <a:lnTo>
                  <a:pt x="428492" y="158367"/>
                </a:lnTo>
                <a:lnTo>
                  <a:pt x="434252" y="208425"/>
                </a:lnTo>
                <a:lnTo>
                  <a:pt x="428492" y="257672"/>
                </a:lnTo>
                <a:lnTo>
                  <a:pt x="412078" y="303048"/>
                </a:lnTo>
                <a:lnTo>
                  <a:pt x="401791" y="319082"/>
                </a:lnTo>
                <a:close/>
              </a:path>
              <a:path w="434340" h="424815">
                <a:moveTo>
                  <a:pt x="346092" y="380843"/>
                </a:moveTo>
                <a:lnTo>
                  <a:pt x="215841" y="380843"/>
                </a:lnTo>
                <a:lnTo>
                  <a:pt x="247198" y="378431"/>
                </a:lnTo>
                <a:lnTo>
                  <a:pt x="275904" y="371193"/>
                </a:lnTo>
                <a:lnTo>
                  <a:pt x="302202" y="359130"/>
                </a:lnTo>
                <a:lnTo>
                  <a:pt x="326332" y="342242"/>
                </a:lnTo>
                <a:lnTo>
                  <a:pt x="82225" y="97769"/>
                </a:lnTo>
                <a:lnTo>
                  <a:pt x="131046" y="97769"/>
                </a:lnTo>
                <a:lnTo>
                  <a:pt x="352027" y="319082"/>
                </a:lnTo>
                <a:lnTo>
                  <a:pt x="401791" y="319082"/>
                </a:lnTo>
                <a:lnTo>
                  <a:pt x="386315" y="343203"/>
                </a:lnTo>
                <a:lnTo>
                  <a:pt x="352506" y="376784"/>
                </a:lnTo>
                <a:lnTo>
                  <a:pt x="346092" y="380843"/>
                </a:lnTo>
                <a:close/>
              </a:path>
            </a:pathLst>
          </a:custGeom>
          <a:solidFill>
            <a:srgbClr val="E60012"/>
          </a:solidFill>
        </p:spPr>
        <p:txBody>
          <a:bodyPr wrap="square" lIns="0" tIns="0" rIns="0" bIns="0" rtlCol="0"/>
          <a:lstStyle/>
          <a:p>
            <a:endParaRPr/>
          </a:p>
        </p:txBody>
      </p:sp>
      <p:sp>
        <p:nvSpPr>
          <p:cNvPr id="98" name="object 45">
            <a:extLst>
              <a:ext uri="{FF2B5EF4-FFF2-40B4-BE49-F238E27FC236}">
                <a16:creationId xmlns:a16="http://schemas.microsoft.com/office/drawing/2014/main" id="{648D4776-7A8F-46DF-AC6F-98FA03233197}"/>
              </a:ext>
            </a:extLst>
          </p:cNvPr>
          <p:cNvSpPr/>
          <p:nvPr/>
        </p:nvSpPr>
        <p:spPr>
          <a:xfrm>
            <a:off x="647991" y="6679425"/>
            <a:ext cx="432434" cy="427355"/>
          </a:xfrm>
          <a:custGeom>
            <a:avLst/>
            <a:gdLst/>
            <a:ahLst/>
            <a:cxnLst/>
            <a:rect l="l" t="t" r="r" b="b"/>
            <a:pathLst>
              <a:path w="432434" h="427354">
                <a:moveTo>
                  <a:pt x="216163" y="427176"/>
                </a:moveTo>
                <a:lnTo>
                  <a:pt x="165962" y="421407"/>
                </a:lnTo>
                <a:lnTo>
                  <a:pt x="119903" y="404968"/>
                </a:lnTo>
                <a:lnTo>
                  <a:pt x="79290" y="379166"/>
                </a:lnTo>
                <a:lnTo>
                  <a:pt x="45431" y="345307"/>
                </a:lnTo>
                <a:lnTo>
                  <a:pt x="19629" y="304694"/>
                </a:lnTo>
                <a:lnTo>
                  <a:pt x="3190" y="258635"/>
                </a:lnTo>
                <a:lnTo>
                  <a:pt x="0" y="230873"/>
                </a:lnTo>
                <a:lnTo>
                  <a:pt x="0" y="186421"/>
                </a:lnTo>
                <a:lnTo>
                  <a:pt x="19629" y="113810"/>
                </a:lnTo>
                <a:lnTo>
                  <a:pt x="45431" y="73655"/>
                </a:lnTo>
                <a:lnTo>
                  <a:pt x="79290" y="40073"/>
                </a:lnTo>
                <a:lnTo>
                  <a:pt x="119903" y="14414"/>
                </a:lnTo>
                <a:lnTo>
                  <a:pt x="160419" y="0"/>
                </a:lnTo>
                <a:lnTo>
                  <a:pt x="270871" y="0"/>
                </a:lnTo>
                <a:lnTo>
                  <a:pt x="310787" y="14414"/>
                </a:lnTo>
                <a:lnTo>
                  <a:pt x="344590" y="36014"/>
                </a:lnTo>
                <a:lnTo>
                  <a:pt x="216163" y="36014"/>
                </a:lnTo>
                <a:lnTo>
                  <a:pt x="185845" y="38427"/>
                </a:lnTo>
                <a:lnTo>
                  <a:pt x="156974" y="45664"/>
                </a:lnTo>
                <a:lnTo>
                  <a:pt x="130033" y="57727"/>
                </a:lnTo>
                <a:lnTo>
                  <a:pt x="105505" y="74616"/>
                </a:lnTo>
                <a:lnTo>
                  <a:pt x="131239" y="100350"/>
                </a:lnTo>
                <a:lnTo>
                  <a:pt x="82344" y="100350"/>
                </a:lnTo>
                <a:lnTo>
                  <a:pt x="65054" y="123390"/>
                </a:lnTo>
                <a:lnTo>
                  <a:pt x="52106" y="149567"/>
                </a:lnTo>
                <a:lnTo>
                  <a:pt x="43984" y="178156"/>
                </a:lnTo>
                <a:lnTo>
                  <a:pt x="41169" y="208434"/>
                </a:lnTo>
                <a:lnTo>
                  <a:pt x="47519" y="254458"/>
                </a:lnTo>
                <a:lnTo>
                  <a:pt x="65378" y="296122"/>
                </a:lnTo>
                <a:lnTo>
                  <a:pt x="92959" y="331637"/>
                </a:lnTo>
                <a:lnTo>
                  <a:pt x="128475" y="359219"/>
                </a:lnTo>
                <a:lnTo>
                  <a:pt x="170139" y="377078"/>
                </a:lnTo>
                <a:lnTo>
                  <a:pt x="216163" y="383428"/>
                </a:lnTo>
                <a:lnTo>
                  <a:pt x="344310" y="383428"/>
                </a:lnTo>
                <a:lnTo>
                  <a:pt x="310787" y="404968"/>
                </a:lnTo>
                <a:lnTo>
                  <a:pt x="265411" y="421407"/>
                </a:lnTo>
                <a:lnTo>
                  <a:pt x="216163" y="427176"/>
                </a:lnTo>
                <a:close/>
              </a:path>
              <a:path w="432434" h="427354">
                <a:moveTo>
                  <a:pt x="401087" y="319092"/>
                </a:moveTo>
                <a:lnTo>
                  <a:pt x="349982" y="319092"/>
                </a:lnTo>
                <a:lnTo>
                  <a:pt x="366870" y="294564"/>
                </a:lnTo>
                <a:lnTo>
                  <a:pt x="378933" y="267623"/>
                </a:lnTo>
                <a:lnTo>
                  <a:pt x="386171" y="238753"/>
                </a:lnTo>
                <a:lnTo>
                  <a:pt x="388583" y="208434"/>
                </a:lnTo>
                <a:lnTo>
                  <a:pt x="382424" y="162601"/>
                </a:lnTo>
                <a:lnTo>
                  <a:pt x="365041" y="121414"/>
                </a:lnTo>
                <a:lnTo>
                  <a:pt x="338080" y="86518"/>
                </a:lnTo>
                <a:lnTo>
                  <a:pt x="303183" y="59556"/>
                </a:lnTo>
                <a:lnTo>
                  <a:pt x="261996" y="42174"/>
                </a:lnTo>
                <a:lnTo>
                  <a:pt x="216163" y="36014"/>
                </a:lnTo>
                <a:lnTo>
                  <a:pt x="344590" y="36014"/>
                </a:lnTo>
                <a:lnTo>
                  <a:pt x="384524" y="73655"/>
                </a:lnTo>
                <a:lnTo>
                  <a:pt x="410184" y="113810"/>
                </a:lnTo>
                <a:lnTo>
                  <a:pt x="426570" y="159186"/>
                </a:lnTo>
                <a:lnTo>
                  <a:pt x="432332" y="208434"/>
                </a:lnTo>
                <a:lnTo>
                  <a:pt x="426570" y="258635"/>
                </a:lnTo>
                <a:lnTo>
                  <a:pt x="410184" y="304694"/>
                </a:lnTo>
                <a:lnTo>
                  <a:pt x="401087" y="319092"/>
                </a:lnTo>
                <a:close/>
              </a:path>
              <a:path w="432434" h="427354">
                <a:moveTo>
                  <a:pt x="344310" y="383428"/>
                </a:moveTo>
                <a:lnTo>
                  <a:pt x="216163" y="383428"/>
                </a:lnTo>
                <a:lnTo>
                  <a:pt x="246441" y="380613"/>
                </a:lnTo>
                <a:lnTo>
                  <a:pt x="275030" y="372491"/>
                </a:lnTo>
                <a:lnTo>
                  <a:pt x="301207" y="359543"/>
                </a:lnTo>
                <a:lnTo>
                  <a:pt x="324247" y="342253"/>
                </a:lnTo>
                <a:lnTo>
                  <a:pt x="82344" y="100350"/>
                </a:lnTo>
                <a:lnTo>
                  <a:pt x="131239" y="100350"/>
                </a:lnTo>
                <a:lnTo>
                  <a:pt x="349982" y="319092"/>
                </a:lnTo>
                <a:lnTo>
                  <a:pt x="401087" y="319092"/>
                </a:lnTo>
                <a:lnTo>
                  <a:pt x="384524" y="345307"/>
                </a:lnTo>
                <a:lnTo>
                  <a:pt x="350942" y="379166"/>
                </a:lnTo>
                <a:lnTo>
                  <a:pt x="344310" y="383428"/>
                </a:lnTo>
                <a:close/>
              </a:path>
            </a:pathLst>
          </a:custGeom>
          <a:solidFill>
            <a:srgbClr val="E60012"/>
          </a:solidFill>
        </p:spPr>
        <p:txBody>
          <a:bodyPr wrap="square" lIns="0" tIns="0" rIns="0" bIns="0" rtlCol="0"/>
          <a:lstStyle/>
          <a:p>
            <a:endParaRPr/>
          </a:p>
        </p:txBody>
      </p:sp>
      <p:sp>
        <p:nvSpPr>
          <p:cNvPr id="99" name="object 64">
            <a:extLst>
              <a:ext uri="{FF2B5EF4-FFF2-40B4-BE49-F238E27FC236}">
                <a16:creationId xmlns:a16="http://schemas.microsoft.com/office/drawing/2014/main" id="{E5862364-6115-4A0F-B735-3227075517E3}"/>
              </a:ext>
            </a:extLst>
          </p:cNvPr>
          <p:cNvSpPr/>
          <p:nvPr/>
        </p:nvSpPr>
        <p:spPr>
          <a:xfrm>
            <a:off x="622596" y="583222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100" name="object 65">
            <a:extLst>
              <a:ext uri="{FF2B5EF4-FFF2-40B4-BE49-F238E27FC236}">
                <a16:creationId xmlns:a16="http://schemas.microsoft.com/office/drawing/2014/main" id="{0E133FFF-C228-4485-AA15-2A1C2B52D5CB}"/>
              </a:ext>
            </a:extLst>
          </p:cNvPr>
          <p:cNvSpPr/>
          <p:nvPr/>
        </p:nvSpPr>
        <p:spPr>
          <a:xfrm>
            <a:off x="662497" y="587091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101" name="object 66">
            <a:extLst>
              <a:ext uri="{FF2B5EF4-FFF2-40B4-BE49-F238E27FC236}">
                <a16:creationId xmlns:a16="http://schemas.microsoft.com/office/drawing/2014/main" id="{A26BA3B2-4D6E-4AC6-AB62-A3CFB736B846}"/>
              </a:ext>
            </a:extLst>
          </p:cNvPr>
          <p:cNvSpPr/>
          <p:nvPr/>
        </p:nvSpPr>
        <p:spPr>
          <a:xfrm>
            <a:off x="832388" y="594570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102" name="正方形/長方形 101">
            <a:extLst>
              <a:ext uri="{FF2B5EF4-FFF2-40B4-BE49-F238E27FC236}">
                <a16:creationId xmlns:a16="http://schemas.microsoft.com/office/drawing/2014/main" id="{37C1404A-1207-47CC-A39C-C5734B73E9CD}"/>
              </a:ext>
            </a:extLst>
          </p:cNvPr>
          <p:cNvSpPr/>
          <p:nvPr/>
        </p:nvSpPr>
        <p:spPr>
          <a:xfrm>
            <a:off x="405100"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3" name="正方形/長方形 102">
            <a:extLst>
              <a:ext uri="{FF2B5EF4-FFF2-40B4-BE49-F238E27FC236}">
                <a16:creationId xmlns:a16="http://schemas.microsoft.com/office/drawing/2014/main" id="{9DDDEA83-0F91-416F-AC68-83A3935F744E}"/>
              </a:ext>
            </a:extLst>
          </p:cNvPr>
          <p:cNvSpPr/>
          <p:nvPr/>
        </p:nvSpPr>
        <p:spPr>
          <a:xfrm>
            <a:off x="405100"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4" name="正方形/長方形 103">
            <a:extLst>
              <a:ext uri="{FF2B5EF4-FFF2-40B4-BE49-F238E27FC236}">
                <a16:creationId xmlns:a16="http://schemas.microsoft.com/office/drawing/2014/main" id="{319684D0-EA0D-456B-84A6-6720941E7966}"/>
              </a:ext>
            </a:extLst>
          </p:cNvPr>
          <p:cNvSpPr/>
          <p:nvPr/>
        </p:nvSpPr>
        <p:spPr>
          <a:xfrm>
            <a:off x="3532256"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1" name="正方形/長方形 110">
            <a:extLst>
              <a:ext uri="{FF2B5EF4-FFF2-40B4-BE49-F238E27FC236}">
                <a16:creationId xmlns:a16="http://schemas.microsoft.com/office/drawing/2014/main" id="{5EB96034-1F3F-4504-B5C5-F459B56FAA96}"/>
              </a:ext>
            </a:extLst>
          </p:cNvPr>
          <p:cNvSpPr/>
          <p:nvPr/>
        </p:nvSpPr>
        <p:spPr>
          <a:xfrm>
            <a:off x="3530956"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2" name="正方形/長方形 111">
            <a:extLst>
              <a:ext uri="{FF2B5EF4-FFF2-40B4-BE49-F238E27FC236}">
                <a16:creationId xmlns:a16="http://schemas.microsoft.com/office/drawing/2014/main" id="{55678473-51A9-493E-9FC9-2A95E4B99105}"/>
              </a:ext>
            </a:extLst>
          </p:cNvPr>
          <p:cNvSpPr/>
          <p:nvPr/>
        </p:nvSpPr>
        <p:spPr>
          <a:xfrm>
            <a:off x="3530956"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3" name="object 36">
            <a:extLst>
              <a:ext uri="{FF2B5EF4-FFF2-40B4-BE49-F238E27FC236}">
                <a16:creationId xmlns:a16="http://schemas.microsoft.com/office/drawing/2014/main" id="{B49885A1-0E4E-4AC1-B0CF-350945BAAA9C}"/>
              </a:ext>
            </a:extLst>
          </p:cNvPr>
          <p:cNvSpPr/>
          <p:nvPr/>
        </p:nvSpPr>
        <p:spPr>
          <a:xfrm>
            <a:off x="881803" y="8280548"/>
            <a:ext cx="5035758" cy="333375"/>
          </a:xfrm>
          <a:custGeom>
            <a:avLst/>
            <a:gdLst/>
            <a:ahLst/>
            <a:cxnLst/>
            <a:rect l="l" t="t" r="r" b="b"/>
            <a:pathLst>
              <a:path w="4610100" h="333375">
                <a:moveTo>
                  <a:pt x="65100" y="0"/>
                </a:moveTo>
                <a:lnTo>
                  <a:pt x="0" y="333375"/>
                </a:lnTo>
                <a:lnTo>
                  <a:pt x="4545012" y="333375"/>
                </a:lnTo>
                <a:lnTo>
                  <a:pt x="4610100" y="0"/>
                </a:lnTo>
                <a:lnTo>
                  <a:pt x="65100" y="0"/>
                </a:lnTo>
                <a:close/>
              </a:path>
            </a:pathLst>
          </a:custGeom>
          <a:ln w="9525">
            <a:solidFill>
              <a:srgbClr val="000000"/>
            </a:solidFill>
          </a:ln>
        </p:spPr>
        <p:txBody>
          <a:bodyPr wrap="square" lIns="0" tIns="0" rIns="0" bIns="0" rtlCol="0"/>
          <a:lstStyle/>
          <a:p>
            <a:endParaRPr/>
          </a:p>
        </p:txBody>
      </p:sp>
      <p:pic>
        <p:nvPicPr>
          <p:cNvPr id="114" name="object 39">
            <a:extLst>
              <a:ext uri="{FF2B5EF4-FFF2-40B4-BE49-F238E27FC236}">
                <a16:creationId xmlns:a16="http://schemas.microsoft.com/office/drawing/2014/main" id="{39C3DF7B-39D6-4647-B41F-7666FE5E4529}"/>
              </a:ext>
            </a:extLst>
          </p:cNvPr>
          <p:cNvPicPr/>
          <p:nvPr/>
        </p:nvPicPr>
        <p:blipFill>
          <a:blip r:embed="rId3" cstate="print"/>
          <a:stretch>
            <a:fillRect/>
          </a:stretch>
        </p:blipFill>
        <p:spPr>
          <a:xfrm>
            <a:off x="1895830" y="8349903"/>
            <a:ext cx="147497" cy="189547"/>
          </a:xfrm>
          <a:prstGeom prst="rect">
            <a:avLst/>
          </a:prstGeom>
        </p:spPr>
      </p:pic>
      <p:sp>
        <p:nvSpPr>
          <p:cNvPr id="115" name="object 40">
            <a:extLst>
              <a:ext uri="{FF2B5EF4-FFF2-40B4-BE49-F238E27FC236}">
                <a16:creationId xmlns:a16="http://schemas.microsoft.com/office/drawing/2014/main" id="{8B38B037-8596-45AE-8C81-2406C6A5F39D}"/>
              </a:ext>
            </a:extLst>
          </p:cNvPr>
          <p:cNvSpPr/>
          <p:nvPr/>
        </p:nvSpPr>
        <p:spPr>
          <a:xfrm>
            <a:off x="1895827" y="8349903"/>
            <a:ext cx="147955" cy="189865"/>
          </a:xfrm>
          <a:custGeom>
            <a:avLst/>
            <a:gdLst/>
            <a:ahLst/>
            <a:cxnLst/>
            <a:rect l="l" t="t" r="r" b="b"/>
            <a:pathLst>
              <a:path w="147955" h="189865">
                <a:moveTo>
                  <a:pt x="0" y="189539"/>
                </a:moveTo>
                <a:lnTo>
                  <a:pt x="45633" y="182835"/>
                </a:lnTo>
                <a:lnTo>
                  <a:pt x="102387" y="177862"/>
                </a:lnTo>
                <a:lnTo>
                  <a:pt x="124916" y="179259"/>
                </a:lnTo>
                <a:lnTo>
                  <a:pt x="141222" y="181326"/>
                </a:lnTo>
                <a:lnTo>
                  <a:pt x="147503" y="182388"/>
                </a:lnTo>
                <a:lnTo>
                  <a:pt x="147503" y="26"/>
                </a:lnTo>
              </a:path>
            </a:pathLst>
          </a:custGeom>
          <a:ln w="7290">
            <a:solidFill>
              <a:srgbClr val="000000"/>
            </a:solidFill>
          </a:ln>
        </p:spPr>
        <p:txBody>
          <a:bodyPr wrap="square" lIns="0" tIns="0" rIns="0" bIns="0" rtlCol="0"/>
          <a:lstStyle/>
          <a:p>
            <a:endParaRPr/>
          </a:p>
        </p:txBody>
      </p:sp>
      <p:pic>
        <p:nvPicPr>
          <p:cNvPr id="116" name="object 41">
            <a:extLst>
              <a:ext uri="{FF2B5EF4-FFF2-40B4-BE49-F238E27FC236}">
                <a16:creationId xmlns:a16="http://schemas.microsoft.com/office/drawing/2014/main" id="{DBB6340C-01E7-4893-8D17-101D10F51475}"/>
              </a:ext>
            </a:extLst>
          </p:cNvPr>
          <p:cNvPicPr/>
          <p:nvPr/>
        </p:nvPicPr>
        <p:blipFill>
          <a:blip r:embed="rId4" cstate="print"/>
          <a:stretch>
            <a:fillRect/>
          </a:stretch>
        </p:blipFill>
        <p:spPr>
          <a:xfrm>
            <a:off x="1752015" y="8346221"/>
            <a:ext cx="192458" cy="196903"/>
          </a:xfrm>
          <a:prstGeom prst="rect">
            <a:avLst/>
          </a:prstGeom>
        </p:spPr>
      </p:pic>
      <p:sp>
        <p:nvSpPr>
          <p:cNvPr id="117" name="object 42">
            <a:extLst>
              <a:ext uri="{FF2B5EF4-FFF2-40B4-BE49-F238E27FC236}">
                <a16:creationId xmlns:a16="http://schemas.microsoft.com/office/drawing/2014/main" id="{FCD578DA-D6DE-4C0E-B22D-F02F68EB5E86}"/>
              </a:ext>
            </a:extLst>
          </p:cNvPr>
          <p:cNvSpPr/>
          <p:nvPr/>
        </p:nvSpPr>
        <p:spPr>
          <a:xfrm>
            <a:off x="1752011" y="8349903"/>
            <a:ext cx="144145" cy="189865"/>
          </a:xfrm>
          <a:custGeom>
            <a:avLst/>
            <a:gdLst/>
            <a:ahLst/>
            <a:cxnLst/>
            <a:rect l="l" t="t" r="r" b="b"/>
            <a:pathLst>
              <a:path w="144144" h="189865">
                <a:moveTo>
                  <a:pt x="143815" y="189539"/>
                </a:moveTo>
                <a:lnTo>
                  <a:pt x="100947" y="176577"/>
                </a:lnTo>
                <a:lnTo>
                  <a:pt x="42003" y="170711"/>
                </a:lnTo>
                <a:lnTo>
                  <a:pt x="20742" y="172108"/>
                </a:lnTo>
                <a:lnTo>
                  <a:pt x="5704" y="174175"/>
                </a:lnTo>
                <a:lnTo>
                  <a:pt x="0" y="175236"/>
                </a:lnTo>
                <a:lnTo>
                  <a:pt x="0" y="26"/>
                </a:lnTo>
                <a:lnTo>
                  <a:pt x="127" y="0"/>
                </a:lnTo>
              </a:path>
              <a:path w="144144" h="189865">
                <a:moveTo>
                  <a:pt x="95559" y="0"/>
                </a:moveTo>
                <a:lnTo>
                  <a:pt x="117541" y="5390"/>
                </a:lnTo>
                <a:lnTo>
                  <a:pt x="136382" y="11535"/>
                </a:lnTo>
                <a:lnTo>
                  <a:pt x="143815" y="14329"/>
                </a:lnTo>
                <a:lnTo>
                  <a:pt x="143815" y="189539"/>
                </a:lnTo>
              </a:path>
            </a:pathLst>
          </a:custGeom>
          <a:ln w="7263">
            <a:solidFill>
              <a:srgbClr val="000000"/>
            </a:solidFill>
          </a:ln>
        </p:spPr>
        <p:txBody>
          <a:bodyPr wrap="square" lIns="0" tIns="0" rIns="0" bIns="0" rtlCol="0"/>
          <a:lstStyle/>
          <a:p>
            <a:endParaRPr/>
          </a:p>
        </p:txBody>
      </p:sp>
      <p:sp>
        <p:nvSpPr>
          <p:cNvPr id="119" name="テキスト ボックス 118">
            <a:extLst>
              <a:ext uri="{FF2B5EF4-FFF2-40B4-BE49-F238E27FC236}">
                <a16:creationId xmlns:a16="http://schemas.microsoft.com/office/drawing/2014/main" id="{C99D226E-27BF-4F75-AFFB-3CA6243C78FB}"/>
              </a:ext>
            </a:extLst>
          </p:cNvPr>
          <p:cNvSpPr txBox="1"/>
          <p:nvPr/>
        </p:nvSpPr>
        <p:spPr>
          <a:xfrm>
            <a:off x="1231802" y="5740538"/>
            <a:ext cx="2144081" cy="600164"/>
          </a:xfrm>
          <a:prstGeom prst="rect">
            <a:avLst/>
          </a:prstGeom>
          <a:noFill/>
        </p:spPr>
        <p:txBody>
          <a:bodyPr wrap="square" rtlCol="0">
            <a:spAutoFit/>
          </a:bodyPr>
          <a:lstStyle/>
          <a:p>
            <a:r>
              <a:rPr kumimoji="1" lang="en-US" altLang="ja-JP" sz="1100" dirty="0">
                <a:solidFill>
                  <a:schemeClr val="tx1"/>
                </a:solidFill>
              </a:rPr>
              <a:t>The symbol represents a "caution" that it should be aware of.</a:t>
            </a:r>
            <a:endParaRPr kumimoji="1" lang="ja-JP" altLang="en-US" sz="1100" dirty="0">
              <a:solidFill>
                <a:schemeClr val="tx1"/>
              </a:solidFill>
            </a:endParaRPr>
          </a:p>
        </p:txBody>
      </p:sp>
      <p:sp>
        <p:nvSpPr>
          <p:cNvPr id="121" name="テキスト ボックス 120">
            <a:extLst>
              <a:ext uri="{FF2B5EF4-FFF2-40B4-BE49-F238E27FC236}">
                <a16:creationId xmlns:a16="http://schemas.microsoft.com/office/drawing/2014/main" id="{21D791FF-27FD-4F1A-91FB-717298EB95E3}"/>
              </a:ext>
            </a:extLst>
          </p:cNvPr>
          <p:cNvSpPr txBox="1"/>
          <p:nvPr/>
        </p:nvSpPr>
        <p:spPr>
          <a:xfrm>
            <a:off x="4358319" y="5742997"/>
            <a:ext cx="2144081" cy="600164"/>
          </a:xfrm>
          <a:prstGeom prst="rect">
            <a:avLst/>
          </a:prstGeom>
          <a:noFill/>
        </p:spPr>
        <p:txBody>
          <a:bodyPr wrap="square" rtlCol="0">
            <a:spAutoFit/>
          </a:bodyPr>
          <a:lstStyle/>
          <a:p>
            <a:r>
              <a:rPr kumimoji="1" lang="en-US" altLang="ja-JP" sz="1100" dirty="0">
                <a:solidFill>
                  <a:schemeClr val="tx1"/>
                </a:solidFill>
              </a:rPr>
              <a:t>The symbol represents an "instruction" that it must execute.</a:t>
            </a:r>
            <a:endParaRPr kumimoji="1" lang="ja-JP" altLang="en-US" sz="1100" dirty="0">
              <a:solidFill>
                <a:schemeClr val="tx1"/>
              </a:solidFill>
            </a:endParaRPr>
          </a:p>
        </p:txBody>
      </p:sp>
      <p:sp>
        <p:nvSpPr>
          <p:cNvPr id="124" name="テキスト ボックス 123">
            <a:extLst>
              <a:ext uri="{FF2B5EF4-FFF2-40B4-BE49-F238E27FC236}">
                <a16:creationId xmlns:a16="http://schemas.microsoft.com/office/drawing/2014/main" id="{C0AD6B43-DD21-450C-927E-896FDF654C1C}"/>
              </a:ext>
            </a:extLst>
          </p:cNvPr>
          <p:cNvSpPr txBox="1"/>
          <p:nvPr/>
        </p:nvSpPr>
        <p:spPr>
          <a:xfrm>
            <a:off x="1231142" y="6580519"/>
            <a:ext cx="2144081" cy="600164"/>
          </a:xfrm>
          <a:prstGeom prst="rect">
            <a:avLst/>
          </a:prstGeom>
          <a:noFill/>
        </p:spPr>
        <p:txBody>
          <a:bodyPr wrap="square" rtlCol="0">
            <a:spAutoFit/>
          </a:bodyPr>
          <a:lstStyle/>
          <a:p>
            <a:r>
              <a:rPr kumimoji="1" lang="en-US" altLang="ja-JP" sz="1100" dirty="0">
                <a:solidFill>
                  <a:schemeClr val="tx1"/>
                </a:solidFill>
              </a:rPr>
              <a:t>The symbol represents a "prohibition" that must not be done.</a:t>
            </a:r>
            <a:endParaRPr kumimoji="1" lang="ja-JP" altLang="en-US" sz="1100" dirty="0">
              <a:solidFill>
                <a:schemeClr val="tx1"/>
              </a:solidFill>
            </a:endParaRPr>
          </a:p>
        </p:txBody>
      </p:sp>
      <p:sp>
        <p:nvSpPr>
          <p:cNvPr id="125" name="テキスト ボックス 124">
            <a:extLst>
              <a:ext uri="{FF2B5EF4-FFF2-40B4-BE49-F238E27FC236}">
                <a16:creationId xmlns:a16="http://schemas.microsoft.com/office/drawing/2014/main" id="{569B6165-5F47-4917-89E1-A133CBB7F9C8}"/>
              </a:ext>
            </a:extLst>
          </p:cNvPr>
          <p:cNvSpPr txBox="1"/>
          <p:nvPr/>
        </p:nvSpPr>
        <p:spPr>
          <a:xfrm>
            <a:off x="4357659" y="6582978"/>
            <a:ext cx="2144081" cy="600164"/>
          </a:xfrm>
          <a:prstGeom prst="rect">
            <a:avLst/>
          </a:prstGeom>
          <a:noFill/>
        </p:spPr>
        <p:txBody>
          <a:bodyPr wrap="square" rtlCol="0">
            <a:spAutoFit/>
          </a:bodyPr>
          <a:lstStyle/>
          <a:p>
            <a:r>
              <a:rPr kumimoji="1" lang="en-US" altLang="ja-JP" sz="1100" dirty="0">
                <a:solidFill>
                  <a:schemeClr val="tx1"/>
                </a:solidFill>
              </a:rPr>
              <a:t>The symbols represent the "information" needed to deepen your understanding of this book.</a:t>
            </a:r>
            <a:endParaRPr kumimoji="1" lang="ja-JP" altLang="en-US" sz="1100" dirty="0">
              <a:solidFill>
                <a:schemeClr val="tx1"/>
              </a:solidFill>
            </a:endParaRPr>
          </a:p>
        </p:txBody>
      </p:sp>
      <p:sp>
        <p:nvSpPr>
          <p:cNvPr id="126" name="テキスト ボックス 125">
            <a:extLst>
              <a:ext uri="{FF2B5EF4-FFF2-40B4-BE49-F238E27FC236}">
                <a16:creationId xmlns:a16="http://schemas.microsoft.com/office/drawing/2014/main" id="{A29F2D00-DA22-4DFF-9245-6E79DA4A5D2D}"/>
              </a:ext>
            </a:extLst>
          </p:cNvPr>
          <p:cNvSpPr txBox="1"/>
          <p:nvPr/>
        </p:nvSpPr>
        <p:spPr>
          <a:xfrm>
            <a:off x="1226062" y="7419889"/>
            <a:ext cx="2227027" cy="600164"/>
          </a:xfrm>
          <a:prstGeom prst="rect">
            <a:avLst/>
          </a:prstGeom>
          <a:noFill/>
        </p:spPr>
        <p:txBody>
          <a:bodyPr wrap="square" rtlCol="0">
            <a:spAutoFit/>
          </a:bodyPr>
          <a:lstStyle/>
          <a:p>
            <a:r>
              <a:rPr kumimoji="1" lang="en-US" altLang="ja-JP" sz="1100" dirty="0">
                <a:solidFill>
                  <a:schemeClr val="tx1"/>
                </a:solidFill>
              </a:rPr>
              <a:t>The symbol represents "prohibited handling" by anyone other than a service person.</a:t>
            </a:r>
            <a:endParaRPr kumimoji="1" lang="ja-JP" altLang="en-US" sz="1100" dirty="0">
              <a:solidFill>
                <a:schemeClr val="tx1"/>
              </a:solidFill>
            </a:endParaRPr>
          </a:p>
        </p:txBody>
      </p:sp>
      <p:sp>
        <p:nvSpPr>
          <p:cNvPr id="127" name="テキスト ボックス 126">
            <a:extLst>
              <a:ext uri="{FF2B5EF4-FFF2-40B4-BE49-F238E27FC236}">
                <a16:creationId xmlns:a16="http://schemas.microsoft.com/office/drawing/2014/main" id="{8873A024-C536-4299-930F-E303A64AD741}"/>
              </a:ext>
            </a:extLst>
          </p:cNvPr>
          <p:cNvSpPr txBox="1"/>
          <p:nvPr/>
        </p:nvSpPr>
        <p:spPr>
          <a:xfrm>
            <a:off x="4362739" y="7422348"/>
            <a:ext cx="2144081" cy="600164"/>
          </a:xfrm>
          <a:prstGeom prst="rect">
            <a:avLst/>
          </a:prstGeom>
          <a:noFill/>
        </p:spPr>
        <p:txBody>
          <a:bodyPr wrap="square" rtlCol="0">
            <a:spAutoFit/>
          </a:bodyPr>
          <a:lstStyle/>
          <a:p>
            <a:r>
              <a:rPr kumimoji="1" lang="en-US" altLang="ja-JP" sz="1100" dirty="0">
                <a:solidFill>
                  <a:schemeClr val="tx1"/>
                </a:solidFill>
              </a:rPr>
              <a:t>The symbol indicates that grounding is required during installation.</a:t>
            </a:r>
            <a:endParaRPr kumimoji="1" lang="ja-JP" altLang="en-US" sz="1100" dirty="0">
              <a:solidFill>
                <a:schemeClr val="tx1"/>
              </a:solidFill>
            </a:endParaRPr>
          </a:p>
        </p:txBody>
      </p:sp>
      <p:sp>
        <p:nvSpPr>
          <p:cNvPr id="128" name="object 12">
            <a:extLst>
              <a:ext uri="{FF2B5EF4-FFF2-40B4-BE49-F238E27FC236}">
                <a16:creationId xmlns:a16="http://schemas.microsoft.com/office/drawing/2014/main" id="{8D19EBD4-4486-43BE-B5DF-0F1A1D0D7049}"/>
              </a:ext>
            </a:extLst>
          </p:cNvPr>
          <p:cNvSpPr/>
          <p:nvPr/>
        </p:nvSpPr>
        <p:spPr>
          <a:xfrm>
            <a:off x="3762506" y="7530442"/>
            <a:ext cx="432434" cy="424815"/>
          </a:xfrm>
          <a:custGeom>
            <a:avLst/>
            <a:gdLst/>
            <a:ahLst/>
            <a:cxnLst/>
            <a:rect l="l" t="t" r="r" b="b"/>
            <a:pathLst>
              <a:path w="432435" h="424815">
                <a:moveTo>
                  <a:pt x="213522" y="424604"/>
                </a:moveTo>
                <a:lnTo>
                  <a:pt x="164275" y="418834"/>
                </a:lnTo>
                <a:lnTo>
                  <a:pt x="118898" y="402396"/>
                </a:lnTo>
                <a:lnTo>
                  <a:pt x="78744" y="376594"/>
                </a:lnTo>
                <a:lnTo>
                  <a:pt x="45162" y="342735"/>
                </a:lnTo>
                <a:lnTo>
                  <a:pt x="19503" y="302123"/>
                </a:lnTo>
                <a:lnTo>
                  <a:pt x="3117" y="256064"/>
                </a:lnTo>
                <a:lnTo>
                  <a:pt x="0" y="228901"/>
                </a:lnTo>
                <a:lnTo>
                  <a:pt x="0" y="183262"/>
                </a:lnTo>
                <a:lnTo>
                  <a:pt x="19503" y="111239"/>
                </a:lnTo>
                <a:lnTo>
                  <a:pt x="45162" y="71085"/>
                </a:lnTo>
                <a:lnTo>
                  <a:pt x="78744" y="37503"/>
                </a:lnTo>
                <a:lnTo>
                  <a:pt x="118898" y="11844"/>
                </a:lnTo>
                <a:lnTo>
                  <a:pt x="151698" y="0"/>
                </a:lnTo>
                <a:lnTo>
                  <a:pt x="276489" y="0"/>
                </a:lnTo>
                <a:lnTo>
                  <a:pt x="350393" y="37503"/>
                </a:lnTo>
                <a:lnTo>
                  <a:pt x="384253" y="71085"/>
                </a:lnTo>
                <a:lnTo>
                  <a:pt x="410055" y="111239"/>
                </a:lnTo>
                <a:lnTo>
                  <a:pt x="426493" y="156616"/>
                </a:lnTo>
                <a:lnTo>
                  <a:pt x="432262" y="205863"/>
                </a:lnTo>
                <a:lnTo>
                  <a:pt x="426493" y="256064"/>
                </a:lnTo>
                <a:lnTo>
                  <a:pt x="410055" y="302123"/>
                </a:lnTo>
                <a:lnTo>
                  <a:pt x="384253" y="342735"/>
                </a:lnTo>
                <a:lnTo>
                  <a:pt x="350393" y="376594"/>
                </a:lnTo>
                <a:lnTo>
                  <a:pt x="309781" y="402396"/>
                </a:lnTo>
                <a:lnTo>
                  <a:pt x="263722" y="418834"/>
                </a:lnTo>
                <a:lnTo>
                  <a:pt x="213522" y="424604"/>
                </a:lnTo>
                <a:close/>
              </a:path>
            </a:pathLst>
          </a:custGeom>
          <a:solidFill>
            <a:srgbClr val="0081CC"/>
          </a:solidFill>
        </p:spPr>
        <p:txBody>
          <a:bodyPr wrap="square" lIns="0" tIns="0" rIns="0" bIns="0" rtlCol="0"/>
          <a:lstStyle/>
          <a:p>
            <a:endParaRPr/>
          </a:p>
        </p:txBody>
      </p:sp>
      <p:sp>
        <p:nvSpPr>
          <p:cNvPr id="129" name="object 13">
            <a:extLst>
              <a:ext uri="{FF2B5EF4-FFF2-40B4-BE49-F238E27FC236}">
                <a16:creationId xmlns:a16="http://schemas.microsoft.com/office/drawing/2014/main" id="{26A00A92-0BD1-4283-86C8-E9F3DAAC8593}"/>
              </a:ext>
            </a:extLst>
          </p:cNvPr>
          <p:cNvSpPr/>
          <p:nvPr/>
        </p:nvSpPr>
        <p:spPr>
          <a:xfrm>
            <a:off x="3867942" y="7566472"/>
            <a:ext cx="224154" cy="283210"/>
          </a:xfrm>
          <a:custGeom>
            <a:avLst/>
            <a:gdLst/>
            <a:ahLst/>
            <a:cxnLst/>
            <a:rect l="l" t="t" r="r" b="b"/>
            <a:pathLst>
              <a:path w="224154" h="283209">
                <a:moveTo>
                  <a:pt x="195580" y="262483"/>
                </a:moveTo>
                <a:lnTo>
                  <a:pt x="28308" y="262483"/>
                </a:lnTo>
                <a:lnTo>
                  <a:pt x="28308" y="283070"/>
                </a:lnTo>
                <a:lnTo>
                  <a:pt x="195580" y="283070"/>
                </a:lnTo>
                <a:lnTo>
                  <a:pt x="195580" y="262483"/>
                </a:lnTo>
                <a:close/>
              </a:path>
              <a:path w="224154" h="283209">
                <a:moveTo>
                  <a:pt x="223888" y="208445"/>
                </a:moveTo>
                <a:lnTo>
                  <a:pt x="120942" y="208445"/>
                </a:lnTo>
                <a:lnTo>
                  <a:pt x="120942" y="0"/>
                </a:lnTo>
                <a:lnTo>
                  <a:pt x="100355" y="0"/>
                </a:lnTo>
                <a:lnTo>
                  <a:pt x="100355" y="208445"/>
                </a:lnTo>
                <a:lnTo>
                  <a:pt x="0" y="208445"/>
                </a:lnTo>
                <a:lnTo>
                  <a:pt x="0" y="226453"/>
                </a:lnTo>
                <a:lnTo>
                  <a:pt x="223888" y="226453"/>
                </a:lnTo>
                <a:lnTo>
                  <a:pt x="223888" y="208445"/>
                </a:lnTo>
                <a:close/>
              </a:path>
            </a:pathLst>
          </a:custGeom>
          <a:solidFill>
            <a:srgbClr val="FFFFFF"/>
          </a:solidFill>
        </p:spPr>
        <p:txBody>
          <a:bodyPr wrap="square" lIns="0" tIns="0" rIns="0" bIns="0" rtlCol="0"/>
          <a:lstStyle/>
          <a:p>
            <a:endParaRPr/>
          </a:p>
        </p:txBody>
      </p:sp>
      <p:sp>
        <p:nvSpPr>
          <p:cNvPr id="130" name="object 16">
            <a:extLst>
              <a:ext uri="{FF2B5EF4-FFF2-40B4-BE49-F238E27FC236}">
                <a16:creationId xmlns:a16="http://schemas.microsoft.com/office/drawing/2014/main" id="{3A4C7F21-1983-4138-8FC3-F834E6D4353B}"/>
              </a:ext>
            </a:extLst>
          </p:cNvPr>
          <p:cNvSpPr/>
          <p:nvPr/>
        </p:nvSpPr>
        <p:spPr>
          <a:xfrm>
            <a:off x="3761871" y="667382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131" name="object 17">
            <a:extLst>
              <a:ext uri="{FF2B5EF4-FFF2-40B4-BE49-F238E27FC236}">
                <a16:creationId xmlns:a16="http://schemas.microsoft.com/office/drawing/2014/main" id="{7D723F42-67B7-46F5-9767-AF81DB1C6EA7}"/>
              </a:ext>
            </a:extLst>
          </p:cNvPr>
          <p:cNvSpPr/>
          <p:nvPr/>
        </p:nvSpPr>
        <p:spPr>
          <a:xfrm>
            <a:off x="3908431" y="672778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sp>
        <p:nvSpPr>
          <p:cNvPr id="132" name="object 48">
            <a:extLst>
              <a:ext uri="{FF2B5EF4-FFF2-40B4-BE49-F238E27FC236}">
                <a16:creationId xmlns:a16="http://schemas.microsoft.com/office/drawing/2014/main" id="{A8D2E9E2-4382-4898-BEF9-EF81B8089286}"/>
              </a:ext>
            </a:extLst>
          </p:cNvPr>
          <p:cNvSpPr/>
          <p:nvPr/>
        </p:nvSpPr>
        <p:spPr>
          <a:xfrm>
            <a:off x="3762506" y="5820792"/>
            <a:ext cx="434340" cy="429259"/>
          </a:xfrm>
          <a:custGeom>
            <a:avLst/>
            <a:gdLst/>
            <a:ahLst/>
            <a:cxnLst/>
            <a:rect l="l" t="t" r="r" b="b"/>
            <a:pathLst>
              <a:path w="434339" h="429260">
                <a:moveTo>
                  <a:pt x="215842" y="429117"/>
                </a:moveTo>
                <a:lnTo>
                  <a:pt x="166668" y="423356"/>
                </a:lnTo>
                <a:lnTo>
                  <a:pt x="121360" y="406942"/>
                </a:lnTo>
                <a:lnTo>
                  <a:pt x="81266" y="381180"/>
                </a:lnTo>
                <a:lnTo>
                  <a:pt x="47735" y="347371"/>
                </a:lnTo>
                <a:lnTo>
                  <a:pt x="22114" y="306820"/>
                </a:lnTo>
                <a:lnTo>
                  <a:pt x="5753" y="260830"/>
                </a:lnTo>
                <a:lnTo>
                  <a:pt x="0" y="210705"/>
                </a:lnTo>
                <a:lnTo>
                  <a:pt x="5753" y="161532"/>
                </a:lnTo>
                <a:lnTo>
                  <a:pt x="22114" y="116224"/>
                </a:lnTo>
                <a:lnTo>
                  <a:pt x="47735" y="76130"/>
                </a:lnTo>
                <a:lnTo>
                  <a:pt x="81266" y="42598"/>
                </a:lnTo>
                <a:lnTo>
                  <a:pt x="121360" y="16978"/>
                </a:lnTo>
                <a:lnTo>
                  <a:pt x="166668" y="616"/>
                </a:lnTo>
                <a:lnTo>
                  <a:pt x="171941" y="0"/>
                </a:lnTo>
                <a:lnTo>
                  <a:pt x="260592" y="0"/>
                </a:lnTo>
                <a:lnTo>
                  <a:pt x="311957" y="16978"/>
                </a:lnTo>
                <a:lnTo>
                  <a:pt x="352508" y="42598"/>
                </a:lnTo>
                <a:lnTo>
                  <a:pt x="386316" y="76130"/>
                </a:lnTo>
                <a:lnTo>
                  <a:pt x="412079" y="116224"/>
                </a:lnTo>
                <a:lnTo>
                  <a:pt x="428493" y="161532"/>
                </a:lnTo>
                <a:lnTo>
                  <a:pt x="434254" y="210705"/>
                </a:lnTo>
                <a:lnTo>
                  <a:pt x="428493" y="260830"/>
                </a:lnTo>
                <a:lnTo>
                  <a:pt x="412079" y="306820"/>
                </a:lnTo>
                <a:lnTo>
                  <a:pt x="386316" y="347371"/>
                </a:lnTo>
                <a:lnTo>
                  <a:pt x="352508" y="381180"/>
                </a:lnTo>
                <a:lnTo>
                  <a:pt x="311957" y="406942"/>
                </a:lnTo>
                <a:lnTo>
                  <a:pt x="265967" y="423356"/>
                </a:lnTo>
                <a:lnTo>
                  <a:pt x="215842" y="429117"/>
                </a:lnTo>
                <a:close/>
              </a:path>
            </a:pathLst>
          </a:custGeom>
          <a:solidFill>
            <a:srgbClr val="0081CC"/>
          </a:solidFill>
        </p:spPr>
        <p:txBody>
          <a:bodyPr wrap="square" lIns="0" tIns="0" rIns="0" bIns="0" rtlCol="0"/>
          <a:lstStyle/>
          <a:p>
            <a:endParaRPr/>
          </a:p>
        </p:txBody>
      </p:sp>
      <p:pic>
        <p:nvPicPr>
          <p:cNvPr id="133" name="object 49">
            <a:extLst>
              <a:ext uri="{FF2B5EF4-FFF2-40B4-BE49-F238E27FC236}">
                <a16:creationId xmlns:a16="http://schemas.microsoft.com/office/drawing/2014/main" id="{E2EFD480-D8AB-4688-8954-4CDE66294C86}"/>
              </a:ext>
            </a:extLst>
          </p:cNvPr>
          <p:cNvPicPr/>
          <p:nvPr/>
        </p:nvPicPr>
        <p:blipFill>
          <a:blip r:embed="rId5" cstate="print"/>
          <a:stretch>
            <a:fillRect/>
          </a:stretch>
        </p:blipFill>
        <p:spPr>
          <a:xfrm>
            <a:off x="3944944" y="6121432"/>
            <a:ext cx="69377" cy="71947"/>
          </a:xfrm>
          <a:prstGeom prst="rect">
            <a:avLst/>
          </a:prstGeom>
        </p:spPr>
      </p:pic>
      <p:pic>
        <p:nvPicPr>
          <p:cNvPr id="134" name="object 50">
            <a:extLst>
              <a:ext uri="{FF2B5EF4-FFF2-40B4-BE49-F238E27FC236}">
                <a16:creationId xmlns:a16="http://schemas.microsoft.com/office/drawing/2014/main" id="{CF0E11E1-A1D0-417B-AB19-8801D30836BC}"/>
              </a:ext>
            </a:extLst>
          </p:cNvPr>
          <p:cNvPicPr/>
          <p:nvPr/>
        </p:nvPicPr>
        <p:blipFill>
          <a:blip r:embed="rId6" cstate="print"/>
          <a:stretch>
            <a:fillRect/>
          </a:stretch>
        </p:blipFill>
        <p:spPr>
          <a:xfrm>
            <a:off x="3939805" y="5867047"/>
            <a:ext cx="79656" cy="228689"/>
          </a:xfrm>
          <a:prstGeom prst="rect">
            <a:avLst/>
          </a:prstGeom>
        </p:spPr>
      </p:pic>
      <p:sp>
        <p:nvSpPr>
          <p:cNvPr id="135" name="テキスト ボックス 134">
            <a:extLst>
              <a:ext uri="{FF2B5EF4-FFF2-40B4-BE49-F238E27FC236}">
                <a16:creationId xmlns:a16="http://schemas.microsoft.com/office/drawing/2014/main" id="{4BA0E5C9-2CC1-4274-874D-16943EB1B8CC}"/>
              </a:ext>
            </a:extLst>
          </p:cNvPr>
          <p:cNvSpPr txBox="1"/>
          <p:nvPr/>
        </p:nvSpPr>
        <p:spPr>
          <a:xfrm>
            <a:off x="2085688" y="8298760"/>
            <a:ext cx="4012844" cy="261610"/>
          </a:xfrm>
          <a:prstGeom prst="rect">
            <a:avLst/>
          </a:prstGeom>
          <a:noFill/>
        </p:spPr>
        <p:txBody>
          <a:bodyPr wrap="square" rtlCol="0">
            <a:spAutoFit/>
          </a:bodyPr>
          <a:lstStyle/>
          <a:p>
            <a:r>
              <a:rPr kumimoji="1" lang="en-US" altLang="ja-JP" sz="1100" dirty="0">
                <a:solidFill>
                  <a:schemeClr val="tx1"/>
                </a:solidFill>
              </a:rPr>
              <a:t>Indicates chapters to refer to and other manual references.</a:t>
            </a:r>
            <a:endParaRPr kumimoji="1" lang="ja-JP" altLang="en-US" sz="1100" dirty="0">
              <a:solidFill>
                <a:schemeClr val="tx1"/>
              </a:solidFill>
            </a:endParaRPr>
          </a:p>
        </p:txBody>
      </p:sp>
      <p:sp>
        <p:nvSpPr>
          <p:cNvPr id="136" name="テキスト ボックス 135">
            <a:extLst>
              <a:ext uri="{FF2B5EF4-FFF2-40B4-BE49-F238E27FC236}">
                <a16:creationId xmlns:a16="http://schemas.microsoft.com/office/drawing/2014/main" id="{F293E000-7213-4806-8C41-BD89F0E4DB9A}"/>
              </a:ext>
            </a:extLst>
          </p:cNvPr>
          <p:cNvSpPr txBox="1"/>
          <p:nvPr/>
        </p:nvSpPr>
        <p:spPr>
          <a:xfrm>
            <a:off x="958451" y="8306247"/>
            <a:ext cx="847373" cy="261610"/>
          </a:xfrm>
          <a:prstGeom prst="rect">
            <a:avLst/>
          </a:prstGeom>
          <a:noFill/>
        </p:spPr>
        <p:txBody>
          <a:bodyPr wrap="square" rtlCol="0">
            <a:spAutoFit/>
          </a:bodyPr>
          <a:lstStyle/>
          <a:p>
            <a:r>
              <a:rPr kumimoji="1" lang="en-US" altLang="ja-JP" sz="1100" dirty="0">
                <a:solidFill>
                  <a:schemeClr val="tx1"/>
                </a:solidFill>
              </a:rPr>
              <a:t>Reference</a:t>
            </a:r>
            <a:endParaRPr kumimoji="1" lang="ja-JP" altLang="en-US" sz="1100" dirty="0">
              <a:solidFill>
                <a:schemeClr val="tx1"/>
              </a:solidFill>
            </a:endParaRPr>
          </a:p>
        </p:txBody>
      </p:sp>
    </p:spTree>
    <p:extLst>
      <p:ext uri="{BB962C8B-B14F-4D97-AF65-F5344CB8AC3E}">
        <p14:creationId xmlns:p14="http://schemas.microsoft.com/office/powerpoint/2010/main" val="15149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4</a:t>
            </a:r>
            <a:r>
              <a:rPr kumimoji="1" lang="en-US" altLang="ja-JP" sz="1100" dirty="0"/>
              <a:t>. Out</a:t>
            </a:r>
            <a:r>
              <a:rPr lang="en-US" sz="1100" dirty="0"/>
              <a:t>bound Schedule Delivery.</a:t>
            </a:r>
            <a:endParaRPr kumimoji="1" lang="en-US" altLang="ja-JP" sz="1100" dirty="0"/>
          </a:p>
        </p:txBody>
      </p:sp>
      <p:sp>
        <p:nvSpPr>
          <p:cNvPr id="22" name="TextBox 21">
            <a:extLst>
              <a:ext uri="{FF2B5EF4-FFF2-40B4-BE49-F238E27FC236}">
                <a16:creationId xmlns:a16="http://schemas.microsoft.com/office/drawing/2014/main" id="{508A5262-DE5B-42B6-BBF1-90E632DC3FBC}"/>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Delivery page</a:t>
            </a:r>
          </a:p>
        </p:txBody>
      </p:sp>
      <p:sp>
        <p:nvSpPr>
          <p:cNvPr id="24" name="TextBox 23">
            <a:extLst>
              <a:ext uri="{FF2B5EF4-FFF2-40B4-BE49-F238E27FC236}">
                <a16:creationId xmlns:a16="http://schemas.microsoft.com/office/drawing/2014/main" id="{361FB671-35D1-42B2-8712-3DCF12EC622F}"/>
              </a:ext>
            </a:extLst>
          </p:cNvPr>
          <p:cNvSpPr txBox="1"/>
          <p:nvPr/>
        </p:nvSpPr>
        <p:spPr>
          <a:xfrm>
            <a:off x="470916" y="3616506"/>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
        <p:nvSpPr>
          <p:cNvPr id="9" name="Rectangle 8">
            <a:extLst>
              <a:ext uri="{FF2B5EF4-FFF2-40B4-BE49-F238E27FC236}">
                <a16:creationId xmlns:a16="http://schemas.microsoft.com/office/drawing/2014/main" id="{10E34B49-D50F-4F66-A82B-B1B5ABFF4CF0}"/>
              </a:ext>
            </a:extLst>
          </p:cNvPr>
          <p:cNvSpPr/>
          <p:nvPr/>
        </p:nvSpPr>
        <p:spPr>
          <a:xfrm>
            <a:off x="854419" y="3919728"/>
            <a:ext cx="3429000" cy="25894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2" name="Straight Arrow Connector 11">
            <a:extLst>
              <a:ext uri="{FF2B5EF4-FFF2-40B4-BE49-F238E27FC236}">
                <a16:creationId xmlns:a16="http://schemas.microsoft.com/office/drawing/2014/main" id="{21D57123-EBB9-4743-987F-023FD149EE21}"/>
              </a:ext>
            </a:extLst>
          </p:cNvPr>
          <p:cNvCxnSpPr>
            <a:stCxn id="9" idx="3"/>
          </p:cNvCxnSpPr>
          <p:nvPr/>
        </p:nvCxnSpPr>
        <p:spPr>
          <a:xfrm>
            <a:off x="4283419" y="5214467"/>
            <a:ext cx="813816" cy="370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0EECFD-7CD9-4672-A454-8DCFC31A1064}"/>
              </a:ext>
            </a:extLst>
          </p:cNvPr>
          <p:cNvSpPr/>
          <p:nvPr/>
        </p:nvSpPr>
        <p:spPr>
          <a:xfrm>
            <a:off x="5108448" y="5029200"/>
            <a:ext cx="1109472" cy="384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Cancel</a:t>
            </a:r>
          </a:p>
        </p:txBody>
      </p:sp>
      <p:pic>
        <p:nvPicPr>
          <p:cNvPr id="14" name="Picture 13">
            <a:extLst>
              <a:ext uri="{FF2B5EF4-FFF2-40B4-BE49-F238E27FC236}">
                <a16:creationId xmlns:a16="http://schemas.microsoft.com/office/drawing/2014/main" id="{BC88C45E-16F3-4862-B1F2-5591A252A3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0916" y="1327158"/>
            <a:ext cx="5915597" cy="1806618"/>
          </a:xfrm>
          <a:prstGeom prst="rect">
            <a:avLst/>
          </a:prstGeom>
        </p:spPr>
      </p:pic>
      <p:sp>
        <p:nvSpPr>
          <p:cNvPr id="26" name="Rectangle 25">
            <a:extLst>
              <a:ext uri="{FF2B5EF4-FFF2-40B4-BE49-F238E27FC236}">
                <a16:creationId xmlns:a16="http://schemas.microsoft.com/office/drawing/2014/main" id="{B11195F0-20EF-4923-A7A7-60ACE6A575FC}"/>
              </a:ext>
            </a:extLst>
          </p:cNvPr>
          <p:cNvSpPr/>
          <p:nvPr/>
        </p:nvSpPr>
        <p:spPr>
          <a:xfrm>
            <a:off x="5766816" y="1783079"/>
            <a:ext cx="565404" cy="69342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 name="Picture 3">
            <a:extLst>
              <a:ext uri="{FF2B5EF4-FFF2-40B4-BE49-F238E27FC236}">
                <a16:creationId xmlns:a16="http://schemas.microsoft.com/office/drawing/2014/main" id="{C2A0D2BD-385E-40F3-B4BD-73618D60AA67}"/>
              </a:ext>
            </a:extLst>
          </p:cNvPr>
          <p:cNvPicPr>
            <a:picLocks noChangeAspect="1"/>
          </p:cNvPicPr>
          <p:nvPr/>
        </p:nvPicPr>
        <p:blipFill>
          <a:blip r:embed="rId3"/>
          <a:stretch>
            <a:fillRect/>
          </a:stretch>
        </p:blipFill>
        <p:spPr>
          <a:xfrm>
            <a:off x="1209111" y="3993445"/>
            <a:ext cx="2952653" cy="2442044"/>
          </a:xfrm>
          <a:prstGeom prst="rect">
            <a:avLst/>
          </a:prstGeom>
        </p:spPr>
      </p:pic>
    </p:spTree>
    <p:extLst>
      <p:ext uri="{BB962C8B-B14F-4D97-AF65-F5344CB8AC3E}">
        <p14:creationId xmlns:p14="http://schemas.microsoft.com/office/powerpoint/2010/main" val="372435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4</a:t>
            </a:r>
            <a:r>
              <a:rPr kumimoji="1" lang="en-US" altLang="ja-JP" sz="1100" dirty="0"/>
              <a:t>. Out</a:t>
            </a:r>
            <a:r>
              <a:rPr lang="en-US" sz="1100" dirty="0"/>
              <a:t>bound Schedule.</a:t>
            </a:r>
            <a:endParaRPr kumimoji="1" lang="en-US" altLang="ja-JP" sz="1100" dirty="0"/>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664" y="1643387"/>
            <a:ext cx="4770533" cy="230177"/>
          </a:xfrm>
          <a:prstGeom prst="rect">
            <a:avLst/>
          </a:prstGeom>
        </p:spPr>
      </p:pic>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27607" y="1857077"/>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94888" y="592633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Approved Outbound: </a:t>
            </a:r>
            <a:r>
              <a:rPr lang="en-US" sz="1350" dirty="0"/>
              <a:t>Manual Confirm Outbound </a:t>
            </a:r>
            <a:r>
              <a:rPr lang="en-US" sz="1350" dirty="0" err="1"/>
              <a:t>Fg</a:t>
            </a:r>
            <a:r>
              <a:rPr lang="en-US" sz="1350" dirty="0"/>
              <a:t>.</a:t>
            </a:r>
          </a:p>
        </p:txBody>
      </p:sp>
      <p:pic>
        <p:nvPicPr>
          <p:cNvPr id="6" name="Picture 5">
            <a:extLst>
              <a:ext uri="{FF2B5EF4-FFF2-40B4-BE49-F238E27FC236}">
                <a16:creationId xmlns:a16="http://schemas.microsoft.com/office/drawing/2014/main" id="{46429EE0-79E7-487D-BB56-A6043C35FB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7897" y="6436412"/>
            <a:ext cx="5335241" cy="2091892"/>
          </a:xfrm>
          <a:prstGeom prst="rect">
            <a:avLst/>
          </a:prstGeom>
        </p:spPr>
      </p:pic>
      <p:sp>
        <p:nvSpPr>
          <p:cNvPr id="24" name="TextBox 23">
            <a:extLst>
              <a:ext uri="{FF2B5EF4-FFF2-40B4-BE49-F238E27FC236}">
                <a16:creationId xmlns:a16="http://schemas.microsoft.com/office/drawing/2014/main" id="{46C24E56-2962-4392-A417-68D8AAFD56EF}"/>
              </a:ext>
            </a:extLst>
          </p:cNvPr>
          <p:cNvSpPr txBox="1"/>
          <p:nvPr/>
        </p:nvSpPr>
        <p:spPr>
          <a:xfrm>
            <a:off x="382759" y="4863309"/>
            <a:ext cx="6264148"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5" name="Picture 24">
            <a:extLst>
              <a:ext uri="{FF2B5EF4-FFF2-40B4-BE49-F238E27FC236}">
                <a16:creationId xmlns:a16="http://schemas.microsoft.com/office/drawing/2014/main" id="{C4026178-566A-4CCA-B77F-B56D46812A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62605" y="5445617"/>
            <a:ext cx="4770533" cy="250305"/>
          </a:xfrm>
          <a:prstGeom prst="rect">
            <a:avLst/>
          </a:prstGeom>
        </p:spPr>
      </p:pic>
      <p:pic>
        <p:nvPicPr>
          <p:cNvPr id="26" name="Picture 25">
            <a:extLst>
              <a:ext uri="{FF2B5EF4-FFF2-40B4-BE49-F238E27FC236}">
                <a16:creationId xmlns:a16="http://schemas.microsoft.com/office/drawing/2014/main" id="{956C02B2-CFAB-4A43-8A40-60E823BA99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80747" y="5651776"/>
            <a:ext cx="373380" cy="373380"/>
          </a:xfrm>
          <a:prstGeom prst="rect">
            <a:avLst/>
          </a:prstGeom>
        </p:spPr>
      </p:pic>
      <p:sp>
        <p:nvSpPr>
          <p:cNvPr id="27" name="Rectangle 26">
            <a:extLst>
              <a:ext uri="{FF2B5EF4-FFF2-40B4-BE49-F238E27FC236}">
                <a16:creationId xmlns:a16="http://schemas.microsoft.com/office/drawing/2014/main" id="{0D4EEB1D-331D-4CE3-BA5B-88ABD313D610}"/>
              </a:ext>
            </a:extLst>
          </p:cNvPr>
          <p:cNvSpPr/>
          <p:nvPr/>
        </p:nvSpPr>
        <p:spPr>
          <a:xfrm>
            <a:off x="4303874" y="5779403"/>
            <a:ext cx="2349428" cy="12850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8" name="Rectangle 27">
            <a:extLst>
              <a:ext uri="{FF2B5EF4-FFF2-40B4-BE49-F238E27FC236}">
                <a16:creationId xmlns:a16="http://schemas.microsoft.com/office/drawing/2014/main" id="{7AD9CF9D-7FEA-469C-879D-AFD041BF3A89}"/>
              </a:ext>
            </a:extLst>
          </p:cNvPr>
          <p:cNvSpPr/>
          <p:nvPr/>
        </p:nvSpPr>
        <p:spPr>
          <a:xfrm>
            <a:off x="1399388" y="7467118"/>
            <a:ext cx="699614" cy="9552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9" name="TextBox 28">
            <a:extLst>
              <a:ext uri="{FF2B5EF4-FFF2-40B4-BE49-F238E27FC236}">
                <a16:creationId xmlns:a16="http://schemas.microsoft.com/office/drawing/2014/main" id="{6DBD2A36-2E98-45D8-8778-10191F3D4D3E}"/>
              </a:ext>
            </a:extLst>
          </p:cNvPr>
          <p:cNvSpPr txBox="1"/>
          <p:nvPr/>
        </p:nvSpPr>
        <p:spPr>
          <a:xfrm>
            <a:off x="1749195" y="8528304"/>
            <a:ext cx="3429000" cy="300082"/>
          </a:xfrm>
          <a:prstGeom prst="rect">
            <a:avLst/>
          </a:prstGeom>
          <a:noFill/>
        </p:spPr>
        <p:txBody>
          <a:bodyPr wrap="square">
            <a:spAutoFit/>
          </a:bodyPr>
          <a:lstStyle/>
          <a:p>
            <a:r>
              <a:rPr lang="en-US" sz="1350" dirty="0"/>
              <a:t>It will export data from the current page.</a:t>
            </a:r>
          </a:p>
        </p:txBody>
      </p:sp>
      <p:sp>
        <p:nvSpPr>
          <p:cNvPr id="19" name="Arrow: Down 18">
            <a:extLst>
              <a:ext uri="{FF2B5EF4-FFF2-40B4-BE49-F238E27FC236}">
                <a16:creationId xmlns:a16="http://schemas.microsoft.com/office/drawing/2014/main" id="{03F1D96B-78DB-47F6-AB8A-90A80FD2120C}"/>
              </a:ext>
            </a:extLst>
          </p:cNvPr>
          <p:cNvSpPr/>
          <p:nvPr/>
        </p:nvSpPr>
        <p:spPr>
          <a:xfrm>
            <a:off x="3294888" y="216031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0" name="Picture 19">
            <a:extLst>
              <a:ext uri="{FF2B5EF4-FFF2-40B4-BE49-F238E27FC236}">
                <a16:creationId xmlns:a16="http://schemas.microsoft.com/office/drawing/2014/main" id="{8814E9B6-B4DF-4201-BA13-00120BF043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97897" y="2699764"/>
            <a:ext cx="5335241" cy="1806618"/>
          </a:xfrm>
          <a:prstGeom prst="rect">
            <a:avLst/>
          </a:prstGeom>
        </p:spPr>
      </p:pic>
      <p:pic>
        <p:nvPicPr>
          <p:cNvPr id="2" name="Picture 5">
            <a:extLst>
              <a:ext uri="{FF2B5EF4-FFF2-40B4-BE49-F238E27FC236}">
                <a16:creationId xmlns:a16="http://schemas.microsoft.com/office/drawing/2014/main" id="{11C9097D-39E4-8DA3-98A2-23E093298E9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47037" y="5849366"/>
            <a:ext cx="2076426" cy="1124759"/>
          </a:xfrm>
          <a:prstGeom prst="rect">
            <a:avLst/>
          </a:prstGeom>
        </p:spPr>
      </p:pic>
    </p:spTree>
    <p:extLst>
      <p:ext uri="{BB962C8B-B14F-4D97-AF65-F5344CB8AC3E}">
        <p14:creationId xmlns:p14="http://schemas.microsoft.com/office/powerpoint/2010/main" val="427189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872BE7-2E5C-488B-BFE5-3CB3EB92DC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8262" y="7448965"/>
            <a:ext cx="5701474" cy="1881416"/>
          </a:xfrm>
          <a:prstGeom prst="rect">
            <a:avLst/>
          </a:prstGeom>
        </p:spPr>
      </p:pic>
      <p:pic>
        <p:nvPicPr>
          <p:cNvPr id="8" name="Picture 7">
            <a:extLst>
              <a:ext uri="{FF2B5EF4-FFF2-40B4-BE49-F238E27FC236}">
                <a16:creationId xmlns:a16="http://schemas.microsoft.com/office/drawing/2014/main" id="{D2A81CE7-43C0-410B-8D84-AF7F6758A3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262" y="5053166"/>
            <a:ext cx="5701474" cy="1803789"/>
          </a:xfrm>
          <a:prstGeom prst="rect">
            <a:avLst/>
          </a:prstGeom>
        </p:spPr>
      </p:pic>
      <p:pic>
        <p:nvPicPr>
          <p:cNvPr id="6" name="Picture 5">
            <a:extLst>
              <a:ext uri="{FF2B5EF4-FFF2-40B4-BE49-F238E27FC236}">
                <a16:creationId xmlns:a16="http://schemas.microsoft.com/office/drawing/2014/main" id="{0F42A3FF-6C3A-4B47-9C9F-5608912A3A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8262" y="2666199"/>
            <a:ext cx="5721438" cy="176867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4</a:t>
            </a:r>
            <a:r>
              <a:rPr kumimoji="1" lang="en-US" altLang="ja-JP" sz="1100" dirty="0"/>
              <a:t>. Out</a:t>
            </a:r>
            <a:r>
              <a:rPr lang="en-US" sz="1100" dirty="0"/>
              <a:t>bound Schedule Delivery.</a:t>
            </a:r>
            <a:endParaRPr kumimoji="1" lang="en-US" altLang="ja-JP" sz="1100" dirty="0"/>
          </a:p>
        </p:txBody>
      </p:sp>
      <p:sp>
        <p:nvSpPr>
          <p:cNvPr id="32" name="TextBox 31">
            <a:extLst>
              <a:ext uri="{FF2B5EF4-FFF2-40B4-BE49-F238E27FC236}">
                <a16:creationId xmlns:a16="http://schemas.microsoft.com/office/drawing/2014/main" id="{3CA51E03-9F17-4127-95F2-12D8EE5FD8D2}"/>
              </a:ext>
            </a:extLst>
          </p:cNvPr>
          <p:cNvSpPr txBox="1"/>
          <p:nvPr/>
        </p:nvSpPr>
        <p:spPr>
          <a:xfrm>
            <a:off x="431058" y="1218795"/>
            <a:ext cx="6172200" cy="1338828"/>
          </a:xfrm>
          <a:prstGeom prst="rect">
            <a:avLst/>
          </a:prstGeom>
          <a:noFill/>
        </p:spPr>
        <p:txBody>
          <a:bodyPr wrap="square">
            <a:spAutoFit/>
          </a:bodyPr>
          <a:lstStyle/>
          <a:p>
            <a:r>
              <a:rPr lang="en-US" sz="1350" b="1" dirty="0"/>
              <a:t>• Cancel: </a:t>
            </a:r>
            <a:r>
              <a:rPr lang="en-US" sz="1350" dirty="0"/>
              <a:t>Select an item from the row below. and click “cancel” </a:t>
            </a:r>
          </a:p>
          <a:p>
            <a:r>
              <a:rPr lang="en-US" sz="1350" dirty="0"/>
              <a:t>to change the status to cancel.</a:t>
            </a:r>
            <a:r>
              <a:rPr lang="th-TH" sz="1350" dirty="0"/>
              <a:t> </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p>
          <a:p>
            <a:endParaRPr lang="en-US" sz="1350" dirty="0">
              <a:solidFill>
                <a:srgbClr val="FF0000"/>
              </a:solidFill>
            </a:endParaRPr>
          </a:p>
          <a:p>
            <a:r>
              <a:rPr lang="en-US" sz="1350" b="1" dirty="0"/>
              <a:t>• Reactivate: </a:t>
            </a:r>
            <a:r>
              <a:rPr lang="en-US" sz="1350" dirty="0"/>
              <a:t>Select an Order No from the row below. and click “Reactivate” </a:t>
            </a:r>
          </a:p>
          <a:p>
            <a:r>
              <a:rPr lang="en-US" sz="1350" dirty="0"/>
              <a:t>to change the cancel status to reactivate</a:t>
            </a:r>
            <a:r>
              <a:rPr lang="th-TH" sz="1350" dirty="0"/>
              <a:t> </a:t>
            </a:r>
            <a:r>
              <a:rPr lang="en-US" sz="1350" dirty="0"/>
              <a:t>status .</a:t>
            </a:r>
          </a:p>
        </p:txBody>
      </p:sp>
      <p:sp>
        <p:nvSpPr>
          <p:cNvPr id="35" name="Rectangle 34">
            <a:extLst>
              <a:ext uri="{FF2B5EF4-FFF2-40B4-BE49-F238E27FC236}">
                <a16:creationId xmlns:a16="http://schemas.microsoft.com/office/drawing/2014/main" id="{17188465-5F86-4F03-9B37-5BEC94B8C63A}"/>
              </a:ext>
            </a:extLst>
          </p:cNvPr>
          <p:cNvSpPr/>
          <p:nvPr/>
        </p:nvSpPr>
        <p:spPr>
          <a:xfrm>
            <a:off x="1447799" y="3347160"/>
            <a:ext cx="4742181" cy="5895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6" name="Picture 35">
            <a:extLst>
              <a:ext uri="{FF2B5EF4-FFF2-40B4-BE49-F238E27FC236}">
                <a16:creationId xmlns:a16="http://schemas.microsoft.com/office/drawing/2014/main" id="{5DCD63DD-B3B8-472C-A8F2-DB3B183D7F0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35266" y="3743480"/>
            <a:ext cx="204313" cy="228954"/>
          </a:xfrm>
          <a:prstGeom prst="rect">
            <a:avLst/>
          </a:prstGeom>
        </p:spPr>
      </p:pic>
      <p:sp>
        <p:nvSpPr>
          <p:cNvPr id="37" name="Arrow: Down 36">
            <a:extLst>
              <a:ext uri="{FF2B5EF4-FFF2-40B4-BE49-F238E27FC236}">
                <a16:creationId xmlns:a16="http://schemas.microsoft.com/office/drawing/2014/main" id="{5CEC5CAF-0D06-4DF8-8526-F9B0673AE5CE}"/>
              </a:ext>
            </a:extLst>
          </p:cNvPr>
          <p:cNvSpPr/>
          <p:nvPr/>
        </p:nvSpPr>
        <p:spPr>
          <a:xfrm>
            <a:off x="3330819" y="4567156"/>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9" name="Rectangle 38">
            <a:extLst>
              <a:ext uri="{FF2B5EF4-FFF2-40B4-BE49-F238E27FC236}">
                <a16:creationId xmlns:a16="http://schemas.microsoft.com/office/drawing/2014/main" id="{6CD0BEE0-B82E-4B2D-9780-8718D549AFE6}"/>
              </a:ext>
            </a:extLst>
          </p:cNvPr>
          <p:cNvSpPr/>
          <p:nvPr/>
        </p:nvSpPr>
        <p:spPr>
          <a:xfrm>
            <a:off x="2593457" y="5507423"/>
            <a:ext cx="416443" cy="1266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3" name="Arrow: Down 42">
            <a:extLst>
              <a:ext uri="{FF2B5EF4-FFF2-40B4-BE49-F238E27FC236}">
                <a16:creationId xmlns:a16="http://schemas.microsoft.com/office/drawing/2014/main" id="{BC9668EA-E11C-4DB7-9437-46892E2773DE}"/>
              </a:ext>
            </a:extLst>
          </p:cNvPr>
          <p:cNvSpPr/>
          <p:nvPr/>
        </p:nvSpPr>
        <p:spPr>
          <a:xfrm>
            <a:off x="3294888" y="705878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4" name="Picture 43">
            <a:extLst>
              <a:ext uri="{FF2B5EF4-FFF2-40B4-BE49-F238E27FC236}">
                <a16:creationId xmlns:a16="http://schemas.microsoft.com/office/drawing/2014/main" id="{F8C06853-68A1-46B9-9175-4034A8418A2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17158" y="6106585"/>
            <a:ext cx="204313" cy="228954"/>
          </a:xfrm>
          <a:prstGeom prst="rect">
            <a:avLst/>
          </a:prstGeom>
        </p:spPr>
      </p:pic>
      <p:sp>
        <p:nvSpPr>
          <p:cNvPr id="45" name="Rectangle 44">
            <a:extLst>
              <a:ext uri="{FF2B5EF4-FFF2-40B4-BE49-F238E27FC236}">
                <a16:creationId xmlns:a16="http://schemas.microsoft.com/office/drawing/2014/main" id="{D9792380-BD2D-491A-A98E-5C8BE1415DDD}"/>
              </a:ext>
            </a:extLst>
          </p:cNvPr>
          <p:cNvSpPr/>
          <p:nvPr/>
        </p:nvSpPr>
        <p:spPr>
          <a:xfrm>
            <a:off x="5585459" y="8138565"/>
            <a:ext cx="604521" cy="2205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6" name="Rectangle 45">
            <a:extLst>
              <a:ext uri="{FF2B5EF4-FFF2-40B4-BE49-F238E27FC236}">
                <a16:creationId xmlns:a16="http://schemas.microsoft.com/office/drawing/2014/main" id="{A4DDE026-2432-4983-A1EE-A0518C68651B}"/>
              </a:ext>
            </a:extLst>
          </p:cNvPr>
          <p:cNvSpPr/>
          <p:nvPr/>
        </p:nvSpPr>
        <p:spPr>
          <a:xfrm>
            <a:off x="4198620" y="7737482"/>
            <a:ext cx="783336" cy="5274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 name="Rectangle 34">
            <a:extLst>
              <a:ext uri="{FF2B5EF4-FFF2-40B4-BE49-F238E27FC236}">
                <a16:creationId xmlns:a16="http://schemas.microsoft.com/office/drawing/2014/main" id="{F08F76A5-AE52-984C-0A53-C496CFB7F960}"/>
              </a:ext>
            </a:extLst>
          </p:cNvPr>
          <p:cNvSpPr/>
          <p:nvPr/>
        </p:nvSpPr>
        <p:spPr>
          <a:xfrm>
            <a:off x="1447799" y="5755172"/>
            <a:ext cx="4742181" cy="5895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 name="Rectangle 38">
            <a:extLst>
              <a:ext uri="{FF2B5EF4-FFF2-40B4-BE49-F238E27FC236}">
                <a16:creationId xmlns:a16="http://schemas.microsoft.com/office/drawing/2014/main" id="{E872ACD0-0E8F-6CF5-2C2D-D33B5AE3A98B}"/>
              </a:ext>
            </a:extLst>
          </p:cNvPr>
          <p:cNvSpPr/>
          <p:nvPr/>
        </p:nvSpPr>
        <p:spPr>
          <a:xfrm>
            <a:off x="2288658" y="3111851"/>
            <a:ext cx="312420" cy="1182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20592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E0DC4B-7FA7-4FDC-8EF3-A8CEBA3703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1" y="1580464"/>
            <a:ext cx="6117062" cy="2020034"/>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4</a:t>
            </a:r>
            <a:r>
              <a:rPr kumimoji="1" lang="en-US" altLang="ja-JP" sz="1100" dirty="0"/>
              <a:t>. Out</a:t>
            </a:r>
            <a:r>
              <a:rPr lang="en-US" sz="1100" dirty="0"/>
              <a:t>bound Schedule</a:t>
            </a:r>
            <a:r>
              <a:rPr lang="th-TH" sz="1100" dirty="0"/>
              <a:t> </a:t>
            </a:r>
            <a:r>
              <a:rPr lang="en-US" sz="1100" dirty="0"/>
              <a:t>Delivery.</a:t>
            </a:r>
            <a:endParaRPr kumimoji="1" lang="en-US" altLang="ja-JP" sz="1100" dirty="0"/>
          </a:p>
        </p:txBody>
      </p:sp>
      <p:sp>
        <p:nvSpPr>
          <p:cNvPr id="20" name="Rectangle 19">
            <a:extLst>
              <a:ext uri="{FF2B5EF4-FFF2-40B4-BE49-F238E27FC236}">
                <a16:creationId xmlns:a16="http://schemas.microsoft.com/office/drawing/2014/main" id="{9D37C328-942D-4EB2-B3C4-312116F6D9B7}"/>
              </a:ext>
            </a:extLst>
          </p:cNvPr>
          <p:cNvSpPr/>
          <p:nvPr/>
        </p:nvSpPr>
        <p:spPr>
          <a:xfrm>
            <a:off x="3305989" y="2058336"/>
            <a:ext cx="709752" cy="9812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EB538B05-B035-4A54-B636-DB4AB441513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3832701" y="2102447"/>
            <a:ext cx="204313" cy="228954"/>
          </a:xfrm>
          <a:prstGeom prst="rect">
            <a:avLst/>
          </a:prstGeom>
        </p:spPr>
      </p:pic>
      <p:sp>
        <p:nvSpPr>
          <p:cNvPr id="25" name="TextBox 24">
            <a:extLst>
              <a:ext uri="{FF2B5EF4-FFF2-40B4-BE49-F238E27FC236}">
                <a16:creationId xmlns:a16="http://schemas.microsoft.com/office/drawing/2014/main" id="{98B5FDF3-17F8-46FD-A423-6AC407FD979E}"/>
              </a:ext>
            </a:extLst>
          </p:cNvPr>
          <p:cNvSpPr txBox="1"/>
          <p:nvPr/>
        </p:nvSpPr>
        <p:spPr>
          <a:xfrm>
            <a:off x="512943" y="6400493"/>
            <a:ext cx="6172200" cy="246221"/>
          </a:xfrm>
          <a:prstGeom prst="rect">
            <a:avLst/>
          </a:prstGeom>
          <a:noFill/>
        </p:spPr>
        <p:txBody>
          <a:bodyPr wrap="square">
            <a:spAutoFit/>
          </a:bodyPr>
          <a:lstStyle/>
          <a:p>
            <a:pPr algn="l" defTabSz="914400"/>
            <a:r>
              <a:rPr kumimoji="1" lang="en-US" altLang="ja-JP" sz="1000" kern="0" dirty="0">
                <a:solidFill>
                  <a:prstClr val="black"/>
                </a:solidFill>
              </a:rPr>
              <a:t>If the actual quantity is included, it will be possible to jump to the “Outbound schedule detail” screen.</a:t>
            </a:r>
            <a:endParaRPr kumimoji="1" lang="ja-JP" altLang="en-US" sz="1000" kern="0" dirty="0">
              <a:solidFill>
                <a:prstClr val="black"/>
              </a:solidFill>
            </a:endParaRPr>
          </a:p>
        </p:txBody>
      </p:sp>
      <p:pic>
        <p:nvPicPr>
          <p:cNvPr id="27" name="Picture 26">
            <a:extLst>
              <a:ext uri="{FF2B5EF4-FFF2-40B4-BE49-F238E27FC236}">
                <a16:creationId xmlns:a16="http://schemas.microsoft.com/office/drawing/2014/main" id="{FFA5BEB2-9932-4473-917A-1759AA72D19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946061" y="8340761"/>
            <a:ext cx="204313" cy="228954"/>
          </a:xfrm>
          <a:prstGeom prst="rect">
            <a:avLst/>
          </a:prstGeom>
        </p:spPr>
      </p:pic>
      <p:pic>
        <p:nvPicPr>
          <p:cNvPr id="4" name="Picture 3">
            <a:extLst>
              <a:ext uri="{FF2B5EF4-FFF2-40B4-BE49-F238E27FC236}">
                <a16:creationId xmlns:a16="http://schemas.microsoft.com/office/drawing/2014/main" id="{738B8E78-DFAA-4408-8909-96E6E010DB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2943" y="6798622"/>
            <a:ext cx="5873570" cy="1908222"/>
          </a:xfrm>
          <a:prstGeom prst="rect">
            <a:avLst/>
          </a:prstGeom>
        </p:spPr>
      </p:pic>
      <p:sp>
        <p:nvSpPr>
          <p:cNvPr id="26" name="Rectangle 25">
            <a:extLst>
              <a:ext uri="{FF2B5EF4-FFF2-40B4-BE49-F238E27FC236}">
                <a16:creationId xmlns:a16="http://schemas.microsoft.com/office/drawing/2014/main" id="{D26B0608-2375-406F-B329-6C82CD5077F5}"/>
              </a:ext>
            </a:extLst>
          </p:cNvPr>
          <p:cNvSpPr/>
          <p:nvPr/>
        </p:nvSpPr>
        <p:spPr>
          <a:xfrm>
            <a:off x="4206670" y="7261860"/>
            <a:ext cx="326406" cy="3657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6" name="Picture 15">
            <a:extLst>
              <a:ext uri="{FF2B5EF4-FFF2-40B4-BE49-F238E27FC236}">
                <a16:creationId xmlns:a16="http://schemas.microsoft.com/office/drawing/2014/main" id="{3CB11EC8-FA2B-4996-869A-CE318336F53D}"/>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293506" y="7635258"/>
            <a:ext cx="204313" cy="228954"/>
          </a:xfrm>
          <a:prstGeom prst="rect">
            <a:avLst/>
          </a:prstGeom>
        </p:spPr>
      </p:pic>
      <p:sp>
        <p:nvSpPr>
          <p:cNvPr id="19" name="TextBox 18">
            <a:extLst>
              <a:ext uri="{FF2B5EF4-FFF2-40B4-BE49-F238E27FC236}">
                <a16:creationId xmlns:a16="http://schemas.microsoft.com/office/drawing/2014/main" id="{B864CF10-63B4-43C7-9FED-3B6888C14CF0}"/>
              </a:ext>
            </a:extLst>
          </p:cNvPr>
          <p:cNvSpPr txBox="1"/>
          <p:nvPr/>
        </p:nvSpPr>
        <p:spPr>
          <a:xfrm>
            <a:off x="1874520" y="8858752"/>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Delivery page.</a:t>
            </a:r>
          </a:p>
        </p:txBody>
      </p:sp>
      <p:sp>
        <p:nvSpPr>
          <p:cNvPr id="2" name="TextBox 23">
            <a:extLst>
              <a:ext uri="{FF2B5EF4-FFF2-40B4-BE49-F238E27FC236}">
                <a16:creationId xmlns:a16="http://schemas.microsoft.com/office/drawing/2014/main" id="{98100295-926B-15E2-A8A1-DF3B174D1DFF}"/>
              </a:ext>
            </a:extLst>
          </p:cNvPr>
          <p:cNvSpPr txBox="1"/>
          <p:nvPr/>
        </p:nvSpPr>
        <p:spPr>
          <a:xfrm>
            <a:off x="363715" y="1239669"/>
            <a:ext cx="6420352" cy="300082"/>
          </a:xfrm>
          <a:prstGeom prst="rect">
            <a:avLst/>
          </a:prstGeom>
          <a:noFill/>
        </p:spPr>
        <p:txBody>
          <a:bodyPr wrap="square">
            <a:spAutoFit/>
          </a:bodyPr>
          <a:lstStyle/>
          <a:p>
            <a:r>
              <a:rPr lang="en-US" sz="1350" b="1" dirty="0"/>
              <a:t>• Generate Schedule Delivery: Gen Schedule From Data In Import Delivery</a:t>
            </a:r>
            <a:r>
              <a:rPr lang="en-US" sz="1350" dirty="0"/>
              <a:t>.</a:t>
            </a:r>
          </a:p>
        </p:txBody>
      </p:sp>
      <p:sp>
        <p:nvSpPr>
          <p:cNvPr id="6" name="Arrow: Down 27">
            <a:extLst>
              <a:ext uri="{FF2B5EF4-FFF2-40B4-BE49-F238E27FC236}">
                <a16:creationId xmlns:a16="http://schemas.microsoft.com/office/drawing/2014/main" id="{03124347-B45E-4213-954B-CF9CB4E13CD9}"/>
              </a:ext>
            </a:extLst>
          </p:cNvPr>
          <p:cNvSpPr/>
          <p:nvPr/>
        </p:nvSpPr>
        <p:spPr>
          <a:xfrm>
            <a:off x="3330819" y="373336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8" name="Picture 4">
            <a:extLst>
              <a:ext uri="{FF2B5EF4-FFF2-40B4-BE49-F238E27FC236}">
                <a16:creationId xmlns:a16="http://schemas.microsoft.com/office/drawing/2014/main" id="{D80D5C52-BD39-9373-EDC1-987368FBC00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5" y="4196695"/>
            <a:ext cx="5995191" cy="2020034"/>
          </a:xfrm>
          <a:prstGeom prst="rect">
            <a:avLst/>
          </a:prstGeom>
        </p:spPr>
      </p:pic>
    </p:spTree>
    <p:extLst>
      <p:ext uri="{BB962C8B-B14F-4D97-AF65-F5344CB8AC3E}">
        <p14:creationId xmlns:p14="http://schemas.microsoft.com/office/powerpoint/2010/main" val="49742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5</a:t>
            </a:r>
            <a:r>
              <a:rPr kumimoji="1" lang="en-US" altLang="ja-JP" sz="1100" dirty="0"/>
              <a:t>. Out</a:t>
            </a:r>
            <a:r>
              <a:rPr lang="en-US" sz="1100" dirty="0"/>
              <a:t>bound Schedule Detail.</a:t>
            </a:r>
            <a:endParaRPr kumimoji="1" lang="en-US" altLang="ja-JP" sz="1100" dirty="0"/>
          </a:p>
        </p:txBody>
      </p:sp>
      <p:sp>
        <p:nvSpPr>
          <p:cNvPr id="7" name="TextBox 6">
            <a:extLst>
              <a:ext uri="{FF2B5EF4-FFF2-40B4-BE49-F238E27FC236}">
                <a16:creationId xmlns:a16="http://schemas.microsoft.com/office/drawing/2014/main" id="{F07282CE-3490-47AA-870C-FBA691BC99A5}"/>
              </a:ext>
            </a:extLst>
          </p:cNvPr>
          <p:cNvSpPr txBox="1"/>
          <p:nvPr/>
        </p:nvSpPr>
        <p:spPr>
          <a:xfrm>
            <a:off x="1874520" y="316130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Detail page</a:t>
            </a:r>
            <a:endParaRPr lang="th-TH" sz="1000" dirty="0">
              <a:solidFill>
                <a:srgbClr val="FF0000"/>
              </a:solidFill>
            </a:endParaRPr>
          </a:p>
        </p:txBody>
      </p:sp>
      <p:sp>
        <p:nvSpPr>
          <p:cNvPr id="8" name="TextBox 7">
            <a:extLst>
              <a:ext uri="{FF2B5EF4-FFF2-40B4-BE49-F238E27FC236}">
                <a16:creationId xmlns:a16="http://schemas.microsoft.com/office/drawing/2014/main" id="{E032D608-85AF-45B7-81BE-E04BED4FB0DA}"/>
              </a:ext>
            </a:extLst>
          </p:cNvPr>
          <p:cNvSpPr txBox="1"/>
          <p:nvPr/>
        </p:nvSpPr>
        <p:spPr>
          <a:xfrm>
            <a:off x="576283" y="1227030"/>
            <a:ext cx="5059680" cy="300082"/>
          </a:xfrm>
          <a:prstGeom prst="rect">
            <a:avLst/>
          </a:prstGeom>
          <a:noFill/>
        </p:spPr>
        <p:txBody>
          <a:bodyPr wrap="square">
            <a:spAutoFit/>
          </a:bodyPr>
          <a:lstStyle/>
          <a:p>
            <a:r>
              <a:rPr lang="en-US" sz="1350" dirty="0"/>
              <a:t>View data all Outbound Schedule</a:t>
            </a:r>
            <a:r>
              <a:rPr lang="th-TH" sz="1350" dirty="0"/>
              <a:t> </a:t>
            </a:r>
            <a:r>
              <a:rPr lang="en-US" sz="1350" dirty="0"/>
              <a:t>Detail</a:t>
            </a:r>
          </a:p>
        </p:txBody>
      </p:sp>
      <p:sp>
        <p:nvSpPr>
          <p:cNvPr id="10" name="TextBox 9">
            <a:extLst>
              <a:ext uri="{FF2B5EF4-FFF2-40B4-BE49-F238E27FC236}">
                <a16:creationId xmlns:a16="http://schemas.microsoft.com/office/drawing/2014/main" id="{3CD57CA9-69AE-4EE8-9984-EDB3A6B4858D}"/>
              </a:ext>
            </a:extLst>
          </p:cNvPr>
          <p:cNvSpPr txBox="1"/>
          <p:nvPr/>
        </p:nvSpPr>
        <p:spPr>
          <a:xfrm>
            <a:off x="466968" y="3429982"/>
            <a:ext cx="6117063" cy="715581"/>
          </a:xfrm>
          <a:prstGeom prst="rect">
            <a:avLst/>
          </a:prstGeom>
          <a:noFill/>
        </p:spPr>
        <p:txBody>
          <a:bodyPr wrap="square">
            <a:spAutoFit/>
          </a:bodyPr>
          <a:lstStyle/>
          <a:p>
            <a:r>
              <a:rPr lang="en-US" sz="1350" dirty="0"/>
              <a:t>When you arrive at this page, Click the “Search” button to search and display the desired information.</a:t>
            </a:r>
          </a:p>
          <a:p>
            <a:endParaRPr lang="en-US" sz="1350" dirty="0"/>
          </a:p>
        </p:txBody>
      </p:sp>
      <p:pic>
        <p:nvPicPr>
          <p:cNvPr id="12" name="Picture 11">
            <a:extLst>
              <a:ext uri="{FF2B5EF4-FFF2-40B4-BE49-F238E27FC236}">
                <a16:creationId xmlns:a16="http://schemas.microsoft.com/office/drawing/2014/main" id="{6CF3E1A9-82FD-45F1-84D4-B45F462F49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6283" y="4323893"/>
            <a:ext cx="5761462" cy="794536"/>
          </a:xfrm>
          <a:prstGeom prst="rect">
            <a:avLst/>
          </a:prstGeom>
        </p:spPr>
      </p:pic>
      <p:pic>
        <p:nvPicPr>
          <p:cNvPr id="15" name="Picture 14">
            <a:extLst>
              <a:ext uri="{FF2B5EF4-FFF2-40B4-BE49-F238E27FC236}">
                <a16:creationId xmlns:a16="http://schemas.microsoft.com/office/drawing/2014/main" id="{C8A1ACF1-DE23-4A30-BAB4-E21FBA03ED1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018737" y="4904466"/>
            <a:ext cx="204313" cy="228954"/>
          </a:xfrm>
          <a:prstGeom prst="rect">
            <a:avLst/>
          </a:prstGeom>
        </p:spPr>
      </p:pic>
      <p:pic>
        <p:nvPicPr>
          <p:cNvPr id="19" name="Picture 18">
            <a:extLst>
              <a:ext uri="{FF2B5EF4-FFF2-40B4-BE49-F238E27FC236}">
                <a16:creationId xmlns:a16="http://schemas.microsoft.com/office/drawing/2014/main" id="{6857B20F-1D4C-49D0-A3DB-5BC367F21F06}"/>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375419" y="5510436"/>
            <a:ext cx="204313" cy="228954"/>
          </a:xfrm>
          <a:prstGeom prst="rect">
            <a:avLst/>
          </a:prstGeom>
        </p:spPr>
      </p:pic>
      <p:sp>
        <p:nvSpPr>
          <p:cNvPr id="20" name="Arrow: Down 19">
            <a:extLst>
              <a:ext uri="{FF2B5EF4-FFF2-40B4-BE49-F238E27FC236}">
                <a16:creationId xmlns:a16="http://schemas.microsoft.com/office/drawing/2014/main" id="{06F2647E-6993-402C-9D88-855C3193F82E}"/>
              </a:ext>
            </a:extLst>
          </p:cNvPr>
          <p:cNvSpPr/>
          <p:nvPr/>
        </p:nvSpPr>
        <p:spPr>
          <a:xfrm>
            <a:off x="3106123" y="527162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4" name="TextBox 23">
            <a:extLst>
              <a:ext uri="{FF2B5EF4-FFF2-40B4-BE49-F238E27FC236}">
                <a16:creationId xmlns:a16="http://schemas.microsoft.com/office/drawing/2014/main" id="{472FD849-843D-4711-8728-F19026252F6F}"/>
              </a:ext>
            </a:extLst>
          </p:cNvPr>
          <p:cNvSpPr txBox="1"/>
          <p:nvPr/>
        </p:nvSpPr>
        <p:spPr>
          <a:xfrm>
            <a:off x="466968" y="399868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5" name="Picture 4">
            <a:extLst>
              <a:ext uri="{FF2B5EF4-FFF2-40B4-BE49-F238E27FC236}">
                <a16:creationId xmlns:a16="http://schemas.microsoft.com/office/drawing/2014/main" id="{0092E486-369E-40FD-97D9-66B52E745F79}"/>
              </a:ext>
            </a:extLst>
          </p:cNvPr>
          <p:cNvPicPr>
            <a:picLocks noChangeAspect="1"/>
          </p:cNvPicPr>
          <p:nvPr/>
        </p:nvPicPr>
        <p:blipFill>
          <a:blip r:embed="rId4">
            <a:extLst>
              <a:ext uri="{28A0092B-C50C-407E-A947-70E740481C1C}">
                <a14:useLocalDpi xmlns:a14="http://schemas.microsoft.com/office/drawing/2010/main" val="0"/>
              </a:ext>
            </a:extLst>
          </a:blip>
          <a:srcRect t="17566" b="17566"/>
          <a:stretch/>
        </p:blipFill>
        <p:spPr>
          <a:xfrm>
            <a:off x="713253" y="1467628"/>
            <a:ext cx="5624492" cy="1738739"/>
          </a:xfrm>
          <a:prstGeom prst="rect">
            <a:avLst/>
          </a:prstGeom>
        </p:spPr>
      </p:pic>
      <p:pic>
        <p:nvPicPr>
          <p:cNvPr id="13" name="Picture 12">
            <a:extLst>
              <a:ext uri="{FF2B5EF4-FFF2-40B4-BE49-F238E27FC236}">
                <a16:creationId xmlns:a16="http://schemas.microsoft.com/office/drawing/2014/main" id="{7C0EA588-0408-4D28-9E04-AADD38E0173E}"/>
              </a:ext>
            </a:extLst>
          </p:cNvPr>
          <p:cNvPicPr>
            <a:picLocks noChangeAspect="1"/>
          </p:cNvPicPr>
          <p:nvPr/>
        </p:nvPicPr>
        <p:blipFill>
          <a:blip r:embed="rId5">
            <a:extLst>
              <a:ext uri="{28A0092B-C50C-407E-A947-70E740481C1C}">
                <a14:useLocalDpi xmlns:a14="http://schemas.microsoft.com/office/drawing/2010/main" val="0"/>
              </a:ext>
            </a:extLst>
          </a:blip>
          <a:srcRect t="10350" b="10350"/>
          <a:stretch/>
        </p:blipFill>
        <p:spPr>
          <a:xfrm>
            <a:off x="493616" y="5769178"/>
            <a:ext cx="5761462" cy="2178481"/>
          </a:xfrm>
          <a:prstGeom prst="rect">
            <a:avLst/>
          </a:prstGeom>
        </p:spPr>
      </p:pic>
    </p:spTree>
    <p:extLst>
      <p:ext uri="{BB962C8B-B14F-4D97-AF65-F5344CB8AC3E}">
        <p14:creationId xmlns:p14="http://schemas.microsoft.com/office/powerpoint/2010/main" val="158326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a:t>
            </a:r>
            <a:r>
              <a:rPr kumimoji="1" lang="th-TH" altLang="ja-JP" sz="1100" dirty="0"/>
              <a:t>5</a:t>
            </a:r>
            <a:r>
              <a:rPr kumimoji="1" lang="en-US" altLang="ja-JP" sz="1100" dirty="0"/>
              <a:t>. Out</a:t>
            </a:r>
            <a:r>
              <a:rPr lang="en-US" sz="1100" dirty="0"/>
              <a:t>bound Schedule Detail.</a:t>
            </a:r>
            <a:endParaRPr kumimoji="1" lang="en-US" altLang="ja-JP" sz="1100" dirty="0"/>
          </a:p>
        </p:txBody>
      </p:sp>
      <p:sp>
        <p:nvSpPr>
          <p:cNvPr id="29" name="TextBox 28">
            <a:extLst>
              <a:ext uri="{FF2B5EF4-FFF2-40B4-BE49-F238E27FC236}">
                <a16:creationId xmlns:a16="http://schemas.microsoft.com/office/drawing/2014/main" id="{6DBD2A36-2E98-45D8-8778-10191F3D4D3E}"/>
              </a:ext>
            </a:extLst>
          </p:cNvPr>
          <p:cNvSpPr txBox="1"/>
          <p:nvPr/>
        </p:nvSpPr>
        <p:spPr>
          <a:xfrm>
            <a:off x="1669033" y="7684252"/>
            <a:ext cx="3429000" cy="300082"/>
          </a:xfrm>
          <a:prstGeom prst="rect">
            <a:avLst/>
          </a:prstGeom>
          <a:noFill/>
        </p:spPr>
        <p:txBody>
          <a:bodyPr wrap="square">
            <a:spAutoFit/>
          </a:bodyPr>
          <a:lstStyle/>
          <a:p>
            <a:r>
              <a:rPr lang="en-US" sz="1350" dirty="0"/>
              <a:t>It will export data from the current page.</a:t>
            </a:r>
          </a:p>
        </p:txBody>
      </p:sp>
      <p:sp>
        <p:nvSpPr>
          <p:cNvPr id="21" name="TextBox 20">
            <a:extLst>
              <a:ext uri="{FF2B5EF4-FFF2-40B4-BE49-F238E27FC236}">
                <a16:creationId xmlns:a16="http://schemas.microsoft.com/office/drawing/2014/main" id="{47C5CF95-4481-4098-8800-DAD44D9226DC}"/>
              </a:ext>
            </a:extLst>
          </p:cNvPr>
          <p:cNvSpPr txBox="1"/>
          <p:nvPr/>
        </p:nvSpPr>
        <p:spPr>
          <a:xfrm>
            <a:off x="334538" y="1420260"/>
            <a:ext cx="3429000"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 name="Picture 3">
            <a:extLst>
              <a:ext uri="{FF2B5EF4-FFF2-40B4-BE49-F238E27FC236}">
                <a16:creationId xmlns:a16="http://schemas.microsoft.com/office/drawing/2014/main" id="{38D1CB21-D9C1-5905-E4D9-A22832239A5C}"/>
              </a:ext>
            </a:extLst>
          </p:cNvPr>
          <p:cNvPicPr>
            <a:picLocks noChangeAspect="1"/>
          </p:cNvPicPr>
          <p:nvPr/>
        </p:nvPicPr>
        <p:blipFill>
          <a:blip r:embed="rId2">
            <a:extLst>
              <a:ext uri="{28A0092B-C50C-407E-A947-70E740481C1C}">
                <a14:useLocalDpi xmlns:a14="http://schemas.microsoft.com/office/drawing/2010/main" val="0"/>
              </a:ext>
            </a:extLst>
          </a:blip>
          <a:srcRect t="7528" b="7528"/>
          <a:stretch/>
        </p:blipFill>
        <p:spPr>
          <a:xfrm>
            <a:off x="510733" y="4111709"/>
            <a:ext cx="5809105" cy="2354166"/>
          </a:xfrm>
          <a:prstGeom prst="rect">
            <a:avLst/>
          </a:prstGeom>
        </p:spPr>
      </p:pic>
      <p:sp>
        <p:nvSpPr>
          <p:cNvPr id="4" name="Rectangle 17">
            <a:extLst>
              <a:ext uri="{FF2B5EF4-FFF2-40B4-BE49-F238E27FC236}">
                <a16:creationId xmlns:a16="http://schemas.microsoft.com/office/drawing/2014/main" id="{DE180A26-8C79-6730-B95F-41FD3D7C3B02}"/>
              </a:ext>
            </a:extLst>
          </p:cNvPr>
          <p:cNvSpPr/>
          <p:nvPr/>
        </p:nvSpPr>
        <p:spPr>
          <a:xfrm>
            <a:off x="1419505" y="4822153"/>
            <a:ext cx="855535" cy="20375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6" name="Rectangle 18">
            <a:extLst>
              <a:ext uri="{FF2B5EF4-FFF2-40B4-BE49-F238E27FC236}">
                <a16:creationId xmlns:a16="http://schemas.microsoft.com/office/drawing/2014/main" id="{CCF391E2-9538-6035-4E19-902C0BE80D4D}"/>
              </a:ext>
            </a:extLst>
          </p:cNvPr>
          <p:cNvSpPr/>
          <p:nvPr/>
        </p:nvSpPr>
        <p:spPr>
          <a:xfrm>
            <a:off x="4340667" y="2758859"/>
            <a:ext cx="2240317" cy="11398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26">
            <a:extLst>
              <a:ext uri="{FF2B5EF4-FFF2-40B4-BE49-F238E27FC236}">
                <a16:creationId xmlns:a16="http://schemas.microsoft.com/office/drawing/2014/main" id="{7B5FAC9C-5029-B3CD-19EC-A16B790964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223" y="3151563"/>
            <a:ext cx="3053470" cy="350550"/>
          </a:xfrm>
          <a:prstGeom prst="rect">
            <a:avLst/>
          </a:prstGeom>
        </p:spPr>
      </p:pic>
      <p:sp>
        <p:nvSpPr>
          <p:cNvPr id="8" name="Arrow: Down 27">
            <a:extLst>
              <a:ext uri="{FF2B5EF4-FFF2-40B4-BE49-F238E27FC236}">
                <a16:creationId xmlns:a16="http://schemas.microsoft.com/office/drawing/2014/main" id="{4C083DA1-7FA8-57F7-7232-69AD4C357317}"/>
              </a:ext>
            </a:extLst>
          </p:cNvPr>
          <p:cNvSpPr/>
          <p:nvPr/>
        </p:nvSpPr>
        <p:spPr>
          <a:xfrm>
            <a:off x="3289878" y="3643374"/>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9" name="Picture 29">
            <a:extLst>
              <a:ext uri="{FF2B5EF4-FFF2-40B4-BE49-F238E27FC236}">
                <a16:creationId xmlns:a16="http://schemas.microsoft.com/office/drawing/2014/main" id="{F588108F-C99D-4696-FFC9-9B6AE3699381}"/>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3976901" y="3419875"/>
            <a:ext cx="204313" cy="228954"/>
          </a:xfrm>
          <a:prstGeom prst="rect">
            <a:avLst/>
          </a:prstGeom>
        </p:spPr>
      </p:pic>
      <p:pic>
        <p:nvPicPr>
          <p:cNvPr id="10" name="Picture 3">
            <a:extLst>
              <a:ext uri="{FF2B5EF4-FFF2-40B4-BE49-F238E27FC236}">
                <a16:creationId xmlns:a16="http://schemas.microsoft.com/office/drawing/2014/main" id="{BE709878-609A-F982-AF38-1C701816C8AB}"/>
              </a:ext>
            </a:extLst>
          </p:cNvPr>
          <p:cNvPicPr>
            <a:picLocks noChangeAspect="1"/>
          </p:cNvPicPr>
          <p:nvPr/>
        </p:nvPicPr>
        <p:blipFill>
          <a:blip r:embed="rId5">
            <a:extLst>
              <a:ext uri="{28A0092B-C50C-407E-A947-70E740481C1C}">
                <a14:useLocalDpi xmlns:a14="http://schemas.microsoft.com/office/drawing/2010/main" val="0"/>
              </a:ext>
            </a:extLst>
          </a:blip>
          <a:srcRect t="19224" b="19224"/>
          <a:stretch/>
        </p:blipFill>
        <p:spPr>
          <a:xfrm>
            <a:off x="4426250" y="2901976"/>
            <a:ext cx="2068638" cy="838325"/>
          </a:xfrm>
          <a:prstGeom prst="rect">
            <a:avLst/>
          </a:prstGeom>
        </p:spPr>
      </p:pic>
    </p:spTree>
    <p:extLst>
      <p:ext uri="{BB962C8B-B14F-4D97-AF65-F5344CB8AC3E}">
        <p14:creationId xmlns:p14="http://schemas.microsoft.com/office/powerpoint/2010/main" val="222502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06EF12-110D-408D-AF1B-E0AB6F0C1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0916" y="2738527"/>
            <a:ext cx="5975603" cy="193021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2-2-6. Production Assembly </a:t>
            </a:r>
            <a:r>
              <a:rPr kumimoji="1" lang="en-US" altLang="ja-JP" sz="1100" dirty="0" err="1"/>
              <a:t>Fg</a:t>
            </a:r>
            <a:r>
              <a:rPr lang="en-US" sz="1100" dirty="0"/>
              <a:t>.</a:t>
            </a:r>
            <a:endParaRPr kumimoji="1" lang="en-US" altLang="ja-JP" sz="1100" dirty="0"/>
          </a:p>
        </p:txBody>
      </p:sp>
      <p:sp>
        <p:nvSpPr>
          <p:cNvPr id="24" name="TextBox 23">
            <a:extLst>
              <a:ext uri="{FF2B5EF4-FFF2-40B4-BE49-F238E27FC236}">
                <a16:creationId xmlns:a16="http://schemas.microsoft.com/office/drawing/2014/main" id="{46C24E56-2962-4392-A417-68D8AAFD56EF}"/>
              </a:ext>
            </a:extLst>
          </p:cNvPr>
          <p:cNvSpPr txBox="1"/>
          <p:nvPr/>
        </p:nvSpPr>
        <p:spPr>
          <a:xfrm>
            <a:off x="382759" y="1248381"/>
            <a:ext cx="6264148" cy="300082"/>
          </a:xfrm>
          <a:prstGeom prst="rect">
            <a:avLst/>
          </a:prstGeom>
          <a:noFill/>
        </p:spPr>
        <p:txBody>
          <a:bodyPr wrap="square">
            <a:spAutoFit/>
          </a:bodyPr>
          <a:lstStyle/>
          <a:p>
            <a:r>
              <a:rPr lang="en-US" sz="1350" b="1" dirty="0"/>
              <a:t>• Search And View Detail Production </a:t>
            </a:r>
            <a:r>
              <a:rPr lang="en-US" sz="1350" b="1" dirty="0" err="1"/>
              <a:t>Fg</a:t>
            </a:r>
            <a:endParaRPr lang="en-US" sz="1350" dirty="0"/>
          </a:p>
        </p:txBody>
      </p:sp>
      <p:pic>
        <p:nvPicPr>
          <p:cNvPr id="20" name="Picture 19">
            <a:extLst>
              <a:ext uri="{FF2B5EF4-FFF2-40B4-BE49-F238E27FC236}">
                <a16:creationId xmlns:a16="http://schemas.microsoft.com/office/drawing/2014/main" id="{94DDC3CE-E745-43F9-8A6E-E67369DCA5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916" y="1663421"/>
            <a:ext cx="5780278" cy="591679"/>
          </a:xfrm>
          <a:prstGeom prst="rect">
            <a:avLst/>
          </a:prstGeom>
        </p:spPr>
      </p:pic>
      <p:sp>
        <p:nvSpPr>
          <p:cNvPr id="13" name="Arrow: Down 12">
            <a:extLst>
              <a:ext uri="{FF2B5EF4-FFF2-40B4-BE49-F238E27FC236}">
                <a16:creationId xmlns:a16="http://schemas.microsoft.com/office/drawing/2014/main" id="{DC98875C-A715-4766-BF9A-B6D59FDA81BE}"/>
              </a:ext>
            </a:extLst>
          </p:cNvPr>
          <p:cNvSpPr/>
          <p:nvPr/>
        </p:nvSpPr>
        <p:spPr>
          <a:xfrm>
            <a:off x="3463695" y="467040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295855" y="2245372"/>
            <a:ext cx="204313" cy="228954"/>
          </a:xfrm>
          <a:prstGeom prst="rect">
            <a:avLst/>
          </a:prstGeom>
        </p:spPr>
      </p:pic>
      <p:sp>
        <p:nvSpPr>
          <p:cNvPr id="26" name="Arrow: Down 25">
            <a:extLst>
              <a:ext uri="{FF2B5EF4-FFF2-40B4-BE49-F238E27FC236}">
                <a16:creationId xmlns:a16="http://schemas.microsoft.com/office/drawing/2014/main" id="{E5CFD430-FE7A-465F-B082-5D905D42DFFA}"/>
              </a:ext>
            </a:extLst>
          </p:cNvPr>
          <p:cNvSpPr/>
          <p:nvPr/>
        </p:nvSpPr>
        <p:spPr>
          <a:xfrm>
            <a:off x="3463695" y="2341252"/>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7" name="Rectangle 26">
            <a:extLst>
              <a:ext uri="{FF2B5EF4-FFF2-40B4-BE49-F238E27FC236}">
                <a16:creationId xmlns:a16="http://schemas.microsoft.com/office/drawing/2014/main" id="{D172862F-20FB-4C28-BB6E-CCF2C8CD6EAF}"/>
              </a:ext>
            </a:extLst>
          </p:cNvPr>
          <p:cNvSpPr/>
          <p:nvPr/>
        </p:nvSpPr>
        <p:spPr>
          <a:xfrm>
            <a:off x="1385438" y="3596564"/>
            <a:ext cx="4939162" cy="3543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1" name="TextBox 30">
            <a:extLst>
              <a:ext uri="{FF2B5EF4-FFF2-40B4-BE49-F238E27FC236}">
                <a16:creationId xmlns:a16="http://schemas.microsoft.com/office/drawing/2014/main" id="{89769F68-2747-48AB-AE32-1C3CF9EEF872}"/>
              </a:ext>
            </a:extLst>
          </p:cNvPr>
          <p:cNvSpPr txBox="1"/>
          <p:nvPr/>
        </p:nvSpPr>
        <p:spPr>
          <a:xfrm>
            <a:off x="470915" y="7000294"/>
            <a:ext cx="6052547"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Production Inbound Type </a:t>
            </a:r>
            <a:r>
              <a:rPr lang="en-US" sz="1350" dirty="0" err="1"/>
              <a:t>Fg</a:t>
            </a:r>
            <a:endParaRPr kumimoji="1" lang="en-US" altLang="ja-JP" sz="1350" b="1" kern="0" dirty="0">
              <a:solidFill>
                <a:prstClr val="black"/>
              </a:solidFill>
            </a:endParaRPr>
          </a:p>
        </p:txBody>
      </p:sp>
      <p:pic>
        <p:nvPicPr>
          <p:cNvPr id="9" name="Picture 8">
            <a:extLst>
              <a:ext uri="{FF2B5EF4-FFF2-40B4-BE49-F238E27FC236}">
                <a16:creationId xmlns:a16="http://schemas.microsoft.com/office/drawing/2014/main" id="{309AD923-8BAB-4CD9-B9CD-BBB74B1806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0915" y="5119317"/>
            <a:ext cx="5975603" cy="1717337"/>
          </a:xfrm>
          <a:prstGeom prst="rect">
            <a:avLst/>
          </a:prstGeom>
        </p:spPr>
      </p:pic>
      <p:sp>
        <p:nvSpPr>
          <p:cNvPr id="22" name="Rectangle 21">
            <a:extLst>
              <a:ext uri="{FF2B5EF4-FFF2-40B4-BE49-F238E27FC236}">
                <a16:creationId xmlns:a16="http://schemas.microsoft.com/office/drawing/2014/main" id="{8E86B14F-C9D3-4744-88DB-C75E211DF347}"/>
              </a:ext>
            </a:extLst>
          </p:cNvPr>
          <p:cNvSpPr/>
          <p:nvPr/>
        </p:nvSpPr>
        <p:spPr>
          <a:xfrm>
            <a:off x="1446398" y="5892250"/>
            <a:ext cx="725302" cy="45520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 name="Picture 8">
            <a:extLst>
              <a:ext uri="{FF2B5EF4-FFF2-40B4-BE49-F238E27FC236}">
                <a16:creationId xmlns:a16="http://schemas.microsoft.com/office/drawing/2014/main" id="{A7765C52-6259-7F16-8D22-1E3FD4BF89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0915" y="7464060"/>
            <a:ext cx="5975603" cy="1847580"/>
          </a:xfrm>
          <a:prstGeom prst="rect">
            <a:avLst/>
          </a:prstGeom>
        </p:spPr>
      </p:pic>
    </p:spTree>
    <p:extLst>
      <p:ext uri="{BB962C8B-B14F-4D97-AF65-F5344CB8AC3E}">
        <p14:creationId xmlns:p14="http://schemas.microsoft.com/office/powerpoint/2010/main" val="347503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dirty="0"/>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2-2-6. Production Assembly </a:t>
            </a:r>
            <a:r>
              <a:rPr kumimoji="1" lang="en-US" altLang="ja-JP" sz="1100" dirty="0" err="1"/>
              <a:t>Fg</a:t>
            </a:r>
            <a:r>
              <a:rPr lang="en-US" sz="1100" dirty="0"/>
              <a:t>.</a:t>
            </a:r>
            <a:endParaRPr kumimoji="1" lang="en-US" altLang="ja-JP" sz="1100" dirty="0"/>
          </a:p>
        </p:txBody>
      </p:sp>
      <p:sp>
        <p:nvSpPr>
          <p:cNvPr id="24" name="TextBox 23">
            <a:extLst>
              <a:ext uri="{FF2B5EF4-FFF2-40B4-BE49-F238E27FC236}">
                <a16:creationId xmlns:a16="http://schemas.microsoft.com/office/drawing/2014/main" id="{46C24E56-2962-4392-A417-68D8AAFD56EF}"/>
              </a:ext>
            </a:extLst>
          </p:cNvPr>
          <p:cNvSpPr txBox="1"/>
          <p:nvPr/>
        </p:nvSpPr>
        <p:spPr>
          <a:xfrm>
            <a:off x="470916" y="1212848"/>
            <a:ext cx="6264148"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Material Inbound Type </a:t>
            </a:r>
            <a:r>
              <a:rPr lang="en-US" sz="1350" dirty="0" err="1"/>
              <a:t>Fg</a:t>
            </a:r>
            <a:endParaRPr kumimoji="1" lang="en-US" altLang="ja-JP" sz="1350" b="1" kern="0" dirty="0">
              <a:solidFill>
                <a:prstClr val="black"/>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953360" y="2159637"/>
            <a:ext cx="204313" cy="228954"/>
          </a:xfrm>
          <a:prstGeom prst="rect">
            <a:avLst/>
          </a:prstGeom>
        </p:spPr>
      </p:pic>
      <p:pic>
        <p:nvPicPr>
          <p:cNvPr id="4" name="Picture 3">
            <a:extLst>
              <a:ext uri="{FF2B5EF4-FFF2-40B4-BE49-F238E27FC236}">
                <a16:creationId xmlns:a16="http://schemas.microsoft.com/office/drawing/2014/main" id="{72B70315-2A2E-452A-B765-36BC1E551B59}"/>
              </a:ext>
            </a:extLst>
          </p:cNvPr>
          <p:cNvPicPr>
            <a:picLocks noChangeAspect="1"/>
          </p:cNvPicPr>
          <p:nvPr/>
        </p:nvPicPr>
        <p:blipFill>
          <a:blip r:embed="rId3">
            <a:extLst>
              <a:ext uri="{28A0092B-C50C-407E-A947-70E740481C1C}">
                <a14:useLocalDpi xmlns:a14="http://schemas.microsoft.com/office/drawing/2010/main" val="0"/>
              </a:ext>
            </a:extLst>
          </a:blip>
          <a:srcRect t="17553" b="17553"/>
          <a:stretch/>
        </p:blipFill>
        <p:spPr>
          <a:xfrm>
            <a:off x="601980" y="1522180"/>
            <a:ext cx="5722620" cy="1765712"/>
          </a:xfrm>
          <a:prstGeom prst="rect">
            <a:avLst/>
          </a:prstGeom>
        </p:spPr>
      </p:pic>
      <p:sp>
        <p:nvSpPr>
          <p:cNvPr id="11" name="TextBox 10">
            <a:extLst>
              <a:ext uri="{FF2B5EF4-FFF2-40B4-BE49-F238E27FC236}">
                <a16:creationId xmlns:a16="http://schemas.microsoft.com/office/drawing/2014/main" id="{97E99111-8511-449A-81F7-9317543C554D}"/>
              </a:ext>
            </a:extLst>
          </p:cNvPr>
          <p:cNvSpPr txBox="1"/>
          <p:nvPr/>
        </p:nvSpPr>
        <p:spPr>
          <a:xfrm>
            <a:off x="1789176" y="333345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Material Inbound Detail For Production </a:t>
            </a:r>
            <a:r>
              <a:rPr lang="en-US" sz="1000" dirty="0" err="1">
                <a:solidFill>
                  <a:srgbClr val="FF0000"/>
                </a:solidFill>
              </a:rPr>
              <a:t>Fg</a:t>
            </a:r>
            <a:endParaRPr lang="en-US" sz="1000" dirty="0">
              <a:solidFill>
                <a:srgbClr val="FF0000"/>
              </a:solidFill>
            </a:endParaRPr>
          </a:p>
        </p:txBody>
      </p:sp>
      <p:sp>
        <p:nvSpPr>
          <p:cNvPr id="20" name="TextBox 19">
            <a:extLst>
              <a:ext uri="{FF2B5EF4-FFF2-40B4-BE49-F238E27FC236}">
                <a16:creationId xmlns:a16="http://schemas.microsoft.com/office/drawing/2014/main" id="{71A6A545-5BE4-49FA-96E2-CBAD4229B97A}"/>
              </a:ext>
            </a:extLst>
          </p:cNvPr>
          <p:cNvSpPr txBox="1"/>
          <p:nvPr/>
        </p:nvSpPr>
        <p:spPr>
          <a:xfrm>
            <a:off x="470916" y="4073899"/>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21" name="Picture 20">
            <a:extLst>
              <a:ext uri="{FF2B5EF4-FFF2-40B4-BE49-F238E27FC236}">
                <a16:creationId xmlns:a16="http://schemas.microsoft.com/office/drawing/2014/main" id="{ECE8DD29-A589-474B-B260-D72835F42DC2}"/>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259940" y="4855010"/>
            <a:ext cx="204313" cy="228954"/>
          </a:xfrm>
          <a:prstGeom prst="rect">
            <a:avLst/>
          </a:prstGeom>
        </p:spPr>
      </p:pic>
      <p:sp>
        <p:nvSpPr>
          <p:cNvPr id="22" name="Arrow: Down 21">
            <a:extLst>
              <a:ext uri="{FF2B5EF4-FFF2-40B4-BE49-F238E27FC236}">
                <a16:creationId xmlns:a16="http://schemas.microsoft.com/office/drawing/2014/main" id="{D41FA3E6-8E0B-4A81-8011-75D1602ACDC3}"/>
              </a:ext>
            </a:extLst>
          </p:cNvPr>
          <p:cNvSpPr/>
          <p:nvPr/>
        </p:nvSpPr>
        <p:spPr>
          <a:xfrm>
            <a:off x="3294888" y="529659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3" name="Picture 12">
            <a:extLst>
              <a:ext uri="{FF2B5EF4-FFF2-40B4-BE49-F238E27FC236}">
                <a16:creationId xmlns:a16="http://schemas.microsoft.com/office/drawing/2014/main" id="{4D6BEBA6-2460-494F-A057-442D6C5AA4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1980" y="5776059"/>
            <a:ext cx="5690671" cy="3423332"/>
          </a:xfrm>
          <a:prstGeom prst="rect">
            <a:avLst/>
          </a:prstGeom>
        </p:spPr>
      </p:pic>
      <p:pic>
        <p:nvPicPr>
          <p:cNvPr id="25" name="Picture 24">
            <a:extLst>
              <a:ext uri="{FF2B5EF4-FFF2-40B4-BE49-F238E27FC236}">
                <a16:creationId xmlns:a16="http://schemas.microsoft.com/office/drawing/2014/main" id="{C7059FE3-1E87-4751-AD53-E5CABC7B23E2}"/>
              </a:ext>
            </a:extLst>
          </p:cNvPr>
          <p:cNvPicPr>
            <a:picLocks noChangeAspect="1"/>
          </p:cNvPicPr>
          <p:nvPr/>
        </p:nvPicPr>
        <p:blipFill rotWithShape="1">
          <a:blip r:embed="rId5"/>
          <a:srcRect l="60667"/>
          <a:stretch/>
        </p:blipFill>
        <p:spPr>
          <a:xfrm>
            <a:off x="4770120" y="1716450"/>
            <a:ext cx="1526540" cy="367361"/>
          </a:xfrm>
          <a:prstGeom prst="rect">
            <a:avLst/>
          </a:prstGeom>
        </p:spPr>
      </p:pic>
      <p:pic>
        <p:nvPicPr>
          <p:cNvPr id="29" name="Picture 28">
            <a:extLst>
              <a:ext uri="{FF2B5EF4-FFF2-40B4-BE49-F238E27FC236}">
                <a16:creationId xmlns:a16="http://schemas.microsoft.com/office/drawing/2014/main" id="{B05E4EFC-049C-4654-85EF-A5E0360D7AC5}"/>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3755002" y="6820473"/>
            <a:ext cx="144308" cy="228954"/>
          </a:xfrm>
          <a:prstGeom prst="rect">
            <a:avLst/>
          </a:prstGeom>
        </p:spPr>
      </p:pic>
      <p:sp>
        <p:nvSpPr>
          <p:cNvPr id="7" name="テキスト ボックス 29">
            <a:extLst>
              <a:ext uri="{FF2B5EF4-FFF2-40B4-BE49-F238E27FC236}">
                <a16:creationId xmlns:a16="http://schemas.microsoft.com/office/drawing/2014/main" id="{C093782F-BCA4-6E8C-9687-3B3A364A60D0}"/>
              </a:ext>
            </a:extLst>
          </p:cNvPr>
          <p:cNvSpPr txBox="1"/>
          <p:nvPr/>
        </p:nvSpPr>
        <p:spPr>
          <a:xfrm>
            <a:off x="406400" y="3794299"/>
            <a:ext cx="4200886" cy="261610"/>
          </a:xfrm>
          <a:prstGeom prst="rect">
            <a:avLst/>
          </a:prstGeom>
          <a:noFill/>
        </p:spPr>
        <p:txBody>
          <a:bodyPr wrap="square" rtlCol="0">
            <a:spAutoFit/>
          </a:bodyPr>
          <a:lstStyle/>
          <a:p>
            <a:r>
              <a:rPr kumimoji="1" lang="en-US" altLang="ja-JP" sz="1100" dirty="0"/>
              <a:t>2-2-7. Production Assembly </a:t>
            </a:r>
            <a:r>
              <a:rPr kumimoji="1" lang="en-US" altLang="ja-JP" sz="1100" dirty="0" err="1"/>
              <a:t>Sdi</a:t>
            </a:r>
            <a:r>
              <a:rPr lang="en-US" sz="1100" dirty="0"/>
              <a:t>.</a:t>
            </a:r>
            <a:endParaRPr kumimoji="1" lang="en-US" altLang="ja-JP" sz="1100" dirty="0"/>
          </a:p>
        </p:txBody>
      </p:sp>
      <p:pic>
        <p:nvPicPr>
          <p:cNvPr id="9" name="Picture 12">
            <a:extLst>
              <a:ext uri="{FF2B5EF4-FFF2-40B4-BE49-F238E27FC236}">
                <a16:creationId xmlns:a16="http://schemas.microsoft.com/office/drawing/2014/main" id="{6B0463F9-AA4E-67AF-46C4-7B7DF94FC4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5348" y="4504754"/>
            <a:ext cx="5727303" cy="651965"/>
          </a:xfrm>
          <a:prstGeom prst="rect">
            <a:avLst/>
          </a:prstGeom>
        </p:spPr>
      </p:pic>
    </p:spTree>
    <p:extLst>
      <p:ext uri="{BB962C8B-B14F-4D97-AF65-F5344CB8AC3E}">
        <p14:creationId xmlns:p14="http://schemas.microsoft.com/office/powerpoint/2010/main" val="2929867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dirty="0"/>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2-2-6. Production Assembly </a:t>
            </a:r>
            <a:r>
              <a:rPr kumimoji="1" lang="en-US" altLang="ja-JP" sz="1100" dirty="0" err="1"/>
              <a:t>Fg</a:t>
            </a:r>
            <a:r>
              <a:rPr lang="en-US" sz="1100" dirty="0"/>
              <a:t>.</a:t>
            </a:r>
            <a:endParaRPr kumimoji="1" lang="en-US" altLang="ja-JP" sz="1100" dirty="0"/>
          </a:p>
        </p:txBody>
      </p:sp>
      <p:sp>
        <p:nvSpPr>
          <p:cNvPr id="24" name="TextBox 23">
            <a:extLst>
              <a:ext uri="{FF2B5EF4-FFF2-40B4-BE49-F238E27FC236}">
                <a16:creationId xmlns:a16="http://schemas.microsoft.com/office/drawing/2014/main" id="{46C24E56-2962-4392-A417-68D8AAFD56EF}"/>
              </a:ext>
            </a:extLst>
          </p:cNvPr>
          <p:cNvSpPr txBox="1"/>
          <p:nvPr/>
        </p:nvSpPr>
        <p:spPr>
          <a:xfrm>
            <a:off x="470916" y="1212848"/>
            <a:ext cx="6264148"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Material Inbound Type </a:t>
            </a:r>
            <a:r>
              <a:rPr lang="en-US" sz="1350" dirty="0" err="1"/>
              <a:t>Fg</a:t>
            </a:r>
            <a:endParaRPr kumimoji="1" lang="en-US" altLang="ja-JP" sz="1350" b="1" kern="0" dirty="0">
              <a:solidFill>
                <a:prstClr val="black"/>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953360" y="2159637"/>
            <a:ext cx="204313" cy="228954"/>
          </a:xfrm>
          <a:prstGeom prst="rect">
            <a:avLst/>
          </a:prstGeom>
        </p:spPr>
      </p:pic>
      <p:pic>
        <p:nvPicPr>
          <p:cNvPr id="4" name="Picture 3">
            <a:extLst>
              <a:ext uri="{FF2B5EF4-FFF2-40B4-BE49-F238E27FC236}">
                <a16:creationId xmlns:a16="http://schemas.microsoft.com/office/drawing/2014/main" id="{72B70315-2A2E-452A-B765-36BC1E551B59}"/>
              </a:ext>
            </a:extLst>
          </p:cNvPr>
          <p:cNvPicPr>
            <a:picLocks noChangeAspect="1"/>
          </p:cNvPicPr>
          <p:nvPr/>
        </p:nvPicPr>
        <p:blipFill>
          <a:blip r:embed="rId3">
            <a:extLst>
              <a:ext uri="{28A0092B-C50C-407E-A947-70E740481C1C}">
                <a14:useLocalDpi xmlns:a14="http://schemas.microsoft.com/office/drawing/2010/main" val="0"/>
              </a:ext>
            </a:extLst>
          </a:blip>
          <a:srcRect t="17553" b="17553"/>
          <a:stretch/>
        </p:blipFill>
        <p:spPr>
          <a:xfrm>
            <a:off x="601980" y="1522180"/>
            <a:ext cx="5722620" cy="1765712"/>
          </a:xfrm>
          <a:prstGeom prst="rect">
            <a:avLst/>
          </a:prstGeom>
        </p:spPr>
      </p:pic>
      <p:sp>
        <p:nvSpPr>
          <p:cNvPr id="11" name="TextBox 10">
            <a:extLst>
              <a:ext uri="{FF2B5EF4-FFF2-40B4-BE49-F238E27FC236}">
                <a16:creationId xmlns:a16="http://schemas.microsoft.com/office/drawing/2014/main" id="{97E99111-8511-449A-81F7-9317543C554D}"/>
              </a:ext>
            </a:extLst>
          </p:cNvPr>
          <p:cNvSpPr txBox="1"/>
          <p:nvPr/>
        </p:nvSpPr>
        <p:spPr>
          <a:xfrm>
            <a:off x="1789176" y="333345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Material Inbound Detail For Production </a:t>
            </a:r>
            <a:r>
              <a:rPr lang="en-US" sz="1000" dirty="0" err="1">
                <a:solidFill>
                  <a:srgbClr val="FF0000"/>
                </a:solidFill>
              </a:rPr>
              <a:t>Fg</a:t>
            </a:r>
            <a:endParaRPr lang="en-US" sz="1000" dirty="0">
              <a:solidFill>
                <a:srgbClr val="FF0000"/>
              </a:solidFill>
            </a:endParaRPr>
          </a:p>
        </p:txBody>
      </p:sp>
      <p:sp>
        <p:nvSpPr>
          <p:cNvPr id="20" name="TextBox 19">
            <a:extLst>
              <a:ext uri="{FF2B5EF4-FFF2-40B4-BE49-F238E27FC236}">
                <a16:creationId xmlns:a16="http://schemas.microsoft.com/office/drawing/2014/main" id="{71A6A545-5BE4-49FA-96E2-CBAD4229B97A}"/>
              </a:ext>
            </a:extLst>
          </p:cNvPr>
          <p:cNvSpPr txBox="1"/>
          <p:nvPr/>
        </p:nvSpPr>
        <p:spPr>
          <a:xfrm>
            <a:off x="470916" y="4073899"/>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21" name="Picture 20">
            <a:extLst>
              <a:ext uri="{FF2B5EF4-FFF2-40B4-BE49-F238E27FC236}">
                <a16:creationId xmlns:a16="http://schemas.microsoft.com/office/drawing/2014/main" id="{ECE8DD29-A589-474B-B260-D72835F42DC2}"/>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259940" y="4855010"/>
            <a:ext cx="204313" cy="228954"/>
          </a:xfrm>
          <a:prstGeom prst="rect">
            <a:avLst/>
          </a:prstGeom>
        </p:spPr>
      </p:pic>
      <p:sp>
        <p:nvSpPr>
          <p:cNvPr id="22" name="Arrow: Down 21">
            <a:extLst>
              <a:ext uri="{FF2B5EF4-FFF2-40B4-BE49-F238E27FC236}">
                <a16:creationId xmlns:a16="http://schemas.microsoft.com/office/drawing/2014/main" id="{D41FA3E6-8E0B-4A81-8011-75D1602ACDC3}"/>
              </a:ext>
            </a:extLst>
          </p:cNvPr>
          <p:cNvSpPr/>
          <p:nvPr/>
        </p:nvSpPr>
        <p:spPr>
          <a:xfrm>
            <a:off x="3294888" y="529659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3" name="Picture 12">
            <a:extLst>
              <a:ext uri="{FF2B5EF4-FFF2-40B4-BE49-F238E27FC236}">
                <a16:creationId xmlns:a16="http://schemas.microsoft.com/office/drawing/2014/main" id="{4D6BEBA6-2460-494F-A057-442D6C5AA4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1980" y="5715099"/>
            <a:ext cx="5690671" cy="2171601"/>
          </a:xfrm>
          <a:prstGeom prst="rect">
            <a:avLst/>
          </a:prstGeom>
        </p:spPr>
      </p:pic>
      <p:pic>
        <p:nvPicPr>
          <p:cNvPr id="25" name="Picture 24">
            <a:extLst>
              <a:ext uri="{FF2B5EF4-FFF2-40B4-BE49-F238E27FC236}">
                <a16:creationId xmlns:a16="http://schemas.microsoft.com/office/drawing/2014/main" id="{C7059FE3-1E87-4751-AD53-E5CABC7B23E2}"/>
              </a:ext>
            </a:extLst>
          </p:cNvPr>
          <p:cNvPicPr>
            <a:picLocks noChangeAspect="1"/>
          </p:cNvPicPr>
          <p:nvPr/>
        </p:nvPicPr>
        <p:blipFill rotWithShape="1">
          <a:blip r:embed="rId5"/>
          <a:srcRect l="60667"/>
          <a:stretch/>
        </p:blipFill>
        <p:spPr>
          <a:xfrm>
            <a:off x="4770120" y="1716450"/>
            <a:ext cx="1526540" cy="367361"/>
          </a:xfrm>
          <a:prstGeom prst="rect">
            <a:avLst/>
          </a:prstGeom>
        </p:spPr>
      </p:pic>
      <p:pic>
        <p:nvPicPr>
          <p:cNvPr id="29" name="Picture 28">
            <a:extLst>
              <a:ext uri="{FF2B5EF4-FFF2-40B4-BE49-F238E27FC236}">
                <a16:creationId xmlns:a16="http://schemas.microsoft.com/office/drawing/2014/main" id="{B05E4EFC-049C-4654-85EF-A5E0360D7AC5}"/>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892637" y="8752295"/>
            <a:ext cx="204313" cy="228954"/>
          </a:xfrm>
          <a:prstGeom prst="rect">
            <a:avLst/>
          </a:prstGeom>
        </p:spPr>
      </p:pic>
      <p:sp>
        <p:nvSpPr>
          <p:cNvPr id="7" name="テキスト ボックス 29">
            <a:extLst>
              <a:ext uri="{FF2B5EF4-FFF2-40B4-BE49-F238E27FC236}">
                <a16:creationId xmlns:a16="http://schemas.microsoft.com/office/drawing/2014/main" id="{C093782F-BCA4-6E8C-9687-3B3A364A60D0}"/>
              </a:ext>
            </a:extLst>
          </p:cNvPr>
          <p:cNvSpPr txBox="1"/>
          <p:nvPr/>
        </p:nvSpPr>
        <p:spPr>
          <a:xfrm>
            <a:off x="406400" y="3794299"/>
            <a:ext cx="4200886" cy="261610"/>
          </a:xfrm>
          <a:prstGeom prst="rect">
            <a:avLst/>
          </a:prstGeom>
          <a:noFill/>
        </p:spPr>
        <p:txBody>
          <a:bodyPr wrap="square" rtlCol="0">
            <a:spAutoFit/>
          </a:bodyPr>
          <a:lstStyle/>
          <a:p>
            <a:r>
              <a:rPr kumimoji="1" lang="en-US" altLang="ja-JP" sz="1100" dirty="0"/>
              <a:t>2-2-7. Production Assembly </a:t>
            </a:r>
            <a:r>
              <a:rPr kumimoji="1" lang="en-US" altLang="ja-JP" sz="1100" dirty="0" err="1"/>
              <a:t>Sdi</a:t>
            </a:r>
            <a:r>
              <a:rPr lang="en-US" sz="1100" dirty="0"/>
              <a:t>.</a:t>
            </a:r>
            <a:endParaRPr kumimoji="1" lang="en-US" altLang="ja-JP" sz="1100" dirty="0"/>
          </a:p>
        </p:txBody>
      </p:sp>
      <p:pic>
        <p:nvPicPr>
          <p:cNvPr id="9" name="Picture 12">
            <a:extLst>
              <a:ext uri="{FF2B5EF4-FFF2-40B4-BE49-F238E27FC236}">
                <a16:creationId xmlns:a16="http://schemas.microsoft.com/office/drawing/2014/main" id="{6B0463F9-AA4E-67AF-46C4-7B7DF94FC4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5348" y="4504754"/>
            <a:ext cx="5727303" cy="651965"/>
          </a:xfrm>
          <a:prstGeom prst="rect">
            <a:avLst/>
          </a:prstGeom>
        </p:spPr>
      </p:pic>
    </p:spTree>
    <p:extLst>
      <p:ext uri="{BB962C8B-B14F-4D97-AF65-F5344CB8AC3E}">
        <p14:creationId xmlns:p14="http://schemas.microsoft.com/office/powerpoint/2010/main" val="416287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2-2-7. Production Assembly </a:t>
            </a:r>
            <a:r>
              <a:rPr kumimoji="1" lang="en-US" altLang="ja-JP" sz="1100" dirty="0" err="1"/>
              <a:t>sdi</a:t>
            </a:r>
            <a:r>
              <a:rPr kumimoji="1" lang="en-US" altLang="ja-JP" sz="1100" dirty="0"/>
              <a:t>.</a:t>
            </a:r>
          </a:p>
        </p:txBody>
      </p:sp>
      <p:pic>
        <p:nvPicPr>
          <p:cNvPr id="29" name="Picture 28">
            <a:extLst>
              <a:ext uri="{FF2B5EF4-FFF2-40B4-BE49-F238E27FC236}">
                <a16:creationId xmlns:a16="http://schemas.microsoft.com/office/drawing/2014/main" id="{B05E4EFC-049C-4654-85EF-A5E0360D7AC5}"/>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5375418" y="1988054"/>
            <a:ext cx="204313" cy="228954"/>
          </a:xfrm>
          <a:prstGeom prst="rect">
            <a:avLst/>
          </a:prstGeom>
        </p:spPr>
      </p:pic>
      <p:sp>
        <p:nvSpPr>
          <p:cNvPr id="5" name="TextBox 30">
            <a:extLst>
              <a:ext uri="{FF2B5EF4-FFF2-40B4-BE49-F238E27FC236}">
                <a16:creationId xmlns:a16="http://schemas.microsoft.com/office/drawing/2014/main" id="{43BF0421-67D1-F0CE-DD88-FE07F458158C}"/>
              </a:ext>
            </a:extLst>
          </p:cNvPr>
          <p:cNvSpPr txBox="1"/>
          <p:nvPr/>
        </p:nvSpPr>
        <p:spPr>
          <a:xfrm>
            <a:off x="470916" y="1338896"/>
            <a:ext cx="6052547"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Production Inbound Type </a:t>
            </a:r>
            <a:r>
              <a:rPr lang="en-US" sz="1350" dirty="0" err="1"/>
              <a:t>Sdi</a:t>
            </a:r>
            <a:endParaRPr kumimoji="1" lang="en-US" altLang="ja-JP" sz="1350" b="1" kern="0" dirty="0">
              <a:solidFill>
                <a:prstClr val="black"/>
              </a:solidFill>
            </a:endParaRPr>
          </a:p>
        </p:txBody>
      </p:sp>
      <p:pic>
        <p:nvPicPr>
          <p:cNvPr id="6" name="Picture 8">
            <a:extLst>
              <a:ext uri="{FF2B5EF4-FFF2-40B4-BE49-F238E27FC236}">
                <a16:creationId xmlns:a16="http://schemas.microsoft.com/office/drawing/2014/main" id="{BF5B2DE2-F9C5-46A3-B560-4ED3776F21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916" y="1802661"/>
            <a:ext cx="6117063" cy="2731239"/>
          </a:xfrm>
          <a:prstGeom prst="rect">
            <a:avLst/>
          </a:prstGeom>
        </p:spPr>
      </p:pic>
      <p:sp>
        <p:nvSpPr>
          <p:cNvPr id="8" name="TextBox 30">
            <a:extLst>
              <a:ext uri="{FF2B5EF4-FFF2-40B4-BE49-F238E27FC236}">
                <a16:creationId xmlns:a16="http://schemas.microsoft.com/office/drawing/2014/main" id="{D7F10319-E62E-12A6-1DBA-BC3085782639}"/>
              </a:ext>
            </a:extLst>
          </p:cNvPr>
          <p:cNvSpPr txBox="1"/>
          <p:nvPr/>
        </p:nvSpPr>
        <p:spPr>
          <a:xfrm>
            <a:off x="470916" y="4639359"/>
            <a:ext cx="6052547"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Material Inbound Type </a:t>
            </a:r>
            <a:r>
              <a:rPr lang="en-US" sz="1350" dirty="0" err="1"/>
              <a:t>Sdi</a:t>
            </a:r>
            <a:endParaRPr kumimoji="1" lang="en-US" altLang="ja-JP" sz="1350" b="1" kern="0" dirty="0">
              <a:solidFill>
                <a:prstClr val="black"/>
              </a:solidFill>
            </a:endParaRPr>
          </a:p>
        </p:txBody>
      </p:sp>
      <p:pic>
        <p:nvPicPr>
          <p:cNvPr id="9" name="Picture 8">
            <a:extLst>
              <a:ext uri="{FF2B5EF4-FFF2-40B4-BE49-F238E27FC236}">
                <a16:creationId xmlns:a16="http://schemas.microsoft.com/office/drawing/2014/main" id="{D7994AB7-B37F-DD78-79EB-B6F5C2A7E8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916" y="5103124"/>
            <a:ext cx="6052546" cy="3463980"/>
          </a:xfrm>
          <a:prstGeom prst="rect">
            <a:avLst/>
          </a:prstGeom>
        </p:spPr>
      </p:pic>
    </p:spTree>
    <p:extLst>
      <p:ext uri="{BB962C8B-B14F-4D97-AF65-F5344CB8AC3E}">
        <p14:creationId xmlns:p14="http://schemas.microsoft.com/office/powerpoint/2010/main" val="392338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BB1CC0-53F3-44B8-961D-4F19787403C3}"/>
              </a:ext>
            </a:extLst>
          </p:cNvPr>
          <p:cNvSpPr/>
          <p:nvPr/>
        </p:nvSpPr>
        <p:spPr>
          <a:xfrm>
            <a:off x="406399" y="1076960"/>
            <a:ext cx="6096640" cy="455168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For safe use</a:t>
            </a: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1171936"/>
            <a:ext cx="3922093" cy="4324261"/>
          </a:xfrm>
          <a:prstGeom prst="rect">
            <a:avLst/>
          </a:prstGeom>
          <a:noFill/>
        </p:spPr>
        <p:txBody>
          <a:bodyPr wrap="square" rtlCol="0">
            <a:spAutoFit/>
          </a:bodyPr>
          <a:lstStyle/>
          <a:p>
            <a:r>
              <a:rPr kumimoji="1" lang="en-US" altLang="ja-JP" sz="1100" dirty="0">
                <a:solidFill>
                  <a:schemeClr val="tx1"/>
                </a:solidFill>
              </a:rPr>
              <a:t>In the unlikely event that this device breaks down, take sufficient safety measures to prevent various damages before use.</a:t>
            </a:r>
          </a:p>
          <a:p>
            <a:r>
              <a:rPr kumimoji="1" lang="en-US" altLang="ja-JP" sz="1100" dirty="0">
                <a:solidFill>
                  <a:schemeClr val="tx1"/>
                </a:solidFill>
              </a:rPr>
              <a:t>Please note that we cannot guarantee the function and performance of products that are used or modified outside the specifications shown in the specifications.</a:t>
            </a:r>
          </a:p>
          <a:p>
            <a:r>
              <a:rPr kumimoji="1" lang="en-US" altLang="ja-JP" sz="1100" dirty="0">
                <a:solidFill>
                  <a:schemeClr val="tx1"/>
                </a:solidFill>
              </a:rPr>
              <a:t>Do not disassemble this device unnecessarily. There is a risk of failure or damage.</a:t>
            </a:r>
          </a:p>
          <a:p>
            <a:r>
              <a:rPr kumimoji="1" lang="en-US" altLang="ja-JP" sz="1100" dirty="0">
                <a:solidFill>
                  <a:schemeClr val="tx1"/>
                </a:solidFill>
              </a:rPr>
              <a:t>Do not allow the device to get wet with water. It may lead to damage to this device.</a:t>
            </a:r>
          </a:p>
          <a:p>
            <a:r>
              <a:rPr kumimoji="1" lang="en-US" altLang="ja-JP" sz="1100" dirty="0">
                <a:solidFill>
                  <a:schemeClr val="tx1"/>
                </a:solidFill>
              </a:rPr>
              <a:t>Please use within the environmental conditions of this device. In addition, even within environmental conditions, equipment may be damaged in an environment where condensation forms due to sudden temperature changes.</a:t>
            </a:r>
          </a:p>
          <a:p>
            <a:r>
              <a:rPr kumimoji="1" lang="en-US" altLang="ja-JP" sz="1100" dirty="0">
                <a:solidFill>
                  <a:schemeClr val="tx1"/>
                </a:solidFill>
              </a:rPr>
              <a:t>Do not drop the device or hit it with strong force. Also, if the wiring from this device is likely to be subject to excessive impact, consider how to protect the wiring. It may lead to damage to this device and other devices.</a:t>
            </a:r>
          </a:p>
          <a:p>
            <a:r>
              <a:rPr kumimoji="1" lang="en-US" altLang="ja-JP" sz="1100" dirty="0">
                <a:solidFill>
                  <a:schemeClr val="tx1"/>
                </a:solidFill>
              </a:rPr>
              <a:t>Do not operate the device in a place with flammable or explosive gas or vapor. It is very dangerous to use this device in such an environment.</a:t>
            </a:r>
          </a:p>
          <a:p>
            <a:r>
              <a:rPr kumimoji="1" lang="en-US" altLang="ja-JP" sz="1100" dirty="0">
                <a:solidFill>
                  <a:schemeClr val="tx1"/>
                </a:solidFill>
              </a:rPr>
              <a:t>When using this device in combination with other devices, the functions and performance may not be satisfactory depending on the usage conditions and environment, so please consider carefully before using.</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30366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30779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33906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31635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30818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61" name="テキスト ボックス 60">
            <a:extLst>
              <a:ext uri="{FF2B5EF4-FFF2-40B4-BE49-F238E27FC236}">
                <a16:creationId xmlns:a16="http://schemas.microsoft.com/office/drawing/2014/main" id="{E45EE272-94B6-4C5F-AD71-0E7D2BADFC34}"/>
              </a:ext>
            </a:extLst>
          </p:cNvPr>
          <p:cNvSpPr txBox="1"/>
          <p:nvPr/>
        </p:nvSpPr>
        <p:spPr>
          <a:xfrm>
            <a:off x="406399" y="828684"/>
            <a:ext cx="6117064" cy="261610"/>
          </a:xfrm>
          <a:prstGeom prst="rect">
            <a:avLst/>
          </a:prstGeom>
          <a:noFill/>
        </p:spPr>
        <p:txBody>
          <a:bodyPr wrap="square" rtlCol="0">
            <a:spAutoFit/>
          </a:bodyPr>
          <a:lstStyle/>
          <a:p>
            <a:r>
              <a:rPr kumimoji="1" lang="ja-JP" altLang="en-US" sz="1100" b="1" dirty="0"/>
              <a:t>◆</a:t>
            </a:r>
            <a:r>
              <a:rPr kumimoji="1" lang="en-US" altLang="ja-JP" sz="1100" b="1" dirty="0"/>
              <a:t>General caution</a:t>
            </a:r>
            <a:endParaRPr kumimoji="1" lang="ja-JP" altLang="en-US" sz="1100" b="1" dirty="0">
              <a:solidFill>
                <a:schemeClr val="tx1"/>
              </a:solidFill>
            </a:endParaRPr>
          </a:p>
        </p:txBody>
      </p:sp>
      <p:sp>
        <p:nvSpPr>
          <p:cNvPr id="74" name="正方形/長方形 73">
            <a:extLst>
              <a:ext uri="{FF2B5EF4-FFF2-40B4-BE49-F238E27FC236}">
                <a16:creationId xmlns:a16="http://schemas.microsoft.com/office/drawing/2014/main" id="{4E7FA7D8-CB80-4A68-9B3E-3A41CE956F27}"/>
              </a:ext>
            </a:extLst>
          </p:cNvPr>
          <p:cNvSpPr/>
          <p:nvPr/>
        </p:nvSpPr>
        <p:spPr>
          <a:xfrm>
            <a:off x="406399" y="5973392"/>
            <a:ext cx="6096640" cy="331284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9" name="テキスト ボックス 78">
            <a:extLst>
              <a:ext uri="{FF2B5EF4-FFF2-40B4-BE49-F238E27FC236}">
                <a16:creationId xmlns:a16="http://schemas.microsoft.com/office/drawing/2014/main" id="{EB3B81BC-2CDB-4B8C-A95E-7C49802F48FA}"/>
              </a:ext>
            </a:extLst>
          </p:cNvPr>
          <p:cNvSpPr txBox="1"/>
          <p:nvPr/>
        </p:nvSpPr>
        <p:spPr>
          <a:xfrm>
            <a:off x="2509024" y="6068368"/>
            <a:ext cx="3922093" cy="3139321"/>
          </a:xfrm>
          <a:prstGeom prst="rect">
            <a:avLst/>
          </a:prstGeom>
          <a:noFill/>
        </p:spPr>
        <p:txBody>
          <a:bodyPr wrap="square" rtlCol="0">
            <a:spAutoFit/>
          </a:bodyPr>
          <a:lstStyle/>
          <a:p>
            <a:r>
              <a:rPr kumimoji="1" lang="en-US" altLang="ja-JP" sz="1100" dirty="0">
                <a:solidFill>
                  <a:schemeClr val="tx1"/>
                </a:solidFill>
              </a:rPr>
              <a:t>When installing this device, turn off the power of the device. Do not short-circuit each wiring or terminal.</a:t>
            </a:r>
          </a:p>
          <a:p>
            <a:r>
              <a:rPr kumimoji="1" lang="en-US" altLang="ja-JP" sz="1100" dirty="0">
                <a:solidFill>
                  <a:schemeClr val="tx1"/>
                </a:solidFill>
              </a:rPr>
              <a:t>When installing this device, be sure to perform protective grounding to prevent electric shock.</a:t>
            </a:r>
          </a:p>
          <a:p>
            <a:r>
              <a:rPr kumimoji="1" lang="en-US" altLang="ja-JP" sz="1100" dirty="0">
                <a:solidFill>
                  <a:schemeClr val="tx1"/>
                </a:solidFill>
              </a:rPr>
              <a:t>Be sure to check that the power supply voltage of the device matches the voltage of the power supply before turning on the device.</a:t>
            </a:r>
          </a:p>
          <a:p>
            <a:r>
              <a:rPr kumimoji="1" lang="en-US" altLang="ja-JP" sz="1100" dirty="0">
                <a:solidFill>
                  <a:schemeClr val="tx1"/>
                </a:solidFill>
              </a:rPr>
              <a:t>Only our customer service or equivalent handlers should install this equipment.</a:t>
            </a:r>
          </a:p>
          <a:p>
            <a:r>
              <a:rPr kumimoji="1" lang="en-US" altLang="ja-JP" sz="1100" dirty="0">
                <a:solidFill>
                  <a:schemeClr val="tx1"/>
                </a:solidFill>
              </a:rPr>
              <a:t>To supply power to this device, connect it via a protection circuit such as a switchboard breaker or an earth leakage breaker.</a:t>
            </a:r>
          </a:p>
          <a:p>
            <a:r>
              <a:rPr kumimoji="1" lang="en-US" altLang="ja-JP" sz="1100" dirty="0">
                <a:solidFill>
                  <a:schemeClr val="tx1"/>
                </a:solidFill>
              </a:rPr>
              <a:t>Since this device is an electronic device, when installing various devices, investigate the installation environment (primary power supply system noise, drive device system noise, electrostatic discharge noise, etc.) and take countermeasures. It may cause system malfunction or damage to various devices.</a:t>
            </a:r>
            <a:endParaRPr kumimoji="1" lang="ja-JP" altLang="en-US" sz="1100" dirty="0">
              <a:solidFill>
                <a:schemeClr val="tx1"/>
              </a:solidFill>
            </a:endParaRPr>
          </a:p>
        </p:txBody>
      </p:sp>
      <p:sp>
        <p:nvSpPr>
          <p:cNvPr id="88" name="object 57">
            <a:extLst>
              <a:ext uri="{FF2B5EF4-FFF2-40B4-BE49-F238E27FC236}">
                <a16:creationId xmlns:a16="http://schemas.microsoft.com/office/drawing/2014/main" id="{B88AEC19-96A7-4B8F-BDD8-B4F92A1016BD}"/>
              </a:ext>
            </a:extLst>
          </p:cNvPr>
          <p:cNvSpPr/>
          <p:nvPr/>
        </p:nvSpPr>
        <p:spPr>
          <a:xfrm>
            <a:off x="642875" y="733366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105" name="object 58">
            <a:extLst>
              <a:ext uri="{FF2B5EF4-FFF2-40B4-BE49-F238E27FC236}">
                <a16:creationId xmlns:a16="http://schemas.microsoft.com/office/drawing/2014/main" id="{37562EF3-18BD-4157-8542-648CC775A4A3}"/>
              </a:ext>
            </a:extLst>
          </p:cNvPr>
          <p:cNvSpPr/>
          <p:nvPr/>
        </p:nvSpPr>
        <p:spPr>
          <a:xfrm>
            <a:off x="687616" y="737495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106" name="object 59">
            <a:extLst>
              <a:ext uri="{FF2B5EF4-FFF2-40B4-BE49-F238E27FC236}">
                <a16:creationId xmlns:a16="http://schemas.microsoft.com/office/drawing/2014/main" id="{ABC0BB0F-E865-432D-9DE6-950205BDC162}"/>
              </a:ext>
            </a:extLst>
          </p:cNvPr>
          <p:cNvSpPr/>
          <p:nvPr/>
        </p:nvSpPr>
        <p:spPr>
          <a:xfrm>
            <a:off x="884791" y="768760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107" name="object 60">
            <a:extLst>
              <a:ext uri="{FF2B5EF4-FFF2-40B4-BE49-F238E27FC236}">
                <a16:creationId xmlns:a16="http://schemas.microsoft.com/office/drawing/2014/main" id="{1837AD69-DF15-43A0-A1CB-2CC5D7EE62DE}"/>
              </a:ext>
            </a:extLst>
          </p:cNvPr>
          <p:cNvPicPr/>
          <p:nvPr/>
        </p:nvPicPr>
        <p:blipFill>
          <a:blip r:embed="rId2" cstate="print"/>
          <a:stretch>
            <a:fillRect/>
          </a:stretch>
        </p:blipFill>
        <p:spPr>
          <a:xfrm>
            <a:off x="881803" y="7460492"/>
            <a:ext cx="71699" cy="203514"/>
          </a:xfrm>
          <a:prstGeom prst="rect">
            <a:avLst/>
          </a:prstGeom>
        </p:spPr>
      </p:pic>
      <p:sp>
        <p:nvSpPr>
          <p:cNvPr id="108" name="正方形/長方形 107">
            <a:extLst>
              <a:ext uri="{FF2B5EF4-FFF2-40B4-BE49-F238E27FC236}">
                <a16:creationId xmlns:a16="http://schemas.microsoft.com/office/drawing/2014/main" id="{6669CA78-DB1F-4720-906F-FB6F3864DE72}"/>
              </a:ext>
            </a:extLst>
          </p:cNvPr>
          <p:cNvSpPr/>
          <p:nvPr/>
        </p:nvSpPr>
        <p:spPr>
          <a:xfrm>
            <a:off x="1103291" y="737885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109" name="テキスト ボックス 108">
            <a:extLst>
              <a:ext uri="{FF2B5EF4-FFF2-40B4-BE49-F238E27FC236}">
                <a16:creationId xmlns:a16="http://schemas.microsoft.com/office/drawing/2014/main" id="{772A4A4E-F069-4020-8D34-2AD6232473B1}"/>
              </a:ext>
            </a:extLst>
          </p:cNvPr>
          <p:cNvSpPr txBox="1"/>
          <p:nvPr/>
        </p:nvSpPr>
        <p:spPr>
          <a:xfrm>
            <a:off x="375919" y="5716731"/>
            <a:ext cx="6117064" cy="261610"/>
          </a:xfrm>
          <a:prstGeom prst="rect">
            <a:avLst/>
          </a:prstGeom>
          <a:noFill/>
        </p:spPr>
        <p:txBody>
          <a:bodyPr wrap="square" rtlCol="0">
            <a:spAutoFit/>
          </a:bodyPr>
          <a:lstStyle/>
          <a:p>
            <a:r>
              <a:rPr kumimoji="1" lang="ja-JP" altLang="en-US" sz="1100" b="1" dirty="0"/>
              <a:t>◆</a:t>
            </a:r>
            <a:r>
              <a:rPr kumimoji="1" lang="en-US" altLang="ja-JP" sz="1100" b="1" dirty="0"/>
              <a:t>For proper use</a:t>
            </a:r>
            <a:endParaRPr kumimoji="1" lang="ja-JP" altLang="en-US" sz="1100" b="1" dirty="0">
              <a:solidFill>
                <a:schemeClr val="tx1"/>
              </a:solidFill>
            </a:endParaRPr>
          </a:p>
        </p:txBody>
      </p:sp>
    </p:spTree>
    <p:extLst>
      <p:ext uri="{BB962C8B-B14F-4D97-AF65-F5344CB8AC3E}">
        <p14:creationId xmlns:p14="http://schemas.microsoft.com/office/powerpoint/2010/main" val="222940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dirty="0"/>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2-2-8. </a:t>
            </a:r>
            <a:r>
              <a:rPr lang="en-US" sz="1100" dirty="0"/>
              <a:t>Parts Request</a:t>
            </a:r>
            <a:r>
              <a:rPr kumimoji="1" lang="en-US" altLang="ja-JP" sz="1100" dirty="0"/>
              <a:t>.</a:t>
            </a:r>
          </a:p>
        </p:txBody>
      </p:sp>
      <p:sp>
        <p:nvSpPr>
          <p:cNvPr id="2" name="TextBox 19">
            <a:extLst>
              <a:ext uri="{FF2B5EF4-FFF2-40B4-BE49-F238E27FC236}">
                <a16:creationId xmlns:a16="http://schemas.microsoft.com/office/drawing/2014/main" id="{1C65B0BC-57C6-DD01-AB1F-30B2CFFBF2E0}"/>
              </a:ext>
            </a:extLst>
          </p:cNvPr>
          <p:cNvSpPr txBox="1"/>
          <p:nvPr/>
        </p:nvSpPr>
        <p:spPr>
          <a:xfrm>
            <a:off x="406400" y="1281746"/>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4" name="Picture 20">
            <a:extLst>
              <a:ext uri="{FF2B5EF4-FFF2-40B4-BE49-F238E27FC236}">
                <a16:creationId xmlns:a16="http://schemas.microsoft.com/office/drawing/2014/main" id="{9433377D-6495-F2AB-5E74-B0EEAEF54711}"/>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195424" y="2120007"/>
            <a:ext cx="204313" cy="228954"/>
          </a:xfrm>
          <a:prstGeom prst="rect">
            <a:avLst/>
          </a:prstGeom>
        </p:spPr>
      </p:pic>
      <p:sp>
        <p:nvSpPr>
          <p:cNvPr id="5" name="Arrow: Down 21">
            <a:extLst>
              <a:ext uri="{FF2B5EF4-FFF2-40B4-BE49-F238E27FC236}">
                <a16:creationId xmlns:a16="http://schemas.microsoft.com/office/drawing/2014/main" id="{7A39E985-9989-B270-F22D-054A4FBFE78D}"/>
              </a:ext>
            </a:extLst>
          </p:cNvPr>
          <p:cNvSpPr/>
          <p:nvPr/>
        </p:nvSpPr>
        <p:spPr>
          <a:xfrm>
            <a:off x="3230371" y="229345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12">
            <a:extLst>
              <a:ext uri="{FF2B5EF4-FFF2-40B4-BE49-F238E27FC236}">
                <a16:creationId xmlns:a16="http://schemas.microsoft.com/office/drawing/2014/main" id="{8340DAC2-819E-FFC6-5D6B-DB9BCD1575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465" y="2693495"/>
            <a:ext cx="5935048" cy="2350775"/>
          </a:xfrm>
          <a:prstGeom prst="rect">
            <a:avLst/>
          </a:prstGeom>
        </p:spPr>
      </p:pic>
      <p:pic>
        <p:nvPicPr>
          <p:cNvPr id="8" name="Picture 28">
            <a:extLst>
              <a:ext uri="{FF2B5EF4-FFF2-40B4-BE49-F238E27FC236}">
                <a16:creationId xmlns:a16="http://schemas.microsoft.com/office/drawing/2014/main" id="{9A1696F0-134A-DBE9-A6C7-EE21D142F431}"/>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3371518" y="3856870"/>
            <a:ext cx="144308" cy="228954"/>
          </a:xfrm>
          <a:prstGeom prst="rect">
            <a:avLst/>
          </a:prstGeom>
        </p:spPr>
      </p:pic>
      <p:pic>
        <p:nvPicPr>
          <p:cNvPr id="9" name="Picture 12">
            <a:extLst>
              <a:ext uri="{FF2B5EF4-FFF2-40B4-BE49-F238E27FC236}">
                <a16:creationId xmlns:a16="http://schemas.microsoft.com/office/drawing/2014/main" id="{23D246DD-D7E1-0670-7C25-7924E1D96B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0832" y="1679443"/>
            <a:ext cx="5727303" cy="565882"/>
          </a:xfrm>
          <a:prstGeom prst="rect">
            <a:avLst/>
          </a:prstGeom>
        </p:spPr>
      </p:pic>
      <p:sp>
        <p:nvSpPr>
          <p:cNvPr id="10" name="Arrow: Down 12">
            <a:extLst>
              <a:ext uri="{FF2B5EF4-FFF2-40B4-BE49-F238E27FC236}">
                <a16:creationId xmlns:a16="http://schemas.microsoft.com/office/drawing/2014/main" id="{4CF7B0F7-02A4-A718-B187-55997C9CDEE6}"/>
              </a:ext>
            </a:extLst>
          </p:cNvPr>
          <p:cNvSpPr/>
          <p:nvPr/>
        </p:nvSpPr>
        <p:spPr>
          <a:xfrm>
            <a:off x="3228964" y="480373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2" name="TextBox 30">
            <a:extLst>
              <a:ext uri="{FF2B5EF4-FFF2-40B4-BE49-F238E27FC236}">
                <a16:creationId xmlns:a16="http://schemas.microsoft.com/office/drawing/2014/main" id="{DDB2D2FD-6DFF-74DD-BCFD-538B9F1E0BF6}"/>
              </a:ext>
            </a:extLst>
          </p:cNvPr>
          <p:cNvSpPr txBox="1"/>
          <p:nvPr/>
        </p:nvSpPr>
        <p:spPr>
          <a:xfrm>
            <a:off x="470915" y="7000294"/>
            <a:ext cx="6052547" cy="300082"/>
          </a:xfrm>
          <a:prstGeom prst="rect">
            <a:avLst/>
          </a:prstGeom>
          <a:noFill/>
        </p:spPr>
        <p:txBody>
          <a:bodyPr wrap="square">
            <a:spAutoFit/>
          </a:bodyPr>
          <a:lstStyle/>
          <a:p>
            <a:pPr algn="l" defTabSz="914400"/>
            <a:r>
              <a:rPr kumimoji="1" lang="en-US" altLang="ja-JP" sz="1350" b="1" kern="0" dirty="0">
                <a:solidFill>
                  <a:prstClr val="black"/>
                </a:solidFill>
              </a:rPr>
              <a:t>Dropdown Detail: </a:t>
            </a:r>
            <a:r>
              <a:rPr lang="en-US" sz="1350" dirty="0"/>
              <a:t>List Parts Request.</a:t>
            </a:r>
            <a:endParaRPr kumimoji="1" lang="en-US" altLang="ja-JP" sz="1350" b="1" kern="0" dirty="0">
              <a:solidFill>
                <a:prstClr val="black"/>
              </a:solidFill>
            </a:endParaRPr>
          </a:p>
        </p:txBody>
      </p:sp>
      <p:pic>
        <p:nvPicPr>
          <p:cNvPr id="13" name="Picture 8">
            <a:extLst>
              <a:ext uri="{FF2B5EF4-FFF2-40B4-BE49-F238E27FC236}">
                <a16:creationId xmlns:a16="http://schemas.microsoft.com/office/drawing/2014/main" id="{E09893A8-86A9-F988-6361-14259F1CB4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6400" y="5197611"/>
            <a:ext cx="5975602" cy="1717337"/>
          </a:xfrm>
          <a:prstGeom prst="rect">
            <a:avLst/>
          </a:prstGeom>
        </p:spPr>
      </p:pic>
      <p:sp>
        <p:nvSpPr>
          <p:cNvPr id="14" name="Rectangle 21">
            <a:extLst>
              <a:ext uri="{FF2B5EF4-FFF2-40B4-BE49-F238E27FC236}">
                <a16:creationId xmlns:a16="http://schemas.microsoft.com/office/drawing/2014/main" id="{6B49DA4B-BBBF-8A32-9A17-1551B391C7AD}"/>
              </a:ext>
            </a:extLst>
          </p:cNvPr>
          <p:cNvSpPr/>
          <p:nvPr/>
        </p:nvSpPr>
        <p:spPr>
          <a:xfrm>
            <a:off x="1293998" y="5788447"/>
            <a:ext cx="725302" cy="45520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8">
            <a:extLst>
              <a:ext uri="{FF2B5EF4-FFF2-40B4-BE49-F238E27FC236}">
                <a16:creationId xmlns:a16="http://schemas.microsoft.com/office/drawing/2014/main" id="{FE18E10D-DED6-9DBD-6ADE-A38AAC11A1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1465" y="7416435"/>
            <a:ext cx="5975602" cy="1847580"/>
          </a:xfrm>
          <a:prstGeom prst="rect">
            <a:avLst/>
          </a:prstGeom>
        </p:spPr>
      </p:pic>
    </p:spTree>
    <p:extLst>
      <p:ext uri="{BB962C8B-B14F-4D97-AF65-F5344CB8AC3E}">
        <p14:creationId xmlns:p14="http://schemas.microsoft.com/office/powerpoint/2010/main" val="3526099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C567-7ECB-ADE4-E285-460544C6518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60D9372-B0BA-BAE4-5D80-8612E008F54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02A12736-44FD-460E-5C5D-6E1F039CDDEC}"/>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dirty="0"/>
          </a:p>
        </p:txBody>
      </p:sp>
      <p:sp>
        <p:nvSpPr>
          <p:cNvPr id="91" name="テキスト ボックス 29">
            <a:extLst>
              <a:ext uri="{FF2B5EF4-FFF2-40B4-BE49-F238E27FC236}">
                <a16:creationId xmlns:a16="http://schemas.microsoft.com/office/drawing/2014/main" id="{A190F1C1-07FC-6845-09B1-40C4891D5B58}"/>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2-2-9. </a:t>
            </a:r>
            <a:r>
              <a:rPr lang="en-US" sz="1100" dirty="0" err="1"/>
              <a:t>Pokayoke</a:t>
            </a:r>
            <a:r>
              <a:rPr kumimoji="1" lang="en-US" altLang="ja-JP" sz="1100" dirty="0"/>
              <a:t>.</a:t>
            </a:r>
          </a:p>
        </p:txBody>
      </p:sp>
      <p:sp>
        <p:nvSpPr>
          <p:cNvPr id="2" name="TextBox 19">
            <a:extLst>
              <a:ext uri="{FF2B5EF4-FFF2-40B4-BE49-F238E27FC236}">
                <a16:creationId xmlns:a16="http://schemas.microsoft.com/office/drawing/2014/main" id="{62919904-3F25-3B7D-0EC1-883DB7A199E0}"/>
              </a:ext>
            </a:extLst>
          </p:cNvPr>
          <p:cNvSpPr txBox="1"/>
          <p:nvPr/>
        </p:nvSpPr>
        <p:spPr>
          <a:xfrm>
            <a:off x="406400" y="1281746"/>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sp>
        <p:nvSpPr>
          <p:cNvPr id="5" name="Arrow: Down 21">
            <a:extLst>
              <a:ext uri="{FF2B5EF4-FFF2-40B4-BE49-F238E27FC236}">
                <a16:creationId xmlns:a16="http://schemas.microsoft.com/office/drawing/2014/main" id="{9B55CB07-A04A-04A5-149F-6512081D02CD}"/>
              </a:ext>
            </a:extLst>
          </p:cNvPr>
          <p:cNvSpPr/>
          <p:nvPr/>
        </p:nvSpPr>
        <p:spPr>
          <a:xfrm>
            <a:off x="3160776" y="296272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12">
            <a:extLst>
              <a:ext uri="{FF2B5EF4-FFF2-40B4-BE49-F238E27FC236}">
                <a16:creationId xmlns:a16="http://schemas.microsoft.com/office/drawing/2014/main" id="{9BE29C04-340F-DFBF-D4FF-30DE8FB776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0" y="3611225"/>
            <a:ext cx="5935048" cy="2684800"/>
          </a:xfrm>
          <a:prstGeom prst="rect">
            <a:avLst/>
          </a:prstGeom>
        </p:spPr>
      </p:pic>
      <p:pic>
        <p:nvPicPr>
          <p:cNvPr id="8" name="Picture 28">
            <a:extLst>
              <a:ext uri="{FF2B5EF4-FFF2-40B4-BE49-F238E27FC236}">
                <a16:creationId xmlns:a16="http://schemas.microsoft.com/office/drawing/2014/main" id="{C5E0AD0E-D77E-09FF-2FDE-BD8656E509D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flipH="1">
            <a:off x="4880874" y="2558779"/>
            <a:ext cx="144308" cy="228954"/>
          </a:xfrm>
          <a:prstGeom prst="rect">
            <a:avLst/>
          </a:prstGeom>
        </p:spPr>
      </p:pic>
      <p:pic>
        <p:nvPicPr>
          <p:cNvPr id="9" name="Picture 12">
            <a:extLst>
              <a:ext uri="{FF2B5EF4-FFF2-40B4-BE49-F238E27FC236}">
                <a16:creationId xmlns:a16="http://schemas.microsoft.com/office/drawing/2014/main" id="{BAD8ACC2-990F-8B3D-5960-5E0C2C2923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400" y="1669404"/>
            <a:ext cx="6117061" cy="860711"/>
          </a:xfrm>
          <a:prstGeom prst="rect">
            <a:avLst/>
          </a:prstGeom>
        </p:spPr>
      </p:pic>
    </p:spTree>
    <p:extLst>
      <p:ext uri="{BB962C8B-B14F-4D97-AF65-F5344CB8AC3E}">
        <p14:creationId xmlns:p14="http://schemas.microsoft.com/office/powerpoint/2010/main" val="3212399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B5D8F-781B-077C-F7A2-F409E8FF487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67140280-549B-BCE6-E670-A7613168214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05F1102E-1B20-F5CF-77C7-7ECB1C5E1451}"/>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dirty="0"/>
          </a:p>
        </p:txBody>
      </p:sp>
      <p:sp>
        <p:nvSpPr>
          <p:cNvPr id="91" name="テキスト ボックス 29">
            <a:extLst>
              <a:ext uri="{FF2B5EF4-FFF2-40B4-BE49-F238E27FC236}">
                <a16:creationId xmlns:a16="http://schemas.microsoft.com/office/drawing/2014/main" id="{3322B3FE-CA4A-B3CB-92DB-E31E3BDE3EE2}"/>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2-2-10. </a:t>
            </a:r>
            <a:r>
              <a:rPr lang="en-US" sz="1100" dirty="0"/>
              <a:t>Schedule Import</a:t>
            </a:r>
            <a:r>
              <a:rPr kumimoji="1" lang="en-US" altLang="ja-JP" sz="1100" dirty="0"/>
              <a:t>.</a:t>
            </a:r>
          </a:p>
        </p:txBody>
      </p:sp>
      <p:sp>
        <p:nvSpPr>
          <p:cNvPr id="2" name="TextBox 19">
            <a:extLst>
              <a:ext uri="{FF2B5EF4-FFF2-40B4-BE49-F238E27FC236}">
                <a16:creationId xmlns:a16="http://schemas.microsoft.com/office/drawing/2014/main" id="{3744B986-E3AC-ED3E-2B47-5D7DEC164174}"/>
              </a:ext>
            </a:extLst>
          </p:cNvPr>
          <p:cNvSpPr txBox="1"/>
          <p:nvPr/>
        </p:nvSpPr>
        <p:spPr>
          <a:xfrm>
            <a:off x="406400" y="1281746"/>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4" name="Picture 20">
            <a:extLst>
              <a:ext uri="{FF2B5EF4-FFF2-40B4-BE49-F238E27FC236}">
                <a16:creationId xmlns:a16="http://schemas.microsoft.com/office/drawing/2014/main" id="{78821325-794A-15BB-1879-F40088AD139D}"/>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4195424" y="2120007"/>
            <a:ext cx="204313" cy="228954"/>
          </a:xfrm>
          <a:prstGeom prst="rect">
            <a:avLst/>
          </a:prstGeom>
        </p:spPr>
      </p:pic>
      <p:sp>
        <p:nvSpPr>
          <p:cNvPr id="5" name="Arrow: Down 21">
            <a:extLst>
              <a:ext uri="{FF2B5EF4-FFF2-40B4-BE49-F238E27FC236}">
                <a16:creationId xmlns:a16="http://schemas.microsoft.com/office/drawing/2014/main" id="{A86D35E4-4254-12C5-E4BE-4A96835B5A16}"/>
              </a:ext>
            </a:extLst>
          </p:cNvPr>
          <p:cNvSpPr/>
          <p:nvPr/>
        </p:nvSpPr>
        <p:spPr>
          <a:xfrm>
            <a:off x="3240647" y="2676635"/>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12">
            <a:extLst>
              <a:ext uri="{FF2B5EF4-FFF2-40B4-BE49-F238E27FC236}">
                <a16:creationId xmlns:a16="http://schemas.microsoft.com/office/drawing/2014/main" id="{8AC19949-81B8-B12E-1BA2-EB6CD5F7BF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861" y="6971649"/>
            <a:ext cx="5975602" cy="2350775"/>
          </a:xfrm>
          <a:prstGeom prst="rect">
            <a:avLst/>
          </a:prstGeom>
        </p:spPr>
      </p:pic>
      <p:pic>
        <p:nvPicPr>
          <p:cNvPr id="8" name="Picture 28">
            <a:extLst>
              <a:ext uri="{FF2B5EF4-FFF2-40B4-BE49-F238E27FC236}">
                <a16:creationId xmlns:a16="http://schemas.microsoft.com/office/drawing/2014/main" id="{E623DCBB-73E4-E555-857D-ECB18ECFB80B}"/>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5251406" y="8830290"/>
            <a:ext cx="144308" cy="228954"/>
          </a:xfrm>
          <a:prstGeom prst="rect">
            <a:avLst/>
          </a:prstGeom>
        </p:spPr>
      </p:pic>
      <p:pic>
        <p:nvPicPr>
          <p:cNvPr id="9" name="Picture 12">
            <a:extLst>
              <a:ext uri="{FF2B5EF4-FFF2-40B4-BE49-F238E27FC236}">
                <a16:creationId xmlns:a16="http://schemas.microsoft.com/office/drawing/2014/main" id="{63D937D6-2179-3F3F-4CFE-579DBBBAB8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915" y="1679442"/>
            <a:ext cx="5975602" cy="860711"/>
          </a:xfrm>
          <a:prstGeom prst="rect">
            <a:avLst/>
          </a:prstGeom>
        </p:spPr>
      </p:pic>
      <p:sp>
        <p:nvSpPr>
          <p:cNvPr id="10" name="Arrow: Down 12">
            <a:extLst>
              <a:ext uri="{FF2B5EF4-FFF2-40B4-BE49-F238E27FC236}">
                <a16:creationId xmlns:a16="http://schemas.microsoft.com/office/drawing/2014/main" id="{A4FA62CD-6FF9-0BA4-FF38-80836DA3FC47}"/>
              </a:ext>
            </a:extLst>
          </p:cNvPr>
          <p:cNvSpPr/>
          <p:nvPr/>
        </p:nvSpPr>
        <p:spPr>
          <a:xfrm>
            <a:off x="3240647" y="630787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2" name="TextBox 30">
            <a:extLst>
              <a:ext uri="{FF2B5EF4-FFF2-40B4-BE49-F238E27FC236}">
                <a16:creationId xmlns:a16="http://schemas.microsoft.com/office/drawing/2014/main" id="{E59BC505-261B-537A-3B49-3A42B260D06D}"/>
              </a:ext>
            </a:extLst>
          </p:cNvPr>
          <p:cNvSpPr txBox="1"/>
          <p:nvPr/>
        </p:nvSpPr>
        <p:spPr>
          <a:xfrm>
            <a:off x="509388" y="4054412"/>
            <a:ext cx="6052547" cy="300082"/>
          </a:xfrm>
          <a:prstGeom prst="rect">
            <a:avLst/>
          </a:prstGeom>
          <a:noFill/>
        </p:spPr>
        <p:txBody>
          <a:bodyPr wrap="square">
            <a:spAutoFit/>
          </a:bodyPr>
          <a:lstStyle/>
          <a:p>
            <a:pPr algn="l" defTabSz="914400"/>
            <a:r>
              <a:rPr kumimoji="1" lang="en-US" altLang="ja-JP" sz="1350" b="1" kern="0" dirty="0">
                <a:solidFill>
                  <a:prstClr val="black"/>
                </a:solidFill>
              </a:rPr>
              <a:t>Button Import: Click to Import Schedule</a:t>
            </a:r>
            <a:r>
              <a:rPr lang="en-US" sz="1350" dirty="0"/>
              <a:t>.</a:t>
            </a:r>
            <a:endParaRPr kumimoji="1" lang="en-US" altLang="ja-JP" sz="1350" b="1" kern="0" dirty="0">
              <a:solidFill>
                <a:prstClr val="black"/>
              </a:solidFill>
            </a:endParaRPr>
          </a:p>
        </p:txBody>
      </p:sp>
      <p:sp>
        <p:nvSpPr>
          <p:cNvPr id="14" name="Rectangle 21">
            <a:extLst>
              <a:ext uri="{FF2B5EF4-FFF2-40B4-BE49-F238E27FC236}">
                <a16:creationId xmlns:a16="http://schemas.microsoft.com/office/drawing/2014/main" id="{14E4F223-C1B5-21C8-4C37-9C1836469105}"/>
              </a:ext>
            </a:extLst>
          </p:cNvPr>
          <p:cNvSpPr/>
          <p:nvPr/>
        </p:nvSpPr>
        <p:spPr>
          <a:xfrm>
            <a:off x="3346167" y="7649348"/>
            <a:ext cx="2160441" cy="111138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6" name="Picture 12">
            <a:extLst>
              <a:ext uri="{FF2B5EF4-FFF2-40B4-BE49-F238E27FC236}">
                <a16:creationId xmlns:a16="http://schemas.microsoft.com/office/drawing/2014/main" id="{362ECB77-D4D2-75D2-D977-16EA6C620DA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199" y="3176971"/>
            <a:ext cx="5975602" cy="781197"/>
          </a:xfrm>
          <a:prstGeom prst="rect">
            <a:avLst/>
          </a:prstGeom>
        </p:spPr>
      </p:pic>
      <p:pic>
        <p:nvPicPr>
          <p:cNvPr id="11" name="Picture 28">
            <a:extLst>
              <a:ext uri="{FF2B5EF4-FFF2-40B4-BE49-F238E27FC236}">
                <a16:creationId xmlns:a16="http://schemas.microsoft.com/office/drawing/2014/main" id="{48423A82-D00C-5E25-0BA1-A3BAA23E1BB1}"/>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1704258" y="3915017"/>
            <a:ext cx="144308" cy="228954"/>
          </a:xfrm>
          <a:prstGeom prst="rect">
            <a:avLst/>
          </a:prstGeom>
        </p:spPr>
      </p:pic>
      <p:sp>
        <p:nvSpPr>
          <p:cNvPr id="16" name="Rectangle 21">
            <a:extLst>
              <a:ext uri="{FF2B5EF4-FFF2-40B4-BE49-F238E27FC236}">
                <a16:creationId xmlns:a16="http://schemas.microsoft.com/office/drawing/2014/main" id="{6EF49B08-EE31-00B6-1B2D-FD162AB25340}"/>
              </a:ext>
            </a:extLst>
          </p:cNvPr>
          <p:cNvSpPr/>
          <p:nvPr/>
        </p:nvSpPr>
        <p:spPr>
          <a:xfrm>
            <a:off x="1543049" y="3766044"/>
            <a:ext cx="466725" cy="16778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7" name="Picture 12">
            <a:extLst>
              <a:ext uri="{FF2B5EF4-FFF2-40B4-BE49-F238E27FC236}">
                <a16:creationId xmlns:a16="http://schemas.microsoft.com/office/drawing/2014/main" id="{CF04F4CB-0B36-E36F-77F4-CBE2AEEB8B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2595" y="4414011"/>
            <a:ext cx="5993922" cy="1373046"/>
          </a:xfrm>
          <a:prstGeom prst="rect">
            <a:avLst/>
          </a:prstGeom>
        </p:spPr>
      </p:pic>
      <p:sp>
        <p:nvSpPr>
          <p:cNvPr id="18" name="TextBox 30">
            <a:extLst>
              <a:ext uri="{FF2B5EF4-FFF2-40B4-BE49-F238E27FC236}">
                <a16:creationId xmlns:a16="http://schemas.microsoft.com/office/drawing/2014/main" id="{CFA53B90-66E6-657E-01AD-E00BCD705AE2}"/>
              </a:ext>
            </a:extLst>
          </p:cNvPr>
          <p:cNvSpPr txBox="1"/>
          <p:nvPr/>
        </p:nvSpPr>
        <p:spPr>
          <a:xfrm>
            <a:off x="470915" y="5894217"/>
            <a:ext cx="6052547" cy="300082"/>
          </a:xfrm>
          <a:prstGeom prst="rect">
            <a:avLst/>
          </a:prstGeom>
          <a:noFill/>
        </p:spPr>
        <p:txBody>
          <a:bodyPr wrap="square">
            <a:spAutoFit/>
          </a:bodyPr>
          <a:lstStyle/>
          <a:p>
            <a:pPr algn="l" defTabSz="914400"/>
            <a:r>
              <a:rPr kumimoji="1" lang="en-US" altLang="ja-JP" sz="1350" b="1" kern="0" dirty="0">
                <a:solidFill>
                  <a:prstClr val="black"/>
                </a:solidFill>
              </a:rPr>
              <a:t>Button Type: Choose Type</a:t>
            </a:r>
            <a:r>
              <a:rPr kumimoji="1" lang="th-TH" altLang="ja-JP" sz="1350" b="1" kern="0" dirty="0">
                <a:solidFill>
                  <a:prstClr val="black"/>
                </a:solidFill>
              </a:rPr>
              <a:t> </a:t>
            </a:r>
            <a:r>
              <a:rPr kumimoji="1" lang="en-US" altLang="ja-JP" sz="1350" b="1" kern="0" dirty="0">
                <a:solidFill>
                  <a:prstClr val="black"/>
                </a:solidFill>
              </a:rPr>
              <a:t>Schedule Import</a:t>
            </a:r>
            <a:r>
              <a:rPr lang="en-US" sz="1350" dirty="0"/>
              <a:t>.</a:t>
            </a:r>
            <a:endParaRPr kumimoji="1" lang="en-US" altLang="ja-JP" sz="1350" b="1" kern="0" dirty="0">
              <a:solidFill>
                <a:prstClr val="black"/>
              </a:solidFill>
            </a:endParaRPr>
          </a:p>
        </p:txBody>
      </p:sp>
      <p:pic>
        <p:nvPicPr>
          <p:cNvPr id="19" name="Picture 28">
            <a:extLst>
              <a:ext uri="{FF2B5EF4-FFF2-40B4-BE49-F238E27FC236}">
                <a16:creationId xmlns:a16="http://schemas.microsoft.com/office/drawing/2014/main" id="{CA91E7A4-85B0-CEFD-2BD1-2A04A3006D59}"/>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3889333" y="5444758"/>
            <a:ext cx="144308" cy="228954"/>
          </a:xfrm>
          <a:prstGeom prst="rect">
            <a:avLst/>
          </a:prstGeom>
        </p:spPr>
      </p:pic>
    </p:spTree>
    <p:extLst>
      <p:ext uri="{BB962C8B-B14F-4D97-AF65-F5344CB8AC3E}">
        <p14:creationId xmlns:p14="http://schemas.microsoft.com/office/powerpoint/2010/main" val="321172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552B-E0FF-17EB-65F2-47FC6DB24FF2}"/>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14EBDF5-991B-FAE9-343E-68FA054889E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015C2E2A-39AA-1846-E229-395C5963A001}"/>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91" name="テキスト ボックス 29">
            <a:extLst>
              <a:ext uri="{FF2B5EF4-FFF2-40B4-BE49-F238E27FC236}">
                <a16:creationId xmlns:a16="http://schemas.microsoft.com/office/drawing/2014/main" id="{C0072A34-C2A9-5A56-97E5-7145B5A43EEE}"/>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2-3-1. Inbound Inquiry Report.</a:t>
            </a:r>
          </a:p>
        </p:txBody>
      </p:sp>
      <p:pic>
        <p:nvPicPr>
          <p:cNvPr id="29" name="Picture 28">
            <a:extLst>
              <a:ext uri="{FF2B5EF4-FFF2-40B4-BE49-F238E27FC236}">
                <a16:creationId xmlns:a16="http://schemas.microsoft.com/office/drawing/2014/main" id="{75021765-4904-2CAE-7F39-FFEE01F02BF4}"/>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1347862" y="2197836"/>
            <a:ext cx="204313" cy="228954"/>
          </a:xfrm>
          <a:prstGeom prst="rect">
            <a:avLst/>
          </a:prstGeom>
        </p:spPr>
      </p:pic>
      <p:sp>
        <p:nvSpPr>
          <p:cNvPr id="27" name="TextBox 26">
            <a:extLst>
              <a:ext uri="{FF2B5EF4-FFF2-40B4-BE49-F238E27FC236}">
                <a16:creationId xmlns:a16="http://schemas.microsoft.com/office/drawing/2014/main" id="{BEB1E0A7-3CEF-7AF9-43D5-B165D7883093}"/>
              </a:ext>
            </a:extLst>
          </p:cNvPr>
          <p:cNvSpPr txBox="1"/>
          <p:nvPr/>
        </p:nvSpPr>
        <p:spPr>
          <a:xfrm>
            <a:off x="437041" y="1179601"/>
            <a:ext cx="6705600" cy="300082"/>
          </a:xfrm>
          <a:prstGeom prst="rect">
            <a:avLst/>
          </a:prstGeom>
          <a:noFill/>
        </p:spPr>
        <p:txBody>
          <a:bodyPr wrap="square">
            <a:spAutoFit/>
          </a:bodyPr>
          <a:lstStyle/>
          <a:p>
            <a:r>
              <a:rPr lang="en-US" sz="1350" dirty="0"/>
              <a:t>• </a:t>
            </a:r>
            <a:r>
              <a:rPr lang="en-US" sz="1350" b="1" dirty="0"/>
              <a:t>CSV Output:</a:t>
            </a:r>
            <a:r>
              <a:rPr lang="en-US" sz="1350" dirty="0"/>
              <a:t> Export data as a CSV file.</a:t>
            </a:r>
          </a:p>
        </p:txBody>
      </p:sp>
      <p:sp>
        <p:nvSpPr>
          <p:cNvPr id="32" name="Arrow: Down 31">
            <a:extLst>
              <a:ext uri="{FF2B5EF4-FFF2-40B4-BE49-F238E27FC236}">
                <a16:creationId xmlns:a16="http://schemas.microsoft.com/office/drawing/2014/main" id="{ED66A45A-F967-F30C-0DB1-A5367FB76734}"/>
              </a:ext>
            </a:extLst>
          </p:cNvPr>
          <p:cNvSpPr/>
          <p:nvPr/>
        </p:nvSpPr>
        <p:spPr>
          <a:xfrm>
            <a:off x="3085562" y="562123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TextBox 20">
            <a:extLst>
              <a:ext uri="{FF2B5EF4-FFF2-40B4-BE49-F238E27FC236}">
                <a16:creationId xmlns:a16="http://schemas.microsoft.com/office/drawing/2014/main" id="{C233AD21-EA62-9C76-3236-DC6893A7217C}"/>
              </a:ext>
            </a:extLst>
          </p:cNvPr>
          <p:cNvSpPr txBox="1"/>
          <p:nvPr/>
        </p:nvSpPr>
        <p:spPr>
          <a:xfrm>
            <a:off x="1505174" y="8871487"/>
            <a:ext cx="3429000" cy="300082"/>
          </a:xfrm>
          <a:prstGeom prst="rect">
            <a:avLst/>
          </a:prstGeom>
          <a:noFill/>
        </p:spPr>
        <p:txBody>
          <a:bodyPr wrap="square">
            <a:spAutoFit/>
          </a:bodyPr>
          <a:lstStyle/>
          <a:p>
            <a:r>
              <a:rPr lang="en-US" sz="1350" dirty="0"/>
              <a:t>It will export data from the current page.</a:t>
            </a:r>
          </a:p>
        </p:txBody>
      </p:sp>
      <p:pic>
        <p:nvPicPr>
          <p:cNvPr id="2" name="Picture 3">
            <a:extLst>
              <a:ext uri="{FF2B5EF4-FFF2-40B4-BE49-F238E27FC236}">
                <a16:creationId xmlns:a16="http://schemas.microsoft.com/office/drawing/2014/main" id="{C6ACB989-C992-7EB4-21B8-399F5E95DF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538" y="1435775"/>
            <a:ext cx="6188925" cy="753842"/>
          </a:xfrm>
          <a:prstGeom prst="rect">
            <a:avLst/>
          </a:prstGeom>
        </p:spPr>
      </p:pic>
      <p:sp>
        <p:nvSpPr>
          <p:cNvPr id="5" name="Rectangle 18">
            <a:extLst>
              <a:ext uri="{FF2B5EF4-FFF2-40B4-BE49-F238E27FC236}">
                <a16:creationId xmlns:a16="http://schemas.microsoft.com/office/drawing/2014/main" id="{C5781511-C60B-C242-9792-06E5DCCB6563}"/>
              </a:ext>
            </a:extLst>
          </p:cNvPr>
          <p:cNvSpPr/>
          <p:nvPr/>
        </p:nvSpPr>
        <p:spPr>
          <a:xfrm>
            <a:off x="1726616" y="2269427"/>
            <a:ext cx="2240317" cy="11398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3">
            <a:extLst>
              <a:ext uri="{FF2B5EF4-FFF2-40B4-BE49-F238E27FC236}">
                <a16:creationId xmlns:a16="http://schemas.microsoft.com/office/drawing/2014/main" id="{7C8F60F1-C072-4E9B-F181-946B6599FCF4}"/>
              </a:ext>
            </a:extLst>
          </p:cNvPr>
          <p:cNvPicPr>
            <a:picLocks noChangeAspect="1"/>
          </p:cNvPicPr>
          <p:nvPr/>
        </p:nvPicPr>
        <p:blipFill>
          <a:blip r:embed="rId4">
            <a:extLst>
              <a:ext uri="{28A0092B-C50C-407E-A947-70E740481C1C}">
                <a14:useLocalDpi xmlns:a14="http://schemas.microsoft.com/office/drawing/2010/main" val="0"/>
              </a:ext>
            </a:extLst>
          </a:blip>
          <a:srcRect t="18229" b="18229"/>
          <a:stretch/>
        </p:blipFill>
        <p:spPr>
          <a:xfrm>
            <a:off x="1812199" y="2412544"/>
            <a:ext cx="2068638" cy="838325"/>
          </a:xfrm>
          <a:prstGeom prst="rect">
            <a:avLst/>
          </a:prstGeom>
        </p:spPr>
      </p:pic>
      <p:pic>
        <p:nvPicPr>
          <p:cNvPr id="8" name="Picture 12">
            <a:extLst>
              <a:ext uri="{FF2B5EF4-FFF2-40B4-BE49-F238E27FC236}">
                <a16:creationId xmlns:a16="http://schemas.microsoft.com/office/drawing/2014/main" id="{D165047F-BD2A-83C4-7C32-45A8E0A3FEB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939" y="6151474"/>
            <a:ext cx="5786523" cy="2516999"/>
          </a:xfrm>
          <a:prstGeom prst="rect">
            <a:avLst/>
          </a:prstGeom>
        </p:spPr>
      </p:pic>
      <p:sp>
        <p:nvSpPr>
          <p:cNvPr id="9" name="TextBox 19">
            <a:extLst>
              <a:ext uri="{FF2B5EF4-FFF2-40B4-BE49-F238E27FC236}">
                <a16:creationId xmlns:a16="http://schemas.microsoft.com/office/drawing/2014/main" id="{52289968-6CFD-D3C1-C5FF-561BCFA24891}"/>
              </a:ext>
            </a:extLst>
          </p:cNvPr>
          <p:cNvSpPr txBox="1"/>
          <p:nvPr/>
        </p:nvSpPr>
        <p:spPr>
          <a:xfrm>
            <a:off x="332857" y="5192447"/>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sp>
        <p:nvSpPr>
          <p:cNvPr id="10" name="Arrow: Down 21">
            <a:extLst>
              <a:ext uri="{FF2B5EF4-FFF2-40B4-BE49-F238E27FC236}">
                <a16:creationId xmlns:a16="http://schemas.microsoft.com/office/drawing/2014/main" id="{02BFB95A-DEA3-96A9-5746-ED9785E38E1D}"/>
              </a:ext>
            </a:extLst>
          </p:cNvPr>
          <p:cNvSpPr/>
          <p:nvPr/>
        </p:nvSpPr>
        <p:spPr>
          <a:xfrm>
            <a:off x="3085562" y="360005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2" name="Picture 12">
            <a:extLst>
              <a:ext uri="{FF2B5EF4-FFF2-40B4-BE49-F238E27FC236}">
                <a16:creationId xmlns:a16="http://schemas.microsoft.com/office/drawing/2014/main" id="{E3A3B8AB-7F8B-B41E-AA85-01EB1C4F720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4538" y="4164637"/>
            <a:ext cx="6117061" cy="753842"/>
          </a:xfrm>
          <a:prstGeom prst="rect">
            <a:avLst/>
          </a:prstGeom>
        </p:spPr>
      </p:pic>
      <p:pic>
        <p:nvPicPr>
          <p:cNvPr id="11" name="Picture 28">
            <a:extLst>
              <a:ext uri="{FF2B5EF4-FFF2-40B4-BE49-F238E27FC236}">
                <a16:creationId xmlns:a16="http://schemas.microsoft.com/office/drawing/2014/main" id="{B990F94F-0534-CCAA-F86C-5BDB823E90CC}"/>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4674127" y="4794257"/>
            <a:ext cx="144308" cy="228954"/>
          </a:xfrm>
          <a:prstGeom prst="rect">
            <a:avLst/>
          </a:prstGeom>
        </p:spPr>
      </p:pic>
    </p:spTree>
    <p:extLst>
      <p:ext uri="{BB962C8B-B14F-4D97-AF65-F5344CB8AC3E}">
        <p14:creationId xmlns:p14="http://schemas.microsoft.com/office/powerpoint/2010/main" val="402980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E2755-5A6E-7A72-7AAD-F96AB9AD126B}"/>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736AD98-B9A0-D40E-D728-FFE3E4E5840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357E0A3F-3D39-D077-7780-EF8AC033AFB1}"/>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91" name="テキスト ボックス 29">
            <a:extLst>
              <a:ext uri="{FF2B5EF4-FFF2-40B4-BE49-F238E27FC236}">
                <a16:creationId xmlns:a16="http://schemas.microsoft.com/office/drawing/2014/main" id="{50271E10-C955-B052-8AA7-C5ADAFE60383}"/>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2-4-1. Outbound Inquiry Report.</a:t>
            </a:r>
          </a:p>
        </p:txBody>
      </p:sp>
      <p:sp>
        <p:nvSpPr>
          <p:cNvPr id="27" name="TextBox 26">
            <a:extLst>
              <a:ext uri="{FF2B5EF4-FFF2-40B4-BE49-F238E27FC236}">
                <a16:creationId xmlns:a16="http://schemas.microsoft.com/office/drawing/2014/main" id="{8822800B-2D67-1D97-270B-CD5201CC3E1A}"/>
              </a:ext>
            </a:extLst>
          </p:cNvPr>
          <p:cNvSpPr txBox="1"/>
          <p:nvPr/>
        </p:nvSpPr>
        <p:spPr>
          <a:xfrm>
            <a:off x="437041" y="1179601"/>
            <a:ext cx="6705600" cy="300082"/>
          </a:xfrm>
          <a:prstGeom prst="rect">
            <a:avLst/>
          </a:prstGeom>
          <a:noFill/>
        </p:spPr>
        <p:txBody>
          <a:bodyPr wrap="square">
            <a:spAutoFit/>
          </a:bodyPr>
          <a:lstStyle/>
          <a:p>
            <a:r>
              <a:rPr lang="en-US" sz="1350" dirty="0"/>
              <a:t>• </a:t>
            </a:r>
            <a:r>
              <a:rPr lang="en-US" sz="1350" b="1" dirty="0"/>
              <a:t>CSV Output:</a:t>
            </a:r>
            <a:r>
              <a:rPr lang="en-US" sz="1350" dirty="0"/>
              <a:t> Export data as a CSV file.</a:t>
            </a:r>
          </a:p>
        </p:txBody>
      </p:sp>
      <p:pic>
        <p:nvPicPr>
          <p:cNvPr id="2" name="Picture 28">
            <a:extLst>
              <a:ext uri="{FF2B5EF4-FFF2-40B4-BE49-F238E27FC236}">
                <a16:creationId xmlns:a16="http://schemas.microsoft.com/office/drawing/2014/main" id="{E3CC8C69-73E9-FD4D-2DF6-E2FD928F5F9D}"/>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1172074" y="2252349"/>
            <a:ext cx="204313" cy="228954"/>
          </a:xfrm>
          <a:prstGeom prst="rect">
            <a:avLst/>
          </a:prstGeom>
        </p:spPr>
      </p:pic>
      <p:sp>
        <p:nvSpPr>
          <p:cNvPr id="5" name="Arrow: Down 31">
            <a:extLst>
              <a:ext uri="{FF2B5EF4-FFF2-40B4-BE49-F238E27FC236}">
                <a16:creationId xmlns:a16="http://schemas.microsoft.com/office/drawing/2014/main" id="{E6FAAE4A-9F05-BDA6-2C0D-EAD81D8261F9}"/>
              </a:ext>
            </a:extLst>
          </p:cNvPr>
          <p:cNvSpPr/>
          <p:nvPr/>
        </p:nvSpPr>
        <p:spPr>
          <a:xfrm>
            <a:off x="3157424" y="5752714"/>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7" name="TextBox 20">
            <a:extLst>
              <a:ext uri="{FF2B5EF4-FFF2-40B4-BE49-F238E27FC236}">
                <a16:creationId xmlns:a16="http://schemas.microsoft.com/office/drawing/2014/main" id="{AE875B38-4EEB-F544-30EB-6F244E1D7663}"/>
              </a:ext>
            </a:extLst>
          </p:cNvPr>
          <p:cNvSpPr txBox="1"/>
          <p:nvPr/>
        </p:nvSpPr>
        <p:spPr>
          <a:xfrm>
            <a:off x="1577036" y="9002971"/>
            <a:ext cx="3429000" cy="300082"/>
          </a:xfrm>
          <a:prstGeom prst="rect">
            <a:avLst/>
          </a:prstGeom>
          <a:noFill/>
        </p:spPr>
        <p:txBody>
          <a:bodyPr wrap="square">
            <a:spAutoFit/>
          </a:bodyPr>
          <a:lstStyle/>
          <a:p>
            <a:r>
              <a:rPr lang="en-US" sz="1350" dirty="0"/>
              <a:t>It will export data from the current page.</a:t>
            </a:r>
          </a:p>
        </p:txBody>
      </p:sp>
      <p:pic>
        <p:nvPicPr>
          <p:cNvPr id="8" name="Picture 3">
            <a:extLst>
              <a:ext uri="{FF2B5EF4-FFF2-40B4-BE49-F238E27FC236}">
                <a16:creationId xmlns:a16="http://schemas.microsoft.com/office/drawing/2014/main" id="{8DFFB69D-0AFD-3428-DA2B-5DC74B1BD2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400" y="1498656"/>
            <a:ext cx="6188925" cy="753842"/>
          </a:xfrm>
          <a:prstGeom prst="rect">
            <a:avLst/>
          </a:prstGeom>
        </p:spPr>
      </p:pic>
      <p:sp>
        <p:nvSpPr>
          <p:cNvPr id="9" name="Rectangle 18">
            <a:extLst>
              <a:ext uri="{FF2B5EF4-FFF2-40B4-BE49-F238E27FC236}">
                <a16:creationId xmlns:a16="http://schemas.microsoft.com/office/drawing/2014/main" id="{C87842EF-5ABD-B71B-4106-5B00C827E9D4}"/>
              </a:ext>
            </a:extLst>
          </p:cNvPr>
          <p:cNvSpPr/>
          <p:nvPr/>
        </p:nvSpPr>
        <p:spPr>
          <a:xfrm>
            <a:off x="1798478" y="2400911"/>
            <a:ext cx="2240317" cy="11398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0" name="Picture 3">
            <a:extLst>
              <a:ext uri="{FF2B5EF4-FFF2-40B4-BE49-F238E27FC236}">
                <a16:creationId xmlns:a16="http://schemas.microsoft.com/office/drawing/2014/main" id="{4B1CE7EB-965C-D8EE-CC1A-300BB51E51E1}"/>
              </a:ext>
            </a:extLst>
          </p:cNvPr>
          <p:cNvPicPr>
            <a:picLocks noChangeAspect="1"/>
          </p:cNvPicPr>
          <p:nvPr/>
        </p:nvPicPr>
        <p:blipFill>
          <a:blip r:embed="rId4">
            <a:extLst>
              <a:ext uri="{28A0092B-C50C-407E-A947-70E740481C1C}">
                <a14:useLocalDpi xmlns:a14="http://schemas.microsoft.com/office/drawing/2010/main" val="0"/>
              </a:ext>
            </a:extLst>
          </a:blip>
          <a:srcRect t="16437" b="16437"/>
          <a:stretch/>
        </p:blipFill>
        <p:spPr>
          <a:xfrm>
            <a:off x="1884061" y="2544028"/>
            <a:ext cx="2068638" cy="838325"/>
          </a:xfrm>
          <a:prstGeom prst="rect">
            <a:avLst/>
          </a:prstGeom>
        </p:spPr>
      </p:pic>
      <p:pic>
        <p:nvPicPr>
          <p:cNvPr id="11" name="Picture 12">
            <a:extLst>
              <a:ext uri="{FF2B5EF4-FFF2-40B4-BE49-F238E27FC236}">
                <a16:creationId xmlns:a16="http://schemas.microsoft.com/office/drawing/2014/main" id="{165CF80E-C3FB-4DA3-23DC-BB3B406C03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7042" y="6221908"/>
            <a:ext cx="6086420" cy="2727723"/>
          </a:xfrm>
          <a:prstGeom prst="rect">
            <a:avLst/>
          </a:prstGeom>
        </p:spPr>
      </p:pic>
      <p:sp>
        <p:nvSpPr>
          <p:cNvPr id="12" name="Arrow: Down 21">
            <a:extLst>
              <a:ext uri="{FF2B5EF4-FFF2-40B4-BE49-F238E27FC236}">
                <a16:creationId xmlns:a16="http://schemas.microsoft.com/office/drawing/2014/main" id="{18B2E254-7277-3439-16D6-7C708825AD56}"/>
              </a:ext>
            </a:extLst>
          </p:cNvPr>
          <p:cNvSpPr/>
          <p:nvPr/>
        </p:nvSpPr>
        <p:spPr>
          <a:xfrm>
            <a:off x="3157424" y="3731535"/>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2">
            <a:extLst>
              <a:ext uri="{FF2B5EF4-FFF2-40B4-BE49-F238E27FC236}">
                <a16:creationId xmlns:a16="http://schemas.microsoft.com/office/drawing/2014/main" id="{73E3F8BD-B64D-9661-595F-93B56B6D0C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6400" y="4237891"/>
            <a:ext cx="6117061" cy="793294"/>
          </a:xfrm>
          <a:prstGeom prst="rect">
            <a:avLst/>
          </a:prstGeom>
        </p:spPr>
      </p:pic>
      <p:sp>
        <p:nvSpPr>
          <p:cNvPr id="15" name="TextBox 19">
            <a:extLst>
              <a:ext uri="{FF2B5EF4-FFF2-40B4-BE49-F238E27FC236}">
                <a16:creationId xmlns:a16="http://schemas.microsoft.com/office/drawing/2014/main" id="{EB368B7D-3232-6F1E-7478-573987E70605}"/>
              </a:ext>
            </a:extLst>
          </p:cNvPr>
          <p:cNvSpPr txBox="1"/>
          <p:nvPr/>
        </p:nvSpPr>
        <p:spPr>
          <a:xfrm>
            <a:off x="334538" y="5234288"/>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13" name="Picture 28">
            <a:extLst>
              <a:ext uri="{FF2B5EF4-FFF2-40B4-BE49-F238E27FC236}">
                <a16:creationId xmlns:a16="http://schemas.microsoft.com/office/drawing/2014/main" id="{846FAF7F-20C0-DDA7-978A-C7AAB7200FFB}"/>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flipH="1">
            <a:off x="3827192" y="4861266"/>
            <a:ext cx="145952" cy="228954"/>
          </a:xfrm>
          <a:prstGeom prst="rect">
            <a:avLst/>
          </a:prstGeom>
        </p:spPr>
      </p:pic>
    </p:spTree>
    <p:extLst>
      <p:ext uri="{BB962C8B-B14F-4D97-AF65-F5344CB8AC3E}">
        <p14:creationId xmlns:p14="http://schemas.microsoft.com/office/powerpoint/2010/main" val="331621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a:t>
            </a:r>
            <a:r>
              <a:rPr kumimoji="1" lang="th-TH" altLang="ja-JP" sz="1100" dirty="0"/>
              <a:t>5</a:t>
            </a:r>
            <a:r>
              <a:rPr kumimoji="1" lang="en-US" altLang="ja-JP" sz="1100" dirty="0"/>
              <a:t>. Stock Management Menu.</a:t>
            </a:r>
          </a:p>
        </p:txBody>
      </p:sp>
      <p:sp>
        <p:nvSpPr>
          <p:cNvPr id="20" name="TextBox 19">
            <a:extLst>
              <a:ext uri="{FF2B5EF4-FFF2-40B4-BE49-F238E27FC236}">
                <a16:creationId xmlns:a16="http://schemas.microsoft.com/office/drawing/2014/main" id="{D481B568-1887-4F76-96DB-C66B9CF41B6D}"/>
              </a:ext>
            </a:extLst>
          </p:cNvPr>
          <p:cNvSpPr txBox="1"/>
          <p:nvPr/>
        </p:nvSpPr>
        <p:spPr>
          <a:xfrm>
            <a:off x="679094" y="1288692"/>
            <a:ext cx="4014826" cy="1935082"/>
          </a:xfrm>
          <a:prstGeom prst="rect">
            <a:avLst/>
          </a:prstGeom>
          <a:noFill/>
        </p:spPr>
        <p:txBody>
          <a:bodyPr wrap="square">
            <a:spAutoFit/>
          </a:bodyPr>
          <a:lstStyle/>
          <a:p>
            <a:pPr>
              <a:lnSpc>
                <a:spcPct val="150000"/>
              </a:lnSpc>
            </a:pPr>
            <a:r>
              <a:rPr lang="en-US" sz="1350" dirty="0"/>
              <a:t>The </a:t>
            </a:r>
            <a:r>
              <a:rPr kumimoji="1" lang="en-US" altLang="ja-JP" sz="1400" dirty="0"/>
              <a:t>Stock Management</a:t>
            </a:r>
            <a:r>
              <a:rPr lang="en-US" sz="1350" dirty="0"/>
              <a:t> menu has 5 submenus. </a:t>
            </a:r>
          </a:p>
          <a:p>
            <a:pPr>
              <a:lnSpc>
                <a:spcPct val="150000"/>
              </a:lnSpc>
            </a:pPr>
            <a:r>
              <a:rPr lang="en-US" sz="1350" dirty="0"/>
              <a:t>	- Stock Inquiry Report.</a:t>
            </a:r>
          </a:p>
          <a:p>
            <a:pPr>
              <a:lnSpc>
                <a:spcPct val="150000"/>
              </a:lnSpc>
            </a:pPr>
            <a:r>
              <a:rPr lang="en-US" sz="1350" dirty="0"/>
              <a:t>	- Stocktaking.</a:t>
            </a:r>
          </a:p>
          <a:p>
            <a:pPr>
              <a:lnSpc>
                <a:spcPct val="150000"/>
              </a:lnSpc>
            </a:pPr>
            <a:r>
              <a:rPr lang="en-US" sz="1350" dirty="0"/>
              <a:t>	- Stock Maintenance.</a:t>
            </a:r>
          </a:p>
          <a:p>
            <a:pPr>
              <a:lnSpc>
                <a:spcPct val="150000"/>
              </a:lnSpc>
            </a:pPr>
            <a:r>
              <a:rPr lang="en-US" sz="1350" dirty="0"/>
              <a:t>	- Stock Maintenance Inquiry / Report.</a:t>
            </a:r>
          </a:p>
          <a:p>
            <a:pPr>
              <a:lnSpc>
                <a:spcPct val="150000"/>
              </a:lnSpc>
            </a:pPr>
            <a:r>
              <a:rPr lang="en-US" sz="1350" dirty="0"/>
              <a:t>	- Tag Label.</a:t>
            </a:r>
          </a:p>
        </p:txBody>
      </p:sp>
      <p:pic>
        <p:nvPicPr>
          <p:cNvPr id="4" name="Picture 3">
            <a:extLst>
              <a:ext uri="{FF2B5EF4-FFF2-40B4-BE49-F238E27FC236}">
                <a16:creationId xmlns:a16="http://schemas.microsoft.com/office/drawing/2014/main" id="{1BC9637F-5BBC-7E07-900A-D32B6F5035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42584" y="2975896"/>
            <a:ext cx="2399494" cy="6147116"/>
          </a:xfrm>
          <a:prstGeom prst="rect">
            <a:avLst/>
          </a:prstGeom>
        </p:spPr>
      </p:pic>
    </p:spTree>
    <p:extLst>
      <p:ext uri="{BB962C8B-B14F-4D97-AF65-F5344CB8AC3E}">
        <p14:creationId xmlns:p14="http://schemas.microsoft.com/office/powerpoint/2010/main" val="1600953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a:t>
            </a:r>
            <a:r>
              <a:rPr kumimoji="1" lang="th-TH" altLang="ja-JP" sz="1100" dirty="0"/>
              <a:t>5</a:t>
            </a:r>
            <a:r>
              <a:rPr kumimoji="1" lang="en-US" altLang="ja-JP" sz="1100" dirty="0"/>
              <a:t>-1. </a:t>
            </a:r>
            <a:r>
              <a:rPr lang="en-US" sz="1100" dirty="0"/>
              <a:t>Stock Inquiry Report.</a:t>
            </a:r>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300082"/>
          </a:xfrm>
          <a:prstGeom prst="rect">
            <a:avLst/>
          </a:prstGeom>
          <a:noFill/>
        </p:spPr>
        <p:txBody>
          <a:bodyPr wrap="square">
            <a:spAutoFit/>
          </a:bodyPr>
          <a:lstStyle/>
          <a:p>
            <a:r>
              <a:rPr lang="en-US" sz="1350" dirty="0"/>
              <a:t>View data stock report.</a:t>
            </a:r>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67178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Stock Inquiry Report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332857" y="3988091"/>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13" name="Picture 12">
            <a:extLst>
              <a:ext uri="{FF2B5EF4-FFF2-40B4-BE49-F238E27FC236}">
                <a16:creationId xmlns:a16="http://schemas.microsoft.com/office/drawing/2014/main" id="{B6E222FD-5E22-4B9E-98F3-23853CACEF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1" y="1488674"/>
            <a:ext cx="6117062" cy="2153325"/>
          </a:xfrm>
          <a:prstGeom prst="rect">
            <a:avLst/>
          </a:prstGeom>
        </p:spPr>
      </p:pic>
      <p:sp>
        <p:nvSpPr>
          <p:cNvPr id="21" name="Arrow: Down 20">
            <a:extLst>
              <a:ext uri="{FF2B5EF4-FFF2-40B4-BE49-F238E27FC236}">
                <a16:creationId xmlns:a16="http://schemas.microsoft.com/office/drawing/2014/main" id="{2658E116-48BC-4CA6-A7F1-B8D4C8705863}"/>
              </a:ext>
            </a:extLst>
          </p:cNvPr>
          <p:cNvSpPr/>
          <p:nvPr/>
        </p:nvSpPr>
        <p:spPr>
          <a:xfrm>
            <a:off x="3294888" y="548979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7" name="Picture 16">
            <a:extLst>
              <a:ext uri="{FF2B5EF4-FFF2-40B4-BE49-F238E27FC236}">
                <a16:creationId xmlns:a16="http://schemas.microsoft.com/office/drawing/2014/main" id="{39B1F260-E172-4385-8A75-F8355AC9D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916" y="6057176"/>
            <a:ext cx="6055710" cy="2903944"/>
          </a:xfrm>
          <a:prstGeom prst="rect">
            <a:avLst/>
          </a:prstGeom>
        </p:spPr>
      </p:pic>
      <p:pic>
        <p:nvPicPr>
          <p:cNvPr id="2" name="Picture 12">
            <a:extLst>
              <a:ext uri="{FF2B5EF4-FFF2-40B4-BE49-F238E27FC236}">
                <a16:creationId xmlns:a16="http://schemas.microsoft.com/office/drawing/2014/main" id="{6C9404D6-0ACB-3EDF-70D4-4F096808FE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401" y="4458046"/>
            <a:ext cx="6117062" cy="793294"/>
          </a:xfrm>
          <a:prstGeom prst="rect">
            <a:avLst/>
          </a:prstGeom>
        </p:spPr>
      </p:pic>
      <p:pic>
        <p:nvPicPr>
          <p:cNvPr id="4" name="Picture 28">
            <a:extLst>
              <a:ext uri="{FF2B5EF4-FFF2-40B4-BE49-F238E27FC236}">
                <a16:creationId xmlns:a16="http://schemas.microsoft.com/office/drawing/2014/main" id="{C49DDA95-D5BC-0EEB-45CD-72E847A6F346}"/>
              </a:ext>
            </a:extLst>
          </p:cNvPr>
          <p:cNvPicPr/>
          <p:nvPr/>
        </p:nvPicPr>
        <p:blipFill>
          <a:blip r:embed="rId5" cstate="print">
            <a:extLst>
              <a:ext uri="{28A0092B-C50C-407E-A947-70E740481C1C}">
                <a14:useLocalDpi xmlns:a14="http://schemas.microsoft.com/office/drawing/2010/main" val="0"/>
              </a:ext>
            </a:extLst>
          </a:blip>
          <a:stretch>
            <a:fillRect/>
          </a:stretch>
        </p:blipFill>
        <p:spPr>
          <a:xfrm rot="20289535" flipH="1">
            <a:off x="6059853" y="5208490"/>
            <a:ext cx="145952" cy="228954"/>
          </a:xfrm>
          <a:prstGeom prst="rect">
            <a:avLst/>
          </a:prstGeom>
        </p:spPr>
      </p:pic>
    </p:spTree>
    <p:extLst>
      <p:ext uri="{BB962C8B-B14F-4D97-AF65-F5344CB8AC3E}">
        <p14:creationId xmlns:p14="http://schemas.microsoft.com/office/powerpoint/2010/main" val="1402418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a:t>
            </a:r>
            <a:r>
              <a:rPr kumimoji="1" lang="th-TH" altLang="ja-JP" sz="1100" dirty="0"/>
              <a:t>5</a:t>
            </a:r>
            <a:r>
              <a:rPr kumimoji="1" lang="en-US" altLang="ja-JP" sz="1100" dirty="0"/>
              <a:t>-2. </a:t>
            </a:r>
            <a:r>
              <a:rPr lang="en-US" sz="1100" dirty="0"/>
              <a:t>Stock Maintenance</a:t>
            </a:r>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307777"/>
          </a:xfrm>
          <a:prstGeom prst="rect">
            <a:avLst/>
          </a:prstGeom>
          <a:noFill/>
        </p:spPr>
        <p:txBody>
          <a:bodyPr wrap="square">
            <a:spAutoFit/>
          </a:bodyPr>
          <a:lstStyle/>
          <a:p>
            <a:r>
              <a:rPr lang="en-US" sz="1350" dirty="0"/>
              <a:t>View data stock m</a:t>
            </a:r>
            <a:r>
              <a:rPr lang="en-US" sz="1400" dirty="0"/>
              <a:t>aintenance</a:t>
            </a:r>
            <a:r>
              <a:rPr lang="th-TH" sz="1350" dirty="0"/>
              <a:t> </a:t>
            </a:r>
            <a:r>
              <a:rPr lang="en-US" sz="1350" dirty="0"/>
              <a:t>report.</a:t>
            </a:r>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96134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Stock Inquiry Report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332857" y="4292891"/>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sp>
        <p:nvSpPr>
          <p:cNvPr id="19" name="Arrow: Down 18">
            <a:extLst>
              <a:ext uri="{FF2B5EF4-FFF2-40B4-BE49-F238E27FC236}">
                <a16:creationId xmlns:a16="http://schemas.microsoft.com/office/drawing/2014/main" id="{AFB06AA3-15D5-4BDE-9672-02DD2732441A}"/>
              </a:ext>
            </a:extLst>
          </p:cNvPr>
          <p:cNvSpPr/>
          <p:nvPr/>
        </p:nvSpPr>
        <p:spPr>
          <a:xfrm>
            <a:off x="3166227" y="571829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 name="Picture 3">
            <a:extLst>
              <a:ext uri="{FF2B5EF4-FFF2-40B4-BE49-F238E27FC236}">
                <a16:creationId xmlns:a16="http://schemas.microsoft.com/office/drawing/2014/main" id="{59D89417-62E3-6EE9-0866-FF692C05DE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0916" y="1691134"/>
            <a:ext cx="5915596" cy="2250620"/>
          </a:xfrm>
          <a:prstGeom prst="rect">
            <a:avLst/>
          </a:prstGeom>
        </p:spPr>
      </p:pic>
      <p:pic>
        <p:nvPicPr>
          <p:cNvPr id="11" name="Picture 10">
            <a:extLst>
              <a:ext uri="{FF2B5EF4-FFF2-40B4-BE49-F238E27FC236}">
                <a16:creationId xmlns:a16="http://schemas.microsoft.com/office/drawing/2014/main" id="{8DE932B0-BDDB-C433-A141-49279A041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400" y="6339873"/>
            <a:ext cx="5980112" cy="2859105"/>
          </a:xfrm>
          <a:prstGeom prst="rect">
            <a:avLst/>
          </a:prstGeom>
        </p:spPr>
      </p:pic>
      <p:pic>
        <p:nvPicPr>
          <p:cNvPr id="2" name="Picture 12">
            <a:extLst>
              <a:ext uri="{FF2B5EF4-FFF2-40B4-BE49-F238E27FC236}">
                <a16:creationId xmlns:a16="http://schemas.microsoft.com/office/drawing/2014/main" id="{981D4B8F-A9E9-28F7-2D9E-85A6FB375F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400" y="4683942"/>
            <a:ext cx="5980112" cy="793294"/>
          </a:xfrm>
          <a:prstGeom prst="rect">
            <a:avLst/>
          </a:prstGeom>
        </p:spPr>
      </p:pic>
      <p:pic>
        <p:nvPicPr>
          <p:cNvPr id="16" name="Picture 15">
            <a:extLst>
              <a:ext uri="{FF2B5EF4-FFF2-40B4-BE49-F238E27FC236}">
                <a16:creationId xmlns:a16="http://schemas.microsoft.com/office/drawing/2014/main" id="{3BD3BAEC-9EFD-4D5C-8608-019BE291172C}"/>
              </a:ext>
            </a:extLst>
          </p:cNvPr>
          <p:cNvPicPr/>
          <p:nvPr/>
        </p:nvPicPr>
        <p:blipFill>
          <a:blip r:embed="rId5" cstate="print">
            <a:extLst>
              <a:ext uri="{28A0092B-C50C-407E-A947-70E740481C1C}">
                <a14:useLocalDpi xmlns:a14="http://schemas.microsoft.com/office/drawing/2010/main" val="0"/>
              </a:ext>
            </a:extLst>
          </a:blip>
          <a:stretch>
            <a:fillRect/>
          </a:stretch>
        </p:blipFill>
        <p:spPr>
          <a:xfrm rot="20289535">
            <a:off x="5864859" y="5402196"/>
            <a:ext cx="204313" cy="228954"/>
          </a:xfrm>
          <a:prstGeom prst="rect">
            <a:avLst/>
          </a:prstGeom>
        </p:spPr>
      </p:pic>
    </p:spTree>
    <p:extLst>
      <p:ext uri="{BB962C8B-B14F-4D97-AF65-F5344CB8AC3E}">
        <p14:creationId xmlns:p14="http://schemas.microsoft.com/office/powerpoint/2010/main" val="174468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C79F69-B465-8A83-946D-62A538BED5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0" y="5234560"/>
            <a:ext cx="6117063" cy="2936702"/>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a:t>
            </a:r>
            <a:r>
              <a:rPr kumimoji="1" lang="th-TH" altLang="ja-JP" sz="1100" dirty="0"/>
              <a:t>5</a:t>
            </a:r>
            <a:r>
              <a:rPr kumimoji="1" lang="en-US" altLang="ja-JP" sz="1100" dirty="0"/>
              <a:t>-3. </a:t>
            </a:r>
            <a:r>
              <a:rPr lang="en-US" sz="1100" dirty="0"/>
              <a:t>Stocktaking</a:t>
            </a:r>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300082"/>
          </a:xfrm>
          <a:prstGeom prst="rect">
            <a:avLst/>
          </a:prstGeom>
          <a:noFill/>
        </p:spPr>
        <p:txBody>
          <a:bodyPr wrap="square">
            <a:spAutoFit/>
          </a:bodyPr>
          <a:lstStyle/>
          <a:p>
            <a:r>
              <a:rPr lang="en-US" sz="1350" dirty="0"/>
              <a:t>View data Stocktaking report.</a:t>
            </a:r>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441092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Stock Inquiry Report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332857" y="4795811"/>
            <a:ext cx="6264148" cy="300082"/>
          </a:xfrm>
          <a:prstGeom prst="rect">
            <a:avLst/>
          </a:prstGeom>
          <a:noFill/>
        </p:spPr>
        <p:txBody>
          <a:bodyPr wrap="square">
            <a:spAutoFit/>
          </a:bodyPr>
          <a:lstStyle/>
          <a:p>
            <a:r>
              <a:rPr lang="en-US" sz="1350" dirty="0"/>
              <a:t>• Select </a:t>
            </a:r>
            <a:r>
              <a:rPr lang="en-US" sz="1350" b="1" dirty="0"/>
              <a:t>:</a:t>
            </a:r>
            <a:r>
              <a:rPr lang="en-US" sz="1350" dirty="0"/>
              <a:t> Select the item to confirm.</a:t>
            </a:r>
          </a:p>
        </p:txBody>
      </p:sp>
      <p:pic>
        <p:nvPicPr>
          <p:cNvPr id="5" name="Picture 4">
            <a:extLst>
              <a:ext uri="{FF2B5EF4-FFF2-40B4-BE49-F238E27FC236}">
                <a16:creationId xmlns:a16="http://schemas.microsoft.com/office/drawing/2014/main" id="{38023C7E-2CD7-AC44-5E01-87D2CD8B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400" y="1619898"/>
            <a:ext cx="6117063" cy="2660220"/>
          </a:xfrm>
          <a:prstGeom prst="rect">
            <a:avLst/>
          </a:prstGeom>
        </p:spPr>
      </p:pic>
      <p:sp>
        <p:nvSpPr>
          <p:cNvPr id="13" name="TextBox 12">
            <a:extLst>
              <a:ext uri="{FF2B5EF4-FFF2-40B4-BE49-F238E27FC236}">
                <a16:creationId xmlns:a16="http://schemas.microsoft.com/office/drawing/2014/main" id="{D73847FD-8738-A5A4-B963-1C0D2C498FFB}"/>
              </a:ext>
            </a:extLst>
          </p:cNvPr>
          <p:cNvSpPr txBox="1"/>
          <p:nvPr/>
        </p:nvSpPr>
        <p:spPr>
          <a:xfrm>
            <a:off x="1744209" y="8309929"/>
            <a:ext cx="4846341" cy="307777"/>
          </a:xfrm>
          <a:prstGeom prst="rect">
            <a:avLst/>
          </a:prstGeom>
          <a:noFill/>
        </p:spPr>
        <p:txBody>
          <a:bodyPr wrap="square">
            <a:spAutoFit/>
          </a:bodyPr>
          <a:lstStyle/>
          <a:p>
            <a:r>
              <a:rPr lang="en-US" sz="1400" dirty="0"/>
              <a:t>Press confirm to confirm the item.</a:t>
            </a:r>
          </a:p>
        </p:txBody>
      </p:sp>
      <p:pic>
        <p:nvPicPr>
          <p:cNvPr id="22" name="Picture 21">
            <a:extLst>
              <a:ext uri="{FF2B5EF4-FFF2-40B4-BE49-F238E27FC236}">
                <a16:creationId xmlns:a16="http://schemas.microsoft.com/office/drawing/2014/main" id="{1FF0BDBC-0550-45BA-BE36-8244EA75184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862776" y="6111584"/>
            <a:ext cx="204313" cy="228954"/>
          </a:xfrm>
          <a:prstGeom prst="rect">
            <a:avLst/>
          </a:prstGeom>
        </p:spPr>
      </p:pic>
    </p:spTree>
    <p:extLst>
      <p:ext uri="{BB962C8B-B14F-4D97-AF65-F5344CB8AC3E}">
        <p14:creationId xmlns:p14="http://schemas.microsoft.com/office/powerpoint/2010/main" val="750335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a:t>
            </a:r>
            <a:r>
              <a:rPr kumimoji="1" lang="th-TH" altLang="ja-JP" sz="1100" dirty="0"/>
              <a:t>5</a:t>
            </a:r>
            <a:r>
              <a:rPr kumimoji="1" lang="en-US" altLang="ja-JP" sz="1100" dirty="0"/>
              <a:t>-4. </a:t>
            </a:r>
            <a:r>
              <a:rPr lang="en-US" sz="1100" dirty="0"/>
              <a:t>Stock Maintenance Report</a:t>
            </a:r>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300082"/>
          </a:xfrm>
          <a:prstGeom prst="rect">
            <a:avLst/>
          </a:prstGeom>
          <a:noFill/>
        </p:spPr>
        <p:txBody>
          <a:bodyPr wrap="square">
            <a:spAutoFit/>
          </a:bodyPr>
          <a:lstStyle/>
          <a:p>
            <a:r>
              <a:rPr lang="en-US" sz="1350" dirty="0"/>
              <a:t>View data Stock Maintenance Report report.</a:t>
            </a:r>
          </a:p>
        </p:txBody>
      </p:sp>
      <p:sp>
        <p:nvSpPr>
          <p:cNvPr id="12" name="TextBox 11">
            <a:extLst>
              <a:ext uri="{FF2B5EF4-FFF2-40B4-BE49-F238E27FC236}">
                <a16:creationId xmlns:a16="http://schemas.microsoft.com/office/drawing/2014/main" id="{5F5AE46A-82E2-4260-9742-059B60D89AEA}"/>
              </a:ext>
            </a:extLst>
          </p:cNvPr>
          <p:cNvSpPr txBox="1"/>
          <p:nvPr/>
        </p:nvSpPr>
        <p:spPr>
          <a:xfrm>
            <a:off x="1734503" y="4091684"/>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Stock Maintenance Inquiry Report page.</a:t>
            </a:r>
          </a:p>
        </p:txBody>
      </p:sp>
      <p:pic>
        <p:nvPicPr>
          <p:cNvPr id="4" name="Picture 3">
            <a:extLst>
              <a:ext uri="{FF2B5EF4-FFF2-40B4-BE49-F238E27FC236}">
                <a16:creationId xmlns:a16="http://schemas.microsoft.com/office/drawing/2014/main" id="{06392C65-9B56-BD88-BF36-3771151415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399" y="1549949"/>
            <a:ext cx="5980114" cy="2455059"/>
          </a:xfrm>
          <a:prstGeom prst="rect">
            <a:avLst/>
          </a:prstGeom>
        </p:spPr>
      </p:pic>
      <p:sp>
        <p:nvSpPr>
          <p:cNvPr id="11" name="Arrow: Down 10">
            <a:extLst>
              <a:ext uri="{FF2B5EF4-FFF2-40B4-BE49-F238E27FC236}">
                <a16:creationId xmlns:a16="http://schemas.microsoft.com/office/drawing/2014/main" id="{9EFD2B47-8A68-0A71-E577-CC976C9CC0C6}"/>
              </a:ext>
            </a:extLst>
          </p:cNvPr>
          <p:cNvSpPr/>
          <p:nvPr/>
        </p:nvSpPr>
        <p:spPr>
          <a:xfrm>
            <a:off x="3166227" y="4429896"/>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 name="Arrow: Down 18">
            <a:extLst>
              <a:ext uri="{FF2B5EF4-FFF2-40B4-BE49-F238E27FC236}">
                <a16:creationId xmlns:a16="http://schemas.microsoft.com/office/drawing/2014/main" id="{1C1EE245-6811-6773-7A0F-1ACDBD36D015}"/>
              </a:ext>
            </a:extLst>
          </p:cNvPr>
          <p:cNvSpPr/>
          <p:nvPr/>
        </p:nvSpPr>
        <p:spPr>
          <a:xfrm>
            <a:off x="3166227" y="582497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5" name="Picture 10">
            <a:extLst>
              <a:ext uri="{FF2B5EF4-FFF2-40B4-BE49-F238E27FC236}">
                <a16:creationId xmlns:a16="http://schemas.microsoft.com/office/drawing/2014/main" id="{B5C62D48-14E9-8984-8947-5104AFF887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790" y="6339873"/>
            <a:ext cx="5965331" cy="2859105"/>
          </a:xfrm>
          <a:prstGeom prst="rect">
            <a:avLst/>
          </a:prstGeom>
        </p:spPr>
      </p:pic>
      <p:pic>
        <p:nvPicPr>
          <p:cNvPr id="6" name="Picture 12">
            <a:extLst>
              <a:ext uri="{FF2B5EF4-FFF2-40B4-BE49-F238E27FC236}">
                <a16:creationId xmlns:a16="http://schemas.microsoft.com/office/drawing/2014/main" id="{29732B89-7D37-559D-B626-BCE8861489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400" y="4850348"/>
            <a:ext cx="5980112" cy="816316"/>
          </a:xfrm>
          <a:prstGeom prst="rect">
            <a:avLst/>
          </a:prstGeom>
        </p:spPr>
      </p:pic>
      <p:pic>
        <p:nvPicPr>
          <p:cNvPr id="8" name="Picture 15">
            <a:extLst>
              <a:ext uri="{FF2B5EF4-FFF2-40B4-BE49-F238E27FC236}">
                <a16:creationId xmlns:a16="http://schemas.microsoft.com/office/drawing/2014/main" id="{5693251C-BC68-B218-FC78-3E21B6C64F52}"/>
              </a:ext>
            </a:extLst>
          </p:cNvPr>
          <p:cNvPicPr/>
          <p:nvPr/>
        </p:nvPicPr>
        <p:blipFill>
          <a:blip r:embed="rId5" cstate="print">
            <a:extLst>
              <a:ext uri="{28A0092B-C50C-407E-A947-70E740481C1C}">
                <a14:useLocalDpi xmlns:a14="http://schemas.microsoft.com/office/drawing/2010/main" val="0"/>
              </a:ext>
            </a:extLst>
          </a:blip>
          <a:stretch>
            <a:fillRect/>
          </a:stretch>
        </p:blipFill>
        <p:spPr>
          <a:xfrm rot="20289535">
            <a:off x="5811520" y="5650927"/>
            <a:ext cx="204313" cy="228954"/>
          </a:xfrm>
          <a:prstGeom prst="rect">
            <a:avLst/>
          </a:prstGeom>
        </p:spPr>
      </p:pic>
    </p:spTree>
    <p:extLst>
      <p:ext uri="{BB962C8B-B14F-4D97-AF65-F5344CB8AC3E}">
        <p14:creationId xmlns:p14="http://schemas.microsoft.com/office/powerpoint/2010/main" val="254742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429432" y="437804"/>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365779938"/>
              </p:ext>
            </p:extLst>
          </p:nvPr>
        </p:nvGraphicFramePr>
        <p:xfrm>
          <a:off x="607850" y="714803"/>
          <a:ext cx="5642299" cy="2322864"/>
        </p:xfrm>
        <a:graphic>
          <a:graphicData uri="http://schemas.openxmlformats.org/drawingml/2006/table">
            <a:tbl>
              <a:tblPr firstRow="1" bandRow="1">
                <a:tableStyleId>{5C22544A-7EE6-4342-B048-85BDC9FD1C3A}</a:tableStyleId>
              </a:tblPr>
              <a:tblGrid>
                <a:gridCol w="875153">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31/Oct/2024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Manual Document Documentation EN Blueprint for TMC_R1</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Last edition phase 1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03020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32392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i="1" dirty="0">
                        <a:solidFill>
                          <a:schemeClr val="tx1">
                            <a:lumMod val="65000"/>
                            <a:lumOff val="35000"/>
                          </a:schemeClr>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726C-9070-DD0F-E7A8-28FBFE39373C}"/>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44EBF7B-5FD0-4EF6-1F65-FC943B6EC99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0CAB130C-9224-55F8-8CEF-F7318077F8F8}"/>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dirty="0"/>
          </a:p>
        </p:txBody>
      </p:sp>
      <p:sp>
        <p:nvSpPr>
          <p:cNvPr id="91" name="テキスト ボックス 29">
            <a:extLst>
              <a:ext uri="{FF2B5EF4-FFF2-40B4-BE49-F238E27FC236}">
                <a16:creationId xmlns:a16="http://schemas.microsoft.com/office/drawing/2014/main" id="{CB586BA8-FD36-1FB2-28A5-C52ED67F2EC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2-5-5. Tag Label</a:t>
            </a:r>
            <a:endParaRPr lang="en-US" sz="1100" dirty="0"/>
          </a:p>
          <a:p>
            <a:endParaRPr kumimoji="1" lang="en-US" altLang="ja-JP" sz="1100" dirty="0"/>
          </a:p>
        </p:txBody>
      </p:sp>
      <p:sp>
        <p:nvSpPr>
          <p:cNvPr id="9" name="TextBox 8">
            <a:extLst>
              <a:ext uri="{FF2B5EF4-FFF2-40B4-BE49-F238E27FC236}">
                <a16:creationId xmlns:a16="http://schemas.microsoft.com/office/drawing/2014/main" id="{AEEEAB95-7951-E866-3D25-50522E5DB252}"/>
              </a:ext>
            </a:extLst>
          </p:cNvPr>
          <p:cNvSpPr txBox="1"/>
          <p:nvPr/>
        </p:nvSpPr>
        <p:spPr>
          <a:xfrm>
            <a:off x="470916" y="1212848"/>
            <a:ext cx="6264148" cy="507831"/>
          </a:xfrm>
          <a:prstGeom prst="rect">
            <a:avLst/>
          </a:prstGeom>
          <a:noFill/>
        </p:spPr>
        <p:txBody>
          <a:bodyPr wrap="square">
            <a:spAutoFit/>
          </a:bodyPr>
          <a:lstStyle/>
          <a:p>
            <a:r>
              <a:rPr lang="en-US" sz="1350" dirty="0"/>
              <a:t>View data </a:t>
            </a:r>
            <a:r>
              <a:rPr lang="en-US" sz="1350" dirty="0" err="1"/>
              <a:t>LabelStatus</a:t>
            </a:r>
            <a:r>
              <a:rPr lang="en-US" sz="1350" dirty="0"/>
              <a:t> Master.</a:t>
            </a:r>
          </a:p>
          <a:p>
            <a:endParaRPr lang="en-US" sz="1350" dirty="0"/>
          </a:p>
        </p:txBody>
      </p:sp>
      <p:sp>
        <p:nvSpPr>
          <p:cNvPr id="12" name="TextBox 11">
            <a:extLst>
              <a:ext uri="{FF2B5EF4-FFF2-40B4-BE49-F238E27FC236}">
                <a16:creationId xmlns:a16="http://schemas.microsoft.com/office/drawing/2014/main" id="{C0DB1FB7-AE47-AF65-67B3-FB7ECCF4A717}"/>
              </a:ext>
            </a:extLst>
          </p:cNvPr>
          <p:cNvSpPr txBox="1"/>
          <p:nvPr/>
        </p:nvSpPr>
        <p:spPr>
          <a:xfrm>
            <a:off x="1713927" y="421480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Tag Label page.</a:t>
            </a:r>
          </a:p>
        </p:txBody>
      </p:sp>
      <p:sp>
        <p:nvSpPr>
          <p:cNvPr id="15" name="TextBox 14">
            <a:extLst>
              <a:ext uri="{FF2B5EF4-FFF2-40B4-BE49-F238E27FC236}">
                <a16:creationId xmlns:a16="http://schemas.microsoft.com/office/drawing/2014/main" id="{8279891C-5A6C-C9FF-DF10-15242B9C10F4}"/>
              </a:ext>
            </a:extLst>
          </p:cNvPr>
          <p:cNvSpPr txBox="1"/>
          <p:nvPr/>
        </p:nvSpPr>
        <p:spPr>
          <a:xfrm>
            <a:off x="408080" y="4597738"/>
            <a:ext cx="6264148" cy="300082"/>
          </a:xfrm>
          <a:prstGeom prst="rect">
            <a:avLst/>
          </a:prstGeom>
          <a:noFill/>
        </p:spPr>
        <p:txBody>
          <a:bodyPr wrap="square">
            <a:spAutoFit/>
          </a:bodyPr>
          <a:lstStyle/>
          <a:p>
            <a:r>
              <a:rPr lang="en-US" sz="1350" b="1" dirty="0"/>
              <a:t>Search:</a:t>
            </a:r>
            <a:r>
              <a:rPr lang="en-US" sz="1350" dirty="0"/>
              <a:t> A function for searching for information as specified in each option.</a:t>
            </a:r>
          </a:p>
        </p:txBody>
      </p:sp>
      <p:sp>
        <p:nvSpPr>
          <p:cNvPr id="8" name="Arrow: Down 7">
            <a:extLst>
              <a:ext uri="{FF2B5EF4-FFF2-40B4-BE49-F238E27FC236}">
                <a16:creationId xmlns:a16="http://schemas.microsoft.com/office/drawing/2014/main" id="{0E4FDC23-BEB8-A68F-28FE-3AA72A87B372}"/>
              </a:ext>
            </a:extLst>
          </p:cNvPr>
          <p:cNvSpPr/>
          <p:nvPr/>
        </p:nvSpPr>
        <p:spPr>
          <a:xfrm>
            <a:off x="3113922" y="6106514"/>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5" name="Picture 4">
            <a:extLst>
              <a:ext uri="{FF2B5EF4-FFF2-40B4-BE49-F238E27FC236}">
                <a16:creationId xmlns:a16="http://schemas.microsoft.com/office/drawing/2014/main" id="{500390EA-BC94-CF2A-DCBC-8515C43C9D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00" y="1568050"/>
            <a:ext cx="5980114" cy="2546590"/>
          </a:xfrm>
          <a:prstGeom prst="rect">
            <a:avLst/>
          </a:prstGeom>
        </p:spPr>
      </p:pic>
      <p:pic>
        <p:nvPicPr>
          <p:cNvPr id="7" name="Picture 6">
            <a:extLst>
              <a:ext uri="{FF2B5EF4-FFF2-40B4-BE49-F238E27FC236}">
                <a16:creationId xmlns:a16="http://schemas.microsoft.com/office/drawing/2014/main" id="{CF368B6F-6C9C-55AF-DA14-44165B8506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916" y="5034532"/>
            <a:ext cx="6052546" cy="1008758"/>
          </a:xfrm>
          <a:prstGeom prst="rect">
            <a:avLst/>
          </a:prstGeom>
        </p:spPr>
      </p:pic>
      <p:pic>
        <p:nvPicPr>
          <p:cNvPr id="14" name="Picture 13">
            <a:extLst>
              <a:ext uri="{FF2B5EF4-FFF2-40B4-BE49-F238E27FC236}">
                <a16:creationId xmlns:a16="http://schemas.microsoft.com/office/drawing/2014/main" id="{9D31CACB-4398-7091-FE0F-89E67584DF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9596" y="6609293"/>
            <a:ext cx="3846221" cy="2017671"/>
          </a:xfrm>
          <a:prstGeom prst="rect">
            <a:avLst/>
          </a:prstGeom>
        </p:spPr>
      </p:pic>
      <p:pic>
        <p:nvPicPr>
          <p:cNvPr id="22" name="Picture 21">
            <a:extLst>
              <a:ext uri="{FF2B5EF4-FFF2-40B4-BE49-F238E27FC236}">
                <a16:creationId xmlns:a16="http://schemas.microsoft.com/office/drawing/2014/main" id="{30ED2FFD-E544-A61A-ADEF-95E6DEED2E5C}"/>
              </a:ext>
            </a:extLst>
          </p:cNvPr>
          <p:cNvPicPr/>
          <p:nvPr/>
        </p:nvPicPr>
        <p:blipFill>
          <a:blip r:embed="rId5" cstate="print">
            <a:extLst>
              <a:ext uri="{28A0092B-C50C-407E-A947-70E740481C1C}">
                <a14:useLocalDpi xmlns:a14="http://schemas.microsoft.com/office/drawing/2010/main" val="0"/>
              </a:ext>
            </a:extLst>
          </a:blip>
          <a:stretch>
            <a:fillRect/>
          </a:stretch>
        </p:blipFill>
        <p:spPr>
          <a:xfrm rot="20289535">
            <a:off x="6074577" y="5985163"/>
            <a:ext cx="198803" cy="242703"/>
          </a:xfrm>
          <a:prstGeom prst="rect">
            <a:avLst/>
          </a:prstGeom>
        </p:spPr>
      </p:pic>
      <p:sp>
        <p:nvSpPr>
          <p:cNvPr id="18" name="Rectangle 17">
            <a:extLst>
              <a:ext uri="{FF2B5EF4-FFF2-40B4-BE49-F238E27FC236}">
                <a16:creationId xmlns:a16="http://schemas.microsoft.com/office/drawing/2014/main" id="{45E2A302-833C-1DD8-DF4A-5EC0E9DEE492}"/>
              </a:ext>
            </a:extLst>
          </p:cNvPr>
          <p:cNvSpPr/>
          <p:nvPr/>
        </p:nvSpPr>
        <p:spPr>
          <a:xfrm>
            <a:off x="3115252" y="7160213"/>
            <a:ext cx="328988" cy="141228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sz="900" dirty="0">
              <a:solidFill>
                <a:schemeClr val="tx1"/>
              </a:solidFill>
            </a:endParaRPr>
          </a:p>
        </p:txBody>
      </p:sp>
      <p:sp>
        <p:nvSpPr>
          <p:cNvPr id="20" name="TextBox 19">
            <a:extLst>
              <a:ext uri="{FF2B5EF4-FFF2-40B4-BE49-F238E27FC236}">
                <a16:creationId xmlns:a16="http://schemas.microsoft.com/office/drawing/2014/main" id="{7555C31E-6336-0F0D-C2AB-BA5DF5989450}"/>
              </a:ext>
            </a:extLst>
          </p:cNvPr>
          <p:cNvSpPr txBox="1"/>
          <p:nvPr/>
        </p:nvSpPr>
        <p:spPr>
          <a:xfrm>
            <a:off x="470916" y="8763599"/>
            <a:ext cx="2144474"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
        <p:nvSpPr>
          <p:cNvPr id="21" name="Rectangle 20">
            <a:extLst>
              <a:ext uri="{FF2B5EF4-FFF2-40B4-BE49-F238E27FC236}">
                <a16:creationId xmlns:a16="http://schemas.microsoft.com/office/drawing/2014/main" id="{FE0EDCEF-4A93-2381-5FCF-4B0010421555}"/>
              </a:ext>
            </a:extLst>
          </p:cNvPr>
          <p:cNvSpPr/>
          <p:nvPr/>
        </p:nvSpPr>
        <p:spPr>
          <a:xfrm>
            <a:off x="2485398" y="8693152"/>
            <a:ext cx="1011791" cy="66012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en-US" sz="900" dirty="0">
                <a:solidFill>
                  <a:schemeClr val="tx1"/>
                </a:solidFill>
              </a:rPr>
              <a:t>PRINTED</a:t>
            </a:r>
          </a:p>
          <a:p>
            <a:r>
              <a:rPr kumimoji="1" lang="en-US" sz="900" dirty="0">
                <a:solidFill>
                  <a:schemeClr val="tx1"/>
                </a:solidFill>
              </a:rPr>
              <a:t>IN_WH</a:t>
            </a:r>
          </a:p>
          <a:p>
            <a:r>
              <a:rPr kumimoji="1" lang="en-US" sz="900" dirty="0">
                <a:solidFill>
                  <a:schemeClr val="tx1"/>
                </a:solidFill>
              </a:rPr>
              <a:t>IN_STORE</a:t>
            </a:r>
          </a:p>
          <a:p>
            <a:r>
              <a:rPr kumimoji="1" lang="en-US" sz="900" dirty="0">
                <a:solidFill>
                  <a:schemeClr val="tx1"/>
                </a:solidFill>
              </a:rPr>
              <a:t>OUT_STORE</a:t>
            </a:r>
          </a:p>
        </p:txBody>
      </p:sp>
    </p:spTree>
    <p:extLst>
      <p:ext uri="{BB962C8B-B14F-4D97-AF65-F5344CB8AC3E}">
        <p14:creationId xmlns:p14="http://schemas.microsoft.com/office/powerpoint/2010/main" val="89591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 Stock Management Menu.</a:t>
            </a:r>
          </a:p>
        </p:txBody>
      </p:sp>
      <p:sp>
        <p:nvSpPr>
          <p:cNvPr id="20" name="TextBox 19">
            <a:extLst>
              <a:ext uri="{FF2B5EF4-FFF2-40B4-BE49-F238E27FC236}">
                <a16:creationId xmlns:a16="http://schemas.microsoft.com/office/drawing/2014/main" id="{D481B568-1887-4F76-96DB-C66B9CF41B6D}"/>
              </a:ext>
            </a:extLst>
          </p:cNvPr>
          <p:cNvSpPr txBox="1"/>
          <p:nvPr/>
        </p:nvSpPr>
        <p:spPr>
          <a:xfrm>
            <a:off x="679093" y="1234390"/>
            <a:ext cx="4164369" cy="2869953"/>
          </a:xfrm>
          <a:prstGeom prst="rect">
            <a:avLst/>
          </a:prstGeom>
          <a:noFill/>
        </p:spPr>
        <p:txBody>
          <a:bodyPr wrap="square">
            <a:spAutoFit/>
          </a:bodyPr>
          <a:lstStyle/>
          <a:p>
            <a:pPr>
              <a:lnSpc>
                <a:spcPct val="150000"/>
              </a:lnSpc>
            </a:pPr>
            <a:r>
              <a:rPr lang="en-US" sz="1350" dirty="0"/>
              <a:t>The </a:t>
            </a:r>
            <a:r>
              <a:rPr kumimoji="1" lang="en-US" altLang="ja-JP" sz="1400" dirty="0"/>
              <a:t>Master Management</a:t>
            </a:r>
            <a:r>
              <a:rPr lang="en-US" sz="1350" dirty="0"/>
              <a:t> menu has 8 submenus. </a:t>
            </a:r>
          </a:p>
          <a:p>
            <a:pPr>
              <a:lnSpc>
                <a:spcPct val="150000"/>
              </a:lnSpc>
            </a:pPr>
            <a:r>
              <a:rPr lang="en-US" sz="1350" dirty="0"/>
              <a:t>	- Item Master.</a:t>
            </a:r>
          </a:p>
          <a:p>
            <a:pPr>
              <a:lnSpc>
                <a:spcPct val="150000"/>
              </a:lnSpc>
            </a:pPr>
            <a:r>
              <a:rPr lang="en-US" sz="1350" dirty="0"/>
              <a:t>	- Bill Of Materials.</a:t>
            </a:r>
          </a:p>
          <a:p>
            <a:pPr>
              <a:lnSpc>
                <a:spcPct val="150000"/>
              </a:lnSpc>
            </a:pPr>
            <a:r>
              <a:rPr lang="en-US" sz="1350" dirty="0"/>
              <a:t>	- Location master</a:t>
            </a:r>
          </a:p>
          <a:p>
            <a:pPr>
              <a:lnSpc>
                <a:spcPct val="150000"/>
              </a:lnSpc>
            </a:pPr>
            <a:r>
              <a:rPr lang="en-US" sz="1350" dirty="0"/>
              <a:t>	- Supplier Master.</a:t>
            </a:r>
          </a:p>
          <a:p>
            <a:pPr>
              <a:lnSpc>
                <a:spcPct val="150000"/>
              </a:lnSpc>
            </a:pPr>
            <a:r>
              <a:rPr lang="en-US" sz="1350" dirty="0"/>
              <a:t>	- Packing Standard</a:t>
            </a:r>
          </a:p>
          <a:p>
            <a:pPr>
              <a:lnSpc>
                <a:spcPct val="150000"/>
              </a:lnSpc>
            </a:pPr>
            <a:r>
              <a:rPr lang="en-US" sz="1350" dirty="0"/>
              <a:t>	- Department Master</a:t>
            </a:r>
          </a:p>
          <a:p>
            <a:pPr>
              <a:lnSpc>
                <a:spcPct val="150000"/>
              </a:lnSpc>
            </a:pPr>
            <a:r>
              <a:rPr lang="en-US" sz="1350" dirty="0"/>
              <a:t>	- User master</a:t>
            </a:r>
          </a:p>
          <a:p>
            <a:pPr>
              <a:lnSpc>
                <a:spcPct val="150000"/>
              </a:lnSpc>
            </a:pPr>
            <a:r>
              <a:rPr lang="en-US" sz="1350" dirty="0"/>
              <a:t>	- User Credential master</a:t>
            </a:r>
          </a:p>
        </p:txBody>
      </p:sp>
      <p:pic>
        <p:nvPicPr>
          <p:cNvPr id="5" name="Picture 4">
            <a:extLst>
              <a:ext uri="{FF2B5EF4-FFF2-40B4-BE49-F238E27FC236}">
                <a16:creationId xmlns:a16="http://schemas.microsoft.com/office/drawing/2014/main" id="{A9AACE7E-5B7C-CD0B-1815-11C91FE4E0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39184" y="2547385"/>
            <a:ext cx="1850827" cy="5466549"/>
          </a:xfrm>
          <a:prstGeom prst="rect">
            <a:avLst/>
          </a:prstGeom>
        </p:spPr>
      </p:pic>
    </p:spTree>
    <p:extLst>
      <p:ext uri="{BB962C8B-B14F-4D97-AF65-F5344CB8AC3E}">
        <p14:creationId xmlns:p14="http://schemas.microsoft.com/office/powerpoint/2010/main" val="317499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D2F6-4D13-87B7-B248-33C6143E188B}"/>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92B1CCA-1FBA-2A9D-6703-E2F088E2C94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7072DCFE-B527-3D05-B2F1-5B9548C269E9}"/>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91" name="テキスト ボックス 29">
            <a:extLst>
              <a:ext uri="{FF2B5EF4-FFF2-40B4-BE49-F238E27FC236}">
                <a16:creationId xmlns:a16="http://schemas.microsoft.com/office/drawing/2014/main" id="{B622D041-0D39-78EF-3473-133ED85429EA}"/>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2-6-1. </a:t>
            </a:r>
            <a:r>
              <a:rPr lang="en-US" sz="1100" dirty="0"/>
              <a:t>Item master</a:t>
            </a:r>
            <a:endParaRPr kumimoji="1" lang="en-US" altLang="ja-JP" sz="1100" dirty="0"/>
          </a:p>
        </p:txBody>
      </p:sp>
      <p:sp>
        <p:nvSpPr>
          <p:cNvPr id="9" name="TextBox 8">
            <a:extLst>
              <a:ext uri="{FF2B5EF4-FFF2-40B4-BE49-F238E27FC236}">
                <a16:creationId xmlns:a16="http://schemas.microsoft.com/office/drawing/2014/main" id="{CDF10C99-B619-EAC2-8F17-9F5E97FFFFB4}"/>
              </a:ext>
            </a:extLst>
          </p:cNvPr>
          <p:cNvSpPr txBox="1"/>
          <p:nvPr/>
        </p:nvSpPr>
        <p:spPr>
          <a:xfrm>
            <a:off x="470916" y="1212848"/>
            <a:ext cx="6264148" cy="300082"/>
          </a:xfrm>
          <a:prstGeom prst="rect">
            <a:avLst/>
          </a:prstGeom>
          <a:noFill/>
        </p:spPr>
        <p:txBody>
          <a:bodyPr wrap="square">
            <a:spAutoFit/>
          </a:bodyPr>
          <a:lstStyle/>
          <a:p>
            <a:r>
              <a:rPr lang="en-US" sz="1350" dirty="0"/>
              <a:t>View data Item master report.</a:t>
            </a:r>
          </a:p>
        </p:txBody>
      </p:sp>
      <p:sp>
        <p:nvSpPr>
          <p:cNvPr id="12" name="TextBox 11">
            <a:extLst>
              <a:ext uri="{FF2B5EF4-FFF2-40B4-BE49-F238E27FC236}">
                <a16:creationId xmlns:a16="http://schemas.microsoft.com/office/drawing/2014/main" id="{ACFCCB19-3A8B-54B3-9E9A-E4E0A73DCF25}"/>
              </a:ext>
            </a:extLst>
          </p:cNvPr>
          <p:cNvSpPr txBox="1"/>
          <p:nvPr/>
        </p:nvSpPr>
        <p:spPr>
          <a:xfrm>
            <a:off x="1910451" y="3990482"/>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Item Master page.</a:t>
            </a:r>
          </a:p>
        </p:txBody>
      </p:sp>
      <p:sp>
        <p:nvSpPr>
          <p:cNvPr id="15" name="TextBox 14">
            <a:extLst>
              <a:ext uri="{FF2B5EF4-FFF2-40B4-BE49-F238E27FC236}">
                <a16:creationId xmlns:a16="http://schemas.microsoft.com/office/drawing/2014/main" id="{700B1ACD-5C17-A2D9-7CE9-B26C574483AF}"/>
              </a:ext>
            </a:extLst>
          </p:cNvPr>
          <p:cNvSpPr txBox="1"/>
          <p:nvPr/>
        </p:nvSpPr>
        <p:spPr>
          <a:xfrm>
            <a:off x="470916" y="4328782"/>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5" name="Picture 4">
            <a:extLst>
              <a:ext uri="{FF2B5EF4-FFF2-40B4-BE49-F238E27FC236}">
                <a16:creationId xmlns:a16="http://schemas.microsoft.com/office/drawing/2014/main" id="{B8650C6A-DB5C-CF1C-CB58-EF12E63243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1493" y="1633620"/>
            <a:ext cx="5469927" cy="2412475"/>
          </a:xfrm>
          <a:prstGeom prst="rect">
            <a:avLst/>
          </a:prstGeom>
        </p:spPr>
      </p:pic>
      <p:pic>
        <p:nvPicPr>
          <p:cNvPr id="7" name="Picture 6">
            <a:extLst>
              <a:ext uri="{FF2B5EF4-FFF2-40B4-BE49-F238E27FC236}">
                <a16:creationId xmlns:a16="http://schemas.microsoft.com/office/drawing/2014/main" id="{36C73C1B-51B9-1563-DC8D-DBF941B0E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6663" y="4719629"/>
            <a:ext cx="4925812" cy="698895"/>
          </a:xfrm>
          <a:prstGeom prst="rect">
            <a:avLst/>
          </a:prstGeom>
        </p:spPr>
      </p:pic>
      <p:sp>
        <p:nvSpPr>
          <p:cNvPr id="8" name="Arrow: Down 7">
            <a:extLst>
              <a:ext uri="{FF2B5EF4-FFF2-40B4-BE49-F238E27FC236}">
                <a16:creationId xmlns:a16="http://schemas.microsoft.com/office/drawing/2014/main" id="{4DC4EA14-FF8E-67BC-E8CC-46E9B1C1897B}"/>
              </a:ext>
            </a:extLst>
          </p:cNvPr>
          <p:cNvSpPr/>
          <p:nvPr/>
        </p:nvSpPr>
        <p:spPr>
          <a:xfrm>
            <a:off x="3184397" y="5627276"/>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 name="Picture 21">
            <a:extLst>
              <a:ext uri="{FF2B5EF4-FFF2-40B4-BE49-F238E27FC236}">
                <a16:creationId xmlns:a16="http://schemas.microsoft.com/office/drawing/2014/main" id="{0CA131E5-A2D0-F728-C491-6EB9F7447BA6}"/>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411221" y="5384978"/>
            <a:ext cx="198803" cy="242703"/>
          </a:xfrm>
          <a:prstGeom prst="rect">
            <a:avLst/>
          </a:prstGeom>
        </p:spPr>
      </p:pic>
      <p:sp>
        <p:nvSpPr>
          <p:cNvPr id="4" name="TextBox 11">
            <a:extLst>
              <a:ext uri="{FF2B5EF4-FFF2-40B4-BE49-F238E27FC236}">
                <a16:creationId xmlns:a16="http://schemas.microsoft.com/office/drawing/2014/main" id="{A4374ECF-E04B-AAF1-6EB7-76708D3E9D3A}"/>
              </a:ext>
            </a:extLst>
          </p:cNvPr>
          <p:cNvSpPr txBox="1"/>
          <p:nvPr/>
        </p:nvSpPr>
        <p:spPr>
          <a:xfrm>
            <a:off x="2980944" y="785077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Add Item.</a:t>
            </a:r>
          </a:p>
        </p:txBody>
      </p:sp>
      <p:sp>
        <p:nvSpPr>
          <p:cNvPr id="6" name="TextBox 11">
            <a:extLst>
              <a:ext uri="{FF2B5EF4-FFF2-40B4-BE49-F238E27FC236}">
                <a16:creationId xmlns:a16="http://schemas.microsoft.com/office/drawing/2014/main" id="{45E3B16F-E1DC-1E94-0A27-DD65769FF098}"/>
              </a:ext>
            </a:extLst>
          </p:cNvPr>
          <p:cNvSpPr txBox="1"/>
          <p:nvPr/>
        </p:nvSpPr>
        <p:spPr>
          <a:xfrm>
            <a:off x="3207069" y="9040744"/>
            <a:ext cx="2283432" cy="246221"/>
          </a:xfrm>
          <a:prstGeom prst="rect">
            <a:avLst/>
          </a:prstGeom>
          <a:noFill/>
          <a:ln>
            <a:solidFill>
              <a:schemeClr val="bg1"/>
            </a:solidFill>
          </a:ln>
        </p:spPr>
        <p:txBody>
          <a:bodyPr wrap="square">
            <a:spAutoFit/>
          </a:bodyPr>
          <a:lstStyle/>
          <a:p>
            <a:pPr algn="ctr"/>
            <a:r>
              <a:rPr lang="en-US" sz="1000" dirty="0">
                <a:solidFill>
                  <a:srgbClr val="FF0000"/>
                </a:solidFill>
              </a:rPr>
              <a:t>Edit Item.</a:t>
            </a:r>
          </a:p>
        </p:txBody>
      </p:sp>
      <p:pic>
        <p:nvPicPr>
          <p:cNvPr id="11" name="Picture 12">
            <a:extLst>
              <a:ext uri="{FF2B5EF4-FFF2-40B4-BE49-F238E27FC236}">
                <a16:creationId xmlns:a16="http://schemas.microsoft.com/office/drawing/2014/main" id="{1D71E5C5-F98C-6625-3324-F483076171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0916" y="7541071"/>
            <a:ext cx="3022600" cy="1952758"/>
          </a:xfrm>
          <a:prstGeom prst="rect">
            <a:avLst/>
          </a:prstGeom>
        </p:spPr>
      </p:pic>
      <p:pic>
        <p:nvPicPr>
          <p:cNvPr id="13" name="Picture 12">
            <a:extLst>
              <a:ext uri="{FF2B5EF4-FFF2-40B4-BE49-F238E27FC236}">
                <a16:creationId xmlns:a16="http://schemas.microsoft.com/office/drawing/2014/main" id="{16B3BE84-C55E-DBE1-A48C-6AFE234AC29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6401" y="5999060"/>
            <a:ext cx="5980112" cy="1470979"/>
          </a:xfrm>
          <a:prstGeom prst="rect">
            <a:avLst/>
          </a:prstGeom>
        </p:spPr>
      </p:pic>
      <p:sp>
        <p:nvSpPr>
          <p:cNvPr id="14" name="Arrow: Down 7">
            <a:extLst>
              <a:ext uri="{FF2B5EF4-FFF2-40B4-BE49-F238E27FC236}">
                <a16:creationId xmlns:a16="http://schemas.microsoft.com/office/drawing/2014/main" id="{78E72A67-F5BC-C913-3BF0-FF78B3E6BE07}"/>
              </a:ext>
            </a:extLst>
          </p:cNvPr>
          <p:cNvSpPr/>
          <p:nvPr/>
        </p:nvSpPr>
        <p:spPr>
          <a:xfrm rot="5400000">
            <a:off x="3624943" y="8984732"/>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Arrow: Down 7">
            <a:extLst>
              <a:ext uri="{FF2B5EF4-FFF2-40B4-BE49-F238E27FC236}">
                <a16:creationId xmlns:a16="http://schemas.microsoft.com/office/drawing/2014/main" id="{B762145D-2898-EE39-CDCC-612A77C7DA1D}"/>
              </a:ext>
            </a:extLst>
          </p:cNvPr>
          <p:cNvSpPr/>
          <p:nvPr/>
        </p:nvSpPr>
        <p:spPr>
          <a:xfrm flipV="1">
            <a:off x="4368863" y="7461584"/>
            <a:ext cx="303441" cy="354109"/>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811829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C09F4-9C41-9CFE-5801-392BB8E7135E}"/>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404F226-8F30-811C-6075-B916B3F79B0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2A00E7EF-E892-F1EE-C97B-45A6BFBE6DF0}"/>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91" name="テキスト ボックス 29">
            <a:extLst>
              <a:ext uri="{FF2B5EF4-FFF2-40B4-BE49-F238E27FC236}">
                <a16:creationId xmlns:a16="http://schemas.microsoft.com/office/drawing/2014/main" id="{DC5E0A5E-BA07-A003-CA20-93163C4E5E0F}"/>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2-6-2. </a:t>
            </a:r>
            <a:r>
              <a:rPr lang="en-US" sz="1100" dirty="0"/>
              <a:t>Bill of Materials</a:t>
            </a:r>
            <a:endParaRPr kumimoji="1" lang="en-US" altLang="ja-JP" sz="1100" dirty="0"/>
          </a:p>
        </p:txBody>
      </p:sp>
      <p:sp>
        <p:nvSpPr>
          <p:cNvPr id="9" name="TextBox 8">
            <a:extLst>
              <a:ext uri="{FF2B5EF4-FFF2-40B4-BE49-F238E27FC236}">
                <a16:creationId xmlns:a16="http://schemas.microsoft.com/office/drawing/2014/main" id="{A220AD81-CEB0-C9AE-0065-D86A6B8F6A19}"/>
              </a:ext>
            </a:extLst>
          </p:cNvPr>
          <p:cNvSpPr txBox="1"/>
          <p:nvPr/>
        </p:nvSpPr>
        <p:spPr>
          <a:xfrm>
            <a:off x="470916" y="1212848"/>
            <a:ext cx="6264148" cy="307777"/>
          </a:xfrm>
          <a:prstGeom prst="rect">
            <a:avLst/>
          </a:prstGeom>
          <a:noFill/>
        </p:spPr>
        <p:txBody>
          <a:bodyPr wrap="square">
            <a:spAutoFit/>
          </a:bodyPr>
          <a:lstStyle/>
          <a:p>
            <a:r>
              <a:rPr lang="en-US" sz="1350" dirty="0"/>
              <a:t>View data </a:t>
            </a:r>
            <a:r>
              <a:rPr lang="en-US" sz="1400" dirty="0"/>
              <a:t>bill of materials</a:t>
            </a:r>
            <a:r>
              <a:rPr lang="en-US" sz="1350" dirty="0"/>
              <a:t>.</a:t>
            </a:r>
          </a:p>
        </p:txBody>
      </p:sp>
      <p:sp>
        <p:nvSpPr>
          <p:cNvPr id="12" name="TextBox 11">
            <a:extLst>
              <a:ext uri="{FF2B5EF4-FFF2-40B4-BE49-F238E27FC236}">
                <a16:creationId xmlns:a16="http://schemas.microsoft.com/office/drawing/2014/main" id="{E80C13E8-9BEB-D950-4817-7A40B74B6096}"/>
              </a:ext>
            </a:extLst>
          </p:cNvPr>
          <p:cNvSpPr txBox="1"/>
          <p:nvPr/>
        </p:nvSpPr>
        <p:spPr>
          <a:xfrm>
            <a:off x="1910451" y="393120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Bill of Materials page.</a:t>
            </a:r>
          </a:p>
        </p:txBody>
      </p:sp>
      <p:sp>
        <p:nvSpPr>
          <p:cNvPr id="15" name="TextBox 14">
            <a:extLst>
              <a:ext uri="{FF2B5EF4-FFF2-40B4-BE49-F238E27FC236}">
                <a16:creationId xmlns:a16="http://schemas.microsoft.com/office/drawing/2014/main" id="{71AF2D17-6BBF-820A-F7C7-EB7A1BED3A0A}"/>
              </a:ext>
            </a:extLst>
          </p:cNvPr>
          <p:cNvSpPr txBox="1"/>
          <p:nvPr/>
        </p:nvSpPr>
        <p:spPr>
          <a:xfrm>
            <a:off x="470916" y="4328782"/>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5" name="Picture 4">
            <a:extLst>
              <a:ext uri="{FF2B5EF4-FFF2-40B4-BE49-F238E27FC236}">
                <a16:creationId xmlns:a16="http://schemas.microsoft.com/office/drawing/2014/main" id="{67A7FAD9-8AD7-EF02-06C1-9A3EA5AEC3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9027" y="1673092"/>
            <a:ext cx="5469927" cy="2192078"/>
          </a:xfrm>
          <a:prstGeom prst="rect">
            <a:avLst/>
          </a:prstGeom>
        </p:spPr>
      </p:pic>
      <p:pic>
        <p:nvPicPr>
          <p:cNvPr id="7" name="Picture 6">
            <a:extLst>
              <a:ext uri="{FF2B5EF4-FFF2-40B4-BE49-F238E27FC236}">
                <a16:creationId xmlns:a16="http://schemas.microsoft.com/office/drawing/2014/main" id="{BD67542B-D499-76D4-43E3-AC53D19FB8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3121" y="4719629"/>
            <a:ext cx="4935833" cy="698895"/>
          </a:xfrm>
          <a:prstGeom prst="rect">
            <a:avLst/>
          </a:prstGeom>
        </p:spPr>
      </p:pic>
      <p:sp>
        <p:nvSpPr>
          <p:cNvPr id="8" name="Arrow: Down 7">
            <a:extLst>
              <a:ext uri="{FF2B5EF4-FFF2-40B4-BE49-F238E27FC236}">
                <a16:creationId xmlns:a16="http://schemas.microsoft.com/office/drawing/2014/main" id="{7D29A11B-FBA8-199D-8860-30195FFEF1E7}"/>
              </a:ext>
            </a:extLst>
          </p:cNvPr>
          <p:cNvSpPr/>
          <p:nvPr/>
        </p:nvSpPr>
        <p:spPr>
          <a:xfrm>
            <a:off x="3289181" y="564291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 name="Picture 21">
            <a:extLst>
              <a:ext uri="{FF2B5EF4-FFF2-40B4-BE49-F238E27FC236}">
                <a16:creationId xmlns:a16="http://schemas.microsoft.com/office/drawing/2014/main" id="{A78235FA-3AAF-22AE-39AE-DA992E29D41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411221" y="5384978"/>
            <a:ext cx="198803" cy="242703"/>
          </a:xfrm>
          <a:prstGeom prst="rect">
            <a:avLst/>
          </a:prstGeom>
        </p:spPr>
      </p:pic>
      <p:sp>
        <p:nvSpPr>
          <p:cNvPr id="4" name="TextBox 11">
            <a:extLst>
              <a:ext uri="{FF2B5EF4-FFF2-40B4-BE49-F238E27FC236}">
                <a16:creationId xmlns:a16="http://schemas.microsoft.com/office/drawing/2014/main" id="{D9F50658-7351-C77E-6701-97D9AFFCE0ED}"/>
              </a:ext>
            </a:extLst>
          </p:cNvPr>
          <p:cNvSpPr txBox="1"/>
          <p:nvPr/>
        </p:nvSpPr>
        <p:spPr>
          <a:xfrm>
            <a:off x="2980944" y="785077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Add Bill Of Materials.</a:t>
            </a:r>
            <a:endParaRPr lang="en-US" sz="1000" b="1" dirty="0">
              <a:solidFill>
                <a:srgbClr val="FF0000"/>
              </a:solidFill>
            </a:endParaRPr>
          </a:p>
        </p:txBody>
      </p:sp>
      <p:sp>
        <p:nvSpPr>
          <p:cNvPr id="6" name="TextBox 11">
            <a:extLst>
              <a:ext uri="{FF2B5EF4-FFF2-40B4-BE49-F238E27FC236}">
                <a16:creationId xmlns:a16="http://schemas.microsoft.com/office/drawing/2014/main" id="{E68CB1D7-FC40-3D50-B2E9-DAF6734A1984}"/>
              </a:ext>
            </a:extLst>
          </p:cNvPr>
          <p:cNvSpPr txBox="1"/>
          <p:nvPr/>
        </p:nvSpPr>
        <p:spPr>
          <a:xfrm>
            <a:off x="3556319" y="9040744"/>
            <a:ext cx="2283432" cy="246221"/>
          </a:xfrm>
          <a:prstGeom prst="rect">
            <a:avLst/>
          </a:prstGeom>
          <a:noFill/>
          <a:ln>
            <a:solidFill>
              <a:schemeClr val="bg1"/>
            </a:solidFill>
          </a:ln>
        </p:spPr>
        <p:txBody>
          <a:bodyPr wrap="square">
            <a:spAutoFit/>
          </a:bodyPr>
          <a:lstStyle/>
          <a:p>
            <a:pPr algn="ctr"/>
            <a:r>
              <a:rPr lang="en-US" sz="1000" dirty="0">
                <a:solidFill>
                  <a:srgbClr val="FF0000"/>
                </a:solidFill>
              </a:rPr>
              <a:t>Edit Bill Of Materials.</a:t>
            </a:r>
          </a:p>
        </p:txBody>
      </p:sp>
      <p:pic>
        <p:nvPicPr>
          <p:cNvPr id="11" name="Picture 12">
            <a:extLst>
              <a:ext uri="{FF2B5EF4-FFF2-40B4-BE49-F238E27FC236}">
                <a16:creationId xmlns:a16="http://schemas.microsoft.com/office/drawing/2014/main" id="{0D9C1A0A-D782-6C07-A5AD-694D7AF740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0916" y="7833893"/>
            <a:ext cx="3022600" cy="1592603"/>
          </a:xfrm>
          <a:prstGeom prst="rect">
            <a:avLst/>
          </a:prstGeom>
        </p:spPr>
      </p:pic>
      <p:pic>
        <p:nvPicPr>
          <p:cNvPr id="13" name="Picture 12">
            <a:extLst>
              <a:ext uri="{FF2B5EF4-FFF2-40B4-BE49-F238E27FC236}">
                <a16:creationId xmlns:a16="http://schemas.microsoft.com/office/drawing/2014/main" id="{78630075-8493-899D-34C1-6B63787A82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6401" y="6064748"/>
            <a:ext cx="5980112" cy="1200296"/>
          </a:xfrm>
          <a:prstGeom prst="rect">
            <a:avLst/>
          </a:prstGeom>
        </p:spPr>
      </p:pic>
      <p:sp>
        <p:nvSpPr>
          <p:cNvPr id="14" name="Arrow: Down 7">
            <a:extLst>
              <a:ext uri="{FF2B5EF4-FFF2-40B4-BE49-F238E27FC236}">
                <a16:creationId xmlns:a16="http://schemas.microsoft.com/office/drawing/2014/main" id="{F98D4FF9-290C-DD64-4169-0F129D718B9E}"/>
              </a:ext>
            </a:extLst>
          </p:cNvPr>
          <p:cNvSpPr/>
          <p:nvPr/>
        </p:nvSpPr>
        <p:spPr>
          <a:xfrm rot="5400000">
            <a:off x="3624943" y="8984732"/>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Arrow: Down 7">
            <a:extLst>
              <a:ext uri="{FF2B5EF4-FFF2-40B4-BE49-F238E27FC236}">
                <a16:creationId xmlns:a16="http://schemas.microsoft.com/office/drawing/2014/main" id="{67EC144E-43FE-C81A-AD7F-C459361865A1}"/>
              </a:ext>
            </a:extLst>
          </p:cNvPr>
          <p:cNvSpPr/>
          <p:nvPr/>
        </p:nvSpPr>
        <p:spPr>
          <a:xfrm flipV="1">
            <a:off x="4368863" y="7461584"/>
            <a:ext cx="303441" cy="354109"/>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27882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2-6-3. </a:t>
            </a:r>
            <a:r>
              <a:rPr lang="en-US" sz="1100" dirty="0"/>
              <a:t>Location Master</a:t>
            </a:r>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507831"/>
          </a:xfrm>
          <a:prstGeom prst="rect">
            <a:avLst/>
          </a:prstGeom>
          <a:noFill/>
        </p:spPr>
        <p:txBody>
          <a:bodyPr wrap="square">
            <a:spAutoFit/>
          </a:bodyPr>
          <a:lstStyle/>
          <a:p>
            <a:r>
              <a:rPr lang="en-US" sz="1350" dirty="0"/>
              <a:t>View data Location Master.</a:t>
            </a:r>
          </a:p>
          <a:p>
            <a:endParaRPr lang="en-US" sz="1350" dirty="0"/>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75411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Location Master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323673" y="4050962"/>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10" name="Picture 9">
            <a:extLst>
              <a:ext uri="{FF2B5EF4-FFF2-40B4-BE49-F238E27FC236}">
                <a16:creationId xmlns:a16="http://schemas.microsoft.com/office/drawing/2014/main" id="{927EDAA1-0E6B-9C8F-26CB-D11F7F8C9FD4}"/>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3359473" y="1832757"/>
            <a:ext cx="204313" cy="228954"/>
          </a:xfrm>
          <a:prstGeom prst="rect">
            <a:avLst/>
          </a:prstGeom>
        </p:spPr>
      </p:pic>
      <p:pic>
        <p:nvPicPr>
          <p:cNvPr id="22" name="Picture 21">
            <a:extLst>
              <a:ext uri="{FF2B5EF4-FFF2-40B4-BE49-F238E27FC236}">
                <a16:creationId xmlns:a16="http://schemas.microsoft.com/office/drawing/2014/main" id="{1FF0BDBC-0550-45BA-BE36-8244EA75184E}"/>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2133639" y="1955800"/>
            <a:ext cx="204313" cy="228954"/>
          </a:xfrm>
          <a:prstGeom prst="rect">
            <a:avLst/>
          </a:prstGeom>
        </p:spPr>
      </p:pic>
      <p:sp>
        <p:nvSpPr>
          <p:cNvPr id="8" name="Arrow: Down 7">
            <a:extLst>
              <a:ext uri="{FF2B5EF4-FFF2-40B4-BE49-F238E27FC236}">
                <a16:creationId xmlns:a16="http://schemas.microsoft.com/office/drawing/2014/main" id="{418DDB7F-101B-7A2F-3C15-F2E646115A88}"/>
              </a:ext>
            </a:extLst>
          </p:cNvPr>
          <p:cNvSpPr/>
          <p:nvPr/>
        </p:nvSpPr>
        <p:spPr>
          <a:xfrm rot="16200000">
            <a:off x="1917681" y="5027051"/>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Arrow: Down 15">
            <a:extLst>
              <a:ext uri="{FF2B5EF4-FFF2-40B4-BE49-F238E27FC236}">
                <a16:creationId xmlns:a16="http://schemas.microsoft.com/office/drawing/2014/main" id="{02F91FCA-5A2C-69C4-BB38-2B30163BE1F5}"/>
              </a:ext>
            </a:extLst>
          </p:cNvPr>
          <p:cNvSpPr/>
          <p:nvPr/>
        </p:nvSpPr>
        <p:spPr>
          <a:xfrm>
            <a:off x="3873869" y="5841065"/>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17">
            <a:extLst>
              <a:ext uri="{FF2B5EF4-FFF2-40B4-BE49-F238E27FC236}">
                <a16:creationId xmlns:a16="http://schemas.microsoft.com/office/drawing/2014/main" id="{30C5DA00-4C5F-3CA4-9874-481360E9A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3780" y="1678676"/>
            <a:ext cx="4159752" cy="2024809"/>
          </a:xfrm>
          <a:prstGeom prst="rect">
            <a:avLst/>
          </a:prstGeom>
        </p:spPr>
      </p:pic>
      <p:pic>
        <p:nvPicPr>
          <p:cNvPr id="4" name="Picture 3">
            <a:extLst>
              <a:ext uri="{FF2B5EF4-FFF2-40B4-BE49-F238E27FC236}">
                <a16:creationId xmlns:a16="http://schemas.microsoft.com/office/drawing/2014/main" id="{9B317D34-E428-CD41-9A52-4A617C6D6C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91203" y="4799283"/>
            <a:ext cx="4095310" cy="778575"/>
          </a:xfrm>
          <a:prstGeom prst="rect">
            <a:avLst/>
          </a:prstGeom>
        </p:spPr>
      </p:pic>
      <p:pic>
        <p:nvPicPr>
          <p:cNvPr id="13" name="Picture 12">
            <a:extLst>
              <a:ext uri="{FF2B5EF4-FFF2-40B4-BE49-F238E27FC236}">
                <a16:creationId xmlns:a16="http://schemas.microsoft.com/office/drawing/2014/main" id="{8C7E66AF-9152-BBA2-B67F-01D080A138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0916" y="6311390"/>
            <a:ext cx="6068600" cy="2743709"/>
          </a:xfrm>
          <a:prstGeom prst="rect">
            <a:avLst/>
          </a:prstGeom>
        </p:spPr>
      </p:pic>
      <p:pic>
        <p:nvPicPr>
          <p:cNvPr id="19" name="Picture 18">
            <a:extLst>
              <a:ext uri="{FF2B5EF4-FFF2-40B4-BE49-F238E27FC236}">
                <a16:creationId xmlns:a16="http://schemas.microsoft.com/office/drawing/2014/main" id="{D46C42C3-3E90-23D2-381F-5795F2AF95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4404" y="4825393"/>
            <a:ext cx="1364772" cy="794357"/>
          </a:xfrm>
          <a:prstGeom prst="rect">
            <a:avLst/>
          </a:prstGeom>
        </p:spPr>
      </p:pic>
      <p:pic>
        <p:nvPicPr>
          <p:cNvPr id="2" name="Picture 21">
            <a:extLst>
              <a:ext uri="{FF2B5EF4-FFF2-40B4-BE49-F238E27FC236}">
                <a16:creationId xmlns:a16="http://schemas.microsoft.com/office/drawing/2014/main" id="{28BC843C-BEB8-F348-68C4-67D05E34ECCB}"/>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3637054" y="5579864"/>
            <a:ext cx="198803" cy="242703"/>
          </a:xfrm>
          <a:prstGeom prst="rect">
            <a:avLst/>
          </a:prstGeom>
        </p:spPr>
      </p:pic>
    </p:spTree>
    <p:extLst>
      <p:ext uri="{BB962C8B-B14F-4D97-AF65-F5344CB8AC3E}">
        <p14:creationId xmlns:p14="http://schemas.microsoft.com/office/powerpoint/2010/main" val="1508101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2-6-4. </a:t>
            </a:r>
            <a:r>
              <a:rPr lang="en-US" sz="1100" dirty="0"/>
              <a:t>Supplier Master</a:t>
            </a:r>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300082"/>
          </a:xfrm>
          <a:prstGeom prst="rect">
            <a:avLst/>
          </a:prstGeom>
          <a:noFill/>
        </p:spPr>
        <p:txBody>
          <a:bodyPr wrap="square">
            <a:spAutoFit/>
          </a:bodyPr>
          <a:lstStyle/>
          <a:p>
            <a:r>
              <a:rPr lang="en-US" sz="1350" dirty="0"/>
              <a:t>View data Supplier Master.</a:t>
            </a:r>
          </a:p>
        </p:txBody>
      </p:sp>
      <p:sp>
        <p:nvSpPr>
          <p:cNvPr id="12" name="TextBox 11">
            <a:extLst>
              <a:ext uri="{FF2B5EF4-FFF2-40B4-BE49-F238E27FC236}">
                <a16:creationId xmlns:a16="http://schemas.microsoft.com/office/drawing/2014/main" id="{5F5AE46A-82E2-4260-9742-059B60D89AEA}"/>
              </a:ext>
            </a:extLst>
          </p:cNvPr>
          <p:cNvSpPr txBox="1"/>
          <p:nvPr/>
        </p:nvSpPr>
        <p:spPr>
          <a:xfrm>
            <a:off x="1832378" y="378969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Supplier Master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406400" y="6065944"/>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10" name="Picture 9">
            <a:extLst>
              <a:ext uri="{FF2B5EF4-FFF2-40B4-BE49-F238E27FC236}">
                <a16:creationId xmlns:a16="http://schemas.microsoft.com/office/drawing/2014/main" id="{927EDAA1-0E6B-9C8F-26CB-D11F7F8C9FD4}"/>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3359473" y="1832757"/>
            <a:ext cx="204313" cy="228954"/>
          </a:xfrm>
          <a:prstGeom prst="rect">
            <a:avLst/>
          </a:prstGeom>
        </p:spPr>
      </p:pic>
      <p:sp>
        <p:nvSpPr>
          <p:cNvPr id="11" name="Arrow: Down 10">
            <a:extLst>
              <a:ext uri="{FF2B5EF4-FFF2-40B4-BE49-F238E27FC236}">
                <a16:creationId xmlns:a16="http://schemas.microsoft.com/office/drawing/2014/main" id="{9EFD2B47-8A68-0A71-E577-CC976C9CC0C6}"/>
              </a:ext>
            </a:extLst>
          </p:cNvPr>
          <p:cNvSpPr/>
          <p:nvPr/>
        </p:nvSpPr>
        <p:spPr>
          <a:xfrm>
            <a:off x="3044578" y="448063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2" name="Picture 21">
            <a:extLst>
              <a:ext uri="{FF2B5EF4-FFF2-40B4-BE49-F238E27FC236}">
                <a16:creationId xmlns:a16="http://schemas.microsoft.com/office/drawing/2014/main" id="{1FF0BDBC-0550-45BA-BE36-8244EA75184E}"/>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2133639" y="1955800"/>
            <a:ext cx="204313" cy="228954"/>
          </a:xfrm>
          <a:prstGeom prst="rect">
            <a:avLst/>
          </a:prstGeom>
        </p:spPr>
      </p:pic>
      <p:pic>
        <p:nvPicPr>
          <p:cNvPr id="5" name="Picture 4">
            <a:extLst>
              <a:ext uri="{FF2B5EF4-FFF2-40B4-BE49-F238E27FC236}">
                <a16:creationId xmlns:a16="http://schemas.microsoft.com/office/drawing/2014/main" id="{A5638481-B628-8EAD-2F9D-7182C03510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4137" y="1542232"/>
            <a:ext cx="5049725" cy="2235555"/>
          </a:xfrm>
          <a:prstGeom prst="rect">
            <a:avLst/>
          </a:prstGeom>
        </p:spPr>
      </p:pic>
      <p:sp>
        <p:nvSpPr>
          <p:cNvPr id="13" name="TextBox 12">
            <a:extLst>
              <a:ext uri="{FF2B5EF4-FFF2-40B4-BE49-F238E27FC236}">
                <a16:creationId xmlns:a16="http://schemas.microsoft.com/office/drawing/2014/main" id="{F397B13B-E8EB-78E5-44A2-23F376A736A8}"/>
              </a:ext>
            </a:extLst>
          </p:cNvPr>
          <p:cNvSpPr txBox="1"/>
          <p:nvPr/>
        </p:nvSpPr>
        <p:spPr>
          <a:xfrm>
            <a:off x="466969" y="4163896"/>
            <a:ext cx="6264148" cy="300082"/>
          </a:xfrm>
          <a:prstGeom prst="rect">
            <a:avLst/>
          </a:prstGeom>
          <a:noFill/>
        </p:spPr>
        <p:txBody>
          <a:bodyPr wrap="square">
            <a:spAutoFit/>
          </a:bodyPr>
          <a:lstStyle/>
          <a:p>
            <a:r>
              <a:rPr lang="en-US" sz="1350" b="1" dirty="0"/>
              <a:t>Search:</a:t>
            </a:r>
            <a:r>
              <a:rPr lang="en-US" sz="1350" dirty="0"/>
              <a:t> A function for searching for information as specified in each option.</a:t>
            </a:r>
          </a:p>
        </p:txBody>
      </p:sp>
      <p:sp>
        <p:nvSpPr>
          <p:cNvPr id="14" name="Arrow: Down 13">
            <a:extLst>
              <a:ext uri="{FF2B5EF4-FFF2-40B4-BE49-F238E27FC236}">
                <a16:creationId xmlns:a16="http://schemas.microsoft.com/office/drawing/2014/main" id="{12E0277C-4B6C-9BDD-3CBB-F4F867686AA4}"/>
              </a:ext>
            </a:extLst>
          </p:cNvPr>
          <p:cNvSpPr/>
          <p:nvPr/>
        </p:nvSpPr>
        <p:spPr>
          <a:xfrm>
            <a:off x="3044578" y="646199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17">
            <a:extLst>
              <a:ext uri="{FF2B5EF4-FFF2-40B4-BE49-F238E27FC236}">
                <a16:creationId xmlns:a16="http://schemas.microsoft.com/office/drawing/2014/main" id="{BA9705AB-46E1-A370-E71E-59D20C14A7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809" y="6874028"/>
            <a:ext cx="5596097" cy="2252164"/>
          </a:xfrm>
          <a:prstGeom prst="rect">
            <a:avLst/>
          </a:prstGeom>
        </p:spPr>
      </p:pic>
      <p:sp>
        <p:nvSpPr>
          <p:cNvPr id="2" name="Arrow: Down 7">
            <a:extLst>
              <a:ext uri="{FF2B5EF4-FFF2-40B4-BE49-F238E27FC236}">
                <a16:creationId xmlns:a16="http://schemas.microsoft.com/office/drawing/2014/main" id="{5593560C-5706-3011-20EF-9B3F0F971ECA}"/>
              </a:ext>
            </a:extLst>
          </p:cNvPr>
          <p:cNvSpPr/>
          <p:nvPr/>
        </p:nvSpPr>
        <p:spPr>
          <a:xfrm rot="16200000">
            <a:off x="1899677" y="5261236"/>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 name="Picture 3">
            <a:extLst>
              <a:ext uri="{FF2B5EF4-FFF2-40B4-BE49-F238E27FC236}">
                <a16:creationId xmlns:a16="http://schemas.microsoft.com/office/drawing/2014/main" id="{8C7E8A89-AFB5-EA4C-55B2-F644D91AB3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07820" y="5033368"/>
            <a:ext cx="3725765" cy="778575"/>
          </a:xfrm>
          <a:prstGeom prst="rect">
            <a:avLst/>
          </a:prstGeom>
        </p:spPr>
      </p:pic>
      <p:pic>
        <p:nvPicPr>
          <p:cNvPr id="6" name="Picture 18">
            <a:extLst>
              <a:ext uri="{FF2B5EF4-FFF2-40B4-BE49-F238E27FC236}">
                <a16:creationId xmlns:a16="http://schemas.microsoft.com/office/drawing/2014/main" id="{D4B1ABE6-0910-BDA8-DAEE-9FCE06E52DA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6400" y="5072254"/>
            <a:ext cx="1364772" cy="769004"/>
          </a:xfrm>
          <a:prstGeom prst="rect">
            <a:avLst/>
          </a:prstGeom>
        </p:spPr>
      </p:pic>
      <p:pic>
        <p:nvPicPr>
          <p:cNvPr id="16" name="Picture 15">
            <a:extLst>
              <a:ext uri="{FF2B5EF4-FFF2-40B4-BE49-F238E27FC236}">
                <a16:creationId xmlns:a16="http://schemas.microsoft.com/office/drawing/2014/main" id="{3BD3BAEC-9EFD-4D5C-8608-019BE291172C}"/>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3735911" y="5807667"/>
            <a:ext cx="204313" cy="194882"/>
          </a:xfrm>
          <a:prstGeom prst="rect">
            <a:avLst/>
          </a:prstGeom>
        </p:spPr>
      </p:pic>
    </p:spTree>
    <p:extLst>
      <p:ext uri="{BB962C8B-B14F-4D97-AF65-F5344CB8AC3E}">
        <p14:creationId xmlns:p14="http://schemas.microsoft.com/office/powerpoint/2010/main" val="649481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2-6-5. </a:t>
            </a:r>
            <a:r>
              <a:rPr lang="en-US" sz="1100" dirty="0"/>
              <a:t>Packing Standard Master</a:t>
            </a:r>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507831"/>
          </a:xfrm>
          <a:prstGeom prst="rect">
            <a:avLst/>
          </a:prstGeom>
          <a:noFill/>
        </p:spPr>
        <p:txBody>
          <a:bodyPr wrap="square">
            <a:spAutoFit/>
          </a:bodyPr>
          <a:lstStyle/>
          <a:p>
            <a:r>
              <a:rPr lang="en-US" sz="1350" dirty="0"/>
              <a:t>View data Packing Standard Master.</a:t>
            </a:r>
          </a:p>
          <a:p>
            <a:endParaRPr lang="en-US" sz="1350" dirty="0"/>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47366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Packing Standard Master page.</a:t>
            </a:r>
          </a:p>
        </p:txBody>
      </p:sp>
      <p:sp>
        <p:nvSpPr>
          <p:cNvPr id="15" name="TextBox 14">
            <a:extLst>
              <a:ext uri="{FF2B5EF4-FFF2-40B4-BE49-F238E27FC236}">
                <a16:creationId xmlns:a16="http://schemas.microsoft.com/office/drawing/2014/main" id="{034DEFE7-AA4B-447C-A275-A3BB8E668842}"/>
              </a:ext>
            </a:extLst>
          </p:cNvPr>
          <p:cNvSpPr txBox="1"/>
          <p:nvPr/>
        </p:nvSpPr>
        <p:spPr>
          <a:xfrm>
            <a:off x="400966" y="5755774"/>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22" name="Picture 21">
            <a:extLst>
              <a:ext uri="{FF2B5EF4-FFF2-40B4-BE49-F238E27FC236}">
                <a16:creationId xmlns:a16="http://schemas.microsoft.com/office/drawing/2014/main" id="{1FF0BDBC-0550-45BA-BE36-8244EA75184E}"/>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2133639" y="1955800"/>
            <a:ext cx="204313" cy="228954"/>
          </a:xfrm>
          <a:prstGeom prst="rect">
            <a:avLst/>
          </a:prstGeom>
        </p:spPr>
      </p:pic>
      <p:pic>
        <p:nvPicPr>
          <p:cNvPr id="11" name="Picture 10">
            <a:extLst>
              <a:ext uri="{FF2B5EF4-FFF2-40B4-BE49-F238E27FC236}">
                <a16:creationId xmlns:a16="http://schemas.microsoft.com/office/drawing/2014/main" id="{A5CFB56E-084E-F50E-E9DA-AD3AC792C7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8461" y="1614593"/>
            <a:ext cx="5052940" cy="1810636"/>
          </a:xfrm>
          <a:prstGeom prst="rect">
            <a:avLst/>
          </a:prstGeom>
        </p:spPr>
      </p:pic>
      <p:pic>
        <p:nvPicPr>
          <p:cNvPr id="14" name="Picture 13">
            <a:extLst>
              <a:ext uri="{FF2B5EF4-FFF2-40B4-BE49-F238E27FC236}">
                <a16:creationId xmlns:a16="http://schemas.microsoft.com/office/drawing/2014/main" id="{FC938003-A8BB-4DDE-874F-95D858DC69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0507" y="6618356"/>
            <a:ext cx="5906857" cy="2563041"/>
          </a:xfrm>
          <a:prstGeom prst="rect">
            <a:avLst/>
          </a:prstGeom>
        </p:spPr>
      </p:pic>
      <p:sp>
        <p:nvSpPr>
          <p:cNvPr id="16" name="Arrow: Down 15">
            <a:extLst>
              <a:ext uri="{FF2B5EF4-FFF2-40B4-BE49-F238E27FC236}">
                <a16:creationId xmlns:a16="http://schemas.microsoft.com/office/drawing/2014/main" id="{02F91FCA-5A2C-69C4-BB38-2B30163BE1F5}"/>
              </a:ext>
            </a:extLst>
          </p:cNvPr>
          <p:cNvSpPr/>
          <p:nvPr/>
        </p:nvSpPr>
        <p:spPr>
          <a:xfrm>
            <a:off x="2998116" y="615270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 name="Arrow: Down 10">
            <a:extLst>
              <a:ext uri="{FF2B5EF4-FFF2-40B4-BE49-F238E27FC236}">
                <a16:creationId xmlns:a16="http://schemas.microsoft.com/office/drawing/2014/main" id="{AA1D0A67-7777-B1AA-5405-6347B37B11FF}"/>
              </a:ext>
            </a:extLst>
          </p:cNvPr>
          <p:cNvSpPr/>
          <p:nvPr/>
        </p:nvSpPr>
        <p:spPr>
          <a:xfrm>
            <a:off x="2998116" y="408377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 name="TextBox 12">
            <a:extLst>
              <a:ext uri="{FF2B5EF4-FFF2-40B4-BE49-F238E27FC236}">
                <a16:creationId xmlns:a16="http://schemas.microsoft.com/office/drawing/2014/main" id="{4B5F4F68-D51C-889C-A8ED-1894E0926D62}"/>
              </a:ext>
            </a:extLst>
          </p:cNvPr>
          <p:cNvSpPr txBox="1"/>
          <p:nvPr/>
        </p:nvSpPr>
        <p:spPr>
          <a:xfrm>
            <a:off x="420507" y="3767043"/>
            <a:ext cx="6264148" cy="300082"/>
          </a:xfrm>
          <a:prstGeom prst="rect">
            <a:avLst/>
          </a:prstGeom>
          <a:noFill/>
        </p:spPr>
        <p:txBody>
          <a:bodyPr wrap="square">
            <a:spAutoFit/>
          </a:bodyPr>
          <a:lstStyle/>
          <a:p>
            <a:r>
              <a:rPr lang="en-US" sz="1350" b="1" dirty="0"/>
              <a:t>Search:</a:t>
            </a:r>
            <a:r>
              <a:rPr lang="en-US" sz="1350" dirty="0"/>
              <a:t> A function for searching for information as specified in each option.</a:t>
            </a:r>
          </a:p>
        </p:txBody>
      </p:sp>
      <p:sp>
        <p:nvSpPr>
          <p:cNvPr id="6" name="Arrow: Down 7">
            <a:extLst>
              <a:ext uri="{FF2B5EF4-FFF2-40B4-BE49-F238E27FC236}">
                <a16:creationId xmlns:a16="http://schemas.microsoft.com/office/drawing/2014/main" id="{0270DC8A-418D-7E68-3734-EC3272B47996}"/>
              </a:ext>
            </a:extLst>
          </p:cNvPr>
          <p:cNvSpPr/>
          <p:nvPr/>
        </p:nvSpPr>
        <p:spPr>
          <a:xfrm rot="16200000">
            <a:off x="1853215" y="486438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3" name="Picture 3">
            <a:extLst>
              <a:ext uri="{FF2B5EF4-FFF2-40B4-BE49-F238E27FC236}">
                <a16:creationId xmlns:a16="http://schemas.microsoft.com/office/drawing/2014/main" id="{39DFFF25-667F-73E9-5CF4-67C8D48991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27500" y="4559435"/>
            <a:ext cx="3755109" cy="855756"/>
          </a:xfrm>
          <a:prstGeom prst="rect">
            <a:avLst/>
          </a:prstGeom>
        </p:spPr>
      </p:pic>
      <p:pic>
        <p:nvPicPr>
          <p:cNvPr id="17" name="Picture 18">
            <a:extLst>
              <a:ext uri="{FF2B5EF4-FFF2-40B4-BE49-F238E27FC236}">
                <a16:creationId xmlns:a16="http://schemas.microsoft.com/office/drawing/2014/main" id="{DC369134-CD57-4CF6-8BA5-A89062970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5768" y="4675401"/>
            <a:ext cx="1353111" cy="769004"/>
          </a:xfrm>
          <a:prstGeom prst="rect">
            <a:avLst/>
          </a:prstGeom>
        </p:spPr>
      </p:pic>
      <p:pic>
        <p:nvPicPr>
          <p:cNvPr id="18" name="Picture 15">
            <a:extLst>
              <a:ext uri="{FF2B5EF4-FFF2-40B4-BE49-F238E27FC236}">
                <a16:creationId xmlns:a16="http://schemas.microsoft.com/office/drawing/2014/main" id="{5DAEDE36-2D30-8DEA-D469-3221F06433E5}"/>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289535">
            <a:off x="3810098" y="5433035"/>
            <a:ext cx="204313" cy="194882"/>
          </a:xfrm>
          <a:prstGeom prst="rect">
            <a:avLst/>
          </a:prstGeom>
        </p:spPr>
      </p:pic>
    </p:spTree>
    <p:extLst>
      <p:ext uri="{BB962C8B-B14F-4D97-AF65-F5344CB8AC3E}">
        <p14:creationId xmlns:p14="http://schemas.microsoft.com/office/powerpoint/2010/main" val="179773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600164"/>
          </a:xfrm>
          <a:prstGeom prst="rect">
            <a:avLst/>
          </a:prstGeom>
          <a:noFill/>
        </p:spPr>
        <p:txBody>
          <a:bodyPr wrap="square" rtlCol="0">
            <a:spAutoFit/>
          </a:bodyPr>
          <a:lstStyle/>
          <a:p>
            <a:r>
              <a:rPr kumimoji="1" lang="en-US" altLang="ja-JP" sz="1100" dirty="0"/>
              <a:t>2-6-6. </a:t>
            </a:r>
            <a:r>
              <a:rPr lang="en-US" sz="1100" dirty="0"/>
              <a:t>Department Master</a:t>
            </a:r>
          </a:p>
          <a:p>
            <a:endParaRPr lang="en-US" sz="1100" dirty="0"/>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515526"/>
          </a:xfrm>
          <a:prstGeom prst="rect">
            <a:avLst/>
          </a:prstGeom>
          <a:noFill/>
        </p:spPr>
        <p:txBody>
          <a:bodyPr wrap="square">
            <a:spAutoFit/>
          </a:bodyPr>
          <a:lstStyle/>
          <a:p>
            <a:r>
              <a:rPr lang="en-US" sz="1350" dirty="0"/>
              <a:t>View data </a:t>
            </a:r>
            <a:r>
              <a:rPr lang="en-US" sz="1400" dirty="0"/>
              <a:t>Department</a:t>
            </a:r>
            <a:r>
              <a:rPr lang="en-US" sz="1350" dirty="0"/>
              <a:t> Master.</a:t>
            </a:r>
          </a:p>
          <a:p>
            <a:endParaRPr lang="en-US" sz="1350" dirty="0"/>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47366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Department Master page.</a:t>
            </a:r>
          </a:p>
        </p:txBody>
      </p:sp>
      <p:pic>
        <p:nvPicPr>
          <p:cNvPr id="5" name="Picture 4">
            <a:extLst>
              <a:ext uri="{FF2B5EF4-FFF2-40B4-BE49-F238E27FC236}">
                <a16:creationId xmlns:a16="http://schemas.microsoft.com/office/drawing/2014/main" id="{A16829D0-DD1F-FC44-D2A7-958D4968D4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2693" y="1580007"/>
            <a:ext cx="5672613" cy="1763828"/>
          </a:xfrm>
          <a:prstGeom prst="rect">
            <a:avLst/>
          </a:prstGeom>
        </p:spPr>
      </p:pic>
      <p:sp>
        <p:nvSpPr>
          <p:cNvPr id="2" name="TextBox 14">
            <a:extLst>
              <a:ext uri="{FF2B5EF4-FFF2-40B4-BE49-F238E27FC236}">
                <a16:creationId xmlns:a16="http://schemas.microsoft.com/office/drawing/2014/main" id="{C8540889-C4D6-8CA0-4086-0BA101BE79C6}"/>
              </a:ext>
            </a:extLst>
          </p:cNvPr>
          <p:cNvSpPr txBox="1"/>
          <p:nvPr/>
        </p:nvSpPr>
        <p:spPr>
          <a:xfrm>
            <a:off x="400966" y="5781174"/>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4" name="Picture 13">
            <a:extLst>
              <a:ext uri="{FF2B5EF4-FFF2-40B4-BE49-F238E27FC236}">
                <a16:creationId xmlns:a16="http://schemas.microsoft.com/office/drawing/2014/main" id="{9B1D53AD-5898-EF69-A429-B24C38D35F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507" y="6650591"/>
            <a:ext cx="5906857" cy="1999276"/>
          </a:xfrm>
          <a:prstGeom prst="rect">
            <a:avLst/>
          </a:prstGeom>
        </p:spPr>
      </p:pic>
      <p:sp>
        <p:nvSpPr>
          <p:cNvPr id="6" name="Arrow: Down 15">
            <a:extLst>
              <a:ext uri="{FF2B5EF4-FFF2-40B4-BE49-F238E27FC236}">
                <a16:creationId xmlns:a16="http://schemas.microsoft.com/office/drawing/2014/main" id="{267E5CF6-9170-471A-B578-99379FC3762B}"/>
              </a:ext>
            </a:extLst>
          </p:cNvPr>
          <p:cNvSpPr/>
          <p:nvPr/>
        </p:nvSpPr>
        <p:spPr>
          <a:xfrm>
            <a:off x="3253893" y="6168725"/>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1" name="Arrow: Down 10">
            <a:extLst>
              <a:ext uri="{FF2B5EF4-FFF2-40B4-BE49-F238E27FC236}">
                <a16:creationId xmlns:a16="http://schemas.microsoft.com/office/drawing/2014/main" id="{5617D045-BF59-8EA2-30CA-48126AAA5FC9}"/>
              </a:ext>
            </a:extLst>
          </p:cNvPr>
          <p:cNvSpPr/>
          <p:nvPr/>
        </p:nvSpPr>
        <p:spPr>
          <a:xfrm>
            <a:off x="3239823" y="412144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3" name="TextBox 12">
            <a:extLst>
              <a:ext uri="{FF2B5EF4-FFF2-40B4-BE49-F238E27FC236}">
                <a16:creationId xmlns:a16="http://schemas.microsoft.com/office/drawing/2014/main" id="{FC87D4A9-DF31-CFAC-26F3-1349DD4E5992}"/>
              </a:ext>
            </a:extLst>
          </p:cNvPr>
          <p:cNvSpPr txBox="1"/>
          <p:nvPr/>
        </p:nvSpPr>
        <p:spPr>
          <a:xfrm>
            <a:off x="420507" y="3792443"/>
            <a:ext cx="6264148" cy="300082"/>
          </a:xfrm>
          <a:prstGeom prst="rect">
            <a:avLst/>
          </a:prstGeom>
          <a:noFill/>
        </p:spPr>
        <p:txBody>
          <a:bodyPr wrap="square">
            <a:spAutoFit/>
          </a:bodyPr>
          <a:lstStyle/>
          <a:p>
            <a:r>
              <a:rPr lang="en-US" sz="1350" b="1" dirty="0"/>
              <a:t>Search:</a:t>
            </a:r>
            <a:r>
              <a:rPr lang="en-US" sz="1350" dirty="0"/>
              <a:t> A function for searching for information as specified in each option.</a:t>
            </a:r>
          </a:p>
        </p:txBody>
      </p:sp>
      <p:sp>
        <p:nvSpPr>
          <p:cNvPr id="17" name="Arrow: Down 7">
            <a:extLst>
              <a:ext uri="{FF2B5EF4-FFF2-40B4-BE49-F238E27FC236}">
                <a16:creationId xmlns:a16="http://schemas.microsoft.com/office/drawing/2014/main" id="{67175464-803D-F4F9-BF8C-F048ABF05101}"/>
              </a:ext>
            </a:extLst>
          </p:cNvPr>
          <p:cNvSpPr/>
          <p:nvPr/>
        </p:nvSpPr>
        <p:spPr>
          <a:xfrm rot="16200000">
            <a:off x="1853215" y="488978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3">
            <a:extLst>
              <a:ext uri="{FF2B5EF4-FFF2-40B4-BE49-F238E27FC236}">
                <a16:creationId xmlns:a16="http://schemas.microsoft.com/office/drawing/2014/main" id="{7847D9CE-BE37-6B6A-5EC7-4F300D1DA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5665" y="4584835"/>
            <a:ext cx="3538778" cy="855756"/>
          </a:xfrm>
          <a:prstGeom prst="rect">
            <a:avLst/>
          </a:prstGeom>
        </p:spPr>
      </p:pic>
      <p:pic>
        <p:nvPicPr>
          <p:cNvPr id="19" name="Picture 18">
            <a:extLst>
              <a:ext uri="{FF2B5EF4-FFF2-40B4-BE49-F238E27FC236}">
                <a16:creationId xmlns:a16="http://schemas.microsoft.com/office/drawing/2014/main" id="{3E96342D-44C9-8FF1-C510-8FA59C26B7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5768" y="4721654"/>
            <a:ext cx="1353111" cy="727297"/>
          </a:xfrm>
          <a:prstGeom prst="rect">
            <a:avLst/>
          </a:prstGeom>
        </p:spPr>
      </p:pic>
      <p:pic>
        <p:nvPicPr>
          <p:cNvPr id="21" name="Picture 15">
            <a:extLst>
              <a:ext uri="{FF2B5EF4-FFF2-40B4-BE49-F238E27FC236}">
                <a16:creationId xmlns:a16="http://schemas.microsoft.com/office/drawing/2014/main" id="{D897675F-9486-531F-1D89-B376C04D582C}"/>
              </a:ext>
            </a:extLst>
          </p:cNvPr>
          <p:cNvPicPr/>
          <p:nvPr/>
        </p:nvPicPr>
        <p:blipFill>
          <a:blip r:embed="rId6" cstate="print">
            <a:extLst>
              <a:ext uri="{28A0092B-C50C-407E-A947-70E740481C1C}">
                <a14:useLocalDpi xmlns:a14="http://schemas.microsoft.com/office/drawing/2010/main" val="0"/>
              </a:ext>
            </a:extLst>
          </a:blip>
          <a:stretch>
            <a:fillRect/>
          </a:stretch>
        </p:blipFill>
        <p:spPr>
          <a:xfrm rot="20289535">
            <a:off x="3816448" y="5402482"/>
            <a:ext cx="204313" cy="194882"/>
          </a:xfrm>
          <a:prstGeom prst="rect">
            <a:avLst/>
          </a:prstGeom>
        </p:spPr>
      </p:pic>
    </p:spTree>
    <p:extLst>
      <p:ext uri="{BB962C8B-B14F-4D97-AF65-F5344CB8AC3E}">
        <p14:creationId xmlns:p14="http://schemas.microsoft.com/office/powerpoint/2010/main" val="1295393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2-6-7. </a:t>
            </a:r>
            <a:r>
              <a:rPr lang="en-US" sz="1100" dirty="0"/>
              <a:t>User Master</a:t>
            </a:r>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507831"/>
          </a:xfrm>
          <a:prstGeom prst="rect">
            <a:avLst/>
          </a:prstGeom>
          <a:noFill/>
        </p:spPr>
        <p:txBody>
          <a:bodyPr wrap="square">
            <a:spAutoFit/>
          </a:bodyPr>
          <a:lstStyle/>
          <a:p>
            <a:r>
              <a:rPr lang="en-US" sz="1350" dirty="0"/>
              <a:t>View data User Master.</a:t>
            </a:r>
          </a:p>
          <a:p>
            <a:endParaRPr lang="en-US" sz="1350" dirty="0"/>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695913"/>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User Master page.</a:t>
            </a:r>
          </a:p>
        </p:txBody>
      </p:sp>
      <p:pic>
        <p:nvPicPr>
          <p:cNvPr id="5" name="Picture 4">
            <a:extLst>
              <a:ext uri="{FF2B5EF4-FFF2-40B4-BE49-F238E27FC236}">
                <a16:creationId xmlns:a16="http://schemas.microsoft.com/office/drawing/2014/main" id="{C97EE7D9-B943-3C14-2784-6E3B5C261E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6261" y="1582237"/>
            <a:ext cx="4568727" cy="2047555"/>
          </a:xfrm>
          <a:prstGeom prst="rect">
            <a:avLst/>
          </a:prstGeom>
        </p:spPr>
      </p:pic>
      <p:sp>
        <p:nvSpPr>
          <p:cNvPr id="2" name="TextBox 14">
            <a:extLst>
              <a:ext uri="{FF2B5EF4-FFF2-40B4-BE49-F238E27FC236}">
                <a16:creationId xmlns:a16="http://schemas.microsoft.com/office/drawing/2014/main" id="{B49CEA3D-DFF0-0925-F615-DA3C75686933}"/>
              </a:ext>
            </a:extLst>
          </p:cNvPr>
          <p:cNvSpPr txBox="1"/>
          <p:nvPr/>
        </p:nvSpPr>
        <p:spPr>
          <a:xfrm>
            <a:off x="400966" y="6143124"/>
            <a:ext cx="6264148" cy="300082"/>
          </a:xfrm>
          <a:prstGeom prst="rect">
            <a:avLst/>
          </a:prstGeom>
          <a:noFill/>
        </p:spPr>
        <p:txBody>
          <a:bodyPr wrap="square">
            <a:spAutoFit/>
          </a:bodyPr>
          <a:lstStyle/>
          <a:p>
            <a:r>
              <a:rPr lang="en-US" sz="1350" b="1" dirty="0"/>
              <a:t>Export :</a:t>
            </a:r>
            <a:r>
              <a:rPr lang="en-US" sz="1350" dirty="0"/>
              <a:t> Press Export the csv file and edit data  and Csv Import data.</a:t>
            </a:r>
          </a:p>
        </p:txBody>
      </p:sp>
      <p:pic>
        <p:nvPicPr>
          <p:cNvPr id="4" name="Picture 13">
            <a:extLst>
              <a:ext uri="{FF2B5EF4-FFF2-40B4-BE49-F238E27FC236}">
                <a16:creationId xmlns:a16="http://schemas.microsoft.com/office/drawing/2014/main" id="{29F4C7F2-15C7-9C62-6559-2E791FF5DB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507" y="6999022"/>
            <a:ext cx="5906857" cy="1213513"/>
          </a:xfrm>
          <a:prstGeom prst="rect">
            <a:avLst/>
          </a:prstGeom>
        </p:spPr>
      </p:pic>
      <p:sp>
        <p:nvSpPr>
          <p:cNvPr id="6" name="Arrow: Down 15">
            <a:extLst>
              <a:ext uri="{FF2B5EF4-FFF2-40B4-BE49-F238E27FC236}">
                <a16:creationId xmlns:a16="http://schemas.microsoft.com/office/drawing/2014/main" id="{1AFF6777-D569-E6DA-307F-6AEC185C20FB}"/>
              </a:ext>
            </a:extLst>
          </p:cNvPr>
          <p:cNvSpPr/>
          <p:nvPr/>
        </p:nvSpPr>
        <p:spPr>
          <a:xfrm>
            <a:off x="3325112" y="654005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1" name="Arrow: Down 10">
            <a:extLst>
              <a:ext uri="{FF2B5EF4-FFF2-40B4-BE49-F238E27FC236}">
                <a16:creationId xmlns:a16="http://schemas.microsoft.com/office/drawing/2014/main" id="{00EE0D0A-BD15-5981-9CA8-1A83AFE54DEA}"/>
              </a:ext>
            </a:extLst>
          </p:cNvPr>
          <p:cNvSpPr/>
          <p:nvPr/>
        </p:nvSpPr>
        <p:spPr>
          <a:xfrm>
            <a:off x="3373935" y="446400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3" name="TextBox 12">
            <a:extLst>
              <a:ext uri="{FF2B5EF4-FFF2-40B4-BE49-F238E27FC236}">
                <a16:creationId xmlns:a16="http://schemas.microsoft.com/office/drawing/2014/main" id="{619087E4-14AB-3ADA-7E19-8E9CC2807105}"/>
              </a:ext>
            </a:extLst>
          </p:cNvPr>
          <p:cNvSpPr txBox="1"/>
          <p:nvPr/>
        </p:nvSpPr>
        <p:spPr>
          <a:xfrm>
            <a:off x="420507" y="4154393"/>
            <a:ext cx="6264148" cy="300082"/>
          </a:xfrm>
          <a:prstGeom prst="rect">
            <a:avLst/>
          </a:prstGeom>
          <a:noFill/>
        </p:spPr>
        <p:txBody>
          <a:bodyPr wrap="square">
            <a:spAutoFit/>
          </a:bodyPr>
          <a:lstStyle/>
          <a:p>
            <a:r>
              <a:rPr lang="en-US" sz="1350" b="1" dirty="0"/>
              <a:t>Search:</a:t>
            </a:r>
            <a:r>
              <a:rPr lang="en-US" sz="1350" dirty="0"/>
              <a:t> A function for searching for information as specified in each option.</a:t>
            </a:r>
          </a:p>
        </p:txBody>
      </p:sp>
      <p:sp>
        <p:nvSpPr>
          <p:cNvPr id="17" name="Arrow: Down 7">
            <a:extLst>
              <a:ext uri="{FF2B5EF4-FFF2-40B4-BE49-F238E27FC236}">
                <a16:creationId xmlns:a16="http://schemas.microsoft.com/office/drawing/2014/main" id="{8C98927F-322D-3FF2-9109-EA544DDAA5CF}"/>
              </a:ext>
            </a:extLst>
          </p:cNvPr>
          <p:cNvSpPr/>
          <p:nvPr/>
        </p:nvSpPr>
        <p:spPr>
          <a:xfrm rot="16200000">
            <a:off x="1853215" y="525173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3">
            <a:extLst>
              <a:ext uri="{FF2B5EF4-FFF2-40B4-BE49-F238E27FC236}">
                <a16:creationId xmlns:a16="http://schemas.microsoft.com/office/drawing/2014/main" id="{5A471080-CB10-9217-C43A-FAC6CC1954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5665" y="4990838"/>
            <a:ext cx="3538778" cy="767649"/>
          </a:xfrm>
          <a:prstGeom prst="rect">
            <a:avLst/>
          </a:prstGeom>
        </p:spPr>
      </p:pic>
      <p:pic>
        <p:nvPicPr>
          <p:cNvPr id="19" name="Picture 18">
            <a:extLst>
              <a:ext uri="{FF2B5EF4-FFF2-40B4-BE49-F238E27FC236}">
                <a16:creationId xmlns:a16="http://schemas.microsoft.com/office/drawing/2014/main" id="{2EC2D346-B99F-3820-D5F3-3188986309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3426" y="5043252"/>
            <a:ext cx="1348687" cy="767649"/>
          </a:xfrm>
          <a:prstGeom prst="rect">
            <a:avLst/>
          </a:prstGeom>
        </p:spPr>
      </p:pic>
      <p:pic>
        <p:nvPicPr>
          <p:cNvPr id="21" name="Picture 15">
            <a:extLst>
              <a:ext uri="{FF2B5EF4-FFF2-40B4-BE49-F238E27FC236}">
                <a16:creationId xmlns:a16="http://schemas.microsoft.com/office/drawing/2014/main" id="{F326FE37-D525-6FA3-D72C-F107F6E10522}"/>
              </a:ext>
            </a:extLst>
          </p:cNvPr>
          <p:cNvPicPr/>
          <p:nvPr/>
        </p:nvPicPr>
        <p:blipFill>
          <a:blip r:embed="rId6" cstate="print">
            <a:extLst>
              <a:ext uri="{28A0092B-C50C-407E-A947-70E740481C1C}">
                <a14:useLocalDpi xmlns:a14="http://schemas.microsoft.com/office/drawing/2010/main" val="0"/>
              </a:ext>
            </a:extLst>
          </a:blip>
          <a:stretch>
            <a:fillRect/>
          </a:stretch>
        </p:blipFill>
        <p:spPr>
          <a:xfrm rot="20289535">
            <a:off x="3816448" y="5764432"/>
            <a:ext cx="204313" cy="194882"/>
          </a:xfrm>
          <a:prstGeom prst="rect">
            <a:avLst/>
          </a:prstGeom>
        </p:spPr>
      </p:pic>
    </p:spTree>
    <p:extLst>
      <p:ext uri="{BB962C8B-B14F-4D97-AF65-F5344CB8AC3E}">
        <p14:creationId xmlns:p14="http://schemas.microsoft.com/office/powerpoint/2010/main" val="281095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430887"/>
          </a:xfrm>
          <a:prstGeom prst="rect">
            <a:avLst/>
          </a:prstGeom>
          <a:noFill/>
        </p:spPr>
        <p:txBody>
          <a:bodyPr wrap="square" rtlCol="0">
            <a:spAutoFit/>
          </a:bodyPr>
          <a:lstStyle/>
          <a:p>
            <a:r>
              <a:rPr kumimoji="1" lang="en-US" altLang="ja-JP" sz="1100" dirty="0"/>
              <a:t>2-6-8. </a:t>
            </a:r>
            <a:r>
              <a:rPr lang="en-US" sz="1100" dirty="0"/>
              <a:t>User Credential Master</a:t>
            </a:r>
          </a:p>
          <a:p>
            <a:endParaRPr kumimoji="1" lang="en-US" altLang="ja-JP" sz="1100" dirty="0"/>
          </a:p>
        </p:txBody>
      </p:sp>
      <p:sp>
        <p:nvSpPr>
          <p:cNvPr id="9" name="TextBox 8">
            <a:extLst>
              <a:ext uri="{FF2B5EF4-FFF2-40B4-BE49-F238E27FC236}">
                <a16:creationId xmlns:a16="http://schemas.microsoft.com/office/drawing/2014/main" id="{25FF483B-C8B3-48C5-9207-F74F108E171B}"/>
              </a:ext>
            </a:extLst>
          </p:cNvPr>
          <p:cNvSpPr txBox="1"/>
          <p:nvPr/>
        </p:nvSpPr>
        <p:spPr>
          <a:xfrm>
            <a:off x="470916" y="1212848"/>
            <a:ext cx="6264148" cy="507831"/>
          </a:xfrm>
          <a:prstGeom prst="rect">
            <a:avLst/>
          </a:prstGeom>
          <a:noFill/>
        </p:spPr>
        <p:txBody>
          <a:bodyPr wrap="square">
            <a:spAutoFit/>
          </a:bodyPr>
          <a:lstStyle/>
          <a:p>
            <a:r>
              <a:rPr lang="en-US" sz="1350" dirty="0"/>
              <a:t>View data User Credential Master.</a:t>
            </a:r>
          </a:p>
          <a:p>
            <a:endParaRPr lang="en-US" sz="1350" dirty="0"/>
          </a:p>
        </p:txBody>
      </p:sp>
      <p:sp>
        <p:nvSpPr>
          <p:cNvPr id="12" name="TextBox 11">
            <a:extLst>
              <a:ext uri="{FF2B5EF4-FFF2-40B4-BE49-F238E27FC236}">
                <a16:creationId xmlns:a16="http://schemas.microsoft.com/office/drawing/2014/main" id="{5F5AE46A-82E2-4260-9742-059B60D89AEA}"/>
              </a:ext>
            </a:extLst>
          </p:cNvPr>
          <p:cNvSpPr txBox="1"/>
          <p:nvPr/>
        </p:nvSpPr>
        <p:spPr>
          <a:xfrm>
            <a:off x="1789176" y="379277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User Credential Master page.</a:t>
            </a:r>
          </a:p>
        </p:txBody>
      </p:sp>
      <p:pic>
        <p:nvPicPr>
          <p:cNvPr id="4" name="Picture 3">
            <a:extLst>
              <a:ext uri="{FF2B5EF4-FFF2-40B4-BE49-F238E27FC236}">
                <a16:creationId xmlns:a16="http://schemas.microsoft.com/office/drawing/2014/main" id="{097C7CC6-9A18-7269-918D-D6C9CFE34B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3056" y="1542032"/>
            <a:ext cx="4603750" cy="2209027"/>
          </a:xfrm>
          <a:prstGeom prst="rect">
            <a:avLst/>
          </a:prstGeom>
        </p:spPr>
      </p:pic>
      <p:pic>
        <p:nvPicPr>
          <p:cNvPr id="2" name="Picture 13">
            <a:extLst>
              <a:ext uri="{FF2B5EF4-FFF2-40B4-BE49-F238E27FC236}">
                <a16:creationId xmlns:a16="http://schemas.microsoft.com/office/drawing/2014/main" id="{33239755-C09E-BD14-7B4A-12CEE50688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7425" y="6220545"/>
            <a:ext cx="5643149" cy="1213513"/>
          </a:xfrm>
          <a:prstGeom prst="rect">
            <a:avLst/>
          </a:prstGeom>
        </p:spPr>
      </p:pic>
      <p:sp>
        <p:nvSpPr>
          <p:cNvPr id="5" name="Arrow: Down 15">
            <a:extLst>
              <a:ext uri="{FF2B5EF4-FFF2-40B4-BE49-F238E27FC236}">
                <a16:creationId xmlns:a16="http://schemas.microsoft.com/office/drawing/2014/main" id="{6AACB077-24EB-2601-446E-A42A0ACAEE13}"/>
              </a:ext>
            </a:extLst>
          </p:cNvPr>
          <p:cNvSpPr/>
          <p:nvPr/>
        </p:nvSpPr>
        <p:spPr>
          <a:xfrm>
            <a:off x="3323352" y="5771323"/>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6" name="Arrow: Down 10">
            <a:extLst>
              <a:ext uri="{FF2B5EF4-FFF2-40B4-BE49-F238E27FC236}">
                <a16:creationId xmlns:a16="http://schemas.microsoft.com/office/drawing/2014/main" id="{FEFB8C26-EC93-6C82-DFC4-EFB7B29A3D03}"/>
              </a:ext>
            </a:extLst>
          </p:cNvPr>
          <p:cNvSpPr/>
          <p:nvPr/>
        </p:nvSpPr>
        <p:spPr>
          <a:xfrm>
            <a:off x="3343656" y="4185562"/>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7" name="Arrow: Down 7">
            <a:extLst>
              <a:ext uri="{FF2B5EF4-FFF2-40B4-BE49-F238E27FC236}">
                <a16:creationId xmlns:a16="http://schemas.microsoft.com/office/drawing/2014/main" id="{8DF99265-DC74-805E-147C-E40A8E8A0F26}"/>
              </a:ext>
            </a:extLst>
          </p:cNvPr>
          <p:cNvSpPr/>
          <p:nvPr/>
        </p:nvSpPr>
        <p:spPr>
          <a:xfrm rot="16200000">
            <a:off x="2065739" y="5006839"/>
            <a:ext cx="279638"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3" name="Picture 3">
            <a:extLst>
              <a:ext uri="{FF2B5EF4-FFF2-40B4-BE49-F238E27FC236}">
                <a16:creationId xmlns:a16="http://schemas.microsoft.com/office/drawing/2014/main" id="{515B2E55-F3E9-8FA4-BF5D-0C6DDFA7AF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98622" y="4745944"/>
            <a:ext cx="3437912" cy="767649"/>
          </a:xfrm>
          <a:prstGeom prst="rect">
            <a:avLst/>
          </a:prstGeom>
        </p:spPr>
      </p:pic>
      <p:pic>
        <p:nvPicPr>
          <p:cNvPr id="14" name="Picture 18">
            <a:extLst>
              <a:ext uri="{FF2B5EF4-FFF2-40B4-BE49-F238E27FC236}">
                <a16:creationId xmlns:a16="http://schemas.microsoft.com/office/drawing/2014/main" id="{9E27FA9E-E16A-0105-5A44-8634DF0F54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5950" y="4808247"/>
            <a:ext cx="1348687" cy="747870"/>
          </a:xfrm>
          <a:prstGeom prst="rect">
            <a:avLst/>
          </a:prstGeom>
        </p:spPr>
      </p:pic>
      <p:pic>
        <p:nvPicPr>
          <p:cNvPr id="18" name="Picture 15">
            <a:extLst>
              <a:ext uri="{FF2B5EF4-FFF2-40B4-BE49-F238E27FC236}">
                <a16:creationId xmlns:a16="http://schemas.microsoft.com/office/drawing/2014/main" id="{9C183CCD-1BE7-8085-4D7B-875B66CBDB46}"/>
              </a:ext>
            </a:extLst>
          </p:cNvPr>
          <p:cNvPicPr/>
          <p:nvPr/>
        </p:nvPicPr>
        <p:blipFill>
          <a:blip r:embed="rId6" cstate="print">
            <a:extLst>
              <a:ext uri="{28A0092B-C50C-407E-A947-70E740481C1C}">
                <a14:useLocalDpi xmlns:a14="http://schemas.microsoft.com/office/drawing/2010/main" val="0"/>
              </a:ext>
            </a:extLst>
          </a:blip>
          <a:stretch>
            <a:fillRect/>
          </a:stretch>
        </p:blipFill>
        <p:spPr>
          <a:xfrm rot="20289535">
            <a:off x="3927373" y="5494605"/>
            <a:ext cx="204313" cy="194882"/>
          </a:xfrm>
          <a:prstGeom prst="rect">
            <a:avLst/>
          </a:prstGeom>
        </p:spPr>
      </p:pic>
    </p:spTree>
    <p:extLst>
      <p:ext uri="{BB962C8B-B14F-4D97-AF65-F5344CB8AC3E}">
        <p14:creationId xmlns:p14="http://schemas.microsoft.com/office/powerpoint/2010/main" val="420442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339923"/>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endParaRPr kumimoji="1" lang="th-TH" altLang="ja-JP" sz="1100" dirty="0"/>
          </a:p>
          <a:p>
            <a:r>
              <a:rPr kumimoji="1" lang="th-TH" altLang="ja-JP" sz="1100" dirty="0"/>
              <a:t>	2-1</a:t>
            </a:r>
            <a:r>
              <a:rPr kumimoji="1" lang="en-US" altLang="ja-JP" sz="1100" dirty="0"/>
              <a:t>-</a:t>
            </a:r>
            <a:r>
              <a:rPr kumimoji="1" lang="th-TH" altLang="ja-JP" sz="1100" dirty="0"/>
              <a:t>1.</a:t>
            </a:r>
            <a:r>
              <a:rPr kumimoji="1" lang="en-US" altLang="ja-JP" sz="1100" dirty="0"/>
              <a:t>	Login screen</a:t>
            </a:r>
            <a:endParaRPr kumimoji="1" lang="th-TH" altLang="ja-JP" sz="1100" dirty="0"/>
          </a:p>
          <a:p>
            <a:r>
              <a:rPr kumimoji="1" lang="th-TH" altLang="ja-JP" sz="1100" dirty="0"/>
              <a:t>	2-2-1. </a:t>
            </a:r>
            <a:r>
              <a:rPr kumimoji="1" lang="en-US" altLang="ja-JP" sz="1100" dirty="0"/>
              <a:t>	Inbound Schedule Material</a:t>
            </a:r>
          </a:p>
          <a:p>
            <a:r>
              <a:rPr kumimoji="1" lang="en-US" altLang="ja-JP" sz="1100" dirty="0"/>
              <a:t>	</a:t>
            </a:r>
            <a:r>
              <a:rPr kumimoji="1" lang="th-TH" altLang="ja-JP" sz="1100" dirty="0"/>
              <a:t>2-2-</a:t>
            </a:r>
            <a:r>
              <a:rPr kumimoji="1" lang="en-US" altLang="ja-JP" sz="1100" dirty="0"/>
              <a:t>2</a:t>
            </a:r>
            <a:r>
              <a:rPr kumimoji="1" lang="th-TH" altLang="ja-JP" sz="1100" dirty="0"/>
              <a:t>. </a:t>
            </a:r>
            <a:r>
              <a:rPr kumimoji="1" lang="en-US" altLang="ja-JP" sz="1100" dirty="0"/>
              <a:t>	Inbound Schedule Production</a:t>
            </a:r>
          </a:p>
          <a:p>
            <a:r>
              <a:rPr kumimoji="1" lang="th-TH" altLang="ja-JP" sz="1100" dirty="0"/>
              <a:t>	2-2-</a:t>
            </a:r>
            <a:r>
              <a:rPr kumimoji="1" lang="en-US" altLang="ja-JP" sz="1100" dirty="0"/>
              <a:t>3</a:t>
            </a:r>
            <a:r>
              <a:rPr kumimoji="1" lang="th-TH" altLang="ja-JP" sz="1100" dirty="0"/>
              <a:t>. </a:t>
            </a:r>
            <a:r>
              <a:rPr kumimoji="1" lang="en-US" altLang="ja-JP" sz="1100" dirty="0"/>
              <a:t>	Inbound Schedule Detail</a:t>
            </a:r>
            <a:endParaRPr kumimoji="1" lang="th-TH" altLang="ja-JP" sz="1100" dirty="0"/>
          </a:p>
          <a:p>
            <a:r>
              <a:rPr kumimoji="1" lang="th-TH" altLang="ja-JP" sz="1100" dirty="0"/>
              <a:t>	2-</a:t>
            </a:r>
            <a:r>
              <a:rPr kumimoji="1" lang="en-US" altLang="ja-JP" sz="1100" dirty="0"/>
              <a:t>2</a:t>
            </a:r>
            <a:r>
              <a:rPr kumimoji="1" lang="th-TH" altLang="ja-JP" sz="1100" dirty="0"/>
              <a:t>-</a:t>
            </a:r>
            <a:r>
              <a:rPr kumimoji="1" lang="en-US" altLang="ja-JP" sz="1100" dirty="0"/>
              <a:t>4</a:t>
            </a:r>
            <a:r>
              <a:rPr kumimoji="1" lang="th-TH" altLang="ja-JP" sz="1100" dirty="0"/>
              <a:t>. </a:t>
            </a:r>
            <a:r>
              <a:rPr kumimoji="1" lang="en-US" altLang="ja-JP" sz="1100" dirty="0"/>
              <a:t>	Outbound Schedule Delivery</a:t>
            </a:r>
          </a:p>
          <a:p>
            <a:r>
              <a:rPr kumimoji="1" lang="th-TH" altLang="ja-JP" sz="1100" dirty="0"/>
              <a:t>	2-</a:t>
            </a:r>
            <a:r>
              <a:rPr kumimoji="1" lang="en-US" altLang="ja-JP" sz="1100" dirty="0"/>
              <a:t>2</a:t>
            </a:r>
            <a:r>
              <a:rPr kumimoji="1" lang="th-TH" altLang="ja-JP" sz="1100" dirty="0"/>
              <a:t>-</a:t>
            </a:r>
            <a:r>
              <a:rPr kumimoji="1" lang="en-US" altLang="ja-JP" sz="1100" dirty="0"/>
              <a:t>5</a:t>
            </a:r>
            <a:r>
              <a:rPr kumimoji="1" lang="th-TH" altLang="ja-JP" sz="1100" dirty="0"/>
              <a:t>. </a:t>
            </a:r>
            <a:r>
              <a:rPr kumimoji="1" lang="en-US" altLang="ja-JP" sz="1100" dirty="0"/>
              <a:t>	Outbound Schedule Detail</a:t>
            </a:r>
          </a:p>
          <a:p>
            <a:r>
              <a:rPr kumimoji="1" lang="en-US" altLang="ja-JP" sz="1100" dirty="0"/>
              <a:t>	</a:t>
            </a:r>
            <a:r>
              <a:rPr kumimoji="1" lang="th-TH" altLang="ja-JP" sz="1100" dirty="0"/>
              <a:t>2-</a:t>
            </a:r>
            <a:r>
              <a:rPr kumimoji="1" lang="en-US" altLang="ja-JP" sz="1100" dirty="0"/>
              <a:t>2</a:t>
            </a:r>
            <a:r>
              <a:rPr kumimoji="1" lang="th-TH" altLang="ja-JP" sz="1100" dirty="0"/>
              <a:t>-</a:t>
            </a:r>
            <a:r>
              <a:rPr kumimoji="1" lang="en-US" altLang="ja-JP" sz="1100" dirty="0"/>
              <a:t>6</a:t>
            </a:r>
            <a:r>
              <a:rPr kumimoji="1" lang="th-TH" altLang="ja-JP" sz="1100" dirty="0"/>
              <a:t>. </a:t>
            </a:r>
            <a:r>
              <a:rPr kumimoji="1" lang="en-US" altLang="ja-JP" sz="1100" dirty="0"/>
              <a:t>	Production Assembly </a:t>
            </a:r>
            <a:r>
              <a:rPr kumimoji="1" lang="en-US" altLang="ja-JP" sz="1100" dirty="0" err="1"/>
              <a:t>Fg</a:t>
            </a:r>
            <a:endParaRPr kumimoji="1" lang="en-US" altLang="ja-JP" sz="1100" dirty="0"/>
          </a:p>
          <a:p>
            <a:pPr lvl="1"/>
            <a:r>
              <a:rPr kumimoji="1" lang="th-TH" altLang="ja-JP" sz="1100" dirty="0"/>
              <a:t>2-</a:t>
            </a:r>
            <a:r>
              <a:rPr kumimoji="1" lang="en-US" altLang="ja-JP" sz="1100" dirty="0"/>
              <a:t>2</a:t>
            </a:r>
            <a:r>
              <a:rPr kumimoji="1" lang="th-TH" altLang="ja-JP" sz="1100" dirty="0"/>
              <a:t>-</a:t>
            </a:r>
            <a:r>
              <a:rPr kumimoji="1" lang="en-US" altLang="ja-JP" sz="1100" dirty="0"/>
              <a:t>7</a:t>
            </a:r>
            <a:r>
              <a:rPr kumimoji="1" lang="th-TH" altLang="ja-JP" sz="1100" dirty="0"/>
              <a:t>. </a:t>
            </a:r>
            <a:r>
              <a:rPr kumimoji="1" lang="en-US" altLang="ja-JP" sz="1100" dirty="0"/>
              <a:t>	Production Assembly </a:t>
            </a:r>
            <a:r>
              <a:rPr kumimoji="1" lang="en-US" altLang="ja-JP" sz="1100" dirty="0" err="1"/>
              <a:t>Sdi</a:t>
            </a:r>
            <a:endParaRPr kumimoji="1" lang="en-US" altLang="ja-JP" sz="1100" dirty="0"/>
          </a:p>
          <a:p>
            <a:pPr lvl="1"/>
            <a:r>
              <a:rPr kumimoji="1" lang="th-TH" altLang="ja-JP" sz="1100" dirty="0"/>
              <a:t>2-</a:t>
            </a:r>
            <a:r>
              <a:rPr kumimoji="1" lang="en-US" altLang="ja-JP" sz="1100" dirty="0"/>
              <a:t>2</a:t>
            </a:r>
            <a:r>
              <a:rPr kumimoji="1" lang="th-TH" altLang="ja-JP" sz="1100" dirty="0"/>
              <a:t>-</a:t>
            </a:r>
            <a:r>
              <a:rPr kumimoji="1" lang="en-US" altLang="ja-JP" sz="1100" dirty="0"/>
              <a:t>8</a:t>
            </a:r>
            <a:r>
              <a:rPr kumimoji="1" lang="th-TH" altLang="ja-JP" sz="1100" dirty="0"/>
              <a:t>. </a:t>
            </a:r>
            <a:r>
              <a:rPr kumimoji="1" lang="en-US" altLang="ja-JP" sz="1100" dirty="0"/>
              <a:t>	Parts </a:t>
            </a:r>
            <a:r>
              <a:rPr kumimoji="1" lang="en-US" altLang="ja-JP" sz="1100" dirty="0" err="1"/>
              <a:t>Reqeust</a:t>
            </a:r>
            <a:endParaRPr kumimoji="1" lang="en-US" altLang="ja-JP" sz="1100" dirty="0"/>
          </a:p>
          <a:p>
            <a:pPr lvl="1"/>
            <a:r>
              <a:rPr kumimoji="1" lang="th-TH" altLang="ja-JP" sz="1100" dirty="0"/>
              <a:t>2-</a:t>
            </a:r>
            <a:r>
              <a:rPr kumimoji="1" lang="en-US" altLang="ja-JP" sz="1100" dirty="0"/>
              <a:t>2</a:t>
            </a:r>
            <a:r>
              <a:rPr kumimoji="1" lang="th-TH" altLang="ja-JP" sz="1100" dirty="0"/>
              <a:t>-</a:t>
            </a:r>
            <a:r>
              <a:rPr kumimoji="1" lang="en-US" altLang="ja-JP" sz="1100" dirty="0"/>
              <a:t>9</a:t>
            </a:r>
            <a:r>
              <a:rPr kumimoji="1" lang="th-TH" altLang="ja-JP" sz="1100" dirty="0"/>
              <a:t>. </a:t>
            </a:r>
            <a:r>
              <a:rPr kumimoji="1" lang="en-US" altLang="ja-JP" sz="1100" dirty="0"/>
              <a:t>	</a:t>
            </a:r>
            <a:r>
              <a:rPr kumimoji="1" lang="en-US" altLang="ja-JP" sz="1100" dirty="0" err="1"/>
              <a:t>Pokayoke</a:t>
            </a:r>
            <a:endParaRPr kumimoji="1" lang="en-US" altLang="ja-JP" sz="1100" dirty="0"/>
          </a:p>
          <a:p>
            <a:pPr lvl="1"/>
            <a:r>
              <a:rPr kumimoji="1" lang="th-TH" altLang="ja-JP" sz="1100" dirty="0"/>
              <a:t>2-</a:t>
            </a:r>
            <a:r>
              <a:rPr kumimoji="1" lang="en-US" altLang="ja-JP" sz="1100" dirty="0"/>
              <a:t>2</a:t>
            </a:r>
            <a:r>
              <a:rPr kumimoji="1" lang="th-TH" altLang="ja-JP" sz="1100" dirty="0"/>
              <a:t>-</a:t>
            </a:r>
            <a:r>
              <a:rPr kumimoji="1" lang="en-US" altLang="ja-JP" sz="1100" dirty="0"/>
              <a:t>10</a:t>
            </a:r>
            <a:r>
              <a:rPr kumimoji="1" lang="th-TH" altLang="ja-JP" sz="1100" dirty="0"/>
              <a:t>.</a:t>
            </a:r>
            <a:r>
              <a:rPr kumimoji="1" lang="en-US" altLang="ja-JP" sz="1100" dirty="0"/>
              <a:t>	Schedule Import</a:t>
            </a:r>
            <a:endParaRPr kumimoji="1" lang="th-TH" altLang="ja-JP" sz="1100" dirty="0"/>
          </a:p>
          <a:p>
            <a:r>
              <a:rPr kumimoji="1" lang="th-TH" altLang="ja-JP" sz="1100" dirty="0"/>
              <a:t>	2.</a:t>
            </a:r>
            <a:r>
              <a:rPr kumimoji="1" lang="en-US" altLang="ja-JP" sz="1100" dirty="0"/>
              <a:t>3</a:t>
            </a:r>
            <a:r>
              <a:rPr kumimoji="1" lang="th-TH" altLang="ja-JP" sz="1100" dirty="0"/>
              <a:t>-</a:t>
            </a:r>
            <a:r>
              <a:rPr kumimoji="1" lang="en-US" altLang="ja-JP" sz="1100" dirty="0"/>
              <a:t>1</a:t>
            </a:r>
            <a:r>
              <a:rPr kumimoji="1" lang="th-TH" altLang="ja-JP" sz="1100" dirty="0"/>
              <a:t>.</a:t>
            </a:r>
            <a:r>
              <a:rPr kumimoji="1" lang="en-US" altLang="ja-JP" sz="1100" dirty="0"/>
              <a:t>  Inbound Inquiry Report</a:t>
            </a:r>
          </a:p>
          <a:p>
            <a:r>
              <a:rPr kumimoji="1" lang="en-US" altLang="ja-JP" sz="1100" dirty="0"/>
              <a:t>	2.4-1.  Outbound Inquiry Report</a:t>
            </a:r>
          </a:p>
          <a:p>
            <a:r>
              <a:rPr kumimoji="1" lang="en-US" altLang="ja-JP" sz="1100" dirty="0"/>
              <a:t>	2.5-1.  Stock Inquiry Report</a:t>
            </a:r>
          </a:p>
          <a:p>
            <a:r>
              <a:rPr kumimoji="1" lang="en-US" altLang="ja-JP" sz="1100" dirty="0"/>
              <a:t>	2.5-2.  Stock Maintenance</a:t>
            </a:r>
          </a:p>
          <a:p>
            <a:r>
              <a:rPr kumimoji="1" lang="en-US" altLang="ja-JP" sz="1100" dirty="0"/>
              <a:t>	2.5-3.  Stocktaking</a:t>
            </a:r>
          </a:p>
          <a:p>
            <a:r>
              <a:rPr kumimoji="1" lang="en-US" altLang="ja-JP" sz="1100" dirty="0"/>
              <a:t>	2.5-4.  Stock Maintenance Report</a:t>
            </a:r>
          </a:p>
          <a:p>
            <a:r>
              <a:rPr kumimoji="1" lang="en-US" altLang="ja-JP" sz="1100" dirty="0"/>
              <a:t>	2.5-5.  Label Status Master</a:t>
            </a:r>
          </a:p>
          <a:p>
            <a:r>
              <a:rPr kumimoji="1" lang="en-US" altLang="ja-JP" sz="1100" dirty="0"/>
              <a:t>	2.6-1.  Item Master</a:t>
            </a:r>
          </a:p>
          <a:p>
            <a:r>
              <a:rPr kumimoji="1" lang="en-US" altLang="ja-JP" sz="1100" dirty="0"/>
              <a:t>	2.6-2.  Bill Of Materials</a:t>
            </a:r>
          </a:p>
          <a:p>
            <a:r>
              <a:rPr kumimoji="1" lang="en-US" altLang="ja-JP" sz="1100" dirty="0"/>
              <a:t>	2.6-3.  Supplier master</a:t>
            </a:r>
          </a:p>
          <a:p>
            <a:r>
              <a:rPr kumimoji="1" lang="en-US" altLang="ja-JP" sz="1100" dirty="0"/>
              <a:t>	2.6-4.  Location Master</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5</a:t>
            </a:r>
            <a:r>
              <a:rPr kumimoji="1" lang="th-TH" altLang="ja-JP" sz="1100" dirty="0"/>
              <a:t>.</a:t>
            </a:r>
            <a:r>
              <a:rPr kumimoji="1" lang="en-US" altLang="ja-JP" sz="1100" dirty="0"/>
              <a:t>  Packing Standard Master</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6</a:t>
            </a:r>
            <a:r>
              <a:rPr kumimoji="1" lang="th-TH" altLang="ja-JP" sz="1100" dirty="0"/>
              <a:t>.</a:t>
            </a:r>
            <a:r>
              <a:rPr kumimoji="1" lang="en-US" altLang="ja-JP" sz="1100" dirty="0"/>
              <a:t>  Department Master</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7</a:t>
            </a:r>
            <a:r>
              <a:rPr kumimoji="1" lang="th-TH" altLang="ja-JP" sz="1100" dirty="0"/>
              <a:t>.</a:t>
            </a:r>
            <a:r>
              <a:rPr kumimoji="1" lang="en-US" altLang="ja-JP" sz="1100" dirty="0"/>
              <a:t>  User Master</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8</a:t>
            </a:r>
            <a:r>
              <a:rPr kumimoji="1" lang="th-TH" altLang="ja-JP" sz="1100" dirty="0"/>
              <a:t>.</a:t>
            </a:r>
            <a:r>
              <a:rPr kumimoji="1" lang="en-US" altLang="ja-JP" sz="1100" dirty="0"/>
              <a:t>  User Credential Master</a:t>
            </a:r>
          </a:p>
          <a:p>
            <a:r>
              <a:rPr kumimoji="1" lang="en-US" altLang="ja-JP" sz="1100" dirty="0"/>
              <a:t>3. Configuration file storage</a:t>
            </a:r>
          </a:p>
          <a:p>
            <a:r>
              <a:rPr kumimoji="1" lang="en-US" altLang="ja-JP" sz="1100" dirty="0"/>
              <a:t>4. Q&amp;A</a:t>
            </a:r>
          </a:p>
          <a:p>
            <a:r>
              <a:rPr kumimoji="1" lang="en-US" altLang="ja-JP" sz="1100" dirty="0"/>
              <a:t>5. Contact information</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Configuration file storage</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970044"/>
          </a:xfrm>
          <a:prstGeom prst="rect">
            <a:avLst/>
          </a:prstGeom>
          <a:noFill/>
        </p:spPr>
        <p:txBody>
          <a:bodyPr wrap="square" rtlCol="0">
            <a:spAutoFit/>
          </a:bodyPr>
          <a:lstStyle/>
          <a:p>
            <a:r>
              <a:rPr kumimoji="1" lang="en-US" altLang="ja-JP" sz="1100" b="1" dirty="0"/>
              <a:t>Input data:</a:t>
            </a:r>
          </a:p>
          <a:p>
            <a:r>
              <a:rPr kumimoji="1" lang="en-US" altLang="ja-JP" sz="1100" b="1" dirty="0"/>
              <a:t>1. Employee information</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r>
              <a:rPr kumimoji="1" lang="en-US" altLang="ja-JP" sz="1100" b="1" dirty="0"/>
              <a:t>2. Product list</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50</a:t>
            </a:fld>
            <a:endParaRPr kumimoji="1" lang="ja-JP" altLang="en-US"/>
          </a:p>
        </p:txBody>
      </p:sp>
    </p:spTree>
    <p:extLst>
      <p:ext uri="{BB962C8B-B14F-4D97-AF65-F5344CB8AC3E}">
        <p14:creationId xmlns:p14="http://schemas.microsoft.com/office/powerpoint/2010/main" val="4170968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51</a:t>
            </a:fld>
            <a:endParaRPr kumimoji="1" lang="ja-JP" altLang="en-US"/>
          </a:p>
        </p:txBody>
      </p:sp>
      <p:graphicFrame>
        <p:nvGraphicFramePr>
          <p:cNvPr id="5" name="表 2"/>
          <p:cNvGraphicFramePr/>
          <p:nvPr>
            <p:extLst>
              <p:ext uri="{D42A27DB-BD31-4B8C-83A1-F6EECF244321}">
                <p14:modId xmlns:p14="http://schemas.microsoft.com/office/powerpoint/2010/main" val="664041657"/>
              </p:ext>
            </p:extLst>
          </p:nvPr>
        </p:nvGraphicFramePr>
        <p:xfrm>
          <a:off x="406400" y="1104901"/>
          <a:ext cx="6116636" cy="4707748"/>
        </p:xfrm>
        <a:graphic>
          <a:graphicData uri="http://schemas.openxmlformats.org/drawingml/2006/table">
            <a:tbl>
              <a:tblPr firstRow="1"/>
              <a:tblGrid>
                <a:gridCol w="220725">
                  <a:extLst>
                    <a:ext uri="{9D8B030D-6E8A-4147-A177-3AD203B41FA5}">
                      <a16:colId xmlns:a16="http://schemas.microsoft.com/office/drawing/2014/main" val="20000"/>
                    </a:ext>
                  </a:extLst>
                </a:gridCol>
                <a:gridCol w="6587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760613">
                  <a:extLst>
                    <a:ext uri="{9D8B030D-6E8A-4147-A177-3AD203B41FA5}">
                      <a16:colId xmlns:a16="http://schemas.microsoft.com/office/drawing/2014/main" val="20004"/>
                    </a:ext>
                  </a:extLst>
                </a:gridCol>
                <a:gridCol w="1753987">
                  <a:extLst>
                    <a:ext uri="{9D8B030D-6E8A-4147-A177-3AD203B41FA5}">
                      <a16:colId xmlns:a16="http://schemas.microsoft.com/office/drawing/2014/main" val="1543405337"/>
                    </a:ext>
                  </a:extLst>
                </a:gridCol>
                <a:gridCol w="455611">
                  <a:extLst>
                    <a:ext uri="{9D8B030D-6E8A-4147-A177-3AD203B41FA5}">
                      <a16:colId xmlns:a16="http://schemas.microsoft.com/office/drawing/2014/main" val="1791739919"/>
                    </a:ext>
                  </a:extLst>
                </a:gridCol>
              </a:tblGrid>
              <a:tr h="352424">
                <a:tc>
                  <a:txBody>
                    <a:bodyPr/>
                    <a:lstStyle/>
                    <a:p>
                      <a:pPr algn="ctr" defTabSz="914400">
                        <a:defRPr sz="1800" b="0">
                          <a:solidFill>
                            <a:srgbClr val="000000"/>
                          </a:solidFill>
                        </a:defRPr>
                      </a:pPr>
                      <a:r>
                        <a:rPr sz="900" b="1">
                          <a:solidFill>
                            <a:srgbClr val="3F3F3F"/>
                          </a:solidFill>
                        </a:rPr>
                        <a:t>#</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l" defTabSz="914400">
                        <a:defRPr sz="1800" b="0">
                          <a:solidFill>
                            <a:srgbClr val="000000"/>
                          </a:solidFill>
                        </a:defRPr>
                      </a:pPr>
                      <a:r>
                        <a:rPr sz="900" b="1" dirty="0">
                          <a:solidFill>
                            <a:srgbClr val="3F3F3F"/>
                          </a:solidFill>
                        </a:rPr>
                        <a:t> </a:t>
                      </a:r>
                      <a:r>
                        <a:rPr lang="en-US" sz="900" b="1" dirty="0">
                          <a:solidFill>
                            <a:srgbClr val="3F3F3F"/>
                          </a:solidFill>
                        </a:rPr>
                        <a:t>Date</a:t>
                      </a:r>
                      <a:endParaRPr sz="900" b="1" dirty="0">
                        <a:solidFill>
                          <a:srgbClr val="3F3F3F"/>
                        </a:solidFill>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sz="900" b="1" dirty="0">
                          <a:solidFill>
                            <a:srgbClr val="3F3F3F"/>
                          </a:solidFill>
                        </a:rPr>
                        <a:t> </a:t>
                      </a:r>
                      <a:r>
                        <a:rPr lang="en-US" sz="900" b="1" dirty="0">
                          <a:solidFill>
                            <a:srgbClr val="3F3F3F"/>
                          </a:solidFill>
                        </a:rPr>
                        <a:t>Question</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900">
                          <a:solidFill>
                            <a:srgbClr val="3F3F3F"/>
                          </a:solidFill>
                        </a:defRPr>
                      </a:pPr>
                      <a:r>
                        <a:rPr lang="en-US" b="1" dirty="0"/>
                        <a:t>By</a:t>
                      </a:r>
                      <a:endParaRPr b="1" dirty="0"/>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Date</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Answer</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By</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95350">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1</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1"/>
                  </a:ext>
                </a:extLst>
              </a:tr>
              <a:tr h="847725">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2</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9381">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3</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3"/>
                  </a:ext>
                </a:extLst>
              </a:tr>
              <a:tr h="827993">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4</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875">
                <a:tc>
                  <a:txBody>
                    <a:bodyPr/>
                    <a:lstStyle/>
                    <a:p>
                      <a:pPr algn="ctr" defTabSz="914400">
                        <a:defRPr sz="1800">
                          <a:solidFill>
                            <a:srgbClr val="000000"/>
                          </a:solidFill>
                        </a:defRPr>
                      </a:pPr>
                      <a:r>
                        <a:rPr lang="en-US" sz="900" dirty="0">
                          <a:solidFill>
                            <a:srgbClr val="3F3F3F"/>
                          </a:solidFill>
                          <a:latin typeface="Segoe UI 本文"/>
                          <a:ea typeface="Segoe UI 本文"/>
                          <a:cs typeface="Segoe UI 本文"/>
                          <a:sym typeface="Segoe UI 本文"/>
                        </a:rPr>
                        <a:t>5</a:t>
                      </a:r>
                      <a:endParaRPr sz="900" dirty="0">
                        <a:solidFill>
                          <a:srgbClr val="3F3F3F"/>
                        </a:solidFill>
                        <a:latin typeface="Segoe UI 本文"/>
                        <a:ea typeface="Segoe UI 本文"/>
                        <a:cs typeface="Segoe UI 本文"/>
                        <a:sym typeface="Segoe UI 本文"/>
                      </a:endParaRP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2535952038"/>
                  </a:ext>
                </a:extLst>
              </a:tr>
            </a:tbl>
          </a:graphicData>
        </a:graphic>
      </p:graphicFrame>
    </p:spTree>
    <p:extLst>
      <p:ext uri="{BB962C8B-B14F-4D97-AF65-F5344CB8AC3E}">
        <p14:creationId xmlns:p14="http://schemas.microsoft.com/office/powerpoint/2010/main" val="1355483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Contact information</a:t>
            </a:r>
          </a:p>
        </p:txBody>
      </p:sp>
      <p:sp>
        <p:nvSpPr>
          <p:cNvPr id="69" name="正方形/長方形 68">
            <a:extLst>
              <a:ext uri="{FF2B5EF4-FFF2-40B4-BE49-F238E27FC236}">
                <a16:creationId xmlns:a16="http://schemas.microsoft.com/office/drawing/2014/main" id="{57FA926A-9F60-4538-802E-D34C83223070}"/>
              </a:ext>
            </a:extLst>
          </p:cNvPr>
          <p:cNvSpPr/>
          <p:nvPr/>
        </p:nvSpPr>
        <p:spPr>
          <a:xfrm>
            <a:off x="406399" y="111597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0" name="object 64">
            <a:extLst>
              <a:ext uri="{FF2B5EF4-FFF2-40B4-BE49-F238E27FC236}">
                <a16:creationId xmlns:a16="http://schemas.microsoft.com/office/drawing/2014/main" id="{2E38301E-D91E-406A-90D0-5BD85A40A547}"/>
              </a:ext>
            </a:extLst>
          </p:cNvPr>
          <p:cNvSpPr/>
          <p:nvPr/>
        </p:nvSpPr>
        <p:spPr>
          <a:xfrm>
            <a:off x="622596" y="123990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72" name="object 65">
            <a:extLst>
              <a:ext uri="{FF2B5EF4-FFF2-40B4-BE49-F238E27FC236}">
                <a16:creationId xmlns:a16="http://schemas.microsoft.com/office/drawing/2014/main" id="{06E89894-BBD9-428E-A05F-B42819A642E4}"/>
              </a:ext>
            </a:extLst>
          </p:cNvPr>
          <p:cNvSpPr/>
          <p:nvPr/>
        </p:nvSpPr>
        <p:spPr>
          <a:xfrm>
            <a:off x="662497" y="127859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73" name="object 66">
            <a:extLst>
              <a:ext uri="{FF2B5EF4-FFF2-40B4-BE49-F238E27FC236}">
                <a16:creationId xmlns:a16="http://schemas.microsoft.com/office/drawing/2014/main" id="{C8DCA9DD-4143-4C38-A999-6896D6B22783}"/>
              </a:ext>
            </a:extLst>
          </p:cNvPr>
          <p:cNvSpPr/>
          <p:nvPr/>
        </p:nvSpPr>
        <p:spPr>
          <a:xfrm>
            <a:off x="832388" y="135338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75" name="テキスト ボックス 74">
            <a:extLst>
              <a:ext uri="{FF2B5EF4-FFF2-40B4-BE49-F238E27FC236}">
                <a16:creationId xmlns:a16="http://schemas.microsoft.com/office/drawing/2014/main" id="{337C2EF7-FFA5-4321-B682-C7656BFEF400}"/>
              </a:ext>
            </a:extLst>
          </p:cNvPr>
          <p:cNvSpPr txBox="1"/>
          <p:nvPr/>
        </p:nvSpPr>
        <p:spPr>
          <a:xfrm>
            <a:off x="1231802" y="1158378"/>
            <a:ext cx="5291660" cy="600164"/>
          </a:xfrm>
          <a:prstGeom prst="rect">
            <a:avLst/>
          </a:prstGeom>
          <a:noFill/>
        </p:spPr>
        <p:txBody>
          <a:bodyPr wrap="square" rtlCol="0">
            <a:spAutoFit/>
          </a:bodyPr>
          <a:lstStyle/>
          <a:p>
            <a:r>
              <a:rPr kumimoji="1" lang="en-US" altLang="ja-JP" sz="1100" dirty="0">
                <a:solidFill>
                  <a:schemeClr val="tx1"/>
                </a:solidFill>
              </a:rPr>
              <a:t>The contents of this specification and manual are subject to change without notice. Copying or copying part or all of the manual without the written permission of TOMAS TECH is prohibited, regardless of its form.</a:t>
            </a:r>
            <a:endParaRPr kumimoji="1" lang="ja-JP" altLang="en-US" sz="1100" dirty="0">
              <a:solidFill>
                <a:schemeClr val="tx1"/>
              </a:solidFill>
            </a:endParaRPr>
          </a:p>
        </p:txBody>
      </p:sp>
      <p:sp>
        <p:nvSpPr>
          <p:cNvPr id="76" name="正方形/長方形 75">
            <a:extLst>
              <a:ext uri="{FF2B5EF4-FFF2-40B4-BE49-F238E27FC236}">
                <a16:creationId xmlns:a16="http://schemas.microsoft.com/office/drawing/2014/main" id="{2A3949CA-6B33-4DF9-AA97-0B962F91BA5D}"/>
              </a:ext>
            </a:extLst>
          </p:cNvPr>
          <p:cNvSpPr/>
          <p:nvPr/>
        </p:nvSpPr>
        <p:spPr>
          <a:xfrm>
            <a:off x="406399" y="214213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1" name="テキスト ボックス 80">
            <a:extLst>
              <a:ext uri="{FF2B5EF4-FFF2-40B4-BE49-F238E27FC236}">
                <a16:creationId xmlns:a16="http://schemas.microsoft.com/office/drawing/2014/main" id="{27EBD6C7-6D4D-4857-B289-F2360C764B81}"/>
              </a:ext>
            </a:extLst>
          </p:cNvPr>
          <p:cNvSpPr txBox="1"/>
          <p:nvPr/>
        </p:nvSpPr>
        <p:spPr>
          <a:xfrm>
            <a:off x="1231802" y="2184538"/>
            <a:ext cx="5291660" cy="600164"/>
          </a:xfrm>
          <a:prstGeom prst="rect">
            <a:avLst/>
          </a:prstGeom>
          <a:noFill/>
        </p:spPr>
        <p:txBody>
          <a:bodyPr wrap="square" rtlCol="0">
            <a:spAutoFit/>
          </a:bodyPr>
          <a:lstStyle/>
          <a:p>
            <a:r>
              <a:rPr kumimoji="1" lang="en-US" altLang="ja-JP" sz="1100" dirty="0">
                <a:solidFill>
                  <a:schemeClr val="tx1"/>
                </a:solidFill>
              </a:rPr>
              <a:t>If you have any questions, concerns, or questions regarding the specifications of this system and the contents of the manual, please contact us by phone or e-mail. Tel: +66 (0) 2 336 0574 E-mail: info@tomastc.com</a:t>
            </a:r>
            <a:endParaRPr kumimoji="1" lang="ja-JP" altLang="en-US" sz="1100" dirty="0">
              <a:solidFill>
                <a:schemeClr val="tx1"/>
              </a:solidFill>
            </a:endParaRPr>
          </a:p>
        </p:txBody>
      </p:sp>
      <p:sp>
        <p:nvSpPr>
          <p:cNvPr id="82" name="object 16">
            <a:extLst>
              <a:ext uri="{FF2B5EF4-FFF2-40B4-BE49-F238E27FC236}">
                <a16:creationId xmlns:a16="http://schemas.microsoft.com/office/drawing/2014/main" id="{AA212000-BD78-4049-9586-9747AFF058CA}"/>
              </a:ext>
            </a:extLst>
          </p:cNvPr>
          <p:cNvSpPr/>
          <p:nvPr/>
        </p:nvSpPr>
        <p:spPr>
          <a:xfrm>
            <a:off x="662497" y="226946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83" name="object 17">
            <a:extLst>
              <a:ext uri="{FF2B5EF4-FFF2-40B4-BE49-F238E27FC236}">
                <a16:creationId xmlns:a16="http://schemas.microsoft.com/office/drawing/2014/main" id="{436FF184-435E-4BB3-B163-D98C0FA03043}"/>
              </a:ext>
            </a:extLst>
          </p:cNvPr>
          <p:cNvSpPr/>
          <p:nvPr/>
        </p:nvSpPr>
        <p:spPr>
          <a:xfrm>
            <a:off x="809057" y="232342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graphicFrame>
        <p:nvGraphicFramePr>
          <p:cNvPr id="6" name="オブジェクト 5">
            <a:extLst>
              <a:ext uri="{FF2B5EF4-FFF2-40B4-BE49-F238E27FC236}">
                <a16:creationId xmlns:a16="http://schemas.microsoft.com/office/drawing/2014/main" id="{A26925D3-060C-4B99-A649-B21CC4399C55}"/>
              </a:ext>
            </a:extLst>
          </p:cNvPr>
          <p:cNvGraphicFramePr>
            <a:graphicFrameLocks noChangeAspect="1"/>
          </p:cNvGraphicFramePr>
          <p:nvPr>
            <p:extLst>
              <p:ext uri="{D42A27DB-BD31-4B8C-83A1-F6EECF244321}">
                <p14:modId xmlns:p14="http://schemas.microsoft.com/office/powerpoint/2010/main" val="3077892262"/>
              </p:ext>
            </p:extLst>
          </p:nvPr>
        </p:nvGraphicFramePr>
        <p:xfrm>
          <a:off x="439738" y="6259513"/>
          <a:ext cx="6226175" cy="1073150"/>
        </p:xfrm>
        <a:graphic>
          <a:graphicData uri="http://schemas.openxmlformats.org/presentationml/2006/ole">
            <mc:AlternateContent xmlns:mc="http://schemas.openxmlformats.org/markup-compatibility/2006">
              <mc:Choice xmlns:v="urn:schemas-microsoft-com:vml" Requires="v">
                <p:oleObj name="Worksheet" r:id="rId2" imgW="7067647" imgH="1209622" progId="Excel.Sheet.12">
                  <p:embed/>
                </p:oleObj>
              </mc:Choice>
              <mc:Fallback>
                <p:oleObj name="Worksheet" r:id="rId2" imgW="7067647" imgH="1209622" progId="Excel.Sheet.12">
                  <p:embed/>
                  <p:pic>
                    <p:nvPicPr>
                      <p:cNvPr id="6" name="オブジェクト 5">
                        <a:extLst>
                          <a:ext uri="{FF2B5EF4-FFF2-40B4-BE49-F238E27FC236}">
                            <a16:creationId xmlns:a16="http://schemas.microsoft.com/office/drawing/2014/main" id="{A26925D3-060C-4B99-A649-B21CC4399C55}"/>
                          </a:ext>
                        </a:extLst>
                      </p:cNvPr>
                      <p:cNvPicPr/>
                      <p:nvPr/>
                    </p:nvPicPr>
                    <p:blipFill>
                      <a:blip r:embed="rId3"/>
                      <a:stretch>
                        <a:fillRect/>
                      </a:stretch>
                    </p:blipFill>
                    <p:spPr>
                      <a:xfrm>
                        <a:off x="439738" y="6259513"/>
                        <a:ext cx="6226175" cy="1073150"/>
                      </a:xfrm>
                      <a:prstGeom prst="rect">
                        <a:avLst/>
                      </a:prstGeom>
                    </p:spPr>
                  </p:pic>
                </p:oleObj>
              </mc:Fallback>
            </mc:AlternateContent>
          </a:graphicData>
        </a:graphic>
      </p:graphicFrame>
      <p:graphicFrame>
        <p:nvGraphicFramePr>
          <p:cNvPr id="8" name="Table 4">
            <a:extLst>
              <a:ext uri="{FF2B5EF4-FFF2-40B4-BE49-F238E27FC236}">
                <a16:creationId xmlns:a16="http://schemas.microsoft.com/office/drawing/2014/main" id="{2AD1535E-8537-3D95-BE2A-12723559A836}"/>
              </a:ext>
            </a:extLst>
          </p:cNvPr>
          <p:cNvGraphicFramePr>
            <a:graphicFrameLocks noGrp="1"/>
          </p:cNvGraphicFramePr>
          <p:nvPr/>
        </p:nvGraphicFramePr>
        <p:xfrm>
          <a:off x="439545" y="3920274"/>
          <a:ext cx="6083917" cy="2103120"/>
        </p:xfrm>
        <a:graphic>
          <a:graphicData uri="http://schemas.openxmlformats.org/drawingml/2006/table">
            <a:tbl>
              <a:tblPr firstRow="1" bandRow="1">
                <a:tableStyleId>{5C22544A-7EE6-4342-B048-85BDC9FD1C3A}</a:tableStyleId>
              </a:tblPr>
              <a:tblGrid>
                <a:gridCol w="2181735">
                  <a:extLst>
                    <a:ext uri="{9D8B030D-6E8A-4147-A177-3AD203B41FA5}">
                      <a16:colId xmlns:a16="http://schemas.microsoft.com/office/drawing/2014/main" val="1250506528"/>
                    </a:ext>
                  </a:extLst>
                </a:gridCol>
                <a:gridCol w="3902182">
                  <a:extLst>
                    <a:ext uri="{9D8B030D-6E8A-4147-A177-3AD203B41FA5}">
                      <a16:colId xmlns:a16="http://schemas.microsoft.com/office/drawing/2014/main" val="1531301550"/>
                    </a:ext>
                  </a:extLst>
                </a:gridCol>
              </a:tblGrid>
              <a:tr h="204984">
                <a:tc>
                  <a:txBody>
                    <a:bodyPr/>
                    <a:lstStyle/>
                    <a:p>
                      <a:pPr algn="l"/>
                      <a:r>
                        <a:rPr lang="en-US" sz="1000" b="1" dirty="0">
                          <a:solidFill>
                            <a:schemeClr val="tx1"/>
                          </a:solidFill>
                        </a:rPr>
                        <a:t>Item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000" b="1" dirty="0">
                          <a:solidFill>
                            <a:schemeClr val="tx1"/>
                          </a:solidFill>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19204718"/>
                  </a:ext>
                </a:extLst>
              </a:tr>
              <a:tr h="204984">
                <a:tc>
                  <a:txBody>
                    <a:bodyPr/>
                    <a:lstStyle/>
                    <a:p>
                      <a:pPr algn="l"/>
                      <a:r>
                        <a:rPr lang="en-US" sz="1000" b="0" dirty="0">
                          <a:solidFill>
                            <a:schemeClr val="tx1"/>
                          </a:solidFill>
                        </a:rPr>
                        <a:t>1. Service time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8 hours x 5 days (8:00 -17:00 Monday to Friday)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250643"/>
                  </a:ext>
                </a:extLst>
              </a:tr>
              <a:tr h="223544">
                <a:tc>
                  <a:txBody>
                    <a:bodyPr/>
                    <a:lstStyle/>
                    <a:p>
                      <a:pPr algn="l"/>
                      <a:r>
                        <a:rPr lang="en-US" sz="1000" b="0" dirty="0">
                          <a:solidFill>
                            <a:schemeClr val="tx1"/>
                          </a:solidFill>
                        </a:rPr>
                        <a:t>2. </a:t>
                      </a:r>
                      <a:r>
                        <a:rPr kumimoji="1" lang="en-US" altLang="ja-JP" sz="1000" b="0" dirty="0">
                          <a:solidFill>
                            <a:schemeClr val="tx1"/>
                          </a:solidFill>
                        </a:rPr>
                        <a:t>Onsite Hardware Maintenance</a:t>
                      </a:r>
                      <a:endParaRPr lang="en-US" sz="10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299714"/>
                  </a:ext>
                </a:extLst>
              </a:tr>
              <a:tr h="204984">
                <a:tc>
                  <a:txBody>
                    <a:bodyPr/>
                    <a:lstStyle/>
                    <a:p>
                      <a:pPr algn="l"/>
                      <a:r>
                        <a:rPr lang="en-US" sz="1000" b="0" dirty="0">
                          <a:solidFill>
                            <a:schemeClr val="tx1"/>
                          </a:solidFill>
                        </a:rPr>
                        <a:t>3. Onsite System Maintenance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98372"/>
                  </a:ext>
                </a:extLst>
              </a:tr>
              <a:tr h="332599">
                <a:tc>
                  <a:txBody>
                    <a:bodyPr/>
                    <a:lstStyle/>
                    <a:p>
                      <a:pPr algn="l"/>
                      <a:r>
                        <a:rPr lang="en-US" sz="1000" b="0" dirty="0">
                          <a:solidFill>
                            <a:schemeClr val="tx1"/>
                          </a:solidFill>
                        </a:rPr>
                        <a:t>4. Response after receive a call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On-line support within 24 hours / </a:t>
                      </a:r>
                    </a:p>
                    <a:p>
                      <a:pPr algn="l"/>
                      <a:r>
                        <a:rPr lang="en-US" sz="1000" b="0" dirty="0">
                          <a:solidFill>
                            <a:schemeClr val="tx1"/>
                          </a:solidFill>
                        </a:rPr>
                        <a:t>On-site support within 48 hours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674405"/>
                  </a:ext>
                </a:extLst>
              </a:tr>
              <a:tr h="204984">
                <a:tc>
                  <a:txBody>
                    <a:bodyPr/>
                    <a:lstStyle/>
                    <a:p>
                      <a:pPr algn="l"/>
                      <a:r>
                        <a:rPr lang="en-US" sz="1000" b="0" dirty="0">
                          <a:solidFill>
                            <a:schemeClr val="tx1"/>
                          </a:solidFill>
                        </a:rPr>
                        <a:t>5. Remote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030876"/>
                  </a:ext>
                </a:extLst>
              </a:tr>
              <a:tr h="204984">
                <a:tc>
                  <a:txBody>
                    <a:bodyPr/>
                    <a:lstStyle/>
                    <a:p>
                      <a:pPr algn="l"/>
                      <a:r>
                        <a:rPr lang="en-US" sz="1000" b="0" dirty="0">
                          <a:solidFill>
                            <a:schemeClr val="tx1"/>
                          </a:solidFill>
                        </a:rPr>
                        <a:t>6. Phone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35601"/>
                  </a:ext>
                </a:extLst>
              </a:tr>
              <a:tr h="204984">
                <a:tc>
                  <a:txBody>
                    <a:bodyPr/>
                    <a:lstStyle/>
                    <a:p>
                      <a:pPr algn="l"/>
                      <a:r>
                        <a:rPr lang="en-US" sz="1000" b="0" dirty="0">
                          <a:solidFill>
                            <a:schemeClr val="tx1"/>
                          </a:solidFill>
                        </a:rPr>
                        <a:t>7. Email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366959"/>
                  </a:ext>
                </a:extLst>
              </a:tr>
            </a:tbl>
          </a:graphicData>
        </a:graphic>
      </p:graphicFrame>
    </p:spTree>
    <p:extLst>
      <p:ext uri="{BB962C8B-B14F-4D97-AF65-F5344CB8AC3E}">
        <p14:creationId xmlns:p14="http://schemas.microsoft.com/office/powerpoint/2010/main" val="299533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954381"/>
          </a:xfrm>
          <a:prstGeom prst="rect">
            <a:avLst/>
          </a:prstGeom>
          <a:noFill/>
        </p:spPr>
        <p:txBody>
          <a:bodyPr wrap="square" rtlCol="0">
            <a:spAutoFit/>
          </a:bodyPr>
          <a:lstStyle/>
          <a:p>
            <a:r>
              <a:rPr kumimoji="1" lang="en-US" altLang="ja-JP" sz="1100" dirty="0"/>
              <a:t>We propose a stock management system to Minebea AccessSolutions Thai Ltd.. In the current operation, we aim to improve work efficiency and work accuracy by replacing the work managed by paper and whiteboard with a system. The expected effects of introducing an inventory management system are as follows. </a:t>
            </a:r>
          </a:p>
          <a:p>
            <a:r>
              <a:rPr kumimoji="1" lang="en-US" altLang="ja-JP" sz="1100" dirty="0"/>
              <a:t>1. Work efficiency and work accuracy can be improved by supporting work at the handy terminal at the time of warehousing and warehousing. In addition, the inventory status can be grasped in real time.</a:t>
            </a:r>
          </a:p>
          <a:p>
            <a:r>
              <a:rPr kumimoji="1" lang="en-US" altLang="ja-JP" sz="1100" dirty="0"/>
              <a:t>2. By managing the ordering points, it is possible to eliminate excess inventory and out of stock.</a:t>
            </a:r>
          </a:p>
          <a:p>
            <a:r>
              <a:rPr kumimoji="1" lang="en-US" altLang="ja-JP" sz="1100" dirty="0"/>
              <a:t>3. By managing the materials and goods tracking, it is able to trace back to find material lot numbers, suppliers, and processes when found problematic products.</a:t>
            </a:r>
          </a:p>
          <a:p>
            <a:endParaRPr kumimoji="1" lang="en-US" altLang="ja-JP"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2-1-1. Login screen.</a:t>
            </a:r>
          </a:p>
        </p:txBody>
      </p:sp>
      <p:pic>
        <p:nvPicPr>
          <p:cNvPr id="321" name="Picture 320">
            <a:extLst>
              <a:ext uri="{FF2B5EF4-FFF2-40B4-BE49-F238E27FC236}">
                <a16:creationId xmlns:a16="http://schemas.microsoft.com/office/drawing/2014/main" id="{2B392D65-5446-4A3E-873A-8ADE6BA1CCD3}"/>
              </a:ext>
            </a:extLst>
          </p:cNvPr>
          <p:cNvPicPr/>
          <p:nvPr/>
        </p:nvPicPr>
        <p:blipFill>
          <a:blip r:embed="rId2">
            <a:extLst>
              <a:ext uri="{28A0092B-C50C-407E-A947-70E740481C1C}">
                <a14:useLocalDpi xmlns:a14="http://schemas.microsoft.com/office/drawing/2010/main" val="0"/>
              </a:ext>
            </a:extLst>
          </a:blip>
          <a:srcRect t="4986" b="4986"/>
          <a:stretch/>
        </p:blipFill>
        <p:spPr>
          <a:xfrm>
            <a:off x="1953577" y="1277620"/>
            <a:ext cx="2950845" cy="2705100"/>
          </a:xfrm>
          <a:prstGeom prst="rect">
            <a:avLst/>
          </a:prstGeom>
        </p:spPr>
      </p:pic>
      <p:sp>
        <p:nvSpPr>
          <p:cNvPr id="322" name="TextBox 321">
            <a:extLst>
              <a:ext uri="{FF2B5EF4-FFF2-40B4-BE49-F238E27FC236}">
                <a16:creationId xmlns:a16="http://schemas.microsoft.com/office/drawing/2014/main" id="{6DE0F371-36E1-42F3-A290-E6C8FB8C2B21}"/>
              </a:ext>
            </a:extLst>
          </p:cNvPr>
          <p:cNvSpPr txBox="1"/>
          <p:nvPr/>
        </p:nvSpPr>
        <p:spPr>
          <a:xfrm>
            <a:off x="476511" y="4115801"/>
            <a:ext cx="5965671" cy="2031325"/>
          </a:xfrm>
          <a:prstGeom prst="rect">
            <a:avLst/>
          </a:prstGeom>
          <a:noFill/>
          <a:ln>
            <a:solidFill>
              <a:schemeClr val="tx1"/>
            </a:solidFill>
          </a:ln>
        </p:spPr>
        <p:txBody>
          <a:bodyPr wrap="square">
            <a:spAutoFit/>
          </a:bodyPr>
          <a:lstStyle/>
          <a:p>
            <a:r>
              <a:rPr lang="en-US" sz="1350" dirty="0"/>
              <a:t>1. Open the browser of the website below on your PC to access</a:t>
            </a:r>
          </a:p>
          <a:p>
            <a:r>
              <a:rPr lang="en-US" sz="1350" dirty="0"/>
              <a:t>the link to use on the Cloud.</a:t>
            </a:r>
          </a:p>
          <a:p>
            <a:endParaRPr lang="en-US" sz="1350" dirty="0"/>
          </a:p>
          <a:p>
            <a:r>
              <a:rPr lang="en-US" sz="1350" dirty="0"/>
              <a:t>URL : </a:t>
            </a:r>
            <a:r>
              <a:rPr lang="en-US" sz="1350" dirty="0">
                <a:hlinkClick r:id="rId3"/>
              </a:rPr>
              <a:t>http://192.168.1.197/tmc/pegasus/</a:t>
            </a:r>
            <a:endParaRPr lang="en-US" sz="1350" dirty="0"/>
          </a:p>
          <a:p>
            <a:endParaRPr lang="en-US" sz="1350" dirty="0"/>
          </a:p>
          <a:p>
            <a:r>
              <a:rPr lang="en-US" sz="1350" dirty="0"/>
              <a:t>2. Enter Username and Password.</a:t>
            </a:r>
          </a:p>
          <a:p>
            <a:r>
              <a:rPr lang="en-US" sz="1350" dirty="0"/>
              <a:t>3. Click Sing In</a:t>
            </a:r>
          </a:p>
          <a:p>
            <a:r>
              <a:rPr lang="en-US" sz="1350" dirty="0"/>
              <a:t>4. Once logged in successfully You will find a menu on the left-hand side of the system. which will have the main menu and various submenus</a:t>
            </a:r>
          </a:p>
        </p:txBody>
      </p:sp>
      <p:pic>
        <p:nvPicPr>
          <p:cNvPr id="7" name="Picture 6">
            <a:extLst>
              <a:ext uri="{FF2B5EF4-FFF2-40B4-BE49-F238E27FC236}">
                <a16:creationId xmlns:a16="http://schemas.microsoft.com/office/drawing/2014/main" id="{BCA19C46-99B7-4A73-AE43-0817560214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1897" y="6389101"/>
            <a:ext cx="1273329" cy="3152257"/>
          </a:xfrm>
          <a:prstGeom prst="rect">
            <a:avLst/>
          </a:prstGeom>
        </p:spPr>
      </p:pic>
      <p:pic>
        <p:nvPicPr>
          <p:cNvPr id="9" name="Picture 8">
            <a:extLst>
              <a:ext uri="{FF2B5EF4-FFF2-40B4-BE49-F238E27FC236}">
                <a16:creationId xmlns:a16="http://schemas.microsoft.com/office/drawing/2014/main" id="{A01A1E0C-BCC3-4E46-AB7F-AD36C85150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3577" y="6389101"/>
            <a:ext cx="1171186" cy="3152257"/>
          </a:xfrm>
          <a:prstGeom prst="rect">
            <a:avLst/>
          </a:prstGeom>
        </p:spPr>
      </p:pic>
      <p:sp>
        <p:nvSpPr>
          <p:cNvPr id="323" name="TextBox 322">
            <a:extLst>
              <a:ext uri="{FF2B5EF4-FFF2-40B4-BE49-F238E27FC236}">
                <a16:creationId xmlns:a16="http://schemas.microsoft.com/office/drawing/2014/main" id="{0181A943-23E1-4E86-81AB-B82F52705927}"/>
              </a:ext>
            </a:extLst>
          </p:cNvPr>
          <p:cNvSpPr txBox="1"/>
          <p:nvPr/>
        </p:nvSpPr>
        <p:spPr>
          <a:xfrm>
            <a:off x="554515" y="6389101"/>
            <a:ext cx="3429000" cy="369332"/>
          </a:xfrm>
          <a:prstGeom prst="rect">
            <a:avLst/>
          </a:prstGeom>
          <a:noFill/>
        </p:spPr>
        <p:txBody>
          <a:bodyPr wrap="square">
            <a:spAutoFit/>
          </a:bodyPr>
          <a:lstStyle/>
          <a:p>
            <a:r>
              <a:rPr lang="en-US" dirty="0"/>
              <a:t>Main menu</a:t>
            </a:r>
          </a:p>
        </p:txBody>
      </p:sp>
      <p:sp>
        <p:nvSpPr>
          <p:cNvPr id="324" name="TextBox 323">
            <a:extLst>
              <a:ext uri="{FF2B5EF4-FFF2-40B4-BE49-F238E27FC236}">
                <a16:creationId xmlns:a16="http://schemas.microsoft.com/office/drawing/2014/main" id="{07CFEC15-0889-4ABD-9CB3-35506A276378}"/>
              </a:ext>
            </a:extLst>
          </p:cNvPr>
          <p:cNvSpPr txBox="1"/>
          <p:nvPr/>
        </p:nvSpPr>
        <p:spPr>
          <a:xfrm>
            <a:off x="3459346" y="6389101"/>
            <a:ext cx="3429000" cy="369332"/>
          </a:xfrm>
          <a:prstGeom prst="rect">
            <a:avLst/>
          </a:prstGeom>
          <a:noFill/>
        </p:spPr>
        <p:txBody>
          <a:bodyPr wrap="square">
            <a:spAutoFit/>
          </a:bodyPr>
          <a:lstStyle/>
          <a:p>
            <a:r>
              <a:rPr lang="en-US" dirty="0"/>
              <a:t>Sub menu</a:t>
            </a:r>
          </a:p>
        </p:txBody>
      </p:sp>
      <p:sp>
        <p:nvSpPr>
          <p:cNvPr id="13" name="Rectangle 12">
            <a:extLst>
              <a:ext uri="{FF2B5EF4-FFF2-40B4-BE49-F238E27FC236}">
                <a16:creationId xmlns:a16="http://schemas.microsoft.com/office/drawing/2014/main" id="{797CFA0F-5281-442B-9AE8-96B2F047DB1A}"/>
              </a:ext>
            </a:extLst>
          </p:cNvPr>
          <p:cNvSpPr/>
          <p:nvPr/>
        </p:nvSpPr>
        <p:spPr>
          <a:xfrm>
            <a:off x="5039360" y="6918960"/>
            <a:ext cx="924560" cy="134112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44907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a:t>
            </a:r>
            <a:r>
              <a:rPr kumimoji="1" lang="th-TH" altLang="ja-JP" sz="1100" dirty="0"/>
              <a:t>2</a:t>
            </a:r>
            <a:r>
              <a:rPr kumimoji="1" lang="en-US" altLang="ja-JP" sz="1100" dirty="0"/>
              <a:t>. Home Page.</a:t>
            </a:r>
          </a:p>
        </p:txBody>
      </p:sp>
      <p:sp>
        <p:nvSpPr>
          <p:cNvPr id="322" name="TextBox 321">
            <a:extLst>
              <a:ext uri="{FF2B5EF4-FFF2-40B4-BE49-F238E27FC236}">
                <a16:creationId xmlns:a16="http://schemas.microsoft.com/office/drawing/2014/main" id="{6DE0F371-36E1-42F3-A290-E6C8FB8C2B21}"/>
              </a:ext>
            </a:extLst>
          </p:cNvPr>
          <p:cNvSpPr txBox="1"/>
          <p:nvPr/>
        </p:nvSpPr>
        <p:spPr>
          <a:xfrm>
            <a:off x="476511" y="1311641"/>
            <a:ext cx="5965671" cy="507831"/>
          </a:xfrm>
          <a:prstGeom prst="rect">
            <a:avLst/>
          </a:prstGeom>
          <a:noFill/>
          <a:ln>
            <a:noFill/>
          </a:ln>
        </p:spPr>
        <p:txBody>
          <a:bodyPr wrap="square">
            <a:spAutoFit/>
          </a:bodyPr>
          <a:lstStyle/>
          <a:p>
            <a:r>
              <a:rPr lang="en-US" sz="1350" dirty="0"/>
              <a:t>Once logged in successfully You will find a menu on the left-hand side of the system. which will have the main menu and various submenus</a:t>
            </a:r>
          </a:p>
        </p:txBody>
      </p:sp>
      <p:pic>
        <p:nvPicPr>
          <p:cNvPr id="7" name="Picture 6">
            <a:extLst>
              <a:ext uri="{FF2B5EF4-FFF2-40B4-BE49-F238E27FC236}">
                <a16:creationId xmlns:a16="http://schemas.microsoft.com/office/drawing/2014/main" id="{BCA19C46-99B7-4A73-AE43-0817560214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54213" y="5253792"/>
            <a:ext cx="960150" cy="3152257"/>
          </a:xfrm>
          <a:prstGeom prst="rect">
            <a:avLst/>
          </a:prstGeom>
        </p:spPr>
      </p:pic>
      <p:pic>
        <p:nvPicPr>
          <p:cNvPr id="9" name="Picture 8">
            <a:extLst>
              <a:ext uri="{FF2B5EF4-FFF2-40B4-BE49-F238E27FC236}">
                <a16:creationId xmlns:a16="http://schemas.microsoft.com/office/drawing/2014/main" id="{A01A1E0C-BCC3-4E46-AB7F-AD36C8515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0661" y="5253792"/>
            <a:ext cx="1171186" cy="3152257"/>
          </a:xfrm>
          <a:prstGeom prst="rect">
            <a:avLst/>
          </a:prstGeom>
        </p:spPr>
      </p:pic>
      <p:sp>
        <p:nvSpPr>
          <p:cNvPr id="323" name="TextBox 322">
            <a:extLst>
              <a:ext uri="{FF2B5EF4-FFF2-40B4-BE49-F238E27FC236}">
                <a16:creationId xmlns:a16="http://schemas.microsoft.com/office/drawing/2014/main" id="{0181A943-23E1-4E86-81AB-B82F52705927}"/>
              </a:ext>
            </a:extLst>
          </p:cNvPr>
          <p:cNvSpPr txBox="1"/>
          <p:nvPr/>
        </p:nvSpPr>
        <p:spPr>
          <a:xfrm>
            <a:off x="1515558" y="8407549"/>
            <a:ext cx="1087521" cy="246221"/>
          </a:xfrm>
          <a:prstGeom prst="rect">
            <a:avLst/>
          </a:prstGeom>
          <a:noFill/>
          <a:ln>
            <a:solidFill>
              <a:schemeClr val="bg1"/>
            </a:solidFill>
          </a:ln>
        </p:spPr>
        <p:txBody>
          <a:bodyPr wrap="square">
            <a:spAutoFit/>
          </a:bodyPr>
          <a:lstStyle/>
          <a:p>
            <a:pPr algn="ctr"/>
            <a:r>
              <a:rPr lang="en-US" sz="1000" dirty="0">
                <a:solidFill>
                  <a:srgbClr val="FF0000"/>
                </a:solidFill>
              </a:rPr>
              <a:t>Main menu</a:t>
            </a:r>
          </a:p>
        </p:txBody>
      </p:sp>
      <p:sp>
        <p:nvSpPr>
          <p:cNvPr id="324" name="TextBox 323">
            <a:extLst>
              <a:ext uri="{FF2B5EF4-FFF2-40B4-BE49-F238E27FC236}">
                <a16:creationId xmlns:a16="http://schemas.microsoft.com/office/drawing/2014/main" id="{07CFEC15-0889-4ABD-9CB3-35506A276378}"/>
              </a:ext>
            </a:extLst>
          </p:cNvPr>
          <p:cNvSpPr txBox="1"/>
          <p:nvPr/>
        </p:nvSpPr>
        <p:spPr>
          <a:xfrm>
            <a:off x="4108094" y="8409685"/>
            <a:ext cx="1052389" cy="246221"/>
          </a:xfrm>
          <a:prstGeom prst="rect">
            <a:avLst/>
          </a:prstGeom>
          <a:noFill/>
          <a:ln>
            <a:solidFill>
              <a:schemeClr val="bg1"/>
            </a:solidFill>
          </a:ln>
        </p:spPr>
        <p:txBody>
          <a:bodyPr wrap="square">
            <a:spAutoFit/>
          </a:bodyPr>
          <a:lstStyle/>
          <a:p>
            <a:pPr algn="ctr"/>
            <a:r>
              <a:rPr lang="en-US" sz="1000" dirty="0">
                <a:solidFill>
                  <a:srgbClr val="FF0000"/>
                </a:solidFill>
              </a:rPr>
              <a:t>Sub menu</a:t>
            </a:r>
          </a:p>
        </p:txBody>
      </p:sp>
      <p:sp>
        <p:nvSpPr>
          <p:cNvPr id="13" name="Rectangle 12">
            <a:extLst>
              <a:ext uri="{FF2B5EF4-FFF2-40B4-BE49-F238E27FC236}">
                <a16:creationId xmlns:a16="http://schemas.microsoft.com/office/drawing/2014/main" id="{797CFA0F-5281-442B-9AE8-96B2F047DB1A}"/>
              </a:ext>
            </a:extLst>
          </p:cNvPr>
          <p:cNvSpPr/>
          <p:nvPr/>
        </p:nvSpPr>
        <p:spPr>
          <a:xfrm>
            <a:off x="4177688" y="5606677"/>
            <a:ext cx="924560" cy="134112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6" name="Picture 5">
            <a:extLst>
              <a:ext uri="{FF2B5EF4-FFF2-40B4-BE49-F238E27FC236}">
                <a16:creationId xmlns:a16="http://schemas.microsoft.com/office/drawing/2014/main" id="{DEEB3B0F-A016-4C89-B949-937A465F39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7675" y="1994620"/>
            <a:ext cx="5542650" cy="2441925"/>
          </a:xfrm>
          <a:prstGeom prst="rect">
            <a:avLst/>
          </a:prstGeom>
        </p:spPr>
      </p:pic>
      <p:sp>
        <p:nvSpPr>
          <p:cNvPr id="17" name="TextBox 16">
            <a:extLst>
              <a:ext uri="{FF2B5EF4-FFF2-40B4-BE49-F238E27FC236}">
                <a16:creationId xmlns:a16="http://schemas.microsoft.com/office/drawing/2014/main" id="{A9485B79-90B5-4618-AE03-C714A90A8480}"/>
              </a:ext>
            </a:extLst>
          </p:cNvPr>
          <p:cNvSpPr txBox="1"/>
          <p:nvPr/>
        </p:nvSpPr>
        <p:spPr>
          <a:xfrm>
            <a:off x="1874519" y="4482080"/>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Home page after this will be logged in.</a:t>
            </a:r>
          </a:p>
        </p:txBody>
      </p:sp>
      <p:sp>
        <p:nvSpPr>
          <p:cNvPr id="18" name="Rectangle 17">
            <a:extLst>
              <a:ext uri="{FF2B5EF4-FFF2-40B4-BE49-F238E27FC236}">
                <a16:creationId xmlns:a16="http://schemas.microsoft.com/office/drawing/2014/main" id="{4242C92F-CB21-430F-9007-A45911117DB3}"/>
              </a:ext>
            </a:extLst>
          </p:cNvPr>
          <p:cNvSpPr/>
          <p:nvPr/>
        </p:nvSpPr>
        <p:spPr>
          <a:xfrm>
            <a:off x="657675" y="1994619"/>
            <a:ext cx="633672" cy="244192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1" name="Straight Arrow Connector 10">
            <a:extLst>
              <a:ext uri="{FF2B5EF4-FFF2-40B4-BE49-F238E27FC236}">
                <a16:creationId xmlns:a16="http://schemas.microsoft.com/office/drawing/2014/main" id="{685905BB-A05E-4E9F-A0EF-961ADBE26768}"/>
              </a:ext>
            </a:extLst>
          </p:cNvPr>
          <p:cNvCxnSpPr>
            <a:cxnSpLocks/>
          </p:cNvCxnSpPr>
          <p:nvPr/>
        </p:nvCxnSpPr>
        <p:spPr>
          <a:xfrm>
            <a:off x="1157468" y="4482080"/>
            <a:ext cx="323193" cy="771712"/>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41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a:t>
            </a:r>
            <a:r>
              <a:rPr kumimoji="1" lang="th-TH" altLang="ja-JP" sz="1100" dirty="0"/>
              <a:t>2</a:t>
            </a:r>
            <a:r>
              <a:rPr kumimoji="1" lang="en-US" altLang="ja-JP" sz="1100" dirty="0"/>
              <a:t>-</a:t>
            </a:r>
            <a:r>
              <a:rPr kumimoji="1" lang="th-TH" altLang="ja-JP" sz="1100" dirty="0"/>
              <a:t>1</a:t>
            </a:r>
            <a:r>
              <a:rPr kumimoji="1" lang="en-US" altLang="ja-JP" sz="1100" dirty="0"/>
              <a:t>. Schedule Menu.</a:t>
            </a:r>
          </a:p>
        </p:txBody>
      </p:sp>
      <p:pic>
        <p:nvPicPr>
          <p:cNvPr id="4" name="Picture 3">
            <a:extLst>
              <a:ext uri="{FF2B5EF4-FFF2-40B4-BE49-F238E27FC236}">
                <a16:creationId xmlns:a16="http://schemas.microsoft.com/office/drawing/2014/main" id="{5AF054C2-1813-437F-A8C1-867649AC3EA3}"/>
              </a:ext>
            </a:extLst>
          </p:cNvPr>
          <p:cNvPicPr>
            <a:picLocks noChangeAspect="1"/>
          </p:cNvPicPr>
          <p:nvPr/>
        </p:nvPicPr>
        <p:blipFill>
          <a:blip r:embed="rId2">
            <a:extLst>
              <a:ext uri="{28A0092B-C50C-407E-A947-70E740481C1C}">
                <a14:useLocalDpi xmlns:a14="http://schemas.microsoft.com/office/drawing/2010/main" val="0"/>
              </a:ext>
            </a:extLst>
          </a:blip>
          <a:srcRect t="13533" b="13533"/>
          <a:stretch/>
        </p:blipFill>
        <p:spPr>
          <a:xfrm>
            <a:off x="3697941" y="1338897"/>
            <a:ext cx="2502806" cy="5525252"/>
          </a:xfrm>
          <a:prstGeom prst="rect">
            <a:avLst/>
          </a:prstGeom>
        </p:spPr>
      </p:pic>
      <p:sp>
        <p:nvSpPr>
          <p:cNvPr id="20" name="TextBox 19">
            <a:extLst>
              <a:ext uri="{FF2B5EF4-FFF2-40B4-BE49-F238E27FC236}">
                <a16:creationId xmlns:a16="http://schemas.microsoft.com/office/drawing/2014/main" id="{D481B568-1887-4F76-96DB-C66B9CF41B6D}"/>
              </a:ext>
            </a:extLst>
          </p:cNvPr>
          <p:cNvSpPr txBox="1"/>
          <p:nvPr/>
        </p:nvSpPr>
        <p:spPr>
          <a:xfrm>
            <a:off x="406400" y="1274089"/>
            <a:ext cx="3429000" cy="3481659"/>
          </a:xfrm>
          <a:prstGeom prst="rect">
            <a:avLst/>
          </a:prstGeom>
          <a:noFill/>
        </p:spPr>
        <p:txBody>
          <a:bodyPr wrap="square">
            <a:spAutoFit/>
          </a:bodyPr>
          <a:lstStyle/>
          <a:p>
            <a:pPr>
              <a:lnSpc>
                <a:spcPct val="150000"/>
              </a:lnSpc>
            </a:pPr>
            <a:r>
              <a:rPr lang="en-US" sz="1350" dirty="0"/>
              <a:t>The Schedule menu has 10 submenus. </a:t>
            </a:r>
          </a:p>
          <a:p>
            <a:pPr>
              <a:lnSpc>
                <a:spcPct val="150000"/>
              </a:lnSpc>
            </a:pPr>
            <a:r>
              <a:rPr lang="en-US" sz="1350" dirty="0"/>
              <a:t>	- Inbound Schedule</a:t>
            </a:r>
            <a:r>
              <a:rPr lang="th-TH" sz="1350" dirty="0"/>
              <a:t> </a:t>
            </a:r>
            <a:r>
              <a:rPr lang="en-US" sz="1350" dirty="0"/>
              <a:t>Material.</a:t>
            </a:r>
          </a:p>
          <a:p>
            <a:pPr>
              <a:lnSpc>
                <a:spcPct val="150000"/>
              </a:lnSpc>
            </a:pPr>
            <a:r>
              <a:rPr lang="en-US" sz="1350" dirty="0"/>
              <a:t>	- Inbound Schedule</a:t>
            </a:r>
            <a:r>
              <a:rPr lang="th-TH" sz="1350" dirty="0"/>
              <a:t> </a:t>
            </a:r>
            <a:r>
              <a:rPr lang="en-US" sz="1350" dirty="0"/>
              <a:t>Production.</a:t>
            </a:r>
          </a:p>
          <a:p>
            <a:pPr>
              <a:lnSpc>
                <a:spcPct val="150000"/>
              </a:lnSpc>
            </a:pPr>
            <a:r>
              <a:rPr lang="en-US" sz="1350" dirty="0"/>
              <a:t>	- Inbound Schedule Detail.</a:t>
            </a:r>
          </a:p>
          <a:p>
            <a:pPr>
              <a:lnSpc>
                <a:spcPct val="150000"/>
              </a:lnSpc>
            </a:pPr>
            <a:r>
              <a:rPr lang="en-US" sz="1350" dirty="0"/>
              <a:t>	- Outbound Schedule Delivery.</a:t>
            </a:r>
          </a:p>
          <a:p>
            <a:pPr>
              <a:lnSpc>
                <a:spcPct val="150000"/>
              </a:lnSpc>
            </a:pPr>
            <a:r>
              <a:rPr lang="en-US" sz="1350" dirty="0"/>
              <a:t>	- Outbound Schedule Detail.</a:t>
            </a:r>
          </a:p>
          <a:p>
            <a:pPr>
              <a:lnSpc>
                <a:spcPct val="150000"/>
              </a:lnSpc>
            </a:pPr>
            <a:r>
              <a:rPr lang="en-US" sz="1350" dirty="0"/>
              <a:t>	- Production Assembly FG</a:t>
            </a:r>
          </a:p>
          <a:p>
            <a:pPr>
              <a:lnSpc>
                <a:spcPct val="150000"/>
              </a:lnSpc>
            </a:pPr>
            <a:r>
              <a:rPr lang="en-US" sz="1350" dirty="0"/>
              <a:t>	- Production Assembly SDI</a:t>
            </a:r>
          </a:p>
          <a:p>
            <a:pPr>
              <a:lnSpc>
                <a:spcPct val="150000"/>
              </a:lnSpc>
            </a:pPr>
            <a:r>
              <a:rPr lang="en-US" sz="1350" dirty="0"/>
              <a:t>	- Parts Request</a:t>
            </a:r>
          </a:p>
          <a:p>
            <a:pPr>
              <a:lnSpc>
                <a:spcPct val="150000"/>
              </a:lnSpc>
            </a:pPr>
            <a:r>
              <a:rPr lang="en-US" sz="1350" dirty="0"/>
              <a:t>	- </a:t>
            </a:r>
            <a:r>
              <a:rPr lang="en-US" sz="1350" dirty="0" err="1"/>
              <a:t>Pokayoke</a:t>
            </a:r>
            <a:endParaRPr lang="en-US" sz="1350" dirty="0"/>
          </a:p>
          <a:p>
            <a:pPr>
              <a:lnSpc>
                <a:spcPct val="150000"/>
              </a:lnSpc>
            </a:pPr>
            <a:r>
              <a:rPr lang="en-US" sz="1350" dirty="0"/>
              <a:t>	- Schedule Import</a:t>
            </a:r>
          </a:p>
        </p:txBody>
      </p:sp>
    </p:spTree>
    <p:extLst>
      <p:ext uri="{BB962C8B-B14F-4D97-AF65-F5344CB8AC3E}">
        <p14:creationId xmlns:p14="http://schemas.microsoft.com/office/powerpoint/2010/main" val="16961107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rtlCol="0" anchor="ctr"/>
      <a:lstStyle>
        <a:defPPr algn="ctr">
          <a:defRPr kumimoji="1" sz="9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9E6603E1E52438D723F682571B910" ma:contentTypeVersion="6" ma:contentTypeDescription="Create a new document." ma:contentTypeScope="" ma:versionID="53d28599f87d1a508f55ab16d93da862">
  <xsd:schema xmlns:xsd="http://www.w3.org/2001/XMLSchema" xmlns:xs="http://www.w3.org/2001/XMLSchema" xmlns:p="http://schemas.microsoft.com/office/2006/metadata/properties" xmlns:ns2="d69dc703-2c22-47a8-80f7-c7609a53fa4e" targetNamespace="http://schemas.microsoft.com/office/2006/metadata/properties" ma:root="true" ma:fieldsID="b99a87ee98df5b8a8de1230d2de77a87" ns2:_="">
    <xsd:import namespace="d69dc703-2c22-47a8-80f7-c7609a53fa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dc703-2c22-47a8-80f7-c7609a53f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0E180-78D8-4AD1-A75B-732A7EFDE369}">
  <ds:schemaRefs>
    <ds:schemaRef ds:uri="http://www.w3.org/XML/1998/namespace"/>
    <ds:schemaRef ds:uri="http://purl.org/dc/dcmitype/"/>
    <ds:schemaRef ds:uri="http://schemas.microsoft.com/office/2006/documentManagement/types"/>
    <ds:schemaRef ds:uri="http://purl.org/dc/terms/"/>
    <ds:schemaRef ds:uri="http://purl.org/dc/elements/1.1/"/>
    <ds:schemaRef ds:uri="d69dc703-2c22-47a8-80f7-c7609a53fa4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9B717E7-A7F0-4D59-8FBE-0925BB3AC357}">
  <ds:schemaRefs>
    <ds:schemaRef ds:uri="http://schemas.microsoft.com/sharepoint/v3/contenttype/forms"/>
  </ds:schemaRefs>
</ds:datastoreItem>
</file>

<file path=customXml/itemProps3.xml><?xml version="1.0" encoding="utf-8"?>
<ds:datastoreItem xmlns:ds="http://schemas.openxmlformats.org/officeDocument/2006/customXml" ds:itemID="{E73BDBF9-412C-47F0-A05C-0A94A7227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9dc703-2c22-47a8-80f7-c7609a53fa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23917</TotalTime>
  <Words>3200</Words>
  <Application>Microsoft Office PowerPoint</Application>
  <PresentationFormat>กระดาษ A4 (210x297 มม.)</PresentationFormat>
  <Paragraphs>455</Paragraphs>
  <Slides>52</Slides>
  <Notes>0</Notes>
  <HiddenSlides>0</HiddenSlides>
  <MMClips>0</MMClips>
  <ScaleCrop>false</ScaleCrop>
  <HeadingPairs>
    <vt:vector size="8" baseType="variant">
      <vt:variant>
        <vt:lpstr>ฟอนต์ที่ถูกใช้</vt:lpstr>
      </vt:variant>
      <vt:variant>
        <vt:i4>4</vt:i4>
      </vt:variant>
      <vt:variant>
        <vt:lpstr>ธีม</vt:lpstr>
      </vt:variant>
      <vt:variant>
        <vt:i4>1</vt:i4>
      </vt:variant>
      <vt:variant>
        <vt:lpstr>เซิร์ฟเวอร์ OLE ฝังตัว</vt:lpstr>
      </vt:variant>
      <vt:variant>
        <vt:i4>1</vt:i4>
      </vt:variant>
      <vt:variant>
        <vt:lpstr>ชื่อเรื่องสไลด์</vt:lpstr>
      </vt:variant>
      <vt:variant>
        <vt:i4>52</vt:i4>
      </vt:variant>
    </vt:vector>
  </HeadingPairs>
  <TitlesOfParts>
    <vt:vector size="58" baseType="lpstr">
      <vt:lpstr>Meiryo UI</vt:lpstr>
      <vt:lpstr>游ゴシック</vt:lpstr>
      <vt:lpstr>Arial</vt:lpstr>
      <vt:lpstr>Segoe UI 本文</vt:lpstr>
      <vt:lpstr>Office テーマ</vt:lpstr>
      <vt:lpstr>Worksheet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Ronnagon Nueng</cp:lastModifiedBy>
  <cp:revision>679</cp:revision>
  <cp:lastPrinted>2023-11-12T23:15:04Z</cp:lastPrinted>
  <dcterms:created xsi:type="dcterms:W3CDTF">2021-03-06T04:05:57Z</dcterms:created>
  <dcterms:modified xsi:type="dcterms:W3CDTF">2024-10-31T02:58:00Z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0x010100E5D9E6603E1E52438D723F682571B910</vt:lpwstr>
  </property>
</Properties>
</file>