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6" r:id="rId2"/>
    <p:sldId id="257" r:id="rId3"/>
    <p:sldId id="553" r:id="rId4"/>
    <p:sldId id="259" r:id="rId5"/>
    <p:sldId id="260" r:id="rId6"/>
    <p:sldId id="279" r:id="rId7"/>
    <p:sldId id="454" r:id="rId8"/>
    <p:sldId id="280" r:id="rId9"/>
    <p:sldId id="418" r:id="rId10"/>
    <p:sldId id="455" r:id="rId11"/>
    <p:sldId id="554" r:id="rId12"/>
    <p:sldId id="555" r:id="rId13"/>
    <p:sldId id="457" r:id="rId14"/>
    <p:sldId id="560" r:id="rId15"/>
    <p:sldId id="561" r:id="rId16"/>
    <p:sldId id="562" r:id="rId17"/>
    <p:sldId id="563" r:id="rId18"/>
    <p:sldId id="565" r:id="rId19"/>
    <p:sldId id="566" r:id="rId20"/>
    <p:sldId id="344" r:id="rId21"/>
    <p:sldId id="458" r:id="rId22"/>
    <p:sldId id="428" r:id="rId23"/>
    <p:sldId id="460" r:id="rId24"/>
    <p:sldId id="459" r:id="rId25"/>
    <p:sldId id="461" r:id="rId26"/>
    <p:sldId id="462" r:id="rId27"/>
    <p:sldId id="463" r:id="rId28"/>
    <p:sldId id="464" r:id="rId29"/>
    <p:sldId id="465" r:id="rId30"/>
    <p:sldId id="432" r:id="rId31"/>
    <p:sldId id="386" r:id="rId32"/>
    <p:sldId id="466" r:id="rId33"/>
    <p:sldId id="505" r:id="rId34"/>
    <p:sldId id="506" r:id="rId35"/>
    <p:sldId id="507" r:id="rId36"/>
    <p:sldId id="508" r:id="rId37"/>
    <p:sldId id="509" r:id="rId38"/>
    <p:sldId id="510" r:id="rId39"/>
    <p:sldId id="512" r:id="rId40"/>
    <p:sldId id="556" r:id="rId41"/>
    <p:sldId id="516" r:id="rId42"/>
    <p:sldId id="515" r:id="rId43"/>
    <p:sldId id="559" r:id="rId44"/>
    <p:sldId id="473" r:id="rId45"/>
    <p:sldId id="496" r:id="rId46"/>
    <p:sldId id="557" r:id="rId47"/>
    <p:sldId id="517" r:id="rId48"/>
    <p:sldId id="475" r:id="rId49"/>
    <p:sldId id="545" r:id="rId50"/>
    <p:sldId id="489" r:id="rId51"/>
    <p:sldId id="497" r:id="rId52"/>
    <p:sldId id="498" r:id="rId53"/>
    <p:sldId id="500" r:id="rId54"/>
    <p:sldId id="397" r:id="rId55"/>
    <p:sldId id="398" r:id="rId56"/>
    <p:sldId id="435" r:id="rId57"/>
    <p:sldId id="567" r:id="rId58"/>
    <p:sldId id="436" r:id="rId59"/>
    <p:sldId id="440" r:id="rId60"/>
    <p:sldId id="438" r:id="rId61"/>
    <p:sldId id="439" r:id="rId62"/>
    <p:sldId id="441" r:id="rId63"/>
    <p:sldId id="443" r:id="rId64"/>
    <p:sldId id="558" r:id="rId65"/>
    <p:sldId id="467" r:id="rId66"/>
    <p:sldId id="446" r:id="rId67"/>
    <p:sldId id="448" r:id="rId68"/>
    <p:sldId id="449" r:id="rId69"/>
    <p:sldId id="450" r:id="rId70"/>
    <p:sldId id="451" r:id="rId71"/>
    <p:sldId id="452" r:id="rId72"/>
    <p:sldId id="453" r:id="rId73"/>
    <p:sldId id="445" r:id="rId74"/>
    <p:sldId id="276" r:id="rId75"/>
    <p:sldId id="275" r:id="rId7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  <a:srgbClr val="FAFAFA"/>
    <a:srgbClr val="0070C0"/>
    <a:srgbClr val="FF5050"/>
    <a:srgbClr val="D1E9F5"/>
    <a:srgbClr val="AFF8CA"/>
    <a:srgbClr val="6CD506"/>
    <a:srgbClr val="02468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5865" autoAdjust="0"/>
  </p:normalViewPr>
  <p:slideViewPr>
    <p:cSldViewPr snapToGrid="0" showGuides="1">
      <p:cViewPr>
        <p:scale>
          <a:sx n="200" d="100"/>
          <a:sy n="200" d="100"/>
        </p:scale>
        <p:origin x="312" y="-461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30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50D9ED6-7A08-499A-95EC-E1D92DDF1BF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EC5CBA6C-5079-4F7D-9C03-A85FF6B43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420-B83C-4C58-A0EC-1A3071E587E2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39F-5526-4D04-8FD6-260459D8BC5F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D84-5621-4CC5-8FC4-57C7F07D8C49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A845-20CD-48D2-A2D5-B5407AFF0FCB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997-C117-4E07-8358-707BEF18102A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C61-18D9-4AC9-AA51-71DA4C67CC89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93E7-F14A-4576-8224-71FB96D1D432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DF-9BCA-4E06-AD49-34DFDD5BC2B2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020-7334-4238-9110-095FAD913287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A89-3C9A-4A3F-BA1A-AD4015311DE3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B7A1-BAA2-4685-9A13-423FC750900D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AF4-3935-4223-9569-5734B3B1160A}" type="datetime1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8" Type="http://schemas.openxmlformats.org/officeDocument/2006/relationships/image" Target="../media/image28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5.png"/><Relationship Id="rId7" Type="http://schemas.openxmlformats.org/officeDocument/2006/relationships/image" Target="../media/image7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7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73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7.png"/><Relationship Id="rId21" Type="http://schemas.openxmlformats.org/officeDocument/2006/relationships/image" Target="../media/image73.svg"/><Relationship Id="rId7" Type="http://schemas.openxmlformats.org/officeDocument/2006/relationships/image" Target="../media/image3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6.png"/><Relationship Id="rId16" Type="http://schemas.openxmlformats.org/officeDocument/2006/relationships/image" Target="../media/image4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3.svg"/><Relationship Id="rId1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72.png"/><Relationship Id="rId17" Type="http://schemas.openxmlformats.org/officeDocument/2006/relationships/image" Target="../media/image4.png"/><Relationship Id="rId2" Type="http://schemas.openxmlformats.org/officeDocument/2006/relationships/image" Target="../media/image2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76.png"/><Relationship Id="rId10" Type="http://schemas.openxmlformats.org/officeDocument/2006/relationships/image" Target="../media/image75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70.png"/><Relationship Id="rId17" Type="http://schemas.openxmlformats.org/officeDocument/2006/relationships/image" Target="../media/image79.png"/><Relationship Id="rId2" Type="http://schemas.openxmlformats.org/officeDocument/2006/relationships/image" Target="../media/image26.png"/><Relationship Id="rId16" Type="http://schemas.openxmlformats.org/officeDocument/2006/relationships/image" Target="../media/image73.sv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78.png"/><Relationship Id="rId5" Type="http://schemas.openxmlformats.org/officeDocument/2006/relationships/image" Target="../media/image29.png"/><Relationship Id="rId15" Type="http://schemas.openxmlformats.org/officeDocument/2006/relationships/image" Target="../media/image72.png"/><Relationship Id="rId10" Type="http://schemas.openxmlformats.org/officeDocument/2006/relationships/image" Target="../media/image34.png"/><Relationship Id="rId19" Type="http://schemas.openxmlformats.org/officeDocument/2006/relationships/image" Target="../media/image81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image" Target="../media/image76.png"/><Relationship Id="rId18" Type="http://schemas.openxmlformats.org/officeDocument/2006/relationships/image" Target="../media/image46.png"/><Relationship Id="rId3" Type="http://schemas.openxmlformats.org/officeDocument/2006/relationships/image" Target="../media/image34.png"/><Relationship Id="rId21" Type="http://schemas.openxmlformats.org/officeDocument/2006/relationships/image" Target="../media/image49.png"/><Relationship Id="rId7" Type="http://schemas.openxmlformats.org/officeDocument/2006/relationships/image" Target="../media/image4.png"/><Relationship Id="rId12" Type="http://schemas.openxmlformats.org/officeDocument/2006/relationships/image" Target="../media/image70.png"/><Relationship Id="rId17" Type="http://schemas.openxmlformats.org/officeDocument/2006/relationships/image" Target="../media/image45.png"/><Relationship Id="rId25" Type="http://schemas.openxmlformats.org/officeDocument/2006/relationships/image" Target="../media/image6.JPG"/><Relationship Id="rId2" Type="http://schemas.openxmlformats.org/officeDocument/2006/relationships/image" Target="../media/image75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11" Type="http://schemas.openxmlformats.org/officeDocument/2006/relationships/image" Target="../media/image86.png"/><Relationship Id="rId24" Type="http://schemas.openxmlformats.org/officeDocument/2006/relationships/image" Target="../media/image52.png"/><Relationship Id="rId5" Type="http://schemas.openxmlformats.org/officeDocument/2006/relationships/image" Target="../media/image72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85.png"/><Relationship Id="rId19" Type="http://schemas.openxmlformats.org/officeDocument/2006/relationships/image" Target="../media/image47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Relationship Id="rId14" Type="http://schemas.openxmlformats.org/officeDocument/2006/relationships/image" Target="../media/image77.png"/><Relationship Id="rId2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3.emf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73.svg"/><Relationship Id="rId12" Type="http://schemas.openxmlformats.org/officeDocument/2006/relationships/image" Target="../media/image4.png"/><Relationship Id="rId17" Type="http://schemas.openxmlformats.org/officeDocument/2006/relationships/image" Target="../media/image46.png"/><Relationship Id="rId2" Type="http://schemas.openxmlformats.org/officeDocument/2006/relationships/image" Target="../media/image75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6.JPG"/><Relationship Id="rId5" Type="http://schemas.openxmlformats.org/officeDocument/2006/relationships/image" Target="../media/image87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76.png"/><Relationship Id="rId19" Type="http://schemas.openxmlformats.org/officeDocument/2006/relationships/image" Target="../media/image48.png"/><Relationship Id="rId4" Type="http://schemas.openxmlformats.org/officeDocument/2006/relationships/image" Target="../media/image78.png"/><Relationship Id="rId9" Type="http://schemas.openxmlformats.org/officeDocument/2006/relationships/image" Target="../media/image70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7.png"/><Relationship Id="rId21" Type="http://schemas.openxmlformats.org/officeDocument/2006/relationships/image" Target="../media/image73.svg"/><Relationship Id="rId7" Type="http://schemas.openxmlformats.org/officeDocument/2006/relationships/image" Target="../media/image3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6.png"/><Relationship Id="rId16" Type="http://schemas.openxmlformats.org/officeDocument/2006/relationships/image" Target="../media/image49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2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7.png"/><Relationship Id="rId18" Type="http://schemas.openxmlformats.org/officeDocument/2006/relationships/image" Target="../media/image76.png"/><Relationship Id="rId3" Type="http://schemas.openxmlformats.org/officeDocument/2006/relationships/image" Target="../media/image27.png"/><Relationship Id="rId21" Type="http://schemas.openxmlformats.org/officeDocument/2006/relationships/image" Target="../media/image6.JPG"/><Relationship Id="rId7" Type="http://schemas.openxmlformats.org/officeDocument/2006/relationships/image" Target="../media/image31.png"/><Relationship Id="rId12" Type="http://schemas.openxmlformats.org/officeDocument/2006/relationships/image" Target="../media/image78.png"/><Relationship Id="rId17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8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73.svg"/><Relationship Id="rId10" Type="http://schemas.openxmlformats.org/officeDocument/2006/relationships/image" Target="../media/image75.png"/><Relationship Id="rId19" Type="http://schemas.openxmlformats.org/officeDocument/2006/relationships/image" Target="../media/image77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7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75.png"/><Relationship Id="rId16" Type="http://schemas.openxmlformats.org/officeDocument/2006/relationships/image" Target="../media/image49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72.png"/><Relationship Id="rId9" Type="http://schemas.openxmlformats.org/officeDocument/2006/relationships/image" Target="../media/image4.png"/><Relationship Id="rId1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8.png"/><Relationship Id="rId3" Type="http://schemas.openxmlformats.org/officeDocument/2006/relationships/image" Target="../media/image72.png"/><Relationship Id="rId7" Type="http://schemas.openxmlformats.org/officeDocument/2006/relationships/image" Target="../media/image44.png"/><Relationship Id="rId12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73.svg"/><Relationship Id="rId9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6.png"/><Relationship Id="rId18" Type="http://schemas.openxmlformats.org/officeDocument/2006/relationships/image" Target="../media/image32.png"/><Relationship Id="rId26" Type="http://schemas.openxmlformats.org/officeDocument/2006/relationships/image" Target="../media/image54.png"/><Relationship Id="rId3" Type="http://schemas.openxmlformats.org/officeDocument/2006/relationships/image" Target="../media/image90.png"/><Relationship Id="rId21" Type="http://schemas.openxmlformats.org/officeDocument/2006/relationships/image" Target="../media/image73.sv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31.png"/><Relationship Id="rId25" Type="http://schemas.openxmlformats.org/officeDocument/2006/relationships/image" Target="../media/image45.png"/><Relationship Id="rId2" Type="http://schemas.openxmlformats.org/officeDocument/2006/relationships/image" Target="../media/image89.png"/><Relationship Id="rId16" Type="http://schemas.openxmlformats.org/officeDocument/2006/relationships/image" Target="../media/image30.png"/><Relationship Id="rId20" Type="http://schemas.openxmlformats.org/officeDocument/2006/relationships/image" Target="../media/image72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24" Type="http://schemas.openxmlformats.org/officeDocument/2006/relationships/image" Target="../media/image44.png"/><Relationship Id="rId5" Type="http://schemas.openxmlformats.org/officeDocument/2006/relationships/image" Target="../media/image91.png"/><Relationship Id="rId15" Type="http://schemas.openxmlformats.org/officeDocument/2006/relationships/image" Target="../media/image29.png"/><Relationship Id="rId23" Type="http://schemas.openxmlformats.org/officeDocument/2006/relationships/image" Target="../media/image43.png"/><Relationship Id="rId28" Type="http://schemas.openxmlformats.org/officeDocument/2006/relationships/image" Target="../media/image56.png"/><Relationship Id="rId10" Type="http://schemas.openxmlformats.org/officeDocument/2006/relationships/image" Target="../media/image95.png"/><Relationship Id="rId19" Type="http://schemas.openxmlformats.org/officeDocument/2006/relationships/image" Target="../media/image33.svg"/><Relationship Id="rId31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Relationship Id="rId22" Type="http://schemas.openxmlformats.org/officeDocument/2006/relationships/image" Target="../media/image53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6.png"/><Relationship Id="rId18" Type="http://schemas.openxmlformats.org/officeDocument/2006/relationships/image" Target="../media/image32.png"/><Relationship Id="rId26" Type="http://schemas.openxmlformats.org/officeDocument/2006/relationships/image" Target="../media/image54.png"/><Relationship Id="rId3" Type="http://schemas.openxmlformats.org/officeDocument/2006/relationships/image" Target="../media/image90.png"/><Relationship Id="rId21" Type="http://schemas.openxmlformats.org/officeDocument/2006/relationships/image" Target="../media/image73.svg"/><Relationship Id="rId7" Type="http://schemas.openxmlformats.org/officeDocument/2006/relationships/image" Target="../media/image93.png"/><Relationship Id="rId12" Type="http://schemas.openxmlformats.org/officeDocument/2006/relationships/image" Target="../media/image97.png"/><Relationship Id="rId17" Type="http://schemas.openxmlformats.org/officeDocument/2006/relationships/image" Target="../media/image31.png"/><Relationship Id="rId25" Type="http://schemas.openxmlformats.org/officeDocument/2006/relationships/image" Target="../media/image45.png"/><Relationship Id="rId2" Type="http://schemas.openxmlformats.org/officeDocument/2006/relationships/image" Target="../media/image89.png"/><Relationship Id="rId16" Type="http://schemas.openxmlformats.org/officeDocument/2006/relationships/image" Target="../media/image30.png"/><Relationship Id="rId20" Type="http://schemas.openxmlformats.org/officeDocument/2006/relationships/image" Target="../media/image72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24" Type="http://schemas.openxmlformats.org/officeDocument/2006/relationships/image" Target="../media/image44.png"/><Relationship Id="rId5" Type="http://schemas.openxmlformats.org/officeDocument/2006/relationships/image" Target="../media/image91.png"/><Relationship Id="rId15" Type="http://schemas.openxmlformats.org/officeDocument/2006/relationships/image" Target="../media/image29.png"/><Relationship Id="rId23" Type="http://schemas.openxmlformats.org/officeDocument/2006/relationships/image" Target="../media/image43.png"/><Relationship Id="rId28" Type="http://schemas.openxmlformats.org/officeDocument/2006/relationships/image" Target="../media/image56.png"/><Relationship Id="rId10" Type="http://schemas.openxmlformats.org/officeDocument/2006/relationships/image" Target="../media/image95.png"/><Relationship Id="rId19" Type="http://schemas.openxmlformats.org/officeDocument/2006/relationships/image" Target="../media/image33.svg"/><Relationship Id="rId31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4.png"/><Relationship Id="rId14" Type="http://schemas.openxmlformats.org/officeDocument/2006/relationships/image" Target="../media/image28.png"/><Relationship Id="rId22" Type="http://schemas.openxmlformats.org/officeDocument/2006/relationships/image" Target="../media/image53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18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4.png"/><Relationship Id="rId17" Type="http://schemas.openxmlformats.org/officeDocument/2006/relationships/image" Target="../media/image57.png"/><Relationship Id="rId2" Type="http://schemas.openxmlformats.org/officeDocument/2006/relationships/image" Target="../media/image26.png"/><Relationship Id="rId16" Type="http://schemas.openxmlformats.org/officeDocument/2006/relationships/image" Target="../media/image56.pn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3.png"/><Relationship Id="rId5" Type="http://schemas.openxmlformats.org/officeDocument/2006/relationships/image" Target="../media/image29.png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19" Type="http://schemas.openxmlformats.org/officeDocument/2006/relationships/image" Target="../media/image72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29.png"/><Relationship Id="rId26" Type="http://schemas.openxmlformats.org/officeDocument/2006/relationships/image" Target="../media/image6.JPG"/><Relationship Id="rId3" Type="http://schemas.openxmlformats.org/officeDocument/2006/relationships/image" Target="../media/image90.png"/><Relationship Id="rId21" Type="http://schemas.openxmlformats.org/officeDocument/2006/relationships/image" Target="../media/image32.png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17" Type="http://schemas.openxmlformats.org/officeDocument/2006/relationships/image" Target="../media/image28.png"/><Relationship Id="rId25" Type="http://schemas.openxmlformats.org/officeDocument/2006/relationships/image" Target="../media/image101.png"/><Relationship Id="rId2" Type="http://schemas.openxmlformats.org/officeDocument/2006/relationships/image" Target="../media/image89.png"/><Relationship Id="rId16" Type="http://schemas.openxmlformats.org/officeDocument/2006/relationships/image" Target="../media/image2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9.png"/><Relationship Id="rId24" Type="http://schemas.openxmlformats.org/officeDocument/2006/relationships/image" Target="../media/image100.png"/><Relationship Id="rId5" Type="http://schemas.openxmlformats.org/officeDocument/2006/relationships/image" Target="../media/image91.png"/><Relationship Id="rId15" Type="http://schemas.openxmlformats.org/officeDocument/2006/relationships/image" Target="../media/image73.svg"/><Relationship Id="rId23" Type="http://schemas.openxmlformats.org/officeDocument/2006/relationships/image" Target="../media/image4.png"/><Relationship Id="rId10" Type="http://schemas.openxmlformats.org/officeDocument/2006/relationships/image" Target="../media/image98.png"/><Relationship Id="rId19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76.png"/><Relationship Id="rId14" Type="http://schemas.openxmlformats.org/officeDocument/2006/relationships/image" Target="../media/image72.png"/><Relationship Id="rId22" Type="http://schemas.openxmlformats.org/officeDocument/2006/relationships/image" Target="../media/image33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2.png"/><Relationship Id="rId18" Type="http://schemas.openxmlformats.org/officeDocument/2006/relationships/image" Target="../media/image6.JPG"/><Relationship Id="rId3" Type="http://schemas.openxmlformats.org/officeDocument/2006/relationships/image" Target="../media/image76.png"/><Relationship Id="rId7" Type="http://schemas.openxmlformats.org/officeDocument/2006/relationships/image" Target="../media/image91.png"/><Relationship Id="rId12" Type="http://schemas.openxmlformats.org/officeDocument/2006/relationships/image" Target="../media/image100.png"/><Relationship Id="rId17" Type="http://schemas.openxmlformats.org/officeDocument/2006/relationships/image" Target="../media/image4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73.svg"/><Relationship Id="rId10" Type="http://schemas.openxmlformats.org/officeDocument/2006/relationships/image" Target="../media/image98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Relationship Id="rId1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3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70.png"/><Relationship Id="rId18" Type="http://schemas.openxmlformats.org/officeDocument/2006/relationships/image" Target="../media/image5.png"/><Relationship Id="rId3" Type="http://schemas.openxmlformats.org/officeDocument/2006/relationships/image" Target="../media/image61.png"/><Relationship Id="rId7" Type="http://schemas.openxmlformats.org/officeDocument/2006/relationships/image" Target="../media/image73.svg"/><Relationship Id="rId12" Type="http://schemas.openxmlformats.org/officeDocument/2006/relationships/image" Target="../media/image66.png"/><Relationship Id="rId17" Type="http://schemas.openxmlformats.org/officeDocument/2006/relationships/image" Target="../media/image6.JPG"/><Relationship Id="rId2" Type="http://schemas.openxmlformats.org/officeDocument/2006/relationships/image" Target="../media/image24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5" Type="http://schemas.openxmlformats.org/officeDocument/2006/relationships/image" Target="../media/image105.png"/><Relationship Id="rId10" Type="http://schemas.openxmlformats.org/officeDocument/2006/relationships/image" Target="../media/image104.png"/><Relationship Id="rId4" Type="http://schemas.openxmlformats.org/officeDocument/2006/relationships/image" Target="../media/image62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.png"/><Relationship Id="rId3" Type="http://schemas.openxmlformats.org/officeDocument/2006/relationships/image" Target="../media/image72.png"/><Relationship Id="rId7" Type="http://schemas.openxmlformats.org/officeDocument/2006/relationships/image" Target="../media/image60.jpg"/><Relationship Id="rId12" Type="http://schemas.openxmlformats.org/officeDocument/2006/relationships/image" Target="../media/image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g"/><Relationship Id="rId11" Type="http://schemas.openxmlformats.org/officeDocument/2006/relationships/image" Target="../media/image4.png"/><Relationship Id="rId5" Type="http://schemas.openxmlformats.org/officeDocument/2006/relationships/image" Target="../media/image39.png"/><Relationship Id="rId10" Type="http://schemas.openxmlformats.org/officeDocument/2006/relationships/image" Target="../media/image77.png"/><Relationship Id="rId4" Type="http://schemas.openxmlformats.org/officeDocument/2006/relationships/image" Target="../media/image73.svg"/><Relationship Id="rId9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2.png"/><Relationship Id="rId7" Type="http://schemas.openxmlformats.org/officeDocument/2006/relationships/image" Target="../media/image10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38.png"/><Relationship Id="rId10" Type="http://schemas.openxmlformats.org/officeDocument/2006/relationships/image" Target="../media/image5.png"/><Relationship Id="rId4" Type="http://schemas.openxmlformats.org/officeDocument/2006/relationships/image" Target="../media/image73.svg"/><Relationship Id="rId9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rawingObject2">
            <a:extLst>
              <a:ext uri="{FF2B5EF4-FFF2-40B4-BE49-F238E27FC236}">
                <a16:creationId xmlns:a16="http://schemas.microsoft.com/office/drawing/2014/main" id="{E8D9608A-6B4B-4561-B61C-C74C30FB518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687445"/>
            <a:ext cx="6045200" cy="2531668"/>
            <a:chOff x="0" y="0"/>
            <a:chExt cx="60452" cy="14719"/>
          </a:xfrm>
        </p:grpSpPr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2A6BEF9C-6AE2-4714-89C9-41C77A60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395"/>
              <a:ext cx="57092" cy="6"/>
            </a:xfrm>
            <a:custGeom>
              <a:avLst/>
              <a:gdLst>
                <a:gd name="T0" fmla="*/ 0 w 5709284"/>
                <a:gd name="T1" fmla="*/ 0 h 635"/>
                <a:gd name="T2" fmla="*/ 5709284 w 5709284"/>
                <a:gd name="T3" fmla="*/ 635 h 635"/>
                <a:gd name="T4" fmla="*/ 0 w 5709284"/>
                <a:gd name="T5" fmla="*/ 0 h 635"/>
                <a:gd name="T6" fmla="*/ 5709284 w 570928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709284" h="635">
                  <a:moveTo>
                    <a:pt x="0" y="0"/>
                  </a:moveTo>
                  <a:lnTo>
                    <a:pt x="5709284" y="63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2CDC2C1D-88BF-4C3A-95C8-8992DD55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" y="0"/>
              <a:ext cx="4255" cy="14719"/>
            </a:xfrm>
            <a:custGeom>
              <a:avLst/>
              <a:gdLst>
                <a:gd name="T0" fmla="*/ 0 w 425451"/>
                <a:gd name="T1" fmla="*/ 0 h 1471930"/>
                <a:gd name="T2" fmla="*/ 0 w 425451"/>
                <a:gd name="T3" fmla="*/ 1471930 h 1471930"/>
                <a:gd name="T4" fmla="*/ 425451 w 425451"/>
                <a:gd name="T5" fmla="*/ 1471930 h 1471930"/>
                <a:gd name="T6" fmla="*/ 425451 w 425451"/>
                <a:gd name="T7" fmla="*/ 0 h 1471930"/>
                <a:gd name="T8" fmla="*/ 0 w 425451"/>
                <a:gd name="T9" fmla="*/ 0 h 1471930"/>
                <a:gd name="T10" fmla="*/ 0 w 425451"/>
                <a:gd name="T11" fmla="*/ 0 h 1471930"/>
                <a:gd name="T12" fmla="*/ 425451 w 425451"/>
                <a:gd name="T13" fmla="*/ 1471930 h 147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5451" h="1471930">
                  <a:moveTo>
                    <a:pt x="0" y="0"/>
                  </a:moveTo>
                  <a:lnTo>
                    <a:pt x="0" y="1471930"/>
                  </a:lnTo>
                  <a:lnTo>
                    <a:pt x="425451" y="1471930"/>
                  </a:lnTo>
                  <a:lnTo>
                    <a:pt x="4254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CEFA4-271F-4CD8-A6FE-097AC17AA450}"/>
              </a:ext>
            </a:extLst>
          </p:cNvPr>
          <p:cNvSpPr txBox="1"/>
          <p:nvPr/>
        </p:nvSpPr>
        <p:spPr>
          <a:xfrm>
            <a:off x="1199074" y="4086615"/>
            <a:ext cx="482702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/>
              <a:t>Stock management system specifications </a:t>
            </a:r>
          </a:p>
          <a:p>
            <a:pPr algn="r"/>
            <a:r>
              <a:rPr kumimoji="1" lang="en-US" altLang="ja-JP" b="1" dirty="0"/>
              <a:t>Documentation EN Blueprint for TBFST</a:t>
            </a:r>
          </a:p>
          <a:p>
            <a:pPr algn="r"/>
            <a:r>
              <a:rPr kumimoji="1" lang="en-US" altLang="ja-JP" sz="1400" b="1" dirty="0"/>
              <a:t>Blueprint</a:t>
            </a:r>
          </a:p>
          <a:p>
            <a:pPr algn="r"/>
            <a:endParaRPr kumimoji="1" lang="en-US" altLang="ja-JP" sz="1400" dirty="0"/>
          </a:p>
          <a:p>
            <a:pPr algn="r"/>
            <a:r>
              <a:rPr kumimoji="1" lang="en-US" altLang="ja-JP" sz="1200" dirty="0"/>
              <a:t>R4</a:t>
            </a:r>
          </a:p>
          <a:p>
            <a:pPr algn="r"/>
            <a:r>
              <a:rPr kumimoji="1" lang="en-US" altLang="ja-JP" sz="1200" dirty="0"/>
              <a:t>Made for: Toyota Boshoku Filtration System(Thailand) Co., Ltd. </a:t>
            </a:r>
          </a:p>
          <a:p>
            <a:pPr algn="r"/>
            <a:r>
              <a:rPr kumimoji="1" lang="en-US" altLang="ja-JP" sz="1200" dirty="0"/>
              <a:t>By: TOMAS TECH CO.,LTD.</a:t>
            </a:r>
          </a:p>
          <a:p>
            <a:pPr algn="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00D60E-DEF8-4FC2-9AF6-F632CD65EC1B}"/>
              </a:ext>
            </a:extLst>
          </p:cNvPr>
          <p:cNvSpPr/>
          <p:nvPr/>
        </p:nvSpPr>
        <p:spPr>
          <a:xfrm>
            <a:off x="40640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Version 8/Oct/2024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5B4DA840-04A4-4B68-85C0-2E5D055F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010B2CE-2E6A-4AD5-BE49-4FB62FDB8834}"/>
              </a:ext>
            </a:extLst>
          </p:cNvPr>
          <p:cNvSpPr/>
          <p:nvPr/>
        </p:nvSpPr>
        <p:spPr>
          <a:xfrm>
            <a:off x="490728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FD61F-85BD-CEE8-58AE-0313D3A5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7759839"/>
            <a:ext cx="5955176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3-1-2. Customer DO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22752-EA45-01F4-2887-F4385F74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429295"/>
            <a:ext cx="6085840" cy="3332722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9A66499-83EC-BE26-862B-C866E78D6B3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35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3-1-3. Supplier DO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2BA161-FA28-31D9-DBDC-AAE800C29BA5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046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3-1-4. PO/PDS Line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D3A22-04C3-9A88-0B1C-CD4ADF66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705097"/>
            <a:ext cx="6117063" cy="506140"/>
          </a:xfrm>
          <a:prstGeom prst="rect">
            <a:avLst/>
          </a:prstGeom>
        </p:spPr>
      </p:pic>
      <p:sp>
        <p:nvSpPr>
          <p:cNvPr id="5" name="テキスト ボックス 29">
            <a:extLst>
              <a:ext uri="{FF2B5EF4-FFF2-40B4-BE49-F238E27FC236}">
                <a16:creationId xmlns:a16="http://schemas.microsoft.com/office/drawing/2014/main" id="{28E88B65-D498-20E4-32DB-DF85295C2843}"/>
              </a:ext>
            </a:extLst>
          </p:cNvPr>
          <p:cNvSpPr txBox="1"/>
          <p:nvPr/>
        </p:nvSpPr>
        <p:spPr>
          <a:xfrm>
            <a:off x="406399" y="2558125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Descriptions</a:t>
            </a:r>
          </a:p>
        </p:txBody>
      </p:sp>
      <p:graphicFrame>
        <p:nvGraphicFramePr>
          <p:cNvPr id="7" name="表 9">
            <a:extLst>
              <a:ext uri="{FF2B5EF4-FFF2-40B4-BE49-F238E27FC236}">
                <a16:creationId xmlns:a16="http://schemas.microsoft.com/office/drawing/2014/main" id="{89AC2BE2-5DCF-2453-D717-1924CF55C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96828"/>
              </p:ext>
            </p:extLst>
          </p:nvPr>
        </p:nvGraphicFramePr>
        <p:xfrm>
          <a:off x="420263" y="2808261"/>
          <a:ext cx="6117061" cy="3992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853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2069163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2662045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239206"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Description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1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1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184844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 ID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226754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Vendor 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GRN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PDS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Status of data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“I” (In process) status will be process on WMS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486858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Date created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83372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 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Shipped date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1168338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Line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78054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Part no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615696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Part name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38029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PO number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79343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PO 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PO line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011373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Plan qty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570627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Shipped U/M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Unit of material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770110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Received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Actual qty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Send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7652612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+mj-lt"/>
                          <a:ea typeface="Meiryo UI" panose="020B0604030504040204" pitchFamily="50" charset="-128"/>
                        </a:rPr>
                        <a:t>Received U/M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Unit of received material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highlight>
                            <a:srgbClr val="00FF00"/>
                          </a:highlight>
                        </a:rPr>
                        <a:t>Send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0400377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endParaRPr kumimoji="1" lang="en-US" altLang="ja-JP" sz="80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454012"/>
                  </a:ext>
                </a:extLst>
              </a:tr>
              <a:tr h="220886">
                <a:tc>
                  <a:txBody>
                    <a:bodyPr/>
                    <a:lstStyle/>
                    <a:p>
                      <a:endParaRPr kumimoji="1" lang="en-US" altLang="ja-JP" sz="80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65137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744A9A7-ABFF-BF3D-BD34-8BA4EEAEC735}"/>
              </a:ext>
            </a:extLst>
          </p:cNvPr>
          <p:cNvSpPr/>
          <p:nvPr/>
        </p:nvSpPr>
        <p:spPr>
          <a:xfrm>
            <a:off x="406399" y="1129801"/>
            <a:ext cx="1108329" cy="472037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800" dirty="0"/>
              <a:t>Syteline will create view table on middle DB tier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86C736-BD55-2A99-F81C-89D7E8383F5C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DD8B84-1F93-153C-5987-5CE6532CFAC5}"/>
              </a:ext>
            </a:extLst>
          </p:cNvPr>
          <p:cNvSpPr/>
          <p:nvPr/>
        </p:nvSpPr>
        <p:spPr>
          <a:xfrm>
            <a:off x="712470" y="7242810"/>
            <a:ext cx="102870" cy="102870"/>
          </a:xfrm>
          <a:prstGeom prst="ellipse">
            <a:avLst/>
          </a:prstGeom>
          <a:solidFill>
            <a:srgbClr val="00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  <a:highlight>
                <a:srgbClr val="00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9E6CF-8BE7-E5A8-C5A2-493FFE64101C}"/>
              </a:ext>
            </a:extLst>
          </p:cNvPr>
          <p:cNvSpPr txBox="1"/>
          <p:nvPr/>
        </p:nvSpPr>
        <p:spPr>
          <a:xfrm>
            <a:off x="763905" y="7019895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keying</a:t>
            </a:r>
          </a:p>
          <a:p>
            <a:r>
              <a:rPr lang="en-US" sz="1000" dirty="0"/>
              <a:t>Send back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561F47-B281-D668-6CB7-16E5F10A1E73}"/>
              </a:ext>
            </a:extLst>
          </p:cNvPr>
          <p:cNvSpPr/>
          <p:nvPr/>
        </p:nvSpPr>
        <p:spPr>
          <a:xfrm>
            <a:off x="712470" y="7086269"/>
            <a:ext cx="102870" cy="102870"/>
          </a:xfrm>
          <a:prstGeom prst="ellipse">
            <a:avLst/>
          </a:prstGeom>
          <a:solidFill>
            <a:srgbClr val="FFFF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768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3-1-5. Item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CA6BB-FE53-8A5B-8CBC-63119EF7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394460"/>
            <a:ext cx="6115342" cy="558560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EBF5E8-7583-7D5F-8095-2AB547E504AA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126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3-1-6. Location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B1327-23D1-E174-E0DC-553B92EA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0" y="1436369"/>
            <a:ext cx="5377940" cy="61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2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3-1-7. Department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0778A-3D2F-1674-6723-1C2BEBE7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6" y="1402080"/>
            <a:ext cx="5451480" cy="54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3-1-8. Customer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F68DB-7A6F-80F2-9370-778A605A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4" y="1504950"/>
            <a:ext cx="5669631" cy="53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3-1-9. Supplier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4AD2F-5DD6-C34C-0856-274605A1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332221"/>
            <a:ext cx="5966780" cy="36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9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3-1-10. User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3CB72-9BA5-C069-50B7-F8AA0E899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461079"/>
            <a:ext cx="6103200" cy="34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3-1-11. Packing Standard master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TBFST ⇒Pegasus</a:t>
            </a:r>
            <a:endParaRPr lang="ja-JP" alt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5D8C5-754D-6999-53A7-14BDC0B1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644093"/>
            <a:ext cx="5966250" cy="386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8FE0F-2394-6EB7-6B15-A5B40CBC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6381597"/>
            <a:ext cx="6017474" cy="2079639"/>
          </a:xfrm>
          <a:prstGeom prst="rect">
            <a:avLst/>
          </a:prstGeom>
        </p:spPr>
      </p:pic>
      <p:sp>
        <p:nvSpPr>
          <p:cNvPr id="8" name="テキスト ボックス 29">
            <a:extLst>
              <a:ext uri="{FF2B5EF4-FFF2-40B4-BE49-F238E27FC236}">
                <a16:creationId xmlns:a16="http://schemas.microsoft.com/office/drawing/2014/main" id="{A4A35C6D-084E-D39B-76B9-265783FF6195}"/>
              </a:ext>
            </a:extLst>
          </p:cNvPr>
          <p:cNvSpPr txBox="1"/>
          <p:nvPr/>
        </p:nvSpPr>
        <p:spPr>
          <a:xfrm>
            <a:off x="321203" y="6098714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Unit of measure conversion</a:t>
            </a:r>
          </a:p>
        </p:txBody>
      </p:sp>
      <p:sp>
        <p:nvSpPr>
          <p:cNvPr id="9" name="テキスト ボックス 29">
            <a:extLst>
              <a:ext uri="{FF2B5EF4-FFF2-40B4-BE49-F238E27FC236}">
                <a16:creationId xmlns:a16="http://schemas.microsoft.com/office/drawing/2014/main" id="{CC10917A-8B9D-591B-CDFB-0834E9DEAF11}"/>
              </a:ext>
            </a:extLst>
          </p:cNvPr>
          <p:cNvSpPr txBox="1"/>
          <p:nvPr/>
        </p:nvSpPr>
        <p:spPr>
          <a:xfrm>
            <a:off x="321203" y="1334449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Standard pack</a:t>
            </a:r>
          </a:p>
        </p:txBody>
      </p:sp>
    </p:spTree>
    <p:extLst>
      <p:ext uri="{BB962C8B-B14F-4D97-AF65-F5344CB8AC3E}">
        <p14:creationId xmlns:p14="http://schemas.microsoft.com/office/powerpoint/2010/main" val="121999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A56EBC7-709A-4ED6-A792-7E0F926F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3" y="386288"/>
            <a:ext cx="1427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ordia New" panose="020B0304020202020204" pitchFamily="34" charset="-34"/>
              </a:rPr>
              <a:t>Revision History</a:t>
            </a:r>
            <a:endParaRPr kumimoji="0" lang="en-US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843B40D-5CED-4F03-8A04-82D93EEB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63648"/>
              </p:ext>
            </p:extLst>
          </p:nvPr>
        </p:nvGraphicFramePr>
        <p:xfrm>
          <a:off x="289931" y="657714"/>
          <a:ext cx="6356195" cy="284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49">
                  <a:extLst>
                    <a:ext uri="{9D8B030D-6E8A-4147-A177-3AD203B41FA5}">
                      <a16:colId xmlns:a16="http://schemas.microsoft.com/office/drawing/2014/main" val="1689797891"/>
                    </a:ext>
                  </a:extLst>
                </a:gridCol>
                <a:gridCol w="731881">
                  <a:extLst>
                    <a:ext uri="{9D8B030D-6E8A-4147-A177-3AD203B41FA5}">
                      <a16:colId xmlns:a16="http://schemas.microsoft.com/office/drawing/2014/main" val="3968192231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1804588261"/>
                    </a:ext>
                  </a:extLst>
                </a:gridCol>
                <a:gridCol w="1900943">
                  <a:extLst>
                    <a:ext uri="{9D8B030D-6E8A-4147-A177-3AD203B41FA5}">
                      <a16:colId xmlns:a16="http://schemas.microsoft.com/office/drawing/2014/main" val="1088014115"/>
                    </a:ext>
                  </a:extLst>
                </a:gridCol>
              </a:tblGrid>
              <a:tr h="299724"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Version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File name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Details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25/Jul/2024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First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4824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19/Aug/2024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Second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59189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2/Sep/2024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R3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Third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16278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8/Oct/2024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Stock management system specifications 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Documentation EN Blueprint for TBFST</a:t>
                      </a:r>
                    </a:p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Blueprint</a:t>
                      </a:r>
                    </a:p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Fourth edition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551663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62276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74C7495-59A2-40E2-A622-FD8030C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E554ABE-F2EE-5982-9FD0-0A32CD62B60A}"/>
              </a:ext>
            </a:extLst>
          </p:cNvPr>
          <p:cNvSpPr/>
          <p:nvPr/>
        </p:nvSpPr>
        <p:spPr>
          <a:xfrm>
            <a:off x="5886900" y="162077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9CCB040-A0C8-3332-5702-D0AA6ED7A015}"/>
              </a:ext>
            </a:extLst>
          </p:cNvPr>
          <p:cNvSpPr/>
          <p:nvPr/>
        </p:nvSpPr>
        <p:spPr>
          <a:xfrm>
            <a:off x="5886900" y="210230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AD9CF6B-FFA7-223D-F8C5-0E19AECCFFC0}"/>
              </a:ext>
            </a:extLst>
          </p:cNvPr>
          <p:cNvSpPr/>
          <p:nvPr/>
        </p:nvSpPr>
        <p:spPr>
          <a:xfrm>
            <a:off x="5886900" y="260215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243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>
            <a:off x="3466705" y="3657834"/>
            <a:ext cx="0" cy="51211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RM – Materials Receive (PO from ERP)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862185" y="301869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Read PDS Line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2862185" y="416994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Data OK?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Yes / No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53432" y="833485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3"/>
            <a:endCxn id="11" idx="2"/>
          </p:cNvCxnSpPr>
          <p:nvPr/>
        </p:nvCxnSpPr>
        <p:spPr>
          <a:xfrm flipV="1">
            <a:off x="4071225" y="3520700"/>
            <a:ext cx="1242988" cy="97171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3422292" y="481487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12482" y="429657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80" idx="0"/>
          </p:cNvCxnSpPr>
          <p:nvPr/>
        </p:nvCxnSpPr>
        <p:spPr>
          <a:xfrm rot="16200000" flipH="1">
            <a:off x="2622642" y="5658944"/>
            <a:ext cx="2225373" cy="537246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185244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Send/Resend PDS Line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12" idx="2"/>
          </p:cNvCxnSpPr>
          <p:nvPr/>
        </p:nvCxnSpPr>
        <p:spPr>
          <a:xfrm>
            <a:off x="1846854" y="2172016"/>
            <a:ext cx="1188302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4824096" y="3155831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Report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9431" y="704025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/ Create RM </a:t>
            </a:r>
            <a:r>
              <a:rPr kumimoji="1" lang="en-US" altLang="ja-JP" sz="800" dirty="0" err="1">
                <a:solidFill>
                  <a:schemeClr val="tx1"/>
                </a:solidFill>
              </a:rPr>
              <a:t>schdule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3951" y="7679389"/>
            <a:ext cx="0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12D4E3E6-D96E-BC8E-0275-CB7ED3BD96B5}"/>
              </a:ext>
            </a:extLst>
          </p:cNvPr>
          <p:cNvSpPr/>
          <p:nvPr/>
        </p:nvSpPr>
        <p:spPr>
          <a:xfrm>
            <a:off x="3035156" y="1852449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14" name="直線矢印コネクタ 132">
            <a:extLst>
              <a:ext uri="{FF2B5EF4-FFF2-40B4-BE49-F238E27FC236}">
                <a16:creationId xmlns:a16="http://schemas.microsoft.com/office/drawing/2014/main" id="{8A854170-295C-6550-D706-C4BC329777B1}"/>
              </a:ext>
            </a:extLst>
          </p:cNvPr>
          <p:cNvCxnSpPr>
            <a:cxnSpLocks/>
            <a:stCxn id="12" idx="3"/>
            <a:endCxn id="81" idx="0"/>
          </p:cNvCxnSpPr>
          <p:nvPr/>
        </p:nvCxnSpPr>
        <p:spPr>
          <a:xfrm flipH="1">
            <a:off x="3466705" y="2491582"/>
            <a:ext cx="5371" cy="52711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BADF5E-3B6F-A532-78AB-6BE0D68E439F}"/>
              </a:ext>
            </a:extLst>
          </p:cNvPr>
          <p:cNvSpPr txBox="1"/>
          <p:nvPr/>
        </p:nvSpPr>
        <p:spPr>
          <a:xfrm>
            <a:off x="701317" y="2755140"/>
            <a:ext cx="17895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confirm flow with </a:t>
            </a:r>
            <a:r>
              <a:rPr lang="en-US" dirty="0" err="1"/>
              <a:t>K.Golf</a:t>
            </a:r>
            <a:endParaRPr lang="en-US" dirty="0"/>
          </a:p>
        </p:txBody>
      </p:sp>
      <p:cxnSp>
        <p:nvCxnSpPr>
          <p:cNvPr id="42" name="コネクタ: カギ線 78">
            <a:extLst>
              <a:ext uri="{FF2B5EF4-FFF2-40B4-BE49-F238E27FC236}">
                <a16:creationId xmlns:a16="http://schemas.microsoft.com/office/drawing/2014/main" id="{ED1E39C6-E2BD-EFF1-B06C-7FF297E80443}"/>
              </a:ext>
            </a:extLst>
          </p:cNvPr>
          <p:cNvCxnSpPr>
            <a:cxnSpLocks/>
            <a:stCxn id="11" idx="0"/>
            <a:endCxn id="12" idx="4"/>
          </p:cNvCxnSpPr>
          <p:nvPr/>
        </p:nvCxnSpPr>
        <p:spPr>
          <a:xfrm rot="16200000" flipV="1">
            <a:off x="4119698" y="1961315"/>
            <a:ext cx="983815" cy="140521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6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9976511" y="2982389"/>
            <a:ext cx="466" cy="8743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RM – Materials Receive (Continue)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9371991" y="3856762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File import error?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945810" y="1875644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2"/>
            <a:endCxn id="11" idx="3"/>
          </p:cNvCxnSpPr>
          <p:nvPr/>
        </p:nvCxnSpPr>
        <p:spPr>
          <a:xfrm rot="5400000">
            <a:off x="9408709" y="4162227"/>
            <a:ext cx="228330" cy="90727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9231223" y="446038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10566346" y="475538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50" idx="0"/>
          </p:cNvCxnSpPr>
          <p:nvPr/>
        </p:nvCxnSpPr>
        <p:spPr>
          <a:xfrm rot="16200000" flipH="1">
            <a:off x="10016340" y="4461870"/>
            <a:ext cx="458310" cy="53796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7148342" y="234412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Linkage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Purchase Order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8357382" y="2662822"/>
            <a:ext cx="1015075" cy="8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8089003" y="4547594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E2740A6D-6FFB-2759-12C8-E9D1212967AC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7599239" y="4542253"/>
            <a:ext cx="489765" cy="187776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FBC527-7691-790A-3F09-A78EA9057722}"/>
              </a:ext>
            </a:extLst>
          </p:cNvPr>
          <p:cNvSpPr/>
          <p:nvPr/>
        </p:nvSpPr>
        <p:spPr>
          <a:xfrm>
            <a:off x="8346185" y="3647718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BK file manual import (*1)(*2)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5019A113-EF43-2F40-BB59-4F2DC52717A2}"/>
              </a:ext>
            </a:extLst>
          </p:cNvPr>
          <p:cNvCxnSpPr>
            <a:cxnSpLocks/>
            <a:endCxn id="27" idx="1"/>
          </p:cNvCxnSpPr>
          <p:nvPr/>
        </p:nvCxnSpPr>
        <p:spPr>
          <a:xfrm rot="5400000" flipH="1" flipV="1">
            <a:off x="7939130" y="3490262"/>
            <a:ext cx="67163" cy="74694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AF6BF69C-14FD-4DBE-21EC-FF0FFD8BEA3B}"/>
              </a:ext>
            </a:extLst>
          </p:cNvPr>
          <p:cNvCxnSpPr>
            <a:cxnSpLocks/>
            <a:stCxn id="27" idx="3"/>
            <a:endCxn id="35" idx="2"/>
          </p:cNvCxnSpPr>
          <p:nvPr/>
        </p:nvCxnSpPr>
        <p:spPr>
          <a:xfrm flipV="1">
            <a:off x="9326419" y="3611564"/>
            <a:ext cx="621429" cy="21858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B7195886-F98A-BFC7-DB33-439FB927B887}"/>
              </a:ext>
            </a:extLst>
          </p:cNvPr>
          <p:cNvSpPr/>
          <p:nvPr/>
        </p:nvSpPr>
        <p:spPr>
          <a:xfrm>
            <a:off x="9947848" y="3582668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1185D96B-0BFC-1AA4-7B44-F1F9C8BBB57B}"/>
              </a:ext>
            </a:extLst>
          </p:cNvPr>
          <p:cNvCxnSpPr>
            <a:cxnSpLocks/>
            <a:endCxn id="4" idx="2"/>
          </p:cNvCxnSpPr>
          <p:nvPr/>
        </p:nvCxnSpPr>
        <p:spPr>
          <a:xfrm rot="5400000" flipH="1" flipV="1">
            <a:off x="7219023" y="3363477"/>
            <a:ext cx="914055" cy="15362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C64905D-BB1F-9308-3775-91719A1A1247}"/>
              </a:ext>
            </a:extLst>
          </p:cNvPr>
          <p:cNvSpPr/>
          <p:nvPr/>
        </p:nvSpPr>
        <p:spPr>
          <a:xfrm>
            <a:off x="4188828" y="523493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FC1FCFC-2273-E5B9-5D27-E0DA25A116E9}"/>
              </a:ext>
            </a:extLst>
          </p:cNvPr>
          <p:cNvSpPr/>
          <p:nvPr/>
        </p:nvSpPr>
        <p:spPr>
          <a:xfrm>
            <a:off x="3399827" y="4729938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3B6EC-A360-CA11-1061-92CB1BF643C7}"/>
              </a:ext>
            </a:extLst>
          </p:cNvPr>
          <p:cNvSpPr/>
          <p:nvPr/>
        </p:nvSpPr>
        <p:spPr>
          <a:xfrm>
            <a:off x="9909959" y="496000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Checking the linked data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D832273-C21F-E69A-E3AA-E56DF06AF994}"/>
              </a:ext>
            </a:extLst>
          </p:cNvPr>
          <p:cNvSpPr/>
          <p:nvPr/>
        </p:nvSpPr>
        <p:spPr>
          <a:xfrm>
            <a:off x="6952425" y="6182187"/>
            <a:ext cx="2586852" cy="10574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dirty="0">
                <a:solidFill>
                  <a:schemeClr val="tx1"/>
                </a:solidFill>
              </a:rPr>
              <a:t>*1 If there is an import error, set an error flag. Since the import completion flag is not set, it is possible to import the same Order NO / Parts no.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*2 After importing, backup files are stored in the “Normal folder" and the “Error folder".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*3 Allow deletion of linked data. Limited to data before Working status.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5" name="フローチャート: 判断 54">
            <a:extLst>
              <a:ext uri="{FF2B5EF4-FFF2-40B4-BE49-F238E27FC236}">
                <a16:creationId xmlns:a16="http://schemas.microsoft.com/office/drawing/2014/main" id="{65DEF58E-3881-B461-1C91-5D7071C7B27E}"/>
              </a:ext>
            </a:extLst>
          </p:cNvPr>
          <p:cNvSpPr/>
          <p:nvPr/>
        </p:nvSpPr>
        <p:spPr>
          <a:xfrm>
            <a:off x="9910317" y="5792629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Should it be removed or not? (*3)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630BD62A-17B3-B96D-9928-55554B0AEDB3}"/>
              </a:ext>
            </a:extLst>
          </p:cNvPr>
          <p:cNvCxnSpPr>
            <a:cxnSpLocks/>
            <a:stCxn id="55" idx="1"/>
            <a:endCxn id="63" idx="4"/>
          </p:cNvCxnSpPr>
          <p:nvPr/>
        </p:nvCxnSpPr>
        <p:spPr>
          <a:xfrm rot="10800000">
            <a:off x="7710325" y="4752636"/>
            <a:ext cx="2199993" cy="136246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62">
            <a:extLst>
              <a:ext uri="{FF2B5EF4-FFF2-40B4-BE49-F238E27FC236}">
                <a16:creationId xmlns:a16="http://schemas.microsoft.com/office/drawing/2014/main" id="{BF0C3394-25C4-7DA8-94AE-039B53C75398}"/>
              </a:ext>
            </a:extLst>
          </p:cNvPr>
          <p:cNvSpPr/>
          <p:nvPr/>
        </p:nvSpPr>
        <p:spPr>
          <a:xfrm>
            <a:off x="7681428" y="4694845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425D791D-87B9-D1F7-4BD5-A932F93C927A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10417916" y="5695707"/>
            <a:ext cx="193485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0A1053-8AF2-D960-3A21-28E2328E9CDE}"/>
              </a:ext>
            </a:extLst>
          </p:cNvPr>
          <p:cNvSpPr/>
          <p:nvPr/>
        </p:nvSpPr>
        <p:spPr>
          <a:xfrm>
            <a:off x="9447448" y="586349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519CE05-86F9-B391-7538-666CF12E59A1}"/>
              </a:ext>
            </a:extLst>
          </p:cNvPr>
          <p:cNvSpPr/>
          <p:nvPr/>
        </p:nvSpPr>
        <p:spPr>
          <a:xfrm>
            <a:off x="10643152" y="6316913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9909959" y="6727072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A405F1E3-73DE-4F39-022E-3511035C88E1}"/>
              </a:ext>
            </a:extLst>
          </p:cNvPr>
          <p:cNvCxnSpPr>
            <a:cxnSpLocks/>
            <a:stCxn id="55" idx="2"/>
            <a:endCxn id="80" idx="0"/>
          </p:cNvCxnSpPr>
          <p:nvPr/>
        </p:nvCxnSpPr>
        <p:spPr>
          <a:xfrm rot="5400000">
            <a:off x="10369905" y="6582140"/>
            <a:ext cx="289506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3691808" y="2611478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Material Receive</a:t>
            </a:r>
            <a:endParaRPr kumimoji="1" lang="th-TH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to temporary RM area</a:t>
            </a:r>
          </a:p>
        </p:txBody>
      </p:sp>
      <p:sp>
        <p:nvSpPr>
          <p:cNvPr id="9" name="正方形/長方形 80">
            <a:extLst>
              <a:ext uri="{FF2B5EF4-FFF2-40B4-BE49-F238E27FC236}">
                <a16:creationId xmlns:a16="http://schemas.microsoft.com/office/drawing/2014/main" id="{45E3283F-BC78-EF19-B38C-F06CEA246FAC}"/>
              </a:ext>
            </a:extLst>
          </p:cNvPr>
          <p:cNvSpPr/>
          <p:nvPr/>
        </p:nvSpPr>
        <p:spPr>
          <a:xfrm>
            <a:off x="2219960" y="4727007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Return Materials</a:t>
            </a:r>
          </a:p>
        </p:txBody>
      </p:sp>
      <p:sp>
        <p:nvSpPr>
          <p:cNvPr id="10" name="正方形/長方形 80">
            <a:extLst>
              <a:ext uri="{FF2B5EF4-FFF2-40B4-BE49-F238E27FC236}">
                <a16:creationId xmlns:a16="http://schemas.microsoft.com/office/drawing/2014/main" id="{4C7E0B7E-A91F-3988-0CFE-48B261B8EA77}"/>
              </a:ext>
            </a:extLst>
          </p:cNvPr>
          <p:cNvSpPr/>
          <p:nvPr/>
        </p:nvSpPr>
        <p:spPr>
          <a:xfrm>
            <a:off x="3691808" y="571292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QC Confirm and move to storage location</a:t>
            </a:r>
          </a:p>
        </p:txBody>
      </p:sp>
      <p:sp>
        <p:nvSpPr>
          <p:cNvPr id="12" name="フローチャート: 判断 21">
            <a:extLst>
              <a:ext uri="{FF2B5EF4-FFF2-40B4-BE49-F238E27FC236}">
                <a16:creationId xmlns:a16="http://schemas.microsoft.com/office/drawing/2014/main" id="{404ECE48-2B08-0DC5-5E45-6AA6035D24D5}"/>
              </a:ext>
            </a:extLst>
          </p:cNvPr>
          <p:cNvSpPr/>
          <p:nvPr/>
        </p:nvSpPr>
        <p:spPr>
          <a:xfrm>
            <a:off x="3691808" y="458999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QC Inspection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58BCB1-812E-FDA0-9F62-A2A64CE13B35}"/>
              </a:ext>
            </a:extLst>
          </p:cNvPr>
          <p:cNvCxnSpPr>
            <a:cxnSpLocks/>
            <a:stCxn id="8" idx="2"/>
            <a:endCxn id="62" idx="0"/>
          </p:cNvCxnSpPr>
          <p:nvPr/>
        </p:nvCxnSpPr>
        <p:spPr>
          <a:xfrm>
            <a:off x="4296328" y="3102481"/>
            <a:ext cx="0" cy="49456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80">
            <a:extLst>
              <a:ext uri="{FF2B5EF4-FFF2-40B4-BE49-F238E27FC236}">
                <a16:creationId xmlns:a16="http://schemas.microsoft.com/office/drawing/2014/main" id="{830934F9-5001-D277-0A4E-A6C603089053}"/>
              </a:ext>
            </a:extLst>
          </p:cNvPr>
          <p:cNvSpPr/>
          <p:nvPr/>
        </p:nvSpPr>
        <p:spPr>
          <a:xfrm>
            <a:off x="640079" y="7424759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Get RM result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7672F2-8F9A-BFF5-C46F-2CB04E036CB9}"/>
              </a:ext>
            </a:extLst>
          </p:cNvPr>
          <p:cNvCxnSpPr>
            <a:cxnSpLocks/>
            <a:stCxn id="9" idx="2"/>
            <a:endCxn id="29" idx="0"/>
          </p:cNvCxnSpPr>
          <p:nvPr/>
        </p:nvCxnSpPr>
        <p:spPr>
          <a:xfrm flipH="1">
            <a:off x="2820621" y="5097918"/>
            <a:ext cx="3859" cy="61500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87D8897-2A78-4580-A8B3-D4FCE1936DBB}"/>
              </a:ext>
            </a:extLst>
          </p:cNvPr>
          <p:cNvCxnSpPr>
            <a:cxnSpLocks/>
            <a:stCxn id="15" idx="2"/>
            <a:endCxn id="16" idx="3"/>
          </p:cNvCxnSpPr>
          <p:nvPr/>
        </p:nvCxnSpPr>
        <p:spPr>
          <a:xfrm rot="10800000">
            <a:off x="1849120" y="7610216"/>
            <a:ext cx="538441" cy="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80">
            <a:extLst>
              <a:ext uri="{FF2B5EF4-FFF2-40B4-BE49-F238E27FC236}">
                <a16:creationId xmlns:a16="http://schemas.microsoft.com/office/drawing/2014/main" id="{83E8E3B0-0C07-ED2D-4CD3-E69EEB2D6FED}"/>
              </a:ext>
            </a:extLst>
          </p:cNvPr>
          <p:cNvSpPr/>
          <p:nvPr/>
        </p:nvSpPr>
        <p:spPr>
          <a:xfrm>
            <a:off x="2219960" y="6525118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Feedback RM result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6BDC336-D317-F94D-C269-7600763C13DE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>
            <a:off x="4296328" y="5234931"/>
            <a:ext cx="0" cy="47799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37AEAD-E7ED-B9BD-8DDD-13D5ADAF9E12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>
            <a:off x="3429000" y="4912463"/>
            <a:ext cx="262808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2A1E6A2-19B1-28D8-BCAD-C3B78405807E}"/>
              </a:ext>
            </a:extLst>
          </p:cNvPr>
          <p:cNvCxnSpPr>
            <a:stCxn id="57" idx="4"/>
            <a:endCxn id="8" idx="0"/>
          </p:cNvCxnSpPr>
          <p:nvPr/>
        </p:nvCxnSpPr>
        <p:spPr>
          <a:xfrm flipH="1">
            <a:off x="4296328" y="2168917"/>
            <a:ext cx="1" cy="44256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80">
            <a:extLst>
              <a:ext uri="{FF2B5EF4-FFF2-40B4-BE49-F238E27FC236}">
                <a16:creationId xmlns:a16="http://schemas.microsoft.com/office/drawing/2014/main" id="{13CD7E37-2709-B215-E44D-44FFBF40D660}"/>
              </a:ext>
            </a:extLst>
          </p:cNvPr>
          <p:cNvSpPr/>
          <p:nvPr/>
        </p:nvSpPr>
        <p:spPr>
          <a:xfrm>
            <a:off x="3691808" y="3597041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the KANBAN tag.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and move to QC area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156ABC4-A3E7-9ACC-3769-C00158A5363F}"/>
              </a:ext>
            </a:extLst>
          </p:cNvPr>
          <p:cNvCxnSpPr>
            <a:cxnSpLocks/>
            <a:stCxn id="62" idx="2"/>
            <a:endCxn id="12" idx="0"/>
          </p:cNvCxnSpPr>
          <p:nvPr/>
        </p:nvCxnSpPr>
        <p:spPr>
          <a:xfrm>
            <a:off x="4296328" y="4088044"/>
            <a:ext cx="0" cy="50195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llout: Line 5">
            <a:extLst>
              <a:ext uri="{FF2B5EF4-FFF2-40B4-BE49-F238E27FC236}">
                <a16:creationId xmlns:a16="http://schemas.microsoft.com/office/drawing/2014/main" id="{FEBF87B8-FC3E-D367-3E44-90FD935C6D51}"/>
              </a:ext>
            </a:extLst>
          </p:cNvPr>
          <p:cNvSpPr/>
          <p:nvPr/>
        </p:nvSpPr>
        <p:spPr>
          <a:xfrm>
            <a:off x="2376784" y="3015557"/>
            <a:ext cx="1010920" cy="1005286"/>
          </a:xfrm>
          <a:prstGeom prst="borderCallout1">
            <a:avLst>
              <a:gd name="adj1" fmla="val 83427"/>
              <a:gd name="adj2" fmla="val 103334"/>
              <a:gd name="adj3" fmla="val 80576"/>
              <a:gd name="adj4" fmla="val 125278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May import KANBAN list for material receive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User needs to scan only one KANBAN label and confirm all KANBAN lot.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B0D7C92-79E6-B1BE-5268-7EE9063967FF}"/>
              </a:ext>
            </a:extLst>
          </p:cNvPr>
          <p:cNvSpPr/>
          <p:nvPr/>
        </p:nvSpPr>
        <p:spPr>
          <a:xfrm>
            <a:off x="3536957" y="32891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CDBB19CC-1A52-7208-01A2-4DA3ABBF5B9A}"/>
              </a:ext>
            </a:extLst>
          </p:cNvPr>
          <p:cNvSpPr/>
          <p:nvPr/>
        </p:nvSpPr>
        <p:spPr>
          <a:xfrm>
            <a:off x="2387560" y="7290649"/>
            <a:ext cx="873840" cy="639133"/>
          </a:xfrm>
          <a:prstGeom prst="flowChartMagneticDisk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Middle Tier</a:t>
            </a:r>
          </a:p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DB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2D18B0-04BA-0530-7C0D-74D248996F0D}"/>
              </a:ext>
            </a:extLst>
          </p:cNvPr>
          <p:cNvCxnSpPr>
            <a:cxnSpLocks/>
            <a:stCxn id="31" idx="2"/>
            <a:endCxn id="15" idx="1"/>
          </p:cNvCxnSpPr>
          <p:nvPr/>
        </p:nvCxnSpPr>
        <p:spPr>
          <a:xfrm>
            <a:off x="2824480" y="6896029"/>
            <a:ext cx="0" cy="39462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80">
            <a:extLst>
              <a:ext uri="{FF2B5EF4-FFF2-40B4-BE49-F238E27FC236}">
                <a16:creationId xmlns:a16="http://schemas.microsoft.com/office/drawing/2014/main" id="{132EEB1C-C0BD-B9C2-1698-335B48473F58}"/>
              </a:ext>
            </a:extLst>
          </p:cNvPr>
          <p:cNvSpPr/>
          <p:nvPr/>
        </p:nvSpPr>
        <p:spPr>
          <a:xfrm>
            <a:off x="2216101" y="571292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Confirm RM transactions on web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3B8006-D463-4714-D600-AF2DD15BCB0E}"/>
              </a:ext>
            </a:extLst>
          </p:cNvPr>
          <p:cNvCxnSpPr>
            <a:cxnSpLocks/>
            <a:stCxn id="29" idx="2"/>
            <a:endCxn id="31" idx="0"/>
          </p:cNvCxnSpPr>
          <p:nvPr/>
        </p:nvCxnSpPr>
        <p:spPr>
          <a:xfrm>
            <a:off x="2820621" y="6083832"/>
            <a:ext cx="3859" cy="44128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2F442A-3EDF-CDC0-40E6-5C24B92A50B7}"/>
              </a:ext>
            </a:extLst>
          </p:cNvPr>
          <p:cNvCxnSpPr>
            <a:cxnSpLocks/>
            <a:stCxn id="10" idx="1"/>
            <a:endCxn id="29" idx="3"/>
          </p:cNvCxnSpPr>
          <p:nvPr/>
        </p:nvCxnSpPr>
        <p:spPr>
          <a:xfrm flipH="1">
            <a:off x="3425141" y="5898377"/>
            <a:ext cx="266667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36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WIP - Outbound RM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89719" y="248428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Process the outbound items from Picking List / Materials return List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89719" y="459215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Finished?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F90144A5-A025-88FD-ABD2-B20F3425D369}"/>
              </a:ext>
            </a:extLst>
          </p:cNvPr>
          <p:cNvSpPr/>
          <p:nvPr/>
        </p:nvSpPr>
        <p:spPr>
          <a:xfrm>
            <a:off x="3689719" y="357400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an item KANBAN &amp; Move items to destination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4294239" y="3123421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0F359B-6313-F4F7-7897-008EDD31A8CA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4294239" y="4213139"/>
            <a:ext cx="0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 flipV="1">
            <a:off x="4898759" y="3893572"/>
            <a:ext cx="12700" cy="1021051"/>
          </a:xfrm>
          <a:prstGeom prst="bentConnector3">
            <a:avLst>
              <a:gd name="adj1" fmla="val 462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A9996-F322-1284-3CCA-8C387B13251D}"/>
              </a:ext>
            </a:extLst>
          </p:cNvPr>
          <p:cNvSpPr/>
          <p:nvPr/>
        </p:nvSpPr>
        <p:spPr>
          <a:xfrm>
            <a:off x="3882521" y="5616106"/>
            <a:ext cx="830572" cy="2163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294239" y="5237091"/>
            <a:ext cx="3568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211689" y="523310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79047" y="471697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81519933-EF56-DD5E-EE13-8931F4470E1B}"/>
              </a:ext>
            </a:extLst>
          </p:cNvPr>
          <p:cNvSpPr/>
          <p:nvPr/>
        </p:nvSpPr>
        <p:spPr>
          <a:xfrm>
            <a:off x="5272458" y="2755528"/>
            <a:ext cx="1179142" cy="735785"/>
          </a:xfrm>
          <a:prstGeom prst="borderCallout1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 system will automatically created an Outbound / Inbound transactions at source and destination (manual select) locations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BC298EC3-C946-FD87-C34E-1785B4C72F60}"/>
              </a:ext>
            </a:extLst>
          </p:cNvPr>
          <p:cNvSpPr/>
          <p:nvPr/>
        </p:nvSpPr>
        <p:spPr>
          <a:xfrm>
            <a:off x="929645" y="3981190"/>
            <a:ext cx="2012945" cy="1634916"/>
          </a:xfrm>
          <a:prstGeom prst="borderCallout1">
            <a:avLst>
              <a:gd name="adj1" fmla="val 62246"/>
              <a:gd name="adj2" fmla="val 102496"/>
              <a:gd name="adj3" fmla="val -10153"/>
              <a:gd name="adj4" fmla="val 13469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Where to get the destination data location?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Referred to PS 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How to separate for common part?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Let user select the destination location in HT.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User must scan the source location on picking.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 qty will be specified in KANBAN.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4FF351-9C9F-1C3C-54C1-9912540BF181}"/>
              </a:ext>
            </a:extLst>
          </p:cNvPr>
          <p:cNvSpPr/>
          <p:nvPr/>
        </p:nvSpPr>
        <p:spPr>
          <a:xfrm>
            <a:off x="2829926" y="365308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496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 flipH="1">
            <a:off x="3465983" y="2506901"/>
            <a:ext cx="466" cy="8743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FG – PS-WIP/FG Production Sc(CSV import)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861929" y="186776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Received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PS-FG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Inbound from ERP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2861463" y="338127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File import error?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53432" y="754618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2"/>
            <a:endCxn id="11" idx="3"/>
          </p:cNvCxnSpPr>
          <p:nvPr/>
        </p:nvCxnSpPr>
        <p:spPr>
          <a:xfrm rot="5400000">
            <a:off x="2898181" y="3686739"/>
            <a:ext cx="228330" cy="90727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2720695" y="398490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55818" y="427989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50" idx="0"/>
          </p:cNvCxnSpPr>
          <p:nvPr/>
        </p:nvCxnSpPr>
        <p:spPr>
          <a:xfrm rot="16200000" flipH="1">
            <a:off x="3505812" y="3986382"/>
            <a:ext cx="458310" cy="53796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186863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Linkage WIP/FG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Production Schedule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 flipV="1">
            <a:off x="1846854" y="2187334"/>
            <a:ext cx="1015075" cy="8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1578475" y="4072106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フローチャート: 判断 21">
            <a:extLst>
              <a:ext uri="{FF2B5EF4-FFF2-40B4-BE49-F238E27FC236}">
                <a16:creationId xmlns:a16="http://schemas.microsoft.com/office/drawing/2014/main" id="{404ECE48-2B08-0DC5-5E45-6AA6035D24D5}"/>
              </a:ext>
            </a:extLst>
          </p:cNvPr>
          <p:cNvSpPr/>
          <p:nvPr/>
        </p:nvSpPr>
        <p:spPr>
          <a:xfrm>
            <a:off x="484190" y="3421828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Modification required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E2740A6D-6FFB-2759-12C8-E9D1212967AC}"/>
              </a:ext>
            </a:extLst>
          </p:cNvPr>
          <p:cNvCxnSpPr>
            <a:cxnSpLocks/>
            <a:stCxn id="11" idx="1"/>
            <a:endCxn id="22" idx="2"/>
          </p:cNvCxnSpPr>
          <p:nvPr/>
        </p:nvCxnSpPr>
        <p:spPr>
          <a:xfrm rot="10800000">
            <a:off x="1088711" y="4066765"/>
            <a:ext cx="489765" cy="187776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FBC527-7691-790A-3F09-A78EA9057722}"/>
              </a:ext>
            </a:extLst>
          </p:cNvPr>
          <p:cNvSpPr/>
          <p:nvPr/>
        </p:nvSpPr>
        <p:spPr>
          <a:xfrm>
            <a:off x="1835657" y="3172230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BK file manual import (*1)(*2)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5019A113-EF43-2F40-BB59-4F2DC52717A2}"/>
              </a:ext>
            </a:extLst>
          </p:cNvPr>
          <p:cNvCxnSpPr>
            <a:cxnSpLocks/>
            <a:stCxn id="22" idx="0"/>
            <a:endCxn id="27" idx="1"/>
          </p:cNvCxnSpPr>
          <p:nvPr/>
        </p:nvCxnSpPr>
        <p:spPr>
          <a:xfrm rot="5400000" flipH="1" flipV="1">
            <a:off x="1428602" y="3014774"/>
            <a:ext cx="67163" cy="74694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AF6BF69C-14FD-4DBE-21EC-FF0FFD8BEA3B}"/>
              </a:ext>
            </a:extLst>
          </p:cNvPr>
          <p:cNvCxnSpPr>
            <a:cxnSpLocks/>
            <a:stCxn id="27" idx="3"/>
            <a:endCxn id="35" idx="2"/>
          </p:cNvCxnSpPr>
          <p:nvPr/>
        </p:nvCxnSpPr>
        <p:spPr>
          <a:xfrm flipV="1">
            <a:off x="2815891" y="3136076"/>
            <a:ext cx="621429" cy="21858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B7195886-F98A-BFC7-DB33-439FB927B887}"/>
              </a:ext>
            </a:extLst>
          </p:cNvPr>
          <p:cNvSpPr/>
          <p:nvPr/>
        </p:nvSpPr>
        <p:spPr>
          <a:xfrm>
            <a:off x="3437320" y="3107180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1185D96B-0BFC-1AA4-7B44-F1F9C8BBB57B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rot="5400000" flipH="1" flipV="1">
            <a:off x="708495" y="2887989"/>
            <a:ext cx="914055" cy="15362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C64905D-BB1F-9308-3775-91719A1A1247}"/>
              </a:ext>
            </a:extLst>
          </p:cNvPr>
          <p:cNvSpPr/>
          <p:nvPr/>
        </p:nvSpPr>
        <p:spPr>
          <a:xfrm>
            <a:off x="696116" y="310996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FC1FCFC-2273-E5B9-5D27-E0DA25A116E9}"/>
              </a:ext>
            </a:extLst>
          </p:cNvPr>
          <p:cNvSpPr/>
          <p:nvPr/>
        </p:nvSpPr>
        <p:spPr>
          <a:xfrm>
            <a:off x="1271405" y="315105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3B6EC-A360-CA11-1061-92CB1BF643C7}"/>
              </a:ext>
            </a:extLst>
          </p:cNvPr>
          <p:cNvSpPr/>
          <p:nvPr/>
        </p:nvSpPr>
        <p:spPr>
          <a:xfrm>
            <a:off x="3399431" y="448452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Checking the linked data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D832273-C21F-E69A-E3AA-E56DF06AF994}"/>
              </a:ext>
            </a:extLst>
          </p:cNvPr>
          <p:cNvSpPr/>
          <p:nvPr/>
        </p:nvSpPr>
        <p:spPr>
          <a:xfrm>
            <a:off x="441897" y="5706699"/>
            <a:ext cx="2586852" cy="10574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dirty="0">
                <a:solidFill>
                  <a:schemeClr val="tx1"/>
                </a:solidFill>
              </a:rPr>
              <a:t>*1 If there is an import error, set an error flag. Since the import completion flag is not set, it is possible to import the same Order NO / Parts no.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*2 After importing, backup files are stored in the “Normal folder" and the “Error folder".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*3 Allow deletion of linked data. Limited to data before Working status.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5" name="フローチャート: 判断 54">
            <a:extLst>
              <a:ext uri="{FF2B5EF4-FFF2-40B4-BE49-F238E27FC236}">
                <a16:creationId xmlns:a16="http://schemas.microsoft.com/office/drawing/2014/main" id="{65DEF58E-3881-B461-1C91-5D7071C7B27E}"/>
              </a:ext>
            </a:extLst>
          </p:cNvPr>
          <p:cNvSpPr/>
          <p:nvPr/>
        </p:nvSpPr>
        <p:spPr>
          <a:xfrm>
            <a:off x="3399789" y="5317141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Should it be removed or not? (*3)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630BD62A-17B3-B96D-9928-55554B0AEDB3}"/>
              </a:ext>
            </a:extLst>
          </p:cNvPr>
          <p:cNvCxnSpPr>
            <a:cxnSpLocks/>
            <a:stCxn id="55" idx="1"/>
            <a:endCxn id="63" idx="4"/>
          </p:cNvCxnSpPr>
          <p:nvPr/>
        </p:nvCxnSpPr>
        <p:spPr>
          <a:xfrm rot="10800000">
            <a:off x="1199797" y="4277148"/>
            <a:ext cx="2199993" cy="136246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62">
            <a:extLst>
              <a:ext uri="{FF2B5EF4-FFF2-40B4-BE49-F238E27FC236}">
                <a16:creationId xmlns:a16="http://schemas.microsoft.com/office/drawing/2014/main" id="{BF0C3394-25C4-7DA8-94AE-039B53C75398}"/>
              </a:ext>
            </a:extLst>
          </p:cNvPr>
          <p:cNvSpPr/>
          <p:nvPr/>
        </p:nvSpPr>
        <p:spPr>
          <a:xfrm>
            <a:off x="1170900" y="4219357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425D791D-87B9-D1F7-4BD5-A932F93C927A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3907388" y="5220219"/>
            <a:ext cx="193485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0A1053-8AF2-D960-3A21-28E2328E9CDE}"/>
              </a:ext>
            </a:extLst>
          </p:cNvPr>
          <p:cNvSpPr/>
          <p:nvPr/>
        </p:nvSpPr>
        <p:spPr>
          <a:xfrm>
            <a:off x="2936920" y="538800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519CE05-86F9-B391-7538-666CF12E59A1}"/>
              </a:ext>
            </a:extLst>
          </p:cNvPr>
          <p:cNvSpPr/>
          <p:nvPr/>
        </p:nvSpPr>
        <p:spPr>
          <a:xfrm>
            <a:off x="4132624" y="584142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9431" y="625158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A405F1E3-73DE-4F39-022E-3511035C88E1}"/>
              </a:ext>
            </a:extLst>
          </p:cNvPr>
          <p:cNvCxnSpPr>
            <a:cxnSpLocks/>
            <a:stCxn id="55" idx="2"/>
            <a:endCxn id="80" idx="0"/>
          </p:cNvCxnSpPr>
          <p:nvPr/>
        </p:nvCxnSpPr>
        <p:spPr>
          <a:xfrm rot="5400000">
            <a:off x="3859377" y="6106652"/>
            <a:ext cx="289506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3951" y="6890719"/>
            <a:ext cx="0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F31DE6-AAD7-AEBA-5BE4-658962E70280}"/>
              </a:ext>
            </a:extLst>
          </p:cNvPr>
          <p:cNvSpPr txBox="1"/>
          <p:nvPr/>
        </p:nvSpPr>
        <p:spPr>
          <a:xfrm>
            <a:off x="4402457" y="2157351"/>
            <a:ext cx="17895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confirm flow with </a:t>
            </a:r>
            <a:r>
              <a:rPr lang="en-US" dirty="0" err="1"/>
              <a:t>K.Golf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8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FG – Supplier FG Inbound (Continue)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37547" y="3864773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Process FG/WIP Inbound items from Production Schedule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37547" y="5972641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Finished?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F90144A5-A025-88FD-ABD2-B20F3425D369}"/>
              </a:ext>
            </a:extLst>
          </p:cNvPr>
          <p:cNvSpPr/>
          <p:nvPr/>
        </p:nvSpPr>
        <p:spPr>
          <a:xfrm>
            <a:off x="3637547" y="495449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the prepared WIP/FG label.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an item to lane location area and confirm.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4242067" y="4503908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cxnSpLocks/>
            <a:stCxn id="10" idx="3"/>
            <a:endCxn id="8" idx="3"/>
          </p:cNvCxnSpPr>
          <p:nvPr/>
        </p:nvCxnSpPr>
        <p:spPr>
          <a:xfrm flipV="1">
            <a:off x="4846587" y="4184341"/>
            <a:ext cx="12700" cy="2110769"/>
          </a:xfrm>
          <a:prstGeom prst="bentConnector3">
            <a:avLst>
              <a:gd name="adj1" fmla="val 1062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A9996-F322-1284-3CCA-8C387B13251D}"/>
              </a:ext>
            </a:extLst>
          </p:cNvPr>
          <p:cNvSpPr/>
          <p:nvPr/>
        </p:nvSpPr>
        <p:spPr>
          <a:xfrm>
            <a:off x="3830349" y="6996593"/>
            <a:ext cx="830572" cy="2163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4242067" y="6617578"/>
            <a:ext cx="3568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159517" y="661358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26875" y="609746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81519933-EF56-DD5E-EE13-8931F4470E1B}"/>
              </a:ext>
            </a:extLst>
          </p:cNvPr>
          <p:cNvSpPr/>
          <p:nvPr/>
        </p:nvSpPr>
        <p:spPr>
          <a:xfrm>
            <a:off x="2128537" y="4263484"/>
            <a:ext cx="1179142" cy="735785"/>
          </a:xfrm>
          <a:prstGeom prst="borderCallout1">
            <a:avLst>
              <a:gd name="adj1" fmla="val 24446"/>
              <a:gd name="adj2" fmla="val 102496"/>
              <a:gd name="adj3" fmla="val 115607"/>
              <a:gd name="adj4" fmla="val 13356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The system will automatically deduct the related materials stock at production store regarding to BOM qty data. </a:t>
            </a:r>
          </a:p>
        </p:txBody>
      </p:sp>
      <p:sp>
        <p:nvSpPr>
          <p:cNvPr id="9" name="正方形/長方形 80">
            <a:extLst>
              <a:ext uri="{FF2B5EF4-FFF2-40B4-BE49-F238E27FC236}">
                <a16:creationId xmlns:a16="http://schemas.microsoft.com/office/drawing/2014/main" id="{07258604-6FD7-F110-E680-B49801DE30C2}"/>
              </a:ext>
            </a:extLst>
          </p:cNvPr>
          <p:cNvSpPr/>
          <p:nvPr/>
        </p:nvSpPr>
        <p:spPr>
          <a:xfrm>
            <a:off x="574488" y="5088602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 Inventory updated to ERP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01E358-C647-A739-675B-3AD31A04EB83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flipH="1" flipV="1">
            <a:off x="1783528" y="5274058"/>
            <a:ext cx="1854019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568A65A-3D6C-569E-579D-5505000E5058}"/>
              </a:ext>
            </a:extLst>
          </p:cNvPr>
          <p:cNvCxnSpPr>
            <a:stCxn id="9" idx="2"/>
            <a:endCxn id="10" idx="1"/>
          </p:cNvCxnSpPr>
          <p:nvPr/>
        </p:nvCxnSpPr>
        <p:spPr>
          <a:xfrm rot="16200000" flipH="1">
            <a:off x="1990479" y="4648041"/>
            <a:ext cx="835597" cy="2458539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80">
            <a:extLst>
              <a:ext uri="{FF2B5EF4-FFF2-40B4-BE49-F238E27FC236}">
                <a16:creationId xmlns:a16="http://schemas.microsoft.com/office/drawing/2014/main" id="{69EDA3AF-71A3-1910-A17E-1B8F220AA9D4}"/>
              </a:ext>
            </a:extLst>
          </p:cNvPr>
          <p:cNvSpPr/>
          <p:nvPr/>
        </p:nvSpPr>
        <p:spPr>
          <a:xfrm>
            <a:off x="3637547" y="238385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WIP Goods to WIP Store lane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(Transfer WIP </a:t>
            </a:r>
            <a:r>
              <a:rPr kumimoji="1" lang="en-US" altLang="ja-JP" sz="800" dirty="0" err="1">
                <a:solidFill>
                  <a:schemeClr val="tx1"/>
                </a:solidFill>
              </a:rPr>
              <a:t>func</a:t>
            </a:r>
            <a:r>
              <a:rPr kumimoji="1" lang="en-US" altLang="ja-JP" sz="8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on Handy)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7916F3-6A92-CC59-3186-5E03DC9EC598}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>
            <a:off x="4242067" y="3022994"/>
            <a:ext cx="0" cy="84177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llout: Line 5">
            <a:extLst>
              <a:ext uri="{FF2B5EF4-FFF2-40B4-BE49-F238E27FC236}">
                <a16:creationId xmlns:a16="http://schemas.microsoft.com/office/drawing/2014/main" id="{45D7F90B-B70D-F35A-CCDA-6DC4A36CFC27}"/>
              </a:ext>
            </a:extLst>
          </p:cNvPr>
          <p:cNvSpPr/>
          <p:nvPr/>
        </p:nvSpPr>
        <p:spPr>
          <a:xfrm>
            <a:off x="2032321" y="6371885"/>
            <a:ext cx="1179142" cy="735785"/>
          </a:xfrm>
          <a:prstGeom prst="borderCallout1">
            <a:avLst>
              <a:gd name="adj1" fmla="val 24446"/>
              <a:gd name="adj2" fmla="val 102496"/>
              <a:gd name="adj3" fmla="val -109124"/>
              <a:gd name="adj4" fmla="val 139704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Need to check BOM for deduct materials stock.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F6BB32-B5C3-99AA-D6CD-04C840B96D9E}"/>
              </a:ext>
            </a:extLst>
          </p:cNvPr>
          <p:cNvGrpSpPr/>
          <p:nvPr/>
        </p:nvGrpSpPr>
        <p:grpSpPr>
          <a:xfrm>
            <a:off x="5007683" y="4894133"/>
            <a:ext cx="279963" cy="889166"/>
            <a:chOff x="2694384" y="4873406"/>
            <a:chExt cx="279963" cy="889166"/>
          </a:xfrm>
        </p:grpSpPr>
        <p:sp>
          <p:nvSpPr>
            <p:cNvPr id="18" name="台形 241">
              <a:extLst>
                <a:ext uri="{FF2B5EF4-FFF2-40B4-BE49-F238E27FC236}">
                  <a16:creationId xmlns:a16="http://schemas.microsoft.com/office/drawing/2014/main" id="{97C1AEF1-4114-52BA-5FA4-1711CFEA545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016E0D-1944-31AB-281B-AFD18C7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E35FDFF-CCBC-C661-41A6-B7C98EC177E1}"/>
              </a:ext>
            </a:extLst>
          </p:cNvPr>
          <p:cNvSpPr/>
          <p:nvPr/>
        </p:nvSpPr>
        <p:spPr>
          <a:xfrm>
            <a:off x="5402606" y="534037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C63E6-C6E2-8ABA-FA5C-C384A82D82CE}"/>
              </a:ext>
            </a:extLst>
          </p:cNvPr>
          <p:cNvSpPr txBox="1"/>
          <p:nvPr/>
        </p:nvSpPr>
        <p:spPr>
          <a:xfrm>
            <a:off x="5113020" y="472821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76439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 flipH="1">
            <a:off x="3465983" y="2506901"/>
            <a:ext cx="466" cy="8743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4-4. Delivery – Picking Inspection /QC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861929" y="186776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Received CSV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Loading Container / Delivery Order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To Customer from TBFST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2861463" y="338127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File import error?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53432" y="754618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2"/>
            <a:endCxn id="11" idx="3"/>
          </p:cNvCxnSpPr>
          <p:nvPr/>
        </p:nvCxnSpPr>
        <p:spPr>
          <a:xfrm rot="5400000">
            <a:off x="2898181" y="3686739"/>
            <a:ext cx="228330" cy="90727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2720695" y="398490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55818" y="427989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50" idx="0"/>
          </p:cNvCxnSpPr>
          <p:nvPr/>
        </p:nvCxnSpPr>
        <p:spPr>
          <a:xfrm rot="16200000" flipH="1">
            <a:off x="3505812" y="3986382"/>
            <a:ext cx="458310" cy="53796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186863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Linkage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Loading Container / Delivery Order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To Customer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 flipV="1">
            <a:off x="1846854" y="2187334"/>
            <a:ext cx="1015075" cy="8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1578475" y="4072106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フローチャート: 判断 21">
            <a:extLst>
              <a:ext uri="{FF2B5EF4-FFF2-40B4-BE49-F238E27FC236}">
                <a16:creationId xmlns:a16="http://schemas.microsoft.com/office/drawing/2014/main" id="{404ECE48-2B08-0DC5-5E45-6AA6035D24D5}"/>
              </a:ext>
            </a:extLst>
          </p:cNvPr>
          <p:cNvSpPr/>
          <p:nvPr/>
        </p:nvSpPr>
        <p:spPr>
          <a:xfrm>
            <a:off x="484190" y="3421828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Modification required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E2740A6D-6FFB-2759-12C8-E9D1212967AC}"/>
              </a:ext>
            </a:extLst>
          </p:cNvPr>
          <p:cNvCxnSpPr>
            <a:cxnSpLocks/>
            <a:stCxn id="11" idx="1"/>
            <a:endCxn id="22" idx="2"/>
          </p:cNvCxnSpPr>
          <p:nvPr/>
        </p:nvCxnSpPr>
        <p:spPr>
          <a:xfrm rot="10800000">
            <a:off x="1088711" y="4066765"/>
            <a:ext cx="489765" cy="187776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FBC527-7691-790A-3F09-A78EA9057722}"/>
              </a:ext>
            </a:extLst>
          </p:cNvPr>
          <p:cNvSpPr/>
          <p:nvPr/>
        </p:nvSpPr>
        <p:spPr>
          <a:xfrm>
            <a:off x="1835657" y="3172230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BK file manual import (*1)(*2)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5019A113-EF43-2F40-BB59-4F2DC52717A2}"/>
              </a:ext>
            </a:extLst>
          </p:cNvPr>
          <p:cNvCxnSpPr>
            <a:cxnSpLocks/>
            <a:stCxn id="22" idx="0"/>
            <a:endCxn id="27" idx="1"/>
          </p:cNvCxnSpPr>
          <p:nvPr/>
        </p:nvCxnSpPr>
        <p:spPr>
          <a:xfrm rot="5400000" flipH="1" flipV="1">
            <a:off x="1428602" y="3014774"/>
            <a:ext cx="67163" cy="74694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AF6BF69C-14FD-4DBE-21EC-FF0FFD8BEA3B}"/>
              </a:ext>
            </a:extLst>
          </p:cNvPr>
          <p:cNvCxnSpPr>
            <a:cxnSpLocks/>
            <a:stCxn id="27" idx="3"/>
            <a:endCxn id="35" idx="2"/>
          </p:cNvCxnSpPr>
          <p:nvPr/>
        </p:nvCxnSpPr>
        <p:spPr>
          <a:xfrm flipV="1">
            <a:off x="2815891" y="3136076"/>
            <a:ext cx="621429" cy="21858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B7195886-F98A-BFC7-DB33-439FB927B887}"/>
              </a:ext>
            </a:extLst>
          </p:cNvPr>
          <p:cNvSpPr/>
          <p:nvPr/>
        </p:nvSpPr>
        <p:spPr>
          <a:xfrm>
            <a:off x="3437320" y="3107180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1185D96B-0BFC-1AA4-7B44-F1F9C8BBB57B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rot="5400000" flipH="1" flipV="1">
            <a:off x="708495" y="2887989"/>
            <a:ext cx="914055" cy="15362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C64905D-BB1F-9308-3775-91719A1A1247}"/>
              </a:ext>
            </a:extLst>
          </p:cNvPr>
          <p:cNvSpPr/>
          <p:nvPr/>
        </p:nvSpPr>
        <p:spPr>
          <a:xfrm>
            <a:off x="696116" y="310996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FC1FCFC-2273-E5B9-5D27-E0DA25A116E9}"/>
              </a:ext>
            </a:extLst>
          </p:cNvPr>
          <p:cNvSpPr/>
          <p:nvPr/>
        </p:nvSpPr>
        <p:spPr>
          <a:xfrm>
            <a:off x="1271405" y="315105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3B6EC-A360-CA11-1061-92CB1BF643C7}"/>
              </a:ext>
            </a:extLst>
          </p:cNvPr>
          <p:cNvSpPr/>
          <p:nvPr/>
        </p:nvSpPr>
        <p:spPr>
          <a:xfrm>
            <a:off x="3399431" y="448452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Checking the linked data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D832273-C21F-E69A-E3AA-E56DF06AF994}"/>
              </a:ext>
            </a:extLst>
          </p:cNvPr>
          <p:cNvSpPr/>
          <p:nvPr/>
        </p:nvSpPr>
        <p:spPr>
          <a:xfrm>
            <a:off x="441897" y="5706699"/>
            <a:ext cx="2586852" cy="10574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dirty="0">
                <a:solidFill>
                  <a:schemeClr val="tx1"/>
                </a:solidFill>
              </a:rPr>
              <a:t>*1 If there is an import error, set an error flag. Since the import completion flag is not set, it is possible to import the same Order NO / Parts no.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*2 After importing, backup files are stored in the “Normal folder" and the “Error folder".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*3 Allow deletion of linked data. Limited to data before Working status.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5" name="フローチャート: 判断 54">
            <a:extLst>
              <a:ext uri="{FF2B5EF4-FFF2-40B4-BE49-F238E27FC236}">
                <a16:creationId xmlns:a16="http://schemas.microsoft.com/office/drawing/2014/main" id="{65DEF58E-3881-B461-1C91-5D7071C7B27E}"/>
              </a:ext>
            </a:extLst>
          </p:cNvPr>
          <p:cNvSpPr/>
          <p:nvPr/>
        </p:nvSpPr>
        <p:spPr>
          <a:xfrm>
            <a:off x="3399789" y="5317141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Should it be removed or not? (*3)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630BD62A-17B3-B96D-9928-55554B0AEDB3}"/>
              </a:ext>
            </a:extLst>
          </p:cNvPr>
          <p:cNvCxnSpPr>
            <a:cxnSpLocks/>
            <a:stCxn id="55" idx="1"/>
            <a:endCxn id="63" idx="4"/>
          </p:cNvCxnSpPr>
          <p:nvPr/>
        </p:nvCxnSpPr>
        <p:spPr>
          <a:xfrm rot="10800000">
            <a:off x="1199797" y="4277148"/>
            <a:ext cx="2199993" cy="136246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62">
            <a:extLst>
              <a:ext uri="{FF2B5EF4-FFF2-40B4-BE49-F238E27FC236}">
                <a16:creationId xmlns:a16="http://schemas.microsoft.com/office/drawing/2014/main" id="{BF0C3394-25C4-7DA8-94AE-039B53C75398}"/>
              </a:ext>
            </a:extLst>
          </p:cNvPr>
          <p:cNvSpPr/>
          <p:nvPr/>
        </p:nvSpPr>
        <p:spPr>
          <a:xfrm>
            <a:off x="1170900" y="4219357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425D791D-87B9-D1F7-4BD5-A932F93C927A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3907388" y="5220219"/>
            <a:ext cx="193485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0A1053-8AF2-D960-3A21-28E2328E9CDE}"/>
              </a:ext>
            </a:extLst>
          </p:cNvPr>
          <p:cNvSpPr/>
          <p:nvPr/>
        </p:nvSpPr>
        <p:spPr>
          <a:xfrm>
            <a:off x="2936920" y="538800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519CE05-86F9-B391-7538-666CF12E59A1}"/>
              </a:ext>
            </a:extLst>
          </p:cNvPr>
          <p:cNvSpPr/>
          <p:nvPr/>
        </p:nvSpPr>
        <p:spPr>
          <a:xfrm>
            <a:off x="4132624" y="584142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9431" y="625158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A405F1E3-73DE-4F39-022E-3511035C88E1}"/>
              </a:ext>
            </a:extLst>
          </p:cNvPr>
          <p:cNvCxnSpPr>
            <a:cxnSpLocks/>
            <a:stCxn id="55" idx="2"/>
            <a:endCxn id="80" idx="0"/>
          </p:cNvCxnSpPr>
          <p:nvPr/>
        </p:nvCxnSpPr>
        <p:spPr>
          <a:xfrm rot="5400000">
            <a:off x="3859377" y="6106652"/>
            <a:ext cx="289506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3951" y="6890719"/>
            <a:ext cx="0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D88DED-BFFE-8264-BEB3-CBD1838C2071}"/>
              </a:ext>
            </a:extLst>
          </p:cNvPr>
          <p:cNvSpPr txBox="1"/>
          <p:nvPr/>
        </p:nvSpPr>
        <p:spPr>
          <a:xfrm>
            <a:off x="4497505" y="2006158"/>
            <a:ext cx="17895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confirm flow with </a:t>
            </a:r>
            <a:r>
              <a:rPr lang="en-US" dirty="0" err="1"/>
              <a:t>K.Golf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4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4-4. Delivery – Picking Inspection /QC (Continue)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87935" y="248428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Process Inspection/QC Outbound items from DO Picking List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87935" y="554232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Finished?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F90144A5-A025-88FD-ABD2-B20F3425D369}"/>
              </a:ext>
            </a:extLst>
          </p:cNvPr>
          <p:cNvSpPr/>
          <p:nvPr/>
        </p:nvSpPr>
        <p:spPr>
          <a:xfrm>
            <a:off x="3687935" y="357400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the FG KANBAN.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an item to loading area and confirm.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cxnSpLocks/>
          </p:cNvCxnSpPr>
          <p:nvPr/>
        </p:nvCxnSpPr>
        <p:spPr>
          <a:xfrm>
            <a:off x="4291563" y="3123421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cxnSpLocks/>
            <a:stCxn id="10" idx="3"/>
            <a:endCxn id="8" idx="3"/>
          </p:cNvCxnSpPr>
          <p:nvPr/>
        </p:nvCxnSpPr>
        <p:spPr>
          <a:xfrm flipV="1">
            <a:off x="4896975" y="2803854"/>
            <a:ext cx="12700" cy="3060939"/>
          </a:xfrm>
          <a:prstGeom prst="bentConnector3">
            <a:avLst>
              <a:gd name="adj1" fmla="val 471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A9996-F322-1284-3CCA-8C387B13251D}"/>
              </a:ext>
            </a:extLst>
          </p:cNvPr>
          <p:cNvSpPr/>
          <p:nvPr/>
        </p:nvSpPr>
        <p:spPr>
          <a:xfrm>
            <a:off x="3877169" y="6566276"/>
            <a:ext cx="830572" cy="2163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</p:cNvCxnSpPr>
          <p:nvPr/>
        </p:nvCxnSpPr>
        <p:spPr>
          <a:xfrm>
            <a:off x="4292455" y="6187261"/>
            <a:ext cx="0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208121" y="6183272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75479" y="566714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0">
            <a:extLst>
              <a:ext uri="{FF2B5EF4-FFF2-40B4-BE49-F238E27FC236}">
                <a16:creationId xmlns:a16="http://schemas.microsoft.com/office/drawing/2014/main" id="{07258604-6FD7-F110-E680-B49801DE30C2}"/>
              </a:ext>
            </a:extLst>
          </p:cNvPr>
          <p:cNvSpPr/>
          <p:nvPr/>
        </p:nvSpPr>
        <p:spPr>
          <a:xfrm>
            <a:off x="589382" y="4574427"/>
            <a:ext cx="1310433" cy="8177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tx1"/>
                </a:solidFill>
              </a:rPr>
              <a:t>Send result to ERP</a:t>
            </a:r>
          </a:p>
          <a:p>
            <a:pPr marL="228600" indent="-228600">
              <a:buAutoNum type="arabicPeriod"/>
            </a:pPr>
            <a:r>
              <a:rPr kumimoji="1" lang="en-US" altLang="ja-JP" sz="800" dirty="0">
                <a:solidFill>
                  <a:schemeClr val="tx1"/>
                </a:solidFill>
              </a:rPr>
              <a:t>Schedule updated</a:t>
            </a:r>
          </a:p>
          <a:p>
            <a:pPr marL="228600" indent="-228600">
              <a:buAutoNum type="arabicPeriod"/>
            </a:pPr>
            <a:r>
              <a:rPr kumimoji="1" lang="en-US" altLang="ja-JP" sz="800" dirty="0">
                <a:solidFill>
                  <a:schemeClr val="tx1"/>
                </a:solidFill>
              </a:rPr>
              <a:t>Stock counting</a:t>
            </a:r>
          </a:p>
          <a:p>
            <a:pPr marL="228600" indent="-228600">
              <a:buAutoNum type="arabicPeriod"/>
            </a:pPr>
            <a:r>
              <a:rPr kumimoji="1" lang="en-US" altLang="ja-JP" sz="800" dirty="0">
                <a:solidFill>
                  <a:schemeClr val="tx1"/>
                </a:solidFill>
              </a:rPr>
              <a:t>NG/Return result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01E358-C647-A739-675B-3AD31A04EB83}"/>
              </a:ext>
            </a:extLst>
          </p:cNvPr>
          <p:cNvCxnSpPr>
            <a:cxnSpLocks/>
            <a:stCxn id="6" idx="1"/>
            <a:endCxn id="9" idx="3"/>
          </p:cNvCxnSpPr>
          <p:nvPr/>
        </p:nvCxnSpPr>
        <p:spPr>
          <a:xfrm flipH="1" flipV="1">
            <a:off x="1899815" y="4983289"/>
            <a:ext cx="1788120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568A65A-3D6C-569E-579D-5505000E5058}"/>
              </a:ext>
            </a:extLst>
          </p:cNvPr>
          <p:cNvCxnSpPr>
            <a:cxnSpLocks/>
            <a:stCxn id="9" idx="2"/>
            <a:endCxn id="10" idx="1"/>
          </p:cNvCxnSpPr>
          <p:nvPr/>
        </p:nvCxnSpPr>
        <p:spPr>
          <a:xfrm rot="16200000" flipH="1">
            <a:off x="2229946" y="4406804"/>
            <a:ext cx="472642" cy="2443336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80">
            <a:extLst>
              <a:ext uri="{FF2B5EF4-FFF2-40B4-BE49-F238E27FC236}">
                <a16:creationId xmlns:a16="http://schemas.microsoft.com/office/drawing/2014/main" id="{2A0D10D2-B665-2755-AD30-0A79FEFCACF1}"/>
              </a:ext>
            </a:extLst>
          </p:cNvPr>
          <p:cNvSpPr/>
          <p:nvPr/>
        </p:nvSpPr>
        <p:spPr>
          <a:xfrm>
            <a:off x="3687935" y="4663722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Schedule Confirmation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on Web console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EBB54B-E853-144A-9129-C048F8683F55}"/>
              </a:ext>
            </a:extLst>
          </p:cNvPr>
          <p:cNvCxnSpPr>
            <a:cxnSpLocks/>
          </p:cNvCxnSpPr>
          <p:nvPr/>
        </p:nvCxnSpPr>
        <p:spPr>
          <a:xfrm>
            <a:off x="4292455" y="4213139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Line 3">
            <a:extLst>
              <a:ext uri="{FF2B5EF4-FFF2-40B4-BE49-F238E27FC236}">
                <a16:creationId xmlns:a16="http://schemas.microsoft.com/office/drawing/2014/main" id="{DDAFA14E-75EF-B621-3FA2-BF8BA478E1EB}"/>
              </a:ext>
            </a:extLst>
          </p:cNvPr>
          <p:cNvSpPr/>
          <p:nvPr/>
        </p:nvSpPr>
        <p:spPr>
          <a:xfrm>
            <a:off x="2310744" y="3803571"/>
            <a:ext cx="1179142" cy="959613"/>
          </a:xfrm>
          <a:prstGeom prst="borderCallout1">
            <a:avLst>
              <a:gd name="adj1" fmla="val 24446"/>
              <a:gd name="adj2" fmla="val 102496"/>
              <a:gd name="adj3" fmla="val 115607"/>
              <a:gd name="adj4" fmla="val 13356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Need to check the web page for schedule confirmation.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Enter container number. Able to enter multiple number delimiter by comma(,).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D17389-A04E-D55B-B6C0-0559CA5204D4}"/>
              </a:ext>
            </a:extLst>
          </p:cNvPr>
          <p:cNvSpPr/>
          <p:nvPr/>
        </p:nvSpPr>
        <p:spPr>
          <a:xfrm>
            <a:off x="3181095" y="355595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463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8D0A1713-C44E-4CCE-89CA-95AC7AB6D98E}"/>
              </a:ext>
            </a:extLst>
          </p:cNvPr>
          <p:cNvCxnSpPr>
            <a:cxnSpLocks/>
            <a:stCxn id="81" idx="2"/>
            <a:endCxn id="53" idx="0"/>
          </p:cNvCxnSpPr>
          <p:nvPr/>
        </p:nvCxnSpPr>
        <p:spPr>
          <a:xfrm flipH="1">
            <a:off x="3465983" y="2506901"/>
            <a:ext cx="466" cy="8743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4-5. Sell WIP – Picking WIP Inspection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861929" y="186776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Received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Loading /Delivery Order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To Supplier</a:t>
            </a:r>
          </a:p>
        </p:txBody>
      </p:sp>
      <p:sp>
        <p:nvSpPr>
          <p:cNvPr id="53" name="フローチャート: 判断 52">
            <a:extLst>
              <a:ext uri="{FF2B5EF4-FFF2-40B4-BE49-F238E27FC236}">
                <a16:creationId xmlns:a16="http://schemas.microsoft.com/office/drawing/2014/main" id="{F8866DEE-1FF0-41EA-B938-0A043A5C3355}"/>
              </a:ext>
            </a:extLst>
          </p:cNvPr>
          <p:cNvSpPr/>
          <p:nvPr/>
        </p:nvSpPr>
        <p:spPr>
          <a:xfrm>
            <a:off x="2861463" y="3381274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File import error?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7593F0B-DE2C-4650-B0AB-9741E6393A99}"/>
              </a:ext>
            </a:extLst>
          </p:cNvPr>
          <p:cNvSpPr/>
          <p:nvPr/>
        </p:nvSpPr>
        <p:spPr>
          <a:xfrm>
            <a:off x="3653432" y="7546188"/>
            <a:ext cx="701037" cy="293273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Next #1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062E7843-694D-4C1D-91D2-269C15C2EFF2}"/>
              </a:ext>
            </a:extLst>
          </p:cNvPr>
          <p:cNvCxnSpPr>
            <a:cxnSpLocks/>
            <a:stCxn id="53" idx="2"/>
            <a:endCxn id="11" idx="3"/>
          </p:cNvCxnSpPr>
          <p:nvPr/>
        </p:nvCxnSpPr>
        <p:spPr>
          <a:xfrm rot="5400000">
            <a:off x="2898181" y="3686739"/>
            <a:ext cx="228330" cy="90727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3E32C88-1CA7-4323-B406-E41AEB6534F9}"/>
              </a:ext>
            </a:extLst>
          </p:cNvPr>
          <p:cNvSpPr/>
          <p:nvPr/>
        </p:nvSpPr>
        <p:spPr>
          <a:xfrm>
            <a:off x="2720695" y="398490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86975AB4-ED01-4020-8D16-984E1F6E96E2}"/>
              </a:ext>
            </a:extLst>
          </p:cNvPr>
          <p:cNvSpPr/>
          <p:nvPr/>
        </p:nvSpPr>
        <p:spPr>
          <a:xfrm>
            <a:off x="4055818" y="427989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5286A1F5-DE6B-468E-8AF0-3C05F5F58DD9}"/>
              </a:ext>
            </a:extLst>
          </p:cNvPr>
          <p:cNvCxnSpPr>
            <a:cxnSpLocks/>
            <a:stCxn id="53" idx="2"/>
            <a:endCxn id="50" idx="0"/>
          </p:cNvCxnSpPr>
          <p:nvPr/>
        </p:nvCxnSpPr>
        <p:spPr>
          <a:xfrm rot="16200000" flipH="1">
            <a:off x="3505812" y="3986382"/>
            <a:ext cx="458310" cy="53796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051614-5719-85F6-C6FC-A073A100D7D0}"/>
              </a:ext>
            </a:extLst>
          </p:cNvPr>
          <p:cNvSpPr/>
          <p:nvPr/>
        </p:nvSpPr>
        <p:spPr>
          <a:xfrm>
            <a:off x="637814" y="1868638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Linkage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Loading /Delivery Order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To Supplier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9EB8F7-AA44-3B71-1A59-7FB7A01223F2}"/>
              </a:ext>
            </a:extLst>
          </p:cNvPr>
          <p:cNvCxnSpPr>
            <a:cxnSpLocks/>
            <a:stCxn id="4" idx="3"/>
            <a:endCxn id="81" idx="1"/>
          </p:cNvCxnSpPr>
          <p:nvPr/>
        </p:nvCxnSpPr>
        <p:spPr>
          <a:xfrm flipV="1">
            <a:off x="1846854" y="2187334"/>
            <a:ext cx="1015075" cy="87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00E518-B6CC-A85D-E733-C1CD43243B33}"/>
              </a:ext>
            </a:extLst>
          </p:cNvPr>
          <p:cNvSpPr/>
          <p:nvPr/>
        </p:nvSpPr>
        <p:spPr>
          <a:xfrm>
            <a:off x="1578475" y="4072106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 error details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フローチャート: 判断 21">
            <a:extLst>
              <a:ext uri="{FF2B5EF4-FFF2-40B4-BE49-F238E27FC236}">
                <a16:creationId xmlns:a16="http://schemas.microsoft.com/office/drawing/2014/main" id="{404ECE48-2B08-0DC5-5E45-6AA6035D24D5}"/>
              </a:ext>
            </a:extLst>
          </p:cNvPr>
          <p:cNvSpPr/>
          <p:nvPr/>
        </p:nvSpPr>
        <p:spPr>
          <a:xfrm>
            <a:off x="484190" y="3421828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Modification required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E2740A6D-6FFB-2759-12C8-E9D1212967AC}"/>
              </a:ext>
            </a:extLst>
          </p:cNvPr>
          <p:cNvCxnSpPr>
            <a:cxnSpLocks/>
            <a:stCxn id="11" idx="1"/>
            <a:endCxn id="22" idx="2"/>
          </p:cNvCxnSpPr>
          <p:nvPr/>
        </p:nvCxnSpPr>
        <p:spPr>
          <a:xfrm rot="10800000">
            <a:off x="1088711" y="4066765"/>
            <a:ext cx="489765" cy="187776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FBC527-7691-790A-3F09-A78EA9057722}"/>
              </a:ext>
            </a:extLst>
          </p:cNvPr>
          <p:cNvSpPr/>
          <p:nvPr/>
        </p:nvSpPr>
        <p:spPr>
          <a:xfrm>
            <a:off x="1835657" y="3172230"/>
            <a:ext cx="980234" cy="364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BK file manual import (*1)(*2)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5019A113-EF43-2F40-BB59-4F2DC52717A2}"/>
              </a:ext>
            </a:extLst>
          </p:cNvPr>
          <p:cNvCxnSpPr>
            <a:cxnSpLocks/>
            <a:stCxn id="22" idx="0"/>
            <a:endCxn id="27" idx="1"/>
          </p:cNvCxnSpPr>
          <p:nvPr/>
        </p:nvCxnSpPr>
        <p:spPr>
          <a:xfrm rot="5400000" flipH="1" flipV="1">
            <a:off x="1428602" y="3014774"/>
            <a:ext cx="67163" cy="746947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AF6BF69C-14FD-4DBE-21EC-FF0FFD8BEA3B}"/>
              </a:ext>
            </a:extLst>
          </p:cNvPr>
          <p:cNvCxnSpPr>
            <a:cxnSpLocks/>
            <a:stCxn id="27" idx="3"/>
            <a:endCxn id="35" idx="2"/>
          </p:cNvCxnSpPr>
          <p:nvPr/>
        </p:nvCxnSpPr>
        <p:spPr>
          <a:xfrm flipV="1">
            <a:off x="2815891" y="3136076"/>
            <a:ext cx="621429" cy="21858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B7195886-F98A-BFC7-DB33-439FB927B887}"/>
              </a:ext>
            </a:extLst>
          </p:cNvPr>
          <p:cNvSpPr/>
          <p:nvPr/>
        </p:nvSpPr>
        <p:spPr>
          <a:xfrm>
            <a:off x="3437320" y="3107180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1185D96B-0BFC-1AA4-7B44-F1F9C8BBB57B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rot="5400000" flipH="1" flipV="1">
            <a:off x="708495" y="2887989"/>
            <a:ext cx="914055" cy="15362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C64905D-BB1F-9308-3775-91719A1A1247}"/>
              </a:ext>
            </a:extLst>
          </p:cNvPr>
          <p:cNvSpPr/>
          <p:nvPr/>
        </p:nvSpPr>
        <p:spPr>
          <a:xfrm>
            <a:off x="696116" y="310996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FC1FCFC-2273-E5B9-5D27-E0DA25A116E9}"/>
              </a:ext>
            </a:extLst>
          </p:cNvPr>
          <p:cNvSpPr/>
          <p:nvPr/>
        </p:nvSpPr>
        <p:spPr>
          <a:xfrm>
            <a:off x="1271405" y="315105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0A3B6EC-A360-CA11-1061-92CB1BF643C7}"/>
              </a:ext>
            </a:extLst>
          </p:cNvPr>
          <p:cNvSpPr/>
          <p:nvPr/>
        </p:nvSpPr>
        <p:spPr>
          <a:xfrm>
            <a:off x="3399431" y="4484521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Checking the linked data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D832273-C21F-E69A-E3AA-E56DF06AF994}"/>
              </a:ext>
            </a:extLst>
          </p:cNvPr>
          <p:cNvSpPr/>
          <p:nvPr/>
        </p:nvSpPr>
        <p:spPr>
          <a:xfrm>
            <a:off x="441897" y="5706699"/>
            <a:ext cx="2586852" cy="10574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" dirty="0">
                <a:solidFill>
                  <a:schemeClr val="tx1"/>
                </a:solidFill>
              </a:rPr>
              <a:t>*1 If there is an import error, set an error flag. Since the import completion flag is not set, it is possible to import the same Order NO / Parts no.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*2 After importing, backup files are stored in the “Normal folder" and the “Error folder".</a:t>
            </a:r>
          </a:p>
          <a:p>
            <a:endParaRPr kumimoji="1" lang="en-US" altLang="ja-JP" sz="600" dirty="0">
              <a:solidFill>
                <a:schemeClr val="tx1"/>
              </a:solidFill>
            </a:endParaRPr>
          </a:p>
          <a:p>
            <a:r>
              <a:rPr kumimoji="1" lang="en-US" altLang="ja-JP" sz="600" dirty="0">
                <a:solidFill>
                  <a:schemeClr val="tx1"/>
                </a:solidFill>
              </a:rPr>
              <a:t>*3 Allow deletion of linked data. Limited to data before Working status.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5" name="フローチャート: 判断 54">
            <a:extLst>
              <a:ext uri="{FF2B5EF4-FFF2-40B4-BE49-F238E27FC236}">
                <a16:creationId xmlns:a16="http://schemas.microsoft.com/office/drawing/2014/main" id="{65DEF58E-3881-B461-1C91-5D7071C7B27E}"/>
              </a:ext>
            </a:extLst>
          </p:cNvPr>
          <p:cNvSpPr/>
          <p:nvPr/>
        </p:nvSpPr>
        <p:spPr>
          <a:xfrm>
            <a:off x="3399789" y="5317141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Should it be removed or not? (*3)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56" name="コネクタ: カギ線 55">
            <a:extLst>
              <a:ext uri="{FF2B5EF4-FFF2-40B4-BE49-F238E27FC236}">
                <a16:creationId xmlns:a16="http://schemas.microsoft.com/office/drawing/2014/main" id="{630BD62A-17B3-B96D-9928-55554B0AEDB3}"/>
              </a:ext>
            </a:extLst>
          </p:cNvPr>
          <p:cNvCxnSpPr>
            <a:cxnSpLocks/>
            <a:stCxn id="55" idx="1"/>
            <a:endCxn id="63" idx="4"/>
          </p:cNvCxnSpPr>
          <p:nvPr/>
        </p:nvCxnSpPr>
        <p:spPr>
          <a:xfrm rot="10800000">
            <a:off x="1199797" y="4277148"/>
            <a:ext cx="2199993" cy="136246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楕円 62">
            <a:extLst>
              <a:ext uri="{FF2B5EF4-FFF2-40B4-BE49-F238E27FC236}">
                <a16:creationId xmlns:a16="http://schemas.microsoft.com/office/drawing/2014/main" id="{BF0C3394-25C4-7DA8-94AE-039B53C75398}"/>
              </a:ext>
            </a:extLst>
          </p:cNvPr>
          <p:cNvSpPr/>
          <p:nvPr/>
        </p:nvSpPr>
        <p:spPr>
          <a:xfrm>
            <a:off x="1170900" y="4219357"/>
            <a:ext cx="57791" cy="57791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425D791D-87B9-D1F7-4BD5-A932F93C927A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3907388" y="5220219"/>
            <a:ext cx="193485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DA0A1053-8AF2-D960-3A21-28E2328E9CDE}"/>
              </a:ext>
            </a:extLst>
          </p:cNvPr>
          <p:cNvSpPr/>
          <p:nvPr/>
        </p:nvSpPr>
        <p:spPr>
          <a:xfrm>
            <a:off x="2936920" y="5388009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A519CE05-86F9-B391-7538-666CF12E59A1}"/>
              </a:ext>
            </a:extLst>
          </p:cNvPr>
          <p:cNvSpPr/>
          <p:nvPr/>
        </p:nvSpPr>
        <p:spPr>
          <a:xfrm>
            <a:off x="4132624" y="5841425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15652A2B-FA0E-6D05-00ED-92DF3550F741}"/>
              </a:ext>
            </a:extLst>
          </p:cNvPr>
          <p:cNvSpPr/>
          <p:nvPr/>
        </p:nvSpPr>
        <p:spPr>
          <a:xfrm>
            <a:off x="3399431" y="625158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Acceptance work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cxnSp>
        <p:nvCxnSpPr>
          <p:cNvPr id="83" name="コネクタ: カギ線 82">
            <a:extLst>
              <a:ext uri="{FF2B5EF4-FFF2-40B4-BE49-F238E27FC236}">
                <a16:creationId xmlns:a16="http://schemas.microsoft.com/office/drawing/2014/main" id="{A405F1E3-73DE-4F39-022E-3511035C88E1}"/>
              </a:ext>
            </a:extLst>
          </p:cNvPr>
          <p:cNvCxnSpPr>
            <a:cxnSpLocks/>
            <a:stCxn id="55" idx="2"/>
            <a:endCxn id="80" idx="0"/>
          </p:cNvCxnSpPr>
          <p:nvPr/>
        </p:nvCxnSpPr>
        <p:spPr>
          <a:xfrm rot="5400000">
            <a:off x="3859377" y="6106652"/>
            <a:ext cx="289506" cy="35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ABD32-BBD6-C885-0886-AB046329F91E}"/>
              </a:ext>
            </a:extLst>
          </p:cNvPr>
          <p:cNvCxnSpPr>
            <a:stCxn id="80" idx="2"/>
            <a:endCxn id="57" idx="0"/>
          </p:cNvCxnSpPr>
          <p:nvPr/>
        </p:nvCxnSpPr>
        <p:spPr>
          <a:xfrm>
            <a:off x="4003951" y="6890719"/>
            <a:ext cx="0" cy="6554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62DA7B-C4BE-33C2-C46C-CD279D74AEE2}"/>
              </a:ext>
            </a:extLst>
          </p:cNvPr>
          <p:cNvSpPr txBox="1"/>
          <p:nvPr/>
        </p:nvSpPr>
        <p:spPr>
          <a:xfrm>
            <a:off x="4488889" y="2097821"/>
            <a:ext cx="17895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confirm flow with </a:t>
            </a:r>
            <a:r>
              <a:rPr lang="en-US" dirty="0" err="1"/>
              <a:t>K.Golf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2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4-5. Sell WIP – Picking WIP Inspection (Continue)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87935" y="248428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Process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Outbound items from DO Picking List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87043" y="4664953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Finished?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1" name="正方形/長方形 80">
            <a:extLst>
              <a:ext uri="{FF2B5EF4-FFF2-40B4-BE49-F238E27FC236}">
                <a16:creationId xmlns:a16="http://schemas.microsoft.com/office/drawing/2014/main" id="{F90144A5-A025-88FD-ABD2-B20F3425D369}"/>
              </a:ext>
            </a:extLst>
          </p:cNvPr>
          <p:cNvSpPr/>
          <p:nvPr/>
        </p:nvSpPr>
        <p:spPr>
          <a:xfrm>
            <a:off x="3687935" y="3574004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the prepared KANBAN.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an item to loading area and confirm.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cxnSpLocks/>
          </p:cNvCxnSpPr>
          <p:nvPr/>
        </p:nvCxnSpPr>
        <p:spPr>
          <a:xfrm>
            <a:off x="4291563" y="3123421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cxnSpLocks/>
            <a:stCxn id="10" idx="3"/>
            <a:endCxn id="8" idx="3"/>
          </p:cNvCxnSpPr>
          <p:nvPr/>
        </p:nvCxnSpPr>
        <p:spPr>
          <a:xfrm flipV="1">
            <a:off x="4896083" y="2803854"/>
            <a:ext cx="892" cy="2183568"/>
          </a:xfrm>
          <a:prstGeom prst="bentConnector3">
            <a:avLst>
              <a:gd name="adj1" fmla="val 76983408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A9996-F322-1284-3CCA-8C387B13251D}"/>
              </a:ext>
            </a:extLst>
          </p:cNvPr>
          <p:cNvSpPr/>
          <p:nvPr/>
        </p:nvSpPr>
        <p:spPr>
          <a:xfrm>
            <a:off x="3876277" y="5688905"/>
            <a:ext cx="830572" cy="2163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</p:cNvCxnSpPr>
          <p:nvPr/>
        </p:nvCxnSpPr>
        <p:spPr>
          <a:xfrm>
            <a:off x="4291563" y="5309890"/>
            <a:ext cx="0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207229" y="5305901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74587" y="478977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80">
            <a:extLst>
              <a:ext uri="{FF2B5EF4-FFF2-40B4-BE49-F238E27FC236}">
                <a16:creationId xmlns:a16="http://schemas.microsoft.com/office/drawing/2014/main" id="{816DB0BD-215D-F369-07AA-BF96378DE4DC}"/>
              </a:ext>
            </a:extLst>
          </p:cNvPr>
          <p:cNvSpPr/>
          <p:nvPr/>
        </p:nvSpPr>
        <p:spPr>
          <a:xfrm>
            <a:off x="626660" y="3708115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 Inventory updated to ERP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D9CB6A-5F3E-829F-E3A3-17F8509DD8DA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flipH="1" flipV="1">
            <a:off x="1835700" y="3893571"/>
            <a:ext cx="1852235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3701F36-8598-8592-6247-A72D28966BB8}"/>
              </a:ext>
            </a:extLst>
          </p:cNvPr>
          <p:cNvCxnSpPr>
            <a:cxnSpLocks/>
            <a:stCxn id="15" idx="2"/>
            <a:endCxn id="10" idx="1"/>
          </p:cNvCxnSpPr>
          <p:nvPr/>
        </p:nvCxnSpPr>
        <p:spPr>
          <a:xfrm rot="16200000" flipH="1">
            <a:off x="2004913" y="3305292"/>
            <a:ext cx="908396" cy="245586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Line 3">
            <a:extLst>
              <a:ext uri="{FF2B5EF4-FFF2-40B4-BE49-F238E27FC236}">
                <a16:creationId xmlns:a16="http://schemas.microsoft.com/office/drawing/2014/main" id="{12B50ABA-E665-C51C-7D0E-5D3CB01E3A23}"/>
              </a:ext>
            </a:extLst>
          </p:cNvPr>
          <p:cNvSpPr/>
          <p:nvPr/>
        </p:nvSpPr>
        <p:spPr>
          <a:xfrm>
            <a:off x="2249858" y="2574690"/>
            <a:ext cx="1179142" cy="735785"/>
          </a:xfrm>
          <a:prstGeom prst="borderCallout1">
            <a:avLst>
              <a:gd name="adj1" fmla="val 24446"/>
              <a:gd name="adj2" fmla="val 102496"/>
              <a:gd name="adj3" fmla="val 115607"/>
              <a:gd name="adj4" fmla="val 13356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Must move WIP to FG before sell.</a:t>
            </a:r>
            <a:endParaRPr kumimoji="1" lang="th-TH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Picking WIP items from FG Store.</a:t>
            </a:r>
            <a:endParaRPr kumimoji="1" lang="th-TH" sz="700" kern="0" dirty="0">
              <a:solidFill>
                <a:prstClr val="black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0950EAE-29CC-17AA-8EC4-F1E924EFEC87}"/>
              </a:ext>
            </a:extLst>
          </p:cNvPr>
          <p:cNvSpPr/>
          <p:nvPr/>
        </p:nvSpPr>
        <p:spPr>
          <a:xfrm>
            <a:off x="3170066" y="232675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1785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ERP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4-6. RM – Receive FG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8" name="正方形/長方形 80">
            <a:extLst>
              <a:ext uri="{FF2B5EF4-FFF2-40B4-BE49-F238E27FC236}">
                <a16:creationId xmlns:a16="http://schemas.microsoft.com/office/drawing/2014/main" id="{B0862646-42F2-32B0-70D2-361DE24DEBC2}"/>
              </a:ext>
            </a:extLst>
          </p:cNvPr>
          <p:cNvSpPr/>
          <p:nvPr/>
        </p:nvSpPr>
        <p:spPr>
          <a:xfrm>
            <a:off x="3687935" y="2484286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Process 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Inspection / QC and</a:t>
            </a: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Inbound items from PO</a:t>
            </a:r>
          </a:p>
        </p:txBody>
      </p:sp>
      <p:sp>
        <p:nvSpPr>
          <p:cNvPr id="10" name="フローチャート: 判断 52">
            <a:extLst>
              <a:ext uri="{FF2B5EF4-FFF2-40B4-BE49-F238E27FC236}">
                <a16:creationId xmlns:a16="http://schemas.microsoft.com/office/drawing/2014/main" id="{670E79FD-319A-3D0D-0B11-C7B648CE62A2}"/>
              </a:ext>
            </a:extLst>
          </p:cNvPr>
          <p:cNvSpPr/>
          <p:nvPr/>
        </p:nvSpPr>
        <p:spPr>
          <a:xfrm>
            <a:off x="3668108" y="7637499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Is Finished?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E0EFE6-01CE-676D-9914-B84212C8ABD0}"/>
              </a:ext>
            </a:extLst>
          </p:cNvPr>
          <p:cNvCxnSpPr>
            <a:cxnSpLocks/>
          </p:cNvCxnSpPr>
          <p:nvPr/>
        </p:nvCxnSpPr>
        <p:spPr>
          <a:xfrm>
            <a:off x="4291563" y="3123421"/>
            <a:ext cx="0" cy="45058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4F5E136-2CC1-2A87-E4DB-403262F30DAF}"/>
              </a:ext>
            </a:extLst>
          </p:cNvPr>
          <p:cNvCxnSpPr>
            <a:cxnSpLocks/>
            <a:stCxn id="10" idx="3"/>
            <a:endCxn id="8" idx="3"/>
          </p:cNvCxnSpPr>
          <p:nvPr/>
        </p:nvCxnSpPr>
        <p:spPr>
          <a:xfrm flipV="1">
            <a:off x="4877148" y="2803854"/>
            <a:ext cx="19827" cy="5156114"/>
          </a:xfrm>
          <a:prstGeom prst="bentConnector3">
            <a:avLst>
              <a:gd name="adj1" fmla="val 3040082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7A9996-F322-1284-3CCA-8C387B13251D}"/>
              </a:ext>
            </a:extLst>
          </p:cNvPr>
          <p:cNvSpPr/>
          <p:nvPr/>
        </p:nvSpPr>
        <p:spPr>
          <a:xfrm>
            <a:off x="3857342" y="8665441"/>
            <a:ext cx="830572" cy="216304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681F1-061A-4FFA-A47E-E36E5397D959}"/>
              </a:ext>
            </a:extLst>
          </p:cNvPr>
          <p:cNvCxnSpPr>
            <a:cxnSpLocks/>
          </p:cNvCxnSpPr>
          <p:nvPr/>
        </p:nvCxnSpPr>
        <p:spPr>
          <a:xfrm>
            <a:off x="4272628" y="8286426"/>
            <a:ext cx="0" cy="37901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47">
            <a:extLst>
              <a:ext uri="{FF2B5EF4-FFF2-40B4-BE49-F238E27FC236}">
                <a16:creationId xmlns:a16="http://schemas.microsoft.com/office/drawing/2014/main" id="{F83DB0D9-2CF5-1521-85B7-CB3CA91F1959}"/>
              </a:ext>
            </a:extLst>
          </p:cNvPr>
          <p:cNvSpPr/>
          <p:nvPr/>
        </p:nvSpPr>
        <p:spPr>
          <a:xfrm>
            <a:off x="4188294" y="828243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48">
            <a:extLst>
              <a:ext uri="{FF2B5EF4-FFF2-40B4-BE49-F238E27FC236}">
                <a16:creationId xmlns:a16="http://schemas.microsoft.com/office/drawing/2014/main" id="{10B397E1-DCE2-AB5C-32A3-5FBAA6B979CE}"/>
              </a:ext>
            </a:extLst>
          </p:cNvPr>
          <p:cNvSpPr/>
          <p:nvPr/>
        </p:nvSpPr>
        <p:spPr>
          <a:xfrm>
            <a:off x="4733537" y="7771480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47">
            <a:extLst>
              <a:ext uri="{FF2B5EF4-FFF2-40B4-BE49-F238E27FC236}">
                <a16:creationId xmlns:a16="http://schemas.microsoft.com/office/drawing/2014/main" id="{89BDF4BD-0750-CC23-44C2-4438CC56D8EC}"/>
              </a:ext>
            </a:extLst>
          </p:cNvPr>
          <p:cNvSpPr/>
          <p:nvPr/>
        </p:nvSpPr>
        <p:spPr>
          <a:xfrm>
            <a:off x="4184063" y="6077707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Yes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48">
            <a:extLst>
              <a:ext uri="{FF2B5EF4-FFF2-40B4-BE49-F238E27FC236}">
                <a16:creationId xmlns:a16="http://schemas.microsoft.com/office/drawing/2014/main" id="{685D364C-6E63-9DF6-CD31-0551395811C1}"/>
              </a:ext>
            </a:extLst>
          </p:cNvPr>
          <p:cNvSpPr/>
          <p:nvPr/>
        </p:nvSpPr>
        <p:spPr>
          <a:xfrm>
            <a:off x="3395062" y="5572714"/>
            <a:ext cx="462280" cy="2087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No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80">
            <a:extLst>
              <a:ext uri="{FF2B5EF4-FFF2-40B4-BE49-F238E27FC236}">
                <a16:creationId xmlns:a16="http://schemas.microsoft.com/office/drawing/2014/main" id="{4CA7A04E-15CE-2E12-8F54-149273387686}"/>
              </a:ext>
            </a:extLst>
          </p:cNvPr>
          <p:cNvSpPr/>
          <p:nvPr/>
        </p:nvSpPr>
        <p:spPr>
          <a:xfrm>
            <a:off x="3687043" y="3592203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FG Receive</a:t>
            </a:r>
            <a:endParaRPr kumimoji="1" lang="th-TH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Move to temporary RM area</a:t>
            </a:r>
          </a:p>
        </p:txBody>
      </p:sp>
      <p:sp>
        <p:nvSpPr>
          <p:cNvPr id="18" name="正方形/長方形 80">
            <a:extLst>
              <a:ext uri="{FF2B5EF4-FFF2-40B4-BE49-F238E27FC236}">
                <a16:creationId xmlns:a16="http://schemas.microsoft.com/office/drawing/2014/main" id="{A63DB5CF-C4AC-BEAB-FAAE-5A44DCFC3F62}"/>
              </a:ext>
            </a:extLst>
          </p:cNvPr>
          <p:cNvSpPr/>
          <p:nvPr/>
        </p:nvSpPr>
        <p:spPr>
          <a:xfrm>
            <a:off x="2215195" y="557271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Return FG</a:t>
            </a:r>
          </a:p>
        </p:txBody>
      </p:sp>
      <p:sp>
        <p:nvSpPr>
          <p:cNvPr id="19" name="正方形/長方形 80">
            <a:extLst>
              <a:ext uri="{FF2B5EF4-FFF2-40B4-BE49-F238E27FC236}">
                <a16:creationId xmlns:a16="http://schemas.microsoft.com/office/drawing/2014/main" id="{1939F288-B973-4800-0C2C-D0D6BD622A69}"/>
              </a:ext>
            </a:extLst>
          </p:cNvPr>
          <p:cNvSpPr/>
          <p:nvPr/>
        </p:nvSpPr>
        <p:spPr>
          <a:xfrm>
            <a:off x="3687043" y="655820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QC Confirm and move to FG storage area</a:t>
            </a:r>
          </a:p>
        </p:txBody>
      </p:sp>
      <p:sp>
        <p:nvSpPr>
          <p:cNvPr id="20" name="フローチャート: 判断 21">
            <a:extLst>
              <a:ext uri="{FF2B5EF4-FFF2-40B4-BE49-F238E27FC236}">
                <a16:creationId xmlns:a16="http://schemas.microsoft.com/office/drawing/2014/main" id="{CA831281-DB86-A066-2914-5049C3606CB0}"/>
              </a:ext>
            </a:extLst>
          </p:cNvPr>
          <p:cNvSpPr/>
          <p:nvPr/>
        </p:nvSpPr>
        <p:spPr>
          <a:xfrm>
            <a:off x="3687043" y="5432770"/>
            <a:ext cx="1209040" cy="644937"/>
          </a:xfrm>
          <a:prstGeom prst="flowChartDecisi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QC Inspection</a:t>
            </a:r>
          </a:p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Yes / No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4" name="正方形/長方形 80">
            <a:extLst>
              <a:ext uri="{FF2B5EF4-FFF2-40B4-BE49-F238E27FC236}">
                <a16:creationId xmlns:a16="http://schemas.microsoft.com/office/drawing/2014/main" id="{6EDE71E8-982F-E470-D4AF-CD69DFCCC597}"/>
              </a:ext>
            </a:extLst>
          </p:cNvPr>
          <p:cNvSpPr/>
          <p:nvPr/>
        </p:nvSpPr>
        <p:spPr>
          <a:xfrm>
            <a:off x="640078" y="7774511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Receive RM process information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38A566-19FD-2288-25F0-0F5E01FAA229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>
            <a:off x="2819715" y="5943625"/>
            <a:ext cx="0" cy="113089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EAE8FAE-CB2F-2AA5-A563-0D2414818DE9}"/>
              </a:ext>
            </a:extLst>
          </p:cNvPr>
          <p:cNvCxnSpPr>
            <a:cxnSpLocks/>
            <a:stCxn id="29" idx="1"/>
            <a:endCxn id="24" idx="0"/>
          </p:cNvCxnSpPr>
          <p:nvPr/>
        </p:nvCxnSpPr>
        <p:spPr>
          <a:xfrm rot="10800000" flipV="1">
            <a:off x="1244599" y="7259979"/>
            <a:ext cx="970597" cy="514531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80">
            <a:extLst>
              <a:ext uri="{FF2B5EF4-FFF2-40B4-BE49-F238E27FC236}">
                <a16:creationId xmlns:a16="http://schemas.microsoft.com/office/drawing/2014/main" id="{3F47DACF-1005-AD34-05E1-65C877E6A384}"/>
              </a:ext>
            </a:extLst>
          </p:cNvPr>
          <p:cNvSpPr/>
          <p:nvPr/>
        </p:nvSpPr>
        <p:spPr>
          <a:xfrm>
            <a:off x="2215195" y="7074524"/>
            <a:ext cx="1209040" cy="37091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Send result to ERP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67746D5-E1B5-8804-BB8B-36CA9BA85163}"/>
              </a:ext>
            </a:extLst>
          </p:cNvPr>
          <p:cNvCxnSpPr>
            <a:stCxn id="19" idx="2"/>
            <a:endCxn id="29" idx="3"/>
          </p:cNvCxnSpPr>
          <p:nvPr/>
        </p:nvCxnSpPr>
        <p:spPr>
          <a:xfrm rot="5400000">
            <a:off x="3692467" y="6660883"/>
            <a:ext cx="330865" cy="867328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E1D630-B074-0C06-67D9-52697BDB158B}"/>
              </a:ext>
            </a:extLst>
          </p:cNvPr>
          <p:cNvCxnSpPr>
            <a:stCxn id="20" idx="2"/>
            <a:endCxn id="19" idx="0"/>
          </p:cNvCxnSpPr>
          <p:nvPr/>
        </p:nvCxnSpPr>
        <p:spPr>
          <a:xfrm>
            <a:off x="4291563" y="6077707"/>
            <a:ext cx="0" cy="48049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6B26303-31DE-E292-6350-E808ADEADFBB}"/>
              </a:ext>
            </a:extLst>
          </p:cNvPr>
          <p:cNvCxnSpPr>
            <a:stCxn id="20" idx="1"/>
            <a:endCxn id="18" idx="3"/>
          </p:cNvCxnSpPr>
          <p:nvPr/>
        </p:nvCxnSpPr>
        <p:spPr>
          <a:xfrm flipH="1">
            <a:off x="3424235" y="5755239"/>
            <a:ext cx="262808" cy="293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80">
            <a:extLst>
              <a:ext uri="{FF2B5EF4-FFF2-40B4-BE49-F238E27FC236}">
                <a16:creationId xmlns:a16="http://schemas.microsoft.com/office/drawing/2014/main" id="{D41DBED4-7707-7CC3-4B51-CADB75709BCB}"/>
              </a:ext>
            </a:extLst>
          </p:cNvPr>
          <p:cNvSpPr/>
          <p:nvPr/>
        </p:nvSpPr>
        <p:spPr>
          <a:xfrm>
            <a:off x="3687043" y="4525665"/>
            <a:ext cx="1209040" cy="491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Scan the KANBAN tag. Move to QC area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CA4BB0-1156-DF43-EFFC-908388E02011}"/>
              </a:ext>
            </a:extLst>
          </p:cNvPr>
          <p:cNvCxnSpPr>
            <a:cxnSpLocks/>
            <a:stCxn id="36" idx="2"/>
            <a:endCxn id="20" idx="0"/>
          </p:cNvCxnSpPr>
          <p:nvPr/>
        </p:nvCxnSpPr>
        <p:spPr>
          <a:xfrm>
            <a:off x="4291563" y="5016668"/>
            <a:ext cx="0" cy="41610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11798A7-5DBF-DB41-CFA4-A805A7092C7E}"/>
              </a:ext>
            </a:extLst>
          </p:cNvPr>
          <p:cNvCxnSpPr>
            <a:cxnSpLocks/>
            <a:stCxn id="16" idx="2"/>
            <a:endCxn id="36" idx="0"/>
          </p:cNvCxnSpPr>
          <p:nvPr/>
        </p:nvCxnSpPr>
        <p:spPr>
          <a:xfrm>
            <a:off x="4291563" y="4083206"/>
            <a:ext cx="0" cy="44245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C524CB-E7F6-8C17-5229-4DCB3493A40C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1849118" y="7959967"/>
            <a:ext cx="1818990" cy="1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Line 3">
            <a:extLst>
              <a:ext uri="{FF2B5EF4-FFF2-40B4-BE49-F238E27FC236}">
                <a16:creationId xmlns:a16="http://schemas.microsoft.com/office/drawing/2014/main" id="{CB7A8BE9-E215-D629-9E7B-49F987D16C22}"/>
              </a:ext>
            </a:extLst>
          </p:cNvPr>
          <p:cNvSpPr/>
          <p:nvPr/>
        </p:nvSpPr>
        <p:spPr>
          <a:xfrm>
            <a:off x="1927798" y="3008261"/>
            <a:ext cx="1179142" cy="735785"/>
          </a:xfrm>
          <a:prstGeom prst="borderCallout1">
            <a:avLst>
              <a:gd name="adj1" fmla="val 24446"/>
              <a:gd name="adj2" fmla="val 102496"/>
              <a:gd name="adj3" fmla="val 115607"/>
              <a:gd name="adj4" fmla="val 13356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User may confirm the concept flow. </a:t>
            </a:r>
          </a:p>
        </p:txBody>
      </p:sp>
    </p:spTree>
    <p:extLst>
      <p:ext uri="{BB962C8B-B14F-4D97-AF65-F5344CB8AC3E}">
        <p14:creationId xmlns:p14="http://schemas.microsoft.com/office/powerpoint/2010/main" val="126611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■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1. Overview</a:t>
            </a:r>
          </a:p>
          <a:p>
            <a:r>
              <a:rPr kumimoji="1" lang="en-US" altLang="ja-JP" sz="1100" dirty="0"/>
              <a:t>2. Overall configuration diagram</a:t>
            </a:r>
          </a:p>
          <a:p>
            <a:r>
              <a:rPr kumimoji="1" lang="en-US" altLang="ja-JP" sz="1100" dirty="0"/>
              <a:t>3. Document image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3-1. Linkage data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3-1-1. Production Schedule - PS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3-1-2. Customer DO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3-1-3. Supplier DO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3-1-4. PO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3-1-5. Item master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3-2. Print label information</a:t>
            </a:r>
          </a:p>
          <a:p>
            <a:r>
              <a:rPr kumimoji="1" lang="en-US" altLang="ja-JP" sz="1100" dirty="0"/>
              <a:t>4. Operation flow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4-1. RM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4-2. WIP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4-3. FG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4-4. Delivery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4-5. Sell WIP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4-6. RM – Receive FG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4-7. Master management</a:t>
            </a:r>
          </a:p>
          <a:p>
            <a:r>
              <a:rPr kumimoji="1" lang="en-US" altLang="ja-JP" sz="1100" dirty="0"/>
              <a:t>5. System functional specifications</a:t>
            </a:r>
          </a:p>
          <a:p>
            <a:r>
              <a:rPr kumimoji="1" lang="en-US" altLang="ja-JP" sz="1100" dirty="0"/>
              <a:t>  5-1. Handy terminal function</a:t>
            </a:r>
          </a:p>
          <a:p>
            <a:r>
              <a:rPr kumimoji="1" lang="en-US" altLang="ja-JP" sz="1100" dirty="0"/>
              <a:t>  5-2. Handy terminal function Inbound</a:t>
            </a:r>
          </a:p>
          <a:p>
            <a:r>
              <a:rPr kumimoji="1" lang="en-US" altLang="ja-JP" sz="1100" dirty="0"/>
              <a:t>  5-3. Handy terminal function Outbound</a:t>
            </a:r>
          </a:p>
          <a:p>
            <a:r>
              <a:rPr kumimoji="1" lang="en-US" altLang="ja-JP" sz="1100" dirty="0"/>
              <a:t>  5-2. Handy terminal function Stock Management</a:t>
            </a:r>
          </a:p>
          <a:p>
            <a:r>
              <a:rPr kumimoji="1" lang="en-US" altLang="ja-JP" sz="1100" dirty="0"/>
              <a:t>  5-5. PC operation flow</a:t>
            </a:r>
          </a:p>
          <a:p>
            <a:r>
              <a:rPr kumimoji="1" lang="en-US" altLang="ja-JP" sz="1100" dirty="0"/>
              <a:t>    5-5-1. Login-Menu</a:t>
            </a:r>
          </a:p>
          <a:p>
            <a:r>
              <a:rPr kumimoji="1" lang="en-US" altLang="ja-JP" sz="1100" dirty="0"/>
              <a:t>    5-5-2. Main-Menu</a:t>
            </a:r>
          </a:p>
          <a:p>
            <a:r>
              <a:rPr kumimoji="1" lang="en-US" altLang="ja-JP" sz="1100" dirty="0"/>
              <a:t>    5-5-3. Schedule</a:t>
            </a:r>
          </a:p>
          <a:p>
            <a:r>
              <a:rPr kumimoji="1" lang="en-US" altLang="ja-JP" sz="1100" dirty="0"/>
              <a:t>    5-5-4. Inbound</a:t>
            </a:r>
          </a:p>
          <a:p>
            <a:r>
              <a:rPr kumimoji="1" lang="en-US" altLang="ja-JP" sz="1100" dirty="0"/>
              <a:t>    5-5-5. Outbound</a:t>
            </a:r>
          </a:p>
          <a:p>
            <a:r>
              <a:rPr kumimoji="1" lang="en-US" altLang="ja-JP" sz="1100" dirty="0"/>
              <a:t>    5-5-6. Stock Inquiry Report</a:t>
            </a:r>
          </a:p>
          <a:p>
            <a:r>
              <a:rPr kumimoji="1" lang="en-US" altLang="ja-JP" sz="1100" dirty="0"/>
              <a:t>    5-5-7. Stock Maintenance</a:t>
            </a:r>
          </a:p>
          <a:p>
            <a:r>
              <a:rPr kumimoji="1" lang="en-US" altLang="ja-JP" sz="1100" dirty="0"/>
              <a:t>    5-5-8. Stocktaking</a:t>
            </a:r>
          </a:p>
          <a:p>
            <a:r>
              <a:rPr kumimoji="1" lang="en-US" altLang="ja-JP" sz="1100" dirty="0"/>
              <a:t>    5-5-9. Stock Maintenance Inquiry / Report</a:t>
            </a:r>
          </a:p>
          <a:p>
            <a:r>
              <a:rPr kumimoji="1" lang="en-US" altLang="ja-JP" sz="1100" dirty="0"/>
              <a:t>    5-5-10. NG Reason master</a:t>
            </a:r>
          </a:p>
          <a:p>
            <a:r>
              <a:rPr kumimoji="1" lang="en-US" altLang="ja-JP" sz="1100" dirty="0"/>
              <a:t>    5-5-11. Supplier master</a:t>
            </a:r>
          </a:p>
          <a:p>
            <a:r>
              <a:rPr kumimoji="1" lang="en-US" altLang="ja-JP" sz="1100" dirty="0"/>
              <a:t>    5-5-12. Item master</a:t>
            </a:r>
          </a:p>
          <a:p>
            <a:r>
              <a:rPr kumimoji="1" lang="en-US" altLang="ja-JP" sz="1100" dirty="0"/>
              <a:t>    5-5-13. Location master</a:t>
            </a:r>
          </a:p>
          <a:p>
            <a:r>
              <a:rPr kumimoji="1" lang="en-US" altLang="ja-JP" sz="1100" dirty="0"/>
              <a:t>    5-5-14. User master</a:t>
            </a:r>
          </a:p>
          <a:p>
            <a:r>
              <a:rPr kumimoji="1" lang="en-US" altLang="ja-JP" sz="1100" dirty="0"/>
              <a:t>    5-5-15. User Credential master</a:t>
            </a:r>
          </a:p>
          <a:p>
            <a:r>
              <a:rPr kumimoji="1" lang="en-US" altLang="ja-JP" sz="1100" dirty="0"/>
              <a:t>    5-5-16. Authority Master</a:t>
            </a:r>
          </a:p>
          <a:p>
            <a:r>
              <a:rPr kumimoji="1" lang="en-US" altLang="ja-JP" sz="1100" dirty="0"/>
              <a:t>    5-5-17. Name Master</a:t>
            </a:r>
          </a:p>
          <a:p>
            <a:r>
              <a:rPr kumimoji="1" lang="en-US" altLang="ja-JP" sz="1100" dirty="0"/>
              <a:t>    5-5-18. Packing Standard Master</a:t>
            </a:r>
          </a:p>
          <a:p>
            <a:r>
              <a:rPr kumimoji="1" lang="en-US" altLang="ja-JP" sz="1100" dirty="0"/>
              <a:t>    5-5-19. Customer Master</a:t>
            </a:r>
          </a:p>
          <a:p>
            <a:r>
              <a:rPr kumimoji="1" lang="en-US" altLang="ja-JP" sz="1100" dirty="0"/>
              <a:t>6. Q&amp;A</a:t>
            </a:r>
          </a:p>
          <a:p>
            <a:r>
              <a:rPr kumimoji="1" lang="en-US" altLang="ja-JP" sz="1100" dirty="0"/>
              <a:t>7. Sign off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CAA9A5-8087-4AD4-B09F-ABE2347E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30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TBFST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Stock Management System Pegasus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4-7. Master management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C92BA08-2CDB-F087-BFC8-A9A5E12CAA85}"/>
              </a:ext>
            </a:extLst>
          </p:cNvPr>
          <p:cNvSpPr/>
          <p:nvPr/>
        </p:nvSpPr>
        <p:spPr>
          <a:xfrm>
            <a:off x="2858432" y="2493168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Location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9F9357-F565-3436-D301-80247E8DB4E4}"/>
              </a:ext>
            </a:extLst>
          </p:cNvPr>
          <p:cNvSpPr/>
          <p:nvPr/>
        </p:nvSpPr>
        <p:spPr>
          <a:xfrm>
            <a:off x="2858431" y="3150189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6F9C30-666D-43BA-9610-745F7A2D8EA9}"/>
              </a:ext>
            </a:extLst>
          </p:cNvPr>
          <p:cNvSpPr/>
          <p:nvPr/>
        </p:nvSpPr>
        <p:spPr>
          <a:xfrm>
            <a:off x="2858430" y="3807210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credential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3E4D2F-C795-DF73-D031-1671D9B3FD66}"/>
              </a:ext>
            </a:extLst>
          </p:cNvPr>
          <p:cNvSpPr/>
          <p:nvPr/>
        </p:nvSpPr>
        <p:spPr>
          <a:xfrm>
            <a:off x="2858430" y="446423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Authority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4C0171-7E3A-661D-BEAC-3F95C9AE7E7A}"/>
              </a:ext>
            </a:extLst>
          </p:cNvPr>
          <p:cNvSpPr/>
          <p:nvPr/>
        </p:nvSpPr>
        <p:spPr>
          <a:xfrm>
            <a:off x="2858430" y="5121252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Name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81AE33-42F7-75F0-6D66-A0166AADB5CD}"/>
              </a:ext>
            </a:extLst>
          </p:cNvPr>
          <p:cNvSpPr/>
          <p:nvPr/>
        </p:nvSpPr>
        <p:spPr>
          <a:xfrm>
            <a:off x="2858430" y="5778273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Packing Standard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78805F-B0BB-9869-E81D-813DF338A62E}"/>
              </a:ext>
            </a:extLst>
          </p:cNvPr>
          <p:cNvSpPr/>
          <p:nvPr/>
        </p:nvSpPr>
        <p:spPr>
          <a:xfrm>
            <a:off x="3459851" y="293898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Location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EFD68B-C7A2-B676-38CB-C0AC2052001C}"/>
              </a:ext>
            </a:extLst>
          </p:cNvPr>
          <p:cNvSpPr/>
          <p:nvPr/>
        </p:nvSpPr>
        <p:spPr>
          <a:xfrm>
            <a:off x="3459851" y="360119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85A2D9-BCE3-3276-9FDE-9776A00F2DFE}"/>
              </a:ext>
            </a:extLst>
          </p:cNvPr>
          <p:cNvSpPr/>
          <p:nvPr/>
        </p:nvSpPr>
        <p:spPr>
          <a:xfrm>
            <a:off x="3459851" y="4309900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Credential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122F90-0FC1-5ABF-5609-58A6BF544AEA}"/>
              </a:ext>
            </a:extLst>
          </p:cNvPr>
          <p:cNvSpPr/>
          <p:nvPr/>
        </p:nvSpPr>
        <p:spPr>
          <a:xfrm>
            <a:off x="3459851" y="4937006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Authority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1EC48A-839F-EA45-3A0E-2D0710394205}"/>
              </a:ext>
            </a:extLst>
          </p:cNvPr>
          <p:cNvSpPr/>
          <p:nvPr/>
        </p:nvSpPr>
        <p:spPr>
          <a:xfrm>
            <a:off x="3459851" y="5585569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Name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C650874-8C9E-F188-6666-C79B84368E58}"/>
              </a:ext>
            </a:extLst>
          </p:cNvPr>
          <p:cNvSpPr/>
          <p:nvPr/>
        </p:nvSpPr>
        <p:spPr>
          <a:xfrm>
            <a:off x="3459851" y="6236023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Packing Standard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0" name="正方形/長方形 11">
            <a:extLst>
              <a:ext uri="{FF2B5EF4-FFF2-40B4-BE49-F238E27FC236}">
                <a16:creationId xmlns:a16="http://schemas.microsoft.com/office/drawing/2014/main" id="{76D1B63C-6767-3140-C20D-FE2FE69BD33F}"/>
              </a:ext>
            </a:extLst>
          </p:cNvPr>
          <p:cNvSpPr/>
          <p:nvPr/>
        </p:nvSpPr>
        <p:spPr>
          <a:xfrm>
            <a:off x="2858430" y="6504975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Bill of Materials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正方形/長方形 18">
            <a:extLst>
              <a:ext uri="{FF2B5EF4-FFF2-40B4-BE49-F238E27FC236}">
                <a16:creationId xmlns:a16="http://schemas.microsoft.com/office/drawing/2014/main" id="{C3C5D7DF-723C-8BB8-CB40-91FA80FA73C6}"/>
              </a:ext>
            </a:extLst>
          </p:cNvPr>
          <p:cNvSpPr/>
          <p:nvPr/>
        </p:nvSpPr>
        <p:spPr>
          <a:xfrm>
            <a:off x="3459851" y="6962725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Bill of Materials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21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F92530-F990-B19B-731E-35351E9AE975}"/>
              </a:ext>
            </a:extLst>
          </p:cNvPr>
          <p:cNvSpPr txBox="1"/>
          <p:nvPr/>
        </p:nvSpPr>
        <p:spPr>
          <a:xfrm>
            <a:off x="49955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1. User Login</a:t>
            </a:r>
          </a:p>
          <a:p>
            <a:pPr algn="ctr"/>
            <a:endParaRPr kumimoji="1" lang="ja-JP" altLang="en-US" sz="9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5D7D095-DCCE-F198-C9AC-DD799A4F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43" y="1661992"/>
            <a:ext cx="1378354" cy="20401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604EDF-887D-198E-2FD1-2479BBBC61C1}"/>
              </a:ext>
            </a:extLst>
          </p:cNvPr>
          <p:cNvSpPr txBox="1"/>
          <p:nvPr/>
        </p:nvSpPr>
        <p:spPr>
          <a:xfrm>
            <a:off x="2047651" y="142780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2. Main menu</a:t>
            </a:r>
            <a:endParaRPr kumimoji="1" lang="ja-JP" altLang="en-US" sz="9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90D6304-1996-7C91-C4A2-9E2D1380E8D9}"/>
              </a:ext>
            </a:extLst>
          </p:cNvPr>
          <p:cNvSpPr txBox="1"/>
          <p:nvPr/>
        </p:nvSpPr>
        <p:spPr>
          <a:xfrm>
            <a:off x="3571451" y="1427697"/>
            <a:ext cx="135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3. Inbound menu</a:t>
            </a:r>
            <a:endParaRPr kumimoji="1" lang="ja-JP" altLang="en-US" sz="9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04AD497-A69B-EF75-D1AD-11651D0BF3E5}"/>
              </a:ext>
            </a:extLst>
          </p:cNvPr>
          <p:cNvSpPr txBox="1"/>
          <p:nvPr/>
        </p:nvSpPr>
        <p:spPr>
          <a:xfrm>
            <a:off x="5015206" y="143946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4. Outbound menu</a:t>
            </a:r>
            <a:endParaRPr kumimoji="1" lang="ja-JP" altLang="en-US" sz="9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B28C61-BADA-577A-4894-AF39EF3BAFC0}"/>
              </a:ext>
            </a:extLst>
          </p:cNvPr>
          <p:cNvSpPr txBox="1"/>
          <p:nvPr/>
        </p:nvSpPr>
        <p:spPr>
          <a:xfrm>
            <a:off x="520853" y="3855631"/>
            <a:ext cx="13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5. Stock management menu</a:t>
            </a:r>
            <a:endParaRPr kumimoji="1" lang="ja-JP" altLang="en-US" sz="900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235723B-D84E-314D-AEB0-0AB3840E6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76" y="4222240"/>
            <a:ext cx="1349747" cy="2014238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269">
            <a:extLst>
              <a:ext uri="{FF2B5EF4-FFF2-40B4-BE49-F238E27FC236}">
                <a16:creationId xmlns:a16="http://schemas.microsoft.com/office/drawing/2014/main" id="{B29B069F-3A4A-D7DC-4CD7-5F72EE2B91F0}"/>
              </a:ext>
            </a:extLst>
          </p:cNvPr>
          <p:cNvSpPr txBox="1"/>
          <p:nvPr/>
        </p:nvSpPr>
        <p:spPr>
          <a:xfrm>
            <a:off x="2098877" y="3855631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6. Inbound Item</a:t>
            </a:r>
            <a:endParaRPr kumimoji="1" lang="ja-JP" altLang="en-US" sz="900" dirty="0"/>
          </a:p>
        </p:txBody>
      </p:sp>
      <p:pic>
        <p:nvPicPr>
          <p:cNvPr id="5" name="図 290">
            <a:extLst>
              <a:ext uri="{FF2B5EF4-FFF2-40B4-BE49-F238E27FC236}">
                <a16:creationId xmlns:a16="http://schemas.microsoft.com/office/drawing/2014/main" id="{A9B20100-31AA-3745-E6E5-D3C5643B1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674" y="4204059"/>
            <a:ext cx="1355770" cy="2019144"/>
          </a:xfrm>
          <a:prstGeom prst="rect">
            <a:avLst/>
          </a:prstGeom>
        </p:spPr>
      </p:pic>
      <p:pic>
        <p:nvPicPr>
          <p:cNvPr id="6" name="図 292">
            <a:extLst>
              <a:ext uri="{FF2B5EF4-FFF2-40B4-BE49-F238E27FC236}">
                <a16:creationId xmlns:a16="http://schemas.microsoft.com/office/drawing/2014/main" id="{3D499FDD-4DAB-70FB-4444-9A7925164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212" y="4333204"/>
            <a:ext cx="805148" cy="123622"/>
          </a:xfrm>
          <a:prstGeom prst="rect">
            <a:avLst/>
          </a:prstGeom>
        </p:spPr>
      </p:pic>
      <p:sp>
        <p:nvSpPr>
          <p:cNvPr id="7" name="テキスト ボックス 294">
            <a:extLst>
              <a:ext uri="{FF2B5EF4-FFF2-40B4-BE49-F238E27FC236}">
                <a16:creationId xmlns:a16="http://schemas.microsoft.com/office/drawing/2014/main" id="{E79F05EB-4F23-8ACE-F8FA-6AB16FD83986}"/>
              </a:ext>
            </a:extLst>
          </p:cNvPr>
          <p:cNvSpPr txBox="1"/>
          <p:nvPr/>
        </p:nvSpPr>
        <p:spPr>
          <a:xfrm>
            <a:off x="2452493" y="4319781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8" name="図 302">
            <a:extLst>
              <a:ext uri="{FF2B5EF4-FFF2-40B4-BE49-F238E27FC236}">
                <a16:creationId xmlns:a16="http://schemas.microsoft.com/office/drawing/2014/main" id="{2CAE6F28-5C02-395C-AD38-BBD375D4A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649" y="4827822"/>
            <a:ext cx="1289035" cy="212113"/>
          </a:xfrm>
          <a:prstGeom prst="rect">
            <a:avLst/>
          </a:prstGeom>
        </p:spPr>
      </p:pic>
      <p:pic>
        <p:nvPicPr>
          <p:cNvPr id="9" name="図 303">
            <a:extLst>
              <a:ext uri="{FF2B5EF4-FFF2-40B4-BE49-F238E27FC236}">
                <a16:creationId xmlns:a16="http://schemas.microsoft.com/office/drawing/2014/main" id="{35593526-98B8-07B2-69CE-63305255E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9879" y="5231202"/>
            <a:ext cx="981060" cy="220999"/>
          </a:xfrm>
          <a:prstGeom prst="rect">
            <a:avLst/>
          </a:prstGeom>
        </p:spPr>
      </p:pic>
      <p:pic>
        <p:nvPicPr>
          <p:cNvPr id="10" name="図 304">
            <a:extLst>
              <a:ext uri="{FF2B5EF4-FFF2-40B4-BE49-F238E27FC236}">
                <a16:creationId xmlns:a16="http://schemas.microsoft.com/office/drawing/2014/main" id="{188B01EC-7B31-9476-C8BE-20C122ED2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2692" y="4922510"/>
            <a:ext cx="1313642" cy="894800"/>
          </a:xfrm>
          <a:prstGeom prst="rect">
            <a:avLst/>
          </a:prstGeom>
        </p:spPr>
      </p:pic>
      <p:pic>
        <p:nvPicPr>
          <p:cNvPr id="11" name="図 305">
            <a:extLst>
              <a:ext uri="{FF2B5EF4-FFF2-40B4-BE49-F238E27FC236}">
                <a16:creationId xmlns:a16="http://schemas.microsoft.com/office/drawing/2014/main" id="{82DE422B-1E05-3C19-0249-F07143C541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1836" y="4503381"/>
            <a:ext cx="1313642" cy="434647"/>
          </a:xfrm>
          <a:prstGeom prst="rect">
            <a:avLst/>
          </a:prstGeom>
        </p:spPr>
      </p:pic>
      <p:sp>
        <p:nvSpPr>
          <p:cNvPr id="12" name="四角形: 角を丸くする 306">
            <a:extLst>
              <a:ext uri="{FF2B5EF4-FFF2-40B4-BE49-F238E27FC236}">
                <a16:creationId xmlns:a16="http://schemas.microsoft.com/office/drawing/2014/main" id="{175A1A99-9BBA-6F25-D780-CAEE546596BA}"/>
              </a:ext>
            </a:extLst>
          </p:cNvPr>
          <p:cNvSpPr/>
          <p:nvPr/>
        </p:nvSpPr>
        <p:spPr>
          <a:xfrm>
            <a:off x="2284135" y="452998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四角形: 角を丸くする 307">
            <a:extLst>
              <a:ext uri="{FF2B5EF4-FFF2-40B4-BE49-F238E27FC236}">
                <a16:creationId xmlns:a16="http://schemas.microsoft.com/office/drawing/2014/main" id="{E0894CFB-C2B3-6934-C025-0611A18276EE}"/>
              </a:ext>
            </a:extLst>
          </p:cNvPr>
          <p:cNvSpPr/>
          <p:nvPr/>
        </p:nvSpPr>
        <p:spPr>
          <a:xfrm>
            <a:off x="2918140" y="452617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315">
            <a:extLst>
              <a:ext uri="{FF2B5EF4-FFF2-40B4-BE49-F238E27FC236}">
                <a16:creationId xmlns:a16="http://schemas.microsoft.com/office/drawing/2014/main" id="{C90575B5-E70B-AE24-124C-5E19CB351ADF}"/>
              </a:ext>
            </a:extLst>
          </p:cNvPr>
          <p:cNvSpPr txBox="1"/>
          <p:nvPr/>
        </p:nvSpPr>
        <p:spPr>
          <a:xfrm>
            <a:off x="2036525" y="450038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5" name="テキスト ボックス 316">
            <a:extLst>
              <a:ext uri="{FF2B5EF4-FFF2-40B4-BE49-F238E27FC236}">
                <a16:creationId xmlns:a16="http://schemas.microsoft.com/office/drawing/2014/main" id="{186AFCF9-6F21-2B4A-F075-810B36A28FBC}"/>
              </a:ext>
            </a:extLst>
          </p:cNvPr>
          <p:cNvSpPr txBox="1"/>
          <p:nvPr/>
        </p:nvSpPr>
        <p:spPr>
          <a:xfrm>
            <a:off x="2685317" y="450187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6" name="グラフィックス 318" descr="日毎カレンダー">
            <a:extLst>
              <a:ext uri="{FF2B5EF4-FFF2-40B4-BE49-F238E27FC236}">
                <a16:creationId xmlns:a16="http://schemas.microsoft.com/office/drawing/2014/main" id="{C0F8DE51-2D44-F6DE-01F5-559E7BFB1B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6737" y="4539355"/>
            <a:ext cx="137160" cy="137160"/>
          </a:xfrm>
          <a:prstGeom prst="rect">
            <a:avLst/>
          </a:prstGeom>
        </p:spPr>
      </p:pic>
      <p:pic>
        <p:nvPicPr>
          <p:cNvPr id="18" name="グラフィックス 319" descr="日毎カレンダー">
            <a:extLst>
              <a:ext uri="{FF2B5EF4-FFF2-40B4-BE49-F238E27FC236}">
                <a16:creationId xmlns:a16="http://schemas.microsoft.com/office/drawing/2014/main" id="{BA7C151B-B742-63E3-A5B3-2A44325033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6745" y="4530282"/>
            <a:ext cx="137160" cy="137160"/>
          </a:xfrm>
          <a:prstGeom prst="rect">
            <a:avLst/>
          </a:prstGeom>
        </p:spPr>
      </p:pic>
      <p:sp>
        <p:nvSpPr>
          <p:cNvPr id="19" name="四角形: 角を丸くする 320">
            <a:extLst>
              <a:ext uri="{FF2B5EF4-FFF2-40B4-BE49-F238E27FC236}">
                <a16:creationId xmlns:a16="http://schemas.microsoft.com/office/drawing/2014/main" id="{14209FE1-C818-FA7B-4672-A209D5BA97A3}"/>
              </a:ext>
            </a:extLst>
          </p:cNvPr>
          <p:cNvSpPr/>
          <p:nvPr/>
        </p:nvSpPr>
        <p:spPr>
          <a:xfrm>
            <a:off x="2328162" y="4717540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321">
            <a:extLst>
              <a:ext uri="{FF2B5EF4-FFF2-40B4-BE49-F238E27FC236}">
                <a16:creationId xmlns:a16="http://schemas.microsoft.com/office/drawing/2014/main" id="{83C4EFA4-9013-DA3B-8367-79C157E0E137}"/>
              </a:ext>
            </a:extLst>
          </p:cNvPr>
          <p:cNvSpPr txBox="1"/>
          <p:nvPr/>
        </p:nvSpPr>
        <p:spPr>
          <a:xfrm>
            <a:off x="2016813" y="4688708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21" name="テキスト ボックス 322">
            <a:extLst>
              <a:ext uri="{FF2B5EF4-FFF2-40B4-BE49-F238E27FC236}">
                <a16:creationId xmlns:a16="http://schemas.microsoft.com/office/drawing/2014/main" id="{B0CCB6F6-85D3-18E3-7F14-3EA93B46853B}"/>
              </a:ext>
            </a:extLst>
          </p:cNvPr>
          <p:cNvSpPr txBox="1"/>
          <p:nvPr/>
        </p:nvSpPr>
        <p:spPr>
          <a:xfrm>
            <a:off x="2868966" y="4680629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3" name="正方形/長方形 323">
            <a:extLst>
              <a:ext uri="{FF2B5EF4-FFF2-40B4-BE49-F238E27FC236}">
                <a16:creationId xmlns:a16="http://schemas.microsoft.com/office/drawing/2014/main" id="{DCA1296E-CC95-5BEA-90B4-F127A37A1028}"/>
              </a:ext>
            </a:extLst>
          </p:cNvPr>
          <p:cNvSpPr/>
          <p:nvPr/>
        </p:nvSpPr>
        <p:spPr>
          <a:xfrm>
            <a:off x="3204826" y="4733993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324">
            <a:extLst>
              <a:ext uri="{FF2B5EF4-FFF2-40B4-BE49-F238E27FC236}">
                <a16:creationId xmlns:a16="http://schemas.microsoft.com/office/drawing/2014/main" id="{4AF64EB6-CF86-BA25-2081-D5989534545B}"/>
              </a:ext>
            </a:extLst>
          </p:cNvPr>
          <p:cNvSpPr txBox="1"/>
          <p:nvPr/>
        </p:nvSpPr>
        <p:spPr>
          <a:xfrm>
            <a:off x="2234935" y="453297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6" name="テキスト ボックス 325">
            <a:extLst>
              <a:ext uri="{FF2B5EF4-FFF2-40B4-BE49-F238E27FC236}">
                <a16:creationId xmlns:a16="http://schemas.microsoft.com/office/drawing/2014/main" id="{284E2D14-F034-F4D2-68A9-D7B429A3A3CA}"/>
              </a:ext>
            </a:extLst>
          </p:cNvPr>
          <p:cNvSpPr txBox="1"/>
          <p:nvPr/>
        </p:nvSpPr>
        <p:spPr>
          <a:xfrm>
            <a:off x="2873730" y="45264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9" name="二等辺三角形 326">
            <a:extLst>
              <a:ext uri="{FF2B5EF4-FFF2-40B4-BE49-F238E27FC236}">
                <a16:creationId xmlns:a16="http://schemas.microsoft.com/office/drawing/2014/main" id="{CA546316-41E5-4C01-EE87-CEFA01DBBC35}"/>
              </a:ext>
            </a:extLst>
          </p:cNvPr>
          <p:cNvSpPr/>
          <p:nvPr/>
        </p:nvSpPr>
        <p:spPr>
          <a:xfrm rot="10800000">
            <a:off x="2799443" y="4767430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2" name="図 327">
            <a:extLst>
              <a:ext uri="{FF2B5EF4-FFF2-40B4-BE49-F238E27FC236}">
                <a16:creationId xmlns:a16="http://schemas.microsoft.com/office/drawing/2014/main" id="{2757ED81-4AE3-4354-4D9A-02B6CE11D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499" y="4971067"/>
            <a:ext cx="1289035" cy="275128"/>
          </a:xfrm>
          <a:prstGeom prst="rect">
            <a:avLst/>
          </a:prstGeom>
        </p:spPr>
      </p:pic>
      <p:pic>
        <p:nvPicPr>
          <p:cNvPr id="37" name="図 328">
            <a:extLst>
              <a:ext uri="{FF2B5EF4-FFF2-40B4-BE49-F238E27FC236}">
                <a16:creationId xmlns:a16="http://schemas.microsoft.com/office/drawing/2014/main" id="{02863792-8584-C0A7-5D8F-B2894D8FA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915" y="5402185"/>
            <a:ext cx="1279444" cy="267020"/>
          </a:xfrm>
          <a:prstGeom prst="rect">
            <a:avLst/>
          </a:prstGeom>
        </p:spPr>
      </p:pic>
      <p:sp>
        <p:nvSpPr>
          <p:cNvPr id="39" name="テキスト ボックス 329">
            <a:extLst>
              <a:ext uri="{FF2B5EF4-FFF2-40B4-BE49-F238E27FC236}">
                <a16:creationId xmlns:a16="http://schemas.microsoft.com/office/drawing/2014/main" id="{43DE369F-69CE-7BF8-B292-016D2A3954F8}"/>
              </a:ext>
            </a:extLst>
          </p:cNvPr>
          <p:cNvSpPr txBox="1"/>
          <p:nvPr/>
        </p:nvSpPr>
        <p:spPr>
          <a:xfrm>
            <a:off x="2047354" y="4930259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42" name="テキスト ボックス 330">
            <a:extLst>
              <a:ext uri="{FF2B5EF4-FFF2-40B4-BE49-F238E27FC236}">
                <a16:creationId xmlns:a16="http://schemas.microsoft.com/office/drawing/2014/main" id="{760158DA-D90E-5F2D-AA99-561AF1C09027}"/>
              </a:ext>
            </a:extLst>
          </p:cNvPr>
          <p:cNvSpPr txBox="1"/>
          <p:nvPr/>
        </p:nvSpPr>
        <p:spPr>
          <a:xfrm>
            <a:off x="2047354" y="5345190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</p:txBody>
      </p:sp>
      <p:sp>
        <p:nvSpPr>
          <p:cNvPr id="45" name="テキスト ボックス 269">
            <a:extLst>
              <a:ext uri="{FF2B5EF4-FFF2-40B4-BE49-F238E27FC236}">
                <a16:creationId xmlns:a16="http://schemas.microsoft.com/office/drawing/2014/main" id="{F8F3E22B-594B-DE48-3EB4-B0BBFC7B7708}"/>
              </a:ext>
            </a:extLst>
          </p:cNvPr>
          <p:cNvSpPr txBox="1"/>
          <p:nvPr/>
        </p:nvSpPr>
        <p:spPr>
          <a:xfrm>
            <a:off x="3458030" y="386093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7. Inbound Detail</a:t>
            </a:r>
            <a:endParaRPr kumimoji="1" lang="ja-JP" altLang="en-US" sz="900" dirty="0"/>
          </a:p>
        </p:txBody>
      </p:sp>
      <p:sp>
        <p:nvSpPr>
          <p:cNvPr id="46" name="テキスト ボックス 269">
            <a:extLst>
              <a:ext uri="{FF2B5EF4-FFF2-40B4-BE49-F238E27FC236}">
                <a16:creationId xmlns:a16="http://schemas.microsoft.com/office/drawing/2014/main" id="{13AB0E87-15DC-33B6-5B14-3A888ECE6C2D}"/>
              </a:ext>
            </a:extLst>
          </p:cNvPr>
          <p:cNvSpPr txBox="1"/>
          <p:nvPr/>
        </p:nvSpPr>
        <p:spPr>
          <a:xfrm>
            <a:off x="489938" y="6385190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9. Outbound Item</a:t>
            </a:r>
            <a:endParaRPr kumimoji="1" lang="ja-JP" altLang="en-US" sz="9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B53E3C8-36A4-80CD-E0F7-99550D9EBC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1637" y="6669019"/>
            <a:ext cx="1347999" cy="2011825"/>
          </a:xfrm>
          <a:prstGeom prst="rect">
            <a:avLst/>
          </a:prstGeom>
        </p:spPr>
      </p:pic>
      <p:pic>
        <p:nvPicPr>
          <p:cNvPr id="54" name="図 385">
            <a:extLst>
              <a:ext uri="{FF2B5EF4-FFF2-40B4-BE49-F238E27FC236}">
                <a16:creationId xmlns:a16="http://schemas.microsoft.com/office/drawing/2014/main" id="{5C9178B3-6FC9-C814-9F72-75289F3075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3294" y="4203163"/>
            <a:ext cx="1355823" cy="2027476"/>
          </a:xfrm>
          <a:prstGeom prst="rect">
            <a:avLst/>
          </a:prstGeom>
        </p:spPr>
      </p:pic>
      <p:pic>
        <p:nvPicPr>
          <p:cNvPr id="55" name="図 386">
            <a:extLst>
              <a:ext uri="{FF2B5EF4-FFF2-40B4-BE49-F238E27FC236}">
                <a16:creationId xmlns:a16="http://schemas.microsoft.com/office/drawing/2014/main" id="{4726422A-BBD7-27CE-3686-3BA2C73A11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9948" y="5215521"/>
            <a:ext cx="1323253" cy="276635"/>
          </a:xfrm>
          <a:prstGeom prst="rect">
            <a:avLst/>
          </a:prstGeom>
        </p:spPr>
      </p:pic>
      <p:pic>
        <p:nvPicPr>
          <p:cNvPr id="56" name="図 387">
            <a:extLst>
              <a:ext uri="{FF2B5EF4-FFF2-40B4-BE49-F238E27FC236}">
                <a16:creationId xmlns:a16="http://schemas.microsoft.com/office/drawing/2014/main" id="{B100BCA6-3F48-B9E0-11A6-863ED611A2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9578" y="5557237"/>
            <a:ext cx="421741" cy="138318"/>
          </a:xfrm>
          <a:prstGeom prst="rect">
            <a:avLst/>
          </a:prstGeom>
        </p:spPr>
      </p:pic>
      <p:sp>
        <p:nvSpPr>
          <p:cNvPr id="57" name="テキスト ボックス 388">
            <a:extLst>
              <a:ext uri="{FF2B5EF4-FFF2-40B4-BE49-F238E27FC236}">
                <a16:creationId xmlns:a16="http://schemas.microsoft.com/office/drawing/2014/main" id="{C9E0D6C6-101E-171D-73F5-F2C170BA5E3D}"/>
              </a:ext>
            </a:extLst>
          </p:cNvPr>
          <p:cNvSpPr txBox="1"/>
          <p:nvPr/>
        </p:nvSpPr>
        <p:spPr>
          <a:xfrm>
            <a:off x="5033294" y="5509649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58" name="テキスト ボックス 389">
            <a:extLst>
              <a:ext uri="{FF2B5EF4-FFF2-40B4-BE49-F238E27FC236}">
                <a16:creationId xmlns:a16="http://schemas.microsoft.com/office/drawing/2014/main" id="{B56358D3-F764-178E-6193-4893A320C308}"/>
              </a:ext>
            </a:extLst>
          </p:cNvPr>
          <p:cNvSpPr txBox="1"/>
          <p:nvPr/>
        </p:nvSpPr>
        <p:spPr>
          <a:xfrm>
            <a:off x="5033294" y="527087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59" name="図 390">
            <a:extLst>
              <a:ext uri="{FF2B5EF4-FFF2-40B4-BE49-F238E27FC236}">
                <a16:creationId xmlns:a16="http://schemas.microsoft.com/office/drawing/2014/main" id="{97C273D9-808C-1250-BDA8-3EF8EE08DB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8671" y="5256607"/>
            <a:ext cx="905173" cy="202741"/>
          </a:xfrm>
          <a:prstGeom prst="rect">
            <a:avLst/>
          </a:prstGeom>
        </p:spPr>
      </p:pic>
      <p:pic>
        <p:nvPicPr>
          <p:cNvPr id="60" name="図 391">
            <a:extLst>
              <a:ext uri="{FF2B5EF4-FFF2-40B4-BE49-F238E27FC236}">
                <a16:creationId xmlns:a16="http://schemas.microsoft.com/office/drawing/2014/main" id="{E73FA38A-93F6-C063-EF8A-114EC42AA6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67137" y="5038063"/>
            <a:ext cx="381033" cy="112377"/>
          </a:xfrm>
          <a:prstGeom prst="rect">
            <a:avLst/>
          </a:prstGeom>
        </p:spPr>
      </p:pic>
      <p:sp>
        <p:nvSpPr>
          <p:cNvPr id="61" name="テキスト ボックス 392">
            <a:extLst>
              <a:ext uri="{FF2B5EF4-FFF2-40B4-BE49-F238E27FC236}">
                <a16:creationId xmlns:a16="http://schemas.microsoft.com/office/drawing/2014/main" id="{8BA8EA43-E956-426E-13FA-F04D3D603474}"/>
              </a:ext>
            </a:extLst>
          </p:cNvPr>
          <p:cNvSpPr txBox="1"/>
          <p:nvPr/>
        </p:nvSpPr>
        <p:spPr>
          <a:xfrm>
            <a:off x="5525796" y="5005232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62" name="図 394">
            <a:extLst>
              <a:ext uri="{FF2B5EF4-FFF2-40B4-BE49-F238E27FC236}">
                <a16:creationId xmlns:a16="http://schemas.microsoft.com/office/drawing/2014/main" id="{FD9F7C4B-DF38-5E2E-336D-E1E2AB8468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4730" y="5311725"/>
            <a:ext cx="293040" cy="79099"/>
          </a:xfrm>
          <a:prstGeom prst="rect">
            <a:avLst/>
          </a:prstGeom>
        </p:spPr>
      </p:pic>
      <p:pic>
        <p:nvPicPr>
          <p:cNvPr id="63" name="図 395">
            <a:extLst>
              <a:ext uri="{FF2B5EF4-FFF2-40B4-BE49-F238E27FC236}">
                <a16:creationId xmlns:a16="http://schemas.microsoft.com/office/drawing/2014/main" id="{F019A26B-C875-C630-7F4F-B4E2DFFED9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7546" y="5043575"/>
            <a:ext cx="436337" cy="79099"/>
          </a:xfrm>
          <a:prstGeom prst="rect">
            <a:avLst/>
          </a:prstGeom>
        </p:spPr>
      </p:pic>
      <p:pic>
        <p:nvPicPr>
          <p:cNvPr id="192" name="図 396">
            <a:extLst>
              <a:ext uri="{FF2B5EF4-FFF2-40B4-BE49-F238E27FC236}">
                <a16:creationId xmlns:a16="http://schemas.microsoft.com/office/drawing/2014/main" id="{84B8A178-A00E-72AA-47D4-AD95B76622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5039" y="5784993"/>
            <a:ext cx="436337" cy="79099"/>
          </a:xfrm>
          <a:prstGeom prst="rect">
            <a:avLst/>
          </a:prstGeom>
        </p:spPr>
      </p:pic>
      <p:pic>
        <p:nvPicPr>
          <p:cNvPr id="193" name="図 397">
            <a:extLst>
              <a:ext uri="{FF2B5EF4-FFF2-40B4-BE49-F238E27FC236}">
                <a16:creationId xmlns:a16="http://schemas.microsoft.com/office/drawing/2014/main" id="{01A38E9F-94E3-CE43-0F98-C11E0CBD29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7546" y="4663647"/>
            <a:ext cx="436337" cy="106315"/>
          </a:xfrm>
          <a:prstGeom prst="rect">
            <a:avLst/>
          </a:prstGeom>
        </p:spPr>
      </p:pic>
      <p:pic>
        <p:nvPicPr>
          <p:cNvPr id="194" name="図 398">
            <a:extLst>
              <a:ext uri="{FF2B5EF4-FFF2-40B4-BE49-F238E27FC236}">
                <a16:creationId xmlns:a16="http://schemas.microsoft.com/office/drawing/2014/main" id="{54D55665-AF3F-6D0E-FF5C-4B3F44D4AF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67177" y="4855364"/>
            <a:ext cx="436337" cy="106315"/>
          </a:xfrm>
          <a:prstGeom prst="rect">
            <a:avLst/>
          </a:prstGeom>
        </p:spPr>
      </p:pic>
      <p:sp>
        <p:nvSpPr>
          <p:cNvPr id="195" name="テキスト ボックス 399">
            <a:extLst>
              <a:ext uri="{FF2B5EF4-FFF2-40B4-BE49-F238E27FC236}">
                <a16:creationId xmlns:a16="http://schemas.microsoft.com/office/drawing/2014/main" id="{B8E15C78-BC14-307E-31CD-5F09BB3AC3F8}"/>
              </a:ext>
            </a:extLst>
          </p:cNvPr>
          <p:cNvSpPr txBox="1"/>
          <p:nvPr/>
        </p:nvSpPr>
        <p:spPr>
          <a:xfrm>
            <a:off x="5513813" y="4610002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196" name="テキスト ボックス 400">
            <a:extLst>
              <a:ext uri="{FF2B5EF4-FFF2-40B4-BE49-F238E27FC236}">
                <a16:creationId xmlns:a16="http://schemas.microsoft.com/office/drawing/2014/main" id="{3B460AA7-8A39-DB91-BD4B-FA63DEB629F6}"/>
              </a:ext>
            </a:extLst>
          </p:cNvPr>
          <p:cNvSpPr txBox="1"/>
          <p:nvPr/>
        </p:nvSpPr>
        <p:spPr>
          <a:xfrm>
            <a:off x="5085905" y="4812970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7" name="テキスト ボックス 402">
            <a:extLst>
              <a:ext uri="{FF2B5EF4-FFF2-40B4-BE49-F238E27FC236}">
                <a16:creationId xmlns:a16="http://schemas.microsoft.com/office/drawing/2014/main" id="{22DDE555-91C8-4F69-9728-D77DB997230D}"/>
              </a:ext>
            </a:extLst>
          </p:cNvPr>
          <p:cNvSpPr txBox="1"/>
          <p:nvPr/>
        </p:nvSpPr>
        <p:spPr>
          <a:xfrm>
            <a:off x="5602448" y="5268181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198" name="図 403">
            <a:extLst>
              <a:ext uri="{FF2B5EF4-FFF2-40B4-BE49-F238E27FC236}">
                <a16:creationId xmlns:a16="http://schemas.microsoft.com/office/drawing/2014/main" id="{97C863E3-C52B-257E-0B92-A7B3BF2CCB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7209" y="5204907"/>
            <a:ext cx="1323253" cy="276635"/>
          </a:xfrm>
          <a:prstGeom prst="rect">
            <a:avLst/>
          </a:prstGeom>
        </p:spPr>
      </p:pic>
      <p:pic>
        <p:nvPicPr>
          <p:cNvPr id="199" name="図 404">
            <a:extLst>
              <a:ext uri="{FF2B5EF4-FFF2-40B4-BE49-F238E27FC236}">
                <a16:creationId xmlns:a16="http://schemas.microsoft.com/office/drawing/2014/main" id="{B8533E13-3508-69F4-704E-1E3518499C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6839" y="5546623"/>
            <a:ext cx="421741" cy="138318"/>
          </a:xfrm>
          <a:prstGeom prst="rect">
            <a:avLst/>
          </a:prstGeom>
        </p:spPr>
      </p:pic>
      <p:sp>
        <p:nvSpPr>
          <p:cNvPr id="200" name="テキスト ボックス 405">
            <a:extLst>
              <a:ext uri="{FF2B5EF4-FFF2-40B4-BE49-F238E27FC236}">
                <a16:creationId xmlns:a16="http://schemas.microsoft.com/office/drawing/2014/main" id="{7F56F775-1F4B-6AEB-7CE2-539836621EB8}"/>
              </a:ext>
            </a:extLst>
          </p:cNvPr>
          <p:cNvSpPr txBox="1"/>
          <p:nvPr/>
        </p:nvSpPr>
        <p:spPr>
          <a:xfrm>
            <a:off x="5030555" y="5499035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201" name="テキスト ボックス 406">
            <a:extLst>
              <a:ext uri="{FF2B5EF4-FFF2-40B4-BE49-F238E27FC236}">
                <a16:creationId xmlns:a16="http://schemas.microsoft.com/office/drawing/2014/main" id="{2BFCD289-82E1-F796-EE8D-832DA3053C43}"/>
              </a:ext>
            </a:extLst>
          </p:cNvPr>
          <p:cNvSpPr txBox="1"/>
          <p:nvPr/>
        </p:nvSpPr>
        <p:spPr>
          <a:xfrm>
            <a:off x="5030555" y="526025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02" name="図 407">
            <a:extLst>
              <a:ext uri="{FF2B5EF4-FFF2-40B4-BE49-F238E27FC236}">
                <a16:creationId xmlns:a16="http://schemas.microsoft.com/office/drawing/2014/main" id="{0CAC8B6F-E643-4D07-E20A-B01C36E79E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5932" y="5245993"/>
            <a:ext cx="905173" cy="202741"/>
          </a:xfrm>
          <a:prstGeom prst="rect">
            <a:avLst/>
          </a:prstGeom>
        </p:spPr>
      </p:pic>
      <p:pic>
        <p:nvPicPr>
          <p:cNvPr id="203" name="図 408">
            <a:extLst>
              <a:ext uri="{FF2B5EF4-FFF2-40B4-BE49-F238E27FC236}">
                <a16:creationId xmlns:a16="http://schemas.microsoft.com/office/drawing/2014/main" id="{04F3E488-2C27-9BC6-1E0A-4BED597301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1991" y="5301111"/>
            <a:ext cx="293040" cy="79099"/>
          </a:xfrm>
          <a:prstGeom prst="rect">
            <a:avLst/>
          </a:prstGeom>
        </p:spPr>
      </p:pic>
      <p:pic>
        <p:nvPicPr>
          <p:cNvPr id="204" name="図 409">
            <a:extLst>
              <a:ext uri="{FF2B5EF4-FFF2-40B4-BE49-F238E27FC236}">
                <a16:creationId xmlns:a16="http://schemas.microsoft.com/office/drawing/2014/main" id="{472E86EC-6B53-8DC8-9312-D8AE5469DA4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2300" y="5774379"/>
            <a:ext cx="436337" cy="79099"/>
          </a:xfrm>
          <a:prstGeom prst="rect">
            <a:avLst/>
          </a:prstGeom>
        </p:spPr>
      </p:pic>
      <p:pic>
        <p:nvPicPr>
          <p:cNvPr id="205" name="図 410">
            <a:extLst>
              <a:ext uri="{FF2B5EF4-FFF2-40B4-BE49-F238E27FC236}">
                <a16:creationId xmlns:a16="http://schemas.microsoft.com/office/drawing/2014/main" id="{8DA42B16-5A23-2AEE-6D89-690B23752E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8037" y="5196310"/>
            <a:ext cx="1323253" cy="276635"/>
          </a:xfrm>
          <a:prstGeom prst="rect">
            <a:avLst/>
          </a:prstGeom>
        </p:spPr>
      </p:pic>
      <p:pic>
        <p:nvPicPr>
          <p:cNvPr id="206" name="図 411">
            <a:extLst>
              <a:ext uri="{FF2B5EF4-FFF2-40B4-BE49-F238E27FC236}">
                <a16:creationId xmlns:a16="http://schemas.microsoft.com/office/drawing/2014/main" id="{15AFC304-C9ED-F908-3EBF-E702B0FBFA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7667" y="5538026"/>
            <a:ext cx="421741" cy="138318"/>
          </a:xfrm>
          <a:prstGeom prst="rect">
            <a:avLst/>
          </a:prstGeom>
        </p:spPr>
      </p:pic>
      <p:pic>
        <p:nvPicPr>
          <p:cNvPr id="207" name="図 414">
            <a:extLst>
              <a:ext uri="{FF2B5EF4-FFF2-40B4-BE49-F238E27FC236}">
                <a16:creationId xmlns:a16="http://schemas.microsoft.com/office/drawing/2014/main" id="{585680B3-9E3A-577C-D8FD-88CBD69800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6760" y="5237396"/>
            <a:ext cx="905173" cy="202741"/>
          </a:xfrm>
          <a:prstGeom prst="rect">
            <a:avLst/>
          </a:prstGeom>
        </p:spPr>
      </p:pic>
      <p:pic>
        <p:nvPicPr>
          <p:cNvPr id="208" name="図 415">
            <a:extLst>
              <a:ext uri="{FF2B5EF4-FFF2-40B4-BE49-F238E27FC236}">
                <a16:creationId xmlns:a16="http://schemas.microsoft.com/office/drawing/2014/main" id="{B0B4C80E-AB80-FFDA-14B2-F16653398B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2819" y="5292514"/>
            <a:ext cx="293040" cy="79099"/>
          </a:xfrm>
          <a:prstGeom prst="rect">
            <a:avLst/>
          </a:prstGeom>
        </p:spPr>
      </p:pic>
      <p:pic>
        <p:nvPicPr>
          <p:cNvPr id="209" name="図 417">
            <a:extLst>
              <a:ext uri="{FF2B5EF4-FFF2-40B4-BE49-F238E27FC236}">
                <a16:creationId xmlns:a16="http://schemas.microsoft.com/office/drawing/2014/main" id="{3E30C0FA-9EFE-B336-5D27-13E64CC46F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61095" y="5740185"/>
            <a:ext cx="1316807" cy="184666"/>
          </a:xfrm>
          <a:prstGeom prst="rect">
            <a:avLst/>
          </a:prstGeom>
        </p:spPr>
      </p:pic>
      <p:pic>
        <p:nvPicPr>
          <p:cNvPr id="210" name="図 292">
            <a:extLst>
              <a:ext uri="{FF2B5EF4-FFF2-40B4-BE49-F238E27FC236}">
                <a16:creationId xmlns:a16="http://schemas.microsoft.com/office/drawing/2014/main" id="{EBD59061-1202-E4A4-8BB1-F0F7833AA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89" y="4345269"/>
            <a:ext cx="805148" cy="123622"/>
          </a:xfrm>
          <a:prstGeom prst="rect">
            <a:avLst/>
          </a:prstGeom>
        </p:spPr>
      </p:pic>
      <p:sp>
        <p:nvSpPr>
          <p:cNvPr id="211" name="テキスト ボックス 294">
            <a:extLst>
              <a:ext uri="{FF2B5EF4-FFF2-40B4-BE49-F238E27FC236}">
                <a16:creationId xmlns:a16="http://schemas.microsoft.com/office/drawing/2014/main" id="{9ED9A552-8114-E901-CA40-0859023E6F65}"/>
              </a:ext>
            </a:extLst>
          </p:cNvPr>
          <p:cNvSpPr txBox="1"/>
          <p:nvPr/>
        </p:nvSpPr>
        <p:spPr>
          <a:xfrm>
            <a:off x="5378554" y="4313759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0B323D7A-0A81-85F3-E53B-3CDCB7639B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3271" y="4986053"/>
            <a:ext cx="1331001" cy="774337"/>
          </a:xfrm>
          <a:prstGeom prst="rect">
            <a:avLst/>
          </a:prstGeom>
        </p:spPr>
      </p:pic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EE117D9-77E6-1BAC-B9E5-1ABCBA7E72C3}"/>
              </a:ext>
            </a:extLst>
          </p:cNvPr>
          <p:cNvGrpSpPr/>
          <p:nvPr/>
        </p:nvGrpSpPr>
        <p:grpSpPr>
          <a:xfrm>
            <a:off x="5090586" y="5027492"/>
            <a:ext cx="1166119" cy="184666"/>
            <a:chOff x="2115872" y="2448942"/>
            <a:chExt cx="1166119" cy="184666"/>
          </a:xfrm>
        </p:grpSpPr>
        <p:sp>
          <p:nvSpPr>
            <p:cNvPr id="229" name="テキスト ボックス 412">
              <a:extLst>
                <a:ext uri="{FF2B5EF4-FFF2-40B4-BE49-F238E27FC236}">
                  <a16:creationId xmlns:a16="http://schemas.microsoft.com/office/drawing/2014/main" id="{485D4024-CDBC-E7B0-524B-D2EB7BA24736}"/>
                </a:ext>
              </a:extLst>
            </p:cNvPr>
            <p:cNvSpPr txBox="1"/>
            <p:nvPr/>
          </p:nvSpPr>
          <p:spPr>
            <a:xfrm>
              <a:off x="2115872" y="2448942"/>
              <a:ext cx="3287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kumimoji="1" lang="en-US" altLang="ja-JP" sz="600" dirty="0"/>
                <a:t>Lot No</a:t>
              </a:r>
              <a:endParaRPr kumimoji="1" lang="ja-JP" altLang="en-US" sz="600" dirty="0"/>
            </a:p>
          </p:txBody>
        </p:sp>
        <p:sp>
          <p:nvSpPr>
            <p:cNvPr id="230" name="四角形: 角を丸くする 28">
              <a:extLst>
                <a:ext uri="{FF2B5EF4-FFF2-40B4-BE49-F238E27FC236}">
                  <a16:creationId xmlns:a16="http://schemas.microsoft.com/office/drawing/2014/main" id="{0B0D18E9-7044-1C3A-0098-BD467571C925}"/>
                </a:ext>
              </a:extLst>
            </p:cNvPr>
            <p:cNvSpPr/>
            <p:nvPr/>
          </p:nvSpPr>
          <p:spPr>
            <a:xfrm>
              <a:off x="2555812" y="2465143"/>
              <a:ext cx="726179" cy="16253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 2024-12-25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35" name="グラフィックス 27" descr="日毎カレンダー">
              <a:extLst>
                <a:ext uri="{FF2B5EF4-FFF2-40B4-BE49-F238E27FC236}">
                  <a16:creationId xmlns:a16="http://schemas.microsoft.com/office/drawing/2014/main" id="{2EFF1839-1BAE-D618-1AFC-8C2DEBE14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33349" y="2475051"/>
              <a:ext cx="137160" cy="137160"/>
            </a:xfrm>
            <a:prstGeom prst="rect">
              <a:avLst/>
            </a:prstGeom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8853AFE-7208-576E-1FA6-E7566683012B}"/>
              </a:ext>
            </a:extLst>
          </p:cNvPr>
          <p:cNvGrpSpPr/>
          <p:nvPr/>
        </p:nvGrpSpPr>
        <p:grpSpPr>
          <a:xfrm>
            <a:off x="4993503" y="5190984"/>
            <a:ext cx="1353612" cy="196685"/>
            <a:chOff x="486802" y="4864205"/>
            <a:chExt cx="1353612" cy="196685"/>
          </a:xfrm>
        </p:grpSpPr>
        <p:sp>
          <p:nvSpPr>
            <p:cNvPr id="238" name="四角形: 角を丸くする 28">
              <a:extLst>
                <a:ext uri="{FF2B5EF4-FFF2-40B4-BE49-F238E27FC236}">
                  <a16:creationId xmlns:a16="http://schemas.microsoft.com/office/drawing/2014/main" id="{86AF807F-F31B-5448-642A-17F8CFDC4701}"/>
                </a:ext>
              </a:extLst>
            </p:cNvPr>
            <p:cNvSpPr/>
            <p:nvPr/>
          </p:nvSpPr>
          <p:spPr>
            <a:xfrm>
              <a:off x="734339" y="4896281"/>
              <a:ext cx="384783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0</a:t>
              </a:r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39" name="テキスト ボックス 412">
              <a:extLst>
                <a:ext uri="{FF2B5EF4-FFF2-40B4-BE49-F238E27FC236}">
                  <a16:creationId xmlns:a16="http://schemas.microsoft.com/office/drawing/2014/main" id="{526CE3BE-39A3-5A02-CEE5-232A5646B192}"/>
                </a:ext>
              </a:extLst>
            </p:cNvPr>
            <p:cNvSpPr txBox="1"/>
            <p:nvPr/>
          </p:nvSpPr>
          <p:spPr>
            <a:xfrm>
              <a:off x="1138232" y="4876224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243" name="テキスト ボックス 412">
              <a:extLst>
                <a:ext uri="{FF2B5EF4-FFF2-40B4-BE49-F238E27FC236}">
                  <a16:creationId xmlns:a16="http://schemas.microsoft.com/office/drawing/2014/main" id="{8582A1FB-9D6B-5B8F-4506-2E66FF746610}"/>
                </a:ext>
              </a:extLst>
            </p:cNvPr>
            <p:cNvSpPr txBox="1"/>
            <p:nvPr/>
          </p:nvSpPr>
          <p:spPr>
            <a:xfrm>
              <a:off x="486802" y="486420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B46731B6-5E37-1D3C-D264-C5B69286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51192" y="4892488"/>
              <a:ext cx="389222" cy="160688"/>
            </a:xfrm>
            <a:prstGeom prst="rect">
              <a:avLst/>
            </a:prstGeom>
          </p:spPr>
        </p:pic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44B1A957-E280-66EF-2A54-FDDE5E9914D5}"/>
              </a:ext>
            </a:extLst>
          </p:cNvPr>
          <p:cNvGrpSpPr/>
          <p:nvPr/>
        </p:nvGrpSpPr>
        <p:grpSpPr>
          <a:xfrm>
            <a:off x="4995742" y="5375203"/>
            <a:ext cx="1351072" cy="194614"/>
            <a:chOff x="486802" y="4864205"/>
            <a:chExt cx="1351072" cy="194614"/>
          </a:xfrm>
        </p:grpSpPr>
        <p:sp>
          <p:nvSpPr>
            <p:cNvPr id="246" name="四角形: 角を丸くする 28">
              <a:extLst>
                <a:ext uri="{FF2B5EF4-FFF2-40B4-BE49-F238E27FC236}">
                  <a16:creationId xmlns:a16="http://schemas.microsoft.com/office/drawing/2014/main" id="{A08B782F-6E04-60A8-FFE5-B71DA1D7EADB}"/>
                </a:ext>
              </a:extLst>
            </p:cNvPr>
            <p:cNvSpPr/>
            <p:nvPr/>
          </p:nvSpPr>
          <p:spPr>
            <a:xfrm>
              <a:off x="734340" y="4896281"/>
              <a:ext cx="383548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srgbClr val="FF0000"/>
                  </a:solidFill>
                </a:rPr>
                <a:t>0</a:t>
              </a:r>
              <a:endParaRPr kumimoji="1" lang="ja-JP" altLang="en-US" sz="700" kern="0" dirty="0">
                <a:solidFill>
                  <a:srgbClr val="FF0000"/>
                </a:solidFill>
              </a:endParaRPr>
            </a:p>
          </p:txBody>
        </p:sp>
        <p:sp>
          <p:nvSpPr>
            <p:cNvPr id="247" name="テキスト ボックス 412">
              <a:extLst>
                <a:ext uri="{FF2B5EF4-FFF2-40B4-BE49-F238E27FC236}">
                  <a16:creationId xmlns:a16="http://schemas.microsoft.com/office/drawing/2014/main" id="{5728B873-A359-30A3-4DE3-349537F0EF86}"/>
                </a:ext>
              </a:extLst>
            </p:cNvPr>
            <p:cNvSpPr txBox="1"/>
            <p:nvPr/>
          </p:nvSpPr>
          <p:spPr>
            <a:xfrm>
              <a:off x="1135993" y="4868478"/>
              <a:ext cx="3642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 PCS</a:t>
              </a:r>
              <a:endParaRPr kumimoji="1" lang="ja-JP" altLang="en-US" sz="600" dirty="0"/>
            </a:p>
          </p:txBody>
        </p:sp>
        <p:sp>
          <p:nvSpPr>
            <p:cNvPr id="248" name="テキスト ボックス 412">
              <a:extLst>
                <a:ext uri="{FF2B5EF4-FFF2-40B4-BE49-F238E27FC236}">
                  <a16:creationId xmlns:a16="http://schemas.microsoft.com/office/drawing/2014/main" id="{9ABFD7FE-7C0A-5A13-0A55-5B4E484BD90E}"/>
                </a:ext>
              </a:extLst>
            </p:cNvPr>
            <p:cNvSpPr txBox="1"/>
            <p:nvPr/>
          </p:nvSpPr>
          <p:spPr>
            <a:xfrm>
              <a:off x="486802" y="4864205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NG</a:t>
              </a:r>
              <a:endParaRPr kumimoji="1" lang="ja-JP" altLang="en-US" sz="600" dirty="0"/>
            </a:p>
          </p:txBody>
        </p:sp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92779B33-ECCF-956F-AED5-B83FAC94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48652" y="4887408"/>
              <a:ext cx="389222" cy="160688"/>
            </a:xfrm>
            <a:prstGeom prst="rect">
              <a:avLst/>
            </a:prstGeom>
          </p:spPr>
        </p:pic>
      </p:grpSp>
      <p:sp>
        <p:nvSpPr>
          <p:cNvPr id="250" name="テキスト ボックス 412">
            <a:extLst>
              <a:ext uri="{FF2B5EF4-FFF2-40B4-BE49-F238E27FC236}">
                <a16:creationId xmlns:a16="http://schemas.microsoft.com/office/drawing/2014/main" id="{E3362E20-A9BF-6954-578C-B2A2F5F72D57}"/>
              </a:ext>
            </a:extLst>
          </p:cNvPr>
          <p:cNvSpPr txBox="1"/>
          <p:nvPr/>
        </p:nvSpPr>
        <p:spPr>
          <a:xfrm>
            <a:off x="4998184" y="5581666"/>
            <a:ext cx="1117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Total           0/600 PCS</a:t>
            </a:r>
            <a:endParaRPr kumimoji="1" lang="ja-JP" altLang="en-US" sz="600" dirty="0"/>
          </a:p>
        </p:txBody>
      </p:sp>
      <p:pic>
        <p:nvPicPr>
          <p:cNvPr id="260" name="図 290">
            <a:extLst>
              <a:ext uri="{FF2B5EF4-FFF2-40B4-BE49-F238E27FC236}">
                <a16:creationId xmlns:a16="http://schemas.microsoft.com/office/drawing/2014/main" id="{2625173C-196C-BA7D-8787-13DCE320D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73" y="6661700"/>
            <a:ext cx="1355770" cy="2019144"/>
          </a:xfrm>
          <a:prstGeom prst="rect">
            <a:avLst/>
          </a:prstGeom>
        </p:spPr>
      </p:pic>
      <p:pic>
        <p:nvPicPr>
          <p:cNvPr id="262" name="図 292">
            <a:extLst>
              <a:ext uri="{FF2B5EF4-FFF2-40B4-BE49-F238E27FC236}">
                <a16:creationId xmlns:a16="http://schemas.microsoft.com/office/drawing/2014/main" id="{37DE97A3-FF71-3584-EF58-0FBC9F330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11" y="6790845"/>
            <a:ext cx="805148" cy="123622"/>
          </a:xfrm>
          <a:prstGeom prst="rect">
            <a:avLst/>
          </a:prstGeom>
        </p:spPr>
      </p:pic>
      <p:sp>
        <p:nvSpPr>
          <p:cNvPr id="264" name="テキスト ボックス 294">
            <a:extLst>
              <a:ext uri="{FF2B5EF4-FFF2-40B4-BE49-F238E27FC236}">
                <a16:creationId xmlns:a16="http://schemas.microsoft.com/office/drawing/2014/main" id="{0EEED978-C870-7C3B-FB34-5BB0E4A62AEF}"/>
              </a:ext>
            </a:extLst>
          </p:cNvPr>
          <p:cNvSpPr txBox="1"/>
          <p:nvPr/>
        </p:nvSpPr>
        <p:spPr>
          <a:xfrm>
            <a:off x="894692" y="677742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Item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81" name="図 302">
            <a:extLst>
              <a:ext uri="{FF2B5EF4-FFF2-40B4-BE49-F238E27FC236}">
                <a16:creationId xmlns:a16="http://schemas.microsoft.com/office/drawing/2014/main" id="{7B6CFECF-D982-FF4B-16E3-66526A884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48" y="7285463"/>
            <a:ext cx="1289035" cy="212113"/>
          </a:xfrm>
          <a:prstGeom prst="rect">
            <a:avLst/>
          </a:prstGeom>
        </p:spPr>
      </p:pic>
      <p:pic>
        <p:nvPicPr>
          <p:cNvPr id="282" name="図 303">
            <a:extLst>
              <a:ext uri="{FF2B5EF4-FFF2-40B4-BE49-F238E27FC236}">
                <a16:creationId xmlns:a16="http://schemas.microsoft.com/office/drawing/2014/main" id="{7E709CBC-4147-4ED6-DEA6-1454BED36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78" y="7688843"/>
            <a:ext cx="981060" cy="220999"/>
          </a:xfrm>
          <a:prstGeom prst="rect">
            <a:avLst/>
          </a:prstGeom>
        </p:spPr>
      </p:pic>
      <p:pic>
        <p:nvPicPr>
          <p:cNvPr id="283" name="図 304">
            <a:extLst>
              <a:ext uri="{FF2B5EF4-FFF2-40B4-BE49-F238E27FC236}">
                <a16:creationId xmlns:a16="http://schemas.microsoft.com/office/drawing/2014/main" id="{7D24090B-240A-DDD6-0043-713F93CFE5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91" y="7380151"/>
            <a:ext cx="1313642" cy="894800"/>
          </a:xfrm>
          <a:prstGeom prst="rect">
            <a:avLst/>
          </a:prstGeom>
        </p:spPr>
      </p:pic>
      <p:pic>
        <p:nvPicPr>
          <p:cNvPr id="284" name="図 305">
            <a:extLst>
              <a:ext uri="{FF2B5EF4-FFF2-40B4-BE49-F238E27FC236}">
                <a16:creationId xmlns:a16="http://schemas.microsoft.com/office/drawing/2014/main" id="{D949803B-2133-2447-4A89-E1EC7ECA5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035" y="6961022"/>
            <a:ext cx="1313642" cy="434647"/>
          </a:xfrm>
          <a:prstGeom prst="rect">
            <a:avLst/>
          </a:prstGeom>
        </p:spPr>
      </p:pic>
      <p:sp>
        <p:nvSpPr>
          <p:cNvPr id="285" name="四角形: 角を丸くする 306">
            <a:extLst>
              <a:ext uri="{FF2B5EF4-FFF2-40B4-BE49-F238E27FC236}">
                <a16:creationId xmlns:a16="http://schemas.microsoft.com/office/drawing/2014/main" id="{8A49DC5C-D94A-9E76-5A64-B9C514978F4C}"/>
              </a:ext>
            </a:extLst>
          </p:cNvPr>
          <p:cNvSpPr/>
          <p:nvPr/>
        </p:nvSpPr>
        <p:spPr>
          <a:xfrm>
            <a:off x="726334" y="6987621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6" name="四角形: 角を丸くする 307">
            <a:extLst>
              <a:ext uri="{FF2B5EF4-FFF2-40B4-BE49-F238E27FC236}">
                <a16:creationId xmlns:a16="http://schemas.microsoft.com/office/drawing/2014/main" id="{51FDEBB5-97D3-C1CC-74B6-05B98B12EB3E}"/>
              </a:ext>
            </a:extLst>
          </p:cNvPr>
          <p:cNvSpPr/>
          <p:nvPr/>
        </p:nvSpPr>
        <p:spPr>
          <a:xfrm>
            <a:off x="1360339" y="6983811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7" name="テキスト ボックス 316">
            <a:extLst>
              <a:ext uri="{FF2B5EF4-FFF2-40B4-BE49-F238E27FC236}">
                <a16:creationId xmlns:a16="http://schemas.microsoft.com/office/drawing/2014/main" id="{AFCBB22F-3115-706B-2667-929ACA6EF7FB}"/>
              </a:ext>
            </a:extLst>
          </p:cNvPr>
          <p:cNvSpPr txBox="1"/>
          <p:nvPr/>
        </p:nvSpPr>
        <p:spPr>
          <a:xfrm>
            <a:off x="1127516" y="6959514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88" name="グラフィックス 318" descr="日毎カレンダー">
            <a:extLst>
              <a:ext uri="{FF2B5EF4-FFF2-40B4-BE49-F238E27FC236}">
                <a16:creationId xmlns:a16="http://schemas.microsoft.com/office/drawing/2014/main" id="{495CA403-1CB7-14CF-C53B-B930B7DC28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936" y="6996996"/>
            <a:ext cx="137160" cy="137160"/>
          </a:xfrm>
          <a:prstGeom prst="rect">
            <a:avLst/>
          </a:prstGeom>
        </p:spPr>
      </p:pic>
      <p:pic>
        <p:nvPicPr>
          <p:cNvPr id="289" name="グラフィックス 319" descr="日毎カレンダー">
            <a:extLst>
              <a:ext uri="{FF2B5EF4-FFF2-40B4-BE49-F238E27FC236}">
                <a16:creationId xmlns:a16="http://schemas.microsoft.com/office/drawing/2014/main" id="{681F3869-30C9-7CAE-98AF-943E643444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8944" y="6987923"/>
            <a:ext cx="137160" cy="137160"/>
          </a:xfrm>
          <a:prstGeom prst="rect">
            <a:avLst/>
          </a:prstGeom>
        </p:spPr>
      </p:pic>
      <p:sp>
        <p:nvSpPr>
          <p:cNvPr id="290" name="テキスト ボックス 322">
            <a:extLst>
              <a:ext uri="{FF2B5EF4-FFF2-40B4-BE49-F238E27FC236}">
                <a16:creationId xmlns:a16="http://schemas.microsoft.com/office/drawing/2014/main" id="{B65F95F2-D545-F1E1-FB40-F9D91F8D7F42}"/>
              </a:ext>
            </a:extLst>
          </p:cNvPr>
          <p:cNvSpPr txBox="1"/>
          <p:nvPr/>
        </p:nvSpPr>
        <p:spPr>
          <a:xfrm>
            <a:off x="614330" y="7169379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91" name="正方形/長方形 323">
            <a:extLst>
              <a:ext uri="{FF2B5EF4-FFF2-40B4-BE49-F238E27FC236}">
                <a16:creationId xmlns:a16="http://schemas.microsoft.com/office/drawing/2014/main" id="{EAEACE87-6CC1-F11C-AB0C-4CAF0FF9980B}"/>
              </a:ext>
            </a:extLst>
          </p:cNvPr>
          <p:cNvSpPr/>
          <p:nvPr/>
        </p:nvSpPr>
        <p:spPr>
          <a:xfrm>
            <a:off x="557323" y="7183213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93" name="テキスト ボックス 324">
            <a:extLst>
              <a:ext uri="{FF2B5EF4-FFF2-40B4-BE49-F238E27FC236}">
                <a16:creationId xmlns:a16="http://schemas.microsoft.com/office/drawing/2014/main" id="{5E725CEE-4EF7-DD43-FE2E-2C9E378911FF}"/>
              </a:ext>
            </a:extLst>
          </p:cNvPr>
          <p:cNvSpPr txBox="1"/>
          <p:nvPr/>
        </p:nvSpPr>
        <p:spPr>
          <a:xfrm>
            <a:off x="677134" y="699061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95" name="テキスト ボックス 325">
            <a:extLst>
              <a:ext uri="{FF2B5EF4-FFF2-40B4-BE49-F238E27FC236}">
                <a16:creationId xmlns:a16="http://schemas.microsoft.com/office/drawing/2014/main" id="{1887D43D-8FF6-BB94-4432-ED8FC671E003}"/>
              </a:ext>
            </a:extLst>
          </p:cNvPr>
          <p:cNvSpPr txBox="1"/>
          <p:nvPr/>
        </p:nvSpPr>
        <p:spPr>
          <a:xfrm>
            <a:off x="1315929" y="69840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303" name="図 327">
            <a:extLst>
              <a:ext uri="{FF2B5EF4-FFF2-40B4-BE49-F238E27FC236}">
                <a16:creationId xmlns:a16="http://schemas.microsoft.com/office/drawing/2014/main" id="{92986611-3392-7A0F-9A7B-C3AC8E0FF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98" y="7428708"/>
            <a:ext cx="1289035" cy="275128"/>
          </a:xfrm>
          <a:prstGeom prst="rect">
            <a:avLst/>
          </a:prstGeom>
        </p:spPr>
      </p:pic>
      <p:pic>
        <p:nvPicPr>
          <p:cNvPr id="304" name="図 328">
            <a:extLst>
              <a:ext uri="{FF2B5EF4-FFF2-40B4-BE49-F238E27FC236}">
                <a16:creationId xmlns:a16="http://schemas.microsoft.com/office/drawing/2014/main" id="{2C303B7C-A993-2F5B-1147-373242662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114" y="7859826"/>
            <a:ext cx="1279444" cy="267020"/>
          </a:xfrm>
          <a:prstGeom prst="rect">
            <a:avLst/>
          </a:prstGeom>
        </p:spPr>
      </p:pic>
      <p:sp>
        <p:nvSpPr>
          <p:cNvPr id="305" name="テキスト ボックス 329">
            <a:extLst>
              <a:ext uri="{FF2B5EF4-FFF2-40B4-BE49-F238E27FC236}">
                <a16:creationId xmlns:a16="http://schemas.microsoft.com/office/drawing/2014/main" id="{8A2EE674-92D5-DFA4-3085-2FD725CE8707}"/>
              </a:ext>
            </a:extLst>
          </p:cNvPr>
          <p:cNvSpPr txBox="1"/>
          <p:nvPr/>
        </p:nvSpPr>
        <p:spPr>
          <a:xfrm>
            <a:off x="489553" y="7387900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Parts No : DEMO-PARTS-NO_A</a:t>
            </a: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</a:p>
          <a:p>
            <a:r>
              <a:rPr kumimoji="1" lang="en-US" altLang="ja-JP" sz="400" dirty="0">
                <a:latin typeface="+mj-lt"/>
              </a:rPr>
              <a:t>Lot no : 20231225, 20240118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306" name="テキスト ボックス 330">
            <a:extLst>
              <a:ext uri="{FF2B5EF4-FFF2-40B4-BE49-F238E27FC236}">
                <a16:creationId xmlns:a16="http://schemas.microsoft.com/office/drawing/2014/main" id="{046406FD-3778-AC1C-21D7-B8EF80A39816}"/>
              </a:ext>
            </a:extLst>
          </p:cNvPr>
          <p:cNvSpPr txBox="1"/>
          <p:nvPr/>
        </p:nvSpPr>
        <p:spPr>
          <a:xfrm>
            <a:off x="489553" y="7802831"/>
            <a:ext cx="118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Parts No : DEMO-PARTS-NO_B</a:t>
            </a: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</a:p>
          <a:p>
            <a:r>
              <a:rPr kumimoji="1" lang="en-US" altLang="ja-JP" sz="400" dirty="0">
                <a:latin typeface="+mj-lt"/>
              </a:rPr>
              <a:t>Lot no : 20231225, 20240118</a:t>
            </a:r>
            <a:endParaRPr kumimoji="1" lang="ja-JP" altLang="en-US" sz="400" dirty="0">
              <a:latin typeface="+mj-lt"/>
            </a:endParaRPr>
          </a:p>
          <a:p>
            <a:endParaRPr kumimoji="1" lang="en-US" altLang="ja-JP" sz="400" dirty="0">
              <a:latin typeface="+mj-lt"/>
            </a:endParaRPr>
          </a:p>
        </p:txBody>
      </p:sp>
      <p:sp>
        <p:nvSpPr>
          <p:cNvPr id="307" name="テキスト ボックス 315">
            <a:extLst>
              <a:ext uri="{FF2B5EF4-FFF2-40B4-BE49-F238E27FC236}">
                <a16:creationId xmlns:a16="http://schemas.microsoft.com/office/drawing/2014/main" id="{0EF8D4A1-DBC9-9C85-5DA4-24536F8C00DD}"/>
              </a:ext>
            </a:extLst>
          </p:cNvPr>
          <p:cNvSpPr txBox="1"/>
          <p:nvPr/>
        </p:nvSpPr>
        <p:spPr>
          <a:xfrm>
            <a:off x="477192" y="69659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08" name="テキスト ボックス 269">
            <a:extLst>
              <a:ext uri="{FF2B5EF4-FFF2-40B4-BE49-F238E27FC236}">
                <a16:creationId xmlns:a16="http://schemas.microsoft.com/office/drawing/2014/main" id="{58E0878F-A8A2-D8AA-89A5-A7E773937100}"/>
              </a:ext>
            </a:extLst>
          </p:cNvPr>
          <p:cNvSpPr txBox="1"/>
          <p:nvPr/>
        </p:nvSpPr>
        <p:spPr>
          <a:xfrm>
            <a:off x="4964079" y="3861592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8. QC Check</a:t>
            </a:r>
            <a:endParaRPr kumimoji="1" lang="ja-JP" altLang="en-US" sz="900" dirty="0"/>
          </a:p>
        </p:txBody>
      </p:sp>
      <p:sp>
        <p:nvSpPr>
          <p:cNvPr id="328" name="テキスト ボックス 269">
            <a:extLst>
              <a:ext uri="{FF2B5EF4-FFF2-40B4-BE49-F238E27FC236}">
                <a16:creationId xmlns:a16="http://schemas.microsoft.com/office/drawing/2014/main" id="{B5E425E5-B94E-B91F-1D86-54498A2200BF}"/>
              </a:ext>
            </a:extLst>
          </p:cNvPr>
          <p:cNvSpPr txBox="1"/>
          <p:nvPr/>
        </p:nvSpPr>
        <p:spPr>
          <a:xfrm>
            <a:off x="2047354" y="639024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10. Outbound Detail</a:t>
            </a:r>
            <a:endParaRPr kumimoji="1" lang="ja-JP" altLang="en-US" sz="90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106795B-376E-863D-B18E-8110F62A0C55}"/>
              </a:ext>
            </a:extLst>
          </p:cNvPr>
          <p:cNvSpPr/>
          <p:nvPr/>
        </p:nvSpPr>
        <p:spPr>
          <a:xfrm>
            <a:off x="4634429" y="390675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2AE9C139-2212-F263-4A31-2E4C8301A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5360" y="4206245"/>
            <a:ext cx="1347999" cy="2011825"/>
          </a:xfrm>
          <a:prstGeom prst="rect">
            <a:avLst/>
          </a:prstGeom>
        </p:spPr>
      </p:pic>
      <p:sp>
        <p:nvSpPr>
          <p:cNvPr id="218" name="テキスト ボックス 294">
            <a:extLst>
              <a:ext uri="{FF2B5EF4-FFF2-40B4-BE49-F238E27FC236}">
                <a16:creationId xmlns:a16="http://schemas.microsoft.com/office/drawing/2014/main" id="{EB041C80-8680-B546-6640-705E8E11CFA0}"/>
              </a:ext>
            </a:extLst>
          </p:cNvPr>
          <p:cNvSpPr txBox="1"/>
          <p:nvPr/>
        </p:nvSpPr>
        <p:spPr>
          <a:xfrm>
            <a:off x="3964425" y="4307731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BFD4BDB3-5C51-55D9-7C9D-C6F2E10F250D}"/>
              </a:ext>
            </a:extLst>
          </p:cNvPr>
          <p:cNvSpPr/>
          <p:nvPr/>
        </p:nvSpPr>
        <p:spPr>
          <a:xfrm>
            <a:off x="4227788" y="600446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5B73C905-A6AA-A5F3-42F7-EEB4EF32C07F}"/>
              </a:ext>
            </a:extLst>
          </p:cNvPr>
          <p:cNvSpPr/>
          <p:nvPr/>
        </p:nvSpPr>
        <p:spPr>
          <a:xfrm>
            <a:off x="3554428" y="600484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34F9BF6-93B8-98DA-2F50-9CA9E1881589}"/>
              </a:ext>
            </a:extLst>
          </p:cNvPr>
          <p:cNvSpPr/>
          <p:nvPr/>
        </p:nvSpPr>
        <p:spPr>
          <a:xfrm>
            <a:off x="3553022" y="5107927"/>
            <a:ext cx="1330958" cy="87514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061D9749-9E1A-B384-9407-9409C9C6DF65}"/>
              </a:ext>
            </a:extLst>
          </p:cNvPr>
          <p:cNvSpPr txBox="1"/>
          <p:nvPr/>
        </p:nvSpPr>
        <p:spPr>
          <a:xfrm>
            <a:off x="3598021" y="5124628"/>
            <a:ext cx="23243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143A28A9-8ABE-DDB5-8BD8-E8A15339D570}"/>
              </a:ext>
            </a:extLst>
          </p:cNvPr>
          <p:cNvSpPr/>
          <p:nvPr/>
        </p:nvSpPr>
        <p:spPr>
          <a:xfrm>
            <a:off x="4045108" y="5101160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224" name="テキスト ボックス 412">
            <a:extLst>
              <a:ext uri="{FF2B5EF4-FFF2-40B4-BE49-F238E27FC236}">
                <a16:creationId xmlns:a16="http://schemas.microsoft.com/office/drawing/2014/main" id="{D707D55C-B8DC-D03C-92AF-8F8D0D662E01}"/>
              </a:ext>
            </a:extLst>
          </p:cNvPr>
          <p:cNvSpPr txBox="1"/>
          <p:nvPr/>
        </p:nvSpPr>
        <p:spPr>
          <a:xfrm>
            <a:off x="3596328" y="5871120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99CB36BB-3A8C-0F49-94F9-1106BC96E0BF}"/>
              </a:ext>
            </a:extLst>
          </p:cNvPr>
          <p:cNvSpPr/>
          <p:nvPr/>
        </p:nvSpPr>
        <p:spPr>
          <a:xfrm>
            <a:off x="3885350" y="5855492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2BB393F-CDD8-6F93-F2A7-07D93E437D58}"/>
              </a:ext>
            </a:extLst>
          </p:cNvPr>
          <p:cNvSpPr txBox="1"/>
          <p:nvPr/>
        </p:nvSpPr>
        <p:spPr>
          <a:xfrm>
            <a:off x="3602520" y="5258318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356CEDD2-79D8-6CA2-E4E0-301607690A08}"/>
              </a:ext>
            </a:extLst>
          </p:cNvPr>
          <p:cNvSpPr/>
          <p:nvPr/>
        </p:nvSpPr>
        <p:spPr>
          <a:xfrm>
            <a:off x="4046433" y="523794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231" name="テキスト ボックス 412">
            <a:extLst>
              <a:ext uri="{FF2B5EF4-FFF2-40B4-BE49-F238E27FC236}">
                <a16:creationId xmlns:a16="http://schemas.microsoft.com/office/drawing/2014/main" id="{4EB9AF48-D578-D990-9905-E1FD105E65A9}"/>
              </a:ext>
            </a:extLst>
          </p:cNvPr>
          <p:cNvSpPr txBox="1"/>
          <p:nvPr/>
        </p:nvSpPr>
        <p:spPr>
          <a:xfrm>
            <a:off x="4237579" y="5847978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232" name="テキスト ボックス 412">
            <a:extLst>
              <a:ext uri="{FF2B5EF4-FFF2-40B4-BE49-F238E27FC236}">
                <a16:creationId xmlns:a16="http://schemas.microsoft.com/office/drawing/2014/main" id="{B6403AD5-C952-9B24-954F-FEE71DE0DE04}"/>
              </a:ext>
            </a:extLst>
          </p:cNvPr>
          <p:cNvSpPr txBox="1"/>
          <p:nvPr/>
        </p:nvSpPr>
        <p:spPr>
          <a:xfrm>
            <a:off x="4425418" y="5849388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725938F-4FB8-3D45-2785-8C80DA299DDE}"/>
              </a:ext>
            </a:extLst>
          </p:cNvPr>
          <p:cNvSpPr txBox="1"/>
          <p:nvPr/>
        </p:nvSpPr>
        <p:spPr>
          <a:xfrm>
            <a:off x="3602520" y="5581596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99200084-D25A-EAC3-1180-57C9F2F7FC73}"/>
              </a:ext>
            </a:extLst>
          </p:cNvPr>
          <p:cNvSpPr/>
          <p:nvPr/>
        </p:nvSpPr>
        <p:spPr>
          <a:xfrm>
            <a:off x="3880202" y="5561002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709E528-C7EE-3342-50F5-90C92453715C}"/>
              </a:ext>
            </a:extLst>
          </p:cNvPr>
          <p:cNvSpPr txBox="1"/>
          <p:nvPr/>
        </p:nvSpPr>
        <p:spPr>
          <a:xfrm>
            <a:off x="4329602" y="558423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D88E7D8B-493C-40F4-6F85-E6D06975169D}"/>
              </a:ext>
            </a:extLst>
          </p:cNvPr>
          <p:cNvSpPr/>
          <p:nvPr/>
        </p:nvSpPr>
        <p:spPr>
          <a:xfrm>
            <a:off x="4490091" y="5560409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241" name="テキスト ボックス 412">
            <a:extLst>
              <a:ext uri="{FF2B5EF4-FFF2-40B4-BE49-F238E27FC236}">
                <a16:creationId xmlns:a16="http://schemas.microsoft.com/office/drawing/2014/main" id="{16285A0D-36B4-369B-BCF5-2957E1D6FE7B}"/>
              </a:ext>
            </a:extLst>
          </p:cNvPr>
          <p:cNvSpPr txBox="1"/>
          <p:nvPr/>
        </p:nvSpPr>
        <p:spPr>
          <a:xfrm>
            <a:off x="3602520" y="5701258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Receive                             PCS</a:t>
            </a:r>
            <a:endParaRPr kumimoji="1" lang="ja-JP" altLang="en-US" sz="500" dirty="0"/>
          </a:p>
        </p:txBody>
      </p:sp>
      <p:sp>
        <p:nvSpPr>
          <p:cNvPr id="242" name="テキスト ボックス 412">
            <a:extLst>
              <a:ext uri="{FF2B5EF4-FFF2-40B4-BE49-F238E27FC236}">
                <a16:creationId xmlns:a16="http://schemas.microsoft.com/office/drawing/2014/main" id="{C2C7018A-4D69-12EC-D4E5-F119362FC673}"/>
              </a:ext>
            </a:extLst>
          </p:cNvPr>
          <p:cNvSpPr txBox="1"/>
          <p:nvPr/>
        </p:nvSpPr>
        <p:spPr>
          <a:xfrm>
            <a:off x="4292068" y="5702668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D5362B92-D99E-AFCE-5B88-F973544C3EB5}"/>
              </a:ext>
            </a:extLst>
          </p:cNvPr>
          <p:cNvSpPr txBox="1"/>
          <p:nvPr/>
        </p:nvSpPr>
        <p:spPr>
          <a:xfrm>
            <a:off x="3599340" y="5392870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9F9AC8FB-E97A-CD80-FBDD-2763B2626D0D}"/>
              </a:ext>
            </a:extLst>
          </p:cNvPr>
          <p:cNvSpPr/>
          <p:nvPr/>
        </p:nvSpPr>
        <p:spPr>
          <a:xfrm>
            <a:off x="4043253" y="5372500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76EDA5-D485-974C-850C-1C55F6E7F4EF}"/>
              </a:ext>
            </a:extLst>
          </p:cNvPr>
          <p:cNvGrpSpPr/>
          <p:nvPr/>
        </p:nvGrpSpPr>
        <p:grpSpPr>
          <a:xfrm>
            <a:off x="3543781" y="1658529"/>
            <a:ext cx="1368822" cy="2078646"/>
            <a:chOff x="3543781" y="1658529"/>
            <a:chExt cx="1368822" cy="2078646"/>
          </a:xfrm>
        </p:grpSpPr>
        <p:pic>
          <p:nvPicPr>
            <p:cNvPr id="357" name="図 29">
              <a:extLst>
                <a:ext uri="{FF2B5EF4-FFF2-40B4-BE49-F238E27FC236}">
                  <a16:creationId xmlns:a16="http://schemas.microsoft.com/office/drawing/2014/main" id="{ADC9C9E6-3503-1688-7768-308D3DCD3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358" name="図 230">
              <a:extLst>
                <a:ext uri="{FF2B5EF4-FFF2-40B4-BE49-F238E27FC236}">
                  <a16:creationId xmlns:a16="http://schemas.microsoft.com/office/drawing/2014/main" id="{0239DB32-5FA8-F0B5-AB7D-F12F8003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359" name="図 231">
              <a:extLst>
                <a:ext uri="{FF2B5EF4-FFF2-40B4-BE49-F238E27FC236}">
                  <a16:creationId xmlns:a16="http://schemas.microsoft.com/office/drawing/2014/main" id="{83999E6D-00D9-2AB0-EC48-5436F3AB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361" name="テキスト ボックス 233">
              <a:extLst>
                <a:ext uri="{FF2B5EF4-FFF2-40B4-BE49-F238E27FC236}">
                  <a16:creationId xmlns:a16="http://schemas.microsoft.com/office/drawing/2014/main" id="{AD903310-4EC2-F397-53A7-CA3946C4FE64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362" name="図 236">
              <a:extLst>
                <a:ext uri="{FF2B5EF4-FFF2-40B4-BE49-F238E27FC236}">
                  <a16:creationId xmlns:a16="http://schemas.microsoft.com/office/drawing/2014/main" id="{D92E6115-FA61-EA72-C504-D8338922D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21EE7B-A35B-905F-8D68-C2D246AF9322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E526BC-16FF-F86E-4D0C-6BB1C7DE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06FB5A3-A9E7-67C3-5F02-8B3529E5E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1DDBB6A-F68D-F656-EF8D-775D717A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87EDCEE-ACEB-8F33-393B-426B7175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D60A720D-B3AD-525C-ADF8-579852B0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7C9E80ED-0A59-4236-E4EF-BB20C94B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8DD442B0-404C-7C6B-3ED6-52F84D9F5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274" name="テキスト ボックス 232">
              <a:extLst>
                <a:ext uri="{FF2B5EF4-FFF2-40B4-BE49-F238E27FC236}">
                  <a16:creationId xmlns:a16="http://schemas.microsoft.com/office/drawing/2014/main" id="{B007FA45-1028-6AAF-F7F3-9D6698D98233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75" name="テキスト ボックス 232">
              <a:extLst>
                <a:ext uri="{FF2B5EF4-FFF2-40B4-BE49-F238E27FC236}">
                  <a16:creationId xmlns:a16="http://schemas.microsoft.com/office/drawing/2014/main" id="{FB28B490-32BC-6D1F-8BEA-B740196F4EEA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276" name="テキスト ボックス 232">
              <a:extLst>
                <a:ext uri="{FF2B5EF4-FFF2-40B4-BE49-F238E27FC236}">
                  <a16:creationId xmlns:a16="http://schemas.microsoft.com/office/drawing/2014/main" id="{88496628-D3EE-977B-927F-5CE121122036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277" name="テキスト ボックス 232">
              <a:extLst>
                <a:ext uri="{FF2B5EF4-FFF2-40B4-BE49-F238E27FC236}">
                  <a16:creationId xmlns:a16="http://schemas.microsoft.com/office/drawing/2014/main" id="{BCCA48B2-B9A3-BA70-A46A-C033A4E377D7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78" name="テキスト ボックス 232">
              <a:extLst>
                <a:ext uri="{FF2B5EF4-FFF2-40B4-BE49-F238E27FC236}">
                  <a16:creationId xmlns:a16="http://schemas.microsoft.com/office/drawing/2014/main" id="{34CB29D7-0093-022A-7980-F83A32A47022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79" name="テキスト ボックス 232">
              <a:extLst>
                <a:ext uri="{FF2B5EF4-FFF2-40B4-BE49-F238E27FC236}">
                  <a16:creationId xmlns:a16="http://schemas.microsoft.com/office/drawing/2014/main" id="{636272DA-23BF-B7D8-B199-61B6B3B16450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280" name="テキスト ボックス 232">
              <a:extLst>
                <a:ext uri="{FF2B5EF4-FFF2-40B4-BE49-F238E27FC236}">
                  <a16:creationId xmlns:a16="http://schemas.microsoft.com/office/drawing/2014/main" id="{63749E6E-D294-30D5-2A14-2A9B59037D67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292" name="Isosceles Triangle 291">
            <a:extLst>
              <a:ext uri="{FF2B5EF4-FFF2-40B4-BE49-F238E27FC236}">
                <a16:creationId xmlns:a16="http://schemas.microsoft.com/office/drawing/2014/main" id="{CE11C5C4-F6B1-89F0-6984-DE8C28EC74F2}"/>
              </a:ext>
            </a:extLst>
          </p:cNvPr>
          <p:cNvSpPr/>
          <p:nvPr/>
        </p:nvSpPr>
        <p:spPr>
          <a:xfrm>
            <a:off x="4863942" y="141924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8A29C8FB-0E33-429B-3D3E-E4AA7021ED02}"/>
              </a:ext>
            </a:extLst>
          </p:cNvPr>
          <p:cNvGrpSpPr/>
          <p:nvPr/>
        </p:nvGrpSpPr>
        <p:grpSpPr>
          <a:xfrm>
            <a:off x="5024204" y="1658529"/>
            <a:ext cx="1369179" cy="2019144"/>
            <a:chOff x="5024204" y="1658529"/>
            <a:chExt cx="1369179" cy="2019144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E6DF02D-E453-D8AE-1F97-C3A4A075F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b="79932"/>
            <a:stretch/>
          </p:blipFill>
          <p:spPr>
            <a:xfrm>
              <a:off x="5033294" y="1658529"/>
              <a:ext cx="1360089" cy="405207"/>
            </a:xfrm>
            <a:prstGeom prst="rect">
              <a:avLst/>
            </a:prstGeom>
          </p:spPr>
        </p:pic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69145626-5B60-6B40-8529-F8F9CDAA0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20856"/>
            <a:stretch/>
          </p:blipFill>
          <p:spPr>
            <a:xfrm>
              <a:off x="5026061" y="2063040"/>
              <a:ext cx="1364286" cy="1614633"/>
            </a:xfrm>
            <a:prstGeom prst="rect">
              <a:avLst/>
            </a:prstGeom>
          </p:spPr>
        </p:pic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8C239343-2141-24A8-A928-3FB6BE62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511659" y="2227566"/>
              <a:ext cx="546082" cy="198137"/>
            </a:xfrm>
            <a:prstGeom prst="rect">
              <a:avLst/>
            </a:prstGeom>
          </p:spPr>
        </p:pic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8AF30CDE-1089-F163-27CC-14C3AA835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43841" y="2571958"/>
              <a:ext cx="546082" cy="198137"/>
            </a:xfrm>
            <a:prstGeom prst="rect">
              <a:avLst/>
            </a:prstGeom>
          </p:spPr>
        </p:pic>
        <p:pic>
          <p:nvPicPr>
            <p:cNvPr id="256" name="図 255">
              <a:extLst>
                <a:ext uri="{FF2B5EF4-FFF2-40B4-BE49-F238E27FC236}">
                  <a16:creationId xmlns:a16="http://schemas.microsoft.com/office/drawing/2014/main" id="{33408A14-7DF6-F757-ED6D-6479C086E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2607" y="2914695"/>
              <a:ext cx="510584" cy="178119"/>
            </a:xfrm>
            <a:prstGeom prst="rect">
              <a:avLst/>
            </a:prstGeom>
          </p:spPr>
        </p:pic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59E4427-2797-C180-2406-5E402293045D}"/>
                </a:ext>
              </a:extLst>
            </p:cNvPr>
            <p:cNvSpPr txBox="1"/>
            <p:nvPr/>
          </p:nvSpPr>
          <p:spPr>
            <a:xfrm>
              <a:off x="5342981" y="2907959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87B7292F-8B14-1732-D24B-A6585EC1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3369" y="3249924"/>
              <a:ext cx="510584" cy="178119"/>
            </a:xfrm>
            <a:prstGeom prst="rect">
              <a:avLst/>
            </a:prstGeom>
          </p:spPr>
        </p:pic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CC3874B2-9F5F-351C-31A3-CD34A95838D7}"/>
                </a:ext>
              </a:extLst>
            </p:cNvPr>
            <p:cNvSpPr txBox="1"/>
            <p:nvPr/>
          </p:nvSpPr>
          <p:spPr>
            <a:xfrm>
              <a:off x="5392068" y="3243188"/>
              <a:ext cx="718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</a:t>
              </a:r>
              <a:endParaRPr kumimoji="1" lang="ja-JP" altLang="en-US" sz="600" dirty="0"/>
            </a:p>
          </p:txBody>
        </p:sp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8B1FCEB1-4022-745A-D9D7-02D795E37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138499" y="2814859"/>
              <a:ext cx="1156765" cy="776895"/>
            </a:xfrm>
            <a:prstGeom prst="rect">
              <a:avLst/>
            </a:prstGeom>
          </p:spPr>
        </p:pic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7DA3B03B-87E1-6A4E-FA14-909CFA3869FF}"/>
                </a:ext>
              </a:extLst>
            </p:cNvPr>
            <p:cNvSpPr/>
            <p:nvPr/>
          </p:nvSpPr>
          <p:spPr>
            <a:xfrm>
              <a:off x="5125386" y="2152917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97" name="テキスト ボックス 232">
              <a:extLst>
                <a:ext uri="{FF2B5EF4-FFF2-40B4-BE49-F238E27FC236}">
                  <a16:creationId xmlns:a16="http://schemas.microsoft.com/office/drawing/2014/main" id="{851DA427-0F46-8A88-D2F0-440444E5461A}"/>
                </a:ext>
              </a:extLst>
            </p:cNvPr>
            <p:cNvSpPr txBox="1"/>
            <p:nvPr/>
          </p:nvSpPr>
          <p:spPr>
            <a:xfrm>
              <a:off x="502420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298" name="テキスト ボックス 232">
              <a:extLst>
                <a:ext uri="{FF2B5EF4-FFF2-40B4-BE49-F238E27FC236}">
                  <a16:creationId xmlns:a16="http://schemas.microsoft.com/office/drawing/2014/main" id="{87773B47-BADF-55AF-6E6A-38A980843A5A}"/>
                </a:ext>
              </a:extLst>
            </p:cNvPr>
            <p:cNvSpPr txBox="1"/>
            <p:nvPr/>
          </p:nvSpPr>
          <p:spPr>
            <a:xfrm>
              <a:off x="544374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299" name="テキスト ボックス 232">
              <a:extLst>
                <a:ext uri="{FF2B5EF4-FFF2-40B4-BE49-F238E27FC236}">
                  <a16:creationId xmlns:a16="http://schemas.microsoft.com/office/drawing/2014/main" id="{8FE40415-E8A0-D7EC-D938-6E0ADD16767E}"/>
                </a:ext>
              </a:extLst>
            </p:cNvPr>
            <p:cNvSpPr txBox="1"/>
            <p:nvPr/>
          </p:nvSpPr>
          <p:spPr>
            <a:xfrm>
              <a:off x="5874567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Sell</a:t>
              </a:r>
            </a:p>
            <a:p>
              <a:pPr algn="ctr"/>
              <a:r>
                <a:rPr kumimoji="1" lang="en-US" altLang="ja-JP" sz="500" dirty="0"/>
                <a:t>WIP</a:t>
              </a:r>
              <a:endParaRPr kumimoji="1" lang="ja-JP" altLang="en-US" sz="500" dirty="0"/>
            </a:p>
          </p:txBody>
        </p:sp>
        <p:sp>
          <p:nvSpPr>
            <p:cNvPr id="300" name="テキスト ボックス 232">
              <a:extLst>
                <a:ext uri="{FF2B5EF4-FFF2-40B4-BE49-F238E27FC236}">
                  <a16:creationId xmlns:a16="http://schemas.microsoft.com/office/drawing/2014/main" id="{939266DB-D35C-59B7-3166-D30545C30B45}"/>
                </a:ext>
              </a:extLst>
            </p:cNvPr>
            <p:cNvSpPr txBox="1"/>
            <p:nvPr/>
          </p:nvSpPr>
          <p:spPr>
            <a:xfrm>
              <a:off x="5024204" y="2959537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Return</a:t>
              </a:r>
            </a:p>
            <a:p>
              <a:pPr algn="ctr"/>
              <a:r>
                <a:rPr kumimoji="1" lang="en-US" altLang="ja-JP" sz="500" dirty="0"/>
                <a:t>Material</a:t>
              </a:r>
            </a:p>
          </p:txBody>
        </p:sp>
        <p:pic>
          <p:nvPicPr>
            <p:cNvPr id="311" name="Picture 310">
              <a:extLst>
                <a:ext uri="{FF2B5EF4-FFF2-40B4-BE49-F238E27FC236}">
                  <a16:creationId xmlns:a16="http://schemas.microsoft.com/office/drawing/2014/main" id="{68D2A2EA-1F88-2B36-EAEB-7ACAC3238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94" y="2115314"/>
              <a:ext cx="338135" cy="338135"/>
            </a:xfrm>
            <a:prstGeom prst="rect">
              <a:avLst/>
            </a:prstGeom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DC05F609-00DC-2631-91DB-DCB12B4A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38" y="2116299"/>
              <a:ext cx="342339" cy="342339"/>
            </a:xfrm>
            <a:prstGeom prst="rect">
              <a:avLst/>
            </a:prstGeom>
          </p:spPr>
        </p:pic>
        <p:pic>
          <p:nvPicPr>
            <p:cNvPr id="315" name="Picture 314">
              <a:extLst>
                <a:ext uri="{FF2B5EF4-FFF2-40B4-BE49-F238E27FC236}">
                  <a16:creationId xmlns:a16="http://schemas.microsoft.com/office/drawing/2014/main" id="{24A93D51-4A52-043D-4FCA-B712D9BAC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06" y="2116299"/>
              <a:ext cx="334123" cy="334123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C4FD28D4-FC5F-4AFD-9D55-F93FF4436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6" y="2657816"/>
              <a:ext cx="339376" cy="339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33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CB1498F-7938-B4DB-8042-5EDE82065BA2}"/>
              </a:ext>
            </a:extLst>
          </p:cNvPr>
          <p:cNvSpPr txBox="1"/>
          <p:nvPr/>
        </p:nvSpPr>
        <p:spPr>
          <a:xfrm>
            <a:off x="487323" y="1501995"/>
            <a:ext cx="146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11. Stock check</a:t>
            </a:r>
            <a:endParaRPr kumimoji="1" lang="ja-JP" altLang="en-US" sz="9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FF7577-BBB8-68E0-A9A1-F5B661F109AB}"/>
              </a:ext>
            </a:extLst>
          </p:cNvPr>
          <p:cNvSpPr txBox="1"/>
          <p:nvPr/>
        </p:nvSpPr>
        <p:spPr>
          <a:xfrm>
            <a:off x="2094498" y="15088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12. Stock taking</a:t>
            </a:r>
            <a:endParaRPr kumimoji="1" lang="ja-JP" altLang="en-US" sz="9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E2E122-349C-8BC4-890C-7D5162A503F1}"/>
              </a:ext>
            </a:extLst>
          </p:cNvPr>
          <p:cNvSpPr txBox="1"/>
          <p:nvPr/>
        </p:nvSpPr>
        <p:spPr>
          <a:xfrm>
            <a:off x="3536475" y="15073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13. Change location</a:t>
            </a:r>
            <a:endParaRPr kumimoji="1" lang="ja-JP" altLang="en-US" sz="9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243823-B01F-83BB-FD58-2AF07F39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13" y="1841578"/>
            <a:ext cx="1344534" cy="1609782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ED92DBE-9334-EE35-DAFE-872277AC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75" y="1841578"/>
            <a:ext cx="1436936" cy="2029396"/>
          </a:xfrm>
          <a:prstGeom prst="rect">
            <a:avLst/>
          </a:prstGeom>
          <a:ln>
            <a:solidFill>
              <a:srgbClr val="666666"/>
            </a:solidFill>
          </a:ln>
        </p:spPr>
      </p:pic>
      <p:pic>
        <p:nvPicPr>
          <p:cNvPr id="215" name="図 53">
            <a:extLst>
              <a:ext uri="{FF2B5EF4-FFF2-40B4-BE49-F238E27FC236}">
                <a16:creationId xmlns:a16="http://schemas.microsoft.com/office/drawing/2014/main" id="{BB022F7B-C993-5425-06B6-E9A43F8A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5" y="1810357"/>
            <a:ext cx="1358721" cy="2027693"/>
          </a:xfrm>
          <a:prstGeom prst="rect">
            <a:avLst/>
          </a:prstGeom>
        </p:spPr>
      </p:pic>
      <p:pic>
        <p:nvPicPr>
          <p:cNvPr id="216" name="図 54">
            <a:extLst>
              <a:ext uri="{FF2B5EF4-FFF2-40B4-BE49-F238E27FC236}">
                <a16:creationId xmlns:a16="http://schemas.microsoft.com/office/drawing/2014/main" id="{37A8D36C-5B4A-19D6-BC0C-EEFA20E7D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114" y="2714758"/>
            <a:ext cx="225389" cy="70485"/>
          </a:xfrm>
          <a:prstGeom prst="rect">
            <a:avLst/>
          </a:prstGeom>
        </p:spPr>
      </p:pic>
      <p:pic>
        <p:nvPicPr>
          <p:cNvPr id="217" name="図 56">
            <a:extLst>
              <a:ext uri="{FF2B5EF4-FFF2-40B4-BE49-F238E27FC236}">
                <a16:creationId xmlns:a16="http://schemas.microsoft.com/office/drawing/2014/main" id="{9D975804-215A-B911-D7EA-E93C8D51D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927" y="2714758"/>
            <a:ext cx="303288" cy="70485"/>
          </a:xfrm>
          <a:prstGeom prst="rect">
            <a:avLst/>
          </a:prstGeom>
        </p:spPr>
      </p:pic>
      <p:pic>
        <p:nvPicPr>
          <p:cNvPr id="218" name="図 59">
            <a:extLst>
              <a:ext uri="{FF2B5EF4-FFF2-40B4-BE49-F238E27FC236}">
                <a16:creationId xmlns:a16="http://schemas.microsoft.com/office/drawing/2014/main" id="{1C94F23F-0D14-666A-BE20-3345BFE18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262" y="2694757"/>
            <a:ext cx="213781" cy="97543"/>
          </a:xfrm>
          <a:prstGeom prst="rect">
            <a:avLst/>
          </a:prstGeom>
        </p:spPr>
      </p:pic>
      <p:pic>
        <p:nvPicPr>
          <p:cNvPr id="219" name="図 61">
            <a:extLst>
              <a:ext uri="{FF2B5EF4-FFF2-40B4-BE49-F238E27FC236}">
                <a16:creationId xmlns:a16="http://schemas.microsoft.com/office/drawing/2014/main" id="{302BB1D3-5DBA-9F57-8B00-580BC91D8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571" y="2187353"/>
            <a:ext cx="350550" cy="72867"/>
          </a:xfrm>
          <a:prstGeom prst="rect">
            <a:avLst/>
          </a:prstGeom>
        </p:spPr>
      </p:pic>
      <p:pic>
        <p:nvPicPr>
          <p:cNvPr id="220" name="図 62">
            <a:extLst>
              <a:ext uri="{FF2B5EF4-FFF2-40B4-BE49-F238E27FC236}">
                <a16:creationId xmlns:a16="http://schemas.microsoft.com/office/drawing/2014/main" id="{5F9BCEC9-BF6A-F34A-3F7B-AD48066E1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787" y="2313077"/>
            <a:ext cx="692619" cy="194424"/>
          </a:xfrm>
          <a:prstGeom prst="rect">
            <a:avLst/>
          </a:prstGeom>
        </p:spPr>
      </p:pic>
      <p:sp>
        <p:nvSpPr>
          <p:cNvPr id="221" name="四角形: 角を丸くする 63">
            <a:extLst>
              <a:ext uri="{FF2B5EF4-FFF2-40B4-BE49-F238E27FC236}">
                <a16:creationId xmlns:a16="http://schemas.microsoft.com/office/drawing/2014/main" id="{DCCD167D-05F4-EE51-2656-5437DB7F0CFD}"/>
              </a:ext>
            </a:extLst>
          </p:cNvPr>
          <p:cNvSpPr/>
          <p:nvPr/>
        </p:nvSpPr>
        <p:spPr>
          <a:xfrm>
            <a:off x="890027" y="2326138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222" name="テキスト ボックス 85">
            <a:extLst>
              <a:ext uri="{FF2B5EF4-FFF2-40B4-BE49-F238E27FC236}">
                <a16:creationId xmlns:a16="http://schemas.microsoft.com/office/drawing/2014/main" id="{BAB89C22-9AFF-32E7-3A08-AA0C2ADD2A52}"/>
              </a:ext>
            </a:extLst>
          </p:cNvPr>
          <p:cNvSpPr txBox="1"/>
          <p:nvPr/>
        </p:nvSpPr>
        <p:spPr>
          <a:xfrm>
            <a:off x="526834" y="2288528"/>
            <a:ext cx="3898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No:</a:t>
            </a:r>
            <a:endParaRPr kumimoji="1" lang="ja-JP" altLang="en-US" sz="500" dirty="0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C4949080-E11C-A439-C949-56ACE4310E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95" y="2673952"/>
            <a:ext cx="1319075" cy="915864"/>
          </a:xfrm>
          <a:prstGeom prst="rect">
            <a:avLst/>
          </a:prstGeom>
        </p:spPr>
      </p:pic>
      <p:sp>
        <p:nvSpPr>
          <p:cNvPr id="224" name="テキスト ボックス 40">
            <a:extLst>
              <a:ext uri="{FF2B5EF4-FFF2-40B4-BE49-F238E27FC236}">
                <a16:creationId xmlns:a16="http://schemas.microsoft.com/office/drawing/2014/main" id="{0AD6EF7D-77C2-8851-A103-111E70DDADD3}"/>
              </a:ext>
            </a:extLst>
          </p:cNvPr>
          <p:cNvSpPr txBox="1"/>
          <p:nvPr/>
        </p:nvSpPr>
        <p:spPr>
          <a:xfrm>
            <a:off x="1398532" y="3702270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225" name="テキスト ボックス 87">
            <a:extLst>
              <a:ext uri="{FF2B5EF4-FFF2-40B4-BE49-F238E27FC236}">
                <a16:creationId xmlns:a16="http://schemas.microsoft.com/office/drawing/2014/main" id="{3FA3F04B-CE35-7D19-4D0D-40869AE37308}"/>
              </a:ext>
            </a:extLst>
          </p:cNvPr>
          <p:cNvSpPr txBox="1"/>
          <p:nvPr/>
        </p:nvSpPr>
        <p:spPr>
          <a:xfrm>
            <a:off x="858063" y="2139147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</p:spTree>
    <p:extLst>
      <p:ext uri="{BB962C8B-B14F-4D97-AF65-F5344CB8AC3E}">
        <p14:creationId xmlns:p14="http://schemas.microsoft.com/office/powerpoint/2010/main" val="168040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5-1-1. User Login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63" y="1463022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F783C-3910-C07A-E55D-F60D8673EBFD}"/>
              </a:ext>
            </a:extLst>
          </p:cNvPr>
          <p:cNvSpPr txBox="1"/>
          <p:nvPr/>
        </p:nvSpPr>
        <p:spPr>
          <a:xfrm>
            <a:off x="3835186" y="1430284"/>
            <a:ext cx="25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icon app click from home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User name:</a:t>
            </a:r>
            <a:r>
              <a:rPr kumimoji="1" lang="en-US" altLang="ja-JP" sz="800" dirty="0">
                <a:latin typeface="+mj-lt"/>
              </a:rPr>
              <a:t> Information is referenced from the User master.</a:t>
            </a:r>
          </a:p>
          <a:p>
            <a:r>
              <a:rPr kumimoji="1" lang="en-US" altLang="ja-JP" sz="800" dirty="0">
                <a:latin typeface="+mj-lt"/>
              </a:rPr>
              <a:t>Enter the User code of User master.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Pass word:</a:t>
            </a:r>
            <a:r>
              <a:rPr kumimoji="1" lang="en-US" altLang="ja-JP" sz="800" dirty="0">
                <a:latin typeface="+mj-lt"/>
              </a:rPr>
              <a:t> Information is referenced from the User credential master.</a:t>
            </a:r>
          </a:p>
          <a:p>
            <a:r>
              <a:rPr kumimoji="1" lang="en-US" altLang="ja-JP" sz="800" dirty="0">
                <a:latin typeface="+mj-lt"/>
              </a:rPr>
              <a:t>The User code of User master is linked to the User code of User credential master. User credential Enter the master password.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Login button: </a:t>
            </a:r>
            <a:r>
              <a:rPr kumimoji="1" lang="en-US" altLang="ja-JP" sz="800" dirty="0">
                <a:latin typeface="+mj-lt"/>
              </a:rPr>
              <a:t>If the information is correct, it will be redirected to the Main menu.</a:t>
            </a:r>
          </a:p>
          <a:p>
            <a:endParaRPr kumimoji="1" lang="en-US" altLang="ja-JP" sz="8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92B94DE-80DD-B64C-9887-585DBFA3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0" y="5070081"/>
            <a:ext cx="4150815" cy="12896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9A1801-CC09-4C37-FABF-61B5161D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0" y="6606605"/>
            <a:ext cx="4169861" cy="196089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FF7B55-EF3F-7B80-EB81-37EC35280BAA}"/>
              </a:ext>
            </a:extLst>
          </p:cNvPr>
          <p:cNvSpPr txBox="1"/>
          <p:nvPr/>
        </p:nvSpPr>
        <p:spPr>
          <a:xfrm>
            <a:off x="499554" y="4848076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master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AF953F1-6B05-AF9C-E0DD-9CCC66E950ED}"/>
              </a:ext>
            </a:extLst>
          </p:cNvPr>
          <p:cNvSpPr txBox="1"/>
          <p:nvPr/>
        </p:nvSpPr>
        <p:spPr>
          <a:xfrm>
            <a:off x="499554" y="6393844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credential master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3861C01D-E95F-55FD-733E-ACB4DD8E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99" y="3828259"/>
            <a:ext cx="1561014" cy="1081931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AD3CC38-8D8B-7FC2-1BCF-0AE39972687F}"/>
              </a:ext>
            </a:extLst>
          </p:cNvPr>
          <p:cNvSpPr txBox="1"/>
          <p:nvPr/>
        </p:nvSpPr>
        <p:spPr>
          <a:xfrm>
            <a:off x="3835186" y="3951345"/>
            <a:ext cx="26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*1: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B8FFAEF5-5B6E-0E1A-4C72-E889E3E1C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00" y="1417636"/>
            <a:ext cx="1386059" cy="206210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646CA1-EEF9-CDB4-C74B-1A629AE42FC3}"/>
              </a:ext>
            </a:extLst>
          </p:cNvPr>
          <p:cNvSpPr/>
          <p:nvPr/>
        </p:nvSpPr>
        <p:spPr>
          <a:xfrm>
            <a:off x="889861" y="1589021"/>
            <a:ext cx="316639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3" name="グラフィックス 62" descr="右向き指示マーク">
            <a:extLst>
              <a:ext uri="{FF2B5EF4-FFF2-40B4-BE49-F238E27FC236}">
                <a16:creationId xmlns:a16="http://schemas.microsoft.com/office/drawing/2014/main" id="{B77ED805-C4A2-0A1D-42B8-3D0A8EEEC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4202">
            <a:off x="1124117" y="1832944"/>
            <a:ext cx="253626" cy="253626"/>
          </a:xfrm>
          <a:prstGeom prst="rect">
            <a:avLst/>
          </a:prstGeom>
        </p:spPr>
      </p:pic>
      <p:sp>
        <p:nvSpPr>
          <p:cNvPr id="192" name="矢印: 右 191">
            <a:extLst>
              <a:ext uri="{FF2B5EF4-FFF2-40B4-BE49-F238E27FC236}">
                <a16:creationId xmlns:a16="http://schemas.microsoft.com/office/drawing/2014/main" id="{DB8C510E-49E2-8555-6279-D356DFF6DE58}"/>
              </a:ext>
            </a:extLst>
          </p:cNvPr>
          <p:cNvSpPr/>
          <p:nvPr/>
        </p:nvSpPr>
        <p:spPr>
          <a:xfrm>
            <a:off x="1861818" y="19008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6EC14-0BF8-9BEB-5AE4-F9C1983A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50" y="3421224"/>
            <a:ext cx="792993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5-1-2. Main menu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37" y="1662007"/>
            <a:ext cx="1378354" cy="20401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590541-0AF3-62B4-9418-2A24BB12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413765"/>
            <a:ext cx="458788" cy="1143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08F80-FDEE-D75E-0BF7-7F1FB151C90D}"/>
              </a:ext>
            </a:extLst>
          </p:cNvPr>
          <p:cNvSpPr txBox="1"/>
          <p:nvPr/>
        </p:nvSpPr>
        <p:spPr>
          <a:xfrm>
            <a:off x="548196" y="2349051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admin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AEC6A30-6C29-9646-7D82-1B948C64C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727617"/>
            <a:ext cx="458788" cy="1143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301FD4-18E4-CAF6-6DDC-8F3F2C1B3B54}"/>
              </a:ext>
            </a:extLst>
          </p:cNvPr>
          <p:cNvSpPr txBox="1"/>
          <p:nvPr/>
        </p:nvSpPr>
        <p:spPr>
          <a:xfrm>
            <a:off x="548196" y="2662903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1234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548196" y="3078480"/>
            <a:ext cx="1301830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658447" y="3272169"/>
            <a:ext cx="253626" cy="253626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50026" y="26629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logging in from User Login.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button: </a:t>
            </a:r>
            <a:r>
              <a:rPr kumimoji="1" lang="en-US" altLang="ja-JP" sz="800" dirty="0">
                <a:latin typeface="+mj-lt"/>
              </a:rPr>
              <a:t>Transitions to the Inbound screen.</a:t>
            </a:r>
          </a:p>
          <a:p>
            <a:r>
              <a:rPr kumimoji="1" lang="en-US" altLang="ja-JP" sz="800" b="1" dirty="0">
                <a:latin typeface="+mj-lt"/>
              </a:rPr>
              <a:t>Outbound button: </a:t>
            </a:r>
            <a:r>
              <a:rPr kumimoji="1" lang="en-US" altLang="ja-JP" sz="800" dirty="0">
                <a:latin typeface="+mj-lt"/>
              </a:rPr>
              <a:t>Transitions to the Outbound screen.</a:t>
            </a:r>
          </a:p>
          <a:p>
            <a:r>
              <a:rPr kumimoji="1" lang="en-US" altLang="ja-JP" sz="800" b="1" dirty="0">
                <a:latin typeface="+mj-lt"/>
              </a:rPr>
              <a:t>Stock Management button: </a:t>
            </a:r>
            <a:r>
              <a:rPr kumimoji="1" lang="en-US" altLang="ja-JP" sz="800" dirty="0">
                <a:latin typeface="+mj-lt"/>
              </a:rPr>
              <a:t>Transitions to the Stock Management screen.</a:t>
            </a:r>
          </a:p>
          <a:p>
            <a:r>
              <a:rPr kumimoji="1" lang="en-US" altLang="ja-JP" sz="800" b="1" dirty="0">
                <a:latin typeface="+mj-lt"/>
              </a:rPr>
              <a:t>Close button: </a:t>
            </a:r>
            <a:r>
              <a:rPr kumimoji="1" lang="en-US" altLang="ja-JP" sz="800" dirty="0">
                <a:latin typeface="+mj-lt"/>
              </a:rPr>
              <a:t>Closes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94932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5-2-1. Inbound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32459" y="219767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8818" y="239135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Material Inbound button</a:t>
            </a:r>
            <a:r>
              <a:rPr kumimoji="1" lang="en-US" altLang="ja-JP" sz="800" dirty="0">
                <a:latin typeface="+mj-lt"/>
              </a:rPr>
              <a:t>: Transitions to the Material Inbound screen.</a:t>
            </a:r>
          </a:p>
          <a:p>
            <a:r>
              <a:rPr kumimoji="1" lang="en-US" altLang="ja-JP" sz="800" b="1" dirty="0">
                <a:latin typeface="+mj-lt"/>
              </a:rPr>
              <a:t>Supplier FG Inbound button</a:t>
            </a:r>
            <a:r>
              <a:rPr kumimoji="1" lang="en-US" altLang="ja-JP" sz="800" dirty="0">
                <a:latin typeface="+mj-lt"/>
              </a:rPr>
              <a:t>: Transitions to the Supplier FG Inbound screen.</a:t>
            </a:r>
          </a:p>
          <a:p>
            <a:r>
              <a:rPr kumimoji="1" lang="en-US" altLang="ja-JP" sz="800" b="1" dirty="0" err="1">
                <a:latin typeface="+mj-lt"/>
              </a:rPr>
              <a:t>Pokayoke</a:t>
            </a:r>
            <a:r>
              <a:rPr kumimoji="1" lang="en-US" altLang="ja-JP" sz="800" b="1" dirty="0">
                <a:latin typeface="+mj-lt"/>
              </a:rPr>
              <a:t> button</a:t>
            </a:r>
            <a:r>
              <a:rPr kumimoji="1" lang="en-US" altLang="ja-JP" sz="800" dirty="0">
                <a:latin typeface="+mj-lt"/>
              </a:rPr>
              <a:t>: Transitions to the </a:t>
            </a:r>
            <a:r>
              <a:rPr kumimoji="1" lang="en-US" altLang="ja-JP" sz="800" dirty="0" err="1">
                <a:latin typeface="+mj-lt"/>
              </a:rPr>
              <a:t>Pokayoke</a:t>
            </a:r>
            <a:r>
              <a:rPr kumimoji="1" lang="en-US" altLang="ja-JP" sz="800" dirty="0">
                <a:latin typeface="+mj-lt"/>
              </a:rPr>
              <a:t> screen.</a:t>
            </a:r>
          </a:p>
          <a:p>
            <a:r>
              <a:rPr kumimoji="1" lang="en-US" altLang="ja-JP" sz="800" b="1" dirty="0">
                <a:latin typeface="+mj-lt"/>
              </a:rPr>
              <a:t>Temp FG Inbound button</a:t>
            </a:r>
            <a:r>
              <a:rPr kumimoji="1" lang="en-US" altLang="ja-JP" sz="800" dirty="0">
                <a:latin typeface="+mj-lt"/>
              </a:rPr>
              <a:t>: Transitions to the Temp FG Inbound screen.</a:t>
            </a:r>
          </a:p>
          <a:p>
            <a:r>
              <a:rPr kumimoji="1" lang="en-US" altLang="ja-JP" sz="800" b="1" dirty="0">
                <a:latin typeface="+mj-lt"/>
              </a:rPr>
              <a:t>FG Inbound button</a:t>
            </a:r>
            <a:r>
              <a:rPr kumimoji="1" lang="en-US" altLang="ja-JP" sz="800" dirty="0">
                <a:latin typeface="+mj-lt"/>
              </a:rPr>
              <a:t>: Transitions to the FG Inbound screen.</a:t>
            </a:r>
          </a:p>
          <a:p>
            <a:r>
              <a:rPr kumimoji="1" lang="en-US" altLang="ja-JP" sz="800" b="1" dirty="0">
                <a:latin typeface="+mj-lt"/>
              </a:rPr>
              <a:t>QC Check button</a:t>
            </a:r>
            <a:r>
              <a:rPr kumimoji="1" lang="en-US" altLang="ja-JP" sz="800" dirty="0">
                <a:latin typeface="+mj-lt"/>
              </a:rPr>
              <a:t>: Transitions to the QC Check screen.</a:t>
            </a:r>
          </a:p>
          <a:p>
            <a:r>
              <a:rPr kumimoji="1" lang="en-US" altLang="ja-JP" sz="800" b="1" dirty="0">
                <a:latin typeface="+mj-lt"/>
              </a:rPr>
              <a:t>Simple Inbound button</a:t>
            </a:r>
            <a:r>
              <a:rPr kumimoji="1" lang="en-US" altLang="ja-JP" sz="800" dirty="0">
                <a:latin typeface="+mj-lt"/>
              </a:rPr>
              <a:t>: Transitions to the Simple Inbound screen.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3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D4FE42-E30C-9756-494A-2501D45B8131}"/>
              </a:ext>
            </a:extLst>
          </p:cNvPr>
          <p:cNvGrpSpPr/>
          <p:nvPr/>
        </p:nvGrpSpPr>
        <p:grpSpPr>
          <a:xfrm>
            <a:off x="2114831" y="1678018"/>
            <a:ext cx="1368822" cy="2078646"/>
            <a:chOff x="3543781" y="1658529"/>
            <a:chExt cx="1368822" cy="2078646"/>
          </a:xfrm>
        </p:grpSpPr>
        <p:pic>
          <p:nvPicPr>
            <p:cNvPr id="26" name="図 29">
              <a:extLst>
                <a:ext uri="{FF2B5EF4-FFF2-40B4-BE49-F238E27FC236}">
                  <a16:creationId xmlns:a16="http://schemas.microsoft.com/office/drawing/2014/main" id="{1092AEE3-1C65-3F26-532B-AF1452DA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27" name="図 230">
              <a:extLst>
                <a:ext uri="{FF2B5EF4-FFF2-40B4-BE49-F238E27FC236}">
                  <a16:creationId xmlns:a16="http://schemas.microsoft.com/office/drawing/2014/main" id="{5B4A737A-B144-C0EF-A69C-1B16FAC7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28" name="図 231">
              <a:extLst>
                <a:ext uri="{FF2B5EF4-FFF2-40B4-BE49-F238E27FC236}">
                  <a16:creationId xmlns:a16="http://schemas.microsoft.com/office/drawing/2014/main" id="{A16BF4BA-5603-53C6-C84B-C6BD8F91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29" name="テキスト ボックス 233">
              <a:extLst>
                <a:ext uri="{FF2B5EF4-FFF2-40B4-BE49-F238E27FC236}">
                  <a16:creationId xmlns:a16="http://schemas.microsoft.com/office/drawing/2014/main" id="{1E06D7CB-A794-15F4-3423-9E1ED841831E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30" name="図 236">
              <a:extLst>
                <a:ext uri="{FF2B5EF4-FFF2-40B4-BE49-F238E27FC236}">
                  <a16:creationId xmlns:a16="http://schemas.microsoft.com/office/drawing/2014/main" id="{E0C5E4D6-301B-2E62-3E83-8235B795E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B42028-A10D-A29B-92C0-55BE910F1F77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C01940-A167-B9CF-8BC6-D8AE3A09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EA1C97-CFB0-07E3-5B01-ADD55592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2D294F4-79C3-8FB1-9718-8E227901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7290EC8-18CD-8BEE-A416-3F288EB4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E72F81D-7C05-C90E-DA66-4C27E049A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B9E015-8F4B-F56C-AFEB-14B5C2E65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48D48D-E4BA-580C-F3D3-76E23A97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41" name="テキスト ボックス 232">
              <a:extLst>
                <a:ext uri="{FF2B5EF4-FFF2-40B4-BE49-F238E27FC236}">
                  <a16:creationId xmlns:a16="http://schemas.microsoft.com/office/drawing/2014/main" id="{FD069AA0-6C32-7B03-6694-BB169F3A3329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2" name="テキスト ボックス 232">
              <a:extLst>
                <a:ext uri="{FF2B5EF4-FFF2-40B4-BE49-F238E27FC236}">
                  <a16:creationId xmlns:a16="http://schemas.microsoft.com/office/drawing/2014/main" id="{69204F49-1203-33F6-5C1D-D4864D64742C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43" name="テキスト ボックス 232">
              <a:extLst>
                <a:ext uri="{FF2B5EF4-FFF2-40B4-BE49-F238E27FC236}">
                  <a16:creationId xmlns:a16="http://schemas.microsoft.com/office/drawing/2014/main" id="{A37C0C01-9DE4-1C6F-640C-BE0508CBBE5C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44" name="テキスト ボックス 232">
              <a:extLst>
                <a:ext uri="{FF2B5EF4-FFF2-40B4-BE49-F238E27FC236}">
                  <a16:creationId xmlns:a16="http://schemas.microsoft.com/office/drawing/2014/main" id="{49004EC4-622C-25D0-50C7-22979BCC7135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5" name="テキスト ボックス 232">
              <a:extLst>
                <a:ext uri="{FF2B5EF4-FFF2-40B4-BE49-F238E27FC236}">
                  <a16:creationId xmlns:a16="http://schemas.microsoft.com/office/drawing/2014/main" id="{79703D77-8E61-0668-6FA9-0487E9EF54E7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6" name="テキスト ボックス 232">
              <a:extLst>
                <a:ext uri="{FF2B5EF4-FFF2-40B4-BE49-F238E27FC236}">
                  <a16:creationId xmlns:a16="http://schemas.microsoft.com/office/drawing/2014/main" id="{E28539E2-5019-EEF4-D6FD-9DE257571929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47" name="テキスト ボックス 232">
              <a:extLst>
                <a:ext uri="{FF2B5EF4-FFF2-40B4-BE49-F238E27FC236}">
                  <a16:creationId xmlns:a16="http://schemas.microsoft.com/office/drawing/2014/main" id="{77386875-F01C-B2FE-3344-50139004520B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B8BCDC8-B789-9F97-5532-4013F96BD9CC}"/>
              </a:ext>
            </a:extLst>
          </p:cNvPr>
          <p:cNvSpPr/>
          <p:nvPr/>
        </p:nvSpPr>
        <p:spPr>
          <a:xfrm>
            <a:off x="3270164" y="14307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645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5-2-2.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06299551-C692-301D-14E2-5269D419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1BF84F9-0654-7D24-619B-40969C2D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BCA85B-56AE-5E64-0903-9B16472989A5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EACBCCD-D1B4-BEA4-4A7C-38BB4803A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DF870E1-5E87-ECE3-7ABC-8AF2DCC15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9" y="2723954"/>
            <a:ext cx="981060" cy="22099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Supplier code:</a:t>
            </a:r>
            <a:r>
              <a:rPr kumimoji="1" lang="en-US" altLang="ja-JP" sz="800" dirty="0">
                <a:latin typeface="+mj-lt"/>
              </a:rPr>
              <a:t> Select supplier code. Or do a scan. Default is blank. Search SUPPLIER CODE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Supplier name : SUPPLIER CODE</a:t>
            </a: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Fixed location of each Item linked to Item master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550362E-89CA-5F39-FDA3-0F0F8E649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72" y="2415262"/>
            <a:ext cx="1313642" cy="8948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2F8A0B9-4EB6-EE36-16C4-4F702361F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916" y="1996133"/>
            <a:ext cx="1313642" cy="434647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E7AD939-BAC8-6C74-CBE0-731989833646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51E67AD-77BF-B4EE-8DDE-3DDA26AC4C73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F1F2A1-488D-4150-9FC4-158176B450CB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1E08D38-EA8F-9574-4166-9C00A8CDDE8D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2EC77F4A-6070-330B-DFBD-950487751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383200BB-9E08-AE43-F148-ED51438E8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39514979-F690-F0D1-9A39-824D78BB2F9D}"/>
              </a:ext>
            </a:extLst>
          </p:cNvPr>
          <p:cNvSpPr/>
          <p:nvPr/>
        </p:nvSpPr>
        <p:spPr>
          <a:xfrm>
            <a:off x="2272242" y="2210292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EE6E0A8-F99B-8F86-259C-46C779554285}"/>
              </a:ext>
            </a:extLst>
          </p:cNvPr>
          <p:cNvSpPr txBox="1"/>
          <p:nvPr/>
        </p:nvSpPr>
        <p:spPr>
          <a:xfrm>
            <a:off x="1960893" y="2181460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E4E7AA6-601A-193B-38DC-AE0E63B390CE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CCBA6D8-7FE3-9145-DC9A-316B6C1CB2BB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836B3-5E48-7F40-F112-4D10F6B4349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1916C1-C2E1-AF5A-B18F-12BB8984E091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BD44D61D-9AEB-A113-897E-30BA5057EA26}"/>
              </a:ext>
            </a:extLst>
          </p:cNvPr>
          <p:cNvSpPr/>
          <p:nvPr/>
        </p:nvSpPr>
        <p:spPr>
          <a:xfrm rot="10800000">
            <a:off x="2743523" y="226018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2EAEE71A-3BA0-04E7-A8D0-D2D12380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63819"/>
            <a:ext cx="1289035" cy="27512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3B8A33E-9255-502E-935C-9492F969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95" y="2894937"/>
            <a:ext cx="1279444" cy="267020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417587-800E-7FFC-7386-A86B9BB7961A}"/>
              </a:ext>
            </a:extLst>
          </p:cNvPr>
          <p:cNvSpPr txBox="1"/>
          <p:nvPr/>
        </p:nvSpPr>
        <p:spPr>
          <a:xfrm>
            <a:off x="1991434" y="242301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D2290BF-79AE-2865-8FCE-F9D4E5F3C971}"/>
              </a:ext>
            </a:extLst>
          </p:cNvPr>
          <p:cNvSpPr txBox="1"/>
          <p:nvPr/>
        </p:nvSpPr>
        <p:spPr>
          <a:xfrm>
            <a:off x="1991434" y="28379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1" name="テキスト ボックス 37">
            <a:extLst>
              <a:ext uri="{FF2B5EF4-FFF2-40B4-BE49-F238E27FC236}">
                <a16:creationId xmlns:a16="http://schemas.microsoft.com/office/drawing/2014/main" id="{148E62F1-505B-6CC0-30A7-42DB2C2C6D0F}"/>
              </a:ext>
            </a:extLst>
          </p:cNvPr>
          <p:cNvSpPr txBox="1"/>
          <p:nvPr/>
        </p:nvSpPr>
        <p:spPr>
          <a:xfrm>
            <a:off x="2635475" y="2743813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92" name="テキスト ボックス 37">
            <a:extLst>
              <a:ext uri="{FF2B5EF4-FFF2-40B4-BE49-F238E27FC236}">
                <a16:creationId xmlns:a16="http://schemas.microsoft.com/office/drawing/2014/main" id="{B5135149-9466-9162-A383-2EDBD3BABF45}"/>
              </a:ext>
            </a:extLst>
          </p:cNvPr>
          <p:cNvSpPr txBox="1"/>
          <p:nvPr/>
        </p:nvSpPr>
        <p:spPr>
          <a:xfrm>
            <a:off x="2622218" y="3160867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2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83F34-5968-D334-1813-BF01F4F1238F}"/>
              </a:ext>
            </a:extLst>
          </p:cNvPr>
          <p:cNvGrpSpPr/>
          <p:nvPr/>
        </p:nvGrpSpPr>
        <p:grpSpPr>
          <a:xfrm>
            <a:off x="476438" y="1684631"/>
            <a:ext cx="1368822" cy="2078646"/>
            <a:chOff x="3543781" y="1658529"/>
            <a:chExt cx="1368822" cy="2078646"/>
          </a:xfrm>
        </p:grpSpPr>
        <p:pic>
          <p:nvPicPr>
            <p:cNvPr id="25" name="図 29">
              <a:extLst>
                <a:ext uri="{FF2B5EF4-FFF2-40B4-BE49-F238E27FC236}">
                  <a16:creationId xmlns:a16="http://schemas.microsoft.com/office/drawing/2014/main" id="{D5197F79-C9FF-5079-7BF6-E6396311A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26" name="図 230">
              <a:extLst>
                <a:ext uri="{FF2B5EF4-FFF2-40B4-BE49-F238E27FC236}">
                  <a16:creationId xmlns:a16="http://schemas.microsoft.com/office/drawing/2014/main" id="{718C926D-FA15-85F1-B5A3-FAE1468AC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27" name="図 231">
              <a:extLst>
                <a:ext uri="{FF2B5EF4-FFF2-40B4-BE49-F238E27FC236}">
                  <a16:creationId xmlns:a16="http://schemas.microsoft.com/office/drawing/2014/main" id="{D742E4A6-F8D3-246B-2336-BDBD047B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28" name="テキスト ボックス 233">
              <a:extLst>
                <a:ext uri="{FF2B5EF4-FFF2-40B4-BE49-F238E27FC236}">
                  <a16:creationId xmlns:a16="http://schemas.microsoft.com/office/drawing/2014/main" id="{45F6BE76-C9E3-1BBC-3813-20E401D6A257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29" name="図 236">
              <a:extLst>
                <a:ext uri="{FF2B5EF4-FFF2-40B4-BE49-F238E27FC236}">
                  <a16:creationId xmlns:a16="http://schemas.microsoft.com/office/drawing/2014/main" id="{758D21ED-391D-64F0-2A5B-2355846D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C9D148F-DFE3-FDAE-A561-438C4BDFE1AC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5E3048E-6D9C-346C-01C4-3E585FD0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F8C73C-9CE5-D1AE-990B-C2583B910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E5A09A-9A67-E1FE-3F26-A86FB200F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976FC6-2633-D05B-9F37-A9980DD6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A921678-BDB2-6873-2EDC-CFB0DD5EF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FAFEF09-718E-C16C-A2A4-8D0A3E92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ED46E0-DC53-60EE-3BA0-D63B272F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38" name="テキスト ボックス 232">
              <a:extLst>
                <a:ext uri="{FF2B5EF4-FFF2-40B4-BE49-F238E27FC236}">
                  <a16:creationId xmlns:a16="http://schemas.microsoft.com/office/drawing/2014/main" id="{5FDD5D06-E5DF-7348-CE3B-710612EBA293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39" name="テキスト ボックス 232">
              <a:extLst>
                <a:ext uri="{FF2B5EF4-FFF2-40B4-BE49-F238E27FC236}">
                  <a16:creationId xmlns:a16="http://schemas.microsoft.com/office/drawing/2014/main" id="{7A3B4EDA-93FE-6552-59D5-287D3C34A44F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41" name="テキスト ボックス 232">
              <a:extLst>
                <a:ext uri="{FF2B5EF4-FFF2-40B4-BE49-F238E27FC236}">
                  <a16:creationId xmlns:a16="http://schemas.microsoft.com/office/drawing/2014/main" id="{7A37001E-C00F-1D1A-68FD-98E900E220B7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42" name="テキスト ボックス 232">
              <a:extLst>
                <a:ext uri="{FF2B5EF4-FFF2-40B4-BE49-F238E27FC236}">
                  <a16:creationId xmlns:a16="http://schemas.microsoft.com/office/drawing/2014/main" id="{24F1F4BE-BA63-5C02-8425-8EEEF4EBEBEA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3" name="テキスト ボックス 232">
              <a:extLst>
                <a:ext uri="{FF2B5EF4-FFF2-40B4-BE49-F238E27FC236}">
                  <a16:creationId xmlns:a16="http://schemas.microsoft.com/office/drawing/2014/main" id="{03DDF0E6-DF2F-F7E8-1C1B-CDA7CBA27263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4" name="テキスト ボックス 232">
              <a:extLst>
                <a:ext uri="{FF2B5EF4-FFF2-40B4-BE49-F238E27FC236}">
                  <a16:creationId xmlns:a16="http://schemas.microsoft.com/office/drawing/2014/main" id="{473DE414-CAA4-B467-353C-E26259B56A17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45" name="テキスト ボックス 232">
              <a:extLst>
                <a:ext uri="{FF2B5EF4-FFF2-40B4-BE49-F238E27FC236}">
                  <a16:creationId xmlns:a16="http://schemas.microsoft.com/office/drawing/2014/main" id="{DD47F30A-12EE-5C39-FB0A-BA3759AED32E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4289ECC-3A6C-F7FB-E9B3-8834031DBD31}"/>
              </a:ext>
            </a:extLst>
          </p:cNvPr>
          <p:cNvSpPr/>
          <p:nvPr/>
        </p:nvSpPr>
        <p:spPr>
          <a:xfrm>
            <a:off x="1631771" y="143735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正方形/長方形 40">
            <a:extLst>
              <a:ext uri="{FF2B5EF4-FFF2-40B4-BE49-F238E27FC236}">
                <a16:creationId xmlns:a16="http://schemas.microsoft.com/office/drawing/2014/main" id="{00ABF13B-A16E-0774-31E0-74B74D987489}"/>
              </a:ext>
            </a:extLst>
          </p:cNvPr>
          <p:cNvSpPr/>
          <p:nvPr/>
        </p:nvSpPr>
        <p:spPr>
          <a:xfrm>
            <a:off x="532183" y="2131167"/>
            <a:ext cx="384018" cy="532704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8" name="グラフィックス 41" descr="右向き指示マーク">
            <a:extLst>
              <a:ext uri="{FF2B5EF4-FFF2-40B4-BE49-F238E27FC236}">
                <a16:creationId xmlns:a16="http://schemas.microsoft.com/office/drawing/2014/main" id="{FB1C11D7-EFC8-B9B5-36CB-8F5DA06CA5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793291" y="2377975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6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 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From KANBAN delivery date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457B0-2A85-6D21-5BE5-A212E787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1" y="165095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740351-3018-F081-9FF6-45762DF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9" y="178009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7BDD65-FC34-06A7-0D62-A6C4D84B378F}"/>
              </a:ext>
            </a:extLst>
          </p:cNvPr>
          <p:cNvSpPr txBox="1"/>
          <p:nvPr/>
        </p:nvSpPr>
        <p:spPr>
          <a:xfrm>
            <a:off x="887950" y="176667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DD15506-B0AF-51EF-67BD-1D9EE15C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6" y="227471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2C2366-8A35-4B0D-7308-4227B415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6" y="267809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E08B0A-91D0-9FD4-D77F-834E8D8A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49" y="236940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C5ADD-80F9-B94D-721F-ACE7D6C2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3" y="195027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6EB10F6-AEE0-F870-5440-F911CDE86C1E}"/>
              </a:ext>
            </a:extLst>
          </p:cNvPr>
          <p:cNvSpPr/>
          <p:nvPr/>
        </p:nvSpPr>
        <p:spPr>
          <a:xfrm>
            <a:off x="719592" y="197687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262B25E-015C-E89F-0547-9B0234EE0DF1}"/>
              </a:ext>
            </a:extLst>
          </p:cNvPr>
          <p:cNvSpPr/>
          <p:nvPr/>
        </p:nvSpPr>
        <p:spPr>
          <a:xfrm>
            <a:off x="1353597" y="197306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99B58D-19A4-AC43-040B-B3C11B148621}"/>
              </a:ext>
            </a:extLst>
          </p:cNvPr>
          <p:cNvSpPr txBox="1"/>
          <p:nvPr/>
        </p:nvSpPr>
        <p:spPr>
          <a:xfrm>
            <a:off x="471982" y="19472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9FA56-8B74-E092-014B-43BF0F6049D7}"/>
              </a:ext>
            </a:extLst>
          </p:cNvPr>
          <p:cNvSpPr txBox="1"/>
          <p:nvPr/>
        </p:nvSpPr>
        <p:spPr>
          <a:xfrm>
            <a:off x="1120774" y="19487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CEABCCCE-A4D9-6C08-F9BD-D47CBC6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194" y="198624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518A0CA5-EE53-7022-92E1-9972782E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2202" y="197717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B7CA58-F004-8EDF-5768-F0DF572F0071}"/>
              </a:ext>
            </a:extLst>
          </p:cNvPr>
          <p:cNvSpPr/>
          <p:nvPr/>
        </p:nvSpPr>
        <p:spPr>
          <a:xfrm>
            <a:off x="763619" y="216443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9CCCD5-E08F-63BF-0AA0-CCCD792848F9}"/>
              </a:ext>
            </a:extLst>
          </p:cNvPr>
          <p:cNvSpPr txBox="1"/>
          <p:nvPr/>
        </p:nvSpPr>
        <p:spPr>
          <a:xfrm>
            <a:off x="452270" y="2135602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311B4F-A9B1-CFAF-1F19-8BD65F806C96}"/>
              </a:ext>
            </a:extLst>
          </p:cNvPr>
          <p:cNvSpPr txBox="1"/>
          <p:nvPr/>
        </p:nvSpPr>
        <p:spPr>
          <a:xfrm>
            <a:off x="1304423" y="212752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0B269A-DF07-D283-1C0E-C59AD9211747}"/>
              </a:ext>
            </a:extLst>
          </p:cNvPr>
          <p:cNvSpPr/>
          <p:nvPr/>
        </p:nvSpPr>
        <p:spPr>
          <a:xfrm>
            <a:off x="1640283" y="218088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4C053C-C2C1-48AA-908E-1BCCBAB731E3}"/>
              </a:ext>
            </a:extLst>
          </p:cNvPr>
          <p:cNvSpPr txBox="1"/>
          <p:nvPr/>
        </p:nvSpPr>
        <p:spPr>
          <a:xfrm>
            <a:off x="670392" y="197987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DCA31D-80DF-12FA-27C5-9A2F57FFDCD4}"/>
              </a:ext>
            </a:extLst>
          </p:cNvPr>
          <p:cNvSpPr txBox="1"/>
          <p:nvPr/>
        </p:nvSpPr>
        <p:spPr>
          <a:xfrm>
            <a:off x="1308172" y="19776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E351729-AF4B-C593-5A24-4A3632CAE2C4}"/>
              </a:ext>
            </a:extLst>
          </p:cNvPr>
          <p:cNvSpPr/>
          <p:nvPr/>
        </p:nvSpPr>
        <p:spPr>
          <a:xfrm rot="10800000">
            <a:off x="1234900" y="221432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0B89484-6A6A-171F-48C8-738F7BC3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6" y="241796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8760A52-AE93-B4F1-30F6-0A0E92433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2" y="284907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410951-4688-28CC-1328-9F5B70CDAAFB}"/>
              </a:ext>
            </a:extLst>
          </p:cNvPr>
          <p:cNvSpPr txBox="1"/>
          <p:nvPr/>
        </p:nvSpPr>
        <p:spPr>
          <a:xfrm>
            <a:off x="482811" y="237715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E8FF63-F45F-AA2D-CD46-C20615DC454A}"/>
              </a:ext>
            </a:extLst>
          </p:cNvPr>
          <p:cNvSpPr txBox="1"/>
          <p:nvPr/>
        </p:nvSpPr>
        <p:spPr>
          <a:xfrm>
            <a:off x="482811" y="2792084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3620826" y="804867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10366" y="175574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31913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30350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2342673" y="8359043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sp>
        <p:nvSpPr>
          <p:cNvPr id="163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for receive inspection with PO and record LOT</a:t>
            </a:r>
            <a:endParaRPr kumimoji="1" lang="ja-JP" altLang="en-US" sz="600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9048" y="6290438"/>
            <a:ext cx="1347999" cy="2011825"/>
          </a:xfrm>
          <a:prstGeom prst="rect">
            <a:avLst/>
          </a:prstGeom>
        </p:spPr>
      </p:pic>
      <p:sp>
        <p:nvSpPr>
          <p:cNvPr id="167" name="テキスト ボックス 294">
            <a:extLst>
              <a:ext uri="{FF2B5EF4-FFF2-40B4-BE49-F238E27FC236}">
                <a16:creationId xmlns:a16="http://schemas.microsoft.com/office/drawing/2014/main" id="{CA6E3409-9763-F8BA-076B-9E37901BBA29}"/>
              </a:ext>
            </a:extLst>
          </p:cNvPr>
          <p:cNvSpPr txBox="1"/>
          <p:nvPr/>
        </p:nvSpPr>
        <p:spPr>
          <a:xfrm>
            <a:off x="2388113" y="639192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2651476" y="808865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1978116" y="808903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3978450" y="7899011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2641217" y="8048670"/>
            <a:ext cx="747585" cy="401579"/>
            <a:chOff x="7001199" y="5604763"/>
            <a:chExt cx="747585" cy="401579"/>
          </a:xfrm>
        </p:grpSpPr>
        <p:sp>
          <p:nvSpPr>
            <p:cNvPr id="1058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59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40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1067" name="テキスト ボックス 37">
            <a:extLst>
              <a:ext uri="{FF2B5EF4-FFF2-40B4-BE49-F238E27FC236}">
                <a16:creationId xmlns:a16="http://schemas.microsoft.com/office/drawing/2014/main" id="{5FF26CC7-5BE0-DADC-0E2D-25E33906FC2D}"/>
              </a:ext>
            </a:extLst>
          </p:cNvPr>
          <p:cNvSpPr txBox="1"/>
          <p:nvPr/>
        </p:nvSpPr>
        <p:spPr>
          <a:xfrm>
            <a:off x="1109929" y="2691977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068" name="テキスト ボックス 37">
            <a:extLst>
              <a:ext uri="{FF2B5EF4-FFF2-40B4-BE49-F238E27FC236}">
                <a16:creationId xmlns:a16="http://schemas.microsoft.com/office/drawing/2014/main" id="{DF0B013E-40DD-050D-2E14-044DCF16123F}"/>
              </a:ext>
            </a:extLst>
          </p:cNvPr>
          <p:cNvSpPr txBox="1"/>
          <p:nvPr/>
        </p:nvSpPr>
        <p:spPr>
          <a:xfrm>
            <a:off x="1089052" y="3109031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069" name="正方形/長方形 40">
            <a:extLst>
              <a:ext uri="{FF2B5EF4-FFF2-40B4-BE49-F238E27FC236}">
                <a16:creationId xmlns:a16="http://schemas.microsoft.com/office/drawing/2014/main" id="{28234E2E-198D-69A9-8356-6185AFD745C3}"/>
              </a:ext>
            </a:extLst>
          </p:cNvPr>
          <p:cNvSpPr/>
          <p:nvPr/>
        </p:nvSpPr>
        <p:spPr>
          <a:xfrm>
            <a:off x="550182" y="283849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70" name="グラフィックス 41" descr="右向き指示マーク">
            <a:extLst>
              <a:ext uri="{FF2B5EF4-FFF2-40B4-BE49-F238E27FC236}">
                <a16:creationId xmlns:a16="http://schemas.microsoft.com/office/drawing/2014/main" id="{AE099998-18CB-8591-B565-DBD946ABCF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42546" y="3053281"/>
            <a:ext cx="236144" cy="236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375EDB-3E06-EB95-C6F2-C7760F11B039}"/>
              </a:ext>
            </a:extLst>
          </p:cNvPr>
          <p:cNvSpPr/>
          <p:nvPr/>
        </p:nvSpPr>
        <p:spPr>
          <a:xfrm>
            <a:off x="2106869" y="2552164"/>
            <a:ext cx="1330958" cy="740423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534BE-1E8D-6027-F9E2-B524620F55F2}"/>
              </a:ext>
            </a:extLst>
          </p:cNvPr>
          <p:cNvSpPr txBox="1"/>
          <p:nvPr/>
        </p:nvSpPr>
        <p:spPr>
          <a:xfrm>
            <a:off x="2151868" y="2568866"/>
            <a:ext cx="23243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C7EFB-159A-70FF-CEF1-072DB44F92D0}"/>
              </a:ext>
            </a:extLst>
          </p:cNvPr>
          <p:cNvSpPr txBox="1"/>
          <p:nvPr/>
        </p:nvSpPr>
        <p:spPr>
          <a:xfrm>
            <a:off x="2149155" y="2713452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A08B1E-1284-A910-5E0A-11AB4D192B1D}"/>
              </a:ext>
            </a:extLst>
          </p:cNvPr>
          <p:cNvSpPr/>
          <p:nvPr/>
        </p:nvSpPr>
        <p:spPr>
          <a:xfrm>
            <a:off x="2595483" y="2549659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2A3C1E-7C09-B19F-E3AE-A3DB14505381}"/>
              </a:ext>
            </a:extLst>
          </p:cNvPr>
          <p:cNvSpPr/>
          <p:nvPr/>
        </p:nvSpPr>
        <p:spPr>
          <a:xfrm>
            <a:off x="2593068" y="2693082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9CFEA90-3874-D760-B486-F079A7456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862" y="3912258"/>
            <a:ext cx="1347999" cy="2011825"/>
          </a:xfrm>
          <a:prstGeom prst="rect">
            <a:avLst/>
          </a:prstGeom>
        </p:spPr>
      </p:pic>
      <p:sp>
        <p:nvSpPr>
          <p:cNvPr id="43" name="テキスト ボックス 294">
            <a:extLst>
              <a:ext uri="{FF2B5EF4-FFF2-40B4-BE49-F238E27FC236}">
                <a16:creationId xmlns:a16="http://schemas.microsoft.com/office/drawing/2014/main" id="{15A3CA33-5039-035B-9DE4-6D1B880C35E1}"/>
              </a:ext>
            </a:extLst>
          </p:cNvPr>
          <p:cNvSpPr txBox="1"/>
          <p:nvPr/>
        </p:nvSpPr>
        <p:spPr>
          <a:xfrm>
            <a:off x="909927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12">
            <a:extLst>
              <a:ext uri="{FF2B5EF4-FFF2-40B4-BE49-F238E27FC236}">
                <a16:creationId xmlns:a16="http://schemas.microsoft.com/office/drawing/2014/main" id="{85344509-F5ED-08FB-D94F-73200EC2917F}"/>
              </a:ext>
            </a:extLst>
          </p:cNvPr>
          <p:cNvSpPr txBox="1"/>
          <p:nvPr/>
        </p:nvSpPr>
        <p:spPr>
          <a:xfrm>
            <a:off x="541830" y="557713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C5AE9C-0CAF-5AD6-AE54-3D8C69E94B96}"/>
              </a:ext>
            </a:extLst>
          </p:cNvPr>
          <p:cNvSpPr/>
          <p:nvPr/>
        </p:nvSpPr>
        <p:spPr>
          <a:xfrm>
            <a:off x="830852" y="5561505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412">
            <a:extLst>
              <a:ext uri="{FF2B5EF4-FFF2-40B4-BE49-F238E27FC236}">
                <a16:creationId xmlns:a16="http://schemas.microsoft.com/office/drawing/2014/main" id="{8EF5A5FB-EE71-BF93-F816-61A03272561C}"/>
              </a:ext>
            </a:extLst>
          </p:cNvPr>
          <p:cNvSpPr txBox="1"/>
          <p:nvPr/>
        </p:nvSpPr>
        <p:spPr>
          <a:xfrm>
            <a:off x="1184106" y="556150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7" name="テキスト ボックス 412">
            <a:extLst>
              <a:ext uri="{FF2B5EF4-FFF2-40B4-BE49-F238E27FC236}">
                <a16:creationId xmlns:a16="http://schemas.microsoft.com/office/drawing/2014/main" id="{43BC5CA3-3009-80BD-0D55-C203E64D3AC4}"/>
              </a:ext>
            </a:extLst>
          </p:cNvPr>
          <p:cNvSpPr txBox="1"/>
          <p:nvPr/>
        </p:nvSpPr>
        <p:spPr>
          <a:xfrm>
            <a:off x="1371945" y="556291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F0F69A-1ED1-1426-B291-E5C0763FF156}"/>
              </a:ext>
            </a:extLst>
          </p:cNvPr>
          <p:cNvSpPr/>
          <p:nvPr/>
        </p:nvSpPr>
        <p:spPr>
          <a:xfrm>
            <a:off x="506430" y="4810163"/>
            <a:ext cx="1330958" cy="7328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47B359-FAE1-C4EC-78B6-B057488CBB6A}"/>
              </a:ext>
            </a:extLst>
          </p:cNvPr>
          <p:cNvSpPr txBox="1"/>
          <p:nvPr/>
        </p:nvSpPr>
        <p:spPr>
          <a:xfrm>
            <a:off x="551429" y="4826865"/>
            <a:ext cx="23243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6707C80-4DFB-8303-F446-AA43232DE6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6967" y="3912258"/>
            <a:ext cx="1347999" cy="2011825"/>
          </a:xfrm>
          <a:prstGeom prst="rect">
            <a:avLst/>
          </a:prstGeom>
        </p:spPr>
      </p:pic>
      <p:sp>
        <p:nvSpPr>
          <p:cNvPr id="57" name="テキスト ボックス 294">
            <a:extLst>
              <a:ext uri="{FF2B5EF4-FFF2-40B4-BE49-F238E27FC236}">
                <a16:creationId xmlns:a16="http://schemas.microsoft.com/office/drawing/2014/main" id="{8757CE93-9C53-15BF-1EEB-50000728BD9D}"/>
              </a:ext>
            </a:extLst>
          </p:cNvPr>
          <p:cNvSpPr txBox="1"/>
          <p:nvPr/>
        </p:nvSpPr>
        <p:spPr>
          <a:xfrm>
            <a:off x="4516032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B67B84-8557-F823-EFB9-0B7C6AFB4E2B}"/>
              </a:ext>
            </a:extLst>
          </p:cNvPr>
          <p:cNvSpPr/>
          <p:nvPr/>
        </p:nvSpPr>
        <p:spPr>
          <a:xfrm>
            <a:off x="4112535" y="4810164"/>
            <a:ext cx="1330958" cy="88203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7FA577-2ED5-F290-D3D4-F884B29BFAB1}"/>
              </a:ext>
            </a:extLst>
          </p:cNvPr>
          <p:cNvSpPr txBox="1"/>
          <p:nvPr/>
        </p:nvSpPr>
        <p:spPr>
          <a:xfrm>
            <a:off x="4157534" y="4826865"/>
            <a:ext cx="23243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454" name="Callout: Line 453">
            <a:extLst>
              <a:ext uri="{FF2B5EF4-FFF2-40B4-BE49-F238E27FC236}">
                <a16:creationId xmlns:a16="http://schemas.microsoft.com/office/drawing/2014/main" id="{1BB75175-9DE5-CAA1-C882-0818C0122A4D}"/>
              </a:ext>
            </a:extLst>
          </p:cNvPr>
          <p:cNvSpPr/>
          <p:nvPr/>
        </p:nvSpPr>
        <p:spPr>
          <a:xfrm>
            <a:off x="2465290" y="3885924"/>
            <a:ext cx="1179142" cy="697251"/>
          </a:xfrm>
          <a:prstGeom prst="borderCallout1">
            <a:avLst>
              <a:gd name="adj1" fmla="val 92797"/>
              <a:gd name="adj2" fmla="val 106050"/>
              <a:gd name="adj3" fmla="val 131461"/>
              <a:gd name="adj4" fmla="val 159414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 current total stock information.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- PDS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- Order no (PO number)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CC8EC3B9-14B3-CE68-F390-A90A3670C114}"/>
              </a:ext>
            </a:extLst>
          </p:cNvPr>
          <p:cNvSpPr/>
          <p:nvPr/>
        </p:nvSpPr>
        <p:spPr>
          <a:xfrm>
            <a:off x="1976710" y="7192120"/>
            <a:ext cx="1330958" cy="87514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CAC44216-9969-41B4-A734-EDF6ADD5B4D9}"/>
              </a:ext>
            </a:extLst>
          </p:cNvPr>
          <p:cNvSpPr txBox="1"/>
          <p:nvPr/>
        </p:nvSpPr>
        <p:spPr>
          <a:xfrm>
            <a:off x="2021709" y="7208821"/>
            <a:ext cx="232436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PDS No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3CBAB416-5825-198E-F7DB-B3C5969362D9}"/>
              </a:ext>
            </a:extLst>
          </p:cNvPr>
          <p:cNvSpPr/>
          <p:nvPr/>
        </p:nvSpPr>
        <p:spPr>
          <a:xfrm>
            <a:off x="991608" y="4810002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id="{23CB5FDB-003C-1CFB-1AD5-18DE13D08438}"/>
              </a:ext>
            </a:extLst>
          </p:cNvPr>
          <p:cNvSpPr/>
          <p:nvPr/>
        </p:nvSpPr>
        <p:spPr>
          <a:xfrm>
            <a:off x="4604940" y="4809468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id="{8F13AC63-146B-E420-7405-23E68D2E973A}"/>
              </a:ext>
            </a:extLst>
          </p:cNvPr>
          <p:cNvSpPr/>
          <p:nvPr/>
        </p:nvSpPr>
        <p:spPr>
          <a:xfrm>
            <a:off x="2468796" y="7185353"/>
            <a:ext cx="825437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123456789ABC</a:t>
            </a:r>
          </a:p>
        </p:txBody>
      </p:sp>
      <p:sp>
        <p:nvSpPr>
          <p:cNvPr id="484" name="Isosceles Triangle 483">
            <a:extLst>
              <a:ext uri="{FF2B5EF4-FFF2-40B4-BE49-F238E27FC236}">
                <a16:creationId xmlns:a16="http://schemas.microsoft.com/office/drawing/2014/main" id="{915E7201-1EBE-1B2C-00E2-210D8AB941CB}"/>
              </a:ext>
            </a:extLst>
          </p:cNvPr>
          <p:cNvSpPr/>
          <p:nvPr/>
        </p:nvSpPr>
        <p:spPr>
          <a:xfrm>
            <a:off x="5829825" y="106394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5" name="テキスト ボックス 412">
            <a:extLst>
              <a:ext uri="{FF2B5EF4-FFF2-40B4-BE49-F238E27FC236}">
                <a16:creationId xmlns:a16="http://schemas.microsoft.com/office/drawing/2014/main" id="{BB219777-A861-19AD-6E28-B2261DD2F88F}"/>
              </a:ext>
            </a:extLst>
          </p:cNvPr>
          <p:cNvSpPr txBox="1"/>
          <p:nvPr/>
        </p:nvSpPr>
        <p:spPr>
          <a:xfrm>
            <a:off x="2784214" y="3303112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86" name="テキスト ボックス 412">
            <a:extLst>
              <a:ext uri="{FF2B5EF4-FFF2-40B4-BE49-F238E27FC236}">
                <a16:creationId xmlns:a16="http://schemas.microsoft.com/office/drawing/2014/main" id="{E3B1AB53-0BBD-2555-8B08-E418569DA00B}"/>
              </a:ext>
            </a:extLst>
          </p:cNvPr>
          <p:cNvSpPr txBox="1"/>
          <p:nvPr/>
        </p:nvSpPr>
        <p:spPr>
          <a:xfrm>
            <a:off x="2972053" y="3304522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DF70F8E-D240-B36F-E51A-F45CE46494F9}"/>
              </a:ext>
            </a:extLst>
          </p:cNvPr>
          <p:cNvSpPr txBox="1"/>
          <p:nvPr/>
        </p:nvSpPr>
        <p:spPr>
          <a:xfrm>
            <a:off x="2149155" y="300338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AA3078D-93D4-18F2-B12C-5B2628D0A97D}"/>
              </a:ext>
            </a:extLst>
          </p:cNvPr>
          <p:cNvSpPr/>
          <p:nvPr/>
        </p:nvSpPr>
        <p:spPr>
          <a:xfrm>
            <a:off x="2426837" y="298279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7304F988-5BD2-A1B2-CA0A-F24B683FB398}"/>
              </a:ext>
            </a:extLst>
          </p:cNvPr>
          <p:cNvSpPr txBox="1"/>
          <p:nvPr/>
        </p:nvSpPr>
        <p:spPr>
          <a:xfrm>
            <a:off x="2876237" y="300603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E3F08844-67C4-9645-7072-7ABA8543F148}"/>
              </a:ext>
            </a:extLst>
          </p:cNvPr>
          <p:cNvSpPr/>
          <p:nvPr/>
        </p:nvSpPr>
        <p:spPr>
          <a:xfrm>
            <a:off x="3036726" y="298220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492" name="テキスト ボックス 412">
            <a:extLst>
              <a:ext uri="{FF2B5EF4-FFF2-40B4-BE49-F238E27FC236}">
                <a16:creationId xmlns:a16="http://schemas.microsoft.com/office/drawing/2014/main" id="{1EC7B0E5-701F-4C81-0328-114E5439291A}"/>
              </a:ext>
            </a:extLst>
          </p:cNvPr>
          <p:cNvSpPr txBox="1"/>
          <p:nvPr/>
        </p:nvSpPr>
        <p:spPr>
          <a:xfrm>
            <a:off x="2149155" y="312305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Receive                             PCS</a:t>
            </a:r>
            <a:endParaRPr kumimoji="1" lang="ja-JP" altLang="en-US" sz="500" dirty="0"/>
          </a:p>
        </p:txBody>
      </p:sp>
      <p:sp>
        <p:nvSpPr>
          <p:cNvPr id="493" name="テキスト ボックス 412">
            <a:extLst>
              <a:ext uri="{FF2B5EF4-FFF2-40B4-BE49-F238E27FC236}">
                <a16:creationId xmlns:a16="http://schemas.microsoft.com/office/drawing/2014/main" id="{79FA3B82-46B1-6F71-DC9F-19297F6D8266}"/>
              </a:ext>
            </a:extLst>
          </p:cNvPr>
          <p:cNvSpPr txBox="1"/>
          <p:nvPr/>
        </p:nvSpPr>
        <p:spPr>
          <a:xfrm>
            <a:off x="2838703" y="312446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494" name="テキスト ボックス 412">
            <a:extLst>
              <a:ext uri="{FF2B5EF4-FFF2-40B4-BE49-F238E27FC236}">
                <a16:creationId xmlns:a16="http://schemas.microsoft.com/office/drawing/2014/main" id="{89EC195B-0C08-CA61-E695-0FCF70976D24}"/>
              </a:ext>
            </a:extLst>
          </p:cNvPr>
          <p:cNvSpPr txBox="1"/>
          <p:nvPr/>
        </p:nvSpPr>
        <p:spPr>
          <a:xfrm>
            <a:off x="542994" y="557146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B4634F32-39CF-4FA6-A73B-611EB6D59B8F}"/>
              </a:ext>
            </a:extLst>
          </p:cNvPr>
          <p:cNvSpPr/>
          <p:nvPr/>
        </p:nvSpPr>
        <p:spPr>
          <a:xfrm>
            <a:off x="832016" y="555583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B0577D96-7EF6-7912-3E20-A41F8EB15FBC}"/>
              </a:ext>
            </a:extLst>
          </p:cNvPr>
          <p:cNvSpPr txBox="1"/>
          <p:nvPr/>
        </p:nvSpPr>
        <p:spPr>
          <a:xfrm>
            <a:off x="549880" y="4965784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5D35B923-054E-87F0-05D2-098EE9D0E394}"/>
              </a:ext>
            </a:extLst>
          </p:cNvPr>
          <p:cNvSpPr/>
          <p:nvPr/>
        </p:nvSpPr>
        <p:spPr>
          <a:xfrm>
            <a:off x="993793" y="4945414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498" name="テキスト ボックス 412">
            <a:extLst>
              <a:ext uri="{FF2B5EF4-FFF2-40B4-BE49-F238E27FC236}">
                <a16:creationId xmlns:a16="http://schemas.microsoft.com/office/drawing/2014/main" id="{E11D9522-05F0-1AF6-14FD-87D2FD74B8DC}"/>
              </a:ext>
            </a:extLst>
          </p:cNvPr>
          <p:cNvSpPr txBox="1"/>
          <p:nvPr/>
        </p:nvSpPr>
        <p:spPr>
          <a:xfrm>
            <a:off x="1184939" y="555544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99" name="テキスト ボックス 412">
            <a:extLst>
              <a:ext uri="{FF2B5EF4-FFF2-40B4-BE49-F238E27FC236}">
                <a16:creationId xmlns:a16="http://schemas.microsoft.com/office/drawing/2014/main" id="{830F5241-EB9D-99FA-4DDE-F60C83C97D7D}"/>
              </a:ext>
            </a:extLst>
          </p:cNvPr>
          <p:cNvSpPr txBox="1"/>
          <p:nvPr/>
        </p:nvSpPr>
        <p:spPr>
          <a:xfrm>
            <a:off x="1372778" y="555685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323FA5C9-6D39-6363-A058-6A5CB59DF5D8}"/>
              </a:ext>
            </a:extLst>
          </p:cNvPr>
          <p:cNvSpPr txBox="1"/>
          <p:nvPr/>
        </p:nvSpPr>
        <p:spPr>
          <a:xfrm>
            <a:off x="549880" y="5250951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7955D52-14F4-26E2-CA09-B3AFCD3FDAC3}"/>
              </a:ext>
            </a:extLst>
          </p:cNvPr>
          <p:cNvSpPr/>
          <p:nvPr/>
        </p:nvSpPr>
        <p:spPr>
          <a:xfrm>
            <a:off x="827562" y="5230357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282B2EE6-3F79-1CA3-BB1D-8931CACCE74D}"/>
              </a:ext>
            </a:extLst>
          </p:cNvPr>
          <p:cNvSpPr txBox="1"/>
          <p:nvPr/>
        </p:nvSpPr>
        <p:spPr>
          <a:xfrm>
            <a:off x="1276962" y="5253594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38EB51E7-FCAA-8C77-AAA9-7DE60C36A672}"/>
              </a:ext>
            </a:extLst>
          </p:cNvPr>
          <p:cNvSpPr/>
          <p:nvPr/>
        </p:nvSpPr>
        <p:spPr>
          <a:xfrm>
            <a:off x="1437451" y="5229764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4" name="テキスト ボックス 412">
            <a:extLst>
              <a:ext uri="{FF2B5EF4-FFF2-40B4-BE49-F238E27FC236}">
                <a16:creationId xmlns:a16="http://schemas.microsoft.com/office/drawing/2014/main" id="{EC3E55EB-9FAB-694B-466F-03FD4AD9884D}"/>
              </a:ext>
            </a:extLst>
          </p:cNvPr>
          <p:cNvSpPr txBox="1"/>
          <p:nvPr/>
        </p:nvSpPr>
        <p:spPr>
          <a:xfrm>
            <a:off x="549880" y="5370613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Receive                             PCS</a:t>
            </a:r>
            <a:endParaRPr kumimoji="1" lang="ja-JP" altLang="en-US" sz="500" dirty="0"/>
          </a:p>
        </p:txBody>
      </p:sp>
      <p:sp>
        <p:nvSpPr>
          <p:cNvPr id="505" name="テキスト ボックス 412">
            <a:extLst>
              <a:ext uri="{FF2B5EF4-FFF2-40B4-BE49-F238E27FC236}">
                <a16:creationId xmlns:a16="http://schemas.microsoft.com/office/drawing/2014/main" id="{682F11E7-7BF7-1EF0-4E15-B80BE4309BB7}"/>
              </a:ext>
            </a:extLst>
          </p:cNvPr>
          <p:cNvSpPr txBox="1"/>
          <p:nvPr/>
        </p:nvSpPr>
        <p:spPr>
          <a:xfrm>
            <a:off x="1239428" y="5372023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506" name="テキスト ボックス 412">
            <a:extLst>
              <a:ext uri="{FF2B5EF4-FFF2-40B4-BE49-F238E27FC236}">
                <a16:creationId xmlns:a16="http://schemas.microsoft.com/office/drawing/2014/main" id="{98FEBDFF-9A4A-C78B-C6AC-F98A271EB0A2}"/>
              </a:ext>
            </a:extLst>
          </p:cNvPr>
          <p:cNvSpPr txBox="1"/>
          <p:nvPr/>
        </p:nvSpPr>
        <p:spPr>
          <a:xfrm>
            <a:off x="4151647" y="557611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66A02858-0921-09B4-B6CF-454104217084}"/>
              </a:ext>
            </a:extLst>
          </p:cNvPr>
          <p:cNvSpPr/>
          <p:nvPr/>
        </p:nvSpPr>
        <p:spPr>
          <a:xfrm>
            <a:off x="4440669" y="556048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5B9259EB-9A23-87E0-F8E2-9AECCB665B40}"/>
              </a:ext>
            </a:extLst>
          </p:cNvPr>
          <p:cNvSpPr txBox="1"/>
          <p:nvPr/>
        </p:nvSpPr>
        <p:spPr>
          <a:xfrm>
            <a:off x="4158533" y="4970435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FA98B339-E2BD-3EB7-7DC6-59E45B81D69C}"/>
              </a:ext>
            </a:extLst>
          </p:cNvPr>
          <p:cNvSpPr/>
          <p:nvPr/>
        </p:nvSpPr>
        <p:spPr>
          <a:xfrm>
            <a:off x="4602446" y="4950065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510" name="テキスト ボックス 412">
            <a:extLst>
              <a:ext uri="{FF2B5EF4-FFF2-40B4-BE49-F238E27FC236}">
                <a16:creationId xmlns:a16="http://schemas.microsoft.com/office/drawing/2014/main" id="{C3EDC2FB-6BA4-A833-0294-17C0D299F81C}"/>
              </a:ext>
            </a:extLst>
          </p:cNvPr>
          <p:cNvSpPr txBox="1"/>
          <p:nvPr/>
        </p:nvSpPr>
        <p:spPr>
          <a:xfrm>
            <a:off x="4793592" y="556009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11" name="テキスト ボックス 412">
            <a:extLst>
              <a:ext uri="{FF2B5EF4-FFF2-40B4-BE49-F238E27FC236}">
                <a16:creationId xmlns:a16="http://schemas.microsoft.com/office/drawing/2014/main" id="{A849DDA0-B1FB-B777-1BB5-68C7A512813A}"/>
              </a:ext>
            </a:extLst>
          </p:cNvPr>
          <p:cNvSpPr txBox="1"/>
          <p:nvPr/>
        </p:nvSpPr>
        <p:spPr>
          <a:xfrm>
            <a:off x="4981431" y="556150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3DB19AB0-E88D-3D12-E4E3-6A7244B1CD53}"/>
              </a:ext>
            </a:extLst>
          </p:cNvPr>
          <p:cNvSpPr txBox="1"/>
          <p:nvPr/>
        </p:nvSpPr>
        <p:spPr>
          <a:xfrm>
            <a:off x="4158533" y="525560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24B4B96C-AC41-6356-1DDA-ED84390A9FCB}"/>
              </a:ext>
            </a:extLst>
          </p:cNvPr>
          <p:cNvSpPr/>
          <p:nvPr/>
        </p:nvSpPr>
        <p:spPr>
          <a:xfrm>
            <a:off x="4436215" y="5235008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D5B503ED-DF87-9153-5591-4852BDF9993D}"/>
              </a:ext>
            </a:extLst>
          </p:cNvPr>
          <p:cNvSpPr txBox="1"/>
          <p:nvPr/>
        </p:nvSpPr>
        <p:spPr>
          <a:xfrm>
            <a:off x="4885615" y="5258245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4BB0D487-9D42-DBC5-FCE2-5C3AF1A28356}"/>
              </a:ext>
            </a:extLst>
          </p:cNvPr>
          <p:cNvSpPr/>
          <p:nvPr/>
        </p:nvSpPr>
        <p:spPr>
          <a:xfrm>
            <a:off x="5046104" y="5234415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16" name="テキスト ボックス 412">
            <a:extLst>
              <a:ext uri="{FF2B5EF4-FFF2-40B4-BE49-F238E27FC236}">
                <a16:creationId xmlns:a16="http://schemas.microsoft.com/office/drawing/2014/main" id="{A6A848F3-E777-C22E-81B7-1EFB774F333C}"/>
              </a:ext>
            </a:extLst>
          </p:cNvPr>
          <p:cNvSpPr txBox="1"/>
          <p:nvPr/>
        </p:nvSpPr>
        <p:spPr>
          <a:xfrm>
            <a:off x="4158533" y="5375264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Receive                             PCS</a:t>
            </a:r>
            <a:endParaRPr kumimoji="1" lang="ja-JP" altLang="en-US" sz="500" dirty="0"/>
          </a:p>
        </p:txBody>
      </p:sp>
      <p:sp>
        <p:nvSpPr>
          <p:cNvPr id="517" name="テキスト ボックス 412">
            <a:extLst>
              <a:ext uri="{FF2B5EF4-FFF2-40B4-BE49-F238E27FC236}">
                <a16:creationId xmlns:a16="http://schemas.microsoft.com/office/drawing/2014/main" id="{5D7BE39F-017A-2420-D923-78CD5771837E}"/>
              </a:ext>
            </a:extLst>
          </p:cNvPr>
          <p:cNvSpPr txBox="1"/>
          <p:nvPr/>
        </p:nvSpPr>
        <p:spPr>
          <a:xfrm>
            <a:off x="4848081" y="5376674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26" name="テキスト ボックス 412">
            <a:extLst>
              <a:ext uri="{FF2B5EF4-FFF2-40B4-BE49-F238E27FC236}">
                <a16:creationId xmlns:a16="http://schemas.microsoft.com/office/drawing/2014/main" id="{2A7A3C8E-DBDF-0FE8-E48D-0F2A25327D80}"/>
              </a:ext>
            </a:extLst>
          </p:cNvPr>
          <p:cNvSpPr txBox="1"/>
          <p:nvPr/>
        </p:nvSpPr>
        <p:spPr>
          <a:xfrm>
            <a:off x="2020016" y="795531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037D4101-CB71-01F2-D15A-A87958D273ED}"/>
              </a:ext>
            </a:extLst>
          </p:cNvPr>
          <p:cNvSpPr/>
          <p:nvPr/>
        </p:nvSpPr>
        <p:spPr>
          <a:xfrm>
            <a:off x="2309038" y="7939685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5E5F35F9-1136-A7BB-E393-52A07952A66E}"/>
              </a:ext>
            </a:extLst>
          </p:cNvPr>
          <p:cNvSpPr txBox="1"/>
          <p:nvPr/>
        </p:nvSpPr>
        <p:spPr>
          <a:xfrm>
            <a:off x="2026208" y="7342511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PO No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id="{A2BB160E-C89E-F536-0B3D-331D537870DB}"/>
              </a:ext>
            </a:extLst>
          </p:cNvPr>
          <p:cNvSpPr/>
          <p:nvPr/>
        </p:nvSpPr>
        <p:spPr>
          <a:xfrm>
            <a:off x="2470121" y="7322141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532" name="テキスト ボックス 412">
            <a:extLst>
              <a:ext uri="{FF2B5EF4-FFF2-40B4-BE49-F238E27FC236}">
                <a16:creationId xmlns:a16="http://schemas.microsoft.com/office/drawing/2014/main" id="{280D49BE-29DB-70E4-A53E-99240FB4CD5D}"/>
              </a:ext>
            </a:extLst>
          </p:cNvPr>
          <p:cNvSpPr txBox="1"/>
          <p:nvPr/>
        </p:nvSpPr>
        <p:spPr>
          <a:xfrm>
            <a:off x="2661267" y="7932171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33" name="テキスト ボックス 412">
            <a:extLst>
              <a:ext uri="{FF2B5EF4-FFF2-40B4-BE49-F238E27FC236}">
                <a16:creationId xmlns:a16="http://schemas.microsoft.com/office/drawing/2014/main" id="{1A2EBCA2-742C-F74F-5715-448ECE2AE995}"/>
              </a:ext>
            </a:extLst>
          </p:cNvPr>
          <p:cNvSpPr txBox="1"/>
          <p:nvPr/>
        </p:nvSpPr>
        <p:spPr>
          <a:xfrm>
            <a:off x="2849106" y="7933581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1BDAC782-9612-033E-A451-084F0B0B17DF}"/>
              </a:ext>
            </a:extLst>
          </p:cNvPr>
          <p:cNvSpPr txBox="1"/>
          <p:nvPr/>
        </p:nvSpPr>
        <p:spPr>
          <a:xfrm>
            <a:off x="2026208" y="766578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681AC539-C20A-3A18-812E-78A933B6B483}"/>
              </a:ext>
            </a:extLst>
          </p:cNvPr>
          <p:cNvSpPr/>
          <p:nvPr/>
        </p:nvSpPr>
        <p:spPr>
          <a:xfrm>
            <a:off x="2303890" y="764519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AD63300-652E-E17C-99EC-95C7E0B9E838}"/>
              </a:ext>
            </a:extLst>
          </p:cNvPr>
          <p:cNvSpPr txBox="1"/>
          <p:nvPr/>
        </p:nvSpPr>
        <p:spPr>
          <a:xfrm>
            <a:off x="2753290" y="766843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CF357599-113C-B78B-66BB-A5FFF5EBB420}"/>
              </a:ext>
            </a:extLst>
          </p:cNvPr>
          <p:cNvSpPr/>
          <p:nvPr/>
        </p:nvSpPr>
        <p:spPr>
          <a:xfrm>
            <a:off x="2913779" y="764460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39" name="テキスト ボックス 412">
            <a:extLst>
              <a:ext uri="{FF2B5EF4-FFF2-40B4-BE49-F238E27FC236}">
                <a16:creationId xmlns:a16="http://schemas.microsoft.com/office/drawing/2014/main" id="{9D620BDF-8130-6A4F-19D4-226FA2E4C8B3}"/>
              </a:ext>
            </a:extLst>
          </p:cNvPr>
          <p:cNvSpPr txBox="1"/>
          <p:nvPr/>
        </p:nvSpPr>
        <p:spPr>
          <a:xfrm>
            <a:off x="2026208" y="778545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Receive                             PCS</a:t>
            </a:r>
            <a:endParaRPr kumimoji="1" lang="ja-JP" altLang="en-US" sz="500" dirty="0"/>
          </a:p>
        </p:txBody>
      </p:sp>
      <p:sp>
        <p:nvSpPr>
          <p:cNvPr id="540" name="テキスト ボックス 412">
            <a:extLst>
              <a:ext uri="{FF2B5EF4-FFF2-40B4-BE49-F238E27FC236}">
                <a16:creationId xmlns:a16="http://schemas.microsoft.com/office/drawing/2014/main" id="{40ECFF69-1245-9928-4AC3-DB222BC33D43}"/>
              </a:ext>
            </a:extLst>
          </p:cNvPr>
          <p:cNvSpPr txBox="1"/>
          <p:nvPr/>
        </p:nvSpPr>
        <p:spPr>
          <a:xfrm>
            <a:off x="2715756" y="778686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C1284AF-99EC-84DE-8FF7-1731F66EBE1D}"/>
              </a:ext>
            </a:extLst>
          </p:cNvPr>
          <p:cNvSpPr txBox="1"/>
          <p:nvPr/>
        </p:nvSpPr>
        <p:spPr>
          <a:xfrm>
            <a:off x="2144313" y="2856013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51BFA7F3-465B-132F-897B-675A7B115344}"/>
              </a:ext>
            </a:extLst>
          </p:cNvPr>
          <p:cNvSpPr/>
          <p:nvPr/>
        </p:nvSpPr>
        <p:spPr>
          <a:xfrm>
            <a:off x="2588226" y="283564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20240819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E262C609-8D85-78F4-FECF-B2A8E2640EE8}"/>
              </a:ext>
            </a:extLst>
          </p:cNvPr>
          <p:cNvSpPr txBox="1"/>
          <p:nvPr/>
        </p:nvSpPr>
        <p:spPr>
          <a:xfrm>
            <a:off x="553760" y="5109987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128E31A8-CDCE-4E5D-4687-30A7F28A0FA3}"/>
              </a:ext>
            </a:extLst>
          </p:cNvPr>
          <p:cNvSpPr/>
          <p:nvPr/>
        </p:nvSpPr>
        <p:spPr>
          <a:xfrm>
            <a:off x="997673" y="5089617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01C15DE-4BD9-92D4-29AD-B42C99B60547}"/>
              </a:ext>
            </a:extLst>
          </p:cNvPr>
          <p:cNvSpPr txBox="1"/>
          <p:nvPr/>
        </p:nvSpPr>
        <p:spPr>
          <a:xfrm>
            <a:off x="4158533" y="5109988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170CC0AA-3E33-DF2D-EB54-64E72DF5D8FC}"/>
              </a:ext>
            </a:extLst>
          </p:cNvPr>
          <p:cNvSpPr/>
          <p:nvPr/>
        </p:nvSpPr>
        <p:spPr>
          <a:xfrm>
            <a:off x="4602446" y="508961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547" name="Callout: Bent Line 546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674206" y="7332842"/>
            <a:ext cx="1222436" cy="475381"/>
          </a:xfrm>
          <a:prstGeom prst="borderCallout2">
            <a:avLst>
              <a:gd name="adj1" fmla="val 83093"/>
              <a:gd name="adj2" fmla="val 100441"/>
              <a:gd name="adj3" fmla="val 83093"/>
              <a:gd name="adj4" fmla="val 108704"/>
              <a:gd name="adj5" fmla="val 130285"/>
              <a:gd name="adj6" fmla="val 14261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QC area barcode</a:t>
            </a:r>
          </a:p>
          <a:p>
            <a:r>
              <a:rPr kumimoji="1" lang="en-US" altLang="ja-JP" sz="600" dirty="0">
                <a:latin typeface="+mj-lt"/>
              </a:rPr>
              <a:t>The “Confirm[P4]” button will be enabled.</a:t>
            </a:r>
            <a:endParaRPr kumimoji="1" lang="ja-JP" altLang="en-US" sz="600" dirty="0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A65EAF0D-44B8-3B30-05D0-85803F24684E}"/>
              </a:ext>
            </a:extLst>
          </p:cNvPr>
          <p:cNvSpPr txBox="1"/>
          <p:nvPr/>
        </p:nvSpPr>
        <p:spPr>
          <a:xfrm>
            <a:off x="2023028" y="7477063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03ECC779-E2F3-27C7-C1E8-E8C7D7E07AC8}"/>
              </a:ext>
            </a:extLst>
          </p:cNvPr>
          <p:cNvSpPr/>
          <p:nvPr/>
        </p:nvSpPr>
        <p:spPr>
          <a:xfrm>
            <a:off x="2466941" y="745669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09596-DF21-4409-AC90-33407F3BAD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7432" y="4108475"/>
            <a:ext cx="1294920" cy="7790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70B82B-4623-C0B7-A44E-9EB415C4292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1" r="49106" b="54506"/>
          <a:stretch/>
        </p:blipFill>
        <p:spPr>
          <a:xfrm>
            <a:off x="2333950" y="4677602"/>
            <a:ext cx="593101" cy="3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3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Material Inbound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“Supplier FG Inbound”  </a:t>
            </a:r>
            <a:r>
              <a:rPr kumimoji="1" lang="en-US" altLang="ja-JP" sz="1100" b="1" dirty="0"/>
              <a:t>- QC Check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457B0-2A85-6D21-5BE5-A212E787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1" y="165095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740351-3018-F081-9FF6-45762DF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9" y="178009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7BDD65-FC34-06A7-0D62-A6C4D84B378F}"/>
              </a:ext>
            </a:extLst>
          </p:cNvPr>
          <p:cNvSpPr txBox="1"/>
          <p:nvPr/>
        </p:nvSpPr>
        <p:spPr>
          <a:xfrm>
            <a:off x="887950" y="176667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DD15506-B0AF-51EF-67BD-1D9EE15C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6" y="227471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2C2366-8A35-4B0D-7308-4227B415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6" y="267809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E08B0A-91D0-9FD4-D77F-834E8D8A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49" y="236940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C5ADD-80F9-B94D-721F-ACE7D6C2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3" y="195027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6EB10F6-AEE0-F870-5440-F911CDE86C1E}"/>
              </a:ext>
            </a:extLst>
          </p:cNvPr>
          <p:cNvSpPr/>
          <p:nvPr/>
        </p:nvSpPr>
        <p:spPr>
          <a:xfrm>
            <a:off x="719592" y="197687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262B25E-015C-E89F-0547-9B0234EE0DF1}"/>
              </a:ext>
            </a:extLst>
          </p:cNvPr>
          <p:cNvSpPr/>
          <p:nvPr/>
        </p:nvSpPr>
        <p:spPr>
          <a:xfrm>
            <a:off x="1353597" y="197306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99B58D-19A4-AC43-040B-B3C11B148621}"/>
              </a:ext>
            </a:extLst>
          </p:cNvPr>
          <p:cNvSpPr txBox="1"/>
          <p:nvPr/>
        </p:nvSpPr>
        <p:spPr>
          <a:xfrm>
            <a:off x="471982" y="19472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9FA56-8B74-E092-014B-43BF0F6049D7}"/>
              </a:ext>
            </a:extLst>
          </p:cNvPr>
          <p:cNvSpPr txBox="1"/>
          <p:nvPr/>
        </p:nvSpPr>
        <p:spPr>
          <a:xfrm>
            <a:off x="1120774" y="19487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CEABCCCE-A4D9-6C08-F9BD-D47CBC6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194" y="198624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518A0CA5-EE53-7022-92E1-9972782E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2202" y="197717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B7CA58-F004-8EDF-5768-F0DF572F0071}"/>
              </a:ext>
            </a:extLst>
          </p:cNvPr>
          <p:cNvSpPr/>
          <p:nvPr/>
        </p:nvSpPr>
        <p:spPr>
          <a:xfrm>
            <a:off x="763619" y="216443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9CCCD5-E08F-63BF-0AA0-CCCD792848F9}"/>
              </a:ext>
            </a:extLst>
          </p:cNvPr>
          <p:cNvSpPr txBox="1"/>
          <p:nvPr/>
        </p:nvSpPr>
        <p:spPr>
          <a:xfrm>
            <a:off x="452270" y="2135602"/>
            <a:ext cx="37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Supplier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311B4F-A9B1-CFAF-1F19-8BD65F806C96}"/>
              </a:ext>
            </a:extLst>
          </p:cNvPr>
          <p:cNvSpPr txBox="1"/>
          <p:nvPr/>
        </p:nvSpPr>
        <p:spPr>
          <a:xfrm>
            <a:off x="1304423" y="212752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0B269A-DF07-D283-1C0E-C59AD9211747}"/>
              </a:ext>
            </a:extLst>
          </p:cNvPr>
          <p:cNvSpPr/>
          <p:nvPr/>
        </p:nvSpPr>
        <p:spPr>
          <a:xfrm>
            <a:off x="1640283" y="218088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4C053C-C2C1-48AA-908E-1BCCBAB731E3}"/>
              </a:ext>
            </a:extLst>
          </p:cNvPr>
          <p:cNvSpPr txBox="1"/>
          <p:nvPr/>
        </p:nvSpPr>
        <p:spPr>
          <a:xfrm>
            <a:off x="670392" y="197987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DCA31D-80DF-12FA-27C5-9A2F57FFDCD4}"/>
              </a:ext>
            </a:extLst>
          </p:cNvPr>
          <p:cNvSpPr txBox="1"/>
          <p:nvPr/>
        </p:nvSpPr>
        <p:spPr>
          <a:xfrm>
            <a:off x="1308172" y="19776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E351729-AF4B-C593-5A24-4A3632CAE2C4}"/>
              </a:ext>
            </a:extLst>
          </p:cNvPr>
          <p:cNvSpPr/>
          <p:nvPr/>
        </p:nvSpPr>
        <p:spPr>
          <a:xfrm rot="10800000">
            <a:off x="1234900" y="221432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0B89484-6A6A-171F-48C8-738F7BC3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6" y="241796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8760A52-AE93-B4F1-30F6-0A0E92433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2" y="284907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410951-4688-28CC-1328-9F5B70CDAAFB}"/>
              </a:ext>
            </a:extLst>
          </p:cNvPr>
          <p:cNvSpPr txBox="1"/>
          <p:nvPr/>
        </p:nvSpPr>
        <p:spPr>
          <a:xfrm>
            <a:off x="482811" y="237715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Supplier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E8FF63-F45F-AA2D-CD46-C20615DC454A}"/>
              </a:ext>
            </a:extLst>
          </p:cNvPr>
          <p:cNvSpPr txBox="1"/>
          <p:nvPr/>
        </p:nvSpPr>
        <p:spPr>
          <a:xfrm>
            <a:off x="482811" y="2792084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Supplier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10366" y="175574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31913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30350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4545" y="330350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3092576" y="329196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35B39046-5424-0C93-A771-171F012FA4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100" y="3917449"/>
            <a:ext cx="1347999" cy="2011825"/>
          </a:xfrm>
          <a:prstGeom prst="rect">
            <a:avLst/>
          </a:prstGeom>
        </p:spPr>
      </p:pic>
      <p:sp>
        <p:nvSpPr>
          <p:cNvPr id="522" name="テキスト ボックス 294">
            <a:extLst>
              <a:ext uri="{FF2B5EF4-FFF2-40B4-BE49-F238E27FC236}">
                <a16:creationId xmlns:a16="http://schemas.microsoft.com/office/drawing/2014/main" id="{AA50AAE1-0205-71B1-858E-B8B180D75637}"/>
              </a:ext>
            </a:extLst>
          </p:cNvPr>
          <p:cNvSpPr txBox="1"/>
          <p:nvPr/>
        </p:nvSpPr>
        <p:spPr>
          <a:xfrm>
            <a:off x="906165" y="401893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3" name="テキスト ボックス 412">
            <a:extLst>
              <a:ext uri="{FF2B5EF4-FFF2-40B4-BE49-F238E27FC236}">
                <a16:creationId xmlns:a16="http://schemas.microsoft.com/office/drawing/2014/main" id="{83E0C6DA-0450-F629-4A3A-A1C5E9C7A1EB}"/>
              </a:ext>
            </a:extLst>
          </p:cNvPr>
          <p:cNvSpPr txBox="1"/>
          <p:nvPr/>
        </p:nvSpPr>
        <p:spPr>
          <a:xfrm>
            <a:off x="538068" y="558232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id="{2FE54EE2-1BFC-DFAA-C69C-F3D63D887D5A}"/>
              </a:ext>
            </a:extLst>
          </p:cNvPr>
          <p:cNvSpPr/>
          <p:nvPr/>
        </p:nvSpPr>
        <p:spPr>
          <a:xfrm>
            <a:off x="827090" y="556669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pic>
        <p:nvPicPr>
          <p:cNvPr id="525" name="Picture 524">
            <a:extLst>
              <a:ext uri="{FF2B5EF4-FFF2-40B4-BE49-F238E27FC236}">
                <a16:creationId xmlns:a16="http://schemas.microsoft.com/office/drawing/2014/main" id="{DC061CE4-075B-56EA-9B0B-7E0FD39CE5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49" y="4823093"/>
            <a:ext cx="1330958" cy="569739"/>
          </a:xfrm>
          <a:prstGeom prst="rect">
            <a:avLst/>
          </a:prstGeom>
        </p:spPr>
      </p:pic>
      <p:sp>
        <p:nvSpPr>
          <p:cNvPr id="526" name="テキスト ボックス 412">
            <a:extLst>
              <a:ext uri="{FF2B5EF4-FFF2-40B4-BE49-F238E27FC236}">
                <a16:creationId xmlns:a16="http://schemas.microsoft.com/office/drawing/2014/main" id="{78A7B038-8518-33C6-C641-C8EB1552DDA8}"/>
              </a:ext>
            </a:extLst>
          </p:cNvPr>
          <p:cNvSpPr txBox="1"/>
          <p:nvPr/>
        </p:nvSpPr>
        <p:spPr>
          <a:xfrm>
            <a:off x="1180344" y="556669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530" name="テキスト ボックス 412">
            <a:extLst>
              <a:ext uri="{FF2B5EF4-FFF2-40B4-BE49-F238E27FC236}">
                <a16:creationId xmlns:a16="http://schemas.microsoft.com/office/drawing/2014/main" id="{33446EB2-4F62-DDBB-B84A-8C9B555AA56D}"/>
              </a:ext>
            </a:extLst>
          </p:cNvPr>
          <p:cNvSpPr txBox="1"/>
          <p:nvPr/>
        </p:nvSpPr>
        <p:spPr>
          <a:xfrm>
            <a:off x="1488375" y="555515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7244602-3DE0-BDC0-EF10-586A28D5C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7010" y="3917449"/>
            <a:ext cx="1347999" cy="2011825"/>
          </a:xfrm>
          <a:prstGeom prst="rect">
            <a:avLst/>
          </a:prstGeom>
        </p:spPr>
      </p:pic>
      <p:sp>
        <p:nvSpPr>
          <p:cNvPr id="142" name="テキスト ボックス 294">
            <a:extLst>
              <a:ext uri="{FF2B5EF4-FFF2-40B4-BE49-F238E27FC236}">
                <a16:creationId xmlns:a16="http://schemas.microsoft.com/office/drawing/2014/main" id="{C91D9590-6A7B-D181-A6C6-9C982A656D2D}"/>
              </a:ext>
            </a:extLst>
          </p:cNvPr>
          <p:cNvSpPr txBox="1"/>
          <p:nvPr/>
        </p:nvSpPr>
        <p:spPr>
          <a:xfrm>
            <a:off x="4276075" y="401893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43" name="テキスト ボックス 412">
            <a:extLst>
              <a:ext uri="{FF2B5EF4-FFF2-40B4-BE49-F238E27FC236}">
                <a16:creationId xmlns:a16="http://schemas.microsoft.com/office/drawing/2014/main" id="{B54F383A-1709-D9FF-F5BA-0D0D681E597A}"/>
              </a:ext>
            </a:extLst>
          </p:cNvPr>
          <p:cNvSpPr txBox="1"/>
          <p:nvPr/>
        </p:nvSpPr>
        <p:spPr>
          <a:xfrm>
            <a:off x="3907978" y="558232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486BEA23-46CA-C99C-888A-0F7DEF9981E1}"/>
              </a:ext>
            </a:extLst>
          </p:cNvPr>
          <p:cNvSpPr/>
          <p:nvPr/>
        </p:nvSpPr>
        <p:spPr>
          <a:xfrm>
            <a:off x="4197000" y="5566696"/>
            <a:ext cx="304122" cy="104900"/>
          </a:xfrm>
          <a:prstGeom prst="roundRect">
            <a:avLst/>
          </a:prstGeom>
          <a:solidFill>
            <a:srgbClr val="92D05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RM01</a:t>
            </a:r>
          </a:p>
        </p:txBody>
      </p:sp>
      <p:sp>
        <p:nvSpPr>
          <p:cNvPr id="146" name="テキスト ボックス 412">
            <a:extLst>
              <a:ext uri="{FF2B5EF4-FFF2-40B4-BE49-F238E27FC236}">
                <a16:creationId xmlns:a16="http://schemas.microsoft.com/office/drawing/2014/main" id="{4CFFBE99-C5A6-9AE0-54B5-D2429FC72C62}"/>
              </a:ext>
            </a:extLst>
          </p:cNvPr>
          <p:cNvSpPr txBox="1"/>
          <p:nvPr/>
        </p:nvSpPr>
        <p:spPr>
          <a:xfrm>
            <a:off x="4550254" y="556669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147" name="テキスト ボックス 412">
            <a:extLst>
              <a:ext uri="{FF2B5EF4-FFF2-40B4-BE49-F238E27FC236}">
                <a16:creationId xmlns:a16="http://schemas.microsoft.com/office/drawing/2014/main" id="{D39D2951-9BEA-509D-BFFE-AEEFB13C86C1}"/>
              </a:ext>
            </a:extLst>
          </p:cNvPr>
          <p:cNvSpPr txBox="1"/>
          <p:nvPr/>
        </p:nvSpPr>
        <p:spPr>
          <a:xfrm>
            <a:off x="4858285" y="555515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20/50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5442017" y="7411746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F0E5F5F3-EB29-2363-C566-4E068475E3BB}"/>
              </a:ext>
            </a:extLst>
          </p:cNvPr>
          <p:cNvSpPr txBox="1"/>
          <p:nvPr/>
        </p:nvSpPr>
        <p:spPr>
          <a:xfrm>
            <a:off x="1109929" y="2691977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5" name="テキスト ボックス 37">
            <a:extLst>
              <a:ext uri="{FF2B5EF4-FFF2-40B4-BE49-F238E27FC236}">
                <a16:creationId xmlns:a16="http://schemas.microsoft.com/office/drawing/2014/main" id="{3AE7FE12-C16B-14DD-6AB8-E415B34EA3AA}"/>
              </a:ext>
            </a:extLst>
          </p:cNvPr>
          <p:cNvSpPr txBox="1"/>
          <p:nvPr/>
        </p:nvSpPr>
        <p:spPr>
          <a:xfrm>
            <a:off x="1089052" y="3109031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6" name="正方形/長方形 40">
            <a:extLst>
              <a:ext uri="{FF2B5EF4-FFF2-40B4-BE49-F238E27FC236}">
                <a16:creationId xmlns:a16="http://schemas.microsoft.com/office/drawing/2014/main" id="{28234E2E-198D-69A9-8356-6185AFD745C3}"/>
              </a:ext>
            </a:extLst>
          </p:cNvPr>
          <p:cNvSpPr/>
          <p:nvPr/>
        </p:nvSpPr>
        <p:spPr>
          <a:xfrm>
            <a:off x="550182" y="283849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" name="グラフィックス 41" descr="右向き指示マーク">
            <a:extLst>
              <a:ext uri="{FF2B5EF4-FFF2-40B4-BE49-F238E27FC236}">
                <a16:creationId xmlns:a16="http://schemas.microsoft.com/office/drawing/2014/main" id="{AE099998-18CB-8591-B565-DBD946ABCF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4754202">
            <a:off x="1642546" y="3053281"/>
            <a:ext cx="236144" cy="236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44B44-F1DF-B8E5-45DC-C7CF5E2267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4211" y="2545348"/>
            <a:ext cx="1345089" cy="707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52A5F4-7922-12B1-C558-F1804F5DE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477" y="4816288"/>
            <a:ext cx="1345089" cy="707034"/>
          </a:xfrm>
          <a:prstGeom prst="rect">
            <a:avLst/>
          </a:prstGeom>
        </p:spPr>
      </p:pic>
      <p:pic>
        <p:nvPicPr>
          <p:cNvPr id="48" name="図 358">
            <a:extLst>
              <a:ext uri="{FF2B5EF4-FFF2-40B4-BE49-F238E27FC236}">
                <a16:creationId xmlns:a16="http://schemas.microsoft.com/office/drawing/2014/main" id="{8AAE4BF3-90B3-7646-3E1D-789E9DB27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3575" y="4484823"/>
            <a:ext cx="1075165" cy="106244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B23A2E2-DB63-B486-F58E-44D88C091636}"/>
              </a:ext>
            </a:extLst>
          </p:cNvPr>
          <p:cNvSpPr/>
          <p:nvPr/>
        </p:nvSpPr>
        <p:spPr>
          <a:xfrm>
            <a:off x="2273429" y="4538234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四角形: 角を丸くする 28">
            <a:extLst>
              <a:ext uri="{FF2B5EF4-FFF2-40B4-BE49-F238E27FC236}">
                <a16:creationId xmlns:a16="http://schemas.microsoft.com/office/drawing/2014/main" id="{B09E794E-1B60-2044-FF3B-5D20BA086EE6}"/>
              </a:ext>
            </a:extLst>
          </p:cNvPr>
          <p:cNvSpPr/>
          <p:nvPr/>
        </p:nvSpPr>
        <p:spPr>
          <a:xfrm>
            <a:off x="2403369" y="5332464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1" name="四角形: 角を丸くする 28">
            <a:extLst>
              <a:ext uri="{FF2B5EF4-FFF2-40B4-BE49-F238E27FC236}">
                <a16:creationId xmlns:a16="http://schemas.microsoft.com/office/drawing/2014/main" id="{B667AC4B-349B-8E88-B946-BC9C0A18F9D6}"/>
              </a:ext>
            </a:extLst>
          </p:cNvPr>
          <p:cNvSpPr/>
          <p:nvPr/>
        </p:nvSpPr>
        <p:spPr>
          <a:xfrm>
            <a:off x="2838269" y="5325623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360">
            <a:extLst>
              <a:ext uri="{FF2B5EF4-FFF2-40B4-BE49-F238E27FC236}">
                <a16:creationId xmlns:a16="http://schemas.microsoft.com/office/drawing/2014/main" id="{A9CD5A20-AFB2-8F6E-114B-163EC3C152E1}"/>
              </a:ext>
            </a:extLst>
          </p:cNvPr>
          <p:cNvSpPr txBox="1"/>
          <p:nvPr/>
        </p:nvSpPr>
        <p:spPr>
          <a:xfrm>
            <a:off x="2320881" y="4526607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Box No :    1   Total:  20 PCS</a:t>
            </a:r>
          </a:p>
        </p:txBody>
      </p:sp>
      <p:sp>
        <p:nvSpPr>
          <p:cNvPr id="53" name="テキスト ボックス 360">
            <a:extLst>
              <a:ext uri="{FF2B5EF4-FFF2-40B4-BE49-F238E27FC236}">
                <a16:creationId xmlns:a16="http://schemas.microsoft.com/office/drawing/2014/main" id="{B37E9D3F-A543-24A7-F845-5DC1DA705F7A}"/>
              </a:ext>
            </a:extLst>
          </p:cNvPr>
          <p:cNvSpPr txBox="1"/>
          <p:nvPr/>
        </p:nvSpPr>
        <p:spPr>
          <a:xfrm>
            <a:off x="2324117" y="4684811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7BC4A9B-0A7C-039A-FB52-8982C4FA5BE7}"/>
              </a:ext>
            </a:extLst>
          </p:cNvPr>
          <p:cNvSpPr/>
          <p:nvPr/>
        </p:nvSpPr>
        <p:spPr>
          <a:xfrm>
            <a:off x="2644902" y="4665745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55" name="テキスト ボックス 360">
            <a:extLst>
              <a:ext uri="{FF2B5EF4-FFF2-40B4-BE49-F238E27FC236}">
                <a16:creationId xmlns:a16="http://schemas.microsoft.com/office/drawing/2014/main" id="{95657E54-0019-F6F1-11DE-76803621F736}"/>
              </a:ext>
            </a:extLst>
          </p:cNvPr>
          <p:cNvSpPr txBox="1"/>
          <p:nvPr/>
        </p:nvSpPr>
        <p:spPr>
          <a:xfrm>
            <a:off x="2996955" y="4684811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56" name="テキスト ボックス 360">
            <a:extLst>
              <a:ext uri="{FF2B5EF4-FFF2-40B4-BE49-F238E27FC236}">
                <a16:creationId xmlns:a16="http://schemas.microsoft.com/office/drawing/2014/main" id="{7CE8C58F-5912-9E6E-4BB7-B9AC6B4E49BE}"/>
              </a:ext>
            </a:extLst>
          </p:cNvPr>
          <p:cNvSpPr txBox="1"/>
          <p:nvPr/>
        </p:nvSpPr>
        <p:spPr>
          <a:xfrm>
            <a:off x="2317542" y="4857579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D897F9-B6EA-6384-F818-98A16128A19D}"/>
              </a:ext>
            </a:extLst>
          </p:cNvPr>
          <p:cNvGrpSpPr/>
          <p:nvPr/>
        </p:nvGrpSpPr>
        <p:grpSpPr>
          <a:xfrm>
            <a:off x="2385226" y="5327253"/>
            <a:ext cx="428477" cy="268524"/>
            <a:chOff x="1753226" y="5391892"/>
            <a:chExt cx="417656" cy="268524"/>
          </a:xfrm>
        </p:grpSpPr>
        <p:sp>
          <p:nvSpPr>
            <p:cNvPr id="60" name="正方形/長方形 40">
              <a:extLst>
                <a:ext uri="{FF2B5EF4-FFF2-40B4-BE49-F238E27FC236}">
                  <a16:creationId xmlns:a16="http://schemas.microsoft.com/office/drawing/2014/main" id="{4EA27AD7-2E72-5222-C512-3FFAFAAB0F6C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1" name="グラフィックス 41" descr="右向き指示マーク">
              <a:extLst>
                <a:ext uri="{FF2B5EF4-FFF2-40B4-BE49-F238E27FC236}">
                  <a16:creationId xmlns:a16="http://schemas.microsoft.com/office/drawing/2014/main" id="{3E0315FE-2474-F82F-F701-82CE2803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F381E2B-A8B2-7017-4AB3-25DC8F926D44}"/>
              </a:ext>
            </a:extLst>
          </p:cNvPr>
          <p:cNvSpPr/>
          <p:nvPr/>
        </p:nvSpPr>
        <p:spPr>
          <a:xfrm>
            <a:off x="2644902" y="4832934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テキスト ボックス 360">
            <a:extLst>
              <a:ext uri="{FF2B5EF4-FFF2-40B4-BE49-F238E27FC236}">
                <a16:creationId xmlns:a16="http://schemas.microsoft.com/office/drawing/2014/main" id="{E749CAC1-5453-2000-606A-F6E221E180A4}"/>
              </a:ext>
            </a:extLst>
          </p:cNvPr>
          <p:cNvSpPr txBox="1"/>
          <p:nvPr/>
        </p:nvSpPr>
        <p:spPr>
          <a:xfrm>
            <a:off x="2996955" y="4852000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pic>
        <p:nvPicPr>
          <p:cNvPr id="449" name="Picture 448">
            <a:extLst>
              <a:ext uri="{FF2B5EF4-FFF2-40B4-BE49-F238E27FC236}">
                <a16:creationId xmlns:a16="http://schemas.microsoft.com/office/drawing/2014/main" id="{C7B7FFDA-79C4-6671-0923-7CBC67F82B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1977" y="4818535"/>
            <a:ext cx="1339663" cy="654851"/>
          </a:xfrm>
          <a:prstGeom prst="rect">
            <a:avLst/>
          </a:prstGeom>
        </p:spPr>
      </p:pic>
      <p:sp>
        <p:nvSpPr>
          <p:cNvPr id="450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1280488" y="5100208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Touch to inspect a focus item</a:t>
            </a:r>
            <a:endParaRPr kumimoji="1" lang="ja-JP" altLang="en-US" sz="600" dirty="0"/>
          </a:p>
        </p:txBody>
      </p: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DFAD4EA2-A9CB-D58E-7F5E-3EAEF1BFEEC7}"/>
              </a:ext>
            </a:extLst>
          </p:cNvPr>
          <p:cNvGrpSpPr/>
          <p:nvPr/>
        </p:nvGrpSpPr>
        <p:grpSpPr>
          <a:xfrm>
            <a:off x="504489" y="4868256"/>
            <a:ext cx="1438203" cy="302417"/>
            <a:chOff x="1753226" y="5391892"/>
            <a:chExt cx="1401882" cy="302417"/>
          </a:xfrm>
        </p:grpSpPr>
        <p:sp>
          <p:nvSpPr>
            <p:cNvPr id="452" name="正方形/長方形 40">
              <a:extLst>
                <a:ext uri="{FF2B5EF4-FFF2-40B4-BE49-F238E27FC236}">
                  <a16:creationId xmlns:a16="http://schemas.microsoft.com/office/drawing/2014/main" id="{74317CB5-EC85-E9ED-70CC-834D80364C34}"/>
                </a:ext>
              </a:extLst>
            </p:cNvPr>
            <p:cNvSpPr/>
            <p:nvPr/>
          </p:nvSpPr>
          <p:spPr>
            <a:xfrm>
              <a:off x="1753226" y="5391892"/>
              <a:ext cx="1303310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3" name="グラフィックス 41" descr="右向き指示マーク">
              <a:extLst>
                <a:ext uri="{FF2B5EF4-FFF2-40B4-BE49-F238E27FC236}">
                  <a16:creationId xmlns:a16="http://schemas.microsoft.com/office/drawing/2014/main" id="{D67ED909-621F-7C4D-19BC-F831813D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2918964" y="5458165"/>
              <a:ext cx="236144" cy="236144"/>
            </a:xfrm>
            <a:prstGeom prst="rect">
              <a:avLst/>
            </a:prstGeom>
          </p:spPr>
        </p:pic>
      </p:grpSp>
      <p:sp>
        <p:nvSpPr>
          <p:cNvPr id="454" name="テキスト ボックス 300">
            <a:extLst>
              <a:ext uri="{FF2B5EF4-FFF2-40B4-BE49-F238E27FC236}">
                <a16:creationId xmlns:a16="http://schemas.microsoft.com/office/drawing/2014/main" id="{23FA634C-D7ED-9568-F63F-CC1BDA28BF3B}"/>
              </a:ext>
            </a:extLst>
          </p:cNvPr>
          <p:cNvSpPr txBox="1"/>
          <p:nvPr/>
        </p:nvSpPr>
        <p:spPr>
          <a:xfrm>
            <a:off x="2688654" y="4154899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Enter GOOD / NG amount</a:t>
            </a:r>
            <a:endParaRPr kumimoji="1" lang="ja-JP" altLang="en-US" sz="600" dirty="0"/>
          </a:p>
        </p:txBody>
      </p:sp>
      <p:sp>
        <p:nvSpPr>
          <p:cNvPr id="455" name="Callout: Bent Line 454">
            <a:extLst>
              <a:ext uri="{FF2B5EF4-FFF2-40B4-BE49-F238E27FC236}">
                <a16:creationId xmlns:a16="http://schemas.microsoft.com/office/drawing/2014/main" id="{115F3231-AD6A-CE4E-4B10-412C6AE360A5}"/>
              </a:ext>
            </a:extLst>
          </p:cNvPr>
          <p:cNvSpPr/>
          <p:nvPr/>
        </p:nvSpPr>
        <p:spPr>
          <a:xfrm>
            <a:off x="5498748" y="4398340"/>
            <a:ext cx="777142" cy="424753"/>
          </a:xfrm>
          <a:prstGeom prst="borderCallout2">
            <a:avLst>
              <a:gd name="adj1" fmla="val 40911"/>
              <a:gd name="adj2" fmla="val -2723"/>
              <a:gd name="adj3" fmla="val 40911"/>
              <a:gd name="adj4" fmla="val -19784"/>
              <a:gd name="adj5" fmla="val 125112"/>
              <a:gd name="adj6" fmla="val -3840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r>
              <a:rPr kumimoji="1" lang="en-US" altLang="ja-JP" sz="600" dirty="0">
                <a:latin typeface="+mj-lt"/>
              </a:rPr>
              <a:t>Display the inspection result</a:t>
            </a:r>
            <a:endParaRPr kumimoji="1" lang="ja-JP" altLang="en-US" sz="600" dirty="0"/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623EC40E-09A0-D804-B073-ABDE9716326D}"/>
              </a:ext>
            </a:extLst>
          </p:cNvPr>
          <p:cNvSpPr/>
          <p:nvPr/>
        </p:nvSpPr>
        <p:spPr>
          <a:xfrm>
            <a:off x="4543801" y="571911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6CB32319-8C38-4B50-44E4-A92DD97E20BB}"/>
              </a:ext>
            </a:extLst>
          </p:cNvPr>
          <p:cNvSpPr/>
          <p:nvPr/>
        </p:nvSpPr>
        <p:spPr>
          <a:xfrm>
            <a:off x="3870441" y="571950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458" name="Picture 457">
            <a:extLst>
              <a:ext uri="{FF2B5EF4-FFF2-40B4-BE49-F238E27FC236}">
                <a16:creationId xmlns:a16="http://schemas.microsoft.com/office/drawing/2014/main" id="{6F992248-73B9-47BB-3802-BE1C6A00F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49" y="6141280"/>
            <a:ext cx="1347999" cy="2011825"/>
          </a:xfrm>
          <a:prstGeom prst="rect">
            <a:avLst/>
          </a:prstGeom>
        </p:spPr>
      </p:pic>
      <p:sp>
        <p:nvSpPr>
          <p:cNvPr id="459" name="テキスト ボックス 294">
            <a:extLst>
              <a:ext uri="{FF2B5EF4-FFF2-40B4-BE49-F238E27FC236}">
                <a16:creationId xmlns:a16="http://schemas.microsoft.com/office/drawing/2014/main" id="{45EB15E9-A414-0208-743A-011322B8F689}"/>
              </a:ext>
            </a:extLst>
          </p:cNvPr>
          <p:cNvSpPr txBox="1"/>
          <p:nvPr/>
        </p:nvSpPr>
        <p:spPr>
          <a:xfrm>
            <a:off x="913414" y="6242766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60" name="テキスト ボックス 412">
            <a:extLst>
              <a:ext uri="{FF2B5EF4-FFF2-40B4-BE49-F238E27FC236}">
                <a16:creationId xmlns:a16="http://schemas.microsoft.com/office/drawing/2014/main" id="{50F7E62B-7784-2E4A-9FDD-127AFB284FEF}"/>
              </a:ext>
            </a:extLst>
          </p:cNvPr>
          <p:cNvSpPr txBox="1"/>
          <p:nvPr/>
        </p:nvSpPr>
        <p:spPr>
          <a:xfrm>
            <a:off x="545317" y="780615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62" name="テキスト ボックス 412">
            <a:extLst>
              <a:ext uri="{FF2B5EF4-FFF2-40B4-BE49-F238E27FC236}">
                <a16:creationId xmlns:a16="http://schemas.microsoft.com/office/drawing/2014/main" id="{FD30F354-9753-FB11-2614-13F7D4D66064}"/>
              </a:ext>
            </a:extLst>
          </p:cNvPr>
          <p:cNvSpPr txBox="1"/>
          <p:nvPr/>
        </p:nvSpPr>
        <p:spPr>
          <a:xfrm>
            <a:off x="1187593" y="779052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463" name="テキスト ボックス 412">
            <a:extLst>
              <a:ext uri="{FF2B5EF4-FFF2-40B4-BE49-F238E27FC236}">
                <a16:creationId xmlns:a16="http://schemas.microsoft.com/office/drawing/2014/main" id="{523F34F0-194E-CA69-D38C-5EFAF32D9E21}"/>
              </a:ext>
            </a:extLst>
          </p:cNvPr>
          <p:cNvSpPr txBox="1"/>
          <p:nvPr/>
        </p:nvSpPr>
        <p:spPr>
          <a:xfrm>
            <a:off x="1495624" y="777898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35/50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F29615DE-EF25-F106-AEE3-B5CDD427C2F1}"/>
              </a:ext>
            </a:extLst>
          </p:cNvPr>
          <p:cNvSpPr/>
          <p:nvPr/>
        </p:nvSpPr>
        <p:spPr>
          <a:xfrm>
            <a:off x="1181140" y="794295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3F525529-FE79-0AD9-0E2E-8B6A4F3502DE}"/>
              </a:ext>
            </a:extLst>
          </p:cNvPr>
          <p:cNvSpPr/>
          <p:nvPr/>
        </p:nvSpPr>
        <p:spPr>
          <a:xfrm>
            <a:off x="507780" y="794333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468" name="Picture 467">
            <a:extLst>
              <a:ext uri="{FF2B5EF4-FFF2-40B4-BE49-F238E27FC236}">
                <a16:creationId xmlns:a16="http://schemas.microsoft.com/office/drawing/2014/main" id="{86AEE347-57A8-FDF8-2231-D1B5AF385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7010" y="6137732"/>
            <a:ext cx="1347999" cy="2011825"/>
          </a:xfrm>
          <a:prstGeom prst="rect">
            <a:avLst/>
          </a:prstGeom>
        </p:spPr>
      </p:pic>
      <p:sp>
        <p:nvSpPr>
          <p:cNvPr id="469" name="テキスト ボックス 294">
            <a:extLst>
              <a:ext uri="{FF2B5EF4-FFF2-40B4-BE49-F238E27FC236}">
                <a16:creationId xmlns:a16="http://schemas.microsoft.com/office/drawing/2014/main" id="{E93D895E-CCEE-540F-FA7F-9BF4FA3E65C4}"/>
              </a:ext>
            </a:extLst>
          </p:cNvPr>
          <p:cNvSpPr txBox="1"/>
          <p:nvPr/>
        </p:nvSpPr>
        <p:spPr>
          <a:xfrm>
            <a:off x="4276075" y="6239218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QC Check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0" name="テキスト ボックス 412">
            <a:extLst>
              <a:ext uri="{FF2B5EF4-FFF2-40B4-BE49-F238E27FC236}">
                <a16:creationId xmlns:a16="http://schemas.microsoft.com/office/drawing/2014/main" id="{11AAEDEB-00CB-3DA2-1F98-5CB7B7577C0C}"/>
              </a:ext>
            </a:extLst>
          </p:cNvPr>
          <p:cNvSpPr txBox="1"/>
          <p:nvPr/>
        </p:nvSpPr>
        <p:spPr>
          <a:xfrm>
            <a:off x="3907978" y="780260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72" name="テキスト ボックス 412">
            <a:extLst>
              <a:ext uri="{FF2B5EF4-FFF2-40B4-BE49-F238E27FC236}">
                <a16:creationId xmlns:a16="http://schemas.microsoft.com/office/drawing/2014/main" id="{9C9DAE95-6196-78FC-3A6D-BC7416B5FE7F}"/>
              </a:ext>
            </a:extLst>
          </p:cNvPr>
          <p:cNvSpPr txBox="1"/>
          <p:nvPr/>
        </p:nvSpPr>
        <p:spPr>
          <a:xfrm>
            <a:off x="4550254" y="778697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</a:t>
            </a:r>
            <a:endParaRPr kumimoji="1" lang="ja-JP" altLang="en-US" sz="500" dirty="0"/>
          </a:p>
        </p:txBody>
      </p:sp>
      <p:sp>
        <p:nvSpPr>
          <p:cNvPr id="475" name="テキスト ボックス 412">
            <a:extLst>
              <a:ext uri="{FF2B5EF4-FFF2-40B4-BE49-F238E27FC236}">
                <a16:creationId xmlns:a16="http://schemas.microsoft.com/office/drawing/2014/main" id="{18CCC6FD-16A7-A2A5-9BEF-2C2A1D9F5C6C}"/>
              </a:ext>
            </a:extLst>
          </p:cNvPr>
          <p:cNvSpPr txBox="1"/>
          <p:nvPr/>
        </p:nvSpPr>
        <p:spPr>
          <a:xfrm>
            <a:off x="4858285" y="7775438"/>
            <a:ext cx="304122" cy="113877"/>
          </a:xfrm>
          <a:prstGeom prst="rect">
            <a:avLst/>
          </a:prstGeom>
          <a:solidFill>
            <a:srgbClr val="92D050"/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50/50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id="{7CE939E4-C8DD-894F-12E7-476FA75DCDAF}"/>
              </a:ext>
            </a:extLst>
          </p:cNvPr>
          <p:cNvSpPr/>
          <p:nvPr/>
        </p:nvSpPr>
        <p:spPr>
          <a:xfrm>
            <a:off x="4543801" y="793940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id="{D00AB3B2-7891-C6BD-B751-60D8254246E0}"/>
              </a:ext>
            </a:extLst>
          </p:cNvPr>
          <p:cNvSpPr/>
          <p:nvPr/>
        </p:nvSpPr>
        <p:spPr>
          <a:xfrm>
            <a:off x="3870441" y="7939784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479" name="矢印: 右 242">
            <a:extLst>
              <a:ext uri="{FF2B5EF4-FFF2-40B4-BE49-F238E27FC236}">
                <a16:creationId xmlns:a16="http://schemas.microsoft.com/office/drawing/2014/main" id="{53FE349B-427E-567F-A787-6491167FA9A5}"/>
              </a:ext>
            </a:extLst>
          </p:cNvPr>
          <p:cNvSpPr/>
          <p:nvPr/>
        </p:nvSpPr>
        <p:spPr>
          <a:xfrm>
            <a:off x="1907198" y="6973723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80" name="矢印: 右 242">
            <a:extLst>
              <a:ext uri="{FF2B5EF4-FFF2-40B4-BE49-F238E27FC236}">
                <a16:creationId xmlns:a16="http://schemas.microsoft.com/office/drawing/2014/main" id="{FF34851C-5791-13FD-681E-B96C3AD01163}"/>
              </a:ext>
            </a:extLst>
          </p:cNvPr>
          <p:cNvSpPr/>
          <p:nvPr/>
        </p:nvSpPr>
        <p:spPr>
          <a:xfrm>
            <a:off x="3268854" y="6963902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2" name="Picture 501">
            <a:extLst>
              <a:ext uri="{FF2B5EF4-FFF2-40B4-BE49-F238E27FC236}">
                <a16:creationId xmlns:a16="http://schemas.microsoft.com/office/drawing/2014/main" id="{D9D7BD82-28AC-55E4-2D2B-7FAEAF9C59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3755" y="7034568"/>
            <a:ext cx="1343146" cy="657108"/>
          </a:xfrm>
          <a:prstGeom prst="rect">
            <a:avLst/>
          </a:prstGeom>
        </p:spPr>
      </p:pic>
      <p:grpSp>
        <p:nvGrpSpPr>
          <p:cNvPr id="503" name="Group 502">
            <a:extLst>
              <a:ext uri="{FF2B5EF4-FFF2-40B4-BE49-F238E27FC236}">
                <a16:creationId xmlns:a16="http://schemas.microsoft.com/office/drawing/2014/main" id="{8C3E7D77-0756-E7F8-5587-BC9FFDCB0095}"/>
              </a:ext>
            </a:extLst>
          </p:cNvPr>
          <p:cNvGrpSpPr/>
          <p:nvPr/>
        </p:nvGrpSpPr>
        <p:grpSpPr>
          <a:xfrm>
            <a:off x="515797" y="7240911"/>
            <a:ext cx="1438203" cy="302417"/>
            <a:chOff x="1753226" y="5391892"/>
            <a:chExt cx="1401882" cy="302417"/>
          </a:xfrm>
        </p:grpSpPr>
        <p:sp>
          <p:nvSpPr>
            <p:cNvPr id="504" name="正方形/長方形 40">
              <a:extLst>
                <a:ext uri="{FF2B5EF4-FFF2-40B4-BE49-F238E27FC236}">
                  <a16:creationId xmlns:a16="http://schemas.microsoft.com/office/drawing/2014/main" id="{5740C6E1-5ECC-F866-607E-866BDE741309}"/>
                </a:ext>
              </a:extLst>
            </p:cNvPr>
            <p:cNvSpPr/>
            <p:nvPr/>
          </p:nvSpPr>
          <p:spPr>
            <a:xfrm>
              <a:off x="1753226" y="5391892"/>
              <a:ext cx="1303310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5" name="グラフィックス 41" descr="右向き指示マーク">
              <a:extLst>
                <a:ext uri="{FF2B5EF4-FFF2-40B4-BE49-F238E27FC236}">
                  <a16:creationId xmlns:a16="http://schemas.microsoft.com/office/drawing/2014/main" id="{2AC989E9-9CF2-24CD-1F89-81E7E943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2918964" y="5458165"/>
              <a:ext cx="236144" cy="236144"/>
            </a:xfrm>
            <a:prstGeom prst="rect">
              <a:avLst/>
            </a:prstGeom>
          </p:spPr>
        </p:pic>
      </p:grpSp>
      <p:sp>
        <p:nvSpPr>
          <p:cNvPr id="506" name="Callout: Bent Line 505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5250984" y="5052601"/>
            <a:ext cx="1222436" cy="47538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109848"/>
              <a:gd name="adj6" fmla="val -6644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RM location barcode</a:t>
            </a:r>
          </a:p>
          <a:p>
            <a:r>
              <a:rPr kumimoji="1" lang="en-US" altLang="ja-JP" sz="600" dirty="0">
                <a:latin typeface="+mj-lt"/>
              </a:rPr>
              <a:t>The “Confirm[P4]” button will be enabled.</a:t>
            </a:r>
            <a:endParaRPr kumimoji="1" lang="ja-JP" altLang="en-US" sz="600" dirty="0"/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id="{B692CECF-13DF-17FC-08C5-5668C6C45D7F}"/>
              </a:ext>
            </a:extLst>
          </p:cNvPr>
          <p:cNvSpPr/>
          <p:nvPr/>
        </p:nvSpPr>
        <p:spPr>
          <a:xfrm>
            <a:off x="815581" y="7774651"/>
            <a:ext cx="304122" cy="104900"/>
          </a:xfrm>
          <a:prstGeom prst="roundRect">
            <a:avLst/>
          </a:prstGeom>
          <a:solidFill>
            <a:srgbClr val="92D05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RM01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id="{2E704DF2-0A08-27B1-9975-A1D23E524958}"/>
              </a:ext>
            </a:extLst>
          </p:cNvPr>
          <p:cNvSpPr/>
          <p:nvPr/>
        </p:nvSpPr>
        <p:spPr>
          <a:xfrm>
            <a:off x="4189979" y="7782243"/>
            <a:ext cx="304122" cy="104900"/>
          </a:xfrm>
          <a:prstGeom prst="roundRect">
            <a:avLst/>
          </a:prstGeom>
          <a:solidFill>
            <a:srgbClr val="92D05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400" kern="0" dirty="0">
                <a:solidFill>
                  <a:prstClr val="black"/>
                </a:solidFill>
              </a:rPr>
              <a:t>RM01</a:t>
            </a:r>
          </a:p>
        </p:txBody>
      </p: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4538751" y="7898871"/>
            <a:ext cx="747585" cy="401579"/>
            <a:chOff x="7001199" y="5604763"/>
            <a:chExt cx="747585" cy="401579"/>
          </a:xfrm>
        </p:grpSpPr>
        <p:sp>
          <p:nvSpPr>
            <p:cNvPr id="512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13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51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5290504" y="787770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16" name="Picture 515">
            <a:extLst>
              <a:ext uri="{FF2B5EF4-FFF2-40B4-BE49-F238E27FC236}">
                <a16:creationId xmlns:a16="http://schemas.microsoft.com/office/drawing/2014/main" id="{1BBC776F-CB00-0A51-08AE-DF604DFDC1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67535" y="7041293"/>
            <a:ext cx="1343599" cy="650936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D2207918-1268-1CE1-2C00-77C17C013B97}"/>
              </a:ext>
            </a:extLst>
          </p:cNvPr>
          <p:cNvSpPr/>
          <p:nvPr/>
        </p:nvSpPr>
        <p:spPr>
          <a:xfrm>
            <a:off x="1935799" y="3804346"/>
            <a:ext cx="1172150" cy="323802"/>
          </a:xfrm>
          <a:prstGeom prst="borderCallout1">
            <a:avLst>
              <a:gd name="adj1" fmla="val 105341"/>
              <a:gd name="adj2" fmla="val 30174"/>
              <a:gd name="adj3" fmla="val 354170"/>
              <a:gd name="adj4" fmla="val 4733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Add new input data.</a:t>
            </a:r>
          </a:p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1.Enter LOT Supplier (QC)</a:t>
            </a:r>
          </a:p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2.NG Reason (load from master)</a:t>
            </a:r>
          </a:p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360">
            <a:extLst>
              <a:ext uri="{FF2B5EF4-FFF2-40B4-BE49-F238E27FC236}">
                <a16:creationId xmlns:a16="http://schemas.microsoft.com/office/drawing/2014/main" id="{2826F60F-6865-0B0F-19F9-7E1091274DC7}"/>
              </a:ext>
            </a:extLst>
          </p:cNvPr>
          <p:cNvSpPr txBox="1"/>
          <p:nvPr/>
        </p:nvSpPr>
        <p:spPr>
          <a:xfrm>
            <a:off x="2324117" y="5176850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621BEE-F4A4-AB68-2836-65DA4C3998AD}"/>
              </a:ext>
            </a:extLst>
          </p:cNvPr>
          <p:cNvSpPr/>
          <p:nvPr/>
        </p:nvSpPr>
        <p:spPr>
          <a:xfrm>
            <a:off x="2644902" y="5157784"/>
            <a:ext cx="563924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41" name="グラフィックス 27" descr="日毎カレンダー">
            <a:extLst>
              <a:ext uri="{FF2B5EF4-FFF2-40B4-BE49-F238E27FC236}">
                <a16:creationId xmlns:a16="http://schemas.microsoft.com/office/drawing/2014/main" id="{580E9CA6-B8D7-DE85-EDFF-1FD184118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1666" y="5166688"/>
            <a:ext cx="121546" cy="12154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4E7E52-6605-0934-CA96-EE1C8747F2B4}"/>
              </a:ext>
            </a:extLst>
          </p:cNvPr>
          <p:cNvSpPr/>
          <p:nvPr/>
        </p:nvSpPr>
        <p:spPr>
          <a:xfrm>
            <a:off x="2324118" y="4985334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Select NG Reason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2E6ADDF-808A-9155-660B-3BA58FC1A913}"/>
              </a:ext>
            </a:extLst>
          </p:cNvPr>
          <p:cNvSpPr/>
          <p:nvPr/>
        </p:nvSpPr>
        <p:spPr>
          <a:xfrm rot="10800000">
            <a:off x="3130159" y="5024488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45" name="図 358">
            <a:extLst>
              <a:ext uri="{FF2B5EF4-FFF2-40B4-BE49-F238E27FC236}">
                <a16:creationId xmlns:a16="http://schemas.microsoft.com/office/drawing/2014/main" id="{EAA2BB49-C859-E951-C2C4-EE1C8D4587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813" y="6535064"/>
            <a:ext cx="1075165" cy="106244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C0118E8-3B07-000D-59E1-9F4F8C72225E}"/>
              </a:ext>
            </a:extLst>
          </p:cNvPr>
          <p:cNvSpPr/>
          <p:nvPr/>
        </p:nvSpPr>
        <p:spPr>
          <a:xfrm>
            <a:off x="2265667" y="6588475"/>
            <a:ext cx="973180" cy="91681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7" name="四角形: 角を丸くする 28">
            <a:extLst>
              <a:ext uri="{FF2B5EF4-FFF2-40B4-BE49-F238E27FC236}">
                <a16:creationId xmlns:a16="http://schemas.microsoft.com/office/drawing/2014/main" id="{180493BC-C1B6-3BC8-E818-2221FD19076A}"/>
              </a:ext>
            </a:extLst>
          </p:cNvPr>
          <p:cNvSpPr/>
          <p:nvPr/>
        </p:nvSpPr>
        <p:spPr>
          <a:xfrm>
            <a:off x="2395607" y="7382705"/>
            <a:ext cx="299171" cy="147225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OK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58" name="四角形: 角を丸くする 28">
            <a:extLst>
              <a:ext uri="{FF2B5EF4-FFF2-40B4-BE49-F238E27FC236}">
                <a16:creationId xmlns:a16="http://schemas.microsoft.com/office/drawing/2014/main" id="{410DD9C4-81B0-C5EB-178E-83209C05AF22}"/>
              </a:ext>
            </a:extLst>
          </p:cNvPr>
          <p:cNvSpPr/>
          <p:nvPr/>
        </p:nvSpPr>
        <p:spPr>
          <a:xfrm>
            <a:off x="2830507" y="7375864"/>
            <a:ext cx="299171" cy="14722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bg1"/>
                </a:solidFill>
              </a:rPr>
              <a:t>Cancel</a:t>
            </a:r>
            <a:endParaRPr kumimoji="1" lang="ja-JP" altLang="en-US" sz="500" kern="0" dirty="0">
              <a:solidFill>
                <a:schemeClr val="bg1"/>
              </a:solidFill>
            </a:endParaRPr>
          </a:p>
        </p:txBody>
      </p:sp>
      <p:sp>
        <p:nvSpPr>
          <p:cNvPr id="448" name="テキスト ボックス 360">
            <a:extLst>
              <a:ext uri="{FF2B5EF4-FFF2-40B4-BE49-F238E27FC236}">
                <a16:creationId xmlns:a16="http://schemas.microsoft.com/office/drawing/2014/main" id="{DE4AD746-B286-E7C6-A8A4-85ADB106A575}"/>
              </a:ext>
            </a:extLst>
          </p:cNvPr>
          <p:cNvSpPr txBox="1"/>
          <p:nvPr/>
        </p:nvSpPr>
        <p:spPr>
          <a:xfrm>
            <a:off x="2313119" y="6576848"/>
            <a:ext cx="871556" cy="113877"/>
          </a:xfrm>
          <a:prstGeom prst="rect">
            <a:avLst/>
          </a:prstGeom>
          <a:noFill/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Box No :    1   Total:  20 PCS</a:t>
            </a:r>
          </a:p>
        </p:txBody>
      </p:sp>
      <p:sp>
        <p:nvSpPr>
          <p:cNvPr id="461" name="テキスト ボックス 360">
            <a:extLst>
              <a:ext uri="{FF2B5EF4-FFF2-40B4-BE49-F238E27FC236}">
                <a16:creationId xmlns:a16="http://schemas.microsoft.com/office/drawing/2014/main" id="{9B9E1048-4631-DC33-C479-F1523B7B72D8}"/>
              </a:ext>
            </a:extLst>
          </p:cNvPr>
          <p:cNvSpPr txBox="1"/>
          <p:nvPr/>
        </p:nvSpPr>
        <p:spPr>
          <a:xfrm>
            <a:off x="2316355" y="6735052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GOOD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id="{268C2EBC-BBBB-E616-5201-AAF17504B468}"/>
              </a:ext>
            </a:extLst>
          </p:cNvPr>
          <p:cNvSpPr/>
          <p:nvPr/>
        </p:nvSpPr>
        <p:spPr>
          <a:xfrm>
            <a:off x="2637140" y="6715986"/>
            <a:ext cx="311505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71" name="テキスト ボックス 360">
            <a:extLst>
              <a:ext uri="{FF2B5EF4-FFF2-40B4-BE49-F238E27FC236}">
                <a16:creationId xmlns:a16="http://schemas.microsoft.com/office/drawing/2014/main" id="{C11CF761-E4E5-1954-CE91-C4C142D72F54}"/>
              </a:ext>
            </a:extLst>
          </p:cNvPr>
          <p:cNvSpPr txBox="1"/>
          <p:nvPr/>
        </p:nvSpPr>
        <p:spPr>
          <a:xfrm>
            <a:off x="2989193" y="6735052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476" name="テキスト ボックス 360">
            <a:extLst>
              <a:ext uri="{FF2B5EF4-FFF2-40B4-BE49-F238E27FC236}">
                <a16:creationId xmlns:a16="http://schemas.microsoft.com/office/drawing/2014/main" id="{CAEAF4C5-1E88-8973-243E-72ED2B6DB21C}"/>
              </a:ext>
            </a:extLst>
          </p:cNvPr>
          <p:cNvSpPr txBox="1"/>
          <p:nvPr/>
        </p:nvSpPr>
        <p:spPr>
          <a:xfrm>
            <a:off x="2309780" y="6907820"/>
            <a:ext cx="32749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NG</a:t>
            </a:r>
          </a:p>
        </p:txBody>
      </p: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6272B1FB-AE11-3C76-3CBA-3DAA4CD583F4}"/>
              </a:ext>
            </a:extLst>
          </p:cNvPr>
          <p:cNvGrpSpPr/>
          <p:nvPr/>
        </p:nvGrpSpPr>
        <p:grpSpPr>
          <a:xfrm>
            <a:off x="2377464" y="7377494"/>
            <a:ext cx="428477" cy="268524"/>
            <a:chOff x="1753226" y="5391892"/>
            <a:chExt cx="417656" cy="268524"/>
          </a:xfrm>
        </p:grpSpPr>
        <p:sp>
          <p:nvSpPr>
            <p:cNvPr id="499" name="正方形/長方形 40">
              <a:extLst>
                <a:ext uri="{FF2B5EF4-FFF2-40B4-BE49-F238E27FC236}">
                  <a16:creationId xmlns:a16="http://schemas.microsoft.com/office/drawing/2014/main" id="{181CD8FA-CB0F-E522-56CC-24A7EC8D49BD}"/>
                </a:ext>
              </a:extLst>
            </p:cNvPr>
            <p:cNvSpPr/>
            <p:nvPr/>
          </p:nvSpPr>
          <p:spPr>
            <a:xfrm>
              <a:off x="1753226" y="5391892"/>
              <a:ext cx="318197" cy="14722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00" name="グラフィックス 41" descr="右向き指示マーク">
              <a:extLst>
                <a:ext uri="{FF2B5EF4-FFF2-40B4-BE49-F238E27FC236}">
                  <a16:creationId xmlns:a16="http://schemas.microsoft.com/office/drawing/2014/main" id="{B2E2512A-72B5-86AE-08D6-2F9CEFC9D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4754202">
              <a:off x="1934738" y="5424272"/>
              <a:ext cx="236144" cy="236144"/>
            </a:xfrm>
            <a:prstGeom prst="rect">
              <a:avLst/>
            </a:prstGeom>
          </p:spPr>
        </p:pic>
      </p:grp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CBF4A5A0-6B92-9936-DBFB-4C9B00A9AFE7}"/>
              </a:ext>
            </a:extLst>
          </p:cNvPr>
          <p:cNvSpPr/>
          <p:nvPr/>
        </p:nvSpPr>
        <p:spPr>
          <a:xfrm>
            <a:off x="2637140" y="6883175"/>
            <a:ext cx="311505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Ins="18288" rtlCol="0" anchor="ctr"/>
          <a:lstStyle/>
          <a:p>
            <a:pPr algn="r" defTabSz="914400"/>
            <a:r>
              <a:rPr kumimoji="1" lang="en-US" sz="700" kern="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07" name="テキスト ボックス 360">
            <a:extLst>
              <a:ext uri="{FF2B5EF4-FFF2-40B4-BE49-F238E27FC236}">
                <a16:creationId xmlns:a16="http://schemas.microsoft.com/office/drawing/2014/main" id="{2B549AA0-62CF-DDAA-C2FE-7B5E399C74D6}"/>
              </a:ext>
            </a:extLst>
          </p:cNvPr>
          <p:cNvSpPr txBox="1"/>
          <p:nvPr/>
        </p:nvSpPr>
        <p:spPr>
          <a:xfrm>
            <a:off x="2989193" y="6902241"/>
            <a:ext cx="162321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PCS</a:t>
            </a:r>
          </a:p>
        </p:txBody>
      </p:sp>
      <p:sp>
        <p:nvSpPr>
          <p:cNvPr id="508" name="テキスト ボックス 360">
            <a:extLst>
              <a:ext uri="{FF2B5EF4-FFF2-40B4-BE49-F238E27FC236}">
                <a16:creationId xmlns:a16="http://schemas.microsoft.com/office/drawing/2014/main" id="{D39E59EA-4547-5B62-86E8-D5F67637DE02}"/>
              </a:ext>
            </a:extLst>
          </p:cNvPr>
          <p:cNvSpPr txBox="1"/>
          <p:nvPr/>
        </p:nvSpPr>
        <p:spPr>
          <a:xfrm>
            <a:off x="2316355" y="7227091"/>
            <a:ext cx="326439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LOT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89790BC8-65AE-60A3-BCDA-1E3CE9C74C43}"/>
              </a:ext>
            </a:extLst>
          </p:cNvPr>
          <p:cNvSpPr/>
          <p:nvPr/>
        </p:nvSpPr>
        <p:spPr>
          <a:xfrm>
            <a:off x="2637140" y="7208025"/>
            <a:ext cx="563924" cy="13045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18288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2024-08-19</a:t>
            </a:r>
          </a:p>
        </p:txBody>
      </p:sp>
      <p:pic>
        <p:nvPicPr>
          <p:cNvPr id="517" name="グラフィックス 27" descr="日毎カレンダー">
            <a:extLst>
              <a:ext uri="{FF2B5EF4-FFF2-40B4-BE49-F238E27FC236}">
                <a16:creationId xmlns:a16="http://schemas.microsoft.com/office/drawing/2014/main" id="{360C8C3E-BD25-8257-0996-C5F7F3F779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63904" y="7216929"/>
            <a:ext cx="121546" cy="121546"/>
          </a:xfrm>
          <a:prstGeom prst="rect">
            <a:avLst/>
          </a:prstGeom>
        </p:spPr>
      </p:pic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58BEE3E9-5794-BD28-705F-9E25866B87CA}"/>
              </a:ext>
            </a:extLst>
          </p:cNvPr>
          <p:cNvSpPr/>
          <p:nvPr/>
        </p:nvSpPr>
        <p:spPr>
          <a:xfrm>
            <a:off x="2316356" y="7035575"/>
            <a:ext cx="884708" cy="130450"/>
          </a:xfrm>
          <a:prstGeom prst="round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27432" rIns="18288" rtlCol="0" anchor="ctr"/>
          <a:lstStyle/>
          <a:p>
            <a:pPr defTabSz="914400"/>
            <a:r>
              <a:rPr kumimoji="1" lang="en-US" sz="700" kern="0" dirty="0">
                <a:solidFill>
                  <a:schemeClr val="bg1"/>
                </a:solidFill>
              </a:rPr>
              <a:t>Dirty skin</a:t>
            </a:r>
          </a:p>
        </p:txBody>
      </p:sp>
      <p:sp>
        <p:nvSpPr>
          <p:cNvPr id="527" name="Isosceles Triangle 526">
            <a:extLst>
              <a:ext uri="{FF2B5EF4-FFF2-40B4-BE49-F238E27FC236}">
                <a16:creationId xmlns:a16="http://schemas.microsoft.com/office/drawing/2014/main" id="{4EDC48AD-61F7-7CA1-E872-6780EE44E46C}"/>
              </a:ext>
            </a:extLst>
          </p:cNvPr>
          <p:cNvSpPr/>
          <p:nvPr/>
        </p:nvSpPr>
        <p:spPr>
          <a:xfrm rot="10800000">
            <a:off x="3122397" y="7074729"/>
            <a:ext cx="58233" cy="52141"/>
          </a:xfrm>
          <a:prstGeom prst="triangle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28" name="テキスト ボックス 300">
            <a:extLst>
              <a:ext uri="{FF2B5EF4-FFF2-40B4-BE49-F238E27FC236}">
                <a16:creationId xmlns:a16="http://schemas.microsoft.com/office/drawing/2014/main" id="{EDA9E779-C202-E759-38C8-F2B6971B8D0A}"/>
              </a:ext>
            </a:extLst>
          </p:cNvPr>
          <p:cNvSpPr txBox="1"/>
          <p:nvPr/>
        </p:nvSpPr>
        <p:spPr>
          <a:xfrm>
            <a:off x="2707726" y="6208410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In case of NG</a:t>
            </a:r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Enter GOOD / NG amount</a:t>
            </a:r>
            <a:endParaRPr kumimoji="1" lang="ja-JP" altLang="en-US" sz="600" dirty="0"/>
          </a:p>
        </p:txBody>
      </p:sp>
      <p:sp>
        <p:nvSpPr>
          <p:cNvPr id="529" name="Isosceles Triangle 528">
            <a:extLst>
              <a:ext uri="{FF2B5EF4-FFF2-40B4-BE49-F238E27FC236}">
                <a16:creationId xmlns:a16="http://schemas.microsoft.com/office/drawing/2014/main" id="{47089C29-195B-ABE5-19CD-D89B0BC944A9}"/>
              </a:ext>
            </a:extLst>
          </p:cNvPr>
          <p:cNvSpPr/>
          <p:nvPr/>
        </p:nvSpPr>
        <p:spPr>
          <a:xfrm>
            <a:off x="5829825" y="106394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4649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POKAYOKE 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</a:t>
            </a:r>
            <a:r>
              <a:rPr kumimoji="1" lang="en-US" altLang="ja-JP" sz="800" b="1" dirty="0">
                <a:latin typeface="+mj-lt"/>
              </a:rPr>
              <a:t>WIP store lane </a:t>
            </a:r>
            <a:r>
              <a:rPr kumimoji="1" lang="en-US" altLang="ja-JP" sz="800" dirty="0">
                <a:latin typeface="+mj-lt"/>
              </a:rPr>
              <a:t>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28865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27302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CDAB5520-1DE7-9058-D6A8-4E5EBF83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250" y="2559903"/>
            <a:ext cx="1330958" cy="569739"/>
          </a:xfrm>
          <a:prstGeom prst="rect">
            <a:avLst/>
          </a:prstGeom>
        </p:spPr>
      </p:pic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4545" y="327302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2972384" y="327443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35B39046-5424-0C93-A771-171F012F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0" y="3917449"/>
            <a:ext cx="1347999" cy="201182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7244602-3DE0-BDC0-EF10-586A28D5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10" y="3917449"/>
            <a:ext cx="1347999" cy="2011825"/>
          </a:xfrm>
          <a:prstGeom prst="rect">
            <a:avLst/>
          </a:prstGeom>
        </p:spPr>
      </p:pic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4236588" y="5990855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6328513"/>
            <a:ext cx="1347999" cy="2011825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4545391" y="572046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494851" y="81271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5365648" y="3804702"/>
            <a:ext cx="1222436" cy="401579"/>
            <a:chOff x="6787835" y="5604763"/>
            <a:chExt cx="1222436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6787835" y="5604763"/>
              <a:ext cx="1222436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pic>
        <p:nvPicPr>
          <p:cNvPr id="184" name="Picture 183">
            <a:extLst>
              <a:ext uri="{FF2B5EF4-FFF2-40B4-BE49-F238E27FC236}">
                <a16:creationId xmlns:a16="http://schemas.microsoft.com/office/drawing/2014/main" id="{4F149C13-4B27-4554-7188-9CFD4CFD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94" y="7555631"/>
            <a:ext cx="774295" cy="629809"/>
          </a:xfrm>
          <a:prstGeom prst="rect">
            <a:avLst/>
          </a:prstGeom>
        </p:spPr>
      </p:pic>
      <p:sp>
        <p:nvSpPr>
          <p:cNvPr id="185" name="矢印: 右 242">
            <a:extLst>
              <a:ext uri="{FF2B5EF4-FFF2-40B4-BE49-F238E27FC236}">
                <a16:creationId xmlns:a16="http://schemas.microsoft.com/office/drawing/2014/main" id="{942ED820-0E6C-FDAD-9970-A89A304F3E56}"/>
              </a:ext>
            </a:extLst>
          </p:cNvPr>
          <p:cNvSpPr/>
          <p:nvPr/>
        </p:nvSpPr>
        <p:spPr>
          <a:xfrm>
            <a:off x="4347429" y="7699685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54ED3A4B-32AA-FC76-7E5D-FE43A899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53" y="6878978"/>
            <a:ext cx="1347999" cy="2011825"/>
          </a:xfrm>
          <a:prstGeom prst="rect">
            <a:avLst/>
          </a:prstGeom>
        </p:spPr>
      </p:pic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92D45CEE-69D9-9A57-F149-7F32F627CD1F}"/>
              </a:ext>
            </a:extLst>
          </p:cNvPr>
          <p:cNvSpPr/>
          <p:nvPr/>
        </p:nvSpPr>
        <p:spPr>
          <a:xfrm>
            <a:off x="5568881" y="867719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39" name="Rectangle: Rounded Corners 1038">
            <a:extLst>
              <a:ext uri="{FF2B5EF4-FFF2-40B4-BE49-F238E27FC236}">
                <a16:creationId xmlns:a16="http://schemas.microsoft.com/office/drawing/2014/main" id="{F92D7211-CAB6-28A7-0888-7D5FA44FBCD6}"/>
              </a:ext>
            </a:extLst>
          </p:cNvPr>
          <p:cNvSpPr/>
          <p:nvPr/>
        </p:nvSpPr>
        <p:spPr>
          <a:xfrm>
            <a:off x="4895521" y="867757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sp>
        <p:nvSpPr>
          <p:cNvPr id="1043" name="テキスト ボックス 300">
            <a:extLst>
              <a:ext uri="{FF2B5EF4-FFF2-40B4-BE49-F238E27FC236}">
                <a16:creationId xmlns:a16="http://schemas.microsoft.com/office/drawing/2014/main" id="{C2BC077F-56F4-B1A9-409A-3A0DD20332D0}"/>
              </a:ext>
            </a:extLst>
          </p:cNvPr>
          <p:cNvSpPr txBox="1"/>
          <p:nvPr/>
        </p:nvSpPr>
        <p:spPr>
          <a:xfrm>
            <a:off x="2983977" y="6802967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(**Optional Step)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other KANBAN tag</a:t>
            </a:r>
            <a:endParaRPr kumimoji="1" lang="ja-JP" altLang="en-US" sz="600" dirty="0"/>
          </a:p>
        </p:txBody>
      </p:sp>
      <p:sp>
        <p:nvSpPr>
          <p:cNvPr id="1044" name="正方形/長方形 40">
            <a:extLst>
              <a:ext uri="{FF2B5EF4-FFF2-40B4-BE49-F238E27FC236}">
                <a16:creationId xmlns:a16="http://schemas.microsoft.com/office/drawing/2014/main" id="{6C181A2F-47F1-DB47-7354-D5B7086C8759}"/>
              </a:ext>
            </a:extLst>
          </p:cNvPr>
          <p:cNvSpPr/>
          <p:nvPr/>
        </p:nvSpPr>
        <p:spPr>
          <a:xfrm>
            <a:off x="2932966" y="6753226"/>
            <a:ext cx="3415517" cy="219191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3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F55B1-D45B-61F0-5A78-54E4C8D078CA}"/>
              </a:ext>
            </a:extLst>
          </p:cNvPr>
          <p:cNvGrpSpPr/>
          <p:nvPr/>
        </p:nvGrpSpPr>
        <p:grpSpPr>
          <a:xfrm>
            <a:off x="3778637" y="7964248"/>
            <a:ext cx="279963" cy="889166"/>
            <a:chOff x="2694384" y="4873406"/>
            <a:chExt cx="279963" cy="889166"/>
          </a:xfrm>
        </p:grpSpPr>
        <p:sp>
          <p:nvSpPr>
            <p:cNvPr id="44" name="台形 241">
              <a:extLst>
                <a:ext uri="{FF2B5EF4-FFF2-40B4-BE49-F238E27FC236}">
                  <a16:creationId xmlns:a16="http://schemas.microsoft.com/office/drawing/2014/main" id="{9B6CCF1B-3400-D48B-78CE-B2C33FEAF5D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3DCF505-AF3B-AC99-049C-E1FBB9B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47" name="テキスト ボックス 294">
            <a:extLst>
              <a:ext uri="{FF2B5EF4-FFF2-40B4-BE49-F238E27FC236}">
                <a16:creationId xmlns:a16="http://schemas.microsoft.com/office/drawing/2014/main" id="{453E8BCB-CAF6-2F0A-3A1B-F4EA98267298}"/>
              </a:ext>
            </a:extLst>
          </p:cNvPr>
          <p:cNvSpPr txBox="1"/>
          <p:nvPr/>
        </p:nvSpPr>
        <p:spPr>
          <a:xfrm>
            <a:off x="921206" y="4057499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294">
            <a:extLst>
              <a:ext uri="{FF2B5EF4-FFF2-40B4-BE49-F238E27FC236}">
                <a16:creationId xmlns:a16="http://schemas.microsoft.com/office/drawing/2014/main" id="{9DC072A6-CB35-BB5C-2945-2305227A0ED9}"/>
              </a:ext>
            </a:extLst>
          </p:cNvPr>
          <p:cNvSpPr txBox="1"/>
          <p:nvPr/>
        </p:nvSpPr>
        <p:spPr>
          <a:xfrm>
            <a:off x="4275750" y="405131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294">
            <a:extLst>
              <a:ext uri="{FF2B5EF4-FFF2-40B4-BE49-F238E27FC236}">
                <a16:creationId xmlns:a16="http://schemas.microsoft.com/office/drawing/2014/main" id="{E5933249-340F-93F2-2C0D-2B0A7E4EF18E}"/>
              </a:ext>
            </a:extLst>
          </p:cNvPr>
          <p:cNvSpPr txBox="1"/>
          <p:nvPr/>
        </p:nvSpPr>
        <p:spPr>
          <a:xfrm>
            <a:off x="5292243" y="7004857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294">
            <a:extLst>
              <a:ext uri="{FF2B5EF4-FFF2-40B4-BE49-F238E27FC236}">
                <a16:creationId xmlns:a16="http://schemas.microsoft.com/office/drawing/2014/main" id="{1E797279-8BBB-AF96-F66F-D519066F3B0C}"/>
              </a:ext>
            </a:extLst>
          </p:cNvPr>
          <p:cNvSpPr txBox="1"/>
          <p:nvPr/>
        </p:nvSpPr>
        <p:spPr>
          <a:xfrm>
            <a:off x="887950" y="645546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POKAYOKE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412">
            <a:extLst>
              <a:ext uri="{FF2B5EF4-FFF2-40B4-BE49-F238E27FC236}">
                <a16:creationId xmlns:a16="http://schemas.microsoft.com/office/drawing/2014/main" id="{5FE11FF1-3A17-485A-B04D-43F690B87C57}"/>
              </a:ext>
            </a:extLst>
          </p:cNvPr>
          <p:cNvSpPr txBox="1"/>
          <p:nvPr/>
        </p:nvSpPr>
        <p:spPr>
          <a:xfrm>
            <a:off x="1176418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5" name="テキスト ボックス 412">
            <a:extLst>
              <a:ext uri="{FF2B5EF4-FFF2-40B4-BE49-F238E27FC236}">
                <a16:creationId xmlns:a16="http://schemas.microsoft.com/office/drawing/2014/main" id="{27442A62-FCAA-9BE1-AB06-643DB5F4AE36}"/>
              </a:ext>
            </a:extLst>
          </p:cNvPr>
          <p:cNvSpPr txBox="1"/>
          <p:nvPr/>
        </p:nvSpPr>
        <p:spPr>
          <a:xfrm>
            <a:off x="1364257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sp>
        <p:nvSpPr>
          <p:cNvPr id="59" name="テキスト ボックス 412">
            <a:extLst>
              <a:ext uri="{FF2B5EF4-FFF2-40B4-BE49-F238E27FC236}">
                <a16:creationId xmlns:a16="http://schemas.microsoft.com/office/drawing/2014/main" id="{4CBDF2F6-177C-A670-581D-D05780CC18F8}"/>
              </a:ext>
            </a:extLst>
          </p:cNvPr>
          <p:cNvSpPr txBox="1"/>
          <p:nvPr/>
        </p:nvSpPr>
        <p:spPr>
          <a:xfrm>
            <a:off x="4554817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60" name="テキスト ボックス 412">
            <a:extLst>
              <a:ext uri="{FF2B5EF4-FFF2-40B4-BE49-F238E27FC236}">
                <a16:creationId xmlns:a16="http://schemas.microsoft.com/office/drawing/2014/main" id="{F333A808-8154-2A5C-2AAD-A006132037B2}"/>
              </a:ext>
            </a:extLst>
          </p:cNvPr>
          <p:cNvSpPr txBox="1"/>
          <p:nvPr/>
        </p:nvSpPr>
        <p:spPr>
          <a:xfrm>
            <a:off x="4742656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D23390CB-D127-0496-73CB-A61DE64F84D5}"/>
              </a:ext>
            </a:extLst>
          </p:cNvPr>
          <p:cNvSpPr txBox="1"/>
          <p:nvPr/>
        </p:nvSpPr>
        <p:spPr>
          <a:xfrm>
            <a:off x="1176825" y="794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47E1A0E4-8896-E81C-51A3-2BC886A0ED96}"/>
              </a:ext>
            </a:extLst>
          </p:cNvPr>
          <p:cNvSpPr txBox="1"/>
          <p:nvPr/>
        </p:nvSpPr>
        <p:spPr>
          <a:xfrm>
            <a:off x="1364664" y="794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4535132" y="5680482"/>
            <a:ext cx="747585" cy="401579"/>
            <a:chOff x="7001199" y="5604763"/>
            <a:chExt cx="747585" cy="401579"/>
          </a:xfrm>
        </p:grpSpPr>
        <p:sp>
          <p:nvSpPr>
            <p:cNvPr id="454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5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458" name="テキスト ボックス 412">
            <a:extLst>
              <a:ext uri="{FF2B5EF4-FFF2-40B4-BE49-F238E27FC236}">
                <a16:creationId xmlns:a16="http://schemas.microsoft.com/office/drawing/2014/main" id="{3215BF2E-7904-F529-2821-1A5E5B60FC5E}"/>
              </a:ext>
            </a:extLst>
          </p:cNvPr>
          <p:cNvSpPr txBox="1"/>
          <p:nvPr/>
        </p:nvSpPr>
        <p:spPr>
          <a:xfrm>
            <a:off x="5586581" y="849774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9" name="テキスト ボックス 412">
            <a:extLst>
              <a:ext uri="{FF2B5EF4-FFF2-40B4-BE49-F238E27FC236}">
                <a16:creationId xmlns:a16="http://schemas.microsoft.com/office/drawing/2014/main" id="{4FA48102-F270-3E75-3376-5C03769A09DE}"/>
              </a:ext>
            </a:extLst>
          </p:cNvPr>
          <p:cNvSpPr txBox="1"/>
          <p:nvPr/>
        </p:nvSpPr>
        <p:spPr>
          <a:xfrm>
            <a:off x="5774420" y="8499155"/>
            <a:ext cx="304122" cy="11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5B7AD2D-ABA3-B404-A98B-C2A8D617A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209" y="7799006"/>
            <a:ext cx="434919" cy="241622"/>
          </a:xfrm>
          <a:prstGeom prst="rect">
            <a:avLst/>
          </a:prstGeom>
        </p:spPr>
      </p:pic>
      <p:sp>
        <p:nvSpPr>
          <p:cNvPr id="505" name="矢印: 右 18">
            <a:extLst>
              <a:ext uri="{FF2B5EF4-FFF2-40B4-BE49-F238E27FC236}">
                <a16:creationId xmlns:a16="http://schemas.microsoft.com/office/drawing/2014/main" id="{929260C5-89F6-F867-2C1C-E1548499239F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9" name="Picture 508">
            <a:extLst>
              <a:ext uri="{FF2B5EF4-FFF2-40B4-BE49-F238E27FC236}">
                <a16:creationId xmlns:a16="http://schemas.microsoft.com/office/drawing/2014/main" id="{2E929826-5870-7A0B-C745-3386E84B22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352" y="4815123"/>
            <a:ext cx="1342265" cy="691282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FA4B8AA2-0B39-AB32-BA14-EB84EB090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7010" y="4813868"/>
            <a:ext cx="1332395" cy="689491"/>
          </a:xfrm>
          <a:prstGeom prst="rect">
            <a:avLst/>
          </a:prstGeom>
        </p:spPr>
      </p:pic>
      <p:sp>
        <p:nvSpPr>
          <p:cNvPr id="512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WIP label for moving Goods to WIP Store lane</a:t>
            </a:r>
            <a:endParaRPr kumimoji="1" lang="ja-JP" altLang="en-US" sz="600" dirty="0"/>
          </a:p>
        </p:txBody>
      </p:sp>
      <p:sp>
        <p:nvSpPr>
          <p:cNvPr id="513" name="Callout: Bent Line 512">
            <a:extLst>
              <a:ext uri="{FF2B5EF4-FFF2-40B4-BE49-F238E27FC236}">
                <a16:creationId xmlns:a16="http://schemas.microsoft.com/office/drawing/2014/main" id="{06478BBE-B440-AE1D-CD73-A77E004E5678}"/>
              </a:ext>
            </a:extLst>
          </p:cNvPr>
          <p:cNvSpPr/>
          <p:nvPr/>
        </p:nvSpPr>
        <p:spPr>
          <a:xfrm>
            <a:off x="5332076" y="4280445"/>
            <a:ext cx="1222436" cy="1124967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60773"/>
              <a:gd name="adj6" fmla="val -22186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POKAYOKE matching</a:t>
            </a:r>
          </a:p>
          <a:p>
            <a:r>
              <a:rPr kumimoji="1" lang="en-US" altLang="ja-JP" sz="600" dirty="0">
                <a:latin typeface="+mj-lt"/>
              </a:rPr>
              <a:t>Scan customer KANBAN to </a:t>
            </a:r>
            <a:r>
              <a:rPr kumimoji="1" lang="en-US" altLang="ja-JP" sz="600" dirty="0" err="1">
                <a:latin typeface="+mj-lt"/>
              </a:rPr>
              <a:t>comfirm</a:t>
            </a:r>
            <a:r>
              <a:rPr kumimoji="1" lang="en-US" altLang="ja-JP" sz="600" dirty="0">
                <a:latin typeface="+mj-lt"/>
              </a:rPr>
              <a:t> the POKAYOKE matching.</a:t>
            </a:r>
          </a:p>
          <a:p>
            <a:r>
              <a:rPr kumimoji="1" lang="en-US" altLang="ja-JP" sz="600" dirty="0">
                <a:latin typeface="+mj-lt"/>
              </a:rPr>
              <a:t>The STATUS will be change to OK.</a:t>
            </a:r>
          </a:p>
          <a:p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If not matched:</a:t>
            </a:r>
          </a:p>
          <a:p>
            <a:r>
              <a:rPr kumimoji="1" lang="en-US" altLang="ja-JP" sz="600" dirty="0">
                <a:latin typeface="+mj-lt"/>
              </a:rPr>
              <a:t>Lock screen call leader to unlock.</a:t>
            </a:r>
            <a:endParaRPr kumimoji="1" lang="ja-JP" altLang="en-US" sz="600" dirty="0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A74347C1-9E28-40FF-082A-7B23254CF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901" y="7225309"/>
            <a:ext cx="1332395" cy="689491"/>
          </a:xfrm>
          <a:prstGeom prst="rect">
            <a:avLst/>
          </a:prstGeom>
        </p:spPr>
      </p:pic>
      <p:sp>
        <p:nvSpPr>
          <p:cNvPr id="515" name="Callout: Bent Line 514">
            <a:extLst>
              <a:ext uri="{FF2B5EF4-FFF2-40B4-BE49-F238E27FC236}">
                <a16:creationId xmlns:a16="http://schemas.microsoft.com/office/drawing/2014/main" id="{4D7ED751-CA2A-C55F-DBE2-83BAACF84832}"/>
              </a:ext>
            </a:extLst>
          </p:cNvPr>
          <p:cNvSpPr/>
          <p:nvPr/>
        </p:nvSpPr>
        <p:spPr>
          <a:xfrm>
            <a:off x="2493935" y="3799853"/>
            <a:ext cx="1222436" cy="542349"/>
          </a:xfrm>
          <a:prstGeom prst="borderCallout2">
            <a:avLst>
              <a:gd name="adj1" fmla="val 101689"/>
              <a:gd name="adj2" fmla="val 81143"/>
              <a:gd name="adj3" fmla="val 127938"/>
              <a:gd name="adj4" fmla="val 80861"/>
              <a:gd name="adj5" fmla="val 202008"/>
              <a:gd name="adj6" fmla="val 159909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Move location to each list that it is production line location</a:t>
            </a:r>
          </a:p>
          <a:p>
            <a:r>
              <a:rPr kumimoji="1" lang="en-US" altLang="ja-JP" sz="600" b="1" dirty="0">
                <a:latin typeface="+mj-lt"/>
              </a:rPr>
              <a:t>This location can be get from KANBAN</a:t>
            </a:r>
            <a:endParaRPr kumimoji="1" lang="ja-JP" altLang="en-US" sz="600" dirty="0"/>
          </a:p>
        </p:txBody>
      </p:sp>
      <p:pic>
        <p:nvPicPr>
          <p:cNvPr id="517" name="Picture 516">
            <a:extLst>
              <a:ext uri="{FF2B5EF4-FFF2-40B4-BE49-F238E27FC236}">
                <a16:creationId xmlns:a16="http://schemas.microsoft.com/office/drawing/2014/main" id="{FD2F9DF5-0C66-FF16-8757-1E2A58686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9416" y="7774411"/>
            <a:ext cx="1338930" cy="723830"/>
          </a:xfrm>
          <a:prstGeom prst="rect">
            <a:avLst/>
          </a:prstGeom>
        </p:spPr>
      </p:pic>
      <p:grpSp>
        <p:nvGrpSpPr>
          <p:cNvPr id="522" name="Group 521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5448294" y="5479576"/>
            <a:ext cx="1075165" cy="745191"/>
            <a:chOff x="4269439" y="6649287"/>
            <a:chExt cx="1075165" cy="745191"/>
          </a:xfrm>
        </p:grpSpPr>
        <p:pic>
          <p:nvPicPr>
            <p:cNvPr id="523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524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526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527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528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9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5262592" y="5692315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0" name="矢印: 右 242">
            <a:extLst>
              <a:ext uri="{FF2B5EF4-FFF2-40B4-BE49-F238E27FC236}">
                <a16:creationId xmlns:a16="http://schemas.microsoft.com/office/drawing/2014/main" id="{43A7782D-CA6C-51D9-04E4-B56855496AA2}"/>
              </a:ext>
            </a:extLst>
          </p:cNvPr>
          <p:cNvSpPr/>
          <p:nvPr/>
        </p:nvSpPr>
        <p:spPr>
          <a:xfrm rot="5400000">
            <a:off x="4256603" y="6544477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5DDEDC8D-18C9-79A6-ADED-01DA5AEB007D}"/>
              </a:ext>
            </a:extLst>
          </p:cNvPr>
          <p:cNvGrpSpPr/>
          <p:nvPr/>
        </p:nvGrpSpPr>
        <p:grpSpPr>
          <a:xfrm>
            <a:off x="486919" y="6807990"/>
            <a:ext cx="1330716" cy="1103760"/>
            <a:chOff x="499126" y="7062177"/>
            <a:chExt cx="1330716" cy="1103760"/>
          </a:xfrm>
        </p:grpSpPr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AF92C8C4-4212-4316-15F4-9F43C68EDC47}"/>
                </a:ext>
              </a:extLst>
            </p:cNvPr>
            <p:cNvSpPr/>
            <p:nvPr/>
          </p:nvSpPr>
          <p:spPr>
            <a:xfrm>
              <a:off x="499126" y="7092451"/>
              <a:ext cx="1330716" cy="1073486"/>
            </a:xfrm>
            <a:prstGeom prst="rect">
              <a:avLst/>
            </a:prstGeom>
            <a:solidFill>
              <a:srgbClr val="FF505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72EE1DA6-50A3-F55E-7574-6C3C13890713}"/>
                </a:ext>
              </a:extLst>
            </p:cNvPr>
            <p:cNvSpPr txBox="1"/>
            <p:nvPr/>
          </p:nvSpPr>
          <p:spPr>
            <a:xfrm>
              <a:off x="889122" y="7062177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NG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FCC67AB2-FC3A-F1AE-A812-07DD95E13DF6}"/>
                </a:ext>
              </a:extLst>
            </p:cNvPr>
            <p:cNvSpPr txBox="1"/>
            <p:nvPr/>
          </p:nvSpPr>
          <p:spPr>
            <a:xfrm>
              <a:off x="510073" y="7373449"/>
              <a:ext cx="3850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7D6EB789-9932-52EE-9FB4-6E439C6BE6A2}"/>
                </a:ext>
              </a:extLst>
            </p:cNvPr>
            <p:cNvSpPr txBox="1"/>
            <p:nvPr/>
          </p:nvSpPr>
          <p:spPr>
            <a:xfrm>
              <a:off x="510690" y="7554508"/>
              <a:ext cx="6254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password</a:t>
              </a:r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67CC5539-0DC6-0C8C-9A9D-E517EA68BB85}"/>
                </a:ext>
              </a:extLst>
            </p:cNvPr>
            <p:cNvSpPr/>
            <p:nvPr/>
          </p:nvSpPr>
          <p:spPr>
            <a:xfrm>
              <a:off x="1136182" y="7431509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LEADER01</a:t>
              </a: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F2351645-DF12-A430-B3BA-E3331DC3FEB5}"/>
                </a:ext>
              </a:extLst>
            </p:cNvPr>
            <p:cNvSpPr/>
            <p:nvPr/>
          </p:nvSpPr>
          <p:spPr>
            <a:xfrm>
              <a:off x="1136182" y="7623014"/>
              <a:ext cx="668076" cy="157384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r>
                <a:rPr kumimoji="1" lang="en-US" sz="700" kern="0" dirty="0">
                  <a:solidFill>
                    <a:prstClr val="black"/>
                  </a:solidFill>
                </a:rPr>
                <a:t>*********</a:t>
              </a:r>
            </a:p>
          </p:txBody>
        </p:sp>
        <p:sp>
          <p:nvSpPr>
            <p:cNvPr id="538" name="四角形: 角を丸くする 28">
              <a:extLst>
                <a:ext uri="{FF2B5EF4-FFF2-40B4-BE49-F238E27FC236}">
                  <a16:creationId xmlns:a16="http://schemas.microsoft.com/office/drawing/2014/main" id="{1AE8114F-CC72-B647-1358-AAEDF637B816}"/>
                </a:ext>
              </a:extLst>
            </p:cNvPr>
            <p:cNvSpPr/>
            <p:nvPr/>
          </p:nvSpPr>
          <p:spPr>
            <a:xfrm>
              <a:off x="572733" y="7877087"/>
              <a:ext cx="553483" cy="170571"/>
            </a:xfrm>
            <a:prstGeom prst="roundRect">
              <a:avLst>
                <a:gd name="adj" fmla="val 46449"/>
              </a:avLst>
            </a:prstGeom>
            <a:solidFill>
              <a:srgbClr val="6CD506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914400"/>
              <a:r>
                <a:rPr kumimoji="1" lang="en-US" altLang="ja-JP" sz="600" kern="0" dirty="0">
                  <a:solidFill>
                    <a:schemeClr val="bg1"/>
                  </a:solidFill>
                </a:rPr>
                <a:t>OK[P2]</a:t>
              </a:r>
              <a:endParaRPr kumimoji="1" lang="ja-JP" altLang="en-US" sz="600" kern="0" dirty="0">
                <a:solidFill>
                  <a:schemeClr val="bg1"/>
                </a:solidFill>
              </a:endParaRPr>
            </a:p>
          </p:txBody>
        </p:sp>
        <p:sp>
          <p:nvSpPr>
            <p:cNvPr id="539" name="Rectangle: Rounded Corners 538">
              <a:extLst>
                <a:ext uri="{FF2B5EF4-FFF2-40B4-BE49-F238E27FC236}">
                  <a16:creationId xmlns:a16="http://schemas.microsoft.com/office/drawing/2014/main" id="{BE3DDD6E-597D-D923-650D-FF6FD41B8B40}"/>
                </a:ext>
              </a:extLst>
            </p:cNvPr>
            <p:cNvSpPr/>
            <p:nvPr/>
          </p:nvSpPr>
          <p:spPr>
            <a:xfrm>
              <a:off x="1143119" y="7877086"/>
              <a:ext cx="671761" cy="182952"/>
            </a:xfrm>
            <a:prstGeom prst="roundRect">
              <a:avLst>
                <a:gd name="adj" fmla="val 41657"/>
              </a:avLst>
            </a:prstGeom>
            <a:solidFill>
              <a:srgbClr val="FFC000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sz="600" b="1" kern="0" dirty="0">
                  <a:solidFill>
                    <a:schemeClr val="bg1"/>
                  </a:solidFill>
                </a:rPr>
                <a:t>Clear[P3]</a:t>
              </a:r>
            </a:p>
          </p:txBody>
        </p:sp>
      </p:grpSp>
      <p:sp>
        <p:nvSpPr>
          <p:cNvPr id="541" name="テキスト ボックス 300">
            <a:extLst>
              <a:ext uri="{FF2B5EF4-FFF2-40B4-BE49-F238E27FC236}">
                <a16:creationId xmlns:a16="http://schemas.microsoft.com/office/drawing/2014/main" id="{9E34F12D-EDF0-F06B-236F-D0BA8F2A5604}"/>
              </a:ext>
            </a:extLst>
          </p:cNvPr>
          <p:cNvSpPr txBox="1"/>
          <p:nvPr/>
        </p:nvSpPr>
        <p:spPr>
          <a:xfrm>
            <a:off x="1812576" y="6129140"/>
            <a:ext cx="887573" cy="646331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u="sng" dirty="0">
                <a:solidFill>
                  <a:schemeClr val="bg1"/>
                </a:solidFill>
                <a:latin typeface="+mj-lt"/>
              </a:rPr>
              <a:t>In case of NG</a:t>
            </a:r>
          </a:p>
          <a:p>
            <a:endParaRPr kumimoji="1" lang="en-US" altLang="ja-JP" sz="600" b="1" dirty="0">
              <a:solidFill>
                <a:schemeClr val="bg1"/>
              </a:solidFill>
              <a:latin typeface="+mj-lt"/>
            </a:endParaRPr>
          </a:p>
          <a:p>
            <a:r>
              <a:rPr kumimoji="1" lang="en-US" altLang="ja-JP" sz="600" dirty="0">
                <a:solidFill>
                  <a:schemeClr val="bg1"/>
                </a:solidFill>
                <a:latin typeface="+mj-lt"/>
              </a:rPr>
              <a:t>Must be enter the leader user and password to unlock the screen</a:t>
            </a:r>
            <a:endParaRPr kumimoji="1" lang="ja-JP" altLang="en-US" sz="6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71F0BD-B2C0-1C86-873C-2107E41553C5}"/>
              </a:ext>
            </a:extLst>
          </p:cNvPr>
          <p:cNvGrpSpPr/>
          <p:nvPr/>
        </p:nvGrpSpPr>
        <p:grpSpPr>
          <a:xfrm>
            <a:off x="476438" y="1684631"/>
            <a:ext cx="1368822" cy="2078646"/>
            <a:chOff x="3543781" y="1658529"/>
            <a:chExt cx="1368822" cy="2078646"/>
          </a:xfrm>
        </p:grpSpPr>
        <p:pic>
          <p:nvPicPr>
            <p:cNvPr id="5" name="図 29">
              <a:extLst>
                <a:ext uri="{FF2B5EF4-FFF2-40B4-BE49-F238E27FC236}">
                  <a16:creationId xmlns:a16="http://schemas.microsoft.com/office/drawing/2014/main" id="{6D4B1609-FBBA-01AD-CCB5-05D36F1D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6" name="図 230">
              <a:extLst>
                <a:ext uri="{FF2B5EF4-FFF2-40B4-BE49-F238E27FC236}">
                  <a16:creationId xmlns:a16="http://schemas.microsoft.com/office/drawing/2014/main" id="{7BE34DF0-849E-1F76-1130-5FC834DF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7" name="図 231">
              <a:extLst>
                <a:ext uri="{FF2B5EF4-FFF2-40B4-BE49-F238E27FC236}">
                  <a16:creationId xmlns:a16="http://schemas.microsoft.com/office/drawing/2014/main" id="{16E95CC1-D663-8AD5-542B-4FB2EA66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8" name="テキスト ボックス 233">
              <a:extLst>
                <a:ext uri="{FF2B5EF4-FFF2-40B4-BE49-F238E27FC236}">
                  <a16:creationId xmlns:a16="http://schemas.microsoft.com/office/drawing/2014/main" id="{DCE2606E-C7AD-7A66-3EFD-68D022E4D378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10" name="図 236">
              <a:extLst>
                <a:ext uri="{FF2B5EF4-FFF2-40B4-BE49-F238E27FC236}">
                  <a16:creationId xmlns:a16="http://schemas.microsoft.com/office/drawing/2014/main" id="{2EAD4D36-6AE0-05E2-52A2-59F583586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FD1415-C9F3-2DE5-A40D-A4A8C38EB550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A1EA96-C749-2FB3-5445-718955A19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CCC3FF-0384-AD8A-3C15-C0A80990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7EF66B-5E6E-D3A9-3EB2-20E57D76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483818-3CBD-CEF4-B89E-9CC2515F4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22436E-F2CE-D963-B9E0-70D60EAE5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73E10A-2423-3191-7975-DC37BD63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94E3A12-9DD0-2997-4E91-5580CB9A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24" name="テキスト ボックス 232">
              <a:extLst>
                <a:ext uri="{FF2B5EF4-FFF2-40B4-BE49-F238E27FC236}">
                  <a16:creationId xmlns:a16="http://schemas.microsoft.com/office/drawing/2014/main" id="{A0CE0BF0-1EFB-27E9-3B6C-C92774B3C4CD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5" name="テキスト ボックス 232">
              <a:extLst>
                <a:ext uri="{FF2B5EF4-FFF2-40B4-BE49-F238E27FC236}">
                  <a16:creationId xmlns:a16="http://schemas.microsoft.com/office/drawing/2014/main" id="{9C9B3B6F-5642-EF46-26EE-3D2ECB4D358C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26" name="テキスト ボックス 232">
              <a:extLst>
                <a:ext uri="{FF2B5EF4-FFF2-40B4-BE49-F238E27FC236}">
                  <a16:creationId xmlns:a16="http://schemas.microsoft.com/office/drawing/2014/main" id="{2200CBDF-9FC8-2B47-FAFF-F6963C9876DE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27" name="テキスト ボックス 232">
              <a:extLst>
                <a:ext uri="{FF2B5EF4-FFF2-40B4-BE49-F238E27FC236}">
                  <a16:creationId xmlns:a16="http://schemas.microsoft.com/office/drawing/2014/main" id="{F1CCAF4C-DC48-402F-2E72-43782FE547A9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8" name="テキスト ボックス 232">
              <a:extLst>
                <a:ext uri="{FF2B5EF4-FFF2-40B4-BE49-F238E27FC236}">
                  <a16:creationId xmlns:a16="http://schemas.microsoft.com/office/drawing/2014/main" id="{C0FDA409-D824-BD28-F3FE-E329434025F9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29" name="テキスト ボックス 232">
              <a:extLst>
                <a:ext uri="{FF2B5EF4-FFF2-40B4-BE49-F238E27FC236}">
                  <a16:creationId xmlns:a16="http://schemas.microsoft.com/office/drawing/2014/main" id="{B143B999-534C-F12A-18C4-285F095ADD9A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30" name="テキスト ボックス 232">
              <a:extLst>
                <a:ext uri="{FF2B5EF4-FFF2-40B4-BE49-F238E27FC236}">
                  <a16:creationId xmlns:a16="http://schemas.microsoft.com/office/drawing/2014/main" id="{E0327DA5-2FE5-8A24-0790-AD26271283CE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0CA3DC4-C99E-C96A-3BD0-80E602D36A47}"/>
              </a:ext>
            </a:extLst>
          </p:cNvPr>
          <p:cNvSpPr/>
          <p:nvPr/>
        </p:nvSpPr>
        <p:spPr>
          <a:xfrm>
            <a:off x="1631771" y="143735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BFB506-030F-9269-9882-107ADC623C04}"/>
              </a:ext>
            </a:extLst>
          </p:cNvPr>
          <p:cNvGrpSpPr/>
          <p:nvPr/>
        </p:nvGrpSpPr>
        <p:grpSpPr>
          <a:xfrm>
            <a:off x="1381828" y="2118755"/>
            <a:ext cx="497252" cy="532704"/>
            <a:chOff x="532183" y="2131167"/>
            <a:chExt cx="497252" cy="532704"/>
          </a:xfrm>
        </p:grpSpPr>
        <p:sp>
          <p:nvSpPr>
            <p:cNvPr id="32" name="正方形/長方形 40">
              <a:extLst>
                <a:ext uri="{FF2B5EF4-FFF2-40B4-BE49-F238E27FC236}">
                  <a16:creationId xmlns:a16="http://schemas.microsoft.com/office/drawing/2014/main" id="{0E7F8AEF-6255-C41F-7A04-9220EB59F9A7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3" name="グラフィックス 41" descr="右向き指示マーク">
              <a:extLst>
                <a:ext uri="{FF2B5EF4-FFF2-40B4-BE49-F238E27FC236}">
                  <a16:creationId xmlns:a16="http://schemas.microsoft.com/office/drawing/2014/main" id="{78BD6358-FCC1-1636-6D0E-9088E094D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648AE1F-50EC-4969-9BCB-BEF06193E66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1" y="4448825"/>
            <a:ext cx="542614" cy="4412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4606FAC-4F09-28BD-3A02-39A6A7E926C2}"/>
              </a:ext>
            </a:extLst>
          </p:cNvPr>
          <p:cNvSpPr txBox="1"/>
          <p:nvPr/>
        </p:nvSpPr>
        <p:spPr>
          <a:xfrm>
            <a:off x="5314605" y="3805473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Customer KANBAN</a:t>
            </a:r>
          </a:p>
        </p:txBody>
      </p:sp>
    </p:spTree>
    <p:extLst>
      <p:ext uri="{BB962C8B-B14F-4D97-AF65-F5344CB8AC3E}">
        <p14:creationId xmlns:p14="http://schemas.microsoft.com/office/powerpoint/2010/main" val="134719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1. Overview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Introduced Stock management system to TBFST.</a:t>
            </a:r>
          </a:p>
          <a:p>
            <a:r>
              <a:rPr kumimoji="1" lang="en-US" altLang="ja-JP" sz="1100" dirty="0"/>
              <a:t>The system specifications for introduction are described in this document.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7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Temporary FG Inbound 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</a:t>
            </a:r>
            <a:r>
              <a:rPr kumimoji="1" lang="en-US" altLang="ja-JP" sz="800" b="1" dirty="0">
                <a:latin typeface="+mj-lt"/>
              </a:rPr>
              <a:t>WIP store lane </a:t>
            </a:r>
            <a:r>
              <a:rPr kumimoji="1" lang="en-US" altLang="ja-JP" sz="800" dirty="0">
                <a:latin typeface="+mj-lt"/>
              </a:rPr>
              <a:t>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2137561" y="8086745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28865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27302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CDAB5520-1DE7-9058-D6A8-4E5EBF83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250" y="2559903"/>
            <a:ext cx="1330958" cy="569739"/>
          </a:xfrm>
          <a:prstGeom prst="rect">
            <a:avLst/>
          </a:prstGeom>
        </p:spPr>
      </p:pic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4545" y="327302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2972384" y="327443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35B39046-5424-0C93-A771-171F012F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0" y="3917449"/>
            <a:ext cx="1347999" cy="2011825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DC061CE4-075B-56EA-9B0B-7E0FD39C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9" y="4823093"/>
            <a:ext cx="1330958" cy="56973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7244602-3DE0-BDC0-EF10-586A28D5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010" y="3917449"/>
            <a:ext cx="1347999" cy="2011825"/>
          </a:xfrm>
          <a:prstGeom prst="rect">
            <a:avLst/>
          </a:prstGeom>
        </p:spPr>
      </p:pic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859408" y="8397118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FFC48C38-DFAC-E75F-FAFD-201E71147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837" y="4808538"/>
            <a:ext cx="1347999" cy="69128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83" y="6328513"/>
            <a:ext cx="1347999" cy="201182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431C8FB7-D342-E63A-BC88-162CBD78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0" y="7219602"/>
            <a:ext cx="1347999" cy="691282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1168211" y="812673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494851" y="81271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83" name="矢印: 右 242">
            <a:extLst>
              <a:ext uri="{FF2B5EF4-FFF2-40B4-BE49-F238E27FC236}">
                <a16:creationId xmlns:a16="http://schemas.microsoft.com/office/drawing/2014/main" id="{43A7782D-CA6C-51D9-04E4-B56855496AA2}"/>
              </a:ext>
            </a:extLst>
          </p:cNvPr>
          <p:cNvSpPr/>
          <p:nvPr/>
        </p:nvSpPr>
        <p:spPr>
          <a:xfrm>
            <a:off x="2958539" y="718172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4F149C13-4B27-4554-7188-9CFD4CFD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260" y="7027845"/>
            <a:ext cx="774295" cy="629809"/>
          </a:xfrm>
          <a:prstGeom prst="rect">
            <a:avLst/>
          </a:prstGeom>
        </p:spPr>
      </p:pic>
      <p:sp>
        <p:nvSpPr>
          <p:cNvPr id="185" name="矢印: 右 242">
            <a:extLst>
              <a:ext uri="{FF2B5EF4-FFF2-40B4-BE49-F238E27FC236}">
                <a16:creationId xmlns:a16="http://schemas.microsoft.com/office/drawing/2014/main" id="{942ED820-0E6C-FDAD-9970-A89A304F3E56}"/>
              </a:ext>
            </a:extLst>
          </p:cNvPr>
          <p:cNvSpPr/>
          <p:nvPr/>
        </p:nvSpPr>
        <p:spPr>
          <a:xfrm>
            <a:off x="4320195" y="71718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54ED3A4B-32AA-FC76-7E5D-FE43A899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19" y="6351192"/>
            <a:ext cx="1347999" cy="2011825"/>
          </a:xfrm>
          <a:prstGeom prst="rect">
            <a:avLst/>
          </a:prstGeom>
        </p:spPr>
      </p:pic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92D45CEE-69D9-9A57-F149-7F32F627CD1F}"/>
              </a:ext>
            </a:extLst>
          </p:cNvPr>
          <p:cNvSpPr/>
          <p:nvPr/>
        </p:nvSpPr>
        <p:spPr>
          <a:xfrm>
            <a:off x="5541647" y="814940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39" name="Rectangle: Rounded Corners 1038">
            <a:extLst>
              <a:ext uri="{FF2B5EF4-FFF2-40B4-BE49-F238E27FC236}">
                <a16:creationId xmlns:a16="http://schemas.microsoft.com/office/drawing/2014/main" id="{F92D7211-CAB6-28A7-0888-7D5FA44FBCD6}"/>
              </a:ext>
            </a:extLst>
          </p:cNvPr>
          <p:cNvSpPr/>
          <p:nvPr/>
        </p:nvSpPr>
        <p:spPr>
          <a:xfrm>
            <a:off x="4868287" y="814979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E62A4650-EA25-5C51-FFD6-F1FC0E4D2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682" y="7254481"/>
            <a:ext cx="1329916" cy="693691"/>
          </a:xfrm>
          <a:prstGeom prst="rect">
            <a:avLst/>
          </a:prstGeom>
        </p:spPr>
      </p:pic>
      <p:sp>
        <p:nvSpPr>
          <p:cNvPr id="1043" name="テキスト ボックス 300">
            <a:extLst>
              <a:ext uri="{FF2B5EF4-FFF2-40B4-BE49-F238E27FC236}">
                <a16:creationId xmlns:a16="http://schemas.microsoft.com/office/drawing/2014/main" id="{C2BC077F-56F4-B1A9-409A-3A0DD20332D0}"/>
              </a:ext>
            </a:extLst>
          </p:cNvPr>
          <p:cNvSpPr txBox="1"/>
          <p:nvPr/>
        </p:nvSpPr>
        <p:spPr>
          <a:xfrm>
            <a:off x="2956743" y="6275181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(**Optional Step)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other KANBAN tag</a:t>
            </a:r>
            <a:endParaRPr kumimoji="1" lang="ja-JP" altLang="en-US" sz="600" dirty="0"/>
          </a:p>
        </p:txBody>
      </p:sp>
      <p:sp>
        <p:nvSpPr>
          <p:cNvPr id="1044" name="正方形/長方形 40">
            <a:extLst>
              <a:ext uri="{FF2B5EF4-FFF2-40B4-BE49-F238E27FC236}">
                <a16:creationId xmlns:a16="http://schemas.microsoft.com/office/drawing/2014/main" id="{6C181A2F-47F1-DB47-7354-D5B7086C8759}"/>
              </a:ext>
            </a:extLst>
          </p:cNvPr>
          <p:cNvSpPr/>
          <p:nvPr/>
        </p:nvSpPr>
        <p:spPr>
          <a:xfrm>
            <a:off x="2905732" y="6225440"/>
            <a:ext cx="3415517" cy="219191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2495185" y="7937086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3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F55B1-D45B-61F0-5A78-54E4C8D078CA}"/>
              </a:ext>
            </a:extLst>
          </p:cNvPr>
          <p:cNvGrpSpPr/>
          <p:nvPr/>
        </p:nvGrpSpPr>
        <p:grpSpPr>
          <a:xfrm>
            <a:off x="3751403" y="7436462"/>
            <a:ext cx="279963" cy="889166"/>
            <a:chOff x="2694384" y="4873406"/>
            <a:chExt cx="279963" cy="889166"/>
          </a:xfrm>
        </p:grpSpPr>
        <p:sp>
          <p:nvSpPr>
            <p:cNvPr id="44" name="台形 241">
              <a:extLst>
                <a:ext uri="{FF2B5EF4-FFF2-40B4-BE49-F238E27FC236}">
                  <a16:creationId xmlns:a16="http://schemas.microsoft.com/office/drawing/2014/main" id="{9B6CCF1B-3400-D48B-78CE-B2C33FEAF5D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3DCF505-AF3B-AC99-049C-E1FBB9B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47" name="テキスト ボックス 294">
            <a:extLst>
              <a:ext uri="{FF2B5EF4-FFF2-40B4-BE49-F238E27FC236}">
                <a16:creationId xmlns:a16="http://schemas.microsoft.com/office/drawing/2014/main" id="{453E8BCB-CAF6-2F0A-3A1B-F4EA98267298}"/>
              </a:ext>
            </a:extLst>
          </p:cNvPr>
          <p:cNvSpPr txBox="1"/>
          <p:nvPr/>
        </p:nvSpPr>
        <p:spPr>
          <a:xfrm>
            <a:off x="921206" y="4057499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294">
            <a:extLst>
              <a:ext uri="{FF2B5EF4-FFF2-40B4-BE49-F238E27FC236}">
                <a16:creationId xmlns:a16="http://schemas.microsoft.com/office/drawing/2014/main" id="{9DC072A6-CB35-BB5C-2945-2305227A0ED9}"/>
              </a:ext>
            </a:extLst>
          </p:cNvPr>
          <p:cNvSpPr txBox="1"/>
          <p:nvPr/>
        </p:nvSpPr>
        <p:spPr>
          <a:xfrm>
            <a:off x="4275750" y="405131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294">
            <a:extLst>
              <a:ext uri="{FF2B5EF4-FFF2-40B4-BE49-F238E27FC236}">
                <a16:creationId xmlns:a16="http://schemas.microsoft.com/office/drawing/2014/main" id="{E5933249-340F-93F2-2C0D-2B0A7E4EF18E}"/>
              </a:ext>
            </a:extLst>
          </p:cNvPr>
          <p:cNvSpPr txBox="1"/>
          <p:nvPr/>
        </p:nvSpPr>
        <p:spPr>
          <a:xfrm>
            <a:off x="5265009" y="6477071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294">
            <a:extLst>
              <a:ext uri="{FF2B5EF4-FFF2-40B4-BE49-F238E27FC236}">
                <a16:creationId xmlns:a16="http://schemas.microsoft.com/office/drawing/2014/main" id="{1E797279-8BBB-AF96-F66F-D519066F3B0C}"/>
              </a:ext>
            </a:extLst>
          </p:cNvPr>
          <p:cNvSpPr txBox="1"/>
          <p:nvPr/>
        </p:nvSpPr>
        <p:spPr>
          <a:xfrm>
            <a:off x="887950" y="645546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Temp 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412">
            <a:extLst>
              <a:ext uri="{FF2B5EF4-FFF2-40B4-BE49-F238E27FC236}">
                <a16:creationId xmlns:a16="http://schemas.microsoft.com/office/drawing/2014/main" id="{1E80BE63-7B0A-5D9A-4246-83A6CF553DA9}"/>
              </a:ext>
            </a:extLst>
          </p:cNvPr>
          <p:cNvSpPr txBox="1"/>
          <p:nvPr/>
        </p:nvSpPr>
        <p:spPr>
          <a:xfrm>
            <a:off x="534142" y="554962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9B00E9-A14A-9FA6-7AC7-640D5CDA5D8D}"/>
              </a:ext>
            </a:extLst>
          </p:cNvPr>
          <p:cNvSpPr/>
          <p:nvPr/>
        </p:nvSpPr>
        <p:spPr>
          <a:xfrm>
            <a:off x="823164" y="553399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412">
            <a:extLst>
              <a:ext uri="{FF2B5EF4-FFF2-40B4-BE49-F238E27FC236}">
                <a16:creationId xmlns:a16="http://schemas.microsoft.com/office/drawing/2014/main" id="{5FE11FF1-3A17-485A-B04D-43F690B87C57}"/>
              </a:ext>
            </a:extLst>
          </p:cNvPr>
          <p:cNvSpPr txBox="1"/>
          <p:nvPr/>
        </p:nvSpPr>
        <p:spPr>
          <a:xfrm>
            <a:off x="1176418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5" name="テキスト ボックス 412">
            <a:extLst>
              <a:ext uri="{FF2B5EF4-FFF2-40B4-BE49-F238E27FC236}">
                <a16:creationId xmlns:a16="http://schemas.microsoft.com/office/drawing/2014/main" id="{27442A62-FCAA-9BE1-AB06-643DB5F4AE36}"/>
              </a:ext>
            </a:extLst>
          </p:cNvPr>
          <p:cNvSpPr txBox="1"/>
          <p:nvPr/>
        </p:nvSpPr>
        <p:spPr>
          <a:xfrm>
            <a:off x="1364257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</a:t>
            </a:r>
          </a:p>
        </p:txBody>
      </p:sp>
      <p:sp>
        <p:nvSpPr>
          <p:cNvPr id="57" name="テキスト ボックス 412">
            <a:extLst>
              <a:ext uri="{FF2B5EF4-FFF2-40B4-BE49-F238E27FC236}">
                <a16:creationId xmlns:a16="http://schemas.microsoft.com/office/drawing/2014/main" id="{BD8CE382-6EC3-F18B-8CCE-70ECA0DD1EFE}"/>
              </a:ext>
            </a:extLst>
          </p:cNvPr>
          <p:cNvSpPr txBox="1"/>
          <p:nvPr/>
        </p:nvSpPr>
        <p:spPr>
          <a:xfrm>
            <a:off x="3912541" y="554962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22D4FC-0568-4AD1-DB0C-F686DD37587C}"/>
              </a:ext>
            </a:extLst>
          </p:cNvPr>
          <p:cNvSpPr/>
          <p:nvPr/>
        </p:nvSpPr>
        <p:spPr>
          <a:xfrm>
            <a:off x="4201563" y="553399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9" name="テキスト ボックス 412">
            <a:extLst>
              <a:ext uri="{FF2B5EF4-FFF2-40B4-BE49-F238E27FC236}">
                <a16:creationId xmlns:a16="http://schemas.microsoft.com/office/drawing/2014/main" id="{4CBDF2F6-177C-A670-581D-D05780CC18F8}"/>
              </a:ext>
            </a:extLst>
          </p:cNvPr>
          <p:cNvSpPr txBox="1"/>
          <p:nvPr/>
        </p:nvSpPr>
        <p:spPr>
          <a:xfrm>
            <a:off x="4554817" y="553399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60" name="テキスト ボックス 412">
            <a:extLst>
              <a:ext uri="{FF2B5EF4-FFF2-40B4-BE49-F238E27FC236}">
                <a16:creationId xmlns:a16="http://schemas.microsoft.com/office/drawing/2014/main" id="{F333A808-8154-2A5C-2AAD-A006132037B2}"/>
              </a:ext>
            </a:extLst>
          </p:cNvPr>
          <p:cNvSpPr txBox="1"/>
          <p:nvPr/>
        </p:nvSpPr>
        <p:spPr>
          <a:xfrm>
            <a:off x="4742656" y="553540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sp>
        <p:nvSpPr>
          <p:cNvPr id="62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WIP label for moving Goods to WIP Store lane</a:t>
            </a:r>
            <a:endParaRPr kumimoji="1" lang="ja-JP" altLang="en-US" sz="600" dirty="0"/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D23390CB-D127-0496-73CB-A61DE64F84D5}"/>
              </a:ext>
            </a:extLst>
          </p:cNvPr>
          <p:cNvSpPr txBox="1"/>
          <p:nvPr/>
        </p:nvSpPr>
        <p:spPr>
          <a:xfrm>
            <a:off x="1176825" y="794545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47E1A0E4-8896-E81C-51A3-2BC886A0ED96}"/>
              </a:ext>
            </a:extLst>
          </p:cNvPr>
          <p:cNvSpPr txBox="1"/>
          <p:nvPr/>
        </p:nvSpPr>
        <p:spPr>
          <a:xfrm>
            <a:off x="1364664" y="794686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</a:t>
            </a:r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1157952" y="8086745"/>
            <a:ext cx="747585" cy="401579"/>
            <a:chOff x="7001199" y="5604763"/>
            <a:chExt cx="747585" cy="401579"/>
          </a:xfrm>
        </p:grpSpPr>
        <p:sp>
          <p:nvSpPr>
            <p:cNvPr id="454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5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456" name="テキスト ボックス 412">
            <a:extLst>
              <a:ext uri="{FF2B5EF4-FFF2-40B4-BE49-F238E27FC236}">
                <a16:creationId xmlns:a16="http://schemas.microsoft.com/office/drawing/2014/main" id="{AE3697AD-6082-7672-0C72-6C4FF5ECB1EC}"/>
              </a:ext>
            </a:extLst>
          </p:cNvPr>
          <p:cNvSpPr txBox="1"/>
          <p:nvPr/>
        </p:nvSpPr>
        <p:spPr>
          <a:xfrm>
            <a:off x="4910187" y="798558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190647B0-750F-C281-FACE-9F49EE182022}"/>
              </a:ext>
            </a:extLst>
          </p:cNvPr>
          <p:cNvSpPr/>
          <p:nvPr/>
        </p:nvSpPr>
        <p:spPr>
          <a:xfrm>
            <a:off x="5199209" y="7969959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W01</a:t>
            </a:r>
          </a:p>
        </p:txBody>
      </p:sp>
      <p:sp>
        <p:nvSpPr>
          <p:cNvPr id="458" name="テキスト ボックス 412">
            <a:extLst>
              <a:ext uri="{FF2B5EF4-FFF2-40B4-BE49-F238E27FC236}">
                <a16:creationId xmlns:a16="http://schemas.microsoft.com/office/drawing/2014/main" id="{3215BF2E-7904-F529-2821-1A5E5B60FC5E}"/>
              </a:ext>
            </a:extLst>
          </p:cNvPr>
          <p:cNvSpPr txBox="1"/>
          <p:nvPr/>
        </p:nvSpPr>
        <p:spPr>
          <a:xfrm>
            <a:off x="5559347" y="796995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9" name="テキスト ボックス 412">
            <a:extLst>
              <a:ext uri="{FF2B5EF4-FFF2-40B4-BE49-F238E27FC236}">
                <a16:creationId xmlns:a16="http://schemas.microsoft.com/office/drawing/2014/main" id="{4FA48102-F270-3E75-3376-5C03769A09DE}"/>
              </a:ext>
            </a:extLst>
          </p:cNvPr>
          <p:cNvSpPr txBox="1"/>
          <p:nvPr/>
        </p:nvSpPr>
        <p:spPr>
          <a:xfrm>
            <a:off x="5747186" y="7971369"/>
            <a:ext cx="304122" cy="11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5B7AD2D-ABA3-B404-A98B-C2A8D617A0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5975" y="7271220"/>
            <a:ext cx="434919" cy="2416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E481F6-074C-953B-CD3D-F9AB4AA8715C}"/>
              </a:ext>
            </a:extLst>
          </p:cNvPr>
          <p:cNvSpPr/>
          <p:nvPr/>
        </p:nvSpPr>
        <p:spPr>
          <a:xfrm>
            <a:off x="2583352" y="2240280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1D8F77-816A-5E06-3F96-62B6F2CBC557}"/>
              </a:ext>
            </a:extLst>
          </p:cNvPr>
          <p:cNvSpPr/>
          <p:nvPr/>
        </p:nvSpPr>
        <p:spPr>
          <a:xfrm>
            <a:off x="2583352" y="2400300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CF0F4-7636-6F5F-71B5-4326AD16C4B3}"/>
              </a:ext>
            </a:extLst>
          </p:cNvPr>
          <p:cNvSpPr/>
          <p:nvPr/>
        </p:nvSpPr>
        <p:spPr>
          <a:xfrm>
            <a:off x="985374" y="4508352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C1B8F-08CA-C481-F41D-420FB1B0520B}"/>
              </a:ext>
            </a:extLst>
          </p:cNvPr>
          <p:cNvSpPr/>
          <p:nvPr/>
        </p:nvSpPr>
        <p:spPr>
          <a:xfrm>
            <a:off x="985374" y="4668372"/>
            <a:ext cx="842410" cy="144655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412">
            <a:extLst>
              <a:ext uri="{FF2B5EF4-FFF2-40B4-BE49-F238E27FC236}">
                <a16:creationId xmlns:a16="http://schemas.microsoft.com/office/drawing/2014/main" id="{201CB12F-EBA9-731F-574F-D6103D61FEC4}"/>
              </a:ext>
            </a:extLst>
          </p:cNvPr>
          <p:cNvSpPr txBox="1"/>
          <p:nvPr/>
        </p:nvSpPr>
        <p:spPr>
          <a:xfrm>
            <a:off x="522358" y="797325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86F8BE-75C6-6FA8-59D7-6F242EF1FBC6}"/>
              </a:ext>
            </a:extLst>
          </p:cNvPr>
          <p:cNvSpPr/>
          <p:nvPr/>
        </p:nvSpPr>
        <p:spPr>
          <a:xfrm>
            <a:off x="811380" y="7957631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W01</a:t>
            </a:r>
          </a:p>
        </p:txBody>
      </p:sp>
      <p:sp>
        <p:nvSpPr>
          <p:cNvPr id="12" name="テキスト ボックス 300">
            <a:extLst>
              <a:ext uri="{FF2B5EF4-FFF2-40B4-BE49-F238E27FC236}">
                <a16:creationId xmlns:a16="http://schemas.microsoft.com/office/drawing/2014/main" id="{0F1A55D7-CB1E-3A04-A02B-E1694A9994FA}"/>
              </a:ext>
            </a:extLst>
          </p:cNvPr>
          <p:cNvSpPr txBox="1"/>
          <p:nvPr/>
        </p:nvSpPr>
        <p:spPr>
          <a:xfrm>
            <a:off x="475075" y="7583070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the destination location</a:t>
            </a:r>
            <a:endParaRPr kumimoji="1" lang="ja-JP" altLang="en-US" sz="600" dirty="0"/>
          </a:p>
        </p:txBody>
      </p:sp>
      <p:sp>
        <p:nvSpPr>
          <p:cNvPr id="469" name="矢印: 右 18">
            <a:extLst>
              <a:ext uri="{FF2B5EF4-FFF2-40B4-BE49-F238E27FC236}">
                <a16:creationId xmlns:a16="http://schemas.microsoft.com/office/drawing/2014/main" id="{E7571D7E-F94C-4D67-C38F-84EB71D8A7A9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E1830F-39C8-7A3B-5858-5E4DEA55F194}"/>
              </a:ext>
            </a:extLst>
          </p:cNvPr>
          <p:cNvGrpSpPr/>
          <p:nvPr/>
        </p:nvGrpSpPr>
        <p:grpSpPr>
          <a:xfrm>
            <a:off x="467054" y="1647228"/>
            <a:ext cx="1368822" cy="2078646"/>
            <a:chOff x="3543781" y="1658529"/>
            <a:chExt cx="1368822" cy="2078646"/>
          </a:xfrm>
        </p:grpSpPr>
        <p:pic>
          <p:nvPicPr>
            <p:cNvPr id="14" name="図 29">
              <a:extLst>
                <a:ext uri="{FF2B5EF4-FFF2-40B4-BE49-F238E27FC236}">
                  <a16:creationId xmlns:a16="http://schemas.microsoft.com/office/drawing/2014/main" id="{067E2DD0-7B91-42FA-E4B7-A64E98C61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15" name="図 230">
              <a:extLst>
                <a:ext uri="{FF2B5EF4-FFF2-40B4-BE49-F238E27FC236}">
                  <a16:creationId xmlns:a16="http://schemas.microsoft.com/office/drawing/2014/main" id="{30638319-ACE4-5239-DD1F-21712DB08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16" name="図 231">
              <a:extLst>
                <a:ext uri="{FF2B5EF4-FFF2-40B4-BE49-F238E27FC236}">
                  <a16:creationId xmlns:a16="http://schemas.microsoft.com/office/drawing/2014/main" id="{06AB7CDD-4C02-8BA8-F8FF-8F3D1E52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19" name="テキスト ボックス 233">
              <a:extLst>
                <a:ext uri="{FF2B5EF4-FFF2-40B4-BE49-F238E27FC236}">
                  <a16:creationId xmlns:a16="http://schemas.microsoft.com/office/drawing/2014/main" id="{1389846E-E63B-D050-8C86-60E7A80E4466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21" name="図 236">
              <a:extLst>
                <a:ext uri="{FF2B5EF4-FFF2-40B4-BE49-F238E27FC236}">
                  <a16:creationId xmlns:a16="http://schemas.microsoft.com/office/drawing/2014/main" id="{3215F89F-A1DD-6A98-5CAB-27C234B14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91C2F4-900D-F33C-E6CA-16BC275ABA25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2134D1-0DB7-B482-F1E1-18734E309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795D32E-1F26-A695-9D8F-1973D4AE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D4C1A09-1880-5C1B-ADD2-4E36445F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516EFE-0231-5CAE-92A5-962B7284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3D77B5-2F5F-6A1D-9001-F8745800F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EC6C38D-005F-F571-6AF4-E9D6F3668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559814-B1D2-D1E6-6EF0-C1124F3C0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31" name="テキスト ボックス 232">
              <a:extLst>
                <a:ext uri="{FF2B5EF4-FFF2-40B4-BE49-F238E27FC236}">
                  <a16:creationId xmlns:a16="http://schemas.microsoft.com/office/drawing/2014/main" id="{4855EAF5-4832-692A-BBDB-C70E7FCABBC9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32" name="テキスト ボックス 232">
              <a:extLst>
                <a:ext uri="{FF2B5EF4-FFF2-40B4-BE49-F238E27FC236}">
                  <a16:creationId xmlns:a16="http://schemas.microsoft.com/office/drawing/2014/main" id="{DE66CA77-8E6E-AD0F-4AB6-DC2C6ADD88D6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33" name="テキスト ボックス 232">
              <a:extLst>
                <a:ext uri="{FF2B5EF4-FFF2-40B4-BE49-F238E27FC236}">
                  <a16:creationId xmlns:a16="http://schemas.microsoft.com/office/drawing/2014/main" id="{D6791510-3F5C-B218-B6ED-E014A04441F1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63" name="テキスト ボックス 232">
              <a:extLst>
                <a:ext uri="{FF2B5EF4-FFF2-40B4-BE49-F238E27FC236}">
                  <a16:creationId xmlns:a16="http://schemas.microsoft.com/office/drawing/2014/main" id="{B84459D1-3581-DD58-C316-C4369C970B70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48" name="テキスト ボックス 232">
              <a:extLst>
                <a:ext uri="{FF2B5EF4-FFF2-40B4-BE49-F238E27FC236}">
                  <a16:creationId xmlns:a16="http://schemas.microsoft.com/office/drawing/2014/main" id="{D0A31642-C72E-65EE-7A3E-3BD6EE55DC83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64" name="テキスト ボックス 232">
              <a:extLst>
                <a:ext uri="{FF2B5EF4-FFF2-40B4-BE49-F238E27FC236}">
                  <a16:creationId xmlns:a16="http://schemas.microsoft.com/office/drawing/2014/main" id="{A6F3BFB8-9EC6-EE39-FF19-B856FA0473B6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466" name="テキスト ボックス 232">
              <a:extLst>
                <a:ext uri="{FF2B5EF4-FFF2-40B4-BE49-F238E27FC236}">
                  <a16:creationId xmlns:a16="http://schemas.microsoft.com/office/drawing/2014/main" id="{7DD40DBC-DE24-26C2-10B8-333E3F589F92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470" name="Isosceles Triangle 469">
            <a:extLst>
              <a:ext uri="{FF2B5EF4-FFF2-40B4-BE49-F238E27FC236}">
                <a16:creationId xmlns:a16="http://schemas.microsoft.com/office/drawing/2014/main" id="{F798B963-1E96-F8A2-CACD-869B6E28FC9F}"/>
              </a:ext>
            </a:extLst>
          </p:cNvPr>
          <p:cNvSpPr/>
          <p:nvPr/>
        </p:nvSpPr>
        <p:spPr>
          <a:xfrm>
            <a:off x="1622387" y="139995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646685F0-6E9D-58E8-9B09-D4533A49B27D}"/>
              </a:ext>
            </a:extLst>
          </p:cNvPr>
          <p:cNvGrpSpPr/>
          <p:nvPr/>
        </p:nvGrpSpPr>
        <p:grpSpPr>
          <a:xfrm>
            <a:off x="534142" y="2627666"/>
            <a:ext cx="497252" cy="532704"/>
            <a:chOff x="532183" y="2131167"/>
            <a:chExt cx="497252" cy="532704"/>
          </a:xfrm>
        </p:grpSpPr>
        <p:sp>
          <p:nvSpPr>
            <p:cNvPr id="472" name="正方形/長方形 40">
              <a:extLst>
                <a:ext uri="{FF2B5EF4-FFF2-40B4-BE49-F238E27FC236}">
                  <a16:creationId xmlns:a16="http://schemas.microsoft.com/office/drawing/2014/main" id="{F6EFC74B-756C-DC85-6250-32415EEED79B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3" name="グラフィックス 41" descr="右向き指示マーク">
              <a:extLst>
                <a:ext uri="{FF2B5EF4-FFF2-40B4-BE49-F238E27FC236}">
                  <a16:creationId xmlns:a16="http://schemas.microsoft.com/office/drawing/2014/main" id="{F465BDDE-26D4-69C9-F7D8-C97BB28B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6B73F9C-70AC-215D-8868-A67E029312D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1" y="4448825"/>
            <a:ext cx="542614" cy="4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5-2-6. FG Inbound</a:t>
            </a:r>
            <a:endParaRPr kumimoji="1" lang="en-US" altLang="ja-JP" sz="1100" b="1" dirty="0">
              <a:solidFill>
                <a:srgbClr val="FF5050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06299551-C692-301D-14E2-5269D419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4" y="1696811"/>
            <a:ext cx="1355770" cy="201914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1BF84F9-0654-7D24-619B-40969C2D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92" y="1825956"/>
            <a:ext cx="805148" cy="12362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6BCA85B-56AE-5E64-0903-9B16472989A5}"/>
              </a:ext>
            </a:extLst>
          </p:cNvPr>
          <p:cNvSpPr txBox="1"/>
          <p:nvPr/>
        </p:nvSpPr>
        <p:spPr>
          <a:xfrm>
            <a:off x="2396573" y="1812533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3EACBCCD-D1B4-BEA4-4A7C-38BB4803A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729" y="2320574"/>
            <a:ext cx="1289035" cy="21211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DF870E1-5E87-ECE3-7ABC-8AF2DCC15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959" y="2723954"/>
            <a:ext cx="981060" cy="22099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Supplier code:</a:t>
            </a:r>
            <a:r>
              <a:rPr kumimoji="1" lang="en-US" altLang="ja-JP" sz="800" dirty="0">
                <a:latin typeface="+mj-lt"/>
              </a:rPr>
              <a:t> Select supplier code. Or do a scan. Default is blank. Search SUPPLIER CODE 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Order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Supplier name : SUPPLIER CODE</a:t>
            </a:r>
          </a:p>
          <a:p>
            <a:r>
              <a:rPr kumimoji="1" lang="en-US" altLang="ja-JP" sz="800" dirty="0">
                <a:latin typeface="Arial 本文"/>
              </a:rPr>
              <a:t>Part No.: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Fixed location of each Item linked to Item master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D550362E-89CA-5F39-FDA3-0F0F8E649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772" y="2415262"/>
            <a:ext cx="1313642" cy="8948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72F8A0B9-4EB6-EE36-16C4-4F702361F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916" y="1996133"/>
            <a:ext cx="1313642" cy="434647"/>
          </a:xfrm>
          <a:prstGeom prst="rect">
            <a:avLst/>
          </a:prstGeom>
        </p:spPr>
      </p:pic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E7AD939-BAC8-6C74-CBE0-731989833646}"/>
              </a:ext>
            </a:extLst>
          </p:cNvPr>
          <p:cNvSpPr/>
          <p:nvPr/>
        </p:nvSpPr>
        <p:spPr>
          <a:xfrm>
            <a:off x="2228215" y="202273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E51E67AD-77BF-B4EE-8DDE-3DDA26AC4C73}"/>
              </a:ext>
            </a:extLst>
          </p:cNvPr>
          <p:cNvSpPr/>
          <p:nvPr/>
        </p:nvSpPr>
        <p:spPr>
          <a:xfrm>
            <a:off x="2862220" y="201892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4F1F2A1-488D-4150-9FC4-158176B450CB}"/>
              </a:ext>
            </a:extLst>
          </p:cNvPr>
          <p:cNvSpPr txBox="1"/>
          <p:nvPr/>
        </p:nvSpPr>
        <p:spPr>
          <a:xfrm>
            <a:off x="1980605" y="199313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1E08D38-EA8F-9574-4166-9C00A8CDDE8D}"/>
              </a:ext>
            </a:extLst>
          </p:cNvPr>
          <p:cNvSpPr txBox="1"/>
          <p:nvPr/>
        </p:nvSpPr>
        <p:spPr>
          <a:xfrm>
            <a:off x="2629397" y="19946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8" name="グラフィックス 77" descr="日毎カレンダー">
            <a:extLst>
              <a:ext uri="{FF2B5EF4-FFF2-40B4-BE49-F238E27FC236}">
                <a16:creationId xmlns:a16="http://schemas.microsoft.com/office/drawing/2014/main" id="{2EC77F4A-6070-330B-DFBD-950487751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817" y="2032107"/>
            <a:ext cx="137160" cy="137160"/>
          </a:xfrm>
          <a:prstGeom prst="rect">
            <a:avLst/>
          </a:prstGeom>
        </p:spPr>
      </p:pic>
      <p:pic>
        <p:nvPicPr>
          <p:cNvPr id="79" name="グラフィックス 78" descr="日毎カレンダー">
            <a:extLst>
              <a:ext uri="{FF2B5EF4-FFF2-40B4-BE49-F238E27FC236}">
                <a16:creationId xmlns:a16="http://schemas.microsoft.com/office/drawing/2014/main" id="{383200BB-9E08-AE43-F148-ED51438E8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0825" y="2023034"/>
            <a:ext cx="137160" cy="137160"/>
          </a:xfrm>
          <a:prstGeom prst="rect">
            <a:avLst/>
          </a:prstGeom>
        </p:spPr>
      </p:pic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39514979-F690-F0D1-9A39-824D78BB2F9D}"/>
              </a:ext>
            </a:extLst>
          </p:cNvPr>
          <p:cNvSpPr/>
          <p:nvPr/>
        </p:nvSpPr>
        <p:spPr>
          <a:xfrm>
            <a:off x="2272242" y="2210292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EE6E0A8-F99B-8F86-259C-46C779554285}"/>
              </a:ext>
            </a:extLst>
          </p:cNvPr>
          <p:cNvSpPr txBox="1"/>
          <p:nvPr/>
        </p:nvSpPr>
        <p:spPr>
          <a:xfrm>
            <a:off x="1960893" y="2181460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E4E7AA6-601A-193B-38DC-AE0E63B390CE}"/>
              </a:ext>
            </a:extLst>
          </p:cNvPr>
          <p:cNvSpPr txBox="1"/>
          <p:nvPr/>
        </p:nvSpPr>
        <p:spPr>
          <a:xfrm>
            <a:off x="2813046" y="2173381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CCBA6D8-7FE3-9145-DC9A-316B6C1CB2BB}"/>
              </a:ext>
            </a:extLst>
          </p:cNvPr>
          <p:cNvSpPr/>
          <p:nvPr/>
        </p:nvSpPr>
        <p:spPr>
          <a:xfrm>
            <a:off x="3148906" y="222674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836B3-5E48-7F40-F112-4D10F6B43496}"/>
              </a:ext>
            </a:extLst>
          </p:cNvPr>
          <p:cNvSpPr txBox="1"/>
          <p:nvPr/>
        </p:nvSpPr>
        <p:spPr>
          <a:xfrm>
            <a:off x="2179015" y="202572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D1916C1-C2E1-AF5A-B18F-12BB8984E091}"/>
              </a:ext>
            </a:extLst>
          </p:cNvPr>
          <p:cNvSpPr txBox="1"/>
          <p:nvPr/>
        </p:nvSpPr>
        <p:spPr>
          <a:xfrm>
            <a:off x="2817810" y="201916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BD44D61D-9AEB-A113-897E-30BA5057EA26}"/>
              </a:ext>
            </a:extLst>
          </p:cNvPr>
          <p:cNvSpPr/>
          <p:nvPr/>
        </p:nvSpPr>
        <p:spPr>
          <a:xfrm rot="10800000">
            <a:off x="2743523" y="2260182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2EAEE71A-3BA0-04E7-A8D0-D2D12380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579" y="2463819"/>
            <a:ext cx="1289035" cy="27512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3B8A33E-9255-502E-935C-9492F969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95" y="2894937"/>
            <a:ext cx="1279444" cy="267020"/>
          </a:xfrm>
          <a:prstGeom prst="rect">
            <a:avLst/>
          </a:prstGeom>
        </p:spPr>
      </p:pic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417587-800E-7FFC-7386-A86B9BB7961A}"/>
              </a:ext>
            </a:extLst>
          </p:cNvPr>
          <p:cNvSpPr txBox="1"/>
          <p:nvPr/>
        </p:nvSpPr>
        <p:spPr>
          <a:xfrm>
            <a:off x="1991434" y="242301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D2290BF-79AE-2865-8FCE-F9D4E5F3C971}"/>
              </a:ext>
            </a:extLst>
          </p:cNvPr>
          <p:cNvSpPr txBox="1"/>
          <p:nvPr/>
        </p:nvSpPr>
        <p:spPr>
          <a:xfrm>
            <a:off x="1991434" y="283794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2" name="テキスト ボックス 37">
            <a:extLst>
              <a:ext uri="{FF2B5EF4-FFF2-40B4-BE49-F238E27FC236}">
                <a16:creationId xmlns:a16="http://schemas.microsoft.com/office/drawing/2014/main" id="{72CEDF4F-39A9-ADBF-74A6-9BD788CF5318}"/>
              </a:ext>
            </a:extLst>
          </p:cNvPr>
          <p:cNvSpPr txBox="1"/>
          <p:nvPr/>
        </p:nvSpPr>
        <p:spPr>
          <a:xfrm>
            <a:off x="2627158" y="2738082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A50A7E0E-76D4-F745-B244-14C02AABB89F}"/>
              </a:ext>
            </a:extLst>
          </p:cNvPr>
          <p:cNvSpPr txBox="1"/>
          <p:nvPr/>
        </p:nvSpPr>
        <p:spPr>
          <a:xfrm>
            <a:off x="2613901" y="3155136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86196-36AB-BC7F-2941-F9F9D688E03B}"/>
              </a:ext>
            </a:extLst>
          </p:cNvPr>
          <p:cNvSpPr/>
          <p:nvPr/>
        </p:nvSpPr>
        <p:spPr>
          <a:xfrm>
            <a:off x="2039579" y="3298196"/>
            <a:ext cx="1287634" cy="383861"/>
          </a:xfrm>
          <a:prstGeom prst="rect">
            <a:avLst/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8">
            <a:extLst>
              <a:ext uri="{FF2B5EF4-FFF2-40B4-BE49-F238E27FC236}">
                <a16:creationId xmlns:a16="http://schemas.microsoft.com/office/drawing/2014/main" id="{3A80E07D-8F70-B04D-5F74-B8CEB89CC862}"/>
              </a:ext>
            </a:extLst>
          </p:cNvPr>
          <p:cNvSpPr txBox="1"/>
          <p:nvPr/>
        </p:nvSpPr>
        <p:spPr>
          <a:xfrm>
            <a:off x="1991434" y="3275999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0" name="テキスト ボックス 37">
            <a:extLst>
              <a:ext uri="{FF2B5EF4-FFF2-40B4-BE49-F238E27FC236}">
                <a16:creationId xmlns:a16="http://schemas.microsoft.com/office/drawing/2014/main" id="{1664CF7C-7BBA-072B-C2C0-F8C9715D5EFC}"/>
              </a:ext>
            </a:extLst>
          </p:cNvPr>
          <p:cNvSpPr txBox="1"/>
          <p:nvPr/>
        </p:nvSpPr>
        <p:spPr>
          <a:xfrm>
            <a:off x="2613901" y="3561027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40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" name="テキスト ボックス 37">
            <a:extLst>
              <a:ext uri="{FF2B5EF4-FFF2-40B4-BE49-F238E27FC236}">
                <a16:creationId xmlns:a16="http://schemas.microsoft.com/office/drawing/2014/main" id="{B1CBA63B-BADE-99C9-46A0-3DD4C6E78F83}"/>
              </a:ext>
            </a:extLst>
          </p:cNvPr>
          <p:cNvSpPr txBox="1"/>
          <p:nvPr/>
        </p:nvSpPr>
        <p:spPr>
          <a:xfrm>
            <a:off x="2050683" y="3567225"/>
            <a:ext cx="700055" cy="10464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288" rIns="9144" bIns="9144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Location: XX01</a:t>
            </a:r>
            <a:endParaRPr kumimoji="1" lang="ja-JP" altLang="en-US" sz="500" dirty="0">
              <a:latin typeface="+mj-lt"/>
            </a:endParaRPr>
          </a:p>
        </p:txBody>
      </p:sp>
      <p:sp>
        <p:nvSpPr>
          <p:cNvPr id="32" name="矢印: 右 18">
            <a:extLst>
              <a:ext uri="{FF2B5EF4-FFF2-40B4-BE49-F238E27FC236}">
                <a16:creationId xmlns:a16="http://schemas.microsoft.com/office/drawing/2014/main" id="{89D42139-C4E7-FFD6-8863-5E03FA79F123}"/>
              </a:ext>
            </a:extLst>
          </p:cNvPr>
          <p:cNvSpPr/>
          <p:nvPr/>
        </p:nvSpPr>
        <p:spPr>
          <a:xfrm>
            <a:off x="1839298" y="275171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A20657-0047-3F34-9DA3-B86F38F15ACD}"/>
              </a:ext>
            </a:extLst>
          </p:cNvPr>
          <p:cNvGrpSpPr/>
          <p:nvPr/>
        </p:nvGrpSpPr>
        <p:grpSpPr>
          <a:xfrm>
            <a:off x="476438" y="1684631"/>
            <a:ext cx="1368822" cy="2078646"/>
            <a:chOff x="3543781" y="1658529"/>
            <a:chExt cx="1368822" cy="2078646"/>
          </a:xfrm>
        </p:grpSpPr>
        <p:pic>
          <p:nvPicPr>
            <p:cNvPr id="6" name="図 29">
              <a:extLst>
                <a:ext uri="{FF2B5EF4-FFF2-40B4-BE49-F238E27FC236}">
                  <a16:creationId xmlns:a16="http://schemas.microsoft.com/office/drawing/2014/main" id="{1299B25F-5A3F-CF98-C9FE-963E73581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7" name="図 230">
              <a:extLst>
                <a:ext uri="{FF2B5EF4-FFF2-40B4-BE49-F238E27FC236}">
                  <a16:creationId xmlns:a16="http://schemas.microsoft.com/office/drawing/2014/main" id="{EAD5AD07-5E47-9E62-1352-FC0BFF3C8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33" name="図 231">
              <a:extLst>
                <a:ext uri="{FF2B5EF4-FFF2-40B4-BE49-F238E27FC236}">
                  <a16:creationId xmlns:a16="http://schemas.microsoft.com/office/drawing/2014/main" id="{4AFF270D-B602-12D4-C2DF-02E4F259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34" name="テキスト ボックス 233">
              <a:extLst>
                <a:ext uri="{FF2B5EF4-FFF2-40B4-BE49-F238E27FC236}">
                  <a16:creationId xmlns:a16="http://schemas.microsoft.com/office/drawing/2014/main" id="{4ED5A8F7-D71B-6AAC-A9DF-399E2B6B787E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35" name="図 236">
              <a:extLst>
                <a:ext uri="{FF2B5EF4-FFF2-40B4-BE49-F238E27FC236}">
                  <a16:creationId xmlns:a16="http://schemas.microsoft.com/office/drawing/2014/main" id="{A98340FF-6EDB-BC26-0FE4-435304E4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6FC425-EAE5-AEC0-9D51-FDCB84DCAE21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146EBFA-C8E3-13A0-C0FD-4FACF4E17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B0C84C-230B-A407-0F65-2F2C921C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A6A03BD-204A-EBC8-12CC-5B6B3457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18ED97E-E55F-E014-B65B-0834D4A3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5A2564B-1E7C-896B-0847-A40F27D44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60A92D-1FA6-22E9-CEC3-50119492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A6E89A6-CE76-5B7A-6040-A0E3DFD2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45" name="テキスト ボックス 232">
              <a:extLst>
                <a:ext uri="{FF2B5EF4-FFF2-40B4-BE49-F238E27FC236}">
                  <a16:creationId xmlns:a16="http://schemas.microsoft.com/office/drawing/2014/main" id="{F95C87A3-646B-3079-93C2-FB00BD648929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6" name="テキスト ボックス 232">
              <a:extLst>
                <a:ext uri="{FF2B5EF4-FFF2-40B4-BE49-F238E27FC236}">
                  <a16:creationId xmlns:a16="http://schemas.microsoft.com/office/drawing/2014/main" id="{4767252B-107A-78EA-82E3-5C4ECA527ECA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47" name="テキスト ボックス 232">
              <a:extLst>
                <a:ext uri="{FF2B5EF4-FFF2-40B4-BE49-F238E27FC236}">
                  <a16:creationId xmlns:a16="http://schemas.microsoft.com/office/drawing/2014/main" id="{241C6420-5B46-9618-A731-614726E18778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48" name="テキスト ボックス 232">
              <a:extLst>
                <a:ext uri="{FF2B5EF4-FFF2-40B4-BE49-F238E27FC236}">
                  <a16:creationId xmlns:a16="http://schemas.microsoft.com/office/drawing/2014/main" id="{7C10C3AB-5D89-9578-80BD-6BBEA6625049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9" name="テキスト ボックス 232">
              <a:extLst>
                <a:ext uri="{FF2B5EF4-FFF2-40B4-BE49-F238E27FC236}">
                  <a16:creationId xmlns:a16="http://schemas.microsoft.com/office/drawing/2014/main" id="{95693616-C2B6-1592-5F5D-360422A26659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50" name="テキスト ボックス 232">
              <a:extLst>
                <a:ext uri="{FF2B5EF4-FFF2-40B4-BE49-F238E27FC236}">
                  <a16:creationId xmlns:a16="http://schemas.microsoft.com/office/drawing/2014/main" id="{B2BD94E7-7F2E-D8D3-56E5-3E25F0096424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56" name="テキスト ボックス 232">
              <a:extLst>
                <a:ext uri="{FF2B5EF4-FFF2-40B4-BE49-F238E27FC236}">
                  <a16:creationId xmlns:a16="http://schemas.microsoft.com/office/drawing/2014/main" id="{1C0ABD5A-67E4-B958-A73E-126E7EE5438F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01F82D55-F56F-F7EC-2CFD-BDB9FC02E70E}"/>
              </a:ext>
            </a:extLst>
          </p:cNvPr>
          <p:cNvSpPr/>
          <p:nvPr/>
        </p:nvSpPr>
        <p:spPr>
          <a:xfrm>
            <a:off x="1631771" y="143735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52E722-CE3F-8B74-2D3C-B74A84E383AE}"/>
              </a:ext>
            </a:extLst>
          </p:cNvPr>
          <p:cNvGrpSpPr/>
          <p:nvPr/>
        </p:nvGrpSpPr>
        <p:grpSpPr>
          <a:xfrm>
            <a:off x="955935" y="2669305"/>
            <a:ext cx="497252" cy="532704"/>
            <a:chOff x="532183" y="2131167"/>
            <a:chExt cx="497252" cy="532704"/>
          </a:xfrm>
        </p:grpSpPr>
        <p:sp>
          <p:nvSpPr>
            <p:cNvPr id="59" name="正方形/長方形 40">
              <a:extLst>
                <a:ext uri="{FF2B5EF4-FFF2-40B4-BE49-F238E27FC236}">
                  <a16:creationId xmlns:a16="http://schemas.microsoft.com/office/drawing/2014/main" id="{D9BF0185-DAAB-D0DF-1323-DAB5BA83E5BE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60" name="グラフィックス 41" descr="右向き指示マーク">
              <a:extLst>
                <a:ext uri="{FF2B5EF4-FFF2-40B4-BE49-F238E27FC236}">
                  <a16:creationId xmlns:a16="http://schemas.microsoft.com/office/drawing/2014/main" id="{C83AA189-39A3-B5E1-1EC6-26937B1E4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82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5-2-6. FG Inbound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Today date YYYY-MM-DD will be default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</a:t>
            </a:r>
            <a:r>
              <a:rPr kumimoji="1" lang="en-US" altLang="ja-JP" sz="800" b="1" dirty="0">
                <a:latin typeface="+mj-lt"/>
              </a:rPr>
              <a:t>WIP store lane </a:t>
            </a:r>
            <a:r>
              <a:rPr kumimoji="1" lang="en-US" altLang="ja-JP" sz="800" dirty="0">
                <a:latin typeface="+mj-lt"/>
              </a:rPr>
              <a:t>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A457B0-2A85-6D21-5BE5-A212E787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1" y="1650953"/>
            <a:ext cx="1355770" cy="20191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740351-3018-F081-9FF6-45762DF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69" y="1780098"/>
            <a:ext cx="805148" cy="123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7BDD65-FC34-06A7-0D62-A6C4D84B378F}"/>
              </a:ext>
            </a:extLst>
          </p:cNvPr>
          <p:cNvSpPr txBox="1"/>
          <p:nvPr/>
        </p:nvSpPr>
        <p:spPr>
          <a:xfrm>
            <a:off x="887950" y="176667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DD15506-B0AF-51EF-67BD-1D9EE15C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06" y="2274716"/>
            <a:ext cx="1289035" cy="2121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2C2366-8A35-4B0D-7308-4227B415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36" y="2678096"/>
            <a:ext cx="981060" cy="22099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E08B0A-91D0-9FD4-D77F-834E8D8A2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49" y="2369404"/>
            <a:ext cx="1313642" cy="894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3C5ADD-80F9-B94D-721F-ACE7D6C2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3" y="1950275"/>
            <a:ext cx="1313642" cy="43464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6EB10F6-AEE0-F870-5440-F911CDE86C1E}"/>
              </a:ext>
            </a:extLst>
          </p:cNvPr>
          <p:cNvSpPr/>
          <p:nvPr/>
        </p:nvSpPr>
        <p:spPr>
          <a:xfrm>
            <a:off x="719592" y="197687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262B25E-015C-E89F-0547-9B0234EE0DF1}"/>
              </a:ext>
            </a:extLst>
          </p:cNvPr>
          <p:cNvSpPr/>
          <p:nvPr/>
        </p:nvSpPr>
        <p:spPr>
          <a:xfrm>
            <a:off x="1353597" y="197306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D99B58D-19A4-AC43-040B-B3C11B148621}"/>
              </a:ext>
            </a:extLst>
          </p:cNvPr>
          <p:cNvSpPr txBox="1"/>
          <p:nvPr/>
        </p:nvSpPr>
        <p:spPr>
          <a:xfrm>
            <a:off x="471982" y="194728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49FA56-8B74-E092-014B-43BF0F6049D7}"/>
              </a:ext>
            </a:extLst>
          </p:cNvPr>
          <p:cNvSpPr txBox="1"/>
          <p:nvPr/>
        </p:nvSpPr>
        <p:spPr>
          <a:xfrm>
            <a:off x="1120774" y="19487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7" name="グラフィックス 26" descr="日毎カレンダー">
            <a:extLst>
              <a:ext uri="{FF2B5EF4-FFF2-40B4-BE49-F238E27FC236}">
                <a16:creationId xmlns:a16="http://schemas.microsoft.com/office/drawing/2014/main" id="{CEABCCCE-A4D9-6C08-F9BD-D47CBC6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194" y="1986249"/>
            <a:ext cx="137160" cy="137160"/>
          </a:xfrm>
          <a:prstGeom prst="rect">
            <a:avLst/>
          </a:prstGeom>
        </p:spPr>
      </p:pic>
      <p:pic>
        <p:nvPicPr>
          <p:cNvPr id="28" name="グラフィックス 27" descr="日毎カレンダー">
            <a:extLst>
              <a:ext uri="{FF2B5EF4-FFF2-40B4-BE49-F238E27FC236}">
                <a16:creationId xmlns:a16="http://schemas.microsoft.com/office/drawing/2014/main" id="{518A0CA5-EE53-7022-92E1-9972782E1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2202" y="1977176"/>
            <a:ext cx="137160" cy="137160"/>
          </a:xfrm>
          <a:prstGeom prst="rect">
            <a:avLst/>
          </a:prstGeom>
        </p:spPr>
      </p:pic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CB7CA58-F004-8EDF-5768-F0DF572F0071}"/>
              </a:ext>
            </a:extLst>
          </p:cNvPr>
          <p:cNvSpPr/>
          <p:nvPr/>
        </p:nvSpPr>
        <p:spPr>
          <a:xfrm>
            <a:off x="763619" y="216443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9CCCD5-E08F-63BF-0AA0-CCCD792848F9}"/>
              </a:ext>
            </a:extLst>
          </p:cNvPr>
          <p:cNvSpPr txBox="1"/>
          <p:nvPr/>
        </p:nvSpPr>
        <p:spPr>
          <a:xfrm>
            <a:off x="452270" y="2135602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7311B4F-A9B1-CFAF-1F19-8BD65F806C96}"/>
              </a:ext>
            </a:extLst>
          </p:cNvPr>
          <p:cNvSpPr txBox="1"/>
          <p:nvPr/>
        </p:nvSpPr>
        <p:spPr>
          <a:xfrm>
            <a:off x="1304423" y="212752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50B269A-DF07-D283-1C0E-C59AD9211747}"/>
              </a:ext>
            </a:extLst>
          </p:cNvPr>
          <p:cNvSpPr/>
          <p:nvPr/>
        </p:nvSpPr>
        <p:spPr>
          <a:xfrm>
            <a:off x="1640283" y="218088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4C053C-C2C1-48AA-908E-1BCCBAB731E3}"/>
              </a:ext>
            </a:extLst>
          </p:cNvPr>
          <p:cNvSpPr txBox="1"/>
          <p:nvPr/>
        </p:nvSpPr>
        <p:spPr>
          <a:xfrm>
            <a:off x="670392" y="197987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DCA31D-80DF-12FA-27C5-9A2F57FFDCD4}"/>
              </a:ext>
            </a:extLst>
          </p:cNvPr>
          <p:cNvSpPr txBox="1"/>
          <p:nvPr/>
        </p:nvSpPr>
        <p:spPr>
          <a:xfrm>
            <a:off x="1308172" y="197765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9E351729-AF4B-C593-5A24-4A3632CAE2C4}"/>
              </a:ext>
            </a:extLst>
          </p:cNvPr>
          <p:cNvSpPr/>
          <p:nvPr/>
        </p:nvSpPr>
        <p:spPr>
          <a:xfrm rot="10800000">
            <a:off x="1234900" y="221432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C0B89484-6A6A-171F-48C8-738F7BC3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56" y="2417961"/>
            <a:ext cx="1289035" cy="27512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8760A52-AE93-B4F1-30F6-0A0E92433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72" y="2849079"/>
            <a:ext cx="1279444" cy="26702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E410951-4688-28CC-1328-9F5B70CDAAFB}"/>
              </a:ext>
            </a:extLst>
          </p:cNvPr>
          <p:cNvSpPr txBox="1"/>
          <p:nvPr/>
        </p:nvSpPr>
        <p:spPr>
          <a:xfrm>
            <a:off x="482811" y="2377153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DEMO_PARTS_NAME_A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9E8FF63-F45F-AA2D-CD46-C20615DC454A}"/>
              </a:ext>
            </a:extLst>
          </p:cNvPr>
          <p:cNvSpPr txBox="1"/>
          <p:nvPr/>
        </p:nvSpPr>
        <p:spPr>
          <a:xfrm>
            <a:off x="482811" y="2792084"/>
            <a:ext cx="118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DEMO_PARTS_NAME_B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2137561" y="8086745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03854" y="178169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37887" y="332384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26909" y="3308215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pic>
        <p:nvPicPr>
          <p:cNvPr id="518" name="Picture 517">
            <a:extLst>
              <a:ext uri="{FF2B5EF4-FFF2-40B4-BE49-F238E27FC236}">
                <a16:creationId xmlns:a16="http://schemas.microsoft.com/office/drawing/2014/main" id="{CDAB5520-1DE7-9058-D6A8-4E5EBF837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9250" y="2719923"/>
            <a:ext cx="1330958" cy="569739"/>
          </a:xfrm>
          <a:prstGeom prst="rect">
            <a:avLst/>
          </a:prstGeom>
        </p:spPr>
      </p:pic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439AEA3B-A1FF-2327-6154-398A2E970BF1}"/>
              </a:ext>
            </a:extLst>
          </p:cNvPr>
          <p:cNvSpPr txBox="1"/>
          <p:nvPr/>
        </p:nvSpPr>
        <p:spPr>
          <a:xfrm>
            <a:off x="2780163" y="330821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E829D338-3469-C0D1-8881-3415A45A0888}"/>
              </a:ext>
            </a:extLst>
          </p:cNvPr>
          <p:cNvSpPr txBox="1"/>
          <p:nvPr/>
        </p:nvSpPr>
        <p:spPr>
          <a:xfrm>
            <a:off x="2968002" y="330962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pic>
        <p:nvPicPr>
          <p:cNvPr id="521" name="Picture 520">
            <a:extLst>
              <a:ext uri="{FF2B5EF4-FFF2-40B4-BE49-F238E27FC236}">
                <a16:creationId xmlns:a16="http://schemas.microsoft.com/office/drawing/2014/main" id="{35B39046-5424-0C93-A771-171F012FA4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00" y="3917449"/>
            <a:ext cx="1347999" cy="2011825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DC061CE4-075B-56EA-9B0B-7E0FD39CE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049" y="4964063"/>
            <a:ext cx="1330958" cy="56973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77244602-3DE0-BDC0-EF10-586A28D5C3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7010" y="3917449"/>
            <a:ext cx="1347999" cy="2011825"/>
          </a:xfrm>
          <a:prstGeom prst="rect">
            <a:avLst/>
          </a:prstGeom>
        </p:spPr>
      </p:pic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859408" y="8397118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FFC48C38-DFAC-E75F-FAFD-201E71147F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4837" y="4960938"/>
            <a:ext cx="1347999" cy="69128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783" y="6328513"/>
            <a:ext cx="1347999" cy="201182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431C8FB7-D342-E63A-BC88-162CBD785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610" y="7360572"/>
            <a:ext cx="1347999" cy="691282"/>
          </a:xfrm>
          <a:prstGeom prst="rect">
            <a:avLst/>
          </a:prstGeom>
        </p:spPr>
      </p:pic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1168211" y="8126730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494851" y="8127112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183" name="矢印: 右 242">
            <a:extLst>
              <a:ext uri="{FF2B5EF4-FFF2-40B4-BE49-F238E27FC236}">
                <a16:creationId xmlns:a16="http://schemas.microsoft.com/office/drawing/2014/main" id="{43A7782D-CA6C-51D9-04E4-B56855496AA2}"/>
              </a:ext>
            </a:extLst>
          </p:cNvPr>
          <p:cNvSpPr/>
          <p:nvPr/>
        </p:nvSpPr>
        <p:spPr>
          <a:xfrm>
            <a:off x="2958539" y="718172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4F149C13-4B27-4554-7188-9CFD4CFDEF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6260" y="7027845"/>
            <a:ext cx="774295" cy="629809"/>
          </a:xfrm>
          <a:prstGeom prst="rect">
            <a:avLst/>
          </a:prstGeom>
        </p:spPr>
      </p:pic>
      <p:sp>
        <p:nvSpPr>
          <p:cNvPr id="185" name="矢印: 右 242">
            <a:extLst>
              <a:ext uri="{FF2B5EF4-FFF2-40B4-BE49-F238E27FC236}">
                <a16:creationId xmlns:a16="http://schemas.microsoft.com/office/drawing/2014/main" id="{942ED820-0E6C-FDAD-9970-A89A304F3E56}"/>
              </a:ext>
            </a:extLst>
          </p:cNvPr>
          <p:cNvSpPr/>
          <p:nvPr/>
        </p:nvSpPr>
        <p:spPr>
          <a:xfrm>
            <a:off x="4320195" y="71718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54ED3A4B-32AA-FC76-7E5D-FE43A899DB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9219" y="6351192"/>
            <a:ext cx="1347999" cy="2011825"/>
          </a:xfrm>
          <a:prstGeom prst="rect">
            <a:avLst/>
          </a:prstGeom>
        </p:spPr>
      </p:pic>
      <p:sp>
        <p:nvSpPr>
          <p:cNvPr id="1038" name="Rectangle: Rounded Corners 1037">
            <a:extLst>
              <a:ext uri="{FF2B5EF4-FFF2-40B4-BE49-F238E27FC236}">
                <a16:creationId xmlns:a16="http://schemas.microsoft.com/office/drawing/2014/main" id="{92D45CEE-69D9-9A57-F149-7F32F627CD1F}"/>
              </a:ext>
            </a:extLst>
          </p:cNvPr>
          <p:cNvSpPr/>
          <p:nvPr/>
        </p:nvSpPr>
        <p:spPr>
          <a:xfrm>
            <a:off x="5541647" y="814940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39" name="Rectangle: Rounded Corners 1038">
            <a:extLst>
              <a:ext uri="{FF2B5EF4-FFF2-40B4-BE49-F238E27FC236}">
                <a16:creationId xmlns:a16="http://schemas.microsoft.com/office/drawing/2014/main" id="{F92D7211-CAB6-28A7-0888-7D5FA44FBCD6}"/>
              </a:ext>
            </a:extLst>
          </p:cNvPr>
          <p:cNvSpPr/>
          <p:nvPr/>
        </p:nvSpPr>
        <p:spPr>
          <a:xfrm>
            <a:off x="4868287" y="814979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E62A4650-EA25-5C51-FFD6-F1FC0E4D26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9682" y="7395451"/>
            <a:ext cx="1329916" cy="693691"/>
          </a:xfrm>
          <a:prstGeom prst="rect">
            <a:avLst/>
          </a:prstGeom>
        </p:spPr>
      </p:pic>
      <p:sp>
        <p:nvSpPr>
          <p:cNvPr id="1043" name="テキスト ボックス 300">
            <a:extLst>
              <a:ext uri="{FF2B5EF4-FFF2-40B4-BE49-F238E27FC236}">
                <a16:creationId xmlns:a16="http://schemas.microsoft.com/office/drawing/2014/main" id="{C2BC077F-56F4-B1A9-409A-3A0DD20332D0}"/>
              </a:ext>
            </a:extLst>
          </p:cNvPr>
          <p:cNvSpPr txBox="1"/>
          <p:nvPr/>
        </p:nvSpPr>
        <p:spPr>
          <a:xfrm>
            <a:off x="2956743" y="6275181"/>
            <a:ext cx="887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(**Optional Step)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other KANBAN label</a:t>
            </a:r>
            <a:endParaRPr kumimoji="1" lang="ja-JP" altLang="en-US" sz="600" dirty="0"/>
          </a:p>
        </p:txBody>
      </p:sp>
      <p:sp>
        <p:nvSpPr>
          <p:cNvPr id="1044" name="正方形/長方形 40">
            <a:extLst>
              <a:ext uri="{FF2B5EF4-FFF2-40B4-BE49-F238E27FC236}">
                <a16:creationId xmlns:a16="http://schemas.microsoft.com/office/drawing/2014/main" id="{6C181A2F-47F1-DB47-7354-D5B7086C8759}"/>
              </a:ext>
            </a:extLst>
          </p:cNvPr>
          <p:cNvSpPr/>
          <p:nvPr/>
        </p:nvSpPr>
        <p:spPr>
          <a:xfrm>
            <a:off x="2905732" y="6225440"/>
            <a:ext cx="3415517" cy="219191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2495185" y="7937086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9A194B50-F4AB-AC8D-3E5B-13DFF6832BE0}"/>
              </a:ext>
            </a:extLst>
          </p:cNvPr>
          <p:cNvSpPr txBox="1"/>
          <p:nvPr/>
        </p:nvSpPr>
        <p:spPr>
          <a:xfrm>
            <a:off x="1121736" y="2692745"/>
            <a:ext cx="70005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5" name="テキスト ボックス 37">
            <a:extLst>
              <a:ext uri="{FF2B5EF4-FFF2-40B4-BE49-F238E27FC236}">
                <a16:creationId xmlns:a16="http://schemas.microsoft.com/office/drawing/2014/main" id="{91A7522E-AF8A-4E26-3F2D-488A3B304206}"/>
              </a:ext>
            </a:extLst>
          </p:cNvPr>
          <p:cNvSpPr txBox="1"/>
          <p:nvPr/>
        </p:nvSpPr>
        <p:spPr>
          <a:xfrm>
            <a:off x="1108479" y="3109799"/>
            <a:ext cx="700055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6" name="正方形/長方形 40">
            <a:extLst>
              <a:ext uri="{FF2B5EF4-FFF2-40B4-BE49-F238E27FC236}">
                <a16:creationId xmlns:a16="http://schemas.microsoft.com/office/drawing/2014/main" id="{28234E2E-198D-69A9-8356-6185AFD745C3}"/>
              </a:ext>
            </a:extLst>
          </p:cNvPr>
          <p:cNvSpPr/>
          <p:nvPr/>
        </p:nvSpPr>
        <p:spPr>
          <a:xfrm>
            <a:off x="550182" y="283849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" name="グラフィックス 41" descr="右向き指示マーク">
            <a:extLst>
              <a:ext uri="{FF2B5EF4-FFF2-40B4-BE49-F238E27FC236}">
                <a16:creationId xmlns:a16="http://schemas.microsoft.com/office/drawing/2014/main" id="{AE099998-18CB-8591-B565-DBD946ABC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754202">
            <a:off x="1642546" y="3053281"/>
            <a:ext cx="236144" cy="236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3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F55B1-D45B-61F0-5A78-54E4C8D078CA}"/>
              </a:ext>
            </a:extLst>
          </p:cNvPr>
          <p:cNvGrpSpPr/>
          <p:nvPr/>
        </p:nvGrpSpPr>
        <p:grpSpPr>
          <a:xfrm>
            <a:off x="3751403" y="7436462"/>
            <a:ext cx="279963" cy="889166"/>
            <a:chOff x="2694384" y="4873406"/>
            <a:chExt cx="279963" cy="889166"/>
          </a:xfrm>
        </p:grpSpPr>
        <p:sp>
          <p:nvSpPr>
            <p:cNvPr id="44" name="台形 241">
              <a:extLst>
                <a:ext uri="{FF2B5EF4-FFF2-40B4-BE49-F238E27FC236}">
                  <a16:creationId xmlns:a16="http://schemas.microsoft.com/office/drawing/2014/main" id="{9B6CCF1B-3400-D48B-78CE-B2C33FEAF5DC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3DCF505-AF3B-AC99-049C-E1FBB9BB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47" name="テキスト ボックス 294">
            <a:extLst>
              <a:ext uri="{FF2B5EF4-FFF2-40B4-BE49-F238E27FC236}">
                <a16:creationId xmlns:a16="http://schemas.microsoft.com/office/drawing/2014/main" id="{453E8BCB-CAF6-2F0A-3A1B-F4EA98267298}"/>
              </a:ext>
            </a:extLst>
          </p:cNvPr>
          <p:cNvSpPr txBox="1"/>
          <p:nvPr/>
        </p:nvSpPr>
        <p:spPr>
          <a:xfrm>
            <a:off x="921206" y="4057499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294">
            <a:extLst>
              <a:ext uri="{FF2B5EF4-FFF2-40B4-BE49-F238E27FC236}">
                <a16:creationId xmlns:a16="http://schemas.microsoft.com/office/drawing/2014/main" id="{9DC072A6-CB35-BB5C-2945-2305227A0ED9}"/>
              </a:ext>
            </a:extLst>
          </p:cNvPr>
          <p:cNvSpPr txBox="1"/>
          <p:nvPr/>
        </p:nvSpPr>
        <p:spPr>
          <a:xfrm>
            <a:off x="4275750" y="4051314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294">
            <a:extLst>
              <a:ext uri="{FF2B5EF4-FFF2-40B4-BE49-F238E27FC236}">
                <a16:creationId xmlns:a16="http://schemas.microsoft.com/office/drawing/2014/main" id="{E5933249-340F-93F2-2C0D-2B0A7E4EF18E}"/>
              </a:ext>
            </a:extLst>
          </p:cNvPr>
          <p:cNvSpPr txBox="1"/>
          <p:nvPr/>
        </p:nvSpPr>
        <p:spPr>
          <a:xfrm>
            <a:off x="5265009" y="6477071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294">
            <a:extLst>
              <a:ext uri="{FF2B5EF4-FFF2-40B4-BE49-F238E27FC236}">
                <a16:creationId xmlns:a16="http://schemas.microsoft.com/office/drawing/2014/main" id="{1E797279-8BBB-AF96-F66F-D519066F3B0C}"/>
              </a:ext>
            </a:extLst>
          </p:cNvPr>
          <p:cNvSpPr txBox="1"/>
          <p:nvPr/>
        </p:nvSpPr>
        <p:spPr>
          <a:xfrm>
            <a:off x="887950" y="6455465"/>
            <a:ext cx="874330" cy="144655"/>
          </a:xfrm>
          <a:prstGeom prst="rect">
            <a:avLst/>
          </a:prstGeom>
          <a:solidFill>
            <a:srgbClr val="02468F"/>
          </a:solidFill>
        </p:spPr>
        <p:txBody>
          <a:bodyPr wrap="square" lIns="0" tIns="18288" rIns="0" bIns="18288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412">
            <a:extLst>
              <a:ext uri="{FF2B5EF4-FFF2-40B4-BE49-F238E27FC236}">
                <a16:creationId xmlns:a16="http://schemas.microsoft.com/office/drawing/2014/main" id="{1E80BE63-7B0A-5D9A-4246-83A6CF553DA9}"/>
              </a:ext>
            </a:extLst>
          </p:cNvPr>
          <p:cNvSpPr txBox="1"/>
          <p:nvPr/>
        </p:nvSpPr>
        <p:spPr>
          <a:xfrm>
            <a:off x="534142" y="557629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9B00E9-A14A-9FA6-7AC7-640D5CDA5D8D}"/>
              </a:ext>
            </a:extLst>
          </p:cNvPr>
          <p:cNvSpPr/>
          <p:nvPr/>
        </p:nvSpPr>
        <p:spPr>
          <a:xfrm>
            <a:off x="823164" y="556066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412">
            <a:extLst>
              <a:ext uri="{FF2B5EF4-FFF2-40B4-BE49-F238E27FC236}">
                <a16:creationId xmlns:a16="http://schemas.microsoft.com/office/drawing/2014/main" id="{5FE11FF1-3A17-485A-B04D-43F690B87C57}"/>
              </a:ext>
            </a:extLst>
          </p:cNvPr>
          <p:cNvSpPr txBox="1"/>
          <p:nvPr/>
        </p:nvSpPr>
        <p:spPr>
          <a:xfrm>
            <a:off x="1176418" y="556066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55" name="テキスト ボックス 412">
            <a:extLst>
              <a:ext uri="{FF2B5EF4-FFF2-40B4-BE49-F238E27FC236}">
                <a16:creationId xmlns:a16="http://schemas.microsoft.com/office/drawing/2014/main" id="{27442A62-FCAA-9BE1-AB06-643DB5F4AE36}"/>
              </a:ext>
            </a:extLst>
          </p:cNvPr>
          <p:cNvSpPr txBox="1"/>
          <p:nvPr/>
        </p:nvSpPr>
        <p:spPr>
          <a:xfrm>
            <a:off x="1364257" y="556207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57" name="テキスト ボックス 412">
            <a:extLst>
              <a:ext uri="{FF2B5EF4-FFF2-40B4-BE49-F238E27FC236}">
                <a16:creationId xmlns:a16="http://schemas.microsoft.com/office/drawing/2014/main" id="{BD8CE382-6EC3-F18B-8CCE-70ECA0DD1EFE}"/>
              </a:ext>
            </a:extLst>
          </p:cNvPr>
          <p:cNvSpPr txBox="1"/>
          <p:nvPr/>
        </p:nvSpPr>
        <p:spPr>
          <a:xfrm>
            <a:off x="3912541" y="5576295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22D4FC-0568-4AD1-DB0C-F686DD37587C}"/>
              </a:ext>
            </a:extLst>
          </p:cNvPr>
          <p:cNvSpPr/>
          <p:nvPr/>
        </p:nvSpPr>
        <p:spPr>
          <a:xfrm>
            <a:off x="4201563" y="5560667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9" name="テキスト ボックス 412">
            <a:extLst>
              <a:ext uri="{FF2B5EF4-FFF2-40B4-BE49-F238E27FC236}">
                <a16:creationId xmlns:a16="http://schemas.microsoft.com/office/drawing/2014/main" id="{4CBDF2F6-177C-A670-581D-D05780CC18F8}"/>
              </a:ext>
            </a:extLst>
          </p:cNvPr>
          <p:cNvSpPr txBox="1"/>
          <p:nvPr/>
        </p:nvSpPr>
        <p:spPr>
          <a:xfrm>
            <a:off x="4554817" y="5560667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60" name="テキスト ボックス 412">
            <a:extLst>
              <a:ext uri="{FF2B5EF4-FFF2-40B4-BE49-F238E27FC236}">
                <a16:creationId xmlns:a16="http://schemas.microsoft.com/office/drawing/2014/main" id="{F333A808-8154-2A5C-2AAD-A006132037B2}"/>
              </a:ext>
            </a:extLst>
          </p:cNvPr>
          <p:cNvSpPr txBox="1"/>
          <p:nvPr/>
        </p:nvSpPr>
        <p:spPr>
          <a:xfrm>
            <a:off x="4742656" y="5562077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0/50</a:t>
            </a:r>
          </a:p>
        </p:txBody>
      </p:sp>
      <p:sp>
        <p:nvSpPr>
          <p:cNvPr id="62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PD KANBAN for moving FG from WIP to FG store</a:t>
            </a:r>
            <a:endParaRPr kumimoji="1" lang="ja-JP" altLang="en-US" sz="600" dirty="0"/>
          </a:p>
        </p:txBody>
      </p:sp>
      <p:sp>
        <p:nvSpPr>
          <p:cNvPr id="63" name="テキスト ボックス 412">
            <a:extLst>
              <a:ext uri="{FF2B5EF4-FFF2-40B4-BE49-F238E27FC236}">
                <a16:creationId xmlns:a16="http://schemas.microsoft.com/office/drawing/2014/main" id="{2A7A3C8E-DBDF-0FE8-E48D-0F2A25327D80}"/>
              </a:ext>
            </a:extLst>
          </p:cNvPr>
          <p:cNvSpPr txBox="1"/>
          <p:nvPr/>
        </p:nvSpPr>
        <p:spPr>
          <a:xfrm>
            <a:off x="536751" y="7970528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id="{037D4101-CB71-01F2-D15A-A87958D273ED}"/>
              </a:ext>
            </a:extLst>
          </p:cNvPr>
          <p:cNvSpPr/>
          <p:nvPr/>
        </p:nvSpPr>
        <p:spPr>
          <a:xfrm>
            <a:off x="825773" y="7954900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F01</a:t>
            </a:r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D23390CB-D127-0496-73CB-A61DE64F84D5}"/>
              </a:ext>
            </a:extLst>
          </p:cNvPr>
          <p:cNvSpPr txBox="1"/>
          <p:nvPr/>
        </p:nvSpPr>
        <p:spPr>
          <a:xfrm>
            <a:off x="1176825" y="7956886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47E1A0E4-8896-E81C-51A3-2BC886A0ED96}"/>
              </a:ext>
            </a:extLst>
          </p:cNvPr>
          <p:cNvSpPr txBox="1"/>
          <p:nvPr/>
        </p:nvSpPr>
        <p:spPr>
          <a:xfrm>
            <a:off x="1364664" y="7958296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20/50</a:t>
            </a:r>
          </a:p>
        </p:txBody>
      </p:sp>
      <p:sp>
        <p:nvSpPr>
          <p:cNvPr id="451" name="Callout: Bent Line 450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1393783" y="7439608"/>
            <a:ext cx="1222436" cy="47538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112252"/>
              <a:gd name="adj6" fmla="val -28419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FG store barcode</a:t>
            </a:r>
          </a:p>
          <a:p>
            <a:r>
              <a:rPr kumimoji="1" lang="en-US" altLang="ja-JP" sz="600" dirty="0">
                <a:latin typeface="+mj-lt"/>
              </a:rPr>
              <a:t>The “Confirm[P4]” button will be enabled.</a:t>
            </a:r>
            <a:endParaRPr kumimoji="1" lang="ja-JP" altLang="en-US" sz="600" dirty="0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1157952" y="8086745"/>
            <a:ext cx="747585" cy="401579"/>
            <a:chOff x="7001199" y="5604763"/>
            <a:chExt cx="747585" cy="401579"/>
          </a:xfrm>
        </p:grpSpPr>
        <p:sp>
          <p:nvSpPr>
            <p:cNvPr id="454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55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456" name="テキスト ボックス 412">
            <a:extLst>
              <a:ext uri="{FF2B5EF4-FFF2-40B4-BE49-F238E27FC236}">
                <a16:creationId xmlns:a16="http://schemas.microsoft.com/office/drawing/2014/main" id="{AE3697AD-6082-7672-0C72-6C4FF5ECB1EC}"/>
              </a:ext>
            </a:extLst>
          </p:cNvPr>
          <p:cNvSpPr txBox="1"/>
          <p:nvPr/>
        </p:nvSpPr>
        <p:spPr>
          <a:xfrm>
            <a:off x="4910187" y="798939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190647B0-750F-C281-FACE-9F49EE182022}"/>
              </a:ext>
            </a:extLst>
          </p:cNvPr>
          <p:cNvSpPr/>
          <p:nvPr/>
        </p:nvSpPr>
        <p:spPr>
          <a:xfrm>
            <a:off x="5199209" y="7973769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F01</a:t>
            </a:r>
          </a:p>
        </p:txBody>
      </p:sp>
      <p:sp>
        <p:nvSpPr>
          <p:cNvPr id="458" name="テキスト ボックス 412">
            <a:extLst>
              <a:ext uri="{FF2B5EF4-FFF2-40B4-BE49-F238E27FC236}">
                <a16:creationId xmlns:a16="http://schemas.microsoft.com/office/drawing/2014/main" id="{3215BF2E-7904-F529-2821-1A5E5B60FC5E}"/>
              </a:ext>
            </a:extLst>
          </p:cNvPr>
          <p:cNvSpPr txBox="1"/>
          <p:nvPr/>
        </p:nvSpPr>
        <p:spPr>
          <a:xfrm>
            <a:off x="5559347" y="7973769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Total                     PCS</a:t>
            </a:r>
            <a:endParaRPr kumimoji="1" lang="ja-JP" altLang="en-US" sz="500" dirty="0"/>
          </a:p>
        </p:txBody>
      </p:sp>
      <p:sp>
        <p:nvSpPr>
          <p:cNvPr id="459" name="テキスト ボックス 412">
            <a:extLst>
              <a:ext uri="{FF2B5EF4-FFF2-40B4-BE49-F238E27FC236}">
                <a16:creationId xmlns:a16="http://schemas.microsoft.com/office/drawing/2014/main" id="{4FA48102-F270-3E75-3376-5C03769A09DE}"/>
              </a:ext>
            </a:extLst>
          </p:cNvPr>
          <p:cNvSpPr txBox="1"/>
          <p:nvPr/>
        </p:nvSpPr>
        <p:spPr>
          <a:xfrm>
            <a:off x="5747186" y="7975179"/>
            <a:ext cx="304122" cy="11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50/50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6A22E0-BF43-43ED-F6E1-5A622F618CE6}"/>
              </a:ext>
            </a:extLst>
          </p:cNvPr>
          <p:cNvSpPr/>
          <p:nvPr/>
        </p:nvSpPr>
        <p:spPr>
          <a:xfrm>
            <a:off x="2118342" y="2550522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29B3F9A-58E7-FCD2-438B-E5EE4EE4497B}"/>
              </a:ext>
            </a:extLst>
          </p:cNvPr>
          <p:cNvSpPr/>
          <p:nvPr/>
        </p:nvSpPr>
        <p:spPr>
          <a:xfrm>
            <a:off x="2610507" y="2559798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6BEF7F-5807-49A4-2274-10BEB16BE2A6}"/>
              </a:ext>
            </a:extLst>
          </p:cNvPr>
          <p:cNvSpPr/>
          <p:nvPr/>
        </p:nvSpPr>
        <p:spPr>
          <a:xfrm>
            <a:off x="508173" y="4801983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B9810D61-21CB-045D-93CC-73534E5DFDD5}"/>
              </a:ext>
            </a:extLst>
          </p:cNvPr>
          <p:cNvSpPr/>
          <p:nvPr/>
        </p:nvSpPr>
        <p:spPr>
          <a:xfrm>
            <a:off x="1000338" y="4811259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6AF52A79-9A23-6D37-7D54-097479A4EBBE}"/>
              </a:ext>
            </a:extLst>
          </p:cNvPr>
          <p:cNvSpPr/>
          <p:nvPr/>
        </p:nvSpPr>
        <p:spPr>
          <a:xfrm>
            <a:off x="3874260" y="4802902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0DCE8FFB-F3F8-FF3D-DC63-0DD4975AB484}"/>
              </a:ext>
            </a:extLst>
          </p:cNvPr>
          <p:cNvSpPr/>
          <p:nvPr/>
        </p:nvSpPr>
        <p:spPr>
          <a:xfrm>
            <a:off x="4366425" y="4808368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E8C2362-2EC5-B425-E321-B78C9DED9D03}"/>
              </a:ext>
            </a:extLst>
          </p:cNvPr>
          <p:cNvSpPr/>
          <p:nvPr/>
        </p:nvSpPr>
        <p:spPr>
          <a:xfrm>
            <a:off x="493791" y="7214692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id="{CBC30154-F3F6-77C3-E751-373A55BA9191}"/>
              </a:ext>
            </a:extLst>
          </p:cNvPr>
          <p:cNvSpPr/>
          <p:nvPr/>
        </p:nvSpPr>
        <p:spPr>
          <a:xfrm>
            <a:off x="997386" y="7223968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4BFCDFF8-DA4D-CCCC-817B-679F61275979}"/>
              </a:ext>
            </a:extLst>
          </p:cNvPr>
          <p:cNvSpPr/>
          <p:nvPr/>
        </p:nvSpPr>
        <p:spPr>
          <a:xfrm>
            <a:off x="4876837" y="7233613"/>
            <a:ext cx="1330958" cy="16175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45720"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Production No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id="{961325C9-E8EB-9E13-66D0-6B6E999DC810}"/>
              </a:ext>
            </a:extLst>
          </p:cNvPr>
          <p:cNvSpPr/>
          <p:nvPr/>
        </p:nvSpPr>
        <p:spPr>
          <a:xfrm>
            <a:off x="5369002" y="7242889"/>
            <a:ext cx="814683" cy="140046"/>
          </a:xfrm>
          <a:prstGeom prst="roundRect">
            <a:avLst/>
          </a:prstGeom>
          <a:solidFill>
            <a:srgbClr val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600" kern="0" dirty="0">
                <a:solidFill>
                  <a:prstClr val="black"/>
                </a:solidFill>
              </a:rPr>
              <a:t>Prod-0001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783BF-5007-D359-6E00-438BC61221A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1" y="4448825"/>
            <a:ext cx="542614" cy="441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FDA7F1-6B38-E195-50A9-6C7FBBAC8B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37" y="6921945"/>
            <a:ext cx="542614" cy="441245"/>
          </a:xfrm>
          <a:prstGeom prst="rect">
            <a:avLst/>
          </a:prstGeom>
        </p:spPr>
      </p:pic>
      <p:sp>
        <p:nvSpPr>
          <p:cNvPr id="61" name="Callout: Line 60">
            <a:extLst>
              <a:ext uri="{FF2B5EF4-FFF2-40B4-BE49-F238E27FC236}">
                <a16:creationId xmlns:a16="http://schemas.microsoft.com/office/drawing/2014/main" id="{BD15943D-92FE-1AB0-00E5-BDD35F8ADA2A}"/>
              </a:ext>
            </a:extLst>
          </p:cNvPr>
          <p:cNvSpPr/>
          <p:nvPr/>
        </p:nvSpPr>
        <p:spPr>
          <a:xfrm>
            <a:off x="2874621" y="2863943"/>
            <a:ext cx="689980" cy="262453"/>
          </a:xfrm>
          <a:prstGeom prst="borderCallout1">
            <a:avLst>
              <a:gd name="adj1" fmla="val 18750"/>
              <a:gd name="adj2" fmla="val -8333"/>
              <a:gd name="adj3" fmla="val -83478"/>
              <a:gd name="adj4" fmla="val -3281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From PS</a:t>
            </a:r>
          </a:p>
        </p:txBody>
      </p:sp>
    </p:spTree>
    <p:extLst>
      <p:ext uri="{BB962C8B-B14F-4D97-AF65-F5344CB8AC3E}">
        <p14:creationId xmlns:p14="http://schemas.microsoft.com/office/powerpoint/2010/main" val="3311708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Simple Inbound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  </a:t>
            </a:r>
            <a:r>
              <a:rPr kumimoji="1" lang="en-US" altLang="ja-JP" sz="1100" b="1" dirty="0"/>
              <a:t>- Inbound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:PART NAME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From KANBAN delivery date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Unit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Receive unit will be loaded from schedule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Will be loaded from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 </a:t>
            </a:r>
            <a:r>
              <a:rPr kumimoji="1" lang="en-US" altLang="ja-JP" sz="800" dirty="0">
                <a:latin typeface="+mj-lt"/>
              </a:rPr>
              <a:t>: The allowed location and free location will be loaded from the Location master. </a:t>
            </a:r>
            <a:r>
              <a:rPr kumimoji="1" lang="en-US" altLang="ja-JP" sz="800" dirty="0">
                <a:latin typeface="Arial 本文"/>
              </a:rPr>
              <a:t>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The location control will be identified in QR Code</a:t>
            </a: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43" name="矢印: 右 242">
            <a:extLst>
              <a:ext uri="{FF2B5EF4-FFF2-40B4-BE49-F238E27FC236}">
                <a16:creationId xmlns:a16="http://schemas.microsoft.com/office/drawing/2014/main" id="{51F7E81E-6DEB-86FE-B176-6BCE73543AF9}"/>
              </a:ext>
            </a:extLst>
          </p:cNvPr>
          <p:cNvSpPr/>
          <p:nvPr/>
        </p:nvSpPr>
        <p:spPr>
          <a:xfrm>
            <a:off x="1907198" y="4766799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69B08182-B6B5-0700-3E46-A14C57C3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19" y="4612924"/>
            <a:ext cx="774295" cy="629809"/>
          </a:xfrm>
          <a:prstGeom prst="rect">
            <a:avLst/>
          </a:prstGeom>
        </p:spPr>
      </p:pic>
      <p:sp>
        <p:nvSpPr>
          <p:cNvPr id="382" name="矢印: 右 242">
            <a:extLst>
              <a:ext uri="{FF2B5EF4-FFF2-40B4-BE49-F238E27FC236}">
                <a16:creationId xmlns:a16="http://schemas.microsoft.com/office/drawing/2014/main" id="{9E5B8CDC-4C80-CC4D-3E09-A04022EA1659}"/>
              </a:ext>
            </a:extLst>
          </p:cNvPr>
          <p:cNvSpPr/>
          <p:nvPr/>
        </p:nvSpPr>
        <p:spPr>
          <a:xfrm>
            <a:off x="3268854" y="4756978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4" name="矢印: 右 242">
            <a:extLst>
              <a:ext uri="{FF2B5EF4-FFF2-40B4-BE49-F238E27FC236}">
                <a16:creationId xmlns:a16="http://schemas.microsoft.com/office/drawing/2014/main" id="{90C3CD12-FA62-9F02-5678-740B8826888A}"/>
              </a:ext>
            </a:extLst>
          </p:cNvPr>
          <p:cNvSpPr/>
          <p:nvPr/>
        </p:nvSpPr>
        <p:spPr>
          <a:xfrm>
            <a:off x="3620826" y="8048670"/>
            <a:ext cx="304132" cy="249076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6A83-38C4-C357-4FDB-05607AC1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01" y="1654259"/>
            <a:ext cx="1347999" cy="2011825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556364A1-5126-4EB5-3C7C-CB78D086090E}"/>
              </a:ext>
            </a:extLst>
          </p:cNvPr>
          <p:cNvSpPr txBox="1"/>
          <p:nvPr/>
        </p:nvSpPr>
        <p:spPr>
          <a:xfrm>
            <a:off x="2510366" y="1755745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73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4" name="テキスト ボックス 412">
            <a:extLst>
              <a:ext uri="{FF2B5EF4-FFF2-40B4-BE49-F238E27FC236}">
                <a16:creationId xmlns:a16="http://schemas.microsoft.com/office/drawing/2014/main" id="{FE603994-0515-FD4D-4E6B-95702300EC59}"/>
              </a:ext>
            </a:extLst>
          </p:cNvPr>
          <p:cNvSpPr txBox="1"/>
          <p:nvPr/>
        </p:nvSpPr>
        <p:spPr>
          <a:xfrm>
            <a:off x="2142269" y="306513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0F69ECA3-1839-F270-D53F-EACB3D8CACE5}"/>
              </a:ext>
            </a:extLst>
          </p:cNvPr>
          <p:cNvSpPr/>
          <p:nvPr/>
        </p:nvSpPr>
        <p:spPr>
          <a:xfrm>
            <a:off x="2431291" y="304950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153" name="テキスト ボックス 300">
            <a:extLst>
              <a:ext uri="{FF2B5EF4-FFF2-40B4-BE49-F238E27FC236}">
                <a16:creationId xmlns:a16="http://schemas.microsoft.com/office/drawing/2014/main" id="{00D26BD4-E583-2DC6-3508-3F56F2DEE395}"/>
              </a:ext>
            </a:extLst>
          </p:cNvPr>
          <p:cNvSpPr txBox="1"/>
          <p:nvPr/>
        </p:nvSpPr>
        <p:spPr>
          <a:xfrm>
            <a:off x="2342673" y="8359043"/>
            <a:ext cx="105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(Step.3)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Click the Confirm[P4] to complete the operation</a:t>
            </a:r>
            <a:endParaRPr kumimoji="1" lang="ja-JP" altLang="en-US" sz="600" dirty="0"/>
          </a:p>
        </p:txBody>
      </p:sp>
      <p:sp>
        <p:nvSpPr>
          <p:cNvPr id="163" name="テキスト ボックス 300">
            <a:extLst>
              <a:ext uri="{FF2B5EF4-FFF2-40B4-BE49-F238E27FC236}">
                <a16:creationId xmlns:a16="http://schemas.microsoft.com/office/drawing/2014/main" id="{C6D57A29-CD70-DD71-460A-E5B788C2D2BC}"/>
              </a:ext>
            </a:extLst>
          </p:cNvPr>
          <p:cNvSpPr txBox="1"/>
          <p:nvPr/>
        </p:nvSpPr>
        <p:spPr>
          <a:xfrm>
            <a:off x="3096086" y="5040936"/>
            <a:ext cx="88757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(Step.1)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KANBAN for receive inspection with PO and record LOT</a:t>
            </a:r>
            <a:endParaRPr kumimoji="1" lang="ja-JP" altLang="en-US" sz="600" dirty="0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AE8D3CA1-69F6-F317-D779-68DCE6AF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48" y="6290438"/>
            <a:ext cx="1347999" cy="2011825"/>
          </a:xfrm>
          <a:prstGeom prst="rect">
            <a:avLst/>
          </a:prstGeom>
        </p:spPr>
      </p:pic>
      <p:sp>
        <p:nvSpPr>
          <p:cNvPr id="167" name="テキスト ボックス 294">
            <a:extLst>
              <a:ext uri="{FF2B5EF4-FFF2-40B4-BE49-F238E27FC236}">
                <a16:creationId xmlns:a16="http://schemas.microsoft.com/office/drawing/2014/main" id="{CA6E3409-9763-F8BA-076B-9E37901BBA29}"/>
              </a:ext>
            </a:extLst>
          </p:cNvPr>
          <p:cNvSpPr txBox="1"/>
          <p:nvPr/>
        </p:nvSpPr>
        <p:spPr>
          <a:xfrm>
            <a:off x="2388113" y="639192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5BF048C-5082-7F16-BF19-EE947FA2BEDB}"/>
              </a:ext>
            </a:extLst>
          </p:cNvPr>
          <p:cNvSpPr/>
          <p:nvPr/>
        </p:nvSpPr>
        <p:spPr>
          <a:xfrm>
            <a:off x="2651476" y="8088655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BA430413-1504-0B9B-ECE3-3C3A1154015C}"/>
              </a:ext>
            </a:extLst>
          </p:cNvPr>
          <p:cNvSpPr/>
          <p:nvPr/>
        </p:nvSpPr>
        <p:spPr>
          <a:xfrm>
            <a:off x="1978116" y="8089037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1185C2C-6EA1-5E52-EFDA-D815D7063F82}"/>
              </a:ext>
            </a:extLst>
          </p:cNvPr>
          <p:cNvGrpSpPr/>
          <p:nvPr/>
        </p:nvGrpSpPr>
        <p:grpSpPr>
          <a:xfrm>
            <a:off x="6988705" y="6421882"/>
            <a:ext cx="747585" cy="401579"/>
            <a:chOff x="7001199" y="5604763"/>
            <a:chExt cx="747585" cy="401579"/>
          </a:xfrm>
        </p:grpSpPr>
        <p:sp>
          <p:nvSpPr>
            <p:cNvPr id="178" name="正方形/長方形 40">
              <a:extLst>
                <a:ext uri="{FF2B5EF4-FFF2-40B4-BE49-F238E27FC236}">
                  <a16:creationId xmlns:a16="http://schemas.microsoft.com/office/drawing/2014/main" id="{80850779-A3C4-4F50-6BA7-32201FD9D51E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79" name="グラフィックス 41" descr="右向き指示マーク">
              <a:extLst>
                <a:ext uri="{FF2B5EF4-FFF2-40B4-BE49-F238E27FC236}">
                  <a16:creationId xmlns:a16="http://schemas.microsoft.com/office/drawing/2014/main" id="{891A4480-2E36-D983-B4D7-7CCC42EC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18C053D-F8C0-D08F-AE15-940C87878546}"/>
              </a:ext>
            </a:extLst>
          </p:cNvPr>
          <p:cNvGrpSpPr/>
          <p:nvPr/>
        </p:nvGrpSpPr>
        <p:grpSpPr>
          <a:xfrm>
            <a:off x="3978450" y="7899011"/>
            <a:ext cx="1075165" cy="745191"/>
            <a:chOff x="4269439" y="6649287"/>
            <a:chExt cx="1075165" cy="745191"/>
          </a:xfrm>
        </p:grpSpPr>
        <p:pic>
          <p:nvPicPr>
            <p:cNvPr id="1046" name="図 358">
              <a:extLst>
                <a:ext uri="{FF2B5EF4-FFF2-40B4-BE49-F238E27FC236}">
                  <a16:creationId xmlns:a16="http://schemas.microsoft.com/office/drawing/2014/main" id="{30A21F40-2D0A-998B-5560-BB0461BF0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9439" y="6649287"/>
              <a:ext cx="1075165" cy="745191"/>
            </a:xfrm>
            <a:prstGeom prst="rect">
              <a:avLst/>
            </a:prstGeom>
          </p:spPr>
        </p:pic>
        <p:pic>
          <p:nvPicPr>
            <p:cNvPr id="1047" name="図 359">
              <a:extLst>
                <a:ext uri="{FF2B5EF4-FFF2-40B4-BE49-F238E27FC236}">
                  <a16:creationId xmlns:a16="http://schemas.microsoft.com/office/drawing/2014/main" id="{D05AFC0A-31D6-101B-F577-CE7E9E861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5469" y="7036183"/>
              <a:ext cx="847293" cy="112175"/>
            </a:xfrm>
            <a:prstGeom prst="rect">
              <a:avLst/>
            </a:prstGeom>
          </p:spPr>
        </p:pic>
        <p:sp>
          <p:nvSpPr>
            <p:cNvPr id="1048" name="テキスト ボックス 360">
              <a:extLst>
                <a:ext uri="{FF2B5EF4-FFF2-40B4-BE49-F238E27FC236}">
                  <a16:creationId xmlns:a16="http://schemas.microsoft.com/office/drawing/2014/main" id="{4CFE2AB9-3913-0AC1-9146-C22BF2C2873E}"/>
                </a:ext>
              </a:extLst>
            </p:cNvPr>
            <p:cNvSpPr txBox="1"/>
            <p:nvPr/>
          </p:nvSpPr>
          <p:spPr>
            <a:xfrm>
              <a:off x="4363622" y="7003236"/>
              <a:ext cx="87155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Operation completed</a:t>
              </a:r>
            </a:p>
          </p:txBody>
        </p:sp>
        <p:sp>
          <p:nvSpPr>
            <p:cNvPr id="1049" name="テキスト ボックス 360">
              <a:extLst>
                <a:ext uri="{FF2B5EF4-FFF2-40B4-BE49-F238E27FC236}">
                  <a16:creationId xmlns:a16="http://schemas.microsoft.com/office/drawing/2014/main" id="{79901744-BACC-E3B4-3801-A8BED876E4C4}"/>
                </a:ext>
              </a:extLst>
            </p:cNvPr>
            <p:cNvSpPr txBox="1"/>
            <p:nvPr/>
          </p:nvSpPr>
          <p:spPr>
            <a:xfrm>
              <a:off x="4359449" y="6939160"/>
              <a:ext cx="871556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kumimoji="1" lang="en-US" altLang="ja-JP" sz="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INFORMATION</a:t>
              </a:r>
            </a:p>
          </p:txBody>
        </p:sp>
        <p:pic>
          <p:nvPicPr>
            <p:cNvPr id="1050" name="Picture 2" descr="info&quot; Icon - Download for free – Iconduck">
              <a:extLst>
                <a:ext uri="{FF2B5EF4-FFF2-40B4-BE49-F238E27FC236}">
                  <a16:creationId xmlns:a16="http://schemas.microsoft.com/office/drawing/2014/main" id="{D8FB6C6A-62A3-129F-78C5-E7F7684F4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737" y="6731256"/>
              <a:ext cx="184410" cy="184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EFB9EF2D-954B-703C-A4DC-35015B6E5400}"/>
              </a:ext>
            </a:extLst>
          </p:cNvPr>
          <p:cNvGrpSpPr/>
          <p:nvPr/>
        </p:nvGrpSpPr>
        <p:grpSpPr>
          <a:xfrm>
            <a:off x="2705190" y="4948249"/>
            <a:ext cx="279963" cy="889166"/>
            <a:chOff x="2694384" y="4873406"/>
            <a:chExt cx="279963" cy="889166"/>
          </a:xfrm>
        </p:grpSpPr>
        <p:sp>
          <p:nvSpPr>
            <p:cNvPr id="140" name="台形 241">
              <a:extLst>
                <a:ext uri="{FF2B5EF4-FFF2-40B4-BE49-F238E27FC236}">
                  <a16:creationId xmlns:a16="http://schemas.microsoft.com/office/drawing/2014/main" id="{AB5E0FF9-52E9-92FD-8A9D-0B43B0B067A6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E02B33CE-8289-81BB-6BF2-C5D571EA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4" y="5075095"/>
              <a:ext cx="279963" cy="68747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D375EDB-3E06-EB95-C6F2-C7760F11B039}"/>
              </a:ext>
            </a:extLst>
          </p:cNvPr>
          <p:cNvSpPr/>
          <p:nvPr/>
        </p:nvSpPr>
        <p:spPr>
          <a:xfrm>
            <a:off x="2106869" y="2552164"/>
            <a:ext cx="1330958" cy="740423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9CFEA90-3874-D760-B486-F079A745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2" y="3912258"/>
            <a:ext cx="1347999" cy="2011825"/>
          </a:xfrm>
          <a:prstGeom prst="rect">
            <a:avLst/>
          </a:prstGeom>
        </p:spPr>
      </p:pic>
      <p:sp>
        <p:nvSpPr>
          <p:cNvPr id="43" name="テキスト ボックス 294">
            <a:extLst>
              <a:ext uri="{FF2B5EF4-FFF2-40B4-BE49-F238E27FC236}">
                <a16:creationId xmlns:a16="http://schemas.microsoft.com/office/drawing/2014/main" id="{15A3CA33-5039-035B-9DE4-6D1B880C35E1}"/>
              </a:ext>
            </a:extLst>
          </p:cNvPr>
          <p:cNvSpPr txBox="1"/>
          <p:nvPr/>
        </p:nvSpPr>
        <p:spPr>
          <a:xfrm>
            <a:off x="909927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F0F69A-1ED1-1426-B291-E5C0763FF156}"/>
              </a:ext>
            </a:extLst>
          </p:cNvPr>
          <p:cNvSpPr/>
          <p:nvPr/>
        </p:nvSpPr>
        <p:spPr>
          <a:xfrm>
            <a:off x="506430" y="4810163"/>
            <a:ext cx="1330958" cy="7328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6707C80-4DFB-8303-F446-AA43232D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67" y="3912258"/>
            <a:ext cx="1347999" cy="2011825"/>
          </a:xfrm>
          <a:prstGeom prst="rect">
            <a:avLst/>
          </a:prstGeom>
        </p:spPr>
      </p:pic>
      <p:sp>
        <p:nvSpPr>
          <p:cNvPr id="57" name="テキスト ボックス 294">
            <a:extLst>
              <a:ext uri="{FF2B5EF4-FFF2-40B4-BE49-F238E27FC236}">
                <a16:creationId xmlns:a16="http://schemas.microsoft.com/office/drawing/2014/main" id="{8757CE93-9C53-15BF-1EEB-50000728BD9D}"/>
              </a:ext>
            </a:extLst>
          </p:cNvPr>
          <p:cNvSpPr txBox="1"/>
          <p:nvPr/>
        </p:nvSpPr>
        <p:spPr>
          <a:xfrm>
            <a:off x="4516032" y="4013744"/>
            <a:ext cx="874330" cy="200055"/>
          </a:xfrm>
          <a:prstGeom prst="rect">
            <a:avLst/>
          </a:prstGeom>
          <a:solidFill>
            <a:srgbClr val="02468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B67B84-8557-F823-EFB9-0B7C6AFB4E2B}"/>
              </a:ext>
            </a:extLst>
          </p:cNvPr>
          <p:cNvSpPr/>
          <p:nvPr/>
        </p:nvSpPr>
        <p:spPr>
          <a:xfrm>
            <a:off x="4112535" y="4810164"/>
            <a:ext cx="1330958" cy="882038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CC8EC3B9-14B3-CE68-F390-A90A3670C114}"/>
              </a:ext>
            </a:extLst>
          </p:cNvPr>
          <p:cNvSpPr/>
          <p:nvPr/>
        </p:nvSpPr>
        <p:spPr>
          <a:xfrm>
            <a:off x="1976710" y="7192120"/>
            <a:ext cx="1330958" cy="875144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algn="l" defTabSz="914400"/>
            <a:endParaRPr kumimoji="1" lang="en-US" sz="500" kern="0" dirty="0">
              <a:solidFill>
                <a:prstClr val="black"/>
              </a:solidFill>
            </a:endParaRPr>
          </a:p>
        </p:txBody>
      </p:sp>
      <p:sp>
        <p:nvSpPr>
          <p:cNvPr id="484" name="Isosceles Triangle 483">
            <a:extLst>
              <a:ext uri="{FF2B5EF4-FFF2-40B4-BE49-F238E27FC236}">
                <a16:creationId xmlns:a16="http://schemas.microsoft.com/office/drawing/2014/main" id="{915E7201-1EBE-1B2C-00E2-210D8AB941CB}"/>
              </a:ext>
            </a:extLst>
          </p:cNvPr>
          <p:cNvSpPr/>
          <p:nvPr/>
        </p:nvSpPr>
        <p:spPr>
          <a:xfrm>
            <a:off x="5829825" y="106394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5" name="テキスト ボックス 412">
            <a:extLst>
              <a:ext uri="{FF2B5EF4-FFF2-40B4-BE49-F238E27FC236}">
                <a16:creationId xmlns:a16="http://schemas.microsoft.com/office/drawing/2014/main" id="{BB219777-A861-19AD-6E28-B2261DD2F88F}"/>
              </a:ext>
            </a:extLst>
          </p:cNvPr>
          <p:cNvSpPr txBox="1"/>
          <p:nvPr/>
        </p:nvSpPr>
        <p:spPr>
          <a:xfrm>
            <a:off x="2784214" y="3049112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86" name="テキスト ボックス 412">
            <a:extLst>
              <a:ext uri="{FF2B5EF4-FFF2-40B4-BE49-F238E27FC236}">
                <a16:creationId xmlns:a16="http://schemas.microsoft.com/office/drawing/2014/main" id="{E3B1AB53-0BBD-2555-8B08-E418569DA00B}"/>
              </a:ext>
            </a:extLst>
          </p:cNvPr>
          <p:cNvSpPr txBox="1"/>
          <p:nvPr/>
        </p:nvSpPr>
        <p:spPr>
          <a:xfrm>
            <a:off x="2972053" y="3050522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DF70F8E-D240-B36F-E51A-F45CE46494F9}"/>
              </a:ext>
            </a:extLst>
          </p:cNvPr>
          <p:cNvSpPr txBox="1"/>
          <p:nvPr/>
        </p:nvSpPr>
        <p:spPr>
          <a:xfrm>
            <a:off x="2149155" y="274938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id="{BAA3078D-93D4-18F2-B12C-5B2628D0A97D}"/>
              </a:ext>
            </a:extLst>
          </p:cNvPr>
          <p:cNvSpPr/>
          <p:nvPr/>
        </p:nvSpPr>
        <p:spPr>
          <a:xfrm>
            <a:off x="2426837" y="272879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7304F988-5BD2-A1B2-CA0A-F24B683FB398}"/>
              </a:ext>
            </a:extLst>
          </p:cNvPr>
          <p:cNvSpPr txBox="1"/>
          <p:nvPr/>
        </p:nvSpPr>
        <p:spPr>
          <a:xfrm>
            <a:off x="2876237" y="275203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id="{E3F08844-67C4-9645-7072-7ABA8543F148}"/>
              </a:ext>
            </a:extLst>
          </p:cNvPr>
          <p:cNvSpPr/>
          <p:nvPr/>
        </p:nvSpPr>
        <p:spPr>
          <a:xfrm>
            <a:off x="3036726" y="272820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492" name="テキスト ボックス 412">
            <a:extLst>
              <a:ext uri="{FF2B5EF4-FFF2-40B4-BE49-F238E27FC236}">
                <a16:creationId xmlns:a16="http://schemas.microsoft.com/office/drawing/2014/main" id="{1EC7B0E5-701F-4C81-0328-114E5439291A}"/>
              </a:ext>
            </a:extLst>
          </p:cNvPr>
          <p:cNvSpPr txBox="1"/>
          <p:nvPr/>
        </p:nvSpPr>
        <p:spPr>
          <a:xfrm>
            <a:off x="2149155" y="286905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493" name="テキスト ボックス 412">
            <a:extLst>
              <a:ext uri="{FF2B5EF4-FFF2-40B4-BE49-F238E27FC236}">
                <a16:creationId xmlns:a16="http://schemas.microsoft.com/office/drawing/2014/main" id="{79FA3B82-46B1-6F71-DC9F-19297F6D8266}"/>
              </a:ext>
            </a:extLst>
          </p:cNvPr>
          <p:cNvSpPr txBox="1"/>
          <p:nvPr/>
        </p:nvSpPr>
        <p:spPr>
          <a:xfrm>
            <a:off x="2838703" y="287046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494" name="テキスト ボックス 412">
            <a:extLst>
              <a:ext uri="{FF2B5EF4-FFF2-40B4-BE49-F238E27FC236}">
                <a16:creationId xmlns:a16="http://schemas.microsoft.com/office/drawing/2014/main" id="{89EC195B-0C08-CA61-E695-0FCF70976D24}"/>
              </a:ext>
            </a:extLst>
          </p:cNvPr>
          <p:cNvSpPr txBox="1"/>
          <p:nvPr/>
        </p:nvSpPr>
        <p:spPr>
          <a:xfrm>
            <a:off x="545010" y="528974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B4634F32-39CF-4FA6-A73B-611EB6D59B8F}"/>
              </a:ext>
            </a:extLst>
          </p:cNvPr>
          <p:cNvSpPr/>
          <p:nvPr/>
        </p:nvSpPr>
        <p:spPr>
          <a:xfrm>
            <a:off x="834032" y="5274118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498" name="テキスト ボックス 412">
            <a:extLst>
              <a:ext uri="{FF2B5EF4-FFF2-40B4-BE49-F238E27FC236}">
                <a16:creationId xmlns:a16="http://schemas.microsoft.com/office/drawing/2014/main" id="{E11D9522-05F0-1AF6-14FD-87D2FD74B8DC}"/>
              </a:ext>
            </a:extLst>
          </p:cNvPr>
          <p:cNvSpPr txBox="1"/>
          <p:nvPr/>
        </p:nvSpPr>
        <p:spPr>
          <a:xfrm>
            <a:off x="1186955" y="5273724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499" name="テキスト ボックス 412">
            <a:extLst>
              <a:ext uri="{FF2B5EF4-FFF2-40B4-BE49-F238E27FC236}">
                <a16:creationId xmlns:a16="http://schemas.microsoft.com/office/drawing/2014/main" id="{830F5241-EB9D-99FA-4DDE-F60C83C97D7D}"/>
              </a:ext>
            </a:extLst>
          </p:cNvPr>
          <p:cNvSpPr txBox="1"/>
          <p:nvPr/>
        </p:nvSpPr>
        <p:spPr>
          <a:xfrm>
            <a:off x="1374794" y="5275134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323FA5C9-6D39-6363-A058-6A5CB59DF5D8}"/>
              </a:ext>
            </a:extLst>
          </p:cNvPr>
          <p:cNvSpPr txBox="1"/>
          <p:nvPr/>
        </p:nvSpPr>
        <p:spPr>
          <a:xfrm>
            <a:off x="551896" y="4969231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17955D52-14F4-26E2-CA09-B3AFCD3FDAC3}"/>
              </a:ext>
            </a:extLst>
          </p:cNvPr>
          <p:cNvSpPr/>
          <p:nvPr/>
        </p:nvSpPr>
        <p:spPr>
          <a:xfrm>
            <a:off x="829578" y="4948637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282B2EE6-3F79-1CA3-BB1D-8931CACCE74D}"/>
              </a:ext>
            </a:extLst>
          </p:cNvPr>
          <p:cNvSpPr txBox="1"/>
          <p:nvPr/>
        </p:nvSpPr>
        <p:spPr>
          <a:xfrm>
            <a:off x="1278978" y="4971874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38EB51E7-FCAA-8C77-AAA9-7DE60C36A672}"/>
              </a:ext>
            </a:extLst>
          </p:cNvPr>
          <p:cNvSpPr/>
          <p:nvPr/>
        </p:nvSpPr>
        <p:spPr>
          <a:xfrm>
            <a:off x="1439467" y="4948044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04" name="テキスト ボックス 412">
            <a:extLst>
              <a:ext uri="{FF2B5EF4-FFF2-40B4-BE49-F238E27FC236}">
                <a16:creationId xmlns:a16="http://schemas.microsoft.com/office/drawing/2014/main" id="{EC3E55EB-9FAB-694B-466F-03FD4AD9884D}"/>
              </a:ext>
            </a:extLst>
          </p:cNvPr>
          <p:cNvSpPr txBox="1"/>
          <p:nvPr/>
        </p:nvSpPr>
        <p:spPr>
          <a:xfrm>
            <a:off x="551896" y="5088893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05" name="テキスト ボックス 412">
            <a:extLst>
              <a:ext uri="{FF2B5EF4-FFF2-40B4-BE49-F238E27FC236}">
                <a16:creationId xmlns:a16="http://schemas.microsoft.com/office/drawing/2014/main" id="{682F11E7-7BF7-1EF0-4E15-B80BE4309BB7}"/>
              </a:ext>
            </a:extLst>
          </p:cNvPr>
          <p:cNvSpPr txBox="1"/>
          <p:nvPr/>
        </p:nvSpPr>
        <p:spPr>
          <a:xfrm>
            <a:off x="1246547" y="5090303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endParaRPr kumimoji="1" lang="en-US" altLang="ja-JP" sz="500" dirty="0"/>
          </a:p>
        </p:txBody>
      </p:sp>
      <p:sp>
        <p:nvSpPr>
          <p:cNvPr id="506" name="テキスト ボックス 412">
            <a:extLst>
              <a:ext uri="{FF2B5EF4-FFF2-40B4-BE49-F238E27FC236}">
                <a16:creationId xmlns:a16="http://schemas.microsoft.com/office/drawing/2014/main" id="{98FEBDFF-9A4A-C78B-C6AC-F98A271EB0A2}"/>
              </a:ext>
            </a:extLst>
          </p:cNvPr>
          <p:cNvSpPr txBox="1"/>
          <p:nvPr/>
        </p:nvSpPr>
        <p:spPr>
          <a:xfrm>
            <a:off x="4151647" y="530306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id="{66A02858-0921-09B4-B6CF-454104217084}"/>
              </a:ext>
            </a:extLst>
          </p:cNvPr>
          <p:cNvSpPr/>
          <p:nvPr/>
        </p:nvSpPr>
        <p:spPr>
          <a:xfrm>
            <a:off x="4440669" y="528743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kern="0" dirty="0">
              <a:solidFill>
                <a:prstClr val="black"/>
              </a:solidFill>
            </a:endParaRPr>
          </a:p>
        </p:txBody>
      </p:sp>
      <p:sp>
        <p:nvSpPr>
          <p:cNvPr id="510" name="テキスト ボックス 412">
            <a:extLst>
              <a:ext uri="{FF2B5EF4-FFF2-40B4-BE49-F238E27FC236}">
                <a16:creationId xmlns:a16="http://schemas.microsoft.com/office/drawing/2014/main" id="{C3EDC2FB-6BA4-A833-0294-17C0D299F81C}"/>
              </a:ext>
            </a:extLst>
          </p:cNvPr>
          <p:cNvSpPr txBox="1"/>
          <p:nvPr/>
        </p:nvSpPr>
        <p:spPr>
          <a:xfrm>
            <a:off x="4793592" y="5287045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11" name="テキスト ボックス 412">
            <a:extLst>
              <a:ext uri="{FF2B5EF4-FFF2-40B4-BE49-F238E27FC236}">
                <a16:creationId xmlns:a16="http://schemas.microsoft.com/office/drawing/2014/main" id="{A849DDA0-B1FB-B777-1BB5-68C7A512813A}"/>
              </a:ext>
            </a:extLst>
          </p:cNvPr>
          <p:cNvSpPr txBox="1"/>
          <p:nvPr/>
        </p:nvSpPr>
        <p:spPr>
          <a:xfrm>
            <a:off x="4981431" y="5288455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3DB19AB0-E88D-3D12-E4E3-6A7244B1CD53}"/>
              </a:ext>
            </a:extLst>
          </p:cNvPr>
          <p:cNvSpPr txBox="1"/>
          <p:nvPr/>
        </p:nvSpPr>
        <p:spPr>
          <a:xfrm>
            <a:off x="4158533" y="498255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id="{24B4B96C-AC41-6356-1DDA-ED84390A9FCB}"/>
              </a:ext>
            </a:extLst>
          </p:cNvPr>
          <p:cNvSpPr/>
          <p:nvPr/>
        </p:nvSpPr>
        <p:spPr>
          <a:xfrm>
            <a:off x="4436215" y="4961958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D5B503ED-DF87-9153-5591-4852BDF9993D}"/>
              </a:ext>
            </a:extLst>
          </p:cNvPr>
          <p:cNvSpPr txBox="1"/>
          <p:nvPr/>
        </p:nvSpPr>
        <p:spPr>
          <a:xfrm>
            <a:off x="4885615" y="4985195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id="{4BB0D487-9D42-DBC5-FCE2-5C3AF1A28356}"/>
              </a:ext>
            </a:extLst>
          </p:cNvPr>
          <p:cNvSpPr/>
          <p:nvPr/>
        </p:nvSpPr>
        <p:spPr>
          <a:xfrm>
            <a:off x="5046104" y="4961365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16" name="テキスト ボックス 412">
            <a:extLst>
              <a:ext uri="{FF2B5EF4-FFF2-40B4-BE49-F238E27FC236}">
                <a16:creationId xmlns:a16="http://schemas.microsoft.com/office/drawing/2014/main" id="{A6A848F3-E777-C22E-81B7-1EFB774F333C}"/>
              </a:ext>
            </a:extLst>
          </p:cNvPr>
          <p:cNvSpPr txBox="1"/>
          <p:nvPr/>
        </p:nvSpPr>
        <p:spPr>
          <a:xfrm>
            <a:off x="4158533" y="5102214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17" name="テキスト ボックス 412">
            <a:extLst>
              <a:ext uri="{FF2B5EF4-FFF2-40B4-BE49-F238E27FC236}">
                <a16:creationId xmlns:a16="http://schemas.microsoft.com/office/drawing/2014/main" id="{5D7BE39F-017A-2420-D923-78CD5771837E}"/>
              </a:ext>
            </a:extLst>
          </p:cNvPr>
          <p:cNvSpPr txBox="1"/>
          <p:nvPr/>
        </p:nvSpPr>
        <p:spPr>
          <a:xfrm>
            <a:off x="4848081" y="5103624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26" name="テキスト ボックス 412">
            <a:extLst>
              <a:ext uri="{FF2B5EF4-FFF2-40B4-BE49-F238E27FC236}">
                <a16:creationId xmlns:a16="http://schemas.microsoft.com/office/drawing/2014/main" id="{2A7A3C8E-DBDF-0FE8-E48D-0F2A25327D80}"/>
              </a:ext>
            </a:extLst>
          </p:cNvPr>
          <p:cNvSpPr txBox="1"/>
          <p:nvPr/>
        </p:nvSpPr>
        <p:spPr>
          <a:xfrm>
            <a:off x="2020016" y="7707663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id="{037D4101-CB71-01F2-D15A-A87958D273ED}"/>
              </a:ext>
            </a:extLst>
          </p:cNvPr>
          <p:cNvSpPr/>
          <p:nvPr/>
        </p:nvSpPr>
        <p:spPr>
          <a:xfrm>
            <a:off x="2309038" y="7692035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Q01</a:t>
            </a:r>
          </a:p>
        </p:txBody>
      </p:sp>
      <p:sp>
        <p:nvSpPr>
          <p:cNvPr id="532" name="テキスト ボックス 412">
            <a:extLst>
              <a:ext uri="{FF2B5EF4-FFF2-40B4-BE49-F238E27FC236}">
                <a16:creationId xmlns:a16="http://schemas.microsoft.com/office/drawing/2014/main" id="{280D49BE-29DB-70E4-A53E-99240FB4CD5D}"/>
              </a:ext>
            </a:extLst>
          </p:cNvPr>
          <p:cNvSpPr txBox="1"/>
          <p:nvPr/>
        </p:nvSpPr>
        <p:spPr>
          <a:xfrm>
            <a:off x="2661267" y="7684521"/>
            <a:ext cx="64121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r>
              <a:rPr kumimoji="1" lang="en-US" altLang="ja-JP" sz="500" dirty="0"/>
              <a:t>Stock                    PCS</a:t>
            </a:r>
            <a:endParaRPr kumimoji="1" lang="ja-JP" altLang="en-US" sz="500" dirty="0"/>
          </a:p>
        </p:txBody>
      </p:sp>
      <p:sp>
        <p:nvSpPr>
          <p:cNvPr id="533" name="テキスト ボックス 412">
            <a:extLst>
              <a:ext uri="{FF2B5EF4-FFF2-40B4-BE49-F238E27FC236}">
                <a16:creationId xmlns:a16="http://schemas.microsoft.com/office/drawing/2014/main" id="{1A2EBCA2-742C-F74F-5715-448ECE2AE995}"/>
              </a:ext>
            </a:extLst>
          </p:cNvPr>
          <p:cNvSpPr txBox="1"/>
          <p:nvPr/>
        </p:nvSpPr>
        <p:spPr>
          <a:xfrm>
            <a:off x="2849106" y="7685931"/>
            <a:ext cx="30412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100,000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1BDAC782-9612-033E-A451-084F0B0B17DF}"/>
              </a:ext>
            </a:extLst>
          </p:cNvPr>
          <p:cNvSpPr txBox="1"/>
          <p:nvPr/>
        </p:nvSpPr>
        <p:spPr>
          <a:xfrm>
            <a:off x="2026208" y="7418139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Size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id="{681AC539-C20A-3A18-812E-78A933B6B483}"/>
              </a:ext>
            </a:extLst>
          </p:cNvPr>
          <p:cNvSpPr/>
          <p:nvPr/>
        </p:nvSpPr>
        <p:spPr>
          <a:xfrm>
            <a:off x="2303890" y="7397545"/>
            <a:ext cx="425195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5,000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DAD63300-652E-E17C-99EC-95C7E0B9E838}"/>
              </a:ext>
            </a:extLst>
          </p:cNvPr>
          <p:cNvSpPr txBox="1"/>
          <p:nvPr/>
        </p:nvSpPr>
        <p:spPr>
          <a:xfrm>
            <a:off x="2753290" y="7420782"/>
            <a:ext cx="27768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Unit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id="{CF357599-113C-B78B-66BB-A5FFF5EBB420}"/>
              </a:ext>
            </a:extLst>
          </p:cNvPr>
          <p:cNvSpPr/>
          <p:nvPr/>
        </p:nvSpPr>
        <p:spPr>
          <a:xfrm>
            <a:off x="2913779" y="7396952"/>
            <a:ext cx="385856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r" defTabSz="914400"/>
            <a:r>
              <a:rPr kumimoji="1" lang="en-US" sz="600" kern="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539" name="テキスト ボックス 412">
            <a:extLst>
              <a:ext uri="{FF2B5EF4-FFF2-40B4-BE49-F238E27FC236}">
                <a16:creationId xmlns:a16="http://schemas.microsoft.com/office/drawing/2014/main" id="{9D620BDF-8130-6A4F-19D4-226FA2E4C8B3}"/>
              </a:ext>
            </a:extLst>
          </p:cNvPr>
          <p:cNvSpPr txBox="1"/>
          <p:nvPr/>
        </p:nvSpPr>
        <p:spPr>
          <a:xfrm>
            <a:off x="2026208" y="7537801"/>
            <a:ext cx="1264467" cy="1138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18288" rIns="0" bIns="18288" rtlCol="0">
            <a:spAutoFit/>
          </a:bodyPr>
          <a:lstStyle/>
          <a:p>
            <a:pPr algn="r"/>
            <a:r>
              <a:rPr kumimoji="1" lang="en-US" altLang="ja-JP" sz="500" dirty="0"/>
              <a:t>Total Qty                             PCS</a:t>
            </a:r>
            <a:endParaRPr kumimoji="1" lang="ja-JP" altLang="en-US" sz="500" dirty="0"/>
          </a:p>
        </p:txBody>
      </p:sp>
      <p:sp>
        <p:nvSpPr>
          <p:cNvPr id="540" name="テキスト ボックス 412">
            <a:extLst>
              <a:ext uri="{FF2B5EF4-FFF2-40B4-BE49-F238E27FC236}">
                <a16:creationId xmlns:a16="http://schemas.microsoft.com/office/drawing/2014/main" id="{40ECFF69-1245-9928-4AC3-DB222BC33D43}"/>
              </a:ext>
            </a:extLst>
          </p:cNvPr>
          <p:cNvSpPr txBox="1"/>
          <p:nvPr/>
        </p:nvSpPr>
        <p:spPr>
          <a:xfrm>
            <a:off x="2715756" y="7539211"/>
            <a:ext cx="425662" cy="11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18288" rIns="9144" bIns="18288" rtlCol="0">
            <a:spAutoFit/>
          </a:bodyPr>
          <a:lstStyle/>
          <a:p>
            <a:pPr algn="r"/>
            <a:r>
              <a:rPr kumimoji="1" lang="en-US" altLang="ja-JP" sz="500" dirty="0"/>
              <a:t>500,000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C1284AF-99EC-84DE-8FF7-1731F66EBE1D}"/>
              </a:ext>
            </a:extLst>
          </p:cNvPr>
          <p:cNvSpPr txBox="1"/>
          <p:nvPr/>
        </p:nvSpPr>
        <p:spPr>
          <a:xfrm>
            <a:off x="2144143" y="2576117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51BFA7F3-465B-132F-897B-675A7B115344}"/>
              </a:ext>
            </a:extLst>
          </p:cNvPr>
          <p:cNvSpPr/>
          <p:nvPr/>
        </p:nvSpPr>
        <p:spPr>
          <a:xfrm>
            <a:off x="2588056" y="2555747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E262C609-8D85-78F4-FECF-B2A8E2640EE8}"/>
              </a:ext>
            </a:extLst>
          </p:cNvPr>
          <p:cNvSpPr txBox="1"/>
          <p:nvPr/>
        </p:nvSpPr>
        <p:spPr>
          <a:xfrm>
            <a:off x="550984" y="4829838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id="{128E31A8-CDCE-4E5D-4687-30A7F28A0FA3}"/>
              </a:ext>
            </a:extLst>
          </p:cNvPr>
          <p:cNvSpPr/>
          <p:nvPr/>
        </p:nvSpPr>
        <p:spPr>
          <a:xfrm>
            <a:off x="994897" y="480946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01C15DE-4BD9-92D4-29AD-B42C99B60547}"/>
              </a:ext>
            </a:extLst>
          </p:cNvPr>
          <p:cNvSpPr txBox="1"/>
          <p:nvPr/>
        </p:nvSpPr>
        <p:spPr>
          <a:xfrm>
            <a:off x="4158533" y="4836938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id="{170CC0AA-3E33-DF2D-EB54-64E72DF5D8FC}"/>
              </a:ext>
            </a:extLst>
          </p:cNvPr>
          <p:cNvSpPr/>
          <p:nvPr/>
        </p:nvSpPr>
        <p:spPr>
          <a:xfrm>
            <a:off x="4602446" y="4816568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sp>
        <p:nvSpPr>
          <p:cNvPr id="547" name="Callout: Bent Line 546">
            <a:extLst>
              <a:ext uri="{FF2B5EF4-FFF2-40B4-BE49-F238E27FC236}">
                <a16:creationId xmlns:a16="http://schemas.microsoft.com/office/drawing/2014/main" id="{FBB0FA64-7D27-9D6C-7EC7-A4E6848142A2}"/>
              </a:ext>
            </a:extLst>
          </p:cNvPr>
          <p:cNvSpPr/>
          <p:nvPr/>
        </p:nvSpPr>
        <p:spPr>
          <a:xfrm>
            <a:off x="602887" y="7091114"/>
            <a:ext cx="1222436" cy="475381"/>
          </a:xfrm>
          <a:prstGeom prst="borderCallout2">
            <a:avLst>
              <a:gd name="adj1" fmla="val 83093"/>
              <a:gd name="adj2" fmla="val 100441"/>
              <a:gd name="adj3" fmla="val 83093"/>
              <a:gd name="adj4" fmla="val 108704"/>
              <a:gd name="adj5" fmla="val 130285"/>
              <a:gd name="adj6" fmla="val 14261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(Step.2)</a:t>
            </a:r>
            <a:r>
              <a:rPr kumimoji="1" lang="en-US" altLang="ja-JP" sz="600" dirty="0">
                <a:latin typeface="+mj-lt"/>
              </a:rPr>
              <a:t> </a:t>
            </a:r>
          </a:p>
          <a:p>
            <a:r>
              <a:rPr kumimoji="1" lang="en-US" altLang="ja-JP" sz="600" dirty="0">
                <a:latin typeface="+mj-lt"/>
              </a:rPr>
              <a:t>Scan QC area barcode</a:t>
            </a:r>
          </a:p>
          <a:p>
            <a:r>
              <a:rPr kumimoji="1" lang="en-US" altLang="ja-JP" sz="600" dirty="0">
                <a:latin typeface="+mj-lt"/>
              </a:rPr>
              <a:t>The “Confirm[P4]” button will be enabled.</a:t>
            </a:r>
            <a:endParaRPr kumimoji="1" lang="ja-JP" altLang="en-US" sz="600" dirty="0"/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A65EAF0D-44B8-3B30-05D0-85803F24684E}"/>
              </a:ext>
            </a:extLst>
          </p:cNvPr>
          <p:cNvSpPr txBox="1"/>
          <p:nvPr/>
        </p:nvSpPr>
        <p:spPr>
          <a:xfrm>
            <a:off x="2023028" y="7229413"/>
            <a:ext cx="22281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LOT No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id="{03ECC779-E2F3-27C7-C1E8-E8C7D7E07AC8}"/>
              </a:ext>
            </a:extLst>
          </p:cNvPr>
          <p:cNvSpPr/>
          <p:nvPr/>
        </p:nvSpPr>
        <p:spPr>
          <a:xfrm>
            <a:off x="2466941" y="7209043"/>
            <a:ext cx="832694" cy="119762"/>
          </a:xfrm>
          <a:prstGeom prst="round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kern="0" dirty="0">
                <a:solidFill>
                  <a:prstClr val="black"/>
                </a:solidFill>
              </a:rPr>
              <a:t>2024-08-19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A9AE5A-71B0-38C2-AF01-1F1045C8E7AF}"/>
              </a:ext>
            </a:extLst>
          </p:cNvPr>
          <p:cNvGrpSpPr/>
          <p:nvPr/>
        </p:nvGrpSpPr>
        <p:grpSpPr>
          <a:xfrm>
            <a:off x="476438" y="1684631"/>
            <a:ext cx="1368822" cy="2078646"/>
            <a:chOff x="3543781" y="1658529"/>
            <a:chExt cx="1368822" cy="2078646"/>
          </a:xfrm>
        </p:grpSpPr>
        <p:pic>
          <p:nvPicPr>
            <p:cNvPr id="13" name="図 29">
              <a:extLst>
                <a:ext uri="{FF2B5EF4-FFF2-40B4-BE49-F238E27FC236}">
                  <a16:creationId xmlns:a16="http://schemas.microsoft.com/office/drawing/2014/main" id="{4072EBA4-8D81-4928-251E-251C679B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3781" y="1658529"/>
              <a:ext cx="1364286" cy="2040133"/>
            </a:xfrm>
            <a:prstGeom prst="rect">
              <a:avLst/>
            </a:prstGeom>
          </p:spPr>
        </p:pic>
        <p:pic>
          <p:nvPicPr>
            <p:cNvPr id="18" name="図 230">
              <a:extLst>
                <a:ext uri="{FF2B5EF4-FFF2-40B4-BE49-F238E27FC236}">
                  <a16:creationId xmlns:a16="http://schemas.microsoft.com/office/drawing/2014/main" id="{EA0FD399-E908-A4CA-7123-1F07E977F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8863" y="2245628"/>
              <a:ext cx="546082" cy="198137"/>
            </a:xfrm>
            <a:prstGeom prst="rect">
              <a:avLst/>
            </a:prstGeom>
          </p:spPr>
        </p:pic>
        <p:pic>
          <p:nvPicPr>
            <p:cNvPr id="19" name="図 231">
              <a:extLst>
                <a:ext uri="{FF2B5EF4-FFF2-40B4-BE49-F238E27FC236}">
                  <a16:creationId xmlns:a16="http://schemas.microsoft.com/office/drawing/2014/main" id="{65B76954-6E2C-8488-2BCA-6CE5B3415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045" y="2590020"/>
              <a:ext cx="546082" cy="198137"/>
            </a:xfrm>
            <a:prstGeom prst="rect">
              <a:avLst/>
            </a:prstGeom>
          </p:spPr>
        </p:pic>
        <p:sp>
          <p:nvSpPr>
            <p:cNvPr id="41" name="テキスト ボックス 233">
              <a:extLst>
                <a:ext uri="{FF2B5EF4-FFF2-40B4-BE49-F238E27FC236}">
                  <a16:creationId xmlns:a16="http://schemas.microsoft.com/office/drawing/2014/main" id="{C28B38D7-775A-CDE6-D01C-FBDFD53A3040}"/>
                </a:ext>
              </a:extLst>
            </p:cNvPr>
            <p:cNvSpPr txBox="1"/>
            <p:nvPr/>
          </p:nvSpPr>
          <p:spPr>
            <a:xfrm>
              <a:off x="3753877" y="2592560"/>
              <a:ext cx="94523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Supplier FG Inbound</a:t>
              </a:r>
              <a:endParaRPr kumimoji="1" lang="ja-JP" altLang="en-US" sz="600" dirty="0"/>
            </a:p>
          </p:txBody>
        </p:sp>
        <p:pic>
          <p:nvPicPr>
            <p:cNvPr id="50" name="図 236">
              <a:extLst>
                <a:ext uri="{FF2B5EF4-FFF2-40B4-BE49-F238E27FC236}">
                  <a16:creationId xmlns:a16="http://schemas.microsoft.com/office/drawing/2014/main" id="{FCF193BC-C22C-FBA4-E607-9EF774F7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79811" y="2932757"/>
              <a:ext cx="510584" cy="178119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00B4CB-F535-7B23-E4DC-FF2A933666A1}"/>
                </a:ext>
              </a:extLst>
            </p:cNvPr>
            <p:cNvSpPr/>
            <p:nvPr/>
          </p:nvSpPr>
          <p:spPr>
            <a:xfrm>
              <a:off x="3652838" y="2162175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985392A-9928-D717-EF7B-ECDC03620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3194917"/>
              <a:ext cx="341633" cy="34163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4CA7669-3F14-6A52-46E7-23B74743F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118284"/>
              <a:ext cx="342935" cy="34293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AB09340-32CD-704F-5079-EB80DA048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118284"/>
              <a:ext cx="342935" cy="3429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F0EE0EF-9335-A361-5CAE-1D9FD7C5E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118284"/>
              <a:ext cx="342934" cy="34293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15F99D3-EA63-0521-4F42-2D8B0861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91" y="2667866"/>
              <a:ext cx="341633" cy="3427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D109051-6BC1-18DE-AC9E-66D615EF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764" y="2667866"/>
              <a:ext cx="341633" cy="34163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D401ABB-38B6-F659-364F-D6207A63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693" y="2667866"/>
              <a:ext cx="340192" cy="340192"/>
            </a:xfrm>
            <a:prstGeom prst="rect">
              <a:avLst/>
            </a:prstGeom>
          </p:spPr>
        </p:pic>
        <p:sp>
          <p:nvSpPr>
            <p:cNvPr id="61" name="テキスト ボックス 232">
              <a:extLst>
                <a:ext uri="{FF2B5EF4-FFF2-40B4-BE49-F238E27FC236}">
                  <a16:creationId xmlns:a16="http://schemas.microsoft.com/office/drawing/2014/main" id="{0B9EAA2E-CF2E-D926-5484-B67EE73D3A04}"/>
                </a:ext>
              </a:extLst>
            </p:cNvPr>
            <p:cNvSpPr txBox="1"/>
            <p:nvPr/>
          </p:nvSpPr>
          <p:spPr>
            <a:xfrm>
              <a:off x="355165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48" name="テキスト ボックス 232">
              <a:extLst>
                <a:ext uri="{FF2B5EF4-FFF2-40B4-BE49-F238E27FC236}">
                  <a16:creationId xmlns:a16="http://schemas.microsoft.com/office/drawing/2014/main" id="{4FBB9751-1A0B-56C4-F3C6-A75FB68AF3E3}"/>
                </a:ext>
              </a:extLst>
            </p:cNvPr>
            <p:cNvSpPr txBox="1"/>
            <p:nvPr/>
          </p:nvSpPr>
          <p:spPr>
            <a:xfrm>
              <a:off x="3971196" y="2437029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Supplier FG Inbound</a:t>
              </a:r>
              <a:endParaRPr kumimoji="1" lang="ja-JP" altLang="en-US" sz="500" dirty="0"/>
            </a:p>
          </p:txBody>
        </p:sp>
        <p:sp>
          <p:nvSpPr>
            <p:cNvPr id="449" name="テキスト ボックス 232">
              <a:extLst>
                <a:ext uri="{FF2B5EF4-FFF2-40B4-BE49-F238E27FC236}">
                  <a16:creationId xmlns:a16="http://schemas.microsoft.com/office/drawing/2014/main" id="{CF10D822-554D-1327-EAFC-776B58D164BE}"/>
                </a:ext>
              </a:extLst>
            </p:cNvPr>
            <p:cNvSpPr txBox="1"/>
            <p:nvPr/>
          </p:nvSpPr>
          <p:spPr>
            <a:xfrm>
              <a:off x="4402019" y="2437029"/>
              <a:ext cx="510584" cy="1692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 err="1"/>
                <a:t>Pokayoke</a:t>
              </a:r>
              <a:endParaRPr kumimoji="1" lang="ja-JP" altLang="en-US" sz="500" dirty="0"/>
            </a:p>
          </p:txBody>
        </p:sp>
        <p:sp>
          <p:nvSpPr>
            <p:cNvPr id="450" name="テキスト ボックス 232">
              <a:extLst>
                <a:ext uri="{FF2B5EF4-FFF2-40B4-BE49-F238E27FC236}">
                  <a16:creationId xmlns:a16="http://schemas.microsoft.com/office/drawing/2014/main" id="{9C61EF06-7AAE-C784-8484-5DFCD6342910}"/>
                </a:ext>
              </a:extLst>
            </p:cNvPr>
            <p:cNvSpPr txBox="1"/>
            <p:nvPr/>
          </p:nvSpPr>
          <p:spPr>
            <a:xfrm>
              <a:off x="355165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Temp 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51" name="テキスト ボックス 232">
              <a:extLst>
                <a:ext uri="{FF2B5EF4-FFF2-40B4-BE49-F238E27FC236}">
                  <a16:creationId xmlns:a16="http://schemas.microsoft.com/office/drawing/2014/main" id="{B248D56E-3E08-3079-3079-8B0AEFE44742}"/>
                </a:ext>
              </a:extLst>
            </p:cNvPr>
            <p:cNvSpPr txBox="1"/>
            <p:nvPr/>
          </p:nvSpPr>
          <p:spPr>
            <a:xfrm>
              <a:off x="3971196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  <p:sp>
          <p:nvSpPr>
            <p:cNvPr id="452" name="テキスト ボックス 232">
              <a:extLst>
                <a:ext uri="{FF2B5EF4-FFF2-40B4-BE49-F238E27FC236}">
                  <a16:creationId xmlns:a16="http://schemas.microsoft.com/office/drawing/2014/main" id="{2B5E020F-C2A5-C6EB-D28B-2E20ED7794DC}"/>
                </a:ext>
              </a:extLst>
            </p:cNvPr>
            <p:cNvSpPr txBox="1"/>
            <p:nvPr/>
          </p:nvSpPr>
          <p:spPr>
            <a:xfrm>
              <a:off x="4402019" y="2968795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QC</a:t>
              </a:r>
            </a:p>
            <a:p>
              <a:pPr algn="ctr"/>
              <a:r>
                <a:rPr kumimoji="1" lang="en-US" altLang="ja-JP" sz="500" dirty="0"/>
                <a:t>Check</a:t>
              </a:r>
              <a:endParaRPr kumimoji="1" lang="ja-JP" altLang="en-US" sz="500" dirty="0"/>
            </a:p>
          </p:txBody>
        </p:sp>
        <p:sp>
          <p:nvSpPr>
            <p:cNvPr id="453" name="テキスト ボックス 232">
              <a:extLst>
                <a:ext uri="{FF2B5EF4-FFF2-40B4-BE49-F238E27FC236}">
                  <a16:creationId xmlns:a16="http://schemas.microsoft.com/office/drawing/2014/main" id="{A5F019AE-8501-8795-A4A9-D3A8A9678CBC}"/>
                </a:ext>
              </a:extLst>
            </p:cNvPr>
            <p:cNvSpPr txBox="1"/>
            <p:nvPr/>
          </p:nvSpPr>
          <p:spPr>
            <a:xfrm>
              <a:off x="3551656" y="3490954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Simple</a:t>
              </a:r>
            </a:p>
            <a:p>
              <a:pPr algn="ctr"/>
              <a:r>
                <a:rPr kumimoji="1" lang="en-US" altLang="ja-JP" sz="500" dirty="0"/>
                <a:t>Inbound</a:t>
              </a:r>
              <a:endParaRPr kumimoji="1" lang="ja-JP" altLang="en-US" sz="500" dirty="0"/>
            </a:p>
          </p:txBody>
        </p:sp>
      </p:grpSp>
      <p:sp>
        <p:nvSpPr>
          <p:cNvPr id="455" name="Isosceles Triangle 454">
            <a:extLst>
              <a:ext uri="{FF2B5EF4-FFF2-40B4-BE49-F238E27FC236}">
                <a16:creationId xmlns:a16="http://schemas.microsoft.com/office/drawing/2014/main" id="{E0609C3C-6A74-479A-8A43-45681449D99D}"/>
              </a:ext>
            </a:extLst>
          </p:cNvPr>
          <p:cNvSpPr/>
          <p:nvPr/>
        </p:nvSpPr>
        <p:spPr>
          <a:xfrm>
            <a:off x="1631771" y="1437358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AB941348-8E6B-4E56-32EC-E58B767E7A50}"/>
              </a:ext>
            </a:extLst>
          </p:cNvPr>
          <p:cNvGrpSpPr/>
          <p:nvPr/>
        </p:nvGrpSpPr>
        <p:grpSpPr>
          <a:xfrm>
            <a:off x="531343" y="3183427"/>
            <a:ext cx="497252" cy="532704"/>
            <a:chOff x="532183" y="2131167"/>
            <a:chExt cx="497252" cy="532704"/>
          </a:xfrm>
        </p:grpSpPr>
        <p:sp>
          <p:nvSpPr>
            <p:cNvPr id="459" name="正方形/長方形 40">
              <a:extLst>
                <a:ext uri="{FF2B5EF4-FFF2-40B4-BE49-F238E27FC236}">
                  <a16:creationId xmlns:a16="http://schemas.microsoft.com/office/drawing/2014/main" id="{251A0665-01FF-8DF4-38E2-D98C322D0C82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60" name="グラフィックス 41" descr="右向き指示マーク">
              <a:extLst>
                <a:ext uri="{FF2B5EF4-FFF2-40B4-BE49-F238E27FC236}">
                  <a16:creationId xmlns:a16="http://schemas.microsoft.com/office/drawing/2014/main" id="{1A35425F-0856-26EC-17D2-865802DB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  <p:sp>
        <p:nvSpPr>
          <p:cNvPr id="461" name="Rectangle 460">
            <a:extLst>
              <a:ext uri="{FF2B5EF4-FFF2-40B4-BE49-F238E27FC236}">
                <a16:creationId xmlns:a16="http://schemas.microsoft.com/office/drawing/2014/main" id="{30477ADE-A405-0B75-C6E2-4117DEECA7D4}"/>
              </a:ext>
            </a:extLst>
          </p:cNvPr>
          <p:cNvSpPr/>
          <p:nvPr/>
        </p:nvSpPr>
        <p:spPr>
          <a:xfrm>
            <a:off x="2111729" y="3216376"/>
            <a:ext cx="1326097" cy="21046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id="{A495D8A5-74B7-D925-E0A1-268034CEBCC3}"/>
              </a:ext>
            </a:extLst>
          </p:cNvPr>
          <p:cNvSpPr/>
          <p:nvPr/>
        </p:nvSpPr>
        <p:spPr>
          <a:xfrm>
            <a:off x="1049091" y="4517100"/>
            <a:ext cx="745184" cy="116893"/>
          </a:xfrm>
          <a:prstGeom prst="round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id="{D473426C-A72B-9D9A-A41A-17E85202B0DE}"/>
              </a:ext>
            </a:extLst>
          </p:cNvPr>
          <p:cNvSpPr/>
          <p:nvPr/>
        </p:nvSpPr>
        <p:spPr>
          <a:xfrm>
            <a:off x="1005591" y="4667040"/>
            <a:ext cx="745184" cy="116893"/>
          </a:xfrm>
          <a:prstGeom prst="round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600" kern="0" dirty="0">
              <a:solidFill>
                <a:prstClr val="black"/>
              </a:solidFill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B594250-7FE1-52CD-F2FA-1CAF98DC50E8}"/>
              </a:ext>
            </a:extLst>
          </p:cNvPr>
          <p:cNvSpPr/>
          <p:nvPr/>
        </p:nvSpPr>
        <p:spPr>
          <a:xfrm>
            <a:off x="521081" y="5421282"/>
            <a:ext cx="1316308" cy="259861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ED5962E4-EB7D-AFB5-190B-7CA8826B608D}"/>
              </a:ext>
            </a:extLst>
          </p:cNvPr>
          <p:cNvGrpSpPr/>
          <p:nvPr/>
        </p:nvGrpSpPr>
        <p:grpSpPr>
          <a:xfrm>
            <a:off x="2641217" y="8048670"/>
            <a:ext cx="747585" cy="401579"/>
            <a:chOff x="7001199" y="5604763"/>
            <a:chExt cx="747585" cy="401579"/>
          </a:xfrm>
        </p:grpSpPr>
        <p:sp>
          <p:nvSpPr>
            <p:cNvPr id="468" name="正方形/長方形 40">
              <a:extLst>
                <a:ext uri="{FF2B5EF4-FFF2-40B4-BE49-F238E27FC236}">
                  <a16:creationId xmlns:a16="http://schemas.microsoft.com/office/drawing/2014/main" id="{420068AE-8772-AB84-048F-4EB720069C45}"/>
                </a:ext>
              </a:extLst>
            </p:cNvPr>
            <p:cNvSpPr/>
            <p:nvPr/>
          </p:nvSpPr>
          <p:spPr>
            <a:xfrm>
              <a:off x="7001199" y="5604763"/>
              <a:ext cx="704365" cy="256037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0" name="グラフィックス 41" descr="右向き指示マーク">
              <a:extLst>
                <a:ext uri="{FF2B5EF4-FFF2-40B4-BE49-F238E27FC236}">
                  <a16:creationId xmlns:a16="http://schemas.microsoft.com/office/drawing/2014/main" id="{AF43D81B-B1DF-1AC3-A41C-E2F5C644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4754202">
              <a:off x="7512640" y="5770198"/>
              <a:ext cx="236144" cy="236144"/>
            </a:xfrm>
            <a:prstGeom prst="rect">
              <a:avLst/>
            </a:prstGeom>
          </p:spPr>
        </p:pic>
      </p:grpSp>
      <p:sp>
        <p:nvSpPr>
          <p:cNvPr id="454" name="Callout: Line 453">
            <a:extLst>
              <a:ext uri="{FF2B5EF4-FFF2-40B4-BE49-F238E27FC236}">
                <a16:creationId xmlns:a16="http://schemas.microsoft.com/office/drawing/2014/main" id="{1BB75175-9DE5-CAA1-C882-0818C0122A4D}"/>
              </a:ext>
            </a:extLst>
          </p:cNvPr>
          <p:cNvSpPr/>
          <p:nvPr/>
        </p:nvSpPr>
        <p:spPr>
          <a:xfrm>
            <a:off x="5646072" y="4661471"/>
            <a:ext cx="765236" cy="459732"/>
          </a:xfrm>
          <a:prstGeom prst="borderCallout1">
            <a:avLst>
              <a:gd name="adj1" fmla="val 82852"/>
              <a:gd name="adj2" fmla="val 1494"/>
              <a:gd name="adj3" fmla="val 133118"/>
              <a:gd name="adj4" fmla="val -51192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Show current total stock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532C3-2590-CB2D-8604-4FB72E2F64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61" y="4448825"/>
            <a:ext cx="542614" cy="4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7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5-3-1. Outbound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25229" y="258166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1588" y="277534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Material Outbound: </a:t>
            </a:r>
            <a:r>
              <a:rPr kumimoji="1" lang="en-US" altLang="ja-JP" sz="800" dirty="0">
                <a:latin typeface="+mj-lt"/>
              </a:rPr>
              <a:t>Transitions to the Material Outbound screen.</a:t>
            </a:r>
          </a:p>
          <a:p>
            <a:r>
              <a:rPr kumimoji="1" lang="en-US" altLang="ja-JP" sz="800" b="1" dirty="0">
                <a:latin typeface="+mj-lt"/>
              </a:rPr>
              <a:t>FG Outbound: </a:t>
            </a:r>
            <a:r>
              <a:rPr kumimoji="1" lang="en-US" altLang="ja-JP" sz="800" dirty="0">
                <a:latin typeface="+mj-lt"/>
              </a:rPr>
              <a:t>Transitions to the FG Outbound screen.</a:t>
            </a:r>
          </a:p>
          <a:p>
            <a:r>
              <a:rPr kumimoji="1" lang="en-US" altLang="ja-JP" sz="800" b="1" dirty="0">
                <a:latin typeface="+mj-lt"/>
              </a:rPr>
              <a:t>Sell WIP</a:t>
            </a:r>
            <a:r>
              <a:rPr kumimoji="1" lang="en-US" altLang="ja-JP" sz="800" dirty="0">
                <a:latin typeface="+mj-lt"/>
              </a:rPr>
              <a:t>: Transitions to the Sell WIP screen.</a:t>
            </a:r>
          </a:p>
          <a:p>
            <a:r>
              <a:rPr kumimoji="1" lang="en-US" altLang="ja-JP" sz="800" b="1" dirty="0">
                <a:latin typeface="+mj-lt"/>
              </a:rPr>
              <a:t>Return Material</a:t>
            </a:r>
            <a:r>
              <a:rPr kumimoji="1" lang="en-US" altLang="ja-JP" sz="800" dirty="0">
                <a:latin typeface="+mj-lt"/>
              </a:rPr>
              <a:t>: Transitions to the Return Material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36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56225-DC3B-F586-E986-FA6D47BEBC74}"/>
              </a:ext>
            </a:extLst>
          </p:cNvPr>
          <p:cNvGrpSpPr/>
          <p:nvPr/>
        </p:nvGrpSpPr>
        <p:grpSpPr>
          <a:xfrm>
            <a:off x="2125321" y="1678018"/>
            <a:ext cx="1369179" cy="2019144"/>
            <a:chOff x="5024204" y="1658529"/>
            <a:chExt cx="1369179" cy="2019144"/>
          </a:xfrm>
        </p:grpSpPr>
        <p:pic>
          <p:nvPicPr>
            <p:cNvPr id="8" name="図 32">
              <a:extLst>
                <a:ext uri="{FF2B5EF4-FFF2-40B4-BE49-F238E27FC236}">
                  <a16:creationId xmlns:a16="http://schemas.microsoft.com/office/drawing/2014/main" id="{9B0E8304-4C7E-6D8F-0583-3D684AB0C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9932"/>
            <a:stretch/>
          </p:blipFill>
          <p:spPr>
            <a:xfrm>
              <a:off x="5033294" y="1658529"/>
              <a:ext cx="1360089" cy="405207"/>
            </a:xfrm>
            <a:prstGeom prst="rect">
              <a:avLst/>
            </a:prstGeom>
          </p:spPr>
        </p:pic>
        <p:pic>
          <p:nvPicPr>
            <p:cNvPr id="10" name="図 250">
              <a:extLst>
                <a:ext uri="{FF2B5EF4-FFF2-40B4-BE49-F238E27FC236}">
                  <a16:creationId xmlns:a16="http://schemas.microsoft.com/office/drawing/2014/main" id="{D75F9D3F-40F5-27F3-6E57-6FBB93672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0856"/>
            <a:stretch/>
          </p:blipFill>
          <p:spPr>
            <a:xfrm>
              <a:off x="5026061" y="2063040"/>
              <a:ext cx="1364286" cy="1614633"/>
            </a:xfrm>
            <a:prstGeom prst="rect">
              <a:avLst/>
            </a:prstGeom>
          </p:spPr>
        </p:pic>
        <p:pic>
          <p:nvPicPr>
            <p:cNvPr id="11" name="図 251">
              <a:extLst>
                <a:ext uri="{FF2B5EF4-FFF2-40B4-BE49-F238E27FC236}">
                  <a16:creationId xmlns:a16="http://schemas.microsoft.com/office/drawing/2014/main" id="{818AD2B0-2361-1E53-71C0-755F0D7E0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1659" y="2227566"/>
              <a:ext cx="546082" cy="198137"/>
            </a:xfrm>
            <a:prstGeom prst="rect">
              <a:avLst/>
            </a:prstGeom>
          </p:spPr>
        </p:pic>
        <p:pic>
          <p:nvPicPr>
            <p:cNvPr id="12" name="図 252">
              <a:extLst>
                <a:ext uri="{FF2B5EF4-FFF2-40B4-BE49-F238E27FC236}">
                  <a16:creationId xmlns:a16="http://schemas.microsoft.com/office/drawing/2014/main" id="{F805DBE9-9472-7E4D-C415-0B4E8B097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3841" y="2571958"/>
              <a:ext cx="546082" cy="198137"/>
            </a:xfrm>
            <a:prstGeom prst="rect">
              <a:avLst/>
            </a:prstGeom>
          </p:spPr>
        </p:pic>
        <p:pic>
          <p:nvPicPr>
            <p:cNvPr id="19" name="図 255">
              <a:extLst>
                <a:ext uri="{FF2B5EF4-FFF2-40B4-BE49-F238E27FC236}">
                  <a16:creationId xmlns:a16="http://schemas.microsoft.com/office/drawing/2014/main" id="{853E8955-672C-5628-C42C-7236AC6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2607" y="2914695"/>
              <a:ext cx="510584" cy="178119"/>
            </a:xfrm>
            <a:prstGeom prst="rect">
              <a:avLst/>
            </a:prstGeom>
          </p:spPr>
        </p:pic>
        <p:sp>
          <p:nvSpPr>
            <p:cNvPr id="24" name="テキスト ボックス 256">
              <a:extLst>
                <a:ext uri="{FF2B5EF4-FFF2-40B4-BE49-F238E27FC236}">
                  <a16:creationId xmlns:a16="http://schemas.microsoft.com/office/drawing/2014/main" id="{58AD78FB-814B-83F1-6607-BE9CBC4A836F}"/>
                </a:ext>
              </a:extLst>
            </p:cNvPr>
            <p:cNvSpPr txBox="1"/>
            <p:nvPr/>
          </p:nvSpPr>
          <p:spPr>
            <a:xfrm>
              <a:off x="5342981" y="2907959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25" name="図 257">
              <a:extLst>
                <a:ext uri="{FF2B5EF4-FFF2-40B4-BE49-F238E27FC236}">
                  <a16:creationId xmlns:a16="http://schemas.microsoft.com/office/drawing/2014/main" id="{CB693046-4956-1706-BE48-FA1BB263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3369" y="3249924"/>
              <a:ext cx="510584" cy="178119"/>
            </a:xfrm>
            <a:prstGeom prst="rect">
              <a:avLst/>
            </a:prstGeom>
          </p:spPr>
        </p:pic>
        <p:sp>
          <p:nvSpPr>
            <p:cNvPr id="26" name="テキスト ボックス 258">
              <a:extLst>
                <a:ext uri="{FF2B5EF4-FFF2-40B4-BE49-F238E27FC236}">
                  <a16:creationId xmlns:a16="http://schemas.microsoft.com/office/drawing/2014/main" id="{D3FC8581-5476-8893-5989-9CF8F41E23FA}"/>
                </a:ext>
              </a:extLst>
            </p:cNvPr>
            <p:cNvSpPr txBox="1"/>
            <p:nvPr/>
          </p:nvSpPr>
          <p:spPr>
            <a:xfrm>
              <a:off x="5392068" y="3243188"/>
              <a:ext cx="718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</a:t>
              </a:r>
              <a:endParaRPr kumimoji="1" lang="ja-JP" altLang="en-US" sz="600" dirty="0"/>
            </a:p>
          </p:txBody>
        </p:sp>
        <p:pic>
          <p:nvPicPr>
            <p:cNvPr id="27" name="図 260">
              <a:extLst>
                <a:ext uri="{FF2B5EF4-FFF2-40B4-BE49-F238E27FC236}">
                  <a16:creationId xmlns:a16="http://schemas.microsoft.com/office/drawing/2014/main" id="{DA80258D-7537-54D0-56AB-9FBDCA5D4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8499" y="2814859"/>
              <a:ext cx="1156765" cy="77689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02B85A-55A2-BDBD-4AD0-2D605E4966CD}"/>
                </a:ext>
              </a:extLst>
            </p:cNvPr>
            <p:cNvSpPr/>
            <p:nvPr/>
          </p:nvSpPr>
          <p:spPr>
            <a:xfrm>
              <a:off x="5125386" y="2152917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テキスト ボックス 232">
              <a:extLst>
                <a:ext uri="{FF2B5EF4-FFF2-40B4-BE49-F238E27FC236}">
                  <a16:creationId xmlns:a16="http://schemas.microsoft.com/office/drawing/2014/main" id="{862B133D-E07F-DB76-8632-ECCF9C6851B6}"/>
                </a:ext>
              </a:extLst>
            </p:cNvPr>
            <p:cNvSpPr txBox="1"/>
            <p:nvPr/>
          </p:nvSpPr>
          <p:spPr>
            <a:xfrm>
              <a:off x="502420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7" name="テキスト ボックス 232">
              <a:extLst>
                <a:ext uri="{FF2B5EF4-FFF2-40B4-BE49-F238E27FC236}">
                  <a16:creationId xmlns:a16="http://schemas.microsoft.com/office/drawing/2014/main" id="{859F3DE7-2768-EE3C-1916-5FA79B3D6E5E}"/>
                </a:ext>
              </a:extLst>
            </p:cNvPr>
            <p:cNvSpPr txBox="1"/>
            <p:nvPr/>
          </p:nvSpPr>
          <p:spPr>
            <a:xfrm>
              <a:off x="544374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8" name="テキスト ボックス 232">
              <a:extLst>
                <a:ext uri="{FF2B5EF4-FFF2-40B4-BE49-F238E27FC236}">
                  <a16:creationId xmlns:a16="http://schemas.microsoft.com/office/drawing/2014/main" id="{2AF27C32-9334-296D-06A1-7A3CC1611203}"/>
                </a:ext>
              </a:extLst>
            </p:cNvPr>
            <p:cNvSpPr txBox="1"/>
            <p:nvPr/>
          </p:nvSpPr>
          <p:spPr>
            <a:xfrm>
              <a:off x="5874567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Sell</a:t>
              </a:r>
            </a:p>
            <a:p>
              <a:pPr algn="ctr"/>
              <a:r>
                <a:rPr kumimoji="1" lang="en-US" altLang="ja-JP" sz="500" dirty="0"/>
                <a:t>WIP</a:t>
              </a:r>
              <a:endParaRPr kumimoji="1" lang="ja-JP" altLang="en-US" sz="500" dirty="0"/>
            </a:p>
          </p:txBody>
        </p:sp>
        <p:sp>
          <p:nvSpPr>
            <p:cNvPr id="39" name="テキスト ボックス 232">
              <a:extLst>
                <a:ext uri="{FF2B5EF4-FFF2-40B4-BE49-F238E27FC236}">
                  <a16:creationId xmlns:a16="http://schemas.microsoft.com/office/drawing/2014/main" id="{6B59E890-0939-2C0D-F2AD-2167C4DF9E6C}"/>
                </a:ext>
              </a:extLst>
            </p:cNvPr>
            <p:cNvSpPr txBox="1"/>
            <p:nvPr/>
          </p:nvSpPr>
          <p:spPr>
            <a:xfrm>
              <a:off x="5024204" y="2959537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Return</a:t>
              </a:r>
            </a:p>
            <a:p>
              <a:pPr algn="ctr"/>
              <a:r>
                <a:rPr kumimoji="1" lang="en-US" altLang="ja-JP" sz="500" dirty="0"/>
                <a:t>Material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07FD46E-411C-26E8-5D22-86CBC814E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94" y="2115314"/>
              <a:ext cx="338135" cy="33813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234652E-5BF1-B720-5375-2117F3070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38" y="2116299"/>
              <a:ext cx="342339" cy="34233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3B4390-47E3-E964-8FF6-0A4041B4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06" y="2116299"/>
              <a:ext cx="334123" cy="33412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8D010A7-79B0-3765-E2BA-8889B2A0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6" y="2657816"/>
              <a:ext cx="339376" cy="339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986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19CA9C-E6B8-04BF-14B4-6F8C08BB8FCC}"/>
              </a:ext>
            </a:extLst>
          </p:cNvPr>
          <p:cNvSpPr txBox="1"/>
          <p:nvPr/>
        </p:nvSpPr>
        <p:spPr>
          <a:xfrm>
            <a:off x="2356208" y="562293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0B792D6D-9DFB-60F6-1365-651D1EC1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91" y="4951724"/>
            <a:ext cx="1358764" cy="2027693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E3AB2B5-B469-D9A6-7805-0AEBC6A0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47" y="6247111"/>
            <a:ext cx="243861" cy="130125"/>
          </a:xfrm>
          <a:prstGeom prst="rect">
            <a:avLst/>
          </a:prstGeom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91B754F2-7D64-3B19-6A6E-713D361C869B}"/>
              </a:ext>
            </a:extLst>
          </p:cNvPr>
          <p:cNvSpPr txBox="1"/>
          <p:nvPr/>
        </p:nvSpPr>
        <p:spPr>
          <a:xfrm>
            <a:off x="2845325" y="622615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8" name="図 197">
            <a:extLst>
              <a:ext uri="{FF2B5EF4-FFF2-40B4-BE49-F238E27FC236}">
                <a16:creationId xmlns:a16="http://schemas.microsoft.com/office/drawing/2014/main" id="{79285DB9-8A5D-357B-BA6D-7E56F3A4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78" y="5085804"/>
            <a:ext cx="805148" cy="123622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AB55F225-4091-D998-F1FC-EDFF0EB4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891" y="5971364"/>
            <a:ext cx="399116" cy="92870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B1A4BB6-84CC-0E1F-7392-98858434EC57}"/>
              </a:ext>
            </a:extLst>
          </p:cNvPr>
          <p:cNvSpPr txBox="1"/>
          <p:nvPr/>
        </p:nvSpPr>
        <p:spPr>
          <a:xfrm>
            <a:off x="1918521" y="5921656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02" name="図 201">
            <a:extLst>
              <a:ext uri="{FF2B5EF4-FFF2-40B4-BE49-F238E27FC236}">
                <a16:creationId xmlns:a16="http://schemas.microsoft.com/office/drawing/2014/main" id="{6862F492-469E-9FEF-F13E-691B05D5A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32" y="6408475"/>
            <a:ext cx="234871" cy="129551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C31388EB-FF25-26B8-AD00-F0FFC64A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50" y="6591726"/>
            <a:ext cx="234871" cy="129551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C0E0454B-98C9-72A1-3A76-CA5418B9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399" y="5958503"/>
            <a:ext cx="1334826" cy="298027"/>
          </a:xfrm>
          <a:prstGeom prst="rect">
            <a:avLst/>
          </a:prstGeom>
        </p:spPr>
      </p:pic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FCD12523-A08B-CE21-2884-5DF90BA9EF7A}"/>
              </a:ext>
            </a:extLst>
          </p:cNvPr>
          <p:cNvSpPr/>
          <p:nvPr/>
        </p:nvSpPr>
        <p:spPr>
          <a:xfrm>
            <a:off x="2122678" y="611553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BC1F3A37-7442-D534-D9C1-2B0EB6CFC267}"/>
              </a:ext>
            </a:extLst>
          </p:cNvPr>
          <p:cNvSpPr txBox="1"/>
          <p:nvPr/>
        </p:nvSpPr>
        <p:spPr>
          <a:xfrm>
            <a:off x="1798971" y="6104295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013EB4B2-C29B-9F32-CDC3-7ECEA079854A}"/>
              </a:ext>
            </a:extLst>
          </p:cNvPr>
          <p:cNvSpPr/>
          <p:nvPr/>
        </p:nvSpPr>
        <p:spPr>
          <a:xfrm>
            <a:off x="2774614" y="610814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CE67267B-981C-D49A-CC7B-DCFDFF43A0B6}"/>
              </a:ext>
            </a:extLst>
          </p:cNvPr>
          <p:cNvSpPr txBox="1"/>
          <p:nvPr/>
        </p:nvSpPr>
        <p:spPr>
          <a:xfrm>
            <a:off x="2455669" y="6089757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9" name="図 208">
            <a:extLst>
              <a:ext uri="{FF2B5EF4-FFF2-40B4-BE49-F238E27FC236}">
                <a16:creationId xmlns:a16="http://schemas.microsoft.com/office/drawing/2014/main" id="{186DF9B8-4179-3070-79FC-278368A12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120" y="5554081"/>
            <a:ext cx="1345035" cy="1192247"/>
          </a:xfrm>
          <a:prstGeom prst="rect">
            <a:avLst/>
          </a:prstGeom>
        </p:spPr>
      </p:pic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B0FBEE1E-BFA2-40FF-961F-9F97E4F9901E}"/>
              </a:ext>
            </a:extLst>
          </p:cNvPr>
          <p:cNvSpPr/>
          <p:nvPr/>
        </p:nvSpPr>
        <p:spPr>
          <a:xfrm>
            <a:off x="2333078" y="555585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0C0558C-4EFA-929E-E18E-2F16C8E8B888}"/>
              </a:ext>
            </a:extLst>
          </p:cNvPr>
          <p:cNvSpPr txBox="1"/>
          <p:nvPr/>
        </p:nvSpPr>
        <p:spPr>
          <a:xfrm>
            <a:off x="1798971" y="554461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16" name="四角形: 角を丸くする 215">
            <a:extLst>
              <a:ext uri="{FF2B5EF4-FFF2-40B4-BE49-F238E27FC236}">
                <a16:creationId xmlns:a16="http://schemas.microsoft.com/office/drawing/2014/main" id="{259F2408-D35C-94D1-FD52-038FA920E935}"/>
              </a:ext>
            </a:extLst>
          </p:cNvPr>
          <p:cNvSpPr/>
          <p:nvPr/>
        </p:nvSpPr>
        <p:spPr>
          <a:xfrm>
            <a:off x="2335569" y="5702598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5E622C6F-0C74-1C2A-A114-099D0A4DDC46}"/>
              </a:ext>
            </a:extLst>
          </p:cNvPr>
          <p:cNvSpPr txBox="1"/>
          <p:nvPr/>
        </p:nvSpPr>
        <p:spPr>
          <a:xfrm>
            <a:off x="1801462" y="5691359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04644171-A6E5-486F-0C3B-EDB45E393950}"/>
              </a:ext>
            </a:extLst>
          </p:cNvPr>
          <p:cNvSpPr txBox="1"/>
          <p:nvPr/>
        </p:nvSpPr>
        <p:spPr>
          <a:xfrm>
            <a:off x="2359265" y="553928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Material Outbound</a:t>
            </a: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A0194AA4-9B77-9E7D-9060-2E8E696F44CE}"/>
              </a:ext>
            </a:extLst>
          </p:cNvPr>
          <p:cNvSpPr/>
          <p:nvPr/>
        </p:nvSpPr>
        <p:spPr>
          <a:xfrm>
            <a:off x="6234194" y="1077492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AD1DB1-92EE-CC1D-FC82-70DDF193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2F41C7-1A0E-F652-0B4E-26D045BE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78E152-A195-4197-122E-E2A483F50A09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ECC7CAE-11CD-4443-5C9E-EF7F8B28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FCC9C-8870-F62B-C8C2-EB5D24466028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45A40A0-29DE-0D32-77D2-B6DDDF59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9" y="2550338"/>
            <a:ext cx="399116" cy="92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57F593-0F74-967D-4CBD-A07A347A1A61}"/>
              </a:ext>
            </a:extLst>
          </p:cNvPr>
          <p:cNvSpPr txBox="1"/>
          <p:nvPr/>
        </p:nvSpPr>
        <p:spPr>
          <a:xfrm>
            <a:off x="2238009" y="250063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D5745B2-97D8-D592-38C2-E6E2F7FEE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D427EF-7D7F-308F-81C9-4F21CFC9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300ACC-FF2A-F846-4ECF-3327CFA0E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32B7B1-F795-8EE4-BEE7-CC0DCE6369DF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34BE4-B303-1573-9199-BCA72CDE5B66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137012-4B02-2B69-7087-5EEF2630C2F8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132AB0-9D81-4649-1798-43FDD5340953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A8B1039-1BE6-73BF-280A-A7783B8D1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247" y="2126565"/>
            <a:ext cx="1345035" cy="1193380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0FF4956-43BF-4EBF-A672-28C63223AF01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242300-C449-BDE0-1BC7-0743C9465D16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66F5DD4-210E-63B0-348C-8F74E66CF06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729F8A-CDDB-53D2-A29D-AEEC483558AA}"/>
              </a:ext>
            </a:extLst>
          </p:cNvPr>
          <p:cNvSpPr txBox="1"/>
          <p:nvPr/>
        </p:nvSpPr>
        <p:spPr>
          <a:xfrm>
            <a:off x="2115952" y="22633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512967" y="559161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0001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325493" y="5427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701F9ED-FE00-6344-EBB7-F19DF42DE8B2}"/>
              </a:ext>
            </a:extLst>
          </p:cNvPr>
          <p:cNvSpPr/>
          <p:nvPr/>
        </p:nvSpPr>
        <p:spPr>
          <a:xfrm>
            <a:off x="1535295" y="543218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A6CCD57E-D945-952A-2E3E-A82218889EAB}"/>
              </a:ext>
            </a:extLst>
          </p:cNvPr>
          <p:cNvSpPr txBox="1"/>
          <p:nvPr/>
        </p:nvSpPr>
        <p:spPr>
          <a:xfrm>
            <a:off x="3604006" y="553928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0002</a:t>
            </a:r>
            <a:endParaRPr kumimoji="1" lang="ja-JP" altLang="en-US" sz="600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0A229914-1915-229B-2873-4BEB5E66F951}"/>
              </a:ext>
            </a:extLst>
          </p:cNvPr>
          <p:cNvSpPr txBox="1"/>
          <p:nvPr/>
        </p:nvSpPr>
        <p:spPr>
          <a:xfrm>
            <a:off x="1973320" y="6099437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4C8C7865-8375-2877-D35E-E02CF9C198B8}"/>
              </a:ext>
            </a:extLst>
          </p:cNvPr>
          <p:cNvSpPr txBox="1"/>
          <p:nvPr/>
        </p:nvSpPr>
        <p:spPr>
          <a:xfrm>
            <a:off x="2639222" y="609919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8BA2EEAB-730F-559E-A80F-64DC3223FCC9}"/>
              </a:ext>
            </a:extLst>
          </p:cNvPr>
          <p:cNvSpPr txBox="1"/>
          <p:nvPr/>
        </p:nvSpPr>
        <p:spPr>
          <a:xfrm>
            <a:off x="1817727" y="6383950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B83A7AAA-5E3D-DED1-AF7A-A6130C163943}"/>
              </a:ext>
            </a:extLst>
          </p:cNvPr>
          <p:cNvSpPr txBox="1"/>
          <p:nvPr/>
        </p:nvSpPr>
        <p:spPr>
          <a:xfrm>
            <a:off x="2268486" y="637582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5066B74F-A069-5146-1D15-BC3270F2FC7A}"/>
              </a:ext>
            </a:extLst>
          </p:cNvPr>
          <p:cNvSpPr txBox="1"/>
          <p:nvPr/>
        </p:nvSpPr>
        <p:spPr>
          <a:xfrm>
            <a:off x="2673130" y="638110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10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475497" y="561586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80" y="4944656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36" y="6240043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5964614" y="621908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367" y="5078736"/>
            <a:ext cx="805148" cy="123622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80" y="5964296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5037810" y="5914588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621" y="6401407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9" y="6584658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688" y="5951435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241967" y="610846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893903" y="610107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574958" y="6082689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409" y="5547013"/>
            <a:ext cx="1345035" cy="1183217"/>
          </a:xfrm>
          <a:prstGeom prst="rect">
            <a:avLst/>
          </a:prstGeom>
        </p:spPr>
      </p:pic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452367" y="554878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454858" y="569553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4920751" y="568429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478554" y="553221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581098" y="54315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092609" y="609236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4937016" y="637688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387775" y="636875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792419" y="637403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737074" y="608482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28C3DA-B605-32A6-58A8-FCE87B9DCFE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0747"/>
          <a:stretch/>
        </p:blipFill>
        <p:spPr>
          <a:xfrm>
            <a:off x="2172817" y="2605288"/>
            <a:ext cx="1327896" cy="524573"/>
          </a:xfrm>
          <a:prstGeom prst="rect">
            <a:avLst/>
          </a:prstGeom>
        </p:spPr>
      </p:pic>
      <p:sp>
        <p:nvSpPr>
          <p:cNvPr id="26" name="テキスト ボックス 741">
            <a:extLst>
              <a:ext uri="{FF2B5EF4-FFF2-40B4-BE49-F238E27FC236}">
                <a16:creationId xmlns:a16="http://schemas.microsoft.com/office/drawing/2014/main" id="{13A0409A-ABE0-E0B9-7548-2E724CA6A839}"/>
              </a:ext>
            </a:extLst>
          </p:cNvPr>
          <p:cNvSpPr txBox="1"/>
          <p:nvPr/>
        </p:nvSpPr>
        <p:spPr>
          <a:xfrm>
            <a:off x="2290000" y="568638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7" name="テキスト ボックス 741">
            <a:extLst>
              <a:ext uri="{FF2B5EF4-FFF2-40B4-BE49-F238E27FC236}">
                <a16:creationId xmlns:a16="http://schemas.microsoft.com/office/drawing/2014/main" id="{A25BBFF5-9344-BB22-9B74-10A982F2019D}"/>
              </a:ext>
            </a:extLst>
          </p:cNvPr>
          <p:cNvSpPr txBox="1"/>
          <p:nvPr/>
        </p:nvSpPr>
        <p:spPr>
          <a:xfrm>
            <a:off x="5416833" y="5686102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9895AE-D0B3-CE02-75C4-398AAA72C059}"/>
              </a:ext>
            </a:extLst>
          </p:cNvPr>
          <p:cNvGrpSpPr/>
          <p:nvPr/>
        </p:nvGrpSpPr>
        <p:grpSpPr>
          <a:xfrm>
            <a:off x="969033" y="4970812"/>
            <a:ext cx="208491" cy="550270"/>
            <a:chOff x="2728398" y="4873406"/>
            <a:chExt cx="208491" cy="550270"/>
          </a:xfrm>
        </p:grpSpPr>
        <p:sp>
          <p:nvSpPr>
            <p:cNvPr id="92" name="台形 241">
              <a:extLst>
                <a:ext uri="{FF2B5EF4-FFF2-40B4-BE49-F238E27FC236}">
                  <a16:creationId xmlns:a16="http://schemas.microsoft.com/office/drawing/2014/main" id="{CA776FB5-A469-E61F-224F-4AF47890846A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D9761CD-6574-78F5-73E1-7581C7EC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3171" y="4997095"/>
              <a:ext cx="173718" cy="426581"/>
            </a:xfrm>
            <a:prstGeom prst="rect">
              <a:avLst/>
            </a:prstGeom>
          </p:spPr>
        </p:pic>
      </p:grpSp>
      <p:sp>
        <p:nvSpPr>
          <p:cNvPr id="95" name="テキスト ボックス 32">
            <a:extLst>
              <a:ext uri="{FF2B5EF4-FFF2-40B4-BE49-F238E27FC236}">
                <a16:creationId xmlns:a16="http://schemas.microsoft.com/office/drawing/2014/main" id="{FD3892FC-A84E-AEBD-26F4-80B30D03FBF7}"/>
              </a:ext>
            </a:extLst>
          </p:cNvPr>
          <p:cNvSpPr txBox="1"/>
          <p:nvPr/>
        </p:nvSpPr>
        <p:spPr>
          <a:xfrm>
            <a:off x="2165210" y="5063394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32">
            <a:extLst>
              <a:ext uri="{FF2B5EF4-FFF2-40B4-BE49-F238E27FC236}">
                <a16:creationId xmlns:a16="http://schemas.microsoft.com/office/drawing/2014/main" id="{F3C31F05-A6B1-EDB9-0EBA-C5ADA6E25C35}"/>
              </a:ext>
            </a:extLst>
          </p:cNvPr>
          <p:cNvSpPr txBox="1"/>
          <p:nvPr/>
        </p:nvSpPr>
        <p:spPr>
          <a:xfrm>
            <a:off x="5285401" y="504858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DDFC9DC-5E6A-BDA8-645F-9066BBE3E108}"/>
              </a:ext>
            </a:extLst>
          </p:cNvPr>
          <p:cNvSpPr/>
          <p:nvPr/>
        </p:nvSpPr>
        <p:spPr>
          <a:xfrm>
            <a:off x="5630653" y="674632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CD47F1D-07FA-A1B9-F896-293F4B450741}"/>
              </a:ext>
            </a:extLst>
          </p:cNvPr>
          <p:cNvSpPr/>
          <p:nvPr/>
        </p:nvSpPr>
        <p:spPr>
          <a:xfrm>
            <a:off x="4957293" y="674671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FC166F5-5D51-0061-992A-F28F808477B7}"/>
              </a:ext>
            </a:extLst>
          </p:cNvPr>
          <p:cNvGrpSpPr/>
          <p:nvPr/>
        </p:nvGrpSpPr>
        <p:grpSpPr>
          <a:xfrm>
            <a:off x="3964442" y="4967701"/>
            <a:ext cx="233681" cy="628270"/>
            <a:chOff x="2694385" y="4873406"/>
            <a:chExt cx="233681" cy="628270"/>
          </a:xfrm>
        </p:grpSpPr>
        <p:sp>
          <p:nvSpPr>
            <p:cNvPr id="106" name="台形 241">
              <a:extLst>
                <a:ext uri="{FF2B5EF4-FFF2-40B4-BE49-F238E27FC236}">
                  <a16:creationId xmlns:a16="http://schemas.microsoft.com/office/drawing/2014/main" id="{5FCB9F77-34DB-817F-9BF6-7E26A6CE3A61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2DCF1BE-2839-D62E-1971-2BC6AC41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108" name="テキスト ボックス 214">
            <a:extLst>
              <a:ext uri="{FF2B5EF4-FFF2-40B4-BE49-F238E27FC236}">
                <a16:creationId xmlns:a16="http://schemas.microsoft.com/office/drawing/2014/main" id="{C9D6B5E1-DE88-375F-F181-DF882462EE29}"/>
              </a:ext>
            </a:extLst>
          </p:cNvPr>
          <p:cNvSpPr txBox="1"/>
          <p:nvPr/>
        </p:nvSpPr>
        <p:spPr>
          <a:xfrm>
            <a:off x="4914257" y="5523293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2C718-BAC7-C308-C30A-C212398A9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828" t="1962" r="-828" b="37969"/>
          <a:stretch/>
        </p:blipFill>
        <p:spPr>
          <a:xfrm>
            <a:off x="1855082" y="6016147"/>
            <a:ext cx="1329992" cy="527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2428B-7E11-54D6-73AB-68287DA50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714" y="6551104"/>
            <a:ext cx="1254295" cy="169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A7696-93F5-DBEB-C2C2-90C5F617629E}"/>
              </a:ext>
            </a:extLst>
          </p:cNvPr>
          <p:cNvSpPr txBox="1"/>
          <p:nvPr/>
        </p:nvSpPr>
        <p:spPr>
          <a:xfrm>
            <a:off x="2720051" y="656440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6571F-2572-8D0A-EE01-563CD54331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37412"/>
          <a:stretch/>
        </p:blipFill>
        <p:spPr>
          <a:xfrm>
            <a:off x="4965732" y="6013579"/>
            <a:ext cx="1331929" cy="552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8EA2F-0B94-033A-BC8F-D8A3A3FED9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7925" y="6564958"/>
            <a:ext cx="1254295" cy="16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8DAC0B-4730-04BB-AAE7-550A268B21A8}"/>
              </a:ext>
            </a:extLst>
          </p:cNvPr>
          <p:cNvSpPr txBox="1"/>
          <p:nvPr/>
        </p:nvSpPr>
        <p:spPr>
          <a:xfrm>
            <a:off x="5828262" y="65782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</a:t>
            </a:r>
          </a:p>
        </p:txBody>
      </p:sp>
      <p:pic>
        <p:nvPicPr>
          <p:cNvPr id="15" name="図 9">
            <a:extLst>
              <a:ext uri="{FF2B5EF4-FFF2-40B4-BE49-F238E27FC236}">
                <a16:creationId xmlns:a16="http://schemas.microsoft.com/office/drawing/2014/main" id="{9D0F10F4-17F5-720A-4C35-CB793525A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07482" y="2270333"/>
            <a:ext cx="1355770" cy="2019144"/>
          </a:xfrm>
          <a:prstGeom prst="rect">
            <a:avLst/>
          </a:prstGeom>
        </p:spPr>
      </p:pic>
      <p:pic>
        <p:nvPicPr>
          <p:cNvPr id="61" name="図 10">
            <a:extLst>
              <a:ext uri="{FF2B5EF4-FFF2-40B4-BE49-F238E27FC236}">
                <a16:creationId xmlns:a16="http://schemas.microsoft.com/office/drawing/2014/main" id="{CB83F50A-2D0E-1952-1F8D-39739C586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1944" y="2399478"/>
            <a:ext cx="805148" cy="123622"/>
          </a:xfrm>
          <a:prstGeom prst="rect">
            <a:avLst/>
          </a:prstGeom>
        </p:spPr>
      </p:pic>
      <p:sp>
        <p:nvSpPr>
          <p:cNvPr id="64" name="テキスト ボックス 11">
            <a:extLst>
              <a:ext uri="{FF2B5EF4-FFF2-40B4-BE49-F238E27FC236}">
                <a16:creationId xmlns:a16="http://schemas.microsoft.com/office/drawing/2014/main" id="{BEAA105D-A265-42FD-9A8B-3F5A58004A5F}"/>
              </a:ext>
            </a:extLst>
          </p:cNvPr>
          <p:cNvSpPr txBox="1"/>
          <p:nvPr/>
        </p:nvSpPr>
        <p:spPr>
          <a:xfrm>
            <a:off x="-1016664" y="2386055"/>
            <a:ext cx="927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65" name="図 13">
            <a:extLst>
              <a:ext uri="{FF2B5EF4-FFF2-40B4-BE49-F238E27FC236}">
                <a16:creationId xmlns:a16="http://schemas.microsoft.com/office/drawing/2014/main" id="{8896E536-EA60-61DC-59BB-5B5BCC7F1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0507" y="2894096"/>
            <a:ext cx="1289035" cy="212113"/>
          </a:xfrm>
          <a:prstGeom prst="rect">
            <a:avLst/>
          </a:prstGeom>
        </p:spPr>
      </p:pic>
      <p:pic>
        <p:nvPicPr>
          <p:cNvPr id="66" name="図 14">
            <a:extLst>
              <a:ext uri="{FF2B5EF4-FFF2-40B4-BE49-F238E27FC236}">
                <a16:creationId xmlns:a16="http://schemas.microsoft.com/office/drawing/2014/main" id="{F2837215-9566-1D67-75CC-2E965ED485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69277" y="3297476"/>
            <a:ext cx="981060" cy="220999"/>
          </a:xfrm>
          <a:prstGeom prst="rect">
            <a:avLst/>
          </a:prstGeom>
        </p:spPr>
      </p:pic>
      <p:pic>
        <p:nvPicPr>
          <p:cNvPr id="67" name="図 15">
            <a:extLst>
              <a:ext uri="{FF2B5EF4-FFF2-40B4-BE49-F238E27FC236}">
                <a16:creationId xmlns:a16="http://schemas.microsoft.com/office/drawing/2014/main" id="{E798E2D5-197C-B7B2-7674-34EB4A9D8F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396464" y="2988784"/>
            <a:ext cx="1313642" cy="894800"/>
          </a:xfrm>
          <a:prstGeom prst="rect">
            <a:avLst/>
          </a:prstGeom>
        </p:spPr>
      </p:pic>
      <p:pic>
        <p:nvPicPr>
          <p:cNvPr id="68" name="図 20">
            <a:extLst>
              <a:ext uri="{FF2B5EF4-FFF2-40B4-BE49-F238E27FC236}">
                <a16:creationId xmlns:a16="http://schemas.microsoft.com/office/drawing/2014/main" id="{CBAD7C03-ECAE-2BAD-6F16-33AA18417F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387320" y="2569655"/>
            <a:ext cx="1313642" cy="434647"/>
          </a:xfrm>
          <a:prstGeom prst="rect">
            <a:avLst/>
          </a:prstGeom>
        </p:spPr>
      </p:pic>
      <p:sp>
        <p:nvSpPr>
          <p:cNvPr id="69" name="四角形: 角を丸くする 22">
            <a:extLst>
              <a:ext uri="{FF2B5EF4-FFF2-40B4-BE49-F238E27FC236}">
                <a16:creationId xmlns:a16="http://schemas.microsoft.com/office/drawing/2014/main" id="{DA2B6A15-C265-1B07-FC08-C6D7D0C48E7A}"/>
              </a:ext>
            </a:extLst>
          </p:cNvPr>
          <p:cNvSpPr/>
          <p:nvPr/>
        </p:nvSpPr>
        <p:spPr>
          <a:xfrm>
            <a:off x="-1185021" y="259625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四角形: 角を丸くする 23">
            <a:extLst>
              <a:ext uri="{FF2B5EF4-FFF2-40B4-BE49-F238E27FC236}">
                <a16:creationId xmlns:a16="http://schemas.microsoft.com/office/drawing/2014/main" id="{B3678023-5274-30A9-9F88-DBBC69E79D8A}"/>
              </a:ext>
            </a:extLst>
          </p:cNvPr>
          <p:cNvSpPr/>
          <p:nvPr/>
        </p:nvSpPr>
        <p:spPr>
          <a:xfrm>
            <a:off x="-551016" y="259244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1" name="テキスト ボックス 24">
            <a:extLst>
              <a:ext uri="{FF2B5EF4-FFF2-40B4-BE49-F238E27FC236}">
                <a16:creationId xmlns:a16="http://schemas.microsoft.com/office/drawing/2014/main" id="{E003629A-682B-EF02-7ACA-48B96AED59EA}"/>
              </a:ext>
            </a:extLst>
          </p:cNvPr>
          <p:cNvSpPr txBox="1"/>
          <p:nvPr/>
        </p:nvSpPr>
        <p:spPr>
          <a:xfrm>
            <a:off x="-1432631" y="256666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2" name="テキスト ボックス 25">
            <a:extLst>
              <a:ext uri="{FF2B5EF4-FFF2-40B4-BE49-F238E27FC236}">
                <a16:creationId xmlns:a16="http://schemas.microsoft.com/office/drawing/2014/main" id="{C0A41911-F5A9-6305-EAE0-D58942D4C67E}"/>
              </a:ext>
            </a:extLst>
          </p:cNvPr>
          <p:cNvSpPr txBox="1"/>
          <p:nvPr/>
        </p:nvSpPr>
        <p:spPr>
          <a:xfrm>
            <a:off x="-783839" y="256814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4" name="グラフィックス 26" descr="日毎カレンダー">
            <a:extLst>
              <a:ext uri="{FF2B5EF4-FFF2-40B4-BE49-F238E27FC236}">
                <a16:creationId xmlns:a16="http://schemas.microsoft.com/office/drawing/2014/main" id="{078E46A3-8AA5-F85B-A9C8-2DB6EC9CFA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52419" y="2605629"/>
            <a:ext cx="137160" cy="137160"/>
          </a:xfrm>
          <a:prstGeom prst="rect">
            <a:avLst/>
          </a:prstGeom>
        </p:spPr>
      </p:pic>
      <p:pic>
        <p:nvPicPr>
          <p:cNvPr id="75" name="グラフィックス 27" descr="日毎カレンダー">
            <a:extLst>
              <a:ext uri="{FF2B5EF4-FFF2-40B4-BE49-F238E27FC236}">
                <a16:creationId xmlns:a16="http://schemas.microsoft.com/office/drawing/2014/main" id="{D0BD133E-1742-D741-176F-276DF5BCFD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12411" y="2596556"/>
            <a:ext cx="137160" cy="137160"/>
          </a:xfrm>
          <a:prstGeom prst="rect">
            <a:avLst/>
          </a:prstGeom>
        </p:spPr>
      </p:pic>
      <p:sp>
        <p:nvSpPr>
          <p:cNvPr id="77" name="四角形: 角を丸くする 28">
            <a:extLst>
              <a:ext uri="{FF2B5EF4-FFF2-40B4-BE49-F238E27FC236}">
                <a16:creationId xmlns:a16="http://schemas.microsoft.com/office/drawing/2014/main" id="{DAE004CC-34D3-1DCA-310F-017AAF171F43}"/>
              </a:ext>
            </a:extLst>
          </p:cNvPr>
          <p:cNvSpPr/>
          <p:nvPr/>
        </p:nvSpPr>
        <p:spPr>
          <a:xfrm>
            <a:off x="-1140994" y="278381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9" name="テキスト ボックス 29">
            <a:extLst>
              <a:ext uri="{FF2B5EF4-FFF2-40B4-BE49-F238E27FC236}">
                <a16:creationId xmlns:a16="http://schemas.microsoft.com/office/drawing/2014/main" id="{8D17B535-E4F2-D592-3898-B7BB6FF94015}"/>
              </a:ext>
            </a:extLst>
          </p:cNvPr>
          <p:cNvSpPr txBox="1"/>
          <p:nvPr/>
        </p:nvSpPr>
        <p:spPr>
          <a:xfrm>
            <a:off x="-1452343" y="2754982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Part</a:t>
            </a:r>
          </a:p>
          <a:p>
            <a:pPr algn="ctr"/>
            <a:r>
              <a:rPr kumimoji="1" lang="en-US" altLang="ja-JP" sz="400" dirty="0">
                <a:latin typeface="+mj-lt"/>
              </a:rPr>
              <a:t>no</a:t>
            </a:r>
          </a:p>
        </p:txBody>
      </p:sp>
      <p:sp>
        <p:nvSpPr>
          <p:cNvPr id="80" name="テキスト ボックス 30">
            <a:extLst>
              <a:ext uri="{FF2B5EF4-FFF2-40B4-BE49-F238E27FC236}">
                <a16:creationId xmlns:a16="http://schemas.microsoft.com/office/drawing/2014/main" id="{0D39EE62-F933-8090-816E-5CDE14733AF2}"/>
              </a:ext>
            </a:extLst>
          </p:cNvPr>
          <p:cNvSpPr txBox="1"/>
          <p:nvPr/>
        </p:nvSpPr>
        <p:spPr>
          <a:xfrm>
            <a:off x="-600190" y="274690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1" name="正方形/長方形 31">
            <a:extLst>
              <a:ext uri="{FF2B5EF4-FFF2-40B4-BE49-F238E27FC236}">
                <a16:creationId xmlns:a16="http://schemas.microsoft.com/office/drawing/2014/main" id="{2CA0C5C8-DE04-740E-4777-D311E0B966F1}"/>
              </a:ext>
            </a:extLst>
          </p:cNvPr>
          <p:cNvSpPr/>
          <p:nvPr/>
        </p:nvSpPr>
        <p:spPr>
          <a:xfrm>
            <a:off x="-264330" y="280026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32">
            <a:extLst>
              <a:ext uri="{FF2B5EF4-FFF2-40B4-BE49-F238E27FC236}">
                <a16:creationId xmlns:a16="http://schemas.microsoft.com/office/drawing/2014/main" id="{4977BE1D-37F7-F01E-2192-F38043F0E70D}"/>
              </a:ext>
            </a:extLst>
          </p:cNvPr>
          <p:cNvSpPr txBox="1"/>
          <p:nvPr/>
        </p:nvSpPr>
        <p:spPr>
          <a:xfrm>
            <a:off x="-1234221" y="259925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97" name="テキスト ボックス 33">
            <a:extLst>
              <a:ext uri="{FF2B5EF4-FFF2-40B4-BE49-F238E27FC236}">
                <a16:creationId xmlns:a16="http://schemas.microsoft.com/office/drawing/2014/main" id="{1099AE57-2FBA-EE22-A5BE-FB785EAB816A}"/>
              </a:ext>
            </a:extLst>
          </p:cNvPr>
          <p:cNvSpPr txBox="1"/>
          <p:nvPr/>
        </p:nvSpPr>
        <p:spPr>
          <a:xfrm>
            <a:off x="-596441" y="259703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98" name="二等辺三角形 34">
            <a:extLst>
              <a:ext uri="{FF2B5EF4-FFF2-40B4-BE49-F238E27FC236}">
                <a16:creationId xmlns:a16="http://schemas.microsoft.com/office/drawing/2014/main" id="{74296759-F492-F14A-6090-C6F11A98415E}"/>
              </a:ext>
            </a:extLst>
          </p:cNvPr>
          <p:cNvSpPr/>
          <p:nvPr/>
        </p:nvSpPr>
        <p:spPr>
          <a:xfrm rot="10800000">
            <a:off x="-669713" y="283370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9" name="図 35">
            <a:extLst>
              <a:ext uri="{FF2B5EF4-FFF2-40B4-BE49-F238E27FC236}">
                <a16:creationId xmlns:a16="http://schemas.microsoft.com/office/drawing/2014/main" id="{C87443C4-5E13-7721-1122-4758EEFE39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3657" y="3037341"/>
            <a:ext cx="1289035" cy="275128"/>
          </a:xfrm>
          <a:prstGeom prst="rect">
            <a:avLst/>
          </a:prstGeom>
        </p:spPr>
      </p:pic>
      <p:pic>
        <p:nvPicPr>
          <p:cNvPr id="110" name="図 36">
            <a:extLst>
              <a:ext uri="{FF2B5EF4-FFF2-40B4-BE49-F238E27FC236}">
                <a16:creationId xmlns:a16="http://schemas.microsoft.com/office/drawing/2014/main" id="{EA423F18-92D9-BE6D-D8D9-AC4ECE4D85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73241" y="3468459"/>
            <a:ext cx="1279444" cy="267020"/>
          </a:xfrm>
          <a:prstGeom prst="rect">
            <a:avLst/>
          </a:prstGeom>
        </p:spPr>
      </p:pic>
      <p:sp>
        <p:nvSpPr>
          <p:cNvPr id="111" name="テキスト ボックス 37">
            <a:extLst>
              <a:ext uri="{FF2B5EF4-FFF2-40B4-BE49-F238E27FC236}">
                <a16:creationId xmlns:a16="http://schemas.microsoft.com/office/drawing/2014/main" id="{9BAE703E-8D57-BDAF-3B1C-B825F2A9F4F2}"/>
              </a:ext>
            </a:extLst>
          </p:cNvPr>
          <p:cNvSpPr txBox="1"/>
          <p:nvPr/>
        </p:nvSpPr>
        <p:spPr>
          <a:xfrm>
            <a:off x="-1421802" y="2996533"/>
            <a:ext cx="118209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OUTBOUND NO 1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112" name="テキスト ボックス 38">
            <a:extLst>
              <a:ext uri="{FF2B5EF4-FFF2-40B4-BE49-F238E27FC236}">
                <a16:creationId xmlns:a16="http://schemas.microsoft.com/office/drawing/2014/main" id="{FA8A117C-0C37-7257-E99B-97CE43B505F6}"/>
              </a:ext>
            </a:extLst>
          </p:cNvPr>
          <p:cNvSpPr txBox="1"/>
          <p:nvPr/>
        </p:nvSpPr>
        <p:spPr>
          <a:xfrm>
            <a:off x="-1421802" y="3411464"/>
            <a:ext cx="118209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OUTBOUND NO 2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113" name="テキスト ボックス 37">
            <a:extLst>
              <a:ext uri="{FF2B5EF4-FFF2-40B4-BE49-F238E27FC236}">
                <a16:creationId xmlns:a16="http://schemas.microsoft.com/office/drawing/2014/main" id="{6C8F4F68-6258-E8EC-3CDE-480E16A0024B}"/>
              </a:ext>
            </a:extLst>
          </p:cNvPr>
          <p:cNvSpPr txBox="1"/>
          <p:nvPr/>
        </p:nvSpPr>
        <p:spPr>
          <a:xfrm>
            <a:off x="-1362265" y="3319945"/>
            <a:ext cx="1279443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ITEMS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4" name="テキスト ボックス 37">
            <a:extLst>
              <a:ext uri="{FF2B5EF4-FFF2-40B4-BE49-F238E27FC236}">
                <a16:creationId xmlns:a16="http://schemas.microsoft.com/office/drawing/2014/main" id="{A3F05A76-4039-794E-14E0-A0ED6E7514AA}"/>
              </a:ext>
            </a:extLst>
          </p:cNvPr>
          <p:cNvSpPr txBox="1"/>
          <p:nvPr/>
        </p:nvSpPr>
        <p:spPr>
          <a:xfrm>
            <a:off x="-1355780" y="3735479"/>
            <a:ext cx="1259702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1 / 2 ITEMS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5" name="正方形/長方形 40">
            <a:extLst>
              <a:ext uri="{FF2B5EF4-FFF2-40B4-BE49-F238E27FC236}">
                <a16:creationId xmlns:a16="http://schemas.microsoft.com/office/drawing/2014/main" id="{F44B540F-75B7-EBA5-3D42-64FAC3B9694D}"/>
              </a:ext>
            </a:extLst>
          </p:cNvPr>
          <p:cNvSpPr/>
          <p:nvPr/>
        </p:nvSpPr>
        <p:spPr>
          <a:xfrm>
            <a:off x="-1354431" y="345787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6" name="グラフィックス 41" descr="右向き指示マーク">
            <a:extLst>
              <a:ext uri="{FF2B5EF4-FFF2-40B4-BE49-F238E27FC236}">
                <a16:creationId xmlns:a16="http://schemas.microsoft.com/office/drawing/2014/main" id="{3A160AC5-65F6-2231-0296-A311DF4D1F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-243510" y="3802646"/>
            <a:ext cx="236144" cy="236144"/>
          </a:xfrm>
          <a:prstGeom prst="rect">
            <a:avLst/>
          </a:prstGeom>
        </p:spPr>
      </p:pic>
      <p:pic>
        <p:nvPicPr>
          <p:cNvPr id="117" name="図 9">
            <a:extLst>
              <a:ext uri="{FF2B5EF4-FFF2-40B4-BE49-F238E27FC236}">
                <a16:creationId xmlns:a16="http://schemas.microsoft.com/office/drawing/2014/main" id="{196D06CB-D841-19F0-26BD-8146B6DF7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24579" y="4364898"/>
            <a:ext cx="1355770" cy="2019144"/>
          </a:xfrm>
          <a:prstGeom prst="rect">
            <a:avLst/>
          </a:prstGeom>
        </p:spPr>
      </p:pic>
      <p:pic>
        <p:nvPicPr>
          <p:cNvPr id="119" name="図 10">
            <a:extLst>
              <a:ext uri="{FF2B5EF4-FFF2-40B4-BE49-F238E27FC236}">
                <a16:creationId xmlns:a16="http://schemas.microsoft.com/office/drawing/2014/main" id="{8FABDE27-68E4-CE77-0F83-E4D9ECBB9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9041" y="4494043"/>
            <a:ext cx="805148" cy="123622"/>
          </a:xfrm>
          <a:prstGeom prst="rect">
            <a:avLst/>
          </a:prstGeom>
        </p:spPr>
      </p:pic>
      <p:sp>
        <p:nvSpPr>
          <p:cNvPr id="120" name="テキスト ボックス 11">
            <a:extLst>
              <a:ext uri="{FF2B5EF4-FFF2-40B4-BE49-F238E27FC236}">
                <a16:creationId xmlns:a16="http://schemas.microsoft.com/office/drawing/2014/main" id="{A8E598B4-37C2-8C23-1B44-2FF76C662A3E}"/>
              </a:ext>
            </a:extLst>
          </p:cNvPr>
          <p:cNvSpPr txBox="1"/>
          <p:nvPr/>
        </p:nvSpPr>
        <p:spPr>
          <a:xfrm>
            <a:off x="-1033761" y="4480620"/>
            <a:ext cx="927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Material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21" name="図 13">
            <a:extLst>
              <a:ext uri="{FF2B5EF4-FFF2-40B4-BE49-F238E27FC236}">
                <a16:creationId xmlns:a16="http://schemas.microsoft.com/office/drawing/2014/main" id="{B6EC9556-BEBA-028A-2A4E-99D9F6432D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87604" y="4988661"/>
            <a:ext cx="1289035" cy="212113"/>
          </a:xfrm>
          <a:prstGeom prst="rect">
            <a:avLst/>
          </a:prstGeom>
        </p:spPr>
      </p:pic>
      <p:pic>
        <p:nvPicPr>
          <p:cNvPr id="122" name="図 14">
            <a:extLst>
              <a:ext uri="{FF2B5EF4-FFF2-40B4-BE49-F238E27FC236}">
                <a16:creationId xmlns:a16="http://schemas.microsoft.com/office/drawing/2014/main" id="{0279BC90-31F0-89BC-3AFF-D9C9C3D7A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86374" y="5392041"/>
            <a:ext cx="981060" cy="220999"/>
          </a:xfrm>
          <a:prstGeom prst="rect">
            <a:avLst/>
          </a:prstGeom>
        </p:spPr>
      </p:pic>
      <p:pic>
        <p:nvPicPr>
          <p:cNvPr id="123" name="図 15">
            <a:extLst>
              <a:ext uri="{FF2B5EF4-FFF2-40B4-BE49-F238E27FC236}">
                <a16:creationId xmlns:a16="http://schemas.microsoft.com/office/drawing/2014/main" id="{23C7D03D-11F8-F0F1-BEF6-47DB3788A9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13561" y="5083349"/>
            <a:ext cx="1313642" cy="894800"/>
          </a:xfrm>
          <a:prstGeom prst="rect">
            <a:avLst/>
          </a:prstGeom>
        </p:spPr>
      </p:pic>
      <p:pic>
        <p:nvPicPr>
          <p:cNvPr id="124" name="図 20">
            <a:extLst>
              <a:ext uri="{FF2B5EF4-FFF2-40B4-BE49-F238E27FC236}">
                <a16:creationId xmlns:a16="http://schemas.microsoft.com/office/drawing/2014/main" id="{2E541CB8-DB1E-C4B6-BC14-EA0D907E4B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404417" y="4664220"/>
            <a:ext cx="1313642" cy="434647"/>
          </a:xfrm>
          <a:prstGeom prst="rect">
            <a:avLst/>
          </a:prstGeom>
        </p:spPr>
      </p:pic>
      <p:sp>
        <p:nvSpPr>
          <p:cNvPr id="125" name="四角形: 角を丸くする 22">
            <a:extLst>
              <a:ext uri="{FF2B5EF4-FFF2-40B4-BE49-F238E27FC236}">
                <a16:creationId xmlns:a16="http://schemas.microsoft.com/office/drawing/2014/main" id="{84DA4093-53F2-E18B-1D69-1322CC01DB0C}"/>
              </a:ext>
            </a:extLst>
          </p:cNvPr>
          <p:cNvSpPr/>
          <p:nvPr/>
        </p:nvSpPr>
        <p:spPr>
          <a:xfrm>
            <a:off x="-1202118" y="469081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6" name="四角形: 角を丸くする 23">
            <a:extLst>
              <a:ext uri="{FF2B5EF4-FFF2-40B4-BE49-F238E27FC236}">
                <a16:creationId xmlns:a16="http://schemas.microsoft.com/office/drawing/2014/main" id="{4501CD7E-B5FE-9437-F4F6-841589616599}"/>
              </a:ext>
            </a:extLst>
          </p:cNvPr>
          <p:cNvSpPr/>
          <p:nvPr/>
        </p:nvSpPr>
        <p:spPr>
          <a:xfrm>
            <a:off x="-568113" y="468700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7" name="テキスト ボックス 24">
            <a:extLst>
              <a:ext uri="{FF2B5EF4-FFF2-40B4-BE49-F238E27FC236}">
                <a16:creationId xmlns:a16="http://schemas.microsoft.com/office/drawing/2014/main" id="{7F0CF28C-7990-C216-7E88-2B3C4DE3178B}"/>
              </a:ext>
            </a:extLst>
          </p:cNvPr>
          <p:cNvSpPr txBox="1"/>
          <p:nvPr/>
        </p:nvSpPr>
        <p:spPr>
          <a:xfrm>
            <a:off x="-1449728" y="46612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92" name="テキスト ボックス 25">
            <a:extLst>
              <a:ext uri="{FF2B5EF4-FFF2-40B4-BE49-F238E27FC236}">
                <a16:creationId xmlns:a16="http://schemas.microsoft.com/office/drawing/2014/main" id="{DD8E284F-C5D9-BA89-B423-465D3D0F1AB0}"/>
              </a:ext>
            </a:extLst>
          </p:cNvPr>
          <p:cNvSpPr txBox="1"/>
          <p:nvPr/>
        </p:nvSpPr>
        <p:spPr>
          <a:xfrm>
            <a:off x="-800936" y="466271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93" name="グラフィックス 26" descr="日毎カレンダー">
            <a:extLst>
              <a:ext uri="{FF2B5EF4-FFF2-40B4-BE49-F238E27FC236}">
                <a16:creationId xmlns:a16="http://schemas.microsoft.com/office/drawing/2014/main" id="{15C06795-4E1D-A4A3-F386-D379177458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69516" y="4700194"/>
            <a:ext cx="137160" cy="137160"/>
          </a:xfrm>
          <a:prstGeom prst="rect">
            <a:avLst/>
          </a:prstGeom>
        </p:spPr>
      </p:pic>
      <p:pic>
        <p:nvPicPr>
          <p:cNvPr id="199" name="グラフィックス 27" descr="日毎カレンダー">
            <a:extLst>
              <a:ext uri="{FF2B5EF4-FFF2-40B4-BE49-F238E27FC236}">
                <a16:creationId xmlns:a16="http://schemas.microsoft.com/office/drawing/2014/main" id="{2A5FBB9E-6638-5997-B31B-C4C3EF6399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9508" y="4691121"/>
            <a:ext cx="137160" cy="137160"/>
          </a:xfrm>
          <a:prstGeom prst="rect">
            <a:avLst/>
          </a:prstGeom>
        </p:spPr>
      </p:pic>
      <p:sp>
        <p:nvSpPr>
          <p:cNvPr id="226" name="四角形: 角を丸くする 28">
            <a:extLst>
              <a:ext uri="{FF2B5EF4-FFF2-40B4-BE49-F238E27FC236}">
                <a16:creationId xmlns:a16="http://schemas.microsoft.com/office/drawing/2014/main" id="{877E4E65-8F2A-FB9A-AEBB-11CCAE97A618}"/>
              </a:ext>
            </a:extLst>
          </p:cNvPr>
          <p:cNvSpPr/>
          <p:nvPr/>
        </p:nvSpPr>
        <p:spPr>
          <a:xfrm>
            <a:off x="-1158091" y="4878379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2" name="テキスト ボックス 29">
            <a:extLst>
              <a:ext uri="{FF2B5EF4-FFF2-40B4-BE49-F238E27FC236}">
                <a16:creationId xmlns:a16="http://schemas.microsoft.com/office/drawing/2014/main" id="{7DDA3058-B569-2863-3085-97B575E0FB69}"/>
              </a:ext>
            </a:extLst>
          </p:cNvPr>
          <p:cNvSpPr txBox="1"/>
          <p:nvPr/>
        </p:nvSpPr>
        <p:spPr>
          <a:xfrm>
            <a:off x="-1469440" y="4849547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Part</a:t>
            </a:r>
          </a:p>
          <a:p>
            <a:pPr algn="ctr"/>
            <a:r>
              <a:rPr kumimoji="1" lang="en-US" altLang="ja-JP" sz="400" dirty="0">
                <a:latin typeface="+mj-lt"/>
              </a:rPr>
              <a:t>no</a:t>
            </a:r>
          </a:p>
        </p:txBody>
      </p:sp>
      <p:sp>
        <p:nvSpPr>
          <p:cNvPr id="320" name="テキスト ボックス 30">
            <a:extLst>
              <a:ext uri="{FF2B5EF4-FFF2-40B4-BE49-F238E27FC236}">
                <a16:creationId xmlns:a16="http://schemas.microsoft.com/office/drawing/2014/main" id="{4751598D-7C76-1F07-8A97-0F02B244F071}"/>
              </a:ext>
            </a:extLst>
          </p:cNvPr>
          <p:cNvSpPr txBox="1"/>
          <p:nvPr/>
        </p:nvSpPr>
        <p:spPr>
          <a:xfrm>
            <a:off x="-617287" y="4841468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1" name="正方形/長方形 31">
            <a:extLst>
              <a:ext uri="{FF2B5EF4-FFF2-40B4-BE49-F238E27FC236}">
                <a16:creationId xmlns:a16="http://schemas.microsoft.com/office/drawing/2014/main" id="{8A36E93C-3A35-E7B0-1FB9-274989EBA7E2}"/>
              </a:ext>
            </a:extLst>
          </p:cNvPr>
          <p:cNvSpPr/>
          <p:nvPr/>
        </p:nvSpPr>
        <p:spPr>
          <a:xfrm>
            <a:off x="-281427" y="4894832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2" name="テキスト ボックス 32">
            <a:extLst>
              <a:ext uri="{FF2B5EF4-FFF2-40B4-BE49-F238E27FC236}">
                <a16:creationId xmlns:a16="http://schemas.microsoft.com/office/drawing/2014/main" id="{0A0A0F76-4D2D-EF0C-510D-1DA75FFCD6E5}"/>
              </a:ext>
            </a:extLst>
          </p:cNvPr>
          <p:cNvSpPr txBox="1"/>
          <p:nvPr/>
        </p:nvSpPr>
        <p:spPr>
          <a:xfrm>
            <a:off x="-1251318" y="46938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4" name="テキスト ボックス 33">
            <a:extLst>
              <a:ext uri="{FF2B5EF4-FFF2-40B4-BE49-F238E27FC236}">
                <a16:creationId xmlns:a16="http://schemas.microsoft.com/office/drawing/2014/main" id="{F1765530-75BA-8CEA-3066-07F6E1B9C120}"/>
              </a:ext>
            </a:extLst>
          </p:cNvPr>
          <p:cNvSpPr txBox="1"/>
          <p:nvPr/>
        </p:nvSpPr>
        <p:spPr>
          <a:xfrm>
            <a:off x="-613538" y="469160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5" name="二等辺三角形 34">
            <a:extLst>
              <a:ext uri="{FF2B5EF4-FFF2-40B4-BE49-F238E27FC236}">
                <a16:creationId xmlns:a16="http://schemas.microsoft.com/office/drawing/2014/main" id="{2CCA0740-2C97-C715-7CE0-8811E9D4750D}"/>
              </a:ext>
            </a:extLst>
          </p:cNvPr>
          <p:cNvSpPr/>
          <p:nvPr/>
        </p:nvSpPr>
        <p:spPr>
          <a:xfrm rot="10800000">
            <a:off x="-686810" y="4928269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26" name="図 35">
            <a:extLst>
              <a:ext uri="{FF2B5EF4-FFF2-40B4-BE49-F238E27FC236}">
                <a16:creationId xmlns:a16="http://schemas.microsoft.com/office/drawing/2014/main" id="{FFF23657-31D5-28D5-3AC4-993E1AD29C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90754" y="5131906"/>
            <a:ext cx="1289035" cy="275128"/>
          </a:xfrm>
          <a:prstGeom prst="rect">
            <a:avLst/>
          </a:prstGeom>
        </p:spPr>
      </p:pic>
      <p:pic>
        <p:nvPicPr>
          <p:cNvPr id="327" name="図 36">
            <a:extLst>
              <a:ext uri="{FF2B5EF4-FFF2-40B4-BE49-F238E27FC236}">
                <a16:creationId xmlns:a16="http://schemas.microsoft.com/office/drawing/2014/main" id="{11D9D656-7B45-DD50-1384-977593A387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90338" y="5563024"/>
            <a:ext cx="1279444" cy="267020"/>
          </a:xfrm>
          <a:prstGeom prst="rect">
            <a:avLst/>
          </a:prstGeom>
        </p:spPr>
      </p:pic>
      <p:sp>
        <p:nvSpPr>
          <p:cNvPr id="328" name="テキスト ボックス 37">
            <a:extLst>
              <a:ext uri="{FF2B5EF4-FFF2-40B4-BE49-F238E27FC236}">
                <a16:creationId xmlns:a16="http://schemas.microsoft.com/office/drawing/2014/main" id="{3C771F42-F931-35AB-69A1-CD4D4DA688C5}"/>
              </a:ext>
            </a:extLst>
          </p:cNvPr>
          <p:cNvSpPr txBox="1"/>
          <p:nvPr/>
        </p:nvSpPr>
        <p:spPr>
          <a:xfrm>
            <a:off x="-1438899" y="5091098"/>
            <a:ext cx="1182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NO: OUTBOUND NO 2</a:t>
            </a:r>
          </a:p>
          <a:p>
            <a:r>
              <a:rPr kumimoji="1" lang="en-US" altLang="ja-JP" sz="400" dirty="0">
                <a:latin typeface="+mj-lt"/>
              </a:rPr>
              <a:t>PART NO : </a:t>
            </a:r>
          </a:p>
          <a:p>
            <a:r>
              <a:rPr kumimoji="1" lang="en-US" altLang="ja-JP" sz="400" dirty="0">
                <a:latin typeface="+mj-lt"/>
              </a:rPr>
              <a:t>PART NAME :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29" name="テキスト ボックス 38">
            <a:extLst>
              <a:ext uri="{FF2B5EF4-FFF2-40B4-BE49-F238E27FC236}">
                <a16:creationId xmlns:a16="http://schemas.microsoft.com/office/drawing/2014/main" id="{41618100-6142-DE4A-765E-EB0F1863DCE2}"/>
              </a:ext>
            </a:extLst>
          </p:cNvPr>
          <p:cNvSpPr txBox="1"/>
          <p:nvPr/>
        </p:nvSpPr>
        <p:spPr>
          <a:xfrm>
            <a:off x="-1438899" y="5506029"/>
            <a:ext cx="1182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NO: OUTBOUND NO 2</a:t>
            </a:r>
          </a:p>
          <a:p>
            <a:r>
              <a:rPr kumimoji="1" lang="en-US" altLang="ja-JP" sz="400" dirty="0">
                <a:latin typeface="+mj-lt"/>
              </a:rPr>
              <a:t>PART NO : </a:t>
            </a:r>
          </a:p>
          <a:p>
            <a:r>
              <a:rPr kumimoji="1" lang="en-US" altLang="ja-JP" sz="400" dirty="0">
                <a:latin typeface="+mj-lt"/>
              </a:rPr>
              <a:t>PART NAME :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30" name="テキスト ボックス 37">
            <a:extLst>
              <a:ext uri="{FF2B5EF4-FFF2-40B4-BE49-F238E27FC236}">
                <a16:creationId xmlns:a16="http://schemas.microsoft.com/office/drawing/2014/main" id="{FDBCCBFD-971C-1AB2-23B2-CB9B9F6290CF}"/>
              </a:ext>
            </a:extLst>
          </p:cNvPr>
          <p:cNvSpPr txBox="1"/>
          <p:nvPr/>
        </p:nvSpPr>
        <p:spPr>
          <a:xfrm>
            <a:off x="-1379362" y="5414510"/>
            <a:ext cx="1279443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331" name="テキスト ボックス 37">
            <a:extLst>
              <a:ext uri="{FF2B5EF4-FFF2-40B4-BE49-F238E27FC236}">
                <a16:creationId xmlns:a16="http://schemas.microsoft.com/office/drawing/2014/main" id="{9DCE336E-BFD0-1ADE-C65C-8BC75CB05351}"/>
              </a:ext>
            </a:extLst>
          </p:cNvPr>
          <p:cNvSpPr txBox="1"/>
          <p:nvPr/>
        </p:nvSpPr>
        <p:spPr>
          <a:xfrm>
            <a:off x="-1372877" y="5830044"/>
            <a:ext cx="1259702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332" name="正方形/長方形 40">
            <a:extLst>
              <a:ext uri="{FF2B5EF4-FFF2-40B4-BE49-F238E27FC236}">
                <a16:creationId xmlns:a16="http://schemas.microsoft.com/office/drawing/2014/main" id="{C203A8D8-63C9-42F5-960F-15452BC4E59F}"/>
              </a:ext>
            </a:extLst>
          </p:cNvPr>
          <p:cNvSpPr/>
          <p:nvPr/>
        </p:nvSpPr>
        <p:spPr>
          <a:xfrm>
            <a:off x="-1371528" y="5552442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4" name="テキスト ボックス 412">
            <a:extLst>
              <a:ext uri="{FF2B5EF4-FFF2-40B4-BE49-F238E27FC236}">
                <a16:creationId xmlns:a16="http://schemas.microsoft.com/office/drawing/2014/main" id="{6C000E80-47F2-54CA-DAE6-948548DF6150}"/>
              </a:ext>
            </a:extLst>
          </p:cNvPr>
          <p:cNvSpPr txBox="1"/>
          <p:nvPr/>
        </p:nvSpPr>
        <p:spPr>
          <a:xfrm>
            <a:off x="1869304" y="660969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2C7FEAD1-A12C-DBBF-35A2-52645457F076}"/>
              </a:ext>
            </a:extLst>
          </p:cNvPr>
          <p:cNvSpPr/>
          <p:nvPr/>
        </p:nvSpPr>
        <p:spPr>
          <a:xfrm>
            <a:off x="2158326" y="659406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412">
            <a:extLst>
              <a:ext uri="{FF2B5EF4-FFF2-40B4-BE49-F238E27FC236}">
                <a16:creationId xmlns:a16="http://schemas.microsoft.com/office/drawing/2014/main" id="{C0859829-7BBE-3BC4-FEC6-6F0F3A6F31E7}"/>
              </a:ext>
            </a:extLst>
          </p:cNvPr>
          <p:cNvSpPr txBox="1"/>
          <p:nvPr/>
        </p:nvSpPr>
        <p:spPr>
          <a:xfrm>
            <a:off x="4989996" y="663220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738343B2-16B2-DC86-F1C9-666EF9C51D34}"/>
              </a:ext>
            </a:extLst>
          </p:cNvPr>
          <p:cNvSpPr/>
          <p:nvPr/>
        </p:nvSpPr>
        <p:spPr>
          <a:xfrm>
            <a:off x="5279018" y="6616578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F01</a:t>
            </a:r>
          </a:p>
        </p:txBody>
      </p:sp>
      <p:sp>
        <p:nvSpPr>
          <p:cNvPr id="338" name="Callout: Bent Line 337">
            <a:extLst>
              <a:ext uri="{FF2B5EF4-FFF2-40B4-BE49-F238E27FC236}">
                <a16:creationId xmlns:a16="http://schemas.microsoft.com/office/drawing/2014/main" id="{C16E8E36-32D8-0B21-7BD9-AD97350EF3DB}"/>
              </a:ext>
            </a:extLst>
          </p:cNvPr>
          <p:cNvSpPr/>
          <p:nvPr/>
        </p:nvSpPr>
        <p:spPr>
          <a:xfrm>
            <a:off x="5256780" y="7164842"/>
            <a:ext cx="1222436" cy="47538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-100135"/>
              <a:gd name="adj6" fmla="val 773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Scan destination location to move the items</a:t>
            </a:r>
          </a:p>
          <a:p>
            <a:endParaRPr kumimoji="1" lang="ja-JP" altLang="en-US" sz="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534A35-B90C-B711-2CF8-E6AB4FB82A9E}"/>
              </a:ext>
            </a:extLst>
          </p:cNvPr>
          <p:cNvGrpSpPr/>
          <p:nvPr/>
        </p:nvGrpSpPr>
        <p:grpSpPr>
          <a:xfrm>
            <a:off x="536120" y="1539247"/>
            <a:ext cx="1369179" cy="2019144"/>
            <a:chOff x="5024204" y="1658529"/>
            <a:chExt cx="1369179" cy="2019144"/>
          </a:xfrm>
        </p:grpSpPr>
        <p:pic>
          <p:nvPicPr>
            <p:cNvPr id="5" name="図 32">
              <a:extLst>
                <a:ext uri="{FF2B5EF4-FFF2-40B4-BE49-F238E27FC236}">
                  <a16:creationId xmlns:a16="http://schemas.microsoft.com/office/drawing/2014/main" id="{640974CB-B815-957E-A2BB-F7E7E8CB1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b="79932"/>
            <a:stretch/>
          </p:blipFill>
          <p:spPr>
            <a:xfrm>
              <a:off x="5033294" y="1658529"/>
              <a:ext cx="1360089" cy="405207"/>
            </a:xfrm>
            <a:prstGeom prst="rect">
              <a:avLst/>
            </a:prstGeom>
          </p:spPr>
        </p:pic>
        <p:pic>
          <p:nvPicPr>
            <p:cNvPr id="6" name="図 250">
              <a:extLst>
                <a:ext uri="{FF2B5EF4-FFF2-40B4-BE49-F238E27FC236}">
                  <a16:creationId xmlns:a16="http://schemas.microsoft.com/office/drawing/2014/main" id="{A795E425-D0D1-D8AD-5440-7776F5849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20856"/>
            <a:stretch/>
          </p:blipFill>
          <p:spPr>
            <a:xfrm>
              <a:off x="5026061" y="2063040"/>
              <a:ext cx="1364286" cy="1614633"/>
            </a:xfrm>
            <a:prstGeom prst="rect">
              <a:avLst/>
            </a:prstGeom>
          </p:spPr>
        </p:pic>
        <p:pic>
          <p:nvPicPr>
            <p:cNvPr id="10" name="図 251">
              <a:extLst>
                <a:ext uri="{FF2B5EF4-FFF2-40B4-BE49-F238E27FC236}">
                  <a16:creationId xmlns:a16="http://schemas.microsoft.com/office/drawing/2014/main" id="{22F9E347-4C26-CDC6-465E-054068A8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511659" y="2227566"/>
              <a:ext cx="546082" cy="198137"/>
            </a:xfrm>
            <a:prstGeom prst="rect">
              <a:avLst/>
            </a:prstGeom>
          </p:spPr>
        </p:pic>
        <p:pic>
          <p:nvPicPr>
            <p:cNvPr id="21" name="図 252">
              <a:extLst>
                <a:ext uri="{FF2B5EF4-FFF2-40B4-BE49-F238E27FC236}">
                  <a16:creationId xmlns:a16="http://schemas.microsoft.com/office/drawing/2014/main" id="{F39C8EF3-4B89-120D-13E5-98BF8029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43841" y="2571958"/>
              <a:ext cx="546082" cy="198137"/>
            </a:xfrm>
            <a:prstGeom prst="rect">
              <a:avLst/>
            </a:prstGeom>
          </p:spPr>
        </p:pic>
        <p:pic>
          <p:nvPicPr>
            <p:cNvPr id="23" name="図 255">
              <a:extLst>
                <a:ext uri="{FF2B5EF4-FFF2-40B4-BE49-F238E27FC236}">
                  <a16:creationId xmlns:a16="http://schemas.microsoft.com/office/drawing/2014/main" id="{2B604AE5-346A-A7C7-EB4F-E4EF2515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2607" y="2914695"/>
              <a:ext cx="510584" cy="178119"/>
            </a:xfrm>
            <a:prstGeom prst="rect">
              <a:avLst/>
            </a:prstGeom>
          </p:spPr>
        </p:pic>
        <p:sp>
          <p:nvSpPr>
            <p:cNvPr id="55" name="テキスト ボックス 256">
              <a:extLst>
                <a:ext uri="{FF2B5EF4-FFF2-40B4-BE49-F238E27FC236}">
                  <a16:creationId xmlns:a16="http://schemas.microsoft.com/office/drawing/2014/main" id="{4F351873-253A-71C8-09CC-D9648BC3FA78}"/>
                </a:ext>
              </a:extLst>
            </p:cNvPr>
            <p:cNvSpPr txBox="1"/>
            <p:nvPr/>
          </p:nvSpPr>
          <p:spPr>
            <a:xfrm>
              <a:off x="5342981" y="2907959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57" name="図 257">
              <a:extLst>
                <a:ext uri="{FF2B5EF4-FFF2-40B4-BE49-F238E27FC236}">
                  <a16:creationId xmlns:a16="http://schemas.microsoft.com/office/drawing/2014/main" id="{C6CAB1BB-80E4-B722-967D-2BCFEC56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3369" y="3249924"/>
              <a:ext cx="510584" cy="178119"/>
            </a:xfrm>
            <a:prstGeom prst="rect">
              <a:avLst/>
            </a:prstGeom>
          </p:spPr>
        </p:pic>
        <p:sp>
          <p:nvSpPr>
            <p:cNvPr id="58" name="テキスト ボックス 258">
              <a:extLst>
                <a:ext uri="{FF2B5EF4-FFF2-40B4-BE49-F238E27FC236}">
                  <a16:creationId xmlns:a16="http://schemas.microsoft.com/office/drawing/2014/main" id="{27DE08A1-9B18-94E0-7991-41A86717A047}"/>
                </a:ext>
              </a:extLst>
            </p:cNvPr>
            <p:cNvSpPr txBox="1"/>
            <p:nvPr/>
          </p:nvSpPr>
          <p:spPr>
            <a:xfrm>
              <a:off x="5392068" y="3243188"/>
              <a:ext cx="718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</a:t>
              </a:r>
              <a:endParaRPr kumimoji="1" lang="ja-JP" altLang="en-US" sz="600" dirty="0"/>
            </a:p>
          </p:txBody>
        </p:sp>
        <p:pic>
          <p:nvPicPr>
            <p:cNvPr id="59" name="図 260">
              <a:extLst>
                <a:ext uri="{FF2B5EF4-FFF2-40B4-BE49-F238E27FC236}">
                  <a16:creationId xmlns:a16="http://schemas.microsoft.com/office/drawing/2014/main" id="{87CDF3F6-CB1E-AD82-A5BD-F6213B7FD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38499" y="2814859"/>
              <a:ext cx="1156765" cy="776895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9B44DA-2113-A6CE-696F-3FBC6E539922}"/>
                </a:ext>
              </a:extLst>
            </p:cNvPr>
            <p:cNvSpPr/>
            <p:nvPr/>
          </p:nvSpPr>
          <p:spPr>
            <a:xfrm>
              <a:off x="5125386" y="2152917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00" name="テキスト ボックス 232">
              <a:extLst>
                <a:ext uri="{FF2B5EF4-FFF2-40B4-BE49-F238E27FC236}">
                  <a16:creationId xmlns:a16="http://schemas.microsoft.com/office/drawing/2014/main" id="{8A17C7EF-9857-DBD4-FC8A-D269E3FABCAF}"/>
                </a:ext>
              </a:extLst>
            </p:cNvPr>
            <p:cNvSpPr txBox="1"/>
            <p:nvPr/>
          </p:nvSpPr>
          <p:spPr>
            <a:xfrm>
              <a:off x="502420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39" name="テキスト ボックス 232">
              <a:extLst>
                <a:ext uri="{FF2B5EF4-FFF2-40B4-BE49-F238E27FC236}">
                  <a16:creationId xmlns:a16="http://schemas.microsoft.com/office/drawing/2014/main" id="{38FD68F3-80B0-A07C-E530-FCF0FD1C4FB2}"/>
                </a:ext>
              </a:extLst>
            </p:cNvPr>
            <p:cNvSpPr txBox="1"/>
            <p:nvPr/>
          </p:nvSpPr>
          <p:spPr>
            <a:xfrm>
              <a:off x="544374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40" name="テキスト ボックス 232">
              <a:extLst>
                <a:ext uri="{FF2B5EF4-FFF2-40B4-BE49-F238E27FC236}">
                  <a16:creationId xmlns:a16="http://schemas.microsoft.com/office/drawing/2014/main" id="{B7BA4E3E-0A04-1291-BB01-8D9810AE5A7B}"/>
                </a:ext>
              </a:extLst>
            </p:cNvPr>
            <p:cNvSpPr txBox="1"/>
            <p:nvPr/>
          </p:nvSpPr>
          <p:spPr>
            <a:xfrm>
              <a:off x="5874567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Sell</a:t>
              </a:r>
            </a:p>
            <a:p>
              <a:pPr algn="ctr"/>
              <a:r>
                <a:rPr kumimoji="1" lang="en-US" altLang="ja-JP" sz="500" dirty="0"/>
                <a:t>WIP</a:t>
              </a:r>
              <a:endParaRPr kumimoji="1" lang="ja-JP" altLang="en-US" sz="500" dirty="0"/>
            </a:p>
          </p:txBody>
        </p:sp>
        <p:sp>
          <p:nvSpPr>
            <p:cNvPr id="341" name="テキスト ボックス 232">
              <a:extLst>
                <a:ext uri="{FF2B5EF4-FFF2-40B4-BE49-F238E27FC236}">
                  <a16:creationId xmlns:a16="http://schemas.microsoft.com/office/drawing/2014/main" id="{7D3E35D9-892A-06F3-45CD-28716678464D}"/>
                </a:ext>
              </a:extLst>
            </p:cNvPr>
            <p:cNvSpPr txBox="1"/>
            <p:nvPr/>
          </p:nvSpPr>
          <p:spPr>
            <a:xfrm>
              <a:off x="5024204" y="2959537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Return</a:t>
              </a:r>
            </a:p>
            <a:p>
              <a:pPr algn="ctr"/>
              <a:r>
                <a:rPr kumimoji="1" lang="en-US" altLang="ja-JP" sz="500" dirty="0"/>
                <a:t>Material</a:t>
              </a:r>
            </a:p>
          </p:txBody>
        </p:sp>
        <p:pic>
          <p:nvPicPr>
            <p:cNvPr id="344" name="Picture 343">
              <a:extLst>
                <a:ext uri="{FF2B5EF4-FFF2-40B4-BE49-F238E27FC236}">
                  <a16:creationId xmlns:a16="http://schemas.microsoft.com/office/drawing/2014/main" id="{A3A5D5E3-0914-42D5-2AFA-E3B2DE0CD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94" y="2115314"/>
              <a:ext cx="338135" cy="338135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3C30DBF4-078F-D2E8-233F-EC934313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38" y="2116299"/>
              <a:ext cx="342339" cy="342339"/>
            </a:xfrm>
            <a:prstGeom prst="rect">
              <a:avLst/>
            </a:prstGeom>
          </p:spPr>
        </p:pic>
        <p:pic>
          <p:nvPicPr>
            <p:cNvPr id="346" name="Picture 345">
              <a:extLst>
                <a:ext uri="{FF2B5EF4-FFF2-40B4-BE49-F238E27FC236}">
                  <a16:creationId xmlns:a16="http://schemas.microsoft.com/office/drawing/2014/main" id="{F6E1C2B8-D33B-56B0-8AC6-B35F5D89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06" y="2116299"/>
              <a:ext cx="334123" cy="334123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73BEF8D5-CFDA-851E-9065-39C3D29E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6" y="2657816"/>
              <a:ext cx="339376" cy="339376"/>
            </a:xfrm>
            <a:prstGeom prst="rect">
              <a:avLst/>
            </a:prstGeom>
          </p:spPr>
        </p:pic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9ADC43E-579A-8A03-C72C-8FF909F92A0F}"/>
              </a:ext>
            </a:extLst>
          </p:cNvPr>
          <p:cNvGrpSpPr/>
          <p:nvPr/>
        </p:nvGrpSpPr>
        <p:grpSpPr>
          <a:xfrm>
            <a:off x="602236" y="1986637"/>
            <a:ext cx="497252" cy="532704"/>
            <a:chOff x="532183" y="2131167"/>
            <a:chExt cx="497252" cy="532704"/>
          </a:xfrm>
        </p:grpSpPr>
        <p:sp>
          <p:nvSpPr>
            <p:cNvPr id="349" name="正方形/長方形 40">
              <a:extLst>
                <a:ext uri="{FF2B5EF4-FFF2-40B4-BE49-F238E27FC236}">
                  <a16:creationId xmlns:a16="http://schemas.microsoft.com/office/drawing/2014/main" id="{32BC85D6-938F-09AD-15BA-3E1CC6B39214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50" name="グラフィックス 41" descr="右向き指示マーク">
              <a:extLst>
                <a:ext uri="{FF2B5EF4-FFF2-40B4-BE49-F238E27FC236}">
                  <a16:creationId xmlns:a16="http://schemas.microsoft.com/office/drawing/2014/main" id="{6DFE8B0B-58F7-5DC4-1AA0-1D9C04DE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1D7A9-198A-40FD-070F-1B6FA36AC796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l="-1" r="49106" b="54506"/>
          <a:stretch/>
        </p:blipFill>
        <p:spPr>
          <a:xfrm>
            <a:off x="602236" y="4631903"/>
            <a:ext cx="593101" cy="318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2690B-6E5A-EA79-7E80-A8C5353D6BD4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l="-1" r="49106" b="54506"/>
          <a:stretch/>
        </p:blipFill>
        <p:spPr>
          <a:xfrm>
            <a:off x="3538914" y="4640681"/>
            <a:ext cx="593101" cy="318967"/>
          </a:xfrm>
          <a:prstGeom prst="rect">
            <a:avLst/>
          </a:prstGeom>
        </p:spPr>
      </p:pic>
      <p:sp>
        <p:nvSpPr>
          <p:cNvPr id="19" name="四角形: 角を丸くする 50">
            <a:extLst>
              <a:ext uri="{FF2B5EF4-FFF2-40B4-BE49-F238E27FC236}">
                <a16:creationId xmlns:a16="http://schemas.microsoft.com/office/drawing/2014/main" id="{378FA723-AE99-381C-A73B-B32654062F03}"/>
              </a:ext>
            </a:extLst>
          </p:cNvPr>
          <p:cNvSpPr/>
          <p:nvPr/>
        </p:nvSpPr>
        <p:spPr>
          <a:xfrm>
            <a:off x="2656376" y="243190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51">
            <a:extLst>
              <a:ext uri="{FF2B5EF4-FFF2-40B4-BE49-F238E27FC236}">
                <a16:creationId xmlns:a16="http://schemas.microsoft.com/office/drawing/2014/main" id="{CB60BCFA-06A3-0EA5-9576-6A6BAA03D554}"/>
              </a:ext>
            </a:extLst>
          </p:cNvPr>
          <p:cNvSpPr txBox="1"/>
          <p:nvPr/>
        </p:nvSpPr>
        <p:spPr>
          <a:xfrm>
            <a:off x="2118607" y="2417180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A89BF7-DC89-0D12-DAC6-255CC1D2D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8399" y="3141629"/>
            <a:ext cx="1254295" cy="1699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0E244E-033B-17C7-9196-CE38C100F2D2}"/>
              </a:ext>
            </a:extLst>
          </p:cNvPr>
          <p:cNvSpPr txBox="1"/>
          <p:nvPr/>
        </p:nvSpPr>
        <p:spPr>
          <a:xfrm>
            <a:off x="3048736" y="3154925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</a:t>
            </a:r>
          </a:p>
        </p:txBody>
      </p:sp>
      <p:sp>
        <p:nvSpPr>
          <p:cNvPr id="28" name="テキスト ボックス 412">
            <a:extLst>
              <a:ext uri="{FF2B5EF4-FFF2-40B4-BE49-F238E27FC236}">
                <a16:creationId xmlns:a16="http://schemas.microsoft.com/office/drawing/2014/main" id="{31BE74CD-2104-DE0D-547B-937FC3AFF4F9}"/>
              </a:ext>
            </a:extLst>
          </p:cNvPr>
          <p:cNvSpPr txBox="1"/>
          <p:nvPr/>
        </p:nvSpPr>
        <p:spPr>
          <a:xfrm>
            <a:off x="2197989" y="3200219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37D15A-5404-CD73-EF85-5643885D5D7F}"/>
              </a:ext>
            </a:extLst>
          </p:cNvPr>
          <p:cNvSpPr/>
          <p:nvPr/>
        </p:nvSpPr>
        <p:spPr>
          <a:xfrm>
            <a:off x="2487011" y="3184591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60" name="二等辺三角形 1">
            <a:extLst>
              <a:ext uri="{FF2B5EF4-FFF2-40B4-BE49-F238E27FC236}">
                <a16:creationId xmlns:a16="http://schemas.microsoft.com/office/drawing/2014/main" id="{9D44F20D-7FF3-ABF6-5F4D-CD75AADB07D3}"/>
              </a:ext>
            </a:extLst>
          </p:cNvPr>
          <p:cNvSpPr/>
          <p:nvPr/>
        </p:nvSpPr>
        <p:spPr>
          <a:xfrm>
            <a:off x="1947283" y="2339012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四角形: 角を丸くする 50">
            <a:extLst>
              <a:ext uri="{FF2B5EF4-FFF2-40B4-BE49-F238E27FC236}">
                <a16:creationId xmlns:a16="http://schemas.microsoft.com/office/drawing/2014/main" id="{0EA93A4B-4B42-E603-6E57-E155082A125B}"/>
              </a:ext>
            </a:extLst>
          </p:cNvPr>
          <p:cNvSpPr/>
          <p:nvPr/>
        </p:nvSpPr>
        <p:spPr>
          <a:xfrm>
            <a:off x="2339848" y="586060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51">
            <a:extLst>
              <a:ext uri="{FF2B5EF4-FFF2-40B4-BE49-F238E27FC236}">
                <a16:creationId xmlns:a16="http://schemas.microsoft.com/office/drawing/2014/main" id="{B679ACCF-44FF-FFD0-0DC8-9D6604484487}"/>
              </a:ext>
            </a:extLst>
          </p:cNvPr>
          <p:cNvSpPr txBox="1"/>
          <p:nvPr/>
        </p:nvSpPr>
        <p:spPr>
          <a:xfrm>
            <a:off x="1802079" y="5845878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73" name="二等辺三角形 1">
            <a:extLst>
              <a:ext uri="{FF2B5EF4-FFF2-40B4-BE49-F238E27FC236}">
                <a16:creationId xmlns:a16="http://schemas.microsoft.com/office/drawing/2014/main" id="{DB82B6DF-F188-356B-6BA1-A3F88DD7E976}"/>
              </a:ext>
            </a:extLst>
          </p:cNvPr>
          <p:cNvSpPr/>
          <p:nvPr/>
        </p:nvSpPr>
        <p:spPr>
          <a:xfrm>
            <a:off x="1590140" y="5768940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8" name="四角形: 角を丸くする 50">
            <a:extLst>
              <a:ext uri="{FF2B5EF4-FFF2-40B4-BE49-F238E27FC236}">
                <a16:creationId xmlns:a16="http://schemas.microsoft.com/office/drawing/2014/main" id="{B1489656-D2C0-1309-DD9D-53BC6B753011}"/>
              </a:ext>
            </a:extLst>
          </p:cNvPr>
          <p:cNvSpPr/>
          <p:nvPr/>
        </p:nvSpPr>
        <p:spPr>
          <a:xfrm>
            <a:off x="5460278" y="585593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123456789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テキスト ボックス 51">
            <a:extLst>
              <a:ext uri="{FF2B5EF4-FFF2-40B4-BE49-F238E27FC236}">
                <a16:creationId xmlns:a16="http://schemas.microsoft.com/office/drawing/2014/main" id="{3F18760E-04FB-4782-79EB-8FB0A7DA3B9A}"/>
              </a:ext>
            </a:extLst>
          </p:cNvPr>
          <p:cNvSpPr txBox="1"/>
          <p:nvPr/>
        </p:nvSpPr>
        <p:spPr>
          <a:xfrm>
            <a:off x="4922509" y="5841206"/>
            <a:ext cx="37061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PS No</a:t>
            </a:r>
            <a:endParaRPr kumimoji="1" lang="ja-JP" altLang="en-US" sz="500" dirty="0"/>
          </a:p>
        </p:txBody>
      </p:sp>
      <p:sp>
        <p:nvSpPr>
          <p:cNvPr id="83" name="Callout: Line 82">
            <a:extLst>
              <a:ext uri="{FF2B5EF4-FFF2-40B4-BE49-F238E27FC236}">
                <a16:creationId xmlns:a16="http://schemas.microsoft.com/office/drawing/2014/main" id="{93EEDDE0-4E6B-D3C3-82B0-A639C0E4D698}"/>
              </a:ext>
            </a:extLst>
          </p:cNvPr>
          <p:cNvSpPr/>
          <p:nvPr/>
        </p:nvSpPr>
        <p:spPr>
          <a:xfrm>
            <a:off x="3454922" y="6288310"/>
            <a:ext cx="830411" cy="485295"/>
          </a:xfrm>
          <a:prstGeom prst="borderCallout1">
            <a:avLst>
              <a:gd name="adj1" fmla="val 18750"/>
              <a:gd name="adj2" fmla="val -8333"/>
              <a:gd name="adj3" fmla="val -71211"/>
              <a:gd name="adj4" fmla="val -36039"/>
            </a:avLst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Able to scan or manual input PS NO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*Mandatory</a:t>
            </a:r>
          </a:p>
        </p:txBody>
      </p:sp>
    </p:spTree>
    <p:extLst>
      <p:ext uri="{BB962C8B-B14F-4D97-AF65-F5344CB8AC3E}">
        <p14:creationId xmlns:p14="http://schemas.microsoft.com/office/powerpoint/2010/main" val="184416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19CA9C-E6B8-04BF-14B4-6F8C08BB8FCC}"/>
              </a:ext>
            </a:extLst>
          </p:cNvPr>
          <p:cNvSpPr txBox="1"/>
          <p:nvPr/>
        </p:nvSpPr>
        <p:spPr>
          <a:xfrm>
            <a:off x="2356208" y="562293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95" name="図 194">
            <a:extLst>
              <a:ext uri="{FF2B5EF4-FFF2-40B4-BE49-F238E27FC236}">
                <a16:creationId xmlns:a16="http://schemas.microsoft.com/office/drawing/2014/main" id="{0B792D6D-9DFB-60F6-1365-651D1EC1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91" y="4951724"/>
            <a:ext cx="1358764" cy="2027693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E3AB2B5-B469-D9A6-7805-0AEBC6A0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747" y="6247111"/>
            <a:ext cx="243861" cy="130125"/>
          </a:xfrm>
          <a:prstGeom prst="rect">
            <a:avLst/>
          </a:prstGeom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91B754F2-7D64-3B19-6A6E-713D361C869B}"/>
              </a:ext>
            </a:extLst>
          </p:cNvPr>
          <p:cNvSpPr txBox="1"/>
          <p:nvPr/>
        </p:nvSpPr>
        <p:spPr>
          <a:xfrm>
            <a:off x="2845325" y="622615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98" name="図 197">
            <a:extLst>
              <a:ext uri="{FF2B5EF4-FFF2-40B4-BE49-F238E27FC236}">
                <a16:creationId xmlns:a16="http://schemas.microsoft.com/office/drawing/2014/main" id="{79285DB9-8A5D-357B-BA6D-7E56F3A4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078" y="5085804"/>
            <a:ext cx="805148" cy="123622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6862F492-469E-9FEF-F13E-691B05D5A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32" y="6408475"/>
            <a:ext cx="234871" cy="129551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C31388EB-FF25-26B8-AD00-F0FFC64AB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50" y="6591726"/>
            <a:ext cx="234871" cy="129551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C0E0454B-98C9-72A1-3A76-CA5418B9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399" y="5958503"/>
            <a:ext cx="1334826" cy="298027"/>
          </a:xfrm>
          <a:prstGeom prst="rect">
            <a:avLst/>
          </a:prstGeom>
        </p:spPr>
      </p:pic>
      <p:sp>
        <p:nvSpPr>
          <p:cNvPr id="205" name="四角形: 角を丸くする 204">
            <a:extLst>
              <a:ext uri="{FF2B5EF4-FFF2-40B4-BE49-F238E27FC236}">
                <a16:creationId xmlns:a16="http://schemas.microsoft.com/office/drawing/2014/main" id="{FCD12523-A08B-CE21-2884-5DF90BA9EF7A}"/>
              </a:ext>
            </a:extLst>
          </p:cNvPr>
          <p:cNvSpPr/>
          <p:nvPr/>
        </p:nvSpPr>
        <p:spPr>
          <a:xfrm>
            <a:off x="2122678" y="611553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BC1F3A37-7442-D534-D9C1-2B0EB6CFC267}"/>
              </a:ext>
            </a:extLst>
          </p:cNvPr>
          <p:cNvSpPr txBox="1"/>
          <p:nvPr/>
        </p:nvSpPr>
        <p:spPr>
          <a:xfrm>
            <a:off x="1798971" y="6104295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207" name="四角形: 角を丸くする 206">
            <a:extLst>
              <a:ext uri="{FF2B5EF4-FFF2-40B4-BE49-F238E27FC236}">
                <a16:creationId xmlns:a16="http://schemas.microsoft.com/office/drawing/2014/main" id="{013EB4B2-C29B-9F32-CDC3-7ECEA079854A}"/>
              </a:ext>
            </a:extLst>
          </p:cNvPr>
          <p:cNvSpPr/>
          <p:nvPr/>
        </p:nvSpPr>
        <p:spPr>
          <a:xfrm>
            <a:off x="2774614" y="610814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CE67267B-981C-D49A-CC7B-DCFDFF43A0B6}"/>
              </a:ext>
            </a:extLst>
          </p:cNvPr>
          <p:cNvSpPr txBox="1"/>
          <p:nvPr/>
        </p:nvSpPr>
        <p:spPr>
          <a:xfrm>
            <a:off x="2455669" y="6089757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09" name="図 208">
            <a:extLst>
              <a:ext uri="{FF2B5EF4-FFF2-40B4-BE49-F238E27FC236}">
                <a16:creationId xmlns:a16="http://schemas.microsoft.com/office/drawing/2014/main" id="{186DF9B8-4179-3070-79FC-278368A12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120" y="5554082"/>
            <a:ext cx="1345035" cy="391873"/>
          </a:xfrm>
          <a:prstGeom prst="rect">
            <a:avLst/>
          </a:prstGeom>
        </p:spPr>
      </p:pic>
      <p:sp>
        <p:nvSpPr>
          <p:cNvPr id="214" name="四角形: 角を丸くする 213">
            <a:extLst>
              <a:ext uri="{FF2B5EF4-FFF2-40B4-BE49-F238E27FC236}">
                <a16:creationId xmlns:a16="http://schemas.microsoft.com/office/drawing/2014/main" id="{B0FBEE1E-BFA2-40FF-961F-9F97E4F9901E}"/>
              </a:ext>
            </a:extLst>
          </p:cNvPr>
          <p:cNvSpPr/>
          <p:nvPr/>
        </p:nvSpPr>
        <p:spPr>
          <a:xfrm>
            <a:off x="2333078" y="5555853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0C0558C-4EFA-929E-E18E-2F16C8E8B888}"/>
              </a:ext>
            </a:extLst>
          </p:cNvPr>
          <p:cNvSpPr txBox="1"/>
          <p:nvPr/>
        </p:nvSpPr>
        <p:spPr>
          <a:xfrm>
            <a:off x="1798971" y="554461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216" name="四角形: 角を丸くする 215">
            <a:extLst>
              <a:ext uri="{FF2B5EF4-FFF2-40B4-BE49-F238E27FC236}">
                <a16:creationId xmlns:a16="http://schemas.microsoft.com/office/drawing/2014/main" id="{259F2408-D35C-94D1-FD52-038FA920E935}"/>
              </a:ext>
            </a:extLst>
          </p:cNvPr>
          <p:cNvSpPr/>
          <p:nvPr/>
        </p:nvSpPr>
        <p:spPr>
          <a:xfrm>
            <a:off x="2335569" y="5702598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5E622C6F-0C74-1C2A-A114-099D0A4DDC46}"/>
              </a:ext>
            </a:extLst>
          </p:cNvPr>
          <p:cNvSpPr txBox="1"/>
          <p:nvPr/>
        </p:nvSpPr>
        <p:spPr>
          <a:xfrm>
            <a:off x="1801462" y="5691359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04644171-A6E5-486F-0C3B-EDB45E393950}"/>
              </a:ext>
            </a:extLst>
          </p:cNvPr>
          <p:cNvSpPr txBox="1"/>
          <p:nvPr/>
        </p:nvSpPr>
        <p:spPr>
          <a:xfrm>
            <a:off x="2359265" y="553928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Return Material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AD1DB1-92EE-CC1D-FC82-70DDF193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2F41C7-1A0E-F652-0B4E-26D045BE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78E152-A195-4197-122E-E2A483F50A09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ECC7CAE-11CD-4443-5C9E-EF7F8B28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FCC9C-8870-F62B-C8C2-EB5D24466028}"/>
              </a:ext>
            </a:extLst>
          </p:cNvPr>
          <p:cNvSpPr txBox="1"/>
          <p:nvPr/>
        </p:nvSpPr>
        <p:spPr>
          <a:xfrm>
            <a:off x="2567847" y="1651355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D5745B2-97D8-D592-38C2-E6E2F7FEE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D427EF-7D7F-308F-81C9-4F21CFC9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300ACC-FF2A-F846-4ECF-3327CFA0E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32B7B1-F795-8EE4-BEE7-CC0DCE6369DF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34BE4-B303-1573-9199-BCA72CDE5B66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137012-4B02-2B69-7087-5EEF2630C2F8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132AB0-9D81-4649-1798-43FDD5340953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A8B1039-1BE6-73BF-280A-A7783B8D1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608" y="2133056"/>
            <a:ext cx="1345035" cy="391873"/>
          </a:xfrm>
          <a:prstGeom prst="rect">
            <a:avLst/>
          </a:prstGeom>
        </p:spPr>
      </p:pic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0FF4956-43BF-4EBF-A672-28C63223AF01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242300-C449-BDE0-1BC7-0743C9465D16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66F5DD4-210E-63B0-348C-8F74E66CF06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729F8A-CDDB-53D2-A29D-AEEC483558AA}"/>
              </a:ext>
            </a:extLst>
          </p:cNvPr>
          <p:cNvSpPr txBox="1"/>
          <p:nvPr/>
        </p:nvSpPr>
        <p:spPr>
          <a:xfrm>
            <a:off x="2120950" y="227033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 </a:t>
            </a:r>
            <a:endParaRPr kumimoji="1" lang="en-US" altLang="ja-JP" sz="800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Location Plan :</a:t>
            </a:r>
            <a:r>
              <a:rPr kumimoji="1" lang="en-US" altLang="ja-JP" sz="800" dirty="0">
                <a:latin typeface="Arial 本文"/>
              </a:rPr>
              <a:t> None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 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Lot Plan :</a:t>
            </a:r>
            <a:r>
              <a:rPr kumimoji="1" lang="en-US" altLang="ja-JP" sz="800" dirty="0">
                <a:latin typeface="Arial 本文"/>
              </a:rPr>
              <a:t> None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Box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512967" y="559161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0001</a:t>
            </a:r>
            <a:endParaRPr kumimoji="1" lang="ja-JP" altLang="en-US" sz="600" dirty="0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3325493" y="5427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701F9ED-FE00-6344-EBB7-F19DF42DE8B2}"/>
              </a:ext>
            </a:extLst>
          </p:cNvPr>
          <p:cNvSpPr/>
          <p:nvPr/>
        </p:nvSpPr>
        <p:spPr>
          <a:xfrm>
            <a:off x="1535295" y="543218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A6CCD57E-D945-952A-2E3E-A82218889EAB}"/>
              </a:ext>
            </a:extLst>
          </p:cNvPr>
          <p:cNvSpPr txBox="1"/>
          <p:nvPr/>
        </p:nvSpPr>
        <p:spPr>
          <a:xfrm>
            <a:off x="3604006" y="5539280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</a:p>
          <a:p>
            <a:r>
              <a:rPr kumimoji="1" lang="en-US" altLang="ja-JP" sz="600" dirty="0"/>
              <a:t>Label serial : 0002</a:t>
            </a:r>
            <a:endParaRPr kumimoji="1" lang="ja-JP" altLang="en-US" sz="600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0A229914-1915-229B-2873-4BEB5E66F951}"/>
              </a:ext>
            </a:extLst>
          </p:cNvPr>
          <p:cNvSpPr txBox="1"/>
          <p:nvPr/>
        </p:nvSpPr>
        <p:spPr>
          <a:xfrm>
            <a:off x="1973320" y="6099437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4C8C7865-8375-2877-D35E-E02CF9C198B8}"/>
              </a:ext>
            </a:extLst>
          </p:cNvPr>
          <p:cNvSpPr txBox="1"/>
          <p:nvPr/>
        </p:nvSpPr>
        <p:spPr>
          <a:xfrm>
            <a:off x="2639222" y="609919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8BA2EEAB-730F-559E-A80F-64DC3223FCC9}"/>
              </a:ext>
            </a:extLst>
          </p:cNvPr>
          <p:cNvSpPr txBox="1"/>
          <p:nvPr/>
        </p:nvSpPr>
        <p:spPr>
          <a:xfrm>
            <a:off x="1817727" y="6383950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B83A7AAA-5E3D-DED1-AF7A-A6130C163943}"/>
              </a:ext>
            </a:extLst>
          </p:cNvPr>
          <p:cNvSpPr txBox="1"/>
          <p:nvPr/>
        </p:nvSpPr>
        <p:spPr>
          <a:xfrm>
            <a:off x="2268486" y="637582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5066B74F-A069-5146-1D15-BC3270F2FC7A}"/>
              </a:ext>
            </a:extLst>
          </p:cNvPr>
          <p:cNvSpPr txBox="1"/>
          <p:nvPr/>
        </p:nvSpPr>
        <p:spPr>
          <a:xfrm>
            <a:off x="2673130" y="638110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10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5475497" y="5615868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80" y="4944656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036" y="6240043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5964614" y="6219084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367" y="5078736"/>
            <a:ext cx="805148" cy="123622"/>
          </a:xfrm>
          <a:prstGeom prst="rect">
            <a:avLst/>
          </a:prstGeom>
        </p:spPr>
      </p:pic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621" y="6401407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039" y="6584658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688" y="5951435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5241967" y="610846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5893903" y="6101072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5574958" y="6082689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409" y="5547014"/>
            <a:ext cx="1345035" cy="391873"/>
          </a:xfrm>
          <a:prstGeom prst="rect">
            <a:avLst/>
          </a:prstGeom>
        </p:spPr>
      </p:pic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5452367" y="5548785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5454858" y="5695530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4920751" y="568429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5478554" y="553221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4581098" y="54315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5092609" y="609236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4937016" y="6376882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5387775" y="636875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5792419" y="6374038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5737074" y="6084829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28C3DA-B605-32A6-58A8-FCE87B9DCF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8495"/>
          <a:stretch/>
        </p:blipFill>
        <p:spPr>
          <a:xfrm>
            <a:off x="2172817" y="2591786"/>
            <a:ext cx="1327896" cy="544511"/>
          </a:xfrm>
          <a:prstGeom prst="rect">
            <a:avLst/>
          </a:prstGeom>
        </p:spPr>
      </p:pic>
      <p:sp>
        <p:nvSpPr>
          <p:cNvPr id="26" name="テキスト ボックス 741">
            <a:extLst>
              <a:ext uri="{FF2B5EF4-FFF2-40B4-BE49-F238E27FC236}">
                <a16:creationId xmlns:a16="http://schemas.microsoft.com/office/drawing/2014/main" id="{13A0409A-ABE0-E0B9-7548-2E724CA6A839}"/>
              </a:ext>
            </a:extLst>
          </p:cNvPr>
          <p:cNvSpPr txBox="1"/>
          <p:nvPr/>
        </p:nvSpPr>
        <p:spPr>
          <a:xfrm>
            <a:off x="2290000" y="568638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27" name="テキスト ボックス 741">
            <a:extLst>
              <a:ext uri="{FF2B5EF4-FFF2-40B4-BE49-F238E27FC236}">
                <a16:creationId xmlns:a16="http://schemas.microsoft.com/office/drawing/2014/main" id="{A25BBFF5-9344-BB22-9B74-10A982F2019D}"/>
              </a:ext>
            </a:extLst>
          </p:cNvPr>
          <p:cNvSpPr txBox="1"/>
          <p:nvPr/>
        </p:nvSpPr>
        <p:spPr>
          <a:xfrm>
            <a:off x="5416833" y="5686102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9895AE-D0B3-CE02-75C4-398AAA72C059}"/>
              </a:ext>
            </a:extLst>
          </p:cNvPr>
          <p:cNvGrpSpPr/>
          <p:nvPr/>
        </p:nvGrpSpPr>
        <p:grpSpPr>
          <a:xfrm>
            <a:off x="935020" y="4970812"/>
            <a:ext cx="233681" cy="628270"/>
            <a:chOff x="2694385" y="4873406"/>
            <a:chExt cx="233681" cy="628270"/>
          </a:xfrm>
        </p:grpSpPr>
        <p:sp>
          <p:nvSpPr>
            <p:cNvPr id="92" name="台形 241">
              <a:extLst>
                <a:ext uri="{FF2B5EF4-FFF2-40B4-BE49-F238E27FC236}">
                  <a16:creationId xmlns:a16="http://schemas.microsoft.com/office/drawing/2014/main" id="{CA776FB5-A469-E61F-224F-4AF47890846A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D9761CD-6574-78F5-73E1-7581C7EC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95" name="テキスト ボックス 32">
            <a:extLst>
              <a:ext uri="{FF2B5EF4-FFF2-40B4-BE49-F238E27FC236}">
                <a16:creationId xmlns:a16="http://schemas.microsoft.com/office/drawing/2014/main" id="{FD3892FC-A84E-AEBD-26F4-80B30D03FBF7}"/>
              </a:ext>
            </a:extLst>
          </p:cNvPr>
          <p:cNvSpPr txBox="1"/>
          <p:nvPr/>
        </p:nvSpPr>
        <p:spPr>
          <a:xfrm>
            <a:off x="2165210" y="5063394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96" name="テキスト ボックス 32">
            <a:extLst>
              <a:ext uri="{FF2B5EF4-FFF2-40B4-BE49-F238E27FC236}">
                <a16:creationId xmlns:a16="http://schemas.microsoft.com/office/drawing/2014/main" id="{F3C31F05-A6B1-EDB9-0EBA-C5ADA6E25C35}"/>
              </a:ext>
            </a:extLst>
          </p:cNvPr>
          <p:cNvSpPr txBox="1"/>
          <p:nvPr/>
        </p:nvSpPr>
        <p:spPr>
          <a:xfrm>
            <a:off x="5285401" y="5048582"/>
            <a:ext cx="1001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DDFC9DC-5E6A-BDA8-645F-9066BBE3E108}"/>
              </a:ext>
            </a:extLst>
          </p:cNvPr>
          <p:cNvSpPr/>
          <p:nvPr/>
        </p:nvSpPr>
        <p:spPr>
          <a:xfrm>
            <a:off x="5630653" y="6746329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CD47F1D-07FA-A1B9-F896-293F4B450741}"/>
              </a:ext>
            </a:extLst>
          </p:cNvPr>
          <p:cNvSpPr/>
          <p:nvPr/>
        </p:nvSpPr>
        <p:spPr>
          <a:xfrm>
            <a:off x="4957293" y="6746711"/>
            <a:ext cx="671761" cy="182952"/>
          </a:xfrm>
          <a:prstGeom prst="roundRect">
            <a:avLst>
              <a:gd name="adj" fmla="val 41657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sz="600" b="1" kern="0" dirty="0">
                <a:solidFill>
                  <a:schemeClr val="bg1"/>
                </a:solidFill>
              </a:rPr>
              <a:t>Clear[P3]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FC166F5-5D51-0061-992A-F28F808477B7}"/>
              </a:ext>
            </a:extLst>
          </p:cNvPr>
          <p:cNvGrpSpPr/>
          <p:nvPr/>
        </p:nvGrpSpPr>
        <p:grpSpPr>
          <a:xfrm>
            <a:off x="3964442" y="4967701"/>
            <a:ext cx="233681" cy="628270"/>
            <a:chOff x="2694385" y="4873406"/>
            <a:chExt cx="233681" cy="628270"/>
          </a:xfrm>
        </p:grpSpPr>
        <p:sp>
          <p:nvSpPr>
            <p:cNvPr id="106" name="台形 241">
              <a:extLst>
                <a:ext uri="{FF2B5EF4-FFF2-40B4-BE49-F238E27FC236}">
                  <a16:creationId xmlns:a16="http://schemas.microsoft.com/office/drawing/2014/main" id="{5FCB9F77-34DB-817F-9BF6-7E26A6CE3A61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2DCF1BE-2839-D62E-1971-2BC6AC41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108" name="テキスト ボックス 214">
            <a:extLst>
              <a:ext uri="{FF2B5EF4-FFF2-40B4-BE49-F238E27FC236}">
                <a16:creationId xmlns:a16="http://schemas.microsoft.com/office/drawing/2014/main" id="{C9D6B5E1-DE88-375F-F181-DF882462EE29}"/>
              </a:ext>
            </a:extLst>
          </p:cNvPr>
          <p:cNvSpPr txBox="1"/>
          <p:nvPr/>
        </p:nvSpPr>
        <p:spPr>
          <a:xfrm>
            <a:off x="4914257" y="5523293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2C718-BAC7-C308-C30A-C212398A9DB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0581"/>
          <a:stretch/>
        </p:blipFill>
        <p:spPr>
          <a:xfrm>
            <a:off x="1843651" y="6036050"/>
            <a:ext cx="1329992" cy="697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E2428B-7E11-54D6-73AB-68287DA50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9714" y="6551104"/>
            <a:ext cx="1254295" cy="169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A7696-93F5-DBEB-C2C2-90C5F617629E}"/>
              </a:ext>
            </a:extLst>
          </p:cNvPr>
          <p:cNvSpPr txBox="1"/>
          <p:nvPr/>
        </p:nvSpPr>
        <p:spPr>
          <a:xfrm>
            <a:off x="2720051" y="656440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6571F-2572-8D0A-EE01-563CD54331D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21445"/>
          <a:stretch/>
        </p:blipFill>
        <p:spPr>
          <a:xfrm>
            <a:off x="4967136" y="6041640"/>
            <a:ext cx="1331929" cy="693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8EA2F-0B94-033A-BC8F-D8A3A3FED9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7925" y="6564958"/>
            <a:ext cx="1254295" cy="16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8DAC0B-4730-04BB-AAE7-550A268B21A8}"/>
              </a:ext>
            </a:extLst>
          </p:cNvPr>
          <p:cNvSpPr txBox="1"/>
          <p:nvPr/>
        </p:nvSpPr>
        <p:spPr>
          <a:xfrm>
            <a:off x="5828262" y="65782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</a:t>
            </a:r>
          </a:p>
        </p:txBody>
      </p:sp>
      <p:pic>
        <p:nvPicPr>
          <p:cNvPr id="15" name="図 9">
            <a:extLst>
              <a:ext uri="{FF2B5EF4-FFF2-40B4-BE49-F238E27FC236}">
                <a16:creationId xmlns:a16="http://schemas.microsoft.com/office/drawing/2014/main" id="{9D0F10F4-17F5-720A-4C35-CB793525A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07482" y="2270333"/>
            <a:ext cx="1355770" cy="2019144"/>
          </a:xfrm>
          <a:prstGeom prst="rect">
            <a:avLst/>
          </a:prstGeom>
        </p:spPr>
      </p:pic>
      <p:pic>
        <p:nvPicPr>
          <p:cNvPr id="61" name="図 10">
            <a:extLst>
              <a:ext uri="{FF2B5EF4-FFF2-40B4-BE49-F238E27FC236}">
                <a16:creationId xmlns:a16="http://schemas.microsoft.com/office/drawing/2014/main" id="{CB83F50A-2D0E-1952-1F8D-39739C586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1944" y="2399478"/>
            <a:ext cx="805148" cy="123622"/>
          </a:xfrm>
          <a:prstGeom prst="rect">
            <a:avLst/>
          </a:prstGeom>
        </p:spPr>
      </p:pic>
      <p:sp>
        <p:nvSpPr>
          <p:cNvPr id="64" name="テキスト ボックス 11">
            <a:extLst>
              <a:ext uri="{FF2B5EF4-FFF2-40B4-BE49-F238E27FC236}">
                <a16:creationId xmlns:a16="http://schemas.microsoft.com/office/drawing/2014/main" id="{BEAA105D-A265-42FD-9A8B-3F5A58004A5F}"/>
              </a:ext>
            </a:extLst>
          </p:cNvPr>
          <p:cNvSpPr txBox="1"/>
          <p:nvPr/>
        </p:nvSpPr>
        <p:spPr>
          <a:xfrm>
            <a:off x="-1016664" y="2386055"/>
            <a:ext cx="927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65" name="図 13">
            <a:extLst>
              <a:ext uri="{FF2B5EF4-FFF2-40B4-BE49-F238E27FC236}">
                <a16:creationId xmlns:a16="http://schemas.microsoft.com/office/drawing/2014/main" id="{8896E536-EA60-61DC-59BB-5B5BCC7F16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0507" y="2894096"/>
            <a:ext cx="1289035" cy="212113"/>
          </a:xfrm>
          <a:prstGeom prst="rect">
            <a:avLst/>
          </a:prstGeom>
        </p:spPr>
      </p:pic>
      <p:pic>
        <p:nvPicPr>
          <p:cNvPr id="66" name="図 14">
            <a:extLst>
              <a:ext uri="{FF2B5EF4-FFF2-40B4-BE49-F238E27FC236}">
                <a16:creationId xmlns:a16="http://schemas.microsoft.com/office/drawing/2014/main" id="{F2837215-9566-1D67-75CC-2E965ED485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69277" y="3297476"/>
            <a:ext cx="981060" cy="220999"/>
          </a:xfrm>
          <a:prstGeom prst="rect">
            <a:avLst/>
          </a:prstGeom>
        </p:spPr>
      </p:pic>
      <p:pic>
        <p:nvPicPr>
          <p:cNvPr id="67" name="図 15">
            <a:extLst>
              <a:ext uri="{FF2B5EF4-FFF2-40B4-BE49-F238E27FC236}">
                <a16:creationId xmlns:a16="http://schemas.microsoft.com/office/drawing/2014/main" id="{E798E2D5-197C-B7B2-7674-34EB4A9D8F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396464" y="2988784"/>
            <a:ext cx="1313642" cy="894800"/>
          </a:xfrm>
          <a:prstGeom prst="rect">
            <a:avLst/>
          </a:prstGeom>
        </p:spPr>
      </p:pic>
      <p:pic>
        <p:nvPicPr>
          <p:cNvPr id="68" name="図 20">
            <a:extLst>
              <a:ext uri="{FF2B5EF4-FFF2-40B4-BE49-F238E27FC236}">
                <a16:creationId xmlns:a16="http://schemas.microsoft.com/office/drawing/2014/main" id="{CBAD7C03-ECAE-2BAD-6F16-33AA18417F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387320" y="2569655"/>
            <a:ext cx="1313642" cy="434647"/>
          </a:xfrm>
          <a:prstGeom prst="rect">
            <a:avLst/>
          </a:prstGeom>
        </p:spPr>
      </p:pic>
      <p:sp>
        <p:nvSpPr>
          <p:cNvPr id="69" name="四角形: 角を丸くする 22">
            <a:extLst>
              <a:ext uri="{FF2B5EF4-FFF2-40B4-BE49-F238E27FC236}">
                <a16:creationId xmlns:a16="http://schemas.microsoft.com/office/drawing/2014/main" id="{DA2B6A15-C265-1B07-FC08-C6D7D0C48E7A}"/>
              </a:ext>
            </a:extLst>
          </p:cNvPr>
          <p:cNvSpPr/>
          <p:nvPr/>
        </p:nvSpPr>
        <p:spPr>
          <a:xfrm>
            <a:off x="-1185021" y="259625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四角形: 角を丸くする 23">
            <a:extLst>
              <a:ext uri="{FF2B5EF4-FFF2-40B4-BE49-F238E27FC236}">
                <a16:creationId xmlns:a16="http://schemas.microsoft.com/office/drawing/2014/main" id="{B3678023-5274-30A9-9F88-DBBC69E79D8A}"/>
              </a:ext>
            </a:extLst>
          </p:cNvPr>
          <p:cNvSpPr/>
          <p:nvPr/>
        </p:nvSpPr>
        <p:spPr>
          <a:xfrm>
            <a:off x="-551016" y="2592444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1" name="テキスト ボックス 24">
            <a:extLst>
              <a:ext uri="{FF2B5EF4-FFF2-40B4-BE49-F238E27FC236}">
                <a16:creationId xmlns:a16="http://schemas.microsoft.com/office/drawing/2014/main" id="{E003629A-682B-EF02-7ACA-48B96AED59EA}"/>
              </a:ext>
            </a:extLst>
          </p:cNvPr>
          <p:cNvSpPr txBox="1"/>
          <p:nvPr/>
        </p:nvSpPr>
        <p:spPr>
          <a:xfrm>
            <a:off x="-1432631" y="256666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72" name="テキスト ボックス 25">
            <a:extLst>
              <a:ext uri="{FF2B5EF4-FFF2-40B4-BE49-F238E27FC236}">
                <a16:creationId xmlns:a16="http://schemas.microsoft.com/office/drawing/2014/main" id="{C0A41911-F5A9-6305-EAE0-D58942D4C67E}"/>
              </a:ext>
            </a:extLst>
          </p:cNvPr>
          <p:cNvSpPr txBox="1"/>
          <p:nvPr/>
        </p:nvSpPr>
        <p:spPr>
          <a:xfrm>
            <a:off x="-783839" y="256814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74" name="グラフィックス 26" descr="日毎カレンダー">
            <a:extLst>
              <a:ext uri="{FF2B5EF4-FFF2-40B4-BE49-F238E27FC236}">
                <a16:creationId xmlns:a16="http://schemas.microsoft.com/office/drawing/2014/main" id="{078E46A3-8AA5-F85B-A9C8-2DB6EC9CFA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52419" y="2605629"/>
            <a:ext cx="137160" cy="137160"/>
          </a:xfrm>
          <a:prstGeom prst="rect">
            <a:avLst/>
          </a:prstGeom>
        </p:spPr>
      </p:pic>
      <p:pic>
        <p:nvPicPr>
          <p:cNvPr id="75" name="グラフィックス 27" descr="日毎カレンダー">
            <a:extLst>
              <a:ext uri="{FF2B5EF4-FFF2-40B4-BE49-F238E27FC236}">
                <a16:creationId xmlns:a16="http://schemas.microsoft.com/office/drawing/2014/main" id="{D0BD133E-1742-D741-176F-276DF5BCFD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12411" y="2596556"/>
            <a:ext cx="137160" cy="137160"/>
          </a:xfrm>
          <a:prstGeom prst="rect">
            <a:avLst/>
          </a:prstGeom>
        </p:spPr>
      </p:pic>
      <p:sp>
        <p:nvSpPr>
          <p:cNvPr id="77" name="四角形: 角を丸くする 28">
            <a:extLst>
              <a:ext uri="{FF2B5EF4-FFF2-40B4-BE49-F238E27FC236}">
                <a16:creationId xmlns:a16="http://schemas.microsoft.com/office/drawing/2014/main" id="{DAE004CC-34D3-1DCA-310F-017AAF171F43}"/>
              </a:ext>
            </a:extLst>
          </p:cNvPr>
          <p:cNvSpPr/>
          <p:nvPr/>
        </p:nvSpPr>
        <p:spPr>
          <a:xfrm>
            <a:off x="-1140994" y="2783814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9" name="テキスト ボックス 29">
            <a:extLst>
              <a:ext uri="{FF2B5EF4-FFF2-40B4-BE49-F238E27FC236}">
                <a16:creationId xmlns:a16="http://schemas.microsoft.com/office/drawing/2014/main" id="{8D17B535-E4F2-D592-3898-B7BB6FF94015}"/>
              </a:ext>
            </a:extLst>
          </p:cNvPr>
          <p:cNvSpPr txBox="1"/>
          <p:nvPr/>
        </p:nvSpPr>
        <p:spPr>
          <a:xfrm>
            <a:off x="-1452343" y="2754982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Part</a:t>
            </a:r>
          </a:p>
          <a:p>
            <a:pPr algn="ctr"/>
            <a:r>
              <a:rPr kumimoji="1" lang="en-US" altLang="ja-JP" sz="400" dirty="0">
                <a:latin typeface="+mj-lt"/>
              </a:rPr>
              <a:t>no</a:t>
            </a:r>
          </a:p>
        </p:txBody>
      </p:sp>
      <p:sp>
        <p:nvSpPr>
          <p:cNvPr id="80" name="テキスト ボックス 30">
            <a:extLst>
              <a:ext uri="{FF2B5EF4-FFF2-40B4-BE49-F238E27FC236}">
                <a16:creationId xmlns:a16="http://schemas.microsoft.com/office/drawing/2014/main" id="{0D39EE62-F933-8090-816E-5CDE14733AF2}"/>
              </a:ext>
            </a:extLst>
          </p:cNvPr>
          <p:cNvSpPr txBox="1"/>
          <p:nvPr/>
        </p:nvSpPr>
        <p:spPr>
          <a:xfrm>
            <a:off x="-600190" y="2746903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81" name="正方形/長方形 31">
            <a:extLst>
              <a:ext uri="{FF2B5EF4-FFF2-40B4-BE49-F238E27FC236}">
                <a16:creationId xmlns:a16="http://schemas.microsoft.com/office/drawing/2014/main" id="{2CA0C5C8-DE04-740E-4777-D311E0B966F1}"/>
              </a:ext>
            </a:extLst>
          </p:cNvPr>
          <p:cNvSpPr/>
          <p:nvPr/>
        </p:nvSpPr>
        <p:spPr>
          <a:xfrm>
            <a:off x="-264330" y="280026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4" name="テキスト ボックス 32">
            <a:extLst>
              <a:ext uri="{FF2B5EF4-FFF2-40B4-BE49-F238E27FC236}">
                <a16:creationId xmlns:a16="http://schemas.microsoft.com/office/drawing/2014/main" id="{4977BE1D-37F7-F01E-2192-F38043F0E70D}"/>
              </a:ext>
            </a:extLst>
          </p:cNvPr>
          <p:cNvSpPr txBox="1"/>
          <p:nvPr/>
        </p:nvSpPr>
        <p:spPr>
          <a:xfrm>
            <a:off x="-1234221" y="259925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97" name="テキスト ボックス 33">
            <a:extLst>
              <a:ext uri="{FF2B5EF4-FFF2-40B4-BE49-F238E27FC236}">
                <a16:creationId xmlns:a16="http://schemas.microsoft.com/office/drawing/2014/main" id="{1099AE57-2FBA-EE22-A5BE-FB785EAB816A}"/>
              </a:ext>
            </a:extLst>
          </p:cNvPr>
          <p:cNvSpPr txBox="1"/>
          <p:nvPr/>
        </p:nvSpPr>
        <p:spPr>
          <a:xfrm>
            <a:off x="-596441" y="259703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98" name="二等辺三角形 34">
            <a:extLst>
              <a:ext uri="{FF2B5EF4-FFF2-40B4-BE49-F238E27FC236}">
                <a16:creationId xmlns:a16="http://schemas.microsoft.com/office/drawing/2014/main" id="{74296759-F492-F14A-6090-C6F11A98415E}"/>
              </a:ext>
            </a:extLst>
          </p:cNvPr>
          <p:cNvSpPr/>
          <p:nvPr/>
        </p:nvSpPr>
        <p:spPr>
          <a:xfrm rot="10800000">
            <a:off x="-669713" y="2833704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9" name="図 35">
            <a:extLst>
              <a:ext uri="{FF2B5EF4-FFF2-40B4-BE49-F238E27FC236}">
                <a16:creationId xmlns:a16="http://schemas.microsoft.com/office/drawing/2014/main" id="{C87443C4-5E13-7721-1122-4758EEFE39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3657" y="3037341"/>
            <a:ext cx="1289035" cy="275128"/>
          </a:xfrm>
          <a:prstGeom prst="rect">
            <a:avLst/>
          </a:prstGeom>
        </p:spPr>
      </p:pic>
      <p:pic>
        <p:nvPicPr>
          <p:cNvPr id="110" name="図 36">
            <a:extLst>
              <a:ext uri="{FF2B5EF4-FFF2-40B4-BE49-F238E27FC236}">
                <a16:creationId xmlns:a16="http://schemas.microsoft.com/office/drawing/2014/main" id="{EA423F18-92D9-BE6D-D8D9-AC4ECE4D85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73241" y="3468459"/>
            <a:ext cx="1279444" cy="267020"/>
          </a:xfrm>
          <a:prstGeom prst="rect">
            <a:avLst/>
          </a:prstGeom>
        </p:spPr>
      </p:pic>
      <p:sp>
        <p:nvSpPr>
          <p:cNvPr id="111" name="テキスト ボックス 37">
            <a:extLst>
              <a:ext uri="{FF2B5EF4-FFF2-40B4-BE49-F238E27FC236}">
                <a16:creationId xmlns:a16="http://schemas.microsoft.com/office/drawing/2014/main" id="{9BAE703E-8D57-BDAF-3B1C-B825F2A9F4F2}"/>
              </a:ext>
            </a:extLst>
          </p:cNvPr>
          <p:cNvSpPr txBox="1"/>
          <p:nvPr/>
        </p:nvSpPr>
        <p:spPr>
          <a:xfrm>
            <a:off x="-1421802" y="2996533"/>
            <a:ext cx="118209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OUTBOUND NO 1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112" name="テキスト ボックス 38">
            <a:extLst>
              <a:ext uri="{FF2B5EF4-FFF2-40B4-BE49-F238E27FC236}">
                <a16:creationId xmlns:a16="http://schemas.microsoft.com/office/drawing/2014/main" id="{FA8A117C-0C37-7257-E99B-97CE43B505F6}"/>
              </a:ext>
            </a:extLst>
          </p:cNvPr>
          <p:cNvSpPr txBox="1"/>
          <p:nvPr/>
        </p:nvSpPr>
        <p:spPr>
          <a:xfrm>
            <a:off x="-1421802" y="3411464"/>
            <a:ext cx="118209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OUTBOUND NO 2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113" name="テキスト ボックス 37">
            <a:extLst>
              <a:ext uri="{FF2B5EF4-FFF2-40B4-BE49-F238E27FC236}">
                <a16:creationId xmlns:a16="http://schemas.microsoft.com/office/drawing/2014/main" id="{6C8F4F68-6258-E8EC-3CDE-480E16A0024B}"/>
              </a:ext>
            </a:extLst>
          </p:cNvPr>
          <p:cNvSpPr txBox="1"/>
          <p:nvPr/>
        </p:nvSpPr>
        <p:spPr>
          <a:xfrm>
            <a:off x="-1362265" y="3319945"/>
            <a:ext cx="1279443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ITEMS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4" name="テキスト ボックス 37">
            <a:extLst>
              <a:ext uri="{FF2B5EF4-FFF2-40B4-BE49-F238E27FC236}">
                <a16:creationId xmlns:a16="http://schemas.microsoft.com/office/drawing/2014/main" id="{A3F05A76-4039-794E-14E0-A0ED6E7514AA}"/>
              </a:ext>
            </a:extLst>
          </p:cNvPr>
          <p:cNvSpPr txBox="1"/>
          <p:nvPr/>
        </p:nvSpPr>
        <p:spPr>
          <a:xfrm>
            <a:off x="-1355780" y="3735479"/>
            <a:ext cx="1259702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1 / 2 ITEMS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5" name="正方形/長方形 40">
            <a:extLst>
              <a:ext uri="{FF2B5EF4-FFF2-40B4-BE49-F238E27FC236}">
                <a16:creationId xmlns:a16="http://schemas.microsoft.com/office/drawing/2014/main" id="{F44B540F-75B7-EBA5-3D42-64FAC3B9694D}"/>
              </a:ext>
            </a:extLst>
          </p:cNvPr>
          <p:cNvSpPr/>
          <p:nvPr/>
        </p:nvSpPr>
        <p:spPr>
          <a:xfrm>
            <a:off x="-1354431" y="3457877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6" name="グラフィックス 41" descr="右向き指示マーク">
            <a:extLst>
              <a:ext uri="{FF2B5EF4-FFF2-40B4-BE49-F238E27FC236}">
                <a16:creationId xmlns:a16="http://schemas.microsoft.com/office/drawing/2014/main" id="{3A160AC5-65F6-2231-0296-A311DF4D1F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-243510" y="3802646"/>
            <a:ext cx="236144" cy="236144"/>
          </a:xfrm>
          <a:prstGeom prst="rect">
            <a:avLst/>
          </a:prstGeom>
        </p:spPr>
      </p:pic>
      <p:pic>
        <p:nvPicPr>
          <p:cNvPr id="117" name="図 9">
            <a:extLst>
              <a:ext uri="{FF2B5EF4-FFF2-40B4-BE49-F238E27FC236}">
                <a16:creationId xmlns:a16="http://schemas.microsoft.com/office/drawing/2014/main" id="{196D06CB-D841-19F0-26BD-8146B6DF76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24579" y="4364898"/>
            <a:ext cx="1355770" cy="2019144"/>
          </a:xfrm>
          <a:prstGeom prst="rect">
            <a:avLst/>
          </a:prstGeom>
        </p:spPr>
      </p:pic>
      <p:pic>
        <p:nvPicPr>
          <p:cNvPr id="119" name="図 10">
            <a:extLst>
              <a:ext uri="{FF2B5EF4-FFF2-40B4-BE49-F238E27FC236}">
                <a16:creationId xmlns:a16="http://schemas.microsoft.com/office/drawing/2014/main" id="{8FABDE27-68E4-CE77-0F83-E4D9ECBB9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9041" y="4494043"/>
            <a:ext cx="805148" cy="123622"/>
          </a:xfrm>
          <a:prstGeom prst="rect">
            <a:avLst/>
          </a:prstGeom>
        </p:spPr>
      </p:pic>
      <p:sp>
        <p:nvSpPr>
          <p:cNvPr id="120" name="テキスト ボックス 11">
            <a:extLst>
              <a:ext uri="{FF2B5EF4-FFF2-40B4-BE49-F238E27FC236}">
                <a16:creationId xmlns:a16="http://schemas.microsoft.com/office/drawing/2014/main" id="{A8E598B4-37C2-8C23-1B44-2FF76C662A3E}"/>
              </a:ext>
            </a:extLst>
          </p:cNvPr>
          <p:cNvSpPr txBox="1"/>
          <p:nvPr/>
        </p:nvSpPr>
        <p:spPr>
          <a:xfrm>
            <a:off x="-1033761" y="4480620"/>
            <a:ext cx="9272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Return Material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21" name="図 13">
            <a:extLst>
              <a:ext uri="{FF2B5EF4-FFF2-40B4-BE49-F238E27FC236}">
                <a16:creationId xmlns:a16="http://schemas.microsoft.com/office/drawing/2014/main" id="{B6EC9556-BEBA-028A-2A4E-99D9F6432D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87604" y="4988661"/>
            <a:ext cx="1289035" cy="212113"/>
          </a:xfrm>
          <a:prstGeom prst="rect">
            <a:avLst/>
          </a:prstGeom>
        </p:spPr>
      </p:pic>
      <p:pic>
        <p:nvPicPr>
          <p:cNvPr id="122" name="図 14">
            <a:extLst>
              <a:ext uri="{FF2B5EF4-FFF2-40B4-BE49-F238E27FC236}">
                <a16:creationId xmlns:a16="http://schemas.microsoft.com/office/drawing/2014/main" id="{0279BC90-31F0-89BC-3AFF-D9C9C3D7A0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86374" y="5392041"/>
            <a:ext cx="981060" cy="220999"/>
          </a:xfrm>
          <a:prstGeom prst="rect">
            <a:avLst/>
          </a:prstGeom>
        </p:spPr>
      </p:pic>
      <p:pic>
        <p:nvPicPr>
          <p:cNvPr id="123" name="図 15">
            <a:extLst>
              <a:ext uri="{FF2B5EF4-FFF2-40B4-BE49-F238E27FC236}">
                <a16:creationId xmlns:a16="http://schemas.microsoft.com/office/drawing/2014/main" id="{23C7D03D-11F8-F0F1-BEF6-47DB3788A9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13561" y="5083349"/>
            <a:ext cx="1313642" cy="894800"/>
          </a:xfrm>
          <a:prstGeom prst="rect">
            <a:avLst/>
          </a:prstGeom>
        </p:spPr>
      </p:pic>
      <p:pic>
        <p:nvPicPr>
          <p:cNvPr id="124" name="図 20">
            <a:extLst>
              <a:ext uri="{FF2B5EF4-FFF2-40B4-BE49-F238E27FC236}">
                <a16:creationId xmlns:a16="http://schemas.microsoft.com/office/drawing/2014/main" id="{2E541CB8-DB1E-C4B6-BC14-EA0D907E4B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404417" y="4664220"/>
            <a:ext cx="1313642" cy="434647"/>
          </a:xfrm>
          <a:prstGeom prst="rect">
            <a:avLst/>
          </a:prstGeom>
        </p:spPr>
      </p:pic>
      <p:sp>
        <p:nvSpPr>
          <p:cNvPr id="125" name="四角形: 角を丸くする 22">
            <a:extLst>
              <a:ext uri="{FF2B5EF4-FFF2-40B4-BE49-F238E27FC236}">
                <a16:creationId xmlns:a16="http://schemas.microsoft.com/office/drawing/2014/main" id="{84DA4093-53F2-E18B-1D69-1322CC01DB0C}"/>
              </a:ext>
            </a:extLst>
          </p:cNvPr>
          <p:cNvSpPr/>
          <p:nvPr/>
        </p:nvSpPr>
        <p:spPr>
          <a:xfrm>
            <a:off x="-1202118" y="469081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6" name="四角形: 角を丸くする 23">
            <a:extLst>
              <a:ext uri="{FF2B5EF4-FFF2-40B4-BE49-F238E27FC236}">
                <a16:creationId xmlns:a16="http://schemas.microsoft.com/office/drawing/2014/main" id="{4501CD7E-B5FE-9437-F4F6-841589616599}"/>
              </a:ext>
            </a:extLst>
          </p:cNvPr>
          <p:cNvSpPr/>
          <p:nvPr/>
        </p:nvSpPr>
        <p:spPr>
          <a:xfrm>
            <a:off x="-568113" y="4687009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7" name="テキスト ボックス 24">
            <a:extLst>
              <a:ext uri="{FF2B5EF4-FFF2-40B4-BE49-F238E27FC236}">
                <a16:creationId xmlns:a16="http://schemas.microsoft.com/office/drawing/2014/main" id="{7F0CF28C-7990-C216-7E88-2B3C4DE3178B}"/>
              </a:ext>
            </a:extLst>
          </p:cNvPr>
          <p:cNvSpPr txBox="1"/>
          <p:nvPr/>
        </p:nvSpPr>
        <p:spPr>
          <a:xfrm>
            <a:off x="-1449728" y="46612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92" name="テキスト ボックス 25">
            <a:extLst>
              <a:ext uri="{FF2B5EF4-FFF2-40B4-BE49-F238E27FC236}">
                <a16:creationId xmlns:a16="http://schemas.microsoft.com/office/drawing/2014/main" id="{DD8E284F-C5D9-BA89-B423-465D3D0F1AB0}"/>
              </a:ext>
            </a:extLst>
          </p:cNvPr>
          <p:cNvSpPr txBox="1"/>
          <p:nvPr/>
        </p:nvSpPr>
        <p:spPr>
          <a:xfrm>
            <a:off x="-800936" y="466271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93" name="グラフィックス 26" descr="日毎カレンダー">
            <a:extLst>
              <a:ext uri="{FF2B5EF4-FFF2-40B4-BE49-F238E27FC236}">
                <a16:creationId xmlns:a16="http://schemas.microsoft.com/office/drawing/2014/main" id="{15C06795-4E1D-A4A3-F386-D379177458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69516" y="4700194"/>
            <a:ext cx="137160" cy="137160"/>
          </a:xfrm>
          <a:prstGeom prst="rect">
            <a:avLst/>
          </a:prstGeom>
        </p:spPr>
      </p:pic>
      <p:pic>
        <p:nvPicPr>
          <p:cNvPr id="199" name="グラフィックス 27" descr="日毎カレンダー">
            <a:extLst>
              <a:ext uri="{FF2B5EF4-FFF2-40B4-BE49-F238E27FC236}">
                <a16:creationId xmlns:a16="http://schemas.microsoft.com/office/drawing/2014/main" id="{2A5FBB9E-6638-5997-B31B-C4C3EF6399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9508" y="4691121"/>
            <a:ext cx="137160" cy="137160"/>
          </a:xfrm>
          <a:prstGeom prst="rect">
            <a:avLst/>
          </a:prstGeom>
        </p:spPr>
      </p:pic>
      <p:sp>
        <p:nvSpPr>
          <p:cNvPr id="226" name="四角形: 角を丸くする 28">
            <a:extLst>
              <a:ext uri="{FF2B5EF4-FFF2-40B4-BE49-F238E27FC236}">
                <a16:creationId xmlns:a16="http://schemas.microsoft.com/office/drawing/2014/main" id="{877E4E65-8F2A-FB9A-AEBB-11CCAE97A618}"/>
              </a:ext>
            </a:extLst>
          </p:cNvPr>
          <p:cNvSpPr/>
          <p:nvPr/>
        </p:nvSpPr>
        <p:spPr>
          <a:xfrm>
            <a:off x="-1158091" y="4878379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2" name="テキスト ボックス 29">
            <a:extLst>
              <a:ext uri="{FF2B5EF4-FFF2-40B4-BE49-F238E27FC236}">
                <a16:creationId xmlns:a16="http://schemas.microsoft.com/office/drawing/2014/main" id="{7DDA3058-B569-2863-3085-97B575E0FB69}"/>
              </a:ext>
            </a:extLst>
          </p:cNvPr>
          <p:cNvSpPr txBox="1"/>
          <p:nvPr/>
        </p:nvSpPr>
        <p:spPr>
          <a:xfrm>
            <a:off x="-1469440" y="4849547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Part</a:t>
            </a:r>
          </a:p>
          <a:p>
            <a:pPr algn="ctr"/>
            <a:r>
              <a:rPr kumimoji="1" lang="en-US" altLang="ja-JP" sz="400" dirty="0">
                <a:latin typeface="+mj-lt"/>
              </a:rPr>
              <a:t>no</a:t>
            </a:r>
          </a:p>
        </p:txBody>
      </p:sp>
      <p:sp>
        <p:nvSpPr>
          <p:cNvPr id="320" name="テキスト ボックス 30">
            <a:extLst>
              <a:ext uri="{FF2B5EF4-FFF2-40B4-BE49-F238E27FC236}">
                <a16:creationId xmlns:a16="http://schemas.microsoft.com/office/drawing/2014/main" id="{4751598D-7C76-1F07-8A97-0F02B244F071}"/>
              </a:ext>
            </a:extLst>
          </p:cNvPr>
          <p:cNvSpPr txBox="1"/>
          <p:nvPr/>
        </p:nvSpPr>
        <p:spPr>
          <a:xfrm>
            <a:off x="-617287" y="4841468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21" name="正方形/長方形 31">
            <a:extLst>
              <a:ext uri="{FF2B5EF4-FFF2-40B4-BE49-F238E27FC236}">
                <a16:creationId xmlns:a16="http://schemas.microsoft.com/office/drawing/2014/main" id="{8A36E93C-3A35-E7B0-1FB9-274989EBA7E2}"/>
              </a:ext>
            </a:extLst>
          </p:cNvPr>
          <p:cNvSpPr/>
          <p:nvPr/>
        </p:nvSpPr>
        <p:spPr>
          <a:xfrm>
            <a:off x="-281427" y="4894832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2" name="テキスト ボックス 32">
            <a:extLst>
              <a:ext uri="{FF2B5EF4-FFF2-40B4-BE49-F238E27FC236}">
                <a16:creationId xmlns:a16="http://schemas.microsoft.com/office/drawing/2014/main" id="{0A0A0F76-4D2D-EF0C-510D-1DA75FFCD6E5}"/>
              </a:ext>
            </a:extLst>
          </p:cNvPr>
          <p:cNvSpPr txBox="1"/>
          <p:nvPr/>
        </p:nvSpPr>
        <p:spPr>
          <a:xfrm>
            <a:off x="-1251318" y="46938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4" name="テキスト ボックス 33">
            <a:extLst>
              <a:ext uri="{FF2B5EF4-FFF2-40B4-BE49-F238E27FC236}">
                <a16:creationId xmlns:a16="http://schemas.microsoft.com/office/drawing/2014/main" id="{F1765530-75BA-8CEA-3066-07F6E1B9C120}"/>
              </a:ext>
            </a:extLst>
          </p:cNvPr>
          <p:cNvSpPr txBox="1"/>
          <p:nvPr/>
        </p:nvSpPr>
        <p:spPr>
          <a:xfrm>
            <a:off x="-613538" y="469160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25" name="二等辺三角形 34">
            <a:extLst>
              <a:ext uri="{FF2B5EF4-FFF2-40B4-BE49-F238E27FC236}">
                <a16:creationId xmlns:a16="http://schemas.microsoft.com/office/drawing/2014/main" id="{2CCA0740-2C97-C715-7CE0-8811E9D4750D}"/>
              </a:ext>
            </a:extLst>
          </p:cNvPr>
          <p:cNvSpPr/>
          <p:nvPr/>
        </p:nvSpPr>
        <p:spPr>
          <a:xfrm rot="10800000">
            <a:off x="-686810" y="4928269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26" name="図 35">
            <a:extLst>
              <a:ext uri="{FF2B5EF4-FFF2-40B4-BE49-F238E27FC236}">
                <a16:creationId xmlns:a16="http://schemas.microsoft.com/office/drawing/2014/main" id="{FFF23657-31D5-28D5-3AC4-993E1AD29C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90754" y="5131906"/>
            <a:ext cx="1289035" cy="275128"/>
          </a:xfrm>
          <a:prstGeom prst="rect">
            <a:avLst/>
          </a:prstGeom>
        </p:spPr>
      </p:pic>
      <p:pic>
        <p:nvPicPr>
          <p:cNvPr id="327" name="図 36">
            <a:extLst>
              <a:ext uri="{FF2B5EF4-FFF2-40B4-BE49-F238E27FC236}">
                <a16:creationId xmlns:a16="http://schemas.microsoft.com/office/drawing/2014/main" id="{11D9D656-7B45-DD50-1384-977593A387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90338" y="5563024"/>
            <a:ext cx="1279444" cy="267020"/>
          </a:xfrm>
          <a:prstGeom prst="rect">
            <a:avLst/>
          </a:prstGeom>
        </p:spPr>
      </p:pic>
      <p:sp>
        <p:nvSpPr>
          <p:cNvPr id="328" name="テキスト ボックス 37">
            <a:extLst>
              <a:ext uri="{FF2B5EF4-FFF2-40B4-BE49-F238E27FC236}">
                <a16:creationId xmlns:a16="http://schemas.microsoft.com/office/drawing/2014/main" id="{3C771F42-F931-35AB-69A1-CD4D4DA688C5}"/>
              </a:ext>
            </a:extLst>
          </p:cNvPr>
          <p:cNvSpPr txBox="1"/>
          <p:nvPr/>
        </p:nvSpPr>
        <p:spPr>
          <a:xfrm>
            <a:off x="-1438899" y="5091098"/>
            <a:ext cx="1182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NO: OUTBOUND NO 2</a:t>
            </a:r>
          </a:p>
          <a:p>
            <a:r>
              <a:rPr kumimoji="1" lang="en-US" altLang="ja-JP" sz="400" dirty="0">
                <a:latin typeface="+mj-lt"/>
              </a:rPr>
              <a:t>PART NO : </a:t>
            </a:r>
          </a:p>
          <a:p>
            <a:r>
              <a:rPr kumimoji="1" lang="en-US" altLang="ja-JP" sz="400" dirty="0">
                <a:latin typeface="+mj-lt"/>
              </a:rPr>
              <a:t>PART NAME :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29" name="テキスト ボックス 38">
            <a:extLst>
              <a:ext uri="{FF2B5EF4-FFF2-40B4-BE49-F238E27FC236}">
                <a16:creationId xmlns:a16="http://schemas.microsoft.com/office/drawing/2014/main" id="{41618100-6142-DE4A-765E-EB0F1863DCE2}"/>
              </a:ext>
            </a:extLst>
          </p:cNvPr>
          <p:cNvSpPr txBox="1"/>
          <p:nvPr/>
        </p:nvSpPr>
        <p:spPr>
          <a:xfrm>
            <a:off x="-1438899" y="5506029"/>
            <a:ext cx="1182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NO: OUTBOUND NO 2</a:t>
            </a:r>
          </a:p>
          <a:p>
            <a:r>
              <a:rPr kumimoji="1" lang="en-US" altLang="ja-JP" sz="400" dirty="0">
                <a:latin typeface="+mj-lt"/>
              </a:rPr>
              <a:t>PART NO : </a:t>
            </a:r>
          </a:p>
          <a:p>
            <a:r>
              <a:rPr kumimoji="1" lang="en-US" altLang="ja-JP" sz="400" dirty="0">
                <a:latin typeface="+mj-lt"/>
              </a:rPr>
              <a:t>PART NAME :</a:t>
            </a:r>
            <a:endParaRPr kumimoji="1" lang="ja-JP" altLang="en-US" sz="200" dirty="0">
              <a:latin typeface="+mj-lt"/>
            </a:endParaRPr>
          </a:p>
        </p:txBody>
      </p:sp>
      <p:sp>
        <p:nvSpPr>
          <p:cNvPr id="330" name="テキスト ボックス 37">
            <a:extLst>
              <a:ext uri="{FF2B5EF4-FFF2-40B4-BE49-F238E27FC236}">
                <a16:creationId xmlns:a16="http://schemas.microsoft.com/office/drawing/2014/main" id="{FDBCCBFD-971C-1AB2-23B2-CB9B9F6290CF}"/>
              </a:ext>
            </a:extLst>
          </p:cNvPr>
          <p:cNvSpPr txBox="1"/>
          <p:nvPr/>
        </p:nvSpPr>
        <p:spPr>
          <a:xfrm>
            <a:off x="-1379362" y="5414510"/>
            <a:ext cx="1279443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331" name="テキスト ボックス 37">
            <a:extLst>
              <a:ext uri="{FF2B5EF4-FFF2-40B4-BE49-F238E27FC236}">
                <a16:creationId xmlns:a16="http://schemas.microsoft.com/office/drawing/2014/main" id="{9DCE336E-BFD0-1ADE-C65C-8BC75CB05351}"/>
              </a:ext>
            </a:extLst>
          </p:cNvPr>
          <p:cNvSpPr txBox="1"/>
          <p:nvPr/>
        </p:nvSpPr>
        <p:spPr>
          <a:xfrm>
            <a:off x="-1372877" y="5830044"/>
            <a:ext cx="1259702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332" name="正方形/長方形 40">
            <a:extLst>
              <a:ext uri="{FF2B5EF4-FFF2-40B4-BE49-F238E27FC236}">
                <a16:creationId xmlns:a16="http://schemas.microsoft.com/office/drawing/2014/main" id="{C203A8D8-63C9-42F5-960F-15452BC4E59F}"/>
              </a:ext>
            </a:extLst>
          </p:cNvPr>
          <p:cNvSpPr/>
          <p:nvPr/>
        </p:nvSpPr>
        <p:spPr>
          <a:xfrm>
            <a:off x="-1371528" y="5552442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4" name="テキスト ボックス 412">
            <a:extLst>
              <a:ext uri="{FF2B5EF4-FFF2-40B4-BE49-F238E27FC236}">
                <a16:creationId xmlns:a16="http://schemas.microsoft.com/office/drawing/2014/main" id="{6C000E80-47F2-54CA-DAE6-948548DF6150}"/>
              </a:ext>
            </a:extLst>
          </p:cNvPr>
          <p:cNvSpPr txBox="1"/>
          <p:nvPr/>
        </p:nvSpPr>
        <p:spPr>
          <a:xfrm>
            <a:off x="1869304" y="6609694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2C7FEAD1-A12C-DBBF-35A2-52645457F076}"/>
              </a:ext>
            </a:extLst>
          </p:cNvPr>
          <p:cNvSpPr/>
          <p:nvPr/>
        </p:nvSpPr>
        <p:spPr>
          <a:xfrm>
            <a:off x="2158326" y="6594066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412">
            <a:extLst>
              <a:ext uri="{FF2B5EF4-FFF2-40B4-BE49-F238E27FC236}">
                <a16:creationId xmlns:a16="http://schemas.microsoft.com/office/drawing/2014/main" id="{C0859829-7BBE-3BC4-FEC6-6F0F3A6F31E7}"/>
              </a:ext>
            </a:extLst>
          </p:cNvPr>
          <p:cNvSpPr txBox="1"/>
          <p:nvPr/>
        </p:nvSpPr>
        <p:spPr>
          <a:xfrm>
            <a:off x="4989996" y="6632206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id="{738343B2-16B2-DC86-F1C9-666EF9C51D34}"/>
              </a:ext>
            </a:extLst>
          </p:cNvPr>
          <p:cNvSpPr/>
          <p:nvPr/>
        </p:nvSpPr>
        <p:spPr>
          <a:xfrm>
            <a:off x="5279018" y="6616578"/>
            <a:ext cx="304122" cy="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400" b="1" kern="0" dirty="0">
                <a:solidFill>
                  <a:prstClr val="black"/>
                </a:solidFill>
              </a:rPr>
              <a:t>F01</a:t>
            </a:r>
          </a:p>
        </p:txBody>
      </p:sp>
      <p:sp>
        <p:nvSpPr>
          <p:cNvPr id="338" name="Callout: Bent Line 337">
            <a:extLst>
              <a:ext uri="{FF2B5EF4-FFF2-40B4-BE49-F238E27FC236}">
                <a16:creationId xmlns:a16="http://schemas.microsoft.com/office/drawing/2014/main" id="{C16E8E36-32D8-0B21-7BD9-AD97350EF3DB}"/>
              </a:ext>
            </a:extLst>
          </p:cNvPr>
          <p:cNvSpPr/>
          <p:nvPr/>
        </p:nvSpPr>
        <p:spPr>
          <a:xfrm>
            <a:off x="5256780" y="7164842"/>
            <a:ext cx="1222436" cy="47538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-100135"/>
              <a:gd name="adj6" fmla="val 773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Scan source location to move the items</a:t>
            </a:r>
          </a:p>
          <a:p>
            <a:endParaRPr kumimoji="1" lang="ja-JP" altLang="en-US" sz="600" dirty="0"/>
          </a:p>
        </p:txBody>
      </p:sp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56C97E58-7031-DFEC-0EE2-688FFABA6A30}"/>
              </a:ext>
            </a:extLst>
          </p:cNvPr>
          <p:cNvSpPr/>
          <p:nvPr/>
        </p:nvSpPr>
        <p:spPr>
          <a:xfrm>
            <a:off x="3446810" y="6839394"/>
            <a:ext cx="1222436" cy="707050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-85166"/>
              <a:gd name="adj6" fmla="val -7330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Destination location get from last store location of supplier KANBAN.</a:t>
            </a:r>
          </a:p>
          <a:p>
            <a:endParaRPr kumimoji="1" lang="en-US" altLang="ja-JP" sz="600" b="1" dirty="0">
              <a:latin typeface="+mj-lt"/>
            </a:endParaRPr>
          </a:p>
          <a:p>
            <a:r>
              <a:rPr kumimoji="1" lang="en-US" altLang="ja-JP" sz="600" b="1" dirty="0">
                <a:latin typeface="+mj-lt"/>
              </a:rPr>
              <a:t>*Keep last location of RM store for return mat</a:t>
            </a:r>
          </a:p>
          <a:p>
            <a:endParaRPr kumimoji="1" lang="ja-JP" altLang="en-US" sz="600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11273ABB-B450-9F2B-A22C-A77607C9F423}"/>
              </a:ext>
            </a:extLst>
          </p:cNvPr>
          <p:cNvSpPr/>
          <p:nvPr/>
        </p:nvSpPr>
        <p:spPr>
          <a:xfrm>
            <a:off x="2656159" y="243395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51">
            <a:extLst>
              <a:ext uri="{FF2B5EF4-FFF2-40B4-BE49-F238E27FC236}">
                <a16:creationId xmlns:a16="http://schemas.microsoft.com/office/drawing/2014/main" id="{F335FBEA-CF32-E7B9-B744-89B34C4BCA24}"/>
              </a:ext>
            </a:extLst>
          </p:cNvPr>
          <p:cNvSpPr txBox="1"/>
          <p:nvPr/>
        </p:nvSpPr>
        <p:spPr>
          <a:xfrm>
            <a:off x="2122052" y="2422712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pic>
        <p:nvPicPr>
          <p:cNvPr id="21" name="図 202">
            <a:extLst>
              <a:ext uri="{FF2B5EF4-FFF2-40B4-BE49-F238E27FC236}">
                <a16:creationId xmlns:a16="http://schemas.microsoft.com/office/drawing/2014/main" id="{F7409673-0C0F-7324-3B70-0E990B347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700" y="3181599"/>
            <a:ext cx="234871" cy="1295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1FEBC-294A-B28F-9C7E-F43A9F5EB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2664" y="3143358"/>
            <a:ext cx="1338049" cy="169937"/>
          </a:xfrm>
          <a:prstGeom prst="rect">
            <a:avLst/>
          </a:prstGeom>
        </p:spPr>
      </p:pic>
      <p:sp>
        <p:nvSpPr>
          <p:cNvPr id="57" name="テキスト ボックス 412">
            <a:extLst>
              <a:ext uri="{FF2B5EF4-FFF2-40B4-BE49-F238E27FC236}">
                <a16:creationId xmlns:a16="http://schemas.microsoft.com/office/drawing/2014/main" id="{95389A1E-22DC-E49B-9EFF-4D2FD16E5741}"/>
              </a:ext>
            </a:extLst>
          </p:cNvPr>
          <p:cNvSpPr txBox="1"/>
          <p:nvPr/>
        </p:nvSpPr>
        <p:spPr>
          <a:xfrm>
            <a:off x="2172254" y="3199567"/>
            <a:ext cx="49317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32301B-2002-24A7-8333-747298AE6678}"/>
              </a:ext>
            </a:extLst>
          </p:cNvPr>
          <p:cNvSpPr/>
          <p:nvPr/>
        </p:nvSpPr>
        <p:spPr>
          <a:xfrm>
            <a:off x="2461276" y="3183939"/>
            <a:ext cx="304122" cy="104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400" b="1" kern="0" dirty="0">
              <a:solidFill>
                <a:prstClr val="black"/>
              </a:solidFill>
            </a:endParaRPr>
          </a:p>
        </p:txBody>
      </p:sp>
      <p:sp>
        <p:nvSpPr>
          <p:cNvPr id="59" name="四角形: 角を丸くする 50">
            <a:extLst>
              <a:ext uri="{FF2B5EF4-FFF2-40B4-BE49-F238E27FC236}">
                <a16:creationId xmlns:a16="http://schemas.microsoft.com/office/drawing/2014/main" id="{DC1EA44B-DD89-25CE-2EE9-5C02714F7700}"/>
              </a:ext>
            </a:extLst>
          </p:cNvPr>
          <p:cNvSpPr/>
          <p:nvPr/>
        </p:nvSpPr>
        <p:spPr>
          <a:xfrm>
            <a:off x="2332027" y="584982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202408190001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9" name="テキスト ボックス 51">
            <a:extLst>
              <a:ext uri="{FF2B5EF4-FFF2-40B4-BE49-F238E27FC236}">
                <a16:creationId xmlns:a16="http://schemas.microsoft.com/office/drawing/2014/main" id="{CADA50F2-50F3-C041-A476-B7D19276A272}"/>
              </a:ext>
            </a:extLst>
          </p:cNvPr>
          <p:cNvSpPr txBox="1"/>
          <p:nvPr/>
        </p:nvSpPr>
        <p:spPr>
          <a:xfrm>
            <a:off x="1797920" y="5838582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sp>
        <p:nvSpPr>
          <p:cNvPr id="100" name="Callout: Bent Line 99">
            <a:extLst>
              <a:ext uri="{FF2B5EF4-FFF2-40B4-BE49-F238E27FC236}">
                <a16:creationId xmlns:a16="http://schemas.microsoft.com/office/drawing/2014/main" id="{E2BD942E-234F-0582-821A-B2DC6C0F2880}"/>
              </a:ext>
            </a:extLst>
          </p:cNvPr>
          <p:cNvSpPr/>
          <p:nvPr/>
        </p:nvSpPr>
        <p:spPr>
          <a:xfrm>
            <a:off x="3428494" y="6175798"/>
            <a:ext cx="1416081" cy="475381"/>
          </a:xfrm>
          <a:prstGeom prst="borderCallout2">
            <a:avLst>
              <a:gd name="adj1" fmla="val 84095"/>
              <a:gd name="adj2" fmla="val -2411"/>
              <a:gd name="adj3" fmla="val 84095"/>
              <a:gd name="adj4" fmla="val -11680"/>
              <a:gd name="adj5" fmla="val -48842"/>
              <a:gd name="adj6" fmla="val -27090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600" b="1" dirty="0">
                <a:latin typeface="+mj-lt"/>
              </a:rPr>
              <a:t>Add new row data:</a:t>
            </a:r>
          </a:p>
          <a:p>
            <a:r>
              <a:rPr kumimoji="1" lang="en-US" altLang="ja-JP" sz="600" b="1" dirty="0">
                <a:latin typeface="+mj-lt"/>
              </a:rPr>
              <a:t>Doc no: YYYYMMDD&lt;running no&gt;</a:t>
            </a:r>
          </a:p>
          <a:p>
            <a:endParaRPr kumimoji="1" lang="ja-JP" altLang="en-US" sz="600" dirty="0"/>
          </a:p>
        </p:txBody>
      </p:sp>
      <p:sp>
        <p:nvSpPr>
          <p:cNvPr id="339" name="四角形: 角を丸くする 50">
            <a:extLst>
              <a:ext uri="{FF2B5EF4-FFF2-40B4-BE49-F238E27FC236}">
                <a16:creationId xmlns:a16="http://schemas.microsoft.com/office/drawing/2014/main" id="{DC67B07D-31A1-9B0B-521F-712E4B6C4122}"/>
              </a:ext>
            </a:extLst>
          </p:cNvPr>
          <p:cNvSpPr/>
          <p:nvPr/>
        </p:nvSpPr>
        <p:spPr>
          <a:xfrm>
            <a:off x="5449638" y="585043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202408190001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0" name="テキスト ボックス 51">
            <a:extLst>
              <a:ext uri="{FF2B5EF4-FFF2-40B4-BE49-F238E27FC236}">
                <a16:creationId xmlns:a16="http://schemas.microsoft.com/office/drawing/2014/main" id="{516B4D79-9D52-3093-1067-38F995625256}"/>
              </a:ext>
            </a:extLst>
          </p:cNvPr>
          <p:cNvSpPr txBox="1"/>
          <p:nvPr/>
        </p:nvSpPr>
        <p:spPr>
          <a:xfrm>
            <a:off x="4915531" y="5839195"/>
            <a:ext cx="3978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Doc No</a:t>
            </a:r>
            <a:endParaRPr kumimoji="1" lang="ja-JP" altLang="en-US" sz="5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ED8F23-9496-B7A3-6B18-580A9B85653D}"/>
              </a:ext>
            </a:extLst>
          </p:cNvPr>
          <p:cNvGrpSpPr/>
          <p:nvPr/>
        </p:nvGrpSpPr>
        <p:grpSpPr>
          <a:xfrm>
            <a:off x="536120" y="1539247"/>
            <a:ext cx="1369179" cy="2019144"/>
            <a:chOff x="5024204" y="1658529"/>
            <a:chExt cx="1369179" cy="2019144"/>
          </a:xfrm>
        </p:grpSpPr>
        <p:pic>
          <p:nvPicPr>
            <p:cNvPr id="5" name="図 32">
              <a:extLst>
                <a:ext uri="{FF2B5EF4-FFF2-40B4-BE49-F238E27FC236}">
                  <a16:creationId xmlns:a16="http://schemas.microsoft.com/office/drawing/2014/main" id="{BC1316E1-4EB5-34FC-BD7A-DF279873C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b="79932"/>
            <a:stretch/>
          </p:blipFill>
          <p:spPr>
            <a:xfrm>
              <a:off x="5033294" y="1658529"/>
              <a:ext cx="1360089" cy="405207"/>
            </a:xfrm>
            <a:prstGeom prst="rect">
              <a:avLst/>
            </a:prstGeom>
          </p:spPr>
        </p:pic>
        <p:pic>
          <p:nvPicPr>
            <p:cNvPr id="34" name="図 250">
              <a:extLst>
                <a:ext uri="{FF2B5EF4-FFF2-40B4-BE49-F238E27FC236}">
                  <a16:creationId xmlns:a16="http://schemas.microsoft.com/office/drawing/2014/main" id="{51281E61-B462-BEB1-F2D3-7BBD424B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t="20856"/>
            <a:stretch/>
          </p:blipFill>
          <p:spPr>
            <a:xfrm>
              <a:off x="5026061" y="2063040"/>
              <a:ext cx="1364286" cy="1614633"/>
            </a:xfrm>
            <a:prstGeom prst="rect">
              <a:avLst/>
            </a:prstGeom>
          </p:spPr>
        </p:pic>
        <p:pic>
          <p:nvPicPr>
            <p:cNvPr id="35" name="図 251">
              <a:extLst>
                <a:ext uri="{FF2B5EF4-FFF2-40B4-BE49-F238E27FC236}">
                  <a16:creationId xmlns:a16="http://schemas.microsoft.com/office/drawing/2014/main" id="{A53862AE-B65F-1648-421E-40CCAA2D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511659" y="2227566"/>
              <a:ext cx="546082" cy="198137"/>
            </a:xfrm>
            <a:prstGeom prst="rect">
              <a:avLst/>
            </a:prstGeom>
          </p:spPr>
        </p:pic>
        <p:pic>
          <p:nvPicPr>
            <p:cNvPr id="45" name="図 252">
              <a:extLst>
                <a:ext uri="{FF2B5EF4-FFF2-40B4-BE49-F238E27FC236}">
                  <a16:creationId xmlns:a16="http://schemas.microsoft.com/office/drawing/2014/main" id="{D8313402-59B0-125F-3826-D791958A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43841" y="2571958"/>
              <a:ext cx="546082" cy="198137"/>
            </a:xfrm>
            <a:prstGeom prst="rect">
              <a:avLst/>
            </a:prstGeom>
          </p:spPr>
        </p:pic>
        <p:pic>
          <p:nvPicPr>
            <p:cNvPr id="46" name="図 255">
              <a:extLst>
                <a:ext uri="{FF2B5EF4-FFF2-40B4-BE49-F238E27FC236}">
                  <a16:creationId xmlns:a16="http://schemas.microsoft.com/office/drawing/2014/main" id="{3A02485D-CAAE-2BFB-BB8A-C9FBF3A2E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2607" y="2914695"/>
              <a:ext cx="510584" cy="178119"/>
            </a:xfrm>
            <a:prstGeom prst="rect">
              <a:avLst/>
            </a:prstGeom>
          </p:spPr>
        </p:pic>
        <p:sp>
          <p:nvSpPr>
            <p:cNvPr id="47" name="テキスト ボックス 256">
              <a:extLst>
                <a:ext uri="{FF2B5EF4-FFF2-40B4-BE49-F238E27FC236}">
                  <a16:creationId xmlns:a16="http://schemas.microsoft.com/office/drawing/2014/main" id="{EDC1798B-0B7C-6F37-1AEE-94DB91433FB7}"/>
                </a:ext>
              </a:extLst>
            </p:cNvPr>
            <p:cNvSpPr txBox="1"/>
            <p:nvPr/>
          </p:nvSpPr>
          <p:spPr>
            <a:xfrm>
              <a:off x="5342981" y="2907959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48" name="図 257">
              <a:extLst>
                <a:ext uri="{FF2B5EF4-FFF2-40B4-BE49-F238E27FC236}">
                  <a16:creationId xmlns:a16="http://schemas.microsoft.com/office/drawing/2014/main" id="{15D53C78-42B5-56FB-3F21-64AD2094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93369" y="3249924"/>
              <a:ext cx="510584" cy="178119"/>
            </a:xfrm>
            <a:prstGeom prst="rect">
              <a:avLst/>
            </a:prstGeom>
          </p:spPr>
        </p:pic>
        <p:sp>
          <p:nvSpPr>
            <p:cNvPr id="55" name="テキスト ボックス 258">
              <a:extLst>
                <a:ext uri="{FF2B5EF4-FFF2-40B4-BE49-F238E27FC236}">
                  <a16:creationId xmlns:a16="http://schemas.microsoft.com/office/drawing/2014/main" id="{28BED09A-FCFF-6B5E-EECE-10507E5FCDFE}"/>
                </a:ext>
              </a:extLst>
            </p:cNvPr>
            <p:cNvSpPr txBox="1"/>
            <p:nvPr/>
          </p:nvSpPr>
          <p:spPr>
            <a:xfrm>
              <a:off x="5392068" y="3243188"/>
              <a:ext cx="718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</a:t>
              </a:r>
              <a:endParaRPr kumimoji="1" lang="ja-JP" altLang="en-US" sz="600" dirty="0"/>
            </a:p>
          </p:txBody>
        </p:sp>
        <p:pic>
          <p:nvPicPr>
            <p:cNvPr id="200" name="図 260">
              <a:extLst>
                <a:ext uri="{FF2B5EF4-FFF2-40B4-BE49-F238E27FC236}">
                  <a16:creationId xmlns:a16="http://schemas.microsoft.com/office/drawing/2014/main" id="{A2C28869-234C-B3FF-B4A3-D6602A3B4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38499" y="2814859"/>
              <a:ext cx="1156765" cy="776895"/>
            </a:xfrm>
            <a:prstGeom prst="rect">
              <a:avLst/>
            </a:prstGeom>
          </p:spPr>
        </p:pic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D4981E2D-E8D7-0413-A05D-297D7CC5F6D3}"/>
                </a:ext>
              </a:extLst>
            </p:cNvPr>
            <p:cNvSpPr/>
            <p:nvPr/>
          </p:nvSpPr>
          <p:spPr>
            <a:xfrm>
              <a:off x="5125386" y="2152917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10" name="テキスト ボックス 232">
              <a:extLst>
                <a:ext uri="{FF2B5EF4-FFF2-40B4-BE49-F238E27FC236}">
                  <a16:creationId xmlns:a16="http://schemas.microsoft.com/office/drawing/2014/main" id="{78725888-1659-1964-D35A-13E52947D0B2}"/>
                </a:ext>
              </a:extLst>
            </p:cNvPr>
            <p:cNvSpPr txBox="1"/>
            <p:nvPr/>
          </p:nvSpPr>
          <p:spPr>
            <a:xfrm>
              <a:off x="502420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211" name="テキスト ボックス 232">
              <a:extLst>
                <a:ext uri="{FF2B5EF4-FFF2-40B4-BE49-F238E27FC236}">
                  <a16:creationId xmlns:a16="http://schemas.microsoft.com/office/drawing/2014/main" id="{A0335F51-27FF-D6C4-E863-50B0216E98D3}"/>
                </a:ext>
              </a:extLst>
            </p:cNvPr>
            <p:cNvSpPr txBox="1"/>
            <p:nvPr/>
          </p:nvSpPr>
          <p:spPr>
            <a:xfrm>
              <a:off x="544374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212" name="テキスト ボックス 232">
              <a:extLst>
                <a:ext uri="{FF2B5EF4-FFF2-40B4-BE49-F238E27FC236}">
                  <a16:creationId xmlns:a16="http://schemas.microsoft.com/office/drawing/2014/main" id="{22CC8DEE-F8B1-14D1-3B71-9FFDC8F42DA3}"/>
                </a:ext>
              </a:extLst>
            </p:cNvPr>
            <p:cNvSpPr txBox="1"/>
            <p:nvPr/>
          </p:nvSpPr>
          <p:spPr>
            <a:xfrm>
              <a:off x="5874567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Sell</a:t>
              </a:r>
            </a:p>
            <a:p>
              <a:pPr algn="ctr"/>
              <a:r>
                <a:rPr kumimoji="1" lang="en-US" altLang="ja-JP" sz="500" dirty="0"/>
                <a:t>WIP</a:t>
              </a:r>
              <a:endParaRPr kumimoji="1" lang="ja-JP" altLang="en-US" sz="500" dirty="0"/>
            </a:p>
          </p:txBody>
        </p:sp>
        <p:sp>
          <p:nvSpPr>
            <p:cNvPr id="213" name="テキスト ボックス 232">
              <a:extLst>
                <a:ext uri="{FF2B5EF4-FFF2-40B4-BE49-F238E27FC236}">
                  <a16:creationId xmlns:a16="http://schemas.microsoft.com/office/drawing/2014/main" id="{ED730929-3ADA-4EE0-F9D4-0479254395FE}"/>
                </a:ext>
              </a:extLst>
            </p:cNvPr>
            <p:cNvSpPr txBox="1"/>
            <p:nvPr/>
          </p:nvSpPr>
          <p:spPr>
            <a:xfrm>
              <a:off x="5024204" y="2959537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Return</a:t>
              </a:r>
            </a:p>
            <a:p>
              <a:pPr algn="ctr"/>
              <a:r>
                <a:rPr kumimoji="1" lang="en-US" altLang="ja-JP" sz="500" dirty="0"/>
                <a:t>Material</a:t>
              </a:r>
            </a:p>
          </p:txBody>
        </p:sp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34F62C22-60CF-9174-380B-1894DEB1B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94" y="2115314"/>
              <a:ext cx="338135" cy="338135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0706DF1C-9B89-71D3-93AE-2EE8E0F3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38" y="2116299"/>
              <a:ext cx="342339" cy="342339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1F1C038E-74CB-2E29-2532-F1E5790C5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06" y="2116299"/>
              <a:ext cx="334123" cy="334123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B3A86E75-2CA8-EF18-91F9-9824A4E1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6" y="2657816"/>
              <a:ext cx="339376" cy="339376"/>
            </a:xfrm>
            <a:prstGeom prst="rect">
              <a:avLst/>
            </a:prstGeom>
          </p:spPr>
        </p:pic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CF0C87B-A427-27DC-E79B-748895D0E3D0}"/>
              </a:ext>
            </a:extLst>
          </p:cNvPr>
          <p:cNvGrpSpPr/>
          <p:nvPr/>
        </p:nvGrpSpPr>
        <p:grpSpPr>
          <a:xfrm>
            <a:off x="606269" y="2510856"/>
            <a:ext cx="497252" cy="532704"/>
            <a:chOff x="532183" y="2131167"/>
            <a:chExt cx="497252" cy="532704"/>
          </a:xfrm>
        </p:grpSpPr>
        <p:sp>
          <p:nvSpPr>
            <p:cNvPr id="249" name="正方形/長方形 40">
              <a:extLst>
                <a:ext uri="{FF2B5EF4-FFF2-40B4-BE49-F238E27FC236}">
                  <a16:creationId xmlns:a16="http://schemas.microsoft.com/office/drawing/2014/main" id="{E4E53252-B898-86D2-5396-5DEDFD08AAF3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50" name="グラフィックス 41" descr="右向き指示マーク">
              <a:extLst>
                <a:ext uri="{FF2B5EF4-FFF2-40B4-BE49-F238E27FC236}">
                  <a16:creationId xmlns:a16="http://schemas.microsoft.com/office/drawing/2014/main" id="{186998B3-3997-8DC8-A4BF-B18F56A8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9DAC2-23B7-AAD1-4765-85E91EC38000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l="-1" r="49106" b="54506"/>
          <a:stretch/>
        </p:blipFill>
        <p:spPr>
          <a:xfrm>
            <a:off x="558346" y="4608794"/>
            <a:ext cx="593101" cy="318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4BDBB-D736-A669-9E27-25A8F2A1F92F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l="-1" r="49106" b="54506"/>
          <a:stretch/>
        </p:blipFill>
        <p:spPr>
          <a:xfrm>
            <a:off x="3464927" y="4613408"/>
            <a:ext cx="593101" cy="3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4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FG Outbound </a:t>
            </a:r>
            <a:r>
              <a:rPr kumimoji="1" lang="en-US" altLang="ja-JP" sz="1100" b="1" dirty="0">
                <a:solidFill>
                  <a:srgbClr val="FF5050"/>
                </a:solidFill>
              </a:rPr>
              <a:t>*Same as “Sell WIP”</a:t>
            </a:r>
            <a:endParaRPr kumimoji="1" lang="en-US" altLang="ja-JP" sz="1100" b="1" dirty="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A0194AA4-9B77-9E7D-9060-2E8E696F44CE}"/>
              </a:ext>
            </a:extLst>
          </p:cNvPr>
          <p:cNvSpPr/>
          <p:nvPr/>
        </p:nvSpPr>
        <p:spPr>
          <a:xfrm>
            <a:off x="6234194" y="1077492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Search by From date and To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Customer Code</a:t>
            </a:r>
            <a:r>
              <a:rPr kumimoji="1" lang="en-US" altLang="ja-JP" sz="800" dirty="0">
                <a:latin typeface="Arial 本文"/>
              </a:rPr>
              <a:t> : Search plan by customer code.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Except complete</a:t>
            </a:r>
            <a:r>
              <a:rPr kumimoji="1" lang="en-US" altLang="ja-JP" sz="800" dirty="0">
                <a:latin typeface="Arial 本文"/>
              </a:rPr>
              <a:t> : Not show the completed job if checked.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Display the Part No from plan. </a:t>
            </a: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Display the Part Name from plan. </a:t>
            </a:r>
          </a:p>
          <a:p>
            <a:r>
              <a:rPr kumimoji="1" lang="en-US" altLang="ja-JP" sz="800" b="1" dirty="0">
                <a:latin typeface="Arial 本文"/>
              </a:rPr>
              <a:t>Customer Name</a:t>
            </a:r>
            <a:r>
              <a:rPr kumimoji="1" lang="en-US" altLang="ja-JP" sz="800" dirty="0">
                <a:latin typeface="Arial 本文"/>
              </a:rPr>
              <a:t> : Display the customer name from plan.</a:t>
            </a:r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Total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Display the total actual/plan amount.</a:t>
            </a:r>
            <a:endParaRPr kumimoji="1" lang="en-US" altLang="ja-JP" sz="800" b="1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50">
            <a:extLst>
              <a:ext uri="{FF2B5EF4-FFF2-40B4-BE49-F238E27FC236}">
                <a16:creationId xmlns:a16="http://schemas.microsoft.com/office/drawing/2014/main" id="{BA925A9A-C57F-1400-A1F3-37CEA168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66" y="1544732"/>
            <a:ext cx="1355770" cy="2019144"/>
          </a:xfrm>
          <a:prstGeom prst="rect">
            <a:avLst/>
          </a:prstGeom>
        </p:spPr>
      </p:pic>
      <p:pic>
        <p:nvPicPr>
          <p:cNvPr id="5" name="図 51">
            <a:extLst>
              <a:ext uri="{FF2B5EF4-FFF2-40B4-BE49-F238E27FC236}">
                <a16:creationId xmlns:a16="http://schemas.microsoft.com/office/drawing/2014/main" id="{F2883ED3-9DB5-2D59-147A-BB4B7CE5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04" y="1673877"/>
            <a:ext cx="805148" cy="123622"/>
          </a:xfrm>
          <a:prstGeom prst="rect">
            <a:avLst/>
          </a:prstGeom>
        </p:spPr>
      </p:pic>
      <p:sp>
        <p:nvSpPr>
          <p:cNvPr id="6" name="テキスト ボックス 52">
            <a:extLst>
              <a:ext uri="{FF2B5EF4-FFF2-40B4-BE49-F238E27FC236}">
                <a16:creationId xmlns:a16="http://schemas.microsoft.com/office/drawing/2014/main" id="{37E6F356-5C0B-D289-7375-1B2F5E459B8F}"/>
              </a:ext>
            </a:extLst>
          </p:cNvPr>
          <p:cNvSpPr txBox="1"/>
          <p:nvPr/>
        </p:nvSpPr>
        <p:spPr>
          <a:xfrm>
            <a:off x="2511885" y="166045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7" name="図 53">
            <a:extLst>
              <a:ext uri="{FF2B5EF4-FFF2-40B4-BE49-F238E27FC236}">
                <a16:creationId xmlns:a16="http://schemas.microsoft.com/office/drawing/2014/main" id="{1B5E90FA-ED52-E249-82C3-E448EDC2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041" y="2168495"/>
            <a:ext cx="1289035" cy="212113"/>
          </a:xfrm>
          <a:prstGeom prst="rect">
            <a:avLst/>
          </a:prstGeom>
        </p:spPr>
      </p:pic>
      <p:pic>
        <p:nvPicPr>
          <p:cNvPr id="8" name="図 54">
            <a:extLst>
              <a:ext uri="{FF2B5EF4-FFF2-40B4-BE49-F238E27FC236}">
                <a16:creationId xmlns:a16="http://schemas.microsoft.com/office/drawing/2014/main" id="{40C071C6-95AE-5EF1-8F13-1762FCCF3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71" y="2571875"/>
            <a:ext cx="981060" cy="220999"/>
          </a:xfrm>
          <a:prstGeom prst="rect">
            <a:avLst/>
          </a:prstGeom>
        </p:spPr>
      </p:pic>
      <p:pic>
        <p:nvPicPr>
          <p:cNvPr id="9" name="図 71">
            <a:extLst>
              <a:ext uri="{FF2B5EF4-FFF2-40B4-BE49-F238E27FC236}">
                <a16:creationId xmlns:a16="http://schemas.microsoft.com/office/drawing/2014/main" id="{D9E4B575-19CE-7CA2-B6B0-44F902453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084" y="2263183"/>
            <a:ext cx="1313642" cy="894800"/>
          </a:xfrm>
          <a:prstGeom prst="rect">
            <a:avLst/>
          </a:prstGeom>
        </p:spPr>
      </p:pic>
      <p:pic>
        <p:nvPicPr>
          <p:cNvPr id="10" name="図 72">
            <a:extLst>
              <a:ext uri="{FF2B5EF4-FFF2-40B4-BE49-F238E27FC236}">
                <a16:creationId xmlns:a16="http://schemas.microsoft.com/office/drawing/2014/main" id="{870629D7-2018-5BD4-6C0B-05397C222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228" y="1844054"/>
            <a:ext cx="1313642" cy="434647"/>
          </a:xfrm>
          <a:prstGeom prst="rect">
            <a:avLst/>
          </a:prstGeom>
        </p:spPr>
      </p:pic>
      <p:sp>
        <p:nvSpPr>
          <p:cNvPr id="11" name="四角形: 角を丸くする 73">
            <a:extLst>
              <a:ext uri="{FF2B5EF4-FFF2-40B4-BE49-F238E27FC236}">
                <a16:creationId xmlns:a16="http://schemas.microsoft.com/office/drawing/2014/main" id="{E900F9D6-6546-D47B-B288-274D95EE8E52}"/>
              </a:ext>
            </a:extLst>
          </p:cNvPr>
          <p:cNvSpPr/>
          <p:nvPr/>
        </p:nvSpPr>
        <p:spPr>
          <a:xfrm>
            <a:off x="2343527" y="187065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四角形: 角を丸くする 74">
            <a:extLst>
              <a:ext uri="{FF2B5EF4-FFF2-40B4-BE49-F238E27FC236}">
                <a16:creationId xmlns:a16="http://schemas.microsoft.com/office/drawing/2014/main" id="{C3CC0A5D-3BE5-A2F1-6FD8-9A89C63DC0C2}"/>
              </a:ext>
            </a:extLst>
          </p:cNvPr>
          <p:cNvSpPr/>
          <p:nvPr/>
        </p:nvSpPr>
        <p:spPr>
          <a:xfrm>
            <a:off x="2977532" y="186684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75">
            <a:extLst>
              <a:ext uri="{FF2B5EF4-FFF2-40B4-BE49-F238E27FC236}">
                <a16:creationId xmlns:a16="http://schemas.microsoft.com/office/drawing/2014/main" id="{CF46692E-9C35-80B3-D9DB-55B62BBE48F3}"/>
              </a:ext>
            </a:extLst>
          </p:cNvPr>
          <p:cNvSpPr txBox="1"/>
          <p:nvPr/>
        </p:nvSpPr>
        <p:spPr>
          <a:xfrm>
            <a:off x="2095917" y="184105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5" name="テキスト ボックス 76">
            <a:extLst>
              <a:ext uri="{FF2B5EF4-FFF2-40B4-BE49-F238E27FC236}">
                <a16:creationId xmlns:a16="http://schemas.microsoft.com/office/drawing/2014/main" id="{1C0A4DE2-6822-ED1C-82A7-B8322063472D}"/>
              </a:ext>
            </a:extLst>
          </p:cNvPr>
          <p:cNvSpPr txBox="1"/>
          <p:nvPr/>
        </p:nvSpPr>
        <p:spPr>
          <a:xfrm>
            <a:off x="2744709" y="184254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61" name="グラフィックス 77" descr="日毎カレンダー">
            <a:extLst>
              <a:ext uri="{FF2B5EF4-FFF2-40B4-BE49-F238E27FC236}">
                <a16:creationId xmlns:a16="http://schemas.microsoft.com/office/drawing/2014/main" id="{23D79B7E-40C4-FD50-FFAF-AD6C5E42B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6129" y="1880028"/>
            <a:ext cx="137160" cy="137160"/>
          </a:xfrm>
          <a:prstGeom prst="rect">
            <a:avLst/>
          </a:prstGeom>
        </p:spPr>
      </p:pic>
      <p:pic>
        <p:nvPicPr>
          <p:cNvPr id="64" name="グラフィックス 78" descr="日毎カレンダー">
            <a:extLst>
              <a:ext uri="{FF2B5EF4-FFF2-40B4-BE49-F238E27FC236}">
                <a16:creationId xmlns:a16="http://schemas.microsoft.com/office/drawing/2014/main" id="{387FADE7-4BFA-CEA7-B3E8-7C2D8660A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6137" y="1870955"/>
            <a:ext cx="137160" cy="137160"/>
          </a:xfrm>
          <a:prstGeom prst="rect">
            <a:avLst/>
          </a:prstGeom>
        </p:spPr>
      </p:pic>
      <p:sp>
        <p:nvSpPr>
          <p:cNvPr id="65" name="四角形: 角を丸くする 79">
            <a:extLst>
              <a:ext uri="{FF2B5EF4-FFF2-40B4-BE49-F238E27FC236}">
                <a16:creationId xmlns:a16="http://schemas.microsoft.com/office/drawing/2014/main" id="{C44F134E-F992-C3B8-3475-0B94A6646F8C}"/>
              </a:ext>
            </a:extLst>
          </p:cNvPr>
          <p:cNvSpPr/>
          <p:nvPr/>
        </p:nvSpPr>
        <p:spPr>
          <a:xfrm>
            <a:off x="2387554" y="2058213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80">
            <a:extLst>
              <a:ext uri="{FF2B5EF4-FFF2-40B4-BE49-F238E27FC236}">
                <a16:creationId xmlns:a16="http://schemas.microsoft.com/office/drawing/2014/main" id="{49207CC1-C08D-800D-61B3-5AAB86152556}"/>
              </a:ext>
            </a:extLst>
          </p:cNvPr>
          <p:cNvSpPr txBox="1"/>
          <p:nvPr/>
        </p:nvSpPr>
        <p:spPr>
          <a:xfrm>
            <a:off x="2076205" y="2029381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67" name="テキスト ボックス 81">
            <a:extLst>
              <a:ext uri="{FF2B5EF4-FFF2-40B4-BE49-F238E27FC236}">
                <a16:creationId xmlns:a16="http://schemas.microsoft.com/office/drawing/2014/main" id="{A500B4D2-8CE4-2B7F-CCAC-E133066C14C1}"/>
              </a:ext>
            </a:extLst>
          </p:cNvPr>
          <p:cNvSpPr txBox="1"/>
          <p:nvPr/>
        </p:nvSpPr>
        <p:spPr>
          <a:xfrm>
            <a:off x="2928358" y="2021302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68" name="正方形/長方形 82">
            <a:extLst>
              <a:ext uri="{FF2B5EF4-FFF2-40B4-BE49-F238E27FC236}">
                <a16:creationId xmlns:a16="http://schemas.microsoft.com/office/drawing/2014/main" id="{C9338EB3-7321-A2D2-03C4-C72CBCF81C02}"/>
              </a:ext>
            </a:extLst>
          </p:cNvPr>
          <p:cNvSpPr/>
          <p:nvPr/>
        </p:nvSpPr>
        <p:spPr>
          <a:xfrm>
            <a:off x="3264218" y="2074666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83">
            <a:extLst>
              <a:ext uri="{FF2B5EF4-FFF2-40B4-BE49-F238E27FC236}">
                <a16:creationId xmlns:a16="http://schemas.microsoft.com/office/drawing/2014/main" id="{D7D85CBF-8E8A-3797-7842-D5F83CF3A22F}"/>
              </a:ext>
            </a:extLst>
          </p:cNvPr>
          <p:cNvSpPr txBox="1"/>
          <p:nvPr/>
        </p:nvSpPr>
        <p:spPr>
          <a:xfrm>
            <a:off x="2294327" y="187364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70" name="テキスト ボックス 84">
            <a:extLst>
              <a:ext uri="{FF2B5EF4-FFF2-40B4-BE49-F238E27FC236}">
                <a16:creationId xmlns:a16="http://schemas.microsoft.com/office/drawing/2014/main" id="{D9D98F4E-2BF8-B9C3-A4B9-82C391281480}"/>
              </a:ext>
            </a:extLst>
          </p:cNvPr>
          <p:cNvSpPr txBox="1"/>
          <p:nvPr/>
        </p:nvSpPr>
        <p:spPr>
          <a:xfrm>
            <a:off x="2933122" y="186708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71" name="二等辺三角形 85">
            <a:extLst>
              <a:ext uri="{FF2B5EF4-FFF2-40B4-BE49-F238E27FC236}">
                <a16:creationId xmlns:a16="http://schemas.microsoft.com/office/drawing/2014/main" id="{C076CF84-FB21-7A70-A0AB-83741E7CA11A}"/>
              </a:ext>
            </a:extLst>
          </p:cNvPr>
          <p:cNvSpPr/>
          <p:nvPr/>
        </p:nvSpPr>
        <p:spPr>
          <a:xfrm rot="10800000">
            <a:off x="2858835" y="2108103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2" name="図 86">
            <a:extLst>
              <a:ext uri="{FF2B5EF4-FFF2-40B4-BE49-F238E27FC236}">
                <a16:creationId xmlns:a16="http://schemas.microsoft.com/office/drawing/2014/main" id="{48B95957-EE71-F9E2-DD96-95B94C4B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891" y="2311740"/>
            <a:ext cx="1289035" cy="275128"/>
          </a:xfrm>
          <a:prstGeom prst="rect">
            <a:avLst/>
          </a:prstGeom>
        </p:spPr>
      </p:pic>
      <p:pic>
        <p:nvPicPr>
          <p:cNvPr id="74" name="図 87">
            <a:extLst>
              <a:ext uri="{FF2B5EF4-FFF2-40B4-BE49-F238E27FC236}">
                <a16:creationId xmlns:a16="http://schemas.microsoft.com/office/drawing/2014/main" id="{7C47A2E5-F715-6408-8C93-6AA8E2FDB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307" y="2742858"/>
            <a:ext cx="1279444" cy="267020"/>
          </a:xfrm>
          <a:prstGeom prst="rect">
            <a:avLst/>
          </a:prstGeom>
        </p:spPr>
      </p:pic>
      <p:sp>
        <p:nvSpPr>
          <p:cNvPr id="75" name="テキスト ボックス 88">
            <a:extLst>
              <a:ext uri="{FF2B5EF4-FFF2-40B4-BE49-F238E27FC236}">
                <a16:creationId xmlns:a16="http://schemas.microsoft.com/office/drawing/2014/main" id="{6A14EE96-B4E9-3B0B-1EDA-D7B57C2FC520}"/>
              </a:ext>
            </a:extLst>
          </p:cNvPr>
          <p:cNvSpPr txBox="1"/>
          <p:nvPr/>
        </p:nvSpPr>
        <p:spPr>
          <a:xfrm>
            <a:off x="2106746" y="2270932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77" name="テキスト ボックス 89">
            <a:extLst>
              <a:ext uri="{FF2B5EF4-FFF2-40B4-BE49-F238E27FC236}">
                <a16:creationId xmlns:a16="http://schemas.microsoft.com/office/drawing/2014/main" id="{C5A4587E-799B-8FB2-218D-2E7F0D3504B7}"/>
              </a:ext>
            </a:extLst>
          </p:cNvPr>
          <p:cNvSpPr txBox="1"/>
          <p:nvPr/>
        </p:nvSpPr>
        <p:spPr>
          <a:xfrm>
            <a:off x="2106746" y="2685863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79" name="テキスト ボックス 37">
            <a:extLst>
              <a:ext uri="{FF2B5EF4-FFF2-40B4-BE49-F238E27FC236}">
                <a16:creationId xmlns:a16="http://schemas.microsoft.com/office/drawing/2014/main" id="{1EAC452C-CB57-850B-EB8B-10717238400F}"/>
              </a:ext>
            </a:extLst>
          </p:cNvPr>
          <p:cNvSpPr txBox="1"/>
          <p:nvPr/>
        </p:nvSpPr>
        <p:spPr>
          <a:xfrm>
            <a:off x="2169520" y="2593133"/>
            <a:ext cx="127300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80" name="テキスト ボックス 37">
            <a:extLst>
              <a:ext uri="{FF2B5EF4-FFF2-40B4-BE49-F238E27FC236}">
                <a16:creationId xmlns:a16="http://schemas.microsoft.com/office/drawing/2014/main" id="{18294E39-CC48-D4EA-5EEC-9E9166D62391}"/>
              </a:ext>
            </a:extLst>
          </p:cNvPr>
          <p:cNvSpPr txBox="1"/>
          <p:nvPr/>
        </p:nvSpPr>
        <p:spPr>
          <a:xfrm>
            <a:off x="2169521" y="3009877"/>
            <a:ext cx="1259748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81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C11E21-F759-9A4F-E819-7ACD5073D8DF}"/>
              </a:ext>
            </a:extLst>
          </p:cNvPr>
          <p:cNvGrpSpPr/>
          <p:nvPr/>
        </p:nvGrpSpPr>
        <p:grpSpPr>
          <a:xfrm>
            <a:off x="536120" y="1539247"/>
            <a:ext cx="1369179" cy="2019144"/>
            <a:chOff x="5024204" y="1658529"/>
            <a:chExt cx="1369179" cy="2019144"/>
          </a:xfrm>
        </p:grpSpPr>
        <p:pic>
          <p:nvPicPr>
            <p:cNvPr id="21" name="図 32">
              <a:extLst>
                <a:ext uri="{FF2B5EF4-FFF2-40B4-BE49-F238E27FC236}">
                  <a16:creationId xmlns:a16="http://schemas.microsoft.com/office/drawing/2014/main" id="{AB3E1541-41B5-9426-1C4C-343663E0A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79932"/>
            <a:stretch/>
          </p:blipFill>
          <p:spPr>
            <a:xfrm>
              <a:off x="5033294" y="1658529"/>
              <a:ext cx="1360089" cy="405207"/>
            </a:xfrm>
            <a:prstGeom prst="rect">
              <a:avLst/>
            </a:prstGeom>
          </p:spPr>
        </p:pic>
        <p:pic>
          <p:nvPicPr>
            <p:cNvPr id="23" name="図 250">
              <a:extLst>
                <a:ext uri="{FF2B5EF4-FFF2-40B4-BE49-F238E27FC236}">
                  <a16:creationId xmlns:a16="http://schemas.microsoft.com/office/drawing/2014/main" id="{F9A59037-3683-6295-AE77-D1C2A3288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0856"/>
            <a:stretch/>
          </p:blipFill>
          <p:spPr>
            <a:xfrm>
              <a:off x="5026061" y="2063040"/>
              <a:ext cx="1364286" cy="1614633"/>
            </a:xfrm>
            <a:prstGeom prst="rect">
              <a:avLst/>
            </a:prstGeom>
          </p:spPr>
        </p:pic>
        <p:pic>
          <p:nvPicPr>
            <p:cNvPr id="26" name="図 251">
              <a:extLst>
                <a:ext uri="{FF2B5EF4-FFF2-40B4-BE49-F238E27FC236}">
                  <a16:creationId xmlns:a16="http://schemas.microsoft.com/office/drawing/2014/main" id="{76314EFB-6EC1-92BF-8F45-C994941D4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1659" y="2227566"/>
              <a:ext cx="546082" cy="198137"/>
            </a:xfrm>
            <a:prstGeom prst="rect">
              <a:avLst/>
            </a:prstGeom>
          </p:spPr>
        </p:pic>
        <p:pic>
          <p:nvPicPr>
            <p:cNvPr id="27" name="図 252">
              <a:extLst>
                <a:ext uri="{FF2B5EF4-FFF2-40B4-BE49-F238E27FC236}">
                  <a16:creationId xmlns:a16="http://schemas.microsoft.com/office/drawing/2014/main" id="{3DE766D7-0E74-B711-96CA-A1AC66BF9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43841" y="2571958"/>
              <a:ext cx="546082" cy="198137"/>
            </a:xfrm>
            <a:prstGeom prst="rect">
              <a:avLst/>
            </a:prstGeom>
          </p:spPr>
        </p:pic>
        <p:pic>
          <p:nvPicPr>
            <p:cNvPr id="29" name="図 255">
              <a:extLst>
                <a:ext uri="{FF2B5EF4-FFF2-40B4-BE49-F238E27FC236}">
                  <a16:creationId xmlns:a16="http://schemas.microsoft.com/office/drawing/2014/main" id="{E5DB758F-DA89-ED68-4D0C-C3B03BF5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92607" y="2914695"/>
              <a:ext cx="510584" cy="178119"/>
            </a:xfrm>
            <a:prstGeom prst="rect">
              <a:avLst/>
            </a:prstGeom>
          </p:spPr>
        </p:pic>
        <p:sp>
          <p:nvSpPr>
            <p:cNvPr id="30" name="テキスト ボックス 256">
              <a:extLst>
                <a:ext uri="{FF2B5EF4-FFF2-40B4-BE49-F238E27FC236}">
                  <a16:creationId xmlns:a16="http://schemas.microsoft.com/office/drawing/2014/main" id="{72DAC548-5025-4D05-61BD-BF9042DBD009}"/>
                </a:ext>
              </a:extLst>
            </p:cNvPr>
            <p:cNvSpPr txBox="1"/>
            <p:nvPr/>
          </p:nvSpPr>
          <p:spPr>
            <a:xfrm>
              <a:off x="5342981" y="2907959"/>
              <a:ext cx="80983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/>
                <a:t>Inbound Schedule</a:t>
              </a:r>
              <a:endParaRPr kumimoji="1" lang="ja-JP" altLang="en-US" sz="600" dirty="0"/>
            </a:p>
          </p:txBody>
        </p:sp>
        <p:pic>
          <p:nvPicPr>
            <p:cNvPr id="31" name="図 257">
              <a:extLst>
                <a:ext uri="{FF2B5EF4-FFF2-40B4-BE49-F238E27FC236}">
                  <a16:creationId xmlns:a16="http://schemas.microsoft.com/office/drawing/2014/main" id="{EE3C29DB-7B15-F6C6-9F6A-6659FB42D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93369" y="3249924"/>
              <a:ext cx="510584" cy="178119"/>
            </a:xfrm>
            <a:prstGeom prst="rect">
              <a:avLst/>
            </a:prstGeom>
          </p:spPr>
        </p:pic>
        <p:sp>
          <p:nvSpPr>
            <p:cNvPr id="32" name="テキスト ボックス 258">
              <a:extLst>
                <a:ext uri="{FF2B5EF4-FFF2-40B4-BE49-F238E27FC236}">
                  <a16:creationId xmlns:a16="http://schemas.microsoft.com/office/drawing/2014/main" id="{9985EC06-04B3-5983-AB82-96AE52F90499}"/>
                </a:ext>
              </a:extLst>
            </p:cNvPr>
            <p:cNvSpPr txBox="1"/>
            <p:nvPr/>
          </p:nvSpPr>
          <p:spPr>
            <a:xfrm>
              <a:off x="5392068" y="3243188"/>
              <a:ext cx="71814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dirty="0"/>
                <a:t>Inbound</a:t>
              </a:r>
              <a:endParaRPr kumimoji="1" lang="ja-JP" altLang="en-US" sz="600" dirty="0"/>
            </a:p>
          </p:txBody>
        </p:sp>
        <p:pic>
          <p:nvPicPr>
            <p:cNvPr id="33" name="図 260">
              <a:extLst>
                <a:ext uri="{FF2B5EF4-FFF2-40B4-BE49-F238E27FC236}">
                  <a16:creationId xmlns:a16="http://schemas.microsoft.com/office/drawing/2014/main" id="{3E580B81-64F5-3D6A-F16D-1B263AE71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8499" y="2814859"/>
              <a:ext cx="1156765" cy="77689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FD1B79-8AAF-DF0F-CEE7-A1D819E2ACD7}"/>
                </a:ext>
              </a:extLst>
            </p:cNvPr>
            <p:cNvSpPr/>
            <p:nvPr/>
          </p:nvSpPr>
          <p:spPr>
            <a:xfrm>
              <a:off x="5125386" y="2152917"/>
              <a:ext cx="1165280" cy="1429579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35" name="テキスト ボックス 232">
              <a:extLst>
                <a:ext uri="{FF2B5EF4-FFF2-40B4-BE49-F238E27FC236}">
                  <a16:creationId xmlns:a16="http://schemas.microsoft.com/office/drawing/2014/main" id="{7EEBE3CF-9D28-F9C9-3869-0242EDB5C45A}"/>
                </a:ext>
              </a:extLst>
            </p:cNvPr>
            <p:cNvSpPr txBox="1"/>
            <p:nvPr/>
          </p:nvSpPr>
          <p:spPr>
            <a:xfrm>
              <a:off x="502420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Material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6" name="テキスト ボックス 232">
              <a:extLst>
                <a:ext uri="{FF2B5EF4-FFF2-40B4-BE49-F238E27FC236}">
                  <a16:creationId xmlns:a16="http://schemas.microsoft.com/office/drawing/2014/main" id="{1C274386-22C5-E723-F5A5-E0FA6AB79335}"/>
                </a:ext>
              </a:extLst>
            </p:cNvPr>
            <p:cNvSpPr txBox="1"/>
            <p:nvPr/>
          </p:nvSpPr>
          <p:spPr>
            <a:xfrm>
              <a:off x="5443744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FG</a:t>
              </a:r>
            </a:p>
            <a:p>
              <a:pPr algn="ctr"/>
              <a:r>
                <a:rPr kumimoji="1" lang="en-US" altLang="ja-JP" sz="500" dirty="0"/>
                <a:t>Outbound</a:t>
              </a:r>
              <a:endParaRPr kumimoji="1" lang="ja-JP" altLang="en-US" sz="500" dirty="0"/>
            </a:p>
          </p:txBody>
        </p:sp>
        <p:sp>
          <p:nvSpPr>
            <p:cNvPr id="37" name="テキスト ボックス 232">
              <a:extLst>
                <a:ext uri="{FF2B5EF4-FFF2-40B4-BE49-F238E27FC236}">
                  <a16:creationId xmlns:a16="http://schemas.microsoft.com/office/drawing/2014/main" id="{BFA56040-F071-003B-8EB4-062A61761582}"/>
                </a:ext>
              </a:extLst>
            </p:cNvPr>
            <p:cNvSpPr txBox="1"/>
            <p:nvPr/>
          </p:nvSpPr>
          <p:spPr>
            <a:xfrm>
              <a:off x="5874567" y="2427771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Sell</a:t>
              </a:r>
            </a:p>
            <a:p>
              <a:pPr algn="ctr"/>
              <a:r>
                <a:rPr kumimoji="1" lang="en-US" altLang="ja-JP" sz="500" dirty="0"/>
                <a:t>WIP</a:t>
              </a:r>
              <a:endParaRPr kumimoji="1" lang="ja-JP" altLang="en-US" sz="500" dirty="0"/>
            </a:p>
          </p:txBody>
        </p:sp>
        <p:sp>
          <p:nvSpPr>
            <p:cNvPr id="38" name="テキスト ボックス 232">
              <a:extLst>
                <a:ext uri="{FF2B5EF4-FFF2-40B4-BE49-F238E27FC236}">
                  <a16:creationId xmlns:a16="http://schemas.microsoft.com/office/drawing/2014/main" id="{61A3775C-F8B4-FEC0-05FA-4214CE8854E5}"/>
                </a:ext>
              </a:extLst>
            </p:cNvPr>
            <p:cNvSpPr txBox="1"/>
            <p:nvPr/>
          </p:nvSpPr>
          <p:spPr>
            <a:xfrm>
              <a:off x="5024204" y="2959537"/>
              <a:ext cx="5105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en-US" altLang="ja-JP" sz="500" dirty="0"/>
                <a:t>Return</a:t>
              </a:r>
            </a:p>
            <a:p>
              <a:pPr algn="ctr"/>
              <a:r>
                <a:rPr kumimoji="1" lang="en-US" altLang="ja-JP" sz="500" dirty="0"/>
                <a:t>Material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8B62B9F-B007-7F77-4F3D-624BBB233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394" y="2115314"/>
              <a:ext cx="338135" cy="33813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7BF3642-780B-0C62-3870-1701A601D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38" y="2116299"/>
              <a:ext cx="342339" cy="3423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00E9CD-0890-1502-0386-669C324D5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306" y="2116299"/>
              <a:ext cx="334123" cy="33412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0CF70A-7A51-5990-31F4-6CDF014B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366" y="2657816"/>
              <a:ext cx="339376" cy="33937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6258EA-CD35-5555-CB5F-8220CF4A7CB0}"/>
              </a:ext>
            </a:extLst>
          </p:cNvPr>
          <p:cNvGrpSpPr/>
          <p:nvPr/>
        </p:nvGrpSpPr>
        <p:grpSpPr>
          <a:xfrm>
            <a:off x="1021445" y="1984386"/>
            <a:ext cx="497252" cy="532704"/>
            <a:chOff x="532183" y="2131167"/>
            <a:chExt cx="497252" cy="532704"/>
          </a:xfrm>
        </p:grpSpPr>
        <p:sp>
          <p:nvSpPr>
            <p:cNvPr id="47" name="正方形/長方形 40">
              <a:extLst>
                <a:ext uri="{FF2B5EF4-FFF2-40B4-BE49-F238E27FC236}">
                  <a16:creationId xmlns:a16="http://schemas.microsoft.com/office/drawing/2014/main" id="{A51EFD5E-C068-B3B6-5DC8-9158C1BA38C6}"/>
                </a:ext>
              </a:extLst>
            </p:cNvPr>
            <p:cNvSpPr/>
            <p:nvPr/>
          </p:nvSpPr>
          <p:spPr>
            <a:xfrm>
              <a:off x="532183" y="2131167"/>
              <a:ext cx="384018" cy="532704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8" name="グラフィックス 41" descr="右向き指示マーク">
              <a:extLst>
                <a:ext uri="{FF2B5EF4-FFF2-40B4-BE49-F238E27FC236}">
                  <a16:creationId xmlns:a16="http://schemas.microsoft.com/office/drawing/2014/main" id="{FFA4D1F5-1EA0-0E09-D855-0941D790A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4754202">
              <a:off x="793291" y="2377975"/>
              <a:ext cx="236144" cy="23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979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Detail for FG Outbound 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* Same as Sell WIP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3AD1DB1-92EE-CC1D-FC82-70DDF193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9" y="1530698"/>
            <a:ext cx="1358764" cy="202769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C2F41C7-1A0E-F652-0B4E-26D045BE3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35" y="2826085"/>
            <a:ext cx="243861" cy="13012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78E152-A195-4197-122E-E2A483F50A09}"/>
              </a:ext>
            </a:extLst>
          </p:cNvPr>
          <p:cNvSpPr txBox="1"/>
          <p:nvPr/>
        </p:nvSpPr>
        <p:spPr>
          <a:xfrm>
            <a:off x="3164813" y="280512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DECC7CAE-11CD-4443-5C9E-EF7F8B28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66" y="1664778"/>
            <a:ext cx="805148" cy="1236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1FCC9C-8870-F62B-C8C2-EB5D24466028}"/>
              </a:ext>
            </a:extLst>
          </p:cNvPr>
          <p:cNvSpPr txBox="1"/>
          <p:nvPr/>
        </p:nvSpPr>
        <p:spPr>
          <a:xfrm>
            <a:off x="2567847" y="165135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45A40A0-29DE-0D32-77D2-B6DDDF59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9" y="2550338"/>
            <a:ext cx="399116" cy="9287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057F593-0F74-967D-4CBD-A07A347A1A61}"/>
              </a:ext>
            </a:extLst>
          </p:cNvPr>
          <p:cNvSpPr txBox="1"/>
          <p:nvPr/>
        </p:nvSpPr>
        <p:spPr>
          <a:xfrm>
            <a:off x="2238009" y="250063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D5745B2-97D8-D592-38C2-E6E2F7FEE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20" y="2987449"/>
            <a:ext cx="234871" cy="1295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3D427EF-7D7F-308F-81C9-4F21CFC9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238" y="3170700"/>
            <a:ext cx="234871" cy="12955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6300ACC-FF2A-F846-4ECF-3327CFA0E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887" y="2537477"/>
            <a:ext cx="1334826" cy="298027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32B7B1-F795-8EE4-BEE7-CC0DCE6369DF}"/>
              </a:ext>
            </a:extLst>
          </p:cNvPr>
          <p:cNvSpPr/>
          <p:nvPr/>
        </p:nvSpPr>
        <p:spPr>
          <a:xfrm>
            <a:off x="2442166" y="269450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0734BE4-B303-1573-9199-BCA72CDE5B66}"/>
              </a:ext>
            </a:extLst>
          </p:cNvPr>
          <p:cNvSpPr txBox="1"/>
          <p:nvPr/>
        </p:nvSpPr>
        <p:spPr>
          <a:xfrm>
            <a:off x="2118459" y="2683269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137012-4B02-2B69-7087-5EEF2630C2F8}"/>
              </a:ext>
            </a:extLst>
          </p:cNvPr>
          <p:cNvSpPr/>
          <p:nvPr/>
        </p:nvSpPr>
        <p:spPr>
          <a:xfrm>
            <a:off x="3094102" y="268711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132AB0-9D81-4649-1798-43FDD5340953}"/>
              </a:ext>
            </a:extLst>
          </p:cNvPr>
          <p:cNvSpPr txBox="1"/>
          <p:nvPr/>
        </p:nvSpPr>
        <p:spPr>
          <a:xfrm>
            <a:off x="2775157" y="266873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A8B1039-1BE6-73BF-280A-A7783B8D1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608" y="2133056"/>
            <a:ext cx="1345035" cy="391873"/>
          </a:xfrm>
          <a:prstGeom prst="rect">
            <a:avLst/>
          </a:prstGeom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AC19EB62-EF52-5E11-2FAF-34B036B8384B}"/>
              </a:ext>
            </a:extLst>
          </p:cNvPr>
          <p:cNvSpPr/>
          <p:nvPr/>
        </p:nvSpPr>
        <p:spPr>
          <a:xfrm>
            <a:off x="2442760" y="2432337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142C2CC-E151-89F7-6CD7-AAF261FB9E09}"/>
              </a:ext>
            </a:extLst>
          </p:cNvPr>
          <p:cNvSpPr/>
          <p:nvPr/>
        </p:nvSpPr>
        <p:spPr>
          <a:xfrm>
            <a:off x="3088241" y="2437637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27B99AA-246E-ACA6-4E6A-0E9683824AB6}"/>
              </a:ext>
            </a:extLst>
          </p:cNvPr>
          <p:cNvSpPr txBox="1"/>
          <p:nvPr/>
        </p:nvSpPr>
        <p:spPr>
          <a:xfrm>
            <a:off x="2104209" y="2445131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4DD4ED3-9AE3-82E5-99F8-2723C0EA0FBC}"/>
              </a:ext>
            </a:extLst>
          </p:cNvPr>
          <p:cNvSpPr txBox="1"/>
          <p:nvPr/>
        </p:nvSpPr>
        <p:spPr>
          <a:xfrm>
            <a:off x="2764339" y="2438411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0FF4956-43BF-4EBF-A672-28C63223AF01}"/>
              </a:ext>
            </a:extLst>
          </p:cNvPr>
          <p:cNvSpPr/>
          <p:nvPr/>
        </p:nvSpPr>
        <p:spPr>
          <a:xfrm>
            <a:off x="2652566" y="213482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242300-C449-BDE0-1BC7-0743C9465D16}"/>
              </a:ext>
            </a:extLst>
          </p:cNvPr>
          <p:cNvSpPr txBox="1"/>
          <p:nvPr/>
        </p:nvSpPr>
        <p:spPr>
          <a:xfrm>
            <a:off x="2118459" y="2123588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566F5DD4-210E-63B0-348C-8F74E66CF06C}"/>
              </a:ext>
            </a:extLst>
          </p:cNvPr>
          <p:cNvSpPr/>
          <p:nvPr/>
        </p:nvSpPr>
        <p:spPr>
          <a:xfrm>
            <a:off x="2655057" y="228157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729F8A-CDDB-53D2-A29D-AEEC483558AA}"/>
              </a:ext>
            </a:extLst>
          </p:cNvPr>
          <p:cNvSpPr txBox="1"/>
          <p:nvPr/>
        </p:nvSpPr>
        <p:spPr>
          <a:xfrm>
            <a:off x="2120950" y="227033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1038742-EA6E-BC66-E0F9-CB0696656BCD}"/>
              </a:ext>
            </a:extLst>
          </p:cNvPr>
          <p:cNvSpPr txBox="1"/>
          <p:nvPr/>
        </p:nvSpPr>
        <p:spPr>
          <a:xfrm>
            <a:off x="3539758" y="1354680"/>
            <a:ext cx="2920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 Name</a:t>
            </a:r>
            <a:r>
              <a:rPr kumimoji="1" lang="en-US" altLang="ja-JP" sz="800" dirty="0">
                <a:latin typeface="Arial 本文"/>
              </a:rPr>
              <a:t> : PART NAME</a:t>
            </a:r>
          </a:p>
          <a:p>
            <a:r>
              <a:rPr kumimoji="1" lang="en-US" altLang="ja-JP" sz="800" b="1" dirty="0">
                <a:latin typeface="Arial 本文"/>
              </a:rPr>
              <a:t>Location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Lot Plan 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+mj-lt"/>
              </a:rPr>
              <a:t>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Package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</a:p>
          <a:p>
            <a:r>
              <a:rPr kumimoji="1" lang="en-US" altLang="ja-JP" sz="800" b="1" dirty="0">
                <a:latin typeface="+mj-lt"/>
              </a:rPr>
              <a:t>Sum 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No initial value information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Location</a:t>
            </a:r>
            <a:r>
              <a:rPr kumimoji="1" lang="en-US" altLang="ja-JP" sz="800" dirty="0">
                <a:latin typeface="+mj-lt"/>
              </a:rPr>
              <a:t>: The initial value is referenced from the Location master. </a:t>
            </a:r>
            <a:r>
              <a:rPr kumimoji="1" lang="en-US" altLang="ja-JP" sz="800" dirty="0">
                <a:latin typeface="Arial 本文"/>
              </a:rPr>
              <a:t>No initial value information. If there is no link, display blank.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Scan QR data or Can be changed manually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Reset to the initial data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39C7924-F6B4-64ED-CFA3-13219622E5A8}"/>
              </a:ext>
            </a:extLst>
          </p:cNvPr>
          <p:cNvSpPr txBox="1"/>
          <p:nvPr/>
        </p:nvSpPr>
        <p:spPr>
          <a:xfrm>
            <a:off x="2678753" y="2118254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90AE0AC-8188-4C8F-EBB5-5ED34ACDDF2B}"/>
              </a:ext>
            </a:extLst>
          </p:cNvPr>
          <p:cNvSpPr txBox="1"/>
          <p:nvPr/>
        </p:nvSpPr>
        <p:spPr>
          <a:xfrm>
            <a:off x="2602160" y="2268360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ED2E7F3-9A29-0368-AB8D-57FAD14F55DD}"/>
              </a:ext>
            </a:extLst>
          </p:cNvPr>
          <p:cNvSpPr txBox="1"/>
          <p:nvPr/>
        </p:nvSpPr>
        <p:spPr>
          <a:xfrm>
            <a:off x="2400123" y="2420868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A3EB1E1-B5FB-8684-7D8E-5EDE91EBC34E}"/>
              </a:ext>
            </a:extLst>
          </p:cNvPr>
          <p:cNvSpPr txBox="1"/>
          <p:nvPr/>
        </p:nvSpPr>
        <p:spPr>
          <a:xfrm>
            <a:off x="3055126" y="2424678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EBE0F17-8375-511F-3CF5-C7F16A029CEA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89259" y="543993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810217" y="5659862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20pcs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2" y="4768727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98" y="6064114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78376" y="604315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29" y="4902807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81410" y="488938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2" y="5788367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51572" y="573865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83" y="6225478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01" y="6408729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50" y="5775506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55729" y="593253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32022" y="592129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407665" y="592514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88720" y="590676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71" y="5371085"/>
            <a:ext cx="1345035" cy="391873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56323" y="5670366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3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401804" y="5675666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17772" y="5683160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77902" y="567644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66129" y="537285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32022" y="5361617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68620" y="551960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34513" y="550836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92316" y="535628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15723" y="5506389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713686" y="5658897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68689" y="5662707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63326" y="523221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3635602" y="543644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785" y="4765235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141" y="6060622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4124719" y="603966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472" y="4899315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3527753" y="488589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285" y="5784875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3197915" y="5735167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726" y="6221986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144" y="6405237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793" y="5772014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3402072" y="592904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4054008" y="592165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3735063" y="5903268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514" y="5367593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3402666" y="5666874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4048147" y="5672174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3724245" y="567294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3612472" y="536936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3614963" y="551610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3080856" y="5504870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3638659" y="535279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3360029" y="5655405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4015032" y="5659215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2800637" y="523350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3252714" y="5912948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3097121" y="6197461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3547880" y="618933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3952524" y="6194617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3897179" y="5905408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B1B458D-342C-39CF-AA11-502F6E7A4D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6234" y="2432427"/>
            <a:ext cx="1328605" cy="88187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560" y="5667540"/>
            <a:ext cx="1328605" cy="88187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CB95CF8-DDB5-E27D-00A3-88687F50A4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7843" y="5665864"/>
            <a:ext cx="1338306" cy="88522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088" y="6388188"/>
            <a:ext cx="1254295" cy="1699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50425" y="640148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0/50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7DE5ACA-1BE5-70C2-1D96-4F642080E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7003" y="6372022"/>
            <a:ext cx="1254295" cy="16993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90248E6-EF67-11A7-82DD-0FCC7460F69B}"/>
              </a:ext>
            </a:extLst>
          </p:cNvPr>
          <p:cNvSpPr txBox="1"/>
          <p:nvPr/>
        </p:nvSpPr>
        <p:spPr>
          <a:xfrm>
            <a:off x="3987340" y="638531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20/50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3579621" y="550781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FD5283C-1A00-6B5B-20E4-8FDDF51BF4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5887" y="3124482"/>
            <a:ext cx="1254295" cy="16993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FDDA2C8-11C4-9C2C-AD8F-8C1432CBADD4}"/>
              </a:ext>
            </a:extLst>
          </p:cNvPr>
          <p:cNvSpPr txBox="1"/>
          <p:nvPr/>
        </p:nvSpPr>
        <p:spPr>
          <a:xfrm>
            <a:off x="3026224" y="313777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0/50</a:t>
            </a:r>
          </a:p>
        </p:txBody>
      </p: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3790977" y="6562968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917" y="6044314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947" y="6431210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5280927" y="632275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15" y="612628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5325004" y="6434649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3772637" y="6550289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pic>
        <p:nvPicPr>
          <p:cNvPr id="68" name="図 50">
            <a:extLst>
              <a:ext uri="{FF2B5EF4-FFF2-40B4-BE49-F238E27FC236}">
                <a16:creationId xmlns:a16="http://schemas.microsoft.com/office/drawing/2014/main" id="{BEBB3138-7DBB-4DD0-F126-04B2F13988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654" y="1531260"/>
            <a:ext cx="1355770" cy="2019144"/>
          </a:xfrm>
          <a:prstGeom prst="rect">
            <a:avLst/>
          </a:prstGeom>
        </p:spPr>
      </p:pic>
      <p:pic>
        <p:nvPicPr>
          <p:cNvPr id="69" name="図 51">
            <a:extLst>
              <a:ext uri="{FF2B5EF4-FFF2-40B4-BE49-F238E27FC236}">
                <a16:creationId xmlns:a16="http://schemas.microsoft.com/office/drawing/2014/main" id="{B3003EE6-4A0E-F339-7E05-37B98ABDC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92" y="1660405"/>
            <a:ext cx="805148" cy="123622"/>
          </a:xfrm>
          <a:prstGeom prst="rect">
            <a:avLst/>
          </a:prstGeom>
        </p:spPr>
      </p:pic>
      <p:sp>
        <p:nvSpPr>
          <p:cNvPr id="70" name="テキスト ボックス 52">
            <a:extLst>
              <a:ext uri="{FF2B5EF4-FFF2-40B4-BE49-F238E27FC236}">
                <a16:creationId xmlns:a16="http://schemas.microsoft.com/office/drawing/2014/main" id="{3664E102-D547-3397-8352-77CCB1172DB5}"/>
              </a:ext>
            </a:extLst>
          </p:cNvPr>
          <p:cNvSpPr txBox="1"/>
          <p:nvPr/>
        </p:nvSpPr>
        <p:spPr>
          <a:xfrm>
            <a:off x="910473" y="164698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FG Outbound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71" name="図 53">
            <a:extLst>
              <a:ext uri="{FF2B5EF4-FFF2-40B4-BE49-F238E27FC236}">
                <a16:creationId xmlns:a16="http://schemas.microsoft.com/office/drawing/2014/main" id="{8BB6ADFF-7E65-3273-D6D6-6FD17D8039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6629" y="2155023"/>
            <a:ext cx="1289035" cy="212113"/>
          </a:xfrm>
          <a:prstGeom prst="rect">
            <a:avLst/>
          </a:prstGeom>
        </p:spPr>
      </p:pic>
      <p:pic>
        <p:nvPicPr>
          <p:cNvPr id="75" name="図 54">
            <a:extLst>
              <a:ext uri="{FF2B5EF4-FFF2-40B4-BE49-F238E27FC236}">
                <a16:creationId xmlns:a16="http://schemas.microsoft.com/office/drawing/2014/main" id="{27355C1E-8FCD-0CDB-8A34-91ACDA83B8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859" y="2558403"/>
            <a:ext cx="981060" cy="220999"/>
          </a:xfrm>
          <a:prstGeom prst="rect">
            <a:avLst/>
          </a:prstGeom>
        </p:spPr>
      </p:pic>
      <p:pic>
        <p:nvPicPr>
          <p:cNvPr id="77" name="図 71">
            <a:extLst>
              <a:ext uri="{FF2B5EF4-FFF2-40B4-BE49-F238E27FC236}">
                <a16:creationId xmlns:a16="http://schemas.microsoft.com/office/drawing/2014/main" id="{312191B6-5860-01A5-DD3D-81353FB50A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0672" y="2249711"/>
            <a:ext cx="1313642" cy="894800"/>
          </a:xfrm>
          <a:prstGeom prst="rect">
            <a:avLst/>
          </a:prstGeom>
        </p:spPr>
      </p:pic>
      <p:pic>
        <p:nvPicPr>
          <p:cNvPr id="79" name="図 72">
            <a:extLst>
              <a:ext uri="{FF2B5EF4-FFF2-40B4-BE49-F238E27FC236}">
                <a16:creationId xmlns:a16="http://schemas.microsoft.com/office/drawing/2014/main" id="{D844545A-8283-4056-9F12-6D17D84B0B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816" y="1830582"/>
            <a:ext cx="1313642" cy="434647"/>
          </a:xfrm>
          <a:prstGeom prst="rect">
            <a:avLst/>
          </a:prstGeom>
        </p:spPr>
      </p:pic>
      <p:sp>
        <p:nvSpPr>
          <p:cNvPr id="87" name="四角形: 角を丸くする 73">
            <a:extLst>
              <a:ext uri="{FF2B5EF4-FFF2-40B4-BE49-F238E27FC236}">
                <a16:creationId xmlns:a16="http://schemas.microsoft.com/office/drawing/2014/main" id="{37741094-5E6F-E0AF-8FF7-99092C7B6420}"/>
              </a:ext>
            </a:extLst>
          </p:cNvPr>
          <p:cNvSpPr/>
          <p:nvPr/>
        </p:nvSpPr>
        <p:spPr>
          <a:xfrm>
            <a:off x="742115" y="1857181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1" name="四角形: 角を丸くする 74">
            <a:extLst>
              <a:ext uri="{FF2B5EF4-FFF2-40B4-BE49-F238E27FC236}">
                <a16:creationId xmlns:a16="http://schemas.microsoft.com/office/drawing/2014/main" id="{8786DFD1-FB48-3DA1-154A-5B7EEE2E140C}"/>
              </a:ext>
            </a:extLst>
          </p:cNvPr>
          <p:cNvSpPr/>
          <p:nvPr/>
        </p:nvSpPr>
        <p:spPr>
          <a:xfrm>
            <a:off x="1376120" y="1853371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5" name="テキスト ボックス 75">
            <a:extLst>
              <a:ext uri="{FF2B5EF4-FFF2-40B4-BE49-F238E27FC236}">
                <a16:creationId xmlns:a16="http://schemas.microsoft.com/office/drawing/2014/main" id="{6DF4F52E-EC33-758D-4CF2-443A87765992}"/>
              </a:ext>
            </a:extLst>
          </p:cNvPr>
          <p:cNvSpPr txBox="1"/>
          <p:nvPr/>
        </p:nvSpPr>
        <p:spPr>
          <a:xfrm>
            <a:off x="494505" y="182758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96" name="テキスト ボックス 76">
            <a:extLst>
              <a:ext uri="{FF2B5EF4-FFF2-40B4-BE49-F238E27FC236}">
                <a16:creationId xmlns:a16="http://schemas.microsoft.com/office/drawing/2014/main" id="{03AF76CF-DE0C-A6F7-CF98-4676C80ABF6D}"/>
              </a:ext>
            </a:extLst>
          </p:cNvPr>
          <p:cNvSpPr txBox="1"/>
          <p:nvPr/>
        </p:nvSpPr>
        <p:spPr>
          <a:xfrm>
            <a:off x="1143297" y="1829074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97" name="グラフィックス 77" descr="日毎カレンダー">
            <a:extLst>
              <a:ext uri="{FF2B5EF4-FFF2-40B4-BE49-F238E27FC236}">
                <a16:creationId xmlns:a16="http://schemas.microsoft.com/office/drawing/2014/main" id="{2B8F7232-7A91-8BAC-976F-D885BDD649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4717" y="1866556"/>
            <a:ext cx="137160" cy="137160"/>
          </a:xfrm>
          <a:prstGeom prst="rect">
            <a:avLst/>
          </a:prstGeom>
        </p:spPr>
      </p:pic>
      <p:pic>
        <p:nvPicPr>
          <p:cNvPr id="98" name="グラフィックス 78" descr="日毎カレンダー">
            <a:extLst>
              <a:ext uri="{FF2B5EF4-FFF2-40B4-BE49-F238E27FC236}">
                <a16:creationId xmlns:a16="http://schemas.microsoft.com/office/drawing/2014/main" id="{CECA36A5-92DB-2816-2FA5-BD28C7CEB3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14725" y="1857483"/>
            <a:ext cx="137160" cy="137160"/>
          </a:xfrm>
          <a:prstGeom prst="rect">
            <a:avLst/>
          </a:prstGeom>
        </p:spPr>
      </p:pic>
      <p:sp>
        <p:nvSpPr>
          <p:cNvPr id="102" name="四角形: 角を丸くする 79">
            <a:extLst>
              <a:ext uri="{FF2B5EF4-FFF2-40B4-BE49-F238E27FC236}">
                <a16:creationId xmlns:a16="http://schemas.microsoft.com/office/drawing/2014/main" id="{08B5E0B3-D653-6BD1-010B-27F9E000B3EF}"/>
              </a:ext>
            </a:extLst>
          </p:cNvPr>
          <p:cNvSpPr/>
          <p:nvPr/>
        </p:nvSpPr>
        <p:spPr>
          <a:xfrm>
            <a:off x="786142" y="2044741"/>
            <a:ext cx="58997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3" name="テキスト ボックス 80">
            <a:extLst>
              <a:ext uri="{FF2B5EF4-FFF2-40B4-BE49-F238E27FC236}">
                <a16:creationId xmlns:a16="http://schemas.microsoft.com/office/drawing/2014/main" id="{10A42708-4E1F-B377-0C65-C9CD4C3F04FB}"/>
              </a:ext>
            </a:extLst>
          </p:cNvPr>
          <p:cNvSpPr txBox="1"/>
          <p:nvPr/>
        </p:nvSpPr>
        <p:spPr>
          <a:xfrm>
            <a:off x="474793" y="2015909"/>
            <a:ext cx="378869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Customer</a:t>
            </a:r>
          </a:p>
          <a:p>
            <a:pPr algn="ctr"/>
            <a:r>
              <a:rPr kumimoji="1" lang="en-US" altLang="ja-JP" sz="400" dirty="0">
                <a:latin typeface="+mj-lt"/>
              </a:rPr>
              <a:t>code</a:t>
            </a:r>
          </a:p>
        </p:txBody>
      </p:sp>
      <p:sp>
        <p:nvSpPr>
          <p:cNvPr id="104" name="テキスト ボックス 81">
            <a:extLst>
              <a:ext uri="{FF2B5EF4-FFF2-40B4-BE49-F238E27FC236}">
                <a16:creationId xmlns:a16="http://schemas.microsoft.com/office/drawing/2014/main" id="{585EB634-0D63-D7F5-A333-F246EDB8BC64}"/>
              </a:ext>
            </a:extLst>
          </p:cNvPr>
          <p:cNvSpPr txBox="1"/>
          <p:nvPr/>
        </p:nvSpPr>
        <p:spPr>
          <a:xfrm>
            <a:off x="1326946" y="2007830"/>
            <a:ext cx="393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105" name="正方形/長方形 82">
            <a:extLst>
              <a:ext uri="{FF2B5EF4-FFF2-40B4-BE49-F238E27FC236}">
                <a16:creationId xmlns:a16="http://schemas.microsoft.com/office/drawing/2014/main" id="{516EBDC6-FBB3-CE6E-1FCC-BC391A067E77}"/>
              </a:ext>
            </a:extLst>
          </p:cNvPr>
          <p:cNvSpPr/>
          <p:nvPr/>
        </p:nvSpPr>
        <p:spPr>
          <a:xfrm>
            <a:off x="1662806" y="2061194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6" name="テキスト ボックス 83">
            <a:extLst>
              <a:ext uri="{FF2B5EF4-FFF2-40B4-BE49-F238E27FC236}">
                <a16:creationId xmlns:a16="http://schemas.microsoft.com/office/drawing/2014/main" id="{34A1C2FC-CAF2-4BD7-9287-7DC7D7378054}"/>
              </a:ext>
            </a:extLst>
          </p:cNvPr>
          <p:cNvSpPr txBox="1"/>
          <p:nvPr/>
        </p:nvSpPr>
        <p:spPr>
          <a:xfrm>
            <a:off x="692915" y="186017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07" name="テキスト ボックス 84">
            <a:extLst>
              <a:ext uri="{FF2B5EF4-FFF2-40B4-BE49-F238E27FC236}">
                <a16:creationId xmlns:a16="http://schemas.microsoft.com/office/drawing/2014/main" id="{A765BF6E-3D95-C692-430E-FD32E52FCDF7}"/>
              </a:ext>
            </a:extLst>
          </p:cNvPr>
          <p:cNvSpPr txBox="1"/>
          <p:nvPr/>
        </p:nvSpPr>
        <p:spPr>
          <a:xfrm>
            <a:off x="1331710" y="185361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08" name="二等辺三角形 85">
            <a:extLst>
              <a:ext uri="{FF2B5EF4-FFF2-40B4-BE49-F238E27FC236}">
                <a16:creationId xmlns:a16="http://schemas.microsoft.com/office/drawing/2014/main" id="{35903A03-E8EC-9253-404E-1B73AFB3CB04}"/>
              </a:ext>
            </a:extLst>
          </p:cNvPr>
          <p:cNvSpPr/>
          <p:nvPr/>
        </p:nvSpPr>
        <p:spPr>
          <a:xfrm rot="10800000">
            <a:off x="1257423" y="2094631"/>
            <a:ext cx="79525" cy="76201"/>
          </a:xfrm>
          <a:prstGeom prst="triangle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9" name="図 86">
            <a:extLst>
              <a:ext uri="{FF2B5EF4-FFF2-40B4-BE49-F238E27FC236}">
                <a16:creationId xmlns:a16="http://schemas.microsoft.com/office/drawing/2014/main" id="{FD715370-0E42-F89E-883C-BF1280E35A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3479" y="2298268"/>
            <a:ext cx="1289035" cy="275128"/>
          </a:xfrm>
          <a:prstGeom prst="rect">
            <a:avLst/>
          </a:prstGeom>
        </p:spPr>
      </p:pic>
      <p:pic>
        <p:nvPicPr>
          <p:cNvPr id="110" name="図 87">
            <a:extLst>
              <a:ext uri="{FF2B5EF4-FFF2-40B4-BE49-F238E27FC236}">
                <a16:creationId xmlns:a16="http://schemas.microsoft.com/office/drawing/2014/main" id="{9481D639-F527-FE27-244B-5AD6CD439F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895" y="2729386"/>
            <a:ext cx="1279444" cy="267020"/>
          </a:xfrm>
          <a:prstGeom prst="rect">
            <a:avLst/>
          </a:prstGeom>
        </p:spPr>
      </p:pic>
      <p:sp>
        <p:nvSpPr>
          <p:cNvPr id="111" name="テキスト ボックス 88">
            <a:extLst>
              <a:ext uri="{FF2B5EF4-FFF2-40B4-BE49-F238E27FC236}">
                <a16:creationId xmlns:a16="http://schemas.microsoft.com/office/drawing/2014/main" id="{90A311DC-E6EF-241A-F606-79A2FF13691C}"/>
              </a:ext>
            </a:extLst>
          </p:cNvPr>
          <p:cNvSpPr txBox="1"/>
          <p:nvPr/>
        </p:nvSpPr>
        <p:spPr>
          <a:xfrm>
            <a:off x="505334" y="2257460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DEMO-ORDER-NO-A</a:t>
            </a:r>
          </a:p>
          <a:p>
            <a:r>
              <a:rPr kumimoji="1" lang="en-US" altLang="ja-JP" sz="400" dirty="0">
                <a:latin typeface="+mj-lt"/>
              </a:rPr>
              <a:t>Customer Name : DEMO-SUP-A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NO_A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DEMO_PARTS_NAME_A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12" name="テキスト ボックス 89">
            <a:extLst>
              <a:ext uri="{FF2B5EF4-FFF2-40B4-BE49-F238E27FC236}">
                <a16:creationId xmlns:a16="http://schemas.microsoft.com/office/drawing/2014/main" id="{B4A5F193-1EA4-50B7-0CB6-E724D64FD96D}"/>
              </a:ext>
            </a:extLst>
          </p:cNvPr>
          <p:cNvSpPr txBox="1"/>
          <p:nvPr/>
        </p:nvSpPr>
        <p:spPr>
          <a:xfrm>
            <a:off x="505334" y="2672391"/>
            <a:ext cx="11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Order No : DEMO-ORDER-NO-B</a:t>
            </a:r>
          </a:p>
          <a:p>
            <a:r>
              <a:rPr kumimoji="1" lang="en-US" altLang="ja-JP" sz="400" dirty="0">
                <a:latin typeface="+mj-lt"/>
              </a:rPr>
              <a:t>Customer Name : DEMO-SUP-B</a:t>
            </a:r>
          </a:p>
          <a:p>
            <a:r>
              <a:rPr kumimoji="1" lang="en-US" altLang="ja-JP" sz="400" dirty="0">
                <a:latin typeface="+mj-lt"/>
              </a:rPr>
              <a:t>Parts No : DEMO-PARTS-</a:t>
            </a:r>
            <a:r>
              <a:rPr kumimoji="1" lang="en-US" altLang="ja-JP" sz="400" dirty="0" err="1">
                <a:latin typeface="+mj-lt"/>
              </a:rPr>
              <a:t>NO_B</a:t>
            </a:r>
            <a:endParaRPr kumimoji="1" lang="en-US" altLang="ja-JP" sz="400" dirty="0">
              <a:latin typeface="+mj-lt"/>
            </a:endParaRPr>
          </a:p>
          <a:p>
            <a:r>
              <a:rPr kumimoji="1" lang="en-US" altLang="ja-JP" sz="400" dirty="0">
                <a:latin typeface="+mj-lt"/>
              </a:rPr>
              <a:t>Parts Name : </a:t>
            </a:r>
            <a:r>
              <a:rPr kumimoji="1" lang="en-US" altLang="ja-JP" sz="400" dirty="0" err="1">
                <a:latin typeface="+mj-lt"/>
              </a:rPr>
              <a:t>DEMO_PARTS_NAME_B</a:t>
            </a:r>
            <a:endParaRPr kumimoji="1" lang="en-US" altLang="ja-JP" sz="400" dirty="0">
              <a:latin typeface="+mj-lt"/>
            </a:endParaRPr>
          </a:p>
          <a:p>
            <a:endParaRPr kumimoji="1" lang="ja-JP" altLang="en-US" sz="200" dirty="0">
              <a:latin typeface="+mj-lt"/>
            </a:endParaRPr>
          </a:p>
        </p:txBody>
      </p:sp>
      <p:sp>
        <p:nvSpPr>
          <p:cNvPr id="113" name="テキスト ボックス 37">
            <a:extLst>
              <a:ext uri="{FF2B5EF4-FFF2-40B4-BE49-F238E27FC236}">
                <a16:creationId xmlns:a16="http://schemas.microsoft.com/office/drawing/2014/main" id="{453AC228-2730-C325-6DCD-1EACA2708E66}"/>
              </a:ext>
            </a:extLst>
          </p:cNvPr>
          <p:cNvSpPr txBox="1"/>
          <p:nvPr/>
        </p:nvSpPr>
        <p:spPr>
          <a:xfrm>
            <a:off x="568108" y="2579661"/>
            <a:ext cx="1273005" cy="104644"/>
          </a:xfrm>
          <a:prstGeom prst="rect">
            <a:avLst/>
          </a:prstGeom>
          <a:solidFill>
            <a:srgbClr val="AFF8CA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20 / 20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4" name="テキスト ボックス 37">
            <a:extLst>
              <a:ext uri="{FF2B5EF4-FFF2-40B4-BE49-F238E27FC236}">
                <a16:creationId xmlns:a16="http://schemas.microsoft.com/office/drawing/2014/main" id="{24BBF7D2-D946-65CD-097E-0948C6DB5504}"/>
              </a:ext>
            </a:extLst>
          </p:cNvPr>
          <p:cNvSpPr txBox="1"/>
          <p:nvPr/>
        </p:nvSpPr>
        <p:spPr>
          <a:xfrm>
            <a:off x="568109" y="2996405"/>
            <a:ext cx="1259748" cy="104644"/>
          </a:xfrm>
          <a:prstGeom prst="rect">
            <a:avLst/>
          </a:prstGeom>
          <a:solidFill>
            <a:srgbClr val="D1E9F5"/>
          </a:solidFill>
        </p:spPr>
        <p:txBody>
          <a:bodyPr wrap="square" tIns="18288" rIns="9144" bIns="9144" rtlCol="0">
            <a:spAutoFit/>
          </a:bodyPr>
          <a:lstStyle/>
          <a:p>
            <a:pPr algn="r"/>
            <a:r>
              <a:rPr kumimoji="1" lang="en-US" altLang="ja-JP" sz="500" b="1" dirty="0">
                <a:latin typeface="+mj-lt"/>
              </a:rPr>
              <a:t>0 / 50 PCS</a:t>
            </a:r>
            <a:endParaRPr kumimoji="1" lang="ja-JP" altLang="en-US" sz="500" b="1" dirty="0">
              <a:latin typeface="+mj-lt"/>
            </a:endParaRPr>
          </a:p>
        </p:txBody>
      </p:sp>
      <p:sp>
        <p:nvSpPr>
          <p:cNvPr id="116" name="正方形/長方形 54">
            <a:extLst>
              <a:ext uri="{FF2B5EF4-FFF2-40B4-BE49-F238E27FC236}">
                <a16:creationId xmlns:a16="http://schemas.microsoft.com/office/drawing/2014/main" id="{EB663806-3F9C-2D22-8814-1E998D95CBB0}"/>
              </a:ext>
            </a:extLst>
          </p:cNvPr>
          <p:cNvSpPr/>
          <p:nvPr/>
        </p:nvSpPr>
        <p:spPr>
          <a:xfrm>
            <a:off x="584926" y="2715706"/>
            <a:ext cx="1258970" cy="38151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7" name="グラフィックス 55" descr="右向き指示マーク">
            <a:extLst>
              <a:ext uri="{FF2B5EF4-FFF2-40B4-BE49-F238E27FC236}">
                <a16:creationId xmlns:a16="http://schemas.microsoft.com/office/drawing/2014/main" id="{5CFE2516-20DB-D8B2-A369-9F68C7105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754202">
            <a:off x="1756856" y="2983447"/>
            <a:ext cx="236144" cy="2361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AC0BA0-ED11-2176-1173-97BB55DCF112}"/>
              </a:ext>
            </a:extLst>
          </p:cNvPr>
          <p:cNvGrpSpPr/>
          <p:nvPr/>
        </p:nvGrpSpPr>
        <p:grpSpPr>
          <a:xfrm>
            <a:off x="2277169" y="4992029"/>
            <a:ext cx="233681" cy="628270"/>
            <a:chOff x="2694385" y="4873406"/>
            <a:chExt cx="233681" cy="628270"/>
          </a:xfrm>
        </p:grpSpPr>
        <p:sp>
          <p:nvSpPr>
            <p:cNvPr id="7" name="台形 241">
              <a:extLst>
                <a:ext uri="{FF2B5EF4-FFF2-40B4-BE49-F238E27FC236}">
                  <a16:creationId xmlns:a16="http://schemas.microsoft.com/office/drawing/2014/main" id="{6CC6A2F1-44DD-65CE-2810-0D14BFCE96CE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EF459C-CCB5-B014-A459-DF6CFF17D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sp>
        <p:nvSpPr>
          <p:cNvPr id="9" name="矢印: 右 250">
            <a:extLst>
              <a:ext uri="{FF2B5EF4-FFF2-40B4-BE49-F238E27FC236}">
                <a16:creationId xmlns:a16="http://schemas.microsoft.com/office/drawing/2014/main" id="{7D5E87D4-35A0-AB2D-F0AB-7B4B7AD87A3D}"/>
              </a:ext>
            </a:extLst>
          </p:cNvPr>
          <p:cNvSpPr/>
          <p:nvPr/>
        </p:nvSpPr>
        <p:spPr>
          <a:xfrm>
            <a:off x="4648148" y="655381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1000070" y="7632172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1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821028" y="7852095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2023-09-10</a:t>
            </a:r>
            <a:endParaRPr kumimoji="1" lang="ja-JP" altLang="en-US" sz="600" dirty="0"/>
          </a:p>
        </p:txBody>
      </p:sp>
      <p:sp>
        <p:nvSpPr>
          <p:cNvPr id="12" name="矢印: 右 89">
            <a:extLst>
              <a:ext uri="{FF2B5EF4-FFF2-40B4-BE49-F238E27FC236}">
                <a16:creationId xmlns:a16="http://schemas.microsoft.com/office/drawing/2014/main" id="{761FFC5F-4DB6-86B2-B300-0DD3394D5043}"/>
              </a:ext>
            </a:extLst>
          </p:cNvPr>
          <p:cNvSpPr/>
          <p:nvPr/>
        </p:nvSpPr>
        <p:spPr>
          <a:xfrm>
            <a:off x="2793034" y="741966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53" y="6960960"/>
            <a:ext cx="1358764" cy="2027693"/>
          </a:xfrm>
          <a:prstGeom prst="rect">
            <a:avLst/>
          </a:prstGeom>
        </p:spPr>
      </p:pic>
      <p:pic>
        <p:nvPicPr>
          <p:cNvPr id="14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609" y="8256347"/>
            <a:ext cx="243861" cy="130125"/>
          </a:xfrm>
          <a:prstGeom prst="rect">
            <a:avLst/>
          </a:prstGeom>
        </p:spPr>
      </p:pic>
      <p:sp>
        <p:nvSpPr>
          <p:cNvPr id="15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89187" y="8235388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6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40" y="7095040"/>
            <a:ext cx="805148" cy="123622"/>
          </a:xfrm>
          <a:prstGeom prst="rect">
            <a:avLst/>
          </a:prstGeom>
        </p:spPr>
      </p:pic>
      <p:sp>
        <p:nvSpPr>
          <p:cNvPr id="19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92221" y="7081617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0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53" y="7980600"/>
            <a:ext cx="399116" cy="92870"/>
          </a:xfrm>
          <a:prstGeom prst="rect">
            <a:avLst/>
          </a:prstGeom>
        </p:spPr>
      </p:pic>
      <p:sp>
        <p:nvSpPr>
          <p:cNvPr id="21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62383" y="7930892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94" y="8417711"/>
            <a:ext cx="234871" cy="129551"/>
          </a:xfrm>
          <a:prstGeom prst="rect">
            <a:avLst/>
          </a:prstGeom>
        </p:spPr>
      </p:pic>
      <p:pic>
        <p:nvPicPr>
          <p:cNvPr id="2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12" y="8600962"/>
            <a:ext cx="234871" cy="129551"/>
          </a:xfrm>
          <a:prstGeom prst="rect">
            <a:avLst/>
          </a:prstGeom>
        </p:spPr>
      </p:pic>
      <p:pic>
        <p:nvPicPr>
          <p:cNvPr id="2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61" y="7967739"/>
            <a:ext cx="1334826" cy="298027"/>
          </a:xfrm>
          <a:prstGeom prst="rect">
            <a:avLst/>
          </a:prstGeom>
        </p:spPr>
      </p:pic>
      <p:sp>
        <p:nvSpPr>
          <p:cNvPr id="2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66540" y="8124770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42833" y="811353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55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418476" y="8117376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99531" y="8098993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64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82" y="7563318"/>
            <a:ext cx="1345035" cy="391873"/>
          </a:xfrm>
          <a:prstGeom prst="rect">
            <a:avLst/>
          </a:prstGeom>
        </p:spPr>
      </p:pic>
      <p:sp>
        <p:nvSpPr>
          <p:cNvPr id="65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67134" y="7862599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6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412615" y="7867899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7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28583" y="7875393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74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88713" y="7868673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82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76940" y="756508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3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42833" y="7553850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84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79431" y="771183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5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45324" y="770059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22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1003127" y="7548516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23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26534" y="7698622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24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724497" y="7851130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28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79500" y="7854940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132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74137" y="74244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3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3642275" y="762455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34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58" y="6953347"/>
            <a:ext cx="1358764" cy="2027693"/>
          </a:xfrm>
          <a:prstGeom prst="rect">
            <a:avLst/>
          </a:prstGeom>
        </p:spPr>
      </p:pic>
      <p:pic>
        <p:nvPicPr>
          <p:cNvPr id="135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14" y="8248734"/>
            <a:ext cx="243861" cy="130125"/>
          </a:xfrm>
          <a:prstGeom prst="rect">
            <a:avLst/>
          </a:prstGeom>
        </p:spPr>
      </p:pic>
      <p:sp>
        <p:nvSpPr>
          <p:cNvPr id="136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4131392" y="8227775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37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45" y="7087427"/>
            <a:ext cx="805148" cy="123622"/>
          </a:xfrm>
          <a:prstGeom prst="rect">
            <a:avLst/>
          </a:prstGeom>
        </p:spPr>
      </p:pic>
      <p:sp>
        <p:nvSpPr>
          <p:cNvPr id="138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3534426" y="7074004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39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58" y="7972987"/>
            <a:ext cx="399116" cy="92870"/>
          </a:xfrm>
          <a:prstGeom prst="rect">
            <a:avLst/>
          </a:prstGeom>
        </p:spPr>
      </p:pic>
      <p:sp>
        <p:nvSpPr>
          <p:cNvPr id="140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3204588" y="792327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41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399" y="8410098"/>
            <a:ext cx="234871" cy="129551"/>
          </a:xfrm>
          <a:prstGeom prst="rect">
            <a:avLst/>
          </a:prstGeom>
        </p:spPr>
      </p:pic>
      <p:pic>
        <p:nvPicPr>
          <p:cNvPr id="142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817" y="8593349"/>
            <a:ext cx="234871" cy="129551"/>
          </a:xfrm>
          <a:prstGeom prst="rect">
            <a:avLst/>
          </a:prstGeom>
        </p:spPr>
      </p:pic>
      <p:pic>
        <p:nvPicPr>
          <p:cNvPr id="143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466" y="7960126"/>
            <a:ext cx="1334826" cy="298027"/>
          </a:xfrm>
          <a:prstGeom prst="rect">
            <a:avLst/>
          </a:prstGeom>
        </p:spPr>
      </p:pic>
      <p:sp>
        <p:nvSpPr>
          <p:cNvPr id="144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3408745" y="8117157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6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4060681" y="810976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7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3741736" y="8091380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48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187" y="7555705"/>
            <a:ext cx="1345035" cy="391873"/>
          </a:xfrm>
          <a:prstGeom prst="rect">
            <a:avLst/>
          </a:prstGeom>
        </p:spPr>
      </p:pic>
      <p:sp>
        <p:nvSpPr>
          <p:cNvPr id="149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3409339" y="7854986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0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4054820" y="7860286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1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3730918" y="786106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52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3619145" y="7557476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3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3621636" y="7704221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5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3087529" y="7692982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56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3645332" y="7540903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57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3366702" y="7843517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62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4021705" y="7847327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163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3259387" y="810106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164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3103794" y="838557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165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3554553" y="8377445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166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3959197" y="8382729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194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3903852" y="8093520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71" y="7859773"/>
            <a:ext cx="1328605" cy="881871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899" y="8580421"/>
            <a:ext cx="1254295" cy="169937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61236" y="8593717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40/50</a:t>
            </a:r>
          </a:p>
        </p:txBody>
      </p:sp>
      <p:sp>
        <p:nvSpPr>
          <p:cNvPr id="198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3586294" y="7695925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3797650" y="8751080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200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990" y="8227775"/>
            <a:ext cx="1075165" cy="745191"/>
          </a:xfrm>
          <a:prstGeom prst="rect">
            <a:avLst/>
          </a:prstGeom>
        </p:spPr>
      </p:pic>
      <p:pic>
        <p:nvPicPr>
          <p:cNvPr id="201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3020" y="8614671"/>
            <a:ext cx="847293" cy="112175"/>
          </a:xfrm>
          <a:prstGeom prst="rect">
            <a:avLst/>
          </a:prstGeom>
        </p:spPr>
      </p:pic>
      <p:sp>
        <p:nvSpPr>
          <p:cNvPr id="202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5247000" y="8506218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203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88" y="8309744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5291077" y="8618110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items completed!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801BB1C3-DF6B-E700-9AA3-07E8969E8B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4226" y="7859763"/>
            <a:ext cx="1322525" cy="57198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9473A08F-FC3B-4148-7EAA-3424913E10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31079" y="7858442"/>
            <a:ext cx="1334858" cy="88196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47DE5ACA-1BE5-70C2-1D96-4F642080E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676" y="8560134"/>
            <a:ext cx="1254295" cy="169937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990248E6-EF67-11A7-82DD-0FCC7460F69B}"/>
              </a:ext>
            </a:extLst>
          </p:cNvPr>
          <p:cNvSpPr txBox="1"/>
          <p:nvPr/>
        </p:nvSpPr>
        <p:spPr>
          <a:xfrm>
            <a:off x="3994013" y="857343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50/50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3779310" y="8738401"/>
            <a:ext cx="760431" cy="362173"/>
            <a:chOff x="1139385" y="5401772"/>
            <a:chExt cx="760431" cy="362173"/>
          </a:xfrm>
        </p:grpSpPr>
        <p:sp>
          <p:nvSpPr>
            <p:cNvPr id="21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1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212" name="矢印: 右 89">
            <a:extLst>
              <a:ext uri="{FF2B5EF4-FFF2-40B4-BE49-F238E27FC236}">
                <a16:creationId xmlns:a16="http://schemas.microsoft.com/office/drawing/2014/main" id="{49DB0F88-D038-3266-16CC-5512244C7E7E}"/>
              </a:ext>
            </a:extLst>
          </p:cNvPr>
          <p:cNvSpPr/>
          <p:nvPr/>
        </p:nvSpPr>
        <p:spPr>
          <a:xfrm>
            <a:off x="4660233" y="872290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F2C56C0-6221-8257-4745-1F632BC13477}"/>
              </a:ext>
            </a:extLst>
          </p:cNvPr>
          <p:cNvGrpSpPr/>
          <p:nvPr/>
        </p:nvGrpSpPr>
        <p:grpSpPr>
          <a:xfrm>
            <a:off x="2290059" y="7156674"/>
            <a:ext cx="233681" cy="628270"/>
            <a:chOff x="2694385" y="4873406"/>
            <a:chExt cx="233681" cy="628270"/>
          </a:xfrm>
        </p:grpSpPr>
        <p:sp>
          <p:nvSpPr>
            <p:cNvPr id="216" name="台形 241">
              <a:extLst>
                <a:ext uri="{FF2B5EF4-FFF2-40B4-BE49-F238E27FC236}">
                  <a16:creationId xmlns:a16="http://schemas.microsoft.com/office/drawing/2014/main" id="{33420B2E-F289-DFAA-9656-3DB11D731E43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4155C992-0537-902A-94F9-C69DB08E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F4DA685-C93F-7FED-E614-9BEC7A1A64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43" y="4543646"/>
            <a:ext cx="542614" cy="441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2BBFE-3976-C537-5A9A-CBF337B0D02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3" y="6706710"/>
            <a:ext cx="542614" cy="441245"/>
          </a:xfrm>
          <a:prstGeom prst="rect">
            <a:avLst/>
          </a:prstGeom>
        </p:spPr>
      </p:pic>
      <p:sp>
        <p:nvSpPr>
          <p:cNvPr id="24" name="テキスト ボックス 186">
            <a:extLst>
              <a:ext uri="{FF2B5EF4-FFF2-40B4-BE49-F238E27FC236}">
                <a16:creationId xmlns:a16="http://schemas.microsoft.com/office/drawing/2014/main" id="{639E954F-3081-DC3B-AFD1-C06B1FC74ECB}"/>
              </a:ext>
            </a:extLst>
          </p:cNvPr>
          <p:cNvSpPr txBox="1"/>
          <p:nvPr/>
        </p:nvSpPr>
        <p:spPr>
          <a:xfrm>
            <a:off x="3081709" y="5365532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90" name="テキスト ボックス 186">
            <a:extLst>
              <a:ext uri="{FF2B5EF4-FFF2-40B4-BE49-F238E27FC236}">
                <a16:creationId xmlns:a16="http://schemas.microsoft.com/office/drawing/2014/main" id="{EBA8112F-95FD-FC74-DF75-54FCC95A9ABA}"/>
              </a:ext>
            </a:extLst>
          </p:cNvPr>
          <p:cNvSpPr txBox="1"/>
          <p:nvPr/>
        </p:nvSpPr>
        <p:spPr>
          <a:xfrm>
            <a:off x="3084472" y="7558520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2449776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Detail for FG Outbound </a:t>
            </a:r>
            <a:r>
              <a:rPr kumimoji="1" lang="en-US" altLang="ja-JP" sz="1100" b="1" dirty="0">
                <a:solidFill>
                  <a:srgbClr val="FF0000"/>
                </a:solidFill>
              </a:rPr>
              <a:t>* Same as Sell WIP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0DB2209-AF7F-5E51-02F2-454AC2001172}"/>
              </a:ext>
            </a:extLst>
          </p:cNvPr>
          <p:cNvSpPr txBox="1"/>
          <p:nvPr/>
        </p:nvSpPr>
        <p:spPr>
          <a:xfrm>
            <a:off x="974702" y="2388935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3A88918-7B8E-EBE6-A439-60B4D84FC7F4}"/>
              </a:ext>
            </a:extLst>
          </p:cNvPr>
          <p:cNvSpPr txBox="1"/>
          <p:nvPr/>
        </p:nvSpPr>
        <p:spPr>
          <a:xfrm>
            <a:off x="1795660" y="2608858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Enter QTY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2024-10-12</a:t>
            </a:r>
            <a:endParaRPr kumimoji="1" lang="ja-JP" altLang="en-US" sz="600" dirty="0"/>
          </a:p>
        </p:txBody>
      </p: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88E4469D-5D0D-4307-9A1A-E3A74219C560}"/>
              </a:ext>
            </a:extLst>
          </p:cNvPr>
          <p:cNvSpPr/>
          <p:nvPr/>
        </p:nvSpPr>
        <p:spPr>
          <a:xfrm>
            <a:off x="-1450220" y="69534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AD6B7FB-77E8-6166-5C21-86126BE3B8AA}"/>
              </a:ext>
            </a:extLst>
          </p:cNvPr>
          <p:cNvSpPr txBox="1"/>
          <p:nvPr/>
        </p:nvSpPr>
        <p:spPr>
          <a:xfrm>
            <a:off x="-1355099" y="7557586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*3: When Parts No does not match the Plan.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947A55E7-7512-D4F2-3ED3-C25118E5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77" y="6708074"/>
            <a:ext cx="1075165" cy="745191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F24A6915-9AAF-87C0-D804-3093BF9A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8721" y="7114259"/>
            <a:ext cx="847293" cy="1121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C54BFC2-7738-4D0D-ADDF-E68392B9B061}"/>
              </a:ext>
            </a:extLst>
          </p:cNvPr>
          <p:cNvSpPr txBox="1"/>
          <p:nvPr/>
        </p:nvSpPr>
        <p:spPr>
          <a:xfrm>
            <a:off x="-1141585" y="7074956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9AA4F1DB-89CC-0538-F194-59048550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5" y="1717723"/>
            <a:ext cx="1358764" cy="202769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FBF27D86-DAFA-D209-86DB-915070C10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241" y="3013110"/>
            <a:ext cx="243861" cy="130125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92C2BECF-0F47-04D3-9393-EB62382EA58F}"/>
              </a:ext>
            </a:extLst>
          </p:cNvPr>
          <p:cNvSpPr txBox="1"/>
          <p:nvPr/>
        </p:nvSpPr>
        <p:spPr>
          <a:xfrm>
            <a:off x="1463819" y="299215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70" name="図 169">
            <a:extLst>
              <a:ext uri="{FF2B5EF4-FFF2-40B4-BE49-F238E27FC236}">
                <a16:creationId xmlns:a16="http://schemas.microsoft.com/office/drawing/2014/main" id="{E3E96BAB-7AF3-B0BA-D2E6-373755333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572" y="1851803"/>
            <a:ext cx="805148" cy="123622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9B80A21-535B-5F27-3E56-C6087AF5B3AD}"/>
              </a:ext>
            </a:extLst>
          </p:cNvPr>
          <p:cNvSpPr txBox="1"/>
          <p:nvPr/>
        </p:nvSpPr>
        <p:spPr>
          <a:xfrm>
            <a:off x="866853" y="1838380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5BA2AE21-6961-7A78-F362-D419C8B7B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85" y="2737363"/>
            <a:ext cx="399116" cy="92870"/>
          </a:xfrm>
          <a:prstGeom prst="rect">
            <a:avLst/>
          </a:prstGeom>
        </p:spPr>
      </p:pic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51779FD2-1DC8-7EE0-CE55-55C7BB6AC17A}"/>
              </a:ext>
            </a:extLst>
          </p:cNvPr>
          <p:cNvSpPr txBox="1"/>
          <p:nvPr/>
        </p:nvSpPr>
        <p:spPr>
          <a:xfrm>
            <a:off x="537015" y="2687655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1A900ED6-940C-EB54-EED9-E523DC798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26" y="3174474"/>
            <a:ext cx="234871" cy="129551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A2DECBAF-CDF6-C19B-66D1-0DADA4776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44" y="3357725"/>
            <a:ext cx="234871" cy="12955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25455E7-DD8E-D0AB-8976-126E89E98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93" y="2724502"/>
            <a:ext cx="1334826" cy="298027"/>
          </a:xfrm>
          <a:prstGeom prst="rect">
            <a:avLst/>
          </a:prstGeom>
        </p:spPr>
      </p:pic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808489C2-0E82-9779-7E2C-A7F3D31FCA39}"/>
              </a:ext>
            </a:extLst>
          </p:cNvPr>
          <p:cNvSpPr/>
          <p:nvPr/>
        </p:nvSpPr>
        <p:spPr>
          <a:xfrm>
            <a:off x="741172" y="2881533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A7A546F9-874F-CFAF-F1C0-5DBB99BE5DC0}"/>
              </a:ext>
            </a:extLst>
          </p:cNvPr>
          <p:cNvSpPr txBox="1"/>
          <p:nvPr/>
        </p:nvSpPr>
        <p:spPr>
          <a:xfrm>
            <a:off x="417465" y="2870294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Box no</a:t>
            </a:r>
            <a:endParaRPr kumimoji="1" lang="ja-JP" altLang="en-US" sz="500" dirty="0"/>
          </a:p>
        </p:txBody>
      </p:sp>
      <p:sp>
        <p:nvSpPr>
          <p:cNvPr id="179" name="四角形: 角を丸くする 178">
            <a:extLst>
              <a:ext uri="{FF2B5EF4-FFF2-40B4-BE49-F238E27FC236}">
                <a16:creationId xmlns:a16="http://schemas.microsoft.com/office/drawing/2014/main" id="{97320A78-8F93-4BBF-1AAE-900BCE5BE16F}"/>
              </a:ext>
            </a:extLst>
          </p:cNvPr>
          <p:cNvSpPr/>
          <p:nvPr/>
        </p:nvSpPr>
        <p:spPr>
          <a:xfrm>
            <a:off x="1393108" y="2874139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7B5373D5-AD7C-5C3D-7D68-496B523F9153}"/>
              </a:ext>
            </a:extLst>
          </p:cNvPr>
          <p:cNvSpPr txBox="1"/>
          <p:nvPr/>
        </p:nvSpPr>
        <p:spPr>
          <a:xfrm>
            <a:off x="1074163" y="2855756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CD8B6CF7-0D02-84D8-BF5D-E1ECD5650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14" y="2320081"/>
            <a:ext cx="1345035" cy="391873"/>
          </a:xfrm>
          <a:prstGeom prst="rect">
            <a:avLst/>
          </a:prstGeom>
        </p:spPr>
      </p:pic>
      <p:sp>
        <p:nvSpPr>
          <p:cNvPr id="182" name="四角形: 角を丸くする 181">
            <a:extLst>
              <a:ext uri="{FF2B5EF4-FFF2-40B4-BE49-F238E27FC236}">
                <a16:creationId xmlns:a16="http://schemas.microsoft.com/office/drawing/2014/main" id="{6B984EFE-1B65-370F-0E82-9710B6E1ABD1}"/>
              </a:ext>
            </a:extLst>
          </p:cNvPr>
          <p:cNvSpPr/>
          <p:nvPr/>
        </p:nvSpPr>
        <p:spPr>
          <a:xfrm>
            <a:off x="741766" y="2619362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3" name="四角形: 角を丸くする 182">
            <a:extLst>
              <a:ext uri="{FF2B5EF4-FFF2-40B4-BE49-F238E27FC236}">
                <a16:creationId xmlns:a16="http://schemas.microsoft.com/office/drawing/2014/main" id="{E4C4227A-D36D-7DAD-DB45-1D367EDA14D5}"/>
              </a:ext>
            </a:extLst>
          </p:cNvPr>
          <p:cNvSpPr/>
          <p:nvPr/>
        </p:nvSpPr>
        <p:spPr>
          <a:xfrm>
            <a:off x="1387247" y="2624662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A742ECD1-ED46-1A27-B090-8F3ABE9B35FB}"/>
              </a:ext>
            </a:extLst>
          </p:cNvPr>
          <p:cNvSpPr txBox="1"/>
          <p:nvPr/>
        </p:nvSpPr>
        <p:spPr>
          <a:xfrm>
            <a:off x="403215" y="2632156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Location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234EA6AD-411A-DA10-C412-008D25CBC32C}"/>
              </a:ext>
            </a:extLst>
          </p:cNvPr>
          <p:cNvSpPr txBox="1"/>
          <p:nvPr/>
        </p:nvSpPr>
        <p:spPr>
          <a:xfrm>
            <a:off x="1063345" y="2625436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86" name="四角形: 角を丸くする 185">
            <a:extLst>
              <a:ext uri="{FF2B5EF4-FFF2-40B4-BE49-F238E27FC236}">
                <a16:creationId xmlns:a16="http://schemas.microsoft.com/office/drawing/2014/main" id="{C5F828EA-E2BE-5E44-A937-7665708AA239}"/>
              </a:ext>
            </a:extLst>
          </p:cNvPr>
          <p:cNvSpPr/>
          <p:nvPr/>
        </p:nvSpPr>
        <p:spPr>
          <a:xfrm>
            <a:off x="951572" y="232185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E8D89B3-4F59-A479-0708-11A1E8B54856}"/>
              </a:ext>
            </a:extLst>
          </p:cNvPr>
          <p:cNvSpPr txBox="1"/>
          <p:nvPr/>
        </p:nvSpPr>
        <p:spPr>
          <a:xfrm>
            <a:off x="417465" y="2310613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sp>
        <p:nvSpPr>
          <p:cNvPr id="188" name="四角形: 角を丸くする 187">
            <a:extLst>
              <a:ext uri="{FF2B5EF4-FFF2-40B4-BE49-F238E27FC236}">
                <a16:creationId xmlns:a16="http://schemas.microsoft.com/office/drawing/2014/main" id="{413B209F-27E8-9FC8-A92C-A20B0E3C4934}"/>
              </a:ext>
            </a:extLst>
          </p:cNvPr>
          <p:cNvSpPr/>
          <p:nvPr/>
        </p:nvSpPr>
        <p:spPr>
          <a:xfrm>
            <a:off x="954063" y="246859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6A216E35-6241-EC76-488E-2967FE142D44}"/>
              </a:ext>
            </a:extLst>
          </p:cNvPr>
          <p:cNvSpPr txBox="1"/>
          <p:nvPr/>
        </p:nvSpPr>
        <p:spPr>
          <a:xfrm>
            <a:off x="419956" y="2457358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F2097BB0-E65A-03C1-7AEF-36DD5459E611}"/>
              </a:ext>
            </a:extLst>
          </p:cNvPr>
          <p:cNvSpPr txBox="1"/>
          <p:nvPr/>
        </p:nvSpPr>
        <p:spPr>
          <a:xfrm>
            <a:off x="977759" y="2305279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3F7A92A-A93A-0CEB-5A4B-955B7A8EFCB4}"/>
              </a:ext>
            </a:extLst>
          </p:cNvPr>
          <p:cNvSpPr txBox="1"/>
          <p:nvPr/>
        </p:nvSpPr>
        <p:spPr>
          <a:xfrm>
            <a:off x="901166" y="2455385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F9B2728-AF87-DFB9-EBB0-4FF5A27CB201}"/>
              </a:ext>
            </a:extLst>
          </p:cNvPr>
          <p:cNvSpPr txBox="1"/>
          <p:nvPr/>
        </p:nvSpPr>
        <p:spPr>
          <a:xfrm>
            <a:off x="699129" y="2607893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4E5E644C-E4FE-4B39-165C-7D86BF6BC820}"/>
              </a:ext>
            </a:extLst>
          </p:cNvPr>
          <p:cNvSpPr txBox="1"/>
          <p:nvPr/>
        </p:nvSpPr>
        <p:spPr>
          <a:xfrm>
            <a:off x="1354132" y="2611703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FCCB0163-C1C7-5597-5C24-427199113865}"/>
              </a:ext>
            </a:extLst>
          </p:cNvPr>
          <p:cNvSpPr/>
          <p:nvPr/>
        </p:nvSpPr>
        <p:spPr>
          <a:xfrm>
            <a:off x="1648769" y="2181209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AE5FB2C-D397-77D6-D1AD-74DFDB98D5E3}"/>
              </a:ext>
            </a:extLst>
          </p:cNvPr>
          <p:cNvSpPr txBox="1"/>
          <p:nvPr/>
        </p:nvSpPr>
        <p:spPr>
          <a:xfrm>
            <a:off x="3910807" y="2412987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A9817965-9169-390B-D351-ED6CC250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990" y="1741775"/>
            <a:ext cx="1358764" cy="2027693"/>
          </a:xfrm>
          <a:prstGeom prst="rect">
            <a:avLst/>
          </a:prstGeom>
        </p:spPr>
      </p:pic>
      <p:pic>
        <p:nvPicPr>
          <p:cNvPr id="229" name="図 228">
            <a:extLst>
              <a:ext uri="{FF2B5EF4-FFF2-40B4-BE49-F238E27FC236}">
                <a16:creationId xmlns:a16="http://schemas.microsoft.com/office/drawing/2014/main" id="{F9F15F1D-CF3A-0386-8DFF-7D7DFF33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346" y="3037162"/>
            <a:ext cx="243861" cy="130125"/>
          </a:xfrm>
          <a:prstGeom prst="rect">
            <a:avLst/>
          </a:prstGeom>
        </p:spPr>
      </p:pic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74CEE19B-3851-CA66-F5C6-888BC70D00F2}"/>
              </a:ext>
            </a:extLst>
          </p:cNvPr>
          <p:cNvSpPr txBox="1"/>
          <p:nvPr/>
        </p:nvSpPr>
        <p:spPr>
          <a:xfrm>
            <a:off x="4399924" y="3016203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1B0F0338-B8E3-3024-FAA7-ED087408F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677" y="1875855"/>
            <a:ext cx="805148" cy="123622"/>
          </a:xfrm>
          <a:prstGeom prst="rect">
            <a:avLst/>
          </a:prstGeom>
        </p:spPr>
      </p:pic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6E5E85F7-6969-6331-73E7-7B6BCEB5C3FD}"/>
              </a:ext>
            </a:extLst>
          </p:cNvPr>
          <p:cNvSpPr txBox="1"/>
          <p:nvPr/>
        </p:nvSpPr>
        <p:spPr>
          <a:xfrm>
            <a:off x="3802958" y="1862432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33" name="図 232">
            <a:extLst>
              <a:ext uri="{FF2B5EF4-FFF2-40B4-BE49-F238E27FC236}">
                <a16:creationId xmlns:a16="http://schemas.microsoft.com/office/drawing/2014/main" id="{8E29A52F-D157-1F40-F54E-9E274FC7E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490" y="2761415"/>
            <a:ext cx="399116" cy="92870"/>
          </a:xfrm>
          <a:prstGeom prst="rect">
            <a:avLst/>
          </a:prstGeom>
        </p:spPr>
      </p:pic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2C26BDC1-F859-A18C-C965-73EF128E07F3}"/>
              </a:ext>
            </a:extLst>
          </p:cNvPr>
          <p:cNvSpPr txBox="1"/>
          <p:nvPr/>
        </p:nvSpPr>
        <p:spPr>
          <a:xfrm>
            <a:off x="3473120" y="2711707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235" name="図 234">
            <a:extLst>
              <a:ext uri="{FF2B5EF4-FFF2-40B4-BE49-F238E27FC236}">
                <a16:creationId xmlns:a16="http://schemas.microsoft.com/office/drawing/2014/main" id="{A829BB27-EC34-8B54-B3F1-838FAB2D0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931" y="3198526"/>
            <a:ext cx="234871" cy="129551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F220A0B8-F5DD-0907-24F3-5259B2897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349" y="3381777"/>
            <a:ext cx="234871" cy="129551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AEAC844D-46FE-F7E4-5E1B-040B5C432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998" y="2748554"/>
            <a:ext cx="1334826" cy="298027"/>
          </a:xfrm>
          <a:prstGeom prst="rect">
            <a:avLst/>
          </a:prstGeom>
        </p:spPr>
      </p:pic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C3D778BC-CFED-C6CA-A0A6-C97736715D52}"/>
              </a:ext>
            </a:extLst>
          </p:cNvPr>
          <p:cNvSpPr/>
          <p:nvPr/>
        </p:nvSpPr>
        <p:spPr>
          <a:xfrm>
            <a:off x="3677277" y="2905585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39" name="四角形: 角を丸くする 238">
            <a:extLst>
              <a:ext uri="{FF2B5EF4-FFF2-40B4-BE49-F238E27FC236}">
                <a16:creationId xmlns:a16="http://schemas.microsoft.com/office/drawing/2014/main" id="{5B558949-BBD3-9C04-6B57-9AB23E6B4CBC}"/>
              </a:ext>
            </a:extLst>
          </p:cNvPr>
          <p:cNvSpPr/>
          <p:nvPr/>
        </p:nvSpPr>
        <p:spPr>
          <a:xfrm>
            <a:off x="4329213" y="2898191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A6D98BC-26F3-A425-5A51-27F748C22B75}"/>
              </a:ext>
            </a:extLst>
          </p:cNvPr>
          <p:cNvSpPr txBox="1"/>
          <p:nvPr/>
        </p:nvSpPr>
        <p:spPr>
          <a:xfrm>
            <a:off x="4010268" y="2879808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241" name="図 240">
            <a:extLst>
              <a:ext uri="{FF2B5EF4-FFF2-40B4-BE49-F238E27FC236}">
                <a16:creationId xmlns:a16="http://schemas.microsoft.com/office/drawing/2014/main" id="{C9AD7658-E5AD-00E9-5087-3B7B2A9AE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6719" y="2344133"/>
            <a:ext cx="1345035" cy="391873"/>
          </a:xfrm>
          <a:prstGeom prst="rect">
            <a:avLst/>
          </a:prstGeom>
        </p:spPr>
      </p:pic>
      <p:sp>
        <p:nvSpPr>
          <p:cNvPr id="242" name="四角形: 角を丸くする 241">
            <a:extLst>
              <a:ext uri="{FF2B5EF4-FFF2-40B4-BE49-F238E27FC236}">
                <a16:creationId xmlns:a16="http://schemas.microsoft.com/office/drawing/2014/main" id="{C39DF4BB-EEDB-BEBD-E896-98C1433362CA}"/>
              </a:ext>
            </a:extLst>
          </p:cNvPr>
          <p:cNvSpPr/>
          <p:nvPr/>
        </p:nvSpPr>
        <p:spPr>
          <a:xfrm>
            <a:off x="3677871" y="2643414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3" name="四角形: 角を丸くする 242">
            <a:extLst>
              <a:ext uri="{FF2B5EF4-FFF2-40B4-BE49-F238E27FC236}">
                <a16:creationId xmlns:a16="http://schemas.microsoft.com/office/drawing/2014/main" id="{56C070EE-91B7-05E5-921B-417C4A555477}"/>
              </a:ext>
            </a:extLst>
          </p:cNvPr>
          <p:cNvSpPr/>
          <p:nvPr/>
        </p:nvSpPr>
        <p:spPr>
          <a:xfrm>
            <a:off x="4323352" y="2648714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2E8BEED1-D9B5-3F40-E4DE-AB4528AC7161}"/>
              </a:ext>
            </a:extLst>
          </p:cNvPr>
          <p:cNvSpPr txBox="1"/>
          <p:nvPr/>
        </p:nvSpPr>
        <p:spPr>
          <a:xfrm>
            <a:off x="3999450" y="264948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245" name="四角形: 角を丸くする 244">
            <a:extLst>
              <a:ext uri="{FF2B5EF4-FFF2-40B4-BE49-F238E27FC236}">
                <a16:creationId xmlns:a16="http://schemas.microsoft.com/office/drawing/2014/main" id="{0BCCFC42-0C6C-6A2E-1564-5E1DEE558963}"/>
              </a:ext>
            </a:extLst>
          </p:cNvPr>
          <p:cNvSpPr/>
          <p:nvPr/>
        </p:nvSpPr>
        <p:spPr>
          <a:xfrm>
            <a:off x="3887677" y="2345904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6" name="四角形: 角を丸くする 245">
            <a:extLst>
              <a:ext uri="{FF2B5EF4-FFF2-40B4-BE49-F238E27FC236}">
                <a16:creationId xmlns:a16="http://schemas.microsoft.com/office/drawing/2014/main" id="{04C46BE0-46CA-85B3-8DB0-863CA8ACA94D}"/>
              </a:ext>
            </a:extLst>
          </p:cNvPr>
          <p:cNvSpPr/>
          <p:nvPr/>
        </p:nvSpPr>
        <p:spPr>
          <a:xfrm>
            <a:off x="3890168" y="2492649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64A8B4-4193-B801-237D-F3078D3AE59F}"/>
              </a:ext>
            </a:extLst>
          </p:cNvPr>
          <p:cNvSpPr txBox="1"/>
          <p:nvPr/>
        </p:nvSpPr>
        <p:spPr>
          <a:xfrm>
            <a:off x="3356061" y="2481410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B96985B1-9C0A-A9FA-9AB4-30BA76AC1161}"/>
              </a:ext>
            </a:extLst>
          </p:cNvPr>
          <p:cNvSpPr txBox="1"/>
          <p:nvPr/>
        </p:nvSpPr>
        <p:spPr>
          <a:xfrm>
            <a:off x="3913864" y="2329331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31C1026B-8797-F44E-2E5D-FC831F0021AC}"/>
              </a:ext>
            </a:extLst>
          </p:cNvPr>
          <p:cNvSpPr txBox="1"/>
          <p:nvPr/>
        </p:nvSpPr>
        <p:spPr>
          <a:xfrm>
            <a:off x="3635234" y="2631945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EEFB194-D2CF-B466-3F47-4D63120D849C}"/>
              </a:ext>
            </a:extLst>
          </p:cNvPr>
          <p:cNvSpPr txBox="1"/>
          <p:nvPr/>
        </p:nvSpPr>
        <p:spPr>
          <a:xfrm>
            <a:off x="4290237" y="2635755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251" name="矢印: 右 250">
            <a:extLst>
              <a:ext uri="{FF2B5EF4-FFF2-40B4-BE49-F238E27FC236}">
                <a16:creationId xmlns:a16="http://schemas.microsoft.com/office/drawing/2014/main" id="{27D83BE8-84D2-FB33-9F37-877B7E31F18F}"/>
              </a:ext>
            </a:extLst>
          </p:cNvPr>
          <p:cNvSpPr/>
          <p:nvPr/>
        </p:nvSpPr>
        <p:spPr>
          <a:xfrm>
            <a:off x="2835506" y="226187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85139602-6C97-DA09-3838-B61663A7E7A7}"/>
              </a:ext>
            </a:extLst>
          </p:cNvPr>
          <p:cNvSpPr txBox="1"/>
          <p:nvPr/>
        </p:nvSpPr>
        <p:spPr>
          <a:xfrm>
            <a:off x="3527919" y="2889488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83286540-9BD1-2493-4F68-C4314D88390D}"/>
              </a:ext>
            </a:extLst>
          </p:cNvPr>
          <p:cNvSpPr txBox="1"/>
          <p:nvPr/>
        </p:nvSpPr>
        <p:spPr>
          <a:xfrm>
            <a:off x="3372326" y="3174001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A64F497D-DAAA-E990-8918-58AEF7E2D81C}"/>
              </a:ext>
            </a:extLst>
          </p:cNvPr>
          <p:cNvSpPr txBox="1"/>
          <p:nvPr/>
        </p:nvSpPr>
        <p:spPr>
          <a:xfrm>
            <a:off x="3823085" y="3165873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C5380CD5-D6F1-E17B-D371-DD8D0FCA7156}"/>
              </a:ext>
            </a:extLst>
          </p:cNvPr>
          <p:cNvSpPr txBox="1"/>
          <p:nvPr/>
        </p:nvSpPr>
        <p:spPr>
          <a:xfrm>
            <a:off x="4227729" y="3171157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14651ADD-35B2-23D9-7939-8EC7F17DCCB4}"/>
              </a:ext>
            </a:extLst>
          </p:cNvPr>
          <p:cNvSpPr txBox="1"/>
          <p:nvPr/>
        </p:nvSpPr>
        <p:spPr>
          <a:xfrm>
            <a:off x="4172384" y="2881948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2023-09-10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8D1755-EA31-0181-FA42-906A54D59703}"/>
              </a:ext>
            </a:extLst>
          </p:cNvPr>
          <p:cNvSpPr/>
          <p:nvPr/>
        </p:nvSpPr>
        <p:spPr>
          <a:xfrm>
            <a:off x="-1929839" y="2449939"/>
            <a:ext cx="1864907" cy="21348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220(Outbound QTY)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120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SCAN (use an old label)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20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100 </a:t>
            </a:r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 REPACK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1  80pcs (Force print)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  <a:sym typeface="Wingdings" panose="05000000000000000000" pitchFamily="2" charset="2"/>
              </a:rPr>
              <a:t>LABEL 2  20pcs (YES/NO)</a:t>
            </a:r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67F2220-DC20-E7E2-276C-C48B9CDC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003" y="2616536"/>
            <a:ext cx="1328605" cy="8818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2ECBBF9-3C38-FE7B-C437-16DC4A191B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531" y="3337184"/>
            <a:ext cx="1254295" cy="16993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F3774A8-12E5-226F-23D5-364430FB7D29}"/>
              </a:ext>
            </a:extLst>
          </p:cNvPr>
          <p:cNvSpPr txBox="1"/>
          <p:nvPr/>
        </p:nvSpPr>
        <p:spPr>
          <a:xfrm>
            <a:off x="1335868" y="335048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40/50</a:t>
            </a:r>
          </a:p>
        </p:txBody>
      </p:sp>
      <p:sp>
        <p:nvSpPr>
          <p:cNvPr id="101" name="テキスト ボックス 190">
            <a:extLst>
              <a:ext uri="{FF2B5EF4-FFF2-40B4-BE49-F238E27FC236}">
                <a16:creationId xmlns:a16="http://schemas.microsoft.com/office/drawing/2014/main" id="{B9D45C14-9403-A58C-A4EF-3DD3B260174A}"/>
              </a:ext>
            </a:extLst>
          </p:cNvPr>
          <p:cNvSpPr txBox="1"/>
          <p:nvPr/>
        </p:nvSpPr>
        <p:spPr>
          <a:xfrm>
            <a:off x="3854826" y="2484353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pic>
        <p:nvPicPr>
          <p:cNvPr id="86" name="図 158">
            <a:extLst>
              <a:ext uri="{FF2B5EF4-FFF2-40B4-BE49-F238E27FC236}">
                <a16:creationId xmlns:a16="http://schemas.microsoft.com/office/drawing/2014/main" id="{A85927F3-6133-C996-C22A-26FB73F7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0648" y="5358382"/>
            <a:ext cx="1075165" cy="745191"/>
          </a:xfrm>
          <a:prstGeom prst="rect">
            <a:avLst/>
          </a:prstGeom>
        </p:spPr>
      </p:pic>
      <p:pic>
        <p:nvPicPr>
          <p:cNvPr id="88" name="図 159">
            <a:extLst>
              <a:ext uri="{FF2B5EF4-FFF2-40B4-BE49-F238E27FC236}">
                <a16:creationId xmlns:a16="http://schemas.microsoft.com/office/drawing/2014/main" id="{1813E13B-3FF2-DC4C-6146-208B9D7E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20" y="5734460"/>
            <a:ext cx="847293" cy="112175"/>
          </a:xfrm>
          <a:prstGeom prst="rect">
            <a:avLst/>
          </a:prstGeom>
        </p:spPr>
      </p:pic>
      <p:sp>
        <p:nvSpPr>
          <p:cNvPr id="92" name="テキスト ボックス 160">
            <a:extLst>
              <a:ext uri="{FF2B5EF4-FFF2-40B4-BE49-F238E27FC236}">
                <a16:creationId xmlns:a16="http://schemas.microsoft.com/office/drawing/2014/main" id="{34D026C6-8F15-0213-1EEC-809486BDAA61}"/>
              </a:ext>
            </a:extLst>
          </p:cNvPr>
          <p:cNvSpPr txBox="1"/>
          <p:nvPr/>
        </p:nvSpPr>
        <p:spPr>
          <a:xfrm>
            <a:off x="-1242384" y="5695157"/>
            <a:ext cx="10751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Parts No does not match Plan</a:t>
            </a:r>
          </a:p>
        </p:txBody>
      </p:sp>
      <p:sp>
        <p:nvSpPr>
          <p:cNvPr id="115" name="テキスト ボックス 360">
            <a:extLst>
              <a:ext uri="{FF2B5EF4-FFF2-40B4-BE49-F238E27FC236}">
                <a16:creationId xmlns:a16="http://schemas.microsoft.com/office/drawing/2014/main" id="{02E9A767-7FB0-DF5E-19DC-8C7485D67122}"/>
              </a:ext>
            </a:extLst>
          </p:cNvPr>
          <p:cNvSpPr txBox="1"/>
          <p:nvPr/>
        </p:nvSpPr>
        <p:spPr>
          <a:xfrm>
            <a:off x="-1316333" y="4997761"/>
            <a:ext cx="8715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Operation completed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5B83E84-32D4-D1D6-0053-232CB2BC69B6}"/>
              </a:ext>
            </a:extLst>
          </p:cNvPr>
          <p:cNvSpPr/>
          <p:nvPr/>
        </p:nvSpPr>
        <p:spPr>
          <a:xfrm>
            <a:off x="4066182" y="3539508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801BB1C3-DF6B-E700-9AA3-07E8969E8B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58" y="2616526"/>
            <a:ext cx="1322525" cy="571980"/>
          </a:xfrm>
          <a:prstGeom prst="rect">
            <a:avLst/>
          </a:prstGeom>
        </p:spPr>
      </p:pic>
      <p:pic>
        <p:nvPicPr>
          <p:cNvPr id="411" name="Picture 410">
            <a:extLst>
              <a:ext uri="{FF2B5EF4-FFF2-40B4-BE49-F238E27FC236}">
                <a16:creationId xmlns:a16="http://schemas.microsoft.com/office/drawing/2014/main" id="{6901917D-EFB0-226B-825A-7B357F0E047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17962"/>
          <a:stretch/>
        </p:blipFill>
        <p:spPr>
          <a:xfrm>
            <a:off x="3400883" y="2643414"/>
            <a:ext cx="1333659" cy="8384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EDD16-4699-2685-5954-D89A3E993C26}"/>
              </a:ext>
            </a:extLst>
          </p:cNvPr>
          <p:cNvGrpSpPr/>
          <p:nvPr/>
        </p:nvGrpSpPr>
        <p:grpSpPr>
          <a:xfrm>
            <a:off x="3402208" y="3348562"/>
            <a:ext cx="1334395" cy="182573"/>
            <a:chOff x="5050877" y="6562647"/>
            <a:chExt cx="1334395" cy="182573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7DE5ACA-1BE5-70C2-1D96-4F642080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0877" y="6562647"/>
              <a:ext cx="1254295" cy="169937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90248E6-EF67-11A7-82DD-0FCC7460F69B}"/>
                </a:ext>
              </a:extLst>
            </p:cNvPr>
            <p:cNvSpPr txBox="1"/>
            <p:nvPr/>
          </p:nvSpPr>
          <p:spPr>
            <a:xfrm>
              <a:off x="5911214" y="6575943"/>
              <a:ext cx="47405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" dirty="0"/>
                <a:t>50/50</a:t>
              </a: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92A6554-8AC7-D23D-27A3-E3F67C970EE2}"/>
              </a:ext>
            </a:extLst>
          </p:cNvPr>
          <p:cNvGrpSpPr/>
          <p:nvPr/>
        </p:nvGrpSpPr>
        <p:grpSpPr>
          <a:xfrm>
            <a:off x="4021808" y="3490250"/>
            <a:ext cx="760431" cy="362173"/>
            <a:chOff x="1139385" y="5401772"/>
            <a:chExt cx="760431" cy="362173"/>
          </a:xfrm>
        </p:grpSpPr>
        <p:sp>
          <p:nvSpPr>
            <p:cNvPr id="340" name="正方形/長方形 40">
              <a:extLst>
                <a:ext uri="{FF2B5EF4-FFF2-40B4-BE49-F238E27FC236}">
                  <a16:creationId xmlns:a16="http://schemas.microsoft.com/office/drawing/2014/main" id="{B6EB9C89-4533-E68A-4360-5CEA1D816F32}"/>
                </a:ext>
              </a:extLst>
            </p:cNvPr>
            <p:cNvSpPr/>
            <p:nvPr/>
          </p:nvSpPr>
          <p:spPr>
            <a:xfrm>
              <a:off x="1139385" y="5401772"/>
              <a:ext cx="724987" cy="263708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341" name="グラフィックス 41" descr="右向き指示マーク">
              <a:extLst>
                <a:ext uri="{FF2B5EF4-FFF2-40B4-BE49-F238E27FC236}">
                  <a16:creationId xmlns:a16="http://schemas.microsoft.com/office/drawing/2014/main" id="{C2024E52-625E-3D57-8FB9-E3EA474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4754202">
              <a:off x="1663672" y="5527801"/>
              <a:ext cx="236144" cy="236144"/>
            </a:xfrm>
            <a:prstGeom prst="rect">
              <a:avLst/>
            </a:prstGeom>
          </p:spPr>
        </p:pic>
      </p:grpSp>
      <p:sp>
        <p:nvSpPr>
          <p:cNvPr id="4" name="テキスト ボックス 300">
            <a:extLst>
              <a:ext uri="{FF2B5EF4-FFF2-40B4-BE49-F238E27FC236}">
                <a16:creationId xmlns:a16="http://schemas.microsoft.com/office/drawing/2014/main" id="{B8F77476-CD6B-D120-4576-3CCDB6F5DF82}"/>
              </a:ext>
            </a:extLst>
          </p:cNvPr>
          <p:cNvSpPr txBox="1"/>
          <p:nvPr/>
        </p:nvSpPr>
        <p:spPr>
          <a:xfrm>
            <a:off x="453790" y="1366261"/>
            <a:ext cx="9749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+mj-lt"/>
              </a:rPr>
              <a:t>* Scan the other items not included in the FIFO plan</a:t>
            </a:r>
            <a:endParaRPr kumimoji="1" lang="ja-JP" altLang="en-US" sz="600" dirty="0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F33C47FA-A381-D4E9-AFC6-B06E676C9A3C}"/>
              </a:ext>
            </a:extLst>
          </p:cNvPr>
          <p:cNvSpPr/>
          <p:nvPr/>
        </p:nvSpPr>
        <p:spPr>
          <a:xfrm>
            <a:off x="1876903" y="4045942"/>
            <a:ext cx="1156198" cy="641328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175894"/>
              <a:gd name="adj6" fmla="val 14752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* All status should be changed to OK while the outbound items have already completed</a:t>
            </a:r>
            <a:endParaRPr kumimoji="1" lang="ja-JP" altLang="en-US" sz="700" dirty="0"/>
          </a:p>
        </p:txBody>
      </p:sp>
      <p:sp>
        <p:nvSpPr>
          <p:cNvPr id="7" name="正方形/長方形 40">
            <a:extLst>
              <a:ext uri="{FF2B5EF4-FFF2-40B4-BE49-F238E27FC236}">
                <a16:creationId xmlns:a16="http://schemas.microsoft.com/office/drawing/2014/main" id="{71D6CCC1-F64B-802E-7F99-10B4E35512A7}"/>
              </a:ext>
            </a:extLst>
          </p:cNvPr>
          <p:cNvSpPr/>
          <p:nvPr/>
        </p:nvSpPr>
        <p:spPr>
          <a:xfrm>
            <a:off x="3388312" y="2832047"/>
            <a:ext cx="1374415" cy="9754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358">
            <a:extLst>
              <a:ext uri="{FF2B5EF4-FFF2-40B4-BE49-F238E27FC236}">
                <a16:creationId xmlns:a16="http://schemas.microsoft.com/office/drawing/2014/main" id="{06C4BED3-3F03-1EE7-A7D7-B226E3E9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79" y="2038435"/>
            <a:ext cx="1075165" cy="745191"/>
          </a:xfrm>
          <a:prstGeom prst="rect">
            <a:avLst/>
          </a:prstGeom>
        </p:spPr>
      </p:pic>
      <p:pic>
        <p:nvPicPr>
          <p:cNvPr id="14" name="図 359">
            <a:extLst>
              <a:ext uri="{FF2B5EF4-FFF2-40B4-BE49-F238E27FC236}">
                <a16:creationId xmlns:a16="http://schemas.microsoft.com/office/drawing/2014/main" id="{41E15FE6-1828-7A7D-979C-95B7D18D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09" y="2425331"/>
            <a:ext cx="847293" cy="112175"/>
          </a:xfrm>
          <a:prstGeom prst="rect">
            <a:avLst/>
          </a:prstGeom>
        </p:spPr>
      </p:pic>
      <p:sp>
        <p:nvSpPr>
          <p:cNvPr id="15" name="テキスト ボックス 360">
            <a:extLst>
              <a:ext uri="{FF2B5EF4-FFF2-40B4-BE49-F238E27FC236}">
                <a16:creationId xmlns:a16="http://schemas.microsoft.com/office/drawing/2014/main" id="{876E69DE-4DB0-074C-341E-165566B18D0B}"/>
              </a:ext>
            </a:extLst>
          </p:cNvPr>
          <p:cNvSpPr txBox="1"/>
          <p:nvPr/>
        </p:nvSpPr>
        <p:spPr>
          <a:xfrm>
            <a:off x="5452889" y="2316878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16" name="Picture 2" descr="info&quot; Icon - Download for free – Iconduck">
            <a:extLst>
              <a:ext uri="{FF2B5EF4-FFF2-40B4-BE49-F238E27FC236}">
                <a16:creationId xmlns:a16="http://schemas.microsoft.com/office/drawing/2014/main" id="{693151ED-7D05-9931-5414-A8A1D14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77" y="2120404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360">
            <a:extLst>
              <a:ext uri="{FF2B5EF4-FFF2-40B4-BE49-F238E27FC236}">
                <a16:creationId xmlns:a16="http://schemas.microsoft.com/office/drawing/2014/main" id="{369107AA-C7DB-8C8C-0717-C25C723CC862}"/>
              </a:ext>
            </a:extLst>
          </p:cNvPr>
          <p:cNvSpPr txBox="1"/>
          <p:nvPr/>
        </p:nvSpPr>
        <p:spPr>
          <a:xfrm>
            <a:off x="5496966" y="2428770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 items completed!</a:t>
            </a:r>
          </a:p>
        </p:txBody>
      </p:sp>
      <p:sp>
        <p:nvSpPr>
          <p:cNvPr id="19" name="矢印: 右 250">
            <a:extLst>
              <a:ext uri="{FF2B5EF4-FFF2-40B4-BE49-F238E27FC236}">
                <a16:creationId xmlns:a16="http://schemas.microsoft.com/office/drawing/2014/main" id="{350497E2-BB43-01DB-994E-70EB6BAE8537}"/>
              </a:ext>
            </a:extLst>
          </p:cNvPr>
          <p:cNvSpPr/>
          <p:nvPr/>
        </p:nvSpPr>
        <p:spPr>
          <a:xfrm>
            <a:off x="4929118" y="226596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EDEC92-5B5C-1F39-7FF3-6C0D7D11AA5C}"/>
              </a:ext>
            </a:extLst>
          </p:cNvPr>
          <p:cNvGrpSpPr/>
          <p:nvPr/>
        </p:nvGrpSpPr>
        <p:grpSpPr>
          <a:xfrm>
            <a:off x="2303060" y="1953994"/>
            <a:ext cx="233681" cy="628270"/>
            <a:chOff x="2694385" y="4873406"/>
            <a:chExt cx="233681" cy="628270"/>
          </a:xfrm>
        </p:grpSpPr>
        <p:sp>
          <p:nvSpPr>
            <p:cNvPr id="24" name="台形 241">
              <a:extLst>
                <a:ext uri="{FF2B5EF4-FFF2-40B4-BE49-F238E27FC236}">
                  <a16:creationId xmlns:a16="http://schemas.microsoft.com/office/drawing/2014/main" id="{050B0A87-13C1-DFC3-6E08-4377AD41D747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E69F3A4-A88C-EA7F-DDC1-C5A09B3E6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2D1836-F2CC-4011-DFEE-5CAC243616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43" y="1523374"/>
            <a:ext cx="542614" cy="441245"/>
          </a:xfrm>
          <a:prstGeom prst="rect">
            <a:avLst/>
          </a:prstGeom>
        </p:spPr>
      </p:pic>
      <p:sp>
        <p:nvSpPr>
          <p:cNvPr id="8" name="テキスト ボックス 186">
            <a:extLst>
              <a:ext uri="{FF2B5EF4-FFF2-40B4-BE49-F238E27FC236}">
                <a16:creationId xmlns:a16="http://schemas.microsoft.com/office/drawing/2014/main" id="{2BD3F6D0-977D-CA09-0707-EF3AFE27D7C7}"/>
              </a:ext>
            </a:extLst>
          </p:cNvPr>
          <p:cNvSpPr txBox="1"/>
          <p:nvPr/>
        </p:nvSpPr>
        <p:spPr>
          <a:xfrm>
            <a:off x="3351020" y="233331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14262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Represents a configuration diagram of the stock management system. It is a configuration image of hardware and documents.</a:t>
            </a:r>
            <a:endParaRPr kumimoji="1" lang="ja-JP" altLang="en-US" sz="11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4546D1-79EE-482E-A6BD-41EFA3E9A176}"/>
              </a:ext>
            </a:extLst>
          </p:cNvPr>
          <p:cNvSpPr txBox="1"/>
          <p:nvPr/>
        </p:nvSpPr>
        <p:spPr>
          <a:xfrm>
            <a:off x="406400" y="1417027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Overall configuration diagram image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678637"/>
            <a:ext cx="6117062" cy="7502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E2191EB2-7E31-4F4E-91C4-C81C5D221255}"/>
              </a:ext>
            </a:extLst>
          </p:cNvPr>
          <p:cNvSpPr/>
          <p:nvPr/>
        </p:nvSpPr>
        <p:spPr>
          <a:xfrm>
            <a:off x="3443192" y="7883765"/>
            <a:ext cx="2368290" cy="119384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ERP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吹き出し: 四角形 124">
            <a:extLst>
              <a:ext uri="{FF2B5EF4-FFF2-40B4-BE49-F238E27FC236}">
                <a16:creationId xmlns:a16="http://schemas.microsoft.com/office/drawing/2014/main" id="{49F2F107-ADE4-4A0E-B4DB-A1CDCE7A7735}"/>
              </a:ext>
            </a:extLst>
          </p:cNvPr>
          <p:cNvSpPr/>
          <p:nvPr/>
        </p:nvSpPr>
        <p:spPr>
          <a:xfrm>
            <a:off x="538705" y="6953495"/>
            <a:ext cx="2800829" cy="1273868"/>
          </a:xfrm>
          <a:prstGeom prst="wedgeRectCallout">
            <a:avLst>
              <a:gd name="adj1" fmla="val 56124"/>
              <a:gd name="adj2" fmla="val 25909"/>
            </a:avLst>
          </a:prstGeom>
          <a:solidFill>
            <a:schemeClr val="bg1"/>
          </a:solidFill>
          <a:ln w="3175" cap="flat" cmpd="sng" algn="ctr">
            <a:solidFill>
              <a:srgbClr val="3F3F3F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SyteLine / TBFST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PO/PDS Line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 DO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Customer DO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Production Schedule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7CDF7409-2096-4783-B593-23407529C132}"/>
              </a:ext>
            </a:extLst>
          </p:cNvPr>
          <p:cNvSpPr/>
          <p:nvPr/>
        </p:nvSpPr>
        <p:spPr>
          <a:xfrm>
            <a:off x="3427622" y="6167451"/>
            <a:ext cx="2397544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Pegasus Server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59E83C-0ED2-47FC-ADEB-F2082802F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6509" r="9936" b="16648"/>
          <a:stretch/>
        </p:blipFill>
        <p:spPr>
          <a:xfrm>
            <a:off x="4153377" y="8295393"/>
            <a:ext cx="843803" cy="717202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42CDB7D-5D31-4FE8-A6BD-04E87ADA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001" y="6539711"/>
            <a:ext cx="612175" cy="691709"/>
          </a:xfrm>
          <a:prstGeom prst="rect">
            <a:avLst/>
          </a:prstGeom>
        </p:spPr>
      </p:pic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777C20E0-168B-4E1A-94A2-2FEAF2BF1F9A}"/>
              </a:ext>
            </a:extLst>
          </p:cNvPr>
          <p:cNvCxnSpPr>
            <a:cxnSpLocks/>
            <a:stCxn id="115" idx="0"/>
            <a:endCxn id="146" idx="2"/>
          </p:cNvCxnSpPr>
          <p:nvPr/>
        </p:nvCxnSpPr>
        <p:spPr>
          <a:xfrm flipH="1" flipV="1">
            <a:off x="4626394" y="7347087"/>
            <a:ext cx="943" cy="53667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4ACF6B20-EA75-4ADB-A3E7-0624E93D24B3}"/>
              </a:ext>
            </a:extLst>
          </p:cNvPr>
          <p:cNvCxnSpPr>
            <a:cxnSpLocks/>
            <a:stCxn id="146" idx="0"/>
            <a:endCxn id="151" idx="2"/>
          </p:cNvCxnSpPr>
          <p:nvPr/>
        </p:nvCxnSpPr>
        <p:spPr>
          <a:xfrm rot="16200000" flipV="1">
            <a:off x="3436308" y="4977365"/>
            <a:ext cx="1201641" cy="117853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45" name="フローチャート: 書類 144">
            <a:extLst>
              <a:ext uri="{FF2B5EF4-FFF2-40B4-BE49-F238E27FC236}">
                <a16:creationId xmlns:a16="http://schemas.microsoft.com/office/drawing/2014/main" id="{849492FA-DAC5-49FB-8F0B-125D1CB4E4A2}"/>
              </a:ext>
            </a:extLst>
          </p:cNvPr>
          <p:cNvSpPr/>
          <p:nvPr/>
        </p:nvSpPr>
        <p:spPr>
          <a:xfrm>
            <a:off x="3663874" y="7431454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Plan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" name="フローチャート: 書類 38">
            <a:extLst>
              <a:ext uri="{FF2B5EF4-FFF2-40B4-BE49-F238E27FC236}">
                <a16:creationId xmlns:a16="http://schemas.microsoft.com/office/drawing/2014/main" id="{B7CD9940-5D6C-ADCC-BA9D-7B579945F012}"/>
              </a:ext>
            </a:extLst>
          </p:cNvPr>
          <p:cNvSpPr/>
          <p:nvPr/>
        </p:nvSpPr>
        <p:spPr>
          <a:xfrm>
            <a:off x="4786359" y="7436633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Actual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553B17-A191-DD38-33DE-D5B08C72C468}"/>
              </a:ext>
            </a:extLst>
          </p:cNvPr>
          <p:cNvGrpSpPr/>
          <p:nvPr/>
        </p:nvGrpSpPr>
        <p:grpSpPr>
          <a:xfrm>
            <a:off x="2157240" y="3865403"/>
            <a:ext cx="2581243" cy="1368610"/>
            <a:chOff x="3869055" y="3591832"/>
            <a:chExt cx="2581243" cy="1368610"/>
          </a:xfrm>
        </p:grpSpPr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6EDA48F9-9172-4712-98EA-0D92234E94F8}"/>
                </a:ext>
              </a:extLst>
            </p:cNvPr>
            <p:cNvSpPr/>
            <p:nvPr/>
          </p:nvSpPr>
          <p:spPr>
            <a:xfrm>
              <a:off x="3869055" y="3591832"/>
              <a:ext cx="2581243" cy="110040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kern="0" dirty="0">
                  <a:solidFill>
                    <a:prstClr val="black"/>
                  </a:solidFill>
                </a:rPr>
                <a:t>Handy terminal</a:t>
              </a:r>
              <a:r>
                <a:rPr kumimoji="1" lang="ja-JP" altLang="en-US" sz="900" kern="0" dirty="0">
                  <a:solidFill>
                    <a:prstClr val="black"/>
                  </a:solidFill>
                </a:rPr>
                <a:t>　</a:t>
              </a:r>
              <a:r>
                <a:rPr kumimoji="1" lang="en-US" altLang="ja-JP" sz="900" kern="0" dirty="0">
                  <a:solidFill>
                    <a:prstClr val="black"/>
                  </a:solidFill>
                </a:rPr>
                <a:t>×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kern="0" dirty="0">
                <a:solidFill>
                  <a:prstClr val="black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3DE634A-C75F-D93C-F74C-AB1034BA9790}"/>
                </a:ext>
              </a:extLst>
            </p:cNvPr>
            <p:cNvSpPr/>
            <p:nvPr/>
          </p:nvSpPr>
          <p:spPr>
            <a:xfrm>
              <a:off x="4852518" y="4840583"/>
              <a:ext cx="612932" cy="119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lIns="45719" rIns="45719" rtlCol="0" anchor="ctr"/>
            <a:lstStyle/>
            <a:p>
              <a:pPr algn="ctr"/>
              <a:r>
                <a:rPr kumimoji="1" lang="en-US" altLang="ja-JP" sz="600" dirty="0"/>
                <a:t>WIFI</a:t>
              </a:r>
              <a:endParaRPr kumimoji="1" lang="ja-JP" altLang="en-US" sz="6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EBEC71-11EA-1C7F-48E5-D086D250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211" y="3847031"/>
              <a:ext cx="279963" cy="6874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45AEB8-52AC-507B-8822-F22F2B992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677" y="3847277"/>
              <a:ext cx="279963" cy="6874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A2C3A3-B690-96FE-EAD6-8D02BCCD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0143" y="3847031"/>
              <a:ext cx="279963" cy="6874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7DD8B-1A28-9CFF-61CD-99ED2278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609" y="3847277"/>
              <a:ext cx="279963" cy="6874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549D5A-9216-88AD-50AC-3BB17DA62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3075" y="3847031"/>
              <a:ext cx="279963" cy="6874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8EB65C-E5A8-1B36-83E4-88041B3F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9541" y="3847277"/>
              <a:ext cx="279963" cy="687477"/>
            </a:xfrm>
            <a:prstGeom prst="rect">
              <a:avLst/>
            </a:prstGeom>
          </p:spPr>
        </p:pic>
      </p:grpSp>
      <p:sp>
        <p:nvSpPr>
          <p:cNvPr id="15" name="矢印: 五方向 93">
            <a:extLst>
              <a:ext uri="{FF2B5EF4-FFF2-40B4-BE49-F238E27FC236}">
                <a16:creationId xmlns:a16="http://schemas.microsoft.com/office/drawing/2014/main" id="{3C0F25E0-8167-6DF9-CF90-6186CD6E1E11}"/>
              </a:ext>
            </a:extLst>
          </p:cNvPr>
          <p:cNvSpPr/>
          <p:nvPr/>
        </p:nvSpPr>
        <p:spPr>
          <a:xfrm>
            <a:off x="585380" y="2014543"/>
            <a:ext cx="904771" cy="717203"/>
          </a:xfrm>
          <a:prstGeom prst="homePlate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Receive &amp; Inspection</a:t>
            </a:r>
            <a:endParaRPr kumimoji="1" lang="ja-JP" altLang="en-US" sz="700" kern="0" dirty="0"/>
          </a:p>
        </p:txBody>
      </p:sp>
      <p:sp>
        <p:nvSpPr>
          <p:cNvPr id="16" name="矢印: 山形 97">
            <a:extLst>
              <a:ext uri="{FF2B5EF4-FFF2-40B4-BE49-F238E27FC236}">
                <a16:creationId xmlns:a16="http://schemas.microsoft.com/office/drawing/2014/main" id="{53B1D345-7B30-F5AE-476B-F0CB219C94C6}"/>
              </a:ext>
            </a:extLst>
          </p:cNvPr>
          <p:cNvSpPr/>
          <p:nvPr/>
        </p:nvSpPr>
        <p:spPr>
          <a:xfrm>
            <a:off x="2114610" y="2021186"/>
            <a:ext cx="1152845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RM Inbound</a:t>
            </a:r>
            <a:endParaRPr kumimoji="1" lang="ja-JP" altLang="en-US" sz="700" kern="0" dirty="0"/>
          </a:p>
        </p:txBody>
      </p:sp>
      <p:sp>
        <p:nvSpPr>
          <p:cNvPr id="18" name="矢印: 山形 99">
            <a:extLst>
              <a:ext uri="{FF2B5EF4-FFF2-40B4-BE49-F238E27FC236}">
                <a16:creationId xmlns:a16="http://schemas.microsoft.com/office/drawing/2014/main" id="{A0D39C52-F059-F793-F2CB-8AD9D53D988D}"/>
              </a:ext>
            </a:extLst>
          </p:cNvPr>
          <p:cNvSpPr/>
          <p:nvPr/>
        </p:nvSpPr>
        <p:spPr>
          <a:xfrm>
            <a:off x="5140467" y="2021866"/>
            <a:ext cx="1205055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Outbound</a:t>
            </a:r>
          </a:p>
          <a:p>
            <a:pPr algn="ctr" defTabSz="914400">
              <a:defRPr/>
            </a:pPr>
            <a:r>
              <a:rPr kumimoji="1" lang="en-US" altLang="ja-JP" sz="700" kern="0" dirty="0"/>
              <a:t>Delivery</a:t>
            </a:r>
            <a:endParaRPr kumimoji="1" lang="ja-JP" altLang="en-US" sz="700" kern="0" dirty="0"/>
          </a:p>
        </p:txBody>
      </p:sp>
      <p:sp>
        <p:nvSpPr>
          <p:cNvPr id="21" name="矢印: 山形 97">
            <a:extLst>
              <a:ext uri="{FF2B5EF4-FFF2-40B4-BE49-F238E27FC236}">
                <a16:creationId xmlns:a16="http://schemas.microsoft.com/office/drawing/2014/main" id="{A64596FE-5549-7A10-AAC5-1ACD94E36AFD}"/>
              </a:ext>
            </a:extLst>
          </p:cNvPr>
          <p:cNvSpPr/>
          <p:nvPr/>
        </p:nvSpPr>
        <p:spPr>
          <a:xfrm>
            <a:off x="1258815" y="2014543"/>
            <a:ext cx="1087132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Create Label</a:t>
            </a:r>
            <a:endParaRPr kumimoji="1" lang="ja-JP" altLang="en-US" sz="700" kern="0" dirty="0"/>
          </a:p>
        </p:txBody>
      </p:sp>
      <p:sp>
        <p:nvSpPr>
          <p:cNvPr id="22" name="矢印: 山形 97">
            <a:extLst>
              <a:ext uri="{FF2B5EF4-FFF2-40B4-BE49-F238E27FC236}">
                <a16:creationId xmlns:a16="http://schemas.microsoft.com/office/drawing/2014/main" id="{11714491-0A1A-66F7-85FF-D035261C246B}"/>
              </a:ext>
            </a:extLst>
          </p:cNvPr>
          <p:cNvSpPr/>
          <p:nvPr/>
        </p:nvSpPr>
        <p:spPr>
          <a:xfrm>
            <a:off x="3071306" y="2021186"/>
            <a:ext cx="1314264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Stock Management</a:t>
            </a:r>
            <a:endParaRPr kumimoji="1" lang="ja-JP" altLang="en-US" sz="700" kern="0" dirty="0"/>
          </a:p>
        </p:txBody>
      </p:sp>
      <p:sp>
        <p:nvSpPr>
          <p:cNvPr id="27" name="矢印: 山形 97">
            <a:extLst>
              <a:ext uri="{FF2B5EF4-FFF2-40B4-BE49-F238E27FC236}">
                <a16:creationId xmlns:a16="http://schemas.microsoft.com/office/drawing/2014/main" id="{113DA0DA-B5A1-3E1A-5540-AD968BF0A9DE}"/>
              </a:ext>
            </a:extLst>
          </p:cNvPr>
          <p:cNvSpPr/>
          <p:nvPr/>
        </p:nvSpPr>
        <p:spPr>
          <a:xfrm>
            <a:off x="4148768" y="2021186"/>
            <a:ext cx="1205056" cy="717201"/>
          </a:xfrm>
          <a:prstGeom prst="chevron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Outbound Inspection</a:t>
            </a:r>
            <a:endParaRPr kumimoji="1" lang="ja-JP" altLang="en-US" sz="700" kern="0" dirty="0"/>
          </a:p>
        </p:txBody>
      </p:sp>
      <p:cxnSp>
        <p:nvCxnSpPr>
          <p:cNvPr id="55" name="コネクタ: カギ線 85">
            <a:extLst>
              <a:ext uri="{FF2B5EF4-FFF2-40B4-BE49-F238E27FC236}">
                <a16:creationId xmlns:a16="http://schemas.microsoft.com/office/drawing/2014/main" id="{ED55850C-B076-57E5-4DE4-BA134441E2DC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rot="5400000" flipH="1" flipV="1">
            <a:off x="1969681" y="2555192"/>
            <a:ext cx="358855" cy="72524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58" name="コネクタ: カギ線 85">
            <a:extLst>
              <a:ext uri="{FF2B5EF4-FFF2-40B4-BE49-F238E27FC236}">
                <a16:creationId xmlns:a16="http://schemas.microsoft.com/office/drawing/2014/main" id="{70A6503A-D994-671B-B24C-DEA1E203F568}"/>
              </a:ext>
            </a:extLst>
          </p:cNvPr>
          <p:cNvCxnSpPr>
            <a:cxnSpLocks/>
            <a:stCxn id="151" idx="1"/>
            <a:endCxn id="11" idx="2"/>
          </p:cNvCxnSpPr>
          <p:nvPr/>
        </p:nvCxnSpPr>
        <p:spPr>
          <a:xfrm rot="10800000">
            <a:off x="1786486" y="3698995"/>
            <a:ext cx="370755" cy="716612"/>
          </a:xfrm>
          <a:prstGeom prst="bentConnector2">
            <a:avLst/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EE6E14A-1A7A-A1FF-DB71-117FCE615AE7}"/>
              </a:ext>
            </a:extLst>
          </p:cNvPr>
          <p:cNvSpPr/>
          <p:nvPr/>
        </p:nvSpPr>
        <p:spPr>
          <a:xfrm>
            <a:off x="5168868" y="3907504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013FEA-8881-AE4A-639F-B6DF74E98C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49106" b="54506"/>
          <a:stretch/>
        </p:blipFill>
        <p:spPr>
          <a:xfrm>
            <a:off x="1227022" y="3097242"/>
            <a:ext cx="1118925" cy="601753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341DC5B-5D30-C77D-4A33-1A42F6FC7C3B}"/>
              </a:ext>
            </a:extLst>
          </p:cNvPr>
          <p:cNvSpPr/>
          <p:nvPr/>
        </p:nvSpPr>
        <p:spPr>
          <a:xfrm>
            <a:off x="2994589" y="3214945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0002DB-603B-F7E8-9B76-26C99AEE7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2" y="3107582"/>
            <a:ext cx="542614" cy="441245"/>
          </a:xfrm>
          <a:prstGeom prst="rect">
            <a:avLst/>
          </a:prstGeom>
        </p:spPr>
      </p:pic>
      <p:cxnSp>
        <p:nvCxnSpPr>
          <p:cNvPr id="29" name="コネクタ: カギ線 85">
            <a:extLst>
              <a:ext uri="{FF2B5EF4-FFF2-40B4-BE49-F238E27FC236}">
                <a16:creationId xmlns:a16="http://schemas.microsoft.com/office/drawing/2014/main" id="{0C71B047-8F37-53DF-A7B1-AA14D85FB30B}"/>
              </a:ext>
            </a:extLst>
          </p:cNvPr>
          <p:cNvCxnSpPr>
            <a:cxnSpLocks/>
            <a:stCxn id="151" idx="0"/>
            <a:endCxn id="26" idx="2"/>
          </p:cNvCxnSpPr>
          <p:nvPr/>
        </p:nvCxnSpPr>
        <p:spPr>
          <a:xfrm rot="5400000" flipH="1" flipV="1">
            <a:off x="3415107" y="3581582"/>
            <a:ext cx="316576" cy="25106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32" name="コネクタ: カギ線 85">
            <a:extLst>
              <a:ext uri="{FF2B5EF4-FFF2-40B4-BE49-F238E27FC236}">
                <a16:creationId xmlns:a16="http://schemas.microsoft.com/office/drawing/2014/main" id="{645298FC-00E5-87EB-0542-D3AED3A8CD54}"/>
              </a:ext>
            </a:extLst>
          </p:cNvPr>
          <p:cNvCxnSpPr>
            <a:cxnSpLocks/>
            <a:stCxn id="26" idx="0"/>
            <a:endCxn id="27" idx="2"/>
          </p:cNvCxnSpPr>
          <p:nvPr/>
        </p:nvCxnSpPr>
        <p:spPr>
          <a:xfrm rot="5400000" flipH="1" flipV="1">
            <a:off x="3950865" y="2486452"/>
            <a:ext cx="369195" cy="87306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49073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5-4-1. Stock management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F7E3C89-7438-56B6-90FE-F4CE243E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9" y="1508379"/>
            <a:ext cx="1378354" cy="20401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1274" y="2783935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633" y="2977624"/>
            <a:ext cx="253626" cy="25362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management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Stock Check button: </a:t>
            </a:r>
            <a:r>
              <a:rPr kumimoji="1" lang="en-US" altLang="ja-JP" sz="800" dirty="0">
                <a:latin typeface="+mj-lt"/>
              </a:rPr>
              <a:t>Transitions to the Stock Check screen.</a:t>
            </a:r>
          </a:p>
          <a:p>
            <a:r>
              <a:rPr kumimoji="1" lang="en-US" altLang="ja-JP" sz="800" b="1" dirty="0">
                <a:latin typeface="+mj-lt"/>
              </a:rPr>
              <a:t>Stocktaking button</a:t>
            </a:r>
            <a:r>
              <a:rPr kumimoji="1" lang="en-US" altLang="ja-JP" sz="800" dirty="0">
                <a:latin typeface="+mj-lt"/>
              </a:rPr>
              <a:t>: Transitions to the Stocktaking screen.</a:t>
            </a:r>
          </a:p>
          <a:p>
            <a:r>
              <a:rPr kumimoji="1" lang="en-US" altLang="ja-JP" sz="800" b="1" dirty="0">
                <a:latin typeface="+mj-lt"/>
              </a:rPr>
              <a:t>Change Location button</a:t>
            </a:r>
            <a:r>
              <a:rPr kumimoji="1" lang="en-US" altLang="ja-JP" sz="800" dirty="0">
                <a:latin typeface="+mj-lt"/>
              </a:rPr>
              <a:t>: Transitions to the Change Location screen.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1A9D62-C11B-86F8-BFFB-B6D238B8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03" y="1508379"/>
            <a:ext cx="1349747" cy="2014238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E3738884-0D60-D972-7B55-E17E6C44DD29}"/>
              </a:ext>
            </a:extLst>
          </p:cNvPr>
          <p:cNvSpPr/>
          <p:nvPr/>
        </p:nvSpPr>
        <p:spPr>
          <a:xfrm>
            <a:off x="1796523" y="2444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59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5-4-2. Stock Check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check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Box :</a:t>
            </a:r>
            <a:r>
              <a:rPr kumimoji="1" lang="en-US" altLang="ja-JP" sz="800" dirty="0">
                <a:latin typeface="Arial 本文"/>
              </a:rPr>
              <a:t> 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r>
              <a:rPr kumimoji="1" lang="en-US" altLang="ja-JP" sz="800" b="1" dirty="0">
                <a:latin typeface="Arial 本文"/>
              </a:rPr>
              <a:t>Total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OK[P4]</a:t>
            </a:r>
            <a:r>
              <a:rPr kumimoji="1" lang="en-US" altLang="ja-JP" sz="800" dirty="0">
                <a:latin typeface="+mj-lt"/>
              </a:rPr>
              <a:t>: Confirmation processing. Search data.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4C9745-8B8A-B798-97AF-39BE164A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43" y="1478366"/>
            <a:ext cx="1358721" cy="20276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4CB137-67F9-2BFD-8042-8827ECF2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12" y="2382767"/>
            <a:ext cx="225389" cy="7048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40EBCF-8E57-7459-0FD6-B28562EECED5}"/>
              </a:ext>
            </a:extLst>
          </p:cNvPr>
          <p:cNvSpPr txBox="1"/>
          <p:nvPr/>
        </p:nvSpPr>
        <p:spPr>
          <a:xfrm>
            <a:off x="2819762" y="231770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6C1C20A-6E69-FDC2-9C08-6C2E9572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525" y="2382767"/>
            <a:ext cx="303288" cy="7048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BE8E5D-E0F1-C391-663D-F9C9CB72623E}"/>
              </a:ext>
            </a:extLst>
          </p:cNvPr>
          <p:cNvSpPr txBox="1"/>
          <p:nvPr/>
        </p:nvSpPr>
        <p:spPr>
          <a:xfrm>
            <a:off x="2384305" y="2325676"/>
            <a:ext cx="412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Lot No</a:t>
            </a:r>
            <a:endParaRPr kumimoji="1" lang="ja-JP" altLang="en-US" sz="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7991" y="2053094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590465" y="2255954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BB0118A-CDF1-96CD-2275-3949378B0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592" y="2460309"/>
            <a:ext cx="1297391" cy="6431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28CBD5E-7F2E-40B0-96E8-261958FE4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60" y="2362766"/>
            <a:ext cx="213781" cy="9754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EB23313-44D5-4E87-8871-8D6C6D45C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481" y="3347558"/>
            <a:ext cx="417974" cy="11763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A46A0DB-C1F7-4569-EDE7-BF43BBF1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169" y="1855362"/>
            <a:ext cx="350550" cy="7286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5D3B945-EB57-776B-59B1-BBFE26B888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385" y="1981086"/>
            <a:ext cx="1326256" cy="19442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D0D21A2-7505-D8BD-2340-B8ED47D6D8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199" y="3878712"/>
            <a:ext cx="1075165" cy="74519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7629C55-F29A-E2B8-46A0-0DB097B478F1}"/>
              </a:ext>
            </a:extLst>
          </p:cNvPr>
          <p:cNvSpPr txBox="1"/>
          <p:nvPr/>
        </p:nvSpPr>
        <p:spPr>
          <a:xfrm>
            <a:off x="4866696" y="3855571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*2: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159E322-D814-A1E8-9498-65EBA720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6" y="3649501"/>
            <a:ext cx="1358721" cy="202769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3699339-AD9D-620D-37DD-D91E0B87F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95" y="4553902"/>
            <a:ext cx="225389" cy="7048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F607233-69AF-6DAE-148F-0DF423BAA333}"/>
              </a:ext>
            </a:extLst>
          </p:cNvPr>
          <p:cNvSpPr txBox="1"/>
          <p:nvPr/>
        </p:nvSpPr>
        <p:spPr>
          <a:xfrm>
            <a:off x="1320145" y="4488841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03ACB33-D2AD-D945-6D05-14C85BC5B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8" y="4553902"/>
            <a:ext cx="303288" cy="704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CEC231E-36E9-0037-5890-AA0290D13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75" y="4631444"/>
            <a:ext cx="1297391" cy="64311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B6398D0-19E8-3A97-8F58-21FB01C29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243" y="4533901"/>
            <a:ext cx="213781" cy="9754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B7E0DCC-4809-FECF-17BA-4607F686F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864" y="5518693"/>
            <a:ext cx="417974" cy="1176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BA3AF74-F886-4753-6497-4BD7DA6B74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552" y="4026497"/>
            <a:ext cx="350550" cy="7286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D926F88-CFA6-6DCC-30C2-AE16590222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68" y="4152221"/>
            <a:ext cx="1312320" cy="194424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1134434" y="4294152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774857" y="4427521"/>
            <a:ext cx="253626" cy="253626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78655471-526D-C0E7-502F-5D0AA5A36C99}"/>
              </a:ext>
            </a:extLst>
          </p:cNvPr>
          <p:cNvSpPr/>
          <p:nvPr/>
        </p:nvSpPr>
        <p:spPr>
          <a:xfrm>
            <a:off x="2140828" y="4110679"/>
            <a:ext cx="1414410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0CB3D84-3CB6-B5B4-1855-2F1B4DD4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9" y="5730051"/>
            <a:ext cx="1358721" cy="202769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7C72FE4-7CD8-C18F-A308-B8E5AFEF6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388" y="6634452"/>
            <a:ext cx="225389" cy="70485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4876EA95-D1EB-7B25-9D04-E2596299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01" y="6634452"/>
            <a:ext cx="303288" cy="70485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8ECAA5E-0C18-448D-B6BC-FF788AE4A3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536" y="6614451"/>
            <a:ext cx="213781" cy="97543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B92EE95A-A159-095B-854E-8DDB6312A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1845" y="6107047"/>
            <a:ext cx="350550" cy="7286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475D86F-347B-7F05-18F2-5DF3979493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061" y="6232771"/>
            <a:ext cx="1326256" cy="194424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1956642" y="6882953"/>
            <a:ext cx="97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</a:t>
            </a:r>
            <a:r>
              <a:rPr kumimoji="1" lang="en-US" altLang="ja-JP" sz="600" dirty="0" err="1">
                <a:latin typeface="+mj-lt"/>
              </a:rPr>
              <a:t>NO_B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10pcs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819736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6BE10C-0955-B5E1-B800-115091E23A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569" y="6593646"/>
            <a:ext cx="1319075" cy="915864"/>
          </a:xfrm>
          <a:prstGeom prst="rect">
            <a:avLst/>
          </a:prstGeom>
        </p:spPr>
      </p:pic>
      <p:sp>
        <p:nvSpPr>
          <p:cNvPr id="48" name="テキスト ボックス 40">
            <a:extLst>
              <a:ext uri="{FF2B5EF4-FFF2-40B4-BE49-F238E27FC236}">
                <a16:creationId xmlns:a16="http://schemas.microsoft.com/office/drawing/2014/main" id="{2F2517DC-1A1B-B251-6BB9-C8B8BA70022F}"/>
              </a:ext>
            </a:extLst>
          </p:cNvPr>
          <p:cNvSpPr txBox="1"/>
          <p:nvPr/>
        </p:nvSpPr>
        <p:spPr>
          <a:xfrm>
            <a:off x="1374806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ja-JP" altLang="en-US" sz="600" dirty="0"/>
          </a:p>
        </p:txBody>
      </p:sp>
      <p:pic>
        <p:nvPicPr>
          <p:cNvPr id="52" name="図 53">
            <a:extLst>
              <a:ext uri="{FF2B5EF4-FFF2-40B4-BE49-F238E27FC236}">
                <a16:creationId xmlns:a16="http://schemas.microsoft.com/office/drawing/2014/main" id="{016133FC-F99B-69FD-1D71-B8A79150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88" y="5730051"/>
            <a:ext cx="1358721" cy="2027693"/>
          </a:xfrm>
          <a:prstGeom prst="rect">
            <a:avLst/>
          </a:prstGeom>
        </p:spPr>
      </p:pic>
      <p:pic>
        <p:nvPicPr>
          <p:cNvPr id="53" name="図 54">
            <a:extLst>
              <a:ext uri="{FF2B5EF4-FFF2-40B4-BE49-F238E27FC236}">
                <a16:creationId xmlns:a16="http://schemas.microsoft.com/office/drawing/2014/main" id="{86EE0B64-1B80-5692-25BB-944DDC5E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57" y="6634452"/>
            <a:ext cx="225389" cy="70485"/>
          </a:xfrm>
          <a:prstGeom prst="rect">
            <a:avLst/>
          </a:prstGeom>
        </p:spPr>
      </p:pic>
      <p:pic>
        <p:nvPicPr>
          <p:cNvPr id="65" name="図 56">
            <a:extLst>
              <a:ext uri="{FF2B5EF4-FFF2-40B4-BE49-F238E27FC236}">
                <a16:creationId xmlns:a16="http://schemas.microsoft.com/office/drawing/2014/main" id="{5B0F6004-E7F1-EC8D-5D18-02680B5F7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70" y="6634452"/>
            <a:ext cx="303288" cy="70485"/>
          </a:xfrm>
          <a:prstGeom prst="rect">
            <a:avLst/>
          </a:prstGeom>
        </p:spPr>
      </p:pic>
      <p:pic>
        <p:nvPicPr>
          <p:cNvPr id="66" name="図 59">
            <a:extLst>
              <a:ext uri="{FF2B5EF4-FFF2-40B4-BE49-F238E27FC236}">
                <a16:creationId xmlns:a16="http://schemas.microsoft.com/office/drawing/2014/main" id="{57429DD2-D39B-E903-C007-CA5EACC93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2705" y="6614451"/>
            <a:ext cx="213781" cy="97543"/>
          </a:xfrm>
          <a:prstGeom prst="rect">
            <a:avLst/>
          </a:prstGeom>
        </p:spPr>
      </p:pic>
      <p:pic>
        <p:nvPicPr>
          <p:cNvPr id="67" name="図 61">
            <a:extLst>
              <a:ext uri="{FF2B5EF4-FFF2-40B4-BE49-F238E27FC236}">
                <a16:creationId xmlns:a16="http://schemas.microsoft.com/office/drawing/2014/main" id="{0D84C731-E854-A36C-8E6E-C3F1662D6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5014" y="6107047"/>
            <a:ext cx="350550" cy="72867"/>
          </a:xfrm>
          <a:prstGeom prst="rect">
            <a:avLst/>
          </a:prstGeom>
        </p:spPr>
      </p:pic>
      <p:pic>
        <p:nvPicPr>
          <p:cNvPr id="78" name="図 62">
            <a:extLst>
              <a:ext uri="{FF2B5EF4-FFF2-40B4-BE49-F238E27FC236}">
                <a16:creationId xmlns:a16="http://schemas.microsoft.com/office/drawing/2014/main" id="{06DECA67-0081-C980-F814-16F5EE4904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0230" y="6232771"/>
            <a:ext cx="1325140" cy="194424"/>
          </a:xfrm>
          <a:prstGeom prst="rect">
            <a:avLst/>
          </a:prstGeom>
        </p:spPr>
      </p:pic>
      <p:sp>
        <p:nvSpPr>
          <p:cNvPr id="116" name="テキスト ボックス 40">
            <a:extLst>
              <a:ext uri="{FF2B5EF4-FFF2-40B4-BE49-F238E27FC236}">
                <a16:creationId xmlns:a16="http://schemas.microsoft.com/office/drawing/2014/main" id="{7CA70B94-D70E-71C8-C6C6-549AB6217EF2}"/>
              </a:ext>
            </a:extLst>
          </p:cNvPr>
          <p:cNvSpPr txBox="1"/>
          <p:nvPr/>
        </p:nvSpPr>
        <p:spPr>
          <a:xfrm>
            <a:off x="4127975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6,850</a:t>
            </a:r>
            <a:endParaRPr kumimoji="1" lang="ja-JP" altLang="en-US" sz="600" dirty="0"/>
          </a:p>
        </p:txBody>
      </p:sp>
      <p:sp>
        <p:nvSpPr>
          <p:cNvPr id="120" name="矢印: 右 71">
            <a:extLst>
              <a:ext uri="{FF2B5EF4-FFF2-40B4-BE49-F238E27FC236}">
                <a16:creationId xmlns:a16="http://schemas.microsoft.com/office/drawing/2014/main" id="{70712B7F-F9E8-E3CD-1C72-0AE4E3D7580E}"/>
              </a:ext>
            </a:extLst>
          </p:cNvPr>
          <p:cNvSpPr/>
          <p:nvPr/>
        </p:nvSpPr>
        <p:spPr>
          <a:xfrm>
            <a:off x="2974919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1" name="矢印: 右 71">
            <a:extLst>
              <a:ext uri="{FF2B5EF4-FFF2-40B4-BE49-F238E27FC236}">
                <a16:creationId xmlns:a16="http://schemas.microsoft.com/office/drawing/2014/main" id="{2860A63D-81EF-C938-E559-B7C1F7F0905B}"/>
              </a:ext>
            </a:extLst>
          </p:cNvPr>
          <p:cNvSpPr/>
          <p:nvPr/>
        </p:nvSpPr>
        <p:spPr>
          <a:xfrm>
            <a:off x="4767821" y="605039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22" name="図 53">
            <a:extLst>
              <a:ext uri="{FF2B5EF4-FFF2-40B4-BE49-F238E27FC236}">
                <a16:creationId xmlns:a16="http://schemas.microsoft.com/office/drawing/2014/main" id="{DF0B6A93-B529-D14E-7AB1-2F85D9E5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66" y="5730051"/>
            <a:ext cx="1358721" cy="2027693"/>
          </a:xfrm>
          <a:prstGeom prst="rect">
            <a:avLst/>
          </a:prstGeom>
        </p:spPr>
      </p:pic>
      <p:pic>
        <p:nvPicPr>
          <p:cNvPr id="123" name="図 54">
            <a:extLst>
              <a:ext uri="{FF2B5EF4-FFF2-40B4-BE49-F238E27FC236}">
                <a16:creationId xmlns:a16="http://schemas.microsoft.com/office/drawing/2014/main" id="{963FD2EB-AE63-839D-E22C-32ABF412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635" y="6634452"/>
            <a:ext cx="225389" cy="70485"/>
          </a:xfrm>
          <a:prstGeom prst="rect">
            <a:avLst/>
          </a:prstGeom>
        </p:spPr>
      </p:pic>
      <p:pic>
        <p:nvPicPr>
          <p:cNvPr id="124" name="図 56">
            <a:extLst>
              <a:ext uri="{FF2B5EF4-FFF2-40B4-BE49-F238E27FC236}">
                <a16:creationId xmlns:a16="http://schemas.microsoft.com/office/drawing/2014/main" id="{A4F47CC2-1D8D-1CDE-9D51-2D58C6F8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448" y="6634452"/>
            <a:ext cx="303288" cy="70485"/>
          </a:xfrm>
          <a:prstGeom prst="rect">
            <a:avLst/>
          </a:prstGeom>
        </p:spPr>
      </p:pic>
      <p:pic>
        <p:nvPicPr>
          <p:cNvPr id="125" name="図 59">
            <a:extLst>
              <a:ext uri="{FF2B5EF4-FFF2-40B4-BE49-F238E27FC236}">
                <a16:creationId xmlns:a16="http://schemas.microsoft.com/office/drawing/2014/main" id="{53B8B65A-1998-A3FC-3B50-CD44F1F3F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83" y="6614451"/>
            <a:ext cx="213781" cy="97543"/>
          </a:xfrm>
          <a:prstGeom prst="rect">
            <a:avLst/>
          </a:prstGeom>
        </p:spPr>
      </p:pic>
      <p:pic>
        <p:nvPicPr>
          <p:cNvPr id="126" name="図 61">
            <a:extLst>
              <a:ext uri="{FF2B5EF4-FFF2-40B4-BE49-F238E27FC236}">
                <a16:creationId xmlns:a16="http://schemas.microsoft.com/office/drawing/2014/main" id="{26BC934D-8271-740B-4118-644E1774B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9092" y="6107047"/>
            <a:ext cx="350550" cy="72867"/>
          </a:xfrm>
          <a:prstGeom prst="rect">
            <a:avLst/>
          </a:prstGeom>
        </p:spPr>
      </p:pic>
      <p:pic>
        <p:nvPicPr>
          <p:cNvPr id="127" name="図 62">
            <a:extLst>
              <a:ext uri="{FF2B5EF4-FFF2-40B4-BE49-F238E27FC236}">
                <a16:creationId xmlns:a16="http://schemas.microsoft.com/office/drawing/2014/main" id="{D309321E-AD02-97FD-300B-B89E59F07F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308" y="6232771"/>
            <a:ext cx="1319075" cy="194424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C4160024-70E3-01D9-27C3-D2E1E0725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9816" y="6593646"/>
            <a:ext cx="1319075" cy="915864"/>
          </a:xfrm>
          <a:prstGeom prst="rect">
            <a:avLst/>
          </a:prstGeom>
        </p:spPr>
      </p:pic>
      <p:sp>
        <p:nvSpPr>
          <p:cNvPr id="131" name="テキスト ボックス 40">
            <a:extLst>
              <a:ext uri="{FF2B5EF4-FFF2-40B4-BE49-F238E27FC236}">
                <a16:creationId xmlns:a16="http://schemas.microsoft.com/office/drawing/2014/main" id="{AE081A24-8A4F-E3A0-D5A6-9D5F1A9B8040}"/>
              </a:ext>
            </a:extLst>
          </p:cNvPr>
          <p:cNvSpPr txBox="1"/>
          <p:nvPr/>
        </p:nvSpPr>
        <p:spPr>
          <a:xfrm>
            <a:off x="5952053" y="7621964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6,860</a:t>
            </a:r>
            <a:endParaRPr kumimoji="1" lang="ja-JP" altLang="en-US" sz="600" dirty="0"/>
          </a:p>
        </p:txBody>
      </p:sp>
      <p:sp>
        <p:nvSpPr>
          <p:cNvPr id="132" name="テキスト ボックス 87">
            <a:extLst>
              <a:ext uri="{FF2B5EF4-FFF2-40B4-BE49-F238E27FC236}">
                <a16:creationId xmlns:a16="http://schemas.microsoft.com/office/drawing/2014/main" id="{59A34B77-8E3E-2AA2-694E-54E534BC3DD8}"/>
              </a:ext>
            </a:extLst>
          </p:cNvPr>
          <p:cNvSpPr txBox="1"/>
          <p:nvPr/>
        </p:nvSpPr>
        <p:spPr>
          <a:xfrm>
            <a:off x="3624998" y="6061725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sp>
        <p:nvSpPr>
          <p:cNvPr id="134" name="テキスト ボックス 87">
            <a:extLst>
              <a:ext uri="{FF2B5EF4-FFF2-40B4-BE49-F238E27FC236}">
                <a16:creationId xmlns:a16="http://schemas.microsoft.com/office/drawing/2014/main" id="{BC15C3B6-CDC2-742E-4C04-10E218E3BD24}"/>
              </a:ext>
            </a:extLst>
          </p:cNvPr>
          <p:cNvSpPr txBox="1"/>
          <p:nvPr/>
        </p:nvSpPr>
        <p:spPr>
          <a:xfrm>
            <a:off x="5411584" y="6058841"/>
            <a:ext cx="9885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500" dirty="0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DB65C2E7-6862-212D-C447-072E7CFF0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8492" y="6597457"/>
            <a:ext cx="1326878" cy="935244"/>
          </a:xfrm>
          <a:prstGeom prst="rect">
            <a:avLst/>
          </a:prstGeom>
        </p:spPr>
      </p:pic>
      <p:pic>
        <p:nvPicPr>
          <p:cNvPr id="140" name="図 41">
            <a:extLst>
              <a:ext uri="{FF2B5EF4-FFF2-40B4-BE49-F238E27FC236}">
                <a16:creationId xmlns:a16="http://schemas.microsoft.com/office/drawing/2014/main" id="{B07BD910-BC9F-A41E-55F2-CACF76E9C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91" y="6742567"/>
            <a:ext cx="1297391" cy="643111"/>
          </a:xfrm>
          <a:prstGeom prst="rect">
            <a:avLst/>
          </a:prstGeom>
        </p:spPr>
      </p:pic>
      <p:sp>
        <p:nvSpPr>
          <p:cNvPr id="141" name="正方形/長方形 48">
            <a:extLst>
              <a:ext uri="{FF2B5EF4-FFF2-40B4-BE49-F238E27FC236}">
                <a16:creationId xmlns:a16="http://schemas.microsoft.com/office/drawing/2014/main" id="{1EF27866-8EA8-D594-8C02-3F4CE47C27B6}"/>
              </a:ext>
            </a:extLst>
          </p:cNvPr>
          <p:cNvSpPr/>
          <p:nvPr/>
        </p:nvSpPr>
        <p:spPr>
          <a:xfrm>
            <a:off x="3941418" y="6399735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42" name="グラフィックス 49" descr="右向き指示マーク">
            <a:extLst>
              <a:ext uri="{FF2B5EF4-FFF2-40B4-BE49-F238E27FC236}">
                <a16:creationId xmlns:a16="http://schemas.microsoft.com/office/drawing/2014/main" id="{D4A5F00A-55C8-0E14-2413-FDE075A61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4581841" y="6525484"/>
            <a:ext cx="253626" cy="25362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63452DA-A3B6-6B98-38CD-3BEDB4E2E8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575" y="4533902"/>
            <a:ext cx="1319075" cy="915864"/>
          </a:xfrm>
          <a:prstGeom prst="rect">
            <a:avLst/>
          </a:prstGeom>
        </p:spPr>
      </p:pic>
      <p:pic>
        <p:nvPicPr>
          <p:cNvPr id="148" name="図 41">
            <a:extLst>
              <a:ext uri="{FF2B5EF4-FFF2-40B4-BE49-F238E27FC236}">
                <a16:creationId xmlns:a16="http://schemas.microsoft.com/office/drawing/2014/main" id="{D6275901-36E8-5E86-885B-B4199A374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97" y="4682823"/>
            <a:ext cx="1297391" cy="64311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490548A-F9C4-9FFD-54D6-898F905F0F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7756" y="2347224"/>
            <a:ext cx="1319075" cy="915864"/>
          </a:xfrm>
          <a:prstGeom prst="rect">
            <a:avLst/>
          </a:prstGeom>
        </p:spPr>
      </p:pic>
      <p:pic>
        <p:nvPicPr>
          <p:cNvPr id="150" name="図 41">
            <a:extLst>
              <a:ext uri="{FF2B5EF4-FFF2-40B4-BE49-F238E27FC236}">
                <a16:creationId xmlns:a16="http://schemas.microsoft.com/office/drawing/2014/main" id="{DC8483D2-77CF-90E2-B81C-F71291259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0023" y="2499741"/>
            <a:ext cx="1297391" cy="6431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40A628-EAD9-202B-C016-8D5CD044287D}"/>
              </a:ext>
            </a:extLst>
          </p:cNvPr>
          <p:cNvGrpSpPr/>
          <p:nvPr/>
        </p:nvGrpSpPr>
        <p:grpSpPr>
          <a:xfrm>
            <a:off x="2475196" y="5994633"/>
            <a:ext cx="233681" cy="628270"/>
            <a:chOff x="2694385" y="4873406"/>
            <a:chExt cx="233681" cy="628270"/>
          </a:xfrm>
        </p:grpSpPr>
        <p:sp>
          <p:nvSpPr>
            <p:cNvPr id="16" name="台形 241">
              <a:extLst>
                <a:ext uri="{FF2B5EF4-FFF2-40B4-BE49-F238E27FC236}">
                  <a16:creationId xmlns:a16="http://schemas.microsoft.com/office/drawing/2014/main" id="{67052118-E24D-7E22-90C4-FC339AF022E3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F208FB-2B4E-346D-C20C-9BD85EB57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3806AF8-72B6-31CA-37C5-FF0D74BDDC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46" y="5585558"/>
            <a:ext cx="542614" cy="441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9F029-D4EF-5025-9815-F44143C7337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-1" r="49106" b="54506"/>
          <a:stretch/>
        </p:blipFill>
        <p:spPr>
          <a:xfrm>
            <a:off x="2063213" y="5602609"/>
            <a:ext cx="593101" cy="318967"/>
          </a:xfrm>
          <a:prstGeom prst="rect">
            <a:avLst/>
          </a:prstGeom>
        </p:spPr>
      </p:pic>
      <p:sp>
        <p:nvSpPr>
          <p:cNvPr id="23" name="二等辺三角形 1">
            <a:extLst>
              <a:ext uri="{FF2B5EF4-FFF2-40B4-BE49-F238E27FC236}">
                <a16:creationId xmlns:a16="http://schemas.microsoft.com/office/drawing/2014/main" id="{F1A6284E-C5AA-5273-68CB-AD1AA83481B5}"/>
              </a:ext>
            </a:extLst>
          </p:cNvPr>
          <p:cNvSpPr/>
          <p:nvPr/>
        </p:nvSpPr>
        <p:spPr>
          <a:xfrm>
            <a:off x="2528215" y="5287500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40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5-4-3. Stocktaking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Stocktaking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System quantity,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*The quantity in the system will be displayed.</a:t>
            </a:r>
          </a:p>
          <a:p>
            <a:r>
              <a:rPr kumimoji="1" lang="en-US" altLang="ja-JP" sz="800" b="1" dirty="0">
                <a:latin typeface="+mj-lt"/>
              </a:rPr>
              <a:t>Act Qty : </a:t>
            </a:r>
            <a:r>
              <a:rPr kumimoji="1" lang="en-US" altLang="ja-JP" sz="800" dirty="0">
                <a:latin typeface="+mj-lt"/>
              </a:rPr>
              <a:t>Actual quantity,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84949" y="243207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07423" y="2634937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2207787" y="5269324"/>
            <a:ext cx="97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808-0210031-00</a:t>
            </a:r>
            <a:endParaRPr kumimoji="1" lang="en-US" altLang="ja-JP" sz="600" dirty="0"/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2024-02-03</a:t>
            </a:r>
            <a:endParaRPr kumimoji="1" lang="ja-JP" altLang="en-US" sz="600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996374" y="455669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EE39DBA2-9E4B-C37A-9E59-9B196BE77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582" y="1973637"/>
            <a:ext cx="436337" cy="106315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4C532488-A39B-B1B2-85EB-FDABCCA9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13" y="2165354"/>
            <a:ext cx="436337" cy="106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CB7C0-3C06-490D-AB41-8EEF2A60A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60" y="1533388"/>
            <a:ext cx="1404015" cy="1986486"/>
          </a:xfrm>
          <a:prstGeom prst="rect">
            <a:avLst/>
          </a:prstGeom>
          <a:ln>
            <a:solidFill>
              <a:srgbClr val="666666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4CD1B-8D76-4DA3-8F1E-A534D6706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56" y="4254626"/>
            <a:ext cx="1436936" cy="2029396"/>
          </a:xfrm>
          <a:prstGeom prst="rect">
            <a:avLst/>
          </a:prstGeom>
          <a:ln>
            <a:solidFill>
              <a:srgbClr val="666666"/>
            </a:solidFill>
          </a:ln>
        </p:spPr>
      </p:pic>
      <p:sp>
        <p:nvSpPr>
          <p:cNvPr id="32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4112678" y="6047759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3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4753101" y="6173508"/>
            <a:ext cx="253626" cy="2536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6C4EA0-1382-F8AC-A25C-D7C0720B7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9" y="4257107"/>
            <a:ext cx="1404015" cy="1986486"/>
          </a:xfrm>
          <a:prstGeom prst="rect">
            <a:avLst/>
          </a:prstGeom>
          <a:ln>
            <a:solidFill>
              <a:srgbClr val="666666"/>
            </a:solidFill>
          </a:ln>
        </p:spPr>
      </p:pic>
      <p:sp>
        <p:nvSpPr>
          <p:cNvPr id="38" name="矢印: 右 71">
            <a:extLst>
              <a:ext uri="{FF2B5EF4-FFF2-40B4-BE49-F238E27FC236}">
                <a16:creationId xmlns:a16="http://schemas.microsoft.com/office/drawing/2014/main" id="{B1A8C483-C84A-2A0B-5D45-646A2E8B5990}"/>
              </a:ext>
            </a:extLst>
          </p:cNvPr>
          <p:cNvSpPr/>
          <p:nvPr/>
        </p:nvSpPr>
        <p:spPr>
          <a:xfrm>
            <a:off x="3085983" y="455669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9" name="図 358">
            <a:extLst>
              <a:ext uri="{FF2B5EF4-FFF2-40B4-BE49-F238E27FC236}">
                <a16:creationId xmlns:a16="http://schemas.microsoft.com/office/drawing/2014/main" id="{58F3507E-FC53-0815-FC82-941AF550F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8679" y="4314083"/>
            <a:ext cx="1075165" cy="745191"/>
          </a:xfrm>
          <a:prstGeom prst="rect">
            <a:avLst/>
          </a:prstGeom>
        </p:spPr>
      </p:pic>
      <p:pic>
        <p:nvPicPr>
          <p:cNvPr id="41" name="図 359">
            <a:extLst>
              <a:ext uri="{FF2B5EF4-FFF2-40B4-BE49-F238E27FC236}">
                <a16:creationId xmlns:a16="http://schemas.microsoft.com/office/drawing/2014/main" id="{C7883A5B-6E09-66C9-3E63-8F2B3443E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709" y="4700979"/>
            <a:ext cx="847293" cy="112175"/>
          </a:xfrm>
          <a:prstGeom prst="rect">
            <a:avLst/>
          </a:prstGeom>
        </p:spPr>
      </p:pic>
      <p:sp>
        <p:nvSpPr>
          <p:cNvPr id="42" name="テキスト ボックス 360">
            <a:extLst>
              <a:ext uri="{FF2B5EF4-FFF2-40B4-BE49-F238E27FC236}">
                <a16:creationId xmlns:a16="http://schemas.microsoft.com/office/drawing/2014/main" id="{766F1AEC-D6AF-1C6C-B93A-09C2DAE8AD3B}"/>
              </a:ext>
            </a:extLst>
          </p:cNvPr>
          <p:cNvSpPr txBox="1"/>
          <p:nvPr/>
        </p:nvSpPr>
        <p:spPr>
          <a:xfrm>
            <a:off x="5478689" y="4592526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43" name="Picture 2" descr="info&quot; Icon - Download for free – Iconduck">
            <a:extLst>
              <a:ext uri="{FF2B5EF4-FFF2-40B4-BE49-F238E27FC236}">
                <a16:creationId xmlns:a16="http://schemas.microsoft.com/office/drawing/2014/main" id="{2681BFE4-302C-2B9F-8F5A-7B6CF27A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77" y="4396052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360">
            <a:extLst>
              <a:ext uri="{FF2B5EF4-FFF2-40B4-BE49-F238E27FC236}">
                <a16:creationId xmlns:a16="http://schemas.microsoft.com/office/drawing/2014/main" id="{691A40A2-76DF-D7CE-D4FE-8ED97C5CA7A6}"/>
              </a:ext>
            </a:extLst>
          </p:cNvPr>
          <p:cNvSpPr txBox="1"/>
          <p:nvPr/>
        </p:nvSpPr>
        <p:spPr>
          <a:xfrm>
            <a:off x="5522766" y="4704418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sp>
        <p:nvSpPr>
          <p:cNvPr id="45" name="矢印: 右 287">
            <a:extLst>
              <a:ext uri="{FF2B5EF4-FFF2-40B4-BE49-F238E27FC236}">
                <a16:creationId xmlns:a16="http://schemas.microsoft.com/office/drawing/2014/main" id="{48C974BC-3004-BD8B-40EC-58777109C475}"/>
              </a:ext>
            </a:extLst>
          </p:cNvPr>
          <p:cNvSpPr/>
          <p:nvPr/>
        </p:nvSpPr>
        <p:spPr>
          <a:xfrm>
            <a:off x="4991347" y="4565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43AC0AEE-3BF1-61D8-9485-EE8059E4F19B}"/>
              </a:ext>
            </a:extLst>
          </p:cNvPr>
          <p:cNvSpPr/>
          <p:nvPr/>
        </p:nvSpPr>
        <p:spPr>
          <a:xfrm>
            <a:off x="5020671" y="5456134"/>
            <a:ext cx="1156198" cy="641328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5300"/>
              <a:gd name="adj6" fmla="val -66337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Auto insert the KANBAN item qty</a:t>
            </a:r>
            <a:endParaRPr kumimoji="1" lang="ja-JP" altLang="en-US" sz="700" dirty="0"/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C0D3C89E-7B57-361A-41F0-03A6E91E775D}"/>
              </a:ext>
            </a:extLst>
          </p:cNvPr>
          <p:cNvSpPr/>
          <p:nvPr/>
        </p:nvSpPr>
        <p:spPr>
          <a:xfrm>
            <a:off x="2074703" y="6555828"/>
            <a:ext cx="1156198" cy="641328"/>
          </a:xfrm>
          <a:prstGeom prst="borderCallout2">
            <a:avLst>
              <a:gd name="adj1" fmla="val -1863"/>
              <a:gd name="adj2" fmla="val 34513"/>
              <a:gd name="adj3" fmla="val -33349"/>
              <a:gd name="adj4" fmla="val 34258"/>
              <a:gd name="adj5" fmla="val -96288"/>
              <a:gd name="adj6" fmla="val 122153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r>
              <a:rPr kumimoji="1" lang="en-US" altLang="ja-JP" sz="700" b="1" dirty="0">
                <a:latin typeface="+mj-lt"/>
              </a:rPr>
              <a:t>Period time</a:t>
            </a:r>
          </a:p>
          <a:p>
            <a:r>
              <a:rPr kumimoji="1" lang="en-US" altLang="ja-JP" sz="700" b="1" dirty="0">
                <a:latin typeface="+mj-lt"/>
              </a:rPr>
              <a:t>RM : daily / weekly / monthly</a:t>
            </a:r>
          </a:p>
          <a:p>
            <a:r>
              <a:rPr kumimoji="1" lang="en-US" altLang="ja-JP" sz="700" b="1" dirty="0">
                <a:latin typeface="+mj-lt"/>
              </a:rPr>
              <a:t>FG : weekly / monthly</a:t>
            </a:r>
          </a:p>
          <a:p>
            <a:endParaRPr kumimoji="1" lang="ja-JP" altLang="en-US" sz="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E3EFB0-04FC-AFA0-4542-EF7D1950D3BF}"/>
              </a:ext>
            </a:extLst>
          </p:cNvPr>
          <p:cNvGrpSpPr/>
          <p:nvPr/>
        </p:nvGrpSpPr>
        <p:grpSpPr>
          <a:xfrm>
            <a:off x="2607189" y="4457855"/>
            <a:ext cx="233681" cy="628270"/>
            <a:chOff x="2694385" y="4873406"/>
            <a:chExt cx="233681" cy="628270"/>
          </a:xfrm>
        </p:grpSpPr>
        <p:sp>
          <p:nvSpPr>
            <p:cNvPr id="21" name="台形 241">
              <a:extLst>
                <a:ext uri="{FF2B5EF4-FFF2-40B4-BE49-F238E27FC236}">
                  <a16:creationId xmlns:a16="http://schemas.microsoft.com/office/drawing/2014/main" id="{AD315ABB-8CD3-EFEE-0386-7EBD57956F0A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AB3CAC5-F5EF-5BC2-DE43-A15565475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87979B-1D87-CCF4-3A92-0251F8486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69" y="3860055"/>
            <a:ext cx="542614" cy="441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CEFEC-2D30-541C-12C0-FEB93EB62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" r="49106" b="54506"/>
          <a:stretch/>
        </p:blipFill>
        <p:spPr>
          <a:xfrm>
            <a:off x="1911236" y="3877106"/>
            <a:ext cx="593101" cy="318967"/>
          </a:xfrm>
          <a:prstGeom prst="rect">
            <a:avLst/>
          </a:prstGeom>
        </p:spPr>
      </p:pic>
      <p:sp>
        <p:nvSpPr>
          <p:cNvPr id="8" name="二等辺三角形 1">
            <a:extLst>
              <a:ext uri="{FF2B5EF4-FFF2-40B4-BE49-F238E27FC236}">
                <a16:creationId xmlns:a16="http://schemas.microsoft.com/office/drawing/2014/main" id="{A01E0E8C-4F86-6AB5-D138-91CB5ECE5291}"/>
              </a:ext>
            </a:extLst>
          </p:cNvPr>
          <p:cNvSpPr/>
          <p:nvPr/>
        </p:nvSpPr>
        <p:spPr>
          <a:xfrm>
            <a:off x="2164242" y="423019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5-4-4. Change Location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Change Location 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Old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New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5327" y="282419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801" y="3027050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B28A8A-BCD0-2237-77D2-F094DA14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375" y="2437276"/>
            <a:ext cx="381033" cy="1123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66601DA-F930-C0A9-EF4C-8D16B3EE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60" y="2199975"/>
            <a:ext cx="381033" cy="1123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F6774D3-D644-F54B-4259-49F26853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872" y="1996948"/>
            <a:ext cx="381033" cy="112377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D0B8579-8FA7-8405-C7E1-ED997A6F1147}"/>
              </a:ext>
            </a:extLst>
          </p:cNvPr>
          <p:cNvSpPr/>
          <p:nvPr/>
        </p:nvSpPr>
        <p:spPr>
          <a:xfrm>
            <a:off x="6939350" y="4863194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0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7504185" y="4852361"/>
            <a:ext cx="253626" cy="25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ADA11-A3C6-48F3-152D-ACF8335FE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607" y="1682199"/>
            <a:ext cx="1470530" cy="1624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7EC1D-7035-BD34-F268-0CB7F4431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97" y="3999613"/>
            <a:ext cx="1410356" cy="16240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83C8D0-505D-BA0B-4B4D-D77DE8D2A4C8}"/>
              </a:ext>
            </a:extLst>
          </p:cNvPr>
          <p:cNvSpPr/>
          <p:nvPr/>
        </p:nvSpPr>
        <p:spPr>
          <a:xfrm>
            <a:off x="6995538" y="6192140"/>
            <a:ext cx="715607" cy="1921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b="1" u="sng" dirty="0">
                <a:solidFill>
                  <a:schemeClr val="tx1"/>
                </a:solidFill>
              </a:rPr>
              <a:t>50.00</a:t>
            </a:r>
          </a:p>
        </p:txBody>
      </p:sp>
      <p:sp>
        <p:nvSpPr>
          <p:cNvPr id="19" name="テキスト ボックス 68">
            <a:extLst>
              <a:ext uri="{FF2B5EF4-FFF2-40B4-BE49-F238E27FC236}">
                <a16:creationId xmlns:a16="http://schemas.microsoft.com/office/drawing/2014/main" id="{9F7D0B3C-0631-5936-37BB-EF7C66BBCCAC}"/>
              </a:ext>
            </a:extLst>
          </p:cNvPr>
          <p:cNvSpPr txBox="1"/>
          <p:nvPr/>
        </p:nvSpPr>
        <p:spPr>
          <a:xfrm>
            <a:off x="621605" y="5066765"/>
            <a:ext cx="97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24" name="矢印: 右 117">
            <a:extLst>
              <a:ext uri="{FF2B5EF4-FFF2-40B4-BE49-F238E27FC236}">
                <a16:creationId xmlns:a16="http://schemas.microsoft.com/office/drawing/2014/main" id="{4FC08BF7-5B2F-184A-FB6E-1345FCF25832}"/>
              </a:ext>
            </a:extLst>
          </p:cNvPr>
          <p:cNvSpPr/>
          <p:nvPr/>
        </p:nvSpPr>
        <p:spPr>
          <a:xfrm>
            <a:off x="1572381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54A0F-6A5D-3532-39BB-0CEC13F5EB84}"/>
              </a:ext>
            </a:extLst>
          </p:cNvPr>
          <p:cNvSpPr/>
          <p:nvPr/>
        </p:nvSpPr>
        <p:spPr>
          <a:xfrm>
            <a:off x="2509838" y="4991098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7BDE30-62D1-61E7-8595-8CD8676D0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50" y="3999613"/>
            <a:ext cx="1410356" cy="1624046"/>
          </a:xfrm>
          <a:prstGeom prst="rect">
            <a:avLst/>
          </a:prstGeom>
        </p:spPr>
      </p:pic>
      <p:sp>
        <p:nvSpPr>
          <p:cNvPr id="38" name="テキスト ボックス 68">
            <a:extLst>
              <a:ext uri="{FF2B5EF4-FFF2-40B4-BE49-F238E27FC236}">
                <a16:creationId xmlns:a16="http://schemas.microsoft.com/office/drawing/2014/main" id="{FC3F4C30-D65D-8BE8-2FC4-D1DACB1AEEC4}"/>
              </a:ext>
            </a:extLst>
          </p:cNvPr>
          <p:cNvSpPr txBox="1"/>
          <p:nvPr/>
        </p:nvSpPr>
        <p:spPr>
          <a:xfrm>
            <a:off x="3582966" y="5090935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endParaRPr kumimoji="1" lang="en-US" altLang="ja-JP" sz="600" dirty="0"/>
          </a:p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42" name="矢印: 右 117">
            <a:extLst>
              <a:ext uri="{FF2B5EF4-FFF2-40B4-BE49-F238E27FC236}">
                <a16:creationId xmlns:a16="http://schemas.microsoft.com/office/drawing/2014/main" id="{3044FE92-2A49-B28E-832A-B4D35497CCA6}"/>
              </a:ext>
            </a:extLst>
          </p:cNvPr>
          <p:cNvSpPr/>
          <p:nvPr/>
        </p:nvSpPr>
        <p:spPr>
          <a:xfrm>
            <a:off x="4471234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矢印: 右 117">
            <a:extLst>
              <a:ext uri="{FF2B5EF4-FFF2-40B4-BE49-F238E27FC236}">
                <a16:creationId xmlns:a16="http://schemas.microsoft.com/office/drawing/2014/main" id="{AE644EE2-9AB2-78FD-9149-8F8CC6ED29FB}"/>
              </a:ext>
            </a:extLst>
          </p:cNvPr>
          <p:cNvSpPr/>
          <p:nvPr/>
        </p:nvSpPr>
        <p:spPr>
          <a:xfrm>
            <a:off x="3311973" y="4271490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91">
            <a:extLst>
              <a:ext uri="{FF2B5EF4-FFF2-40B4-BE49-F238E27FC236}">
                <a16:creationId xmlns:a16="http://schemas.microsoft.com/office/drawing/2014/main" id="{610DAAA0-B11B-101C-0D6A-659F3654FA35}"/>
              </a:ext>
            </a:extLst>
          </p:cNvPr>
          <p:cNvSpPr txBox="1"/>
          <p:nvPr/>
        </p:nvSpPr>
        <p:spPr>
          <a:xfrm>
            <a:off x="2478917" y="43028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7" name="テキスト ボックス 92">
            <a:extLst>
              <a:ext uri="{FF2B5EF4-FFF2-40B4-BE49-F238E27FC236}">
                <a16:creationId xmlns:a16="http://schemas.microsoft.com/office/drawing/2014/main" id="{4D57B8EB-037C-D0DE-1531-E0883118B5A1}"/>
              </a:ext>
            </a:extLst>
          </p:cNvPr>
          <p:cNvSpPr txBox="1"/>
          <p:nvPr/>
        </p:nvSpPr>
        <p:spPr>
          <a:xfrm>
            <a:off x="1925516" y="44751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48" name="テキスト ボックス 93">
            <a:extLst>
              <a:ext uri="{FF2B5EF4-FFF2-40B4-BE49-F238E27FC236}">
                <a16:creationId xmlns:a16="http://schemas.microsoft.com/office/drawing/2014/main" id="{79C996A5-D05E-2070-D878-637349D1CC0A}"/>
              </a:ext>
            </a:extLst>
          </p:cNvPr>
          <p:cNvSpPr txBox="1"/>
          <p:nvPr/>
        </p:nvSpPr>
        <p:spPr>
          <a:xfrm>
            <a:off x="2570316" y="4654877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49" name="テキスト ボックス 91">
            <a:extLst>
              <a:ext uri="{FF2B5EF4-FFF2-40B4-BE49-F238E27FC236}">
                <a16:creationId xmlns:a16="http://schemas.microsoft.com/office/drawing/2014/main" id="{C8E6BBB1-F994-B10D-0166-A18888B5F159}"/>
              </a:ext>
            </a:extLst>
          </p:cNvPr>
          <p:cNvSpPr txBox="1"/>
          <p:nvPr/>
        </p:nvSpPr>
        <p:spPr>
          <a:xfrm>
            <a:off x="5380732" y="4308819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52" name="テキスト ボックス 92">
            <a:extLst>
              <a:ext uri="{FF2B5EF4-FFF2-40B4-BE49-F238E27FC236}">
                <a16:creationId xmlns:a16="http://schemas.microsoft.com/office/drawing/2014/main" id="{69EFC622-0B6F-0C66-0605-3B06CED8D720}"/>
              </a:ext>
            </a:extLst>
          </p:cNvPr>
          <p:cNvSpPr txBox="1"/>
          <p:nvPr/>
        </p:nvSpPr>
        <p:spPr>
          <a:xfrm>
            <a:off x="4827331" y="4481122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53" name="テキスト ボックス 93">
            <a:extLst>
              <a:ext uri="{FF2B5EF4-FFF2-40B4-BE49-F238E27FC236}">
                <a16:creationId xmlns:a16="http://schemas.microsoft.com/office/drawing/2014/main" id="{FB623A45-C25F-46F4-48C7-DE61F3035B66}"/>
              </a:ext>
            </a:extLst>
          </p:cNvPr>
          <p:cNvSpPr txBox="1"/>
          <p:nvPr/>
        </p:nvSpPr>
        <p:spPr>
          <a:xfrm>
            <a:off x="5472131" y="4660873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54" name="正方形/長方形 78">
            <a:extLst>
              <a:ext uri="{FF2B5EF4-FFF2-40B4-BE49-F238E27FC236}">
                <a16:creationId xmlns:a16="http://schemas.microsoft.com/office/drawing/2014/main" id="{3DF6CB14-C8CA-B189-DFCA-007057EF3B72}"/>
              </a:ext>
            </a:extLst>
          </p:cNvPr>
          <p:cNvSpPr/>
          <p:nvPr/>
        </p:nvSpPr>
        <p:spPr>
          <a:xfrm>
            <a:off x="5527328" y="5318003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5" name="グラフィックス 49" descr="右向き指示マーク">
            <a:extLst>
              <a:ext uri="{FF2B5EF4-FFF2-40B4-BE49-F238E27FC236}">
                <a16:creationId xmlns:a16="http://schemas.microsoft.com/office/drawing/2014/main" id="{8A5CFDC8-160F-1BE3-5667-90E3CAE3D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6092163" y="5307170"/>
            <a:ext cx="253626" cy="253626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3938D08-EAAC-1612-FD4D-BC46BCBB033C}"/>
              </a:ext>
            </a:extLst>
          </p:cNvPr>
          <p:cNvSpPr/>
          <p:nvPr/>
        </p:nvSpPr>
        <p:spPr>
          <a:xfrm>
            <a:off x="5416370" y="483317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F7C065-EA12-5787-31E0-8827B6D29B29}"/>
              </a:ext>
            </a:extLst>
          </p:cNvPr>
          <p:cNvSpPr/>
          <p:nvPr/>
        </p:nvSpPr>
        <p:spPr>
          <a:xfrm>
            <a:off x="2559953" y="48271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236BD9-3243-E5E7-9FA8-FAB68A821491}"/>
              </a:ext>
            </a:extLst>
          </p:cNvPr>
          <p:cNvSpPr/>
          <p:nvPr/>
        </p:nvSpPr>
        <p:spPr>
          <a:xfrm>
            <a:off x="5416370" y="500452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7664344-E5A6-2663-9940-EE91BCA64367}"/>
              </a:ext>
            </a:extLst>
          </p:cNvPr>
          <p:cNvSpPr txBox="1"/>
          <p:nvPr/>
        </p:nvSpPr>
        <p:spPr>
          <a:xfrm>
            <a:off x="803096" y="3666109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 pack change location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6C2B881-0651-C844-5CB8-062901821BCC}"/>
              </a:ext>
            </a:extLst>
          </p:cNvPr>
          <p:cNvSpPr/>
          <p:nvPr/>
        </p:nvSpPr>
        <p:spPr>
          <a:xfrm>
            <a:off x="579170" y="3658632"/>
            <a:ext cx="261610" cy="26161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2468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1000" b="1" kern="0" dirty="0">
                <a:solidFill>
                  <a:srgbClr val="02468F"/>
                </a:solidFill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621C35-E836-2764-4454-611E291A9507}"/>
              </a:ext>
            </a:extLst>
          </p:cNvPr>
          <p:cNvGrpSpPr/>
          <p:nvPr/>
        </p:nvGrpSpPr>
        <p:grpSpPr>
          <a:xfrm>
            <a:off x="1464824" y="4573409"/>
            <a:ext cx="233681" cy="628270"/>
            <a:chOff x="2694385" y="4873406"/>
            <a:chExt cx="233681" cy="628270"/>
          </a:xfrm>
        </p:grpSpPr>
        <p:sp>
          <p:nvSpPr>
            <p:cNvPr id="14" name="台形 241">
              <a:extLst>
                <a:ext uri="{FF2B5EF4-FFF2-40B4-BE49-F238E27FC236}">
                  <a16:creationId xmlns:a16="http://schemas.microsoft.com/office/drawing/2014/main" id="{CD3EB4E7-A8A9-9FD6-7FEC-74534D21B8EF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b="1" kern="0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5761D1-8376-BA9F-3D4C-741F57D23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7DF489-C46B-7E9B-AD06-5DD46153AC5C}"/>
              </a:ext>
            </a:extLst>
          </p:cNvPr>
          <p:cNvGrpSpPr/>
          <p:nvPr/>
        </p:nvGrpSpPr>
        <p:grpSpPr>
          <a:xfrm>
            <a:off x="4461199" y="4693349"/>
            <a:ext cx="233681" cy="628270"/>
            <a:chOff x="2694385" y="4873406"/>
            <a:chExt cx="233681" cy="628270"/>
          </a:xfrm>
        </p:grpSpPr>
        <p:sp>
          <p:nvSpPr>
            <p:cNvPr id="33" name="台形 241">
              <a:extLst>
                <a:ext uri="{FF2B5EF4-FFF2-40B4-BE49-F238E27FC236}">
                  <a16:creationId xmlns:a16="http://schemas.microsoft.com/office/drawing/2014/main" id="{6A6B846D-1874-57D2-CF39-3364130476EB}"/>
                </a:ext>
              </a:extLst>
            </p:cNvPr>
            <p:cNvSpPr/>
            <p:nvPr/>
          </p:nvSpPr>
          <p:spPr>
            <a:xfrm rot="9223765">
              <a:off x="2728398" y="4873406"/>
              <a:ext cx="199668" cy="200287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b="1" kern="0" dirty="0">
                <a:solidFill>
                  <a:prstClr val="black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81DB9C-29B6-4E37-DE24-C04FC4548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4385" y="5075095"/>
              <a:ext cx="173718" cy="4265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606C028-42C6-9A84-7947-0973B7C78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0" y="4185386"/>
            <a:ext cx="542614" cy="441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82534C-786E-FD87-AA24-87DECED97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7" y="4185531"/>
            <a:ext cx="542614" cy="441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BEC43A-EA51-FBC2-0A91-DC1CD4577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" r="49106" b="54506"/>
          <a:stretch/>
        </p:blipFill>
        <p:spPr>
          <a:xfrm>
            <a:off x="3660153" y="4648057"/>
            <a:ext cx="593101" cy="3189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69E9C4-4182-9AD9-B795-771E8033786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" r="49106" b="54506"/>
          <a:stretch/>
        </p:blipFill>
        <p:spPr>
          <a:xfrm>
            <a:off x="722539" y="4636129"/>
            <a:ext cx="593101" cy="318967"/>
          </a:xfrm>
          <a:prstGeom prst="rect">
            <a:avLst/>
          </a:prstGeom>
        </p:spPr>
      </p:pic>
      <p:sp>
        <p:nvSpPr>
          <p:cNvPr id="35" name="二等辺三角形 1">
            <a:extLst>
              <a:ext uri="{FF2B5EF4-FFF2-40B4-BE49-F238E27FC236}">
                <a16:creationId xmlns:a16="http://schemas.microsoft.com/office/drawing/2014/main" id="{1F743577-0042-4385-EC9C-3A9AC5F4F13B}"/>
              </a:ext>
            </a:extLst>
          </p:cNvPr>
          <p:cNvSpPr/>
          <p:nvPr/>
        </p:nvSpPr>
        <p:spPr>
          <a:xfrm>
            <a:off x="1416774" y="3927719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9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</a:t>
            </a:r>
          </a:p>
          <a:p>
            <a:r>
              <a:rPr kumimoji="1" lang="en-US" altLang="ja-JP" sz="1100" b="1" dirty="0"/>
              <a:t>5-5-1. Login-Menu</a:t>
            </a:r>
          </a:p>
        </p:txBody>
      </p:sp>
      <p:pic>
        <p:nvPicPr>
          <p:cNvPr id="155" name="Picture 1">
            <a:extLst>
              <a:ext uri="{FF2B5EF4-FFF2-40B4-BE49-F238E27FC236}">
                <a16:creationId xmlns:a16="http://schemas.microsoft.com/office/drawing/2014/main" id="{F9D38755-CF94-457D-B07C-B5C7FA61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1532803"/>
            <a:ext cx="3552834" cy="293849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A671E3CB-8A1A-4924-9222-E16E4316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48" y="1779451"/>
            <a:ext cx="1680164" cy="364390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230FB62C-013C-4F4B-BB45-3E93D2567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85" y="1725673"/>
            <a:ext cx="1478408" cy="46486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D5CCBB21-1B73-4B80-81A6-77140DD39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342830" y="2651419"/>
            <a:ext cx="423825" cy="141275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B02AB56-A3DD-4FB7-8E38-78574EF98895}"/>
              </a:ext>
            </a:extLst>
          </p:cNvPr>
          <p:cNvSpPr txBox="1"/>
          <p:nvPr/>
        </p:nvSpPr>
        <p:spPr>
          <a:xfrm>
            <a:off x="1294334" y="2622222"/>
            <a:ext cx="1263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ja-JP" sz="800" dirty="0">
                <a:latin typeface="Josefin Sans" panose="020B0604020202020204" pitchFamily="2" charset="0"/>
              </a:rPr>
              <a:t>admin</a:t>
            </a:r>
            <a:endParaRPr lang="ja-JP" altLang="en-US" sz="800" dirty="0"/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4255828" y="2188967"/>
            <a:ext cx="2092960" cy="975360"/>
          </a:xfrm>
          <a:prstGeom prst="wedgeRectCallout">
            <a:avLst>
              <a:gd name="adj1" fmla="val -73746"/>
              <a:gd name="adj2" fmla="val 3125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Prepare user ID and password for MAS-T.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Please log in with  MAS-T user ID and password.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ID: admin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Pass: 1234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8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117F3-6D2A-17ED-DF9F-973C08AF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6" y="1582846"/>
            <a:ext cx="5983802" cy="264422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5-5-2. Main-Menu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1679268" y="1772491"/>
            <a:ext cx="2092960" cy="975360"/>
          </a:xfrm>
          <a:prstGeom prst="wedgeRectCallout">
            <a:avLst>
              <a:gd name="adj1" fmla="val -70833"/>
              <a:gd name="adj2" fmla="val 16875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[Schedule]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[Inbound]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[Outbound]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[Stock Management]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[Master Management]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F2C73D9-335B-4A1C-B78C-F5FCC121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0" y="4386726"/>
            <a:ext cx="911865" cy="29383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ABA6EAB-D422-4E0E-920B-7E2116252234}"/>
              </a:ext>
            </a:extLst>
          </p:cNvPr>
          <p:cNvSpPr txBox="1"/>
          <p:nvPr/>
        </p:nvSpPr>
        <p:spPr>
          <a:xfrm>
            <a:off x="814833" y="446728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AE2A44F-872B-4FF8-94BD-3E0C6B555003}"/>
              </a:ext>
            </a:extLst>
          </p:cNvPr>
          <p:cNvSpPr/>
          <p:nvPr/>
        </p:nvSpPr>
        <p:spPr>
          <a:xfrm>
            <a:off x="785468" y="4439526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B05662C-B132-4626-9E24-C3054579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9" y="7107646"/>
            <a:ext cx="911865" cy="29383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F1B44A-694A-4837-88D2-039405FC2729}"/>
              </a:ext>
            </a:extLst>
          </p:cNvPr>
          <p:cNvSpPr txBox="1"/>
          <p:nvPr/>
        </p:nvSpPr>
        <p:spPr>
          <a:xfrm>
            <a:off x="825604" y="714325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28DEE305-AC3D-4C2D-9F4D-55E6F2CD8473}"/>
              </a:ext>
            </a:extLst>
          </p:cNvPr>
          <p:cNvCxnSpPr>
            <a:cxnSpLocks/>
            <a:stCxn id="56" idx="1"/>
            <a:endCxn id="41" idx="1"/>
          </p:cNvCxnSpPr>
          <p:nvPr/>
        </p:nvCxnSpPr>
        <p:spPr>
          <a:xfrm rot="10800000" flipH="1" flipV="1">
            <a:off x="476760" y="1772491"/>
            <a:ext cx="308707" cy="2769885"/>
          </a:xfrm>
          <a:prstGeom prst="bentConnector3">
            <a:avLst>
              <a:gd name="adj1" fmla="val -7405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FE0FFEBC-0B33-4D42-87FE-A892173AFC60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 flipH="1" flipV="1">
            <a:off x="467400" y="1919319"/>
            <a:ext cx="335370" cy="3403452"/>
          </a:xfrm>
          <a:prstGeom prst="bentConnector3">
            <a:avLst>
              <a:gd name="adj1" fmla="val -6816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ADF2C08C-35EC-4D49-A5B5-7BB74C531724}"/>
              </a:ext>
            </a:extLst>
          </p:cNvPr>
          <p:cNvCxnSpPr>
            <a:cxnSpLocks/>
            <a:stCxn id="28" idx="1"/>
            <a:endCxn id="83" idx="1"/>
          </p:cNvCxnSpPr>
          <p:nvPr/>
        </p:nvCxnSpPr>
        <p:spPr>
          <a:xfrm rot="10800000" flipH="1" flipV="1">
            <a:off x="467399" y="2058013"/>
            <a:ext cx="360889" cy="4877507"/>
          </a:xfrm>
          <a:prstGeom prst="bentConnector3">
            <a:avLst>
              <a:gd name="adj1" fmla="val -6334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672FD6D1-F83F-42EF-83B9-0A5A3E71802F}"/>
              </a:ext>
            </a:extLst>
          </p:cNvPr>
          <p:cNvCxnSpPr>
            <a:cxnSpLocks/>
            <a:stCxn id="41" idx="3"/>
            <a:endCxn id="67" idx="2"/>
          </p:cNvCxnSpPr>
          <p:nvPr/>
        </p:nvCxnSpPr>
        <p:spPr>
          <a:xfrm flipV="1">
            <a:off x="1731935" y="4438038"/>
            <a:ext cx="2916191" cy="10433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FAC82798-BDD8-4B88-AF68-B2C911F208B8}"/>
              </a:ext>
            </a:extLst>
          </p:cNvPr>
          <p:cNvSpPr/>
          <p:nvPr/>
        </p:nvSpPr>
        <p:spPr>
          <a:xfrm>
            <a:off x="4648126" y="433518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F461CA09-AA60-432F-B74D-C4367D586030}"/>
              </a:ext>
            </a:extLst>
          </p:cNvPr>
          <p:cNvCxnSpPr>
            <a:cxnSpLocks/>
            <a:stCxn id="95" idx="3"/>
            <a:endCxn id="73" idx="2"/>
          </p:cNvCxnSpPr>
          <p:nvPr/>
        </p:nvCxnSpPr>
        <p:spPr>
          <a:xfrm>
            <a:off x="1745511" y="6818256"/>
            <a:ext cx="377069" cy="11222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EA5B4825-839C-4102-BD07-CE5E015FF385}"/>
              </a:ext>
            </a:extLst>
          </p:cNvPr>
          <p:cNvSpPr/>
          <p:nvPr/>
        </p:nvSpPr>
        <p:spPr>
          <a:xfrm>
            <a:off x="2122580" y="6713751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Stock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FA18765-ED96-4399-B03E-1EBCFF2B6CCF}"/>
              </a:ext>
            </a:extLst>
          </p:cNvPr>
          <p:cNvSpPr/>
          <p:nvPr/>
        </p:nvSpPr>
        <p:spPr>
          <a:xfrm>
            <a:off x="4863390" y="8693647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Master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A51756C-E936-48E1-B2F7-EA62BA369328}"/>
              </a:ext>
            </a:extLst>
          </p:cNvPr>
          <p:cNvSpPr/>
          <p:nvPr/>
        </p:nvSpPr>
        <p:spPr>
          <a:xfrm>
            <a:off x="467400" y="1864406"/>
            <a:ext cx="431232" cy="1098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CFBBD6-4E3F-482D-8837-4DEA5B21CAC7}"/>
              </a:ext>
            </a:extLst>
          </p:cNvPr>
          <p:cNvSpPr/>
          <p:nvPr/>
        </p:nvSpPr>
        <p:spPr>
          <a:xfrm>
            <a:off x="467400" y="2003413"/>
            <a:ext cx="431232" cy="1092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71B4905-53EE-4422-9496-3795ACFACB98}"/>
              </a:ext>
            </a:extLst>
          </p:cNvPr>
          <p:cNvSpPr/>
          <p:nvPr/>
        </p:nvSpPr>
        <p:spPr>
          <a:xfrm>
            <a:off x="987452" y="1824104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2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235B992-2A1A-45F9-A5A3-CEF9DB0CC88C}"/>
              </a:ext>
            </a:extLst>
          </p:cNvPr>
          <p:cNvSpPr/>
          <p:nvPr/>
        </p:nvSpPr>
        <p:spPr>
          <a:xfrm>
            <a:off x="987452" y="1996479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3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7AA8675-9109-4278-B2C8-76D3EEA094E4}"/>
              </a:ext>
            </a:extLst>
          </p:cNvPr>
          <p:cNvSpPr/>
          <p:nvPr/>
        </p:nvSpPr>
        <p:spPr>
          <a:xfrm>
            <a:off x="476761" y="1712434"/>
            <a:ext cx="421870" cy="12011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44A416D-4787-4427-B2F6-6BA137F5208C}"/>
              </a:ext>
            </a:extLst>
          </p:cNvPr>
          <p:cNvSpPr/>
          <p:nvPr/>
        </p:nvSpPr>
        <p:spPr>
          <a:xfrm>
            <a:off x="987452" y="165409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1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0131488-045F-43F0-8E03-A44FB7A9349C}"/>
              </a:ext>
            </a:extLst>
          </p:cNvPr>
          <p:cNvSpPr/>
          <p:nvPr/>
        </p:nvSpPr>
        <p:spPr>
          <a:xfrm>
            <a:off x="465028" y="2144092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6B1FE2C8-AECC-4504-A607-F725FFE440D5}"/>
              </a:ext>
            </a:extLst>
          </p:cNvPr>
          <p:cNvSpPr/>
          <p:nvPr/>
        </p:nvSpPr>
        <p:spPr>
          <a:xfrm>
            <a:off x="985493" y="217403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4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C090A79A-8C68-4A18-928E-A31B8558D1B1}"/>
              </a:ext>
            </a:extLst>
          </p:cNvPr>
          <p:cNvSpPr/>
          <p:nvPr/>
        </p:nvSpPr>
        <p:spPr>
          <a:xfrm>
            <a:off x="985493" y="2356855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5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cxnSp>
        <p:nvCxnSpPr>
          <p:cNvPr id="69" name="コネクタ: カギ線 68">
            <a:extLst>
              <a:ext uri="{FF2B5EF4-FFF2-40B4-BE49-F238E27FC236}">
                <a16:creationId xmlns:a16="http://schemas.microsoft.com/office/drawing/2014/main" id="{779047FF-1C5E-47DA-8B64-8D976FFEC647}"/>
              </a:ext>
            </a:extLst>
          </p:cNvPr>
          <p:cNvCxnSpPr>
            <a:cxnSpLocks/>
            <a:stCxn id="62" idx="1"/>
            <a:endCxn id="124" idx="2"/>
          </p:cNvCxnSpPr>
          <p:nvPr/>
        </p:nvCxnSpPr>
        <p:spPr>
          <a:xfrm rot="10800000" flipH="1" flipV="1">
            <a:off x="465028" y="2200544"/>
            <a:ext cx="4359878" cy="6249153"/>
          </a:xfrm>
          <a:prstGeom prst="bentConnector4">
            <a:avLst>
              <a:gd name="adj1" fmla="val -5243"/>
              <a:gd name="adj2" fmla="val 103658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5C99A4AE-3897-4437-A1A1-14CE3D02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34" y="6788606"/>
            <a:ext cx="911865" cy="293831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56BC994-1C28-4E98-8A6B-1047F4A40CCA}"/>
              </a:ext>
            </a:extLst>
          </p:cNvPr>
          <p:cNvSpPr txBox="1"/>
          <p:nvPr/>
        </p:nvSpPr>
        <p:spPr>
          <a:xfrm>
            <a:off x="828289" y="685088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Stocktaking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87D8FF8-66D9-4594-B5D4-B4183240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6157674"/>
            <a:ext cx="911865" cy="293831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765C124-9BFD-42B3-B29A-0CFF9E6E97DE}"/>
              </a:ext>
            </a:extLst>
          </p:cNvPr>
          <p:cNvSpPr txBox="1"/>
          <p:nvPr/>
        </p:nvSpPr>
        <p:spPr>
          <a:xfrm>
            <a:off x="827462" y="6219950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B027EB1-1C14-4226-905F-4498DFDD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4" y="6473027"/>
            <a:ext cx="911865" cy="29383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A7B4B2B-3BEE-410F-8732-29A6A9FDE78D}"/>
              </a:ext>
            </a:extLst>
          </p:cNvPr>
          <p:cNvSpPr txBox="1"/>
          <p:nvPr/>
        </p:nvSpPr>
        <p:spPr>
          <a:xfrm>
            <a:off x="823019" y="653530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4407D55-A9D4-4371-AFD2-D3A91C4957F8}"/>
              </a:ext>
            </a:extLst>
          </p:cNvPr>
          <p:cNvSpPr/>
          <p:nvPr/>
        </p:nvSpPr>
        <p:spPr>
          <a:xfrm>
            <a:off x="799044" y="6196812"/>
            <a:ext cx="946467" cy="12428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588B6212-9BC1-430B-8D22-3AA9F32F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54" y="6841417"/>
            <a:ext cx="911865" cy="293831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BDE3BCC-C2A7-4D4A-B961-65FE2A49D12C}"/>
              </a:ext>
            </a:extLst>
          </p:cNvPr>
          <p:cNvSpPr txBox="1"/>
          <p:nvPr/>
        </p:nvSpPr>
        <p:spPr>
          <a:xfrm>
            <a:off x="4882809" y="690369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Name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E302E4BF-21FB-4352-88C2-3B255222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8113816"/>
            <a:ext cx="911865" cy="293831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850098F-250D-40CB-91A9-53820A08E36C}"/>
              </a:ext>
            </a:extLst>
          </p:cNvPr>
          <p:cNvSpPr txBox="1"/>
          <p:nvPr/>
        </p:nvSpPr>
        <p:spPr>
          <a:xfrm>
            <a:off x="3916330" y="814561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credential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59F363E-0E41-47B1-AB44-1E17FDBA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78" y="6521216"/>
            <a:ext cx="911865" cy="293831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5249793C-2FEB-4E73-93DC-33DF9F55DD84}"/>
              </a:ext>
            </a:extLst>
          </p:cNvPr>
          <p:cNvSpPr txBox="1"/>
          <p:nvPr/>
        </p:nvSpPr>
        <p:spPr>
          <a:xfrm>
            <a:off x="4883533" y="658349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Authority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4365F0A8-52DE-48E0-97CC-74B15DD5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428" y="7466070"/>
            <a:ext cx="911865" cy="293831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58CF1CE-06C8-49E7-8EC6-488EC96066F4}"/>
              </a:ext>
            </a:extLst>
          </p:cNvPr>
          <p:cNvSpPr txBox="1"/>
          <p:nvPr/>
        </p:nvSpPr>
        <p:spPr>
          <a:xfrm>
            <a:off x="3918783" y="752834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Location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DB48A1AE-90F3-4E8C-84E5-F66DD17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95" y="7781423"/>
            <a:ext cx="911865" cy="293831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8D6606F-3CA1-4692-B87F-12E320844083}"/>
              </a:ext>
            </a:extLst>
          </p:cNvPr>
          <p:cNvSpPr txBox="1"/>
          <p:nvPr/>
        </p:nvSpPr>
        <p:spPr>
          <a:xfrm>
            <a:off x="3918150" y="784369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5C8B6B43-299C-4CE0-A0AD-7AA7214AE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6830516"/>
            <a:ext cx="911865" cy="293831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ECF1DBB-57BE-4C41-B588-27C39855F227}"/>
              </a:ext>
            </a:extLst>
          </p:cNvPr>
          <p:cNvSpPr txBox="1"/>
          <p:nvPr/>
        </p:nvSpPr>
        <p:spPr>
          <a:xfrm>
            <a:off x="3916330" y="685088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Item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DAB4738C-3620-40F3-8F38-8AF9D93B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152" y="7145869"/>
            <a:ext cx="911865" cy="293831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CEF6CA0-5CAF-4D69-998C-EA86A1B1D478}"/>
              </a:ext>
            </a:extLst>
          </p:cNvPr>
          <p:cNvSpPr txBox="1"/>
          <p:nvPr/>
        </p:nvSpPr>
        <p:spPr>
          <a:xfrm>
            <a:off x="3919507" y="720814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Customer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27F87F66-6023-4AE3-81C2-380E7979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75" y="6518951"/>
            <a:ext cx="911865" cy="293831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8A65484-26DF-404A-B451-7934C3DB18F0}"/>
              </a:ext>
            </a:extLst>
          </p:cNvPr>
          <p:cNvSpPr txBox="1"/>
          <p:nvPr/>
        </p:nvSpPr>
        <p:spPr>
          <a:xfrm>
            <a:off x="3916330" y="6539317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Supplier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0A2912D1-931D-435E-944B-4FE9F90E1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01" y="7156799"/>
            <a:ext cx="911865" cy="293831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442881C-B9E4-4F8A-B217-FDD6E6E73B67}"/>
              </a:ext>
            </a:extLst>
          </p:cNvPr>
          <p:cNvSpPr txBox="1"/>
          <p:nvPr/>
        </p:nvSpPr>
        <p:spPr>
          <a:xfrm>
            <a:off x="4880356" y="721907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Packing Standard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25AAEB85-8082-436C-BC3F-A9301DD915CA}"/>
              </a:ext>
            </a:extLst>
          </p:cNvPr>
          <p:cNvSpPr/>
          <p:nvPr/>
        </p:nvSpPr>
        <p:spPr>
          <a:xfrm>
            <a:off x="3807557" y="6474476"/>
            <a:ext cx="2034697" cy="19752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126" name="コネクタ: カギ線 125">
            <a:extLst>
              <a:ext uri="{FF2B5EF4-FFF2-40B4-BE49-F238E27FC236}">
                <a16:creationId xmlns:a16="http://schemas.microsoft.com/office/drawing/2014/main" id="{13316A1E-8D14-4AE2-A721-8583814FAA0A}"/>
              </a:ext>
            </a:extLst>
          </p:cNvPr>
          <p:cNvCxnSpPr>
            <a:cxnSpLocks/>
            <a:stCxn id="124" idx="3"/>
            <a:endCxn id="76" idx="0"/>
          </p:cNvCxnSpPr>
          <p:nvPr/>
        </p:nvCxnSpPr>
        <p:spPr>
          <a:xfrm flipH="1">
            <a:off x="5653342" y="7462087"/>
            <a:ext cx="188912" cy="1231560"/>
          </a:xfrm>
          <a:prstGeom prst="bentConnector4">
            <a:avLst>
              <a:gd name="adj1" fmla="val -121009"/>
              <a:gd name="adj2" fmla="val 9009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4DEDA-3076-4F4E-F484-4E22289072DC}"/>
              </a:ext>
            </a:extLst>
          </p:cNvPr>
          <p:cNvSpPr/>
          <p:nvPr/>
        </p:nvSpPr>
        <p:spPr>
          <a:xfrm>
            <a:off x="465028" y="2288475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6CBF6E45-E0CA-91FB-CC8B-CCD990231388}"/>
              </a:ext>
            </a:extLst>
          </p:cNvPr>
          <p:cNvCxnSpPr>
            <a:cxnSpLocks/>
            <a:stCxn id="33" idx="1"/>
            <a:endCxn id="124" idx="0"/>
          </p:cNvCxnSpPr>
          <p:nvPr/>
        </p:nvCxnSpPr>
        <p:spPr>
          <a:xfrm rot="10800000" flipH="1" flipV="1">
            <a:off x="465028" y="2344928"/>
            <a:ext cx="4359878" cy="4129548"/>
          </a:xfrm>
          <a:prstGeom prst="bentConnector4">
            <a:avLst>
              <a:gd name="adj1" fmla="val -5243"/>
              <a:gd name="adj2" fmla="val 88573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>
            <a:extLst>
              <a:ext uri="{FF2B5EF4-FFF2-40B4-BE49-F238E27FC236}">
                <a16:creationId xmlns:a16="http://schemas.microsoft.com/office/drawing/2014/main" id="{7281B18F-F842-E425-72DD-065455CD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4" y="4694177"/>
            <a:ext cx="911865" cy="293831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4AE44C1-1A86-5554-8290-E467CAA1D8B5}"/>
              </a:ext>
            </a:extLst>
          </p:cNvPr>
          <p:cNvSpPr txBox="1"/>
          <p:nvPr/>
        </p:nvSpPr>
        <p:spPr>
          <a:xfrm>
            <a:off x="811107" y="477473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628143B-6268-9951-051A-C0C6265BCF99}"/>
              </a:ext>
            </a:extLst>
          </p:cNvPr>
          <p:cNvSpPr/>
          <p:nvPr/>
        </p:nvSpPr>
        <p:spPr>
          <a:xfrm>
            <a:off x="781742" y="4746977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0F9C1568-69DB-D877-5213-32C85CB0A3BD}"/>
              </a:ext>
            </a:extLst>
          </p:cNvPr>
          <p:cNvCxnSpPr>
            <a:cxnSpLocks/>
            <a:stCxn id="47" idx="3"/>
            <a:endCxn id="58" idx="2"/>
          </p:cNvCxnSpPr>
          <p:nvPr/>
        </p:nvCxnSpPr>
        <p:spPr>
          <a:xfrm flipV="1">
            <a:off x="1728209" y="4694058"/>
            <a:ext cx="2932107" cy="15577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F73FB825-EDAB-3CD1-D215-E6D70D99E8BD}"/>
              </a:ext>
            </a:extLst>
          </p:cNvPr>
          <p:cNvSpPr/>
          <p:nvPr/>
        </p:nvSpPr>
        <p:spPr>
          <a:xfrm>
            <a:off x="4660316" y="459120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F9004F37-6AF7-A265-B064-DDAF3DF0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0" y="5162015"/>
            <a:ext cx="911865" cy="29383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FA6F378-4499-4B38-BE1D-0FE20DFFB4BB}"/>
              </a:ext>
            </a:extLst>
          </p:cNvPr>
          <p:cNvSpPr txBox="1"/>
          <p:nvPr/>
        </p:nvSpPr>
        <p:spPr>
          <a:xfrm>
            <a:off x="738632" y="5242571"/>
            <a:ext cx="104063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1783B51-56CF-314E-F0B1-81F23E591EFA}"/>
              </a:ext>
            </a:extLst>
          </p:cNvPr>
          <p:cNvSpPr/>
          <p:nvPr/>
        </p:nvSpPr>
        <p:spPr>
          <a:xfrm>
            <a:off x="793088" y="5214815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A277CEF2-4C7A-8EBF-D782-8496DE9C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4" y="5469466"/>
            <a:ext cx="911865" cy="293831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92807EE-02C8-5E32-68DA-2DF9809C1433}"/>
              </a:ext>
            </a:extLst>
          </p:cNvPr>
          <p:cNvSpPr txBox="1"/>
          <p:nvPr/>
        </p:nvSpPr>
        <p:spPr>
          <a:xfrm>
            <a:off x="712046" y="5550022"/>
            <a:ext cx="111294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A9519B9-E9F4-5003-F7ED-9794F45FA227}"/>
              </a:ext>
            </a:extLst>
          </p:cNvPr>
          <p:cNvSpPr/>
          <p:nvPr/>
        </p:nvSpPr>
        <p:spPr>
          <a:xfrm>
            <a:off x="789362" y="5522266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FDC8778A-12EE-3C94-FBCC-14F28360A24E}"/>
              </a:ext>
            </a:extLst>
          </p:cNvPr>
          <p:cNvSpPr/>
          <p:nvPr/>
        </p:nvSpPr>
        <p:spPr>
          <a:xfrm>
            <a:off x="4660316" y="4925079"/>
            <a:ext cx="16592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Inquiry Report</a:t>
            </a: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19E0B8F9-25C4-997E-73C3-BD2649D81B38}"/>
              </a:ext>
            </a:extLst>
          </p:cNvPr>
          <p:cNvSpPr/>
          <p:nvPr/>
        </p:nvSpPr>
        <p:spPr>
          <a:xfrm>
            <a:off x="4672506" y="5181099"/>
            <a:ext cx="164701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Inquiry Report</a:t>
            </a:r>
          </a:p>
        </p:txBody>
      </p:sp>
      <p:cxnSp>
        <p:nvCxnSpPr>
          <p:cNvPr id="102" name="コネクタ: カギ線 101">
            <a:extLst>
              <a:ext uri="{FF2B5EF4-FFF2-40B4-BE49-F238E27FC236}">
                <a16:creationId xmlns:a16="http://schemas.microsoft.com/office/drawing/2014/main" id="{E972ABEF-9185-B9B4-3563-C99456001214}"/>
              </a:ext>
            </a:extLst>
          </p:cNvPr>
          <p:cNvCxnSpPr>
            <a:cxnSpLocks/>
            <a:stCxn id="68" idx="3"/>
            <a:endCxn id="98" idx="2"/>
          </p:cNvCxnSpPr>
          <p:nvPr/>
        </p:nvCxnSpPr>
        <p:spPr>
          <a:xfrm flipV="1">
            <a:off x="1779269" y="5027930"/>
            <a:ext cx="2881047" cy="29928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コネクタ: カギ線 126">
            <a:extLst>
              <a:ext uri="{FF2B5EF4-FFF2-40B4-BE49-F238E27FC236}">
                <a16:creationId xmlns:a16="http://schemas.microsoft.com/office/drawing/2014/main" id="{AEC729D6-2DF8-C365-F9D7-29E94750E9CC}"/>
              </a:ext>
            </a:extLst>
          </p:cNvPr>
          <p:cNvCxnSpPr>
            <a:cxnSpLocks/>
            <a:stCxn id="90" idx="3"/>
            <a:endCxn id="101" idx="2"/>
          </p:cNvCxnSpPr>
          <p:nvPr/>
        </p:nvCxnSpPr>
        <p:spPr>
          <a:xfrm flipV="1">
            <a:off x="1735829" y="5283950"/>
            <a:ext cx="2936677" cy="341167"/>
          </a:xfrm>
          <a:prstGeom prst="bentConnector3">
            <a:avLst>
              <a:gd name="adj1" fmla="val 54152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118">
            <a:extLst>
              <a:ext uri="{FF2B5EF4-FFF2-40B4-BE49-F238E27FC236}">
                <a16:creationId xmlns:a16="http://schemas.microsoft.com/office/drawing/2014/main" id="{28BCF835-1C20-9564-4532-A3676CB5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98" y="7478719"/>
            <a:ext cx="911865" cy="293831"/>
          </a:xfrm>
          <a:prstGeom prst="rect">
            <a:avLst/>
          </a:prstGeom>
        </p:spPr>
      </p:pic>
      <p:sp>
        <p:nvSpPr>
          <p:cNvPr id="9" name="テキスト ボックス 119">
            <a:extLst>
              <a:ext uri="{FF2B5EF4-FFF2-40B4-BE49-F238E27FC236}">
                <a16:creationId xmlns:a16="http://schemas.microsoft.com/office/drawing/2014/main" id="{5E4E7EBA-A569-1C7E-9BC2-4F56DAA354F3}"/>
              </a:ext>
            </a:extLst>
          </p:cNvPr>
          <p:cNvSpPr txBox="1"/>
          <p:nvPr/>
        </p:nvSpPr>
        <p:spPr>
          <a:xfrm>
            <a:off x="4887753" y="754099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NG Reason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2" name="図 118">
            <a:extLst>
              <a:ext uri="{FF2B5EF4-FFF2-40B4-BE49-F238E27FC236}">
                <a16:creationId xmlns:a16="http://schemas.microsoft.com/office/drawing/2014/main" id="{B5C4F2EA-F9FB-4940-657F-E00FCF2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98" y="7800639"/>
            <a:ext cx="911865" cy="293831"/>
          </a:xfrm>
          <a:prstGeom prst="rect">
            <a:avLst/>
          </a:prstGeom>
        </p:spPr>
      </p:pic>
      <p:sp>
        <p:nvSpPr>
          <p:cNvPr id="18" name="テキスト ボックス 119">
            <a:extLst>
              <a:ext uri="{FF2B5EF4-FFF2-40B4-BE49-F238E27FC236}">
                <a16:creationId xmlns:a16="http://schemas.microsoft.com/office/drawing/2014/main" id="{36E059A5-53E9-501D-4D2C-4C4781029C03}"/>
              </a:ext>
            </a:extLst>
          </p:cNvPr>
          <p:cNvSpPr txBox="1"/>
          <p:nvPr/>
        </p:nvSpPr>
        <p:spPr>
          <a:xfrm>
            <a:off x="4887753" y="786291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BOM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4" name="二等辺三角形 1">
            <a:extLst>
              <a:ext uri="{FF2B5EF4-FFF2-40B4-BE49-F238E27FC236}">
                <a16:creationId xmlns:a16="http://schemas.microsoft.com/office/drawing/2014/main" id="{2F52621A-A930-8E7B-BE3D-FB66E970E406}"/>
              </a:ext>
            </a:extLst>
          </p:cNvPr>
          <p:cNvSpPr/>
          <p:nvPr/>
        </p:nvSpPr>
        <p:spPr>
          <a:xfrm>
            <a:off x="5489918" y="815645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8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806C27-C83A-87D7-4284-759D0B45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7" y="1610718"/>
            <a:ext cx="5588000" cy="2538567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3EE8537F-451A-8005-34B5-F0B3EAC8714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二等辺三角形 1">
            <a:extLst>
              <a:ext uri="{FF2B5EF4-FFF2-40B4-BE49-F238E27FC236}">
                <a16:creationId xmlns:a16="http://schemas.microsoft.com/office/drawing/2014/main" id="{FF16B522-535D-7A73-2E68-CCF5DACC9116}"/>
              </a:ext>
            </a:extLst>
          </p:cNvPr>
          <p:cNvSpPr/>
          <p:nvPr/>
        </p:nvSpPr>
        <p:spPr>
          <a:xfrm>
            <a:off x="5837974" y="4358639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5251E-64F5-7DAF-BFDA-01D8CDF79DA2}"/>
              </a:ext>
            </a:extLst>
          </p:cNvPr>
          <p:cNvSpPr txBox="1"/>
          <p:nvPr/>
        </p:nvSpPr>
        <p:spPr>
          <a:xfrm>
            <a:off x="632177" y="4358640"/>
            <a:ext cx="558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Confirm and send data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User have to confirm the schedule after RM Inbound on handy.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3. User must input INVOICE NO/INVOICE DATE and send back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4. Send default </a:t>
            </a:r>
            <a:r>
              <a:rPr kumimoji="1" lang="en-US" sz="1200" kern="0" dirty="0" err="1">
                <a:solidFill>
                  <a:prstClr val="black"/>
                </a:solidFill>
              </a:rPr>
              <a:t>NGReason</a:t>
            </a:r>
            <a:r>
              <a:rPr kumimoji="1" lang="en-US" sz="1200" kern="0" dirty="0">
                <a:solidFill>
                  <a:prstClr val="black"/>
                </a:solidFill>
              </a:rPr>
              <a:t> code only for send back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5. Add new column transaction date(actual receive shift date) to INBOUND Table that will be set on inbound event. 8.30-20.30 (day shift)/20.30-8.29 (night shift)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7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5-5-3. Schedule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AAB5B34-FA13-C915-8EAB-9E16124C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7" y="1607016"/>
            <a:ext cx="5588000" cy="2516974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3EE8537F-451A-8005-34B5-F0B3EAC8714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9" name="二等辺三角形 1">
            <a:extLst>
              <a:ext uri="{FF2B5EF4-FFF2-40B4-BE49-F238E27FC236}">
                <a16:creationId xmlns:a16="http://schemas.microsoft.com/office/drawing/2014/main" id="{D951B27A-D68B-4D84-5EFB-CE3E51389C40}"/>
              </a:ext>
            </a:extLst>
          </p:cNvPr>
          <p:cNvSpPr/>
          <p:nvPr/>
        </p:nvSpPr>
        <p:spPr>
          <a:xfrm>
            <a:off x="5948578" y="4308561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D58C7-E2DC-2053-F8F0-D4568E93B330}"/>
              </a:ext>
            </a:extLst>
          </p:cNvPr>
          <p:cNvSpPr txBox="1"/>
          <p:nvPr/>
        </p:nvSpPr>
        <p:spPr>
          <a:xfrm>
            <a:off x="632177" y="4358640"/>
            <a:ext cx="558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Remark</a:t>
            </a:r>
          </a:p>
          <a:p>
            <a:pPr algn="l" defTabSz="914400"/>
            <a:endParaRPr kumimoji="1" lang="en-US" sz="12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1. Confirm and send data to ERP.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2. User have to confirm the schedule after FG outbound on handy.</a:t>
            </a:r>
          </a:p>
          <a:p>
            <a:pPr algn="l" defTabSz="914400"/>
            <a:r>
              <a:rPr kumimoji="1" lang="en-US" sz="1200" kern="0" dirty="0">
                <a:solidFill>
                  <a:prstClr val="black"/>
                </a:solidFill>
              </a:rPr>
              <a:t>3. Must input container number on Remark column.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5-5-4. Inbound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0AEE1-11B2-BCC3-AEFD-5931CD61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561606"/>
            <a:ext cx="5787073" cy="27914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4"/>
          <a:stretch/>
        </p:blipFill>
        <p:spPr>
          <a:xfrm>
            <a:off x="619760" y="1682496"/>
            <a:ext cx="5763451" cy="2726944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D51A4508-B235-9F76-AD08-861621ECF5A6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3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5-5-5. Outbound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4CF5D2-556B-3C70-E6A0-F0966B98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90" b="1"/>
          <a:stretch/>
        </p:blipFill>
        <p:spPr>
          <a:xfrm>
            <a:off x="547274" y="1458861"/>
            <a:ext cx="5763451" cy="2950579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57FFE2D8-E518-787E-43B5-EE5522639B60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5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7180B30-499B-6945-4DE1-1ED81D962704}"/>
              </a:ext>
            </a:extLst>
          </p:cNvPr>
          <p:cNvCxnSpPr>
            <a:cxnSpLocks/>
            <a:stCxn id="4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B3865C1-75B2-4279-A206-D537FC580716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B513C674-2760-4A3F-A0A8-3E4F9C7D53DC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BC77B6-A72F-423E-BE2E-9A22B6F717F6}"/>
              </a:ext>
            </a:extLst>
          </p:cNvPr>
          <p:cNvSpPr/>
          <p:nvPr/>
        </p:nvSpPr>
        <p:spPr>
          <a:xfrm>
            <a:off x="3341839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EAA3B7F-1988-4A22-AC06-70D6469DB04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8358342-E7F9-4476-B44A-7F5B2CCC3605}"/>
              </a:ext>
            </a:extLst>
          </p:cNvPr>
          <p:cNvCxnSpPr>
            <a:cxnSpLocks/>
          </p:cNvCxnSpPr>
          <p:nvPr/>
        </p:nvCxnSpPr>
        <p:spPr>
          <a:xfrm>
            <a:off x="4760643" y="346822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99CF50-377A-48F3-A242-54CAD267ABCB}"/>
              </a:ext>
            </a:extLst>
          </p:cNvPr>
          <p:cNvCxnSpPr>
            <a:cxnSpLocks/>
          </p:cNvCxnSpPr>
          <p:nvPr/>
        </p:nvCxnSpPr>
        <p:spPr>
          <a:xfrm>
            <a:off x="4775512" y="3756915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821916-99FF-47CA-96A6-72D38CFACAF7}"/>
              </a:ext>
            </a:extLst>
          </p:cNvPr>
          <p:cNvSpPr txBox="1"/>
          <p:nvPr/>
        </p:nvSpPr>
        <p:spPr>
          <a:xfrm>
            <a:off x="5080096" y="335796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470DFBE-6680-4515-9C31-AF052AA50A8B}"/>
              </a:ext>
            </a:extLst>
          </p:cNvPr>
          <p:cNvSpPr txBox="1"/>
          <p:nvPr/>
        </p:nvSpPr>
        <p:spPr>
          <a:xfrm>
            <a:off x="5080096" y="366781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77E42F-C721-4F63-B6DD-CA1CBD40FBE5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Network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A69A683-EDE4-4BE6-A244-F2C4EA44C94C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office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AC3B509-7E5E-4961-852F-BE339887FC36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フローチャート: 磁気ディスク 36">
            <a:extLst>
              <a:ext uri="{FF2B5EF4-FFF2-40B4-BE49-F238E27FC236}">
                <a16:creationId xmlns:a16="http://schemas.microsoft.com/office/drawing/2014/main" id="{739A4C3C-E776-4EFA-A5B7-390EE902F08B}"/>
              </a:ext>
            </a:extLst>
          </p:cNvPr>
          <p:cNvSpPr/>
          <p:nvPr/>
        </p:nvSpPr>
        <p:spPr>
          <a:xfrm>
            <a:off x="929456" y="3562239"/>
            <a:ext cx="990600" cy="843127"/>
          </a:xfrm>
          <a:prstGeom prst="flowChartMagneticDisk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DB</a:t>
            </a:r>
          </a:p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Middle tier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2C8B23-09AF-4DBD-82A9-3B9D2223ACEA}"/>
              </a:ext>
            </a:extLst>
          </p:cNvPr>
          <p:cNvCxnSpPr>
            <a:cxnSpLocks/>
            <a:stCxn id="37" idx="4"/>
            <a:endCxn id="4" idx="2"/>
          </p:cNvCxnSpPr>
          <p:nvPr/>
        </p:nvCxnSpPr>
        <p:spPr>
          <a:xfrm flipV="1">
            <a:off x="1920056" y="3983662"/>
            <a:ext cx="559888" cy="141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オブジェクト 123">
            <a:extLst>
              <a:ext uri="{FF2B5EF4-FFF2-40B4-BE49-F238E27FC236}">
                <a16:creationId xmlns:a16="http://schemas.microsoft.com/office/drawing/2014/main" id="{D596B5E9-BC36-4563-A99F-113F00204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822906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23A4901-91DF-4895-BCEE-15353B8D514C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5DCCF1-D6E7-AFC0-4672-4058EE3DF591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7305F-4599-865F-3A8B-3963955918D2}"/>
              </a:ext>
            </a:extLst>
          </p:cNvPr>
          <p:cNvCxnSpPr>
            <a:cxnSpLocks/>
            <a:stCxn id="4" idx="4"/>
            <a:endCxn id="31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A64B018-350E-9599-A3F6-23FAB639A755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465099-BEE7-F27B-787D-C04BD90F4620}"/>
              </a:ext>
            </a:extLst>
          </p:cNvPr>
          <p:cNvSpPr/>
          <p:nvPr/>
        </p:nvSpPr>
        <p:spPr>
          <a:xfrm>
            <a:off x="4203384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494E9B-CDBC-15C1-F527-9B1BD40C4457}"/>
              </a:ext>
            </a:extLst>
          </p:cNvPr>
          <p:cNvSpPr/>
          <p:nvPr/>
        </p:nvSpPr>
        <p:spPr>
          <a:xfrm>
            <a:off x="4119950" y="6406847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DCF896D-D58E-C353-6642-D428FAB6D676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16200000" flipV="1">
            <a:off x="2941153" y="5472124"/>
            <a:ext cx="832474" cy="78423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3B12C265-7A65-025C-C02F-68EAA70086D3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rot="16200000" flipV="1">
            <a:off x="3371925" y="5041352"/>
            <a:ext cx="832474" cy="16457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13CBB7C-2FC9-75F6-94A6-26C9D2BCAA13}"/>
              </a:ext>
            </a:extLst>
          </p:cNvPr>
          <p:cNvSpPr/>
          <p:nvPr/>
        </p:nvSpPr>
        <p:spPr>
          <a:xfrm>
            <a:off x="2210497" y="5765057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AACF302-BD08-0788-12FA-C64198C8EB17}"/>
              </a:ext>
            </a:extLst>
          </p:cNvPr>
          <p:cNvSpPr/>
          <p:nvPr/>
        </p:nvSpPr>
        <p:spPr>
          <a:xfrm>
            <a:off x="1671273" y="38519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6887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5-5-6. Stock Inquiry Report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DDCEB0-9CFF-AC7B-3364-0E44F541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91" y="1458861"/>
            <a:ext cx="5809218" cy="2875071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6B8F07B4-EEAD-E4DB-EB06-526B3AD61B0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1ABC5481-3124-035F-DDC8-D6F5A09D75CA}"/>
              </a:ext>
            </a:extLst>
          </p:cNvPr>
          <p:cNvSpPr/>
          <p:nvPr/>
        </p:nvSpPr>
        <p:spPr>
          <a:xfrm>
            <a:off x="3853180" y="1496060"/>
            <a:ext cx="914400" cy="612648"/>
          </a:xfrm>
          <a:prstGeom prst="borderCallout1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Add Summary Column to display the total qty.</a:t>
            </a:r>
          </a:p>
        </p:txBody>
      </p:sp>
      <p:sp>
        <p:nvSpPr>
          <p:cNvPr id="6" name="二等辺三角形 1">
            <a:extLst>
              <a:ext uri="{FF2B5EF4-FFF2-40B4-BE49-F238E27FC236}">
                <a16:creationId xmlns:a16="http://schemas.microsoft.com/office/drawing/2014/main" id="{C6525EC5-7BB4-A661-DDA8-BB603090A78F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02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5-5-7. Stock Maintenance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237B1C-4DF7-02F1-F91B-DFDDB82E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513768"/>
            <a:ext cx="5783009" cy="3003860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9BAFB65B-CAE6-CBC7-8BC3-28B1FB181426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0A348C82-BFEF-ABE8-7EAE-10BAEB449720}"/>
              </a:ext>
            </a:extLst>
          </p:cNvPr>
          <p:cNvSpPr/>
          <p:nvPr/>
        </p:nvSpPr>
        <p:spPr>
          <a:xfrm>
            <a:off x="4744720" y="1667510"/>
            <a:ext cx="914400" cy="612648"/>
          </a:xfrm>
          <a:prstGeom prst="borderCallout1">
            <a:avLst>
              <a:gd name="adj1" fmla="val 49223"/>
              <a:gd name="adj2" fmla="val 102917"/>
              <a:gd name="adj3" fmla="val 104104"/>
              <a:gd name="adj4" fmla="val 125625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Load from reason code master</a:t>
            </a:r>
          </a:p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Add new column for department 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60BF5-87CF-BB91-1ABB-F4117A626AC3}"/>
              </a:ext>
            </a:extLst>
          </p:cNvPr>
          <p:cNvSpPr txBox="1"/>
          <p:nvPr/>
        </p:nvSpPr>
        <p:spPr>
          <a:xfrm>
            <a:off x="6194675" y="2210908"/>
            <a:ext cx="191838" cy="1384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00" b="1" dirty="0"/>
              <a:t>Dept</a:t>
            </a:r>
          </a:p>
        </p:txBody>
      </p:sp>
      <p:sp>
        <p:nvSpPr>
          <p:cNvPr id="6" name="二等辺三角形 1">
            <a:extLst>
              <a:ext uri="{FF2B5EF4-FFF2-40B4-BE49-F238E27FC236}">
                <a16:creationId xmlns:a16="http://schemas.microsoft.com/office/drawing/2014/main" id="{00471E8A-D205-1805-9709-92D80A98901B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61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5-5-8. Stocktaking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4D173-D961-113F-FED3-9CE1005E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3" y="1513094"/>
            <a:ext cx="5831589" cy="2876026"/>
          </a:xfrm>
          <a:prstGeom prst="rect">
            <a:avLst/>
          </a:prstGeom>
        </p:spPr>
      </p:pic>
      <p:sp>
        <p:nvSpPr>
          <p:cNvPr id="6" name="正方形/長方形 11">
            <a:extLst>
              <a:ext uri="{FF2B5EF4-FFF2-40B4-BE49-F238E27FC236}">
                <a16:creationId xmlns:a16="http://schemas.microsoft.com/office/drawing/2014/main" id="{61BA1F46-B3C8-CF30-BBC9-08D5215CB171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5FA445E5-A863-2493-A1FA-1EA851FEC4E9}"/>
              </a:ext>
            </a:extLst>
          </p:cNvPr>
          <p:cNvSpPr/>
          <p:nvPr/>
        </p:nvSpPr>
        <p:spPr>
          <a:xfrm>
            <a:off x="3832543" y="1458861"/>
            <a:ext cx="1010920" cy="612648"/>
          </a:xfrm>
          <a:prstGeom prst="borderCallout1">
            <a:avLst>
              <a:gd name="adj1" fmla="val 83427"/>
              <a:gd name="adj2" fmla="val 103334"/>
              <a:gd name="adj3" fmla="val 176969"/>
              <a:gd name="adj4" fmla="val 137841"/>
            </a:avLst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Change the summary stocktaking to input box for compare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17F0C-E903-7CAB-DB07-84C1932710C7}"/>
              </a:ext>
            </a:extLst>
          </p:cNvPr>
          <p:cNvSpPr/>
          <p:nvPr/>
        </p:nvSpPr>
        <p:spPr>
          <a:xfrm>
            <a:off x="5334000" y="2527300"/>
            <a:ext cx="298450" cy="101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27432" rtlCol="0" anchor="ctr"/>
          <a:lstStyle/>
          <a:p>
            <a:pPr algn="r" defTabSz="914400"/>
            <a:r>
              <a:rPr kumimoji="1" lang="en-US" sz="400" kern="0" dirty="0">
                <a:solidFill>
                  <a:prstClr val="black"/>
                </a:solidFill>
              </a:rPr>
              <a:t>1960.00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A3EFD-6B3E-2FCE-782E-FF51F4EFFFD4}"/>
              </a:ext>
            </a:extLst>
          </p:cNvPr>
          <p:cNvSpPr/>
          <p:nvPr/>
        </p:nvSpPr>
        <p:spPr>
          <a:xfrm>
            <a:off x="5334000" y="3928856"/>
            <a:ext cx="298450" cy="101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27432" rtlCol="0" anchor="ctr"/>
          <a:lstStyle/>
          <a:p>
            <a:pPr algn="r" defTabSz="914400"/>
            <a:r>
              <a:rPr kumimoji="1" lang="en-US" sz="400" kern="0" dirty="0">
                <a:solidFill>
                  <a:prstClr val="black"/>
                </a:solidFill>
              </a:rPr>
              <a:t>1080.00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ABC73-3EDC-C2EF-3330-BD02A9AA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4081152"/>
            <a:ext cx="319652" cy="274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1F10D8-DDEF-0F26-B0CA-41A8B1D33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39" y="2673820"/>
            <a:ext cx="554900" cy="1210690"/>
          </a:xfrm>
          <a:prstGeom prst="rect">
            <a:avLst/>
          </a:prstGeom>
        </p:spPr>
      </p:pic>
      <p:sp>
        <p:nvSpPr>
          <p:cNvPr id="8" name="二等辺三角形 1">
            <a:extLst>
              <a:ext uri="{FF2B5EF4-FFF2-40B4-BE49-F238E27FC236}">
                <a16:creationId xmlns:a16="http://schemas.microsoft.com/office/drawing/2014/main" id="{DE7B63D6-5CB5-D835-AD8B-187E257536A3}"/>
              </a:ext>
            </a:extLst>
          </p:cNvPr>
          <p:cNvSpPr/>
          <p:nvPr/>
        </p:nvSpPr>
        <p:spPr>
          <a:xfrm>
            <a:off x="4843463" y="1269964"/>
            <a:ext cx="271599" cy="23413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6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5-5-9. Stock Maintenance Inquiry / Report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7796F4-774A-5B55-2561-9C25C627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500754"/>
            <a:ext cx="5801297" cy="2920314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E69957D9-A25A-50A0-F4A2-8BFF5C6550D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2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5-5-10. NG Reason master</a:t>
            </a:r>
          </a:p>
        </p:txBody>
      </p:sp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203B665A-BB83-5549-5583-605135DDB29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945FC-E645-7476-494E-223168B7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473808"/>
            <a:ext cx="5913437" cy="3599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98F04-BFB7-C5D1-B301-41CC4412E4F7}"/>
              </a:ext>
            </a:extLst>
          </p:cNvPr>
          <p:cNvSpPr txBox="1"/>
          <p:nvPr/>
        </p:nvSpPr>
        <p:spPr>
          <a:xfrm>
            <a:off x="2986088" y="1503922"/>
            <a:ext cx="1023937" cy="107722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NG Reason Master</a:t>
            </a:r>
          </a:p>
        </p:txBody>
      </p:sp>
    </p:spTree>
    <p:extLst>
      <p:ext uri="{BB962C8B-B14F-4D97-AF65-F5344CB8AC3E}">
        <p14:creationId xmlns:p14="http://schemas.microsoft.com/office/powerpoint/2010/main" val="101931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5-5-11. Supplier master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816D8-1685-CA3C-EC47-37866A98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" y="1567413"/>
            <a:ext cx="5646420" cy="3343275"/>
          </a:xfrm>
          <a:prstGeom prst="rect">
            <a:avLst/>
          </a:prstGeom>
        </p:spPr>
      </p:pic>
      <p:sp>
        <p:nvSpPr>
          <p:cNvPr id="6" name="正方形/長方形 11">
            <a:extLst>
              <a:ext uri="{FF2B5EF4-FFF2-40B4-BE49-F238E27FC236}">
                <a16:creationId xmlns:a16="http://schemas.microsoft.com/office/drawing/2014/main" id="{E6B1211F-0C40-3C61-BD0D-E9C33001F61C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471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5-5-12. Item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0D9D8-F21C-C3DC-6E53-7179BD3C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" y="1458861"/>
            <a:ext cx="5814060" cy="3386502"/>
          </a:xfrm>
          <a:prstGeom prst="rect">
            <a:avLst/>
          </a:prstGeom>
        </p:spPr>
      </p:pic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1B191E21-83EB-C78E-C1A5-2533EBA55912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37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5-5-13. Location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1B9736-438B-C026-1E0A-2BC06725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" y="1458861"/>
            <a:ext cx="5880545" cy="2609138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B33CC6B-037E-227A-97DE-34C115E2F08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6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5-5-14. User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5285A7-4426-3A8E-50C4-F980CAA5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" y="1458861"/>
            <a:ext cx="5770817" cy="1792970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12283045-5EA6-559A-7444-FA76066F46A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3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5-5-15. User Credential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34F976-E65E-CD24-2DD4-DB0AD7BC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" y="1458861"/>
            <a:ext cx="5797296" cy="2726207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EEA9C91-116C-27DE-A8B4-510EFAC866AA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7180B30-499B-6945-4DE1-1ED81D962704}"/>
              </a:ext>
            </a:extLst>
          </p:cNvPr>
          <p:cNvCxnSpPr>
            <a:cxnSpLocks/>
            <a:stCxn id="4" idx="3"/>
            <a:endCxn id="35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B3865C1-75B2-4279-A206-D537FC580716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B513C674-2760-4A3F-A0A8-3E4F9C7D53DC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8BC77B6-A72F-423E-BE2E-9A22B6F717F6}"/>
              </a:ext>
            </a:extLst>
          </p:cNvPr>
          <p:cNvSpPr/>
          <p:nvPr/>
        </p:nvSpPr>
        <p:spPr>
          <a:xfrm>
            <a:off x="3341839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EAA3B7F-1988-4A22-AC06-70D6469DB04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8358342-E7F9-4476-B44A-7F5B2CCC3605}"/>
              </a:ext>
            </a:extLst>
          </p:cNvPr>
          <p:cNvCxnSpPr>
            <a:cxnSpLocks/>
          </p:cNvCxnSpPr>
          <p:nvPr/>
        </p:nvCxnSpPr>
        <p:spPr>
          <a:xfrm>
            <a:off x="4760643" y="346822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A99CF50-377A-48F3-A242-54CAD267ABCB}"/>
              </a:ext>
            </a:extLst>
          </p:cNvPr>
          <p:cNvCxnSpPr>
            <a:cxnSpLocks/>
          </p:cNvCxnSpPr>
          <p:nvPr/>
        </p:nvCxnSpPr>
        <p:spPr>
          <a:xfrm>
            <a:off x="4775512" y="3756915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821916-99FF-47CA-96A6-72D38CFACAF7}"/>
              </a:ext>
            </a:extLst>
          </p:cNvPr>
          <p:cNvSpPr txBox="1"/>
          <p:nvPr/>
        </p:nvSpPr>
        <p:spPr>
          <a:xfrm>
            <a:off x="5080096" y="335796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470DFBE-6680-4515-9C31-AF052AA50A8B}"/>
              </a:ext>
            </a:extLst>
          </p:cNvPr>
          <p:cNvSpPr txBox="1"/>
          <p:nvPr/>
        </p:nvSpPr>
        <p:spPr>
          <a:xfrm>
            <a:off x="5080096" y="366781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F77E42F-C721-4F63-B6DD-CA1CBD40FBE5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Hardware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A69A683-EDE4-4BE6-A244-F2C4EA44C94C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office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AAC3B509-7E5E-4961-852F-BE339887FC36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TBFST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フローチャート: 磁気ディスク 36">
            <a:extLst>
              <a:ext uri="{FF2B5EF4-FFF2-40B4-BE49-F238E27FC236}">
                <a16:creationId xmlns:a16="http://schemas.microsoft.com/office/drawing/2014/main" id="{739A4C3C-E776-4EFA-A5B7-390EE902F08B}"/>
              </a:ext>
            </a:extLst>
          </p:cNvPr>
          <p:cNvSpPr/>
          <p:nvPr/>
        </p:nvSpPr>
        <p:spPr>
          <a:xfrm>
            <a:off x="929456" y="3562239"/>
            <a:ext cx="990600" cy="843127"/>
          </a:xfrm>
          <a:prstGeom prst="flowChartMagneticDisk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DB</a:t>
            </a:r>
          </a:p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Middle tier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12C8B23-09AF-4DBD-82A9-3B9D2223ACEA}"/>
              </a:ext>
            </a:extLst>
          </p:cNvPr>
          <p:cNvCxnSpPr>
            <a:cxnSpLocks/>
            <a:stCxn id="37" idx="4"/>
            <a:endCxn id="4" idx="2"/>
          </p:cNvCxnSpPr>
          <p:nvPr/>
        </p:nvCxnSpPr>
        <p:spPr>
          <a:xfrm flipV="1">
            <a:off x="1920056" y="3983662"/>
            <a:ext cx="559888" cy="141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オブジェクト 123">
            <a:extLst>
              <a:ext uri="{FF2B5EF4-FFF2-40B4-BE49-F238E27FC236}">
                <a16:creationId xmlns:a16="http://schemas.microsoft.com/office/drawing/2014/main" id="{D596B5E9-BC36-4563-A99F-113F00204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007256"/>
              </p:ext>
            </p:extLst>
          </p:nvPr>
        </p:nvGraphicFramePr>
        <p:xfrm>
          <a:off x="549729" y="1188215"/>
          <a:ext cx="5901871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06" imgH="1836172" progId="Excel.Sheet.12">
                  <p:embed/>
                </p:oleObj>
              </mc:Choice>
              <mc:Fallback>
                <p:oleObj name="Worksheet" r:id="rId2" imgW="5448406" imgH="1836172" progId="Excel.Sheet.12">
                  <p:embed/>
                  <p:pic>
                    <p:nvPicPr>
                      <p:cNvPr id="124" name="オブジェクト 123">
                        <a:extLst>
                          <a:ext uri="{FF2B5EF4-FFF2-40B4-BE49-F238E27FC236}">
                            <a16:creationId xmlns:a16="http://schemas.microsoft.com/office/drawing/2014/main" id="{D596B5E9-BC36-4563-A99F-113F00204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29" y="1188215"/>
                        <a:ext cx="5901871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23A4901-91DF-4895-BCEE-15353B8D514C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75DCCF1-D6E7-AFC0-4672-4058EE3DF591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237305F-4599-865F-3A8B-3963955918D2}"/>
              </a:ext>
            </a:extLst>
          </p:cNvPr>
          <p:cNvCxnSpPr>
            <a:cxnSpLocks/>
            <a:stCxn id="4" idx="4"/>
            <a:endCxn id="31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A64B018-350E-9599-A3F6-23FAB639A755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465099-BEE7-F27B-787D-C04BD90F4620}"/>
              </a:ext>
            </a:extLst>
          </p:cNvPr>
          <p:cNvSpPr/>
          <p:nvPr/>
        </p:nvSpPr>
        <p:spPr>
          <a:xfrm>
            <a:off x="4203384" y="6280481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4A494E9B-CDBC-15C1-F527-9B1BD40C4457}"/>
              </a:ext>
            </a:extLst>
          </p:cNvPr>
          <p:cNvSpPr/>
          <p:nvPr/>
        </p:nvSpPr>
        <p:spPr>
          <a:xfrm>
            <a:off x="4119950" y="6406847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DCF896D-D58E-C353-6642-D428FAB6D676}"/>
              </a:ext>
            </a:extLst>
          </p:cNvPr>
          <p:cNvCxnSpPr>
            <a:cxnSpLocks/>
            <a:stCxn id="36" idx="0"/>
            <a:endCxn id="35" idx="2"/>
          </p:cNvCxnSpPr>
          <p:nvPr/>
        </p:nvCxnSpPr>
        <p:spPr>
          <a:xfrm rot="16200000" flipV="1">
            <a:off x="2941153" y="5472124"/>
            <a:ext cx="832474" cy="78423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3B12C265-7A65-025C-C02F-68EAA70086D3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rot="16200000" flipV="1">
            <a:off x="3371925" y="5041352"/>
            <a:ext cx="832474" cy="16457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47">
            <a:extLst>
              <a:ext uri="{FF2B5EF4-FFF2-40B4-BE49-F238E27FC236}">
                <a16:creationId xmlns:a16="http://schemas.microsoft.com/office/drawing/2014/main" id="{6C48B049-6187-AB41-5EA7-7E584340E653}"/>
              </a:ext>
            </a:extLst>
          </p:cNvPr>
          <p:cNvSpPr/>
          <p:nvPr/>
        </p:nvSpPr>
        <p:spPr>
          <a:xfrm>
            <a:off x="3320621" y="4280057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6" name="正方形/長方形 50">
            <a:extLst>
              <a:ext uri="{FF2B5EF4-FFF2-40B4-BE49-F238E27FC236}">
                <a16:creationId xmlns:a16="http://schemas.microsoft.com/office/drawing/2014/main" id="{5CA91AA8-6766-891F-2D7C-4D261AA61FC4}"/>
              </a:ext>
            </a:extLst>
          </p:cNvPr>
          <p:cNvSpPr/>
          <p:nvPr/>
        </p:nvSpPr>
        <p:spPr>
          <a:xfrm>
            <a:off x="3342969" y="6654096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51">
            <a:extLst>
              <a:ext uri="{FF2B5EF4-FFF2-40B4-BE49-F238E27FC236}">
                <a16:creationId xmlns:a16="http://schemas.microsoft.com/office/drawing/2014/main" id="{E62C0B98-FA40-EDDF-3E13-AB7CA82CDDE6}"/>
              </a:ext>
            </a:extLst>
          </p:cNvPr>
          <p:cNvSpPr/>
          <p:nvPr/>
        </p:nvSpPr>
        <p:spPr>
          <a:xfrm>
            <a:off x="4203384" y="6652254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Charger 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8" name="矢印: 右 52">
            <a:extLst>
              <a:ext uri="{FF2B5EF4-FFF2-40B4-BE49-F238E27FC236}">
                <a16:creationId xmlns:a16="http://schemas.microsoft.com/office/drawing/2014/main" id="{E2945AA4-B618-FAA8-4210-1F48C1343BA1}"/>
              </a:ext>
            </a:extLst>
          </p:cNvPr>
          <p:cNvSpPr/>
          <p:nvPr/>
        </p:nvSpPr>
        <p:spPr>
          <a:xfrm>
            <a:off x="4120657" y="6791159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10" name="正方形/長方形 48">
            <a:extLst>
              <a:ext uri="{FF2B5EF4-FFF2-40B4-BE49-F238E27FC236}">
                <a16:creationId xmlns:a16="http://schemas.microsoft.com/office/drawing/2014/main" id="{6A764AC7-C3E8-6A82-DB09-0B59F20F7B28}"/>
              </a:ext>
            </a:extLst>
          </p:cNvPr>
          <p:cNvSpPr/>
          <p:nvPr/>
        </p:nvSpPr>
        <p:spPr>
          <a:xfrm>
            <a:off x="4690991" y="6953464"/>
            <a:ext cx="495907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AC220V*6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1424B05-3353-6C65-5102-0015E44D40A7}"/>
              </a:ext>
            </a:extLst>
          </p:cNvPr>
          <p:cNvSpPr/>
          <p:nvPr/>
        </p:nvSpPr>
        <p:spPr>
          <a:xfrm>
            <a:off x="2089258" y="575427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4459F6B-3E56-D89A-2D1D-620F187D9623}"/>
              </a:ext>
            </a:extLst>
          </p:cNvPr>
          <p:cNvSpPr/>
          <p:nvPr/>
        </p:nvSpPr>
        <p:spPr>
          <a:xfrm>
            <a:off x="1671273" y="3851952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71020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5-5-16. Authority Master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89B4EA-FFBB-F9B0-842A-99D2537A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5" y="1513757"/>
            <a:ext cx="5926484" cy="2741251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8E34D926-0F8C-C83E-7B9F-B5FD5BC45233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82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5-5-17. Name Master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499869-1D77-1EC7-33F7-F86623C8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1" y="1549061"/>
            <a:ext cx="5869002" cy="2612503"/>
          </a:xfrm>
          <a:prstGeom prst="rect">
            <a:avLst/>
          </a:prstGeom>
        </p:spPr>
      </p:pic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497F25EF-E291-A4CB-4FE7-CD85D1989614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86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5-5-18. Packing Standard Master</a:t>
            </a:r>
          </a:p>
        </p:txBody>
      </p:sp>
      <p:sp>
        <p:nvSpPr>
          <p:cNvPr id="2" name="正方形/長方形 17">
            <a:extLst>
              <a:ext uri="{FF2B5EF4-FFF2-40B4-BE49-F238E27FC236}">
                <a16:creationId xmlns:a16="http://schemas.microsoft.com/office/drawing/2014/main" id="{1973E543-3448-ADEC-98CA-42D58610DC92}"/>
              </a:ext>
            </a:extLst>
          </p:cNvPr>
          <p:cNvSpPr/>
          <p:nvPr/>
        </p:nvSpPr>
        <p:spPr>
          <a:xfrm>
            <a:off x="507415" y="568205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4" name="正方形/長方形 11">
            <a:extLst>
              <a:ext uri="{FF2B5EF4-FFF2-40B4-BE49-F238E27FC236}">
                <a16:creationId xmlns:a16="http://schemas.microsoft.com/office/drawing/2014/main" id="{B8A8F5D8-5168-6573-73FF-71BE1BA42FD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FBABB-8121-47AF-9EEE-1E19CB87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6" y="1455031"/>
            <a:ext cx="5888861" cy="39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41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</a:t>
            </a:r>
          </a:p>
          <a:p>
            <a:r>
              <a:rPr kumimoji="1" lang="en-US" altLang="ja-JP" sz="1100" b="1" dirty="0"/>
              <a:t>5-5-19. Customer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0EDE3-B47C-EF21-4D1A-CBA06E47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8" y="1562100"/>
            <a:ext cx="5668682" cy="3317256"/>
          </a:xfrm>
          <a:prstGeom prst="rect">
            <a:avLst/>
          </a:prstGeom>
        </p:spPr>
      </p:pic>
      <p:sp>
        <p:nvSpPr>
          <p:cNvPr id="5" name="正方形/長方形 11">
            <a:extLst>
              <a:ext uri="{FF2B5EF4-FFF2-40B4-BE49-F238E27FC236}">
                <a16:creationId xmlns:a16="http://schemas.microsoft.com/office/drawing/2014/main" id="{203B665A-BB83-5549-5583-605135DDB29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67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6. Q&amp;A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74</a:t>
            </a:fld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21290CBD-22A3-4F1E-9FDB-AED3BD8BB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95059"/>
              </p:ext>
            </p:extLst>
          </p:nvPr>
        </p:nvGraphicFramePr>
        <p:xfrm>
          <a:off x="598805" y="1068388"/>
          <a:ext cx="6323013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64479" imgH="4495984" progId="Excel.Sheet.12">
                  <p:embed/>
                </p:oleObj>
              </mc:Choice>
              <mc:Fallback>
                <p:oleObj name="Worksheet" r:id="rId2" imgW="11864479" imgH="449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805" y="1068388"/>
                        <a:ext cx="6323013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4832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7. Sign off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 hereby acknowledge and agree the above-mentioned blueprint requirements.</a:t>
            </a:r>
          </a:p>
          <a:p>
            <a:r>
              <a:rPr kumimoji="1" lang="en-US" altLang="ja-JP" sz="1100" dirty="0"/>
              <a:t>Any changes required after the sign off for this blueprint will be addressed through the change request process.</a:t>
            </a:r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Toyota Boshoku Filtration System(Thailand) Co., 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75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90420F3-7B7A-4B78-ABC9-A008029EF8A5}"/>
              </a:ext>
            </a:extLst>
          </p:cNvPr>
          <p:cNvCxnSpPr/>
          <p:nvPr/>
        </p:nvCxnSpPr>
        <p:spPr>
          <a:xfrm>
            <a:off x="914400" y="261366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50AB8E-0EC0-451B-BBC4-0048C23F7D3F}"/>
              </a:ext>
            </a:extLst>
          </p:cNvPr>
          <p:cNvSpPr txBox="1"/>
          <p:nvPr/>
        </p:nvSpPr>
        <p:spPr>
          <a:xfrm>
            <a:off x="471487" y="9050592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## END OF BLUEPRINT##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386555-3738-4255-9F84-2F631BE2C7B1}"/>
              </a:ext>
            </a:extLst>
          </p:cNvPr>
          <p:cNvSpPr txBox="1"/>
          <p:nvPr/>
        </p:nvSpPr>
        <p:spPr>
          <a:xfrm>
            <a:off x="406400" y="280352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FF5FE5-9456-4C8D-B357-5E4DEF7C44DA}"/>
              </a:ext>
            </a:extLst>
          </p:cNvPr>
          <p:cNvCxnSpPr/>
          <p:nvPr/>
        </p:nvCxnSpPr>
        <p:spPr>
          <a:xfrm>
            <a:off x="914400" y="316750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4A4B8-94E2-44F6-B2F7-812EBA49BC1B}"/>
              </a:ext>
            </a:extLst>
          </p:cNvPr>
          <p:cNvSpPr txBox="1"/>
          <p:nvPr/>
        </p:nvSpPr>
        <p:spPr>
          <a:xfrm>
            <a:off x="406400" y="337296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0023414-0265-40F1-8819-468BEA9015F7}"/>
              </a:ext>
            </a:extLst>
          </p:cNvPr>
          <p:cNvCxnSpPr/>
          <p:nvPr/>
        </p:nvCxnSpPr>
        <p:spPr>
          <a:xfrm>
            <a:off x="914400" y="373694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737A60-DFC6-4089-8BFA-08E793EDB353}"/>
              </a:ext>
            </a:extLst>
          </p:cNvPr>
          <p:cNvSpPr txBox="1"/>
          <p:nvPr/>
        </p:nvSpPr>
        <p:spPr>
          <a:xfrm>
            <a:off x="406400" y="394840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F4DB5FC-8BCE-4AD0-873B-B6579CBD4EA5}"/>
              </a:ext>
            </a:extLst>
          </p:cNvPr>
          <p:cNvCxnSpPr/>
          <p:nvPr/>
        </p:nvCxnSpPr>
        <p:spPr>
          <a:xfrm>
            <a:off x="914400" y="431238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94DB9-64F0-265E-9966-E0B3C5F4C1D9}"/>
              </a:ext>
            </a:extLst>
          </p:cNvPr>
          <p:cNvGrpSpPr/>
          <p:nvPr/>
        </p:nvGrpSpPr>
        <p:grpSpPr>
          <a:xfrm>
            <a:off x="370469" y="4803435"/>
            <a:ext cx="3139688" cy="2492175"/>
            <a:chOff x="370469" y="4803435"/>
            <a:chExt cx="3139688" cy="249217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CC8B6FE-3581-44FC-9DEC-F1544EF8213E}"/>
                </a:ext>
              </a:extLst>
            </p:cNvPr>
            <p:cNvSpPr txBox="1"/>
            <p:nvPr/>
          </p:nvSpPr>
          <p:spPr>
            <a:xfrm>
              <a:off x="370469" y="4803435"/>
              <a:ext cx="305853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TOMAS TECH CO.,LTD.</a:t>
              </a:r>
            </a:p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Sign:</a:t>
              </a:r>
              <a:r>
                <a:rPr kumimoji="1" lang="ja-JP" altLang="en-US" sz="1100" b="1" u="sng" dirty="0"/>
                <a:t>　　　　　　　　　　　　　　　　　　　　</a:t>
              </a:r>
              <a:r>
                <a:rPr kumimoji="1" lang="ja-JP" altLang="en-US" sz="1100" b="1" dirty="0"/>
                <a:t>　　　　　　　　　　　　　　　　　　　　　　　　　　　　　　　</a:t>
              </a:r>
              <a:r>
                <a:rPr kumimoji="1" lang="en-US" altLang="ja-JP" sz="1100" b="1" u="sng" dirty="0"/>
                <a:t>                  </a:t>
              </a:r>
              <a:r>
                <a:rPr kumimoji="1" lang="en-US" altLang="ja-JP" sz="1100" b="1" dirty="0"/>
                <a:t>        </a:t>
              </a:r>
            </a:p>
            <a:p>
              <a:endParaRPr kumimoji="1" lang="en-US" altLang="ja-JP" sz="1100" b="1" dirty="0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707B7E2-24C5-412A-9BC8-0D9042932055}"/>
                </a:ext>
              </a:extLst>
            </p:cNvPr>
            <p:cNvCxnSpPr/>
            <p:nvPr/>
          </p:nvCxnSpPr>
          <p:spPr>
            <a:xfrm>
              <a:off x="878469" y="559689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FBA96C3-9C73-4888-897B-5BC28C9248F2}"/>
                </a:ext>
              </a:extLst>
            </p:cNvPr>
            <p:cNvSpPr txBox="1"/>
            <p:nvPr/>
          </p:nvSpPr>
          <p:spPr>
            <a:xfrm>
              <a:off x="370469" y="5786758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Name: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F5E6E3F-76DF-49DB-B1A8-191FD6CD5E3A}"/>
                </a:ext>
              </a:extLst>
            </p:cNvPr>
            <p:cNvCxnSpPr/>
            <p:nvPr/>
          </p:nvCxnSpPr>
          <p:spPr>
            <a:xfrm>
              <a:off x="878469" y="6150734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CD97158-E796-43D8-9519-A676C5C9D762}"/>
                </a:ext>
              </a:extLst>
            </p:cNvPr>
            <p:cNvSpPr txBox="1"/>
            <p:nvPr/>
          </p:nvSpPr>
          <p:spPr>
            <a:xfrm>
              <a:off x="370469" y="6356196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Title:</a:t>
              </a: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42595CF-7823-4846-8F78-5C88BB12B09C}"/>
                </a:ext>
              </a:extLst>
            </p:cNvPr>
            <p:cNvCxnSpPr/>
            <p:nvPr/>
          </p:nvCxnSpPr>
          <p:spPr>
            <a:xfrm>
              <a:off x="878469" y="6720172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EB37B7C-8A64-4ABE-8445-719B07C37BEA}"/>
                </a:ext>
              </a:extLst>
            </p:cNvPr>
            <p:cNvSpPr txBox="1"/>
            <p:nvPr/>
          </p:nvSpPr>
          <p:spPr>
            <a:xfrm>
              <a:off x="370469" y="6931634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Date:</a:t>
              </a: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FE87F5B-C513-409D-8C9B-CFE24CDC7CBF}"/>
                </a:ext>
              </a:extLst>
            </p:cNvPr>
            <p:cNvCxnSpPr/>
            <p:nvPr/>
          </p:nvCxnSpPr>
          <p:spPr>
            <a:xfrm>
              <a:off x="878469" y="729561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34FE3-9067-9F15-1A2D-31518CCC5CA3}"/>
              </a:ext>
            </a:extLst>
          </p:cNvPr>
          <p:cNvGrpSpPr/>
          <p:nvPr/>
        </p:nvGrpSpPr>
        <p:grpSpPr>
          <a:xfrm>
            <a:off x="3485320" y="4802280"/>
            <a:ext cx="3139688" cy="2492175"/>
            <a:chOff x="370469" y="4803435"/>
            <a:chExt cx="3139688" cy="2492175"/>
          </a:xfrm>
        </p:grpSpPr>
        <p:sp>
          <p:nvSpPr>
            <p:cNvPr id="7" name="テキスト ボックス 27">
              <a:extLst>
                <a:ext uri="{FF2B5EF4-FFF2-40B4-BE49-F238E27FC236}">
                  <a16:creationId xmlns:a16="http://schemas.microsoft.com/office/drawing/2014/main" id="{ACB49B87-80DD-ED04-0872-17DC68B803A1}"/>
                </a:ext>
              </a:extLst>
            </p:cNvPr>
            <p:cNvSpPr txBox="1"/>
            <p:nvPr/>
          </p:nvSpPr>
          <p:spPr>
            <a:xfrm>
              <a:off x="370469" y="4803435"/>
              <a:ext cx="305853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YN2-TECH (THAILAND) CO.,LTD.</a:t>
              </a:r>
            </a:p>
            <a:p>
              <a:endParaRPr kumimoji="1" lang="en-US" altLang="ja-JP" sz="1100" b="1" dirty="0"/>
            </a:p>
            <a:p>
              <a:r>
                <a:rPr kumimoji="1" lang="en-US" altLang="ja-JP" sz="1100" b="1" dirty="0"/>
                <a:t>Sign:</a:t>
              </a:r>
              <a:r>
                <a:rPr kumimoji="1" lang="ja-JP" altLang="en-US" sz="1100" b="1" u="sng" dirty="0"/>
                <a:t>　　　　　　　　　　　　　　　　　　　　</a:t>
              </a:r>
              <a:r>
                <a:rPr kumimoji="1" lang="ja-JP" altLang="en-US" sz="1100" b="1" dirty="0"/>
                <a:t>　　　　　　　　　　　　　　　　　　　　　　　　　　　　　　　</a:t>
              </a:r>
              <a:r>
                <a:rPr kumimoji="1" lang="en-US" altLang="ja-JP" sz="1100" b="1" u="sng" dirty="0"/>
                <a:t>                  </a:t>
              </a:r>
              <a:r>
                <a:rPr kumimoji="1" lang="en-US" altLang="ja-JP" sz="1100" b="1" dirty="0"/>
                <a:t>        </a:t>
              </a:r>
            </a:p>
            <a:p>
              <a:endParaRPr kumimoji="1" lang="en-US" altLang="ja-JP" sz="1100" b="1" dirty="0"/>
            </a:p>
          </p:txBody>
        </p:sp>
        <p:cxnSp>
          <p:nvCxnSpPr>
            <p:cNvPr id="8" name="直線コネクタ 28">
              <a:extLst>
                <a:ext uri="{FF2B5EF4-FFF2-40B4-BE49-F238E27FC236}">
                  <a16:creationId xmlns:a16="http://schemas.microsoft.com/office/drawing/2014/main" id="{BC96837D-5A14-4DB4-9BF8-E9A2785A5061}"/>
                </a:ext>
              </a:extLst>
            </p:cNvPr>
            <p:cNvCxnSpPr/>
            <p:nvPr/>
          </p:nvCxnSpPr>
          <p:spPr>
            <a:xfrm>
              <a:off x="878469" y="559689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29">
              <a:extLst>
                <a:ext uri="{FF2B5EF4-FFF2-40B4-BE49-F238E27FC236}">
                  <a16:creationId xmlns:a16="http://schemas.microsoft.com/office/drawing/2014/main" id="{FFECF9F1-465C-6558-8A74-1F29BBDA6DA2}"/>
                </a:ext>
              </a:extLst>
            </p:cNvPr>
            <p:cNvSpPr txBox="1"/>
            <p:nvPr/>
          </p:nvSpPr>
          <p:spPr>
            <a:xfrm>
              <a:off x="370469" y="5786758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Name:</a:t>
              </a:r>
            </a:p>
          </p:txBody>
        </p:sp>
        <p:cxnSp>
          <p:nvCxnSpPr>
            <p:cNvPr id="10" name="直線コネクタ 30">
              <a:extLst>
                <a:ext uri="{FF2B5EF4-FFF2-40B4-BE49-F238E27FC236}">
                  <a16:creationId xmlns:a16="http://schemas.microsoft.com/office/drawing/2014/main" id="{4D3D6AB4-9D5C-F77A-5F37-96FA33E03A82}"/>
                </a:ext>
              </a:extLst>
            </p:cNvPr>
            <p:cNvCxnSpPr/>
            <p:nvPr/>
          </p:nvCxnSpPr>
          <p:spPr>
            <a:xfrm>
              <a:off x="878469" y="6150734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31">
              <a:extLst>
                <a:ext uri="{FF2B5EF4-FFF2-40B4-BE49-F238E27FC236}">
                  <a16:creationId xmlns:a16="http://schemas.microsoft.com/office/drawing/2014/main" id="{D5F407B3-9477-3266-F73C-F6ED175B9091}"/>
                </a:ext>
              </a:extLst>
            </p:cNvPr>
            <p:cNvSpPr txBox="1"/>
            <p:nvPr/>
          </p:nvSpPr>
          <p:spPr>
            <a:xfrm>
              <a:off x="370469" y="6356196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Title:</a:t>
              </a:r>
            </a:p>
          </p:txBody>
        </p:sp>
        <p:cxnSp>
          <p:nvCxnSpPr>
            <p:cNvPr id="12" name="直線コネクタ 32">
              <a:extLst>
                <a:ext uri="{FF2B5EF4-FFF2-40B4-BE49-F238E27FC236}">
                  <a16:creationId xmlns:a16="http://schemas.microsoft.com/office/drawing/2014/main" id="{161A802A-694E-87D8-F711-78F157D07E9F}"/>
                </a:ext>
              </a:extLst>
            </p:cNvPr>
            <p:cNvCxnSpPr/>
            <p:nvPr/>
          </p:nvCxnSpPr>
          <p:spPr>
            <a:xfrm>
              <a:off x="878469" y="6720172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33">
              <a:extLst>
                <a:ext uri="{FF2B5EF4-FFF2-40B4-BE49-F238E27FC236}">
                  <a16:creationId xmlns:a16="http://schemas.microsoft.com/office/drawing/2014/main" id="{EF6A9B48-AC05-83DB-986A-D856D60E7D88}"/>
                </a:ext>
              </a:extLst>
            </p:cNvPr>
            <p:cNvSpPr txBox="1"/>
            <p:nvPr/>
          </p:nvSpPr>
          <p:spPr>
            <a:xfrm>
              <a:off x="370469" y="6931634"/>
              <a:ext cx="3139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/>
                <a:t>Date:</a:t>
              </a:r>
            </a:p>
          </p:txBody>
        </p:sp>
        <p:cxnSp>
          <p:nvCxnSpPr>
            <p:cNvPr id="16" name="直線コネクタ 34">
              <a:extLst>
                <a:ext uri="{FF2B5EF4-FFF2-40B4-BE49-F238E27FC236}">
                  <a16:creationId xmlns:a16="http://schemas.microsoft.com/office/drawing/2014/main" id="{1F9068D6-9BFB-1EF0-DEFA-448827366F62}"/>
                </a:ext>
              </a:extLst>
            </p:cNvPr>
            <p:cNvCxnSpPr/>
            <p:nvPr/>
          </p:nvCxnSpPr>
          <p:spPr>
            <a:xfrm>
              <a:off x="878469" y="7295610"/>
              <a:ext cx="23012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43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3-1. Linkage data</a:t>
            </a:r>
          </a:p>
        </p:txBody>
      </p:sp>
      <p:graphicFrame>
        <p:nvGraphicFramePr>
          <p:cNvPr id="2" name="表 9">
            <a:extLst>
              <a:ext uri="{FF2B5EF4-FFF2-40B4-BE49-F238E27FC236}">
                <a16:creationId xmlns:a16="http://schemas.microsoft.com/office/drawing/2014/main" id="{E71B92D9-7FF5-FBB1-BA1F-F96838F83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86060"/>
              </p:ext>
            </p:extLst>
          </p:nvPr>
        </p:nvGraphicFramePr>
        <p:xfrm>
          <a:off x="406400" y="1265744"/>
          <a:ext cx="6117061" cy="4407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853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2069163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2662045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239206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</a:rPr>
                        <a:t>File name/Page no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251460">
                <a:tc rowSpan="4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Inbound / Material Receive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13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PO/PDS 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Need to confirm with K.SAM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The list of KANBAN for material receive.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948227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4917242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6549155"/>
                  </a:ext>
                </a:extLst>
              </a:tr>
              <a:tr h="209550">
                <a:tc rowSpan="4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Outbound / Delivery / Production plan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10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Customer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11 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Need to confirm with ERP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Supplier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818687"/>
                  </a:ext>
                </a:extLst>
              </a:tr>
              <a:tr h="163830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9 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Need to confirm with ERP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PS – Production Schedule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47367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360261"/>
                  </a:ext>
                </a:extLst>
              </a:tr>
              <a:tr h="220886">
                <a:tc rowSpan="11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Master / Report /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13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Item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217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14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Location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1892308"/>
                  </a:ext>
                </a:extLst>
              </a:tr>
              <a:tr h="217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15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Department master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488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16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Customer master</a:t>
                      </a:r>
                      <a:endParaRPr kumimoji="1" lang="en-US" altLang="ja-JP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146036"/>
                  </a:ext>
                </a:extLst>
              </a:tr>
              <a:tr h="207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Page 17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Supplier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192055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18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User master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776510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Page 19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Packing standard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902318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Need to confirm with K.SAM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NG 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90868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Need to confirm with ERP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474507"/>
                  </a:ext>
                </a:extLst>
              </a:tr>
              <a:tr h="22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3571725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752398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8C86C17-931C-43D3-197A-F1BB30622715}"/>
              </a:ext>
            </a:extLst>
          </p:cNvPr>
          <p:cNvSpPr/>
          <p:nvPr/>
        </p:nvSpPr>
        <p:spPr>
          <a:xfrm>
            <a:off x="5936771" y="553159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DA078EA-3DFF-E2AF-DF90-CD7CE95AB57B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18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3-1-1. Production Schedule - PS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3FB400-E074-EF9B-7030-B423B7C7567F}"/>
              </a:ext>
            </a:extLst>
          </p:cNvPr>
          <p:cNvSpPr txBox="1"/>
          <p:nvPr/>
        </p:nvSpPr>
        <p:spPr>
          <a:xfrm>
            <a:off x="5477218" y="869546"/>
            <a:ext cx="104698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SYTELINE ⇒Pegasus</a:t>
            </a:r>
            <a:endParaRPr lang="ja-JP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82D24-224C-229A-F5F2-4329A992F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3" y="1502927"/>
            <a:ext cx="6103200" cy="1902374"/>
          </a:xfrm>
          <a:prstGeom prst="rect">
            <a:avLst/>
          </a:prstGeom>
        </p:spPr>
      </p:pic>
      <p:sp>
        <p:nvSpPr>
          <p:cNvPr id="5" name="テキスト ボックス 29">
            <a:extLst>
              <a:ext uri="{FF2B5EF4-FFF2-40B4-BE49-F238E27FC236}">
                <a16:creationId xmlns:a16="http://schemas.microsoft.com/office/drawing/2014/main" id="{1BED2BC1-BAD4-E76A-9719-0B3F2C84E021}"/>
              </a:ext>
            </a:extLst>
          </p:cNvPr>
          <p:cNvSpPr txBox="1"/>
          <p:nvPr/>
        </p:nvSpPr>
        <p:spPr>
          <a:xfrm>
            <a:off x="333794" y="1241317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PS Item</a:t>
            </a: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D9C3DFAB-D104-BEDA-F17E-4D8BC666BADB}"/>
              </a:ext>
            </a:extLst>
          </p:cNvPr>
          <p:cNvSpPr txBox="1"/>
          <p:nvPr/>
        </p:nvSpPr>
        <p:spPr>
          <a:xfrm>
            <a:off x="333794" y="3629917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PS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DB9C1-175B-0B90-5036-71FDAA2AA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3910648"/>
            <a:ext cx="6117063" cy="856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A8062F-3BF5-0DD3-F2C8-ADB442DB3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8" y="5329118"/>
            <a:ext cx="6117063" cy="1048398"/>
          </a:xfrm>
          <a:prstGeom prst="rect">
            <a:avLst/>
          </a:prstGeom>
        </p:spPr>
      </p:pic>
      <p:sp>
        <p:nvSpPr>
          <p:cNvPr id="11" name="テキスト ボックス 29">
            <a:extLst>
              <a:ext uri="{FF2B5EF4-FFF2-40B4-BE49-F238E27FC236}">
                <a16:creationId xmlns:a16="http://schemas.microsoft.com/office/drawing/2014/main" id="{BAE8DBE0-4248-9282-362D-82D0B79FC4E1}"/>
              </a:ext>
            </a:extLst>
          </p:cNvPr>
          <p:cNvSpPr txBox="1"/>
          <p:nvPr/>
        </p:nvSpPr>
        <p:spPr>
          <a:xfrm>
            <a:off x="333794" y="5066495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PS Job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33D5E0B-4AE9-80F6-BB60-9D5E7642C47F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364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マニュアル用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 cap="flat" cmpd="sng" algn="ctr">
          <a:solidFill>
            <a:sysClr val="windowText" lastClr="000000"/>
          </a:solidFill>
          <a:prstDash val="solid"/>
        </a:ln>
        <a:effectLst/>
      </a:spPr>
      <a:bodyPr rtlCol="0" anchor="ctr"/>
      <a:lstStyle>
        <a:defPPr algn="l" defTabSz="914400">
          <a:defRPr kumimoji="1" sz="700" kern="0" dirty="0" smtClean="0">
            <a:solidFill>
              <a:prstClr val="black"/>
            </a:solidFill>
          </a:defRPr>
        </a:defPPr>
      </a:lstStyle>
    </a:spDef>
    <a:lnDef>
      <a:spPr>
        <a:ln w="6350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49835</TotalTime>
  <Words>8863</Words>
  <Application>Microsoft Office PowerPoint</Application>
  <PresentationFormat>A4 Paper (210x297 mm)</PresentationFormat>
  <Paragraphs>2270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游ゴシック</vt:lpstr>
      <vt:lpstr>Arial</vt:lpstr>
      <vt:lpstr>Arial 本文</vt:lpstr>
      <vt:lpstr>Josefin Sans</vt:lpstr>
      <vt:lpstr>Wingdings</vt:lpstr>
      <vt:lpstr>Office テーマ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Kittisak Isarapongpon</cp:lastModifiedBy>
  <cp:revision>329</cp:revision>
  <cp:lastPrinted>2023-09-09T05:01:51Z</cp:lastPrinted>
  <dcterms:created xsi:type="dcterms:W3CDTF">2021-03-06T04:05:57Z</dcterms:created>
  <dcterms:modified xsi:type="dcterms:W3CDTF">2024-10-08T13:28:10Z</dcterms:modified>
</cp:coreProperties>
</file>