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592" r:id="rId7"/>
    <p:sldId id="593" r:id="rId8"/>
    <p:sldId id="594" r:id="rId9"/>
    <p:sldId id="595" r:id="rId10"/>
    <p:sldId id="596" r:id="rId11"/>
    <p:sldId id="597" r:id="rId12"/>
    <p:sldId id="598" r:id="rId13"/>
    <p:sldId id="599" r:id="rId14"/>
    <p:sldId id="600" r:id="rId15"/>
    <p:sldId id="601" r:id="rId16"/>
    <p:sldId id="602" r:id="rId17"/>
    <p:sldId id="603" r:id="rId18"/>
    <p:sldId id="604" r:id="rId19"/>
    <p:sldId id="590" r:id="rId20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00"/>
    <a:srgbClr val="0070C0"/>
    <a:srgbClr val="398D82"/>
    <a:srgbClr val="969696"/>
    <a:srgbClr val="6CD506"/>
    <a:srgbClr val="727272"/>
    <a:srgbClr val="FF5050"/>
    <a:srgbClr val="FF00FF"/>
    <a:srgbClr val="E6E6FA"/>
    <a:srgbClr val="E5E6F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2" autoAdjust="0"/>
    <p:restoredTop sz="95865" autoAdjust="0"/>
  </p:normalViewPr>
  <p:slideViewPr>
    <p:cSldViewPr snapToGrid="0" showGuides="1">
      <p:cViewPr>
        <p:scale>
          <a:sx n="110" d="100"/>
          <a:sy n="110" d="100"/>
        </p:scale>
        <p:origin x="-984" y="768"/>
      </p:cViewPr>
      <p:guideLst>
        <p:guide orient="horz" pos="3120"/>
        <p:guide pos="2160"/>
      </p:guideLst>
    </p:cSldViewPr>
  </p:slideViewPr>
  <p:notesTextViewPr>
    <p:cViewPr>
      <p:scale>
        <a:sx n="400" d="100"/>
        <a:sy n="4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30"/>
          </a:xfrm>
          <a:prstGeom prst="rect">
            <a:avLst/>
          </a:prstGeom>
        </p:spPr>
        <p:txBody>
          <a:bodyPr vert="horz" lIns="94857" tIns="47429" rIns="94857" bIns="4742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30"/>
          </a:xfrm>
          <a:prstGeom prst="rect">
            <a:avLst/>
          </a:prstGeom>
        </p:spPr>
        <p:txBody>
          <a:bodyPr vert="horz" lIns="94857" tIns="47429" rIns="94857" bIns="47429" rtlCol="0"/>
          <a:lstStyle>
            <a:lvl1pPr algn="r">
              <a:defRPr sz="1300"/>
            </a:lvl1pPr>
          </a:lstStyle>
          <a:p>
            <a:fld id="{950D9ED6-7A08-499A-95EC-E1D92DDF1BFF}" type="datetimeFigureOut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7" tIns="47429" rIns="94857" bIns="4742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7" tIns="47429" rIns="94857" bIns="4742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5028"/>
          </a:xfrm>
          <a:prstGeom prst="rect">
            <a:avLst/>
          </a:prstGeom>
        </p:spPr>
        <p:txBody>
          <a:bodyPr vert="horz" lIns="94857" tIns="47429" rIns="94857" bIns="4742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5028"/>
          </a:xfrm>
          <a:prstGeom prst="rect">
            <a:avLst/>
          </a:prstGeom>
        </p:spPr>
        <p:txBody>
          <a:bodyPr vert="horz" lIns="94857" tIns="47429" rIns="94857" bIns="47429" rtlCol="0" anchor="b"/>
          <a:lstStyle>
            <a:lvl1pPr algn="r">
              <a:defRPr sz="1300"/>
            </a:lvl1pPr>
          </a:lstStyle>
          <a:p>
            <a:fld id="{EC5CBA6C-5079-4F7D-9C03-A85FF6B43F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007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1420-B83C-4C58-A0EC-1A3071E587E2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1007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539F-5526-4D04-8FD6-260459D8BC5F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5885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3D84-5621-4CC5-8FC4-57C7F07D8C49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082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A845-20CD-48D2-A2D5-B5407AFF0FCB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80507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A997-C117-4E07-8358-707BEF18102A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8189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6C61-18D9-4AC9-AA51-71DA4C67CC89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936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93E7-F14A-4576-8224-71FB96D1D432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855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12DF-9BCA-4E06-AD49-34DFDD5BC2B2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101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020-7334-4238-9110-095FAD913287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173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DA89-3C9A-4A3F-BA1A-AD4015311DE3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2458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B7A1-BAA2-4685-9A13-423FC750900D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4320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4AF4-3935-4223-9569-5734B3B1160A}" type="datetime1">
              <a:rPr kumimoji="1" lang="ja-JP" altLang="en-US" smtClean="0"/>
              <a:pPr/>
              <a:t>2024/9/3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EA90D-F275-432F-8053-456A4E092F4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9307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drawingObject2">
            <a:extLst>
              <a:ext uri="{FF2B5EF4-FFF2-40B4-BE49-F238E27FC236}">
                <a16:creationId xmlns="" xmlns:a16="http://schemas.microsoft.com/office/drawing/2014/main" id="{E8D9608A-6B4B-4561-B61C-C74C30FB5185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3687445"/>
            <a:ext cx="6045200" cy="2531668"/>
            <a:chOff x="0" y="0"/>
            <a:chExt cx="60452" cy="14719"/>
          </a:xfrm>
        </p:grpSpPr>
        <p:sp>
          <p:nvSpPr>
            <p:cNvPr id="5" name="Shape 3">
              <a:extLst>
                <a:ext uri="{FF2B5EF4-FFF2-40B4-BE49-F238E27FC236}">
                  <a16:creationId xmlns="" xmlns:a16="http://schemas.microsoft.com/office/drawing/2014/main" id="{2A6BEF9C-6AE2-4714-89C9-41C77A60F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395"/>
              <a:ext cx="57092" cy="6"/>
            </a:xfrm>
            <a:custGeom>
              <a:avLst/>
              <a:gdLst>
                <a:gd name="T0" fmla="*/ 0 w 5709284"/>
                <a:gd name="T1" fmla="*/ 0 h 635"/>
                <a:gd name="T2" fmla="*/ 5709284 w 5709284"/>
                <a:gd name="T3" fmla="*/ 635 h 635"/>
                <a:gd name="T4" fmla="*/ 0 w 5709284"/>
                <a:gd name="T5" fmla="*/ 0 h 635"/>
                <a:gd name="T6" fmla="*/ 5709284 w 5709284"/>
                <a:gd name="T7" fmla="*/ 635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5709284" h="635">
                  <a:moveTo>
                    <a:pt x="0" y="0"/>
                  </a:moveTo>
                  <a:lnTo>
                    <a:pt x="5709284" y="63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6" name="Shape 4">
              <a:extLst>
                <a:ext uri="{FF2B5EF4-FFF2-40B4-BE49-F238E27FC236}">
                  <a16:creationId xmlns="" xmlns:a16="http://schemas.microsoft.com/office/drawing/2014/main" id="{2CDC2C1D-88BF-4C3A-95C8-8992DD55D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97" y="0"/>
              <a:ext cx="4255" cy="14719"/>
            </a:xfrm>
            <a:custGeom>
              <a:avLst/>
              <a:gdLst>
                <a:gd name="T0" fmla="*/ 0 w 425451"/>
                <a:gd name="T1" fmla="*/ 0 h 1471930"/>
                <a:gd name="T2" fmla="*/ 0 w 425451"/>
                <a:gd name="T3" fmla="*/ 1471930 h 1471930"/>
                <a:gd name="T4" fmla="*/ 425451 w 425451"/>
                <a:gd name="T5" fmla="*/ 1471930 h 1471930"/>
                <a:gd name="T6" fmla="*/ 425451 w 425451"/>
                <a:gd name="T7" fmla="*/ 0 h 1471930"/>
                <a:gd name="T8" fmla="*/ 0 w 425451"/>
                <a:gd name="T9" fmla="*/ 0 h 1471930"/>
                <a:gd name="T10" fmla="*/ 0 w 425451"/>
                <a:gd name="T11" fmla="*/ 0 h 1471930"/>
                <a:gd name="T12" fmla="*/ 425451 w 425451"/>
                <a:gd name="T13" fmla="*/ 1471930 h 147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25451" h="1471930">
                  <a:moveTo>
                    <a:pt x="0" y="0"/>
                  </a:moveTo>
                  <a:lnTo>
                    <a:pt x="0" y="1471930"/>
                  </a:lnTo>
                  <a:lnTo>
                    <a:pt x="425451" y="1471930"/>
                  </a:lnTo>
                  <a:lnTo>
                    <a:pt x="425451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="" xmlns:a16="http://schemas.microsoft.com/office/drawing/2014/main" id="{33ECEFA4-271F-4CD8-A6FE-097AC17AA450}"/>
              </a:ext>
            </a:extLst>
          </p:cNvPr>
          <p:cNvSpPr txBox="1"/>
          <p:nvPr/>
        </p:nvSpPr>
        <p:spPr>
          <a:xfrm>
            <a:off x="2699484" y="4086615"/>
            <a:ext cx="332661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b="1" dirty="0" smtClean="0"/>
              <a:t>Check Sheet Application </a:t>
            </a:r>
            <a:endParaRPr kumimoji="1" lang="en-US" altLang="ja-JP" b="1" dirty="0"/>
          </a:p>
          <a:p>
            <a:pPr algn="r"/>
            <a:r>
              <a:rPr kumimoji="1" lang="en-US" altLang="ja-JP" b="1" dirty="0" smtClean="0"/>
              <a:t>Documentation EN Blueprint</a:t>
            </a:r>
          </a:p>
          <a:p>
            <a:pPr algn="r"/>
            <a:r>
              <a:rPr kumimoji="1" lang="en-US" altLang="ja-JP" sz="1600" dirty="0" smtClean="0"/>
              <a:t>Blueprint</a:t>
            </a:r>
          </a:p>
          <a:p>
            <a:pPr algn="r"/>
            <a:endParaRPr kumimoji="1" lang="en-US" altLang="ja-JP" sz="1400" dirty="0" smtClean="0"/>
          </a:p>
          <a:p>
            <a:pPr algn="r"/>
            <a:r>
              <a:rPr kumimoji="1" lang="en-US" altLang="ja-JP" sz="1200" dirty="0" smtClean="0"/>
              <a:t>Made for</a:t>
            </a:r>
            <a:r>
              <a:rPr kumimoji="1" lang="en-US" altLang="ja-JP" sz="1200" smtClean="0"/>
              <a:t>: </a:t>
            </a:r>
            <a:r>
              <a:rPr kumimoji="1" lang="en-US" altLang="ja-JP" sz="1200" smtClean="0"/>
              <a:t>DENSO </a:t>
            </a:r>
            <a:r>
              <a:rPr kumimoji="1" lang="en-US" altLang="ja-JP" sz="1200" dirty="0" smtClean="0"/>
              <a:t>(THAILAND) CO., LTD. </a:t>
            </a:r>
          </a:p>
          <a:p>
            <a:pPr algn="r"/>
            <a:r>
              <a:rPr kumimoji="1" lang="en-US" altLang="ja-JP" sz="1200" dirty="0" smtClean="0"/>
              <a:t>By</a:t>
            </a:r>
            <a:r>
              <a:rPr kumimoji="1" lang="en-US" altLang="ja-JP" sz="1200" dirty="0"/>
              <a:t>: TOMAS TECH CO.,LTD.</a:t>
            </a:r>
          </a:p>
          <a:p>
            <a:pPr algn="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="" xmlns:a16="http://schemas.microsoft.com/office/drawing/2014/main" id="{1600D60E-DEF8-4FC2-9AF6-F632CD65EC1B}"/>
              </a:ext>
            </a:extLst>
          </p:cNvPr>
          <p:cNvSpPr/>
          <p:nvPr/>
        </p:nvSpPr>
        <p:spPr>
          <a:xfrm>
            <a:off x="40640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Version </a:t>
            </a:r>
            <a:r>
              <a:rPr kumimoji="1" lang="en-US" altLang="ja-JP" sz="1100" dirty="0" smtClean="0">
                <a:solidFill>
                  <a:srgbClr val="FF0000"/>
                </a:solidFill>
              </a:rPr>
              <a:t>15/July/2024</a:t>
            </a:r>
            <a:endParaRPr kumimoji="1" lang="en-US" altLang="ja-JP" sz="1100" dirty="0">
              <a:solidFill>
                <a:srgbClr val="FF0000"/>
              </a:solidFill>
            </a:endParaRPr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="" xmlns:a16="http://schemas.microsoft.com/office/drawing/2014/main" id="{5B4DA840-04A4-4B68-85C0-2E5D055F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="" xmlns:a16="http://schemas.microsoft.com/office/drawing/2014/main" id="{4010B2CE-2E6A-4AD5-BE49-4FB62FDB8834}"/>
              </a:ext>
            </a:extLst>
          </p:cNvPr>
          <p:cNvSpPr/>
          <p:nvPr/>
        </p:nvSpPr>
        <p:spPr>
          <a:xfrm>
            <a:off x="490728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A49FD61F-85BD-CEE8-58AE-0313D3A531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24" y="7759839"/>
            <a:ext cx="5955176" cy="14215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953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riro\Downloads\CheckSheet_input4M1E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1813" y="1763837"/>
            <a:ext cx="3438525" cy="7343775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3-5. Check and Input : </a:t>
            </a:r>
            <a:r>
              <a:rPr lang="en-US" sz="1100" b="1" dirty="0" smtClean="0">
                <a:solidFill>
                  <a:srgbClr val="313131"/>
                </a:solidFill>
                <a:latin typeface="Yu Gothic UI"/>
                <a:cs typeface="Yu Gothic UI"/>
              </a:rPr>
              <a:t>Changing</a:t>
            </a:r>
            <a:r>
              <a:rPr lang="en-US" sz="1100" b="1" spc="-5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lang="en-US" sz="1100" b="1" dirty="0" smtClean="0">
                <a:solidFill>
                  <a:srgbClr val="313131"/>
                </a:solidFill>
                <a:latin typeface="Yu Gothic UI"/>
                <a:cs typeface="Yu Gothic UI"/>
              </a:rPr>
              <a:t>point</a:t>
            </a:r>
            <a:r>
              <a:rPr lang="en-US" sz="1100" b="1" spc="25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lang="en-US" sz="1100" b="1" spc="-10" dirty="0" smtClean="0">
                <a:solidFill>
                  <a:srgbClr val="313131"/>
                </a:solidFill>
                <a:latin typeface="Yu Gothic UI"/>
                <a:cs typeface="Yu Gothic UI"/>
              </a:rPr>
              <a:t>record </a:t>
            </a:r>
            <a:r>
              <a:rPr kumimoji="1" lang="en-US" altLang="ja-JP" sz="1100" dirty="0" smtClean="0"/>
              <a:t>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priro\Downloads\ฉบับคัดลอกของ CheckSheet_resultInp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4602" y="1787690"/>
            <a:ext cx="4136473" cy="7366691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3-6. Check Result/Approve: Machine condition check 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priro\Downloads\ฉบับคัดลอกของ CheckSheet_resultInp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4602" y="1787690"/>
            <a:ext cx="4136473" cy="7366691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3-7. Check Result/Approve: x-R chart 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priro\Downloads\ฉบับคัดลอกของ CheckSheet_resultInp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4602" y="1787690"/>
            <a:ext cx="4136473" cy="7366691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3-8. Check Result/Approve: </a:t>
            </a:r>
            <a:r>
              <a:rPr lang="en-US" sz="1100" b="1" dirty="0" smtClean="0">
                <a:solidFill>
                  <a:srgbClr val="313131"/>
                </a:solidFill>
                <a:latin typeface="Yu Gothic UI"/>
                <a:cs typeface="Yu Gothic UI"/>
              </a:rPr>
              <a:t>Jig</a:t>
            </a:r>
            <a:r>
              <a:rPr lang="en-US" sz="1100" b="1" spc="-5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lang="en-US" sz="1100" b="1" spc="-10" dirty="0" smtClean="0">
                <a:solidFill>
                  <a:srgbClr val="313131"/>
                </a:solidFill>
                <a:latin typeface="Yu Gothic UI"/>
                <a:cs typeface="Yu Gothic UI"/>
              </a:rPr>
              <a:t>check </a:t>
            </a:r>
            <a:r>
              <a:rPr kumimoji="1" lang="en-US" altLang="ja-JP" sz="1100" dirty="0" smtClean="0"/>
              <a:t>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priro\Downloads\ฉบับคัดลอกของ CheckSheet_resultInp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4602" y="1787690"/>
            <a:ext cx="4136473" cy="7366691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Represents 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</a:t>
            </a:r>
            <a:r>
              <a:rPr kumimoji="1" lang="en-US" altLang="ja-JP" sz="1100" smtClean="0"/>
              <a:t>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3-9. Check Result/Approve: </a:t>
            </a:r>
            <a:r>
              <a:rPr lang="en-US" sz="1100" b="1" dirty="0" smtClean="0">
                <a:solidFill>
                  <a:srgbClr val="313131"/>
                </a:solidFill>
                <a:latin typeface="Yu Gothic UI"/>
                <a:cs typeface="Yu Gothic UI"/>
              </a:rPr>
              <a:t>Changing</a:t>
            </a:r>
            <a:r>
              <a:rPr lang="en-US" sz="1100" b="1" spc="-5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lang="en-US" sz="1100" b="1" dirty="0" smtClean="0">
                <a:solidFill>
                  <a:srgbClr val="313131"/>
                </a:solidFill>
                <a:latin typeface="Yu Gothic UI"/>
                <a:cs typeface="Yu Gothic UI"/>
              </a:rPr>
              <a:t>point</a:t>
            </a:r>
            <a:r>
              <a:rPr lang="en-US" sz="1100" b="1" spc="25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lang="en-US" sz="1100" b="1" spc="-10" dirty="0" smtClean="0">
                <a:solidFill>
                  <a:srgbClr val="313131"/>
                </a:solidFill>
                <a:latin typeface="Yu Gothic UI"/>
                <a:cs typeface="Yu Gothic UI"/>
              </a:rPr>
              <a:t>record </a:t>
            </a:r>
            <a:r>
              <a:rPr kumimoji="1" lang="en-US" altLang="ja-JP" sz="1100" dirty="0" smtClean="0"/>
              <a:t>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priro\Downloads\CheckSheet_approvefl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2717" y="1852654"/>
            <a:ext cx="3130560" cy="7295961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1100" dirty="0" smtClean="0"/>
              <a:t>3-10. Approval</a:t>
            </a:r>
            <a:r>
              <a:rPr lang="en-US" sz="1100" b="1" spc="-10" dirty="0" smtClean="0">
                <a:solidFill>
                  <a:srgbClr val="313131"/>
                </a:solidFill>
                <a:latin typeface="Yu Gothic UI"/>
                <a:cs typeface="Yu Gothic UI"/>
              </a:rPr>
              <a:t> </a:t>
            </a:r>
            <a:r>
              <a:rPr kumimoji="1" lang="en-US" altLang="ja-JP" sz="1100" dirty="0" smtClean="0"/>
              <a:t>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priro\Downloads\CheckSheet_er_dia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126" y="1884683"/>
            <a:ext cx="5964610" cy="4718183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4.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ER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ER-diagram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1100" dirty="0" smtClean="0"/>
              <a:t>4-1. Master data ER-</a:t>
            </a:r>
            <a:r>
              <a:rPr kumimoji="1" lang="en-US" altLang="ja-JP" sz="1100" dirty="0" smtClean="0"/>
              <a:t>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:\Users\priro\Downloads\CheckSheet_er_diagram_us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114" y="2034182"/>
            <a:ext cx="6010275" cy="5962650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4.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ER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ER-diagram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1100" dirty="0" smtClean="0"/>
              <a:t>4-2. User permission ER-</a:t>
            </a:r>
            <a:r>
              <a:rPr kumimoji="1" lang="en-US" altLang="ja-JP" sz="1100" dirty="0" smtClean="0"/>
              <a:t>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riro\Downloads\CheckSheet_er_diagram_inpu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6739" y="1938759"/>
            <a:ext cx="5405717" cy="7175863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4.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ER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ER-diagram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sz="1100" dirty="0" smtClean="0"/>
              <a:t>4-3. Transaction  ER-</a:t>
            </a:r>
            <a:r>
              <a:rPr kumimoji="1" lang="en-US" altLang="ja-JP" sz="1100" dirty="0" smtClean="0"/>
              <a:t>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正方形/長方形 18">
            <a:extLst>
              <a:ext uri="{FF2B5EF4-FFF2-40B4-BE49-F238E27FC236}">
                <a16:creationId xmlns="" xmlns:a16="http://schemas.microsoft.com/office/drawing/2014/main" id="{9C212FD2-9598-D69F-0FED-68257E9682BB}"/>
              </a:ext>
            </a:extLst>
          </p:cNvPr>
          <p:cNvSpPr/>
          <p:nvPr/>
        </p:nvSpPr>
        <p:spPr>
          <a:xfrm>
            <a:off x="742426" y="4073766"/>
            <a:ext cx="1635761" cy="124595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89" name="正方形/長方形 19">
            <a:extLst>
              <a:ext uri="{FF2B5EF4-FFF2-40B4-BE49-F238E27FC236}">
                <a16:creationId xmlns="" xmlns:a16="http://schemas.microsoft.com/office/drawing/2014/main" id="{2F15D211-CB8F-E527-5FE4-0FDA25574DDE}"/>
              </a:ext>
            </a:extLst>
          </p:cNvPr>
          <p:cNvSpPr/>
          <p:nvPr/>
        </p:nvSpPr>
        <p:spPr>
          <a:xfrm>
            <a:off x="813878" y="4137989"/>
            <a:ext cx="149643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Person Sign (2)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sp>
        <p:nvSpPr>
          <p:cNvPr id="8" name="正方形/長方形 27">
            <a:extLst>
              <a:ext uri="{FF2B5EF4-FFF2-40B4-BE49-F238E27FC236}">
                <a16:creationId xmlns="" xmlns:a16="http://schemas.microsoft.com/office/drawing/2014/main" id="{BBF9DF86-4A12-E537-AA89-FC1348F4050C}"/>
              </a:ext>
            </a:extLst>
          </p:cNvPr>
          <p:cNvSpPr/>
          <p:nvPr/>
        </p:nvSpPr>
        <p:spPr>
          <a:xfrm>
            <a:off x="754161" y="1390074"/>
            <a:ext cx="1635761" cy="124595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ー 2">
            <a:extLst>
              <a:ext uri="{FF2B5EF4-FFF2-40B4-BE49-F238E27FC236}">
                <a16:creationId xmlns="" xmlns:a16="http://schemas.microsoft.com/office/drawing/2014/main" id="{4CEC33B5-CE60-36DD-71BD-3270FC821ED5}"/>
              </a:ext>
            </a:extLst>
          </p:cNvPr>
          <p:cNvSpPr txBox="1">
            <a:spLocks/>
          </p:cNvSpPr>
          <p:nvPr/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BEA90D-F275-432F-8053-456A4E092F4A}" type="slidenum">
              <a:rPr kumimoji="1" lang="ja-JP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ja-JP" altLang="en-US" sz="9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正方形/長方形 16">
            <a:extLst>
              <a:ext uri="{FF2B5EF4-FFF2-40B4-BE49-F238E27FC236}">
                <a16:creationId xmlns="" xmlns:a16="http://schemas.microsoft.com/office/drawing/2014/main" id="{1D305B22-972D-02E4-78BB-19F611298A00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5. Operation approval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flow</a:t>
            </a:r>
          </a:p>
        </p:txBody>
      </p:sp>
      <p:sp>
        <p:nvSpPr>
          <p:cNvPr id="11" name="正方形/長方形 105">
            <a:extLst>
              <a:ext uri="{FF2B5EF4-FFF2-40B4-BE49-F238E27FC236}">
                <a16:creationId xmlns="" xmlns:a16="http://schemas.microsoft.com/office/drawing/2014/main" id="{FC27653B-F06D-07F1-B3C3-7452364DEEF4}"/>
              </a:ext>
            </a:extLst>
          </p:cNvPr>
          <p:cNvSpPr/>
          <p:nvPr/>
        </p:nvSpPr>
        <p:spPr>
          <a:xfrm>
            <a:off x="406399" y="972988"/>
            <a:ext cx="6117063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Check sheet application approval flow 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7" name="正方形/長方形 18">
            <a:extLst>
              <a:ext uri="{FF2B5EF4-FFF2-40B4-BE49-F238E27FC236}">
                <a16:creationId xmlns="" xmlns:a16="http://schemas.microsoft.com/office/drawing/2014/main" id="{9C212FD2-9598-D69F-0FED-68257E9682BB}"/>
              </a:ext>
            </a:extLst>
          </p:cNvPr>
          <p:cNvSpPr/>
          <p:nvPr/>
        </p:nvSpPr>
        <p:spPr>
          <a:xfrm>
            <a:off x="755126" y="2740266"/>
            <a:ext cx="1635761" cy="124595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8" name="正方形/長方形 19">
            <a:extLst>
              <a:ext uri="{FF2B5EF4-FFF2-40B4-BE49-F238E27FC236}">
                <a16:creationId xmlns="" xmlns:a16="http://schemas.microsoft.com/office/drawing/2014/main" id="{2F15D211-CB8F-E527-5FE4-0FDA25574DDE}"/>
              </a:ext>
            </a:extLst>
          </p:cNvPr>
          <p:cNvSpPr/>
          <p:nvPr/>
        </p:nvSpPr>
        <p:spPr>
          <a:xfrm>
            <a:off x="826578" y="2804489"/>
            <a:ext cx="149643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Person sign (1)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9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34492" y="3111501"/>
            <a:ext cx="1175308" cy="15875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>
                <a:solidFill>
                  <a:prstClr val="black"/>
                </a:solidFill>
              </a:rPr>
              <a:t>#1 </a:t>
            </a:r>
            <a:r>
              <a:rPr kumimoji="1" lang="en-US" altLang="ja-JP" sz="500" kern="0" dirty="0" smtClean="0">
                <a:solidFill>
                  <a:prstClr val="black"/>
                </a:solidFill>
              </a:rPr>
              <a:t>Input checklist data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22" name="正方形/長方形 26">
            <a:extLst>
              <a:ext uri="{FF2B5EF4-FFF2-40B4-BE49-F238E27FC236}">
                <a16:creationId xmlns="" xmlns:a16="http://schemas.microsoft.com/office/drawing/2014/main" id="{2DF2FE85-62F4-3681-C863-D8A6992EB3CF}"/>
              </a:ext>
            </a:extLst>
          </p:cNvPr>
          <p:cNvSpPr/>
          <p:nvPr/>
        </p:nvSpPr>
        <p:spPr>
          <a:xfrm>
            <a:off x="1028142" y="1885950"/>
            <a:ext cx="1111808" cy="13584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#1 Input checklist  data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23" name="正方形/長方形 28">
            <a:extLst>
              <a:ext uri="{FF2B5EF4-FFF2-40B4-BE49-F238E27FC236}">
                <a16:creationId xmlns="" xmlns:a16="http://schemas.microsoft.com/office/drawing/2014/main" id="{D7439C67-100D-C0C8-FA48-466B34F11942}"/>
              </a:ext>
            </a:extLst>
          </p:cNvPr>
          <p:cNvSpPr/>
          <p:nvPr/>
        </p:nvSpPr>
        <p:spPr>
          <a:xfrm>
            <a:off x="818439" y="1467877"/>
            <a:ext cx="149643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lang="en-US" sz="800" b="1" dirty="0" smtClean="0"/>
              <a:t>Check and Input</a:t>
            </a:r>
            <a:endParaRPr kumimoji="1" lang="ja-JP" altLang="en-US" sz="700" b="1" kern="0" dirty="0">
              <a:solidFill>
                <a:prstClr val="black"/>
              </a:solidFill>
            </a:endParaRPr>
          </a:p>
        </p:txBody>
      </p:sp>
      <p:cxnSp>
        <p:nvCxnSpPr>
          <p:cNvPr id="24" name="コネクタ: カギ線 30">
            <a:extLst>
              <a:ext uri="{FF2B5EF4-FFF2-40B4-BE49-F238E27FC236}">
                <a16:creationId xmlns="" xmlns:a16="http://schemas.microsoft.com/office/drawing/2014/main" id="{388EAE9E-901E-9081-BEE3-F2D03E20C387}"/>
              </a:ext>
            </a:extLst>
          </p:cNvPr>
          <p:cNvCxnSpPr>
            <a:cxnSpLocks/>
            <a:stCxn id="22" idx="1"/>
            <a:endCxn id="19" idx="1"/>
          </p:cNvCxnSpPr>
          <p:nvPr/>
        </p:nvCxnSpPr>
        <p:spPr>
          <a:xfrm rot="10800000" flipH="1" flipV="1">
            <a:off x="1028142" y="1953870"/>
            <a:ext cx="6350" cy="1237006"/>
          </a:xfrm>
          <a:prstGeom prst="bentConnector3">
            <a:avLst>
              <a:gd name="adj1" fmla="val -7300002"/>
            </a:avLst>
          </a:prstGeom>
          <a:ln w="635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コネクタ: カギ線 36">
            <a:extLst>
              <a:ext uri="{FF2B5EF4-FFF2-40B4-BE49-F238E27FC236}">
                <a16:creationId xmlns="" xmlns:a16="http://schemas.microsoft.com/office/drawing/2014/main" id="{4978D4B0-BBC2-783E-E53F-2836AFB125B5}"/>
              </a:ext>
            </a:extLst>
          </p:cNvPr>
          <p:cNvCxnSpPr>
            <a:cxnSpLocks/>
            <a:stCxn id="82" idx="3"/>
            <a:endCxn id="22" idx="3"/>
          </p:cNvCxnSpPr>
          <p:nvPr/>
        </p:nvCxnSpPr>
        <p:spPr>
          <a:xfrm flipH="1" flipV="1">
            <a:off x="2139950" y="1953870"/>
            <a:ext cx="57150" cy="1894382"/>
          </a:xfrm>
          <a:prstGeom prst="bentConnector3">
            <a:avLst>
              <a:gd name="adj1" fmla="val -674074"/>
            </a:avLst>
          </a:prstGeom>
          <a:ln w="635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77">
            <a:extLst>
              <a:ext uri="{FF2B5EF4-FFF2-40B4-BE49-F238E27FC236}">
                <a16:creationId xmlns="" xmlns:a16="http://schemas.microsoft.com/office/drawing/2014/main" id="{93BED347-8DFF-1E77-D471-07A109673478}"/>
              </a:ext>
            </a:extLst>
          </p:cNvPr>
          <p:cNvSpPr/>
          <p:nvPr/>
        </p:nvSpPr>
        <p:spPr>
          <a:xfrm>
            <a:off x="4818351" y="1423986"/>
            <a:ext cx="1705111" cy="233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lang="de-DE" altLang="ja-JP" sz="500" b="1" dirty="0">
                <a:solidFill>
                  <a:srgbClr val="000000"/>
                </a:solidFill>
                <a:ea typeface="Meiryo UI" panose="020B0604030504040204" pitchFamily="50" charset="-128"/>
              </a:rPr>
              <a:t>Status Using</a:t>
            </a:r>
            <a:endParaRPr kumimoji="1" lang="ja-JP" altLang="en-US" sz="500" b="1" kern="0" dirty="0">
              <a:solidFill>
                <a:prstClr val="black"/>
              </a:solidFill>
            </a:endParaRPr>
          </a:p>
        </p:txBody>
      </p:sp>
      <p:sp>
        <p:nvSpPr>
          <p:cNvPr id="41" name="正方形/長方形 79">
            <a:extLst>
              <a:ext uri="{FF2B5EF4-FFF2-40B4-BE49-F238E27FC236}">
                <a16:creationId xmlns="" xmlns:a16="http://schemas.microsoft.com/office/drawing/2014/main" id="{82329A6E-6988-7760-42B8-698162B12F5E}"/>
              </a:ext>
            </a:extLst>
          </p:cNvPr>
          <p:cNvSpPr/>
          <p:nvPr/>
        </p:nvSpPr>
        <p:spPr>
          <a:xfrm>
            <a:off x="4818350" y="1738104"/>
            <a:ext cx="170511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b="1" kern="0" dirty="0">
                <a:solidFill>
                  <a:prstClr val="black"/>
                </a:solidFill>
              </a:rPr>
              <a:t>Status Not Using</a:t>
            </a:r>
            <a:endParaRPr kumimoji="1" lang="ja-JP" altLang="en-US" sz="500" b="1" kern="0" dirty="0">
              <a:solidFill>
                <a:prstClr val="black"/>
              </a:solidFill>
            </a:endParaRPr>
          </a:p>
        </p:txBody>
      </p:sp>
      <p:sp>
        <p:nvSpPr>
          <p:cNvPr id="42" name="正方形/長方形 10">
            <a:extLst>
              <a:ext uri="{FF2B5EF4-FFF2-40B4-BE49-F238E27FC236}">
                <a16:creationId xmlns="" xmlns:a16="http://schemas.microsoft.com/office/drawing/2014/main" id="{66C21F10-A4C1-5766-ABF5-ED9750BC1649}"/>
              </a:ext>
            </a:extLst>
          </p:cNvPr>
          <p:cNvSpPr/>
          <p:nvPr/>
        </p:nvSpPr>
        <p:spPr>
          <a:xfrm>
            <a:off x="2819400" y="2063750"/>
            <a:ext cx="3873500" cy="5353050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dash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81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40842" y="3556000"/>
            <a:ext cx="1156258" cy="135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#3 Check items data (Approved)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82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40842" y="3759503"/>
            <a:ext cx="1156258" cy="177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#4  Check items data (Reject)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02" name="正方形/長方形 18">
            <a:extLst>
              <a:ext uri="{FF2B5EF4-FFF2-40B4-BE49-F238E27FC236}">
                <a16:creationId xmlns="" xmlns:a16="http://schemas.microsoft.com/office/drawing/2014/main" id="{9C212FD2-9598-D69F-0FED-68257E9682BB}"/>
              </a:ext>
            </a:extLst>
          </p:cNvPr>
          <p:cNvSpPr/>
          <p:nvPr/>
        </p:nvSpPr>
        <p:spPr>
          <a:xfrm>
            <a:off x="748776" y="5426316"/>
            <a:ext cx="1635761" cy="124595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03" name="正方形/長方形 19">
            <a:extLst>
              <a:ext uri="{FF2B5EF4-FFF2-40B4-BE49-F238E27FC236}">
                <a16:creationId xmlns="" xmlns:a16="http://schemas.microsoft.com/office/drawing/2014/main" id="{2F15D211-CB8F-E527-5FE4-0FDA25574DDE}"/>
              </a:ext>
            </a:extLst>
          </p:cNvPr>
          <p:cNvSpPr/>
          <p:nvPr/>
        </p:nvSpPr>
        <p:spPr>
          <a:xfrm>
            <a:off x="820228" y="5490539"/>
            <a:ext cx="149643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Person Sign (3)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07" name="正方形/長方形 18">
            <a:extLst>
              <a:ext uri="{FF2B5EF4-FFF2-40B4-BE49-F238E27FC236}">
                <a16:creationId xmlns="" xmlns:a16="http://schemas.microsoft.com/office/drawing/2014/main" id="{9C212FD2-9598-D69F-0FED-68257E9682BB}"/>
              </a:ext>
            </a:extLst>
          </p:cNvPr>
          <p:cNvSpPr/>
          <p:nvPr/>
        </p:nvSpPr>
        <p:spPr>
          <a:xfrm>
            <a:off x="761476" y="6778866"/>
            <a:ext cx="1635761" cy="124595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08" name="正方形/長方形 19">
            <a:extLst>
              <a:ext uri="{FF2B5EF4-FFF2-40B4-BE49-F238E27FC236}">
                <a16:creationId xmlns="" xmlns:a16="http://schemas.microsoft.com/office/drawing/2014/main" id="{2F15D211-CB8F-E527-5FE4-0FDA25574DDE}"/>
              </a:ext>
            </a:extLst>
          </p:cNvPr>
          <p:cNvSpPr/>
          <p:nvPr/>
        </p:nvSpPr>
        <p:spPr>
          <a:xfrm>
            <a:off x="832928" y="6843089"/>
            <a:ext cx="149643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Person Sign (N)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cxnSp>
        <p:nvCxnSpPr>
          <p:cNvPr id="113" name="コネクタ: カギ線 70">
            <a:extLst>
              <a:ext uri="{FF2B5EF4-FFF2-40B4-BE49-F238E27FC236}">
                <a16:creationId xmlns="" xmlns:a16="http://schemas.microsoft.com/office/drawing/2014/main" id="{03B7E7C4-9DC8-7F5F-508F-D7F830C6467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02742" y="6322300"/>
            <a:ext cx="12700" cy="881776"/>
          </a:xfrm>
          <a:prstGeom prst="bentConnector3">
            <a:avLst>
              <a:gd name="adj1" fmla="val 3700001"/>
            </a:avLst>
          </a:prstGeom>
          <a:ln w="635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コネクタ: カギ線 36">
            <a:extLst>
              <a:ext uri="{FF2B5EF4-FFF2-40B4-BE49-F238E27FC236}">
                <a16:creationId xmlns="" xmlns:a16="http://schemas.microsoft.com/office/drawing/2014/main" id="{4978D4B0-BBC2-783E-E53F-2836AFB125B5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719351" y="4303768"/>
            <a:ext cx="1325003" cy="409435"/>
          </a:xfrm>
          <a:prstGeom prst="bentConnector3">
            <a:avLst>
              <a:gd name="adj1" fmla="val -321"/>
            </a:avLst>
          </a:prstGeom>
          <a:ln w="63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コネクタ: カギ線 36">
            <a:extLst>
              <a:ext uri="{FF2B5EF4-FFF2-40B4-BE49-F238E27FC236}">
                <a16:creationId xmlns="" xmlns:a16="http://schemas.microsoft.com/office/drawing/2014/main" id="{4978D4B0-BBC2-783E-E53F-2836AFB125B5}"/>
              </a:ext>
            </a:extLst>
          </p:cNvPr>
          <p:cNvCxnSpPr>
            <a:cxnSpLocks/>
          </p:cNvCxnSpPr>
          <p:nvPr/>
        </p:nvCxnSpPr>
        <p:spPr>
          <a:xfrm flipV="1">
            <a:off x="2185603" y="5181601"/>
            <a:ext cx="403082" cy="1350401"/>
          </a:xfrm>
          <a:prstGeom prst="bentConnector2">
            <a:avLst/>
          </a:prstGeom>
          <a:ln w="63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コネクタ: カギ線 36">
            <a:extLst>
              <a:ext uri="{FF2B5EF4-FFF2-40B4-BE49-F238E27FC236}">
                <a16:creationId xmlns="" xmlns:a16="http://schemas.microsoft.com/office/drawing/2014/main" id="{4978D4B0-BBC2-783E-E53F-2836AFB125B5}"/>
              </a:ext>
            </a:extLst>
          </p:cNvPr>
          <p:cNvCxnSpPr>
            <a:cxnSpLocks/>
            <a:stCxn id="99" idx="3"/>
          </p:cNvCxnSpPr>
          <p:nvPr/>
        </p:nvCxnSpPr>
        <p:spPr>
          <a:xfrm flipV="1">
            <a:off x="2178051" y="6515104"/>
            <a:ext cx="410635" cy="1359048"/>
          </a:xfrm>
          <a:prstGeom prst="bentConnector2">
            <a:avLst/>
          </a:prstGeom>
          <a:ln w="63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正方形/長方形 20">
            <a:extLst>
              <a:ext uri="{FF2B5EF4-FFF2-40B4-BE49-F238E27FC236}">
                <a16:creationId xmlns="" xmlns:a16="http://schemas.microsoft.com/office/drawing/2014/main" id="{15BFEBA1-563A-7EB3-AECB-0159A994245E}"/>
              </a:ext>
            </a:extLst>
          </p:cNvPr>
          <p:cNvSpPr/>
          <p:nvPr/>
        </p:nvSpPr>
        <p:spPr>
          <a:xfrm>
            <a:off x="3010800" y="3296172"/>
            <a:ext cx="3537522" cy="80938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46" name="正方形/長方形 21">
            <a:extLst>
              <a:ext uri="{FF2B5EF4-FFF2-40B4-BE49-F238E27FC236}">
                <a16:creationId xmlns="" xmlns:a16="http://schemas.microsoft.com/office/drawing/2014/main" id="{DA6821B1-0F7C-0134-2327-B9D8E06B7F33}"/>
              </a:ext>
            </a:extLst>
          </p:cNvPr>
          <p:cNvSpPr/>
          <p:nvPr/>
        </p:nvSpPr>
        <p:spPr>
          <a:xfrm>
            <a:off x="3082252" y="3360395"/>
            <a:ext cx="343116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Check and Input Data</a:t>
            </a:r>
            <a:endParaRPr kumimoji="1" lang="ja-JP" altLang="en-US" sz="700" b="1" kern="0" dirty="0">
              <a:solidFill>
                <a:prstClr val="black"/>
              </a:solidFill>
            </a:endParaRPr>
          </a:p>
        </p:txBody>
      </p:sp>
      <p:sp>
        <p:nvSpPr>
          <p:cNvPr id="147" name="正方形/長方形 50">
            <a:extLst>
              <a:ext uri="{FF2B5EF4-FFF2-40B4-BE49-F238E27FC236}">
                <a16:creationId xmlns="" xmlns:a16="http://schemas.microsoft.com/office/drawing/2014/main" id="{21E2799C-71C8-5560-C533-E2375ED2EEA4}"/>
              </a:ext>
            </a:extLst>
          </p:cNvPr>
          <p:cNvSpPr/>
          <p:nvPr/>
        </p:nvSpPr>
        <p:spPr>
          <a:xfrm>
            <a:off x="3090804" y="3654706"/>
            <a:ext cx="3420492" cy="187137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#1 </a:t>
            </a:r>
            <a:r>
              <a:rPr kumimoji="1" lang="en-US" altLang="ja-JP" sz="500" kern="0" dirty="0" err="1" smtClean="0">
                <a:solidFill>
                  <a:prstClr val="black"/>
                </a:solidFill>
              </a:rPr>
              <a:t>InspectionInput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55" name="正方形/長方形 20">
            <a:extLst>
              <a:ext uri="{FF2B5EF4-FFF2-40B4-BE49-F238E27FC236}">
                <a16:creationId xmlns="" xmlns:a16="http://schemas.microsoft.com/office/drawing/2014/main" id="{15BFEBA1-563A-7EB3-AECB-0159A994245E}"/>
              </a:ext>
            </a:extLst>
          </p:cNvPr>
          <p:cNvSpPr/>
          <p:nvPr/>
        </p:nvSpPr>
        <p:spPr>
          <a:xfrm>
            <a:off x="3017150" y="4398955"/>
            <a:ext cx="3537522" cy="80938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56" name="正方形/長方形 21">
            <a:extLst>
              <a:ext uri="{FF2B5EF4-FFF2-40B4-BE49-F238E27FC236}">
                <a16:creationId xmlns="" xmlns:a16="http://schemas.microsoft.com/office/drawing/2014/main" id="{DA6821B1-0F7C-0134-2327-B9D8E06B7F33}"/>
              </a:ext>
            </a:extLst>
          </p:cNvPr>
          <p:cNvSpPr/>
          <p:nvPr/>
        </p:nvSpPr>
        <p:spPr>
          <a:xfrm>
            <a:off x="3075902" y="4458945"/>
            <a:ext cx="343116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Root Approval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57" name="正方形/長方形 50">
            <a:extLst>
              <a:ext uri="{FF2B5EF4-FFF2-40B4-BE49-F238E27FC236}">
                <a16:creationId xmlns="" xmlns:a16="http://schemas.microsoft.com/office/drawing/2014/main" id="{21E2799C-71C8-5560-C533-E2375ED2EEA4}"/>
              </a:ext>
            </a:extLst>
          </p:cNvPr>
          <p:cNvSpPr/>
          <p:nvPr/>
        </p:nvSpPr>
        <p:spPr>
          <a:xfrm>
            <a:off x="3084454" y="4753256"/>
            <a:ext cx="1670009" cy="187137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#2 </a:t>
            </a:r>
            <a:r>
              <a:rPr kumimoji="1" lang="en-US" altLang="ja-JP" sz="500" kern="0" dirty="0" err="1" smtClean="0">
                <a:solidFill>
                  <a:prstClr val="black"/>
                </a:solidFill>
              </a:rPr>
              <a:t>RootApproval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58" name="正方形/長方形 53">
            <a:extLst>
              <a:ext uri="{FF2B5EF4-FFF2-40B4-BE49-F238E27FC236}">
                <a16:creationId xmlns="" xmlns:a16="http://schemas.microsoft.com/office/drawing/2014/main" id="{89CD91C1-0623-C623-15F3-AEDD857A8BE0}"/>
              </a:ext>
            </a:extLst>
          </p:cNvPr>
          <p:cNvSpPr/>
          <p:nvPr/>
        </p:nvSpPr>
        <p:spPr>
          <a:xfrm>
            <a:off x="4912383" y="4746906"/>
            <a:ext cx="1594680" cy="190501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#3 User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59" name="正方形/長方形 20">
            <a:extLst>
              <a:ext uri="{FF2B5EF4-FFF2-40B4-BE49-F238E27FC236}">
                <a16:creationId xmlns="" xmlns:a16="http://schemas.microsoft.com/office/drawing/2014/main" id="{15BFEBA1-563A-7EB3-AECB-0159A994245E}"/>
              </a:ext>
            </a:extLst>
          </p:cNvPr>
          <p:cNvSpPr/>
          <p:nvPr/>
        </p:nvSpPr>
        <p:spPr>
          <a:xfrm>
            <a:off x="3017150" y="5556772"/>
            <a:ext cx="3537522" cy="809384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60" name="正方形/長方形 21">
            <a:extLst>
              <a:ext uri="{FF2B5EF4-FFF2-40B4-BE49-F238E27FC236}">
                <a16:creationId xmlns="" xmlns:a16="http://schemas.microsoft.com/office/drawing/2014/main" id="{DA6821B1-0F7C-0134-2327-B9D8E06B7F33}"/>
              </a:ext>
            </a:extLst>
          </p:cNvPr>
          <p:cNvSpPr/>
          <p:nvPr/>
        </p:nvSpPr>
        <p:spPr>
          <a:xfrm>
            <a:off x="3088602" y="5620995"/>
            <a:ext cx="3431161" cy="233512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b="1" kern="0" dirty="0" smtClean="0">
                <a:solidFill>
                  <a:prstClr val="black"/>
                </a:solidFill>
              </a:rPr>
              <a:t>Log Approval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61" name="正方形/長方形 50">
            <a:extLst>
              <a:ext uri="{FF2B5EF4-FFF2-40B4-BE49-F238E27FC236}">
                <a16:creationId xmlns="" xmlns:a16="http://schemas.microsoft.com/office/drawing/2014/main" id="{21E2799C-71C8-5560-C533-E2375ED2EEA4}"/>
              </a:ext>
            </a:extLst>
          </p:cNvPr>
          <p:cNvSpPr/>
          <p:nvPr/>
        </p:nvSpPr>
        <p:spPr>
          <a:xfrm>
            <a:off x="3097154" y="5915306"/>
            <a:ext cx="3426842" cy="187137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#12 </a:t>
            </a:r>
            <a:r>
              <a:rPr kumimoji="1" lang="en-US" altLang="ja-JP" sz="500" kern="0" dirty="0" err="1" smtClean="0">
                <a:solidFill>
                  <a:prstClr val="black"/>
                </a:solidFill>
              </a:rPr>
              <a:t>ApprovalLog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67" name="二等辺三角形 1">
            <a:extLst>
              <a:ext uri="{FF2B5EF4-FFF2-40B4-BE49-F238E27FC236}">
                <a16:creationId xmlns="" xmlns:a16="http://schemas.microsoft.com/office/drawing/2014/main" id="{F5C1A172-4F05-636F-38F5-EB361AB12C4A}"/>
              </a:ext>
            </a:extLst>
          </p:cNvPr>
          <p:cNvSpPr/>
          <p:nvPr/>
        </p:nvSpPr>
        <p:spPr>
          <a:xfrm>
            <a:off x="6326660" y="2957669"/>
            <a:ext cx="253630" cy="194102"/>
          </a:xfrm>
          <a:prstGeom prst="triangle">
            <a:avLst/>
          </a:prstGeom>
          <a:solidFill>
            <a:srgbClr val="FFFF00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700" kern="0" dirty="0" smtClean="0">
                <a:solidFill>
                  <a:prstClr val="black"/>
                </a:solidFill>
              </a:rPr>
              <a:t>1</a:t>
            </a:r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  <p:sp>
        <p:nvSpPr>
          <p:cNvPr id="168" name="正方形/長方形 21">
            <a:extLst>
              <a:ext uri="{FF2B5EF4-FFF2-40B4-BE49-F238E27FC236}">
                <a16:creationId xmlns="" xmlns:a16="http://schemas.microsoft.com/office/drawing/2014/main" id="{51CDC8FB-DD9F-0CD2-41B1-E7BDCCCCA4C7}"/>
              </a:ext>
            </a:extLst>
          </p:cNvPr>
          <p:cNvSpPr/>
          <p:nvPr/>
        </p:nvSpPr>
        <p:spPr>
          <a:xfrm>
            <a:off x="2794000" y="8038763"/>
            <a:ext cx="3841750" cy="597237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228600" indent="-228600" defTabSz="914400">
              <a:buAutoNum type="arabicPeriod"/>
            </a:pPr>
            <a:r>
              <a:rPr kumimoji="1" lang="en-US" altLang="ja-JP" sz="700" kern="0" dirty="0" smtClean="0">
                <a:solidFill>
                  <a:srgbClr val="FF0000"/>
                </a:solidFill>
              </a:rPr>
              <a:t>The red frame shows the table for keep data.</a:t>
            </a:r>
          </a:p>
          <a:p>
            <a:pPr marL="228600" indent="-228600" defTabSz="914400"/>
            <a:endParaRPr kumimoji="1" lang="ja-JP" altLang="en-US" sz="700" kern="0" dirty="0">
              <a:solidFill>
                <a:srgbClr val="FF0000"/>
              </a:solidFill>
            </a:endParaRPr>
          </a:p>
        </p:txBody>
      </p:sp>
      <p:sp>
        <p:nvSpPr>
          <p:cNvPr id="72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40842" y="3327703"/>
            <a:ext cx="1162608" cy="1584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#2 Confirm message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83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8142" y="4425951"/>
            <a:ext cx="1175308" cy="15875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>
                <a:solidFill>
                  <a:prstClr val="black"/>
                </a:solidFill>
              </a:rPr>
              <a:t>#1 </a:t>
            </a:r>
            <a:r>
              <a:rPr kumimoji="1" lang="en-US" altLang="ja-JP" sz="500" kern="0" dirty="0" smtClean="0">
                <a:solidFill>
                  <a:prstClr val="black"/>
                </a:solidFill>
              </a:rPr>
              <a:t>Input checklist data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84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34492" y="4870450"/>
            <a:ext cx="1156258" cy="135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#3 Check items data (Approved)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86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34492" y="5073953"/>
            <a:ext cx="1156258" cy="177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#4  Check items data (Reject)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87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34492" y="4642153"/>
            <a:ext cx="1162608" cy="1584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#2 Confirm message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3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1792" y="5797551"/>
            <a:ext cx="1175308" cy="15875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>
                <a:solidFill>
                  <a:prstClr val="black"/>
                </a:solidFill>
              </a:rPr>
              <a:t>#1 </a:t>
            </a:r>
            <a:r>
              <a:rPr kumimoji="1" lang="en-US" altLang="ja-JP" sz="500" kern="0" dirty="0" smtClean="0">
                <a:solidFill>
                  <a:prstClr val="black"/>
                </a:solidFill>
              </a:rPr>
              <a:t>Input checklist data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4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8142" y="6242050"/>
            <a:ext cx="1156258" cy="135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#3 Check items data (Approved)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5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8142" y="6445553"/>
            <a:ext cx="1156258" cy="177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#4  Check items data (Reject)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6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8142" y="6013753"/>
            <a:ext cx="1162608" cy="1584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#2 Confirm message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7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15443" y="7137401"/>
            <a:ext cx="1175308" cy="15875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>
                <a:solidFill>
                  <a:prstClr val="black"/>
                </a:solidFill>
              </a:rPr>
              <a:t>#1 </a:t>
            </a:r>
            <a:r>
              <a:rPr kumimoji="1" lang="en-US" altLang="ja-JP" sz="500" kern="0" dirty="0" smtClean="0">
                <a:solidFill>
                  <a:prstClr val="black"/>
                </a:solidFill>
              </a:rPr>
              <a:t>Input checklist data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8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1793" y="7581900"/>
            <a:ext cx="1156258" cy="135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#3 Check items data (Approved)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99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1793" y="7785403"/>
            <a:ext cx="1156258" cy="1774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#4  Check items data (Reject)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sp>
        <p:nvSpPr>
          <p:cNvPr id="100" name="正方形/長方形 3">
            <a:extLst>
              <a:ext uri="{FF2B5EF4-FFF2-40B4-BE49-F238E27FC236}">
                <a16:creationId xmlns="" xmlns:a16="http://schemas.microsoft.com/office/drawing/2014/main" id="{F098A93F-44AF-6EFF-DA08-7D723FF05E89}"/>
              </a:ext>
            </a:extLst>
          </p:cNvPr>
          <p:cNvSpPr/>
          <p:nvPr/>
        </p:nvSpPr>
        <p:spPr>
          <a:xfrm>
            <a:off x="1021793" y="7353603"/>
            <a:ext cx="1162608" cy="1584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/>
            <a:r>
              <a:rPr kumimoji="1" lang="en-US" altLang="ja-JP" sz="500" kern="0" dirty="0" smtClean="0">
                <a:solidFill>
                  <a:prstClr val="black"/>
                </a:solidFill>
              </a:rPr>
              <a:t>#2 Confirm message</a:t>
            </a:r>
            <a:endParaRPr kumimoji="1" lang="ja-JP" altLang="en-US" sz="500" kern="0" dirty="0">
              <a:solidFill>
                <a:prstClr val="black"/>
              </a:solidFill>
            </a:endParaRPr>
          </a:p>
        </p:txBody>
      </p:sp>
      <p:cxnSp>
        <p:nvCxnSpPr>
          <p:cNvPr id="125" name="コネクタ: カギ線 70">
            <a:extLst>
              <a:ext uri="{FF2B5EF4-FFF2-40B4-BE49-F238E27FC236}">
                <a16:creationId xmlns="" xmlns:a16="http://schemas.microsoft.com/office/drawing/2014/main" id="{03B7E7C4-9DC8-7F5F-508F-D7F830C6467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21792" y="4950700"/>
            <a:ext cx="12700" cy="881776"/>
          </a:xfrm>
          <a:prstGeom prst="bentConnector3">
            <a:avLst>
              <a:gd name="adj1" fmla="val 3700001"/>
            </a:avLst>
          </a:prstGeom>
          <a:ln w="635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コネクタ: カギ線 70">
            <a:extLst>
              <a:ext uri="{FF2B5EF4-FFF2-40B4-BE49-F238E27FC236}">
                <a16:creationId xmlns="" xmlns:a16="http://schemas.microsoft.com/office/drawing/2014/main" id="{03B7E7C4-9DC8-7F5F-508F-D7F830C64676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34492" y="3623550"/>
            <a:ext cx="12700" cy="881776"/>
          </a:xfrm>
          <a:prstGeom prst="bentConnector3">
            <a:avLst>
              <a:gd name="adj1" fmla="val 3700001"/>
            </a:avLst>
          </a:prstGeom>
          <a:ln w="6350" cmpd="sng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="" xmlns:a16="http://schemas.microsoft.com/office/drawing/2014/main" id="{2A56EBC7-709A-4ED6-A792-7E0F926F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13" y="386288"/>
            <a:ext cx="14273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7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71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Cordia New" panose="020B0304020202020204" pitchFamily="34" charset="-34"/>
              </a:rPr>
              <a:t>Revision History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10" name="表 10">
            <a:extLst>
              <a:ext uri="{FF2B5EF4-FFF2-40B4-BE49-F238E27FC236}">
                <a16:creationId xmlns="" xmlns:a16="http://schemas.microsoft.com/office/drawing/2014/main" id="{7843B40D-5CED-4F03-8A04-82D93EEB5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18068158"/>
              </p:ext>
            </p:extLst>
          </p:nvPr>
        </p:nvGraphicFramePr>
        <p:xfrm>
          <a:off x="289931" y="657714"/>
          <a:ext cx="6356195" cy="4346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049">
                  <a:extLst>
                    <a:ext uri="{9D8B030D-6E8A-4147-A177-3AD203B41FA5}">
                      <a16:colId xmlns="" xmlns:a16="http://schemas.microsoft.com/office/drawing/2014/main" val="1689797891"/>
                    </a:ext>
                  </a:extLst>
                </a:gridCol>
                <a:gridCol w="731881">
                  <a:extLst>
                    <a:ext uri="{9D8B030D-6E8A-4147-A177-3AD203B41FA5}">
                      <a16:colId xmlns="" xmlns:a16="http://schemas.microsoft.com/office/drawing/2014/main" val="3968192231"/>
                    </a:ext>
                  </a:extLst>
                </a:gridCol>
                <a:gridCol w="2134322">
                  <a:extLst>
                    <a:ext uri="{9D8B030D-6E8A-4147-A177-3AD203B41FA5}">
                      <a16:colId xmlns="" xmlns:a16="http://schemas.microsoft.com/office/drawing/2014/main" val="1804588261"/>
                    </a:ext>
                  </a:extLst>
                </a:gridCol>
                <a:gridCol w="1900943">
                  <a:extLst>
                    <a:ext uri="{9D8B030D-6E8A-4147-A177-3AD203B41FA5}">
                      <a16:colId xmlns="" xmlns:a16="http://schemas.microsoft.com/office/drawing/2014/main" val="1088014115"/>
                    </a:ext>
                  </a:extLst>
                </a:gridCol>
              </a:tblGrid>
              <a:tr h="299724"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Date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Version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File name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Details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82119801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15/July/2024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R</a:t>
                      </a:r>
                      <a:r>
                        <a:rPr kumimoji="1" lang="en-US" altLang="ja-JP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Check Sheet Application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Documentation </a:t>
                      </a:r>
                      <a:r>
                        <a:rPr kumimoji="1" lang="en-US" altLang="ja-JP" sz="700" dirty="0" smtClean="0">
                          <a:solidFill>
                            <a:schemeClr val="tx1"/>
                          </a:solidFill>
                          <a:latin typeface="+mn-lt"/>
                        </a:rPr>
                        <a:t>EN Blueprint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+mn-lt"/>
                        </a:rPr>
                        <a:t>First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43214824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63859189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77162785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2162276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707490601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923669587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7811311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70184828"/>
                  </a:ext>
                </a:extLst>
              </a:tr>
            </a:tbl>
          </a:graphicData>
        </a:graphic>
      </p:graphicFrame>
      <p:sp>
        <p:nvSpPr>
          <p:cNvPr id="11" name="スライド番号プレースホルダー 10">
            <a:extLst>
              <a:ext uri="{FF2B5EF4-FFF2-40B4-BE49-F238E27FC236}">
                <a16:creationId xmlns="" xmlns:a16="http://schemas.microsoft.com/office/drawing/2014/main" id="{674C7495-59A2-40E2-A622-FD8030C8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2243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■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1. Overview</a:t>
            </a:r>
          </a:p>
          <a:p>
            <a:r>
              <a:rPr kumimoji="1" lang="en-US" altLang="ja-JP" sz="1100" dirty="0"/>
              <a:t>2. Overall configuration diagram</a:t>
            </a:r>
          </a:p>
          <a:p>
            <a:r>
              <a:rPr kumimoji="1" lang="en-US" altLang="ja-JP" sz="1100" dirty="0" smtClean="0"/>
              <a:t>3. Overall flow diagram</a:t>
            </a:r>
          </a:p>
          <a:p>
            <a:r>
              <a:rPr kumimoji="1" lang="en-US" altLang="ja-JP" sz="1100" dirty="0" smtClean="0"/>
              <a:t>    3-1. Login flow</a:t>
            </a:r>
          </a:p>
          <a:p>
            <a:r>
              <a:rPr kumimoji="1" lang="en-US" altLang="ja-JP" sz="1100" dirty="0" smtClean="0"/>
              <a:t>    3-2. Check and Input : Machine condition check flow diagram </a:t>
            </a:r>
          </a:p>
          <a:p>
            <a:r>
              <a:rPr kumimoji="1" lang="en-US" altLang="ja-JP" sz="1100" dirty="0" smtClean="0"/>
              <a:t>    3-3. Check and Input : x-R chart flow diagram</a:t>
            </a:r>
            <a:endParaRPr kumimoji="1" lang="ja-JP" altLang="en-US" sz="1100" smtClean="0">
              <a:solidFill>
                <a:srgbClr val="FF0000"/>
              </a:solidFill>
            </a:endParaRPr>
          </a:p>
          <a:p>
            <a:r>
              <a:rPr kumimoji="1" lang="en-US" altLang="ja-JP" sz="1100" dirty="0" smtClean="0"/>
              <a:t>    3-4. Check and Input : Jig condition check flow</a:t>
            </a:r>
          </a:p>
          <a:p>
            <a:r>
              <a:rPr kumimoji="1" lang="en-US" altLang="ja-JP" sz="1100" dirty="0" smtClean="0"/>
              <a:t>    3-5. Check and Input : </a:t>
            </a:r>
            <a:r>
              <a:rPr lang="en-US" sz="1100" dirty="0" smtClean="0">
                <a:solidFill>
                  <a:srgbClr val="313131"/>
                </a:solidFill>
                <a:cs typeface="Yu Gothic UI"/>
              </a:rPr>
              <a:t>Changing</a:t>
            </a:r>
            <a:r>
              <a:rPr lang="en-US" sz="1100" spc="-5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lang="en-US" sz="1100" dirty="0" smtClean="0">
                <a:solidFill>
                  <a:srgbClr val="313131"/>
                </a:solidFill>
                <a:cs typeface="Yu Gothic UI"/>
              </a:rPr>
              <a:t>point</a:t>
            </a:r>
            <a:r>
              <a:rPr lang="en-US" sz="1100" spc="25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lang="en-US" sz="1100" spc="-10" dirty="0" smtClean="0">
                <a:solidFill>
                  <a:srgbClr val="313131"/>
                </a:solidFill>
                <a:cs typeface="Yu Gothic UI"/>
              </a:rPr>
              <a:t>record </a:t>
            </a:r>
            <a:r>
              <a:rPr kumimoji="1" lang="en-US" altLang="ja-JP" sz="1100" dirty="0" smtClean="0"/>
              <a:t>flow diagram</a:t>
            </a:r>
            <a:endParaRPr kumimoji="1" lang="ja-JP" altLang="en-US" sz="1100" smtClean="0">
              <a:solidFill>
                <a:srgbClr val="FF0000"/>
              </a:solidFill>
            </a:endParaRPr>
          </a:p>
          <a:p>
            <a:r>
              <a:rPr kumimoji="1" lang="en-US" altLang="ja-JP" sz="1100" dirty="0" smtClean="0"/>
              <a:t>    3-6. Check Result/Approve: Machine condition check flow diagram</a:t>
            </a:r>
          </a:p>
          <a:p>
            <a:r>
              <a:rPr kumimoji="1" lang="en-US" altLang="ja-JP" sz="1100" dirty="0" smtClean="0"/>
              <a:t>    3-7. Check Result/Approve: x-R chart flow diagram</a:t>
            </a:r>
          </a:p>
          <a:p>
            <a:r>
              <a:rPr kumimoji="1" lang="en-US" altLang="ja-JP" sz="1100" dirty="0" smtClean="0"/>
              <a:t>    3-8. Check Result/Approve: </a:t>
            </a:r>
            <a:r>
              <a:rPr lang="en-US" sz="1100" dirty="0" smtClean="0">
                <a:solidFill>
                  <a:srgbClr val="313131"/>
                </a:solidFill>
                <a:cs typeface="Yu Gothic UI"/>
              </a:rPr>
              <a:t>Jig</a:t>
            </a:r>
            <a:r>
              <a:rPr lang="en-US" sz="1100" spc="-5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lang="en-US" sz="1100" spc="-10" dirty="0" smtClean="0">
                <a:solidFill>
                  <a:srgbClr val="313131"/>
                </a:solidFill>
                <a:cs typeface="Yu Gothic UI"/>
              </a:rPr>
              <a:t>check </a:t>
            </a:r>
            <a:r>
              <a:rPr kumimoji="1" lang="en-US" altLang="ja-JP" sz="1100" dirty="0" smtClean="0"/>
              <a:t>flow diagram</a:t>
            </a:r>
          </a:p>
          <a:p>
            <a:r>
              <a:rPr kumimoji="1" lang="en-US" altLang="ja-JP" sz="1100" dirty="0" smtClean="0"/>
              <a:t>    3-9. Check Result/Approve: </a:t>
            </a:r>
            <a:r>
              <a:rPr lang="en-US" sz="1100" dirty="0" smtClean="0">
                <a:solidFill>
                  <a:srgbClr val="313131"/>
                </a:solidFill>
                <a:cs typeface="Yu Gothic UI"/>
              </a:rPr>
              <a:t>Changing</a:t>
            </a:r>
            <a:r>
              <a:rPr lang="en-US" sz="1100" spc="-5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lang="en-US" sz="1100" dirty="0" smtClean="0">
                <a:solidFill>
                  <a:srgbClr val="313131"/>
                </a:solidFill>
                <a:cs typeface="Yu Gothic UI"/>
              </a:rPr>
              <a:t>point</a:t>
            </a:r>
            <a:r>
              <a:rPr lang="en-US" sz="1100" spc="25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lang="en-US" sz="1100" spc="-10" dirty="0" smtClean="0">
                <a:solidFill>
                  <a:srgbClr val="313131"/>
                </a:solidFill>
                <a:cs typeface="Yu Gothic UI"/>
              </a:rPr>
              <a:t>record </a:t>
            </a:r>
            <a:r>
              <a:rPr kumimoji="1" lang="en-US" altLang="ja-JP" sz="1100" dirty="0" smtClean="0"/>
              <a:t>flow diagram </a:t>
            </a:r>
          </a:p>
          <a:p>
            <a:r>
              <a:rPr kumimoji="1" lang="en-US" altLang="ja-JP" sz="1100" dirty="0" smtClean="0"/>
              <a:t>    3-10. </a:t>
            </a:r>
            <a:r>
              <a:rPr kumimoji="1" lang="en-US" sz="1100" dirty="0" smtClean="0"/>
              <a:t>Approval</a:t>
            </a:r>
            <a:r>
              <a:rPr lang="en-US" sz="1100" b="1" spc="-10" dirty="0" smtClean="0">
                <a:solidFill>
                  <a:srgbClr val="313131"/>
                </a:solidFill>
                <a:cs typeface="Yu Gothic UI"/>
              </a:rPr>
              <a:t> </a:t>
            </a:r>
            <a:r>
              <a:rPr kumimoji="1" lang="en-US" altLang="ja-JP" sz="1100" dirty="0" smtClean="0"/>
              <a:t>flow diagram</a:t>
            </a:r>
          </a:p>
          <a:p>
            <a:r>
              <a:rPr kumimoji="1" lang="en-US" altLang="ja-JP" sz="1100" dirty="0" smtClean="0"/>
              <a:t>4. Overall ER diagram</a:t>
            </a:r>
          </a:p>
          <a:p>
            <a:r>
              <a:rPr kumimoji="1" lang="en-US" altLang="ja-JP" sz="1100" dirty="0" smtClean="0"/>
              <a:t>    4-1. </a:t>
            </a:r>
            <a:r>
              <a:rPr kumimoji="1" lang="en-US" sz="1100" dirty="0" smtClean="0"/>
              <a:t>Master data ER-</a:t>
            </a:r>
            <a:r>
              <a:rPr kumimoji="1" lang="en-US" altLang="ja-JP" sz="1100" dirty="0" smtClean="0"/>
              <a:t>diagram</a:t>
            </a:r>
          </a:p>
          <a:p>
            <a:r>
              <a:rPr kumimoji="1" lang="en-US" altLang="ja-JP" sz="1100" dirty="0" smtClean="0"/>
              <a:t>    4-2.</a:t>
            </a:r>
            <a:r>
              <a:rPr kumimoji="1" lang="en-US" sz="1100" dirty="0" smtClean="0"/>
              <a:t> User permission ER-</a:t>
            </a:r>
            <a:r>
              <a:rPr kumimoji="1" lang="en-US" altLang="ja-JP" sz="1100" dirty="0" smtClean="0"/>
              <a:t>diagram </a:t>
            </a:r>
          </a:p>
          <a:p>
            <a:r>
              <a:rPr kumimoji="1" lang="en-US" altLang="ja-JP" sz="1100" dirty="0" smtClean="0"/>
              <a:t>    4-3. </a:t>
            </a:r>
            <a:r>
              <a:rPr kumimoji="1" lang="en-US" sz="1100" dirty="0" smtClean="0"/>
              <a:t>Transaction  ER-</a:t>
            </a:r>
            <a:r>
              <a:rPr kumimoji="1" lang="en-US" altLang="ja-JP" sz="1100" dirty="0" smtClean="0"/>
              <a:t>diagram</a:t>
            </a:r>
            <a:endParaRPr kumimoji="1" lang="en-US" altLang="ja-JP" sz="1100" dirty="0"/>
          </a:p>
          <a:p>
            <a:r>
              <a:rPr kumimoji="1" lang="en-US" altLang="ja-JP" sz="1100" dirty="0"/>
              <a:t>5</a:t>
            </a:r>
            <a:r>
              <a:rPr kumimoji="1" lang="en-US" altLang="ja-JP" sz="1100" dirty="0" smtClean="0"/>
              <a:t>. Operation approval flow</a:t>
            </a:r>
            <a:endParaRPr kumimoji="1" lang="en-US" altLang="ja-JP" sz="1100" dirty="0"/>
          </a:p>
          <a:p>
            <a:endParaRPr kumimoji="1" lang="en-US" altLang="ja-JP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67CAA9A5-8087-4AD4-B09F-ABE2347E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0843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1. Overview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/>
              <a:t>Introduced Check sheet application </a:t>
            </a:r>
            <a:r>
              <a:rPr kumimoji="1" lang="en-US" altLang="ja-JP" sz="1100" dirty="0"/>
              <a:t>to </a:t>
            </a:r>
            <a:r>
              <a:rPr kumimoji="1" lang="en-US" altLang="ja-JP" sz="1100" dirty="0" smtClean="0"/>
              <a:t>Denso.</a:t>
            </a:r>
            <a:endParaRPr kumimoji="1" lang="en-US" altLang="ja-JP" sz="1100" dirty="0"/>
          </a:p>
          <a:p>
            <a:r>
              <a:rPr kumimoji="1" lang="en-US" altLang="ja-JP" sz="1100" dirty="0"/>
              <a:t>The system specifications for introduction are described in this document.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2107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2. Overall configuration 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a configuration diagram of the </a:t>
            </a:r>
            <a:r>
              <a:rPr kumimoji="1" lang="en-US" altLang="ja-JP" sz="1100" dirty="0" smtClean="0"/>
              <a:t>Check sheet application. </a:t>
            </a:r>
            <a:r>
              <a:rPr kumimoji="1" lang="en-US" altLang="ja-JP" sz="1100" dirty="0"/>
              <a:t>It is a configuration image of </a:t>
            </a:r>
            <a:r>
              <a:rPr kumimoji="1" lang="en-US" altLang="ja-JP" sz="1100" dirty="0" smtClean="0"/>
              <a:t>documents</a:t>
            </a:r>
            <a:r>
              <a:rPr kumimoji="1" lang="en-US" altLang="ja-JP" sz="1100" dirty="0"/>
              <a:t>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Overall configuration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94" name="矢印: 五方向 93">
            <a:extLst>
              <a:ext uri="{FF2B5EF4-FFF2-40B4-BE49-F238E27FC236}">
                <a16:creationId xmlns="" xmlns:a16="http://schemas.microsoft.com/office/drawing/2014/main" id="{D2A1668A-207E-44F5-AFCD-42C4844C5BDC}"/>
              </a:ext>
            </a:extLst>
          </p:cNvPr>
          <p:cNvSpPr/>
          <p:nvPr/>
        </p:nvSpPr>
        <p:spPr>
          <a:xfrm>
            <a:off x="585380" y="2014543"/>
            <a:ext cx="1967319" cy="717203"/>
          </a:xfrm>
          <a:prstGeom prst="homePlate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kumimoji="1" lang="en-US" altLang="ja-JP" sz="700" kern="0" dirty="0" smtClean="0"/>
              <a:t>Check and input</a:t>
            </a:r>
            <a:endParaRPr kumimoji="1" lang="ja-JP" altLang="en-US" sz="700" kern="0" dirty="0"/>
          </a:p>
        </p:txBody>
      </p:sp>
      <p:sp>
        <p:nvSpPr>
          <p:cNvPr id="98" name="矢印: 山形 97">
            <a:extLst>
              <a:ext uri="{FF2B5EF4-FFF2-40B4-BE49-F238E27FC236}">
                <a16:creationId xmlns="" xmlns:a16="http://schemas.microsoft.com/office/drawing/2014/main" id="{5BB23228-71D0-4CE4-8AB9-AFB9CB70539B}"/>
              </a:ext>
            </a:extLst>
          </p:cNvPr>
          <p:cNvSpPr/>
          <p:nvPr/>
        </p:nvSpPr>
        <p:spPr>
          <a:xfrm>
            <a:off x="2345947" y="2020361"/>
            <a:ext cx="2115456" cy="717201"/>
          </a:xfrm>
          <a:prstGeom prst="chevron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kumimoji="1" lang="en-US" altLang="ja-JP" sz="700" kern="0" dirty="0" smtClean="0"/>
              <a:t>Check result</a:t>
            </a:r>
            <a:endParaRPr kumimoji="1" lang="ja-JP" altLang="en-US" sz="700" kern="0" dirty="0"/>
          </a:p>
        </p:txBody>
      </p:sp>
      <p:sp>
        <p:nvSpPr>
          <p:cNvPr id="100" name="矢印: 山形 99">
            <a:extLst>
              <a:ext uri="{FF2B5EF4-FFF2-40B4-BE49-F238E27FC236}">
                <a16:creationId xmlns="" xmlns:a16="http://schemas.microsoft.com/office/drawing/2014/main" id="{00F5948D-AC17-42AD-9BA7-FA5EC1C4B003}"/>
              </a:ext>
            </a:extLst>
          </p:cNvPr>
          <p:cNvSpPr/>
          <p:nvPr/>
        </p:nvSpPr>
        <p:spPr>
          <a:xfrm>
            <a:off x="4230067" y="2021866"/>
            <a:ext cx="2115456" cy="717201"/>
          </a:xfrm>
          <a:prstGeom prst="chevron">
            <a:avLst/>
          </a:prstGeom>
          <a:noFill/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kumimoji="1" lang="en-US" altLang="ja-JP" sz="700" kern="0" dirty="0" smtClean="0"/>
              <a:t>Approval</a:t>
            </a:r>
            <a:endParaRPr kumimoji="1" lang="ja-JP" altLang="en-US" sz="700" kern="0" dirty="0"/>
          </a:p>
        </p:txBody>
      </p:sp>
      <p:sp>
        <p:nvSpPr>
          <p:cNvPr id="146" name="正方形/長方形 145">
            <a:extLst>
              <a:ext uri="{FF2B5EF4-FFF2-40B4-BE49-F238E27FC236}">
                <a16:creationId xmlns="" xmlns:a16="http://schemas.microsoft.com/office/drawing/2014/main" id="{7CDF7409-2096-4783-B593-23407529C132}"/>
              </a:ext>
            </a:extLst>
          </p:cNvPr>
          <p:cNvSpPr/>
          <p:nvPr/>
        </p:nvSpPr>
        <p:spPr>
          <a:xfrm>
            <a:off x="2868822" y="5945201"/>
            <a:ext cx="2397544" cy="1179636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kern="0" dirty="0" smtClean="0">
                <a:solidFill>
                  <a:prstClr val="black"/>
                </a:solidFill>
              </a:rPr>
              <a:t>DB </a:t>
            </a:r>
            <a:r>
              <a:rPr kumimoji="1" lang="en-US" altLang="ja-JP" sz="1100" kern="0" dirty="0">
                <a:solidFill>
                  <a:prstClr val="black"/>
                </a:solidFill>
              </a:rPr>
              <a:t>Server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134" name="図 133">
            <a:extLst>
              <a:ext uri="{FF2B5EF4-FFF2-40B4-BE49-F238E27FC236}">
                <a16:creationId xmlns="" xmlns:a16="http://schemas.microsoft.com/office/drawing/2014/main" id="{B42CDB7D-5D31-4FE8-A6BD-04E87ADAAB8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50851" y="6323811"/>
            <a:ext cx="612175" cy="691709"/>
          </a:xfrm>
          <a:prstGeom prst="rect">
            <a:avLst/>
          </a:prstGeom>
        </p:spPr>
      </p:pic>
      <p:cxnSp>
        <p:nvCxnSpPr>
          <p:cNvPr id="40" name="Straight Connector 39"/>
          <p:cNvCxnSpPr/>
          <p:nvPr/>
        </p:nvCxnSpPr>
        <p:spPr>
          <a:xfrm>
            <a:off x="1428750" y="3568700"/>
            <a:ext cx="4032250" cy="0"/>
          </a:xfrm>
          <a:prstGeom prst="line">
            <a:avLst/>
          </a:prstGeom>
          <a:ln w="6350" cmpd="sng">
            <a:solidFill>
              <a:schemeClr val="tx1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146" idx="0"/>
            <a:endCxn id="19" idx="2"/>
          </p:cNvCxnSpPr>
          <p:nvPr/>
        </p:nvCxnSpPr>
        <p:spPr>
          <a:xfrm rot="5400000" flipH="1" flipV="1">
            <a:off x="3755712" y="5633319"/>
            <a:ext cx="623764" cy="1588"/>
          </a:xfrm>
          <a:prstGeom prst="straightConnector1">
            <a:avLst/>
          </a:prstGeom>
          <a:ln w="6350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994966" y="3146822"/>
            <a:ext cx="856456" cy="1588"/>
          </a:xfrm>
          <a:prstGeom prst="straightConnector1">
            <a:avLst/>
          </a:prstGeom>
          <a:ln w="6350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2931716" y="3153172"/>
            <a:ext cx="856456" cy="1588"/>
          </a:xfrm>
          <a:prstGeom prst="straightConnector1">
            <a:avLst/>
          </a:prstGeom>
          <a:ln w="6350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5400000" flipH="1" flipV="1">
            <a:off x="5020866" y="3140472"/>
            <a:ext cx="856456" cy="1588"/>
          </a:xfrm>
          <a:prstGeom prst="straightConnector1">
            <a:avLst/>
          </a:prstGeom>
          <a:ln w="6350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45">
            <a:extLst>
              <a:ext uri="{FF2B5EF4-FFF2-40B4-BE49-F238E27FC236}">
                <a16:creationId xmlns="" xmlns:a16="http://schemas.microsoft.com/office/drawing/2014/main" id="{7CDF7409-2096-4783-B593-23407529C132}"/>
              </a:ext>
            </a:extLst>
          </p:cNvPr>
          <p:cNvSpPr/>
          <p:nvPr/>
        </p:nvSpPr>
        <p:spPr>
          <a:xfrm>
            <a:off x="2868822" y="4141801"/>
            <a:ext cx="2397544" cy="1179636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kern="0" dirty="0" smtClean="0">
                <a:solidFill>
                  <a:prstClr val="black"/>
                </a:solidFill>
              </a:rPr>
              <a:t>Web Application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kern="0" dirty="0" smtClean="0">
                <a:solidFill>
                  <a:prstClr val="black"/>
                </a:solidFill>
              </a:rPr>
              <a:t>(IIS)</a:t>
            </a:r>
            <a:endParaRPr kumimoji="1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3299" y="4480200"/>
            <a:ext cx="1057275" cy="771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9" name="Straight Arrow Connector 28"/>
          <p:cNvCxnSpPr>
            <a:stCxn id="19" idx="0"/>
          </p:cNvCxnSpPr>
          <p:nvPr/>
        </p:nvCxnSpPr>
        <p:spPr>
          <a:xfrm rot="16200000" flipV="1">
            <a:off x="3782424" y="3856630"/>
            <a:ext cx="566751" cy="3591"/>
          </a:xfrm>
          <a:prstGeom prst="straightConnector1">
            <a:avLst/>
          </a:prstGeom>
          <a:ln w="6350" cmpd="sng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10">
            <a:extLst>
              <a:ext uri="{FF2B5EF4-FFF2-40B4-BE49-F238E27FC236}">
                <a16:creationId xmlns="" xmlns:a16="http://schemas.microsoft.com/office/drawing/2014/main" id="{66C21F10-A4C1-5766-ABF5-ED9750BC1649}"/>
              </a:ext>
            </a:extLst>
          </p:cNvPr>
          <p:cNvSpPr/>
          <p:nvPr/>
        </p:nvSpPr>
        <p:spPr>
          <a:xfrm>
            <a:off x="2698750" y="4013200"/>
            <a:ext cx="2743200" cy="3200400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dash"/>
          </a:ln>
          <a:effectLst/>
        </p:spPr>
        <p:txBody>
          <a:bodyPr rtlCol="0" anchor="ctr"/>
          <a:lstStyle/>
          <a:p>
            <a:pPr algn="l" defTabSz="914400"/>
            <a:endParaRPr kumimoji="1" lang="ja-JP" altLang="en-US" sz="7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 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3-1. Login  flow diagram </a:t>
            </a:r>
            <a:r>
              <a:rPr kumimoji="1" lang="en-US" altLang="ja-JP" sz="1100" dirty="0"/>
              <a:t>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0748" y="2389495"/>
            <a:ext cx="4130438" cy="5856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priro\Downloads\CheckSheet_checkinput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6498" y="1779740"/>
            <a:ext cx="3016387" cy="7300650"/>
          </a:xfrm>
          <a:prstGeom prst="rect">
            <a:avLst/>
          </a:prstGeom>
          <a:noFill/>
        </p:spPr>
      </p:pic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3-2. Check and Input : Machine condition check 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3-3. Check and Input : x-R chart 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priro\Downloads\CheckSheet_inputXRchart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250" y="1786173"/>
            <a:ext cx="3025390" cy="7322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=""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 smtClean="0">
                <a:solidFill>
                  <a:schemeClr val="tx1"/>
                </a:solidFill>
              </a:rPr>
              <a:t>3.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Overall </a:t>
            </a:r>
            <a:r>
              <a:rPr kumimoji="1" lang="en-US" altLang="ja-JP" sz="1400" b="1" dirty="0" smtClean="0">
                <a:solidFill>
                  <a:schemeClr val="tx1"/>
                </a:solidFill>
              </a:rPr>
              <a:t>flow 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Represents </a:t>
            </a:r>
            <a:r>
              <a:rPr kumimoji="1" lang="en-US" altLang="ja-JP" sz="1100" dirty="0" smtClean="0"/>
              <a:t>flow diagram </a:t>
            </a:r>
            <a:r>
              <a:rPr kumimoji="1" lang="en-US" altLang="ja-JP" sz="1100" dirty="0"/>
              <a:t>of the </a:t>
            </a:r>
            <a:r>
              <a:rPr kumimoji="1" lang="en-US" altLang="ja-JP" sz="1100" dirty="0" smtClean="0"/>
              <a:t>check sheet application.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=""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=""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0" y="1417027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 smtClean="0"/>
              <a:t>3-4. Check and Input : Jig condition check flow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678637"/>
            <a:ext cx="6117062" cy="750276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14340" name="Picture 4" descr="C:\Users\priro\Downloads\CheckSheet_inputJIG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3030" y="1843350"/>
            <a:ext cx="3816737" cy="70942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4907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マニュアル用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3175" cap="flat" cmpd="sng" algn="ctr">
          <a:solidFill>
            <a:sysClr val="windowText" lastClr="000000"/>
          </a:solidFill>
          <a:prstDash val="solid"/>
        </a:ln>
        <a:effectLst/>
      </a:spPr>
      <a:bodyPr rtlCol="0" anchor="ctr"/>
      <a:lstStyle>
        <a:defPPr algn="l" defTabSz="914400">
          <a:defRPr kumimoji="1" sz="700" kern="0" dirty="0">
            <a:solidFill>
              <a:prstClr val="black"/>
            </a:solidFill>
          </a:defRPr>
        </a:defPPr>
      </a:lstStyle>
    </a:spDef>
    <a:lnDef>
      <a:spPr>
        <a:ln w="6350" cmpd="sng">
          <a:solidFill>
            <a:schemeClr val="tx1"/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32488</TotalTime>
  <Words>739</Words>
  <Application>Microsoft Office PowerPoint</Application>
  <PresentationFormat>A4 Paper (210x297 mm)</PresentationFormat>
  <Paragraphs>149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テーマ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ไพโรจน์ เนียมจันทร์</cp:lastModifiedBy>
  <cp:revision>483</cp:revision>
  <cp:lastPrinted>2024-05-06T09:35:14Z</cp:lastPrinted>
  <dcterms:created xsi:type="dcterms:W3CDTF">2021-03-06T04:05:57Z</dcterms:created>
  <dcterms:modified xsi:type="dcterms:W3CDTF">2024-09-03T12:13:59Z</dcterms:modified>
</cp:coreProperties>
</file>