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80" r:id="rId7"/>
    <p:sldId id="583" r:id="rId8"/>
    <p:sldId id="584" r:id="rId9"/>
    <p:sldId id="592" r:id="rId10"/>
    <p:sldId id="593" r:id="rId11"/>
    <p:sldId id="595" r:id="rId12"/>
    <p:sldId id="594" r:id="rId13"/>
    <p:sldId id="591" r:id="rId14"/>
    <p:sldId id="276" r:id="rId15"/>
    <p:sldId id="275" r:id="rId16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00"/>
    <a:srgbClr val="0070C0"/>
    <a:srgbClr val="398D82"/>
    <a:srgbClr val="969696"/>
    <a:srgbClr val="6CD506"/>
    <a:srgbClr val="727272"/>
    <a:srgbClr val="FF5050"/>
    <a:srgbClr val="FF00FF"/>
    <a:srgbClr val="E6E6FA"/>
    <a:srgbClr val="E5E6F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82" autoAdjust="0"/>
    <p:restoredTop sz="95865" autoAdjust="0"/>
  </p:normalViewPr>
  <p:slideViewPr>
    <p:cSldViewPr snapToGrid="0" showGuides="1">
      <p:cViewPr>
        <p:scale>
          <a:sx n="80" d="100"/>
          <a:sy n="80" d="100"/>
        </p:scale>
        <p:origin x="-1628" y="1352"/>
      </p:cViewPr>
      <p:guideLst>
        <p:guide orient="horz" pos="3120"/>
        <p:guide pos="216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30"/>
          </a:xfrm>
          <a:prstGeom prst="rect">
            <a:avLst/>
          </a:prstGeom>
        </p:spPr>
        <p:txBody>
          <a:bodyPr vert="horz" lIns="94857" tIns="47429" rIns="94857" bIns="47429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30"/>
          </a:xfrm>
          <a:prstGeom prst="rect">
            <a:avLst/>
          </a:prstGeom>
        </p:spPr>
        <p:txBody>
          <a:bodyPr vert="horz" lIns="94857" tIns="47429" rIns="94857" bIns="47429" rtlCol="0"/>
          <a:lstStyle>
            <a:lvl1pPr algn="r">
              <a:defRPr sz="1300"/>
            </a:lvl1pPr>
          </a:lstStyle>
          <a:p>
            <a:fld id="{950D9ED6-7A08-499A-95EC-E1D92DDF1BFF}" type="datetimeFigureOut">
              <a:rPr kumimoji="1" lang="ja-JP" altLang="en-US" smtClean="0"/>
              <a:pPr/>
              <a:t>2024/8/19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33488"/>
            <a:ext cx="2303463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7" tIns="47429" rIns="94857" bIns="4742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4857" tIns="47429" rIns="94857" bIns="4742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5028"/>
          </a:xfrm>
          <a:prstGeom prst="rect">
            <a:avLst/>
          </a:prstGeom>
        </p:spPr>
        <p:txBody>
          <a:bodyPr vert="horz" lIns="94857" tIns="47429" rIns="94857" bIns="47429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1" cy="495028"/>
          </a:xfrm>
          <a:prstGeom prst="rect">
            <a:avLst/>
          </a:prstGeom>
        </p:spPr>
        <p:txBody>
          <a:bodyPr vert="horz" lIns="94857" tIns="47429" rIns="94857" bIns="47429" rtlCol="0" anchor="b"/>
          <a:lstStyle>
            <a:lvl1pPr algn="r">
              <a:defRPr sz="1300"/>
            </a:lvl1pPr>
          </a:lstStyle>
          <a:p>
            <a:fld id="{EC5CBA6C-5079-4F7D-9C03-A85FF6B43F3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900731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1420-B83C-4C58-A0EC-1A3071E587E2}" type="datetime1">
              <a:rPr kumimoji="1" lang="ja-JP" altLang="en-US" smtClean="0"/>
              <a:pPr/>
              <a:t>2024/8/19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4100770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539F-5526-4D04-8FD6-260459D8BC5F}" type="datetime1">
              <a:rPr kumimoji="1" lang="ja-JP" altLang="en-US" smtClean="0"/>
              <a:pPr/>
              <a:t>2024/8/19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588548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D3D84-5621-4CC5-8FC4-57C7F07D8C49}" type="datetime1">
              <a:rPr kumimoji="1" lang="ja-JP" altLang="en-US" smtClean="0"/>
              <a:pPr/>
              <a:t>2024/8/19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00825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A845-20CD-48D2-A2D5-B5407AFF0FCB}" type="datetime1">
              <a:rPr kumimoji="1" lang="ja-JP" altLang="en-US" smtClean="0"/>
              <a:pPr/>
              <a:t>2024/8/19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805075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7A997-C117-4E07-8358-707BEF18102A}" type="datetime1">
              <a:rPr kumimoji="1" lang="ja-JP" altLang="en-US" smtClean="0"/>
              <a:pPr/>
              <a:t>2024/8/19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81899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6C61-18D9-4AC9-AA51-71DA4C67CC89}" type="datetime1">
              <a:rPr kumimoji="1" lang="ja-JP" altLang="en-US" smtClean="0"/>
              <a:pPr/>
              <a:t>2024/8/19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793683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B93E7-F14A-4576-8224-71FB96D1D432}" type="datetime1">
              <a:rPr kumimoji="1" lang="ja-JP" altLang="en-US" smtClean="0"/>
              <a:pPr/>
              <a:t>2024/8/19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855633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12DF-9BCA-4E06-AD49-34DFDD5BC2B2}" type="datetime1">
              <a:rPr kumimoji="1" lang="ja-JP" altLang="en-US" smtClean="0"/>
              <a:pPr/>
              <a:t>2024/8/19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210194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E020-7334-4238-9110-095FAD913287}" type="datetime1">
              <a:rPr kumimoji="1" lang="ja-JP" altLang="en-US" smtClean="0"/>
              <a:pPr/>
              <a:t>2024/8/19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173932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DA89-3C9A-4A3F-BA1A-AD4015311DE3}" type="datetime1">
              <a:rPr kumimoji="1" lang="ja-JP" altLang="en-US" smtClean="0"/>
              <a:pPr/>
              <a:t>2024/8/19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245858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B7A1-BAA2-4685-9A13-423FC750900D}" type="datetime1">
              <a:rPr kumimoji="1" lang="ja-JP" altLang="en-US" smtClean="0"/>
              <a:pPr/>
              <a:t>2024/8/19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432064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F4AF4-3935-4223-9569-5734B3B1160A}" type="datetime1">
              <a:rPr kumimoji="1" lang="ja-JP" altLang="en-US" smtClean="0"/>
              <a:pPr/>
              <a:t>2024/8/19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EA90D-F275-432F-8053-456A4E092F4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99307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drawingObject2">
            <a:extLst>
              <a:ext uri="{FF2B5EF4-FFF2-40B4-BE49-F238E27FC236}">
                <a16:creationId xmlns="" xmlns:a16="http://schemas.microsoft.com/office/drawing/2014/main" id="{E8D9608A-6B4B-4561-B61C-C74C30FB5185}"/>
              </a:ext>
            </a:extLst>
          </p:cNvPr>
          <p:cNvGrpSpPr>
            <a:grpSpLocks/>
          </p:cNvGrpSpPr>
          <p:nvPr/>
        </p:nvGrpSpPr>
        <p:grpSpPr bwMode="auto">
          <a:xfrm>
            <a:off x="406400" y="3687445"/>
            <a:ext cx="6045200" cy="2531668"/>
            <a:chOff x="0" y="0"/>
            <a:chExt cx="60452" cy="14719"/>
          </a:xfrm>
        </p:grpSpPr>
        <p:sp>
          <p:nvSpPr>
            <p:cNvPr id="5" name="Shape 3">
              <a:extLst>
                <a:ext uri="{FF2B5EF4-FFF2-40B4-BE49-F238E27FC236}">
                  <a16:creationId xmlns="" xmlns:a16="http://schemas.microsoft.com/office/drawing/2014/main" id="{2A6BEF9C-6AE2-4714-89C9-41C77A60F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395"/>
              <a:ext cx="57092" cy="6"/>
            </a:xfrm>
            <a:custGeom>
              <a:avLst/>
              <a:gdLst>
                <a:gd name="T0" fmla="*/ 0 w 5709284"/>
                <a:gd name="T1" fmla="*/ 0 h 635"/>
                <a:gd name="T2" fmla="*/ 5709284 w 5709284"/>
                <a:gd name="T3" fmla="*/ 635 h 635"/>
                <a:gd name="T4" fmla="*/ 0 w 5709284"/>
                <a:gd name="T5" fmla="*/ 0 h 635"/>
                <a:gd name="T6" fmla="*/ 5709284 w 5709284"/>
                <a:gd name="T7" fmla="*/ 635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5709284" h="635">
                  <a:moveTo>
                    <a:pt x="0" y="0"/>
                  </a:moveTo>
                  <a:lnTo>
                    <a:pt x="5709284" y="63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sp>
          <p:nvSpPr>
            <p:cNvPr id="6" name="Shape 4">
              <a:extLst>
                <a:ext uri="{FF2B5EF4-FFF2-40B4-BE49-F238E27FC236}">
                  <a16:creationId xmlns="" xmlns:a16="http://schemas.microsoft.com/office/drawing/2014/main" id="{2CDC2C1D-88BF-4C3A-95C8-8992DD55D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7" y="0"/>
              <a:ext cx="4255" cy="14719"/>
            </a:xfrm>
            <a:custGeom>
              <a:avLst/>
              <a:gdLst>
                <a:gd name="T0" fmla="*/ 0 w 425451"/>
                <a:gd name="T1" fmla="*/ 0 h 1471930"/>
                <a:gd name="T2" fmla="*/ 0 w 425451"/>
                <a:gd name="T3" fmla="*/ 1471930 h 1471930"/>
                <a:gd name="T4" fmla="*/ 425451 w 425451"/>
                <a:gd name="T5" fmla="*/ 1471930 h 1471930"/>
                <a:gd name="T6" fmla="*/ 425451 w 425451"/>
                <a:gd name="T7" fmla="*/ 0 h 1471930"/>
                <a:gd name="T8" fmla="*/ 0 w 425451"/>
                <a:gd name="T9" fmla="*/ 0 h 1471930"/>
                <a:gd name="T10" fmla="*/ 0 w 425451"/>
                <a:gd name="T11" fmla="*/ 0 h 1471930"/>
                <a:gd name="T12" fmla="*/ 425451 w 425451"/>
                <a:gd name="T13" fmla="*/ 1471930 h 147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425451" h="1471930">
                  <a:moveTo>
                    <a:pt x="0" y="0"/>
                  </a:moveTo>
                  <a:lnTo>
                    <a:pt x="0" y="1471930"/>
                  </a:lnTo>
                  <a:lnTo>
                    <a:pt x="425451" y="1471930"/>
                  </a:lnTo>
                  <a:lnTo>
                    <a:pt x="425451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</p:grpSp>
      <p:sp>
        <p:nvSpPr>
          <p:cNvPr id="7" name="テキスト ボックス 6">
            <a:extLst>
              <a:ext uri="{FF2B5EF4-FFF2-40B4-BE49-F238E27FC236}">
                <a16:creationId xmlns="" xmlns:a16="http://schemas.microsoft.com/office/drawing/2014/main" id="{33ECEFA4-271F-4CD8-A6FE-097AC17AA450}"/>
              </a:ext>
            </a:extLst>
          </p:cNvPr>
          <p:cNvSpPr txBox="1"/>
          <p:nvPr/>
        </p:nvSpPr>
        <p:spPr>
          <a:xfrm>
            <a:off x="1226709" y="4086615"/>
            <a:ext cx="479939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b="1" dirty="0" smtClean="0"/>
              <a:t>Power meter monitoring web application </a:t>
            </a:r>
          </a:p>
          <a:p>
            <a:pPr algn="r"/>
            <a:r>
              <a:rPr kumimoji="1" lang="en-US" altLang="ja-JP" b="1" dirty="0" smtClean="0"/>
              <a:t>Documentation EN Blueprint</a:t>
            </a:r>
          </a:p>
          <a:p>
            <a:pPr algn="r"/>
            <a:r>
              <a:rPr kumimoji="1" lang="en-US" altLang="ja-JP" sz="1600" dirty="0" smtClean="0"/>
              <a:t>Blueprint</a:t>
            </a:r>
          </a:p>
          <a:p>
            <a:pPr algn="r"/>
            <a:endParaRPr kumimoji="1" lang="en-US" altLang="ja-JP" sz="1400" dirty="0" smtClean="0"/>
          </a:p>
          <a:p>
            <a:pPr algn="r"/>
            <a:r>
              <a:rPr kumimoji="1" lang="en-US" altLang="ja-JP" sz="1200" dirty="0" smtClean="0"/>
              <a:t>Made for: </a:t>
            </a:r>
            <a:r>
              <a:rPr lang="en-US" sz="1200" dirty="0" smtClean="0">
                <a:latin typeface="arial" panose="020B0604020202020204" pitchFamily="34" charset="0"/>
              </a:rPr>
              <a:t>OTICS(THAILAND)CO., LTD</a:t>
            </a:r>
            <a:r>
              <a:rPr lang="en-US" sz="1200" dirty="0" smtClean="0">
                <a:solidFill>
                  <a:srgbClr val="4D5156"/>
                </a:solidFill>
                <a:latin typeface="arial" panose="020B0604020202020204" pitchFamily="34" charset="0"/>
              </a:rPr>
              <a:t>.</a:t>
            </a:r>
            <a:r>
              <a:rPr kumimoji="1" lang="en-US" altLang="ja-JP" sz="1200" dirty="0" smtClean="0"/>
              <a:t> </a:t>
            </a:r>
          </a:p>
          <a:p>
            <a:pPr algn="r"/>
            <a:r>
              <a:rPr kumimoji="1" lang="en-US" altLang="ja-JP" sz="1200" dirty="0" smtClean="0"/>
              <a:t>By</a:t>
            </a:r>
            <a:r>
              <a:rPr kumimoji="1" lang="en-US" altLang="ja-JP" sz="1200" dirty="0"/>
              <a:t>: TOMAS TECH CO.,LTD.</a:t>
            </a:r>
          </a:p>
          <a:p>
            <a:pPr algn="r"/>
            <a:endParaRPr kumimoji="1" lang="ja-JP" altLang="en-US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="" xmlns:a16="http://schemas.microsoft.com/office/drawing/2014/main" id="{1600D60E-DEF8-4FC2-9AF6-F632CD65EC1B}"/>
              </a:ext>
            </a:extLst>
          </p:cNvPr>
          <p:cNvSpPr/>
          <p:nvPr/>
        </p:nvSpPr>
        <p:spPr>
          <a:xfrm>
            <a:off x="406401" y="479503"/>
            <a:ext cx="1544320" cy="4896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rgbClr val="FF0000"/>
                </a:solidFill>
              </a:rPr>
              <a:t>Version </a:t>
            </a:r>
            <a:r>
              <a:rPr kumimoji="1" lang="en-US" altLang="ja-JP" sz="1100" dirty="0" smtClean="0">
                <a:solidFill>
                  <a:srgbClr val="FF0000"/>
                </a:solidFill>
              </a:rPr>
              <a:t>19/Aug/2024</a:t>
            </a:r>
            <a:endParaRPr kumimoji="1" lang="en-US" altLang="ja-JP" sz="1100" dirty="0">
              <a:solidFill>
                <a:srgbClr val="FF0000"/>
              </a:solidFill>
            </a:endParaRPr>
          </a:p>
        </p:txBody>
      </p:sp>
      <p:sp>
        <p:nvSpPr>
          <p:cNvPr id="17" name="スライド番号プレースホルダー 16">
            <a:extLst>
              <a:ext uri="{FF2B5EF4-FFF2-40B4-BE49-F238E27FC236}">
                <a16:creationId xmlns="" xmlns:a16="http://schemas.microsoft.com/office/drawing/2014/main" id="{5B4DA840-04A4-4B68-85C0-2E5D055F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="" xmlns:a16="http://schemas.microsoft.com/office/drawing/2014/main" id="{4010B2CE-2E6A-4AD5-BE49-4FB62FDB8834}"/>
              </a:ext>
            </a:extLst>
          </p:cNvPr>
          <p:cNvSpPr/>
          <p:nvPr/>
        </p:nvSpPr>
        <p:spPr>
          <a:xfrm>
            <a:off x="4907281" y="479503"/>
            <a:ext cx="1544320" cy="4896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rgbClr val="FF0000"/>
                </a:solidFill>
              </a:rPr>
              <a:t>Confidential</a:t>
            </a:r>
          </a:p>
        </p:txBody>
      </p:sp>
      <p:pic>
        <p:nvPicPr>
          <p:cNvPr id="3" name="図 2">
            <a:extLst>
              <a:ext uri="{FF2B5EF4-FFF2-40B4-BE49-F238E27FC236}">
                <a16:creationId xmlns="" xmlns:a16="http://schemas.microsoft.com/office/drawing/2014/main" id="{A49FD61F-85BD-CEE8-58AE-0313D3A531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24" y="7759839"/>
            <a:ext cx="5955176" cy="14215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79534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517" y="1336306"/>
            <a:ext cx="6110248" cy="312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スライド番号プレースホルダー 2">
            <a:extLst>
              <a:ext uri="{FF2B5EF4-FFF2-40B4-BE49-F238E27FC236}">
                <a16:creationId xmlns=""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=""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3. Document image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="" xmlns:a16="http://schemas.microsoft.com/office/drawing/2014/main" id="{D336CB21-70D5-42F6-8526-CB60A290651C}"/>
              </a:ext>
            </a:extLst>
          </p:cNvPr>
          <p:cNvSpPr txBox="1"/>
          <p:nvPr/>
        </p:nvSpPr>
        <p:spPr>
          <a:xfrm>
            <a:off x="334538" y="951238"/>
            <a:ext cx="4200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/>
              <a:t>3-5. Export data</a:t>
            </a:r>
            <a:endParaRPr kumimoji="1" lang="en-US" altLang="ja-JP" sz="1100" dirty="0"/>
          </a:p>
        </p:txBody>
      </p:sp>
      <p:sp>
        <p:nvSpPr>
          <p:cNvPr id="2" name="二等辺三角形 1">
            <a:extLst>
              <a:ext uri="{FF2B5EF4-FFF2-40B4-BE49-F238E27FC236}">
                <a16:creationId xmlns="" xmlns:a16="http://schemas.microsoft.com/office/drawing/2014/main" id="{F5C1A172-4F05-636F-38F5-EB361AB12C4A}"/>
              </a:ext>
            </a:extLst>
          </p:cNvPr>
          <p:cNvSpPr/>
          <p:nvPr/>
        </p:nvSpPr>
        <p:spPr>
          <a:xfrm>
            <a:off x="6191865" y="1635855"/>
            <a:ext cx="253630" cy="194102"/>
          </a:xfrm>
          <a:prstGeom prst="triangle">
            <a:avLst/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 smtClean="0">
                <a:solidFill>
                  <a:prstClr val="black"/>
                </a:solidFill>
              </a:rPr>
              <a:t>3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5" name="二等辺三角形 4">
            <a:extLst>
              <a:ext uri="{FF2B5EF4-FFF2-40B4-BE49-F238E27FC236}">
                <a16:creationId xmlns="" xmlns:a16="http://schemas.microsoft.com/office/drawing/2014/main" id="{DC2367BB-91E7-A894-0A98-1CA933B807DD}"/>
              </a:ext>
            </a:extLst>
          </p:cNvPr>
          <p:cNvSpPr/>
          <p:nvPr/>
        </p:nvSpPr>
        <p:spPr>
          <a:xfrm>
            <a:off x="2399829" y="1647533"/>
            <a:ext cx="253630" cy="194102"/>
          </a:xfrm>
          <a:prstGeom prst="triangle">
            <a:avLst/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 smtClean="0">
                <a:solidFill>
                  <a:prstClr val="black"/>
                </a:solidFill>
              </a:rPr>
              <a:t>2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3" name="二等辺三角形 1">
            <a:extLst>
              <a:ext uri="{FF2B5EF4-FFF2-40B4-BE49-F238E27FC236}">
                <a16:creationId xmlns="" xmlns:a16="http://schemas.microsoft.com/office/drawing/2014/main" id="{F5C1A172-4F05-636F-38F5-EB361AB12C4A}"/>
              </a:ext>
            </a:extLst>
          </p:cNvPr>
          <p:cNvSpPr/>
          <p:nvPr/>
        </p:nvSpPr>
        <p:spPr>
          <a:xfrm>
            <a:off x="3534251" y="1496264"/>
            <a:ext cx="253630" cy="194102"/>
          </a:xfrm>
          <a:prstGeom prst="triangle">
            <a:avLst/>
          </a:prstGeom>
          <a:solidFill>
            <a:srgbClr val="FF0000">
              <a:alpha val="60000"/>
            </a:srgb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 smtClean="0">
                <a:solidFill>
                  <a:prstClr val="black"/>
                </a:solidFill>
              </a:rPr>
              <a:t>1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4" name="正方形/長方形 21">
            <a:extLst>
              <a:ext uri="{FF2B5EF4-FFF2-40B4-BE49-F238E27FC236}">
                <a16:creationId xmlns="" xmlns:a16="http://schemas.microsoft.com/office/drawing/2014/main" id="{51CDC8FB-DD9F-0CD2-41B1-E7BDCCCCA4C7}"/>
              </a:ext>
            </a:extLst>
          </p:cNvPr>
          <p:cNvSpPr/>
          <p:nvPr/>
        </p:nvSpPr>
        <p:spPr>
          <a:xfrm>
            <a:off x="761276" y="5274028"/>
            <a:ext cx="5341740" cy="1366537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228600" indent="-228600" defTabSz="914400">
              <a:buAutoNum type="arabicPeriod"/>
            </a:pPr>
            <a:endParaRPr kumimoji="1" lang="en-US" altLang="ja-JP" sz="1000" kern="0" dirty="0" smtClean="0"/>
          </a:p>
          <a:p>
            <a:pPr marL="228600" indent="-228600" defTabSz="914400">
              <a:buAutoNum type="arabicPeriod"/>
            </a:pPr>
            <a:endParaRPr kumimoji="1" lang="en-US" altLang="ja-JP" sz="1000" kern="0" dirty="0" smtClean="0"/>
          </a:p>
          <a:p>
            <a:pPr marL="228600" indent="-228600" defTabSz="914400">
              <a:buAutoNum type="arabicPeriod"/>
            </a:pPr>
            <a:r>
              <a:rPr kumimoji="1" lang="en-US" altLang="ja-JP" sz="1000" kern="0" dirty="0" smtClean="0"/>
              <a:t>Menu Export data.</a:t>
            </a:r>
            <a:endParaRPr kumimoji="1" lang="en-US" altLang="ja-JP" sz="1000" kern="0" dirty="0"/>
          </a:p>
          <a:p>
            <a:pPr marL="228600" indent="-228600" defTabSz="914400">
              <a:buAutoNum type="arabicPeriod" startAt="2"/>
            </a:pPr>
            <a:r>
              <a:rPr lang="en-US" sz="1000" dirty="0" smtClean="0"/>
              <a:t>Specify start date and time.</a:t>
            </a:r>
          </a:p>
          <a:p>
            <a:pPr marL="228600" indent="-228600" defTabSz="914400">
              <a:buAutoNum type="arabicPeriod" startAt="2"/>
            </a:pPr>
            <a:r>
              <a:rPr lang="en-US" sz="1000" dirty="0" smtClean="0"/>
              <a:t>Specify the end date and time.</a:t>
            </a:r>
          </a:p>
          <a:p>
            <a:pPr marL="228600" indent="-228600" defTabSz="914400">
              <a:buAutoNum type="arabicPeriod" startAt="2"/>
            </a:pPr>
            <a:r>
              <a:rPr lang="en-US" sz="1000" dirty="0" smtClean="0"/>
              <a:t>Display summary data in Excel format and save file to PC server, folder name Excel log.</a:t>
            </a:r>
          </a:p>
          <a:p>
            <a:pPr marL="228600" indent="-228600" defTabSz="914400"/>
            <a:endParaRPr kumimoji="1" lang="en-US" altLang="ja-JP" sz="700" kern="0" dirty="0">
              <a:solidFill>
                <a:srgbClr val="FF0000"/>
              </a:solidFill>
            </a:endParaRPr>
          </a:p>
          <a:p>
            <a:pPr marL="228600" indent="-228600" defTabSz="914400">
              <a:buAutoNum type="arabicPeriod"/>
            </a:pPr>
            <a:endParaRPr kumimoji="1" lang="en-US" altLang="ja-JP" sz="700" kern="0" dirty="0">
              <a:solidFill>
                <a:srgbClr val="FF0000"/>
              </a:solidFill>
            </a:endParaRPr>
          </a:p>
          <a:p>
            <a:pPr marL="228600" indent="-228600" defTabSz="914400">
              <a:buAutoNum type="arabicPeriod"/>
            </a:pPr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  <p:sp>
        <p:nvSpPr>
          <p:cNvPr id="11" name="二等辺三角形 1">
            <a:extLst>
              <a:ext uri="{FF2B5EF4-FFF2-40B4-BE49-F238E27FC236}">
                <a16:creationId xmlns="" xmlns:a16="http://schemas.microsoft.com/office/drawing/2014/main" id="{F5C1A172-4F05-636F-38F5-EB361AB12C4A}"/>
              </a:ext>
            </a:extLst>
          </p:cNvPr>
          <p:cNvSpPr/>
          <p:nvPr/>
        </p:nvSpPr>
        <p:spPr>
          <a:xfrm>
            <a:off x="6050067" y="1971135"/>
            <a:ext cx="253630" cy="194102"/>
          </a:xfrm>
          <a:prstGeom prst="triangle">
            <a:avLst/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 smtClean="0">
                <a:solidFill>
                  <a:prstClr val="black"/>
                </a:solidFill>
              </a:rPr>
              <a:t>4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1847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785" y="4452731"/>
            <a:ext cx="5966415" cy="306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737" y="1192696"/>
            <a:ext cx="5950987" cy="30685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スライド番号プレースホルダー 2">
            <a:extLst>
              <a:ext uri="{FF2B5EF4-FFF2-40B4-BE49-F238E27FC236}">
                <a16:creationId xmlns=""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=""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3. Document image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="" xmlns:a16="http://schemas.microsoft.com/office/drawing/2014/main" id="{D336CB21-70D5-42F6-8526-CB60A290651C}"/>
              </a:ext>
            </a:extLst>
          </p:cNvPr>
          <p:cNvSpPr txBox="1"/>
          <p:nvPr/>
        </p:nvSpPr>
        <p:spPr>
          <a:xfrm>
            <a:off x="334538" y="951238"/>
            <a:ext cx="4200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/>
              <a:t>3-6. Dashboard data</a:t>
            </a:r>
            <a:endParaRPr kumimoji="1" lang="en-US" altLang="ja-JP" sz="1100" dirty="0"/>
          </a:p>
        </p:txBody>
      </p:sp>
      <p:sp>
        <p:nvSpPr>
          <p:cNvPr id="13" name="二等辺三角形 1">
            <a:extLst>
              <a:ext uri="{FF2B5EF4-FFF2-40B4-BE49-F238E27FC236}">
                <a16:creationId xmlns="" xmlns:a16="http://schemas.microsoft.com/office/drawing/2014/main" id="{F5C1A172-4F05-636F-38F5-EB361AB12C4A}"/>
              </a:ext>
            </a:extLst>
          </p:cNvPr>
          <p:cNvSpPr/>
          <p:nvPr/>
        </p:nvSpPr>
        <p:spPr>
          <a:xfrm>
            <a:off x="1315838" y="1337238"/>
            <a:ext cx="253630" cy="194102"/>
          </a:xfrm>
          <a:prstGeom prst="triangle">
            <a:avLst/>
          </a:prstGeom>
          <a:solidFill>
            <a:srgbClr val="FF0000">
              <a:alpha val="60000"/>
            </a:srgb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 smtClean="0">
                <a:solidFill>
                  <a:prstClr val="black"/>
                </a:solidFill>
              </a:rPr>
              <a:t>1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4" name="正方形/長方形 21">
            <a:extLst>
              <a:ext uri="{FF2B5EF4-FFF2-40B4-BE49-F238E27FC236}">
                <a16:creationId xmlns="" xmlns:a16="http://schemas.microsoft.com/office/drawing/2014/main" id="{51CDC8FB-DD9F-0CD2-41B1-E7BDCCCCA4C7}"/>
              </a:ext>
            </a:extLst>
          </p:cNvPr>
          <p:cNvSpPr/>
          <p:nvPr/>
        </p:nvSpPr>
        <p:spPr>
          <a:xfrm>
            <a:off x="920302" y="7983108"/>
            <a:ext cx="5341740" cy="708893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228600" indent="-228600" defTabSz="914400">
              <a:buAutoNum type="arabicPeriod"/>
            </a:pPr>
            <a:endParaRPr kumimoji="1" lang="en-US" altLang="ja-JP" sz="1000" kern="0" dirty="0" smtClean="0"/>
          </a:p>
          <a:p>
            <a:pPr marL="228600" indent="-228600" defTabSz="914400">
              <a:buAutoNum type="arabicPeriod"/>
            </a:pPr>
            <a:endParaRPr kumimoji="1" lang="en-US" altLang="ja-JP" sz="1000" kern="0" dirty="0" smtClean="0"/>
          </a:p>
          <a:p>
            <a:pPr marL="228600" indent="-228600" defTabSz="914400">
              <a:buAutoNum type="arabicPeriod"/>
            </a:pPr>
            <a:r>
              <a:rPr lang="en-US" sz="1000" dirty="0" smtClean="0"/>
              <a:t>When you click on the Dashboard menu, there will be a screen showing graphs</a:t>
            </a:r>
            <a:r>
              <a:rPr lang="en-US" sz="1000" dirty="0" smtClean="0"/>
              <a:t>.</a:t>
            </a:r>
            <a:endParaRPr lang="en-US" sz="1000" dirty="0" smtClean="0"/>
          </a:p>
          <a:p>
            <a:pPr marL="228600" indent="-228600" defTabSz="914400"/>
            <a:endParaRPr kumimoji="1" lang="en-US" altLang="ja-JP" sz="700" kern="0" dirty="0">
              <a:solidFill>
                <a:srgbClr val="FF0000"/>
              </a:solidFill>
            </a:endParaRPr>
          </a:p>
          <a:p>
            <a:pPr marL="228600" indent="-228600" defTabSz="914400">
              <a:buAutoNum type="arabicPeriod"/>
            </a:pPr>
            <a:endParaRPr kumimoji="1" lang="en-US" altLang="ja-JP" sz="700" kern="0" dirty="0">
              <a:solidFill>
                <a:srgbClr val="FF0000"/>
              </a:solidFill>
            </a:endParaRPr>
          </a:p>
          <a:p>
            <a:pPr marL="228600" indent="-228600" defTabSz="914400">
              <a:buAutoNum type="arabicPeriod"/>
            </a:pPr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1847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662" y="1334116"/>
            <a:ext cx="6186116" cy="3273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スライド番号プレースホルダー 2">
            <a:extLst>
              <a:ext uri="{FF2B5EF4-FFF2-40B4-BE49-F238E27FC236}">
                <a16:creationId xmlns=""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=""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3. Document image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="" xmlns:a16="http://schemas.microsoft.com/office/drawing/2014/main" id="{D336CB21-70D5-42F6-8526-CB60A290651C}"/>
              </a:ext>
            </a:extLst>
          </p:cNvPr>
          <p:cNvSpPr txBox="1"/>
          <p:nvPr/>
        </p:nvSpPr>
        <p:spPr>
          <a:xfrm>
            <a:off x="334538" y="951238"/>
            <a:ext cx="4200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/>
              <a:t>3-7. </a:t>
            </a:r>
            <a:r>
              <a:rPr kumimoji="1" lang="en-US" altLang="ja-JP" sz="1100" dirty="0" smtClean="0"/>
              <a:t>User data</a:t>
            </a:r>
            <a:endParaRPr kumimoji="1" lang="en-US" altLang="ja-JP" sz="1100" dirty="0"/>
          </a:p>
        </p:txBody>
      </p:sp>
      <p:sp>
        <p:nvSpPr>
          <p:cNvPr id="2" name="二等辺三角形 1">
            <a:extLst>
              <a:ext uri="{FF2B5EF4-FFF2-40B4-BE49-F238E27FC236}">
                <a16:creationId xmlns="" xmlns:a16="http://schemas.microsoft.com/office/drawing/2014/main" id="{F5C1A172-4F05-636F-38F5-EB361AB12C4A}"/>
              </a:ext>
            </a:extLst>
          </p:cNvPr>
          <p:cNvSpPr/>
          <p:nvPr/>
        </p:nvSpPr>
        <p:spPr>
          <a:xfrm>
            <a:off x="3257834" y="4394958"/>
            <a:ext cx="253630" cy="194102"/>
          </a:xfrm>
          <a:prstGeom prst="triangle">
            <a:avLst/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 smtClean="0">
                <a:solidFill>
                  <a:prstClr val="black"/>
                </a:solidFill>
              </a:rPr>
              <a:t>3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5" name="二等辺三角形 4">
            <a:extLst>
              <a:ext uri="{FF2B5EF4-FFF2-40B4-BE49-F238E27FC236}">
                <a16:creationId xmlns="" xmlns:a16="http://schemas.microsoft.com/office/drawing/2014/main" id="{DC2367BB-91E7-A894-0A98-1CA933B807DD}"/>
              </a:ext>
            </a:extLst>
          </p:cNvPr>
          <p:cNvSpPr/>
          <p:nvPr/>
        </p:nvSpPr>
        <p:spPr>
          <a:xfrm>
            <a:off x="3815162" y="3889801"/>
            <a:ext cx="253630" cy="194102"/>
          </a:xfrm>
          <a:prstGeom prst="triangle">
            <a:avLst/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 smtClean="0">
                <a:solidFill>
                  <a:prstClr val="black"/>
                </a:solidFill>
              </a:rPr>
              <a:t>2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3" name="二等辺三角形 1">
            <a:extLst>
              <a:ext uri="{FF2B5EF4-FFF2-40B4-BE49-F238E27FC236}">
                <a16:creationId xmlns="" xmlns:a16="http://schemas.microsoft.com/office/drawing/2014/main" id="{F5C1A172-4F05-636F-38F5-EB361AB12C4A}"/>
              </a:ext>
            </a:extLst>
          </p:cNvPr>
          <p:cNvSpPr/>
          <p:nvPr/>
        </p:nvSpPr>
        <p:spPr>
          <a:xfrm>
            <a:off x="4146501" y="1472410"/>
            <a:ext cx="253630" cy="194102"/>
          </a:xfrm>
          <a:prstGeom prst="triangle">
            <a:avLst/>
          </a:prstGeom>
          <a:solidFill>
            <a:srgbClr val="FF0000">
              <a:alpha val="60000"/>
            </a:srgb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 smtClean="0">
                <a:solidFill>
                  <a:prstClr val="black"/>
                </a:solidFill>
              </a:rPr>
              <a:t>1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4" name="正方形/長方形 21">
            <a:extLst>
              <a:ext uri="{FF2B5EF4-FFF2-40B4-BE49-F238E27FC236}">
                <a16:creationId xmlns="" xmlns:a16="http://schemas.microsoft.com/office/drawing/2014/main" id="{51CDC8FB-DD9F-0CD2-41B1-E7BDCCCCA4C7}"/>
              </a:ext>
            </a:extLst>
          </p:cNvPr>
          <p:cNvSpPr/>
          <p:nvPr/>
        </p:nvSpPr>
        <p:spPr>
          <a:xfrm>
            <a:off x="761276" y="5274028"/>
            <a:ext cx="5341740" cy="1366537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228600" indent="-228600" defTabSz="914400">
              <a:buAutoNum type="arabicPeriod"/>
            </a:pPr>
            <a:endParaRPr kumimoji="1" lang="en-US" altLang="ja-JP" sz="1000" kern="0" dirty="0" smtClean="0"/>
          </a:p>
          <a:p>
            <a:pPr marL="228600" indent="-228600" defTabSz="914400">
              <a:buAutoNum type="arabicPeriod"/>
            </a:pPr>
            <a:endParaRPr kumimoji="1" lang="en-US" altLang="ja-JP" sz="1000" kern="0" dirty="0" smtClean="0"/>
          </a:p>
          <a:p>
            <a:pPr marL="228600" indent="-228600" defTabSz="914400">
              <a:buAutoNum type="arabicPeriod"/>
            </a:pPr>
            <a:r>
              <a:rPr kumimoji="1" lang="en-US" altLang="ja-JP" sz="1000" kern="0" dirty="0" smtClean="0"/>
              <a:t>Menu User data.</a:t>
            </a:r>
            <a:endParaRPr kumimoji="1" lang="en-US" altLang="ja-JP" sz="1000" kern="0" dirty="0"/>
          </a:p>
          <a:p>
            <a:pPr marL="228600" indent="-228600" defTabSz="914400">
              <a:buAutoNum type="arabicPeriod" startAt="2"/>
            </a:pPr>
            <a:r>
              <a:rPr lang="en-US" sz="1000" dirty="0" smtClean="0"/>
              <a:t>Set status as active or inactive</a:t>
            </a:r>
          </a:p>
          <a:p>
            <a:pPr marL="228600" indent="-228600" defTabSz="914400">
              <a:buAutoNum type="arabicPeriod" startAt="2"/>
            </a:pPr>
            <a:r>
              <a:rPr lang="en-US" sz="1000" dirty="0" smtClean="0"/>
              <a:t>Save or edit user profile.</a:t>
            </a:r>
          </a:p>
          <a:p>
            <a:pPr marL="228600" indent="-228600" defTabSz="914400">
              <a:buAutoNum type="arabicPeriod" startAt="2"/>
            </a:pPr>
            <a:r>
              <a:rPr lang="en-US" sz="1000" dirty="0" smtClean="0"/>
              <a:t>Clear items in a form.</a:t>
            </a:r>
          </a:p>
          <a:p>
            <a:pPr marL="228600" indent="-228600" defTabSz="914400">
              <a:buAutoNum type="arabicPeriod" startAt="2"/>
            </a:pPr>
            <a:r>
              <a:rPr lang="en-US" sz="1000" dirty="0" smtClean="0"/>
              <a:t>Logout.</a:t>
            </a:r>
          </a:p>
          <a:p>
            <a:pPr marL="228600" indent="-228600" defTabSz="914400"/>
            <a:endParaRPr kumimoji="1" lang="en-US" altLang="ja-JP" sz="700" kern="0" dirty="0">
              <a:solidFill>
                <a:srgbClr val="FF0000"/>
              </a:solidFill>
            </a:endParaRPr>
          </a:p>
          <a:p>
            <a:pPr marL="228600" indent="-228600" defTabSz="914400">
              <a:buAutoNum type="arabicPeriod"/>
            </a:pPr>
            <a:endParaRPr kumimoji="1" lang="en-US" altLang="ja-JP" sz="700" kern="0" dirty="0">
              <a:solidFill>
                <a:srgbClr val="FF0000"/>
              </a:solidFill>
            </a:endParaRPr>
          </a:p>
          <a:p>
            <a:pPr marL="228600" indent="-228600" defTabSz="914400">
              <a:buAutoNum type="arabicPeriod"/>
            </a:pPr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  <p:sp>
        <p:nvSpPr>
          <p:cNvPr id="11" name="二等辺三角形 1">
            <a:extLst>
              <a:ext uri="{FF2B5EF4-FFF2-40B4-BE49-F238E27FC236}">
                <a16:creationId xmlns="" xmlns:a16="http://schemas.microsoft.com/office/drawing/2014/main" id="{F5C1A172-4F05-636F-38F5-EB361AB12C4A}"/>
              </a:ext>
            </a:extLst>
          </p:cNvPr>
          <p:cNvSpPr/>
          <p:nvPr/>
        </p:nvSpPr>
        <p:spPr>
          <a:xfrm>
            <a:off x="3847556" y="4364477"/>
            <a:ext cx="253630" cy="194102"/>
          </a:xfrm>
          <a:prstGeom prst="triangle">
            <a:avLst/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 smtClean="0">
                <a:solidFill>
                  <a:prstClr val="black"/>
                </a:solidFill>
              </a:rPr>
              <a:t>4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5" name="二等辺三角形 1">
            <a:extLst>
              <a:ext uri="{FF2B5EF4-FFF2-40B4-BE49-F238E27FC236}">
                <a16:creationId xmlns="" xmlns:a16="http://schemas.microsoft.com/office/drawing/2014/main" id="{F5C1A172-4F05-636F-38F5-EB361AB12C4A}"/>
              </a:ext>
            </a:extLst>
          </p:cNvPr>
          <p:cNvSpPr/>
          <p:nvPr/>
        </p:nvSpPr>
        <p:spPr>
          <a:xfrm>
            <a:off x="6385347" y="1471527"/>
            <a:ext cx="253630" cy="194102"/>
          </a:xfrm>
          <a:prstGeom prst="triangle">
            <a:avLst/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 smtClean="0">
                <a:solidFill>
                  <a:prstClr val="black"/>
                </a:solidFill>
              </a:rPr>
              <a:t>5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1847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613" y="1319916"/>
            <a:ext cx="6199487" cy="3362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スライド番号プレースホルダー 2">
            <a:extLst>
              <a:ext uri="{FF2B5EF4-FFF2-40B4-BE49-F238E27FC236}">
                <a16:creationId xmlns=""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=""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3. Document image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="" xmlns:a16="http://schemas.microsoft.com/office/drawing/2014/main" id="{D336CB21-70D5-42F6-8526-CB60A290651C}"/>
              </a:ext>
            </a:extLst>
          </p:cNvPr>
          <p:cNvSpPr txBox="1"/>
          <p:nvPr/>
        </p:nvSpPr>
        <p:spPr>
          <a:xfrm>
            <a:off x="334538" y="951238"/>
            <a:ext cx="4200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/>
              <a:t>3-8. </a:t>
            </a:r>
            <a:r>
              <a:rPr kumimoji="1" lang="en-US" altLang="ja-JP" sz="1100" dirty="0" err="1" smtClean="0"/>
              <a:t>Config</a:t>
            </a:r>
            <a:r>
              <a:rPr kumimoji="1" lang="en-US" altLang="ja-JP" sz="1100" dirty="0" smtClean="0"/>
              <a:t> connect to server</a:t>
            </a:r>
            <a:endParaRPr kumimoji="1" lang="en-US" altLang="ja-JP" sz="1100" dirty="0"/>
          </a:p>
        </p:txBody>
      </p:sp>
      <p:sp>
        <p:nvSpPr>
          <p:cNvPr id="15" name="二等辺三角形 1">
            <a:extLst>
              <a:ext uri="{FF2B5EF4-FFF2-40B4-BE49-F238E27FC236}">
                <a16:creationId xmlns="" xmlns:a16="http://schemas.microsoft.com/office/drawing/2014/main" id="{F5C1A172-4F05-636F-38F5-EB361AB12C4A}"/>
              </a:ext>
            </a:extLst>
          </p:cNvPr>
          <p:cNvSpPr/>
          <p:nvPr/>
        </p:nvSpPr>
        <p:spPr>
          <a:xfrm>
            <a:off x="5345438" y="3001657"/>
            <a:ext cx="253630" cy="194102"/>
          </a:xfrm>
          <a:prstGeom prst="triangle">
            <a:avLst/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 smtClean="0">
                <a:solidFill>
                  <a:prstClr val="black"/>
                </a:solidFill>
              </a:rPr>
              <a:t>1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8" name="正方形/長方形 21">
            <a:extLst>
              <a:ext uri="{FF2B5EF4-FFF2-40B4-BE49-F238E27FC236}">
                <a16:creationId xmlns="" xmlns:a16="http://schemas.microsoft.com/office/drawing/2014/main" id="{51CDC8FB-DD9F-0CD2-41B1-E7BDCCCCA4C7}"/>
              </a:ext>
            </a:extLst>
          </p:cNvPr>
          <p:cNvSpPr/>
          <p:nvPr/>
        </p:nvSpPr>
        <p:spPr>
          <a:xfrm>
            <a:off x="824940" y="5041127"/>
            <a:ext cx="5341740" cy="96210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228600" indent="-228600" defTabSz="914400">
              <a:buAutoNum type="arabicPeriod"/>
            </a:pPr>
            <a:r>
              <a:rPr kumimoji="1" lang="en-US" altLang="ja-JP" sz="1000" kern="0" dirty="0" err="1" smtClean="0"/>
              <a:t>ConnectionString</a:t>
            </a:r>
            <a:r>
              <a:rPr kumimoji="1" lang="en-US" altLang="ja-JP" sz="1000" kern="0" dirty="0" smtClean="0"/>
              <a:t>: It ‘s point  to </a:t>
            </a:r>
            <a:r>
              <a:rPr kumimoji="1" lang="en-US" altLang="ja-JP" sz="1000" kern="0" dirty="0" err="1" smtClean="0"/>
              <a:t>PowerMeter</a:t>
            </a:r>
            <a:r>
              <a:rPr kumimoji="1" lang="en-US" altLang="ja-JP" sz="1000" kern="0" dirty="0" smtClean="0"/>
              <a:t> database</a:t>
            </a:r>
            <a:r>
              <a:rPr kumimoji="1" lang="en-US" altLang="ja-JP" sz="1000" b="1" kern="0" dirty="0" smtClean="0">
                <a:solidFill>
                  <a:srgbClr val="FF0000"/>
                </a:solidFill>
              </a:rPr>
              <a:t>. (file nam</a:t>
            </a:r>
            <a:r>
              <a:rPr kumimoji="1" lang="en-US" altLang="ja-JP" sz="1000" b="1" kern="0" dirty="0" smtClean="0">
                <a:solidFill>
                  <a:srgbClr val="FF0000"/>
                </a:solidFill>
              </a:rPr>
              <a:t>e </a:t>
            </a:r>
            <a:r>
              <a:rPr kumimoji="1" lang="en-US" altLang="ja-JP" sz="1000" b="1" kern="0" dirty="0" smtClean="0">
                <a:solidFill>
                  <a:srgbClr val="FF0000"/>
                </a:solidFill>
              </a:rPr>
              <a:t>is  </a:t>
            </a:r>
            <a:r>
              <a:rPr kumimoji="1" lang="en-US" altLang="ja-JP" sz="1000" b="1" kern="0" dirty="0" smtClean="0">
                <a:solidFill>
                  <a:srgbClr val="FF0000"/>
                </a:solidFill>
              </a:rPr>
              <a:t>Web.config)</a:t>
            </a:r>
            <a:endParaRPr kumimoji="1" lang="en-US" altLang="ja-JP" sz="1000" b="1" kern="0" dirty="0">
              <a:solidFill>
                <a:srgbClr val="FF0000"/>
              </a:solidFill>
            </a:endParaRPr>
          </a:p>
          <a:p>
            <a:pPr marL="228600" indent="-228600" defTabSz="914400"/>
            <a:endParaRPr kumimoji="1" lang="en-US" altLang="ja-JP" sz="700" kern="0" dirty="0">
              <a:solidFill>
                <a:srgbClr val="FF0000"/>
              </a:solidFill>
            </a:endParaRPr>
          </a:p>
          <a:p>
            <a:pPr marL="228600" indent="-228600" defTabSz="914400"/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  <p:sp>
        <p:nvSpPr>
          <p:cNvPr id="19" name="正方形/長方形 10">
            <a:extLst>
              <a:ext uri="{FF2B5EF4-FFF2-40B4-BE49-F238E27FC236}">
                <a16:creationId xmlns="" xmlns:a16="http://schemas.microsoft.com/office/drawing/2014/main" id="{66C21F10-A4C1-5766-ABF5-ED9750BC1649}"/>
              </a:ext>
            </a:extLst>
          </p:cNvPr>
          <p:cNvSpPr/>
          <p:nvPr/>
        </p:nvSpPr>
        <p:spPr>
          <a:xfrm>
            <a:off x="326003" y="2870420"/>
            <a:ext cx="6050943" cy="214686"/>
          </a:xfrm>
          <a:prstGeom prst="rect">
            <a:avLst/>
          </a:prstGeom>
          <a:noFill/>
          <a:ln w="12700" cap="flat" cmpd="sng" algn="ctr">
            <a:solidFill>
              <a:schemeClr val="accent6">
                <a:lumMod val="75000"/>
              </a:schemeClr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1847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>
            <a:extLst>
              <a:ext uri="{FF2B5EF4-FFF2-40B4-BE49-F238E27FC236}">
                <a16:creationId xmlns="" xmlns:a16="http://schemas.microsoft.com/office/drawing/2014/main" id="{3CF2B628-9335-4B00-B73B-9012A52144F2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 smtClean="0">
                <a:solidFill>
                  <a:schemeClr val="tx1"/>
                </a:solidFill>
              </a:rPr>
              <a:t>4. </a:t>
            </a:r>
            <a:r>
              <a:rPr kumimoji="1" lang="en-US" altLang="ja-JP" sz="1400" b="1" dirty="0">
                <a:solidFill>
                  <a:schemeClr val="tx1"/>
                </a:solidFill>
              </a:rPr>
              <a:t>Q&amp;A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=""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355483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>
            <a:extLst>
              <a:ext uri="{FF2B5EF4-FFF2-40B4-BE49-F238E27FC236}">
                <a16:creationId xmlns="" xmlns:a16="http://schemas.microsoft.com/office/drawing/2014/main" id="{3CF2B628-9335-4B00-B73B-9012A52144F2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 smtClean="0">
                <a:solidFill>
                  <a:schemeClr val="tx1"/>
                </a:solidFill>
              </a:rPr>
              <a:t>5. </a:t>
            </a:r>
            <a:r>
              <a:rPr kumimoji="1" lang="en-US" altLang="ja-JP" sz="1400" b="1" dirty="0">
                <a:solidFill>
                  <a:schemeClr val="tx1"/>
                </a:solidFill>
              </a:rPr>
              <a:t>Sign off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="" xmlns:a16="http://schemas.microsoft.com/office/drawing/2014/main" id="{260BBF93-590E-46B1-959E-D6B1E58C4925}"/>
              </a:ext>
            </a:extLst>
          </p:cNvPr>
          <p:cNvSpPr txBox="1"/>
          <p:nvPr/>
        </p:nvSpPr>
        <p:spPr>
          <a:xfrm>
            <a:off x="406400" y="1025912"/>
            <a:ext cx="611706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We hereby acknowledge and agree the above-mentioned blueprint requirements.</a:t>
            </a:r>
          </a:p>
          <a:p>
            <a:r>
              <a:rPr kumimoji="1" lang="en-US" altLang="ja-JP" sz="1100" dirty="0"/>
              <a:t>Any changes required after the sign off for this blueprint will be addressed through the change request process.</a:t>
            </a:r>
          </a:p>
          <a:p>
            <a:endParaRPr kumimoji="1" lang="en-US" altLang="ja-JP" sz="1100" b="1" dirty="0"/>
          </a:p>
          <a:p>
            <a:endParaRPr kumimoji="1" lang="en-US" altLang="ja-JP" sz="1100" b="1" dirty="0"/>
          </a:p>
          <a:p>
            <a:endParaRPr kumimoji="1" lang="en-US" altLang="ja-JP" sz="1100" b="1" dirty="0"/>
          </a:p>
          <a:p>
            <a:r>
              <a:rPr kumimoji="1" lang="en-US" altLang="ja-JP" sz="1100" b="1" dirty="0" smtClean="0"/>
              <a:t>OTICS(Thailand)Co., Ltd.</a:t>
            </a:r>
            <a:endParaRPr kumimoji="1" lang="en-US" altLang="ja-JP" sz="1100" b="1" dirty="0"/>
          </a:p>
          <a:p>
            <a:endParaRPr kumimoji="1" lang="en-US" altLang="ja-JP" sz="1100" b="1" dirty="0"/>
          </a:p>
          <a:p>
            <a:r>
              <a:rPr kumimoji="1" lang="en-US" altLang="ja-JP" sz="1100" b="1" dirty="0"/>
              <a:t>Sign:</a:t>
            </a:r>
            <a:r>
              <a:rPr kumimoji="1" lang="ja-JP" altLang="en-US" sz="1100" b="1" u="sng" dirty="0"/>
              <a:t>　　　　　　　　　　　　　　　　　　　　</a:t>
            </a:r>
            <a:r>
              <a:rPr kumimoji="1" lang="ja-JP" altLang="en-US" sz="1100" b="1" dirty="0"/>
              <a:t>　　　　　　　　　　　　　　　　　　　　　　　　　　　　　　　</a:t>
            </a:r>
            <a:r>
              <a:rPr kumimoji="1" lang="en-US" altLang="ja-JP" sz="1100" b="1" u="sng" dirty="0"/>
              <a:t>                  </a:t>
            </a:r>
            <a:r>
              <a:rPr kumimoji="1" lang="en-US" altLang="ja-JP" sz="1100" b="1" dirty="0"/>
              <a:t>        </a:t>
            </a:r>
          </a:p>
          <a:p>
            <a:endParaRPr kumimoji="1" lang="en-US" altLang="ja-JP" sz="1100" b="1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=""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cxnSp>
        <p:nvCxnSpPr>
          <p:cNvPr id="5" name="直線コネクタ 4">
            <a:extLst>
              <a:ext uri="{FF2B5EF4-FFF2-40B4-BE49-F238E27FC236}">
                <a16:creationId xmlns="" xmlns:a16="http://schemas.microsoft.com/office/drawing/2014/main" id="{390420F3-7B7A-4B78-ABC9-A008029EF8A5}"/>
              </a:ext>
            </a:extLst>
          </p:cNvPr>
          <p:cNvCxnSpPr/>
          <p:nvPr/>
        </p:nvCxnSpPr>
        <p:spPr>
          <a:xfrm>
            <a:off x="914400" y="2613660"/>
            <a:ext cx="2301240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="" xmlns:a16="http://schemas.microsoft.com/office/drawing/2014/main" id="{7450AB8E-0EC0-451B-BBC4-0048C23F7D3F}"/>
              </a:ext>
            </a:extLst>
          </p:cNvPr>
          <p:cNvSpPr txBox="1"/>
          <p:nvPr/>
        </p:nvSpPr>
        <p:spPr>
          <a:xfrm>
            <a:off x="471487" y="9050592"/>
            <a:ext cx="61170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## END OF BLUEPRINT##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="" xmlns:a16="http://schemas.microsoft.com/office/drawing/2014/main" id="{2A386555-3738-4255-9F84-2F631BE2C7B1}"/>
              </a:ext>
            </a:extLst>
          </p:cNvPr>
          <p:cNvSpPr txBox="1"/>
          <p:nvPr/>
        </p:nvSpPr>
        <p:spPr>
          <a:xfrm>
            <a:off x="406400" y="2803528"/>
            <a:ext cx="31396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Name:</a:t>
            </a:r>
          </a:p>
        </p:txBody>
      </p:sp>
      <p:cxnSp>
        <p:nvCxnSpPr>
          <p:cNvPr id="17" name="直線コネクタ 16">
            <a:extLst>
              <a:ext uri="{FF2B5EF4-FFF2-40B4-BE49-F238E27FC236}">
                <a16:creationId xmlns="" xmlns:a16="http://schemas.microsoft.com/office/drawing/2014/main" id="{15FF5FE5-9456-4C8D-B357-5E4DEF7C44DA}"/>
              </a:ext>
            </a:extLst>
          </p:cNvPr>
          <p:cNvCxnSpPr/>
          <p:nvPr/>
        </p:nvCxnSpPr>
        <p:spPr>
          <a:xfrm>
            <a:off x="914400" y="3167504"/>
            <a:ext cx="2301240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="" xmlns:a16="http://schemas.microsoft.com/office/drawing/2014/main" id="{FD74A4B8-94E2-44F6-B2F7-812EBA49BC1B}"/>
              </a:ext>
            </a:extLst>
          </p:cNvPr>
          <p:cNvSpPr txBox="1"/>
          <p:nvPr/>
        </p:nvSpPr>
        <p:spPr>
          <a:xfrm>
            <a:off x="406400" y="3372966"/>
            <a:ext cx="31396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Title:</a:t>
            </a:r>
          </a:p>
        </p:txBody>
      </p:sp>
      <p:cxnSp>
        <p:nvCxnSpPr>
          <p:cNvPr id="25" name="直線コネクタ 24">
            <a:extLst>
              <a:ext uri="{FF2B5EF4-FFF2-40B4-BE49-F238E27FC236}">
                <a16:creationId xmlns="" xmlns:a16="http://schemas.microsoft.com/office/drawing/2014/main" id="{90023414-0265-40F1-8819-468BEA9015F7}"/>
              </a:ext>
            </a:extLst>
          </p:cNvPr>
          <p:cNvCxnSpPr/>
          <p:nvPr/>
        </p:nvCxnSpPr>
        <p:spPr>
          <a:xfrm>
            <a:off x="914400" y="3736942"/>
            <a:ext cx="2301240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="" xmlns:a16="http://schemas.microsoft.com/office/drawing/2014/main" id="{C2737A60-DFC6-4089-8BFA-08E793EDB353}"/>
              </a:ext>
            </a:extLst>
          </p:cNvPr>
          <p:cNvSpPr txBox="1"/>
          <p:nvPr/>
        </p:nvSpPr>
        <p:spPr>
          <a:xfrm>
            <a:off x="406400" y="3948404"/>
            <a:ext cx="31396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Date:</a:t>
            </a:r>
          </a:p>
        </p:txBody>
      </p:sp>
      <p:cxnSp>
        <p:nvCxnSpPr>
          <p:cNvPr id="27" name="直線コネクタ 26">
            <a:extLst>
              <a:ext uri="{FF2B5EF4-FFF2-40B4-BE49-F238E27FC236}">
                <a16:creationId xmlns="" xmlns:a16="http://schemas.microsoft.com/office/drawing/2014/main" id="{FF4DB5FC-8BCE-4AD0-873B-B6579CBD4EA5}"/>
              </a:ext>
            </a:extLst>
          </p:cNvPr>
          <p:cNvCxnSpPr/>
          <p:nvPr/>
        </p:nvCxnSpPr>
        <p:spPr>
          <a:xfrm>
            <a:off x="914400" y="4312380"/>
            <a:ext cx="2301240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="" xmlns:a16="http://schemas.microsoft.com/office/drawing/2014/main" id="{9CC8B6FE-3581-44FC-9DEC-F1544EF8213E}"/>
              </a:ext>
            </a:extLst>
          </p:cNvPr>
          <p:cNvSpPr txBox="1"/>
          <p:nvPr/>
        </p:nvSpPr>
        <p:spPr>
          <a:xfrm>
            <a:off x="370469" y="4803435"/>
            <a:ext cx="611706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1100" b="1" dirty="0"/>
          </a:p>
          <a:p>
            <a:r>
              <a:rPr kumimoji="1" lang="en-US" altLang="ja-JP" sz="1100" b="1" dirty="0"/>
              <a:t>TOMAS TECH CO.,LTD.</a:t>
            </a:r>
          </a:p>
          <a:p>
            <a:endParaRPr kumimoji="1" lang="en-US" altLang="ja-JP" sz="1100" b="1" dirty="0"/>
          </a:p>
          <a:p>
            <a:r>
              <a:rPr kumimoji="1" lang="en-US" altLang="ja-JP" sz="1100" b="1" dirty="0"/>
              <a:t>Sign:</a:t>
            </a:r>
            <a:r>
              <a:rPr kumimoji="1" lang="ja-JP" altLang="en-US" sz="1100" b="1" u="sng" dirty="0"/>
              <a:t>　　　　　　　　　　　　　　　　　　　　</a:t>
            </a:r>
            <a:r>
              <a:rPr kumimoji="1" lang="ja-JP" altLang="en-US" sz="1100" b="1" dirty="0"/>
              <a:t>　　　　　　　　　　　　　　　　　　　　　　　　　　　　　　　</a:t>
            </a:r>
            <a:r>
              <a:rPr kumimoji="1" lang="en-US" altLang="ja-JP" sz="1100" b="1" u="sng" dirty="0"/>
              <a:t>                  </a:t>
            </a:r>
            <a:r>
              <a:rPr kumimoji="1" lang="en-US" altLang="ja-JP" sz="1100" b="1" dirty="0"/>
              <a:t>        </a:t>
            </a:r>
          </a:p>
          <a:p>
            <a:endParaRPr kumimoji="1" lang="en-US" altLang="ja-JP" sz="1100" b="1" dirty="0"/>
          </a:p>
        </p:txBody>
      </p:sp>
      <p:cxnSp>
        <p:nvCxnSpPr>
          <p:cNvPr id="29" name="直線コネクタ 28">
            <a:extLst>
              <a:ext uri="{FF2B5EF4-FFF2-40B4-BE49-F238E27FC236}">
                <a16:creationId xmlns="" xmlns:a16="http://schemas.microsoft.com/office/drawing/2014/main" id="{F707B7E2-24C5-412A-9BC8-0D9042932055}"/>
              </a:ext>
            </a:extLst>
          </p:cNvPr>
          <p:cNvCxnSpPr/>
          <p:nvPr/>
        </p:nvCxnSpPr>
        <p:spPr>
          <a:xfrm>
            <a:off x="878469" y="5596890"/>
            <a:ext cx="2301240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="" xmlns:a16="http://schemas.microsoft.com/office/drawing/2014/main" id="{8FBA96C3-9C73-4888-897B-5BC28C9248F2}"/>
              </a:ext>
            </a:extLst>
          </p:cNvPr>
          <p:cNvSpPr txBox="1"/>
          <p:nvPr/>
        </p:nvSpPr>
        <p:spPr>
          <a:xfrm>
            <a:off x="370469" y="5786758"/>
            <a:ext cx="31396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Name:</a:t>
            </a:r>
          </a:p>
        </p:txBody>
      </p:sp>
      <p:cxnSp>
        <p:nvCxnSpPr>
          <p:cNvPr id="31" name="直線コネクタ 30">
            <a:extLst>
              <a:ext uri="{FF2B5EF4-FFF2-40B4-BE49-F238E27FC236}">
                <a16:creationId xmlns="" xmlns:a16="http://schemas.microsoft.com/office/drawing/2014/main" id="{0F5E6E3F-76DF-49DB-B1A8-191FD6CD5E3A}"/>
              </a:ext>
            </a:extLst>
          </p:cNvPr>
          <p:cNvCxnSpPr/>
          <p:nvPr/>
        </p:nvCxnSpPr>
        <p:spPr>
          <a:xfrm>
            <a:off x="878469" y="6150734"/>
            <a:ext cx="2301240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="" xmlns:a16="http://schemas.microsoft.com/office/drawing/2014/main" id="{6CD97158-E796-43D8-9519-A676C5C9D762}"/>
              </a:ext>
            </a:extLst>
          </p:cNvPr>
          <p:cNvSpPr txBox="1"/>
          <p:nvPr/>
        </p:nvSpPr>
        <p:spPr>
          <a:xfrm>
            <a:off x="370469" y="6356196"/>
            <a:ext cx="31396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Title:</a:t>
            </a:r>
          </a:p>
        </p:txBody>
      </p:sp>
      <p:cxnSp>
        <p:nvCxnSpPr>
          <p:cNvPr id="33" name="直線コネクタ 32">
            <a:extLst>
              <a:ext uri="{FF2B5EF4-FFF2-40B4-BE49-F238E27FC236}">
                <a16:creationId xmlns="" xmlns:a16="http://schemas.microsoft.com/office/drawing/2014/main" id="{042595CF-7823-4846-8F78-5C88BB12B09C}"/>
              </a:ext>
            </a:extLst>
          </p:cNvPr>
          <p:cNvCxnSpPr/>
          <p:nvPr/>
        </p:nvCxnSpPr>
        <p:spPr>
          <a:xfrm>
            <a:off x="878469" y="6720172"/>
            <a:ext cx="2301240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="" xmlns:a16="http://schemas.microsoft.com/office/drawing/2014/main" id="{FEB37B7C-8A64-4ABE-8445-719B07C37BEA}"/>
              </a:ext>
            </a:extLst>
          </p:cNvPr>
          <p:cNvSpPr txBox="1"/>
          <p:nvPr/>
        </p:nvSpPr>
        <p:spPr>
          <a:xfrm>
            <a:off x="370469" y="6931634"/>
            <a:ext cx="31396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Date: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="" xmlns:a16="http://schemas.microsoft.com/office/drawing/2014/main" id="{0FE87F5B-C513-409D-8C9B-CFE24CDC7CBF}"/>
              </a:ext>
            </a:extLst>
          </p:cNvPr>
          <p:cNvCxnSpPr/>
          <p:nvPr/>
        </p:nvCxnSpPr>
        <p:spPr>
          <a:xfrm>
            <a:off x="878469" y="7295610"/>
            <a:ext cx="2301240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32435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="" xmlns:a16="http://schemas.microsoft.com/office/drawing/2014/main" id="{2A56EBC7-709A-4ED6-A792-7E0F926F3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13" y="386288"/>
            <a:ext cx="1427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571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Cordia New" panose="020B0304020202020204" pitchFamily="34" charset="-34"/>
              </a:rPr>
              <a:t>Revision History</a:t>
            </a:r>
            <a:endParaRPr kumimoji="0" lang="en-US" altLang="ja-JP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10" name="表 10">
            <a:extLst>
              <a:ext uri="{FF2B5EF4-FFF2-40B4-BE49-F238E27FC236}">
                <a16:creationId xmlns="" xmlns:a16="http://schemas.microsoft.com/office/drawing/2014/main" id="{7843B40D-5CED-4F03-8A04-82D93EEB5B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18068158"/>
              </p:ext>
            </p:extLst>
          </p:nvPr>
        </p:nvGraphicFramePr>
        <p:xfrm>
          <a:off x="289931" y="657714"/>
          <a:ext cx="6356195" cy="4346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9049">
                  <a:extLst>
                    <a:ext uri="{9D8B030D-6E8A-4147-A177-3AD203B41FA5}">
                      <a16:colId xmlns="" xmlns:a16="http://schemas.microsoft.com/office/drawing/2014/main" val="1689797891"/>
                    </a:ext>
                  </a:extLst>
                </a:gridCol>
                <a:gridCol w="731881">
                  <a:extLst>
                    <a:ext uri="{9D8B030D-6E8A-4147-A177-3AD203B41FA5}">
                      <a16:colId xmlns="" xmlns:a16="http://schemas.microsoft.com/office/drawing/2014/main" val="3968192231"/>
                    </a:ext>
                  </a:extLst>
                </a:gridCol>
                <a:gridCol w="2134322">
                  <a:extLst>
                    <a:ext uri="{9D8B030D-6E8A-4147-A177-3AD203B41FA5}">
                      <a16:colId xmlns="" xmlns:a16="http://schemas.microsoft.com/office/drawing/2014/main" val="1804588261"/>
                    </a:ext>
                  </a:extLst>
                </a:gridCol>
                <a:gridCol w="1900943">
                  <a:extLst>
                    <a:ext uri="{9D8B030D-6E8A-4147-A177-3AD203B41FA5}">
                      <a16:colId xmlns="" xmlns:a16="http://schemas.microsoft.com/office/drawing/2014/main" val="1088014115"/>
                    </a:ext>
                  </a:extLst>
                </a:gridCol>
              </a:tblGrid>
              <a:tr h="299724">
                <a:tc>
                  <a:txBody>
                    <a:bodyPr/>
                    <a:lstStyle/>
                    <a:p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+mn-lt"/>
                        </a:rPr>
                        <a:t>Date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0">
                          <a:solidFill>
                            <a:schemeClr val="tx1"/>
                          </a:solidFill>
                          <a:latin typeface="+mn-lt"/>
                        </a:rPr>
                        <a:t>Version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0">
                          <a:solidFill>
                            <a:schemeClr val="tx1"/>
                          </a:solidFill>
                          <a:latin typeface="+mn-lt"/>
                        </a:rPr>
                        <a:t>File name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+mn-lt"/>
                        </a:rPr>
                        <a:t>Details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82119801"/>
                  </a:ext>
                </a:extLst>
              </a:tr>
              <a:tr h="505785">
                <a:tc>
                  <a:txBody>
                    <a:bodyPr/>
                    <a:lstStyle/>
                    <a:p>
                      <a:r>
                        <a:rPr kumimoji="1" lang="en-US" altLang="ja-JP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19/Aug2024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+mn-lt"/>
                        </a:rPr>
                        <a:t>R</a:t>
                      </a:r>
                      <a:r>
                        <a:rPr kumimoji="1" lang="en-US" altLang="ja-JP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800" b="0" dirty="0" smtClean="0"/>
                        <a:t>Power meter monitoring web application </a:t>
                      </a:r>
                    </a:p>
                    <a:p>
                      <a:pPr algn="l"/>
                      <a:r>
                        <a:rPr kumimoji="1" lang="en-US" altLang="ja-JP" sz="800" b="0" dirty="0" smtClean="0"/>
                        <a:t>Documentation EN Blueprint</a:t>
                      </a:r>
                    </a:p>
                    <a:p>
                      <a:pPr algn="l"/>
                      <a:endParaRPr kumimoji="1" lang="en-US" altLang="ja-JP" sz="7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+mn-lt"/>
                        </a:rPr>
                        <a:t>First edition 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32148244"/>
                  </a:ext>
                </a:extLst>
              </a:tr>
              <a:tr h="505785"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7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63859189"/>
                  </a:ext>
                </a:extLst>
              </a:tr>
              <a:tr h="505785"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7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77162785"/>
                  </a:ext>
                </a:extLst>
              </a:tr>
              <a:tr h="505785"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7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62162276"/>
                  </a:ext>
                </a:extLst>
              </a:tr>
              <a:tr h="505785"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7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07490601"/>
                  </a:ext>
                </a:extLst>
              </a:tr>
              <a:tr h="505785"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7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23669587"/>
                  </a:ext>
                </a:extLst>
              </a:tr>
              <a:tr h="505785"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7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78113114"/>
                  </a:ext>
                </a:extLst>
              </a:tr>
              <a:tr h="505785"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7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70184828"/>
                  </a:ext>
                </a:extLst>
              </a:tr>
            </a:tbl>
          </a:graphicData>
        </a:graphic>
      </p:graphicFrame>
      <p:sp>
        <p:nvSpPr>
          <p:cNvPr id="11" name="スライド番号プレースホルダー 10">
            <a:extLst>
              <a:ext uri="{FF2B5EF4-FFF2-40B4-BE49-F238E27FC236}">
                <a16:creationId xmlns="" xmlns:a16="http://schemas.microsoft.com/office/drawing/2014/main" id="{674C7495-59A2-40E2-A622-FD8030C82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4022434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>
            <a:extLst>
              <a:ext uri="{FF2B5EF4-FFF2-40B4-BE49-F238E27FC236}">
                <a16:creationId xmlns="" xmlns:a16="http://schemas.microsoft.com/office/drawing/2014/main" id="{3CF2B628-9335-4B00-B73B-9012A52144F2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b="1" dirty="0">
                <a:solidFill>
                  <a:schemeClr val="tx1"/>
                </a:solidFill>
              </a:rPr>
              <a:t>■</a:t>
            </a:r>
            <a:r>
              <a:rPr kumimoji="1" lang="en-US" altLang="ja-JP" sz="1400" b="1" dirty="0">
                <a:solidFill>
                  <a:schemeClr val="tx1"/>
                </a:solidFill>
              </a:rPr>
              <a:t>Contents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="" xmlns:a16="http://schemas.microsoft.com/office/drawing/2014/main" id="{260BBF93-590E-46B1-959E-D6B1E58C4925}"/>
              </a:ext>
            </a:extLst>
          </p:cNvPr>
          <p:cNvSpPr txBox="1"/>
          <p:nvPr/>
        </p:nvSpPr>
        <p:spPr>
          <a:xfrm>
            <a:off x="406400" y="1025912"/>
            <a:ext cx="6117062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1. Overview</a:t>
            </a:r>
          </a:p>
          <a:p>
            <a:r>
              <a:rPr kumimoji="1" lang="en-US" altLang="ja-JP" sz="1100" dirty="0"/>
              <a:t>2. Overall configuration diagram</a:t>
            </a:r>
          </a:p>
          <a:p>
            <a:r>
              <a:rPr kumimoji="1" lang="en-US" altLang="ja-JP" sz="1100" dirty="0"/>
              <a:t>3. Document </a:t>
            </a:r>
            <a:r>
              <a:rPr kumimoji="1" lang="en-US" altLang="ja-JP" sz="1100" dirty="0" smtClean="0"/>
              <a:t>image</a:t>
            </a:r>
          </a:p>
          <a:p>
            <a:r>
              <a:rPr kumimoji="1" lang="en-US" altLang="ja-JP" sz="1100" dirty="0" smtClean="0"/>
              <a:t>    3-1. Login</a:t>
            </a:r>
          </a:p>
          <a:p>
            <a:r>
              <a:rPr kumimoji="1" lang="en-US" altLang="ja-JP" sz="1100" dirty="0" smtClean="0"/>
              <a:t>    3-2. Receive and Manage log data</a:t>
            </a:r>
          </a:p>
          <a:p>
            <a:r>
              <a:rPr kumimoji="1" lang="en-US" altLang="ja-JP" sz="1100" dirty="0" smtClean="0"/>
              <a:t>    3-3. Log data</a:t>
            </a:r>
          </a:p>
          <a:p>
            <a:r>
              <a:rPr kumimoji="1" lang="en-US" altLang="ja-JP" sz="1100" dirty="0" smtClean="0"/>
              <a:t>    3-4. Summary data</a:t>
            </a:r>
          </a:p>
          <a:p>
            <a:r>
              <a:rPr kumimoji="1" lang="en-US" altLang="ja-JP" sz="1100" dirty="0" smtClean="0"/>
              <a:t>    3-5. Export </a:t>
            </a:r>
            <a:r>
              <a:rPr kumimoji="1" lang="en-US" altLang="ja-JP" sz="1100" dirty="0" smtClean="0"/>
              <a:t>data</a:t>
            </a:r>
          </a:p>
          <a:p>
            <a:r>
              <a:rPr kumimoji="1" lang="en-US" altLang="ja-JP" sz="1100" dirty="0" smtClean="0"/>
              <a:t> </a:t>
            </a:r>
            <a:r>
              <a:rPr kumimoji="1" lang="en-US" altLang="ja-JP" sz="1100" dirty="0" smtClean="0"/>
              <a:t>   3-6  </a:t>
            </a:r>
            <a:r>
              <a:rPr kumimoji="1" lang="en-US" altLang="ja-JP" sz="1100" dirty="0" smtClean="0"/>
              <a:t>Dashboard </a:t>
            </a:r>
            <a:r>
              <a:rPr kumimoji="1" lang="en-US" altLang="ja-JP" sz="1100" dirty="0" smtClean="0"/>
              <a:t>data</a:t>
            </a:r>
            <a:endParaRPr kumimoji="1" lang="en-US" altLang="ja-JP" sz="1100" dirty="0" smtClean="0"/>
          </a:p>
          <a:p>
            <a:r>
              <a:rPr kumimoji="1" lang="en-US" altLang="ja-JP" sz="1100" dirty="0" smtClean="0"/>
              <a:t>    </a:t>
            </a:r>
            <a:r>
              <a:rPr kumimoji="1" lang="en-US" altLang="ja-JP" sz="1100" dirty="0" smtClean="0"/>
              <a:t>3-7. </a:t>
            </a:r>
            <a:r>
              <a:rPr kumimoji="1" lang="en-US" altLang="ja-JP" sz="1100" dirty="0" smtClean="0"/>
              <a:t>User data</a:t>
            </a:r>
          </a:p>
          <a:p>
            <a:r>
              <a:rPr kumimoji="1" lang="en-US" altLang="ja-JP" sz="1100" dirty="0" smtClean="0"/>
              <a:t>    </a:t>
            </a:r>
            <a:r>
              <a:rPr kumimoji="1" lang="en-US" altLang="ja-JP" sz="1100" dirty="0" smtClean="0"/>
              <a:t>3-8. </a:t>
            </a:r>
            <a:r>
              <a:rPr kumimoji="1" lang="en-US" altLang="ja-JP" sz="1100" dirty="0" err="1" smtClean="0"/>
              <a:t>Config</a:t>
            </a:r>
            <a:r>
              <a:rPr kumimoji="1" lang="en-US" altLang="ja-JP" sz="1100" dirty="0" smtClean="0"/>
              <a:t> connect to server</a:t>
            </a:r>
            <a:endParaRPr kumimoji="1" lang="en-US" altLang="ja-JP" sz="1100" dirty="0"/>
          </a:p>
          <a:p>
            <a:r>
              <a:rPr kumimoji="1" lang="en-US" altLang="ja-JP" sz="1100" dirty="0" smtClean="0"/>
              <a:t>4. </a:t>
            </a:r>
            <a:r>
              <a:rPr kumimoji="1" lang="en-US" altLang="ja-JP" sz="1100" dirty="0"/>
              <a:t>Q&amp;A</a:t>
            </a:r>
          </a:p>
          <a:p>
            <a:r>
              <a:rPr kumimoji="1" lang="en-US" altLang="ja-JP" sz="1100" dirty="0" smtClean="0"/>
              <a:t>5. </a:t>
            </a:r>
            <a:r>
              <a:rPr kumimoji="1" lang="en-US" altLang="ja-JP" sz="1100" dirty="0"/>
              <a:t>Sign off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="" xmlns:a16="http://schemas.microsoft.com/office/drawing/2014/main" id="{67CAA9A5-8087-4AD4-B09F-ABE2347EA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3508431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>
            <a:extLst>
              <a:ext uri="{FF2B5EF4-FFF2-40B4-BE49-F238E27FC236}">
                <a16:creationId xmlns="" xmlns:a16="http://schemas.microsoft.com/office/drawing/2014/main" id="{3CF2B628-9335-4B00-B73B-9012A52144F2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1. Overview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="" xmlns:a16="http://schemas.microsoft.com/office/drawing/2014/main" id="{260BBF93-590E-46B1-959E-D6B1E58C4925}"/>
              </a:ext>
            </a:extLst>
          </p:cNvPr>
          <p:cNvSpPr txBox="1"/>
          <p:nvPr/>
        </p:nvSpPr>
        <p:spPr>
          <a:xfrm>
            <a:off x="406400" y="1025912"/>
            <a:ext cx="61170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/>
              <a:t>Introduced Power meter monitoring web application to OTICS.</a:t>
            </a:r>
            <a:endParaRPr kumimoji="1" lang="en-US" altLang="ja-JP" sz="1100" dirty="0"/>
          </a:p>
          <a:p>
            <a:r>
              <a:rPr kumimoji="1" lang="en-US" altLang="ja-JP" sz="1100" dirty="0"/>
              <a:t>The system specifications for introduction are described in this document.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=""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021076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>
            <a:extLst>
              <a:ext uri="{FF2B5EF4-FFF2-40B4-BE49-F238E27FC236}">
                <a16:creationId xmlns="" xmlns:a16="http://schemas.microsoft.com/office/drawing/2014/main" id="{3CF2B628-9335-4B00-B73B-9012A52144F2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2. Overall configuration diagram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="" xmlns:a16="http://schemas.microsoft.com/office/drawing/2014/main" id="{260BBF93-590E-46B1-959E-D6B1E58C4925}"/>
              </a:ext>
            </a:extLst>
          </p:cNvPr>
          <p:cNvSpPr txBox="1"/>
          <p:nvPr/>
        </p:nvSpPr>
        <p:spPr>
          <a:xfrm>
            <a:off x="406400" y="1025912"/>
            <a:ext cx="61170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Represents a configuration diagram of the </a:t>
            </a:r>
            <a:r>
              <a:rPr kumimoji="1" lang="en-US" altLang="ja-JP" sz="1100" dirty="0" smtClean="0"/>
              <a:t>Power meter monitoring web application </a:t>
            </a:r>
            <a:r>
              <a:rPr kumimoji="1" lang="en-US" altLang="ja-JP" sz="1100" dirty="0"/>
              <a:t>system. It is a configuration image of </a:t>
            </a:r>
            <a:r>
              <a:rPr kumimoji="1" lang="en-US" altLang="ja-JP" sz="1100" dirty="0" smtClean="0"/>
              <a:t>documents</a:t>
            </a:r>
            <a:r>
              <a:rPr kumimoji="1" lang="en-US" altLang="ja-JP" sz="1100" dirty="0"/>
              <a:t>.</a:t>
            </a:r>
            <a:endParaRPr kumimoji="1" lang="ja-JP" altLang="en-US" sz="11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=""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="" xmlns:a16="http://schemas.microsoft.com/office/drawing/2014/main" id="{904546D1-79EE-482E-A6BD-41EFA3E9A176}"/>
              </a:ext>
            </a:extLst>
          </p:cNvPr>
          <p:cNvSpPr txBox="1"/>
          <p:nvPr/>
        </p:nvSpPr>
        <p:spPr>
          <a:xfrm>
            <a:off x="406400" y="1417027"/>
            <a:ext cx="61170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/>
              <a:t>Overall configuration diagram image</a:t>
            </a:r>
            <a:endParaRPr kumimoji="1" lang="ja-JP" altLang="en-US" sz="1100" dirty="0">
              <a:solidFill>
                <a:srgbClr val="FF0000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="" xmlns:a16="http://schemas.microsoft.com/office/drawing/2014/main" id="{7A7E3F70-2A0C-4693-B7A3-2F0C925AAAE7}"/>
              </a:ext>
            </a:extLst>
          </p:cNvPr>
          <p:cNvSpPr/>
          <p:nvPr/>
        </p:nvSpPr>
        <p:spPr>
          <a:xfrm>
            <a:off x="406400" y="1678637"/>
            <a:ext cx="6117062" cy="750276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94" name="矢印: 五方向 93">
            <a:extLst>
              <a:ext uri="{FF2B5EF4-FFF2-40B4-BE49-F238E27FC236}">
                <a16:creationId xmlns="" xmlns:a16="http://schemas.microsoft.com/office/drawing/2014/main" id="{D2A1668A-207E-44F5-AFCD-42C4844C5BDC}"/>
              </a:ext>
            </a:extLst>
          </p:cNvPr>
          <p:cNvSpPr/>
          <p:nvPr/>
        </p:nvSpPr>
        <p:spPr>
          <a:xfrm>
            <a:off x="585380" y="2014543"/>
            <a:ext cx="1967319" cy="717203"/>
          </a:xfrm>
          <a:prstGeom prst="homePlate">
            <a:avLst/>
          </a:prstGeom>
          <a:noFill/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ja-JP" sz="700" kern="0" dirty="0" smtClean="0"/>
              <a:t>Receive and Manage  log data </a:t>
            </a:r>
            <a:endParaRPr kumimoji="1" lang="ja-JP" altLang="en-US" sz="700" kern="0" dirty="0"/>
          </a:p>
        </p:txBody>
      </p:sp>
      <p:sp>
        <p:nvSpPr>
          <p:cNvPr id="98" name="矢印: 山形 97">
            <a:extLst>
              <a:ext uri="{FF2B5EF4-FFF2-40B4-BE49-F238E27FC236}">
                <a16:creationId xmlns="" xmlns:a16="http://schemas.microsoft.com/office/drawing/2014/main" id="{5BB23228-71D0-4CE4-8AB9-AFB9CB70539B}"/>
              </a:ext>
            </a:extLst>
          </p:cNvPr>
          <p:cNvSpPr/>
          <p:nvPr/>
        </p:nvSpPr>
        <p:spPr>
          <a:xfrm>
            <a:off x="2345947" y="2020361"/>
            <a:ext cx="2115456" cy="717201"/>
          </a:xfrm>
          <a:prstGeom prst="chevron">
            <a:avLst/>
          </a:prstGeom>
          <a:noFill/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ja-JP" sz="700" kern="0" dirty="0" smtClean="0"/>
              <a:t>Summary data</a:t>
            </a:r>
            <a:endParaRPr kumimoji="1" lang="ja-JP" altLang="en-US" sz="700" kern="0" dirty="0"/>
          </a:p>
        </p:txBody>
      </p:sp>
      <p:sp>
        <p:nvSpPr>
          <p:cNvPr id="100" name="矢印: 山形 99">
            <a:extLst>
              <a:ext uri="{FF2B5EF4-FFF2-40B4-BE49-F238E27FC236}">
                <a16:creationId xmlns="" xmlns:a16="http://schemas.microsoft.com/office/drawing/2014/main" id="{00F5948D-AC17-42AD-9BA7-FA5EC1C4B003}"/>
              </a:ext>
            </a:extLst>
          </p:cNvPr>
          <p:cNvSpPr/>
          <p:nvPr/>
        </p:nvSpPr>
        <p:spPr>
          <a:xfrm>
            <a:off x="4230067" y="2021866"/>
            <a:ext cx="2115456" cy="717201"/>
          </a:xfrm>
          <a:prstGeom prst="chevron">
            <a:avLst/>
          </a:prstGeom>
          <a:noFill/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ja-JP" sz="700" kern="0" dirty="0" smtClean="0"/>
              <a:t>Export data to dashboard and  excel format</a:t>
            </a:r>
            <a:endParaRPr kumimoji="1" lang="ja-JP" altLang="en-US" sz="700" kern="0" dirty="0"/>
          </a:p>
        </p:txBody>
      </p:sp>
      <p:sp>
        <p:nvSpPr>
          <p:cNvPr id="146" name="正方形/長方形 145">
            <a:extLst>
              <a:ext uri="{FF2B5EF4-FFF2-40B4-BE49-F238E27FC236}">
                <a16:creationId xmlns="" xmlns:a16="http://schemas.microsoft.com/office/drawing/2014/main" id="{7CDF7409-2096-4783-B593-23407529C132}"/>
              </a:ext>
            </a:extLst>
          </p:cNvPr>
          <p:cNvSpPr/>
          <p:nvPr/>
        </p:nvSpPr>
        <p:spPr>
          <a:xfrm>
            <a:off x="2423659" y="4386248"/>
            <a:ext cx="2397544" cy="1179636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kern="0" dirty="0" smtClean="0">
                <a:solidFill>
                  <a:prstClr val="black"/>
                </a:solidFill>
              </a:rPr>
              <a:t>DB </a:t>
            </a:r>
            <a:r>
              <a:rPr kumimoji="1" lang="en-US" altLang="ja-JP" sz="1100" kern="0" dirty="0">
                <a:solidFill>
                  <a:prstClr val="black"/>
                </a:solidFill>
              </a:rPr>
              <a:t>Server</a:t>
            </a:r>
            <a:endParaRPr kumimoji="1" lang="en-US" altLang="ja-JP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34" name="図 133">
            <a:extLst>
              <a:ext uri="{FF2B5EF4-FFF2-40B4-BE49-F238E27FC236}">
                <a16:creationId xmlns="" xmlns:a16="http://schemas.microsoft.com/office/drawing/2014/main" id="{B42CDB7D-5D31-4FE8-A6BD-04E87ADAAB8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4556" y="4791915"/>
            <a:ext cx="612175" cy="691709"/>
          </a:xfrm>
          <a:prstGeom prst="rect">
            <a:avLst/>
          </a:prstGeom>
        </p:spPr>
      </p:pic>
      <p:cxnSp>
        <p:nvCxnSpPr>
          <p:cNvPr id="20" name="Elbow Connector 19"/>
          <p:cNvCxnSpPr>
            <a:stCxn id="146" idx="0"/>
            <a:endCxn id="94" idx="2"/>
          </p:cNvCxnSpPr>
          <p:nvPr/>
        </p:nvCxnSpPr>
        <p:spPr>
          <a:xfrm rot="16200000" flipV="1">
            <a:off x="1678834" y="2442651"/>
            <a:ext cx="1654502" cy="2232692"/>
          </a:xfrm>
          <a:prstGeom prst="bentConnector3">
            <a:avLst>
              <a:gd name="adj1" fmla="val 50000"/>
            </a:avLst>
          </a:prstGeom>
          <a:ln w="6350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49073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938" y="1503903"/>
            <a:ext cx="4818105" cy="3235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スライド番号プレースホルダー 2">
            <a:extLst>
              <a:ext uri="{FF2B5EF4-FFF2-40B4-BE49-F238E27FC236}">
                <a16:creationId xmlns=""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=""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3. Document image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="" xmlns:a16="http://schemas.microsoft.com/office/drawing/2014/main" id="{D336CB21-70D5-42F6-8526-CB60A290651C}"/>
              </a:ext>
            </a:extLst>
          </p:cNvPr>
          <p:cNvSpPr txBox="1"/>
          <p:nvPr/>
        </p:nvSpPr>
        <p:spPr>
          <a:xfrm>
            <a:off x="334538" y="951238"/>
            <a:ext cx="4200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3-1. </a:t>
            </a:r>
            <a:r>
              <a:rPr kumimoji="1" lang="en-US" altLang="ja-JP" sz="1100" dirty="0" smtClean="0"/>
              <a:t>Login</a:t>
            </a:r>
            <a:endParaRPr kumimoji="1" lang="en-US" altLang="ja-JP" sz="1100" dirty="0"/>
          </a:p>
        </p:txBody>
      </p:sp>
      <p:sp>
        <p:nvSpPr>
          <p:cNvPr id="2" name="二等辺三角形 1">
            <a:extLst>
              <a:ext uri="{FF2B5EF4-FFF2-40B4-BE49-F238E27FC236}">
                <a16:creationId xmlns="" xmlns:a16="http://schemas.microsoft.com/office/drawing/2014/main" id="{F5C1A172-4F05-636F-38F5-EB361AB12C4A}"/>
              </a:ext>
            </a:extLst>
          </p:cNvPr>
          <p:cNvSpPr/>
          <p:nvPr/>
        </p:nvSpPr>
        <p:spPr>
          <a:xfrm>
            <a:off x="3972573" y="3077976"/>
            <a:ext cx="253630" cy="194102"/>
          </a:xfrm>
          <a:prstGeom prst="triangle">
            <a:avLst/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 smtClean="0">
                <a:solidFill>
                  <a:prstClr val="black"/>
                </a:solidFill>
              </a:rPr>
              <a:t>2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5" name="二等辺三角形 4">
            <a:extLst>
              <a:ext uri="{FF2B5EF4-FFF2-40B4-BE49-F238E27FC236}">
                <a16:creationId xmlns="" xmlns:a16="http://schemas.microsoft.com/office/drawing/2014/main" id="{DC2367BB-91E7-A894-0A98-1CA933B807DD}"/>
              </a:ext>
            </a:extLst>
          </p:cNvPr>
          <p:cNvSpPr/>
          <p:nvPr/>
        </p:nvSpPr>
        <p:spPr>
          <a:xfrm>
            <a:off x="3966186" y="2643499"/>
            <a:ext cx="253630" cy="194102"/>
          </a:xfrm>
          <a:prstGeom prst="triangle">
            <a:avLst/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 smtClean="0">
                <a:solidFill>
                  <a:prstClr val="black"/>
                </a:solidFill>
              </a:rPr>
              <a:t>1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2" name="正方形/長方形 21">
            <a:extLst>
              <a:ext uri="{FF2B5EF4-FFF2-40B4-BE49-F238E27FC236}">
                <a16:creationId xmlns="" xmlns:a16="http://schemas.microsoft.com/office/drawing/2014/main" id="{51CDC8FB-DD9F-0CD2-41B1-E7BDCCCCA4C7}"/>
              </a:ext>
            </a:extLst>
          </p:cNvPr>
          <p:cNvSpPr/>
          <p:nvPr/>
        </p:nvSpPr>
        <p:spPr>
          <a:xfrm>
            <a:off x="848740" y="7078974"/>
            <a:ext cx="5341740" cy="1366537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228600" indent="-228600" defTabSz="914400">
              <a:buAutoNum type="arabicPeriod"/>
            </a:pPr>
            <a:r>
              <a:rPr kumimoji="1" lang="en-US" altLang="ja-JP" sz="1000" kern="0" dirty="0" smtClean="0"/>
              <a:t>The  first  login is  the  default  username  ‘admin’</a:t>
            </a:r>
            <a:endParaRPr kumimoji="1" lang="en-US" altLang="ja-JP" sz="1000" kern="0" dirty="0"/>
          </a:p>
          <a:p>
            <a:pPr marL="228600" indent="-228600" defTabSz="914400"/>
            <a:r>
              <a:rPr kumimoji="1" lang="en-US" altLang="ja-JP" sz="1000" kern="0" dirty="0" smtClean="0"/>
              <a:t>2. 	The  first  login  is the  default  password  ‘1234’</a:t>
            </a:r>
            <a:endParaRPr kumimoji="1" lang="en-US" altLang="ja-JP" sz="1000" kern="0" dirty="0"/>
          </a:p>
          <a:p>
            <a:pPr marL="228600" indent="-228600" defTabSz="914400"/>
            <a:endParaRPr kumimoji="1" lang="en-US" altLang="ja-JP" sz="700" kern="0" dirty="0">
              <a:solidFill>
                <a:srgbClr val="FF0000"/>
              </a:solidFill>
            </a:endParaRPr>
          </a:p>
          <a:p>
            <a:pPr marL="228600" indent="-228600" defTabSz="914400">
              <a:buAutoNum type="arabicPeriod"/>
            </a:pPr>
            <a:endParaRPr kumimoji="1" lang="en-US" altLang="ja-JP" sz="700" kern="0" dirty="0">
              <a:solidFill>
                <a:srgbClr val="FF0000"/>
              </a:solidFill>
            </a:endParaRPr>
          </a:p>
          <a:p>
            <a:pPr marL="228600" indent="-228600" defTabSz="914400">
              <a:buAutoNum type="arabicPeriod"/>
            </a:pPr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1847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662" y="4500438"/>
            <a:ext cx="5645478" cy="2851191"/>
          </a:xfrm>
          <a:prstGeom prst="rect">
            <a:avLst/>
          </a:prstGeom>
          <a:noFill/>
          <a:ln w="9525">
            <a:solidFill>
              <a:schemeClr val="tx1">
                <a:alpha val="99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665" y="1248877"/>
            <a:ext cx="5622621" cy="2978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スライド番号プレースホルダー 2">
            <a:extLst>
              <a:ext uri="{FF2B5EF4-FFF2-40B4-BE49-F238E27FC236}">
                <a16:creationId xmlns=""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=""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3. Document image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="" xmlns:a16="http://schemas.microsoft.com/office/drawing/2014/main" id="{D336CB21-70D5-42F6-8526-CB60A290651C}"/>
              </a:ext>
            </a:extLst>
          </p:cNvPr>
          <p:cNvSpPr txBox="1"/>
          <p:nvPr/>
        </p:nvSpPr>
        <p:spPr>
          <a:xfrm>
            <a:off x="334538" y="951238"/>
            <a:ext cx="4200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/>
              <a:t>3-2. Receive and Manage log data</a:t>
            </a:r>
            <a:endParaRPr kumimoji="1" lang="en-US" altLang="ja-JP" sz="1100" dirty="0"/>
          </a:p>
        </p:txBody>
      </p:sp>
      <p:sp>
        <p:nvSpPr>
          <p:cNvPr id="2" name="二等辺三角形 1">
            <a:extLst>
              <a:ext uri="{FF2B5EF4-FFF2-40B4-BE49-F238E27FC236}">
                <a16:creationId xmlns="" xmlns:a16="http://schemas.microsoft.com/office/drawing/2014/main" id="{F5C1A172-4F05-636F-38F5-EB361AB12C4A}"/>
              </a:ext>
            </a:extLst>
          </p:cNvPr>
          <p:cNvSpPr/>
          <p:nvPr/>
        </p:nvSpPr>
        <p:spPr>
          <a:xfrm>
            <a:off x="2507208" y="1113277"/>
            <a:ext cx="253630" cy="194102"/>
          </a:xfrm>
          <a:prstGeom prst="triangle">
            <a:avLst/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 smtClean="0">
                <a:solidFill>
                  <a:prstClr val="black"/>
                </a:solidFill>
              </a:rPr>
              <a:t>3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" name="二等辺三角形 3">
            <a:extLst>
              <a:ext uri="{FF2B5EF4-FFF2-40B4-BE49-F238E27FC236}">
                <a16:creationId xmlns="" xmlns:a16="http://schemas.microsoft.com/office/drawing/2014/main" id="{20C383B1-C892-06C3-122E-1AB207A25130}"/>
              </a:ext>
            </a:extLst>
          </p:cNvPr>
          <p:cNvSpPr/>
          <p:nvPr/>
        </p:nvSpPr>
        <p:spPr>
          <a:xfrm>
            <a:off x="3028775" y="1110406"/>
            <a:ext cx="253630" cy="194102"/>
          </a:xfrm>
          <a:prstGeom prst="triangle">
            <a:avLst/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 smtClean="0">
                <a:solidFill>
                  <a:prstClr val="black"/>
                </a:solidFill>
              </a:rPr>
              <a:t>4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5" name="二等辺三角形 4">
            <a:extLst>
              <a:ext uri="{FF2B5EF4-FFF2-40B4-BE49-F238E27FC236}">
                <a16:creationId xmlns="" xmlns:a16="http://schemas.microsoft.com/office/drawing/2014/main" id="{DC2367BB-91E7-A894-0A98-1CA933B807DD}"/>
              </a:ext>
            </a:extLst>
          </p:cNvPr>
          <p:cNvSpPr/>
          <p:nvPr/>
        </p:nvSpPr>
        <p:spPr>
          <a:xfrm>
            <a:off x="1479025" y="1137712"/>
            <a:ext cx="253630" cy="194102"/>
          </a:xfrm>
          <a:prstGeom prst="triangle">
            <a:avLst/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 smtClean="0">
                <a:solidFill>
                  <a:prstClr val="black"/>
                </a:solidFill>
              </a:rPr>
              <a:t>2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2" name="正方形/長方形 21">
            <a:extLst>
              <a:ext uri="{FF2B5EF4-FFF2-40B4-BE49-F238E27FC236}">
                <a16:creationId xmlns="" xmlns:a16="http://schemas.microsoft.com/office/drawing/2014/main" id="{51CDC8FB-DD9F-0CD2-41B1-E7BDCCCCA4C7}"/>
              </a:ext>
            </a:extLst>
          </p:cNvPr>
          <p:cNvSpPr/>
          <p:nvPr/>
        </p:nvSpPr>
        <p:spPr>
          <a:xfrm>
            <a:off x="898159" y="7900552"/>
            <a:ext cx="5341740" cy="1366537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228600" indent="-228600" defTabSz="914400">
              <a:buAutoNum type="arabicPeriod"/>
            </a:pPr>
            <a:endParaRPr lang="en-US" sz="1000" dirty="0" smtClean="0"/>
          </a:p>
          <a:p>
            <a:pPr marL="228600" indent="-228600" defTabSz="914400">
              <a:buAutoNum type="arabicPeriod"/>
            </a:pPr>
            <a:endParaRPr lang="en-US" sz="1000" dirty="0" smtClean="0"/>
          </a:p>
          <a:p>
            <a:pPr marL="228600" indent="-228600" defTabSz="914400">
              <a:buAutoNum type="arabicPeriod"/>
            </a:pPr>
            <a:endParaRPr lang="en-US" sz="1000" dirty="0" smtClean="0"/>
          </a:p>
          <a:p>
            <a:pPr marL="228600" indent="-228600" defTabSz="914400">
              <a:buFontTx/>
              <a:buAutoNum type="arabicPeriod"/>
            </a:pPr>
            <a:r>
              <a:rPr lang="en-US" sz="1000" dirty="0" smtClean="0"/>
              <a:t>Menu Receive data.</a:t>
            </a:r>
          </a:p>
          <a:p>
            <a:pPr marL="228600" indent="-228600" defTabSz="914400">
              <a:buAutoNum type="arabicPeriod"/>
            </a:pPr>
            <a:r>
              <a:rPr lang="en-US" sz="1000" dirty="0" smtClean="0"/>
              <a:t>Show  cost summary information on dashboard.</a:t>
            </a:r>
          </a:p>
          <a:p>
            <a:pPr marL="228600" indent="-228600" defTabSz="914400">
              <a:buAutoNum type="arabicPeriod"/>
            </a:pPr>
            <a:r>
              <a:rPr lang="en-US" sz="1000" dirty="0" smtClean="0"/>
              <a:t>Shows recorded data in a 60 minute period section. </a:t>
            </a:r>
            <a:endParaRPr kumimoji="1" lang="en-US" altLang="ja-JP" sz="1000" kern="0" dirty="0"/>
          </a:p>
          <a:p>
            <a:pPr marL="228600" indent="-228600" defTabSz="914400">
              <a:buAutoNum type="arabicPeriod" startAt="3"/>
            </a:pPr>
            <a:r>
              <a:rPr lang="en-US" sz="1000" dirty="0" smtClean="0"/>
              <a:t>Show cost summary information divided by month.</a:t>
            </a:r>
          </a:p>
          <a:p>
            <a:pPr marL="228600" indent="-228600" defTabSz="914400">
              <a:buAutoNum type="arabicPeriod" startAt="3"/>
            </a:pPr>
            <a:r>
              <a:rPr kumimoji="1" lang="en-US" altLang="ja-JP" sz="1000" kern="0" dirty="0" smtClean="0"/>
              <a:t>Show last  time have been receive data.</a:t>
            </a:r>
            <a:endParaRPr kumimoji="1" lang="en-US" altLang="ja-JP" sz="1000" kern="0" dirty="0"/>
          </a:p>
          <a:p>
            <a:pPr marL="228600" indent="-228600" defTabSz="914400"/>
            <a:endParaRPr kumimoji="1" lang="en-US" altLang="ja-JP" sz="700" kern="0" dirty="0">
              <a:solidFill>
                <a:srgbClr val="FF0000"/>
              </a:solidFill>
            </a:endParaRPr>
          </a:p>
          <a:p>
            <a:pPr marL="228600" indent="-228600" defTabSz="914400">
              <a:buAutoNum type="arabicPeriod"/>
            </a:pPr>
            <a:endParaRPr kumimoji="1" lang="en-US" altLang="ja-JP" sz="700" kern="0" dirty="0">
              <a:solidFill>
                <a:srgbClr val="FF0000"/>
              </a:solidFill>
            </a:endParaRPr>
          </a:p>
          <a:p>
            <a:pPr marL="228600" indent="-228600" defTabSz="914400">
              <a:buAutoNum type="arabicPeriod"/>
            </a:pPr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  <p:sp>
        <p:nvSpPr>
          <p:cNvPr id="15" name="二等辺三角形 3">
            <a:extLst>
              <a:ext uri="{FF2B5EF4-FFF2-40B4-BE49-F238E27FC236}">
                <a16:creationId xmlns="" xmlns:a16="http://schemas.microsoft.com/office/drawing/2014/main" id="{20C383B1-C892-06C3-122E-1AB207A25130}"/>
              </a:ext>
            </a:extLst>
          </p:cNvPr>
          <p:cNvSpPr/>
          <p:nvPr/>
        </p:nvSpPr>
        <p:spPr>
          <a:xfrm>
            <a:off x="3896792" y="6256225"/>
            <a:ext cx="253630" cy="194102"/>
          </a:xfrm>
          <a:prstGeom prst="triangle">
            <a:avLst/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 smtClean="0">
                <a:solidFill>
                  <a:prstClr val="black"/>
                </a:solidFill>
              </a:rPr>
              <a:t>5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6" name="二等辺三角形 1">
            <a:extLst>
              <a:ext uri="{FF2B5EF4-FFF2-40B4-BE49-F238E27FC236}">
                <a16:creationId xmlns="" xmlns:a16="http://schemas.microsoft.com/office/drawing/2014/main" id="{F5C1A172-4F05-636F-38F5-EB361AB12C4A}"/>
              </a:ext>
            </a:extLst>
          </p:cNvPr>
          <p:cNvSpPr/>
          <p:nvPr/>
        </p:nvSpPr>
        <p:spPr>
          <a:xfrm>
            <a:off x="1936040" y="1424703"/>
            <a:ext cx="253630" cy="194102"/>
          </a:xfrm>
          <a:prstGeom prst="triangle">
            <a:avLst/>
          </a:prstGeom>
          <a:solidFill>
            <a:srgbClr val="FF0000">
              <a:alpha val="60000"/>
            </a:srgb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 smtClean="0">
                <a:solidFill>
                  <a:prstClr val="black"/>
                </a:solidFill>
              </a:rPr>
              <a:t>1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1847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322" y="1415331"/>
            <a:ext cx="5965115" cy="3045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スライド番号プレースホルダー 2">
            <a:extLst>
              <a:ext uri="{FF2B5EF4-FFF2-40B4-BE49-F238E27FC236}">
                <a16:creationId xmlns=""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=""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3. Document image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="" xmlns:a16="http://schemas.microsoft.com/office/drawing/2014/main" id="{D336CB21-70D5-42F6-8526-CB60A290651C}"/>
              </a:ext>
            </a:extLst>
          </p:cNvPr>
          <p:cNvSpPr txBox="1"/>
          <p:nvPr/>
        </p:nvSpPr>
        <p:spPr>
          <a:xfrm>
            <a:off x="334538" y="951238"/>
            <a:ext cx="4200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/>
              <a:t>3-3. Log data</a:t>
            </a:r>
            <a:endParaRPr kumimoji="1" lang="en-US" altLang="ja-JP" sz="1100" dirty="0"/>
          </a:p>
        </p:txBody>
      </p:sp>
      <p:sp>
        <p:nvSpPr>
          <p:cNvPr id="2" name="二等辺三角形 1">
            <a:extLst>
              <a:ext uri="{FF2B5EF4-FFF2-40B4-BE49-F238E27FC236}">
                <a16:creationId xmlns="" xmlns:a16="http://schemas.microsoft.com/office/drawing/2014/main" id="{F5C1A172-4F05-636F-38F5-EB361AB12C4A}"/>
              </a:ext>
            </a:extLst>
          </p:cNvPr>
          <p:cNvSpPr/>
          <p:nvPr/>
        </p:nvSpPr>
        <p:spPr>
          <a:xfrm>
            <a:off x="5325173" y="1898248"/>
            <a:ext cx="253630" cy="194102"/>
          </a:xfrm>
          <a:prstGeom prst="triangle">
            <a:avLst/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 smtClean="0">
                <a:solidFill>
                  <a:prstClr val="black"/>
                </a:solidFill>
              </a:rPr>
              <a:t>3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5" name="二等辺三角形 4">
            <a:extLst>
              <a:ext uri="{FF2B5EF4-FFF2-40B4-BE49-F238E27FC236}">
                <a16:creationId xmlns="" xmlns:a16="http://schemas.microsoft.com/office/drawing/2014/main" id="{DC2367BB-91E7-A894-0A98-1CA933B807DD}"/>
              </a:ext>
            </a:extLst>
          </p:cNvPr>
          <p:cNvSpPr/>
          <p:nvPr/>
        </p:nvSpPr>
        <p:spPr>
          <a:xfrm>
            <a:off x="1700114" y="1894024"/>
            <a:ext cx="253630" cy="194102"/>
          </a:xfrm>
          <a:prstGeom prst="triangle">
            <a:avLst/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 smtClean="0">
                <a:solidFill>
                  <a:prstClr val="black"/>
                </a:solidFill>
              </a:rPr>
              <a:t>2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3" name="二等辺三角形 1">
            <a:extLst>
              <a:ext uri="{FF2B5EF4-FFF2-40B4-BE49-F238E27FC236}">
                <a16:creationId xmlns="" xmlns:a16="http://schemas.microsoft.com/office/drawing/2014/main" id="{F5C1A172-4F05-636F-38F5-EB361AB12C4A}"/>
              </a:ext>
            </a:extLst>
          </p:cNvPr>
          <p:cNvSpPr/>
          <p:nvPr/>
        </p:nvSpPr>
        <p:spPr>
          <a:xfrm>
            <a:off x="2389264" y="1536021"/>
            <a:ext cx="253630" cy="194102"/>
          </a:xfrm>
          <a:prstGeom prst="triangle">
            <a:avLst/>
          </a:prstGeom>
          <a:solidFill>
            <a:srgbClr val="FF0000">
              <a:alpha val="60000"/>
            </a:srgb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 smtClean="0">
                <a:solidFill>
                  <a:prstClr val="black"/>
                </a:solidFill>
              </a:rPr>
              <a:t>1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4" name="正方形/長方形 21">
            <a:extLst>
              <a:ext uri="{FF2B5EF4-FFF2-40B4-BE49-F238E27FC236}">
                <a16:creationId xmlns="" xmlns:a16="http://schemas.microsoft.com/office/drawing/2014/main" id="{51CDC8FB-DD9F-0CD2-41B1-E7BDCCCCA4C7}"/>
              </a:ext>
            </a:extLst>
          </p:cNvPr>
          <p:cNvSpPr/>
          <p:nvPr/>
        </p:nvSpPr>
        <p:spPr>
          <a:xfrm>
            <a:off x="761276" y="5274028"/>
            <a:ext cx="5341740" cy="1366537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228600" indent="-228600" defTabSz="914400">
              <a:buAutoNum type="arabicPeriod"/>
            </a:pPr>
            <a:endParaRPr kumimoji="1" lang="en-US" altLang="ja-JP" sz="1000" kern="0" dirty="0" smtClean="0"/>
          </a:p>
          <a:p>
            <a:pPr marL="228600" indent="-228600" defTabSz="914400">
              <a:buAutoNum type="arabicPeriod"/>
            </a:pPr>
            <a:endParaRPr kumimoji="1" lang="en-US" altLang="ja-JP" sz="1000" kern="0" dirty="0" smtClean="0"/>
          </a:p>
          <a:p>
            <a:pPr marL="228600" indent="-228600" defTabSz="914400">
              <a:buAutoNum type="arabicPeriod"/>
            </a:pPr>
            <a:r>
              <a:rPr kumimoji="1" lang="en-US" altLang="ja-JP" sz="1000" kern="0" dirty="0" smtClean="0"/>
              <a:t>Menu Log data.</a:t>
            </a:r>
            <a:endParaRPr kumimoji="1" lang="en-US" altLang="ja-JP" sz="1000" kern="0" dirty="0"/>
          </a:p>
          <a:p>
            <a:pPr marL="228600" indent="-228600" defTabSz="914400">
              <a:buAutoNum type="arabicPeriod" startAt="2"/>
            </a:pPr>
            <a:r>
              <a:rPr lang="en-US" sz="1000" dirty="0" smtClean="0"/>
              <a:t>Specify start date and time.</a:t>
            </a:r>
          </a:p>
          <a:p>
            <a:pPr marL="228600" indent="-228600" defTabSz="914400">
              <a:buAutoNum type="arabicPeriod" startAt="2"/>
            </a:pPr>
            <a:r>
              <a:rPr lang="en-US" sz="1000" dirty="0" smtClean="0"/>
              <a:t>Specify the end date and time.</a:t>
            </a:r>
          </a:p>
          <a:p>
            <a:pPr marL="228600" indent="-228600" defTabSz="914400">
              <a:buAutoNum type="arabicPeriod" startAt="2"/>
            </a:pPr>
            <a:r>
              <a:rPr lang="en-US" sz="1000" dirty="0" smtClean="0"/>
              <a:t>Calculate the value by subtracting the current hour's value from the previous hour's value.</a:t>
            </a:r>
          </a:p>
          <a:p>
            <a:pPr marL="228600" indent="-228600" defTabSz="914400">
              <a:buAutoNum type="arabicPeriod" startAt="2"/>
            </a:pPr>
            <a:r>
              <a:rPr kumimoji="1" lang="en-US" altLang="ja-JP" sz="1000" kern="0" dirty="0" smtClean="0"/>
              <a:t>The value is calculated by subtracting the current hour's value from the previous hour's value and multiplying by the cost rate.</a:t>
            </a:r>
            <a:endParaRPr kumimoji="1" lang="en-US" altLang="ja-JP" sz="1000" kern="0" dirty="0"/>
          </a:p>
          <a:p>
            <a:pPr marL="228600" indent="-228600" defTabSz="914400"/>
            <a:endParaRPr kumimoji="1" lang="en-US" altLang="ja-JP" sz="700" kern="0" dirty="0">
              <a:solidFill>
                <a:srgbClr val="FF0000"/>
              </a:solidFill>
            </a:endParaRPr>
          </a:p>
          <a:p>
            <a:pPr marL="228600" indent="-228600" defTabSz="914400">
              <a:buAutoNum type="arabicPeriod"/>
            </a:pPr>
            <a:endParaRPr kumimoji="1" lang="en-US" altLang="ja-JP" sz="700" kern="0" dirty="0">
              <a:solidFill>
                <a:srgbClr val="FF0000"/>
              </a:solidFill>
            </a:endParaRPr>
          </a:p>
          <a:p>
            <a:pPr marL="228600" indent="-228600" defTabSz="914400">
              <a:buAutoNum type="arabicPeriod"/>
            </a:pPr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  <p:sp>
        <p:nvSpPr>
          <p:cNvPr id="15" name="二等辺三角形 1">
            <a:extLst>
              <a:ext uri="{FF2B5EF4-FFF2-40B4-BE49-F238E27FC236}">
                <a16:creationId xmlns="" xmlns:a16="http://schemas.microsoft.com/office/drawing/2014/main" id="{F5C1A172-4F05-636F-38F5-EB361AB12C4A}"/>
              </a:ext>
            </a:extLst>
          </p:cNvPr>
          <p:cNvSpPr/>
          <p:nvPr/>
        </p:nvSpPr>
        <p:spPr>
          <a:xfrm>
            <a:off x="3927068" y="2050648"/>
            <a:ext cx="253630" cy="194102"/>
          </a:xfrm>
          <a:prstGeom prst="triangle">
            <a:avLst/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 smtClean="0">
                <a:solidFill>
                  <a:prstClr val="black"/>
                </a:solidFill>
              </a:rPr>
              <a:t>5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6" name="二等辺三角形 1">
            <a:extLst>
              <a:ext uri="{FF2B5EF4-FFF2-40B4-BE49-F238E27FC236}">
                <a16:creationId xmlns="" xmlns:a16="http://schemas.microsoft.com/office/drawing/2014/main" id="{F5C1A172-4F05-636F-38F5-EB361AB12C4A}"/>
              </a:ext>
            </a:extLst>
          </p:cNvPr>
          <p:cNvSpPr/>
          <p:nvPr/>
        </p:nvSpPr>
        <p:spPr>
          <a:xfrm>
            <a:off x="2583298" y="2058599"/>
            <a:ext cx="253630" cy="194102"/>
          </a:xfrm>
          <a:prstGeom prst="triangle">
            <a:avLst/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 smtClean="0">
                <a:solidFill>
                  <a:prstClr val="black"/>
                </a:solidFill>
              </a:rPr>
              <a:t>4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1847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883" y="1423283"/>
            <a:ext cx="5855228" cy="306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スライド番号プレースホルダー 2">
            <a:extLst>
              <a:ext uri="{FF2B5EF4-FFF2-40B4-BE49-F238E27FC236}">
                <a16:creationId xmlns=""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=""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3. Document image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="" xmlns:a16="http://schemas.microsoft.com/office/drawing/2014/main" id="{D336CB21-70D5-42F6-8526-CB60A290651C}"/>
              </a:ext>
            </a:extLst>
          </p:cNvPr>
          <p:cNvSpPr txBox="1"/>
          <p:nvPr/>
        </p:nvSpPr>
        <p:spPr>
          <a:xfrm>
            <a:off x="334538" y="951238"/>
            <a:ext cx="4200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/>
              <a:t>3-4. Summary data</a:t>
            </a:r>
            <a:endParaRPr kumimoji="1" lang="en-US" altLang="ja-JP" sz="1100" dirty="0"/>
          </a:p>
        </p:txBody>
      </p:sp>
      <p:sp>
        <p:nvSpPr>
          <p:cNvPr id="2" name="二等辺三角形 1">
            <a:extLst>
              <a:ext uri="{FF2B5EF4-FFF2-40B4-BE49-F238E27FC236}">
                <a16:creationId xmlns="" xmlns:a16="http://schemas.microsoft.com/office/drawing/2014/main" id="{F5C1A172-4F05-636F-38F5-EB361AB12C4A}"/>
              </a:ext>
            </a:extLst>
          </p:cNvPr>
          <p:cNvSpPr/>
          <p:nvPr/>
        </p:nvSpPr>
        <p:spPr>
          <a:xfrm>
            <a:off x="5325173" y="1898248"/>
            <a:ext cx="253630" cy="194102"/>
          </a:xfrm>
          <a:prstGeom prst="triangle">
            <a:avLst/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 smtClean="0">
                <a:solidFill>
                  <a:prstClr val="black"/>
                </a:solidFill>
              </a:rPr>
              <a:t>3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5" name="二等辺三角形 4">
            <a:extLst>
              <a:ext uri="{FF2B5EF4-FFF2-40B4-BE49-F238E27FC236}">
                <a16:creationId xmlns="" xmlns:a16="http://schemas.microsoft.com/office/drawing/2014/main" id="{DC2367BB-91E7-A894-0A98-1CA933B807DD}"/>
              </a:ext>
            </a:extLst>
          </p:cNvPr>
          <p:cNvSpPr/>
          <p:nvPr/>
        </p:nvSpPr>
        <p:spPr>
          <a:xfrm>
            <a:off x="1700114" y="1894024"/>
            <a:ext cx="253630" cy="194102"/>
          </a:xfrm>
          <a:prstGeom prst="triangle">
            <a:avLst/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 smtClean="0">
                <a:solidFill>
                  <a:prstClr val="black"/>
                </a:solidFill>
              </a:rPr>
              <a:t>2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3" name="二等辺三角形 1">
            <a:extLst>
              <a:ext uri="{FF2B5EF4-FFF2-40B4-BE49-F238E27FC236}">
                <a16:creationId xmlns="" xmlns:a16="http://schemas.microsoft.com/office/drawing/2014/main" id="{F5C1A172-4F05-636F-38F5-EB361AB12C4A}"/>
              </a:ext>
            </a:extLst>
          </p:cNvPr>
          <p:cNvSpPr/>
          <p:nvPr/>
        </p:nvSpPr>
        <p:spPr>
          <a:xfrm>
            <a:off x="2945855" y="1536021"/>
            <a:ext cx="253630" cy="194102"/>
          </a:xfrm>
          <a:prstGeom prst="triangle">
            <a:avLst/>
          </a:prstGeom>
          <a:solidFill>
            <a:srgbClr val="FF0000">
              <a:alpha val="60000"/>
            </a:srgb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 smtClean="0">
                <a:solidFill>
                  <a:prstClr val="black"/>
                </a:solidFill>
              </a:rPr>
              <a:t>1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4" name="正方形/長方形 21">
            <a:extLst>
              <a:ext uri="{FF2B5EF4-FFF2-40B4-BE49-F238E27FC236}">
                <a16:creationId xmlns="" xmlns:a16="http://schemas.microsoft.com/office/drawing/2014/main" id="{51CDC8FB-DD9F-0CD2-41B1-E7BDCCCCA4C7}"/>
              </a:ext>
            </a:extLst>
          </p:cNvPr>
          <p:cNvSpPr/>
          <p:nvPr/>
        </p:nvSpPr>
        <p:spPr>
          <a:xfrm>
            <a:off x="761276" y="5274028"/>
            <a:ext cx="5341740" cy="1366537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228600" indent="-228600" defTabSz="914400">
              <a:buAutoNum type="arabicPeriod"/>
            </a:pPr>
            <a:endParaRPr kumimoji="1" lang="en-US" altLang="ja-JP" sz="1000" kern="0" dirty="0" smtClean="0"/>
          </a:p>
          <a:p>
            <a:pPr marL="228600" indent="-228600" defTabSz="914400">
              <a:buAutoNum type="arabicPeriod"/>
            </a:pPr>
            <a:endParaRPr kumimoji="1" lang="en-US" altLang="ja-JP" sz="1000" kern="0" dirty="0" smtClean="0"/>
          </a:p>
          <a:p>
            <a:pPr marL="228600" indent="-228600" defTabSz="914400">
              <a:buAutoNum type="arabicPeriod"/>
            </a:pPr>
            <a:r>
              <a:rPr kumimoji="1" lang="en-US" altLang="ja-JP" sz="1000" kern="0" dirty="0" smtClean="0"/>
              <a:t>Menu Summary data.</a:t>
            </a:r>
            <a:endParaRPr kumimoji="1" lang="en-US" altLang="ja-JP" sz="1000" kern="0" dirty="0"/>
          </a:p>
          <a:p>
            <a:pPr marL="228600" indent="-228600" defTabSz="914400">
              <a:buAutoNum type="arabicPeriod" startAt="2"/>
            </a:pPr>
            <a:r>
              <a:rPr lang="en-US" sz="1000" dirty="0" smtClean="0"/>
              <a:t>Specify start date and time.</a:t>
            </a:r>
          </a:p>
          <a:p>
            <a:pPr marL="228600" indent="-228600" defTabSz="914400">
              <a:buAutoNum type="arabicPeriod" startAt="2"/>
            </a:pPr>
            <a:r>
              <a:rPr lang="en-US" sz="1000" dirty="0" smtClean="0"/>
              <a:t>Specify the end date and time.</a:t>
            </a:r>
          </a:p>
          <a:p>
            <a:pPr marL="228600" indent="-228600" defTabSz="914400"/>
            <a:endParaRPr kumimoji="1" lang="en-US" altLang="ja-JP" sz="700" kern="0" dirty="0">
              <a:solidFill>
                <a:srgbClr val="FF0000"/>
              </a:solidFill>
            </a:endParaRPr>
          </a:p>
          <a:p>
            <a:pPr marL="228600" indent="-228600" defTabSz="914400">
              <a:buAutoNum type="arabicPeriod"/>
            </a:pPr>
            <a:endParaRPr kumimoji="1" lang="en-US" altLang="ja-JP" sz="700" kern="0" dirty="0">
              <a:solidFill>
                <a:srgbClr val="FF0000"/>
              </a:solidFill>
            </a:endParaRPr>
          </a:p>
          <a:p>
            <a:pPr marL="228600" indent="-228600" defTabSz="914400">
              <a:buAutoNum type="arabicPeriod"/>
            </a:pPr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1847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マニュアル用">
      <a:majorFont>
        <a:latin typeface="Arial"/>
        <a:ea typeface="メイリオ"/>
        <a:cs typeface=""/>
      </a:majorFont>
      <a:minorFont>
        <a:latin typeface="Arial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3175" cap="flat" cmpd="sng" algn="ctr">
          <a:solidFill>
            <a:sysClr val="windowText" lastClr="000000"/>
          </a:solidFill>
          <a:prstDash val="solid"/>
        </a:ln>
        <a:effectLst/>
      </a:spPr>
      <a:bodyPr rtlCol="0" anchor="ctr"/>
      <a:lstStyle>
        <a:defPPr algn="l" defTabSz="914400">
          <a:defRPr kumimoji="1" sz="700" kern="0" dirty="0">
            <a:solidFill>
              <a:prstClr val="black"/>
            </a:solidFill>
          </a:defRPr>
        </a:defPPr>
      </a:lstStyle>
    </a:spDef>
    <a:lnDef>
      <a:spPr>
        <a:ln w="6350" cmpd="sng">
          <a:solidFill>
            <a:schemeClr val="tx1"/>
          </a:solidFill>
          <a:prstDash val="solid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31338</TotalTime>
  <Words>566</Words>
  <Application>Microsoft Office PowerPoint</Application>
  <PresentationFormat>A4 Paper (210x297 mm)</PresentationFormat>
  <Paragraphs>169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テーマ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Nozaki Ryo</dc:creator>
  <cp:lastModifiedBy>ไพโรจน์ เนียมจันทร์</cp:lastModifiedBy>
  <cp:revision>428</cp:revision>
  <cp:lastPrinted>2024-05-06T09:35:14Z</cp:lastPrinted>
  <dcterms:created xsi:type="dcterms:W3CDTF">2021-03-06T04:05:57Z</dcterms:created>
  <dcterms:modified xsi:type="dcterms:W3CDTF">2024-08-19T04:22:46Z</dcterms:modified>
</cp:coreProperties>
</file>