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7"/>
                </a:lnTo>
                <a:lnTo>
                  <a:pt x="12191999" y="365757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12191999" cy="68923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61" y="601980"/>
            <a:ext cx="12192000" cy="38100"/>
          </a:xfrm>
          <a:custGeom>
            <a:avLst/>
            <a:gdLst/>
            <a:ahLst/>
            <a:cxnLst/>
            <a:rect l="l" t="t" r="r" b="b"/>
            <a:pathLst>
              <a:path w="12192000" h="38100">
                <a:moveTo>
                  <a:pt x="0" y="38100"/>
                </a:moveTo>
                <a:lnTo>
                  <a:pt x="12192000" y="38100"/>
                </a:lnTo>
                <a:lnTo>
                  <a:pt x="12192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3140" y="3197733"/>
            <a:ext cx="3585718" cy="39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258" y="1265555"/>
            <a:ext cx="10090785" cy="30308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15765" y="6574994"/>
            <a:ext cx="3751579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3906" y="6564765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10" Type="http://schemas.openxmlformats.org/officeDocument/2006/relationships/image" Target="../media/image28.png"/><Relationship Id="rId4" Type="http://schemas.openxmlformats.org/officeDocument/2006/relationships/image" Target="../media/image22.jp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7"/>
                  </a:lnTo>
                  <a:lnTo>
                    <a:pt x="12191999" y="365757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15765" y="6203086"/>
            <a:ext cx="3751579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160" algn="ctr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585858"/>
                </a:solidFill>
                <a:latin typeface="Yu Gothic"/>
                <a:cs typeface="Yu Gothic"/>
              </a:rPr>
              <a:t>Rev.1.4.0 </a:t>
            </a:r>
            <a:r>
              <a:rPr sz="1200" spc="75" dirty="0">
                <a:solidFill>
                  <a:srgbClr val="585858"/>
                </a:solidFill>
                <a:latin typeface="Yu Gothic"/>
                <a:cs typeface="Yu Gothic"/>
              </a:rPr>
              <a:t> 2023.12.27</a:t>
            </a:r>
            <a:endParaRPr sz="1200">
              <a:latin typeface="Yu Gothic"/>
              <a:cs typeface="Yu Gothic"/>
            </a:endParaRPr>
          </a:p>
          <a:p>
            <a:pPr algn="ctr">
              <a:lnSpc>
                <a:spcPct val="100000"/>
              </a:lnSpc>
              <a:spcBef>
                <a:spcPts val="1560"/>
              </a:spcBef>
            </a:pPr>
            <a:r>
              <a:rPr sz="1000" spc="-5" dirty="0">
                <a:latin typeface="Segoe UI"/>
                <a:cs typeface="Segoe UI"/>
              </a:rPr>
              <a:t>Copyright</a:t>
            </a:r>
            <a:r>
              <a:rPr sz="1000" spc="1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©</a:t>
            </a:r>
            <a:r>
              <a:rPr sz="1000" spc="5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2022 </a:t>
            </a:r>
            <a:r>
              <a:rPr sz="1000" spc="-10" dirty="0">
                <a:latin typeface="Segoe UI"/>
                <a:cs typeface="Segoe UI"/>
              </a:rPr>
              <a:t>CIMTOPS</a:t>
            </a:r>
            <a:r>
              <a:rPr sz="1000" spc="4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CORPORATION</a:t>
            </a:r>
            <a:r>
              <a:rPr sz="1000" spc="33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-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All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Rights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Reserved.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181600" y="3197733"/>
            <a:ext cx="6697978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36370">
              <a:lnSpc>
                <a:spcPct val="100000"/>
              </a:lnSpc>
              <a:spcBef>
                <a:spcPts val="100"/>
              </a:spcBef>
            </a:pPr>
            <a:r>
              <a:rPr lang="th-TH" dirty="0"/>
              <a:t>สัมมนาการทำงานขั้นพื้นฐาน </a:t>
            </a:r>
            <a:br>
              <a:rPr lang="th-TH" dirty="0"/>
            </a:br>
            <a:r>
              <a:rPr lang="th-TH" dirty="0"/>
              <a:t>ฉบับแอปพลิเคชัน: คลัสเตอร์สูตรคำนวณ</a:t>
            </a:r>
            <a:endParaRPr dirty="0"/>
          </a:p>
        </p:txBody>
      </p:sp>
      <p:grpSp>
        <p:nvGrpSpPr>
          <p:cNvPr id="8" name="object 8"/>
          <p:cNvGrpSpPr/>
          <p:nvPr/>
        </p:nvGrpSpPr>
        <p:grpSpPr>
          <a:xfrm>
            <a:off x="335279" y="2255342"/>
            <a:ext cx="11544300" cy="931544"/>
            <a:chOff x="335279" y="2255342"/>
            <a:chExt cx="11544300" cy="931544"/>
          </a:xfrm>
        </p:grpSpPr>
        <p:sp>
          <p:nvSpPr>
            <p:cNvPr id="9" name="object 9"/>
            <p:cNvSpPr/>
            <p:nvPr/>
          </p:nvSpPr>
          <p:spPr>
            <a:xfrm>
              <a:off x="335279" y="3157727"/>
              <a:ext cx="11544300" cy="0"/>
            </a:xfrm>
            <a:custGeom>
              <a:avLst/>
              <a:gdLst/>
              <a:ahLst/>
              <a:cxnLst/>
              <a:rect l="l" t="t" r="r" b="b"/>
              <a:pathLst>
                <a:path w="11544300">
                  <a:moveTo>
                    <a:pt x="0" y="0"/>
                  </a:moveTo>
                  <a:lnTo>
                    <a:pt x="11543792" y="0"/>
                  </a:lnTo>
                </a:path>
              </a:pathLst>
            </a:custGeom>
            <a:ln w="57150">
              <a:solidFill>
                <a:srgbClr val="A9D1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6947" y="2255342"/>
              <a:ext cx="3475840" cy="83997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31619" y="2050859"/>
            <a:ext cx="9060815" cy="3219450"/>
            <a:chOff x="1531619" y="2050859"/>
            <a:chExt cx="9060815" cy="32194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6295" y="2060448"/>
              <a:ext cx="4888992" cy="3200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601596" y="2055622"/>
              <a:ext cx="4899025" cy="3209925"/>
            </a:xfrm>
            <a:custGeom>
              <a:avLst/>
              <a:gdLst/>
              <a:ahLst/>
              <a:cxnLst/>
              <a:rect l="l" t="t" r="r" b="b"/>
              <a:pathLst>
                <a:path w="4899025" h="3209925">
                  <a:moveTo>
                    <a:pt x="0" y="3209925"/>
                  </a:moveTo>
                  <a:lnTo>
                    <a:pt x="4898517" y="3209925"/>
                  </a:lnTo>
                  <a:lnTo>
                    <a:pt x="4898517" y="0"/>
                  </a:lnTo>
                  <a:lnTo>
                    <a:pt x="0" y="0"/>
                  </a:lnTo>
                  <a:lnTo>
                    <a:pt x="0" y="3209925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1195" y="2715768"/>
              <a:ext cx="2253996" cy="171297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706369" y="2710941"/>
              <a:ext cx="2263775" cy="1722755"/>
            </a:xfrm>
            <a:custGeom>
              <a:avLst/>
              <a:gdLst/>
              <a:ahLst/>
              <a:cxnLst/>
              <a:rect l="l" t="t" r="r" b="b"/>
              <a:pathLst>
                <a:path w="2263775" h="1722754">
                  <a:moveTo>
                    <a:pt x="0" y="1722500"/>
                  </a:moveTo>
                  <a:lnTo>
                    <a:pt x="2263521" y="1722500"/>
                  </a:lnTo>
                  <a:lnTo>
                    <a:pt x="2263521" y="0"/>
                  </a:lnTo>
                  <a:lnTo>
                    <a:pt x="0" y="0"/>
                  </a:lnTo>
                  <a:lnTo>
                    <a:pt x="0" y="1722500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50891" y="3054096"/>
              <a:ext cx="2444495" cy="12313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846066" y="3049269"/>
              <a:ext cx="2454275" cy="1241425"/>
            </a:xfrm>
            <a:custGeom>
              <a:avLst/>
              <a:gdLst/>
              <a:ahLst/>
              <a:cxnLst/>
              <a:rect l="l" t="t" r="r" b="b"/>
              <a:pathLst>
                <a:path w="2454275" h="1241425">
                  <a:moveTo>
                    <a:pt x="0" y="1240916"/>
                  </a:moveTo>
                  <a:lnTo>
                    <a:pt x="2454020" y="1240916"/>
                  </a:lnTo>
                  <a:lnTo>
                    <a:pt x="2454020" y="0"/>
                  </a:lnTo>
                  <a:lnTo>
                    <a:pt x="0" y="0"/>
                  </a:lnTo>
                  <a:lnTo>
                    <a:pt x="0" y="1240916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03363" y="3424427"/>
              <a:ext cx="3479291" cy="12313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098537" y="3419602"/>
              <a:ext cx="3489325" cy="1241425"/>
            </a:xfrm>
            <a:custGeom>
              <a:avLst/>
              <a:gdLst/>
              <a:ahLst/>
              <a:cxnLst/>
              <a:rect l="l" t="t" r="r" b="b"/>
              <a:pathLst>
                <a:path w="3489325" h="1241425">
                  <a:moveTo>
                    <a:pt x="0" y="1240917"/>
                  </a:moveTo>
                  <a:lnTo>
                    <a:pt x="3488817" y="1240917"/>
                  </a:lnTo>
                  <a:lnTo>
                    <a:pt x="3488817" y="0"/>
                  </a:lnTo>
                  <a:lnTo>
                    <a:pt x="0" y="0"/>
                  </a:lnTo>
                  <a:lnTo>
                    <a:pt x="0" y="1240917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31619" y="2318004"/>
              <a:ext cx="762762" cy="38176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604009" y="2390394"/>
              <a:ext cx="620395" cy="239395"/>
            </a:xfrm>
            <a:custGeom>
              <a:avLst/>
              <a:gdLst/>
              <a:ahLst/>
              <a:cxnLst/>
              <a:rect l="l" t="t" r="r" b="b"/>
              <a:pathLst>
                <a:path w="620394" h="239394">
                  <a:moveTo>
                    <a:pt x="0" y="39877"/>
                  </a:moveTo>
                  <a:lnTo>
                    <a:pt x="3141" y="24378"/>
                  </a:lnTo>
                  <a:lnTo>
                    <a:pt x="11699" y="11699"/>
                  </a:lnTo>
                  <a:lnTo>
                    <a:pt x="24378" y="3141"/>
                  </a:lnTo>
                  <a:lnTo>
                    <a:pt x="39878" y="0"/>
                  </a:lnTo>
                  <a:lnTo>
                    <a:pt x="580390" y="0"/>
                  </a:lnTo>
                  <a:lnTo>
                    <a:pt x="595889" y="3141"/>
                  </a:lnTo>
                  <a:lnTo>
                    <a:pt x="608568" y="11699"/>
                  </a:lnTo>
                  <a:lnTo>
                    <a:pt x="617126" y="24378"/>
                  </a:lnTo>
                  <a:lnTo>
                    <a:pt x="620267" y="39877"/>
                  </a:lnTo>
                  <a:lnTo>
                    <a:pt x="620267" y="199389"/>
                  </a:lnTo>
                  <a:lnTo>
                    <a:pt x="617126" y="214889"/>
                  </a:lnTo>
                  <a:lnTo>
                    <a:pt x="608568" y="227568"/>
                  </a:lnTo>
                  <a:lnTo>
                    <a:pt x="595889" y="236126"/>
                  </a:lnTo>
                  <a:lnTo>
                    <a:pt x="580390" y="239267"/>
                  </a:lnTo>
                  <a:lnTo>
                    <a:pt x="39878" y="239267"/>
                  </a:lnTo>
                  <a:lnTo>
                    <a:pt x="24378" y="236126"/>
                  </a:lnTo>
                  <a:lnTo>
                    <a:pt x="11699" y="227568"/>
                  </a:lnTo>
                  <a:lnTo>
                    <a:pt x="3141" y="214889"/>
                  </a:lnTo>
                  <a:lnTo>
                    <a:pt x="0" y="199389"/>
                  </a:lnTo>
                  <a:lnTo>
                    <a:pt x="0" y="3987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48711" y="3432035"/>
              <a:ext cx="762762" cy="33910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102" y="3504438"/>
              <a:ext cx="620395" cy="196850"/>
            </a:xfrm>
            <a:custGeom>
              <a:avLst/>
              <a:gdLst/>
              <a:ahLst/>
              <a:cxnLst/>
              <a:rect l="l" t="t" r="r" b="b"/>
              <a:pathLst>
                <a:path w="620395" h="196850">
                  <a:moveTo>
                    <a:pt x="0" y="32765"/>
                  </a:moveTo>
                  <a:lnTo>
                    <a:pt x="2583" y="20038"/>
                  </a:lnTo>
                  <a:lnTo>
                    <a:pt x="9620" y="9620"/>
                  </a:lnTo>
                  <a:lnTo>
                    <a:pt x="20038" y="2583"/>
                  </a:lnTo>
                  <a:lnTo>
                    <a:pt x="32766" y="0"/>
                  </a:lnTo>
                  <a:lnTo>
                    <a:pt x="587501" y="0"/>
                  </a:lnTo>
                  <a:lnTo>
                    <a:pt x="600229" y="2583"/>
                  </a:lnTo>
                  <a:lnTo>
                    <a:pt x="610647" y="9620"/>
                  </a:lnTo>
                  <a:lnTo>
                    <a:pt x="617684" y="20038"/>
                  </a:lnTo>
                  <a:lnTo>
                    <a:pt x="620268" y="32765"/>
                  </a:lnTo>
                  <a:lnTo>
                    <a:pt x="620268" y="163830"/>
                  </a:lnTo>
                  <a:lnTo>
                    <a:pt x="617684" y="176557"/>
                  </a:lnTo>
                  <a:lnTo>
                    <a:pt x="610647" y="186975"/>
                  </a:lnTo>
                  <a:lnTo>
                    <a:pt x="600229" y="194012"/>
                  </a:lnTo>
                  <a:lnTo>
                    <a:pt x="587501" y="196595"/>
                  </a:lnTo>
                  <a:lnTo>
                    <a:pt x="32766" y="196595"/>
                  </a:lnTo>
                  <a:lnTo>
                    <a:pt x="20038" y="194012"/>
                  </a:lnTo>
                  <a:lnTo>
                    <a:pt x="9620" y="186975"/>
                  </a:lnTo>
                  <a:lnTo>
                    <a:pt x="2583" y="176557"/>
                  </a:lnTo>
                  <a:lnTo>
                    <a:pt x="0" y="163830"/>
                  </a:lnTo>
                  <a:lnTo>
                    <a:pt x="0" y="3276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15840" y="4014228"/>
              <a:ext cx="968501" cy="33755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888229" y="4086605"/>
              <a:ext cx="826135" cy="195580"/>
            </a:xfrm>
            <a:custGeom>
              <a:avLst/>
              <a:gdLst/>
              <a:ahLst/>
              <a:cxnLst/>
              <a:rect l="l" t="t" r="r" b="b"/>
              <a:pathLst>
                <a:path w="826135" h="195579">
                  <a:moveTo>
                    <a:pt x="0" y="32512"/>
                  </a:moveTo>
                  <a:lnTo>
                    <a:pt x="2561" y="19877"/>
                  </a:lnTo>
                  <a:lnTo>
                    <a:pt x="9540" y="9540"/>
                  </a:lnTo>
                  <a:lnTo>
                    <a:pt x="19877" y="2561"/>
                  </a:lnTo>
                  <a:lnTo>
                    <a:pt x="32512" y="0"/>
                  </a:lnTo>
                  <a:lnTo>
                    <a:pt x="793496" y="0"/>
                  </a:lnTo>
                  <a:lnTo>
                    <a:pt x="806130" y="2561"/>
                  </a:lnTo>
                  <a:lnTo>
                    <a:pt x="816467" y="9540"/>
                  </a:lnTo>
                  <a:lnTo>
                    <a:pt x="823446" y="19877"/>
                  </a:lnTo>
                  <a:lnTo>
                    <a:pt x="826008" y="32512"/>
                  </a:lnTo>
                  <a:lnTo>
                    <a:pt x="826008" y="162560"/>
                  </a:lnTo>
                  <a:lnTo>
                    <a:pt x="823446" y="175194"/>
                  </a:lnTo>
                  <a:lnTo>
                    <a:pt x="816467" y="185531"/>
                  </a:lnTo>
                  <a:lnTo>
                    <a:pt x="806130" y="192510"/>
                  </a:lnTo>
                  <a:lnTo>
                    <a:pt x="793496" y="195072"/>
                  </a:lnTo>
                  <a:lnTo>
                    <a:pt x="32512" y="195072"/>
                  </a:lnTo>
                  <a:lnTo>
                    <a:pt x="19877" y="192510"/>
                  </a:lnTo>
                  <a:lnTo>
                    <a:pt x="9540" y="185531"/>
                  </a:lnTo>
                  <a:lnTo>
                    <a:pt x="2561" y="175194"/>
                  </a:lnTo>
                  <a:lnTo>
                    <a:pt x="0" y="162560"/>
                  </a:lnTo>
                  <a:lnTo>
                    <a:pt x="0" y="3251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31735" y="4183392"/>
              <a:ext cx="2305050" cy="54786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104125" y="4255770"/>
              <a:ext cx="2162810" cy="405765"/>
            </a:xfrm>
            <a:custGeom>
              <a:avLst/>
              <a:gdLst/>
              <a:ahLst/>
              <a:cxnLst/>
              <a:rect l="l" t="t" r="r" b="b"/>
              <a:pathLst>
                <a:path w="2162809" h="405764">
                  <a:moveTo>
                    <a:pt x="0" y="67563"/>
                  </a:moveTo>
                  <a:lnTo>
                    <a:pt x="5306" y="41255"/>
                  </a:lnTo>
                  <a:lnTo>
                    <a:pt x="19780" y="19780"/>
                  </a:lnTo>
                  <a:lnTo>
                    <a:pt x="41255" y="5306"/>
                  </a:lnTo>
                  <a:lnTo>
                    <a:pt x="67564" y="0"/>
                  </a:lnTo>
                  <a:lnTo>
                    <a:pt x="2094992" y="0"/>
                  </a:lnTo>
                  <a:lnTo>
                    <a:pt x="2121300" y="5306"/>
                  </a:lnTo>
                  <a:lnTo>
                    <a:pt x="2142775" y="19780"/>
                  </a:lnTo>
                  <a:lnTo>
                    <a:pt x="2157249" y="41255"/>
                  </a:lnTo>
                  <a:lnTo>
                    <a:pt x="2162555" y="67563"/>
                  </a:lnTo>
                  <a:lnTo>
                    <a:pt x="2162555" y="337819"/>
                  </a:lnTo>
                  <a:lnTo>
                    <a:pt x="2157249" y="364128"/>
                  </a:lnTo>
                  <a:lnTo>
                    <a:pt x="2142775" y="385603"/>
                  </a:lnTo>
                  <a:lnTo>
                    <a:pt x="2121300" y="400077"/>
                  </a:lnTo>
                  <a:lnTo>
                    <a:pt x="2094992" y="405383"/>
                  </a:lnTo>
                  <a:lnTo>
                    <a:pt x="67564" y="405383"/>
                  </a:lnTo>
                  <a:lnTo>
                    <a:pt x="41255" y="400077"/>
                  </a:lnTo>
                  <a:lnTo>
                    <a:pt x="19780" y="385603"/>
                  </a:lnTo>
                  <a:lnTo>
                    <a:pt x="5306" y="364128"/>
                  </a:lnTo>
                  <a:lnTo>
                    <a:pt x="0" y="337819"/>
                  </a:lnTo>
                  <a:lnTo>
                    <a:pt x="0" y="6756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713984" y="4165092"/>
              <a:ext cx="1390650" cy="349250"/>
            </a:xfrm>
            <a:custGeom>
              <a:avLst/>
              <a:gdLst/>
              <a:ahLst/>
              <a:cxnLst/>
              <a:rect l="l" t="t" r="r" b="b"/>
              <a:pathLst>
                <a:path w="1390650" h="349250">
                  <a:moveTo>
                    <a:pt x="507" y="0"/>
                  </a:moveTo>
                  <a:lnTo>
                    <a:pt x="0" y="38099"/>
                  </a:lnTo>
                  <a:lnTo>
                    <a:pt x="38100" y="38480"/>
                  </a:lnTo>
                  <a:lnTo>
                    <a:pt x="38607" y="507"/>
                  </a:lnTo>
                  <a:lnTo>
                    <a:pt x="507" y="0"/>
                  </a:lnTo>
                  <a:close/>
                </a:path>
                <a:path w="1390650" h="349250">
                  <a:moveTo>
                    <a:pt x="77088" y="1142"/>
                  </a:moveTo>
                  <a:lnTo>
                    <a:pt x="75818" y="39242"/>
                  </a:lnTo>
                  <a:lnTo>
                    <a:pt x="113791" y="40639"/>
                  </a:lnTo>
                  <a:lnTo>
                    <a:pt x="115188" y="2539"/>
                  </a:lnTo>
                  <a:lnTo>
                    <a:pt x="77088" y="1142"/>
                  </a:lnTo>
                  <a:close/>
                </a:path>
                <a:path w="1390650" h="349250">
                  <a:moveTo>
                    <a:pt x="153669" y="4444"/>
                  </a:moveTo>
                  <a:lnTo>
                    <a:pt x="151511" y="42417"/>
                  </a:lnTo>
                  <a:lnTo>
                    <a:pt x="189483" y="44703"/>
                  </a:lnTo>
                  <a:lnTo>
                    <a:pt x="191769" y="6603"/>
                  </a:lnTo>
                  <a:lnTo>
                    <a:pt x="153669" y="4444"/>
                  </a:lnTo>
                  <a:close/>
                </a:path>
                <a:path w="1390650" h="349250">
                  <a:moveTo>
                    <a:pt x="264778" y="49783"/>
                  </a:moveTo>
                  <a:lnTo>
                    <a:pt x="253618" y="49783"/>
                  </a:lnTo>
                  <a:lnTo>
                    <a:pt x="264667" y="50926"/>
                  </a:lnTo>
                  <a:lnTo>
                    <a:pt x="264778" y="49783"/>
                  </a:lnTo>
                  <a:close/>
                </a:path>
                <a:path w="1390650" h="349250">
                  <a:moveTo>
                    <a:pt x="230124" y="9651"/>
                  </a:moveTo>
                  <a:lnTo>
                    <a:pt x="227075" y="47624"/>
                  </a:lnTo>
                  <a:lnTo>
                    <a:pt x="253873" y="49910"/>
                  </a:lnTo>
                  <a:lnTo>
                    <a:pt x="253618" y="49783"/>
                  </a:lnTo>
                  <a:lnTo>
                    <a:pt x="264778" y="49783"/>
                  </a:lnTo>
                  <a:lnTo>
                    <a:pt x="268350" y="12953"/>
                  </a:lnTo>
                  <a:lnTo>
                    <a:pt x="230124" y="9651"/>
                  </a:lnTo>
                  <a:close/>
                </a:path>
                <a:path w="1390650" h="349250">
                  <a:moveTo>
                    <a:pt x="340377" y="56006"/>
                  </a:moveTo>
                  <a:lnTo>
                    <a:pt x="313181" y="56006"/>
                  </a:lnTo>
                  <a:lnTo>
                    <a:pt x="339978" y="59308"/>
                  </a:lnTo>
                  <a:lnTo>
                    <a:pt x="340377" y="56006"/>
                  </a:lnTo>
                  <a:close/>
                </a:path>
                <a:path w="1390650" h="349250">
                  <a:moveTo>
                    <a:pt x="306577" y="17017"/>
                  </a:moveTo>
                  <a:lnTo>
                    <a:pt x="302260" y="54863"/>
                  </a:lnTo>
                  <a:lnTo>
                    <a:pt x="313308" y="56133"/>
                  </a:lnTo>
                  <a:lnTo>
                    <a:pt x="340377" y="56006"/>
                  </a:lnTo>
                  <a:lnTo>
                    <a:pt x="344550" y="21462"/>
                  </a:lnTo>
                  <a:lnTo>
                    <a:pt x="306577" y="17017"/>
                  </a:lnTo>
                  <a:close/>
                </a:path>
                <a:path w="1390650" h="349250">
                  <a:moveTo>
                    <a:pt x="382777" y="26669"/>
                  </a:moveTo>
                  <a:lnTo>
                    <a:pt x="377316" y="64388"/>
                  </a:lnTo>
                  <a:lnTo>
                    <a:pt x="397637" y="67309"/>
                  </a:lnTo>
                  <a:lnTo>
                    <a:pt x="397382" y="67309"/>
                  </a:lnTo>
                  <a:lnTo>
                    <a:pt x="414654" y="70103"/>
                  </a:lnTo>
                  <a:lnTo>
                    <a:pt x="420750" y="32511"/>
                  </a:lnTo>
                  <a:lnTo>
                    <a:pt x="403351" y="29590"/>
                  </a:lnTo>
                  <a:lnTo>
                    <a:pt x="382777" y="26669"/>
                  </a:lnTo>
                  <a:close/>
                </a:path>
                <a:path w="1390650" h="349250">
                  <a:moveTo>
                    <a:pt x="458850" y="38988"/>
                  </a:moveTo>
                  <a:lnTo>
                    <a:pt x="451612" y="76453"/>
                  </a:lnTo>
                  <a:lnTo>
                    <a:pt x="474471" y="80771"/>
                  </a:lnTo>
                  <a:lnTo>
                    <a:pt x="474217" y="80771"/>
                  </a:lnTo>
                  <a:lnTo>
                    <a:pt x="488695" y="83819"/>
                  </a:lnTo>
                  <a:lnTo>
                    <a:pt x="496442" y="46481"/>
                  </a:lnTo>
                  <a:lnTo>
                    <a:pt x="481711" y="43433"/>
                  </a:lnTo>
                  <a:lnTo>
                    <a:pt x="458850" y="38988"/>
                  </a:lnTo>
                  <a:close/>
                </a:path>
                <a:path w="1390650" h="349250">
                  <a:moveTo>
                    <a:pt x="563189" y="95884"/>
                  </a:moveTo>
                  <a:lnTo>
                    <a:pt x="541401" y="95884"/>
                  </a:lnTo>
                  <a:lnTo>
                    <a:pt x="541908" y="96011"/>
                  </a:lnTo>
                  <a:lnTo>
                    <a:pt x="561720" y="101345"/>
                  </a:lnTo>
                  <a:lnTo>
                    <a:pt x="563189" y="95884"/>
                  </a:lnTo>
                  <a:close/>
                </a:path>
                <a:path w="1390650" h="349250">
                  <a:moveTo>
                    <a:pt x="541519" y="95916"/>
                  </a:moveTo>
                  <a:lnTo>
                    <a:pt x="541873" y="96011"/>
                  </a:lnTo>
                  <a:lnTo>
                    <a:pt x="541519" y="95916"/>
                  </a:lnTo>
                  <a:close/>
                </a:path>
                <a:path w="1390650" h="349250">
                  <a:moveTo>
                    <a:pt x="534288" y="54863"/>
                  </a:moveTo>
                  <a:lnTo>
                    <a:pt x="525271" y="91947"/>
                  </a:lnTo>
                  <a:lnTo>
                    <a:pt x="541519" y="95916"/>
                  </a:lnTo>
                  <a:lnTo>
                    <a:pt x="563189" y="95884"/>
                  </a:lnTo>
                  <a:lnTo>
                    <a:pt x="571626" y="64515"/>
                  </a:lnTo>
                  <a:lnTo>
                    <a:pt x="551179" y="58927"/>
                  </a:lnTo>
                  <a:lnTo>
                    <a:pt x="534288" y="54863"/>
                  </a:lnTo>
                  <a:close/>
                </a:path>
                <a:path w="1390650" h="349250">
                  <a:moveTo>
                    <a:pt x="631443" y="123570"/>
                  </a:moveTo>
                  <a:lnTo>
                    <a:pt x="627633" y="123570"/>
                  </a:lnTo>
                  <a:lnTo>
                    <a:pt x="630808" y="124967"/>
                  </a:lnTo>
                  <a:lnTo>
                    <a:pt x="631443" y="123570"/>
                  </a:lnTo>
                  <a:close/>
                </a:path>
                <a:path w="1390650" h="349250">
                  <a:moveTo>
                    <a:pt x="634039" y="117855"/>
                  </a:moveTo>
                  <a:lnTo>
                    <a:pt x="613410" y="117855"/>
                  </a:lnTo>
                  <a:lnTo>
                    <a:pt x="628395" y="123951"/>
                  </a:lnTo>
                  <a:lnTo>
                    <a:pt x="627633" y="123570"/>
                  </a:lnTo>
                  <a:lnTo>
                    <a:pt x="631443" y="123570"/>
                  </a:lnTo>
                  <a:lnTo>
                    <a:pt x="634039" y="117855"/>
                  </a:lnTo>
                  <a:close/>
                </a:path>
                <a:path w="1390650" h="349250">
                  <a:moveTo>
                    <a:pt x="597535" y="112267"/>
                  </a:moveTo>
                  <a:lnTo>
                    <a:pt x="613917" y="118109"/>
                  </a:lnTo>
                  <a:lnTo>
                    <a:pt x="613410" y="117855"/>
                  </a:lnTo>
                  <a:lnTo>
                    <a:pt x="634039" y="117855"/>
                  </a:lnTo>
                  <a:lnTo>
                    <a:pt x="636519" y="112394"/>
                  </a:lnTo>
                  <a:lnTo>
                    <a:pt x="598296" y="112394"/>
                  </a:lnTo>
                  <a:lnTo>
                    <a:pt x="597535" y="112267"/>
                  </a:lnTo>
                  <a:close/>
                </a:path>
                <a:path w="1390650" h="349250">
                  <a:moveTo>
                    <a:pt x="608964" y="75818"/>
                  </a:moveTo>
                  <a:lnTo>
                    <a:pt x="597280" y="112140"/>
                  </a:lnTo>
                  <a:lnTo>
                    <a:pt x="598296" y="112394"/>
                  </a:lnTo>
                  <a:lnTo>
                    <a:pt x="636519" y="112394"/>
                  </a:lnTo>
                  <a:lnTo>
                    <a:pt x="646556" y="90296"/>
                  </a:lnTo>
                  <a:lnTo>
                    <a:pt x="643001" y="88645"/>
                  </a:lnTo>
                  <a:lnTo>
                    <a:pt x="627126" y="82422"/>
                  </a:lnTo>
                  <a:lnTo>
                    <a:pt x="610107" y="76199"/>
                  </a:lnTo>
                  <a:lnTo>
                    <a:pt x="608964" y="75818"/>
                  </a:lnTo>
                  <a:close/>
                </a:path>
                <a:path w="1390650" h="349250">
                  <a:moveTo>
                    <a:pt x="676756" y="157741"/>
                  </a:moveTo>
                  <a:lnTo>
                    <a:pt x="676910" y="158241"/>
                  </a:lnTo>
                  <a:lnTo>
                    <a:pt x="676756" y="157741"/>
                  </a:lnTo>
                  <a:close/>
                </a:path>
                <a:path w="1390650" h="349250">
                  <a:moveTo>
                    <a:pt x="675733" y="155790"/>
                  </a:moveTo>
                  <a:lnTo>
                    <a:pt x="676020" y="157860"/>
                  </a:lnTo>
                  <a:lnTo>
                    <a:pt x="676676" y="157754"/>
                  </a:lnTo>
                  <a:lnTo>
                    <a:pt x="675733" y="155790"/>
                  </a:lnTo>
                  <a:close/>
                </a:path>
                <a:path w="1390650" h="349250">
                  <a:moveTo>
                    <a:pt x="675616" y="154948"/>
                  </a:moveTo>
                  <a:lnTo>
                    <a:pt x="675733" y="155790"/>
                  </a:lnTo>
                  <a:lnTo>
                    <a:pt x="676676" y="157754"/>
                  </a:lnTo>
                  <a:lnTo>
                    <a:pt x="676011" y="155320"/>
                  </a:lnTo>
                  <a:lnTo>
                    <a:pt x="675616" y="154948"/>
                  </a:lnTo>
                  <a:close/>
                </a:path>
                <a:path w="1390650" h="349250">
                  <a:moveTo>
                    <a:pt x="704214" y="153288"/>
                  </a:moveTo>
                  <a:lnTo>
                    <a:pt x="675386" y="153288"/>
                  </a:lnTo>
                  <a:lnTo>
                    <a:pt x="676756" y="157741"/>
                  </a:lnTo>
                  <a:lnTo>
                    <a:pt x="704214" y="153288"/>
                  </a:lnTo>
                  <a:close/>
                </a:path>
                <a:path w="1390650" h="349250">
                  <a:moveTo>
                    <a:pt x="674808" y="153864"/>
                  </a:moveTo>
                  <a:lnTo>
                    <a:pt x="675733" y="155790"/>
                  </a:lnTo>
                  <a:lnTo>
                    <a:pt x="675616" y="154948"/>
                  </a:lnTo>
                  <a:lnTo>
                    <a:pt x="674808" y="153864"/>
                  </a:lnTo>
                  <a:close/>
                </a:path>
                <a:path w="1390650" h="349250">
                  <a:moveTo>
                    <a:pt x="675599" y="154823"/>
                  </a:moveTo>
                  <a:lnTo>
                    <a:pt x="675893" y="155320"/>
                  </a:lnTo>
                  <a:lnTo>
                    <a:pt x="675599" y="154823"/>
                  </a:lnTo>
                  <a:close/>
                </a:path>
                <a:path w="1390650" h="349250">
                  <a:moveTo>
                    <a:pt x="675386" y="153288"/>
                  </a:moveTo>
                  <a:lnTo>
                    <a:pt x="675599" y="154823"/>
                  </a:lnTo>
                  <a:lnTo>
                    <a:pt x="675893" y="155320"/>
                  </a:lnTo>
                  <a:lnTo>
                    <a:pt x="675386" y="153288"/>
                  </a:lnTo>
                  <a:close/>
                </a:path>
                <a:path w="1390650" h="349250">
                  <a:moveTo>
                    <a:pt x="673862" y="151891"/>
                  </a:moveTo>
                  <a:lnTo>
                    <a:pt x="674808" y="153864"/>
                  </a:lnTo>
                  <a:lnTo>
                    <a:pt x="675616" y="154948"/>
                  </a:lnTo>
                  <a:lnTo>
                    <a:pt x="673862" y="151891"/>
                  </a:lnTo>
                  <a:close/>
                </a:path>
                <a:path w="1390650" h="349250">
                  <a:moveTo>
                    <a:pt x="712829" y="151891"/>
                  </a:moveTo>
                  <a:lnTo>
                    <a:pt x="673862" y="151891"/>
                  </a:lnTo>
                  <a:lnTo>
                    <a:pt x="675599" y="154823"/>
                  </a:lnTo>
                  <a:lnTo>
                    <a:pt x="675386" y="153288"/>
                  </a:lnTo>
                  <a:lnTo>
                    <a:pt x="704214" y="153288"/>
                  </a:lnTo>
                  <a:lnTo>
                    <a:pt x="712829" y="151891"/>
                  </a:lnTo>
                  <a:close/>
                </a:path>
                <a:path w="1390650" h="349250">
                  <a:moveTo>
                    <a:pt x="672011" y="150110"/>
                  </a:moveTo>
                  <a:lnTo>
                    <a:pt x="674808" y="153864"/>
                  </a:lnTo>
                  <a:lnTo>
                    <a:pt x="673862" y="151891"/>
                  </a:lnTo>
                  <a:lnTo>
                    <a:pt x="712829" y="151891"/>
                  </a:lnTo>
                  <a:lnTo>
                    <a:pt x="713613" y="151764"/>
                  </a:lnTo>
                  <a:lnTo>
                    <a:pt x="713540" y="151256"/>
                  </a:lnTo>
                  <a:lnTo>
                    <a:pt x="673226" y="151256"/>
                  </a:lnTo>
                  <a:lnTo>
                    <a:pt x="672011" y="150110"/>
                  </a:lnTo>
                  <a:close/>
                </a:path>
                <a:path w="1390650" h="349250">
                  <a:moveTo>
                    <a:pt x="671067" y="148843"/>
                  </a:moveTo>
                  <a:lnTo>
                    <a:pt x="672011" y="150110"/>
                  </a:lnTo>
                  <a:lnTo>
                    <a:pt x="673226" y="151256"/>
                  </a:lnTo>
                  <a:lnTo>
                    <a:pt x="671067" y="148843"/>
                  </a:lnTo>
                  <a:close/>
                </a:path>
                <a:path w="1390650" h="349250">
                  <a:moveTo>
                    <a:pt x="713195" y="148843"/>
                  </a:moveTo>
                  <a:lnTo>
                    <a:pt x="671067" y="148843"/>
                  </a:lnTo>
                  <a:lnTo>
                    <a:pt x="673226" y="151256"/>
                  </a:lnTo>
                  <a:lnTo>
                    <a:pt x="713540" y="151256"/>
                  </a:lnTo>
                  <a:lnTo>
                    <a:pt x="713195" y="148843"/>
                  </a:lnTo>
                  <a:close/>
                </a:path>
                <a:path w="1390650" h="349250">
                  <a:moveTo>
                    <a:pt x="666995" y="145378"/>
                  </a:moveTo>
                  <a:lnTo>
                    <a:pt x="672011" y="150110"/>
                  </a:lnTo>
                  <a:lnTo>
                    <a:pt x="671067" y="148843"/>
                  </a:lnTo>
                  <a:lnTo>
                    <a:pt x="713195" y="148843"/>
                  </a:lnTo>
                  <a:lnTo>
                    <a:pt x="712832" y="146303"/>
                  </a:lnTo>
                  <a:lnTo>
                    <a:pt x="668274" y="146303"/>
                  </a:lnTo>
                  <a:lnTo>
                    <a:pt x="666995" y="145378"/>
                  </a:lnTo>
                  <a:close/>
                </a:path>
                <a:path w="1390650" h="349250">
                  <a:moveTo>
                    <a:pt x="666495" y="144906"/>
                  </a:moveTo>
                  <a:lnTo>
                    <a:pt x="666995" y="145378"/>
                  </a:lnTo>
                  <a:lnTo>
                    <a:pt x="668274" y="146303"/>
                  </a:lnTo>
                  <a:lnTo>
                    <a:pt x="666495" y="144906"/>
                  </a:lnTo>
                  <a:close/>
                </a:path>
                <a:path w="1390650" h="349250">
                  <a:moveTo>
                    <a:pt x="712633" y="144906"/>
                  </a:moveTo>
                  <a:lnTo>
                    <a:pt x="666495" y="144906"/>
                  </a:lnTo>
                  <a:lnTo>
                    <a:pt x="668274" y="146303"/>
                  </a:lnTo>
                  <a:lnTo>
                    <a:pt x="712832" y="146303"/>
                  </a:lnTo>
                  <a:lnTo>
                    <a:pt x="712633" y="144906"/>
                  </a:lnTo>
                  <a:close/>
                </a:path>
                <a:path w="1390650" h="349250">
                  <a:moveTo>
                    <a:pt x="683513" y="110362"/>
                  </a:moveTo>
                  <a:lnTo>
                    <a:pt x="660907" y="140969"/>
                  </a:lnTo>
                  <a:lnTo>
                    <a:pt x="666995" y="145378"/>
                  </a:lnTo>
                  <a:lnTo>
                    <a:pt x="666495" y="144906"/>
                  </a:lnTo>
                  <a:lnTo>
                    <a:pt x="712633" y="144906"/>
                  </a:lnTo>
                  <a:lnTo>
                    <a:pt x="712596" y="144652"/>
                  </a:lnTo>
                  <a:lnTo>
                    <a:pt x="707643" y="134111"/>
                  </a:lnTo>
                  <a:lnTo>
                    <a:pt x="700658" y="124713"/>
                  </a:lnTo>
                  <a:lnTo>
                    <a:pt x="691768" y="116458"/>
                  </a:lnTo>
                  <a:lnTo>
                    <a:pt x="683513" y="110362"/>
                  </a:lnTo>
                  <a:close/>
                </a:path>
                <a:path w="1390650" h="349250">
                  <a:moveTo>
                    <a:pt x="726439" y="170306"/>
                  </a:moveTo>
                  <a:lnTo>
                    <a:pt x="703452" y="200659"/>
                  </a:lnTo>
                  <a:lnTo>
                    <a:pt x="708660" y="204596"/>
                  </a:lnTo>
                  <a:lnTo>
                    <a:pt x="720216" y="211581"/>
                  </a:lnTo>
                  <a:lnTo>
                    <a:pt x="733170" y="218312"/>
                  </a:lnTo>
                  <a:lnTo>
                    <a:pt x="740155" y="221487"/>
                  </a:lnTo>
                  <a:lnTo>
                    <a:pt x="755903" y="186816"/>
                  </a:lnTo>
                  <a:lnTo>
                    <a:pt x="750400" y="184276"/>
                  </a:lnTo>
                  <a:lnTo>
                    <a:pt x="749300" y="183768"/>
                  </a:lnTo>
                  <a:lnTo>
                    <a:pt x="739596" y="178688"/>
                  </a:lnTo>
                  <a:lnTo>
                    <a:pt x="739393" y="178688"/>
                  </a:lnTo>
                  <a:lnTo>
                    <a:pt x="730996" y="173608"/>
                  </a:lnTo>
                  <a:lnTo>
                    <a:pt x="730757" y="173608"/>
                  </a:lnTo>
                  <a:lnTo>
                    <a:pt x="729106" y="172465"/>
                  </a:lnTo>
                  <a:lnTo>
                    <a:pt x="729263" y="172465"/>
                  </a:lnTo>
                  <a:lnTo>
                    <a:pt x="726439" y="170306"/>
                  </a:lnTo>
                  <a:close/>
                </a:path>
                <a:path w="1390650" h="349250">
                  <a:moveTo>
                    <a:pt x="749661" y="183936"/>
                  </a:moveTo>
                  <a:lnTo>
                    <a:pt x="750315" y="184276"/>
                  </a:lnTo>
                  <a:lnTo>
                    <a:pt x="749661" y="183936"/>
                  </a:lnTo>
                  <a:close/>
                </a:path>
                <a:path w="1390650" h="349250">
                  <a:moveTo>
                    <a:pt x="749341" y="183768"/>
                  </a:moveTo>
                  <a:lnTo>
                    <a:pt x="749661" y="183936"/>
                  </a:lnTo>
                  <a:lnTo>
                    <a:pt x="749341" y="183768"/>
                  </a:lnTo>
                  <a:close/>
                </a:path>
                <a:path w="1390650" h="349250">
                  <a:moveTo>
                    <a:pt x="738377" y="178053"/>
                  </a:moveTo>
                  <a:lnTo>
                    <a:pt x="739393" y="178688"/>
                  </a:lnTo>
                  <a:lnTo>
                    <a:pt x="739596" y="178688"/>
                  </a:lnTo>
                  <a:lnTo>
                    <a:pt x="738377" y="178053"/>
                  </a:lnTo>
                  <a:close/>
                </a:path>
                <a:path w="1390650" h="349250">
                  <a:moveTo>
                    <a:pt x="729106" y="172465"/>
                  </a:moveTo>
                  <a:lnTo>
                    <a:pt x="730757" y="173608"/>
                  </a:lnTo>
                  <a:lnTo>
                    <a:pt x="729855" y="172918"/>
                  </a:lnTo>
                  <a:lnTo>
                    <a:pt x="729106" y="172465"/>
                  </a:lnTo>
                  <a:close/>
                </a:path>
                <a:path w="1390650" h="349250">
                  <a:moveTo>
                    <a:pt x="729855" y="172918"/>
                  </a:moveTo>
                  <a:lnTo>
                    <a:pt x="730757" y="173608"/>
                  </a:lnTo>
                  <a:lnTo>
                    <a:pt x="730996" y="173608"/>
                  </a:lnTo>
                  <a:lnTo>
                    <a:pt x="729855" y="172918"/>
                  </a:lnTo>
                  <a:close/>
                </a:path>
                <a:path w="1390650" h="349250">
                  <a:moveTo>
                    <a:pt x="729263" y="172465"/>
                  </a:moveTo>
                  <a:lnTo>
                    <a:pt x="729106" y="172465"/>
                  </a:lnTo>
                  <a:lnTo>
                    <a:pt x="729855" y="172918"/>
                  </a:lnTo>
                  <a:lnTo>
                    <a:pt x="729263" y="172465"/>
                  </a:lnTo>
                  <a:close/>
                </a:path>
                <a:path w="1390650" h="349250">
                  <a:moveTo>
                    <a:pt x="789939" y="200151"/>
                  </a:moveTo>
                  <a:lnTo>
                    <a:pt x="776986" y="236092"/>
                  </a:lnTo>
                  <a:lnTo>
                    <a:pt x="780161" y="237235"/>
                  </a:lnTo>
                  <a:lnTo>
                    <a:pt x="798702" y="243204"/>
                  </a:lnTo>
                  <a:lnTo>
                    <a:pt x="814577" y="247776"/>
                  </a:lnTo>
                  <a:lnTo>
                    <a:pt x="825118" y="211200"/>
                  </a:lnTo>
                  <a:lnTo>
                    <a:pt x="810365" y="206882"/>
                  </a:lnTo>
                  <a:lnTo>
                    <a:pt x="810133" y="206882"/>
                  </a:lnTo>
                  <a:lnTo>
                    <a:pt x="793004" y="201294"/>
                  </a:lnTo>
                  <a:lnTo>
                    <a:pt x="792861" y="201294"/>
                  </a:lnTo>
                  <a:lnTo>
                    <a:pt x="789939" y="200151"/>
                  </a:lnTo>
                  <a:close/>
                </a:path>
                <a:path w="1390650" h="349250">
                  <a:moveTo>
                    <a:pt x="809497" y="206628"/>
                  </a:moveTo>
                  <a:lnTo>
                    <a:pt x="810133" y="206882"/>
                  </a:lnTo>
                  <a:lnTo>
                    <a:pt x="810365" y="206882"/>
                  </a:lnTo>
                  <a:lnTo>
                    <a:pt x="809497" y="206628"/>
                  </a:lnTo>
                  <a:close/>
                </a:path>
                <a:path w="1390650" h="349250">
                  <a:moveTo>
                    <a:pt x="792225" y="201040"/>
                  </a:moveTo>
                  <a:lnTo>
                    <a:pt x="792861" y="201294"/>
                  </a:lnTo>
                  <a:lnTo>
                    <a:pt x="793004" y="201294"/>
                  </a:lnTo>
                  <a:lnTo>
                    <a:pt x="792225" y="201040"/>
                  </a:lnTo>
                  <a:close/>
                </a:path>
                <a:path w="1390650" h="349250">
                  <a:moveTo>
                    <a:pt x="861187" y="220725"/>
                  </a:moveTo>
                  <a:lnTo>
                    <a:pt x="852169" y="257682"/>
                  </a:lnTo>
                  <a:lnTo>
                    <a:pt x="861313" y="259968"/>
                  </a:lnTo>
                  <a:lnTo>
                    <a:pt x="884427" y="265048"/>
                  </a:lnTo>
                  <a:lnTo>
                    <a:pt x="890015" y="266191"/>
                  </a:lnTo>
                  <a:lnTo>
                    <a:pt x="897763" y="228853"/>
                  </a:lnTo>
                  <a:lnTo>
                    <a:pt x="892908" y="227837"/>
                  </a:lnTo>
                  <a:lnTo>
                    <a:pt x="892556" y="227837"/>
                  </a:lnTo>
                  <a:lnTo>
                    <a:pt x="870267" y="222884"/>
                  </a:lnTo>
                  <a:lnTo>
                    <a:pt x="861187" y="220725"/>
                  </a:lnTo>
                  <a:close/>
                </a:path>
                <a:path w="1390650" h="349250">
                  <a:moveTo>
                    <a:pt x="892301" y="227710"/>
                  </a:moveTo>
                  <a:lnTo>
                    <a:pt x="892556" y="227837"/>
                  </a:lnTo>
                  <a:lnTo>
                    <a:pt x="892908" y="227837"/>
                  </a:lnTo>
                  <a:lnTo>
                    <a:pt x="892301" y="227710"/>
                  </a:lnTo>
                  <a:close/>
                </a:path>
                <a:path w="1390650" h="349250">
                  <a:moveTo>
                    <a:pt x="869695" y="222757"/>
                  </a:moveTo>
                  <a:lnTo>
                    <a:pt x="870204" y="222884"/>
                  </a:lnTo>
                  <a:lnTo>
                    <a:pt x="869695" y="222757"/>
                  </a:lnTo>
                  <a:close/>
                </a:path>
                <a:path w="1390650" h="349250">
                  <a:moveTo>
                    <a:pt x="934846" y="236219"/>
                  </a:moveTo>
                  <a:lnTo>
                    <a:pt x="927608" y="273684"/>
                  </a:lnTo>
                  <a:lnTo>
                    <a:pt x="959992" y="279399"/>
                  </a:lnTo>
                  <a:lnTo>
                    <a:pt x="965708" y="280288"/>
                  </a:lnTo>
                  <a:lnTo>
                    <a:pt x="971804" y="242696"/>
                  </a:lnTo>
                  <a:lnTo>
                    <a:pt x="966215" y="241807"/>
                  </a:lnTo>
                  <a:lnTo>
                    <a:pt x="940562" y="237362"/>
                  </a:lnTo>
                  <a:lnTo>
                    <a:pt x="940942" y="237362"/>
                  </a:lnTo>
                  <a:lnTo>
                    <a:pt x="934846" y="236219"/>
                  </a:lnTo>
                  <a:close/>
                </a:path>
                <a:path w="1390650" h="349250">
                  <a:moveTo>
                    <a:pt x="1009141" y="248538"/>
                  </a:moveTo>
                  <a:lnTo>
                    <a:pt x="1003681" y="286257"/>
                  </a:lnTo>
                  <a:lnTo>
                    <a:pt x="1014857" y="287908"/>
                  </a:lnTo>
                  <a:lnTo>
                    <a:pt x="1041654" y="291464"/>
                  </a:lnTo>
                  <a:lnTo>
                    <a:pt x="1046734" y="253618"/>
                  </a:lnTo>
                  <a:lnTo>
                    <a:pt x="1021016" y="250189"/>
                  </a:lnTo>
                  <a:lnTo>
                    <a:pt x="1020317" y="250189"/>
                  </a:lnTo>
                  <a:lnTo>
                    <a:pt x="1009141" y="248538"/>
                  </a:lnTo>
                  <a:close/>
                </a:path>
                <a:path w="1390650" h="349250">
                  <a:moveTo>
                    <a:pt x="1020063" y="250062"/>
                  </a:moveTo>
                  <a:lnTo>
                    <a:pt x="1020317" y="250189"/>
                  </a:lnTo>
                  <a:lnTo>
                    <a:pt x="1021016" y="250189"/>
                  </a:lnTo>
                  <a:lnTo>
                    <a:pt x="1020063" y="250062"/>
                  </a:lnTo>
                  <a:close/>
                </a:path>
                <a:path w="1390650" h="349250">
                  <a:moveTo>
                    <a:pt x="1084071" y="258190"/>
                  </a:moveTo>
                  <a:lnTo>
                    <a:pt x="1079881" y="296036"/>
                  </a:lnTo>
                  <a:lnTo>
                    <a:pt x="1102740" y="298576"/>
                  </a:lnTo>
                  <a:lnTo>
                    <a:pt x="1117981" y="300100"/>
                  </a:lnTo>
                  <a:lnTo>
                    <a:pt x="1121664" y="262127"/>
                  </a:lnTo>
                  <a:lnTo>
                    <a:pt x="1106550" y="260730"/>
                  </a:lnTo>
                  <a:lnTo>
                    <a:pt x="1106805" y="260730"/>
                  </a:lnTo>
                  <a:lnTo>
                    <a:pt x="1084071" y="258190"/>
                  </a:lnTo>
                  <a:close/>
                </a:path>
                <a:path w="1390650" h="349250">
                  <a:moveTo>
                    <a:pt x="1159383" y="265429"/>
                  </a:moveTo>
                  <a:lnTo>
                    <a:pt x="1156208" y="303402"/>
                  </a:lnTo>
                  <a:lnTo>
                    <a:pt x="1194181" y="306577"/>
                  </a:lnTo>
                  <a:lnTo>
                    <a:pt x="1197356" y="268604"/>
                  </a:lnTo>
                  <a:lnTo>
                    <a:pt x="1159383" y="265429"/>
                  </a:lnTo>
                  <a:close/>
                </a:path>
                <a:path w="1390650" h="349250">
                  <a:moveTo>
                    <a:pt x="1234947" y="270763"/>
                  </a:moveTo>
                  <a:lnTo>
                    <a:pt x="1232662" y="308863"/>
                  </a:lnTo>
                  <a:lnTo>
                    <a:pt x="1259713" y="310387"/>
                  </a:lnTo>
                  <a:lnTo>
                    <a:pt x="1271396" y="310768"/>
                  </a:lnTo>
                  <a:lnTo>
                    <a:pt x="1272413" y="272668"/>
                  </a:lnTo>
                  <a:lnTo>
                    <a:pt x="1260983" y="272287"/>
                  </a:lnTo>
                  <a:lnTo>
                    <a:pt x="1261617" y="272287"/>
                  </a:lnTo>
                  <a:lnTo>
                    <a:pt x="1234947" y="270763"/>
                  </a:lnTo>
                  <a:close/>
                </a:path>
                <a:path w="1390650" h="349250">
                  <a:moveTo>
                    <a:pt x="1277112" y="234822"/>
                  </a:moveTo>
                  <a:lnTo>
                    <a:pt x="1274571" y="348995"/>
                  </a:lnTo>
                  <a:lnTo>
                    <a:pt x="1390141" y="294385"/>
                  </a:lnTo>
                  <a:lnTo>
                    <a:pt x="1277112" y="234822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96643" y="2330069"/>
              <a:ext cx="3429507" cy="2537713"/>
            </a:xfrm>
            <a:prstGeom prst="rect">
              <a:avLst/>
            </a:prstGeom>
          </p:spPr>
        </p:pic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658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วิธีการเปิดข้อกำหนดของแบบฟอร์มตัวอย่าง</a:t>
            </a:r>
            <a:endParaRPr sz="2800" dirty="0"/>
          </a:p>
        </p:txBody>
      </p:sp>
      <p:sp>
        <p:nvSpPr>
          <p:cNvPr id="22" name="object 22"/>
          <p:cNvSpPr txBox="1"/>
          <p:nvPr/>
        </p:nvSpPr>
        <p:spPr>
          <a:xfrm>
            <a:off x="774293" y="849883"/>
            <a:ext cx="8465820" cy="9652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ชื่อเรื่องของข้อกำหนดแบบฟอร์มตัวอย่างคือ "ตัวอย่างคลัสเตอร์สูตรการคำนวณ"</a:t>
            </a:r>
            <a:endParaRPr sz="1400" dirty="0">
              <a:latin typeface="Yu Gothic"/>
              <a:cs typeface="Yu Gothic"/>
            </a:endParaRPr>
          </a:p>
          <a:p>
            <a:pPr marL="283845">
              <a:lnSpc>
                <a:spcPct val="100000"/>
              </a:lnSpc>
              <a:spcBef>
                <a:spcPts val="1175"/>
              </a:spcBef>
            </a:pPr>
            <a:r>
              <a:rPr lang="th-TH" sz="1400" spc="30" dirty="0">
                <a:solidFill>
                  <a:srgbClr val="585858"/>
                </a:solidFill>
                <a:latin typeface="Yu Gothic"/>
                <a:cs typeface="Yu Gothic"/>
              </a:rPr>
              <a:t>ในแอป </a:t>
            </a:r>
            <a:r>
              <a:rPr lang="en-US" sz="1400" spc="3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sz="1400" spc="30" dirty="0">
                <a:solidFill>
                  <a:srgbClr val="585858"/>
                </a:solidFill>
                <a:latin typeface="Yu Gothic"/>
                <a:cs typeface="Yu Gothic"/>
              </a:rPr>
              <a:t>-Reporter </a:t>
            </a:r>
            <a:r>
              <a:rPr lang="th-TH" sz="1400" spc="30" dirty="0">
                <a:solidFill>
                  <a:srgbClr val="585858"/>
                </a:solidFill>
                <a:latin typeface="Yu Gothic"/>
                <a:cs typeface="Yu Gothic"/>
              </a:rPr>
              <a:t>ให้แตะป้ายกำกับตามลำดับ "สร้างใหม่" &gt; "การใช้งาน" &gt; "ตัวอย่างสูตรการคำนวณ" </a:t>
            </a:r>
            <a:endParaRPr sz="1400" dirty="0">
              <a:latin typeface="Yu Gothic"/>
              <a:cs typeface="Yu Gothic"/>
            </a:endParaRPr>
          </a:p>
          <a:p>
            <a:pPr marL="283845">
              <a:lnSpc>
                <a:spcPct val="100000"/>
              </a:lnSpc>
              <a:spcBef>
                <a:spcPts val="1175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※</a:t>
            </a:r>
            <a:r>
              <a:rPr sz="1400" spc="31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คุณสามารถเปิดได้โดยดำเนินการกับบัญชีสำหรับเซสชันการฝึกอบรมวันนี้ (รหัสผู้ใช้ที่ขึ้นต้นด้วย "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op") 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673223" y="2358897"/>
            <a:ext cx="6350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สร้างใหม่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53688" y="3226434"/>
            <a:ext cx="4826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FFFFFF"/>
                </a:solidFill>
                <a:latin typeface="Yu Gothic"/>
                <a:cs typeface="Yu Gothic"/>
              </a:rPr>
              <a:t>เวอร์ชัน</a:t>
            </a:r>
            <a:endParaRPr lang="ja-JP" altLang="en-US" sz="1200" dirty="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10586" y="4629022"/>
            <a:ext cx="1426468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ตัวอย่างสูตรการคำนวณ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8200135" y="4522342"/>
            <a:ext cx="2385695" cy="740410"/>
            <a:chOff x="8200135" y="4522342"/>
            <a:chExt cx="2385695" cy="740410"/>
          </a:xfrm>
        </p:grpSpPr>
        <p:sp>
          <p:nvSpPr>
            <p:cNvPr id="27" name="object 27"/>
            <p:cNvSpPr/>
            <p:nvPr/>
          </p:nvSpPr>
          <p:spPr>
            <a:xfrm>
              <a:off x="8203310" y="4525517"/>
              <a:ext cx="2379345" cy="734060"/>
            </a:xfrm>
            <a:custGeom>
              <a:avLst/>
              <a:gdLst/>
              <a:ahLst/>
              <a:cxnLst/>
              <a:rect l="l" t="t" r="r" b="b"/>
              <a:pathLst>
                <a:path w="2379345" h="734060">
                  <a:moveTo>
                    <a:pt x="2329307" y="433577"/>
                  </a:moveTo>
                  <a:lnTo>
                    <a:pt x="350647" y="433577"/>
                  </a:lnTo>
                  <a:lnTo>
                    <a:pt x="331148" y="437503"/>
                  </a:lnTo>
                  <a:lnTo>
                    <a:pt x="315245" y="448214"/>
                  </a:lnTo>
                  <a:lnTo>
                    <a:pt x="304534" y="464117"/>
                  </a:lnTo>
                  <a:lnTo>
                    <a:pt x="300609" y="483615"/>
                  </a:lnTo>
                  <a:lnTo>
                    <a:pt x="300609" y="683767"/>
                  </a:lnTo>
                  <a:lnTo>
                    <a:pt x="304534" y="703266"/>
                  </a:lnTo>
                  <a:lnTo>
                    <a:pt x="315245" y="719169"/>
                  </a:lnTo>
                  <a:lnTo>
                    <a:pt x="331148" y="729880"/>
                  </a:lnTo>
                  <a:lnTo>
                    <a:pt x="350647" y="733805"/>
                  </a:lnTo>
                  <a:lnTo>
                    <a:pt x="2329307" y="733805"/>
                  </a:lnTo>
                  <a:lnTo>
                    <a:pt x="2348805" y="729880"/>
                  </a:lnTo>
                  <a:lnTo>
                    <a:pt x="2364708" y="719169"/>
                  </a:lnTo>
                  <a:lnTo>
                    <a:pt x="2375419" y="703266"/>
                  </a:lnTo>
                  <a:lnTo>
                    <a:pt x="2379345" y="683767"/>
                  </a:lnTo>
                  <a:lnTo>
                    <a:pt x="2379345" y="483615"/>
                  </a:lnTo>
                  <a:lnTo>
                    <a:pt x="2375419" y="464117"/>
                  </a:lnTo>
                  <a:lnTo>
                    <a:pt x="2364708" y="448214"/>
                  </a:lnTo>
                  <a:lnTo>
                    <a:pt x="2348805" y="437503"/>
                  </a:lnTo>
                  <a:lnTo>
                    <a:pt x="2329307" y="433577"/>
                  </a:lnTo>
                  <a:close/>
                </a:path>
                <a:path w="2379345" h="734060">
                  <a:moveTo>
                    <a:pt x="0" y="0"/>
                  </a:moveTo>
                  <a:lnTo>
                    <a:pt x="647065" y="433577"/>
                  </a:lnTo>
                  <a:lnTo>
                    <a:pt x="1166749" y="4335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203310" y="4525517"/>
              <a:ext cx="2379345" cy="734060"/>
            </a:xfrm>
            <a:custGeom>
              <a:avLst/>
              <a:gdLst/>
              <a:ahLst/>
              <a:cxnLst/>
              <a:rect l="l" t="t" r="r" b="b"/>
              <a:pathLst>
                <a:path w="2379345" h="734060">
                  <a:moveTo>
                    <a:pt x="300609" y="483615"/>
                  </a:moveTo>
                  <a:lnTo>
                    <a:pt x="304534" y="464117"/>
                  </a:lnTo>
                  <a:lnTo>
                    <a:pt x="315245" y="448214"/>
                  </a:lnTo>
                  <a:lnTo>
                    <a:pt x="331148" y="437503"/>
                  </a:lnTo>
                  <a:lnTo>
                    <a:pt x="350647" y="433577"/>
                  </a:lnTo>
                  <a:lnTo>
                    <a:pt x="647065" y="433577"/>
                  </a:lnTo>
                  <a:lnTo>
                    <a:pt x="0" y="0"/>
                  </a:lnTo>
                  <a:lnTo>
                    <a:pt x="1166749" y="433577"/>
                  </a:lnTo>
                  <a:lnTo>
                    <a:pt x="2329307" y="433577"/>
                  </a:lnTo>
                  <a:lnTo>
                    <a:pt x="2348805" y="437503"/>
                  </a:lnTo>
                  <a:lnTo>
                    <a:pt x="2364708" y="448214"/>
                  </a:lnTo>
                  <a:lnTo>
                    <a:pt x="2375419" y="464117"/>
                  </a:lnTo>
                  <a:lnTo>
                    <a:pt x="2379345" y="483615"/>
                  </a:lnTo>
                  <a:lnTo>
                    <a:pt x="2379345" y="558672"/>
                  </a:lnTo>
                  <a:lnTo>
                    <a:pt x="2379345" y="683767"/>
                  </a:lnTo>
                  <a:lnTo>
                    <a:pt x="2375419" y="703266"/>
                  </a:lnTo>
                  <a:lnTo>
                    <a:pt x="2364708" y="719169"/>
                  </a:lnTo>
                  <a:lnTo>
                    <a:pt x="2348805" y="729880"/>
                  </a:lnTo>
                  <a:lnTo>
                    <a:pt x="2329307" y="733805"/>
                  </a:lnTo>
                  <a:lnTo>
                    <a:pt x="1166749" y="733805"/>
                  </a:lnTo>
                  <a:lnTo>
                    <a:pt x="647065" y="733805"/>
                  </a:lnTo>
                  <a:lnTo>
                    <a:pt x="350647" y="733805"/>
                  </a:lnTo>
                  <a:lnTo>
                    <a:pt x="331148" y="729880"/>
                  </a:lnTo>
                  <a:lnTo>
                    <a:pt x="315245" y="719169"/>
                  </a:lnTo>
                  <a:lnTo>
                    <a:pt x="304534" y="703266"/>
                  </a:lnTo>
                  <a:lnTo>
                    <a:pt x="300609" y="683767"/>
                  </a:lnTo>
                  <a:lnTo>
                    <a:pt x="300609" y="558672"/>
                  </a:lnTo>
                  <a:lnTo>
                    <a:pt x="300609" y="483615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8617456" y="4985080"/>
            <a:ext cx="197294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ตัวอย่างคลัสเตอร์สูตรคำนวณ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8" name="Rectangle 7">
            <a:extLst>
              <a:ext uri="{FF2B5EF4-FFF2-40B4-BE49-F238E27FC236}">
                <a16:creationId xmlns:a16="http://schemas.microsoft.com/office/drawing/2014/main" id="{9E4A5D01-2F23-65B5-9E87-9DD800E8E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8">
            <a:extLst>
              <a:ext uri="{FF2B5EF4-FFF2-40B4-BE49-F238E27FC236}">
                <a16:creationId xmlns:a16="http://schemas.microsoft.com/office/drawing/2014/main" id="{957CA9FC-830E-E152-3511-8B70CF646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" y="177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Katsuyō-hen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80B12701-1B81-F8C9-4B6E-AA000DE24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-6348" tIns="-6348" rIns="-6348" bIns="-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4 / 5,000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ngsana New" panose="02020603050405020304" pitchFamily="18" charset="-34"/>
              </a:rPr>
              <a:t>ผลลัพธ์การแปล</a:t>
            </a: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ngsana New" panose="02020603050405020304" pitchFamily="18" charset="-34"/>
              </a:rPr>
              <a:t>ผลการแปล</a:t>
            </a: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1800" b="0" i="0" u="none" strike="noStrike" cap="none" normalizeH="0" baseline="0">
                <a:ln>
                  <a:noFill/>
                </a:ln>
                <a:solidFill>
                  <a:srgbClr val="3C4043"/>
                </a:solidFill>
                <a:effectLst/>
                <a:latin typeface="Arial" panose="020B0604020202020204" pitchFamily="34" charset="0"/>
                <a:cs typeface="Angsana New" panose="02020603050405020304" pitchFamily="18" charset="-34"/>
              </a:rPr>
              <a:t>เวอร์ชัน</a:t>
            </a:r>
            <a:endParaRPr kumimoji="0" lang="th-TH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10">
            <a:extLst>
              <a:ext uri="{FF2B5EF4-FFF2-40B4-BE49-F238E27FC236}">
                <a16:creationId xmlns:a16="http://schemas.microsoft.com/office/drawing/2014/main" id="{B6C31F25-51A3-0185-D859-F9D607D95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11">
            <a:extLst>
              <a:ext uri="{FF2B5EF4-FFF2-40B4-BE49-F238E27FC236}">
                <a16:creationId xmlns:a16="http://schemas.microsoft.com/office/drawing/2014/main" id="{BC1B3BBB-BC8A-54C1-00B3-ED6E762D0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" y="177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Katsuyō-hen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12">
            <a:extLst>
              <a:ext uri="{FF2B5EF4-FFF2-40B4-BE49-F238E27FC236}">
                <a16:creationId xmlns:a16="http://schemas.microsoft.com/office/drawing/2014/main" id="{B62EE564-1952-2348-CFD1-C292A16A0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-6348" tIns="-6348" rIns="-6348" bIns="-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4 / 5,000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ngsana New" panose="02020603050405020304" pitchFamily="18" charset="-34"/>
              </a:rPr>
              <a:t>ผลลัพธ์การแปล</a:t>
            </a: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ngsana New" panose="02020603050405020304" pitchFamily="18" charset="-34"/>
              </a:rPr>
              <a:t>ผลการแปล</a:t>
            </a:r>
            <a:endParaRPr kumimoji="0" lang="en-US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en-US" sz="1800" b="0" i="0" u="none" strike="noStrike" cap="none" normalizeH="0" baseline="0">
                <a:ln>
                  <a:noFill/>
                </a:ln>
                <a:solidFill>
                  <a:srgbClr val="3C4043"/>
                </a:solidFill>
                <a:effectLst/>
                <a:latin typeface="Arial" panose="020B0604020202020204" pitchFamily="34" charset="0"/>
                <a:cs typeface="Angsana New" panose="02020603050405020304" pitchFamily="18" charset="-34"/>
              </a:rPr>
              <a:t>เวอร์ชัน</a:t>
            </a:r>
            <a:endParaRPr kumimoji="0" lang="th-TH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31719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</a:rPr>
              <a:t>ประวัติการแก้ไข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023593"/>
              </p:ext>
            </p:extLst>
          </p:nvPr>
        </p:nvGraphicFramePr>
        <p:xfrm>
          <a:off x="1052258" y="1265555"/>
          <a:ext cx="10081895" cy="30243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1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วันที่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เวอร์ชัน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หน้าคำอธิบาย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เนื้อหาที่แก้ไขแล้ว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2018-07-01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30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1.0.0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ฉบับพิมพ์ครั้งแรกได้รับการเผยแพร่แล้ว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9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2018-11-19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30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1.0.1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3~4 หน้า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เนื้อหาของ "เมื่อใช้คลัสเตอร์สูตรการคำนวณ" ได้รับการแก้ไขแล้ว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2019-04-15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30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1.1.0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ชื่อเรื่องได้ถูกเปลี่ยนจาก "รุ่นปฏิบัติการ" เป็น "รุ่นการใช้งาน"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03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2019-10-16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Rev.1.2.0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เราได้ทำการแก้ไขทั่วไปเพื่อให้ตรงกับลำดับคำอธิบายในการสัมมนา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9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2020-03-19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Rev.1.2.1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en-US" sz="1000" spc="75" dirty="0">
                          <a:latin typeface="Yu Gothic"/>
                          <a:cs typeface="Yu Gothic"/>
                        </a:rPr>
                        <a:t>2</a:t>
                      </a: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 หน้า</a:t>
                      </a:r>
                      <a:endParaRPr lang="th-TH" sz="1000" dirty="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มีการแก้ไขสำนวนบางส่วน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50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2020-11-30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สำนวนในคำอธิบายได้รับการแก้ไขทั้งหมด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9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2021-05-31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en-US" sz="1000" spc="75" dirty="0">
                          <a:latin typeface="Yu Gothic"/>
                          <a:cs typeface="Yu Gothic"/>
                        </a:rPr>
                        <a:t>2</a:t>
                      </a: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 หน้า</a:t>
                      </a:r>
                      <a:endParaRPr lang="th-TH" sz="1000" dirty="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เปลี่ยนสัญกรณ์จำนวนฟังก์ชันที่เกี่ยวข้อง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03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2021-06-28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Rev.1.3.2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en-US" sz="1000" spc="75" dirty="0">
                          <a:latin typeface="Yu Gothic"/>
                          <a:cs typeface="Yu Gothic"/>
                        </a:rPr>
                        <a:t>2</a:t>
                      </a: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 หน้า</a:t>
                      </a:r>
                      <a:endParaRPr lang="th-TH" sz="1000" dirty="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lang="en-US" sz="1100" dirty="0">
                          <a:latin typeface="Yu Gothic"/>
                          <a:cs typeface="Yu Gothic"/>
                        </a:rPr>
                        <a:t>URL </a:t>
                      </a:r>
                      <a:r>
                        <a:rPr lang="th-TH" sz="1100" dirty="0">
                          <a:latin typeface="Yu Gothic"/>
                          <a:cs typeface="Yu Gothic"/>
                        </a:rPr>
                        <a:t>ของเนื้อหาที่เกี่ยวข้องได้รับการอัปเดตแล้ว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90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2022-06-01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Rev.1.3.3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lang="en-US" sz="1000" spc="75" dirty="0">
                          <a:latin typeface="Yu Gothic"/>
                          <a:cs typeface="Yu Gothic"/>
                        </a:rPr>
                        <a:t>5</a:t>
                      </a: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~</a:t>
                      </a:r>
                      <a:r>
                        <a:rPr lang="en-US" sz="1000" spc="75" dirty="0">
                          <a:latin typeface="Yu Gothic"/>
                          <a:cs typeface="Yu Gothic"/>
                        </a:rPr>
                        <a:t>6</a:t>
                      </a: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 หน้า</a:t>
                      </a:r>
                      <a:endParaRPr lang="th-TH" sz="1000" dirty="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มีการเปลี่ยนแปลงสัญกรณ์ที่เกี่ยวข้องกับค่า</a:t>
                      </a:r>
                      <a:r>
                        <a:rPr lang="th-TH" sz="1100" dirty="0">
                          <a:solidFill>
                            <a:srgbClr val="585858"/>
                          </a:solidFill>
                          <a:latin typeface="Yu Gothic"/>
                          <a:cs typeface="Yu Gothic"/>
                        </a:rPr>
                        <a:t>ซีเรียล</a:t>
                      </a:r>
                      <a:r>
                        <a:rPr lang="th-TH" sz="1100" dirty="0">
                          <a:latin typeface="Yu Gothic"/>
                          <a:cs typeface="Yu Gothic"/>
                        </a:rPr>
                        <a:t>มและสัญกรณ์ที่เปลี่ยนแปลงเนื้อหา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57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5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2023-12-27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Rev.1.4.0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000" spc="75" dirty="0">
                          <a:latin typeface="Yu Gothic"/>
                          <a:cs typeface="Yu Gothic"/>
                        </a:rPr>
                        <a:t>3~9</a:t>
                      </a:r>
                      <a:r>
                        <a:rPr lang="en-US" sz="1000" spc="75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lang="th-TH" sz="1000" spc="75" dirty="0">
                          <a:latin typeface="Yu Gothic"/>
                          <a:cs typeface="Yu Gothic"/>
                        </a:rPr>
                        <a:t>หน้า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เราได้ตรวจสอบโครงสร้างโดยรวมแล้ว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46197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dirty="0"/>
              <a:t>ภาพรวมของคลัสเตอร์ที่มีสูตร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199388" y="5253228"/>
            <a:ext cx="9793605" cy="595035"/>
          </a:xfrm>
          <a:prstGeom prst="rect">
            <a:avLst/>
          </a:prstGeom>
          <a:ln w="9525">
            <a:solidFill>
              <a:srgbClr val="1F3863"/>
            </a:solidFill>
          </a:ln>
        </p:spPr>
        <p:txBody>
          <a:bodyPr vert="horz" wrap="square" lIns="0" tIns="96520" rIns="0" bIns="0" rtlCol="0">
            <a:spAutoFit/>
          </a:bodyPr>
          <a:lstStyle/>
          <a:p>
            <a:pPr marL="243840">
              <a:lnSpc>
                <a:spcPct val="100000"/>
              </a:lnSpc>
              <a:spcBef>
                <a:spcPts val="760"/>
              </a:spcBef>
            </a:pPr>
            <a:r>
              <a:rPr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「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การใช้ฟังก์ชัน 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EXCEL </a:t>
            </a:r>
            <a:r>
              <a:rPr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」</a:t>
            </a:r>
            <a:endParaRPr sz="1200" dirty="0">
              <a:latin typeface="Microsoft YaHei"/>
              <a:cs typeface="Microsoft YaHei"/>
            </a:endParaRPr>
          </a:p>
          <a:p>
            <a:pPr marL="449580">
              <a:lnSpc>
                <a:spcPct val="100000"/>
              </a:lnSpc>
              <a:spcBef>
                <a:spcPts val="1005"/>
              </a:spcBef>
            </a:pPr>
            <a:r>
              <a:rPr lang="en-US" sz="1200" b="1" spc="45" dirty="0">
                <a:solidFill>
                  <a:srgbClr val="1F3863"/>
                </a:solidFill>
                <a:latin typeface="Microsoft YaHei"/>
                <a:cs typeface="Microsoft YaHei"/>
              </a:rPr>
              <a:t>https://cimtops-support.com/i-Reporter/ir_manuals/en/designer/ExcelFunctionManual_en.pdf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399148" y="1691195"/>
            <a:ext cx="4810760" cy="1741170"/>
            <a:chOff x="6399148" y="1691195"/>
            <a:chExt cx="4810760" cy="174117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9439" y="1700783"/>
              <a:ext cx="4250436" cy="127366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944613" y="1695957"/>
              <a:ext cx="4260215" cy="1454785"/>
            </a:xfrm>
            <a:custGeom>
              <a:avLst/>
              <a:gdLst/>
              <a:ahLst/>
              <a:cxnLst/>
              <a:rect l="l" t="t" r="r" b="b"/>
              <a:pathLst>
                <a:path w="4260215" h="1454785">
                  <a:moveTo>
                    <a:pt x="0" y="1454277"/>
                  </a:moveTo>
                  <a:lnTo>
                    <a:pt x="4259960" y="1454277"/>
                  </a:lnTo>
                  <a:lnTo>
                    <a:pt x="4259960" y="0"/>
                  </a:lnTo>
                  <a:lnTo>
                    <a:pt x="0" y="0"/>
                  </a:lnTo>
                  <a:lnTo>
                    <a:pt x="0" y="145427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088885" y="1718309"/>
              <a:ext cx="2574290" cy="800100"/>
            </a:xfrm>
            <a:custGeom>
              <a:avLst/>
              <a:gdLst/>
              <a:ahLst/>
              <a:cxnLst/>
              <a:rect l="l" t="t" r="r" b="b"/>
              <a:pathLst>
                <a:path w="2574290" h="800100">
                  <a:moveTo>
                    <a:pt x="1743456" y="800100"/>
                  </a:moveTo>
                  <a:lnTo>
                    <a:pt x="2574036" y="800100"/>
                  </a:lnTo>
                  <a:lnTo>
                    <a:pt x="2574036" y="626364"/>
                  </a:lnTo>
                  <a:lnTo>
                    <a:pt x="1743456" y="626364"/>
                  </a:lnTo>
                  <a:lnTo>
                    <a:pt x="1743456" y="800100"/>
                  </a:lnTo>
                  <a:close/>
                </a:path>
                <a:path w="2574290" h="800100">
                  <a:moveTo>
                    <a:pt x="0" y="216408"/>
                  </a:moveTo>
                  <a:lnTo>
                    <a:pt x="1562100" y="216408"/>
                  </a:lnTo>
                  <a:lnTo>
                    <a:pt x="1562100" y="0"/>
                  </a:lnTo>
                  <a:lnTo>
                    <a:pt x="0" y="0"/>
                  </a:lnTo>
                  <a:lnTo>
                    <a:pt x="0" y="21640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402323" y="1929764"/>
              <a:ext cx="2141220" cy="1499235"/>
            </a:xfrm>
            <a:custGeom>
              <a:avLst/>
              <a:gdLst/>
              <a:ahLst/>
              <a:cxnLst/>
              <a:rect l="l" t="t" r="r" b="b"/>
              <a:pathLst>
                <a:path w="2141220" h="1499235">
                  <a:moveTo>
                    <a:pt x="2025903" y="807338"/>
                  </a:moveTo>
                  <a:lnTo>
                    <a:pt x="115316" y="807338"/>
                  </a:lnTo>
                  <a:lnTo>
                    <a:pt x="70455" y="816409"/>
                  </a:lnTo>
                  <a:lnTo>
                    <a:pt x="33797" y="841136"/>
                  </a:lnTo>
                  <a:lnTo>
                    <a:pt x="9070" y="877794"/>
                  </a:lnTo>
                  <a:lnTo>
                    <a:pt x="0" y="922655"/>
                  </a:lnTo>
                  <a:lnTo>
                    <a:pt x="0" y="1383919"/>
                  </a:lnTo>
                  <a:lnTo>
                    <a:pt x="9070" y="1428779"/>
                  </a:lnTo>
                  <a:lnTo>
                    <a:pt x="33797" y="1465437"/>
                  </a:lnTo>
                  <a:lnTo>
                    <a:pt x="70455" y="1490164"/>
                  </a:lnTo>
                  <a:lnTo>
                    <a:pt x="115316" y="1499235"/>
                  </a:lnTo>
                  <a:lnTo>
                    <a:pt x="2025903" y="1499235"/>
                  </a:lnTo>
                  <a:lnTo>
                    <a:pt x="2070764" y="1490164"/>
                  </a:lnTo>
                  <a:lnTo>
                    <a:pt x="2107422" y="1465437"/>
                  </a:lnTo>
                  <a:lnTo>
                    <a:pt x="2132149" y="1428779"/>
                  </a:lnTo>
                  <a:lnTo>
                    <a:pt x="2141220" y="1383919"/>
                  </a:lnTo>
                  <a:lnTo>
                    <a:pt x="2141220" y="922655"/>
                  </a:lnTo>
                  <a:lnTo>
                    <a:pt x="2132149" y="877794"/>
                  </a:lnTo>
                  <a:lnTo>
                    <a:pt x="2107422" y="841136"/>
                  </a:lnTo>
                  <a:lnTo>
                    <a:pt x="2070764" y="816409"/>
                  </a:lnTo>
                  <a:lnTo>
                    <a:pt x="2025903" y="807338"/>
                  </a:lnTo>
                  <a:close/>
                </a:path>
                <a:path w="2141220" h="1499235">
                  <a:moveTo>
                    <a:pt x="1036320" y="0"/>
                  </a:moveTo>
                  <a:lnTo>
                    <a:pt x="356870" y="807338"/>
                  </a:lnTo>
                  <a:lnTo>
                    <a:pt x="892175" y="807338"/>
                  </a:lnTo>
                  <a:lnTo>
                    <a:pt x="1036320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402323" y="1929764"/>
              <a:ext cx="2141220" cy="1499235"/>
            </a:xfrm>
            <a:custGeom>
              <a:avLst/>
              <a:gdLst/>
              <a:ahLst/>
              <a:cxnLst/>
              <a:rect l="l" t="t" r="r" b="b"/>
              <a:pathLst>
                <a:path w="2141220" h="1499235">
                  <a:moveTo>
                    <a:pt x="0" y="922655"/>
                  </a:moveTo>
                  <a:lnTo>
                    <a:pt x="9070" y="877794"/>
                  </a:lnTo>
                  <a:lnTo>
                    <a:pt x="33797" y="841136"/>
                  </a:lnTo>
                  <a:lnTo>
                    <a:pt x="70455" y="816409"/>
                  </a:lnTo>
                  <a:lnTo>
                    <a:pt x="115316" y="807338"/>
                  </a:lnTo>
                  <a:lnTo>
                    <a:pt x="356870" y="807338"/>
                  </a:lnTo>
                  <a:lnTo>
                    <a:pt x="1036320" y="0"/>
                  </a:lnTo>
                  <a:lnTo>
                    <a:pt x="892175" y="807338"/>
                  </a:lnTo>
                  <a:lnTo>
                    <a:pt x="2025903" y="807338"/>
                  </a:lnTo>
                  <a:lnTo>
                    <a:pt x="2070764" y="816409"/>
                  </a:lnTo>
                  <a:lnTo>
                    <a:pt x="2107422" y="841136"/>
                  </a:lnTo>
                  <a:lnTo>
                    <a:pt x="2132149" y="877794"/>
                  </a:lnTo>
                  <a:lnTo>
                    <a:pt x="2141220" y="922655"/>
                  </a:lnTo>
                  <a:lnTo>
                    <a:pt x="2141220" y="1095629"/>
                  </a:lnTo>
                  <a:lnTo>
                    <a:pt x="2141220" y="1383919"/>
                  </a:lnTo>
                  <a:lnTo>
                    <a:pt x="2132149" y="1428779"/>
                  </a:lnTo>
                  <a:lnTo>
                    <a:pt x="2107422" y="1465437"/>
                  </a:lnTo>
                  <a:lnTo>
                    <a:pt x="2070764" y="1490164"/>
                  </a:lnTo>
                  <a:lnTo>
                    <a:pt x="2025903" y="1499235"/>
                  </a:lnTo>
                  <a:lnTo>
                    <a:pt x="892175" y="1499235"/>
                  </a:lnTo>
                  <a:lnTo>
                    <a:pt x="356870" y="1499235"/>
                  </a:lnTo>
                  <a:lnTo>
                    <a:pt x="115316" y="1499235"/>
                  </a:lnTo>
                  <a:lnTo>
                    <a:pt x="70455" y="1490164"/>
                  </a:lnTo>
                  <a:lnTo>
                    <a:pt x="33797" y="1465437"/>
                  </a:lnTo>
                  <a:lnTo>
                    <a:pt x="9070" y="1428779"/>
                  </a:lnTo>
                  <a:lnTo>
                    <a:pt x="0" y="1383919"/>
                  </a:lnTo>
                  <a:lnTo>
                    <a:pt x="0" y="1095629"/>
                  </a:lnTo>
                  <a:lnTo>
                    <a:pt x="0" y="922655"/>
                  </a:lnTo>
                  <a:close/>
                </a:path>
              </a:pathLst>
            </a:custGeom>
            <a:ln w="6349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74293" y="780033"/>
            <a:ext cx="5884570" cy="1765868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530"/>
              </a:spcBef>
              <a:buChar char="•"/>
              <a:tabLst>
                <a:tab pos="284480" algn="l"/>
              </a:tabLst>
            </a:pPr>
            <a:r>
              <a:rPr lang="th-TH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ทำการคำนวณบนคลัสเตอร์</a:t>
            </a:r>
          </a:p>
          <a:p>
            <a:pPr marL="12065">
              <a:lnSpc>
                <a:spcPct val="100000"/>
              </a:lnSpc>
              <a:spcBef>
                <a:spcPts val="530"/>
              </a:spcBef>
              <a:tabLst>
                <a:tab pos="284480" algn="l"/>
              </a:tabLst>
            </a:pPr>
            <a:r>
              <a:rPr lang="en-US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	</a:t>
            </a:r>
            <a:r>
              <a:rPr lang="th-TH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สูตรการคำนวณได้รับการตั้งค่าและแก้ไขในเซลล์ </a:t>
            </a:r>
            <a:r>
              <a:rPr lang="en-US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EXCEL</a:t>
            </a:r>
            <a:endParaRPr lang="ja-JP" altLang="en-US" sz="1800" dirty="0">
              <a:latin typeface="Microsoft YaHei"/>
              <a:cs typeface="Microsoft YaHei"/>
            </a:endParaRPr>
          </a:p>
          <a:p>
            <a:pPr marL="571500" marR="14604" lvl="1" indent="-271780">
              <a:lnSpc>
                <a:spcPct val="150000"/>
              </a:lnSpc>
              <a:spcBef>
                <a:spcPts val="505"/>
              </a:spcBef>
              <a:buChar char="•"/>
              <a:tabLst>
                <a:tab pos="57086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ฟังก์ชัน 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ที่เขียนในเซลล์ที่มีการตั้งค่า "สูตรการคำนวณ" ประเภทคลัสเตอร์จะถูกแปลงเป็นฟังก์ชัน </a:t>
            </a:r>
            <a:r>
              <a:rPr lang="en-US" altLang="ja-JP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en-US" altLang="ja-JP" sz="140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-Reporter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และตั้งค่าโดยอัตโนมัติ</a:t>
            </a:r>
            <a:endParaRPr lang="ja-JP" altLang="en-US" sz="1400" dirty="0">
              <a:latin typeface="Yu Gothic"/>
              <a:cs typeface="Yu Gothic"/>
            </a:endParaRPr>
          </a:p>
          <a:p>
            <a:pPr marL="570230" lvl="1" indent="-270510">
              <a:lnSpc>
                <a:spcPct val="100000"/>
              </a:lnSpc>
              <a:spcBef>
                <a:spcPts val="1175"/>
              </a:spcBef>
              <a:buChar char="•"/>
              <a:tabLst>
                <a:tab pos="570865" algn="l"/>
              </a:tabLst>
            </a:pPr>
            <a:r>
              <a:rPr lang="th-TH" altLang="ja-JP" sz="1400" spc="-15" dirty="0">
                <a:solidFill>
                  <a:srgbClr val="585858"/>
                </a:solidFill>
                <a:latin typeface="Yu Gothic"/>
                <a:cs typeface="Yu Gothic"/>
              </a:rPr>
              <a:t>ฟังก์ชัน </a:t>
            </a:r>
            <a:r>
              <a:rPr lang="en-US" altLang="ja-JP" sz="1400" spc="-15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altLang="ja-JP" sz="1400" spc="-15" dirty="0">
                <a:solidFill>
                  <a:srgbClr val="585858"/>
                </a:solidFill>
                <a:latin typeface="Yu Gothic"/>
                <a:cs typeface="Yu Gothic"/>
              </a:rPr>
              <a:t>ยังสามารถใช้ร่วมกับการดำเนินการทางคณิตศาสตร์ได้ </a:t>
            </a:r>
            <a:r>
              <a:rPr lang="en-US" altLang="ja-JP" sz="1400" spc="-15" dirty="0">
                <a:solidFill>
                  <a:srgbClr val="585858"/>
                </a:solidFill>
                <a:latin typeface="Yu Gothic"/>
                <a:cs typeface="Yu Gothic"/>
              </a:rPr>
              <a:t>4 </a:t>
            </a:r>
            <a:r>
              <a:rPr lang="th-TH" altLang="ja-JP" sz="1400" spc="-15" dirty="0">
                <a:solidFill>
                  <a:srgbClr val="585858"/>
                </a:solidFill>
                <a:latin typeface="Yu Gothic"/>
                <a:cs typeface="Yu Gothic"/>
              </a:rPr>
              <a:t>แบบ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74293" y="3657600"/>
            <a:ext cx="8046720" cy="1540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5"/>
              </a:spcBef>
            </a:pPr>
            <a:endParaRPr sz="175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buChar char="•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รองรับการดำเนินการทางคณิตศาสตร์สี่รายการและฟังก์ชัน </a:t>
            </a:r>
            <a:r>
              <a:rPr lang="en-US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EXCEL </a:t>
            </a: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มากกว่า 40 รายการ</a:t>
            </a:r>
            <a:endParaRPr sz="1800" dirty="0">
              <a:latin typeface="Microsoft YaHei"/>
              <a:cs typeface="Microsoft YaHei"/>
            </a:endParaRPr>
          </a:p>
          <a:p>
            <a:pPr marL="570230" marR="5080" lvl="1" indent="-269875">
              <a:lnSpc>
                <a:spcPct val="170000"/>
              </a:lnSpc>
              <a:spcBef>
                <a:spcPts val="135"/>
              </a:spcBef>
              <a:buChar char="•"/>
              <a:tabLst>
                <a:tab pos="570865" algn="l"/>
              </a:tabLst>
            </a:pPr>
            <a:r>
              <a:rPr lang="th-TH" sz="1400" spc="-45" dirty="0">
                <a:solidFill>
                  <a:srgbClr val="585858"/>
                </a:solidFill>
                <a:latin typeface="Yu Gothic"/>
                <a:cs typeface="Yu Gothic"/>
              </a:rPr>
              <a:t>สามารถใช้ </a:t>
            </a:r>
            <a:r>
              <a:rPr lang="en-US" sz="1400" spc="-45" dirty="0">
                <a:solidFill>
                  <a:srgbClr val="585858"/>
                </a:solidFill>
                <a:latin typeface="Yu Gothic"/>
                <a:cs typeface="Yu Gothic"/>
              </a:rPr>
              <a:t>SUM, MAX, MIN, AVERAGE, ROUND, IF, VLOOKUP, STDEVP </a:t>
            </a:r>
            <a:r>
              <a:rPr lang="th-TH" sz="1400" spc="-45" dirty="0">
                <a:solidFill>
                  <a:srgbClr val="585858"/>
                </a:solidFill>
                <a:latin typeface="Yu Gothic"/>
                <a:cs typeface="Yu Gothic"/>
              </a:rPr>
              <a:t>และอื่นๆ ได้ สำหรับรายการฟังก์ชันที่รองรับล่าสุด โปรดดูคู่มือ "การใช้ฟังก์ชัน </a:t>
            </a:r>
            <a:r>
              <a:rPr lang="en-US" sz="1400" spc="-45" dirty="0">
                <a:solidFill>
                  <a:srgbClr val="585858"/>
                </a:solidFill>
                <a:latin typeface="Yu Gothic"/>
                <a:cs typeface="Yu Gothic"/>
              </a:rPr>
              <a:t>EXCEL" 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589519" y="1625980"/>
            <a:ext cx="3477895" cy="1030605"/>
            <a:chOff x="7589519" y="1625980"/>
            <a:chExt cx="3477895" cy="1030605"/>
          </a:xfrm>
        </p:grpSpPr>
        <p:sp>
          <p:nvSpPr>
            <p:cNvPr id="13" name="object 13"/>
            <p:cNvSpPr/>
            <p:nvPr/>
          </p:nvSpPr>
          <p:spPr>
            <a:xfrm>
              <a:off x="7608569" y="2297429"/>
              <a:ext cx="1104900" cy="340360"/>
            </a:xfrm>
            <a:custGeom>
              <a:avLst/>
              <a:gdLst/>
              <a:ahLst/>
              <a:cxnLst/>
              <a:rect l="l" t="t" r="r" b="b"/>
              <a:pathLst>
                <a:path w="1104900" h="340360">
                  <a:moveTo>
                    <a:pt x="0" y="339851"/>
                  </a:moveTo>
                  <a:lnTo>
                    <a:pt x="1104900" y="339851"/>
                  </a:lnTo>
                  <a:lnTo>
                    <a:pt x="1104900" y="0"/>
                  </a:lnTo>
                  <a:lnTo>
                    <a:pt x="0" y="0"/>
                  </a:lnTo>
                  <a:lnTo>
                    <a:pt x="0" y="33985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395967" y="1629155"/>
              <a:ext cx="1668780" cy="687070"/>
            </a:xfrm>
            <a:custGeom>
              <a:avLst/>
              <a:gdLst/>
              <a:ahLst/>
              <a:cxnLst/>
              <a:rect l="l" t="t" r="r" b="b"/>
              <a:pathLst>
                <a:path w="1668779" h="687069">
                  <a:moveTo>
                    <a:pt x="760602" y="466344"/>
                  </a:moveTo>
                  <a:lnTo>
                    <a:pt x="371601" y="466344"/>
                  </a:lnTo>
                  <a:lnTo>
                    <a:pt x="0" y="686943"/>
                  </a:lnTo>
                  <a:lnTo>
                    <a:pt x="760602" y="466344"/>
                  </a:lnTo>
                  <a:close/>
                </a:path>
                <a:path w="1668779" h="687069">
                  <a:moveTo>
                    <a:pt x="1590548" y="0"/>
                  </a:moveTo>
                  <a:lnTo>
                    <a:pt x="189991" y="0"/>
                  </a:lnTo>
                  <a:lnTo>
                    <a:pt x="159738" y="6107"/>
                  </a:lnTo>
                  <a:lnTo>
                    <a:pt x="135032" y="22764"/>
                  </a:lnTo>
                  <a:lnTo>
                    <a:pt x="118375" y="47470"/>
                  </a:lnTo>
                  <a:lnTo>
                    <a:pt x="112267" y="77724"/>
                  </a:lnTo>
                  <a:lnTo>
                    <a:pt x="112267" y="388620"/>
                  </a:lnTo>
                  <a:lnTo>
                    <a:pt x="118375" y="418873"/>
                  </a:lnTo>
                  <a:lnTo>
                    <a:pt x="135032" y="443579"/>
                  </a:lnTo>
                  <a:lnTo>
                    <a:pt x="159738" y="460236"/>
                  </a:lnTo>
                  <a:lnTo>
                    <a:pt x="189991" y="466344"/>
                  </a:lnTo>
                  <a:lnTo>
                    <a:pt x="1590548" y="466344"/>
                  </a:lnTo>
                  <a:lnTo>
                    <a:pt x="1620801" y="460236"/>
                  </a:lnTo>
                  <a:lnTo>
                    <a:pt x="1645507" y="443579"/>
                  </a:lnTo>
                  <a:lnTo>
                    <a:pt x="1662164" y="418873"/>
                  </a:lnTo>
                  <a:lnTo>
                    <a:pt x="1668272" y="388620"/>
                  </a:lnTo>
                  <a:lnTo>
                    <a:pt x="1668272" y="77724"/>
                  </a:lnTo>
                  <a:lnTo>
                    <a:pt x="1662164" y="47470"/>
                  </a:lnTo>
                  <a:lnTo>
                    <a:pt x="1645507" y="22764"/>
                  </a:lnTo>
                  <a:lnTo>
                    <a:pt x="1620801" y="6107"/>
                  </a:lnTo>
                  <a:lnTo>
                    <a:pt x="1590548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395967" y="1629155"/>
              <a:ext cx="1668780" cy="687070"/>
            </a:xfrm>
            <a:custGeom>
              <a:avLst/>
              <a:gdLst/>
              <a:ahLst/>
              <a:cxnLst/>
              <a:rect l="l" t="t" r="r" b="b"/>
              <a:pathLst>
                <a:path w="1668779" h="687069">
                  <a:moveTo>
                    <a:pt x="112267" y="77724"/>
                  </a:moveTo>
                  <a:lnTo>
                    <a:pt x="118375" y="47470"/>
                  </a:lnTo>
                  <a:lnTo>
                    <a:pt x="135032" y="22764"/>
                  </a:lnTo>
                  <a:lnTo>
                    <a:pt x="159738" y="6107"/>
                  </a:lnTo>
                  <a:lnTo>
                    <a:pt x="189991" y="0"/>
                  </a:lnTo>
                  <a:lnTo>
                    <a:pt x="371601" y="0"/>
                  </a:lnTo>
                  <a:lnTo>
                    <a:pt x="760602" y="0"/>
                  </a:lnTo>
                  <a:lnTo>
                    <a:pt x="1590548" y="0"/>
                  </a:lnTo>
                  <a:lnTo>
                    <a:pt x="1620801" y="6107"/>
                  </a:lnTo>
                  <a:lnTo>
                    <a:pt x="1645507" y="22764"/>
                  </a:lnTo>
                  <a:lnTo>
                    <a:pt x="1662164" y="47470"/>
                  </a:lnTo>
                  <a:lnTo>
                    <a:pt x="1668272" y="77724"/>
                  </a:lnTo>
                  <a:lnTo>
                    <a:pt x="1668272" y="272034"/>
                  </a:lnTo>
                  <a:lnTo>
                    <a:pt x="1668272" y="388620"/>
                  </a:lnTo>
                  <a:lnTo>
                    <a:pt x="1662164" y="418873"/>
                  </a:lnTo>
                  <a:lnTo>
                    <a:pt x="1645507" y="443579"/>
                  </a:lnTo>
                  <a:lnTo>
                    <a:pt x="1620801" y="460236"/>
                  </a:lnTo>
                  <a:lnTo>
                    <a:pt x="1590548" y="466344"/>
                  </a:lnTo>
                  <a:lnTo>
                    <a:pt x="760602" y="466344"/>
                  </a:lnTo>
                  <a:lnTo>
                    <a:pt x="0" y="686943"/>
                  </a:lnTo>
                  <a:lnTo>
                    <a:pt x="371601" y="466344"/>
                  </a:lnTo>
                  <a:lnTo>
                    <a:pt x="189991" y="466344"/>
                  </a:lnTo>
                  <a:lnTo>
                    <a:pt x="159738" y="460236"/>
                  </a:lnTo>
                  <a:lnTo>
                    <a:pt x="135032" y="443579"/>
                  </a:lnTo>
                  <a:lnTo>
                    <a:pt x="118375" y="418873"/>
                  </a:lnTo>
                  <a:lnTo>
                    <a:pt x="112267" y="388620"/>
                  </a:lnTo>
                  <a:lnTo>
                    <a:pt x="112267" y="272034"/>
                  </a:lnTo>
                  <a:lnTo>
                    <a:pt x="112267" y="77724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463531" y="1662967"/>
            <a:ext cx="1668780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ประเภทคลัสเตอร์</a:t>
            </a:r>
          </a:p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กำหนด "สูตรการคำนวณ"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9" name="object 16">
            <a:extLst>
              <a:ext uri="{FF2B5EF4-FFF2-40B4-BE49-F238E27FC236}">
                <a16:creationId xmlns:a16="http://schemas.microsoft.com/office/drawing/2014/main" id="{49E3A346-9533-7A64-6980-5450951B39A6}"/>
              </a:ext>
            </a:extLst>
          </p:cNvPr>
          <p:cNvSpPr txBox="1"/>
          <p:nvPr/>
        </p:nvSpPr>
        <p:spPr>
          <a:xfrm>
            <a:off x="6397370" y="2774502"/>
            <a:ext cx="1984630" cy="533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ในเซลล์นี้</a:t>
            </a:r>
            <a:r>
              <a:rPr lang="en-US" sz="110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ตั้งค่าฟังก์ชัน </a:t>
            </a:r>
            <a:r>
              <a:rPr lang="en-US" sz="1100" dirty="0">
                <a:solidFill>
                  <a:srgbClr val="FFFFFF"/>
                </a:solidFill>
                <a:latin typeface="Yu Gothic"/>
                <a:cs typeface="Yu Gothic"/>
              </a:rPr>
              <a:t>EXCEL</a:t>
            </a:r>
          </a:p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lang="en-US" sz="1100" dirty="0">
                <a:solidFill>
                  <a:srgbClr val="FFFFFF"/>
                </a:solidFill>
                <a:latin typeface="Yu Gothic"/>
                <a:cs typeface="Yu Gothic"/>
              </a:rPr>
              <a:t>(</a:t>
            </a: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สามารถรวมกับการดำเนินการทางคณิตศาสตร์ได้ 4 แบบ)</a:t>
            </a:r>
            <a:endParaRPr sz="11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553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729865" algn="l"/>
                <a:tab pos="3187065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ข้อควรทราบเมื่อตั้งค่า</a:t>
            </a:r>
            <a:r>
              <a:rPr sz="2800" spc="-5" dirty="0">
                <a:solidFill>
                  <a:srgbClr val="FFFFFF"/>
                </a:solidFill>
              </a:rPr>
              <a:t>	</a:t>
            </a:r>
            <a:r>
              <a:rPr sz="1800" spc="-5" dirty="0">
                <a:solidFill>
                  <a:srgbClr val="FFFFFF"/>
                </a:solidFill>
              </a:rPr>
              <a:t>①</a:t>
            </a:r>
            <a:r>
              <a:rPr lang="th-TH" sz="1800" spc="-5" dirty="0">
                <a:solidFill>
                  <a:srgbClr val="FFFFFF"/>
                </a:solidFill>
              </a:rPr>
              <a:t>  ตั้งค่า "คลัสเตอร์" สำหรับเซลล์ทั้งหมดที่รวมอยู่ในสูตรการคำนวณ</a:t>
            </a:r>
            <a:endParaRPr sz="1800" dirty="0"/>
          </a:p>
        </p:txBody>
      </p:sp>
      <p:sp>
        <p:nvSpPr>
          <p:cNvPr id="3" name="object 3"/>
          <p:cNvSpPr txBox="1"/>
          <p:nvPr/>
        </p:nvSpPr>
        <p:spPr>
          <a:xfrm>
            <a:off x="1062329" y="743813"/>
            <a:ext cx="9975215" cy="6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หากคุณนำเข้าไฟล์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ไปยัง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Designer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โดยไม่มีการตั้งค่าคลัสเตอร์ในเซลล์ที่อ้างอิงโดยสูตรการคำนวณ สูตรการคำนวณจะแสดงเป็น "=#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REF"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และคุณจะไม่สามารถเผยแพร่คำจำกัดความของแบบฟอร์มได้ โปรดแก้ไขสูตรการคำนวณหรือตั้งค่าคลัสเตอร์สำหรับเซลล์ที่อ้างอิง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220597" y="1979231"/>
            <a:ext cx="3469640" cy="2540000"/>
            <a:chOff x="1220597" y="1979231"/>
            <a:chExt cx="3469640" cy="2540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80844" y="1994434"/>
              <a:ext cx="3199359" cy="251508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470533" y="1983994"/>
              <a:ext cx="3215005" cy="2530475"/>
            </a:xfrm>
            <a:custGeom>
              <a:avLst/>
              <a:gdLst/>
              <a:ahLst/>
              <a:cxnLst/>
              <a:rect l="l" t="t" r="r" b="b"/>
              <a:pathLst>
                <a:path w="3215004" h="2530475">
                  <a:moveTo>
                    <a:pt x="0" y="2530220"/>
                  </a:moveTo>
                  <a:lnTo>
                    <a:pt x="3214497" y="2530220"/>
                  </a:lnTo>
                  <a:lnTo>
                    <a:pt x="3214497" y="0"/>
                  </a:lnTo>
                  <a:lnTo>
                    <a:pt x="0" y="0"/>
                  </a:lnTo>
                  <a:lnTo>
                    <a:pt x="0" y="2530220"/>
                  </a:lnTo>
                  <a:close/>
                </a:path>
              </a:pathLst>
            </a:custGeom>
            <a:ln w="9525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23772" y="3572255"/>
              <a:ext cx="1978660" cy="575310"/>
            </a:xfrm>
            <a:custGeom>
              <a:avLst/>
              <a:gdLst/>
              <a:ahLst/>
              <a:cxnLst/>
              <a:rect l="l" t="t" r="r" b="b"/>
              <a:pathLst>
                <a:path w="1978660" h="575310">
                  <a:moveTo>
                    <a:pt x="1503680" y="481584"/>
                  </a:moveTo>
                  <a:lnTo>
                    <a:pt x="1052576" y="481584"/>
                  </a:lnTo>
                  <a:lnTo>
                    <a:pt x="1978405" y="575183"/>
                  </a:lnTo>
                  <a:lnTo>
                    <a:pt x="1503680" y="481584"/>
                  </a:lnTo>
                  <a:close/>
                </a:path>
                <a:path w="1978660" h="575310">
                  <a:moveTo>
                    <a:pt x="1724152" y="0"/>
                  </a:moveTo>
                  <a:lnTo>
                    <a:pt x="80264" y="0"/>
                  </a:lnTo>
                  <a:lnTo>
                    <a:pt x="49023" y="6308"/>
                  </a:lnTo>
                  <a:lnTo>
                    <a:pt x="23510" y="23510"/>
                  </a:lnTo>
                  <a:lnTo>
                    <a:pt x="6308" y="49023"/>
                  </a:lnTo>
                  <a:lnTo>
                    <a:pt x="0" y="80264"/>
                  </a:lnTo>
                  <a:lnTo>
                    <a:pt x="0" y="401320"/>
                  </a:lnTo>
                  <a:lnTo>
                    <a:pt x="6308" y="432560"/>
                  </a:lnTo>
                  <a:lnTo>
                    <a:pt x="23510" y="458073"/>
                  </a:lnTo>
                  <a:lnTo>
                    <a:pt x="49023" y="475275"/>
                  </a:lnTo>
                  <a:lnTo>
                    <a:pt x="80264" y="481584"/>
                  </a:lnTo>
                  <a:lnTo>
                    <a:pt x="1724152" y="481584"/>
                  </a:lnTo>
                  <a:lnTo>
                    <a:pt x="1755392" y="475275"/>
                  </a:lnTo>
                  <a:lnTo>
                    <a:pt x="1780905" y="458073"/>
                  </a:lnTo>
                  <a:lnTo>
                    <a:pt x="1798107" y="432560"/>
                  </a:lnTo>
                  <a:lnTo>
                    <a:pt x="1804415" y="401320"/>
                  </a:lnTo>
                  <a:lnTo>
                    <a:pt x="1804415" y="80264"/>
                  </a:lnTo>
                  <a:lnTo>
                    <a:pt x="1798107" y="49023"/>
                  </a:lnTo>
                  <a:lnTo>
                    <a:pt x="1780905" y="23510"/>
                  </a:lnTo>
                  <a:lnTo>
                    <a:pt x="1755392" y="6308"/>
                  </a:lnTo>
                  <a:lnTo>
                    <a:pt x="1724152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23772" y="3572255"/>
              <a:ext cx="1978660" cy="575310"/>
            </a:xfrm>
            <a:custGeom>
              <a:avLst/>
              <a:gdLst/>
              <a:ahLst/>
              <a:cxnLst/>
              <a:rect l="l" t="t" r="r" b="b"/>
              <a:pathLst>
                <a:path w="1978660" h="575310">
                  <a:moveTo>
                    <a:pt x="0" y="80264"/>
                  </a:moveTo>
                  <a:lnTo>
                    <a:pt x="6308" y="49023"/>
                  </a:lnTo>
                  <a:lnTo>
                    <a:pt x="23510" y="23510"/>
                  </a:lnTo>
                  <a:lnTo>
                    <a:pt x="49023" y="6308"/>
                  </a:lnTo>
                  <a:lnTo>
                    <a:pt x="80264" y="0"/>
                  </a:lnTo>
                  <a:lnTo>
                    <a:pt x="1052576" y="0"/>
                  </a:lnTo>
                  <a:lnTo>
                    <a:pt x="1503680" y="0"/>
                  </a:lnTo>
                  <a:lnTo>
                    <a:pt x="1724152" y="0"/>
                  </a:lnTo>
                  <a:lnTo>
                    <a:pt x="1755392" y="6308"/>
                  </a:lnTo>
                  <a:lnTo>
                    <a:pt x="1780905" y="23510"/>
                  </a:lnTo>
                  <a:lnTo>
                    <a:pt x="1798107" y="49023"/>
                  </a:lnTo>
                  <a:lnTo>
                    <a:pt x="1804415" y="80264"/>
                  </a:lnTo>
                  <a:lnTo>
                    <a:pt x="1804415" y="280924"/>
                  </a:lnTo>
                  <a:lnTo>
                    <a:pt x="1804415" y="401320"/>
                  </a:lnTo>
                  <a:lnTo>
                    <a:pt x="1798107" y="432560"/>
                  </a:lnTo>
                  <a:lnTo>
                    <a:pt x="1780905" y="458073"/>
                  </a:lnTo>
                  <a:lnTo>
                    <a:pt x="1755392" y="475275"/>
                  </a:lnTo>
                  <a:lnTo>
                    <a:pt x="1724152" y="481584"/>
                  </a:lnTo>
                  <a:lnTo>
                    <a:pt x="1503680" y="481584"/>
                  </a:lnTo>
                  <a:lnTo>
                    <a:pt x="1978405" y="575183"/>
                  </a:lnTo>
                  <a:lnTo>
                    <a:pt x="1052576" y="481584"/>
                  </a:lnTo>
                  <a:lnTo>
                    <a:pt x="80264" y="481584"/>
                  </a:lnTo>
                  <a:lnTo>
                    <a:pt x="49023" y="475275"/>
                  </a:lnTo>
                  <a:lnTo>
                    <a:pt x="23510" y="458073"/>
                  </a:lnTo>
                  <a:lnTo>
                    <a:pt x="6308" y="432560"/>
                  </a:lnTo>
                  <a:lnTo>
                    <a:pt x="0" y="401320"/>
                  </a:lnTo>
                  <a:lnTo>
                    <a:pt x="0" y="280924"/>
                  </a:lnTo>
                  <a:lnTo>
                    <a:pt x="0" y="80264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351280" y="3607130"/>
            <a:ext cx="15494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spc="-5" dirty="0">
                <a:solidFill>
                  <a:srgbClr val="FFFFFF"/>
                </a:solidFill>
                <a:latin typeface="Yu Gothic"/>
                <a:cs typeface="Yu Gothic"/>
              </a:rPr>
              <a:t>สูตรที่รวมเซลล์ที่ไม่มีการตั้งค่าคลัสเตอร์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684014" y="1992629"/>
            <a:ext cx="208915" cy="2501265"/>
          </a:xfrm>
          <a:custGeom>
            <a:avLst/>
            <a:gdLst/>
            <a:ahLst/>
            <a:cxnLst/>
            <a:rect l="l" t="t" r="r" b="b"/>
            <a:pathLst>
              <a:path w="208914" h="2501265">
                <a:moveTo>
                  <a:pt x="27432" y="0"/>
                </a:moveTo>
                <a:lnTo>
                  <a:pt x="62150" y="1160"/>
                </a:lnTo>
                <a:lnTo>
                  <a:pt x="90487" y="4333"/>
                </a:lnTo>
                <a:lnTo>
                  <a:pt x="109585" y="9054"/>
                </a:lnTo>
                <a:lnTo>
                  <a:pt x="116586" y="14859"/>
                </a:lnTo>
                <a:lnTo>
                  <a:pt x="116586" y="686181"/>
                </a:lnTo>
                <a:lnTo>
                  <a:pt x="123586" y="691985"/>
                </a:lnTo>
                <a:lnTo>
                  <a:pt x="142684" y="696706"/>
                </a:lnTo>
                <a:lnTo>
                  <a:pt x="171021" y="699879"/>
                </a:lnTo>
                <a:lnTo>
                  <a:pt x="205739" y="701040"/>
                </a:lnTo>
                <a:lnTo>
                  <a:pt x="171021" y="702200"/>
                </a:lnTo>
                <a:lnTo>
                  <a:pt x="142684" y="705373"/>
                </a:lnTo>
                <a:lnTo>
                  <a:pt x="123586" y="710094"/>
                </a:lnTo>
                <a:lnTo>
                  <a:pt x="116586" y="715899"/>
                </a:lnTo>
                <a:lnTo>
                  <a:pt x="116586" y="1387221"/>
                </a:lnTo>
                <a:lnTo>
                  <a:pt x="109585" y="1393025"/>
                </a:lnTo>
                <a:lnTo>
                  <a:pt x="90487" y="1397746"/>
                </a:lnTo>
                <a:lnTo>
                  <a:pt x="62150" y="1400919"/>
                </a:lnTo>
                <a:lnTo>
                  <a:pt x="27432" y="1402080"/>
                </a:lnTo>
              </a:path>
              <a:path w="208914" h="2501265">
                <a:moveTo>
                  <a:pt x="3048" y="1417320"/>
                </a:moveTo>
                <a:lnTo>
                  <a:pt x="43070" y="1418659"/>
                </a:lnTo>
                <a:lnTo>
                  <a:pt x="75771" y="1422320"/>
                </a:lnTo>
                <a:lnTo>
                  <a:pt x="97827" y="1427767"/>
                </a:lnTo>
                <a:lnTo>
                  <a:pt x="105918" y="1434465"/>
                </a:lnTo>
                <a:lnTo>
                  <a:pt x="105918" y="1625727"/>
                </a:lnTo>
                <a:lnTo>
                  <a:pt x="114008" y="1632424"/>
                </a:lnTo>
                <a:lnTo>
                  <a:pt x="136064" y="1637871"/>
                </a:lnTo>
                <a:lnTo>
                  <a:pt x="168765" y="1641532"/>
                </a:lnTo>
                <a:lnTo>
                  <a:pt x="208787" y="1642872"/>
                </a:lnTo>
                <a:lnTo>
                  <a:pt x="168765" y="1644211"/>
                </a:lnTo>
                <a:lnTo>
                  <a:pt x="136064" y="1647872"/>
                </a:lnTo>
                <a:lnTo>
                  <a:pt x="114008" y="1653319"/>
                </a:lnTo>
                <a:lnTo>
                  <a:pt x="105918" y="1660017"/>
                </a:lnTo>
                <a:lnTo>
                  <a:pt x="105918" y="1851279"/>
                </a:lnTo>
                <a:lnTo>
                  <a:pt x="97827" y="1857976"/>
                </a:lnTo>
                <a:lnTo>
                  <a:pt x="75771" y="1863423"/>
                </a:lnTo>
                <a:lnTo>
                  <a:pt x="43070" y="1867084"/>
                </a:lnTo>
                <a:lnTo>
                  <a:pt x="3048" y="1868424"/>
                </a:lnTo>
              </a:path>
              <a:path w="208914" h="2501265">
                <a:moveTo>
                  <a:pt x="0" y="2048256"/>
                </a:moveTo>
                <a:lnTo>
                  <a:pt x="40022" y="2049595"/>
                </a:lnTo>
                <a:lnTo>
                  <a:pt x="72723" y="2053256"/>
                </a:lnTo>
                <a:lnTo>
                  <a:pt x="94779" y="2058703"/>
                </a:lnTo>
                <a:lnTo>
                  <a:pt x="102870" y="2065401"/>
                </a:lnTo>
                <a:lnTo>
                  <a:pt x="102870" y="2257425"/>
                </a:lnTo>
                <a:lnTo>
                  <a:pt x="110960" y="2264122"/>
                </a:lnTo>
                <a:lnTo>
                  <a:pt x="133016" y="2269569"/>
                </a:lnTo>
                <a:lnTo>
                  <a:pt x="165717" y="2273230"/>
                </a:lnTo>
                <a:lnTo>
                  <a:pt x="205739" y="2274570"/>
                </a:lnTo>
                <a:lnTo>
                  <a:pt x="165717" y="2275909"/>
                </a:lnTo>
                <a:lnTo>
                  <a:pt x="133016" y="2279570"/>
                </a:lnTo>
                <a:lnTo>
                  <a:pt x="110960" y="2285017"/>
                </a:lnTo>
                <a:lnTo>
                  <a:pt x="102870" y="2291715"/>
                </a:lnTo>
                <a:lnTo>
                  <a:pt x="102870" y="2483739"/>
                </a:lnTo>
                <a:lnTo>
                  <a:pt x="94779" y="2490436"/>
                </a:lnTo>
                <a:lnTo>
                  <a:pt x="72723" y="2495883"/>
                </a:lnTo>
                <a:lnTo>
                  <a:pt x="40022" y="2499544"/>
                </a:lnTo>
                <a:lnTo>
                  <a:pt x="0" y="2500884"/>
                </a:lnTo>
              </a:path>
            </a:pathLst>
          </a:custGeom>
          <a:ln w="28575">
            <a:solidFill>
              <a:srgbClr val="0D0D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917947" y="2493264"/>
            <a:ext cx="1297305" cy="363561"/>
          </a:xfrm>
          <a:prstGeom prst="rect">
            <a:avLst/>
          </a:prstGeom>
          <a:solidFill>
            <a:srgbClr val="F8F8F8"/>
          </a:solidFill>
          <a:ln w="12700">
            <a:solidFill>
              <a:srgbClr val="172C51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lang="th-TH" sz="1100" dirty="0">
                <a:latin typeface="Yu Gothic"/>
                <a:cs typeface="Yu Gothic"/>
              </a:rPr>
              <a:t>ประเภทคลัสเตอร์</a:t>
            </a:r>
          </a:p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lang="th-TH" sz="1100" dirty="0">
                <a:latin typeface="Yu Gothic"/>
                <a:cs typeface="Yu Gothic"/>
              </a:rPr>
              <a:t>"ตัวเลข"</a:t>
            </a:r>
            <a:endParaRPr sz="1100" dirty="0">
              <a:latin typeface="Yu Gothic"/>
              <a:cs typeface="Yu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917947" y="3441191"/>
            <a:ext cx="1297305" cy="335989"/>
          </a:xfrm>
          <a:prstGeom prst="rect">
            <a:avLst/>
          </a:prstGeom>
          <a:solidFill>
            <a:srgbClr val="FF0000"/>
          </a:solidFill>
          <a:ln w="12700">
            <a:solidFill>
              <a:srgbClr val="172C51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"/>
                <a:cs typeface="Microsoft YaHei"/>
              </a:rPr>
              <a:t>ไม่ได้กำหนดค่าคลัสเตอร์</a:t>
            </a:r>
            <a:endParaRPr sz="105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17947" y="4066032"/>
            <a:ext cx="1297305" cy="364202"/>
          </a:xfrm>
          <a:prstGeom prst="rect">
            <a:avLst/>
          </a:prstGeom>
          <a:solidFill>
            <a:srgbClr val="F8F8F8"/>
          </a:solidFill>
          <a:ln w="12700">
            <a:solidFill>
              <a:srgbClr val="172C51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latin typeface="Yu Gothic"/>
                <a:cs typeface="Yu Gothic"/>
              </a:rPr>
              <a:t>ประเภทคลัสเตอร์</a:t>
            </a:r>
          </a:p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latin typeface="Yu Gothic"/>
                <a:cs typeface="Yu Gothic"/>
              </a:rPr>
              <a:t>"สูตร"</a:t>
            </a:r>
            <a:endParaRPr sz="1100" dirty="0">
              <a:latin typeface="Yu Gothic"/>
              <a:cs typeface="Yu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26819" y="4957571"/>
            <a:ext cx="9729470" cy="1250342"/>
          </a:xfrm>
          <a:prstGeom prst="rect">
            <a:avLst/>
          </a:prstGeom>
          <a:solidFill>
            <a:srgbClr val="CCFFCC"/>
          </a:solidFill>
          <a:ln w="12700">
            <a:solidFill>
              <a:srgbClr val="000000"/>
            </a:solidFill>
          </a:ln>
        </p:spPr>
        <p:txBody>
          <a:bodyPr vert="horz" wrap="square" lIns="0" tIns="5715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450"/>
              </a:spcBef>
            </a:pPr>
            <a:r>
              <a:rPr lang="th-TH" sz="1200" b="1" dirty="0">
                <a:latin typeface="Microsoft YaHei"/>
                <a:cs typeface="Microsoft YaHei"/>
              </a:rPr>
              <a:t>สำหรับการอ้างอิงของคุณ: หากคุณต้องการแก้ไขสูตรการคำนวณขณะแก้ไขด้วย </a:t>
            </a:r>
            <a:r>
              <a:rPr lang="en-US" sz="1200" b="1" dirty="0" err="1">
                <a:latin typeface="Microsoft YaHei"/>
                <a:cs typeface="Microsoft YaHei"/>
              </a:rPr>
              <a:t>ConMas</a:t>
            </a:r>
            <a:r>
              <a:rPr lang="en-US" sz="1200" b="1" dirty="0">
                <a:latin typeface="Microsoft YaHei"/>
                <a:cs typeface="Microsoft YaHei"/>
              </a:rPr>
              <a:t> Designer</a:t>
            </a:r>
            <a:endParaRPr sz="1200" dirty="0">
              <a:latin typeface="Microsoft YaHei"/>
              <a:cs typeface="Microsoft YaHei"/>
            </a:endParaRPr>
          </a:p>
          <a:p>
            <a:pPr marL="91440">
              <a:lnSpc>
                <a:spcPct val="100000"/>
              </a:lnSpc>
              <a:spcBef>
                <a:spcPts val="665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ส่งออก แก้ไข และนำเข้าไฟล์ 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EXCEL 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อีกครั้งโดยใช้ "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EXCEL Definition Output" 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ในเมนูหลักของ </a:t>
            </a:r>
            <a:r>
              <a:rPr lang="en-US" sz="1200" b="1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Designer </a:t>
            </a:r>
            <a:endParaRPr sz="1200" dirty="0">
              <a:latin typeface="Microsoft YaHei"/>
              <a:cs typeface="Microsoft YaHei"/>
            </a:endParaRPr>
          </a:p>
          <a:p>
            <a:pPr marL="273050">
              <a:lnSpc>
                <a:spcPct val="100000"/>
              </a:lnSpc>
              <a:spcBef>
                <a:spcPts val="660"/>
              </a:spcBef>
            </a:pPr>
            <a:r>
              <a:rPr lang="th-TH" sz="1200" spc="70" dirty="0">
                <a:solidFill>
                  <a:srgbClr val="585858"/>
                </a:solidFill>
                <a:latin typeface="Yu Gothic"/>
                <a:cs typeface="Yu Gothic"/>
              </a:rPr>
              <a:t>หลังจากแก้ไขไฟล์ </a:t>
            </a:r>
            <a:r>
              <a:rPr lang="en-US" sz="1200" spc="70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sz="1200" spc="70" dirty="0">
                <a:solidFill>
                  <a:srgbClr val="585858"/>
                </a:solidFill>
                <a:latin typeface="Yu Gothic"/>
                <a:cs typeface="Yu Gothic"/>
              </a:rPr>
              <a:t>ที่ส่งออกแล้ว  </a:t>
            </a:r>
            <a:r>
              <a:rPr lang="th-TH" sz="1200" u="sng" spc="70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 การดำเนินการเหมือนกับการแก้ไขการกำหนดของแบบฟอร์ม (เปิดแท็บ "การตั้งค่าข้อมูลการกำหนดของแบบฟอร์ม" ของ </a:t>
            </a:r>
            <a:r>
              <a:rPr lang="en-US" sz="1200" u="sng" spc="70" dirty="0" err="1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ConMas</a:t>
            </a:r>
            <a:r>
              <a:rPr lang="en-US" sz="1200" u="sng" spc="70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 Designer </a:t>
            </a:r>
            <a:r>
              <a:rPr lang="th-TH" sz="1200" u="sng" spc="70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และ</a:t>
            </a:r>
            <a:r>
              <a:rPr lang="th-TH" sz="1200" spc="70" dirty="0">
                <a:latin typeface="Yu Gothic"/>
                <a:cs typeface="Yu Gothic"/>
              </a:rPr>
              <a:t> </a:t>
            </a:r>
            <a:r>
              <a:rPr lang="th-TH" sz="12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(นำเข้าไฟล์ </a:t>
            </a:r>
            <a:r>
              <a:rPr lang="en-US" sz="12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EXCEL </a:t>
            </a:r>
            <a:r>
              <a:rPr lang="th-TH" sz="12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โดยใช้ "สร้างจากไฟล์ </a:t>
            </a:r>
            <a:r>
              <a:rPr lang="en-US" sz="12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EXCEL") </a:t>
            </a: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การเปลี่ยนแปลงจะมีผลเมื่อคุณดำเนินการ </a:t>
            </a:r>
            <a:endParaRPr sz="1200" dirty="0">
              <a:latin typeface="Yu Gothic"/>
              <a:cs typeface="Yu Gothic"/>
            </a:endParaRPr>
          </a:p>
          <a:p>
            <a:pPr marL="27305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585858"/>
                </a:solidFill>
                <a:latin typeface="Yu Gothic"/>
                <a:cs typeface="Yu Gothic"/>
              </a:rPr>
              <a:t>※</a:t>
            </a: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 หากคุณดำเนินการ "เอาต์พุตแบบฟอร์มของ </a:t>
            </a:r>
            <a:r>
              <a:rPr lang="en-US" sz="1200" dirty="0">
                <a:solidFill>
                  <a:srgbClr val="585858"/>
                </a:solidFill>
                <a:latin typeface="Yu Gothic"/>
                <a:cs typeface="Yu Gothic"/>
              </a:rPr>
              <a:t>EXCEL" </a:t>
            </a: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ไฟล์ </a:t>
            </a:r>
            <a:r>
              <a:rPr lang="en-US" sz="1200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ที่แสดงถึงเนื้อหาที่แก้ไขจนถึงจุดนั้นจะถูกส่งออก 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300470" y="2738882"/>
            <a:ext cx="525780" cy="548640"/>
            <a:chOff x="6300470" y="2738882"/>
            <a:chExt cx="525780" cy="548640"/>
          </a:xfrm>
        </p:grpSpPr>
        <p:sp>
          <p:nvSpPr>
            <p:cNvPr id="17" name="object 17"/>
            <p:cNvSpPr/>
            <p:nvPr/>
          </p:nvSpPr>
          <p:spPr>
            <a:xfrm>
              <a:off x="6313170" y="2751582"/>
              <a:ext cx="500380" cy="523240"/>
            </a:xfrm>
            <a:custGeom>
              <a:avLst/>
              <a:gdLst/>
              <a:ahLst/>
              <a:cxnLst/>
              <a:rect l="l" t="t" r="r" b="b"/>
              <a:pathLst>
                <a:path w="500379" h="523239">
                  <a:moveTo>
                    <a:pt x="249935" y="0"/>
                  </a:moveTo>
                  <a:lnTo>
                    <a:pt x="249935" y="130682"/>
                  </a:lnTo>
                  <a:lnTo>
                    <a:pt x="0" y="130682"/>
                  </a:lnTo>
                  <a:lnTo>
                    <a:pt x="0" y="392048"/>
                  </a:lnTo>
                  <a:lnTo>
                    <a:pt x="249935" y="392048"/>
                  </a:lnTo>
                  <a:lnTo>
                    <a:pt x="249935" y="522731"/>
                  </a:lnTo>
                  <a:lnTo>
                    <a:pt x="499872" y="261365"/>
                  </a:lnTo>
                  <a:lnTo>
                    <a:pt x="249935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13170" y="2751582"/>
              <a:ext cx="500380" cy="523240"/>
            </a:xfrm>
            <a:custGeom>
              <a:avLst/>
              <a:gdLst/>
              <a:ahLst/>
              <a:cxnLst/>
              <a:rect l="l" t="t" r="r" b="b"/>
              <a:pathLst>
                <a:path w="500379" h="523239">
                  <a:moveTo>
                    <a:pt x="0" y="130682"/>
                  </a:moveTo>
                  <a:lnTo>
                    <a:pt x="249935" y="130682"/>
                  </a:lnTo>
                  <a:lnTo>
                    <a:pt x="249935" y="0"/>
                  </a:lnTo>
                  <a:lnTo>
                    <a:pt x="499872" y="261365"/>
                  </a:lnTo>
                  <a:lnTo>
                    <a:pt x="249935" y="522731"/>
                  </a:lnTo>
                  <a:lnTo>
                    <a:pt x="249935" y="392048"/>
                  </a:lnTo>
                  <a:lnTo>
                    <a:pt x="0" y="392048"/>
                  </a:lnTo>
                  <a:lnTo>
                    <a:pt x="0" y="130682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6879335" y="1982723"/>
            <a:ext cx="4076700" cy="2243455"/>
            <a:chOff x="6879335" y="1982723"/>
            <a:chExt cx="4076700" cy="2243455"/>
          </a:xfrm>
        </p:grpSpPr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9335" y="1982723"/>
              <a:ext cx="4076700" cy="224332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159747" y="2692907"/>
              <a:ext cx="1708150" cy="1061085"/>
            </a:xfrm>
            <a:custGeom>
              <a:avLst/>
              <a:gdLst/>
              <a:ahLst/>
              <a:cxnLst/>
              <a:rect l="l" t="t" r="r" b="b"/>
              <a:pathLst>
                <a:path w="1708150" h="1061085">
                  <a:moveTo>
                    <a:pt x="772668" y="652271"/>
                  </a:moveTo>
                  <a:lnTo>
                    <a:pt x="371855" y="652271"/>
                  </a:lnTo>
                  <a:lnTo>
                    <a:pt x="0" y="1061084"/>
                  </a:lnTo>
                  <a:lnTo>
                    <a:pt x="772668" y="652271"/>
                  </a:lnTo>
                  <a:close/>
                </a:path>
                <a:path w="1708150" h="1061085">
                  <a:moveTo>
                    <a:pt x="1599183" y="0"/>
                  </a:moveTo>
                  <a:lnTo>
                    <a:pt x="213359" y="0"/>
                  </a:lnTo>
                  <a:lnTo>
                    <a:pt x="171031" y="8538"/>
                  </a:lnTo>
                  <a:lnTo>
                    <a:pt x="136477" y="31829"/>
                  </a:lnTo>
                  <a:lnTo>
                    <a:pt x="113186" y="66383"/>
                  </a:lnTo>
                  <a:lnTo>
                    <a:pt x="104648" y="108712"/>
                  </a:lnTo>
                  <a:lnTo>
                    <a:pt x="104648" y="543559"/>
                  </a:lnTo>
                  <a:lnTo>
                    <a:pt x="113186" y="585888"/>
                  </a:lnTo>
                  <a:lnTo>
                    <a:pt x="136477" y="620442"/>
                  </a:lnTo>
                  <a:lnTo>
                    <a:pt x="171031" y="643733"/>
                  </a:lnTo>
                  <a:lnTo>
                    <a:pt x="213359" y="652271"/>
                  </a:lnTo>
                  <a:lnTo>
                    <a:pt x="1599183" y="652271"/>
                  </a:lnTo>
                  <a:lnTo>
                    <a:pt x="1641512" y="643733"/>
                  </a:lnTo>
                  <a:lnTo>
                    <a:pt x="1676066" y="620442"/>
                  </a:lnTo>
                  <a:lnTo>
                    <a:pt x="1699357" y="585888"/>
                  </a:lnTo>
                  <a:lnTo>
                    <a:pt x="1707896" y="543559"/>
                  </a:lnTo>
                  <a:lnTo>
                    <a:pt x="1707896" y="108712"/>
                  </a:lnTo>
                  <a:lnTo>
                    <a:pt x="1699357" y="66383"/>
                  </a:lnTo>
                  <a:lnTo>
                    <a:pt x="1676066" y="31829"/>
                  </a:lnTo>
                  <a:lnTo>
                    <a:pt x="1641512" y="8538"/>
                  </a:lnTo>
                  <a:lnTo>
                    <a:pt x="1599183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159747" y="2692907"/>
              <a:ext cx="1708150" cy="1061085"/>
            </a:xfrm>
            <a:custGeom>
              <a:avLst/>
              <a:gdLst/>
              <a:ahLst/>
              <a:cxnLst/>
              <a:rect l="l" t="t" r="r" b="b"/>
              <a:pathLst>
                <a:path w="1708150" h="1061085">
                  <a:moveTo>
                    <a:pt x="104648" y="108712"/>
                  </a:moveTo>
                  <a:lnTo>
                    <a:pt x="113186" y="66383"/>
                  </a:lnTo>
                  <a:lnTo>
                    <a:pt x="136477" y="31829"/>
                  </a:lnTo>
                  <a:lnTo>
                    <a:pt x="171031" y="8538"/>
                  </a:lnTo>
                  <a:lnTo>
                    <a:pt x="213359" y="0"/>
                  </a:lnTo>
                  <a:lnTo>
                    <a:pt x="371855" y="0"/>
                  </a:lnTo>
                  <a:lnTo>
                    <a:pt x="772668" y="0"/>
                  </a:lnTo>
                  <a:lnTo>
                    <a:pt x="1599183" y="0"/>
                  </a:lnTo>
                  <a:lnTo>
                    <a:pt x="1641512" y="8538"/>
                  </a:lnTo>
                  <a:lnTo>
                    <a:pt x="1676066" y="31829"/>
                  </a:lnTo>
                  <a:lnTo>
                    <a:pt x="1699357" y="66383"/>
                  </a:lnTo>
                  <a:lnTo>
                    <a:pt x="1707896" y="108712"/>
                  </a:lnTo>
                  <a:lnTo>
                    <a:pt x="1707896" y="380491"/>
                  </a:lnTo>
                  <a:lnTo>
                    <a:pt x="1707896" y="543559"/>
                  </a:lnTo>
                  <a:lnTo>
                    <a:pt x="1699357" y="585888"/>
                  </a:lnTo>
                  <a:lnTo>
                    <a:pt x="1676066" y="620442"/>
                  </a:lnTo>
                  <a:lnTo>
                    <a:pt x="1641512" y="643733"/>
                  </a:lnTo>
                  <a:lnTo>
                    <a:pt x="1599183" y="652271"/>
                  </a:lnTo>
                  <a:lnTo>
                    <a:pt x="772668" y="652271"/>
                  </a:lnTo>
                  <a:lnTo>
                    <a:pt x="0" y="1061084"/>
                  </a:lnTo>
                  <a:lnTo>
                    <a:pt x="371855" y="652271"/>
                  </a:lnTo>
                  <a:lnTo>
                    <a:pt x="213359" y="652271"/>
                  </a:lnTo>
                  <a:lnTo>
                    <a:pt x="171031" y="643733"/>
                  </a:lnTo>
                  <a:lnTo>
                    <a:pt x="136477" y="620442"/>
                  </a:lnTo>
                  <a:lnTo>
                    <a:pt x="113186" y="585888"/>
                  </a:lnTo>
                  <a:lnTo>
                    <a:pt x="104648" y="543559"/>
                  </a:lnTo>
                  <a:lnTo>
                    <a:pt x="104648" y="380491"/>
                  </a:lnTo>
                  <a:lnTo>
                    <a:pt x="104648" y="108712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874509" y="1977898"/>
            <a:ext cx="4086225" cy="2285241"/>
          </a:xfrm>
          <a:prstGeom prst="rect">
            <a:avLst/>
          </a:prstGeom>
          <a:ln w="9525">
            <a:solidFill>
              <a:srgbClr val="40404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ja-JP" altLang="en-US"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lang="ja-JP" altLang="en-US" sz="1650" dirty="0">
              <a:latin typeface="Times New Roman"/>
              <a:cs typeface="Times New Roman"/>
            </a:endParaRPr>
          </a:p>
          <a:p>
            <a:pPr marL="265938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en-US" altLang="ja-JP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735580" marR="240665" indent="-189230">
              <a:lnSpc>
                <a:spcPct val="100000"/>
              </a:lnSpc>
            </a:pPr>
            <a:endParaRPr lang="ja-JP" altLang="en-US" sz="12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6" name="object 9">
            <a:extLst>
              <a:ext uri="{FF2B5EF4-FFF2-40B4-BE49-F238E27FC236}">
                <a16:creationId xmlns:a16="http://schemas.microsoft.com/office/drawing/2014/main" id="{A78BE0BD-ACFD-284A-6623-89E9E734F3FE}"/>
              </a:ext>
            </a:extLst>
          </p:cNvPr>
          <p:cNvSpPr txBox="1"/>
          <p:nvPr/>
        </p:nvSpPr>
        <p:spPr>
          <a:xfrm>
            <a:off x="9441521" y="2751582"/>
            <a:ext cx="1291783" cy="533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spc="-5" dirty="0">
                <a:solidFill>
                  <a:srgbClr val="FFFFFF"/>
                </a:solidFill>
                <a:latin typeface="Yu Gothic"/>
                <a:cs typeface="Yu Gothic"/>
              </a:rPr>
              <a:t>แสดงสูตรการคำนวณ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spc="-5" dirty="0">
                <a:solidFill>
                  <a:srgbClr val="FFFFFF"/>
                </a:solidFill>
                <a:latin typeface="Yu Gothic"/>
                <a:cs typeface="Yu Gothic"/>
              </a:rPr>
              <a:t>"=#</a:t>
            </a:r>
            <a:r>
              <a:rPr lang="en-US" sz="1100" spc="-5" dirty="0">
                <a:solidFill>
                  <a:srgbClr val="FFFFFF"/>
                </a:solidFill>
                <a:latin typeface="Yu Gothic"/>
                <a:cs typeface="Yu Gothic"/>
              </a:rPr>
              <a:t>REF" </a:t>
            </a:r>
            <a:r>
              <a:rPr lang="th-TH" sz="1100" spc="-5" dirty="0">
                <a:solidFill>
                  <a:srgbClr val="FFFFFF"/>
                </a:solidFill>
                <a:latin typeface="Yu Gothic"/>
                <a:cs typeface="Yu Gothic"/>
              </a:rPr>
              <a:t>และไม่สามารถเผยแพร่ได้</a:t>
            </a:r>
            <a:endParaRPr sz="11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329" y="849883"/>
            <a:ext cx="9653270" cy="12291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สำหรับฟังก์ชัน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ต่อไปนี้ จะมีเฉพาะอาร์กิวเมนต์ของฟังก์ชันเท่านั้น </a:t>
            </a:r>
            <a:r>
              <a:rPr lang="th-TH" sz="1400" spc="-5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Yu Gothic"/>
                <a:cs typeface="Yu Gothic"/>
              </a:rPr>
              <a:t>แม้ว่าจะไม่มีการตั้งค่าคลัสเตอร์ก็ตาม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สามารถนำเข้าค่าเซลล์ลงไปได้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664"/>
              </a:spcBef>
              <a:buChar char="■"/>
              <a:tabLst>
                <a:tab pos="2844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เป้าหมายฟังก์ชัน 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EXCEL</a:t>
            </a:r>
            <a:endParaRPr sz="14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335"/>
              </a:spcBef>
            </a:pPr>
            <a:r>
              <a:rPr sz="1400" spc="-25" dirty="0">
                <a:solidFill>
                  <a:srgbClr val="585858"/>
                </a:solidFill>
                <a:latin typeface="Yu Gothic"/>
                <a:cs typeface="Yu Gothic"/>
              </a:rPr>
              <a:t>LOOKUP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、</a:t>
            </a:r>
            <a:r>
              <a:rPr sz="1400" spc="-15" dirty="0">
                <a:solidFill>
                  <a:srgbClr val="585858"/>
                </a:solidFill>
                <a:latin typeface="Yu Gothic"/>
                <a:cs typeface="Yu Gothic"/>
              </a:rPr>
              <a:t>VLOOKUP、</a:t>
            </a:r>
            <a:r>
              <a:rPr sz="1400" spc="15" dirty="0">
                <a:solidFill>
                  <a:srgbClr val="585858"/>
                </a:solidFill>
                <a:latin typeface="Yu Gothic"/>
                <a:cs typeface="Yu Gothic"/>
              </a:rPr>
              <a:t>AVERAGEIF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、</a:t>
            </a:r>
            <a:r>
              <a:rPr sz="1400" spc="15" dirty="0">
                <a:solidFill>
                  <a:srgbClr val="585858"/>
                </a:solidFill>
                <a:latin typeface="Yu Gothic"/>
                <a:cs typeface="Yu Gothic"/>
              </a:rPr>
              <a:t>AVERAGEIFS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、</a:t>
            </a:r>
            <a:r>
              <a:rPr sz="1400" spc="10" dirty="0">
                <a:solidFill>
                  <a:srgbClr val="585858"/>
                </a:solidFill>
                <a:latin typeface="Yu Gothic"/>
                <a:cs typeface="Yu Gothic"/>
              </a:rPr>
              <a:t>COUNTIF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、</a:t>
            </a:r>
            <a:r>
              <a:rPr sz="1400" spc="-10" dirty="0">
                <a:solidFill>
                  <a:srgbClr val="585858"/>
                </a:solidFill>
                <a:latin typeface="Yu Gothic"/>
                <a:cs typeface="Yu Gothic"/>
              </a:rPr>
              <a:t>SUMIF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、</a:t>
            </a:r>
            <a:r>
              <a:rPr sz="1400" spc="-5" dirty="0">
                <a:solidFill>
                  <a:srgbClr val="585858"/>
                </a:solidFill>
                <a:latin typeface="Yu Gothic"/>
                <a:cs typeface="Yu Gothic"/>
              </a:rPr>
              <a:t>SUMIFS</a:t>
            </a:r>
            <a:endParaRPr sz="1400" dirty="0">
              <a:latin typeface="Yu Gothic"/>
              <a:cs typeface="Yu Gothic"/>
            </a:endParaRPr>
          </a:p>
          <a:p>
            <a:pPr marL="197485">
              <a:lnSpc>
                <a:spcPct val="100000"/>
              </a:lnSpc>
              <a:spcBef>
                <a:spcPts val="1015"/>
              </a:spcBef>
            </a:pP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[ตัวอย่าง] สำหรับ </a:t>
            </a:r>
            <a:r>
              <a:rPr lang="en-US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VLOOKUP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349946" y="2122487"/>
            <a:ext cx="5440045" cy="2913380"/>
            <a:chOff x="1349946" y="2122487"/>
            <a:chExt cx="5440045" cy="29133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9407" y="2132075"/>
              <a:ext cx="5420868" cy="28940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54708" y="2127250"/>
              <a:ext cx="5430520" cy="2903855"/>
            </a:xfrm>
            <a:custGeom>
              <a:avLst/>
              <a:gdLst/>
              <a:ahLst/>
              <a:cxnLst/>
              <a:rect l="l" t="t" r="r" b="b"/>
              <a:pathLst>
                <a:path w="5430520" h="2903854">
                  <a:moveTo>
                    <a:pt x="0" y="2903601"/>
                  </a:moveTo>
                  <a:lnTo>
                    <a:pt x="5430393" y="2903601"/>
                  </a:lnTo>
                  <a:lnTo>
                    <a:pt x="5430393" y="0"/>
                  </a:lnTo>
                  <a:lnTo>
                    <a:pt x="0" y="0"/>
                  </a:lnTo>
                  <a:lnTo>
                    <a:pt x="0" y="2903601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51782" y="2669286"/>
              <a:ext cx="2321560" cy="2286000"/>
            </a:xfrm>
            <a:custGeom>
              <a:avLst/>
              <a:gdLst/>
              <a:ahLst/>
              <a:cxnLst/>
              <a:rect l="l" t="t" r="r" b="b"/>
              <a:pathLst>
                <a:path w="2321559" h="2286000">
                  <a:moveTo>
                    <a:pt x="0" y="2286000"/>
                  </a:moveTo>
                  <a:lnTo>
                    <a:pt x="2321052" y="2286000"/>
                  </a:lnTo>
                  <a:lnTo>
                    <a:pt x="2321052" y="0"/>
                  </a:lnTo>
                  <a:lnTo>
                    <a:pt x="0" y="0"/>
                  </a:lnTo>
                  <a:lnTo>
                    <a:pt x="0" y="228600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20951" y="3041141"/>
              <a:ext cx="2673350" cy="837565"/>
            </a:xfrm>
            <a:custGeom>
              <a:avLst/>
              <a:gdLst/>
              <a:ahLst/>
              <a:cxnLst/>
              <a:rect l="l" t="t" r="r" b="b"/>
              <a:pathLst>
                <a:path w="2673350" h="837564">
                  <a:moveTo>
                    <a:pt x="2592832" y="355854"/>
                  </a:moveTo>
                  <a:lnTo>
                    <a:pt x="80263" y="355854"/>
                  </a:lnTo>
                  <a:lnTo>
                    <a:pt x="49023" y="362162"/>
                  </a:lnTo>
                  <a:lnTo>
                    <a:pt x="23510" y="379364"/>
                  </a:lnTo>
                  <a:lnTo>
                    <a:pt x="6308" y="404877"/>
                  </a:lnTo>
                  <a:lnTo>
                    <a:pt x="0" y="436118"/>
                  </a:lnTo>
                  <a:lnTo>
                    <a:pt x="0" y="757174"/>
                  </a:lnTo>
                  <a:lnTo>
                    <a:pt x="6308" y="788414"/>
                  </a:lnTo>
                  <a:lnTo>
                    <a:pt x="23510" y="813927"/>
                  </a:lnTo>
                  <a:lnTo>
                    <a:pt x="49023" y="831129"/>
                  </a:lnTo>
                  <a:lnTo>
                    <a:pt x="80263" y="837438"/>
                  </a:lnTo>
                  <a:lnTo>
                    <a:pt x="2592832" y="837438"/>
                  </a:lnTo>
                  <a:lnTo>
                    <a:pt x="2624072" y="831129"/>
                  </a:lnTo>
                  <a:lnTo>
                    <a:pt x="2649585" y="813927"/>
                  </a:lnTo>
                  <a:lnTo>
                    <a:pt x="2666787" y="788414"/>
                  </a:lnTo>
                  <a:lnTo>
                    <a:pt x="2673096" y="757174"/>
                  </a:lnTo>
                  <a:lnTo>
                    <a:pt x="2673096" y="436118"/>
                  </a:lnTo>
                  <a:lnTo>
                    <a:pt x="2666787" y="404877"/>
                  </a:lnTo>
                  <a:lnTo>
                    <a:pt x="2649585" y="379364"/>
                  </a:lnTo>
                  <a:lnTo>
                    <a:pt x="2624072" y="362162"/>
                  </a:lnTo>
                  <a:lnTo>
                    <a:pt x="2592832" y="355854"/>
                  </a:lnTo>
                  <a:close/>
                </a:path>
                <a:path w="2673350" h="837564">
                  <a:moveTo>
                    <a:pt x="615696" y="0"/>
                  </a:moveTo>
                  <a:lnTo>
                    <a:pt x="445516" y="355854"/>
                  </a:lnTo>
                  <a:lnTo>
                    <a:pt x="1113790" y="355854"/>
                  </a:lnTo>
                  <a:lnTo>
                    <a:pt x="615696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20951" y="3041141"/>
              <a:ext cx="2673350" cy="837565"/>
            </a:xfrm>
            <a:custGeom>
              <a:avLst/>
              <a:gdLst/>
              <a:ahLst/>
              <a:cxnLst/>
              <a:rect l="l" t="t" r="r" b="b"/>
              <a:pathLst>
                <a:path w="2673350" h="837564">
                  <a:moveTo>
                    <a:pt x="0" y="436118"/>
                  </a:moveTo>
                  <a:lnTo>
                    <a:pt x="6308" y="404877"/>
                  </a:lnTo>
                  <a:lnTo>
                    <a:pt x="23510" y="379364"/>
                  </a:lnTo>
                  <a:lnTo>
                    <a:pt x="49023" y="362162"/>
                  </a:lnTo>
                  <a:lnTo>
                    <a:pt x="80263" y="355854"/>
                  </a:lnTo>
                  <a:lnTo>
                    <a:pt x="445516" y="355854"/>
                  </a:lnTo>
                  <a:lnTo>
                    <a:pt x="615696" y="0"/>
                  </a:lnTo>
                  <a:lnTo>
                    <a:pt x="1113790" y="355854"/>
                  </a:lnTo>
                  <a:lnTo>
                    <a:pt x="2592832" y="355854"/>
                  </a:lnTo>
                  <a:lnTo>
                    <a:pt x="2624072" y="362162"/>
                  </a:lnTo>
                  <a:lnTo>
                    <a:pt x="2649585" y="379364"/>
                  </a:lnTo>
                  <a:lnTo>
                    <a:pt x="2666787" y="404877"/>
                  </a:lnTo>
                  <a:lnTo>
                    <a:pt x="2673096" y="436118"/>
                  </a:lnTo>
                  <a:lnTo>
                    <a:pt x="2673096" y="556513"/>
                  </a:lnTo>
                  <a:lnTo>
                    <a:pt x="2673096" y="757174"/>
                  </a:lnTo>
                  <a:lnTo>
                    <a:pt x="2666787" y="788414"/>
                  </a:lnTo>
                  <a:lnTo>
                    <a:pt x="2649585" y="813927"/>
                  </a:lnTo>
                  <a:lnTo>
                    <a:pt x="2624072" y="831129"/>
                  </a:lnTo>
                  <a:lnTo>
                    <a:pt x="2592832" y="837438"/>
                  </a:lnTo>
                  <a:lnTo>
                    <a:pt x="1113790" y="837438"/>
                  </a:lnTo>
                  <a:lnTo>
                    <a:pt x="445516" y="837438"/>
                  </a:lnTo>
                  <a:lnTo>
                    <a:pt x="80263" y="837438"/>
                  </a:lnTo>
                  <a:lnTo>
                    <a:pt x="49023" y="831129"/>
                  </a:lnTo>
                  <a:lnTo>
                    <a:pt x="23510" y="813927"/>
                  </a:lnTo>
                  <a:lnTo>
                    <a:pt x="6308" y="788414"/>
                  </a:lnTo>
                  <a:lnTo>
                    <a:pt x="0" y="757174"/>
                  </a:lnTo>
                  <a:lnTo>
                    <a:pt x="0" y="556513"/>
                  </a:lnTo>
                  <a:lnTo>
                    <a:pt x="0" y="436118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75915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729865" algn="l"/>
                <a:tab pos="3187065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ข้อควรทราบเมื่อตั้งค่า </a:t>
            </a:r>
            <a:r>
              <a:rPr lang="ja-JP" altLang="en-US" sz="2800" spc="-5" dirty="0">
                <a:solidFill>
                  <a:srgbClr val="FFFFFF"/>
                </a:solidFill>
              </a:rPr>
              <a:t>	</a:t>
            </a:r>
            <a:r>
              <a:rPr lang="ja-JP" altLang="en-US" sz="1800" spc="-5" dirty="0">
                <a:solidFill>
                  <a:srgbClr val="FFFFFF"/>
                </a:solidFill>
              </a:rPr>
              <a:t>②</a:t>
            </a:r>
            <a:r>
              <a:rPr lang="th-TH" altLang="ja-JP" sz="1800" spc="-5" dirty="0">
                <a:solidFill>
                  <a:srgbClr val="FFFFFF"/>
                </a:solidFill>
              </a:rPr>
              <a:t>  ข้อยกเว้นที่ </a:t>
            </a:r>
            <a:r>
              <a:rPr lang="ja-JP" altLang="en-US" sz="1800" spc="-5" dirty="0">
                <a:solidFill>
                  <a:srgbClr val="FFFFFF"/>
                </a:solidFill>
              </a:rPr>
              <a:t>①</a:t>
            </a:r>
            <a:endParaRPr sz="1800" dirty="0"/>
          </a:p>
        </p:txBody>
      </p:sp>
      <p:sp>
        <p:nvSpPr>
          <p:cNvPr id="10" name="object 10"/>
          <p:cNvSpPr txBox="1"/>
          <p:nvPr/>
        </p:nvSpPr>
        <p:spPr>
          <a:xfrm>
            <a:off x="1624075" y="3431285"/>
            <a:ext cx="23990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สูตรคำนวณคือ 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spc="25" dirty="0">
                <a:solidFill>
                  <a:srgbClr val="FFFFFF"/>
                </a:solidFill>
                <a:latin typeface="Yu Gothic"/>
                <a:cs typeface="Yu Gothic"/>
              </a:rPr>
              <a:t>=VLOOKUP(F3,J3:L12,3,FALSE)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560184" y="2256917"/>
            <a:ext cx="4276090" cy="1651000"/>
            <a:chOff x="6560184" y="2256917"/>
            <a:chExt cx="4276090" cy="1651000"/>
          </a:xfrm>
        </p:grpSpPr>
        <p:sp>
          <p:nvSpPr>
            <p:cNvPr id="12" name="object 12"/>
            <p:cNvSpPr/>
            <p:nvPr/>
          </p:nvSpPr>
          <p:spPr>
            <a:xfrm>
              <a:off x="6563359" y="2260092"/>
              <a:ext cx="4269740" cy="1644650"/>
            </a:xfrm>
            <a:custGeom>
              <a:avLst/>
              <a:gdLst/>
              <a:ahLst/>
              <a:cxnLst/>
              <a:rect l="l" t="t" r="r" b="b"/>
              <a:pathLst>
                <a:path w="4269740" h="1644650">
                  <a:moveTo>
                    <a:pt x="4269232" y="1370330"/>
                  </a:moveTo>
                  <a:lnTo>
                    <a:pt x="517144" y="1370330"/>
                  </a:lnTo>
                  <a:lnTo>
                    <a:pt x="521558" y="1419599"/>
                  </a:lnTo>
                  <a:lnTo>
                    <a:pt x="534287" y="1465969"/>
                  </a:lnTo>
                  <a:lnTo>
                    <a:pt x="554557" y="1508665"/>
                  </a:lnTo>
                  <a:lnTo>
                    <a:pt x="581593" y="1546916"/>
                  </a:lnTo>
                  <a:lnTo>
                    <a:pt x="614623" y="1579946"/>
                  </a:lnTo>
                  <a:lnTo>
                    <a:pt x="652874" y="1606982"/>
                  </a:lnTo>
                  <a:lnTo>
                    <a:pt x="695570" y="1627252"/>
                  </a:lnTo>
                  <a:lnTo>
                    <a:pt x="741940" y="1639981"/>
                  </a:lnTo>
                  <a:lnTo>
                    <a:pt x="791210" y="1644396"/>
                  </a:lnTo>
                  <a:lnTo>
                    <a:pt x="3995166" y="1644396"/>
                  </a:lnTo>
                  <a:lnTo>
                    <a:pt x="4044435" y="1639981"/>
                  </a:lnTo>
                  <a:lnTo>
                    <a:pt x="4090805" y="1627252"/>
                  </a:lnTo>
                  <a:lnTo>
                    <a:pt x="4133501" y="1606982"/>
                  </a:lnTo>
                  <a:lnTo>
                    <a:pt x="4171752" y="1579946"/>
                  </a:lnTo>
                  <a:lnTo>
                    <a:pt x="4204782" y="1546916"/>
                  </a:lnTo>
                  <a:lnTo>
                    <a:pt x="4231818" y="1508665"/>
                  </a:lnTo>
                  <a:lnTo>
                    <a:pt x="4252088" y="1465969"/>
                  </a:lnTo>
                  <a:lnTo>
                    <a:pt x="4264817" y="1419599"/>
                  </a:lnTo>
                  <a:lnTo>
                    <a:pt x="4269232" y="1370330"/>
                  </a:lnTo>
                  <a:close/>
                </a:path>
                <a:path w="4269740" h="1644650">
                  <a:moveTo>
                    <a:pt x="3995166" y="0"/>
                  </a:moveTo>
                  <a:lnTo>
                    <a:pt x="791210" y="0"/>
                  </a:lnTo>
                  <a:lnTo>
                    <a:pt x="741940" y="4414"/>
                  </a:lnTo>
                  <a:lnTo>
                    <a:pt x="695570" y="17143"/>
                  </a:lnTo>
                  <a:lnTo>
                    <a:pt x="652874" y="37413"/>
                  </a:lnTo>
                  <a:lnTo>
                    <a:pt x="614623" y="64449"/>
                  </a:lnTo>
                  <a:lnTo>
                    <a:pt x="581593" y="97479"/>
                  </a:lnTo>
                  <a:lnTo>
                    <a:pt x="554557" y="135730"/>
                  </a:lnTo>
                  <a:lnTo>
                    <a:pt x="534287" y="178426"/>
                  </a:lnTo>
                  <a:lnTo>
                    <a:pt x="521558" y="224796"/>
                  </a:lnTo>
                  <a:lnTo>
                    <a:pt x="517144" y="274066"/>
                  </a:lnTo>
                  <a:lnTo>
                    <a:pt x="517144" y="959231"/>
                  </a:lnTo>
                  <a:lnTo>
                    <a:pt x="0" y="1419733"/>
                  </a:lnTo>
                  <a:lnTo>
                    <a:pt x="517144" y="1370330"/>
                  </a:lnTo>
                  <a:lnTo>
                    <a:pt x="4269232" y="1370330"/>
                  </a:lnTo>
                  <a:lnTo>
                    <a:pt x="4269232" y="274066"/>
                  </a:lnTo>
                  <a:lnTo>
                    <a:pt x="4264817" y="224796"/>
                  </a:lnTo>
                  <a:lnTo>
                    <a:pt x="4252088" y="178426"/>
                  </a:lnTo>
                  <a:lnTo>
                    <a:pt x="4231818" y="135730"/>
                  </a:lnTo>
                  <a:lnTo>
                    <a:pt x="4204782" y="97479"/>
                  </a:lnTo>
                  <a:lnTo>
                    <a:pt x="4171752" y="64449"/>
                  </a:lnTo>
                  <a:lnTo>
                    <a:pt x="4133501" y="37413"/>
                  </a:lnTo>
                  <a:lnTo>
                    <a:pt x="4090805" y="17143"/>
                  </a:lnTo>
                  <a:lnTo>
                    <a:pt x="4044435" y="4414"/>
                  </a:lnTo>
                  <a:lnTo>
                    <a:pt x="3995166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563359" y="2260092"/>
              <a:ext cx="4269740" cy="1644650"/>
            </a:xfrm>
            <a:custGeom>
              <a:avLst/>
              <a:gdLst/>
              <a:ahLst/>
              <a:cxnLst/>
              <a:rect l="l" t="t" r="r" b="b"/>
              <a:pathLst>
                <a:path w="4269740" h="1644650">
                  <a:moveTo>
                    <a:pt x="517144" y="274066"/>
                  </a:moveTo>
                  <a:lnTo>
                    <a:pt x="521558" y="224796"/>
                  </a:lnTo>
                  <a:lnTo>
                    <a:pt x="534287" y="178426"/>
                  </a:lnTo>
                  <a:lnTo>
                    <a:pt x="554557" y="135730"/>
                  </a:lnTo>
                  <a:lnTo>
                    <a:pt x="581593" y="97479"/>
                  </a:lnTo>
                  <a:lnTo>
                    <a:pt x="614623" y="64449"/>
                  </a:lnTo>
                  <a:lnTo>
                    <a:pt x="652874" y="37413"/>
                  </a:lnTo>
                  <a:lnTo>
                    <a:pt x="695570" y="17143"/>
                  </a:lnTo>
                  <a:lnTo>
                    <a:pt x="741940" y="4414"/>
                  </a:lnTo>
                  <a:lnTo>
                    <a:pt x="791210" y="0"/>
                  </a:lnTo>
                  <a:lnTo>
                    <a:pt x="1142492" y="0"/>
                  </a:lnTo>
                  <a:lnTo>
                    <a:pt x="2080514" y="0"/>
                  </a:lnTo>
                  <a:lnTo>
                    <a:pt x="3995166" y="0"/>
                  </a:lnTo>
                  <a:lnTo>
                    <a:pt x="4044435" y="4414"/>
                  </a:lnTo>
                  <a:lnTo>
                    <a:pt x="4090805" y="17143"/>
                  </a:lnTo>
                  <a:lnTo>
                    <a:pt x="4133501" y="37413"/>
                  </a:lnTo>
                  <a:lnTo>
                    <a:pt x="4171752" y="64449"/>
                  </a:lnTo>
                  <a:lnTo>
                    <a:pt x="4204782" y="97479"/>
                  </a:lnTo>
                  <a:lnTo>
                    <a:pt x="4231818" y="135730"/>
                  </a:lnTo>
                  <a:lnTo>
                    <a:pt x="4252088" y="178426"/>
                  </a:lnTo>
                  <a:lnTo>
                    <a:pt x="4264817" y="224796"/>
                  </a:lnTo>
                  <a:lnTo>
                    <a:pt x="4269232" y="274066"/>
                  </a:lnTo>
                  <a:lnTo>
                    <a:pt x="4269232" y="959231"/>
                  </a:lnTo>
                  <a:lnTo>
                    <a:pt x="4269232" y="1370330"/>
                  </a:lnTo>
                  <a:lnTo>
                    <a:pt x="4264817" y="1419599"/>
                  </a:lnTo>
                  <a:lnTo>
                    <a:pt x="4252088" y="1465969"/>
                  </a:lnTo>
                  <a:lnTo>
                    <a:pt x="4231818" y="1508665"/>
                  </a:lnTo>
                  <a:lnTo>
                    <a:pt x="4204782" y="1546916"/>
                  </a:lnTo>
                  <a:lnTo>
                    <a:pt x="4171752" y="1579946"/>
                  </a:lnTo>
                  <a:lnTo>
                    <a:pt x="4133501" y="1606982"/>
                  </a:lnTo>
                  <a:lnTo>
                    <a:pt x="4090805" y="1627252"/>
                  </a:lnTo>
                  <a:lnTo>
                    <a:pt x="4044435" y="1639981"/>
                  </a:lnTo>
                  <a:lnTo>
                    <a:pt x="3995166" y="1644396"/>
                  </a:lnTo>
                  <a:lnTo>
                    <a:pt x="2080514" y="1644396"/>
                  </a:lnTo>
                  <a:lnTo>
                    <a:pt x="1142492" y="1644396"/>
                  </a:lnTo>
                  <a:lnTo>
                    <a:pt x="791210" y="1644396"/>
                  </a:lnTo>
                  <a:lnTo>
                    <a:pt x="741940" y="1639981"/>
                  </a:lnTo>
                  <a:lnTo>
                    <a:pt x="695570" y="1627252"/>
                  </a:lnTo>
                  <a:lnTo>
                    <a:pt x="652874" y="1606982"/>
                  </a:lnTo>
                  <a:lnTo>
                    <a:pt x="614623" y="1579946"/>
                  </a:lnTo>
                  <a:lnTo>
                    <a:pt x="581593" y="1546916"/>
                  </a:lnTo>
                  <a:lnTo>
                    <a:pt x="554557" y="1508665"/>
                  </a:lnTo>
                  <a:lnTo>
                    <a:pt x="534287" y="1465969"/>
                  </a:lnTo>
                  <a:lnTo>
                    <a:pt x="521558" y="1419599"/>
                  </a:lnTo>
                  <a:lnTo>
                    <a:pt x="517144" y="1370330"/>
                  </a:lnTo>
                  <a:lnTo>
                    <a:pt x="0" y="1419733"/>
                  </a:lnTo>
                  <a:lnTo>
                    <a:pt x="517144" y="959231"/>
                  </a:lnTo>
                  <a:lnTo>
                    <a:pt x="517144" y="274066"/>
                  </a:lnTo>
                  <a:close/>
                </a:path>
              </a:pathLst>
            </a:custGeom>
            <a:ln w="6349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7240016" y="2335530"/>
            <a:ext cx="3407410" cy="14777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3655" algn="just">
              <a:lnSpc>
                <a:spcPct val="111300"/>
              </a:lnSpc>
              <a:spcBef>
                <a:spcPts val="9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เซลล์ที่อยู่ภายในช่วงนี้ (อาร์กิวเมนต์: เซลล์ที่ส่งกลับผลลัพธ์การคำนวณไปยังฟังก์ชัน) สามารถส่งกลับผลลัพธ์ได้โดยไม่ต้องตั้งค่าคลัสเตอร์</a:t>
            </a:r>
          </a:p>
          <a:p>
            <a:pPr marL="12700" marR="33655" algn="just">
              <a:lnSpc>
                <a:spcPct val="111300"/>
              </a:lnSpc>
              <a:spcBef>
                <a:spcPts val="9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*คุณยังสามารถกำหนดการตั้งค่าคลัสเตอร์ได้</a:t>
            </a:r>
          </a:p>
          <a:p>
            <a:pPr marL="12700" marR="33655" algn="just">
              <a:lnSpc>
                <a:spcPct val="111300"/>
              </a:lnSpc>
              <a:spcBef>
                <a:spcPts val="9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นอกจากนี้ช่วงนี้อาจอยู่นอกช่วงการพิมพ์หรือเท่ากัน</a:t>
            </a:r>
          </a:p>
          <a:p>
            <a:pPr marL="12700" marR="33655" algn="just">
              <a:lnSpc>
                <a:spcPct val="111300"/>
              </a:lnSpc>
              <a:spcBef>
                <a:spcPts val="9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ผลลัพธ์การคำนวณจะถูกส่งกลับแม้ว่าจะอยู่ในแผ่นงานแยกต่างหากภายในข้อกำหนดของแบบฟอร์มก็ตาม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071372" y="5591555"/>
            <a:ext cx="10064750" cy="316112"/>
          </a:xfrm>
          <a:prstGeom prst="rect">
            <a:avLst/>
          </a:prstGeom>
          <a:solidFill>
            <a:srgbClr val="CCFFCC"/>
          </a:solidFill>
          <a:ln w="12700">
            <a:solidFill>
              <a:srgbClr val="000000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85"/>
              </a:spcBef>
            </a:pPr>
            <a:r>
              <a:rPr lang="th-TH" sz="1400" b="1" dirty="0">
                <a:latin typeface="Microsoft YaHei"/>
                <a:cs typeface="Microsoft YaHei"/>
              </a:rPr>
              <a:t>[อ้างอิง] </a:t>
            </a:r>
            <a:r>
              <a:rPr lang="th-TH" sz="1200" dirty="0">
                <a:latin typeface="Yu Gothic"/>
                <a:cs typeface="Yu Gothic"/>
              </a:rPr>
              <a:t>บนแท็บเล็ต เนื้อหาของอาร์กิวเมนต์จะไม่แสดง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2" y="829132"/>
            <a:ext cx="10919613" cy="4711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100"/>
              </a:spcBef>
              <a:buClr>
                <a:srgbClr val="1F3863"/>
              </a:buClr>
              <a:buFont typeface="Microsoft YaHei"/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ในคลัสเตอร์ตรวจสอบ การตรวจสอบมีข้อมูล "</a:t>
            </a:r>
            <a:r>
              <a:rPr lang="en-US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TRUE"</a:t>
            </a:r>
            <a:endParaRPr sz="1800" dirty="0">
              <a:latin typeface="Microsoft YaHei"/>
              <a:cs typeface="Microsoft YaHei"/>
            </a:endParaRPr>
          </a:p>
          <a:p>
            <a:pPr marL="283845" indent="-271780">
              <a:lnSpc>
                <a:spcPct val="100000"/>
              </a:lnSpc>
              <a:spcBef>
                <a:spcPts val="1515"/>
              </a:spcBef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มีประเภทคลัสเตอร์ (ด้านล่าง) ที่ไม่สามารถรวมไว้ในสูตรการคำนวณได้</a:t>
            </a:r>
            <a:endParaRPr sz="18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29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รูปแบบบันทึกย่อที่เขียนด้วยลายมือ บันทึกที่เขียนด้วยลายมือฟรี วาดฟรี รูปภาพ การสร้าง การตรวจทาน การอนุมัติ การดำเนินการ พิน หมายเลขพิน ตำแหน่งพิน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400"/>
              </a:spcBef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คำนวณโดยพิจารณาเซลล์ที่ผสานเป็น "หนึ่งคลัสเตอร์"</a:t>
            </a:r>
            <a:endParaRPr sz="18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29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ฟังก์ชัน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COUNTBLANK (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ฟังก์ชันที่ส่งกลับจำนวนเซลล์ว่างในช่วงที่ระบุ)</a:t>
            </a:r>
            <a:endParaRPr sz="1400" dirty="0">
              <a:latin typeface="Yu Gothic"/>
              <a:cs typeface="Yu Gothic"/>
            </a:endParaRPr>
          </a:p>
          <a:p>
            <a:pPr marL="547370" lvl="1" indent="-264160">
              <a:lnSpc>
                <a:spcPct val="100000"/>
              </a:lnSpc>
              <a:spcBef>
                <a:spcPts val="1175"/>
              </a:spcBef>
              <a:buChar char="•"/>
              <a:tabLst>
                <a:tab pos="548005" algn="l"/>
              </a:tabLst>
            </a:pP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ส่งคืน "จำนวนเซลล์" ว่างในช่วง แม้ว่าจะรวมเซลล์แล้วก็ตาม</a:t>
            </a:r>
            <a:endParaRPr sz="1400" dirty="0">
              <a:latin typeface="Yu Gothic"/>
              <a:cs typeface="Yu Gothic"/>
            </a:endParaRPr>
          </a:p>
          <a:p>
            <a:pPr marL="547370" lvl="1" indent="-264160">
              <a:lnSpc>
                <a:spcPct val="100000"/>
              </a:lnSpc>
              <a:spcBef>
                <a:spcPts val="1175"/>
              </a:spcBef>
              <a:buChar char="•"/>
              <a:tabLst>
                <a:tab pos="548005" algn="l"/>
              </a:tabLst>
            </a:pP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-Reporter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ส่งคืน "จำนวนคลัสเตอร์" โดยมีเซลล์ที่รวมกันเป็น "หนึ่งคลัสเตอร์" ดังนั้นผลต่างของการคำนวณจะปรากฏขึ้น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405"/>
              </a:spcBef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หากไม่ได้ป้อนคลัสเตอร์อ้างอิง ผลการคำนวณจะเป็น "0"</a:t>
            </a:r>
            <a:endParaRPr sz="1800" dirty="0">
              <a:latin typeface="Microsoft YaHei"/>
              <a:cs typeface="Microsoft YaHei"/>
            </a:endParaRPr>
          </a:p>
          <a:p>
            <a:pPr marL="283845" marR="5080">
              <a:lnSpc>
                <a:spcPct val="150000"/>
              </a:lnSpc>
              <a:spcBef>
                <a:spcPts val="445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หากคุณต้องการแสดง "ว่าง" ในกลุ่มสูตรการคำนวณเมื่อไม่ได้ป้อนปลายทางการอ้างอิง คุณสามารถซ้อนสูตรการคำนวณด้วยฟังก์ชัน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IF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ที่ระบุว่า "หากไม่ได้ป้อนคลัสเตอร์ปลายทางการอ้างอิง ผลลัพธ์การคำนวณจะว่างเปล่า" เราสามารถรองรับได้ 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405"/>
              </a:spcBef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ไม่มีการจำกัดลำดับชั้นสำหรับการซ้อนฟังก์ชัน </a:t>
            </a:r>
            <a:r>
              <a:rPr lang="en-US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IF</a:t>
            </a:r>
            <a:endParaRPr sz="1800" dirty="0">
              <a:latin typeface="Microsoft YaHei"/>
              <a:cs typeface="Microsoft YaHei"/>
            </a:endParaRPr>
          </a:p>
          <a:p>
            <a:pPr marL="547370" lvl="1" indent="-264160">
              <a:lnSpc>
                <a:spcPct val="100000"/>
              </a:lnSpc>
              <a:spcBef>
                <a:spcPts val="1290"/>
              </a:spcBef>
              <a:buChar char="•"/>
              <a:tabLst>
                <a:tab pos="54800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อย่างไรก็ตาม เลเยอร์ที่ลึกกว่าอาจส่งผลต่อประสิทธิภาพ ดังนั้นโปรดใช้เลเยอร์ประมาณ 32 เลเยอร์เป็นแนวทาง 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62199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729865" algn="l"/>
                <a:tab pos="3187065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ข้อควรทราบเมื่อตั้งค่า </a:t>
            </a:r>
            <a:r>
              <a:rPr sz="2800" spc="-5" dirty="0">
                <a:solidFill>
                  <a:srgbClr val="FFFFFF"/>
                </a:solidFill>
              </a:rPr>
              <a:t>	</a:t>
            </a:r>
            <a:r>
              <a:rPr sz="1800" spc="-5" dirty="0">
                <a:solidFill>
                  <a:srgbClr val="FFFFFF"/>
                </a:solidFill>
              </a:rPr>
              <a:t>③</a:t>
            </a:r>
            <a:r>
              <a:rPr lang="en-US" sz="1800" spc="-5" dirty="0">
                <a:solidFill>
                  <a:srgbClr val="FFFFFF"/>
                </a:solidFill>
              </a:rPr>
              <a:t>  </a:t>
            </a:r>
            <a:r>
              <a:rPr lang="th-TH" sz="1800" spc="-5" dirty="0">
                <a:solidFill>
                  <a:srgbClr val="FFFFFF"/>
                </a:solidFill>
              </a:rPr>
              <a:t>อื่นๆ</a:t>
            </a:r>
            <a:endParaRPr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851408"/>
            <a:ext cx="8940800" cy="2651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คุณสามารถแปลงค่าที่คำนวณเป็นค่าซีเรียลและแสดงในรูปแบบปี เดือน วัน หรือเวลาได้</a:t>
            </a:r>
            <a:endParaRPr sz="1800" dirty="0">
              <a:latin typeface="Microsoft YaHei"/>
              <a:cs typeface="Microsoft YaHei"/>
            </a:endParaRPr>
          </a:p>
          <a:p>
            <a:pPr marL="300355">
              <a:lnSpc>
                <a:spcPct val="100000"/>
              </a:lnSpc>
              <a:spcBef>
                <a:spcPts val="1300"/>
              </a:spcBef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ค่าซีเรียลคืออะไร?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71500" indent="-271780">
              <a:lnSpc>
                <a:spcPct val="100000"/>
              </a:lnSpc>
              <a:spcBef>
                <a:spcPts val="1175"/>
              </a:spcBef>
              <a:buChar char="•"/>
              <a:tabLst>
                <a:tab pos="57213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ในกรณีของปี เดือน และวัน วันที่ 1 มกราคม 1900 จะถูกตั้งค่าเป็น "1" และ "จำนวนวันที่ผ่านไป" จะแสดงเป็นตัวเลข </a:t>
            </a:r>
            <a:endParaRPr lang="ja-JP" altLang="en-US" sz="1400" dirty="0">
              <a:latin typeface="Yu Gothic"/>
              <a:cs typeface="Yu Gothic"/>
            </a:endParaRPr>
          </a:p>
          <a:p>
            <a:pPr marL="571500" indent="-271780">
              <a:lnSpc>
                <a:spcPct val="100000"/>
              </a:lnSpc>
              <a:spcBef>
                <a:spcPts val="1175"/>
              </a:spcBef>
              <a:buChar char="•"/>
              <a:tabLst>
                <a:tab pos="57213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เวลาหรือเวลาคือค่าที่มี 24 ชั่วโมงแทนที่ด้วยจำนวนเต็ม "1" (เช่น "6 ชั่วโมงพอดี" คือ "0.25")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"แสดงรูปแบบผลการคำนวณ" ที่สามารถตั้งค่าได้ในกลุ่มสูตรการคำนวณ (เช่น "6 ชั่วโมงพอดี")</a:t>
            </a:r>
            <a:endParaRPr sz="1400" dirty="0">
              <a:latin typeface="Microsoft YaHei"/>
              <a:cs typeface="Microsoft YaHei"/>
            </a:endParaRPr>
          </a:p>
          <a:p>
            <a:pPr marL="300355">
              <a:lnSpc>
                <a:spcPct val="100000"/>
              </a:lnSpc>
              <a:spcBef>
                <a:spcPts val="118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sz="1400" b="1" spc="26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อื่นๆ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71500">
              <a:lnSpc>
                <a:spcPct val="100000"/>
              </a:lnSpc>
              <a:spcBef>
                <a:spcPts val="1175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แสดงค่าที่คำนวณได้เป็นค่าซีเรียล </a:t>
            </a:r>
            <a:endParaRPr lang="th-TH"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08227" y="3625722"/>
            <a:ext cx="52292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400" spc="735" dirty="0">
                <a:solidFill>
                  <a:srgbClr val="585858"/>
                </a:solidFill>
                <a:latin typeface="Yu Gothic"/>
                <a:cs typeface="Yu Gothic"/>
              </a:rPr>
              <a:t>* </a:t>
            </a:r>
            <a:r>
              <a:rPr sz="1400" spc="-13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ค่าซีเรียล 6 ชั่วโมง “0.25 (=1×6)” จะปรากฏขึ้น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2329" y="3988689"/>
            <a:ext cx="5813425" cy="1691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r>
              <a:rPr sz="1400" b="1" spc="26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วันเวลา</a:t>
            </a:r>
            <a:endParaRPr sz="14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18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แสดงปี เดือน วัน หรือเวลาที่ผลการคำนวณในรูปแบบที่กำหนด </a:t>
            </a:r>
            <a:endParaRPr sz="1400" dirty="0">
              <a:latin typeface="Yu Gothic"/>
              <a:cs typeface="Yu Gothic"/>
            </a:endParaRPr>
          </a:p>
          <a:p>
            <a:pPr marL="283845">
              <a:lnSpc>
                <a:spcPct val="100000"/>
              </a:lnSpc>
              <a:spcBef>
                <a:spcPts val="1175"/>
              </a:spcBef>
            </a:pPr>
            <a:r>
              <a:rPr sz="1400" spc="735" dirty="0">
                <a:solidFill>
                  <a:srgbClr val="585858"/>
                </a:solidFill>
                <a:latin typeface="Yu Gothic"/>
                <a:cs typeface="Yu Gothic"/>
              </a:rPr>
              <a:t>*</a:t>
            </a:r>
            <a:r>
              <a:rPr sz="1400" spc="28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ด้วยการจัดรูปแบบทางด้านขวา "6 ชั่วโมง" จะแสดงเป็น "6:00"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③</a:t>
            </a:r>
            <a:r>
              <a:rPr sz="1400" b="1" spc="26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สตริง</a:t>
            </a:r>
            <a:endParaRPr sz="14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18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บังคับแปลงค่าซีเรียลที่เป็นผลลัพธ์การคำนวณเป็นสตริงและแสดงค่าดังกล่าว 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457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ผลการคำนวณและ “ค่าซีเรียล”</a:t>
            </a:r>
            <a:endParaRPr sz="2800" dirty="0"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7041292" y="2918205"/>
          <a:ext cx="4151629" cy="27493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51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8698">
                <a:tc>
                  <a:txBody>
                    <a:bodyPr/>
                    <a:lstStyle/>
                    <a:p>
                      <a:pPr marL="173990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b="1" dirty="0">
                          <a:latin typeface="Microsoft YaHei"/>
                          <a:cs typeface="Microsoft YaHei"/>
                        </a:rPr>
                        <a:t>「計算式」クラスターのパラメーター設定画面（抜粋）</a:t>
                      </a:r>
                      <a:endParaRPr sz="1200" dirty="0">
                        <a:latin typeface="Microsoft YaHei"/>
                        <a:cs typeface="Microsoft YaHe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 dirty="0">
                        <a:latin typeface="Times New Roman"/>
                        <a:cs typeface="Times New Roman"/>
                      </a:endParaRPr>
                    </a:p>
                    <a:p>
                      <a:pPr marL="97155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585858"/>
                          </a:solidFill>
                          <a:latin typeface="Microsoft YaHei"/>
                          <a:cs typeface="Microsoft YaHei"/>
                        </a:rPr>
                        <a:t>計算結果の表示フォーマット</a:t>
                      </a:r>
                      <a:endParaRPr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9525">
                      <a:solidFill>
                        <a:srgbClr val="40404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42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404040"/>
                      </a:solidFill>
                      <a:prstDash val="solid"/>
                    </a:lnL>
                    <a:lnR w="19050">
                      <a:solidFill>
                        <a:srgbClr val="404040"/>
                      </a:solidFill>
                      <a:prstDash val="solid"/>
                    </a:lnR>
                    <a:lnT w="9525">
                      <a:solidFill>
                        <a:srgbClr val="404040"/>
                      </a:solidFill>
                      <a:prstDash val="solid"/>
                    </a:lnT>
                    <a:lnB w="9525">
                      <a:solidFill>
                        <a:srgbClr val="40404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090">
                <a:tc>
                  <a:txBody>
                    <a:bodyPr/>
                    <a:lstStyle/>
                    <a:p>
                      <a:pPr marL="99060" marR="1910714"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r>
                        <a:rPr sz="1200" b="1" dirty="0">
                          <a:solidFill>
                            <a:srgbClr val="585858"/>
                          </a:solidFill>
                          <a:latin typeface="Microsoft YaHei"/>
                          <a:cs typeface="Microsoft YaHei"/>
                        </a:rPr>
                        <a:t>「年月日・時刻」とした場合</a:t>
                      </a:r>
                      <a:r>
                        <a:rPr sz="1200" b="1" spc="-740" dirty="0">
                          <a:solidFill>
                            <a:srgbClr val="585858"/>
                          </a:solidFill>
                          <a:latin typeface="Microsoft YaHei"/>
                          <a:cs typeface="Microsoft YaHei"/>
                        </a:rPr>
                        <a:t>の </a:t>
                      </a:r>
                      <a:r>
                        <a:rPr sz="1200" b="1" dirty="0">
                          <a:solidFill>
                            <a:srgbClr val="585858"/>
                          </a:solidFill>
                          <a:latin typeface="Microsoft YaHei"/>
                          <a:cs typeface="Microsoft YaHei"/>
                        </a:rPr>
                        <a:t>日付</a:t>
                      </a:r>
                      <a:r>
                        <a:rPr sz="1200" b="1" spc="135" dirty="0">
                          <a:solidFill>
                            <a:srgbClr val="585858"/>
                          </a:solidFill>
                          <a:latin typeface="Microsoft YaHei"/>
                          <a:cs typeface="Microsoft YaHei"/>
                        </a:rPr>
                        <a:t>/</a:t>
                      </a:r>
                      <a:r>
                        <a:rPr sz="1200" b="1" dirty="0">
                          <a:solidFill>
                            <a:srgbClr val="585858"/>
                          </a:solidFill>
                          <a:latin typeface="Microsoft YaHei"/>
                          <a:cs typeface="Microsoft YaHei"/>
                        </a:rPr>
                        <a:t>時刻の書式選択</a:t>
                      </a:r>
                      <a:endParaRPr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9525">
                      <a:solidFill>
                        <a:srgbClr val="404040"/>
                      </a:solidFill>
                      <a:prstDash val="solid"/>
                    </a:lnT>
                    <a:lnB w="9525">
                      <a:solidFill>
                        <a:srgbClr val="40404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3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404040"/>
                      </a:solidFill>
                      <a:prstDash val="solid"/>
                    </a:lnL>
                    <a:lnR w="19050">
                      <a:solidFill>
                        <a:srgbClr val="404040"/>
                      </a:solidFill>
                      <a:prstDash val="solid"/>
                    </a:lnR>
                    <a:lnT w="9525">
                      <a:solidFill>
                        <a:srgbClr val="404040"/>
                      </a:solidFill>
                      <a:prstDash val="solid"/>
                    </a:lnT>
                    <a:lnB w="19050">
                      <a:solidFill>
                        <a:srgbClr val="40404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3071" y="3688079"/>
            <a:ext cx="4146804" cy="96469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48500" y="5259323"/>
            <a:ext cx="4151376" cy="413003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9124188" y="4128515"/>
            <a:ext cx="1960245" cy="1487805"/>
            <a:chOff x="9124188" y="4128515"/>
            <a:chExt cx="1960245" cy="1487805"/>
          </a:xfrm>
        </p:grpSpPr>
        <p:sp>
          <p:nvSpPr>
            <p:cNvPr id="11" name="object 11"/>
            <p:cNvSpPr/>
            <p:nvPr/>
          </p:nvSpPr>
          <p:spPr>
            <a:xfrm>
              <a:off x="9143238" y="4147565"/>
              <a:ext cx="1922145" cy="1449705"/>
            </a:xfrm>
            <a:custGeom>
              <a:avLst/>
              <a:gdLst/>
              <a:ahLst/>
              <a:cxnLst/>
              <a:rect l="l" t="t" r="r" b="b"/>
              <a:pathLst>
                <a:path w="1922145" h="1449704">
                  <a:moveTo>
                    <a:pt x="306323" y="233172"/>
                  </a:moveTo>
                  <a:lnTo>
                    <a:pt x="1921763" y="233172"/>
                  </a:lnTo>
                  <a:lnTo>
                    <a:pt x="1921763" y="0"/>
                  </a:lnTo>
                  <a:lnTo>
                    <a:pt x="306323" y="0"/>
                  </a:lnTo>
                  <a:lnTo>
                    <a:pt x="306323" y="233172"/>
                  </a:lnTo>
                  <a:close/>
                </a:path>
                <a:path w="1922145" h="1449704">
                  <a:moveTo>
                    <a:pt x="0" y="1449324"/>
                  </a:moveTo>
                  <a:lnTo>
                    <a:pt x="1778507" y="1449324"/>
                  </a:lnTo>
                  <a:lnTo>
                    <a:pt x="1778507" y="1216152"/>
                  </a:lnTo>
                  <a:lnTo>
                    <a:pt x="0" y="1216152"/>
                  </a:lnTo>
                  <a:lnTo>
                    <a:pt x="0" y="144932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978644" y="4380483"/>
              <a:ext cx="297815" cy="984250"/>
            </a:xfrm>
            <a:custGeom>
              <a:avLst/>
              <a:gdLst/>
              <a:ahLst/>
              <a:cxnLst/>
              <a:rect l="l" t="t" r="r" b="b"/>
              <a:pathLst>
                <a:path w="297815" h="984250">
                  <a:moveTo>
                    <a:pt x="259333" y="0"/>
                  </a:moveTo>
                  <a:lnTo>
                    <a:pt x="258699" y="38100"/>
                  </a:lnTo>
                  <a:lnTo>
                    <a:pt x="296799" y="38608"/>
                  </a:lnTo>
                  <a:lnTo>
                    <a:pt x="297433" y="508"/>
                  </a:lnTo>
                  <a:lnTo>
                    <a:pt x="259333" y="0"/>
                  </a:lnTo>
                  <a:close/>
                </a:path>
                <a:path w="297815" h="984250">
                  <a:moveTo>
                    <a:pt x="257428" y="75692"/>
                  </a:moveTo>
                  <a:lnTo>
                    <a:pt x="256794" y="91313"/>
                  </a:lnTo>
                  <a:lnTo>
                    <a:pt x="255270" y="113157"/>
                  </a:lnTo>
                  <a:lnTo>
                    <a:pt x="293370" y="115697"/>
                  </a:lnTo>
                  <a:lnTo>
                    <a:pt x="294766" y="93091"/>
                  </a:lnTo>
                  <a:lnTo>
                    <a:pt x="295528" y="77216"/>
                  </a:lnTo>
                  <a:lnTo>
                    <a:pt x="257428" y="75692"/>
                  </a:lnTo>
                  <a:close/>
                </a:path>
                <a:path w="297815" h="984250">
                  <a:moveTo>
                    <a:pt x="256794" y="90805"/>
                  </a:moveTo>
                  <a:lnTo>
                    <a:pt x="256759" y="91313"/>
                  </a:lnTo>
                  <a:lnTo>
                    <a:pt x="256794" y="90805"/>
                  </a:lnTo>
                  <a:close/>
                </a:path>
                <a:path w="297815" h="984250">
                  <a:moveTo>
                    <a:pt x="252349" y="150622"/>
                  </a:moveTo>
                  <a:lnTo>
                    <a:pt x="249681" y="179070"/>
                  </a:lnTo>
                  <a:lnTo>
                    <a:pt x="248665" y="188087"/>
                  </a:lnTo>
                  <a:lnTo>
                    <a:pt x="286384" y="192532"/>
                  </a:lnTo>
                  <a:lnTo>
                    <a:pt x="287527" y="183007"/>
                  </a:lnTo>
                  <a:lnTo>
                    <a:pt x="290322" y="154305"/>
                  </a:lnTo>
                  <a:lnTo>
                    <a:pt x="252349" y="150622"/>
                  </a:lnTo>
                  <a:close/>
                </a:path>
                <a:path w="297815" h="984250">
                  <a:moveTo>
                    <a:pt x="249681" y="178689"/>
                  </a:moveTo>
                  <a:lnTo>
                    <a:pt x="249640" y="179070"/>
                  </a:lnTo>
                  <a:lnTo>
                    <a:pt x="249681" y="178689"/>
                  </a:lnTo>
                  <a:close/>
                </a:path>
                <a:path w="297815" h="984250">
                  <a:moveTo>
                    <a:pt x="244094" y="225425"/>
                  </a:moveTo>
                  <a:lnTo>
                    <a:pt x="238759" y="261239"/>
                  </a:lnTo>
                  <a:lnTo>
                    <a:pt x="238505" y="262636"/>
                  </a:lnTo>
                  <a:lnTo>
                    <a:pt x="276098" y="269113"/>
                  </a:lnTo>
                  <a:lnTo>
                    <a:pt x="276351" y="266954"/>
                  </a:lnTo>
                  <a:lnTo>
                    <a:pt x="281685" y="230886"/>
                  </a:lnTo>
                  <a:lnTo>
                    <a:pt x="244094" y="225425"/>
                  </a:lnTo>
                  <a:close/>
                </a:path>
                <a:path w="297815" h="984250">
                  <a:moveTo>
                    <a:pt x="238759" y="260731"/>
                  </a:moveTo>
                  <a:lnTo>
                    <a:pt x="238692" y="261239"/>
                  </a:lnTo>
                  <a:lnTo>
                    <a:pt x="238759" y="260731"/>
                  </a:lnTo>
                  <a:close/>
                </a:path>
                <a:path w="297815" h="984250">
                  <a:moveTo>
                    <a:pt x="263655" y="334010"/>
                  </a:moveTo>
                  <a:lnTo>
                    <a:pt x="224662" y="334010"/>
                  </a:lnTo>
                  <a:lnTo>
                    <a:pt x="224154" y="336169"/>
                  </a:lnTo>
                  <a:lnTo>
                    <a:pt x="261238" y="345059"/>
                  </a:lnTo>
                  <a:lnTo>
                    <a:pt x="263655" y="334010"/>
                  </a:lnTo>
                  <a:close/>
                </a:path>
                <a:path w="297815" h="984250">
                  <a:moveTo>
                    <a:pt x="231901" y="299593"/>
                  </a:moveTo>
                  <a:lnTo>
                    <a:pt x="228346" y="317119"/>
                  </a:lnTo>
                  <a:lnTo>
                    <a:pt x="224535" y="334518"/>
                  </a:lnTo>
                  <a:lnTo>
                    <a:pt x="224662" y="334010"/>
                  </a:lnTo>
                  <a:lnTo>
                    <a:pt x="263655" y="334010"/>
                  </a:lnTo>
                  <a:lnTo>
                    <a:pt x="265683" y="324739"/>
                  </a:lnTo>
                  <a:lnTo>
                    <a:pt x="269239" y="307086"/>
                  </a:lnTo>
                  <a:lnTo>
                    <a:pt x="231901" y="299593"/>
                  </a:lnTo>
                  <a:close/>
                </a:path>
                <a:path w="297815" h="984250">
                  <a:moveTo>
                    <a:pt x="228346" y="316865"/>
                  </a:moveTo>
                  <a:lnTo>
                    <a:pt x="228291" y="317119"/>
                  </a:lnTo>
                  <a:lnTo>
                    <a:pt x="228346" y="316865"/>
                  </a:lnTo>
                  <a:close/>
                </a:path>
                <a:path w="297815" h="984250">
                  <a:moveTo>
                    <a:pt x="248004" y="395224"/>
                  </a:moveTo>
                  <a:lnTo>
                    <a:pt x="208152" y="395224"/>
                  </a:lnTo>
                  <a:lnTo>
                    <a:pt x="203834" y="407670"/>
                  </a:lnTo>
                  <a:lnTo>
                    <a:pt x="239902" y="420116"/>
                  </a:lnTo>
                  <a:lnTo>
                    <a:pt x="244221" y="407289"/>
                  </a:lnTo>
                  <a:lnTo>
                    <a:pt x="248004" y="395224"/>
                  </a:lnTo>
                  <a:close/>
                </a:path>
                <a:path w="297815" h="984250">
                  <a:moveTo>
                    <a:pt x="214883" y="372364"/>
                  </a:moveTo>
                  <a:lnTo>
                    <a:pt x="212344" y="381889"/>
                  </a:lnTo>
                  <a:lnTo>
                    <a:pt x="207899" y="395859"/>
                  </a:lnTo>
                  <a:lnTo>
                    <a:pt x="208152" y="395224"/>
                  </a:lnTo>
                  <a:lnTo>
                    <a:pt x="248004" y="395224"/>
                  </a:lnTo>
                  <a:lnTo>
                    <a:pt x="248920" y="392303"/>
                  </a:lnTo>
                  <a:lnTo>
                    <a:pt x="251586" y="382651"/>
                  </a:lnTo>
                  <a:lnTo>
                    <a:pt x="214883" y="372364"/>
                  </a:lnTo>
                  <a:close/>
                </a:path>
                <a:path w="297815" h="984250">
                  <a:moveTo>
                    <a:pt x="212471" y="381381"/>
                  </a:moveTo>
                  <a:lnTo>
                    <a:pt x="212310" y="381889"/>
                  </a:lnTo>
                  <a:lnTo>
                    <a:pt x="212471" y="381381"/>
                  </a:lnTo>
                  <a:close/>
                </a:path>
                <a:path w="297815" h="984250">
                  <a:moveTo>
                    <a:pt x="222017" y="462661"/>
                  </a:moveTo>
                  <a:lnTo>
                    <a:pt x="177673" y="462661"/>
                  </a:lnTo>
                  <a:lnTo>
                    <a:pt x="176402" y="464185"/>
                  </a:lnTo>
                  <a:lnTo>
                    <a:pt x="172465" y="468503"/>
                  </a:lnTo>
                  <a:lnTo>
                    <a:pt x="201167" y="493522"/>
                  </a:lnTo>
                  <a:lnTo>
                    <a:pt x="206882" y="486918"/>
                  </a:lnTo>
                  <a:lnTo>
                    <a:pt x="213105" y="478282"/>
                  </a:lnTo>
                  <a:lnTo>
                    <a:pt x="218821" y="468757"/>
                  </a:lnTo>
                  <a:lnTo>
                    <a:pt x="222017" y="462661"/>
                  </a:lnTo>
                  <a:close/>
                </a:path>
                <a:path w="297815" h="984250">
                  <a:moveTo>
                    <a:pt x="176772" y="463671"/>
                  </a:moveTo>
                  <a:lnTo>
                    <a:pt x="176314" y="464185"/>
                  </a:lnTo>
                  <a:lnTo>
                    <a:pt x="176772" y="463671"/>
                  </a:lnTo>
                  <a:close/>
                </a:path>
                <a:path w="297815" h="984250">
                  <a:moveTo>
                    <a:pt x="177673" y="462661"/>
                  </a:moveTo>
                  <a:lnTo>
                    <a:pt x="176772" y="463671"/>
                  </a:lnTo>
                  <a:lnTo>
                    <a:pt x="176402" y="464185"/>
                  </a:lnTo>
                  <a:lnTo>
                    <a:pt x="177673" y="462661"/>
                  </a:lnTo>
                  <a:close/>
                </a:path>
                <a:path w="297815" h="984250">
                  <a:moveTo>
                    <a:pt x="224512" y="456946"/>
                  </a:moveTo>
                  <a:lnTo>
                    <a:pt x="181609" y="456946"/>
                  </a:lnTo>
                  <a:lnTo>
                    <a:pt x="180721" y="458216"/>
                  </a:lnTo>
                  <a:lnTo>
                    <a:pt x="176772" y="463671"/>
                  </a:lnTo>
                  <a:lnTo>
                    <a:pt x="177673" y="462661"/>
                  </a:lnTo>
                  <a:lnTo>
                    <a:pt x="222017" y="462661"/>
                  </a:lnTo>
                  <a:lnTo>
                    <a:pt x="224281" y="458343"/>
                  </a:lnTo>
                  <a:lnTo>
                    <a:pt x="224789" y="457073"/>
                  </a:lnTo>
                  <a:lnTo>
                    <a:pt x="224512" y="456946"/>
                  </a:lnTo>
                  <a:close/>
                </a:path>
                <a:path w="297815" h="984250">
                  <a:moveTo>
                    <a:pt x="180840" y="458015"/>
                  </a:moveTo>
                  <a:lnTo>
                    <a:pt x="180696" y="458216"/>
                  </a:lnTo>
                  <a:lnTo>
                    <a:pt x="180840" y="458015"/>
                  </a:lnTo>
                  <a:close/>
                </a:path>
                <a:path w="297815" h="984250">
                  <a:moveTo>
                    <a:pt x="181609" y="456946"/>
                  </a:moveTo>
                  <a:lnTo>
                    <a:pt x="180840" y="458015"/>
                  </a:lnTo>
                  <a:lnTo>
                    <a:pt x="180721" y="458216"/>
                  </a:lnTo>
                  <a:lnTo>
                    <a:pt x="181609" y="456946"/>
                  </a:lnTo>
                  <a:close/>
                </a:path>
                <a:path w="297815" h="984250">
                  <a:moveTo>
                    <a:pt x="190221" y="441244"/>
                  </a:moveTo>
                  <a:lnTo>
                    <a:pt x="185292" y="450723"/>
                  </a:lnTo>
                  <a:lnTo>
                    <a:pt x="180840" y="458015"/>
                  </a:lnTo>
                  <a:lnTo>
                    <a:pt x="181609" y="456946"/>
                  </a:lnTo>
                  <a:lnTo>
                    <a:pt x="224512" y="456946"/>
                  </a:lnTo>
                  <a:lnTo>
                    <a:pt x="190221" y="441244"/>
                  </a:lnTo>
                  <a:close/>
                </a:path>
                <a:path w="297815" h="984250">
                  <a:moveTo>
                    <a:pt x="185800" y="449707"/>
                  </a:moveTo>
                  <a:lnTo>
                    <a:pt x="185194" y="450723"/>
                  </a:lnTo>
                  <a:lnTo>
                    <a:pt x="185800" y="449707"/>
                  </a:lnTo>
                  <a:close/>
                </a:path>
                <a:path w="297815" h="984250">
                  <a:moveTo>
                    <a:pt x="190119" y="441198"/>
                  </a:moveTo>
                  <a:lnTo>
                    <a:pt x="189737" y="441960"/>
                  </a:lnTo>
                  <a:lnTo>
                    <a:pt x="190214" y="441244"/>
                  </a:lnTo>
                  <a:close/>
                </a:path>
                <a:path w="297815" h="984250">
                  <a:moveTo>
                    <a:pt x="146208" y="533971"/>
                  </a:moveTo>
                  <a:lnTo>
                    <a:pt x="146029" y="534274"/>
                  </a:lnTo>
                  <a:lnTo>
                    <a:pt x="146208" y="533971"/>
                  </a:lnTo>
                  <a:close/>
                </a:path>
                <a:path w="297815" h="984250">
                  <a:moveTo>
                    <a:pt x="142621" y="480568"/>
                  </a:moveTo>
                  <a:lnTo>
                    <a:pt x="112775" y="515747"/>
                  </a:lnTo>
                  <a:lnTo>
                    <a:pt x="112140" y="516763"/>
                  </a:lnTo>
                  <a:lnTo>
                    <a:pt x="146021" y="534274"/>
                  </a:lnTo>
                  <a:lnTo>
                    <a:pt x="149998" y="527558"/>
                  </a:lnTo>
                  <a:lnTo>
                    <a:pt x="150749" y="526288"/>
                  </a:lnTo>
                  <a:lnTo>
                    <a:pt x="150878" y="526288"/>
                  </a:lnTo>
                  <a:lnTo>
                    <a:pt x="154086" y="521716"/>
                  </a:lnTo>
                  <a:lnTo>
                    <a:pt x="155066" y="520319"/>
                  </a:lnTo>
                  <a:lnTo>
                    <a:pt x="155215" y="520319"/>
                  </a:lnTo>
                  <a:lnTo>
                    <a:pt x="157649" y="517398"/>
                  </a:lnTo>
                  <a:lnTo>
                    <a:pt x="157479" y="517398"/>
                  </a:lnTo>
                  <a:lnTo>
                    <a:pt x="159130" y="515620"/>
                  </a:lnTo>
                  <a:lnTo>
                    <a:pt x="159445" y="515620"/>
                  </a:lnTo>
                  <a:lnTo>
                    <a:pt x="160708" y="514477"/>
                  </a:lnTo>
                  <a:lnTo>
                    <a:pt x="160400" y="514477"/>
                  </a:lnTo>
                  <a:lnTo>
                    <a:pt x="162813" y="512572"/>
                  </a:lnTo>
                  <a:lnTo>
                    <a:pt x="163258" y="512572"/>
                  </a:lnTo>
                  <a:lnTo>
                    <a:pt x="163449" y="512445"/>
                  </a:lnTo>
                  <a:lnTo>
                    <a:pt x="142621" y="480568"/>
                  </a:lnTo>
                  <a:close/>
                </a:path>
                <a:path w="297815" h="984250">
                  <a:moveTo>
                    <a:pt x="146321" y="533781"/>
                  </a:moveTo>
                  <a:lnTo>
                    <a:pt x="146208" y="533971"/>
                  </a:lnTo>
                  <a:lnTo>
                    <a:pt x="146321" y="533781"/>
                  </a:lnTo>
                  <a:close/>
                </a:path>
                <a:path w="297815" h="984250">
                  <a:moveTo>
                    <a:pt x="150878" y="526288"/>
                  </a:moveTo>
                  <a:lnTo>
                    <a:pt x="150749" y="526288"/>
                  </a:lnTo>
                  <a:lnTo>
                    <a:pt x="150060" y="527453"/>
                  </a:lnTo>
                  <a:lnTo>
                    <a:pt x="150878" y="526288"/>
                  </a:lnTo>
                  <a:close/>
                </a:path>
                <a:path w="297815" h="984250">
                  <a:moveTo>
                    <a:pt x="155066" y="520319"/>
                  </a:moveTo>
                  <a:lnTo>
                    <a:pt x="154050" y="521716"/>
                  </a:lnTo>
                  <a:lnTo>
                    <a:pt x="154276" y="521445"/>
                  </a:lnTo>
                  <a:lnTo>
                    <a:pt x="155066" y="520319"/>
                  </a:lnTo>
                  <a:close/>
                </a:path>
                <a:path w="297815" h="984250">
                  <a:moveTo>
                    <a:pt x="154276" y="521445"/>
                  </a:moveTo>
                  <a:lnTo>
                    <a:pt x="154050" y="521716"/>
                  </a:lnTo>
                  <a:lnTo>
                    <a:pt x="154276" y="521445"/>
                  </a:lnTo>
                  <a:close/>
                </a:path>
                <a:path w="297815" h="984250">
                  <a:moveTo>
                    <a:pt x="155215" y="520319"/>
                  </a:moveTo>
                  <a:lnTo>
                    <a:pt x="155066" y="520319"/>
                  </a:lnTo>
                  <a:lnTo>
                    <a:pt x="154276" y="521445"/>
                  </a:lnTo>
                  <a:lnTo>
                    <a:pt x="155215" y="520319"/>
                  </a:lnTo>
                  <a:close/>
                </a:path>
                <a:path w="297815" h="984250">
                  <a:moveTo>
                    <a:pt x="159130" y="515620"/>
                  </a:moveTo>
                  <a:lnTo>
                    <a:pt x="157479" y="517398"/>
                  </a:lnTo>
                  <a:lnTo>
                    <a:pt x="158178" y="516763"/>
                  </a:lnTo>
                  <a:lnTo>
                    <a:pt x="159130" y="515620"/>
                  </a:lnTo>
                  <a:close/>
                </a:path>
                <a:path w="297815" h="984250">
                  <a:moveTo>
                    <a:pt x="158168" y="516775"/>
                  </a:moveTo>
                  <a:lnTo>
                    <a:pt x="157479" y="517398"/>
                  </a:lnTo>
                  <a:lnTo>
                    <a:pt x="157649" y="517398"/>
                  </a:lnTo>
                  <a:lnTo>
                    <a:pt x="158168" y="516775"/>
                  </a:lnTo>
                  <a:close/>
                </a:path>
                <a:path w="297815" h="984250">
                  <a:moveTo>
                    <a:pt x="159445" y="515620"/>
                  </a:moveTo>
                  <a:lnTo>
                    <a:pt x="159130" y="515620"/>
                  </a:lnTo>
                  <a:lnTo>
                    <a:pt x="158168" y="516775"/>
                  </a:lnTo>
                  <a:lnTo>
                    <a:pt x="159445" y="515620"/>
                  </a:lnTo>
                  <a:close/>
                </a:path>
                <a:path w="297815" h="984250">
                  <a:moveTo>
                    <a:pt x="162813" y="512572"/>
                  </a:moveTo>
                  <a:lnTo>
                    <a:pt x="160400" y="514477"/>
                  </a:lnTo>
                  <a:lnTo>
                    <a:pt x="161569" y="513698"/>
                  </a:lnTo>
                  <a:lnTo>
                    <a:pt x="162813" y="512572"/>
                  </a:lnTo>
                  <a:close/>
                </a:path>
                <a:path w="297815" h="984250">
                  <a:moveTo>
                    <a:pt x="161569" y="513698"/>
                  </a:moveTo>
                  <a:lnTo>
                    <a:pt x="160400" y="514477"/>
                  </a:lnTo>
                  <a:lnTo>
                    <a:pt x="160708" y="514477"/>
                  </a:lnTo>
                  <a:lnTo>
                    <a:pt x="161569" y="513698"/>
                  </a:lnTo>
                  <a:close/>
                </a:path>
                <a:path w="297815" h="984250">
                  <a:moveTo>
                    <a:pt x="163258" y="512572"/>
                  </a:moveTo>
                  <a:lnTo>
                    <a:pt x="162813" y="512572"/>
                  </a:lnTo>
                  <a:lnTo>
                    <a:pt x="161569" y="513698"/>
                  </a:lnTo>
                  <a:lnTo>
                    <a:pt x="163258" y="512572"/>
                  </a:lnTo>
                  <a:close/>
                </a:path>
                <a:path w="297815" h="984250">
                  <a:moveTo>
                    <a:pt x="95630" y="553593"/>
                  </a:moveTo>
                  <a:lnTo>
                    <a:pt x="91948" y="563118"/>
                  </a:lnTo>
                  <a:lnTo>
                    <a:pt x="87249" y="577088"/>
                  </a:lnTo>
                  <a:lnTo>
                    <a:pt x="83057" y="590804"/>
                  </a:lnTo>
                  <a:lnTo>
                    <a:pt x="119506" y="601980"/>
                  </a:lnTo>
                  <a:lnTo>
                    <a:pt x="123571" y="588645"/>
                  </a:lnTo>
                  <a:lnTo>
                    <a:pt x="127802" y="576199"/>
                  </a:lnTo>
                  <a:lnTo>
                    <a:pt x="131190" y="566928"/>
                  </a:lnTo>
                  <a:lnTo>
                    <a:pt x="95630" y="553593"/>
                  </a:lnTo>
                  <a:close/>
                </a:path>
                <a:path w="297815" h="984250">
                  <a:moveTo>
                    <a:pt x="123614" y="588645"/>
                  </a:moveTo>
                  <a:lnTo>
                    <a:pt x="123444" y="589153"/>
                  </a:lnTo>
                  <a:lnTo>
                    <a:pt x="123614" y="588645"/>
                  </a:lnTo>
                  <a:close/>
                </a:path>
                <a:path w="297815" h="984250">
                  <a:moveTo>
                    <a:pt x="128015" y="575564"/>
                  </a:moveTo>
                  <a:lnTo>
                    <a:pt x="127761" y="576199"/>
                  </a:lnTo>
                  <a:lnTo>
                    <a:pt x="128015" y="575564"/>
                  </a:lnTo>
                  <a:close/>
                </a:path>
                <a:path w="297815" h="984250">
                  <a:moveTo>
                    <a:pt x="72898" y="628777"/>
                  </a:moveTo>
                  <a:lnTo>
                    <a:pt x="69723" y="641731"/>
                  </a:lnTo>
                  <a:lnTo>
                    <a:pt x="65785" y="659765"/>
                  </a:lnTo>
                  <a:lnTo>
                    <a:pt x="64388" y="666496"/>
                  </a:lnTo>
                  <a:lnTo>
                    <a:pt x="101726" y="674116"/>
                  </a:lnTo>
                  <a:lnTo>
                    <a:pt x="103070" y="667766"/>
                  </a:lnTo>
                  <a:lnTo>
                    <a:pt x="106877" y="650367"/>
                  </a:lnTo>
                  <a:lnTo>
                    <a:pt x="109854" y="637540"/>
                  </a:lnTo>
                  <a:lnTo>
                    <a:pt x="72898" y="628777"/>
                  </a:lnTo>
                  <a:close/>
                </a:path>
                <a:path w="297815" h="984250">
                  <a:moveTo>
                    <a:pt x="103124" y="667512"/>
                  </a:moveTo>
                  <a:lnTo>
                    <a:pt x="102997" y="667766"/>
                  </a:lnTo>
                  <a:lnTo>
                    <a:pt x="103124" y="667512"/>
                  </a:lnTo>
                  <a:close/>
                </a:path>
                <a:path w="297815" h="984250">
                  <a:moveTo>
                    <a:pt x="106933" y="650113"/>
                  </a:moveTo>
                  <a:lnTo>
                    <a:pt x="106806" y="650367"/>
                  </a:lnTo>
                  <a:lnTo>
                    <a:pt x="106933" y="650113"/>
                  </a:lnTo>
                  <a:close/>
                </a:path>
                <a:path w="297815" h="984250">
                  <a:moveTo>
                    <a:pt x="57276" y="704596"/>
                  </a:moveTo>
                  <a:lnTo>
                    <a:pt x="54990" y="717423"/>
                  </a:lnTo>
                  <a:lnTo>
                    <a:pt x="51307" y="742569"/>
                  </a:lnTo>
                  <a:lnTo>
                    <a:pt x="89026" y="748157"/>
                  </a:lnTo>
                  <a:lnTo>
                    <a:pt x="92653" y="723646"/>
                  </a:lnTo>
                  <a:lnTo>
                    <a:pt x="94741" y="710946"/>
                  </a:lnTo>
                  <a:lnTo>
                    <a:pt x="57276" y="704596"/>
                  </a:lnTo>
                  <a:close/>
                </a:path>
                <a:path w="297815" h="984250">
                  <a:moveTo>
                    <a:pt x="92709" y="723265"/>
                  </a:moveTo>
                  <a:lnTo>
                    <a:pt x="92582" y="723646"/>
                  </a:lnTo>
                  <a:lnTo>
                    <a:pt x="92709" y="723265"/>
                  </a:lnTo>
                  <a:close/>
                </a:path>
                <a:path w="297815" h="984250">
                  <a:moveTo>
                    <a:pt x="46354" y="780923"/>
                  </a:moveTo>
                  <a:lnTo>
                    <a:pt x="43814" y="801624"/>
                  </a:lnTo>
                  <a:lnTo>
                    <a:pt x="42163" y="819277"/>
                  </a:lnTo>
                  <a:lnTo>
                    <a:pt x="80136" y="822833"/>
                  </a:lnTo>
                  <a:lnTo>
                    <a:pt x="81751" y="805815"/>
                  </a:lnTo>
                  <a:lnTo>
                    <a:pt x="84200" y="785368"/>
                  </a:lnTo>
                  <a:lnTo>
                    <a:pt x="46354" y="780923"/>
                  </a:lnTo>
                  <a:close/>
                </a:path>
                <a:path w="297815" h="984250">
                  <a:moveTo>
                    <a:pt x="81787" y="805434"/>
                  </a:moveTo>
                  <a:lnTo>
                    <a:pt x="81660" y="805815"/>
                  </a:lnTo>
                  <a:lnTo>
                    <a:pt x="81787" y="805434"/>
                  </a:lnTo>
                  <a:close/>
                </a:path>
                <a:path w="297815" h="984250">
                  <a:moveTo>
                    <a:pt x="0" y="867918"/>
                  </a:moveTo>
                  <a:lnTo>
                    <a:pt x="53085" y="984123"/>
                  </a:lnTo>
                  <a:lnTo>
                    <a:pt x="104349" y="890016"/>
                  </a:lnTo>
                  <a:lnTo>
                    <a:pt x="75437" y="890016"/>
                  </a:lnTo>
                  <a:lnTo>
                    <a:pt x="37337" y="887984"/>
                  </a:lnTo>
                  <a:lnTo>
                    <a:pt x="38368" y="869283"/>
                  </a:lnTo>
                  <a:lnTo>
                    <a:pt x="0" y="867918"/>
                  </a:lnTo>
                  <a:close/>
                </a:path>
                <a:path w="297815" h="984250">
                  <a:moveTo>
                    <a:pt x="38368" y="869283"/>
                  </a:moveTo>
                  <a:lnTo>
                    <a:pt x="37337" y="887984"/>
                  </a:lnTo>
                  <a:lnTo>
                    <a:pt x="75437" y="890016"/>
                  </a:lnTo>
                  <a:lnTo>
                    <a:pt x="76505" y="870641"/>
                  </a:lnTo>
                  <a:lnTo>
                    <a:pt x="38368" y="869283"/>
                  </a:lnTo>
                  <a:close/>
                </a:path>
                <a:path w="297815" h="984250">
                  <a:moveTo>
                    <a:pt x="76505" y="870641"/>
                  </a:moveTo>
                  <a:lnTo>
                    <a:pt x="75437" y="890016"/>
                  </a:lnTo>
                  <a:lnTo>
                    <a:pt x="104349" y="890016"/>
                  </a:lnTo>
                  <a:lnTo>
                    <a:pt x="114173" y="871982"/>
                  </a:lnTo>
                  <a:lnTo>
                    <a:pt x="76505" y="870641"/>
                  </a:lnTo>
                  <a:close/>
                </a:path>
                <a:path w="297815" h="984250">
                  <a:moveTo>
                    <a:pt x="38988" y="858012"/>
                  </a:moveTo>
                  <a:lnTo>
                    <a:pt x="38368" y="869283"/>
                  </a:lnTo>
                  <a:lnTo>
                    <a:pt x="76505" y="870641"/>
                  </a:lnTo>
                  <a:lnTo>
                    <a:pt x="77088" y="860044"/>
                  </a:lnTo>
                  <a:lnTo>
                    <a:pt x="38988" y="858012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16508" y="3408807"/>
            <a:ext cx="10098405" cy="2765425"/>
            <a:chOff x="1016508" y="3408807"/>
            <a:chExt cx="10098405" cy="27654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6508" y="3418332"/>
              <a:ext cx="4506468" cy="19019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6400" y="5113020"/>
              <a:ext cx="3917441" cy="29032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748790" y="5185410"/>
              <a:ext cx="3775075" cy="147955"/>
            </a:xfrm>
            <a:custGeom>
              <a:avLst/>
              <a:gdLst/>
              <a:ahLst/>
              <a:cxnLst/>
              <a:rect l="l" t="t" r="r" b="b"/>
              <a:pathLst>
                <a:path w="3775075" h="147954">
                  <a:moveTo>
                    <a:pt x="0" y="24637"/>
                  </a:moveTo>
                  <a:lnTo>
                    <a:pt x="1938" y="15055"/>
                  </a:lnTo>
                  <a:lnTo>
                    <a:pt x="7223" y="7223"/>
                  </a:lnTo>
                  <a:lnTo>
                    <a:pt x="15055" y="1938"/>
                  </a:lnTo>
                  <a:lnTo>
                    <a:pt x="24637" y="0"/>
                  </a:lnTo>
                  <a:lnTo>
                    <a:pt x="3750310" y="0"/>
                  </a:lnTo>
                  <a:lnTo>
                    <a:pt x="3759892" y="1938"/>
                  </a:lnTo>
                  <a:lnTo>
                    <a:pt x="3767724" y="7223"/>
                  </a:lnTo>
                  <a:lnTo>
                    <a:pt x="3773009" y="15055"/>
                  </a:lnTo>
                  <a:lnTo>
                    <a:pt x="3774948" y="24637"/>
                  </a:lnTo>
                  <a:lnTo>
                    <a:pt x="3774948" y="123189"/>
                  </a:lnTo>
                  <a:lnTo>
                    <a:pt x="3773009" y="132772"/>
                  </a:lnTo>
                  <a:lnTo>
                    <a:pt x="3767724" y="140604"/>
                  </a:lnTo>
                  <a:lnTo>
                    <a:pt x="3759892" y="145889"/>
                  </a:lnTo>
                  <a:lnTo>
                    <a:pt x="3750310" y="147827"/>
                  </a:lnTo>
                  <a:lnTo>
                    <a:pt x="24637" y="147827"/>
                  </a:lnTo>
                  <a:lnTo>
                    <a:pt x="15055" y="145889"/>
                  </a:lnTo>
                  <a:lnTo>
                    <a:pt x="7223" y="140604"/>
                  </a:lnTo>
                  <a:lnTo>
                    <a:pt x="1938" y="132772"/>
                  </a:lnTo>
                  <a:lnTo>
                    <a:pt x="0" y="123189"/>
                  </a:lnTo>
                  <a:lnTo>
                    <a:pt x="0" y="2463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7056" y="5094732"/>
              <a:ext cx="1595627" cy="10698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77996" y="5044439"/>
              <a:ext cx="1713738" cy="29489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50386" y="5116830"/>
              <a:ext cx="1571625" cy="152400"/>
            </a:xfrm>
            <a:custGeom>
              <a:avLst/>
              <a:gdLst/>
              <a:ahLst/>
              <a:cxnLst/>
              <a:rect l="l" t="t" r="r" b="b"/>
              <a:pathLst>
                <a:path w="1571625" h="152400">
                  <a:moveTo>
                    <a:pt x="0" y="25400"/>
                  </a:moveTo>
                  <a:lnTo>
                    <a:pt x="2004" y="15537"/>
                  </a:lnTo>
                  <a:lnTo>
                    <a:pt x="7461" y="7461"/>
                  </a:lnTo>
                  <a:lnTo>
                    <a:pt x="15537" y="2004"/>
                  </a:lnTo>
                  <a:lnTo>
                    <a:pt x="25400" y="0"/>
                  </a:lnTo>
                  <a:lnTo>
                    <a:pt x="1545843" y="0"/>
                  </a:lnTo>
                  <a:lnTo>
                    <a:pt x="1555706" y="2004"/>
                  </a:lnTo>
                  <a:lnTo>
                    <a:pt x="1563782" y="7461"/>
                  </a:lnTo>
                  <a:lnTo>
                    <a:pt x="1569239" y="15537"/>
                  </a:lnTo>
                  <a:lnTo>
                    <a:pt x="1571243" y="25400"/>
                  </a:lnTo>
                  <a:lnTo>
                    <a:pt x="1571243" y="127000"/>
                  </a:lnTo>
                  <a:lnTo>
                    <a:pt x="1569239" y="136862"/>
                  </a:lnTo>
                  <a:lnTo>
                    <a:pt x="1563782" y="144938"/>
                  </a:lnTo>
                  <a:lnTo>
                    <a:pt x="1555706" y="150395"/>
                  </a:lnTo>
                  <a:lnTo>
                    <a:pt x="1545843" y="152400"/>
                  </a:lnTo>
                  <a:lnTo>
                    <a:pt x="25400" y="152400"/>
                  </a:lnTo>
                  <a:lnTo>
                    <a:pt x="15537" y="150395"/>
                  </a:lnTo>
                  <a:lnTo>
                    <a:pt x="7461" y="144938"/>
                  </a:lnTo>
                  <a:lnTo>
                    <a:pt x="2004" y="136862"/>
                  </a:lnTo>
                  <a:lnTo>
                    <a:pt x="0" y="127000"/>
                  </a:lnTo>
                  <a:lnTo>
                    <a:pt x="0" y="2540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13448" y="3418332"/>
              <a:ext cx="4091940" cy="274624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008622" y="3413569"/>
              <a:ext cx="4101465" cy="2755900"/>
            </a:xfrm>
            <a:custGeom>
              <a:avLst/>
              <a:gdLst/>
              <a:ahLst/>
              <a:cxnLst/>
              <a:rect l="l" t="t" r="r" b="b"/>
              <a:pathLst>
                <a:path w="4101465" h="2755900">
                  <a:moveTo>
                    <a:pt x="0" y="2755773"/>
                  </a:moveTo>
                  <a:lnTo>
                    <a:pt x="4101464" y="2755773"/>
                  </a:lnTo>
                  <a:lnTo>
                    <a:pt x="4101464" y="0"/>
                  </a:lnTo>
                  <a:lnTo>
                    <a:pt x="0" y="0"/>
                  </a:lnTo>
                  <a:lnTo>
                    <a:pt x="0" y="275577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41819" y="3500615"/>
              <a:ext cx="2518410" cy="49912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014210" y="3573018"/>
              <a:ext cx="2376170" cy="356870"/>
            </a:xfrm>
            <a:custGeom>
              <a:avLst/>
              <a:gdLst/>
              <a:ahLst/>
              <a:cxnLst/>
              <a:rect l="l" t="t" r="r" b="b"/>
              <a:pathLst>
                <a:path w="2376170" h="356870">
                  <a:moveTo>
                    <a:pt x="0" y="59436"/>
                  </a:moveTo>
                  <a:lnTo>
                    <a:pt x="4679" y="36325"/>
                  </a:lnTo>
                  <a:lnTo>
                    <a:pt x="17430" y="17430"/>
                  </a:lnTo>
                  <a:lnTo>
                    <a:pt x="36325" y="4679"/>
                  </a:lnTo>
                  <a:lnTo>
                    <a:pt x="59436" y="0"/>
                  </a:lnTo>
                  <a:lnTo>
                    <a:pt x="2316480" y="0"/>
                  </a:lnTo>
                  <a:lnTo>
                    <a:pt x="2339590" y="4679"/>
                  </a:lnTo>
                  <a:lnTo>
                    <a:pt x="2358485" y="17430"/>
                  </a:lnTo>
                  <a:lnTo>
                    <a:pt x="2371236" y="36325"/>
                  </a:lnTo>
                  <a:lnTo>
                    <a:pt x="2375916" y="59436"/>
                  </a:lnTo>
                  <a:lnTo>
                    <a:pt x="2375916" y="297180"/>
                  </a:lnTo>
                  <a:lnTo>
                    <a:pt x="2371236" y="320290"/>
                  </a:lnTo>
                  <a:lnTo>
                    <a:pt x="2358485" y="339185"/>
                  </a:lnTo>
                  <a:lnTo>
                    <a:pt x="2339590" y="351936"/>
                  </a:lnTo>
                  <a:lnTo>
                    <a:pt x="2316480" y="356616"/>
                  </a:lnTo>
                  <a:lnTo>
                    <a:pt x="59436" y="356616"/>
                  </a:lnTo>
                  <a:lnTo>
                    <a:pt x="36325" y="351936"/>
                  </a:lnTo>
                  <a:lnTo>
                    <a:pt x="17430" y="339185"/>
                  </a:lnTo>
                  <a:lnTo>
                    <a:pt x="4679" y="320290"/>
                  </a:lnTo>
                  <a:lnTo>
                    <a:pt x="0" y="297180"/>
                  </a:lnTo>
                  <a:lnTo>
                    <a:pt x="0" y="5943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031477" y="3885184"/>
              <a:ext cx="1961514" cy="563880"/>
            </a:xfrm>
            <a:custGeom>
              <a:avLst/>
              <a:gdLst/>
              <a:ahLst/>
              <a:cxnLst/>
              <a:rect l="l" t="t" r="r" b="b"/>
              <a:pathLst>
                <a:path w="1961515" h="563879">
                  <a:moveTo>
                    <a:pt x="1911096" y="263144"/>
                  </a:moveTo>
                  <a:lnTo>
                    <a:pt x="351536" y="263144"/>
                  </a:lnTo>
                  <a:lnTo>
                    <a:pt x="332037" y="267069"/>
                  </a:lnTo>
                  <a:lnTo>
                    <a:pt x="316134" y="277780"/>
                  </a:lnTo>
                  <a:lnTo>
                    <a:pt x="305423" y="293683"/>
                  </a:lnTo>
                  <a:lnTo>
                    <a:pt x="301498" y="313182"/>
                  </a:lnTo>
                  <a:lnTo>
                    <a:pt x="301498" y="513334"/>
                  </a:lnTo>
                  <a:lnTo>
                    <a:pt x="305423" y="532832"/>
                  </a:lnTo>
                  <a:lnTo>
                    <a:pt x="316134" y="548735"/>
                  </a:lnTo>
                  <a:lnTo>
                    <a:pt x="332037" y="559446"/>
                  </a:lnTo>
                  <a:lnTo>
                    <a:pt x="351536" y="563372"/>
                  </a:lnTo>
                  <a:lnTo>
                    <a:pt x="1911096" y="563372"/>
                  </a:lnTo>
                  <a:lnTo>
                    <a:pt x="1930594" y="559446"/>
                  </a:lnTo>
                  <a:lnTo>
                    <a:pt x="1946497" y="548735"/>
                  </a:lnTo>
                  <a:lnTo>
                    <a:pt x="1957208" y="532832"/>
                  </a:lnTo>
                  <a:lnTo>
                    <a:pt x="1961133" y="513334"/>
                  </a:lnTo>
                  <a:lnTo>
                    <a:pt x="1961133" y="313182"/>
                  </a:lnTo>
                  <a:lnTo>
                    <a:pt x="1957208" y="293683"/>
                  </a:lnTo>
                  <a:lnTo>
                    <a:pt x="1946497" y="277780"/>
                  </a:lnTo>
                  <a:lnTo>
                    <a:pt x="1930594" y="267069"/>
                  </a:lnTo>
                  <a:lnTo>
                    <a:pt x="1911096" y="263144"/>
                  </a:lnTo>
                  <a:close/>
                </a:path>
                <a:path w="1961515" h="563879">
                  <a:moveTo>
                    <a:pt x="0" y="0"/>
                  </a:moveTo>
                  <a:lnTo>
                    <a:pt x="578103" y="263144"/>
                  </a:lnTo>
                  <a:lnTo>
                    <a:pt x="993013" y="263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031477" y="3885184"/>
              <a:ext cx="1961514" cy="563880"/>
            </a:xfrm>
            <a:custGeom>
              <a:avLst/>
              <a:gdLst/>
              <a:ahLst/>
              <a:cxnLst/>
              <a:rect l="l" t="t" r="r" b="b"/>
              <a:pathLst>
                <a:path w="1961515" h="563879">
                  <a:moveTo>
                    <a:pt x="301498" y="313182"/>
                  </a:moveTo>
                  <a:lnTo>
                    <a:pt x="305423" y="293683"/>
                  </a:lnTo>
                  <a:lnTo>
                    <a:pt x="316134" y="277780"/>
                  </a:lnTo>
                  <a:lnTo>
                    <a:pt x="332037" y="267069"/>
                  </a:lnTo>
                  <a:lnTo>
                    <a:pt x="351536" y="263144"/>
                  </a:lnTo>
                  <a:lnTo>
                    <a:pt x="578103" y="263144"/>
                  </a:lnTo>
                  <a:lnTo>
                    <a:pt x="0" y="0"/>
                  </a:lnTo>
                  <a:lnTo>
                    <a:pt x="993013" y="263144"/>
                  </a:lnTo>
                  <a:lnTo>
                    <a:pt x="1911096" y="263144"/>
                  </a:lnTo>
                  <a:lnTo>
                    <a:pt x="1930594" y="267069"/>
                  </a:lnTo>
                  <a:lnTo>
                    <a:pt x="1946497" y="277780"/>
                  </a:lnTo>
                  <a:lnTo>
                    <a:pt x="1957208" y="293683"/>
                  </a:lnTo>
                  <a:lnTo>
                    <a:pt x="1961133" y="313182"/>
                  </a:lnTo>
                  <a:lnTo>
                    <a:pt x="1961133" y="388239"/>
                  </a:lnTo>
                  <a:lnTo>
                    <a:pt x="1961133" y="513334"/>
                  </a:lnTo>
                  <a:lnTo>
                    <a:pt x="1957208" y="532832"/>
                  </a:lnTo>
                  <a:lnTo>
                    <a:pt x="1946497" y="548735"/>
                  </a:lnTo>
                  <a:lnTo>
                    <a:pt x="1930594" y="559446"/>
                  </a:lnTo>
                  <a:lnTo>
                    <a:pt x="1911096" y="563372"/>
                  </a:lnTo>
                  <a:lnTo>
                    <a:pt x="993013" y="563372"/>
                  </a:lnTo>
                  <a:lnTo>
                    <a:pt x="578103" y="563372"/>
                  </a:lnTo>
                  <a:lnTo>
                    <a:pt x="351536" y="563372"/>
                  </a:lnTo>
                  <a:lnTo>
                    <a:pt x="332037" y="559446"/>
                  </a:lnTo>
                  <a:lnTo>
                    <a:pt x="316134" y="548735"/>
                  </a:lnTo>
                  <a:lnTo>
                    <a:pt x="305423" y="532832"/>
                  </a:lnTo>
                  <a:lnTo>
                    <a:pt x="301498" y="513334"/>
                  </a:lnTo>
                  <a:lnTo>
                    <a:pt x="301498" y="388239"/>
                  </a:lnTo>
                  <a:lnTo>
                    <a:pt x="301498" y="313182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7820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"การตั้งค่าเงื่อนไขอินพุต" โดยใช้สูตรการคำนวณ</a:t>
            </a:r>
            <a:endParaRPr sz="2800" dirty="0"/>
          </a:p>
        </p:txBody>
      </p:sp>
      <p:sp>
        <p:nvSpPr>
          <p:cNvPr id="16" name="object 16"/>
          <p:cNvSpPr txBox="1"/>
          <p:nvPr/>
        </p:nvSpPr>
        <p:spPr>
          <a:xfrm>
            <a:off x="774293" y="829132"/>
            <a:ext cx="10521950" cy="2623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①</a:t>
            </a:r>
            <a:r>
              <a:rPr sz="1800" b="1" spc="-204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sz="18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การรวมกันของสูตรการคำนวณและ "การตั้งค่าข้อจำกัดเครือข่าย"</a:t>
            </a:r>
            <a:endParaRPr sz="18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29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ใน "การตั้งค่าเครือข่าย" คลัสเตอร์สูตรการคำนวณได้รับการตั้งค่าเป็น "รุ่นก่อน" และอินพุต (หรือการดำเนินการในกรณีของคลัสเตอร์การดำเนินการ) จะถูกกำหนดโดยเงื่อนไขบางประการ</a:t>
            </a:r>
          </a:p>
          <a:p>
            <a:pPr marL="283845">
              <a:lnSpc>
                <a:spcPct val="100000"/>
              </a:lnSpc>
              <a:spcBef>
                <a:spcPts val="129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ตั้งค่าคลัสเตอร์ที่คุณต้องการควบคุมว่า "เป็นไปได้" หรือ "เป็นไปไม่ได้" เป็น "ผู้สืบทอด" </a:t>
            </a:r>
            <a:endParaRPr sz="1400" dirty="0">
              <a:latin typeface="Yu Gothic"/>
              <a:cs typeface="Yu Gothic"/>
            </a:endParaRPr>
          </a:p>
          <a:p>
            <a:pPr marL="547370" indent="-264160">
              <a:lnSpc>
                <a:spcPct val="100000"/>
              </a:lnSpc>
              <a:spcBef>
                <a:spcPts val="1180"/>
              </a:spcBef>
              <a:buChar char="•"/>
              <a:tabLst>
                <a:tab pos="548005" algn="l"/>
              </a:tabLst>
            </a:pPr>
            <a:r>
              <a:rPr lang="th-TH" altLang="ja-JP" sz="1100" dirty="0">
                <a:solidFill>
                  <a:srgbClr val="585858"/>
                </a:solidFill>
                <a:latin typeface="Yu Gothic"/>
                <a:cs typeface="Yu Gothic"/>
              </a:rPr>
              <a:t>สูตรที่ต้องเตรียมสำหรับคลัสเตอร์ก่อนหน้าคือ "ฟังก์ชัน </a:t>
            </a:r>
            <a:r>
              <a:rPr lang="en-US" altLang="ja-JP" sz="1100" dirty="0">
                <a:solidFill>
                  <a:srgbClr val="585858"/>
                </a:solidFill>
                <a:latin typeface="Yu Gothic"/>
                <a:cs typeface="Yu Gothic"/>
              </a:rPr>
              <a:t>IF </a:t>
            </a:r>
            <a:r>
              <a:rPr lang="th-TH" altLang="ja-JP" sz="1100" dirty="0">
                <a:solidFill>
                  <a:srgbClr val="585858"/>
                </a:solidFill>
                <a:latin typeface="Yu Gothic"/>
                <a:cs typeface="Yu Gothic"/>
              </a:rPr>
              <a:t>ที่ส่งคืนค่าว่างภายใต้เงื่อนไขบางประการ"</a:t>
            </a:r>
            <a:endParaRPr lang="ja-JP" altLang="en-US" sz="1100" dirty="0">
              <a:latin typeface="Yu Gothic"/>
              <a:cs typeface="Yu Gothic"/>
            </a:endParaRPr>
          </a:p>
          <a:p>
            <a:pPr marL="547370" indent="-264160">
              <a:lnSpc>
                <a:spcPct val="100000"/>
              </a:lnSpc>
              <a:spcBef>
                <a:spcPts val="1175"/>
              </a:spcBef>
              <a:buChar char="•"/>
              <a:tabLst>
                <a:tab pos="548005" algn="l"/>
              </a:tabLst>
            </a:pPr>
            <a:r>
              <a:rPr lang="th-TH" altLang="ja-JP" sz="1100" dirty="0">
                <a:solidFill>
                  <a:srgbClr val="585858"/>
                </a:solidFill>
                <a:latin typeface="Yu Gothic"/>
                <a:cs typeface="Yu Gothic"/>
              </a:rPr>
              <a:t>หลังจากกำหนดค่าคลัสเตอร์และเครือข่ายที่ตามมาแล้ว ให้เปิด "การตั้งค่าการจำกัดเครือข่าย" จากเมนูคลิกขวาจากหน้าจอรายการเครือข่าย</a:t>
            </a:r>
          </a:p>
          <a:p>
            <a:pPr marL="283210">
              <a:lnSpc>
                <a:spcPct val="100000"/>
              </a:lnSpc>
              <a:spcBef>
                <a:spcPts val="1175"/>
              </a:spcBef>
              <a:tabLst>
                <a:tab pos="548005" algn="l"/>
              </a:tabLst>
            </a:pPr>
            <a:r>
              <a:rPr lang="en-US" altLang="ja-JP" sz="11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lang="th-TH" altLang="ja-JP" sz="1100" dirty="0">
                <a:solidFill>
                  <a:srgbClr val="585858"/>
                </a:solidFill>
                <a:latin typeface="Yu Gothic"/>
                <a:cs typeface="Yu Gothic"/>
              </a:rPr>
              <a:t>บนหน้าจอ ตั้งค่า "การควบคุมอินพุตสำหรับคลัสเตอร์ที่ตามมาเมื่อไม่มีการป้อนคลัสเตอร์ก่อนหน้า" เป็น "อินพุตไม่สามารถทำได" (ดูรูปด้านล่าง)</a:t>
            </a:r>
            <a:endParaRPr lang="ja-JP" altLang="en-US" sz="1100" dirty="0">
              <a:latin typeface="Yu Gothic"/>
              <a:cs typeface="Yu Gothic"/>
            </a:endParaRPr>
          </a:p>
          <a:p>
            <a:pPr marL="283845">
              <a:lnSpc>
                <a:spcPct val="100000"/>
              </a:lnSpc>
              <a:spcBef>
                <a:spcPts val="1175"/>
              </a:spcBef>
            </a:pPr>
            <a:r>
              <a:rPr lang="th-TH" altLang="ja-JP" sz="1100" dirty="0">
                <a:solidFill>
                  <a:srgbClr val="585858"/>
                </a:solidFill>
                <a:latin typeface="Yu Gothic"/>
                <a:cs typeface="Yu Gothic"/>
              </a:rPr>
              <a:t>ด้วยการทำเช่นนี้ คุณสามารถตัดสินใจได้ว่าจะป้อนคลัสเตอร์ที่ตามมาตามผลการคำนวณหรือไม่ </a:t>
            </a:r>
            <a:endParaRPr lang="ja-JP" altLang="en-US" sz="11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427591" y="4174997"/>
            <a:ext cx="15654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00" dirty="0">
                <a:solidFill>
                  <a:srgbClr val="FFFFFF"/>
                </a:solidFill>
                <a:latin typeface="Yu Gothic"/>
                <a:cs typeface="Yu Gothic"/>
              </a:rPr>
              <a:t>เลือก "ไม่อนุญาตให้ป้อนข้อมูล"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70788" y="3703828"/>
            <a:ext cx="6043295" cy="1508125"/>
            <a:chOff x="970788" y="3703828"/>
            <a:chExt cx="6043295" cy="1508125"/>
          </a:xfrm>
        </p:grpSpPr>
        <p:sp>
          <p:nvSpPr>
            <p:cNvPr id="19" name="object 19"/>
            <p:cNvSpPr/>
            <p:nvPr/>
          </p:nvSpPr>
          <p:spPr>
            <a:xfrm>
              <a:off x="5421122" y="3703828"/>
              <a:ext cx="1592580" cy="1508125"/>
            </a:xfrm>
            <a:custGeom>
              <a:avLst/>
              <a:gdLst/>
              <a:ahLst/>
              <a:cxnLst/>
              <a:rect l="l" t="t" r="r" b="b"/>
              <a:pathLst>
                <a:path w="1592579" h="1508125">
                  <a:moveTo>
                    <a:pt x="37034" y="1468636"/>
                  </a:moveTo>
                  <a:lnTo>
                    <a:pt x="0" y="1469644"/>
                  </a:lnTo>
                  <a:lnTo>
                    <a:pt x="1015" y="1507744"/>
                  </a:lnTo>
                  <a:lnTo>
                    <a:pt x="38862" y="1506728"/>
                  </a:lnTo>
                  <a:lnTo>
                    <a:pt x="40131" y="1506601"/>
                  </a:lnTo>
                  <a:lnTo>
                    <a:pt x="37094" y="1468755"/>
                  </a:lnTo>
                  <a:lnTo>
                    <a:pt x="36322" y="1468755"/>
                  </a:lnTo>
                  <a:lnTo>
                    <a:pt x="37034" y="1468636"/>
                  </a:lnTo>
                  <a:close/>
                </a:path>
                <a:path w="1592579" h="1508125">
                  <a:moveTo>
                    <a:pt x="37084" y="1468634"/>
                  </a:moveTo>
                  <a:lnTo>
                    <a:pt x="36322" y="1468755"/>
                  </a:lnTo>
                  <a:lnTo>
                    <a:pt x="37086" y="1468659"/>
                  </a:lnTo>
                  <a:close/>
                </a:path>
                <a:path w="1592579" h="1508125">
                  <a:moveTo>
                    <a:pt x="37086" y="1468659"/>
                  </a:moveTo>
                  <a:lnTo>
                    <a:pt x="36322" y="1468755"/>
                  </a:lnTo>
                  <a:lnTo>
                    <a:pt x="37094" y="1468755"/>
                  </a:lnTo>
                  <a:close/>
                </a:path>
                <a:path w="1592579" h="1508125">
                  <a:moveTo>
                    <a:pt x="37337" y="1468628"/>
                  </a:moveTo>
                  <a:lnTo>
                    <a:pt x="37084" y="1468634"/>
                  </a:lnTo>
                  <a:lnTo>
                    <a:pt x="37337" y="1468628"/>
                  </a:lnTo>
                  <a:close/>
                </a:path>
                <a:path w="1592579" h="1508125">
                  <a:moveTo>
                    <a:pt x="110792" y="1460627"/>
                  </a:moveTo>
                  <a:lnTo>
                    <a:pt x="109474" y="1460627"/>
                  </a:lnTo>
                  <a:lnTo>
                    <a:pt x="73913" y="1465580"/>
                  </a:lnTo>
                  <a:lnTo>
                    <a:pt x="79120" y="1503299"/>
                  </a:lnTo>
                  <a:lnTo>
                    <a:pt x="115188" y="1498346"/>
                  </a:lnTo>
                  <a:lnTo>
                    <a:pt x="117855" y="1497838"/>
                  </a:lnTo>
                  <a:lnTo>
                    <a:pt x="110792" y="1460627"/>
                  </a:lnTo>
                  <a:close/>
                </a:path>
                <a:path w="1592579" h="1508125">
                  <a:moveTo>
                    <a:pt x="110743" y="1460373"/>
                  </a:moveTo>
                  <a:lnTo>
                    <a:pt x="108670" y="1460738"/>
                  </a:lnTo>
                  <a:lnTo>
                    <a:pt x="109474" y="1460627"/>
                  </a:lnTo>
                  <a:lnTo>
                    <a:pt x="110792" y="1460627"/>
                  </a:lnTo>
                  <a:lnTo>
                    <a:pt x="110743" y="1460373"/>
                  </a:lnTo>
                  <a:close/>
                </a:path>
                <a:path w="1592579" h="1508125">
                  <a:moveTo>
                    <a:pt x="181101" y="1445133"/>
                  </a:moveTo>
                  <a:lnTo>
                    <a:pt x="147192" y="1453388"/>
                  </a:lnTo>
                  <a:lnTo>
                    <a:pt x="156210" y="1490345"/>
                  </a:lnTo>
                  <a:lnTo>
                    <a:pt x="190500" y="1482090"/>
                  </a:lnTo>
                  <a:lnTo>
                    <a:pt x="194055" y="1481074"/>
                  </a:lnTo>
                  <a:lnTo>
                    <a:pt x="183647" y="1445387"/>
                  </a:lnTo>
                  <a:lnTo>
                    <a:pt x="180212" y="1445387"/>
                  </a:lnTo>
                  <a:lnTo>
                    <a:pt x="181101" y="1445133"/>
                  </a:lnTo>
                  <a:close/>
                </a:path>
                <a:path w="1592579" h="1508125">
                  <a:moveTo>
                    <a:pt x="183387" y="1444498"/>
                  </a:moveTo>
                  <a:lnTo>
                    <a:pt x="180212" y="1445387"/>
                  </a:lnTo>
                  <a:lnTo>
                    <a:pt x="183647" y="1445387"/>
                  </a:lnTo>
                  <a:lnTo>
                    <a:pt x="183387" y="1444498"/>
                  </a:lnTo>
                  <a:close/>
                </a:path>
                <a:path w="1592579" h="1508125">
                  <a:moveTo>
                    <a:pt x="251459" y="1422781"/>
                  </a:moveTo>
                  <a:lnTo>
                    <a:pt x="219075" y="1433957"/>
                  </a:lnTo>
                  <a:lnTo>
                    <a:pt x="231393" y="1469898"/>
                  </a:lnTo>
                  <a:lnTo>
                    <a:pt x="264160" y="1458722"/>
                  </a:lnTo>
                  <a:lnTo>
                    <a:pt x="268224" y="1457071"/>
                  </a:lnTo>
                  <a:lnTo>
                    <a:pt x="254733" y="1423162"/>
                  </a:lnTo>
                  <a:lnTo>
                    <a:pt x="250570" y="1423162"/>
                  </a:lnTo>
                  <a:lnTo>
                    <a:pt x="251459" y="1422781"/>
                  </a:lnTo>
                  <a:close/>
                </a:path>
                <a:path w="1592579" h="1508125">
                  <a:moveTo>
                    <a:pt x="254126" y="1421638"/>
                  </a:moveTo>
                  <a:lnTo>
                    <a:pt x="250570" y="1423162"/>
                  </a:lnTo>
                  <a:lnTo>
                    <a:pt x="254733" y="1423162"/>
                  </a:lnTo>
                  <a:lnTo>
                    <a:pt x="254126" y="1421638"/>
                  </a:lnTo>
                  <a:close/>
                </a:path>
                <a:path w="1592579" h="1508125">
                  <a:moveTo>
                    <a:pt x="319658" y="1393825"/>
                  </a:moveTo>
                  <a:lnTo>
                    <a:pt x="288670" y="1407795"/>
                  </a:lnTo>
                  <a:lnTo>
                    <a:pt x="304291" y="1442466"/>
                  </a:lnTo>
                  <a:lnTo>
                    <a:pt x="335661" y="1428369"/>
                  </a:lnTo>
                  <a:lnTo>
                    <a:pt x="339725" y="1426337"/>
                  </a:lnTo>
                  <a:lnTo>
                    <a:pt x="323539" y="1394206"/>
                  </a:lnTo>
                  <a:lnTo>
                    <a:pt x="319024" y="1394206"/>
                  </a:lnTo>
                  <a:lnTo>
                    <a:pt x="319658" y="1393825"/>
                  </a:lnTo>
                  <a:close/>
                </a:path>
                <a:path w="1592579" h="1508125">
                  <a:moveTo>
                    <a:pt x="322579" y="1392301"/>
                  </a:moveTo>
                  <a:lnTo>
                    <a:pt x="319024" y="1394206"/>
                  </a:lnTo>
                  <a:lnTo>
                    <a:pt x="323539" y="1394206"/>
                  </a:lnTo>
                  <a:lnTo>
                    <a:pt x="322579" y="1392301"/>
                  </a:lnTo>
                  <a:close/>
                </a:path>
                <a:path w="1592579" h="1508125">
                  <a:moveTo>
                    <a:pt x="389456" y="1359027"/>
                  </a:moveTo>
                  <a:lnTo>
                    <a:pt x="385572" y="1359027"/>
                  </a:lnTo>
                  <a:lnTo>
                    <a:pt x="384937" y="1359408"/>
                  </a:lnTo>
                  <a:lnTo>
                    <a:pt x="355853" y="1375410"/>
                  </a:lnTo>
                  <a:lnTo>
                    <a:pt x="374395" y="1408811"/>
                  </a:lnTo>
                  <a:lnTo>
                    <a:pt x="404494" y="1392174"/>
                  </a:lnTo>
                  <a:lnTo>
                    <a:pt x="408304" y="1389761"/>
                  </a:lnTo>
                  <a:lnTo>
                    <a:pt x="389456" y="1359027"/>
                  </a:lnTo>
                  <a:close/>
                </a:path>
                <a:path w="1592579" h="1508125">
                  <a:moveTo>
                    <a:pt x="385331" y="1359159"/>
                  </a:moveTo>
                  <a:lnTo>
                    <a:pt x="384880" y="1359408"/>
                  </a:lnTo>
                  <a:lnTo>
                    <a:pt x="385331" y="1359159"/>
                  </a:lnTo>
                  <a:close/>
                </a:path>
                <a:path w="1592579" h="1508125">
                  <a:moveTo>
                    <a:pt x="388365" y="1357249"/>
                  </a:moveTo>
                  <a:lnTo>
                    <a:pt x="385331" y="1359159"/>
                  </a:lnTo>
                  <a:lnTo>
                    <a:pt x="385572" y="1359027"/>
                  </a:lnTo>
                  <a:lnTo>
                    <a:pt x="389456" y="1359027"/>
                  </a:lnTo>
                  <a:lnTo>
                    <a:pt x="388365" y="1357249"/>
                  </a:lnTo>
                  <a:close/>
                </a:path>
                <a:path w="1592579" h="1508125">
                  <a:moveTo>
                    <a:pt x="451103" y="1316736"/>
                  </a:moveTo>
                  <a:lnTo>
                    <a:pt x="447675" y="1319149"/>
                  </a:lnTo>
                  <a:lnTo>
                    <a:pt x="420115" y="1337564"/>
                  </a:lnTo>
                  <a:lnTo>
                    <a:pt x="441451" y="1369314"/>
                  </a:lnTo>
                  <a:lnTo>
                    <a:pt x="469900" y="1350137"/>
                  </a:lnTo>
                  <a:lnTo>
                    <a:pt x="473582" y="1347470"/>
                  </a:lnTo>
                  <a:lnTo>
                    <a:pt x="451103" y="1316736"/>
                  </a:lnTo>
                  <a:close/>
                </a:path>
                <a:path w="1592579" h="1508125">
                  <a:moveTo>
                    <a:pt x="448310" y="1318641"/>
                  </a:moveTo>
                  <a:lnTo>
                    <a:pt x="447553" y="1319149"/>
                  </a:lnTo>
                  <a:lnTo>
                    <a:pt x="448310" y="1318641"/>
                  </a:lnTo>
                  <a:close/>
                </a:path>
                <a:path w="1592579" h="1508125">
                  <a:moveTo>
                    <a:pt x="512126" y="1273429"/>
                  </a:moveTo>
                  <a:lnTo>
                    <a:pt x="507364" y="1273429"/>
                  </a:lnTo>
                  <a:lnTo>
                    <a:pt x="481075" y="1294511"/>
                  </a:lnTo>
                  <a:lnTo>
                    <a:pt x="504825" y="1324229"/>
                  </a:lnTo>
                  <a:lnTo>
                    <a:pt x="531494" y="1303020"/>
                  </a:lnTo>
                  <a:lnTo>
                    <a:pt x="535051" y="1299845"/>
                  </a:lnTo>
                  <a:lnTo>
                    <a:pt x="512126" y="1273429"/>
                  </a:lnTo>
                  <a:close/>
                </a:path>
                <a:path w="1592579" h="1508125">
                  <a:moveTo>
                    <a:pt x="510031" y="1271016"/>
                  </a:moveTo>
                  <a:lnTo>
                    <a:pt x="506729" y="1273937"/>
                  </a:lnTo>
                  <a:lnTo>
                    <a:pt x="507364" y="1273429"/>
                  </a:lnTo>
                  <a:lnTo>
                    <a:pt x="512126" y="1273429"/>
                  </a:lnTo>
                  <a:lnTo>
                    <a:pt x="510031" y="1271016"/>
                  </a:lnTo>
                  <a:close/>
                </a:path>
                <a:path w="1592579" h="1508125">
                  <a:moveTo>
                    <a:pt x="565150" y="1220724"/>
                  </a:moveTo>
                  <a:lnTo>
                    <a:pt x="561593" y="1224280"/>
                  </a:lnTo>
                  <a:lnTo>
                    <a:pt x="538099" y="1246505"/>
                  </a:lnTo>
                  <a:lnTo>
                    <a:pt x="564261" y="1274191"/>
                  </a:lnTo>
                  <a:lnTo>
                    <a:pt x="588517" y="1251204"/>
                  </a:lnTo>
                  <a:lnTo>
                    <a:pt x="592327" y="1247267"/>
                  </a:lnTo>
                  <a:lnTo>
                    <a:pt x="565150" y="1220724"/>
                  </a:lnTo>
                  <a:close/>
                </a:path>
                <a:path w="1592579" h="1508125">
                  <a:moveTo>
                    <a:pt x="562101" y="1223772"/>
                  </a:moveTo>
                  <a:lnTo>
                    <a:pt x="561565" y="1224280"/>
                  </a:lnTo>
                  <a:lnTo>
                    <a:pt x="562101" y="1223772"/>
                  </a:lnTo>
                  <a:close/>
                </a:path>
                <a:path w="1592579" h="1508125">
                  <a:moveTo>
                    <a:pt x="621122" y="1170432"/>
                  </a:moveTo>
                  <a:lnTo>
                    <a:pt x="611886" y="1170432"/>
                  </a:lnTo>
                  <a:lnTo>
                    <a:pt x="590930" y="1193927"/>
                  </a:lnTo>
                  <a:lnTo>
                    <a:pt x="619378" y="1219200"/>
                  </a:lnTo>
                  <a:lnTo>
                    <a:pt x="640588" y="1195451"/>
                  </a:lnTo>
                  <a:lnTo>
                    <a:pt x="645032" y="1190117"/>
                  </a:lnTo>
                  <a:lnTo>
                    <a:pt x="621122" y="1170432"/>
                  </a:lnTo>
                  <a:close/>
                </a:path>
                <a:path w="1592579" h="1508125">
                  <a:moveTo>
                    <a:pt x="615568" y="1165860"/>
                  </a:moveTo>
                  <a:lnTo>
                    <a:pt x="611377" y="1170940"/>
                  </a:lnTo>
                  <a:lnTo>
                    <a:pt x="611886" y="1170432"/>
                  </a:lnTo>
                  <a:lnTo>
                    <a:pt x="621122" y="1170432"/>
                  </a:lnTo>
                  <a:lnTo>
                    <a:pt x="615568" y="1165860"/>
                  </a:lnTo>
                  <a:close/>
                </a:path>
                <a:path w="1592579" h="1508125">
                  <a:moveTo>
                    <a:pt x="660907" y="1106932"/>
                  </a:moveTo>
                  <a:lnTo>
                    <a:pt x="655827" y="1114425"/>
                  </a:lnTo>
                  <a:lnTo>
                    <a:pt x="638937" y="1136904"/>
                  </a:lnTo>
                  <a:lnTo>
                    <a:pt x="669543" y="1159764"/>
                  </a:lnTo>
                  <a:lnTo>
                    <a:pt x="687197" y="1136142"/>
                  </a:lnTo>
                  <a:lnTo>
                    <a:pt x="692530" y="1128268"/>
                  </a:lnTo>
                  <a:lnTo>
                    <a:pt x="660907" y="1106932"/>
                  </a:lnTo>
                  <a:close/>
                </a:path>
                <a:path w="1592579" h="1508125">
                  <a:moveTo>
                    <a:pt x="656336" y="1113663"/>
                  </a:moveTo>
                  <a:lnTo>
                    <a:pt x="655765" y="1114425"/>
                  </a:lnTo>
                  <a:lnTo>
                    <a:pt x="656336" y="1113663"/>
                  </a:lnTo>
                  <a:close/>
                </a:path>
                <a:path w="1592579" h="1508125">
                  <a:moveTo>
                    <a:pt x="719066" y="1054100"/>
                  </a:moveTo>
                  <a:lnTo>
                    <a:pt x="694689" y="1054100"/>
                  </a:lnTo>
                  <a:lnTo>
                    <a:pt x="681354" y="1075817"/>
                  </a:lnTo>
                  <a:lnTo>
                    <a:pt x="713866" y="1095629"/>
                  </a:lnTo>
                  <a:lnTo>
                    <a:pt x="727328" y="1073658"/>
                  </a:lnTo>
                  <a:lnTo>
                    <a:pt x="733678" y="1062101"/>
                  </a:lnTo>
                  <a:lnTo>
                    <a:pt x="719066" y="1054100"/>
                  </a:lnTo>
                  <a:close/>
                </a:path>
                <a:path w="1592579" h="1508125">
                  <a:moveTo>
                    <a:pt x="700277" y="1043813"/>
                  </a:moveTo>
                  <a:lnTo>
                    <a:pt x="694181" y="1054862"/>
                  </a:lnTo>
                  <a:lnTo>
                    <a:pt x="694689" y="1054100"/>
                  </a:lnTo>
                  <a:lnTo>
                    <a:pt x="719066" y="1054100"/>
                  </a:lnTo>
                  <a:lnTo>
                    <a:pt x="700277" y="1043813"/>
                  </a:lnTo>
                  <a:close/>
                </a:path>
                <a:path w="1592579" h="1508125">
                  <a:moveTo>
                    <a:pt x="767699" y="992505"/>
                  </a:moveTo>
                  <a:lnTo>
                    <a:pt x="726439" y="992505"/>
                  </a:lnTo>
                  <a:lnTo>
                    <a:pt x="726058" y="993394"/>
                  </a:lnTo>
                  <a:lnTo>
                    <a:pt x="717550" y="1010920"/>
                  </a:lnTo>
                  <a:lnTo>
                    <a:pt x="751839" y="1027430"/>
                  </a:lnTo>
                  <a:lnTo>
                    <a:pt x="760856" y="1008634"/>
                  </a:lnTo>
                  <a:lnTo>
                    <a:pt x="767699" y="992505"/>
                  </a:lnTo>
                  <a:close/>
                </a:path>
                <a:path w="1592579" h="1508125">
                  <a:moveTo>
                    <a:pt x="726392" y="992602"/>
                  </a:moveTo>
                  <a:lnTo>
                    <a:pt x="726010" y="993394"/>
                  </a:lnTo>
                  <a:lnTo>
                    <a:pt x="726392" y="992602"/>
                  </a:lnTo>
                  <a:close/>
                </a:path>
                <a:path w="1592579" h="1508125">
                  <a:moveTo>
                    <a:pt x="732916" y="977138"/>
                  </a:moveTo>
                  <a:lnTo>
                    <a:pt x="726392" y="992602"/>
                  </a:lnTo>
                  <a:lnTo>
                    <a:pt x="767699" y="992505"/>
                  </a:lnTo>
                  <a:lnTo>
                    <a:pt x="767968" y="991870"/>
                  </a:lnTo>
                  <a:lnTo>
                    <a:pt x="732916" y="977138"/>
                  </a:lnTo>
                  <a:close/>
                </a:path>
                <a:path w="1592579" h="1508125">
                  <a:moveTo>
                    <a:pt x="790597" y="929259"/>
                  </a:moveTo>
                  <a:lnTo>
                    <a:pt x="750951" y="929259"/>
                  </a:lnTo>
                  <a:lnTo>
                    <a:pt x="746125" y="942594"/>
                  </a:lnTo>
                  <a:lnTo>
                    <a:pt x="782065" y="955421"/>
                  </a:lnTo>
                  <a:lnTo>
                    <a:pt x="787018" y="941451"/>
                  </a:lnTo>
                  <a:lnTo>
                    <a:pt x="790597" y="929259"/>
                  </a:lnTo>
                  <a:close/>
                </a:path>
                <a:path w="1592579" h="1508125">
                  <a:moveTo>
                    <a:pt x="757301" y="907288"/>
                  </a:moveTo>
                  <a:lnTo>
                    <a:pt x="750569" y="930275"/>
                  </a:lnTo>
                  <a:lnTo>
                    <a:pt x="750951" y="929259"/>
                  </a:lnTo>
                  <a:lnTo>
                    <a:pt x="790597" y="929259"/>
                  </a:lnTo>
                  <a:lnTo>
                    <a:pt x="793876" y="918083"/>
                  </a:lnTo>
                  <a:lnTo>
                    <a:pt x="757301" y="907288"/>
                  </a:lnTo>
                  <a:close/>
                </a:path>
                <a:path w="1592579" h="1508125">
                  <a:moveTo>
                    <a:pt x="767714" y="864870"/>
                  </a:moveTo>
                  <a:lnTo>
                    <a:pt x="766317" y="871347"/>
                  </a:lnTo>
                  <a:lnTo>
                    <a:pt x="803401" y="879983"/>
                  </a:lnTo>
                  <a:lnTo>
                    <a:pt x="805052" y="872998"/>
                  </a:lnTo>
                  <a:lnTo>
                    <a:pt x="806182" y="866140"/>
                  </a:lnTo>
                  <a:lnTo>
                    <a:pt x="767588" y="866140"/>
                  </a:lnTo>
                  <a:lnTo>
                    <a:pt x="767714" y="864870"/>
                  </a:lnTo>
                  <a:close/>
                </a:path>
                <a:path w="1592579" h="1508125">
                  <a:moveTo>
                    <a:pt x="772667" y="835025"/>
                  </a:moveTo>
                  <a:lnTo>
                    <a:pt x="767588" y="866140"/>
                  </a:lnTo>
                  <a:lnTo>
                    <a:pt x="806182" y="866140"/>
                  </a:lnTo>
                  <a:lnTo>
                    <a:pt x="810260" y="841375"/>
                  </a:lnTo>
                  <a:lnTo>
                    <a:pt x="772667" y="835025"/>
                  </a:lnTo>
                  <a:close/>
                </a:path>
                <a:path w="1592579" h="1508125">
                  <a:moveTo>
                    <a:pt x="777620" y="761873"/>
                  </a:moveTo>
                  <a:lnTo>
                    <a:pt x="777493" y="767842"/>
                  </a:lnTo>
                  <a:lnTo>
                    <a:pt x="777239" y="784733"/>
                  </a:lnTo>
                  <a:lnTo>
                    <a:pt x="777163" y="785622"/>
                  </a:lnTo>
                  <a:lnTo>
                    <a:pt x="776477" y="799338"/>
                  </a:lnTo>
                  <a:lnTo>
                    <a:pt x="814451" y="801243"/>
                  </a:lnTo>
                  <a:lnTo>
                    <a:pt x="815213" y="785622"/>
                  </a:lnTo>
                  <a:lnTo>
                    <a:pt x="815720" y="762508"/>
                  </a:lnTo>
                  <a:lnTo>
                    <a:pt x="777620" y="761873"/>
                  </a:lnTo>
                  <a:close/>
                </a:path>
                <a:path w="1592579" h="1508125">
                  <a:moveTo>
                    <a:pt x="777239" y="784098"/>
                  </a:moveTo>
                  <a:lnTo>
                    <a:pt x="777208" y="784733"/>
                  </a:lnTo>
                  <a:lnTo>
                    <a:pt x="777239" y="784098"/>
                  </a:lnTo>
                  <a:close/>
                </a:path>
                <a:path w="1592579" h="1508125">
                  <a:moveTo>
                    <a:pt x="784732" y="683260"/>
                  </a:moveTo>
                  <a:lnTo>
                    <a:pt x="782192" y="698246"/>
                  </a:lnTo>
                  <a:lnTo>
                    <a:pt x="779779" y="722249"/>
                  </a:lnTo>
                  <a:lnTo>
                    <a:pt x="817626" y="726186"/>
                  </a:lnTo>
                  <a:lnTo>
                    <a:pt x="819921" y="703834"/>
                  </a:lnTo>
                  <a:lnTo>
                    <a:pt x="820038" y="702691"/>
                  </a:lnTo>
                  <a:lnTo>
                    <a:pt x="822198" y="689610"/>
                  </a:lnTo>
                  <a:lnTo>
                    <a:pt x="784732" y="683260"/>
                  </a:lnTo>
                  <a:close/>
                </a:path>
                <a:path w="1592579" h="1508125">
                  <a:moveTo>
                    <a:pt x="820095" y="702691"/>
                  </a:moveTo>
                  <a:lnTo>
                    <a:pt x="819938" y="703668"/>
                  </a:lnTo>
                  <a:lnTo>
                    <a:pt x="820095" y="702691"/>
                  </a:lnTo>
                  <a:close/>
                </a:path>
                <a:path w="1592579" h="1508125">
                  <a:moveTo>
                    <a:pt x="802386" y="606933"/>
                  </a:moveTo>
                  <a:lnTo>
                    <a:pt x="796036" y="628904"/>
                  </a:lnTo>
                  <a:lnTo>
                    <a:pt x="792352" y="644779"/>
                  </a:lnTo>
                  <a:lnTo>
                    <a:pt x="829437" y="653415"/>
                  </a:lnTo>
                  <a:lnTo>
                    <a:pt x="832757" y="639064"/>
                  </a:lnTo>
                  <a:lnTo>
                    <a:pt x="832992" y="638048"/>
                  </a:lnTo>
                  <a:lnTo>
                    <a:pt x="838962" y="617601"/>
                  </a:lnTo>
                  <a:lnTo>
                    <a:pt x="802386" y="606933"/>
                  </a:lnTo>
                  <a:close/>
                </a:path>
                <a:path w="1592579" h="1508125">
                  <a:moveTo>
                    <a:pt x="832832" y="638741"/>
                  </a:moveTo>
                  <a:lnTo>
                    <a:pt x="832738" y="639064"/>
                  </a:lnTo>
                  <a:lnTo>
                    <a:pt x="832832" y="638741"/>
                  </a:lnTo>
                  <a:close/>
                </a:path>
                <a:path w="1592579" h="1508125">
                  <a:moveTo>
                    <a:pt x="833033" y="638048"/>
                  </a:moveTo>
                  <a:lnTo>
                    <a:pt x="832832" y="638741"/>
                  </a:lnTo>
                  <a:lnTo>
                    <a:pt x="833033" y="638048"/>
                  </a:lnTo>
                  <a:close/>
                </a:path>
                <a:path w="1592579" h="1508125">
                  <a:moveTo>
                    <a:pt x="829563" y="533527"/>
                  </a:moveTo>
                  <a:lnTo>
                    <a:pt x="818133" y="560959"/>
                  </a:lnTo>
                  <a:lnTo>
                    <a:pt x="814958" y="569722"/>
                  </a:lnTo>
                  <a:lnTo>
                    <a:pt x="850773" y="582549"/>
                  </a:lnTo>
                  <a:lnTo>
                    <a:pt x="853492" y="575183"/>
                  </a:lnTo>
                  <a:lnTo>
                    <a:pt x="864742" y="548259"/>
                  </a:lnTo>
                  <a:lnTo>
                    <a:pt x="829563" y="533527"/>
                  </a:lnTo>
                  <a:close/>
                </a:path>
                <a:path w="1592579" h="1508125">
                  <a:moveTo>
                    <a:pt x="853820" y="574294"/>
                  </a:moveTo>
                  <a:lnTo>
                    <a:pt x="853439" y="575183"/>
                  </a:lnTo>
                  <a:lnTo>
                    <a:pt x="853820" y="574294"/>
                  </a:lnTo>
                  <a:close/>
                </a:path>
                <a:path w="1592579" h="1508125">
                  <a:moveTo>
                    <a:pt x="864997" y="463804"/>
                  </a:moveTo>
                  <a:lnTo>
                    <a:pt x="847978" y="494792"/>
                  </a:lnTo>
                  <a:lnTo>
                    <a:pt x="846327" y="498221"/>
                  </a:lnTo>
                  <a:lnTo>
                    <a:pt x="880617" y="514731"/>
                  </a:lnTo>
                  <a:lnTo>
                    <a:pt x="882014" y="511810"/>
                  </a:lnTo>
                  <a:lnTo>
                    <a:pt x="898398" y="482092"/>
                  </a:lnTo>
                  <a:lnTo>
                    <a:pt x="864997" y="463804"/>
                  </a:lnTo>
                  <a:close/>
                </a:path>
                <a:path w="1592579" h="1508125">
                  <a:moveTo>
                    <a:pt x="882120" y="511810"/>
                  </a:moveTo>
                  <a:lnTo>
                    <a:pt x="881633" y="512699"/>
                  </a:lnTo>
                  <a:lnTo>
                    <a:pt x="882120" y="511810"/>
                  </a:lnTo>
                  <a:close/>
                </a:path>
                <a:path w="1592579" h="1508125">
                  <a:moveTo>
                    <a:pt x="907795" y="397637"/>
                  </a:moveTo>
                  <a:lnTo>
                    <a:pt x="906017" y="400050"/>
                  </a:lnTo>
                  <a:lnTo>
                    <a:pt x="885825" y="429768"/>
                  </a:lnTo>
                  <a:lnTo>
                    <a:pt x="917320" y="451231"/>
                  </a:lnTo>
                  <a:lnTo>
                    <a:pt x="937260" y="421894"/>
                  </a:lnTo>
                  <a:lnTo>
                    <a:pt x="938276" y="420497"/>
                  </a:lnTo>
                  <a:lnTo>
                    <a:pt x="907795" y="397637"/>
                  </a:lnTo>
                  <a:close/>
                </a:path>
                <a:path w="1592579" h="1508125">
                  <a:moveTo>
                    <a:pt x="937289" y="421894"/>
                  </a:moveTo>
                  <a:lnTo>
                    <a:pt x="936751" y="422656"/>
                  </a:lnTo>
                  <a:lnTo>
                    <a:pt x="937289" y="421894"/>
                  </a:lnTo>
                  <a:close/>
                </a:path>
                <a:path w="1592579" h="1508125">
                  <a:moveTo>
                    <a:pt x="956182" y="336677"/>
                  </a:moveTo>
                  <a:lnTo>
                    <a:pt x="952373" y="340741"/>
                  </a:lnTo>
                  <a:lnTo>
                    <a:pt x="931290" y="366649"/>
                  </a:lnTo>
                  <a:lnTo>
                    <a:pt x="960754" y="390779"/>
                  </a:lnTo>
                  <a:lnTo>
                    <a:pt x="981188" y="365887"/>
                  </a:lnTo>
                  <a:lnTo>
                    <a:pt x="984503" y="362077"/>
                  </a:lnTo>
                  <a:lnTo>
                    <a:pt x="956182" y="336677"/>
                  </a:lnTo>
                  <a:close/>
                </a:path>
                <a:path w="1592579" h="1508125">
                  <a:moveTo>
                    <a:pt x="981710" y="365252"/>
                  </a:moveTo>
                  <a:lnTo>
                    <a:pt x="981075" y="365887"/>
                  </a:lnTo>
                  <a:lnTo>
                    <a:pt x="981710" y="365252"/>
                  </a:lnTo>
                  <a:close/>
                </a:path>
                <a:path w="1592579" h="1508125">
                  <a:moveTo>
                    <a:pt x="1009650" y="280162"/>
                  </a:moveTo>
                  <a:lnTo>
                    <a:pt x="1004442" y="284988"/>
                  </a:lnTo>
                  <a:lnTo>
                    <a:pt x="982217" y="307848"/>
                  </a:lnTo>
                  <a:lnTo>
                    <a:pt x="1009523" y="334391"/>
                  </a:lnTo>
                  <a:lnTo>
                    <a:pt x="1030997" y="312420"/>
                  </a:lnTo>
                  <a:lnTo>
                    <a:pt x="1031493" y="311912"/>
                  </a:lnTo>
                  <a:lnTo>
                    <a:pt x="1035812" y="307848"/>
                  </a:lnTo>
                  <a:lnTo>
                    <a:pt x="1009650" y="280162"/>
                  </a:lnTo>
                  <a:close/>
                </a:path>
                <a:path w="1592579" h="1508125">
                  <a:moveTo>
                    <a:pt x="1031522" y="311912"/>
                  </a:moveTo>
                  <a:lnTo>
                    <a:pt x="1031141" y="312273"/>
                  </a:lnTo>
                  <a:lnTo>
                    <a:pt x="1031522" y="311912"/>
                  </a:lnTo>
                  <a:close/>
                </a:path>
                <a:path w="1592579" h="1508125">
                  <a:moveTo>
                    <a:pt x="1067689" y="228473"/>
                  </a:moveTo>
                  <a:lnTo>
                    <a:pt x="1061592" y="233299"/>
                  </a:lnTo>
                  <a:lnTo>
                    <a:pt x="1038098" y="253746"/>
                  </a:lnTo>
                  <a:lnTo>
                    <a:pt x="1063116" y="282448"/>
                  </a:lnTo>
                  <a:lnTo>
                    <a:pt x="1086230" y="262255"/>
                  </a:lnTo>
                  <a:lnTo>
                    <a:pt x="1086358" y="262255"/>
                  </a:lnTo>
                  <a:lnTo>
                    <a:pt x="1091437" y="258191"/>
                  </a:lnTo>
                  <a:lnTo>
                    <a:pt x="1067689" y="228473"/>
                  </a:lnTo>
                  <a:close/>
                </a:path>
                <a:path w="1592579" h="1508125">
                  <a:moveTo>
                    <a:pt x="1086358" y="262255"/>
                  </a:moveTo>
                  <a:lnTo>
                    <a:pt x="1086230" y="262255"/>
                  </a:lnTo>
                  <a:lnTo>
                    <a:pt x="1085723" y="262763"/>
                  </a:lnTo>
                  <a:lnTo>
                    <a:pt x="1086358" y="262255"/>
                  </a:lnTo>
                  <a:close/>
                </a:path>
                <a:path w="1592579" h="1508125">
                  <a:moveTo>
                    <a:pt x="1129792" y="181737"/>
                  </a:moveTo>
                  <a:lnTo>
                    <a:pt x="1123187" y="186182"/>
                  </a:lnTo>
                  <a:lnTo>
                    <a:pt x="1098296" y="204470"/>
                  </a:lnTo>
                  <a:lnTo>
                    <a:pt x="1120775" y="235204"/>
                  </a:lnTo>
                  <a:lnTo>
                    <a:pt x="1145412" y="217043"/>
                  </a:lnTo>
                  <a:lnTo>
                    <a:pt x="1145547" y="217043"/>
                  </a:lnTo>
                  <a:lnTo>
                    <a:pt x="1151127" y="213360"/>
                  </a:lnTo>
                  <a:lnTo>
                    <a:pt x="1129792" y="181737"/>
                  </a:lnTo>
                  <a:close/>
                </a:path>
                <a:path w="1592579" h="1508125">
                  <a:moveTo>
                    <a:pt x="1145547" y="217043"/>
                  </a:moveTo>
                  <a:lnTo>
                    <a:pt x="1145412" y="217043"/>
                  </a:lnTo>
                  <a:lnTo>
                    <a:pt x="1144777" y="217551"/>
                  </a:lnTo>
                  <a:lnTo>
                    <a:pt x="1145547" y="217043"/>
                  </a:lnTo>
                  <a:close/>
                </a:path>
                <a:path w="1592579" h="1508125">
                  <a:moveTo>
                    <a:pt x="1195577" y="140208"/>
                  </a:moveTo>
                  <a:lnTo>
                    <a:pt x="1188593" y="144145"/>
                  </a:lnTo>
                  <a:lnTo>
                    <a:pt x="1162303" y="160274"/>
                  </a:lnTo>
                  <a:lnTo>
                    <a:pt x="1182116" y="192786"/>
                  </a:lnTo>
                  <a:lnTo>
                    <a:pt x="1207531" y="177165"/>
                  </a:lnTo>
                  <a:lnTo>
                    <a:pt x="1207388" y="177165"/>
                  </a:lnTo>
                  <a:lnTo>
                    <a:pt x="1214120" y="173482"/>
                  </a:lnTo>
                  <a:lnTo>
                    <a:pt x="1195577" y="140208"/>
                  </a:lnTo>
                  <a:close/>
                </a:path>
                <a:path w="1592579" h="1508125">
                  <a:moveTo>
                    <a:pt x="1208151" y="176784"/>
                  </a:moveTo>
                  <a:lnTo>
                    <a:pt x="1207388" y="177165"/>
                  </a:lnTo>
                  <a:lnTo>
                    <a:pt x="1207531" y="177165"/>
                  </a:lnTo>
                  <a:lnTo>
                    <a:pt x="1208151" y="176784"/>
                  </a:lnTo>
                  <a:close/>
                </a:path>
                <a:path w="1592579" h="1508125">
                  <a:moveTo>
                    <a:pt x="1264666" y="104394"/>
                  </a:moveTo>
                  <a:lnTo>
                    <a:pt x="1257300" y="107696"/>
                  </a:lnTo>
                  <a:lnTo>
                    <a:pt x="1229741" y="121539"/>
                  </a:lnTo>
                  <a:lnTo>
                    <a:pt x="1246758" y="155575"/>
                  </a:lnTo>
                  <a:lnTo>
                    <a:pt x="1274063" y="141986"/>
                  </a:lnTo>
                  <a:lnTo>
                    <a:pt x="1280286" y="139192"/>
                  </a:lnTo>
                  <a:lnTo>
                    <a:pt x="1264666" y="104394"/>
                  </a:lnTo>
                  <a:close/>
                </a:path>
                <a:path w="1592579" h="1508125">
                  <a:moveTo>
                    <a:pt x="1274140" y="141986"/>
                  </a:moveTo>
                  <a:lnTo>
                    <a:pt x="1273302" y="142367"/>
                  </a:lnTo>
                  <a:lnTo>
                    <a:pt x="1274140" y="141986"/>
                  </a:lnTo>
                  <a:close/>
                </a:path>
                <a:path w="1592579" h="1508125">
                  <a:moveTo>
                    <a:pt x="1336675" y="74803"/>
                  </a:moveTo>
                  <a:lnTo>
                    <a:pt x="1328801" y="77597"/>
                  </a:lnTo>
                  <a:lnTo>
                    <a:pt x="1300352" y="88900"/>
                  </a:lnTo>
                  <a:lnTo>
                    <a:pt x="1314450" y="124206"/>
                  </a:lnTo>
                  <a:lnTo>
                    <a:pt x="1341871" y="113411"/>
                  </a:lnTo>
                  <a:lnTo>
                    <a:pt x="1341627" y="113411"/>
                  </a:lnTo>
                  <a:lnTo>
                    <a:pt x="1349121" y="110871"/>
                  </a:lnTo>
                  <a:lnTo>
                    <a:pt x="1336675" y="74803"/>
                  </a:lnTo>
                  <a:close/>
                </a:path>
                <a:path w="1592579" h="1508125">
                  <a:moveTo>
                    <a:pt x="1342517" y="113157"/>
                  </a:moveTo>
                  <a:lnTo>
                    <a:pt x="1341627" y="113411"/>
                  </a:lnTo>
                  <a:lnTo>
                    <a:pt x="1341871" y="113411"/>
                  </a:lnTo>
                  <a:lnTo>
                    <a:pt x="1342517" y="113157"/>
                  </a:lnTo>
                  <a:close/>
                </a:path>
                <a:path w="1592579" h="1508125">
                  <a:moveTo>
                    <a:pt x="1411224" y="51943"/>
                  </a:moveTo>
                  <a:lnTo>
                    <a:pt x="1402460" y="54102"/>
                  </a:lnTo>
                  <a:lnTo>
                    <a:pt x="1373758" y="62484"/>
                  </a:lnTo>
                  <a:lnTo>
                    <a:pt x="1384427" y="99060"/>
                  </a:lnTo>
                  <a:lnTo>
                    <a:pt x="1412748" y="90678"/>
                  </a:lnTo>
                  <a:lnTo>
                    <a:pt x="1413017" y="90678"/>
                  </a:lnTo>
                  <a:lnTo>
                    <a:pt x="1420241" y="88900"/>
                  </a:lnTo>
                  <a:lnTo>
                    <a:pt x="1411224" y="51943"/>
                  </a:lnTo>
                  <a:close/>
                </a:path>
                <a:path w="1592579" h="1508125">
                  <a:moveTo>
                    <a:pt x="1413017" y="90678"/>
                  </a:moveTo>
                  <a:lnTo>
                    <a:pt x="1412748" y="90678"/>
                  </a:lnTo>
                  <a:lnTo>
                    <a:pt x="1411985" y="90932"/>
                  </a:lnTo>
                  <a:lnTo>
                    <a:pt x="1413017" y="90678"/>
                  </a:lnTo>
                  <a:close/>
                </a:path>
                <a:path w="1592579" h="1508125">
                  <a:moveTo>
                    <a:pt x="1567939" y="37592"/>
                  </a:moveTo>
                  <a:lnTo>
                    <a:pt x="1487677" y="37592"/>
                  </a:lnTo>
                  <a:lnTo>
                    <a:pt x="1493393" y="75311"/>
                  </a:lnTo>
                  <a:lnTo>
                    <a:pt x="1480258" y="77307"/>
                  </a:lnTo>
                  <a:lnTo>
                    <a:pt x="1483359" y="113919"/>
                  </a:lnTo>
                  <a:lnTo>
                    <a:pt x="1592452" y="47371"/>
                  </a:lnTo>
                  <a:lnTo>
                    <a:pt x="1567939" y="37592"/>
                  </a:lnTo>
                  <a:close/>
                </a:path>
                <a:path w="1592579" h="1508125">
                  <a:moveTo>
                    <a:pt x="1477032" y="39240"/>
                  </a:moveTo>
                  <a:lnTo>
                    <a:pt x="1449958" y="43434"/>
                  </a:lnTo>
                  <a:lnTo>
                    <a:pt x="1455801" y="81026"/>
                  </a:lnTo>
                  <a:lnTo>
                    <a:pt x="1480258" y="77307"/>
                  </a:lnTo>
                  <a:lnTo>
                    <a:pt x="1477032" y="39240"/>
                  </a:lnTo>
                  <a:close/>
                </a:path>
                <a:path w="1592579" h="1508125">
                  <a:moveTo>
                    <a:pt x="1487677" y="37592"/>
                  </a:moveTo>
                  <a:lnTo>
                    <a:pt x="1477032" y="39240"/>
                  </a:lnTo>
                  <a:lnTo>
                    <a:pt x="1480258" y="77307"/>
                  </a:lnTo>
                  <a:lnTo>
                    <a:pt x="1493393" y="75311"/>
                  </a:lnTo>
                  <a:lnTo>
                    <a:pt x="1487677" y="37592"/>
                  </a:lnTo>
                  <a:close/>
                </a:path>
                <a:path w="1592579" h="1508125">
                  <a:moveTo>
                    <a:pt x="1473707" y="0"/>
                  </a:moveTo>
                  <a:lnTo>
                    <a:pt x="1477032" y="39240"/>
                  </a:lnTo>
                  <a:lnTo>
                    <a:pt x="1487677" y="37592"/>
                  </a:lnTo>
                  <a:lnTo>
                    <a:pt x="1567939" y="37592"/>
                  </a:lnTo>
                  <a:lnTo>
                    <a:pt x="147370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0788" y="4163580"/>
              <a:ext cx="749045" cy="32840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043178" y="4235958"/>
              <a:ext cx="607060" cy="186055"/>
            </a:xfrm>
            <a:custGeom>
              <a:avLst/>
              <a:gdLst/>
              <a:ahLst/>
              <a:cxnLst/>
              <a:rect l="l" t="t" r="r" b="b"/>
              <a:pathLst>
                <a:path w="607060" h="186054">
                  <a:moveTo>
                    <a:pt x="0" y="30988"/>
                  </a:moveTo>
                  <a:lnTo>
                    <a:pt x="2434" y="18913"/>
                  </a:lnTo>
                  <a:lnTo>
                    <a:pt x="9074" y="9064"/>
                  </a:lnTo>
                  <a:lnTo>
                    <a:pt x="18923" y="2430"/>
                  </a:lnTo>
                  <a:lnTo>
                    <a:pt x="30987" y="0"/>
                  </a:lnTo>
                  <a:lnTo>
                    <a:pt x="575563" y="0"/>
                  </a:lnTo>
                  <a:lnTo>
                    <a:pt x="587638" y="2430"/>
                  </a:lnTo>
                  <a:lnTo>
                    <a:pt x="597487" y="9064"/>
                  </a:lnTo>
                  <a:lnTo>
                    <a:pt x="604121" y="18913"/>
                  </a:lnTo>
                  <a:lnTo>
                    <a:pt x="606552" y="30988"/>
                  </a:lnTo>
                  <a:lnTo>
                    <a:pt x="606552" y="154940"/>
                  </a:lnTo>
                  <a:lnTo>
                    <a:pt x="604121" y="167014"/>
                  </a:lnTo>
                  <a:lnTo>
                    <a:pt x="597487" y="176863"/>
                  </a:lnTo>
                  <a:lnTo>
                    <a:pt x="587638" y="183497"/>
                  </a:lnTo>
                  <a:lnTo>
                    <a:pt x="575563" y="185928"/>
                  </a:lnTo>
                  <a:lnTo>
                    <a:pt x="30987" y="185928"/>
                  </a:lnTo>
                  <a:lnTo>
                    <a:pt x="18923" y="183497"/>
                  </a:lnTo>
                  <a:lnTo>
                    <a:pt x="9074" y="176863"/>
                  </a:lnTo>
                  <a:lnTo>
                    <a:pt x="2434" y="167014"/>
                  </a:lnTo>
                  <a:lnTo>
                    <a:pt x="0" y="154940"/>
                  </a:lnTo>
                  <a:lnTo>
                    <a:pt x="0" y="3098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58379" y="4386199"/>
              <a:ext cx="1747520" cy="623570"/>
            </a:xfrm>
            <a:custGeom>
              <a:avLst/>
              <a:gdLst/>
              <a:ahLst/>
              <a:cxnLst/>
              <a:rect l="l" t="t" r="r" b="b"/>
              <a:pathLst>
                <a:path w="1747520" h="623570">
                  <a:moveTo>
                    <a:pt x="1674050" y="185800"/>
                  </a:moveTo>
                  <a:lnTo>
                    <a:pt x="160210" y="185800"/>
                  </a:lnTo>
                  <a:lnTo>
                    <a:pt x="131835" y="191529"/>
                  </a:lnTo>
                  <a:lnTo>
                    <a:pt x="108664" y="207152"/>
                  </a:lnTo>
                  <a:lnTo>
                    <a:pt x="93041" y="230324"/>
                  </a:lnTo>
                  <a:lnTo>
                    <a:pt x="87312" y="258699"/>
                  </a:lnTo>
                  <a:lnTo>
                    <a:pt x="87312" y="550290"/>
                  </a:lnTo>
                  <a:lnTo>
                    <a:pt x="93041" y="578665"/>
                  </a:lnTo>
                  <a:lnTo>
                    <a:pt x="108664" y="601837"/>
                  </a:lnTo>
                  <a:lnTo>
                    <a:pt x="131835" y="617460"/>
                  </a:lnTo>
                  <a:lnTo>
                    <a:pt x="160210" y="623188"/>
                  </a:lnTo>
                  <a:lnTo>
                    <a:pt x="1674050" y="623188"/>
                  </a:lnTo>
                  <a:lnTo>
                    <a:pt x="1702425" y="617460"/>
                  </a:lnTo>
                  <a:lnTo>
                    <a:pt x="1725596" y="601837"/>
                  </a:lnTo>
                  <a:lnTo>
                    <a:pt x="1741219" y="578665"/>
                  </a:lnTo>
                  <a:lnTo>
                    <a:pt x="1746948" y="550290"/>
                  </a:lnTo>
                  <a:lnTo>
                    <a:pt x="1746948" y="258699"/>
                  </a:lnTo>
                  <a:lnTo>
                    <a:pt x="1741219" y="230324"/>
                  </a:lnTo>
                  <a:lnTo>
                    <a:pt x="1725596" y="207152"/>
                  </a:lnTo>
                  <a:lnTo>
                    <a:pt x="1702425" y="191529"/>
                  </a:lnTo>
                  <a:lnTo>
                    <a:pt x="1674050" y="185800"/>
                  </a:lnTo>
                  <a:close/>
                </a:path>
                <a:path w="1747520" h="623570">
                  <a:moveTo>
                    <a:pt x="0" y="0"/>
                  </a:moveTo>
                  <a:lnTo>
                    <a:pt x="363918" y="185800"/>
                  </a:lnTo>
                  <a:lnTo>
                    <a:pt x="778827" y="185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258379" y="4386199"/>
              <a:ext cx="1747520" cy="623570"/>
            </a:xfrm>
            <a:custGeom>
              <a:avLst/>
              <a:gdLst/>
              <a:ahLst/>
              <a:cxnLst/>
              <a:rect l="l" t="t" r="r" b="b"/>
              <a:pathLst>
                <a:path w="1747520" h="623570">
                  <a:moveTo>
                    <a:pt x="87312" y="258699"/>
                  </a:moveTo>
                  <a:lnTo>
                    <a:pt x="93041" y="230324"/>
                  </a:lnTo>
                  <a:lnTo>
                    <a:pt x="108664" y="207152"/>
                  </a:lnTo>
                  <a:lnTo>
                    <a:pt x="131835" y="191529"/>
                  </a:lnTo>
                  <a:lnTo>
                    <a:pt x="160210" y="185800"/>
                  </a:lnTo>
                  <a:lnTo>
                    <a:pt x="363918" y="185800"/>
                  </a:lnTo>
                  <a:lnTo>
                    <a:pt x="0" y="0"/>
                  </a:lnTo>
                  <a:lnTo>
                    <a:pt x="778827" y="185800"/>
                  </a:lnTo>
                  <a:lnTo>
                    <a:pt x="1674050" y="185800"/>
                  </a:lnTo>
                  <a:lnTo>
                    <a:pt x="1702425" y="191529"/>
                  </a:lnTo>
                  <a:lnTo>
                    <a:pt x="1725596" y="207152"/>
                  </a:lnTo>
                  <a:lnTo>
                    <a:pt x="1741219" y="230324"/>
                  </a:lnTo>
                  <a:lnTo>
                    <a:pt x="1746948" y="258699"/>
                  </a:lnTo>
                  <a:lnTo>
                    <a:pt x="1746948" y="368045"/>
                  </a:lnTo>
                  <a:lnTo>
                    <a:pt x="1746948" y="550290"/>
                  </a:lnTo>
                  <a:lnTo>
                    <a:pt x="1741219" y="578665"/>
                  </a:lnTo>
                  <a:lnTo>
                    <a:pt x="1725596" y="601837"/>
                  </a:lnTo>
                  <a:lnTo>
                    <a:pt x="1702425" y="617460"/>
                  </a:lnTo>
                  <a:lnTo>
                    <a:pt x="1674050" y="623188"/>
                  </a:lnTo>
                  <a:lnTo>
                    <a:pt x="778827" y="623188"/>
                  </a:lnTo>
                  <a:lnTo>
                    <a:pt x="363918" y="623188"/>
                  </a:lnTo>
                  <a:lnTo>
                    <a:pt x="160210" y="623188"/>
                  </a:lnTo>
                  <a:lnTo>
                    <a:pt x="131835" y="617460"/>
                  </a:lnTo>
                  <a:lnTo>
                    <a:pt x="108664" y="601837"/>
                  </a:lnTo>
                  <a:lnTo>
                    <a:pt x="93041" y="578665"/>
                  </a:lnTo>
                  <a:lnTo>
                    <a:pt x="87312" y="550290"/>
                  </a:lnTo>
                  <a:lnTo>
                    <a:pt x="87312" y="368045"/>
                  </a:lnTo>
                  <a:lnTo>
                    <a:pt x="87312" y="258699"/>
                  </a:lnTo>
                  <a:close/>
                </a:path>
              </a:pathLst>
            </a:custGeom>
            <a:ln w="6349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445767" y="4604766"/>
            <a:ext cx="139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โหมดคลัสเตอร์คือการตั้งค่าเครือข่าย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106297" y="5252084"/>
            <a:ext cx="2810510" cy="819785"/>
            <a:chOff x="1106297" y="5252084"/>
            <a:chExt cx="2810510" cy="819785"/>
          </a:xfrm>
        </p:grpSpPr>
        <p:sp>
          <p:nvSpPr>
            <p:cNvPr id="26" name="object 26"/>
            <p:cNvSpPr/>
            <p:nvPr/>
          </p:nvSpPr>
          <p:spPr>
            <a:xfrm>
              <a:off x="1109472" y="5255259"/>
              <a:ext cx="2804160" cy="813435"/>
            </a:xfrm>
            <a:custGeom>
              <a:avLst/>
              <a:gdLst/>
              <a:ahLst/>
              <a:cxnLst/>
              <a:rect l="l" t="t" r="r" b="b"/>
              <a:pathLst>
                <a:path w="2804160" h="813435">
                  <a:moveTo>
                    <a:pt x="2450845" y="375919"/>
                  </a:moveTo>
                  <a:lnTo>
                    <a:pt x="72897" y="375919"/>
                  </a:lnTo>
                  <a:lnTo>
                    <a:pt x="44523" y="381648"/>
                  </a:lnTo>
                  <a:lnTo>
                    <a:pt x="21351" y="397271"/>
                  </a:lnTo>
                  <a:lnTo>
                    <a:pt x="5728" y="420443"/>
                  </a:lnTo>
                  <a:lnTo>
                    <a:pt x="0" y="448817"/>
                  </a:lnTo>
                  <a:lnTo>
                    <a:pt x="0" y="740409"/>
                  </a:lnTo>
                  <a:lnTo>
                    <a:pt x="5728" y="768784"/>
                  </a:lnTo>
                  <a:lnTo>
                    <a:pt x="21351" y="791956"/>
                  </a:lnTo>
                  <a:lnTo>
                    <a:pt x="44523" y="807579"/>
                  </a:lnTo>
                  <a:lnTo>
                    <a:pt x="72897" y="813307"/>
                  </a:lnTo>
                  <a:lnTo>
                    <a:pt x="2450845" y="813307"/>
                  </a:lnTo>
                  <a:lnTo>
                    <a:pt x="2479220" y="807579"/>
                  </a:lnTo>
                  <a:lnTo>
                    <a:pt x="2502392" y="791956"/>
                  </a:lnTo>
                  <a:lnTo>
                    <a:pt x="2518015" y="768784"/>
                  </a:lnTo>
                  <a:lnTo>
                    <a:pt x="2523743" y="740409"/>
                  </a:lnTo>
                  <a:lnTo>
                    <a:pt x="2523743" y="448817"/>
                  </a:lnTo>
                  <a:lnTo>
                    <a:pt x="2518015" y="420443"/>
                  </a:lnTo>
                  <a:lnTo>
                    <a:pt x="2502392" y="397271"/>
                  </a:lnTo>
                  <a:lnTo>
                    <a:pt x="2479220" y="381648"/>
                  </a:lnTo>
                  <a:lnTo>
                    <a:pt x="2450845" y="375919"/>
                  </a:lnTo>
                  <a:close/>
                </a:path>
                <a:path w="2804160" h="813435">
                  <a:moveTo>
                    <a:pt x="2804032" y="0"/>
                  </a:moveTo>
                  <a:lnTo>
                    <a:pt x="1472184" y="375919"/>
                  </a:lnTo>
                  <a:lnTo>
                    <a:pt x="2103120" y="375919"/>
                  </a:lnTo>
                  <a:lnTo>
                    <a:pt x="2804032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109472" y="5255259"/>
              <a:ext cx="2804160" cy="813435"/>
            </a:xfrm>
            <a:custGeom>
              <a:avLst/>
              <a:gdLst/>
              <a:ahLst/>
              <a:cxnLst/>
              <a:rect l="l" t="t" r="r" b="b"/>
              <a:pathLst>
                <a:path w="2804160" h="813435">
                  <a:moveTo>
                    <a:pt x="0" y="448817"/>
                  </a:moveTo>
                  <a:lnTo>
                    <a:pt x="5728" y="420443"/>
                  </a:lnTo>
                  <a:lnTo>
                    <a:pt x="21351" y="397271"/>
                  </a:lnTo>
                  <a:lnTo>
                    <a:pt x="44523" y="381648"/>
                  </a:lnTo>
                  <a:lnTo>
                    <a:pt x="72897" y="375919"/>
                  </a:lnTo>
                  <a:lnTo>
                    <a:pt x="1472184" y="375919"/>
                  </a:lnTo>
                  <a:lnTo>
                    <a:pt x="2804032" y="0"/>
                  </a:lnTo>
                  <a:lnTo>
                    <a:pt x="2103120" y="375919"/>
                  </a:lnTo>
                  <a:lnTo>
                    <a:pt x="2450845" y="375919"/>
                  </a:lnTo>
                  <a:lnTo>
                    <a:pt x="2479220" y="381648"/>
                  </a:lnTo>
                  <a:lnTo>
                    <a:pt x="2502392" y="397271"/>
                  </a:lnTo>
                  <a:lnTo>
                    <a:pt x="2518015" y="420443"/>
                  </a:lnTo>
                  <a:lnTo>
                    <a:pt x="2523743" y="448817"/>
                  </a:lnTo>
                  <a:lnTo>
                    <a:pt x="2523743" y="558164"/>
                  </a:lnTo>
                  <a:lnTo>
                    <a:pt x="2523743" y="740409"/>
                  </a:lnTo>
                  <a:lnTo>
                    <a:pt x="2518015" y="768784"/>
                  </a:lnTo>
                  <a:lnTo>
                    <a:pt x="2502392" y="791956"/>
                  </a:lnTo>
                  <a:lnTo>
                    <a:pt x="2479220" y="807579"/>
                  </a:lnTo>
                  <a:lnTo>
                    <a:pt x="2450845" y="813307"/>
                  </a:lnTo>
                  <a:lnTo>
                    <a:pt x="2103120" y="813307"/>
                  </a:lnTo>
                  <a:lnTo>
                    <a:pt x="1472184" y="813307"/>
                  </a:lnTo>
                  <a:lnTo>
                    <a:pt x="72897" y="813307"/>
                  </a:lnTo>
                  <a:lnTo>
                    <a:pt x="44523" y="807579"/>
                  </a:lnTo>
                  <a:lnTo>
                    <a:pt x="21351" y="791956"/>
                  </a:lnTo>
                  <a:lnTo>
                    <a:pt x="5728" y="768784"/>
                  </a:lnTo>
                  <a:lnTo>
                    <a:pt x="0" y="740409"/>
                  </a:lnTo>
                  <a:lnTo>
                    <a:pt x="0" y="558164"/>
                  </a:lnTo>
                  <a:lnTo>
                    <a:pt x="0" y="448817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209547" y="5664200"/>
            <a:ext cx="2311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ในเมนูคลิกขวา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เลือก "การตั้งค่าการจำกัดเครือข่าย"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87146" y="2054098"/>
            <a:ext cx="8437168" cy="2315463"/>
            <a:chOff x="687146" y="2054098"/>
            <a:chExt cx="8437168" cy="2315463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83008" y="3456422"/>
              <a:ext cx="5028444" cy="78020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735069" y="3354070"/>
              <a:ext cx="5389245" cy="1010919"/>
            </a:xfrm>
            <a:custGeom>
              <a:avLst/>
              <a:gdLst/>
              <a:ahLst/>
              <a:cxnLst/>
              <a:rect l="l" t="t" r="r" b="b"/>
              <a:pathLst>
                <a:path w="5389245" h="1010920">
                  <a:moveTo>
                    <a:pt x="0" y="1010792"/>
                  </a:moveTo>
                  <a:lnTo>
                    <a:pt x="5389245" y="1010792"/>
                  </a:lnTo>
                  <a:lnTo>
                    <a:pt x="5389245" y="0"/>
                  </a:lnTo>
                  <a:lnTo>
                    <a:pt x="0" y="0"/>
                  </a:lnTo>
                  <a:lnTo>
                    <a:pt x="0" y="1010792"/>
                  </a:lnTo>
                  <a:close/>
                </a:path>
              </a:pathLst>
            </a:custGeom>
            <a:ln w="952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21608" y="3800868"/>
              <a:ext cx="2779014" cy="53872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93997" y="3873246"/>
              <a:ext cx="2636520" cy="396240"/>
            </a:xfrm>
            <a:custGeom>
              <a:avLst/>
              <a:gdLst/>
              <a:ahLst/>
              <a:cxnLst/>
              <a:rect l="l" t="t" r="r" b="b"/>
              <a:pathLst>
                <a:path w="2636520" h="396239">
                  <a:moveTo>
                    <a:pt x="0" y="66039"/>
                  </a:moveTo>
                  <a:lnTo>
                    <a:pt x="5193" y="40344"/>
                  </a:lnTo>
                  <a:lnTo>
                    <a:pt x="19351" y="19351"/>
                  </a:lnTo>
                  <a:lnTo>
                    <a:pt x="40344" y="5193"/>
                  </a:lnTo>
                  <a:lnTo>
                    <a:pt x="66039" y="0"/>
                  </a:lnTo>
                  <a:lnTo>
                    <a:pt x="2570479" y="0"/>
                  </a:lnTo>
                  <a:lnTo>
                    <a:pt x="2596175" y="5193"/>
                  </a:lnTo>
                  <a:lnTo>
                    <a:pt x="2617168" y="19351"/>
                  </a:lnTo>
                  <a:lnTo>
                    <a:pt x="2631326" y="40344"/>
                  </a:lnTo>
                  <a:lnTo>
                    <a:pt x="2636519" y="66039"/>
                  </a:lnTo>
                  <a:lnTo>
                    <a:pt x="2636519" y="330199"/>
                  </a:lnTo>
                  <a:lnTo>
                    <a:pt x="2631326" y="355895"/>
                  </a:lnTo>
                  <a:lnTo>
                    <a:pt x="2617168" y="376888"/>
                  </a:lnTo>
                  <a:lnTo>
                    <a:pt x="2596175" y="391046"/>
                  </a:lnTo>
                  <a:lnTo>
                    <a:pt x="2570479" y="396239"/>
                  </a:lnTo>
                  <a:lnTo>
                    <a:pt x="66039" y="396239"/>
                  </a:lnTo>
                  <a:lnTo>
                    <a:pt x="40344" y="391046"/>
                  </a:lnTo>
                  <a:lnTo>
                    <a:pt x="19351" y="376888"/>
                  </a:lnTo>
                  <a:lnTo>
                    <a:pt x="5193" y="355895"/>
                  </a:lnTo>
                  <a:lnTo>
                    <a:pt x="0" y="330199"/>
                  </a:lnTo>
                  <a:lnTo>
                    <a:pt x="0" y="6603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7571" y="2122384"/>
              <a:ext cx="5180201" cy="84614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58989" y="2054098"/>
              <a:ext cx="5391150" cy="1010919"/>
            </a:xfrm>
            <a:custGeom>
              <a:avLst/>
              <a:gdLst/>
              <a:ahLst/>
              <a:cxnLst/>
              <a:rect l="l" t="t" r="r" b="b"/>
              <a:pathLst>
                <a:path w="5391150" h="1010919">
                  <a:moveTo>
                    <a:pt x="0" y="1010792"/>
                  </a:moveTo>
                  <a:lnTo>
                    <a:pt x="5390769" y="1010792"/>
                  </a:lnTo>
                  <a:lnTo>
                    <a:pt x="5390769" y="0"/>
                  </a:lnTo>
                  <a:lnTo>
                    <a:pt x="0" y="0"/>
                  </a:lnTo>
                  <a:lnTo>
                    <a:pt x="0" y="1010792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936" y="2534424"/>
              <a:ext cx="2779014" cy="53872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84326" y="2606802"/>
              <a:ext cx="2636520" cy="396240"/>
            </a:xfrm>
            <a:custGeom>
              <a:avLst/>
              <a:gdLst/>
              <a:ahLst/>
              <a:cxnLst/>
              <a:rect l="l" t="t" r="r" b="b"/>
              <a:pathLst>
                <a:path w="2636520" h="396239">
                  <a:moveTo>
                    <a:pt x="0" y="66039"/>
                  </a:moveTo>
                  <a:lnTo>
                    <a:pt x="5189" y="40344"/>
                  </a:lnTo>
                  <a:lnTo>
                    <a:pt x="19342" y="19351"/>
                  </a:lnTo>
                  <a:lnTo>
                    <a:pt x="40333" y="5193"/>
                  </a:lnTo>
                  <a:lnTo>
                    <a:pt x="66040" y="0"/>
                  </a:lnTo>
                  <a:lnTo>
                    <a:pt x="2570479" y="0"/>
                  </a:lnTo>
                  <a:lnTo>
                    <a:pt x="2596175" y="5193"/>
                  </a:lnTo>
                  <a:lnTo>
                    <a:pt x="2617168" y="19351"/>
                  </a:lnTo>
                  <a:lnTo>
                    <a:pt x="2631326" y="40344"/>
                  </a:lnTo>
                  <a:lnTo>
                    <a:pt x="2636520" y="66039"/>
                  </a:lnTo>
                  <a:lnTo>
                    <a:pt x="2636520" y="330200"/>
                  </a:lnTo>
                  <a:lnTo>
                    <a:pt x="2631326" y="355895"/>
                  </a:lnTo>
                  <a:lnTo>
                    <a:pt x="2617168" y="376888"/>
                  </a:lnTo>
                  <a:lnTo>
                    <a:pt x="2596175" y="391046"/>
                  </a:lnTo>
                  <a:lnTo>
                    <a:pt x="2570479" y="396239"/>
                  </a:lnTo>
                  <a:lnTo>
                    <a:pt x="66040" y="396239"/>
                  </a:lnTo>
                  <a:lnTo>
                    <a:pt x="40333" y="391046"/>
                  </a:lnTo>
                  <a:lnTo>
                    <a:pt x="19342" y="376888"/>
                  </a:lnTo>
                  <a:lnTo>
                    <a:pt x="5189" y="355895"/>
                  </a:lnTo>
                  <a:lnTo>
                    <a:pt x="0" y="330200"/>
                  </a:lnTo>
                  <a:lnTo>
                    <a:pt x="0" y="6603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63752" y="2777998"/>
              <a:ext cx="2208530" cy="1582420"/>
            </a:xfrm>
            <a:custGeom>
              <a:avLst/>
              <a:gdLst/>
              <a:ahLst/>
              <a:cxnLst/>
              <a:rect l="l" t="t" r="r" b="b"/>
              <a:pathLst>
                <a:path w="2208529" h="1582420">
                  <a:moveTo>
                    <a:pt x="2066289" y="730250"/>
                  </a:moveTo>
                  <a:lnTo>
                    <a:pt x="141985" y="730250"/>
                  </a:lnTo>
                  <a:lnTo>
                    <a:pt x="97110" y="737494"/>
                  </a:lnTo>
                  <a:lnTo>
                    <a:pt x="58133" y="757661"/>
                  </a:lnTo>
                  <a:lnTo>
                    <a:pt x="27397" y="788405"/>
                  </a:lnTo>
                  <a:lnTo>
                    <a:pt x="7239" y="827379"/>
                  </a:lnTo>
                  <a:lnTo>
                    <a:pt x="0" y="872235"/>
                  </a:lnTo>
                  <a:lnTo>
                    <a:pt x="0" y="1440179"/>
                  </a:lnTo>
                  <a:lnTo>
                    <a:pt x="7239" y="1485036"/>
                  </a:lnTo>
                  <a:lnTo>
                    <a:pt x="27397" y="1524010"/>
                  </a:lnTo>
                  <a:lnTo>
                    <a:pt x="58133" y="1554754"/>
                  </a:lnTo>
                  <a:lnTo>
                    <a:pt x="97110" y="1574921"/>
                  </a:lnTo>
                  <a:lnTo>
                    <a:pt x="141985" y="1582165"/>
                  </a:lnTo>
                  <a:lnTo>
                    <a:pt x="2066289" y="1582165"/>
                  </a:lnTo>
                  <a:lnTo>
                    <a:pt x="2111146" y="1574921"/>
                  </a:lnTo>
                  <a:lnTo>
                    <a:pt x="2150120" y="1554754"/>
                  </a:lnTo>
                  <a:lnTo>
                    <a:pt x="2180864" y="1524010"/>
                  </a:lnTo>
                  <a:lnTo>
                    <a:pt x="2201031" y="1485036"/>
                  </a:lnTo>
                  <a:lnTo>
                    <a:pt x="2208276" y="1440179"/>
                  </a:lnTo>
                  <a:lnTo>
                    <a:pt x="2208276" y="872235"/>
                  </a:lnTo>
                  <a:lnTo>
                    <a:pt x="2201031" y="827379"/>
                  </a:lnTo>
                  <a:lnTo>
                    <a:pt x="2180864" y="788405"/>
                  </a:lnTo>
                  <a:lnTo>
                    <a:pt x="2150120" y="757661"/>
                  </a:lnTo>
                  <a:lnTo>
                    <a:pt x="2111146" y="737494"/>
                  </a:lnTo>
                  <a:lnTo>
                    <a:pt x="2066289" y="730250"/>
                  </a:lnTo>
                  <a:close/>
                </a:path>
                <a:path w="2208529" h="1582420">
                  <a:moveTo>
                    <a:pt x="587121" y="0"/>
                  </a:moveTo>
                  <a:lnTo>
                    <a:pt x="368045" y="730250"/>
                  </a:lnTo>
                  <a:lnTo>
                    <a:pt x="920115" y="730250"/>
                  </a:lnTo>
                  <a:lnTo>
                    <a:pt x="587121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63752" y="2777998"/>
              <a:ext cx="2208530" cy="1582420"/>
            </a:xfrm>
            <a:custGeom>
              <a:avLst/>
              <a:gdLst/>
              <a:ahLst/>
              <a:cxnLst/>
              <a:rect l="l" t="t" r="r" b="b"/>
              <a:pathLst>
                <a:path w="2208529" h="1582420">
                  <a:moveTo>
                    <a:pt x="0" y="872235"/>
                  </a:moveTo>
                  <a:lnTo>
                    <a:pt x="7239" y="827379"/>
                  </a:lnTo>
                  <a:lnTo>
                    <a:pt x="27397" y="788405"/>
                  </a:lnTo>
                  <a:lnTo>
                    <a:pt x="58133" y="757661"/>
                  </a:lnTo>
                  <a:lnTo>
                    <a:pt x="97110" y="737494"/>
                  </a:lnTo>
                  <a:lnTo>
                    <a:pt x="141985" y="730250"/>
                  </a:lnTo>
                  <a:lnTo>
                    <a:pt x="368045" y="730250"/>
                  </a:lnTo>
                  <a:lnTo>
                    <a:pt x="587121" y="0"/>
                  </a:lnTo>
                  <a:lnTo>
                    <a:pt x="920115" y="730250"/>
                  </a:lnTo>
                  <a:lnTo>
                    <a:pt x="2066289" y="730250"/>
                  </a:lnTo>
                  <a:lnTo>
                    <a:pt x="2111146" y="737494"/>
                  </a:lnTo>
                  <a:lnTo>
                    <a:pt x="2150120" y="757661"/>
                  </a:lnTo>
                  <a:lnTo>
                    <a:pt x="2180864" y="788405"/>
                  </a:lnTo>
                  <a:lnTo>
                    <a:pt x="2201031" y="827379"/>
                  </a:lnTo>
                  <a:lnTo>
                    <a:pt x="2208276" y="872235"/>
                  </a:lnTo>
                  <a:lnTo>
                    <a:pt x="2208276" y="1085214"/>
                  </a:lnTo>
                  <a:lnTo>
                    <a:pt x="2208276" y="1440179"/>
                  </a:lnTo>
                  <a:lnTo>
                    <a:pt x="2201031" y="1485036"/>
                  </a:lnTo>
                  <a:lnTo>
                    <a:pt x="2180864" y="1524010"/>
                  </a:lnTo>
                  <a:lnTo>
                    <a:pt x="2150120" y="1554754"/>
                  </a:lnTo>
                  <a:lnTo>
                    <a:pt x="2111146" y="1574921"/>
                  </a:lnTo>
                  <a:lnTo>
                    <a:pt x="2066289" y="1582165"/>
                  </a:lnTo>
                  <a:lnTo>
                    <a:pt x="920115" y="1582165"/>
                  </a:lnTo>
                  <a:lnTo>
                    <a:pt x="368045" y="1582165"/>
                  </a:lnTo>
                  <a:lnTo>
                    <a:pt x="141985" y="1582165"/>
                  </a:lnTo>
                  <a:lnTo>
                    <a:pt x="97110" y="1574921"/>
                  </a:lnTo>
                  <a:lnTo>
                    <a:pt x="58133" y="1554754"/>
                  </a:lnTo>
                  <a:lnTo>
                    <a:pt x="27397" y="1524010"/>
                  </a:lnTo>
                  <a:lnTo>
                    <a:pt x="7239" y="1485036"/>
                  </a:lnTo>
                  <a:lnTo>
                    <a:pt x="0" y="1440179"/>
                  </a:lnTo>
                  <a:lnTo>
                    <a:pt x="0" y="1085214"/>
                  </a:lnTo>
                  <a:lnTo>
                    <a:pt x="0" y="872235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87146" y="3508249"/>
              <a:ext cx="3227122" cy="861312"/>
            </a:xfrm>
            <a:custGeom>
              <a:avLst/>
              <a:gdLst/>
              <a:ahLst/>
              <a:cxnLst/>
              <a:rect l="l" t="t" r="r" b="b"/>
              <a:pathLst>
                <a:path w="2835275" h="852170">
                  <a:moveTo>
                    <a:pt x="2066289" y="0"/>
                  </a:moveTo>
                  <a:lnTo>
                    <a:pt x="141986" y="0"/>
                  </a:lnTo>
                  <a:lnTo>
                    <a:pt x="97110" y="7244"/>
                  </a:lnTo>
                  <a:lnTo>
                    <a:pt x="58133" y="27411"/>
                  </a:lnTo>
                  <a:lnTo>
                    <a:pt x="27397" y="58155"/>
                  </a:lnTo>
                  <a:lnTo>
                    <a:pt x="7239" y="97129"/>
                  </a:lnTo>
                  <a:lnTo>
                    <a:pt x="0" y="141985"/>
                  </a:lnTo>
                  <a:lnTo>
                    <a:pt x="0" y="709929"/>
                  </a:lnTo>
                  <a:lnTo>
                    <a:pt x="7239" y="754786"/>
                  </a:lnTo>
                  <a:lnTo>
                    <a:pt x="27397" y="793760"/>
                  </a:lnTo>
                  <a:lnTo>
                    <a:pt x="58133" y="824504"/>
                  </a:lnTo>
                  <a:lnTo>
                    <a:pt x="97110" y="844671"/>
                  </a:lnTo>
                  <a:lnTo>
                    <a:pt x="141986" y="851915"/>
                  </a:lnTo>
                  <a:lnTo>
                    <a:pt x="2066289" y="851915"/>
                  </a:lnTo>
                  <a:lnTo>
                    <a:pt x="2111146" y="844671"/>
                  </a:lnTo>
                  <a:lnTo>
                    <a:pt x="2150120" y="824504"/>
                  </a:lnTo>
                  <a:lnTo>
                    <a:pt x="2180864" y="793760"/>
                  </a:lnTo>
                  <a:lnTo>
                    <a:pt x="2201031" y="754786"/>
                  </a:lnTo>
                  <a:lnTo>
                    <a:pt x="2208276" y="709929"/>
                  </a:lnTo>
                  <a:lnTo>
                    <a:pt x="2835275" y="585851"/>
                  </a:lnTo>
                  <a:lnTo>
                    <a:pt x="2208276" y="496950"/>
                  </a:lnTo>
                  <a:lnTo>
                    <a:pt x="2208276" y="141985"/>
                  </a:lnTo>
                  <a:lnTo>
                    <a:pt x="2201031" y="97129"/>
                  </a:lnTo>
                  <a:lnTo>
                    <a:pt x="2180864" y="58155"/>
                  </a:lnTo>
                  <a:lnTo>
                    <a:pt x="2150120" y="27411"/>
                  </a:lnTo>
                  <a:lnTo>
                    <a:pt x="2111146" y="7244"/>
                  </a:lnTo>
                  <a:lnTo>
                    <a:pt x="2066289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78992" y="3508248"/>
              <a:ext cx="2835275" cy="852169"/>
            </a:xfrm>
            <a:custGeom>
              <a:avLst/>
              <a:gdLst/>
              <a:ahLst/>
              <a:cxnLst/>
              <a:rect l="l" t="t" r="r" b="b"/>
              <a:pathLst>
                <a:path w="2835275" h="852170">
                  <a:moveTo>
                    <a:pt x="0" y="141985"/>
                  </a:moveTo>
                  <a:lnTo>
                    <a:pt x="7239" y="97129"/>
                  </a:lnTo>
                  <a:lnTo>
                    <a:pt x="27397" y="58155"/>
                  </a:lnTo>
                  <a:lnTo>
                    <a:pt x="58133" y="27411"/>
                  </a:lnTo>
                  <a:lnTo>
                    <a:pt x="97110" y="7244"/>
                  </a:lnTo>
                  <a:lnTo>
                    <a:pt x="141986" y="0"/>
                  </a:lnTo>
                  <a:lnTo>
                    <a:pt x="1288161" y="0"/>
                  </a:lnTo>
                  <a:lnTo>
                    <a:pt x="1840230" y="0"/>
                  </a:lnTo>
                  <a:lnTo>
                    <a:pt x="2066289" y="0"/>
                  </a:lnTo>
                  <a:lnTo>
                    <a:pt x="2111146" y="7244"/>
                  </a:lnTo>
                  <a:lnTo>
                    <a:pt x="2150120" y="27411"/>
                  </a:lnTo>
                  <a:lnTo>
                    <a:pt x="2180864" y="58155"/>
                  </a:lnTo>
                  <a:lnTo>
                    <a:pt x="2201031" y="97129"/>
                  </a:lnTo>
                  <a:lnTo>
                    <a:pt x="2208276" y="141985"/>
                  </a:lnTo>
                  <a:lnTo>
                    <a:pt x="2208276" y="496950"/>
                  </a:lnTo>
                  <a:lnTo>
                    <a:pt x="2835275" y="585851"/>
                  </a:lnTo>
                  <a:lnTo>
                    <a:pt x="2208276" y="709929"/>
                  </a:lnTo>
                  <a:lnTo>
                    <a:pt x="2201031" y="754786"/>
                  </a:lnTo>
                  <a:lnTo>
                    <a:pt x="2180864" y="793760"/>
                  </a:lnTo>
                  <a:lnTo>
                    <a:pt x="2150120" y="824504"/>
                  </a:lnTo>
                  <a:lnTo>
                    <a:pt x="2111146" y="844671"/>
                  </a:lnTo>
                  <a:lnTo>
                    <a:pt x="2066289" y="851915"/>
                  </a:lnTo>
                  <a:lnTo>
                    <a:pt x="1840230" y="851915"/>
                  </a:lnTo>
                  <a:lnTo>
                    <a:pt x="1288161" y="851915"/>
                  </a:lnTo>
                  <a:lnTo>
                    <a:pt x="141986" y="851915"/>
                  </a:lnTo>
                  <a:lnTo>
                    <a:pt x="97110" y="844671"/>
                  </a:lnTo>
                  <a:lnTo>
                    <a:pt x="58133" y="824504"/>
                  </a:lnTo>
                  <a:lnTo>
                    <a:pt x="27397" y="793760"/>
                  </a:lnTo>
                  <a:lnTo>
                    <a:pt x="7239" y="754786"/>
                  </a:lnTo>
                  <a:lnTo>
                    <a:pt x="0" y="709929"/>
                  </a:lnTo>
                  <a:lnTo>
                    <a:pt x="0" y="496950"/>
                  </a:lnTo>
                  <a:lnTo>
                    <a:pt x="0" y="141985"/>
                  </a:lnTo>
                  <a:close/>
                </a:path>
              </a:pathLst>
            </a:custGeom>
            <a:ln w="6349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20496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"การตั้งค่าเงื่อนไขอินพุต" โดยใช้สูตรการคำนวณ</a:t>
            </a:r>
            <a:endParaRPr sz="2800" dirty="0"/>
          </a:p>
        </p:txBody>
      </p:sp>
      <p:sp>
        <p:nvSpPr>
          <p:cNvPr id="16" name="object 16"/>
          <p:cNvSpPr txBox="1"/>
          <p:nvPr/>
        </p:nvSpPr>
        <p:spPr>
          <a:xfrm>
            <a:off x="774293" y="674161"/>
            <a:ext cx="10608945" cy="1109980"/>
          </a:xfrm>
          <a:prstGeom prst="rect">
            <a:avLst/>
          </a:prstGeom>
        </p:spPr>
        <p:txBody>
          <a:bodyPr vert="horz" wrap="square" lIns="0" tIns="1676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②</a:t>
            </a:r>
            <a:r>
              <a:rPr sz="1800" b="1" spc="-204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sz="18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ป้องกันไม่ให้ "บันทึกเสร็จสมบูรณ์" จากผลลัพธ์ของสูตรการคำนวณ</a:t>
            </a:r>
            <a:endParaRPr sz="1800" dirty="0">
              <a:latin typeface="Microsoft YaHei"/>
              <a:cs typeface="Microsoft YaHei"/>
            </a:endParaRPr>
          </a:p>
          <a:p>
            <a:pPr marL="283845" marR="5080">
              <a:lnSpc>
                <a:spcPct val="150000"/>
              </a:lnSpc>
              <a:spcBef>
                <a:spcPts val="114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ด้วยการตั้งค่าฟังก์ชัน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IF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ในคลัสเตอร์สูตรการคำนวณเป็น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หากตรงตามเงื่อนไขบางประการ ผลการคำนวณจะคืนค่าว่าง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และการตั้งค่า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อินพุตที่จำเป็น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ให้กับคลัสเตอร์นี้ คุณจะไม่สามารถ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บันทึกเสร็จสมบูรณ์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หากตรงตามเงื่อนไขก็สามารถกำหนดได้ดังนี้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135123" y="4572000"/>
            <a:ext cx="9002395" cy="1148320"/>
            <a:chOff x="2135123" y="4572000"/>
            <a:chExt cx="9002395" cy="1148320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3030" y="4746067"/>
              <a:ext cx="5269789" cy="87199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748273" y="4654105"/>
              <a:ext cx="5389245" cy="1012825"/>
            </a:xfrm>
            <a:custGeom>
              <a:avLst/>
              <a:gdLst/>
              <a:ahLst/>
              <a:cxnLst/>
              <a:rect l="l" t="t" r="r" b="b"/>
              <a:pathLst>
                <a:path w="5389245" h="1012825">
                  <a:moveTo>
                    <a:pt x="0" y="1012316"/>
                  </a:moveTo>
                  <a:lnTo>
                    <a:pt x="5389245" y="1012316"/>
                  </a:lnTo>
                  <a:lnTo>
                    <a:pt x="5389245" y="0"/>
                  </a:lnTo>
                  <a:lnTo>
                    <a:pt x="0" y="0"/>
                  </a:lnTo>
                  <a:lnTo>
                    <a:pt x="0" y="1012316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53100" y="5181599"/>
              <a:ext cx="2779013" cy="53872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825489" y="5253989"/>
              <a:ext cx="2636520" cy="396240"/>
            </a:xfrm>
            <a:custGeom>
              <a:avLst/>
              <a:gdLst/>
              <a:ahLst/>
              <a:cxnLst/>
              <a:rect l="l" t="t" r="r" b="b"/>
              <a:pathLst>
                <a:path w="2636520" h="396239">
                  <a:moveTo>
                    <a:pt x="0" y="66040"/>
                  </a:moveTo>
                  <a:lnTo>
                    <a:pt x="5193" y="40344"/>
                  </a:lnTo>
                  <a:lnTo>
                    <a:pt x="19351" y="19351"/>
                  </a:lnTo>
                  <a:lnTo>
                    <a:pt x="40344" y="5193"/>
                  </a:lnTo>
                  <a:lnTo>
                    <a:pt x="66039" y="0"/>
                  </a:lnTo>
                  <a:lnTo>
                    <a:pt x="2570480" y="0"/>
                  </a:lnTo>
                  <a:lnTo>
                    <a:pt x="2596175" y="5193"/>
                  </a:lnTo>
                  <a:lnTo>
                    <a:pt x="2617168" y="19351"/>
                  </a:lnTo>
                  <a:lnTo>
                    <a:pt x="2631326" y="40344"/>
                  </a:lnTo>
                  <a:lnTo>
                    <a:pt x="2636519" y="66040"/>
                  </a:lnTo>
                  <a:lnTo>
                    <a:pt x="2636519" y="330200"/>
                  </a:lnTo>
                  <a:lnTo>
                    <a:pt x="2631326" y="355906"/>
                  </a:lnTo>
                  <a:lnTo>
                    <a:pt x="2617168" y="376897"/>
                  </a:lnTo>
                  <a:lnTo>
                    <a:pt x="2596175" y="391050"/>
                  </a:lnTo>
                  <a:lnTo>
                    <a:pt x="2570480" y="396240"/>
                  </a:lnTo>
                  <a:lnTo>
                    <a:pt x="66039" y="396240"/>
                  </a:lnTo>
                  <a:lnTo>
                    <a:pt x="40344" y="391050"/>
                  </a:lnTo>
                  <a:lnTo>
                    <a:pt x="19351" y="376897"/>
                  </a:lnTo>
                  <a:lnTo>
                    <a:pt x="5193" y="355906"/>
                  </a:lnTo>
                  <a:lnTo>
                    <a:pt x="0" y="330200"/>
                  </a:lnTo>
                  <a:lnTo>
                    <a:pt x="0" y="6604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135123" y="4572000"/>
              <a:ext cx="3826510" cy="883919"/>
            </a:xfrm>
            <a:custGeom>
              <a:avLst/>
              <a:gdLst/>
              <a:ahLst/>
              <a:cxnLst/>
              <a:rect l="l" t="t" r="r" b="b"/>
              <a:pathLst>
                <a:path w="3826510" h="883920">
                  <a:moveTo>
                    <a:pt x="3103692" y="711199"/>
                  </a:moveTo>
                  <a:lnTo>
                    <a:pt x="2209800" y="711199"/>
                  </a:lnTo>
                  <a:lnTo>
                    <a:pt x="3826255" y="883665"/>
                  </a:lnTo>
                  <a:lnTo>
                    <a:pt x="3103692" y="711199"/>
                  </a:lnTo>
                  <a:close/>
                </a:path>
                <a:path w="3826510" h="883920">
                  <a:moveTo>
                    <a:pt x="2067560" y="0"/>
                  </a:moveTo>
                  <a:lnTo>
                    <a:pt x="142239" y="0"/>
                  </a:lnTo>
                  <a:lnTo>
                    <a:pt x="97259" y="7246"/>
                  </a:lnTo>
                  <a:lnTo>
                    <a:pt x="58210" y="27427"/>
                  </a:lnTo>
                  <a:lnTo>
                    <a:pt x="27427" y="58210"/>
                  </a:lnTo>
                  <a:lnTo>
                    <a:pt x="7246" y="97259"/>
                  </a:lnTo>
                  <a:lnTo>
                    <a:pt x="0" y="142239"/>
                  </a:lnTo>
                  <a:lnTo>
                    <a:pt x="0" y="711199"/>
                  </a:lnTo>
                  <a:lnTo>
                    <a:pt x="7246" y="756180"/>
                  </a:lnTo>
                  <a:lnTo>
                    <a:pt x="27427" y="795229"/>
                  </a:lnTo>
                  <a:lnTo>
                    <a:pt x="58210" y="826012"/>
                  </a:lnTo>
                  <a:lnTo>
                    <a:pt x="97259" y="846193"/>
                  </a:lnTo>
                  <a:lnTo>
                    <a:pt x="142239" y="853439"/>
                  </a:lnTo>
                  <a:lnTo>
                    <a:pt x="2067560" y="853439"/>
                  </a:lnTo>
                  <a:lnTo>
                    <a:pt x="2112540" y="846193"/>
                  </a:lnTo>
                  <a:lnTo>
                    <a:pt x="2151589" y="826012"/>
                  </a:lnTo>
                  <a:lnTo>
                    <a:pt x="2182372" y="795229"/>
                  </a:lnTo>
                  <a:lnTo>
                    <a:pt x="2202553" y="756180"/>
                  </a:lnTo>
                  <a:lnTo>
                    <a:pt x="2209800" y="711199"/>
                  </a:lnTo>
                  <a:lnTo>
                    <a:pt x="3103692" y="711199"/>
                  </a:lnTo>
                  <a:lnTo>
                    <a:pt x="2209800" y="497839"/>
                  </a:lnTo>
                  <a:lnTo>
                    <a:pt x="2209800" y="142239"/>
                  </a:lnTo>
                  <a:lnTo>
                    <a:pt x="2202553" y="97259"/>
                  </a:lnTo>
                  <a:lnTo>
                    <a:pt x="2182372" y="58210"/>
                  </a:lnTo>
                  <a:lnTo>
                    <a:pt x="2151589" y="27427"/>
                  </a:lnTo>
                  <a:lnTo>
                    <a:pt x="2112540" y="7246"/>
                  </a:lnTo>
                  <a:lnTo>
                    <a:pt x="2067560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135123" y="4576571"/>
              <a:ext cx="3826510" cy="883919"/>
            </a:xfrm>
            <a:custGeom>
              <a:avLst/>
              <a:gdLst/>
              <a:ahLst/>
              <a:cxnLst/>
              <a:rect l="l" t="t" r="r" b="b"/>
              <a:pathLst>
                <a:path w="3826510" h="883920">
                  <a:moveTo>
                    <a:pt x="0" y="142239"/>
                  </a:moveTo>
                  <a:lnTo>
                    <a:pt x="7246" y="97259"/>
                  </a:lnTo>
                  <a:lnTo>
                    <a:pt x="27427" y="58210"/>
                  </a:lnTo>
                  <a:lnTo>
                    <a:pt x="58210" y="27427"/>
                  </a:lnTo>
                  <a:lnTo>
                    <a:pt x="97259" y="7246"/>
                  </a:lnTo>
                  <a:lnTo>
                    <a:pt x="142239" y="0"/>
                  </a:lnTo>
                  <a:lnTo>
                    <a:pt x="1289050" y="0"/>
                  </a:lnTo>
                  <a:lnTo>
                    <a:pt x="1841500" y="0"/>
                  </a:lnTo>
                  <a:lnTo>
                    <a:pt x="2067560" y="0"/>
                  </a:lnTo>
                  <a:lnTo>
                    <a:pt x="2112540" y="7246"/>
                  </a:lnTo>
                  <a:lnTo>
                    <a:pt x="2151589" y="27427"/>
                  </a:lnTo>
                  <a:lnTo>
                    <a:pt x="2182372" y="58210"/>
                  </a:lnTo>
                  <a:lnTo>
                    <a:pt x="2202553" y="97259"/>
                  </a:lnTo>
                  <a:lnTo>
                    <a:pt x="2209800" y="142239"/>
                  </a:lnTo>
                  <a:lnTo>
                    <a:pt x="2209800" y="497839"/>
                  </a:lnTo>
                  <a:lnTo>
                    <a:pt x="3826255" y="883665"/>
                  </a:lnTo>
                  <a:lnTo>
                    <a:pt x="2209800" y="711199"/>
                  </a:lnTo>
                  <a:lnTo>
                    <a:pt x="2202553" y="756180"/>
                  </a:lnTo>
                  <a:lnTo>
                    <a:pt x="2182372" y="795229"/>
                  </a:lnTo>
                  <a:lnTo>
                    <a:pt x="2151589" y="826012"/>
                  </a:lnTo>
                  <a:lnTo>
                    <a:pt x="2112540" y="846193"/>
                  </a:lnTo>
                  <a:lnTo>
                    <a:pt x="2067560" y="853439"/>
                  </a:lnTo>
                  <a:lnTo>
                    <a:pt x="1841500" y="853439"/>
                  </a:lnTo>
                  <a:lnTo>
                    <a:pt x="1289050" y="853439"/>
                  </a:lnTo>
                  <a:lnTo>
                    <a:pt x="142239" y="853439"/>
                  </a:lnTo>
                  <a:lnTo>
                    <a:pt x="97259" y="846193"/>
                  </a:lnTo>
                  <a:lnTo>
                    <a:pt x="58210" y="826012"/>
                  </a:lnTo>
                  <a:lnTo>
                    <a:pt x="27427" y="795229"/>
                  </a:lnTo>
                  <a:lnTo>
                    <a:pt x="7246" y="756180"/>
                  </a:lnTo>
                  <a:lnTo>
                    <a:pt x="0" y="711199"/>
                  </a:lnTo>
                  <a:lnTo>
                    <a:pt x="0" y="497839"/>
                  </a:lnTo>
                  <a:lnTo>
                    <a:pt x="0" y="142239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7" name="object 24">
            <a:extLst>
              <a:ext uri="{FF2B5EF4-FFF2-40B4-BE49-F238E27FC236}">
                <a16:creationId xmlns:a16="http://schemas.microsoft.com/office/drawing/2014/main" id="{12A54514-F555-D667-155A-3163FDE0812C}"/>
              </a:ext>
            </a:extLst>
          </p:cNvPr>
          <p:cNvSpPr txBox="1"/>
          <p:nvPr/>
        </p:nvSpPr>
        <p:spPr>
          <a:xfrm>
            <a:off x="774293" y="3541137"/>
            <a:ext cx="2510538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altLang="ja-JP" sz="1000" dirty="0">
                <a:solidFill>
                  <a:srgbClr val="FFFFFF"/>
                </a:solidFill>
                <a:latin typeface="Yu Gothic"/>
                <a:cs typeface="Yu Gothic"/>
              </a:rPr>
              <a:t>คลัสเตอร์ </a:t>
            </a:r>
            <a:r>
              <a:rPr lang="en-US" altLang="ja-JP" sz="1000" dirty="0">
                <a:solidFill>
                  <a:srgbClr val="FFFFFF"/>
                </a:solidFill>
                <a:latin typeface="Yu Gothic"/>
                <a:cs typeface="Yu Gothic"/>
              </a:rPr>
              <a:t>A </a:t>
            </a:r>
            <a:r>
              <a:rPr lang="th-TH" altLang="ja-JP" sz="1000" dirty="0">
                <a:solidFill>
                  <a:srgbClr val="FFFFFF"/>
                </a:solidFill>
                <a:latin typeface="Yu Gothic"/>
                <a:cs typeface="Yu Gothic"/>
              </a:rPr>
              <a:t>ว่างเปล่า </a:t>
            </a:r>
            <a:r>
              <a:rPr lang="en-US" altLang="ja-JP" sz="1000" dirty="0">
                <a:solidFill>
                  <a:srgbClr val="FFFFFF"/>
                </a:solidFill>
                <a:latin typeface="Yu Gothic"/>
                <a:cs typeface="Yu Gothic"/>
              </a:rPr>
              <a:t>“</a:t>
            </a:r>
            <a:r>
              <a:rPr lang="th-TH" altLang="ja-JP" sz="1000" dirty="0">
                <a:solidFill>
                  <a:srgbClr val="FFFFFF"/>
                </a:solidFill>
                <a:latin typeface="Yu Gothic"/>
                <a:cs typeface="Yu Gothic"/>
              </a:rPr>
              <a:t>ช่องว่างสีขาว ว่างเปล่า'' หมายถึง 1 หรือ 0 ไม่รวมอยู่ </a:t>
            </a:r>
            <a:r>
              <a:rPr lang="en-US" altLang="ja-JP" sz="1000" dirty="0">
                <a:solidFill>
                  <a:srgbClr val="FFFFFF"/>
                </a:solidFill>
                <a:latin typeface="Yu Gothic"/>
                <a:cs typeface="Yu Gothic"/>
              </a:rPr>
              <a:t>“</a:t>
            </a:r>
            <a:r>
              <a:rPr lang="th-TH" altLang="ja-JP" sz="1000" dirty="0">
                <a:solidFill>
                  <a:srgbClr val="FFFFFF"/>
                </a:solidFill>
                <a:latin typeface="Yu Gothic"/>
                <a:cs typeface="Yu Gothic"/>
              </a:rPr>
              <a:t>เป็นค่าของ 1 อินพุตยกเว้น 0 อินพุต'' คือ ผลลัพธ์อินพุตการคำนวณคือ </a:t>
            </a:r>
            <a:r>
              <a:rPr lang="en-US" altLang="ja-JP" sz="1000" dirty="0">
                <a:solidFill>
                  <a:srgbClr val="FFFFFF"/>
                </a:solidFill>
                <a:latin typeface="Yu Gothic"/>
                <a:cs typeface="Yu Gothic"/>
              </a:rPr>
              <a:t>O, </a:t>
            </a:r>
            <a:r>
              <a:rPr lang="th-TH" altLang="ja-JP" sz="1000" dirty="0">
                <a:solidFill>
                  <a:srgbClr val="FFFFFF"/>
                </a:solidFill>
                <a:latin typeface="Yu Gothic"/>
                <a:cs typeface="Yu Gothic"/>
              </a:rPr>
              <a:t>ผลลัพธ์การคำนวณ </a:t>
            </a:r>
            <a:r>
              <a:rPr lang="en-US" altLang="ja-JP" sz="1000" dirty="0">
                <a:solidFill>
                  <a:srgbClr val="FFFFFF"/>
                </a:solidFill>
                <a:latin typeface="Yu Gothic"/>
                <a:cs typeface="Yu Gothic"/>
              </a:rPr>
              <a:t>K </a:t>
            </a:r>
            <a:r>
              <a:rPr lang="th-TH" altLang="ja-JP" sz="1000" dirty="0">
                <a:solidFill>
                  <a:srgbClr val="FFFFFF"/>
                </a:solidFill>
                <a:latin typeface="Yu Gothic"/>
                <a:cs typeface="Yu Gothic"/>
              </a:rPr>
              <a:t>คือ= "เสร็จสิ้นตกลง" บันทึก = บันทึกเสร็จสมบูรณ์และสามารถบันทึกได้</a:t>
            </a:r>
            <a:endParaRPr lang="ja-JP" altLang="en-US" sz="1000" dirty="0">
              <a:latin typeface="Yu Gothic"/>
              <a:cs typeface="Yu Gothic"/>
            </a:endParaRPr>
          </a:p>
        </p:txBody>
      </p:sp>
      <p:sp>
        <p:nvSpPr>
          <p:cNvPr id="28" name="object 24">
            <a:extLst>
              <a:ext uri="{FF2B5EF4-FFF2-40B4-BE49-F238E27FC236}">
                <a16:creationId xmlns:a16="http://schemas.microsoft.com/office/drawing/2014/main" id="{8364DD37-920E-97EE-1C6C-BB0044C3F954}"/>
              </a:ext>
            </a:extLst>
          </p:cNvPr>
          <p:cNvSpPr txBox="1"/>
          <p:nvPr/>
        </p:nvSpPr>
        <p:spPr>
          <a:xfrm>
            <a:off x="2276690" y="4603992"/>
            <a:ext cx="195663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หากคุณป้อน "10" ในคลัสเตอร์ 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A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ผลการคำนวณจะเป็นดังนี้"ว่างเปล่า"= ไม่สามารถบันทึกเสร็จสมบูรณ์ได้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829132"/>
            <a:ext cx="10613390" cy="37317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100"/>
              </a:spcBef>
              <a:buClr>
                <a:srgbClr val="1F3863"/>
              </a:buClr>
              <a:buFont typeface="Microsoft YaHei"/>
              <a:buChar char="■"/>
              <a:tabLst>
                <a:tab pos="284480" algn="l"/>
              </a:tabLst>
            </a:pPr>
            <a:r>
              <a:rPr lang="th-TH" sz="18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แผ่น </a:t>
            </a:r>
            <a:r>
              <a:rPr sz="1800" b="1" spc="105" dirty="0">
                <a:solidFill>
                  <a:srgbClr val="1F3863"/>
                </a:solidFill>
                <a:latin typeface="Microsoft YaHei"/>
                <a:cs typeface="Microsoft YaHei"/>
              </a:rPr>
              <a:t>1</a:t>
            </a:r>
            <a:endParaRPr sz="18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29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ตัวอย่างแสดงผลการคำนวณในรูปแบบ "ค่าซีเรียล" แล้วแปลงเป็นนาทีโดยบวกการคำนวณเป็น "ค่าตัวเลข" 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400"/>
              </a:spcBef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แผ่น </a:t>
            </a:r>
            <a:r>
              <a:rPr sz="1800" b="1" spc="105" dirty="0">
                <a:solidFill>
                  <a:srgbClr val="1F3863"/>
                </a:solidFill>
                <a:latin typeface="Microsoft YaHei"/>
                <a:cs typeface="Microsoft YaHei"/>
              </a:rPr>
              <a:t>2</a:t>
            </a:r>
            <a:endParaRPr sz="1800" dirty="0">
              <a:latin typeface="Microsoft YaHei"/>
              <a:cs typeface="Microsoft YaHei"/>
            </a:endParaRPr>
          </a:p>
          <a:p>
            <a:pPr marL="283845" marR="5080">
              <a:lnSpc>
                <a:spcPct val="150100"/>
              </a:lnSpc>
              <a:spcBef>
                <a:spcPts val="45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ตัวอย่างของการตั้งค่าที่คลัสเตอร์สูตรการคำนวณคือคลัสเตอร์ "ก่อนหน้า" คลัสเตอร์เป้าหมายอินพุตคือ "ตัวสืบทอด" และภายใต้เงื่อนไขบางประการ "ไม่สามารถป้อนคลัสเตอร์ที่ตามมาได้" 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400"/>
              </a:spcBef>
              <a:buChar char="■"/>
              <a:tabLst>
                <a:tab pos="284480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แผ่น </a:t>
            </a:r>
            <a:r>
              <a:rPr sz="1800" b="1" spc="105" dirty="0">
                <a:solidFill>
                  <a:srgbClr val="1F3863"/>
                </a:solidFill>
                <a:latin typeface="Microsoft YaHei"/>
                <a:cs typeface="Microsoft YaHei"/>
              </a:rPr>
              <a:t>3</a:t>
            </a:r>
            <a:endParaRPr sz="18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285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ตัวอย่างของการตั้งค่าที่คลัสเตอร์สูตรการคำนวณถูกตั้งค่าเป็น "การป้อนข้อมูลที่จำเป็น" เพื่อให้กลายเป็น "ไม่สามารถบันทึกได้หลังจากเสร็จสิ้น" ภายใต้เงื่อนไขบางประการ 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1400"/>
              </a:spcBef>
              <a:buChar char="■"/>
              <a:tabLst>
                <a:tab pos="284480" algn="l"/>
              </a:tabLst>
            </a:pPr>
            <a:r>
              <a:rPr lang="th-TH" sz="18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แผ่น </a:t>
            </a:r>
            <a:r>
              <a:rPr sz="1800" b="1" spc="105" dirty="0">
                <a:solidFill>
                  <a:srgbClr val="1F3863"/>
                </a:solidFill>
                <a:latin typeface="Microsoft YaHei"/>
                <a:cs typeface="Microsoft YaHei"/>
              </a:rPr>
              <a:t>4</a:t>
            </a:r>
            <a:endParaRPr sz="1800" dirty="0">
              <a:latin typeface="Microsoft YaHei"/>
              <a:cs typeface="Microsoft YaHei"/>
            </a:endParaRPr>
          </a:p>
          <a:p>
            <a:pPr marL="283845">
              <a:lnSpc>
                <a:spcPct val="100000"/>
              </a:lnSpc>
              <a:spcBef>
                <a:spcPts val="1290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ตัวอย่างการตั้งค่าเพื่อจำกัดการดำเนินการของคลัสเตอร์การดำเนินการตามผลการคำนวณ 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6600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ตัวอย่างการดำเนินการกำหนดแบบฟอร์ม</a:t>
            </a:r>
            <a:endParaRPr sz="2800" dirty="0"/>
          </a:p>
        </p:txBody>
      </p:sp>
      <p:sp>
        <p:nvSpPr>
          <p:cNvPr id="4" name="object 4"/>
          <p:cNvSpPr txBox="1"/>
          <p:nvPr/>
        </p:nvSpPr>
        <p:spPr>
          <a:xfrm>
            <a:off x="1226819" y="5332476"/>
            <a:ext cx="9729470" cy="903452"/>
          </a:xfrm>
          <a:prstGeom prst="rect">
            <a:avLst/>
          </a:prstGeom>
          <a:solidFill>
            <a:srgbClr val="CCFFCC"/>
          </a:solidFill>
          <a:ln w="12700">
            <a:solidFill>
              <a:srgbClr val="000000"/>
            </a:solidFill>
          </a:ln>
        </p:spPr>
        <p:txBody>
          <a:bodyPr vert="horz" wrap="square" lIns="0" tIns="920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25"/>
              </a:spcBef>
            </a:pPr>
            <a:r>
              <a:rPr lang="th-TH" sz="1200" b="1" dirty="0">
                <a:latin typeface="Microsoft YaHei"/>
                <a:cs typeface="Microsoft YaHei"/>
              </a:rPr>
              <a:t>การอ้างอิงของคุณ</a:t>
            </a:r>
            <a:endParaRPr sz="1200" dirty="0">
              <a:latin typeface="Microsoft YaHei"/>
              <a:cs typeface="Microsoft YaHei"/>
            </a:endParaRPr>
          </a:p>
          <a:p>
            <a:pPr marL="91440">
              <a:lnSpc>
                <a:spcPct val="100000"/>
              </a:lnSpc>
              <a:spcBef>
                <a:spcPts val="1019"/>
              </a:spcBef>
            </a:pPr>
            <a:r>
              <a:rPr lang="th-TH" sz="1200" b="1" spc="45" dirty="0">
                <a:solidFill>
                  <a:srgbClr val="212A35"/>
                </a:solidFill>
                <a:latin typeface="Microsoft YaHei"/>
                <a:cs typeface="Microsoft YaHei"/>
              </a:rPr>
              <a:t>ฟังก์ชันแมโครและเนื้อหา </a:t>
            </a:r>
            <a:r>
              <a:rPr lang="en-US" sz="1200" b="1" spc="45" dirty="0">
                <a:solidFill>
                  <a:srgbClr val="212A35"/>
                </a:solidFill>
                <a:latin typeface="Microsoft YaHei"/>
                <a:cs typeface="Microsoft YaHei"/>
              </a:rPr>
              <a:t>VBA </a:t>
            </a:r>
            <a:r>
              <a:rPr lang="th-TH" sz="1200" b="1" spc="45" dirty="0">
                <a:solidFill>
                  <a:srgbClr val="212A35"/>
                </a:solidFill>
                <a:latin typeface="Microsoft YaHei"/>
                <a:cs typeface="Microsoft YaHei"/>
              </a:rPr>
              <a:t>ที่ตั้งค่าในไฟล์ </a:t>
            </a:r>
            <a:r>
              <a:rPr lang="en-US" sz="1200" b="1" spc="45" dirty="0">
                <a:solidFill>
                  <a:srgbClr val="212A35"/>
                </a:solidFill>
                <a:latin typeface="Microsoft YaHei"/>
                <a:cs typeface="Microsoft YaHei"/>
              </a:rPr>
              <a:t>Excel </a:t>
            </a:r>
            <a:r>
              <a:rPr lang="th-TH" sz="1200" b="1" spc="45" dirty="0">
                <a:solidFill>
                  <a:srgbClr val="212A35"/>
                </a:solidFill>
                <a:latin typeface="Microsoft YaHei"/>
                <a:cs typeface="Microsoft YaHei"/>
              </a:rPr>
              <a:t>จะไม่สะท้อนให้เห็นในข้อกำหนดของฟอร์ม </a:t>
            </a:r>
            <a:endParaRPr sz="1200" dirty="0">
              <a:latin typeface="Microsoft YaHei"/>
              <a:cs typeface="Microsoft YaHei"/>
            </a:endParaRPr>
          </a:p>
          <a:p>
            <a:pPr marL="91440">
              <a:lnSpc>
                <a:spcPct val="100000"/>
              </a:lnSpc>
              <a:spcBef>
                <a:spcPts val="1025"/>
              </a:spcBef>
            </a:pPr>
            <a:r>
              <a:rPr lang="th-TH" sz="1200" spc="45" dirty="0">
                <a:solidFill>
                  <a:srgbClr val="585858"/>
                </a:solidFill>
                <a:latin typeface="Yu Gothic"/>
                <a:cs typeface="Yu Gothic"/>
              </a:rPr>
              <a:t>ใช้เนื้อหาในหน้า 7 ถึง 9 และ "การตั้งค่าเกณฑ์สำหรับคลัสเตอร์ตัวเลข" เพื่อกำหนดเงื่อนไขสำหรับการดำเนินการอินพุต 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1352</TotalTime>
  <Words>1954</Words>
  <Application>Microsoft Office PowerPoint</Application>
  <PresentationFormat>Widescreen</PresentationFormat>
  <Paragraphs>201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Microsoft YaHei</vt:lpstr>
      <vt:lpstr>Yu Gothic</vt:lpstr>
      <vt:lpstr>Arial</vt:lpstr>
      <vt:lpstr>Calibri</vt:lpstr>
      <vt:lpstr>Segoe UI</vt:lpstr>
      <vt:lpstr>Times New Roman</vt:lpstr>
      <vt:lpstr>Office Theme</vt:lpstr>
      <vt:lpstr>สัมมนาการทำงานขั้นพื้นฐาน  ฉบับแอปพลิเคชัน: คลัสเตอร์สูตรคำนวณ</vt:lpstr>
      <vt:lpstr>ภาพรวมของคลัสเตอร์ที่มีสูตร</vt:lpstr>
      <vt:lpstr>ข้อควรทราบเมื่อตั้งค่า ①  ตั้งค่า "คลัสเตอร์" สำหรับเซลล์ทั้งหมดที่รวมอยู่ในสูตรการคำนวณ</vt:lpstr>
      <vt:lpstr>ข้อควรทราบเมื่อตั้งค่า  ②  ข้อยกเว้นที่ ①</vt:lpstr>
      <vt:lpstr>ข้อควรทราบเมื่อตั้งค่า  ③  อื่นๆ</vt:lpstr>
      <vt:lpstr>ผลการคำนวณและ “ค่าซีเรียล”</vt:lpstr>
      <vt:lpstr>"การตั้งค่าเงื่อนไขอินพุต" โดยใช้สูตรการคำนวณ</vt:lpstr>
      <vt:lpstr>"การตั้งค่าเงื่อนไขอินพุต" โดยใช้สูตรการคำนวณ</vt:lpstr>
      <vt:lpstr>ตัวอย่างการดำเนินการกำหนดแบบฟอร์ม</vt:lpstr>
      <vt:lpstr>วิธีการเปิดข้อกำหนดของแบบฟอร์มตัวอย่าง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活用編_計算式</dc:title>
  <dc:creator>伊藤 大輔</dc:creator>
  <cp:lastModifiedBy>Arunwit Isarapongporn</cp:lastModifiedBy>
  <cp:revision>49</cp:revision>
  <dcterms:created xsi:type="dcterms:W3CDTF">2024-02-29T03:14:24Z</dcterms:created>
  <dcterms:modified xsi:type="dcterms:W3CDTF">2024-06-11T01:10:44Z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2023-12-26T00:00:00Z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