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7556500" cy="10693400"/>
  <p:notesSz cx="75565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1818" y="-19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tx1"/>
                </a:solidFill>
                <a:latin typeface="MS Gothic"/>
                <a:cs typeface="MS Gothic"/>
              </a:defRPr>
            </a:lvl1pPr>
          </a:lstStyle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tx1"/>
                </a:solidFill>
                <a:latin typeface="MS Gothic"/>
                <a:cs typeface="MS Gothic"/>
              </a:defRPr>
            </a:lvl1pPr>
          </a:lstStyle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tx1"/>
                </a:solidFill>
                <a:latin typeface="MS Gothic"/>
                <a:cs typeface="MS Gothic"/>
              </a:defRPr>
            </a:lvl1pPr>
          </a:lstStyle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tx1"/>
                </a:solidFill>
                <a:latin typeface="MS Gothic"/>
                <a:cs typeface="MS Gothic"/>
              </a:defRPr>
            </a:lvl1pPr>
          </a:lstStyle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tx1"/>
                </a:solidFill>
                <a:latin typeface="MS Gothic"/>
                <a:cs typeface="MS Gothic"/>
              </a:defRPr>
            </a:lvl1pPr>
          </a:lstStyle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74998" y="9870706"/>
            <a:ext cx="210820" cy="160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chemeClr val="tx1"/>
                </a:solidFill>
                <a:latin typeface="MS Gothic"/>
                <a:cs typeface="MS Gothic"/>
              </a:defRPr>
            </a:lvl1pPr>
          </a:lstStyle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4699532"/>
            <a:ext cx="5386882" cy="7711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63089" marR="5080" indent="-1851025">
              <a:lnSpc>
                <a:spcPct val="132700"/>
              </a:lnSpc>
              <a:spcBef>
                <a:spcPts val="100"/>
              </a:spcBef>
              <a:tabLst>
                <a:tab pos="3228340" algn="l"/>
              </a:tabLst>
            </a:pPr>
            <a:r>
              <a:rPr lang="th-TH" b="1" spc="-5" dirty="0">
                <a:solidFill>
                  <a:srgbClr val="404040"/>
                </a:solidFill>
                <a:latin typeface="Microsoft JhengHei"/>
                <a:cs typeface="Microsoft JhengHei"/>
              </a:rPr>
              <a:t>การตั้งค่าเมนูแบบกำหนดเอง (เวอร์ชัน 6.2 หรือใหม่กว่า)</a:t>
            </a:r>
            <a:r>
              <a:rPr b="1" spc="-15" dirty="0">
                <a:solidFill>
                  <a:srgbClr val="404040"/>
                </a:solidFill>
                <a:latin typeface="MS Gothic"/>
                <a:cs typeface="MS Gothic"/>
              </a:rPr>
              <a:t>  </a:t>
            </a:r>
            <a:r>
              <a:rPr sz="2200" b="1" spc="-5" dirty="0">
                <a:solidFill>
                  <a:srgbClr val="404040"/>
                </a:solidFill>
                <a:latin typeface="MS Gothic"/>
                <a:cs typeface="MS Gothic"/>
              </a:rPr>
              <a:t>202</a:t>
            </a:r>
            <a:r>
              <a:rPr lang="en-US" sz="2200" b="1" spc="-5" dirty="0">
                <a:solidFill>
                  <a:srgbClr val="404040"/>
                </a:solidFill>
                <a:latin typeface="MS Gothic"/>
                <a:cs typeface="MS Gothic"/>
              </a:rPr>
              <a:t>4</a:t>
            </a:r>
            <a:r>
              <a:rPr sz="2200" b="1" spc="-5" dirty="0">
                <a:solidFill>
                  <a:srgbClr val="404040"/>
                </a:solidFill>
                <a:latin typeface="MS Gothic"/>
                <a:cs typeface="MS Gothic"/>
              </a:rPr>
              <a:t>/</a:t>
            </a:r>
            <a:r>
              <a:rPr lang="en-US" sz="2200" b="1" spc="-5" dirty="0">
                <a:solidFill>
                  <a:srgbClr val="404040"/>
                </a:solidFill>
                <a:latin typeface="MS Gothic"/>
                <a:cs typeface="MS Gothic"/>
              </a:rPr>
              <a:t>01</a:t>
            </a:r>
            <a:r>
              <a:rPr sz="2200" b="1" spc="-5" dirty="0">
                <a:solidFill>
                  <a:srgbClr val="404040"/>
                </a:solidFill>
                <a:latin typeface="MS Gothic"/>
                <a:cs typeface="MS Gothic"/>
              </a:rPr>
              <a:t>/</a:t>
            </a:r>
            <a:r>
              <a:rPr lang="en-US" sz="2200" b="1" spc="-5" dirty="0">
                <a:solidFill>
                  <a:srgbClr val="404040"/>
                </a:solidFill>
                <a:latin typeface="MS Gothic"/>
                <a:cs typeface="MS Gothic"/>
              </a:rPr>
              <a:t>09</a:t>
            </a:r>
            <a:endParaRPr sz="2200" dirty="0">
              <a:latin typeface="MS Gothic"/>
              <a:cs typeface="MS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49036" y="9847274"/>
            <a:ext cx="153733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©</a:t>
            </a:r>
            <a:r>
              <a:rPr sz="1050" spc="-35" dirty="0">
                <a:latin typeface="Arial"/>
                <a:cs typeface="Arial"/>
              </a:rPr>
              <a:t> </a:t>
            </a:r>
            <a:r>
              <a:rPr sz="1050" spc="-5" dirty="0">
                <a:latin typeface="Arial"/>
                <a:cs typeface="Arial"/>
              </a:rPr>
              <a:t>CIMTOPS</a:t>
            </a:r>
            <a:r>
              <a:rPr sz="1050" spc="-45" dirty="0">
                <a:latin typeface="Arial"/>
                <a:cs typeface="Arial"/>
              </a:rPr>
              <a:t> </a:t>
            </a:r>
            <a:r>
              <a:rPr sz="1050" spc="-5" dirty="0">
                <a:latin typeface="Arial"/>
                <a:cs typeface="Arial"/>
              </a:rPr>
              <a:t>Corporation.</a:t>
            </a:r>
            <a:endParaRPr sz="10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31066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การตั้งค่ารายการหน้าจอ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49198"/>
            <a:ext cx="4021074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2.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หน้าจอการจัดการเมนูแบบกำหนดเอง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30327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409445"/>
            <a:ext cx="4249674" cy="239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spc="5" dirty="0">
                <a:latin typeface="SimSun"/>
                <a:cs typeface="SimSun"/>
              </a:rPr>
              <a:t>นี่คือหน้าจอสำหรับจัดการเมนูแบบกำหนดเองแต่ละเมนู</a:t>
            </a:r>
            <a:endParaRPr sz="105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1575" y="4146653"/>
            <a:ext cx="6108001" cy="3287823"/>
          </a:xfrm>
          <a:prstGeom prst="rect">
            <a:avLst/>
          </a:prstGeom>
        </p:spPr>
        <p:txBody>
          <a:bodyPr vert="horz" wrap="square" lIns="0" tIns="1162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lang="th-TH" sz="1200" dirty="0">
                <a:solidFill>
                  <a:srgbClr val="585858"/>
                </a:solidFill>
                <a:latin typeface="SimSun"/>
                <a:cs typeface="SimSun"/>
              </a:rPr>
              <a:t>แสดง</a:t>
            </a:r>
            <a:endParaRPr sz="12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/>
                <a:cs typeface="SimSun"/>
              </a:rPr>
              <a:t>จำนวนเมนูแบบกำหนดเอง: คุณสามารถตรวจสอบจำนวนเมนูแบบกำหนดเองที่ตั้งไว้ได้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/>
                <a:cs typeface="SimSun"/>
              </a:rPr>
              <a:t>รายการเมนูแบบกำหนดเอง: คุณสามารถตรวจสอบข้อมูลสำหรับเมนูแบบกำหนดเองแต่ละเมนูที่ตั้งค่าไว้ได้</a:t>
            </a:r>
            <a:endParaRPr sz="105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20"/>
              </a:spcBef>
              <a:tabLst>
                <a:tab pos="812800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50" spc="5" dirty="0">
                <a:solidFill>
                  <a:srgbClr val="C00000"/>
                </a:solidFill>
                <a:latin typeface="SimSun"/>
                <a:cs typeface="SimSun"/>
              </a:rPr>
              <a:t>เมนูแบบกำหนดเองที่คุณไม่ได้รับอนุญาตให้ดูสามารถดูได้ในลำดับการ</a:t>
            </a:r>
            <a:r>
              <a:rPr lang="th-TH" sz="1050" b="1" spc="5" dirty="0">
                <a:solidFill>
                  <a:srgbClr val="C00000"/>
                </a:solidFill>
                <a:latin typeface="SimSun"/>
                <a:cs typeface="SimSun"/>
              </a:rPr>
              <a:t>แสดงผลเท่านั้น</a:t>
            </a:r>
            <a:endParaRPr sz="1050" b="1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30"/>
              </a:spcBef>
              <a:tabLst>
                <a:tab pos="812800" algn="l"/>
              </a:tabLst>
            </a:pPr>
            <a:r>
              <a:rPr sz="1050" spc="5" dirty="0">
                <a:latin typeface="MS Gothic"/>
                <a:cs typeface="MS Gothic"/>
              </a:rPr>
              <a:t>※	</a:t>
            </a:r>
            <a:r>
              <a:rPr lang="th-TH" altLang="ja-JP" sz="1050" dirty="0">
                <a:latin typeface="SimSun"/>
                <a:cs typeface="SimSun"/>
              </a:rPr>
              <a:t>คลิกที่ชื่อเพื่อแสดงหน้าจอ</a:t>
            </a:r>
            <a:r>
              <a:rPr lang="th-TH" altLang="ja-JP" sz="1050" b="1" dirty="0">
                <a:latin typeface="SimSun"/>
                <a:cs typeface="SimSun"/>
              </a:rPr>
              <a:t>การตั้งค่าเมนูแบบกำหนดเอง</a:t>
            </a:r>
            <a:endParaRPr lang="ja-JP" altLang="en-US" sz="1050" b="1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lang="th-TH" altLang="ja-JP" sz="1200" dirty="0">
                <a:solidFill>
                  <a:srgbClr val="585858"/>
                </a:solidFill>
                <a:latin typeface="SimSun"/>
                <a:cs typeface="SimSun"/>
              </a:rPr>
              <a:t>การตั้งค่า</a:t>
            </a:r>
            <a:endParaRPr lang="ja-JP" altLang="en-US" sz="12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การเพิ่มเมนูที่กำหนดเอง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0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คัดลอกเมนูแบบกำหนดเอง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ลบเมนูแบบกำหนดเอง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0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ลบเมนูแบบกำหนดเอง</a:t>
            </a:r>
            <a:endParaRPr sz="1050" dirty="0">
              <a:latin typeface="SimSun"/>
              <a:cs typeface="SimSu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62000" y="1690306"/>
            <a:ext cx="6022340" cy="2412365"/>
            <a:chOff x="762000" y="1690306"/>
            <a:chExt cx="6022340" cy="241236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5796" y="1802583"/>
              <a:ext cx="5906186" cy="223337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6762" y="1695068"/>
              <a:ext cx="6012815" cy="2402840"/>
            </a:xfrm>
            <a:custGeom>
              <a:avLst/>
              <a:gdLst/>
              <a:ahLst/>
              <a:cxnLst/>
              <a:rect l="l" t="t" r="r" b="b"/>
              <a:pathLst>
                <a:path w="6012815" h="2402840">
                  <a:moveTo>
                    <a:pt x="0" y="2402840"/>
                  </a:moveTo>
                  <a:lnTo>
                    <a:pt x="6012815" y="2402840"/>
                  </a:lnTo>
                  <a:lnTo>
                    <a:pt x="6012815" y="0"/>
                  </a:lnTo>
                  <a:lnTo>
                    <a:pt x="0" y="0"/>
                  </a:lnTo>
                  <a:lnTo>
                    <a:pt x="0" y="24028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92354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การตั้งค่ารายการหน้าจอ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49198"/>
            <a:ext cx="3944874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3.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หน้าจอการตั้งค่าเมนูแบบกำหนดเอง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30327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409445"/>
            <a:ext cx="3214242" cy="239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dirty="0">
                <a:latin typeface="SimSun"/>
                <a:cs typeface="SimSun"/>
              </a:rPr>
              <a:t>นี่คือหน้าจอสำหรับการตั้งค่าเมนูแบบกำหนดเอง</a:t>
            </a:r>
            <a:endParaRPr sz="105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4276" y="5960467"/>
            <a:ext cx="6142798" cy="4486356"/>
          </a:xfrm>
          <a:prstGeom prst="rect">
            <a:avLst/>
          </a:prstGeom>
        </p:spPr>
        <p:txBody>
          <a:bodyPr vert="horz" wrap="square" lIns="0" tIns="1162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15"/>
              </a:spcBef>
            </a:pPr>
            <a:r>
              <a:rPr lang="th-TH" sz="1200" dirty="0">
                <a:solidFill>
                  <a:srgbClr val="585858"/>
                </a:solidFill>
                <a:latin typeface="SimSun"/>
                <a:cs typeface="SimSun"/>
              </a:rPr>
              <a:t>แสดง</a:t>
            </a:r>
            <a:endParaRPr sz="1200" dirty="0">
              <a:latin typeface="SimSun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30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sz="1050" spc="5" dirty="0">
                <a:latin typeface="SimSun"/>
                <a:cs typeface="SimSun"/>
              </a:rPr>
              <a:t>การตั้งค่า</a:t>
            </a:r>
            <a:r>
              <a:rPr sz="1050" spc="-35" dirty="0">
                <a:latin typeface="SimSun"/>
                <a:cs typeface="SimSun"/>
              </a:rPr>
              <a:t> </a:t>
            </a:r>
            <a:r>
              <a:rPr sz="1050" spc="-75" dirty="0">
                <a:latin typeface="SimSun"/>
                <a:cs typeface="SimSun"/>
              </a:rPr>
              <a:t>:</a:t>
            </a:r>
            <a:r>
              <a:rPr sz="1050" spc="-20" dirty="0">
                <a:latin typeface="SimSun"/>
                <a:cs typeface="SimSun"/>
              </a:rPr>
              <a:t> </a:t>
            </a:r>
            <a:r>
              <a:rPr lang="th-TH" sz="1050" spc="-10" dirty="0">
                <a:latin typeface="SimSun"/>
                <a:cs typeface="SimSun"/>
              </a:rPr>
              <a:t>คุณสามารถตรวจสอบข้อมูลการตั้งค่าได้ (ชื่อเรื่อง รูปภาพ ฯลฯ)</a:t>
            </a:r>
            <a:endParaRPr sz="1050" dirty="0">
              <a:latin typeface="SimSun"/>
              <a:cs typeface="SimSun"/>
            </a:endParaRPr>
          </a:p>
          <a:p>
            <a:pPr marL="533400">
              <a:lnSpc>
                <a:spcPct val="100000"/>
              </a:lnSpc>
              <a:spcBef>
                <a:spcPts val="730"/>
              </a:spcBef>
              <a:tabLst>
                <a:tab pos="800100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50" b="1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คลิกดาวน์โหลด</a:t>
            </a:r>
            <a:r>
              <a:rPr lang="en-US" sz="1050" b="1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 </a:t>
            </a:r>
            <a:r>
              <a:rPr lang="th-TH" sz="105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ภาพโลโก้เพื่อดาวน์โหลดภาพ</a:t>
            </a:r>
            <a:endParaRPr sz="1050" dirty="0">
              <a:latin typeface="SimSun" panose="02010600030101010101" pitchFamily="2" charset="-122"/>
              <a:ea typeface="SimSun" panose="02010600030101010101" pitchFamily="2" charset="-122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20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sz="1050" dirty="0">
                <a:latin typeface="SimSun"/>
                <a:cs typeface="SimSun"/>
              </a:rPr>
              <a:t>การตั้งค่าปุ่ม</a:t>
            </a:r>
            <a:r>
              <a:rPr sz="1050" spc="-20" dirty="0">
                <a:latin typeface="SimSun"/>
                <a:cs typeface="SimSun"/>
              </a:rPr>
              <a:t> </a:t>
            </a:r>
            <a:r>
              <a:rPr sz="1050" spc="-75" dirty="0">
                <a:latin typeface="SimSun"/>
                <a:cs typeface="SimSun"/>
              </a:rPr>
              <a:t>:</a:t>
            </a:r>
            <a:r>
              <a:rPr sz="1050" spc="-30" dirty="0">
                <a:latin typeface="SimSun"/>
                <a:cs typeface="SimSun"/>
              </a:rPr>
              <a:t> </a:t>
            </a:r>
            <a:r>
              <a:rPr lang="th-TH" sz="1050" dirty="0">
                <a:latin typeface="SimSun"/>
                <a:cs typeface="SimSun"/>
              </a:rPr>
              <a:t>คุณสามารถตรวจสอบข้อมูลของแต่ละปุ่มที่ตั้งค่าไว้ได้</a:t>
            </a:r>
            <a:endParaRPr sz="1050" dirty="0">
              <a:latin typeface="SimSun"/>
              <a:cs typeface="SimSun"/>
            </a:endParaRPr>
          </a:p>
          <a:p>
            <a:pPr marL="533400">
              <a:lnSpc>
                <a:spcPct val="100000"/>
              </a:lnSpc>
              <a:spcBef>
                <a:spcPts val="730"/>
              </a:spcBef>
              <a:tabLst>
                <a:tab pos="800100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50" b="1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คลิก</a:t>
            </a:r>
            <a:r>
              <a:rPr lang="en-US" sz="1050" b="1" dirty="0">
                <a:latin typeface="SimSun"/>
                <a:cs typeface="SimSun"/>
              </a:rPr>
              <a:t> </a:t>
            </a:r>
            <a:r>
              <a:rPr lang="th-TH" sz="1050" dirty="0">
                <a:latin typeface="SimSun"/>
                <a:cs typeface="SimSun"/>
              </a:rPr>
              <a:t>ที่ชื่อเพื่อแสดงหน้าจอการตั้งค่าปุ่ม</a:t>
            </a:r>
            <a:endParaRPr sz="1050" dirty="0">
              <a:latin typeface="SimSun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20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การตั้งค่าการอนุญาตตามกลุ่ม</a:t>
            </a:r>
            <a:r>
              <a:rPr lang="ja-JP" altLang="en-US" sz="1050" spc="-30" dirty="0">
                <a:latin typeface="SimSun"/>
                <a:cs typeface="SimSun"/>
              </a:rPr>
              <a:t> </a:t>
            </a:r>
            <a:r>
              <a:rPr lang="en-US" altLang="ja-JP" sz="1050" spc="-75" dirty="0">
                <a:latin typeface="SimSun"/>
                <a:cs typeface="SimSun"/>
              </a:rPr>
              <a:t>:</a:t>
            </a:r>
            <a:r>
              <a:rPr lang="ja-JP" altLang="en-US" sz="1050" spc="-30" dirty="0">
                <a:latin typeface="SimSun"/>
                <a:cs typeface="SimSun"/>
              </a:rPr>
              <a:t> </a:t>
            </a:r>
            <a:r>
              <a:rPr lang="th-TH" altLang="ja-JP" sz="1050" spc="5" dirty="0">
                <a:latin typeface="SimSun"/>
                <a:cs typeface="SimSun"/>
              </a:rPr>
              <a:t>คุณสามารถตรวจสอบสิทธิ์การดูสำหรับแต่ละกลุ่มได้</a:t>
            </a:r>
            <a:endParaRPr lang="ja-JP" altLang="en-US" sz="1050" dirty="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970"/>
              </a:spcBef>
            </a:pPr>
            <a:r>
              <a:rPr lang="th-TH" altLang="ja-JP" sz="1200" dirty="0">
                <a:solidFill>
                  <a:srgbClr val="585858"/>
                </a:solidFill>
                <a:latin typeface="SimSun"/>
                <a:cs typeface="SimSun"/>
              </a:rPr>
              <a:t>การตั้งค่า</a:t>
            </a:r>
            <a:endParaRPr lang="ja-JP" altLang="en-US" sz="1200" dirty="0">
              <a:latin typeface="SimSun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25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sz="1050" u="sng" spc="5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แก้ไขการตั้งค่าการแสดงผล (ชื่อเรื่อง รูปภาพ ฯลฯ)</a:t>
            </a:r>
            <a:endParaRPr sz="1050" dirty="0">
              <a:latin typeface="SimSun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35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ปุ่มเพิ่ม</a:t>
            </a:r>
            <a:endParaRPr sz="1050" dirty="0">
              <a:latin typeface="SimSun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20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ปุ่มคัดลอก</a:t>
            </a:r>
            <a:endParaRPr sz="1050" dirty="0">
              <a:latin typeface="SimSun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30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altLang="ja-JP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ปุ่มลบ</a:t>
            </a:r>
            <a:endParaRPr lang="ja-JP" altLang="en-US" sz="1050" dirty="0">
              <a:latin typeface="SimSun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35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altLang="ja-JP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ลำดับการแสดงปุ่ม</a:t>
            </a:r>
            <a:endParaRPr lang="ja-JP" altLang="en-US" sz="1050" dirty="0">
              <a:latin typeface="SimSun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20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การตั้งค่าการอนุญาตตามกลุ่ม</a:t>
            </a:r>
            <a:endParaRPr sz="1050" dirty="0">
              <a:latin typeface="SimSun"/>
              <a:cs typeface="SimSun"/>
            </a:endParaRPr>
          </a:p>
          <a:p>
            <a:pPr marL="533400" indent="-267335">
              <a:lnSpc>
                <a:spcPct val="100000"/>
              </a:lnSpc>
              <a:spcBef>
                <a:spcPts val="730"/>
              </a:spcBef>
              <a:buClr>
                <a:srgbClr val="30859C"/>
              </a:buClr>
              <a:buFont typeface="Wingdings"/>
              <a:buChar char=""/>
              <a:tabLst>
                <a:tab pos="533400" algn="l"/>
                <a:tab pos="534035" algn="l"/>
              </a:tabLst>
            </a:pPr>
            <a:r>
              <a:rPr lang="th-TH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ลบเมนูแบบกำหนดเอง</a:t>
            </a:r>
            <a:endParaRPr sz="1050" dirty="0">
              <a:latin typeface="SimSun"/>
              <a:cs typeface="SimSu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82002" y="1692592"/>
            <a:ext cx="6054725" cy="4185285"/>
            <a:chOff x="782002" y="1692592"/>
            <a:chExt cx="6054725" cy="418528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6328" y="1702180"/>
              <a:ext cx="6000746" cy="416623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86765" y="1697354"/>
              <a:ext cx="6045200" cy="4175760"/>
            </a:xfrm>
            <a:custGeom>
              <a:avLst/>
              <a:gdLst/>
              <a:ahLst/>
              <a:cxnLst/>
              <a:rect l="l" t="t" r="r" b="b"/>
              <a:pathLst>
                <a:path w="6045200" h="4175760">
                  <a:moveTo>
                    <a:pt x="0" y="4175759"/>
                  </a:moveTo>
                  <a:lnTo>
                    <a:pt x="6045073" y="4175759"/>
                  </a:lnTo>
                  <a:lnTo>
                    <a:pt x="6045073" y="0"/>
                  </a:lnTo>
                  <a:lnTo>
                    <a:pt x="0" y="0"/>
                  </a:lnTo>
                  <a:lnTo>
                    <a:pt x="0" y="417575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4970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การตั้งค่ารายการหน้าจอ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47673"/>
            <a:ext cx="2801874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4.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หน้าจอการตั้งค่าปุ่ม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30327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409445"/>
            <a:ext cx="1599565" cy="239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dirty="0">
                <a:latin typeface="SimSun"/>
                <a:cs typeface="SimSun"/>
              </a:rPr>
              <a:t>นี่คือหน้าจอสำหรับตั้งค่าปุ่ม</a:t>
            </a:r>
            <a:endParaRPr sz="105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1576" y="5065545"/>
            <a:ext cx="6125454" cy="2590709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5"/>
              </a:spcBef>
            </a:pPr>
            <a:r>
              <a:rPr lang="th-TH" sz="1200" dirty="0">
                <a:solidFill>
                  <a:srgbClr val="585858"/>
                </a:solidFill>
                <a:latin typeface="SimSun"/>
                <a:cs typeface="SimSun"/>
              </a:rPr>
              <a:t>แสดง</a:t>
            </a:r>
            <a:endParaRPr sz="12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15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/>
                <a:cs typeface="SimSun"/>
              </a:rPr>
              <a:t>ชื่อเมนูแบบกำหนดเอง: คุณสามารถตรวจสอบชื่อของเมนูแบบกำหนดเองที่ตั้งค่าไว้ได้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altLang="ja-JP" sz="1050" spc="5" dirty="0">
                <a:latin typeface="SimSun"/>
                <a:cs typeface="SimSun"/>
              </a:rPr>
              <a:t>การตั้งค่าการแสดงผล: คุณสามารถตรวจสอบข้อมูลที่ตั้งไว้ได้ (ชื่อเรื่อง รูปภาพ ฯลฯ)</a:t>
            </a:r>
            <a:endParaRPr lang="ja-JP" altLang="en-US" sz="105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20"/>
              </a:spcBef>
              <a:tabLst>
                <a:tab pos="812800" algn="l"/>
              </a:tabLst>
            </a:pPr>
            <a:r>
              <a:rPr lang="en-US" altLang="ja-JP"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altLang="ja-JP" sz="1050" b="1" spc="-210" dirty="0">
                <a:latin typeface="Microsoft YaHei UI"/>
                <a:cs typeface="Microsoft YaHei UI"/>
              </a:rPr>
              <a:t> </a:t>
            </a:r>
            <a:r>
              <a:rPr lang="th-TH" altLang="ja-JP" sz="1050" b="1" dirty="0">
                <a:latin typeface="Microsoft YaHei UI"/>
                <a:cs typeface="Microsoft YaHei UI"/>
              </a:rPr>
              <a:t>คลิกดาวน์โหลด</a:t>
            </a:r>
            <a:r>
              <a:rPr lang="en-US" altLang="ja-JP" sz="1050" b="1" dirty="0">
                <a:latin typeface="Microsoft YaHei UI"/>
                <a:cs typeface="Microsoft YaHei UI"/>
              </a:rPr>
              <a:t> </a:t>
            </a:r>
            <a:r>
              <a:rPr lang="th-TH" altLang="ja-JP" sz="1050" dirty="0">
                <a:latin typeface="Microsoft YaHei UI"/>
                <a:cs typeface="Microsoft YaHei UI"/>
              </a:rPr>
              <a:t>ภาพโลโก้เพื่อดาวน์โหลดภาพ</a:t>
            </a:r>
            <a:endParaRPr lang="ja-JP" altLang="en-US"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spc="5" dirty="0">
                <a:latin typeface="SimSun"/>
                <a:cs typeface="SimSun"/>
              </a:rPr>
              <a:t>การตั้งค่าการทำงาน</a:t>
            </a:r>
            <a:r>
              <a:rPr sz="1050" spc="-10" dirty="0">
                <a:latin typeface="SimSun"/>
                <a:cs typeface="SimSun"/>
              </a:rPr>
              <a:t> </a:t>
            </a:r>
            <a:r>
              <a:rPr sz="1050" spc="-75" dirty="0">
                <a:latin typeface="SimSun"/>
                <a:cs typeface="SimSun"/>
              </a:rPr>
              <a:t>:</a:t>
            </a:r>
            <a:r>
              <a:rPr sz="1050" spc="-165" dirty="0">
                <a:latin typeface="SimSun"/>
                <a:cs typeface="SimSun"/>
              </a:rPr>
              <a:t> </a:t>
            </a:r>
            <a:r>
              <a:rPr sz="1050" b="1" spc="10" dirty="0" err="1">
                <a:latin typeface="Microsoft YaHei UI"/>
                <a:cs typeface="Microsoft YaHei UI"/>
              </a:rPr>
              <a:t>i</a:t>
            </a:r>
            <a:r>
              <a:rPr sz="1050" b="1" spc="30" dirty="0">
                <a:latin typeface="Microsoft YaHei UI"/>
                <a:cs typeface="Microsoft YaHei UI"/>
              </a:rPr>
              <a:t>-</a:t>
            </a:r>
            <a:r>
              <a:rPr sz="1050" b="1" spc="15" dirty="0">
                <a:latin typeface="Microsoft YaHei UI"/>
                <a:cs typeface="Microsoft YaHei UI"/>
              </a:rPr>
              <a:t>R</a:t>
            </a:r>
            <a:r>
              <a:rPr sz="1050" b="1" spc="30" dirty="0">
                <a:latin typeface="Microsoft YaHei UI"/>
                <a:cs typeface="Microsoft YaHei UI"/>
              </a:rPr>
              <a:t>e</a:t>
            </a:r>
            <a:r>
              <a:rPr sz="1050" b="1" dirty="0">
                <a:latin typeface="Microsoft YaHei UI"/>
                <a:cs typeface="Microsoft YaHei UI"/>
              </a:rPr>
              <a:t>p</a:t>
            </a:r>
            <a:r>
              <a:rPr sz="1050" b="1" spc="-20" dirty="0">
                <a:latin typeface="Microsoft YaHei UI"/>
                <a:cs typeface="Microsoft YaHei UI"/>
              </a:rPr>
              <a:t>o</a:t>
            </a:r>
            <a:r>
              <a:rPr sz="1050" b="1" spc="65" dirty="0">
                <a:latin typeface="Microsoft YaHei UI"/>
                <a:cs typeface="Microsoft YaHei UI"/>
              </a:rPr>
              <a:t>r</a:t>
            </a:r>
            <a:r>
              <a:rPr sz="1050" b="1" dirty="0">
                <a:latin typeface="Microsoft YaHei UI"/>
                <a:cs typeface="Microsoft YaHei UI"/>
              </a:rPr>
              <a:t>t</a:t>
            </a:r>
            <a:r>
              <a:rPr sz="1050" b="1" spc="40" dirty="0">
                <a:latin typeface="Microsoft YaHei UI"/>
                <a:cs typeface="Microsoft YaHei UI"/>
              </a:rPr>
              <a:t>e</a:t>
            </a:r>
            <a:r>
              <a:rPr sz="1050" b="1" spc="50" dirty="0">
                <a:latin typeface="Microsoft YaHei UI"/>
                <a:cs typeface="Microsoft YaHei UI"/>
              </a:rPr>
              <a:t>r</a:t>
            </a:r>
            <a:r>
              <a:rPr sz="1050" b="1" dirty="0">
                <a:latin typeface="Microsoft YaHei UI"/>
                <a:cs typeface="Microsoft YaHei UI"/>
              </a:rPr>
              <a:t> </a:t>
            </a:r>
            <a:r>
              <a:rPr lang="th-TH" sz="1050" dirty="0">
                <a:latin typeface="Microsoft YaHei UI"/>
                <a:cs typeface="Microsoft YaHei UI"/>
              </a:rPr>
              <a:t>คุณสามารถตรวจสอบสิ่งที่เกิดขึ้นได้เมื่อคุณแตะ</a:t>
            </a:r>
            <a:endParaRPr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lang="th-TH" sz="1200" dirty="0">
                <a:solidFill>
                  <a:srgbClr val="585858"/>
                </a:solidFill>
                <a:latin typeface="SimSun"/>
                <a:cs typeface="SimSun"/>
              </a:rPr>
              <a:t>การตั้งค่า</a:t>
            </a:r>
            <a:endParaRPr sz="12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5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u="sng" spc="5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แก้ไขการตั้งค่าการแสดงผล (ชื่อเรื่อง รูปภาพ ฯลฯ)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u="sng" spc="5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การตั้งค่าการทำงาน</a:t>
            </a:r>
            <a:endParaRPr sz="1050" dirty="0">
              <a:latin typeface="SimSun"/>
              <a:cs typeface="SimSu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62000" y="1721421"/>
            <a:ext cx="6064885" cy="3220085"/>
            <a:chOff x="762000" y="1721421"/>
            <a:chExt cx="6064885" cy="322008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6390" y="1775479"/>
              <a:ext cx="6010640" cy="312670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6762" y="1726183"/>
              <a:ext cx="6055360" cy="3210560"/>
            </a:xfrm>
            <a:custGeom>
              <a:avLst/>
              <a:gdLst/>
              <a:ahLst/>
              <a:cxnLst/>
              <a:rect l="l" t="t" r="r" b="b"/>
              <a:pathLst>
                <a:path w="6055359" h="3210560">
                  <a:moveTo>
                    <a:pt x="0" y="3210560"/>
                  </a:moveTo>
                  <a:lnTo>
                    <a:pt x="6054852" y="3210560"/>
                  </a:lnTo>
                  <a:lnTo>
                    <a:pt x="6054852" y="0"/>
                  </a:lnTo>
                  <a:lnTo>
                    <a:pt x="0" y="0"/>
                  </a:lnTo>
                  <a:lnTo>
                    <a:pt x="0" y="3210560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7256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การตั้งค่ารายการหน้าจอ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49198"/>
            <a:ext cx="2923540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5.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หน้าจอการตั้งค่าเมนูปกติ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30327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409445"/>
            <a:ext cx="2361565" cy="239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dirty="0">
                <a:latin typeface="SimSun"/>
                <a:cs typeface="SimSun"/>
              </a:rPr>
              <a:t>หน้าจอนี้ใช้เพื่อตั้งค่าการแสดงผลเมนูปกติ</a:t>
            </a:r>
            <a:endParaRPr sz="105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1576" y="4340201"/>
            <a:ext cx="6126702" cy="1393458"/>
          </a:xfrm>
          <a:prstGeom prst="rect">
            <a:avLst/>
          </a:prstGeom>
        </p:spPr>
        <p:txBody>
          <a:bodyPr vert="horz" wrap="square" lIns="0" tIns="1162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lang="th-TH" sz="1200" dirty="0">
                <a:solidFill>
                  <a:srgbClr val="585858"/>
                </a:solidFill>
                <a:latin typeface="SimSun"/>
                <a:cs typeface="SimSun"/>
              </a:rPr>
              <a:t>แสดง</a:t>
            </a:r>
            <a:endParaRPr sz="12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spc="5" dirty="0">
                <a:latin typeface="SimSun"/>
                <a:cs typeface="SimSun"/>
              </a:rPr>
              <a:t>การตั้งค่า: คุณสามารถตรวจสอบข้อมูลการตั้งค่าได้ (ชื่อเรื่อง รูปภาพ ฯลฯ)</a:t>
            </a:r>
            <a:endParaRPr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lang="th-TH" sz="1200" spc="5" dirty="0">
                <a:latin typeface="SimSun"/>
                <a:cs typeface="SimSun"/>
              </a:rPr>
              <a:t>การตั้งค่า</a:t>
            </a:r>
            <a:endParaRPr sz="12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5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sz="1050" spc="5" dirty="0">
                <a:latin typeface="SimSun"/>
                <a:cs typeface="SimSun"/>
              </a:rPr>
              <a:t>แก้ไขการตั้งค่าการแสดงผล (ชื่อเรื่อง รูปภาพ ฯลฯ)</a:t>
            </a:r>
            <a:endParaRPr sz="1050" dirty="0">
              <a:latin typeface="SimSun"/>
              <a:cs typeface="SimSu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62000" y="1706816"/>
            <a:ext cx="6065520" cy="2513330"/>
            <a:chOff x="762000" y="1706816"/>
            <a:chExt cx="6065520" cy="251333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1113" y="1748925"/>
              <a:ext cx="6007165" cy="241592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6762" y="1711578"/>
              <a:ext cx="6055995" cy="2503805"/>
            </a:xfrm>
            <a:custGeom>
              <a:avLst/>
              <a:gdLst/>
              <a:ahLst/>
              <a:cxnLst/>
              <a:rect l="l" t="t" r="r" b="b"/>
              <a:pathLst>
                <a:path w="6055995" h="2503804">
                  <a:moveTo>
                    <a:pt x="0" y="2503804"/>
                  </a:moveTo>
                  <a:lnTo>
                    <a:pt x="6055867" y="2503804"/>
                  </a:lnTo>
                  <a:lnTo>
                    <a:pt x="6055867" y="0"/>
                  </a:lnTo>
                  <a:lnTo>
                    <a:pt x="0" y="0"/>
                  </a:lnTo>
                  <a:lnTo>
                    <a:pt x="0" y="250380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503047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การเพิ่ม คัดลอก ลบ และตั้งค่าลำดับการแสดงเมนูแบบกำหนดเอง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53796" y="915923"/>
            <a:ext cx="6254750" cy="489584"/>
          </a:xfrm>
          <a:custGeom>
            <a:avLst/>
            <a:gdLst/>
            <a:ahLst/>
            <a:cxnLst/>
            <a:rect l="l" t="t" r="r" b="b"/>
            <a:pathLst>
              <a:path w="6254750" h="489584">
                <a:moveTo>
                  <a:pt x="6254242" y="0"/>
                </a:move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7266"/>
                </a:lnTo>
                <a:lnTo>
                  <a:pt x="0" y="489458"/>
                </a:lnTo>
                <a:lnTo>
                  <a:pt x="12192" y="489458"/>
                </a:lnTo>
                <a:lnTo>
                  <a:pt x="6242050" y="489458"/>
                </a:lnTo>
                <a:lnTo>
                  <a:pt x="6254242" y="489458"/>
                </a:lnTo>
                <a:lnTo>
                  <a:pt x="6254242" y="477266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83356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การเพิ่ม คัดลอก ลบ และตั้งค่าลำดับการแสดงเมนูแบบกำหนดเอง</a:t>
            </a:r>
            <a:endParaRPr sz="1600" dirty="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 dirty="0">
              <a:latin typeface="Microsoft JhengHei"/>
              <a:cs typeface="Microsoft JhengHei"/>
            </a:endParaRPr>
          </a:p>
          <a:p>
            <a:pPr marL="24130">
              <a:lnSpc>
                <a:spcPct val="100000"/>
              </a:lnSpc>
              <a:tabLst>
                <a:tab pos="384175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1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การเพิ่มเมนูที่กำหนดเอง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65987" y="1967737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1576" y="1983384"/>
            <a:ext cx="6078474" cy="1417376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marR="5080" indent="-266700">
              <a:lnSpc>
                <a:spcPts val="1989"/>
              </a:lnSpc>
              <a:spcBef>
                <a:spcPts val="180"/>
              </a:spcBef>
              <a:tabLst>
                <a:tab pos="546100" algn="l"/>
              </a:tabLst>
            </a:pPr>
            <a:r>
              <a:rPr sz="1050" spc="-15" dirty="0">
                <a:latin typeface="SimSun"/>
                <a:cs typeface="SimSun"/>
              </a:rPr>
              <a:t>1.	</a:t>
            </a:r>
            <a:r>
              <a:rPr lang="th-TH" altLang="ja-JP" sz="1050" dirty="0">
                <a:latin typeface="SimSun"/>
                <a:cs typeface="SimSun"/>
              </a:rPr>
              <a:t>คลิก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&gt; </a:t>
            </a:r>
            <a:r>
              <a:rPr lang="th-TH" altLang="ja-JP" sz="105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50" b="1" dirty="0">
                <a:latin typeface="SimSun"/>
                <a:cs typeface="SimSun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เมนูด้านบน </a:t>
            </a:r>
            <a:br>
              <a:rPr lang="en-US" altLang="ja-JP" sz="1050" dirty="0">
                <a:latin typeface="SimSun"/>
                <a:cs typeface="SimSun"/>
              </a:rPr>
            </a:br>
            <a:r>
              <a:rPr lang="th-TH" altLang="ja-JP" sz="1050" dirty="0">
                <a:latin typeface="SimSun"/>
                <a:cs typeface="SimSun"/>
              </a:rPr>
              <a:t>หรือ</a:t>
            </a:r>
            <a:endParaRPr lang="ja-JP" altLang="en-US"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535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คลิก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&gt; </a:t>
            </a:r>
            <a:r>
              <a:rPr lang="th-TH" altLang="ja-JP" sz="105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50" b="1" dirty="0">
                <a:latin typeface="SimSun"/>
                <a:cs typeface="SimSun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เมนูด้านบน</a:t>
            </a:r>
            <a:endParaRPr lang="ja-JP" altLang="en-US" sz="1050" dirty="0">
              <a:latin typeface="SimSun"/>
              <a:cs typeface="SimSun"/>
            </a:endParaRPr>
          </a:p>
          <a:p>
            <a:pPr marL="12700" marR="1170305">
              <a:lnSpc>
                <a:spcPct val="157400"/>
              </a:lnSpc>
              <a:spcBef>
                <a:spcPts val="10"/>
              </a:spcBef>
              <a:tabLst>
                <a:tab pos="546100" algn="l"/>
                <a:tab pos="546735" algn="l"/>
                <a:tab pos="836930" algn="l"/>
              </a:tabLst>
            </a:pPr>
            <a:r>
              <a:rPr lang="en-US" sz="1050" dirty="0">
                <a:latin typeface="SimSun"/>
                <a:cs typeface="SimSun"/>
              </a:rPr>
              <a:t>    2.  </a:t>
            </a:r>
            <a:r>
              <a:rPr lang="th-TH" sz="1050" dirty="0">
                <a:latin typeface="SimSun"/>
                <a:cs typeface="SimSun"/>
              </a:rPr>
              <a:t>คลิก</a:t>
            </a:r>
            <a:r>
              <a:rPr lang="en-US" sz="1050" dirty="0">
                <a:latin typeface="SimSun"/>
                <a:cs typeface="SimSun"/>
              </a:rPr>
              <a:t> </a:t>
            </a:r>
            <a:r>
              <a:rPr lang="th-TH" sz="1050" b="1" dirty="0">
                <a:latin typeface="SimSun"/>
                <a:cs typeface="SimSun"/>
              </a:rPr>
              <a:t>การจัดการเมนูแบบกำหนดเอง</a:t>
            </a:r>
            <a:r>
              <a:rPr lang="en-US" sz="1050" b="1" dirty="0">
                <a:latin typeface="SimSun"/>
                <a:cs typeface="SimSun"/>
              </a:rPr>
              <a:t> </a:t>
            </a:r>
            <a:r>
              <a:rPr lang="th-TH" sz="1050" dirty="0">
                <a:latin typeface="SimSun"/>
                <a:cs typeface="SimSun"/>
              </a:rPr>
              <a:t>บนเมนูด้านซ้าย </a:t>
            </a:r>
            <a:r>
              <a:rPr lang="th-TH" altLang="ja-JP" sz="1050" dirty="0">
                <a:latin typeface="SimSun"/>
                <a:cs typeface="SimSun"/>
              </a:rPr>
              <a:t>คลิก</a:t>
            </a:r>
            <a:r>
              <a:rPr lang="th-TH" sz="1050" dirty="0">
                <a:latin typeface="SimSun"/>
                <a:cs typeface="SimSun"/>
              </a:rPr>
              <a:t>ปุ่มเพิ่ม</a:t>
            </a:r>
            <a:r>
              <a:rPr lang="en-US" sz="1050" spc="-65" dirty="0">
                <a:latin typeface="SimSun"/>
                <a:cs typeface="SimSun"/>
              </a:rPr>
              <a:t>(    </a:t>
            </a:r>
            <a:r>
              <a:rPr sz="1050" spc="-65" dirty="0">
                <a:latin typeface="SimSun"/>
                <a:cs typeface="SimSun"/>
              </a:rPr>
              <a:t>)</a:t>
            </a:r>
            <a:endParaRPr sz="1050" dirty="0">
              <a:latin typeface="SimSun"/>
              <a:cs typeface="SimSu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1576" y="5382538"/>
            <a:ext cx="5392674" cy="531495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ป้อนข้อมูลต่อไปนี้บนหน้าจอ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การสร้างเมนูแบบกำหนดเอง</a:t>
            </a:r>
            <a:r>
              <a:rPr lang="th-TH" sz="1050" dirty="0">
                <a:latin typeface="Microsoft YaHei UI"/>
                <a:cs typeface="Microsoft YaHei UI"/>
              </a:rPr>
              <a:t> และคลิกปุ่ม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ลงทะเบียน</a:t>
            </a:r>
          </a:p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(แต่ละรายการสามารถเปลี่ยนแปลงได้หลังจากเพิ่มแล้ว)</a:t>
            </a:r>
            <a:endParaRPr sz="1050" dirty="0">
              <a:latin typeface="SimSun"/>
              <a:cs typeface="SimSun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588766"/>
              </p:ext>
            </p:extLst>
          </p:nvPr>
        </p:nvGraphicFramePr>
        <p:xfrm>
          <a:off x="684276" y="5967348"/>
          <a:ext cx="5017770" cy="13783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8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8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0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dirty="0">
                          <a:latin typeface="Microsoft YaHei UI"/>
                          <a:cs typeface="Microsoft YaHei UI"/>
                        </a:rPr>
                        <a:t>ชื่อรายการ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dirty="0">
                          <a:latin typeface="Microsoft YaHei UI"/>
                          <a:cs typeface="Microsoft YaHei UI"/>
                        </a:rPr>
                        <a:t>คำอธิบาย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358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ชื่อ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ป้อนชื่อสำหรับเมนูแบบกำหนดเองของคุณ</a:t>
                      </a: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*ไม่สามารถตั้งค่าได้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939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เค้าโครง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เลือกเค้าโครงเมนูแบบกำหนดเอง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จำนวนปุ่ม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เลือกจำนวนปุ่ม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671576" y="7387208"/>
            <a:ext cx="4783074" cy="2286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9400" algn="l"/>
              </a:tabLst>
            </a:pPr>
            <a:r>
              <a:rPr sz="100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00" spc="5" dirty="0">
                <a:solidFill>
                  <a:srgbClr val="C00000"/>
                </a:solidFill>
                <a:latin typeface="SimSun"/>
                <a:cs typeface="SimSun"/>
              </a:rPr>
              <a:t> เมนูแบบกำหนดเองที่เพิ่มเข้ามาจะถูกสร้างขึ้นโดยมีการตั้งค่าเป็น "ไม่ได้ใช้"</a:t>
            </a:r>
            <a:endParaRPr sz="1000" dirty="0">
              <a:latin typeface="SimSun"/>
              <a:cs typeface="SimSu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69460" y="3197705"/>
            <a:ext cx="199390" cy="158711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2493962" y="3517900"/>
            <a:ext cx="2590165" cy="1733550"/>
            <a:chOff x="2493962" y="3631882"/>
            <a:chExt cx="2590165" cy="1733550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69473" y="3641343"/>
              <a:ext cx="2505065" cy="156578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498725" y="3636644"/>
              <a:ext cx="2580640" cy="1724025"/>
            </a:xfrm>
            <a:custGeom>
              <a:avLst/>
              <a:gdLst/>
              <a:ahLst/>
              <a:cxnLst/>
              <a:rect l="l" t="t" r="r" b="b"/>
              <a:pathLst>
                <a:path w="2580640" h="1724025">
                  <a:moveTo>
                    <a:pt x="0" y="1723644"/>
                  </a:moveTo>
                  <a:lnTo>
                    <a:pt x="2580640" y="1723644"/>
                  </a:lnTo>
                  <a:lnTo>
                    <a:pt x="2580640" y="0"/>
                  </a:lnTo>
                  <a:lnTo>
                    <a:pt x="0" y="0"/>
                  </a:lnTo>
                  <a:lnTo>
                    <a:pt x="0" y="172364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47068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การเพิ่ม คัดลอก ลบ และตั้งค่าลำดับการแสดงเมนูแบบกำหนดเอง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49198"/>
            <a:ext cx="2821940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2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คัดลอกเมนูแบบกำหนดเอง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30327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407922"/>
            <a:ext cx="6535674" cy="180786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dirty="0">
                <a:latin typeface="Microsoft YaHei UI"/>
                <a:cs typeface="Microsoft YaHei UI"/>
              </a:rPr>
              <a:t>แสดงหน้าจอ</a:t>
            </a:r>
            <a:r>
              <a:rPr lang="en-US" sz="1000" dirty="0">
                <a:latin typeface="Microsoft YaHei UI"/>
                <a:cs typeface="Microsoft YaHei UI"/>
              </a:rPr>
              <a:t> </a:t>
            </a:r>
            <a:r>
              <a:rPr lang="th-TH" sz="100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00" dirty="0">
              <a:latin typeface="SimSun"/>
              <a:cs typeface="SimSun"/>
            </a:endParaRPr>
          </a:p>
          <a:p>
            <a:pPr marL="546100" marR="5080" indent="-266700">
              <a:lnSpc>
                <a:spcPct val="159000"/>
              </a:lnSpc>
              <a:tabLst>
                <a:tab pos="546100" algn="l"/>
              </a:tabLst>
            </a:pPr>
            <a:r>
              <a:rPr sz="1000" spc="-15" dirty="0">
                <a:latin typeface="SimSun"/>
                <a:cs typeface="SimSun"/>
              </a:rPr>
              <a:t>1</a:t>
            </a:r>
            <a:r>
              <a:rPr sz="1000" spc="-20" dirty="0">
                <a:latin typeface="SimSun"/>
                <a:cs typeface="SimSun"/>
              </a:rPr>
              <a:t>.</a:t>
            </a:r>
            <a:r>
              <a:rPr sz="1000" dirty="0">
                <a:latin typeface="SimSun"/>
                <a:cs typeface="SimSun"/>
              </a:rPr>
              <a:t>	</a:t>
            </a:r>
            <a:r>
              <a:rPr lang="th-TH" altLang="ja-JP" sz="1000" dirty="0">
                <a:latin typeface="SimSun"/>
                <a:cs typeface="SimSun"/>
              </a:rPr>
              <a:t>คลิก </a:t>
            </a:r>
            <a:r>
              <a:rPr lang="en-US" altLang="ja-JP" sz="1000" dirty="0" err="1">
                <a:latin typeface="SimSun"/>
                <a:cs typeface="SimSun"/>
              </a:rPr>
              <a:t>ConMas</a:t>
            </a:r>
            <a:r>
              <a:rPr lang="en-US" altLang="ja-JP" sz="1000" dirty="0">
                <a:latin typeface="SimSun"/>
                <a:cs typeface="SimSun"/>
              </a:rPr>
              <a:t> Manager &gt; </a:t>
            </a:r>
            <a:r>
              <a:rPr lang="th-TH" altLang="ja-JP" sz="100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00" dirty="0">
                <a:latin typeface="SimSun"/>
                <a:cs typeface="SimSun"/>
              </a:rPr>
              <a:t> </a:t>
            </a:r>
            <a:r>
              <a:rPr lang="th-TH" altLang="ja-JP" sz="1000" dirty="0">
                <a:latin typeface="SimSun"/>
                <a:cs typeface="SimSun"/>
              </a:rPr>
              <a:t>เมนูด้านบน </a:t>
            </a:r>
            <a:br>
              <a:rPr lang="en-US" altLang="ja-JP" sz="1000" dirty="0">
                <a:latin typeface="SimSun"/>
                <a:cs typeface="SimSun"/>
              </a:rPr>
            </a:br>
            <a:r>
              <a:rPr lang="th-TH" altLang="ja-JP" sz="1000" dirty="0">
                <a:latin typeface="SimSun"/>
                <a:cs typeface="SimSun"/>
              </a:rPr>
              <a:t>หรือ</a:t>
            </a:r>
            <a:endParaRPr lang="ja-JP" altLang="en-US" sz="10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05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altLang="ja-JP" sz="1000" dirty="0">
                <a:latin typeface="SimSun"/>
                <a:cs typeface="SimSun"/>
              </a:rPr>
              <a:t>คลิก </a:t>
            </a:r>
            <a:r>
              <a:rPr lang="en-US" altLang="ja-JP" sz="1000" dirty="0" err="1">
                <a:latin typeface="SimSun"/>
                <a:cs typeface="SimSun"/>
              </a:rPr>
              <a:t>ConMas</a:t>
            </a:r>
            <a:r>
              <a:rPr lang="en-US" altLang="ja-JP" sz="1000" dirty="0">
                <a:latin typeface="SimSun"/>
                <a:cs typeface="SimSun"/>
              </a:rPr>
              <a:t> Manager &gt; </a:t>
            </a:r>
            <a:r>
              <a:rPr lang="th-TH" altLang="ja-JP" sz="100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00" b="1" dirty="0">
                <a:latin typeface="SimSun"/>
                <a:cs typeface="SimSun"/>
              </a:rPr>
              <a:t> </a:t>
            </a:r>
            <a:r>
              <a:rPr lang="th-TH" altLang="ja-JP" sz="1000" dirty="0">
                <a:latin typeface="SimSun"/>
                <a:cs typeface="SimSun"/>
              </a:rPr>
              <a:t>เมนูด้านบน</a:t>
            </a:r>
            <a:endParaRPr lang="ja-JP" altLang="en-US" sz="1000" dirty="0">
              <a:latin typeface="SimSun"/>
              <a:cs typeface="SimSun"/>
            </a:endParaRPr>
          </a:p>
          <a:p>
            <a:pPr marL="12700" marR="1115695">
              <a:lnSpc>
                <a:spcPct val="159000"/>
              </a:lnSpc>
              <a:tabLst>
                <a:tab pos="546100" algn="l"/>
                <a:tab pos="546735" algn="l"/>
              </a:tabLst>
            </a:pPr>
            <a:r>
              <a:rPr lang="en-US" sz="1000" spc="-10" dirty="0">
                <a:latin typeface="SimSun"/>
                <a:cs typeface="SimSun"/>
              </a:rPr>
              <a:t>    2.  </a:t>
            </a:r>
            <a:r>
              <a:rPr lang="th-TH" sz="1000" spc="-10" dirty="0">
                <a:latin typeface="SimSun"/>
                <a:cs typeface="SimSun"/>
              </a:rPr>
              <a:t>คลิก</a:t>
            </a:r>
            <a:r>
              <a:rPr lang="en-US" sz="1000" spc="-10" dirty="0">
                <a:latin typeface="SimSun"/>
                <a:cs typeface="SimSun"/>
              </a:rPr>
              <a:t> </a:t>
            </a:r>
            <a:r>
              <a:rPr lang="th-TH" sz="1000" b="1" spc="-10" dirty="0">
                <a:latin typeface="SimSun"/>
                <a:cs typeface="SimSun"/>
              </a:rPr>
              <a:t>การจัดการเมนูแบบกำหนดเอง</a:t>
            </a:r>
            <a:r>
              <a:rPr lang="en-US" sz="1000" b="1" spc="-10" dirty="0">
                <a:latin typeface="SimSun"/>
                <a:cs typeface="SimSun"/>
              </a:rPr>
              <a:t> </a:t>
            </a:r>
            <a:r>
              <a:rPr lang="th-TH" sz="1000" spc="-10" dirty="0">
                <a:latin typeface="SimSun"/>
                <a:cs typeface="SimSun"/>
              </a:rPr>
              <a:t>บนเมนูด้านซ้าย ตรวจสอบเมนูแบบกำหนดเองที่คุณต้องการคัดลอก</a:t>
            </a:r>
            <a:r>
              <a:rPr lang="en-US" sz="1000" spc="-10" dirty="0">
                <a:latin typeface="SimSun"/>
                <a:cs typeface="SimSun"/>
              </a:rPr>
              <a:t> </a:t>
            </a:r>
            <a:r>
              <a:rPr lang="th-TH" altLang="ja-JP" sz="1000" dirty="0">
                <a:latin typeface="SimSun"/>
                <a:cs typeface="SimSun"/>
              </a:rPr>
              <a:t>คลิก</a:t>
            </a:r>
            <a:r>
              <a:rPr lang="th-TH" sz="1000" spc="-10" dirty="0">
                <a:latin typeface="SimSun"/>
                <a:cs typeface="SimSun"/>
              </a:rPr>
              <a:t>ปุ่มคัดลอก</a:t>
            </a:r>
            <a:r>
              <a:rPr lang="en-US" sz="1000" spc="-245" dirty="0">
                <a:latin typeface="SimSun"/>
                <a:cs typeface="SimSun"/>
              </a:rPr>
              <a:t> </a:t>
            </a:r>
            <a:r>
              <a:rPr sz="1000" spc="-65" dirty="0">
                <a:latin typeface="SimSun"/>
                <a:cs typeface="SimSun"/>
              </a:rPr>
              <a:t>(</a:t>
            </a:r>
            <a:r>
              <a:rPr lang="en-US" sz="1000" spc="-65" dirty="0">
                <a:latin typeface="SimSun"/>
                <a:cs typeface="SimSun"/>
              </a:rPr>
              <a:t>      </a:t>
            </a:r>
            <a:r>
              <a:rPr sz="1000" spc="-65" dirty="0">
                <a:latin typeface="SimSun"/>
                <a:cs typeface="SimSun"/>
              </a:rPr>
              <a:t>)</a:t>
            </a:r>
            <a:endParaRPr sz="100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1575" y="6977252"/>
            <a:ext cx="5012181" cy="3327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dirty="0">
                <a:latin typeface="Microsoft YaHei UI"/>
                <a:cs typeface="Microsoft YaHei UI"/>
              </a:rPr>
              <a:t>ป้อนข้อมูลต่อไปนี้บนหน้าจอ</a:t>
            </a:r>
            <a:r>
              <a:rPr lang="th-TH" sz="1000" b="1" dirty="0">
                <a:latin typeface="Microsoft YaHei UI"/>
                <a:cs typeface="Microsoft YaHei UI"/>
              </a:rPr>
              <a:t>การสร้างเมนูแบบกำหนดเอง </a:t>
            </a:r>
            <a:r>
              <a:rPr lang="th-TH" sz="1000" dirty="0">
                <a:latin typeface="Microsoft YaHei UI"/>
                <a:cs typeface="Microsoft YaHei UI"/>
              </a:rPr>
              <a:t>และคลิกปุ่ม </a:t>
            </a:r>
            <a:r>
              <a:rPr lang="th-TH" sz="1000" b="1" dirty="0">
                <a:latin typeface="Microsoft YaHei UI"/>
                <a:cs typeface="Microsoft YaHei UI"/>
              </a:rPr>
              <a:t>ลงทะเบียน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dirty="0">
                <a:latin typeface="Microsoft YaHei UI"/>
                <a:cs typeface="Microsoft YaHei UI"/>
              </a:rPr>
              <a:t>(ชื่อเรื่อง รูปแบบ และจำนวนปุ่มสามารถเปลี่ยนแปลงได้หลังจากเพิ่ม)</a:t>
            </a:r>
            <a:endParaRPr sz="1000" dirty="0">
              <a:latin typeface="SimSun"/>
              <a:cs typeface="SimSu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043237"/>
              </p:ext>
            </p:extLst>
          </p:nvPr>
        </p:nvGraphicFramePr>
        <p:xfrm>
          <a:off x="665986" y="7384162"/>
          <a:ext cx="5474463" cy="18487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64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0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06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b="1" dirty="0">
                          <a:latin typeface="Microsoft YaHei UI"/>
                          <a:cs typeface="Microsoft YaHei UI"/>
                        </a:rPr>
                        <a:t>ชื่อรายการ</a:t>
                      </a:r>
                      <a:endParaRPr sz="8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b="1" dirty="0">
                          <a:latin typeface="Microsoft YaHei UI"/>
                          <a:cs typeface="Microsoft YaHei UI"/>
                        </a:rPr>
                        <a:t>คำอธิบาย</a:t>
                      </a:r>
                      <a:endParaRPr sz="8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29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ชื่อ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23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ป้อนชื่อสำหรับเมนูแบบกำหนดเองของคุณ</a:t>
                      </a: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*ไม่สามารถตั้งค่าได้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23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60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เค้าโครง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36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เลือกเค้าโครงเมนูแบบกำหนดเอง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36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60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จำนวนปุ่ม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เลือกจำนวนปุ่ม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60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เมนูคัดลอกแหล่งที่มา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ชื่อของเมนูแบบกำหนดเองที่คุณตรวจสอบจะปรากฏขึ้น (ไม่สามารถตั้งค่าได้)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60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ปุ่มเพื่อคัดลอก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ตรวจสอบปุ่มเพื่อคัดลอก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671576" y="9230025"/>
            <a:ext cx="4249674" cy="612475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0"/>
              </a:spcBef>
              <a:tabLst>
                <a:tab pos="279400" algn="l"/>
              </a:tabLst>
            </a:pPr>
            <a:r>
              <a:rPr sz="1000" spc="-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00" dirty="0">
                <a:solidFill>
                  <a:srgbClr val="C00000"/>
                </a:solidFill>
                <a:latin typeface="SimSun"/>
                <a:cs typeface="SimSun"/>
              </a:rPr>
              <a:t>คุณสามารถคัดลอกเมนูแบบกำหนดเองได้เพียงเมนูเดียวเท่านั้น</a:t>
            </a:r>
            <a:endParaRPr sz="1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279400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00" spc="-295" dirty="0">
                <a:solidFill>
                  <a:srgbClr val="C00000"/>
                </a:solidFill>
                <a:latin typeface="SimSun"/>
                <a:cs typeface="SimSun"/>
              </a:rPr>
              <a:t> </a:t>
            </a:r>
            <a:r>
              <a:rPr lang="th-TH" sz="1000" dirty="0">
                <a:solidFill>
                  <a:srgbClr val="C00000"/>
                </a:solidFill>
                <a:latin typeface="SimSun"/>
                <a:cs typeface="SimSun"/>
              </a:rPr>
              <a:t>เมนูแบบกำหนดเองถูกสร้างขึ้นด้วยการตั้งค่า "ไม่ได้ใช้"</a:t>
            </a:r>
            <a:endParaRPr sz="1050" dirty="0">
              <a:latin typeface="MS Gothic"/>
              <a:cs typeface="MS Gothic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8450" y="3011160"/>
            <a:ext cx="206375" cy="154355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2455862" y="3289300"/>
            <a:ext cx="2667000" cy="3510279"/>
            <a:chOff x="2455862" y="3156394"/>
            <a:chExt cx="2667000" cy="3510279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49776" y="3267177"/>
              <a:ext cx="2546632" cy="331413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460625" y="3161156"/>
              <a:ext cx="2657475" cy="3500754"/>
            </a:xfrm>
            <a:custGeom>
              <a:avLst/>
              <a:gdLst/>
              <a:ahLst/>
              <a:cxnLst/>
              <a:rect l="l" t="t" r="r" b="b"/>
              <a:pathLst>
                <a:path w="2657475" h="3500754">
                  <a:moveTo>
                    <a:pt x="0" y="3500754"/>
                  </a:moveTo>
                  <a:lnTo>
                    <a:pt x="2657475" y="3500754"/>
                  </a:lnTo>
                  <a:lnTo>
                    <a:pt x="2657475" y="0"/>
                  </a:lnTo>
                  <a:lnTo>
                    <a:pt x="0" y="0"/>
                  </a:lnTo>
                  <a:lnTo>
                    <a:pt x="0" y="350075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45544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การเพิ่ม คัดลอก ลบ และแสดงการตั้งค่าลำดับสำหรับเมนูแบบกำหนดเอง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47673"/>
            <a:ext cx="2618105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3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ลบเมนูแบบกำหนดเอง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30327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317396"/>
            <a:ext cx="6224396" cy="4478021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marR="5080" indent="-266700">
              <a:lnSpc>
                <a:spcPct val="159000"/>
              </a:lnSpc>
              <a:tabLst>
                <a:tab pos="546100" algn="l"/>
              </a:tabLst>
            </a:pPr>
            <a:r>
              <a:rPr sz="1050" spc="-15" dirty="0">
                <a:latin typeface="SimSun"/>
                <a:cs typeface="SimSun"/>
              </a:rPr>
              <a:t>1.	</a:t>
            </a:r>
            <a:r>
              <a:rPr lang="th-TH" altLang="ja-JP" sz="1050" dirty="0">
                <a:latin typeface="SimSun"/>
                <a:cs typeface="SimSun"/>
              </a:rPr>
              <a:t>คลิก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&gt; </a:t>
            </a:r>
            <a:r>
              <a:rPr lang="th-TH" altLang="ja-JP" sz="105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50" dirty="0">
                <a:latin typeface="SimSun"/>
                <a:cs typeface="SimSun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เมนูด้านบน </a:t>
            </a:r>
            <a:br>
              <a:rPr lang="en-US" altLang="ja-JP" sz="1050" dirty="0">
                <a:latin typeface="SimSun"/>
                <a:cs typeface="SimSun"/>
              </a:rPr>
            </a:br>
            <a:r>
              <a:rPr lang="th-TH" altLang="ja-JP" sz="1050" dirty="0">
                <a:latin typeface="SimSun"/>
                <a:cs typeface="SimSun"/>
              </a:rPr>
              <a:t>หรือ</a:t>
            </a:r>
            <a:endParaRPr lang="ja-JP" altLang="en-US"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คลิก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&gt; </a:t>
            </a:r>
            <a:r>
              <a:rPr lang="th-TH" altLang="ja-JP" sz="105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50" dirty="0">
                <a:latin typeface="SimSun"/>
                <a:cs typeface="SimSun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เมนูด้านบน</a:t>
            </a:r>
            <a:endParaRPr lang="ja-JP" altLang="en-US" sz="1050" dirty="0">
              <a:latin typeface="SimSun"/>
              <a:cs typeface="SimSun"/>
            </a:endParaRPr>
          </a:p>
          <a:p>
            <a:pPr marL="12700" marR="1844675">
              <a:lnSpc>
                <a:spcPts val="1989"/>
              </a:lnSpc>
              <a:spcBef>
                <a:spcPts val="175"/>
              </a:spcBef>
              <a:tabLst>
                <a:tab pos="546100" algn="l"/>
                <a:tab pos="546735" algn="l"/>
              </a:tabLst>
            </a:pPr>
            <a:r>
              <a:rPr lang="ja-JP" altLang="en-US" sz="1050" dirty="0">
                <a:latin typeface="SimSun"/>
                <a:cs typeface="SimSun"/>
              </a:rPr>
              <a:t>    </a:t>
            </a:r>
            <a:r>
              <a:rPr lang="en-US" altLang="ja-JP" sz="1050" dirty="0">
                <a:latin typeface="SimSun"/>
                <a:cs typeface="SimSun"/>
              </a:rPr>
              <a:t>2. </a:t>
            </a:r>
            <a:r>
              <a:rPr lang="th-TH" altLang="ja-JP" sz="1050" dirty="0">
                <a:latin typeface="SimSun"/>
                <a:cs typeface="SimSun"/>
              </a:rPr>
              <a:t>คลิกการจัดการเมนูแบบกำหนดเองบนเมนูด้านซ้าย ตรวจสอบเมนูแบบกำหนดเองที่คุณต้องการลบ</a:t>
            </a:r>
            <a:br>
              <a:rPr lang="en-US" altLang="ja-JP" sz="1050" dirty="0">
                <a:latin typeface="SimSun"/>
                <a:cs typeface="SimSun"/>
              </a:rPr>
            </a:br>
            <a:r>
              <a:rPr lang="th-TH" altLang="ja-JP" sz="1050" dirty="0">
                <a:latin typeface="SimSun"/>
                <a:cs typeface="SimSun"/>
              </a:rPr>
              <a:t>คลิก</a:t>
            </a:r>
            <a:r>
              <a:rPr lang="th-TH" sz="1050" spc="5" dirty="0">
                <a:latin typeface="SimSun"/>
                <a:cs typeface="SimSun"/>
              </a:rPr>
              <a:t>ปุ่มลบ</a:t>
            </a:r>
            <a:r>
              <a:rPr sz="1050" spc="-65" dirty="0">
                <a:latin typeface="SimSun"/>
                <a:cs typeface="SimSun"/>
              </a:rPr>
              <a:t>(	</a:t>
            </a:r>
            <a:r>
              <a:rPr lang="en-US" sz="1050" spc="-65" dirty="0">
                <a:latin typeface="SimSun"/>
                <a:cs typeface="SimSun"/>
              </a:rPr>
              <a:t>  </a:t>
            </a:r>
            <a:r>
              <a:rPr sz="1050" spc="-65" dirty="0">
                <a:latin typeface="SimSun"/>
                <a:cs typeface="SimSun"/>
              </a:rPr>
              <a:t>)</a:t>
            </a:r>
            <a:endParaRPr lang="th-TH"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  <a:tabLst>
                <a:tab pos="279400" algn="l"/>
              </a:tabLst>
            </a:pPr>
            <a:r>
              <a:rPr lang="th-TH"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50" spc="5" dirty="0">
                <a:solidFill>
                  <a:srgbClr val="C00000"/>
                </a:solidFill>
                <a:latin typeface="SimSun"/>
                <a:cs typeface="SimSun"/>
              </a:rPr>
              <a:t> คุณสามารถลบหลายรายการพร้อมกันได้โดยทำเครื่องหมายหลายรายการ</a:t>
            </a:r>
            <a:endParaRPr lang="th-TH" sz="13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50"/>
              </a:spcBef>
            </a:pPr>
            <a:r>
              <a:rPr lang="th-TH" sz="1050" dirty="0">
                <a:latin typeface="SimSun"/>
                <a:cs typeface="SimSun"/>
              </a:rPr>
              <a:t>หรือ</a:t>
            </a:r>
            <a:endParaRPr sz="13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คลิก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&gt; </a:t>
            </a:r>
            <a:r>
              <a:rPr lang="th-TH" altLang="ja-JP" sz="105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50" dirty="0">
                <a:latin typeface="SimSun"/>
                <a:cs typeface="SimSun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marR="5080" indent="-266700">
              <a:lnSpc>
                <a:spcPct val="157100"/>
              </a:lnSpc>
              <a:spcBef>
                <a:spcPts val="15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Microsoft YaHei UI"/>
                <a:cs typeface="Microsoft YaHei UI"/>
              </a:rPr>
              <a:t>บนหน้าจอ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 </a:t>
            </a:r>
            <a:r>
              <a:rPr lang="th-TH" sz="1050" dirty="0">
                <a:latin typeface="Microsoft YaHei UI"/>
                <a:cs typeface="Microsoft YaHei UI"/>
              </a:rPr>
              <a:t>คลิกชื่อเมนูแบบกำหนดเองที่คุณต้องการแสดง</a:t>
            </a:r>
            <a:r>
              <a:rPr lang="th-TH" sz="1050" b="1" dirty="0">
                <a:latin typeface="Microsoft YaHei UI"/>
                <a:cs typeface="Microsoft YaHei UI"/>
              </a:rPr>
              <a:t> </a:t>
            </a:r>
            <a:r>
              <a:rPr lang="en-US" sz="1050" b="1" dirty="0">
                <a:latin typeface="Microsoft YaHei UI"/>
                <a:cs typeface="Microsoft YaHei UI"/>
              </a:rPr>
              <a:t>                        </a:t>
            </a:r>
            <a:r>
              <a:rPr lang="th-TH" sz="1050" dirty="0">
                <a:latin typeface="Microsoft YaHei UI"/>
                <a:cs typeface="Microsoft YaHei UI"/>
              </a:rPr>
              <a:t>หรือ</a:t>
            </a:r>
            <a:endParaRPr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en-US" altLang="ja-JP" sz="1050" dirty="0">
                <a:latin typeface="SimSun"/>
                <a:cs typeface="SimSun"/>
              </a:rPr>
              <a:t>1.  </a:t>
            </a:r>
            <a:r>
              <a:rPr lang="th-TH" altLang="ja-JP" sz="1050" dirty="0">
                <a:latin typeface="SimSun"/>
                <a:cs typeface="SimSun"/>
              </a:rPr>
              <a:t>คลิก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&gt; </a:t>
            </a:r>
            <a:r>
              <a:rPr lang="th-TH" altLang="ja-JP" sz="105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50" dirty="0">
                <a:latin typeface="SimSun"/>
                <a:cs typeface="SimSun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12700" marR="1560830">
              <a:lnSpc>
                <a:spcPts val="2030"/>
              </a:lnSpc>
              <a:spcBef>
                <a:spcPts val="50"/>
              </a:spcBef>
              <a:tabLst>
                <a:tab pos="546100" algn="l"/>
                <a:tab pos="546735" algn="l"/>
                <a:tab pos="856615" algn="l"/>
              </a:tabLst>
            </a:pPr>
            <a:r>
              <a:rPr lang="en-US" sz="1050" dirty="0">
                <a:latin typeface="SimSun"/>
                <a:cs typeface="SimSun"/>
              </a:rPr>
              <a:t>    2.  </a:t>
            </a:r>
            <a:r>
              <a:rPr lang="th-TH" altLang="ja-JP" sz="1050" dirty="0">
                <a:latin typeface="SimSun"/>
                <a:cs typeface="SimSun"/>
              </a:rPr>
              <a:t>คลิก</a:t>
            </a:r>
            <a:r>
              <a:rPr lang="th-TH" sz="1050" dirty="0">
                <a:latin typeface="SimSun"/>
                <a:cs typeface="SimSun"/>
              </a:rPr>
              <a:t>เมนูด้านซ้าย ชื่อเมนูแบบกำหนดเอง </a:t>
            </a:r>
            <a:r>
              <a:rPr lang="th-TH" sz="1050" b="1" dirty="0">
                <a:latin typeface="SimSun"/>
                <a:cs typeface="SimSun"/>
              </a:rPr>
              <a:t>คลิกปุ่มลบ</a:t>
            </a:r>
            <a:r>
              <a:rPr lang="th-TH" sz="1050" dirty="0">
                <a:latin typeface="SimSun"/>
                <a:cs typeface="SimSun"/>
              </a:rPr>
              <a:t>( </a:t>
            </a:r>
            <a:r>
              <a:rPr lang="en-US" sz="1050" dirty="0">
                <a:latin typeface="SimSun"/>
                <a:cs typeface="SimSun"/>
              </a:rPr>
              <a:t>   </a:t>
            </a:r>
            <a:r>
              <a:rPr lang="th-TH" sz="1050" dirty="0">
                <a:latin typeface="SimSun"/>
                <a:cs typeface="SimSun"/>
              </a:rPr>
              <a:t>)</a:t>
            </a:r>
            <a:endParaRPr sz="105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1576" y="6570344"/>
            <a:ext cx="4783074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4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การตั้งค่าลำดับการแสดงเมนูแบบกำหนดเอง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65987" y="692594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71576" y="6940067"/>
            <a:ext cx="5386870" cy="2796471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marR="5080" indent="-266700">
              <a:lnSpc>
                <a:spcPct val="157100"/>
              </a:lnSpc>
              <a:spcBef>
                <a:spcPts val="10"/>
              </a:spcBef>
              <a:tabLst>
                <a:tab pos="546100" algn="l"/>
              </a:tabLst>
            </a:pPr>
            <a:r>
              <a:rPr sz="1050" spc="-15" dirty="0">
                <a:latin typeface="SimSun"/>
                <a:cs typeface="SimSun"/>
              </a:rPr>
              <a:t>1.	</a:t>
            </a:r>
            <a:r>
              <a:rPr lang="th-TH" altLang="ja-JP" sz="1050" dirty="0">
                <a:latin typeface="SimSun"/>
                <a:cs typeface="SimSun"/>
              </a:rPr>
              <a:t>คลิก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&gt; </a:t>
            </a:r>
            <a:r>
              <a:rPr lang="th-TH" altLang="ja-JP" sz="105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50" dirty="0">
                <a:latin typeface="SimSun"/>
                <a:cs typeface="SimSun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เมนูด้านบน</a:t>
            </a:r>
            <a:endParaRPr lang="en-US" altLang="ja-JP" sz="1050" dirty="0">
              <a:latin typeface="SimSun"/>
              <a:cs typeface="SimSun"/>
            </a:endParaRPr>
          </a:p>
          <a:p>
            <a:pPr marL="279400" marR="5080">
              <a:lnSpc>
                <a:spcPct val="157100"/>
              </a:lnSpc>
              <a:spcBef>
                <a:spcPts val="15"/>
              </a:spcBef>
              <a:tabLst>
                <a:tab pos="546100" algn="l"/>
                <a:tab pos="546735" algn="l"/>
              </a:tabLst>
            </a:pPr>
            <a:r>
              <a:rPr sz="1050" spc="-265" dirty="0">
                <a:latin typeface="SimSun"/>
                <a:cs typeface="SimSun"/>
              </a:rPr>
              <a:t> </a:t>
            </a:r>
            <a:r>
              <a:rPr lang="th-TH" sz="1050" spc="-265" dirty="0">
                <a:latin typeface="SimSun"/>
                <a:cs typeface="SimSun"/>
              </a:rPr>
              <a:t>       </a:t>
            </a:r>
            <a:r>
              <a:rPr lang="th-TH" sz="1050" dirty="0">
                <a:latin typeface="Microsoft YaHei UI"/>
                <a:cs typeface="Microsoft YaHei UI"/>
              </a:rPr>
              <a:t>หรือ</a:t>
            </a:r>
            <a:endParaRPr lang="th-TH"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คลิก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&gt; </a:t>
            </a:r>
            <a:r>
              <a:rPr lang="th-TH" altLang="ja-JP" sz="1050" b="1" dirty="0">
                <a:latin typeface="SimSun"/>
                <a:cs typeface="SimSun"/>
              </a:rPr>
              <a:t>เมนูกำหนดเอง</a:t>
            </a:r>
            <a:r>
              <a:rPr lang="en-US" altLang="ja-JP" sz="1050" dirty="0">
                <a:latin typeface="SimSun"/>
                <a:cs typeface="SimSun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คลิก </a:t>
            </a:r>
            <a:r>
              <a:rPr lang="th-TH" altLang="ja-JP" sz="1050" b="1" dirty="0">
                <a:latin typeface="SimSun"/>
                <a:cs typeface="SimSun"/>
              </a:rPr>
              <a:t>การจัดการเมนูแบบกำหนดเอง </a:t>
            </a:r>
            <a:r>
              <a:rPr lang="th-TH" altLang="ja-JP" sz="1050" dirty="0">
                <a:latin typeface="SimSun"/>
                <a:cs typeface="SimSun"/>
              </a:rPr>
              <a:t>บนเมนูด้านซ้าย</a:t>
            </a:r>
            <a:endParaRPr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80"/>
              </a:spcBef>
              <a:tabLst>
                <a:tab pos="2806700" algn="l"/>
              </a:tabLst>
            </a:pPr>
            <a:r>
              <a:rPr lang="th-TH" sz="1050" b="1" dirty="0">
                <a:latin typeface="SimSun"/>
                <a:cs typeface="SimSun"/>
              </a:rPr>
              <a:t>คลิกปุ่มแก้ไข </a:t>
            </a:r>
            <a:r>
              <a:rPr lang="th-TH" sz="1050" dirty="0">
                <a:latin typeface="SimSun"/>
                <a:cs typeface="SimSun"/>
              </a:rPr>
              <a:t>(    ) ด้านล่างลำดับการแสดงรายการเมนูแบบกำหนดเอง</a:t>
            </a:r>
          </a:p>
          <a:p>
            <a:pPr marL="12700">
              <a:lnSpc>
                <a:spcPct val="100000"/>
              </a:lnSpc>
              <a:spcBef>
                <a:spcPts val="780"/>
              </a:spcBef>
              <a:tabLst>
                <a:tab pos="2806700" algn="l"/>
              </a:tabLst>
            </a:pPr>
            <a:r>
              <a:rPr lang="th-TH" sz="1050" dirty="0">
                <a:latin typeface="SimSun"/>
                <a:cs typeface="SimSun"/>
              </a:rPr>
              <a:t>ตั้งค่าตัวเลขตามลำดับการแสดงผลแล้วคลิกปุ่มลงทะเบียน</a:t>
            </a:r>
            <a:endParaRPr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  <a:tabLst>
                <a:tab pos="279400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altLang="ja-JP" sz="1050" spc="5" dirty="0">
                <a:solidFill>
                  <a:srgbClr val="C00000"/>
                </a:solidFill>
                <a:latin typeface="SimSun"/>
                <a:cs typeface="SimSun"/>
              </a:rPr>
              <a:t>การตั้งค่าที่สามารถทำได้คือตั้งแต่ 1 ถึงจำนวนเมนูแบบกำหนดเองที่ตั้งไว้ในปัจจุบัน</a:t>
            </a:r>
            <a:endParaRPr lang="ja-JP" altLang="en-US"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35"/>
              </a:spcBef>
              <a:tabLst>
                <a:tab pos="279400" algn="l"/>
              </a:tabLst>
            </a:pPr>
            <a:r>
              <a:rPr lang="en-US" altLang="ja-JP"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altLang="ja-JP" sz="1050" spc="5" dirty="0">
                <a:solidFill>
                  <a:srgbClr val="C00000"/>
                </a:solidFill>
                <a:latin typeface="SimSun"/>
                <a:cs typeface="SimSun"/>
              </a:rPr>
              <a:t> คุณไม่สามารถตั้งค่าลำดับการแสดงผลเดียวกันได้</a:t>
            </a:r>
            <a:endParaRPr lang="ja-JP" altLang="en-US" sz="1050" dirty="0">
              <a:latin typeface="SimSun"/>
              <a:cs typeface="SimSu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49706" y="3203055"/>
            <a:ext cx="218744" cy="16244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40506" y="5555026"/>
            <a:ext cx="218744" cy="16285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98054" y="8547100"/>
            <a:ext cx="222796" cy="166547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8780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การตั้งค่าเมนูแบบกำหนดเอง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53796" y="915923"/>
            <a:ext cx="6254750" cy="489584"/>
          </a:xfrm>
          <a:custGeom>
            <a:avLst/>
            <a:gdLst/>
            <a:ahLst/>
            <a:cxnLst/>
            <a:rect l="l" t="t" r="r" b="b"/>
            <a:pathLst>
              <a:path w="6254750" h="489584">
                <a:moveTo>
                  <a:pt x="6254242" y="0"/>
                </a:move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7266"/>
                </a:lnTo>
                <a:lnTo>
                  <a:pt x="0" y="489458"/>
                </a:lnTo>
                <a:lnTo>
                  <a:pt x="12192" y="489458"/>
                </a:lnTo>
                <a:lnTo>
                  <a:pt x="6242050" y="489458"/>
                </a:lnTo>
                <a:lnTo>
                  <a:pt x="6254242" y="489458"/>
                </a:lnTo>
                <a:lnTo>
                  <a:pt x="6254242" y="477266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83356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b="1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การตั้งค่าเมนูแบบกำหนดเอง</a:t>
            </a:r>
            <a:endParaRPr lang="ja-JP" altLang="en-US" sz="1600" dirty="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ja-JP" altLang="en-US" sz="1500" dirty="0">
              <a:latin typeface="Microsoft JhengHei"/>
              <a:cs typeface="Microsoft JhengHei"/>
            </a:endParaRPr>
          </a:p>
          <a:p>
            <a:pPr marL="24130">
              <a:lnSpc>
                <a:spcPct val="100000"/>
              </a:lnSpc>
              <a:tabLst>
                <a:tab pos="384175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1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แก้ไขการตั้งค่าการแสดงเมนูแบบกำหนดเอง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65987" y="1967737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1576" y="2069338"/>
            <a:ext cx="6207760" cy="2080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67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900" dirty="0">
              <a:latin typeface="SimSun"/>
              <a:cs typeface="SimSun"/>
            </a:endParaRPr>
          </a:p>
          <a:p>
            <a:pPr marL="546100" marR="5080" indent="-266700">
              <a:lnSpc>
                <a:spcPct val="157100"/>
              </a:lnSpc>
              <a:spcBef>
                <a:spcPts val="15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Microsoft YaHei UI"/>
                <a:cs typeface="Microsoft YaHei UI"/>
              </a:rPr>
              <a:t>บนหน้าจอ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 </a:t>
            </a:r>
            <a:r>
              <a:rPr lang="th-TH" sz="1050" dirty="0">
                <a:latin typeface="Microsoft YaHei UI"/>
                <a:cs typeface="Microsoft YaHei UI"/>
              </a:rPr>
              <a:t>คลิกชื่อเมนูแบบกำหนดเองที่คุณต้องการแสดง</a:t>
            </a:r>
            <a:r>
              <a:rPr lang="th-TH" sz="1050" b="1" dirty="0">
                <a:latin typeface="Microsoft YaHei UI"/>
                <a:cs typeface="Microsoft YaHei UI"/>
              </a:rPr>
              <a:t>                         </a:t>
            </a:r>
            <a:br>
              <a:rPr lang="en-US" sz="1050" b="1" dirty="0">
                <a:latin typeface="Microsoft YaHei UI"/>
                <a:cs typeface="Microsoft YaHei UI"/>
              </a:rPr>
            </a:br>
            <a:r>
              <a:rPr lang="th-TH" sz="1050" dirty="0">
                <a:latin typeface="Microsoft YaHei UI"/>
                <a:cs typeface="Microsoft YaHei UI"/>
              </a:rPr>
              <a:t>หรือ</a:t>
            </a:r>
            <a:endParaRPr lang="th-TH"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505"/>
              </a:spcBef>
              <a:tabLst>
                <a:tab pos="546100" algn="l"/>
                <a:tab pos="546735" algn="l"/>
              </a:tabLst>
            </a:pP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1. 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lang="ja-JP" altLang="en-US" sz="90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670"/>
              </a:spcBef>
              <a:tabLst>
                <a:tab pos="546100" algn="l"/>
                <a:tab pos="546735" algn="l"/>
              </a:tabLst>
            </a:pPr>
            <a:r>
              <a:rPr lang="en-US" altLang="ja-JP" sz="1050" dirty="0">
                <a:latin typeface="SimSun"/>
                <a:cs typeface="SimSun"/>
              </a:rPr>
              <a:t>2.  </a:t>
            </a:r>
            <a:r>
              <a:rPr lang="th-TH" altLang="ja-JP" sz="1050" dirty="0">
                <a:latin typeface="SimSun"/>
                <a:cs typeface="SimSun"/>
              </a:rPr>
              <a:t>เมนูด้านซ้าย ชื่อเมนูแบบกำหนดเอง คลิก ▼ </a:t>
            </a:r>
            <a:r>
              <a:rPr lang="th-TH" altLang="ja-JP" sz="1050" b="1" dirty="0">
                <a:latin typeface="SimSun"/>
                <a:cs typeface="SimSun"/>
              </a:rPr>
              <a:t>คลิกปุ่มแก้ไข</a:t>
            </a:r>
            <a:r>
              <a:rPr lang="th-TH" altLang="ja-JP" sz="1050" dirty="0">
                <a:latin typeface="SimSun"/>
                <a:cs typeface="SimSun"/>
              </a:rPr>
              <a:t>การตั้งค่าแก้ไข (    )</a:t>
            </a:r>
          </a:p>
          <a:p>
            <a:pPr marL="278765">
              <a:lnSpc>
                <a:spcPct val="100000"/>
              </a:lnSpc>
              <a:spcBef>
                <a:spcPts val="670"/>
              </a:spcBef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และคลิกปุ่ม</a:t>
            </a:r>
            <a:r>
              <a:rPr lang="th-TH" altLang="ja-JP" sz="1050" b="1" dirty="0">
                <a:latin typeface="SimSun"/>
                <a:cs typeface="SimSun"/>
              </a:rPr>
              <a:t>ลงทะเบียน</a:t>
            </a:r>
            <a:br>
              <a:rPr lang="th-TH" altLang="ja-JP" sz="1050" dirty="0">
                <a:latin typeface="SimSun"/>
                <a:cs typeface="SimSun"/>
              </a:rPr>
            </a:br>
            <a:endParaRPr sz="1050" dirty="0">
              <a:latin typeface="SimSun"/>
              <a:cs typeface="SimSu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024897"/>
              </p:ext>
            </p:extLst>
          </p:nvPr>
        </p:nvGraphicFramePr>
        <p:xfrm>
          <a:off x="684276" y="7175500"/>
          <a:ext cx="6207760" cy="26175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8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8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07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lang="th-TH" sz="800" b="1" dirty="0">
                          <a:latin typeface="Microsoft YaHei UI"/>
                          <a:cs typeface="Microsoft YaHei UI"/>
                        </a:rPr>
                        <a:t>ชื่อรายการ</a:t>
                      </a:r>
                      <a:endParaRPr sz="8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11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lang="th-TH" sz="800" b="1" dirty="0">
                          <a:latin typeface="Microsoft YaHei UI"/>
                          <a:cs typeface="Microsoft YaHei UI"/>
                        </a:rPr>
                        <a:t>คำอธิบาย</a:t>
                      </a:r>
                      <a:endParaRPr sz="8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11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962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ชื่อ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ขนาดตัวอักษร 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น้ำหนักตัวอักษร 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สีตัวอักษร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692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ตั้งชื่อเรื่องที่ตรงกลางด้านบนของหน้าจอเมนูแบบกำหนดเอง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692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244">
                <a:tc>
                  <a:txBody>
                    <a:bodyPr/>
                    <a:lstStyle/>
                    <a:p>
                      <a:pPr marL="68580" marR="923925">
                        <a:lnSpc>
                          <a:spcPts val="1500"/>
                        </a:lnSpc>
                        <a:spcBef>
                          <a:spcPts val="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เค้าโครงรูปภาพโลโก้ รูปภาพโลโก้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ตั้งค่ารูปภาพโลโก้ที่ด้านซ้ายบนของแผงเมนูแบบกำหนดเอง</a:t>
                      </a: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รูปแบบภาพที่กำหนดค่าได้: </a:t>
                      </a:r>
                      <a:r>
                        <a:rPr lang="en-US" sz="800" spc="0" dirty="0">
                          <a:latin typeface="SimSun"/>
                          <a:cs typeface="SimSun"/>
                        </a:rPr>
                        <a:t>bitmap</a:t>
                      </a:r>
                      <a:r>
                        <a:rPr lang="th-TH" sz="800" spc="0" dirty="0">
                          <a:latin typeface="SimSun"/>
                          <a:cs typeface="SimSun"/>
                        </a:rPr>
                        <a:t>, </a:t>
                      </a:r>
                      <a:r>
                        <a:rPr lang="en-US" sz="800" spc="0" dirty="0">
                          <a:latin typeface="SimSun"/>
                          <a:cs typeface="SimSun"/>
                        </a:rPr>
                        <a:t>PNG, GIF, JPEG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692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792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เค้าโครง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711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ชุด </a:t>
                      </a:r>
                      <a:r>
                        <a:rPr lang="th-TH" sz="800" u="sng" spc="0" dirty="0">
                          <a:solidFill>
                            <a:srgbClr val="2095F3"/>
                          </a:solidFill>
                          <a:uFill>
                            <a:solidFill>
                              <a:srgbClr val="2095F3"/>
                            </a:solidFill>
                          </a:uFill>
                          <a:latin typeface="SimSun"/>
                          <a:cs typeface="SimSun"/>
                          <a:hlinkClick r:id="rId2" action="ppaction://hlinksldjump"/>
                        </a:rPr>
                        <a:t>รูปแบบเมนูที่กำหนดเอง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711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26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trike="sngStrike" spc="0" dirty="0">
                          <a:latin typeface="SimSun"/>
                          <a:cs typeface="SimSun"/>
                        </a:rPr>
                        <a:t>ขนาดตัวอักษรของปุ่ม</a:t>
                      </a:r>
                      <a:endParaRPr sz="800" strike="sngStrike" spc="0" dirty="0">
                        <a:latin typeface="SimSun"/>
                        <a:cs typeface="SimSun"/>
                      </a:endParaRPr>
                    </a:p>
                  </a:txBody>
                  <a:tcPr marL="0" marR="0" marT="692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กำหนดขนาดตัวอักษรของชื่อปุ่มที่ได้ตั้งค่าไว้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692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217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trike="sngStrike" spc="0" dirty="0">
                          <a:latin typeface="SimSun"/>
                          <a:cs typeface="SimSun"/>
                        </a:rPr>
                        <a:t>แสดงลำดับ</a:t>
                      </a:r>
                      <a:endParaRPr sz="800" strike="sngStrike" spc="0" dirty="0">
                        <a:latin typeface="SimSun"/>
                        <a:cs typeface="SimSun"/>
                      </a:endParaRPr>
                    </a:p>
                  </a:txBody>
                  <a:tcPr marL="0" marR="0" marT="692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ตั้งค่าลำดับการแสดงผลของเมนูแบบกำหนดเองนี้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692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0462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trike="sngStrike" spc="0" dirty="0">
                          <a:latin typeface="SimSun"/>
                          <a:cs typeface="SimSun"/>
                        </a:rPr>
                        <a:t>การใช้เมนูแบบกำหนดเอง</a:t>
                      </a:r>
                      <a:endParaRPr sz="800" strike="sngStrike" spc="0" dirty="0">
                        <a:latin typeface="SimSun"/>
                        <a:cs typeface="SimSun"/>
                      </a:endParaRPr>
                    </a:p>
                  </a:txBody>
                  <a:tcPr marL="0" marR="0" marT="692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การใช้เมนูแบบกำหนดเอง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692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58727" y="3470982"/>
            <a:ext cx="222796" cy="167932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771525" y="3975100"/>
            <a:ext cx="2190750" cy="3038475"/>
            <a:chOff x="771525" y="3924553"/>
            <a:chExt cx="2190750" cy="303847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1525" y="3924553"/>
              <a:ext cx="2190750" cy="303818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31545" y="4578984"/>
              <a:ext cx="1983739" cy="551815"/>
            </a:xfrm>
            <a:custGeom>
              <a:avLst/>
              <a:gdLst/>
              <a:ahLst/>
              <a:cxnLst/>
              <a:rect l="l" t="t" r="r" b="b"/>
              <a:pathLst>
                <a:path w="1983739" h="551814">
                  <a:moveTo>
                    <a:pt x="0" y="91948"/>
                  </a:moveTo>
                  <a:lnTo>
                    <a:pt x="7227" y="56149"/>
                  </a:lnTo>
                  <a:lnTo>
                    <a:pt x="26936" y="26924"/>
                  </a:lnTo>
                  <a:lnTo>
                    <a:pt x="56171" y="7223"/>
                  </a:lnTo>
                  <a:lnTo>
                    <a:pt x="91973" y="0"/>
                  </a:lnTo>
                  <a:lnTo>
                    <a:pt x="1891792" y="0"/>
                  </a:lnTo>
                  <a:lnTo>
                    <a:pt x="1927590" y="7223"/>
                  </a:lnTo>
                  <a:lnTo>
                    <a:pt x="1956816" y="26924"/>
                  </a:lnTo>
                  <a:lnTo>
                    <a:pt x="1976516" y="56149"/>
                  </a:lnTo>
                  <a:lnTo>
                    <a:pt x="1983740" y="91948"/>
                  </a:lnTo>
                  <a:lnTo>
                    <a:pt x="1983740" y="459866"/>
                  </a:lnTo>
                  <a:lnTo>
                    <a:pt x="1976516" y="495665"/>
                  </a:lnTo>
                  <a:lnTo>
                    <a:pt x="1956816" y="524890"/>
                  </a:lnTo>
                  <a:lnTo>
                    <a:pt x="1927590" y="544591"/>
                  </a:lnTo>
                  <a:lnTo>
                    <a:pt x="1891792" y="551814"/>
                  </a:lnTo>
                  <a:lnTo>
                    <a:pt x="91973" y="551814"/>
                  </a:lnTo>
                  <a:lnTo>
                    <a:pt x="56171" y="544591"/>
                  </a:lnTo>
                  <a:lnTo>
                    <a:pt x="26936" y="524890"/>
                  </a:lnTo>
                  <a:lnTo>
                    <a:pt x="7227" y="495665"/>
                  </a:lnTo>
                  <a:lnTo>
                    <a:pt x="0" y="459866"/>
                  </a:lnTo>
                  <a:lnTo>
                    <a:pt x="0" y="91948"/>
                  </a:lnTo>
                  <a:close/>
                </a:path>
              </a:pathLst>
            </a:custGeom>
            <a:ln w="28575">
              <a:solidFill>
                <a:srgbClr val="6F2F9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31545" y="5182869"/>
              <a:ext cx="1983739" cy="775970"/>
            </a:xfrm>
            <a:custGeom>
              <a:avLst/>
              <a:gdLst/>
              <a:ahLst/>
              <a:cxnLst/>
              <a:rect l="l" t="t" r="r" b="b"/>
              <a:pathLst>
                <a:path w="1983739" h="775970">
                  <a:moveTo>
                    <a:pt x="0" y="129286"/>
                  </a:moveTo>
                  <a:lnTo>
                    <a:pt x="10162" y="78974"/>
                  </a:lnTo>
                  <a:lnTo>
                    <a:pt x="37879" y="37877"/>
                  </a:lnTo>
                  <a:lnTo>
                    <a:pt x="78990" y="10163"/>
                  </a:lnTo>
                  <a:lnTo>
                    <a:pt x="129336" y="0"/>
                  </a:lnTo>
                  <a:lnTo>
                    <a:pt x="1854454" y="0"/>
                  </a:lnTo>
                  <a:lnTo>
                    <a:pt x="1904765" y="10163"/>
                  </a:lnTo>
                  <a:lnTo>
                    <a:pt x="1945862" y="37877"/>
                  </a:lnTo>
                  <a:lnTo>
                    <a:pt x="1973576" y="78974"/>
                  </a:lnTo>
                  <a:lnTo>
                    <a:pt x="1983740" y="129286"/>
                  </a:lnTo>
                  <a:lnTo>
                    <a:pt x="1983740" y="646684"/>
                  </a:lnTo>
                  <a:lnTo>
                    <a:pt x="1973576" y="696995"/>
                  </a:lnTo>
                  <a:lnTo>
                    <a:pt x="1945862" y="738092"/>
                  </a:lnTo>
                  <a:lnTo>
                    <a:pt x="1904765" y="765806"/>
                  </a:lnTo>
                  <a:lnTo>
                    <a:pt x="1854454" y="775969"/>
                  </a:lnTo>
                  <a:lnTo>
                    <a:pt x="129336" y="775969"/>
                  </a:lnTo>
                  <a:lnTo>
                    <a:pt x="78990" y="765806"/>
                  </a:lnTo>
                  <a:lnTo>
                    <a:pt x="37879" y="738092"/>
                  </a:lnTo>
                  <a:lnTo>
                    <a:pt x="10162" y="696995"/>
                  </a:lnTo>
                  <a:lnTo>
                    <a:pt x="0" y="646684"/>
                  </a:lnTo>
                  <a:lnTo>
                    <a:pt x="0" y="129286"/>
                  </a:lnTo>
                  <a:close/>
                </a:path>
              </a:pathLst>
            </a:custGeom>
            <a:ln w="28575">
              <a:solidFill>
                <a:srgbClr val="006FC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31545" y="5976619"/>
              <a:ext cx="1983739" cy="146050"/>
            </a:xfrm>
            <a:custGeom>
              <a:avLst/>
              <a:gdLst/>
              <a:ahLst/>
              <a:cxnLst/>
              <a:rect l="l" t="t" r="r" b="b"/>
              <a:pathLst>
                <a:path w="1983739" h="146050">
                  <a:moveTo>
                    <a:pt x="0" y="24384"/>
                  </a:moveTo>
                  <a:lnTo>
                    <a:pt x="1912" y="14894"/>
                  </a:lnTo>
                  <a:lnTo>
                    <a:pt x="7129" y="7143"/>
                  </a:lnTo>
                  <a:lnTo>
                    <a:pt x="14867" y="1916"/>
                  </a:lnTo>
                  <a:lnTo>
                    <a:pt x="24345" y="0"/>
                  </a:lnTo>
                  <a:lnTo>
                    <a:pt x="1959356" y="0"/>
                  </a:lnTo>
                  <a:lnTo>
                    <a:pt x="1968845" y="1916"/>
                  </a:lnTo>
                  <a:lnTo>
                    <a:pt x="1976596" y="7143"/>
                  </a:lnTo>
                  <a:lnTo>
                    <a:pt x="1981823" y="14894"/>
                  </a:lnTo>
                  <a:lnTo>
                    <a:pt x="1983740" y="24384"/>
                  </a:lnTo>
                  <a:lnTo>
                    <a:pt x="1983740" y="121665"/>
                  </a:lnTo>
                  <a:lnTo>
                    <a:pt x="1981823" y="131155"/>
                  </a:lnTo>
                  <a:lnTo>
                    <a:pt x="1976596" y="138906"/>
                  </a:lnTo>
                  <a:lnTo>
                    <a:pt x="1968845" y="144133"/>
                  </a:lnTo>
                  <a:lnTo>
                    <a:pt x="1959356" y="146050"/>
                  </a:lnTo>
                  <a:lnTo>
                    <a:pt x="24345" y="146050"/>
                  </a:lnTo>
                  <a:lnTo>
                    <a:pt x="14867" y="144133"/>
                  </a:lnTo>
                  <a:lnTo>
                    <a:pt x="7129" y="138906"/>
                  </a:lnTo>
                  <a:lnTo>
                    <a:pt x="1912" y="131155"/>
                  </a:lnTo>
                  <a:lnTo>
                    <a:pt x="0" y="121665"/>
                  </a:lnTo>
                  <a:lnTo>
                    <a:pt x="0" y="24384"/>
                  </a:lnTo>
                  <a:close/>
                </a:path>
              </a:pathLst>
            </a:custGeom>
            <a:ln w="28575">
              <a:solidFill>
                <a:srgbClr val="EC7C3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31545" y="6158229"/>
              <a:ext cx="1983739" cy="172085"/>
            </a:xfrm>
            <a:custGeom>
              <a:avLst/>
              <a:gdLst/>
              <a:ahLst/>
              <a:cxnLst/>
              <a:rect l="l" t="t" r="r" b="b"/>
              <a:pathLst>
                <a:path w="1983739" h="172085">
                  <a:moveTo>
                    <a:pt x="0" y="28701"/>
                  </a:moveTo>
                  <a:lnTo>
                    <a:pt x="2253" y="17520"/>
                  </a:lnTo>
                  <a:lnTo>
                    <a:pt x="8401" y="8397"/>
                  </a:lnTo>
                  <a:lnTo>
                    <a:pt x="17520" y="2252"/>
                  </a:lnTo>
                  <a:lnTo>
                    <a:pt x="28689" y="0"/>
                  </a:lnTo>
                  <a:lnTo>
                    <a:pt x="1955038" y="0"/>
                  </a:lnTo>
                  <a:lnTo>
                    <a:pt x="1966219" y="2252"/>
                  </a:lnTo>
                  <a:lnTo>
                    <a:pt x="1975342" y="8397"/>
                  </a:lnTo>
                  <a:lnTo>
                    <a:pt x="1981487" y="17520"/>
                  </a:lnTo>
                  <a:lnTo>
                    <a:pt x="1983740" y="28701"/>
                  </a:lnTo>
                  <a:lnTo>
                    <a:pt x="1983740" y="143382"/>
                  </a:lnTo>
                  <a:lnTo>
                    <a:pt x="1981487" y="154564"/>
                  </a:lnTo>
                  <a:lnTo>
                    <a:pt x="1975342" y="163687"/>
                  </a:lnTo>
                  <a:lnTo>
                    <a:pt x="1966219" y="169832"/>
                  </a:lnTo>
                  <a:lnTo>
                    <a:pt x="1955038" y="172084"/>
                  </a:lnTo>
                  <a:lnTo>
                    <a:pt x="28689" y="172084"/>
                  </a:lnTo>
                  <a:lnTo>
                    <a:pt x="17520" y="169832"/>
                  </a:lnTo>
                  <a:lnTo>
                    <a:pt x="8401" y="163687"/>
                  </a:lnTo>
                  <a:lnTo>
                    <a:pt x="2253" y="154564"/>
                  </a:lnTo>
                  <a:lnTo>
                    <a:pt x="0" y="143382"/>
                  </a:lnTo>
                  <a:lnTo>
                    <a:pt x="0" y="28701"/>
                  </a:lnTo>
                  <a:close/>
                </a:path>
              </a:pathLst>
            </a:custGeom>
            <a:ln w="28575">
              <a:solidFill>
                <a:srgbClr val="00AF5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5" name="object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770013"/>
              </p:ext>
            </p:extLst>
          </p:nvPr>
        </p:nvGraphicFramePr>
        <p:xfrm>
          <a:off x="768350" y="3939541"/>
          <a:ext cx="6089014" cy="30835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45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835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2304" y="4118611"/>
            <a:ext cx="3651250" cy="2738119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3192716" y="4342130"/>
            <a:ext cx="3670300" cy="2757170"/>
            <a:chOff x="3192716" y="3914965"/>
            <a:chExt cx="3670300" cy="2757170"/>
          </a:xfrm>
        </p:grpSpPr>
        <p:sp>
          <p:nvSpPr>
            <p:cNvPr id="18" name="object 18"/>
            <p:cNvSpPr/>
            <p:nvPr/>
          </p:nvSpPr>
          <p:spPr>
            <a:xfrm>
              <a:off x="3197479" y="3919727"/>
              <a:ext cx="3660775" cy="2747645"/>
            </a:xfrm>
            <a:custGeom>
              <a:avLst/>
              <a:gdLst/>
              <a:ahLst/>
              <a:cxnLst/>
              <a:rect l="l" t="t" r="r" b="b"/>
              <a:pathLst>
                <a:path w="3660775" h="2747645">
                  <a:moveTo>
                    <a:pt x="0" y="2747644"/>
                  </a:moveTo>
                  <a:lnTo>
                    <a:pt x="3660775" y="2747644"/>
                  </a:lnTo>
                  <a:lnTo>
                    <a:pt x="3660775" y="0"/>
                  </a:lnTo>
                  <a:lnTo>
                    <a:pt x="0" y="0"/>
                  </a:lnTo>
                  <a:lnTo>
                    <a:pt x="0" y="274764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976370" y="4337684"/>
              <a:ext cx="2164715" cy="318770"/>
            </a:xfrm>
            <a:custGeom>
              <a:avLst/>
              <a:gdLst/>
              <a:ahLst/>
              <a:cxnLst/>
              <a:rect l="l" t="t" r="r" b="b"/>
              <a:pathLst>
                <a:path w="2164715" h="318770">
                  <a:moveTo>
                    <a:pt x="0" y="53086"/>
                  </a:moveTo>
                  <a:lnTo>
                    <a:pt x="4169" y="32414"/>
                  </a:lnTo>
                  <a:lnTo>
                    <a:pt x="15541" y="15541"/>
                  </a:lnTo>
                  <a:lnTo>
                    <a:pt x="32414" y="4169"/>
                  </a:lnTo>
                  <a:lnTo>
                    <a:pt x="53085" y="0"/>
                  </a:lnTo>
                  <a:lnTo>
                    <a:pt x="2111629" y="0"/>
                  </a:lnTo>
                  <a:lnTo>
                    <a:pt x="2132300" y="4169"/>
                  </a:lnTo>
                  <a:lnTo>
                    <a:pt x="2149173" y="15541"/>
                  </a:lnTo>
                  <a:lnTo>
                    <a:pt x="2160545" y="32414"/>
                  </a:lnTo>
                  <a:lnTo>
                    <a:pt x="2164715" y="53086"/>
                  </a:lnTo>
                  <a:lnTo>
                    <a:pt x="2164715" y="265684"/>
                  </a:lnTo>
                  <a:lnTo>
                    <a:pt x="2160545" y="286355"/>
                  </a:lnTo>
                  <a:lnTo>
                    <a:pt x="2149173" y="303228"/>
                  </a:lnTo>
                  <a:lnTo>
                    <a:pt x="2132300" y="314600"/>
                  </a:lnTo>
                  <a:lnTo>
                    <a:pt x="2111629" y="318770"/>
                  </a:lnTo>
                  <a:lnTo>
                    <a:pt x="53085" y="318770"/>
                  </a:lnTo>
                  <a:lnTo>
                    <a:pt x="32414" y="314600"/>
                  </a:lnTo>
                  <a:lnTo>
                    <a:pt x="15541" y="303228"/>
                  </a:lnTo>
                  <a:lnTo>
                    <a:pt x="4169" y="286355"/>
                  </a:lnTo>
                  <a:lnTo>
                    <a:pt x="0" y="265684"/>
                  </a:lnTo>
                  <a:lnTo>
                    <a:pt x="0" y="53086"/>
                  </a:lnTo>
                  <a:close/>
                </a:path>
              </a:pathLst>
            </a:custGeom>
            <a:ln w="28575">
              <a:solidFill>
                <a:srgbClr val="6F2F9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24555" y="4156709"/>
              <a:ext cx="1086485" cy="180975"/>
            </a:xfrm>
            <a:custGeom>
              <a:avLst/>
              <a:gdLst/>
              <a:ahLst/>
              <a:cxnLst/>
              <a:rect l="l" t="t" r="r" b="b"/>
              <a:pathLst>
                <a:path w="1086485" h="180975">
                  <a:moveTo>
                    <a:pt x="0" y="30225"/>
                  </a:moveTo>
                  <a:lnTo>
                    <a:pt x="2363" y="18430"/>
                  </a:lnTo>
                  <a:lnTo>
                    <a:pt x="8810" y="8826"/>
                  </a:lnTo>
                  <a:lnTo>
                    <a:pt x="18377" y="2365"/>
                  </a:lnTo>
                  <a:lnTo>
                    <a:pt x="30099" y="0"/>
                  </a:lnTo>
                  <a:lnTo>
                    <a:pt x="1056259" y="0"/>
                  </a:lnTo>
                  <a:lnTo>
                    <a:pt x="1068054" y="2365"/>
                  </a:lnTo>
                  <a:lnTo>
                    <a:pt x="1077658" y="8826"/>
                  </a:lnTo>
                  <a:lnTo>
                    <a:pt x="1084119" y="18430"/>
                  </a:lnTo>
                  <a:lnTo>
                    <a:pt x="1086485" y="30225"/>
                  </a:lnTo>
                  <a:lnTo>
                    <a:pt x="1086485" y="150875"/>
                  </a:lnTo>
                  <a:lnTo>
                    <a:pt x="1084119" y="162597"/>
                  </a:lnTo>
                  <a:lnTo>
                    <a:pt x="1077658" y="172164"/>
                  </a:lnTo>
                  <a:lnTo>
                    <a:pt x="1068054" y="178611"/>
                  </a:lnTo>
                  <a:lnTo>
                    <a:pt x="1056259" y="180975"/>
                  </a:lnTo>
                  <a:lnTo>
                    <a:pt x="30099" y="180975"/>
                  </a:lnTo>
                  <a:lnTo>
                    <a:pt x="18377" y="178611"/>
                  </a:lnTo>
                  <a:lnTo>
                    <a:pt x="8810" y="172164"/>
                  </a:lnTo>
                  <a:lnTo>
                    <a:pt x="2363" y="162597"/>
                  </a:lnTo>
                  <a:lnTo>
                    <a:pt x="0" y="150875"/>
                  </a:lnTo>
                  <a:lnTo>
                    <a:pt x="0" y="30225"/>
                  </a:lnTo>
                  <a:close/>
                </a:path>
              </a:pathLst>
            </a:custGeom>
            <a:ln w="28575">
              <a:solidFill>
                <a:srgbClr val="006FC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277870" y="4691379"/>
              <a:ext cx="3441700" cy="1647189"/>
            </a:xfrm>
            <a:custGeom>
              <a:avLst/>
              <a:gdLst/>
              <a:ahLst/>
              <a:cxnLst/>
              <a:rect l="l" t="t" r="r" b="b"/>
              <a:pathLst>
                <a:path w="3441700" h="1647189">
                  <a:moveTo>
                    <a:pt x="0" y="274574"/>
                  </a:moveTo>
                  <a:lnTo>
                    <a:pt x="4423" y="225220"/>
                  </a:lnTo>
                  <a:lnTo>
                    <a:pt x="17178" y="178768"/>
                  </a:lnTo>
                  <a:lnTo>
                    <a:pt x="37488" y="135993"/>
                  </a:lnTo>
                  <a:lnTo>
                    <a:pt x="64578" y="97671"/>
                  </a:lnTo>
                  <a:lnTo>
                    <a:pt x="97671" y="64578"/>
                  </a:lnTo>
                  <a:lnTo>
                    <a:pt x="135993" y="37488"/>
                  </a:lnTo>
                  <a:lnTo>
                    <a:pt x="178768" y="17178"/>
                  </a:lnTo>
                  <a:lnTo>
                    <a:pt x="225220" y="4423"/>
                  </a:lnTo>
                  <a:lnTo>
                    <a:pt x="274574" y="0"/>
                  </a:lnTo>
                  <a:lnTo>
                    <a:pt x="3167126" y="0"/>
                  </a:lnTo>
                  <a:lnTo>
                    <a:pt x="3216479" y="4423"/>
                  </a:lnTo>
                  <a:lnTo>
                    <a:pt x="3262931" y="17178"/>
                  </a:lnTo>
                  <a:lnTo>
                    <a:pt x="3305706" y="37488"/>
                  </a:lnTo>
                  <a:lnTo>
                    <a:pt x="3344028" y="64578"/>
                  </a:lnTo>
                  <a:lnTo>
                    <a:pt x="3377121" y="97671"/>
                  </a:lnTo>
                  <a:lnTo>
                    <a:pt x="3404211" y="135993"/>
                  </a:lnTo>
                  <a:lnTo>
                    <a:pt x="3424521" y="178768"/>
                  </a:lnTo>
                  <a:lnTo>
                    <a:pt x="3437276" y="225220"/>
                  </a:lnTo>
                  <a:lnTo>
                    <a:pt x="3441700" y="274574"/>
                  </a:lnTo>
                  <a:lnTo>
                    <a:pt x="3441700" y="1372615"/>
                  </a:lnTo>
                  <a:lnTo>
                    <a:pt x="3437276" y="1421969"/>
                  </a:lnTo>
                  <a:lnTo>
                    <a:pt x="3424521" y="1468421"/>
                  </a:lnTo>
                  <a:lnTo>
                    <a:pt x="3404211" y="1511196"/>
                  </a:lnTo>
                  <a:lnTo>
                    <a:pt x="3377121" y="1549518"/>
                  </a:lnTo>
                  <a:lnTo>
                    <a:pt x="3344028" y="1582611"/>
                  </a:lnTo>
                  <a:lnTo>
                    <a:pt x="3305706" y="1609701"/>
                  </a:lnTo>
                  <a:lnTo>
                    <a:pt x="3262931" y="1630011"/>
                  </a:lnTo>
                  <a:lnTo>
                    <a:pt x="3216479" y="1642766"/>
                  </a:lnTo>
                  <a:lnTo>
                    <a:pt x="3167126" y="1647189"/>
                  </a:lnTo>
                  <a:lnTo>
                    <a:pt x="274574" y="1647189"/>
                  </a:lnTo>
                  <a:lnTo>
                    <a:pt x="225220" y="1642766"/>
                  </a:lnTo>
                  <a:lnTo>
                    <a:pt x="178768" y="1630011"/>
                  </a:lnTo>
                  <a:lnTo>
                    <a:pt x="135993" y="1609701"/>
                  </a:lnTo>
                  <a:lnTo>
                    <a:pt x="97671" y="1582611"/>
                  </a:lnTo>
                  <a:lnTo>
                    <a:pt x="64578" y="1549518"/>
                  </a:lnTo>
                  <a:lnTo>
                    <a:pt x="37488" y="1511196"/>
                  </a:lnTo>
                  <a:lnTo>
                    <a:pt x="17178" y="1468421"/>
                  </a:lnTo>
                  <a:lnTo>
                    <a:pt x="4423" y="1421969"/>
                  </a:lnTo>
                  <a:lnTo>
                    <a:pt x="0" y="1372615"/>
                  </a:lnTo>
                  <a:lnTo>
                    <a:pt x="0" y="274574"/>
                  </a:lnTo>
                  <a:close/>
                </a:path>
              </a:pathLst>
            </a:custGeom>
            <a:ln w="28575">
              <a:solidFill>
                <a:srgbClr val="EC7C3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614420" y="5269229"/>
              <a:ext cx="2788285" cy="957580"/>
            </a:xfrm>
            <a:custGeom>
              <a:avLst/>
              <a:gdLst/>
              <a:ahLst/>
              <a:cxnLst/>
              <a:rect l="l" t="t" r="r" b="b"/>
              <a:pathLst>
                <a:path w="2788285" h="957579">
                  <a:moveTo>
                    <a:pt x="0" y="25780"/>
                  </a:moveTo>
                  <a:lnTo>
                    <a:pt x="2028" y="15751"/>
                  </a:lnTo>
                  <a:lnTo>
                    <a:pt x="7556" y="7556"/>
                  </a:lnTo>
                  <a:lnTo>
                    <a:pt x="15751" y="2028"/>
                  </a:lnTo>
                  <a:lnTo>
                    <a:pt x="25780" y="0"/>
                  </a:lnTo>
                  <a:lnTo>
                    <a:pt x="707008" y="0"/>
                  </a:lnTo>
                  <a:lnTo>
                    <a:pt x="717038" y="2028"/>
                  </a:lnTo>
                  <a:lnTo>
                    <a:pt x="725233" y="7556"/>
                  </a:lnTo>
                  <a:lnTo>
                    <a:pt x="730761" y="15751"/>
                  </a:lnTo>
                  <a:lnTo>
                    <a:pt x="732789" y="25780"/>
                  </a:lnTo>
                  <a:lnTo>
                    <a:pt x="732789" y="129158"/>
                  </a:lnTo>
                  <a:lnTo>
                    <a:pt x="730761" y="139188"/>
                  </a:lnTo>
                  <a:lnTo>
                    <a:pt x="725233" y="147383"/>
                  </a:lnTo>
                  <a:lnTo>
                    <a:pt x="717038" y="152911"/>
                  </a:lnTo>
                  <a:lnTo>
                    <a:pt x="707008" y="154939"/>
                  </a:lnTo>
                  <a:lnTo>
                    <a:pt x="25780" y="154939"/>
                  </a:lnTo>
                  <a:lnTo>
                    <a:pt x="15751" y="152911"/>
                  </a:lnTo>
                  <a:lnTo>
                    <a:pt x="7556" y="147383"/>
                  </a:lnTo>
                  <a:lnTo>
                    <a:pt x="2028" y="139188"/>
                  </a:lnTo>
                  <a:lnTo>
                    <a:pt x="0" y="129158"/>
                  </a:lnTo>
                  <a:lnTo>
                    <a:pt x="0" y="25780"/>
                  </a:lnTo>
                  <a:close/>
                </a:path>
                <a:path w="2788285" h="957579">
                  <a:moveTo>
                    <a:pt x="1011554" y="37211"/>
                  </a:moveTo>
                  <a:lnTo>
                    <a:pt x="1013583" y="27181"/>
                  </a:lnTo>
                  <a:lnTo>
                    <a:pt x="1019111" y="18986"/>
                  </a:lnTo>
                  <a:lnTo>
                    <a:pt x="1027306" y="13458"/>
                  </a:lnTo>
                  <a:lnTo>
                    <a:pt x="1037335" y="11429"/>
                  </a:lnTo>
                  <a:lnTo>
                    <a:pt x="1718564" y="11429"/>
                  </a:lnTo>
                  <a:lnTo>
                    <a:pt x="1728593" y="13458"/>
                  </a:lnTo>
                  <a:lnTo>
                    <a:pt x="1736788" y="18986"/>
                  </a:lnTo>
                  <a:lnTo>
                    <a:pt x="1742316" y="27181"/>
                  </a:lnTo>
                  <a:lnTo>
                    <a:pt x="1744344" y="37211"/>
                  </a:lnTo>
                  <a:lnTo>
                    <a:pt x="1744344" y="140588"/>
                  </a:lnTo>
                  <a:lnTo>
                    <a:pt x="1742316" y="150618"/>
                  </a:lnTo>
                  <a:lnTo>
                    <a:pt x="1736788" y="158813"/>
                  </a:lnTo>
                  <a:lnTo>
                    <a:pt x="1728593" y="164341"/>
                  </a:lnTo>
                  <a:lnTo>
                    <a:pt x="1718564" y="166369"/>
                  </a:lnTo>
                  <a:lnTo>
                    <a:pt x="1037335" y="166369"/>
                  </a:lnTo>
                  <a:lnTo>
                    <a:pt x="1027306" y="164341"/>
                  </a:lnTo>
                  <a:lnTo>
                    <a:pt x="1019111" y="158813"/>
                  </a:lnTo>
                  <a:lnTo>
                    <a:pt x="1013583" y="150618"/>
                  </a:lnTo>
                  <a:lnTo>
                    <a:pt x="1011554" y="140588"/>
                  </a:lnTo>
                  <a:lnTo>
                    <a:pt x="1011554" y="37211"/>
                  </a:lnTo>
                  <a:close/>
                </a:path>
                <a:path w="2788285" h="957579">
                  <a:moveTo>
                    <a:pt x="2055494" y="25780"/>
                  </a:moveTo>
                  <a:lnTo>
                    <a:pt x="2057523" y="15751"/>
                  </a:lnTo>
                  <a:lnTo>
                    <a:pt x="2063051" y="7556"/>
                  </a:lnTo>
                  <a:lnTo>
                    <a:pt x="2071246" y="2028"/>
                  </a:lnTo>
                  <a:lnTo>
                    <a:pt x="2081276" y="0"/>
                  </a:lnTo>
                  <a:lnTo>
                    <a:pt x="2762504" y="0"/>
                  </a:lnTo>
                  <a:lnTo>
                    <a:pt x="2772533" y="2028"/>
                  </a:lnTo>
                  <a:lnTo>
                    <a:pt x="2780728" y="7556"/>
                  </a:lnTo>
                  <a:lnTo>
                    <a:pt x="2786256" y="15751"/>
                  </a:lnTo>
                  <a:lnTo>
                    <a:pt x="2788284" y="25780"/>
                  </a:lnTo>
                  <a:lnTo>
                    <a:pt x="2788284" y="129158"/>
                  </a:lnTo>
                  <a:lnTo>
                    <a:pt x="2786256" y="139188"/>
                  </a:lnTo>
                  <a:lnTo>
                    <a:pt x="2780728" y="147383"/>
                  </a:lnTo>
                  <a:lnTo>
                    <a:pt x="2772533" y="152911"/>
                  </a:lnTo>
                  <a:lnTo>
                    <a:pt x="2762504" y="154939"/>
                  </a:lnTo>
                  <a:lnTo>
                    <a:pt x="2081276" y="154939"/>
                  </a:lnTo>
                  <a:lnTo>
                    <a:pt x="2071246" y="152911"/>
                  </a:lnTo>
                  <a:lnTo>
                    <a:pt x="2063051" y="147383"/>
                  </a:lnTo>
                  <a:lnTo>
                    <a:pt x="2057523" y="139188"/>
                  </a:lnTo>
                  <a:lnTo>
                    <a:pt x="2055494" y="129158"/>
                  </a:lnTo>
                  <a:lnTo>
                    <a:pt x="2055494" y="25780"/>
                  </a:lnTo>
                  <a:close/>
                </a:path>
                <a:path w="2788285" h="957579">
                  <a:moveTo>
                    <a:pt x="10794" y="822070"/>
                  </a:moveTo>
                  <a:lnTo>
                    <a:pt x="12823" y="812041"/>
                  </a:lnTo>
                  <a:lnTo>
                    <a:pt x="18351" y="803846"/>
                  </a:lnTo>
                  <a:lnTo>
                    <a:pt x="26546" y="798318"/>
                  </a:lnTo>
                  <a:lnTo>
                    <a:pt x="36575" y="796289"/>
                  </a:lnTo>
                  <a:lnTo>
                    <a:pt x="717803" y="796289"/>
                  </a:lnTo>
                  <a:lnTo>
                    <a:pt x="727833" y="798318"/>
                  </a:lnTo>
                  <a:lnTo>
                    <a:pt x="736028" y="803846"/>
                  </a:lnTo>
                  <a:lnTo>
                    <a:pt x="741556" y="812041"/>
                  </a:lnTo>
                  <a:lnTo>
                    <a:pt x="743584" y="822070"/>
                  </a:lnTo>
                  <a:lnTo>
                    <a:pt x="743584" y="925449"/>
                  </a:lnTo>
                  <a:lnTo>
                    <a:pt x="741556" y="935478"/>
                  </a:lnTo>
                  <a:lnTo>
                    <a:pt x="736028" y="943673"/>
                  </a:lnTo>
                  <a:lnTo>
                    <a:pt x="727833" y="949201"/>
                  </a:lnTo>
                  <a:lnTo>
                    <a:pt x="717803" y="951229"/>
                  </a:lnTo>
                  <a:lnTo>
                    <a:pt x="36575" y="951229"/>
                  </a:lnTo>
                  <a:lnTo>
                    <a:pt x="26546" y="949201"/>
                  </a:lnTo>
                  <a:lnTo>
                    <a:pt x="18351" y="943673"/>
                  </a:lnTo>
                  <a:lnTo>
                    <a:pt x="12823" y="935478"/>
                  </a:lnTo>
                  <a:lnTo>
                    <a:pt x="10794" y="925449"/>
                  </a:lnTo>
                  <a:lnTo>
                    <a:pt x="10794" y="822070"/>
                  </a:lnTo>
                  <a:close/>
                </a:path>
                <a:path w="2788285" h="957579">
                  <a:moveTo>
                    <a:pt x="1037589" y="822070"/>
                  </a:moveTo>
                  <a:lnTo>
                    <a:pt x="1039618" y="812041"/>
                  </a:lnTo>
                  <a:lnTo>
                    <a:pt x="1045146" y="803846"/>
                  </a:lnTo>
                  <a:lnTo>
                    <a:pt x="1053341" y="798318"/>
                  </a:lnTo>
                  <a:lnTo>
                    <a:pt x="1063370" y="796289"/>
                  </a:lnTo>
                  <a:lnTo>
                    <a:pt x="1744599" y="796289"/>
                  </a:lnTo>
                  <a:lnTo>
                    <a:pt x="1754628" y="798318"/>
                  </a:lnTo>
                  <a:lnTo>
                    <a:pt x="1762823" y="803846"/>
                  </a:lnTo>
                  <a:lnTo>
                    <a:pt x="1768351" y="812041"/>
                  </a:lnTo>
                  <a:lnTo>
                    <a:pt x="1770379" y="822070"/>
                  </a:lnTo>
                  <a:lnTo>
                    <a:pt x="1770379" y="925449"/>
                  </a:lnTo>
                  <a:lnTo>
                    <a:pt x="1768351" y="935478"/>
                  </a:lnTo>
                  <a:lnTo>
                    <a:pt x="1762823" y="943673"/>
                  </a:lnTo>
                  <a:lnTo>
                    <a:pt x="1754628" y="949201"/>
                  </a:lnTo>
                  <a:lnTo>
                    <a:pt x="1744599" y="951229"/>
                  </a:lnTo>
                  <a:lnTo>
                    <a:pt x="1063370" y="951229"/>
                  </a:lnTo>
                  <a:lnTo>
                    <a:pt x="1053341" y="949201"/>
                  </a:lnTo>
                  <a:lnTo>
                    <a:pt x="1045146" y="943673"/>
                  </a:lnTo>
                  <a:lnTo>
                    <a:pt x="1039618" y="935478"/>
                  </a:lnTo>
                  <a:lnTo>
                    <a:pt x="1037589" y="925449"/>
                  </a:lnTo>
                  <a:lnTo>
                    <a:pt x="1037589" y="822070"/>
                  </a:lnTo>
                  <a:close/>
                </a:path>
                <a:path w="2788285" h="957579">
                  <a:moveTo>
                    <a:pt x="2046604" y="828420"/>
                  </a:moveTo>
                  <a:lnTo>
                    <a:pt x="2048633" y="818391"/>
                  </a:lnTo>
                  <a:lnTo>
                    <a:pt x="2054161" y="810196"/>
                  </a:lnTo>
                  <a:lnTo>
                    <a:pt x="2062356" y="804668"/>
                  </a:lnTo>
                  <a:lnTo>
                    <a:pt x="2072385" y="802639"/>
                  </a:lnTo>
                  <a:lnTo>
                    <a:pt x="2753614" y="802639"/>
                  </a:lnTo>
                  <a:lnTo>
                    <a:pt x="2763643" y="804668"/>
                  </a:lnTo>
                  <a:lnTo>
                    <a:pt x="2771838" y="810196"/>
                  </a:lnTo>
                  <a:lnTo>
                    <a:pt x="2777366" y="818391"/>
                  </a:lnTo>
                  <a:lnTo>
                    <a:pt x="2779394" y="828420"/>
                  </a:lnTo>
                  <a:lnTo>
                    <a:pt x="2779394" y="931799"/>
                  </a:lnTo>
                  <a:lnTo>
                    <a:pt x="2777366" y="941828"/>
                  </a:lnTo>
                  <a:lnTo>
                    <a:pt x="2771838" y="950023"/>
                  </a:lnTo>
                  <a:lnTo>
                    <a:pt x="2763643" y="955551"/>
                  </a:lnTo>
                  <a:lnTo>
                    <a:pt x="2753614" y="957579"/>
                  </a:lnTo>
                  <a:lnTo>
                    <a:pt x="2072385" y="957579"/>
                  </a:lnTo>
                  <a:lnTo>
                    <a:pt x="2062356" y="955551"/>
                  </a:lnTo>
                  <a:lnTo>
                    <a:pt x="2054161" y="950023"/>
                  </a:lnTo>
                  <a:lnTo>
                    <a:pt x="2048633" y="941828"/>
                  </a:lnTo>
                  <a:lnTo>
                    <a:pt x="2046604" y="931799"/>
                  </a:lnTo>
                  <a:lnTo>
                    <a:pt x="2046604" y="828420"/>
                  </a:lnTo>
                  <a:close/>
                </a:path>
              </a:pathLst>
            </a:custGeom>
            <a:ln w="28575">
              <a:solidFill>
                <a:srgbClr val="00AF5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32590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การตั้งค่าเมนูแบบกำหนดเอง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49198"/>
            <a:ext cx="1603375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2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ปุ่มเพิ่ม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30327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317396"/>
            <a:ext cx="6078474" cy="2644057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marR="5080" indent="-266700">
              <a:lnSpc>
                <a:spcPct val="157100"/>
              </a:lnSpc>
              <a:spcBef>
                <a:spcPts val="15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Microsoft YaHei UI"/>
                <a:cs typeface="Microsoft YaHei UI"/>
              </a:rPr>
              <a:t>บนหน้าจอ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 </a:t>
            </a:r>
            <a:r>
              <a:rPr lang="th-TH" sz="1050" dirty="0">
                <a:latin typeface="Microsoft YaHei UI"/>
                <a:cs typeface="Microsoft YaHei UI"/>
              </a:rPr>
              <a:t>คลิกชื่อเมนูแบบกำหนดเองที่คุณต้องการแสดง</a:t>
            </a:r>
            <a:r>
              <a:rPr lang="th-TH" sz="1050" b="1" dirty="0">
                <a:latin typeface="Microsoft YaHei UI"/>
                <a:cs typeface="Microsoft YaHei UI"/>
              </a:rPr>
              <a:t>                         </a:t>
            </a:r>
            <a:br>
              <a:rPr lang="en-US" sz="1050" b="1" dirty="0">
                <a:latin typeface="Microsoft YaHei UI"/>
                <a:cs typeface="Microsoft YaHei UI"/>
              </a:rPr>
            </a:br>
            <a:r>
              <a:rPr lang="th-TH" sz="1050" dirty="0">
                <a:latin typeface="Microsoft YaHei UI"/>
                <a:cs typeface="Microsoft YaHei UI"/>
              </a:rPr>
              <a:t>หรือ</a:t>
            </a:r>
            <a:endParaRPr lang="th-TH" sz="1050" dirty="0">
              <a:latin typeface="SimSun"/>
              <a:cs typeface="SimSun"/>
            </a:endParaRPr>
          </a:p>
          <a:p>
            <a:pPr marL="278765">
              <a:spcBef>
                <a:spcPts val="535"/>
              </a:spcBef>
              <a:tabLst>
                <a:tab pos="546100" algn="l"/>
                <a:tab pos="546735" algn="l"/>
              </a:tabLst>
            </a:pP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1. 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en-US" sz="1050" dirty="0">
                <a:latin typeface="SimSun"/>
                <a:cs typeface="SimSun"/>
              </a:rPr>
              <a:t>2.  </a:t>
            </a:r>
            <a:r>
              <a:rPr lang="th-TH" sz="1050" dirty="0">
                <a:latin typeface="SimSun"/>
                <a:cs typeface="SimSun"/>
              </a:rPr>
              <a:t>เมนูด้านซ้าย ชื่อเมนูแบบกำหนดเอง คลิก</a:t>
            </a: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/>
                <a:cs typeface="SimSun"/>
              </a:rPr>
              <a:t>▼ </a:t>
            </a:r>
            <a:r>
              <a:rPr lang="th-TH" sz="1050" b="1" dirty="0">
                <a:latin typeface="SimSun"/>
                <a:cs typeface="SimSun"/>
              </a:rPr>
              <a:t>คลิกปุ่มเพิ่ม </a:t>
            </a:r>
            <a:r>
              <a:rPr lang="th-TH" sz="1050" dirty="0">
                <a:latin typeface="SimSun"/>
                <a:cs typeface="SimSun"/>
              </a:rPr>
              <a:t>( </a:t>
            </a:r>
            <a:r>
              <a:rPr lang="en-US" sz="1050" dirty="0">
                <a:latin typeface="SimSun"/>
                <a:cs typeface="SimSun"/>
              </a:rPr>
              <a:t>   </a:t>
            </a:r>
            <a:r>
              <a:rPr lang="th-TH" sz="1050" dirty="0">
                <a:latin typeface="SimSun"/>
                <a:cs typeface="SimSun"/>
              </a:rPr>
              <a:t>) ใต้การตั้งค่าปุ่ม</a:t>
            </a: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/>
                <a:cs typeface="SimSun"/>
              </a:rPr>
              <a:t>มีการเพิ่มปุ่ม (แสดงที่ด้านล่างของรายการ)</a:t>
            </a:r>
            <a:endParaRPr lang="en-US"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50" spc="-260" dirty="0">
                <a:solidFill>
                  <a:srgbClr val="C00000"/>
                </a:solidFill>
                <a:latin typeface="SimSun"/>
                <a:cs typeface="SimSun"/>
              </a:rPr>
              <a:t> </a:t>
            </a:r>
            <a:r>
              <a:rPr lang="th-TH" sz="1050" dirty="0">
                <a:solidFill>
                  <a:srgbClr val="C00000"/>
                </a:solidFill>
                <a:latin typeface="SimSun"/>
                <a:cs typeface="SimSun"/>
              </a:rPr>
              <a:t>หากต้องการตั้งค่าปุ่ม ให้คลิกชื่อปุ่มแล้วไปที่หน้าจอการตั้งค่าปุ่ม</a:t>
            </a:r>
            <a:endParaRPr sz="105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1576" y="4037202"/>
            <a:ext cx="1805939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3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ปุ่มคัดลอก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65987" y="4394326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71576" y="4409973"/>
            <a:ext cx="6224396" cy="2983509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marR="5080" indent="-266700">
              <a:lnSpc>
                <a:spcPct val="157100"/>
              </a:lnSpc>
              <a:spcBef>
                <a:spcPts val="15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Microsoft YaHei UI"/>
                <a:cs typeface="Microsoft YaHei UI"/>
              </a:rPr>
              <a:t>บนหน้าจอ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 </a:t>
            </a:r>
            <a:r>
              <a:rPr lang="th-TH" sz="1050" dirty="0">
                <a:latin typeface="Microsoft YaHei UI"/>
                <a:cs typeface="Microsoft YaHei UI"/>
              </a:rPr>
              <a:t>คลิกชื่อเมนูแบบกำหนดเองที่คุณต้องการแสดง</a:t>
            </a:r>
            <a:r>
              <a:rPr lang="th-TH" sz="1050" b="1" dirty="0">
                <a:latin typeface="Microsoft YaHei UI"/>
                <a:cs typeface="Microsoft YaHei UI"/>
              </a:rPr>
              <a:t>                         </a:t>
            </a:r>
            <a:br>
              <a:rPr lang="en-US" sz="1050" b="1" dirty="0">
                <a:latin typeface="Microsoft YaHei UI"/>
                <a:cs typeface="Microsoft YaHei UI"/>
              </a:rPr>
            </a:br>
            <a:r>
              <a:rPr lang="th-TH" sz="1050" dirty="0">
                <a:latin typeface="Microsoft YaHei UI"/>
                <a:cs typeface="Microsoft YaHei UI"/>
              </a:rPr>
              <a:t>หรือ</a:t>
            </a:r>
            <a:endParaRPr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35"/>
              </a:spcBef>
              <a:tabLst>
                <a:tab pos="546100" algn="l"/>
                <a:tab pos="546735" algn="l"/>
              </a:tabLst>
            </a:pP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1. 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20"/>
              </a:spcBef>
              <a:tabLst>
                <a:tab pos="546100" algn="l"/>
                <a:tab pos="546735" algn="l"/>
              </a:tabLst>
            </a:pPr>
            <a:r>
              <a:rPr lang="en-US" sz="1050" dirty="0">
                <a:latin typeface="SimSun"/>
                <a:cs typeface="SimSun"/>
              </a:rPr>
              <a:t>2.  </a:t>
            </a:r>
            <a:r>
              <a:rPr lang="th-TH" sz="1050" dirty="0">
                <a:latin typeface="SimSun"/>
                <a:cs typeface="SimSun"/>
              </a:rPr>
              <a:t>เมนูด้านซ้าย ชื่อเมนูแบบกำหนดเอง คลิก</a:t>
            </a:r>
          </a:p>
          <a:p>
            <a:pPr marL="278765">
              <a:lnSpc>
                <a:spcPct val="100000"/>
              </a:lnSpc>
              <a:spcBef>
                <a:spcPts val="720"/>
              </a:spcBef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/>
                <a:cs typeface="SimSun"/>
              </a:rPr>
              <a:t>▼ การตั้งค่าปุ่ม ตรวจสอบปุ่มที่คุณต้องการคัดลอกจากรายการปุ่ม </a:t>
            </a:r>
            <a:r>
              <a:rPr lang="th-TH" sz="1050" b="1" dirty="0">
                <a:latin typeface="SimSun"/>
                <a:cs typeface="SimSun"/>
              </a:rPr>
              <a:t>คลิกปุ่มคัดลอก </a:t>
            </a:r>
            <a:r>
              <a:rPr lang="th-TH" sz="1050" dirty="0">
                <a:latin typeface="SimSun"/>
                <a:cs typeface="SimSun"/>
              </a:rPr>
              <a:t>( </a:t>
            </a:r>
            <a:r>
              <a:rPr lang="en-US" sz="1050" dirty="0">
                <a:latin typeface="SimSun"/>
                <a:cs typeface="SimSun"/>
              </a:rPr>
              <a:t>   </a:t>
            </a:r>
            <a:r>
              <a:rPr lang="th-TH" sz="1050" dirty="0">
                <a:latin typeface="SimSun"/>
                <a:cs typeface="SimSun"/>
              </a:rPr>
              <a:t>)</a:t>
            </a:r>
            <a:endParaRPr lang="en-US" altLang="ja-JP"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20"/>
              </a:spcBef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ปุ่มคัดลอกจะถูกเพิ่ม (แสดงที่ด้านล่างของรายการ)</a:t>
            </a:r>
            <a:endParaRPr lang="ja-JP" altLang="en-US"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30"/>
              </a:spcBef>
              <a:tabLst>
                <a:tab pos="279400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50" spc="-260" dirty="0">
                <a:solidFill>
                  <a:srgbClr val="C00000"/>
                </a:solidFill>
                <a:latin typeface="SimSun"/>
                <a:cs typeface="SimSun"/>
              </a:rPr>
              <a:t> </a:t>
            </a:r>
            <a:r>
              <a:rPr lang="th-TH" sz="1050" dirty="0">
                <a:solidFill>
                  <a:srgbClr val="C00000"/>
                </a:solidFill>
                <a:latin typeface="SimSun"/>
                <a:cs typeface="SimSun"/>
              </a:rPr>
              <a:t>หากต้องการตั้งค่าปุ่ม ให้</a:t>
            </a:r>
            <a:r>
              <a:rPr lang="en-US" sz="1050" dirty="0">
                <a:solidFill>
                  <a:srgbClr val="C00000"/>
                </a:solidFill>
                <a:latin typeface="SimSun"/>
                <a:cs typeface="SimSun"/>
              </a:rPr>
              <a:t> </a:t>
            </a:r>
            <a:r>
              <a:rPr lang="th-TH" sz="1050" b="1" dirty="0">
                <a:solidFill>
                  <a:srgbClr val="C00000"/>
                </a:solidFill>
                <a:latin typeface="SimSun"/>
                <a:cs typeface="SimSun"/>
              </a:rPr>
              <a:t>คลิกชื่อปุ่ม</a:t>
            </a:r>
            <a:r>
              <a:rPr lang="en-US" sz="1050" b="1" dirty="0">
                <a:solidFill>
                  <a:srgbClr val="C00000"/>
                </a:solidFill>
                <a:latin typeface="SimSun"/>
                <a:cs typeface="SimSun"/>
              </a:rPr>
              <a:t> </a:t>
            </a:r>
            <a:r>
              <a:rPr lang="th-TH" sz="1050" dirty="0">
                <a:solidFill>
                  <a:srgbClr val="C00000"/>
                </a:solidFill>
                <a:latin typeface="SimSun"/>
                <a:cs typeface="SimSun"/>
              </a:rPr>
              <a:t>แล้วไปที่หน้าจอการตั้งค่าปุ่ม</a:t>
            </a:r>
            <a:endParaRPr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  <a:tabLst>
                <a:tab pos="279400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50" spc="-265" dirty="0">
                <a:solidFill>
                  <a:srgbClr val="C00000"/>
                </a:solidFill>
                <a:latin typeface="SimSun"/>
                <a:cs typeface="SimSun"/>
              </a:rPr>
              <a:t> </a:t>
            </a:r>
            <a:r>
              <a:rPr lang="th-TH" sz="1050" dirty="0">
                <a:solidFill>
                  <a:srgbClr val="C00000"/>
                </a:solidFill>
                <a:latin typeface="SimSun"/>
                <a:cs typeface="SimSun"/>
              </a:rPr>
              <a:t>สามารถคัดลอกได้เพียงปุ่มเดียว</a:t>
            </a:r>
            <a:endParaRPr sz="1050" dirty="0">
              <a:latin typeface="SimSun"/>
              <a:cs typeface="SimSu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3250" y="3136900"/>
            <a:ext cx="199389" cy="15749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26050" y="6256008"/>
            <a:ext cx="206375" cy="15749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43205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การตั้งค่าเมนูแบบกำหนดเอง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49198"/>
            <a:ext cx="1603375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4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ปุ่มลบ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30327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317396"/>
            <a:ext cx="6224396" cy="5878404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marR="5080" indent="-266700">
              <a:lnSpc>
                <a:spcPct val="157100"/>
              </a:lnSpc>
              <a:spcBef>
                <a:spcPts val="15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Microsoft YaHei UI"/>
                <a:cs typeface="Microsoft YaHei UI"/>
              </a:rPr>
              <a:t>บนหน้าจอ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 </a:t>
            </a:r>
            <a:r>
              <a:rPr lang="th-TH" sz="1050" dirty="0">
                <a:latin typeface="Microsoft YaHei UI"/>
                <a:cs typeface="Microsoft YaHei UI"/>
              </a:rPr>
              <a:t>คลิกชื่อเมนูแบบกำหนดเองที่คุณต้องการแสดง</a:t>
            </a:r>
            <a:r>
              <a:rPr lang="th-TH" sz="1050" b="1" dirty="0">
                <a:latin typeface="Microsoft YaHei UI"/>
                <a:cs typeface="Microsoft YaHei UI"/>
              </a:rPr>
              <a:t>                         </a:t>
            </a:r>
            <a:br>
              <a:rPr lang="en-US" sz="1050" b="1" dirty="0">
                <a:latin typeface="Microsoft YaHei UI"/>
                <a:cs typeface="Microsoft YaHei UI"/>
              </a:rPr>
            </a:br>
            <a:r>
              <a:rPr lang="th-TH" sz="1050" dirty="0">
                <a:latin typeface="Microsoft YaHei UI"/>
                <a:cs typeface="Microsoft YaHei UI"/>
              </a:rPr>
              <a:t>หรือ</a:t>
            </a:r>
            <a:endParaRPr lang="th-TH"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535"/>
              </a:spcBef>
              <a:tabLst>
                <a:tab pos="546100" algn="l"/>
                <a:tab pos="546735" algn="l"/>
              </a:tabLst>
            </a:pP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1. 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en-US" sz="1050" dirty="0">
                <a:latin typeface="SimSun"/>
                <a:cs typeface="SimSun"/>
              </a:rPr>
              <a:t>2.  </a:t>
            </a:r>
            <a:r>
              <a:rPr lang="th-TH" sz="1050" dirty="0">
                <a:latin typeface="SimSun"/>
                <a:cs typeface="SimSun"/>
              </a:rPr>
              <a:t>เมนูด้านซ้าย ชื่อเมนูแบบกำหนดเอง คลิก</a:t>
            </a: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/>
                <a:cs typeface="SimSun"/>
              </a:rPr>
              <a:t>▼ </a:t>
            </a:r>
            <a:r>
              <a:rPr lang="th-TH" sz="1050" b="1" dirty="0">
                <a:latin typeface="SimSun"/>
                <a:cs typeface="SimSun"/>
              </a:rPr>
              <a:t>คลิกปุ่มลบ </a:t>
            </a:r>
            <a:r>
              <a:rPr lang="th-TH" sz="1050" dirty="0">
                <a:latin typeface="SimSun"/>
                <a:cs typeface="SimSun"/>
              </a:rPr>
              <a:t>( </a:t>
            </a:r>
            <a:r>
              <a:rPr lang="en-US" sz="1050" dirty="0">
                <a:latin typeface="SimSun"/>
                <a:cs typeface="SimSun"/>
              </a:rPr>
              <a:t>    </a:t>
            </a:r>
            <a:r>
              <a:rPr lang="th-TH" sz="1050" dirty="0">
                <a:latin typeface="SimSun"/>
                <a:cs typeface="SimSun"/>
              </a:rPr>
              <a:t>) ใต้การตั้งค่าปุ่ม</a:t>
            </a: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/>
                <a:cs typeface="SimSun"/>
              </a:rPr>
              <a:t>มีการเพิ่มปุ่ม (แสดงที่ด้านล่างของรายการ)</a:t>
            </a:r>
            <a:endParaRPr lang="en-US"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altLang="ja-JP" sz="1050" spc="5" dirty="0">
                <a:solidFill>
                  <a:srgbClr val="C00000"/>
                </a:solidFill>
                <a:latin typeface="SimSun"/>
                <a:cs typeface="SimSun"/>
              </a:rPr>
              <a:t> คุณสามารถลบหลายรายการพร้อมกันได้โดยทำเครื่องหมายหลายรายการ</a:t>
            </a:r>
            <a:endParaRPr sz="1050" dirty="0">
              <a:latin typeface="SimSun"/>
              <a:cs typeface="SimSun"/>
            </a:endParaRPr>
          </a:p>
          <a:p>
            <a:pPr>
              <a:lnSpc>
                <a:spcPct val="100000"/>
              </a:lnSpc>
            </a:pPr>
            <a:endParaRPr sz="13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th-TH" sz="1050" dirty="0">
                <a:latin typeface="SimSun"/>
                <a:cs typeface="SimSun"/>
              </a:rPr>
              <a:t>หรือ</a:t>
            </a:r>
            <a:endParaRPr sz="1050" dirty="0">
              <a:latin typeface="SimSun"/>
              <a:cs typeface="SimSun"/>
            </a:endParaRPr>
          </a:p>
          <a:p>
            <a:pPr>
              <a:lnSpc>
                <a:spcPct val="100000"/>
              </a:lnSpc>
            </a:pPr>
            <a:endParaRPr sz="13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</a:t>
            </a:r>
            <a:r>
              <a:rPr lang="en-US" sz="1050" b="1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การตั้งค่าปุ่ม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0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Microsoft YaHei UI"/>
                <a:cs typeface="Microsoft YaHei UI"/>
              </a:rPr>
              <a:t>บนหน้าจอ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 </a:t>
            </a:r>
            <a:r>
              <a:rPr lang="th-TH" sz="1050" dirty="0">
                <a:latin typeface="Microsoft YaHei UI"/>
                <a:cs typeface="Microsoft YaHei UI"/>
              </a:rPr>
              <a:t>ให้คลิกชื่อของเมนูแบบกำหนดเองที่คุณได้ตั้งค่าปุ่มไว้</a:t>
            </a:r>
            <a:endParaRPr sz="1050" dirty="0">
              <a:latin typeface="SimSun"/>
              <a:cs typeface="SimSun"/>
            </a:endParaRPr>
          </a:p>
          <a:p>
            <a:pPr marL="546100" marR="1017269" indent="-266700">
              <a:lnSpc>
                <a:spcPct val="157300"/>
              </a:lnSpc>
              <a:spcBef>
                <a:spcPts val="10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Microsoft YaHei UI"/>
                <a:cs typeface="Microsoft YaHei UI"/>
              </a:rPr>
              <a:t>บนหน้าจอ</a:t>
            </a:r>
            <a:r>
              <a:rPr lang="en-US" altLang="ja-JP" sz="1050" dirty="0">
                <a:latin typeface="Microsoft YaHei UI"/>
                <a:cs typeface="Microsoft YaHei UI"/>
              </a:rPr>
              <a:t> </a:t>
            </a:r>
            <a:r>
              <a:rPr lang="th-TH" altLang="ja-JP" sz="1050" b="1" dirty="0">
                <a:latin typeface="Microsoft YaHei UI"/>
                <a:cs typeface="Microsoft YaHei UI"/>
              </a:rPr>
              <a:t>การตั้งค่าเมนูแบบกำหนดเอง </a:t>
            </a:r>
            <a:r>
              <a:rPr lang="th-TH" altLang="ja-JP" sz="1050" dirty="0">
                <a:latin typeface="Microsoft YaHei UI"/>
                <a:cs typeface="Microsoft YaHei UI"/>
              </a:rPr>
              <a:t>ให้คลิกชื่อปุ่มที่คุณต้องการแสดง </a:t>
            </a:r>
            <a:br>
              <a:rPr lang="en-US" altLang="ja-JP" sz="1050" dirty="0">
                <a:latin typeface="Microsoft YaHei UI"/>
                <a:cs typeface="Microsoft YaHei UI"/>
              </a:rPr>
            </a:br>
            <a:r>
              <a:rPr lang="th-TH" altLang="ja-JP" sz="1050" dirty="0">
                <a:latin typeface="Microsoft YaHei UI"/>
                <a:cs typeface="Microsoft YaHei UI"/>
              </a:rPr>
              <a:t>หรือ</a:t>
            </a:r>
            <a:endParaRPr lang="ja-JP" altLang="en-US"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1. 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เมนูด้านบน</a:t>
            </a:r>
            <a:endParaRPr lang="th-TH"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20"/>
              </a:spcBef>
              <a:tabLst>
                <a:tab pos="546100" algn="l"/>
                <a:tab pos="546735" algn="l"/>
              </a:tabLst>
            </a:pPr>
            <a:r>
              <a:rPr lang="en-US" sz="1050" dirty="0">
                <a:latin typeface="SimSun"/>
                <a:cs typeface="SimSun"/>
              </a:rPr>
              <a:t>2.  </a:t>
            </a:r>
            <a:r>
              <a:rPr lang="th-TH" altLang="ja-JP" sz="1050" dirty="0">
                <a:latin typeface="SimSun"/>
                <a:cs typeface="SimSun"/>
              </a:rPr>
              <a:t>คลิก (+) ที่เมนูด้านซ้าย </a:t>
            </a:r>
            <a:r>
              <a:rPr lang="th-TH" altLang="ja-JP" sz="1050" b="1" dirty="0">
                <a:latin typeface="SimSun"/>
                <a:cs typeface="SimSun"/>
              </a:rPr>
              <a:t>ชื่อเมนูแบบกำหนดเอง</a:t>
            </a:r>
            <a:r>
              <a:rPr lang="th-TH" altLang="ja-JP" sz="1050" dirty="0">
                <a:latin typeface="SimSun"/>
                <a:cs typeface="SimSun"/>
              </a:rPr>
              <a:t> เพื่อขยายเมนู</a:t>
            </a:r>
            <a:endParaRPr lang="ja-JP" altLang="en-US" sz="1050" dirty="0">
              <a:latin typeface="SimSun"/>
              <a:cs typeface="SimSun"/>
            </a:endParaRPr>
          </a:p>
          <a:p>
            <a:pPr marL="12700" marR="2774315">
              <a:lnSpc>
                <a:spcPts val="2030"/>
              </a:lnSpc>
              <a:spcBef>
                <a:spcPts val="60"/>
              </a:spcBef>
              <a:tabLst>
                <a:tab pos="546100" algn="l"/>
                <a:tab pos="546735" algn="l"/>
                <a:tab pos="856615" algn="l"/>
              </a:tabLst>
            </a:pPr>
            <a:r>
              <a:rPr lang="ja-JP" altLang="en-US" sz="1050" spc="5" dirty="0">
                <a:latin typeface="SimSun"/>
                <a:cs typeface="SimSun"/>
              </a:rPr>
              <a:t>    </a:t>
            </a:r>
            <a:r>
              <a:rPr lang="en-US" altLang="ja-JP" sz="1050" spc="5" dirty="0">
                <a:latin typeface="SimSun"/>
                <a:cs typeface="SimSun"/>
              </a:rPr>
              <a:t>3.  </a:t>
            </a:r>
            <a:r>
              <a:rPr lang="th-TH" altLang="ja-JP" sz="1050" spc="5" dirty="0">
                <a:latin typeface="SimSun"/>
                <a:cs typeface="SimSun"/>
              </a:rPr>
              <a:t>คลิกชื่อปุ่มที่คุณต้องการแสดง </a:t>
            </a:r>
            <a:r>
              <a:rPr lang="th-TH" altLang="ja-JP" sz="1050" b="1" spc="5" dirty="0">
                <a:latin typeface="SimSun"/>
                <a:cs typeface="SimSun"/>
              </a:rPr>
              <a:t>คลิกปุ่มลบ </a:t>
            </a:r>
            <a:r>
              <a:rPr lang="th-TH" altLang="ja-JP" sz="1050" spc="5" dirty="0">
                <a:latin typeface="SimSun"/>
                <a:cs typeface="SimSun"/>
              </a:rPr>
              <a:t>(</a:t>
            </a:r>
            <a:r>
              <a:rPr lang="en-US" altLang="ja-JP" sz="1050" spc="5" dirty="0">
                <a:latin typeface="SimSun"/>
                <a:cs typeface="SimSun"/>
              </a:rPr>
              <a:t>   </a:t>
            </a:r>
            <a:r>
              <a:rPr lang="th-TH" altLang="ja-JP" sz="1050" spc="5" dirty="0">
                <a:latin typeface="SimSun"/>
                <a:cs typeface="SimSun"/>
              </a:rPr>
              <a:t> )</a:t>
            </a:r>
            <a:endParaRPr lang="ja-JP" altLang="en-US" sz="1050" dirty="0">
              <a:latin typeface="SimSun"/>
              <a:cs typeface="SimSu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87601" y="3136900"/>
            <a:ext cx="218744" cy="16244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73450" y="6718300"/>
            <a:ext cx="218744" cy="16236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19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39448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การตั้งค่าเมนูแบบกำหนดเอง (เวอร์ชัน 6.2 หรือใหม่กว่า) </a:t>
            </a:r>
            <a:r>
              <a:rPr sz="900" dirty="0">
                <a:solidFill>
                  <a:srgbClr val="585858"/>
                </a:solidFill>
                <a:latin typeface="SimSun"/>
                <a:cs typeface="SimSun"/>
              </a:rPr>
              <a:t>｜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sz="900" spc="150" dirty="0" err="1">
                <a:solidFill>
                  <a:srgbClr val="585858"/>
                </a:solidFill>
                <a:latin typeface="SimSun"/>
                <a:cs typeface="SimSun"/>
              </a:rPr>
              <a:t>C</a:t>
            </a:r>
            <a:r>
              <a:rPr sz="900" spc="80" dirty="0" err="1">
                <a:solidFill>
                  <a:srgbClr val="585858"/>
                </a:solidFill>
                <a:latin typeface="SimSun"/>
                <a:cs typeface="SimSun"/>
              </a:rPr>
              <a:t>o</a:t>
            </a:r>
            <a:r>
              <a:rPr sz="900" spc="100" dirty="0" err="1">
                <a:solidFill>
                  <a:srgbClr val="585858"/>
                </a:solidFill>
                <a:latin typeface="SimSun"/>
                <a:cs typeface="SimSun"/>
              </a:rPr>
              <a:t>n</a:t>
            </a:r>
            <a:r>
              <a:rPr sz="900" spc="290" dirty="0" err="1">
                <a:solidFill>
                  <a:srgbClr val="585858"/>
                </a:solidFill>
                <a:latin typeface="SimSun"/>
                <a:cs typeface="SimSun"/>
              </a:rPr>
              <a:t>M</a:t>
            </a:r>
            <a:r>
              <a:rPr sz="900" spc="75" dirty="0" err="1">
                <a:solidFill>
                  <a:srgbClr val="585858"/>
                </a:solidFill>
                <a:latin typeface="SimSun"/>
                <a:cs typeface="SimSun"/>
              </a:rPr>
              <a:t>a</a:t>
            </a:r>
            <a:r>
              <a:rPr sz="900" spc="-5" dirty="0" err="1">
                <a:solidFill>
                  <a:srgbClr val="585858"/>
                </a:solidFill>
                <a:latin typeface="SimSun"/>
                <a:cs typeface="SimSun"/>
              </a:rPr>
              <a:t>s</a:t>
            </a:r>
            <a:r>
              <a:rPr sz="900" spc="-155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spc="-225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spc="-55" dirty="0">
                <a:solidFill>
                  <a:srgbClr val="585858"/>
                </a:solidFill>
                <a:latin typeface="SimSun"/>
                <a:cs typeface="SimSun"/>
              </a:rPr>
              <a:t>-</a:t>
            </a:r>
            <a:r>
              <a:rPr sz="900" spc="145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r>
              <a:rPr sz="900" spc="60" dirty="0">
                <a:solidFill>
                  <a:srgbClr val="585858"/>
                </a:solidFill>
                <a:latin typeface="SimSun"/>
                <a:cs typeface="SimSun"/>
              </a:rPr>
              <a:t>e</a:t>
            </a:r>
            <a:r>
              <a:rPr sz="900" spc="95" dirty="0">
                <a:solidFill>
                  <a:srgbClr val="585858"/>
                </a:solidFill>
                <a:latin typeface="SimSun"/>
                <a:cs typeface="SimSun"/>
              </a:rPr>
              <a:t>p</a:t>
            </a:r>
            <a:r>
              <a:rPr sz="900" spc="80" dirty="0">
                <a:solidFill>
                  <a:srgbClr val="585858"/>
                </a:solidFill>
                <a:latin typeface="SimSun"/>
                <a:cs typeface="SimSun"/>
              </a:rPr>
              <a:t>o</a:t>
            </a:r>
            <a:r>
              <a:rPr sz="900" spc="-70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r>
              <a:rPr sz="900" spc="-120" dirty="0">
                <a:solidFill>
                  <a:srgbClr val="585858"/>
                </a:solidFill>
                <a:latin typeface="SimSun"/>
                <a:cs typeface="SimSun"/>
              </a:rPr>
              <a:t>t</a:t>
            </a:r>
            <a:r>
              <a:rPr sz="900" spc="60" dirty="0">
                <a:solidFill>
                  <a:srgbClr val="585858"/>
                </a:solidFill>
                <a:latin typeface="SimSun"/>
                <a:cs typeface="SimSun"/>
              </a:rPr>
              <a:t>e</a:t>
            </a:r>
            <a:r>
              <a:rPr sz="900" spc="-80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52245"/>
            <a:ext cx="158267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3379B7"/>
                </a:solidFill>
                <a:latin typeface="Microsoft JhengHei"/>
                <a:cs typeface="Microsoft JhengHei"/>
              </a:rPr>
              <a:t>ประวัติการแก้ไข</a:t>
            </a:r>
            <a:endParaRPr sz="1800" dirty="0">
              <a:latin typeface="Microsoft JhengHei"/>
              <a:cs typeface="Microsoft JhengHei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427053"/>
              </p:ext>
            </p:extLst>
          </p:nvPr>
        </p:nvGraphicFramePr>
        <p:xfrm>
          <a:off x="681227" y="1510537"/>
          <a:ext cx="6135367" cy="26704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8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09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594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31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วันที่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เวอร์ชันที่ใช้ร่วมกันได้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หน้า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เนื้อหาที่แก้ไขแล้ว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39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800" spc="60" dirty="0">
                          <a:latin typeface="SimSun"/>
                          <a:cs typeface="SimSun"/>
                        </a:rPr>
                        <a:t>2018/9/27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641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800" spc="-15" dirty="0">
                          <a:latin typeface="SimSun"/>
                          <a:cs typeface="SimSun"/>
                        </a:rPr>
                        <a:t>Ver.6.2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641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800" spc="-60" dirty="0">
                          <a:latin typeface="SimSun"/>
                          <a:cs typeface="SimSun"/>
                        </a:rPr>
                        <a:t>--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641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ฉบับพิมพ์ครั้งแรกได้รับการเผยแพร่แล้ว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641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800" spc="65" dirty="0">
                          <a:latin typeface="SimSun"/>
                          <a:cs typeface="SimSun"/>
                        </a:rPr>
                        <a:t>2018/10/11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800" spc="-15" dirty="0">
                          <a:latin typeface="SimSun"/>
                          <a:cs typeface="SimSun"/>
                        </a:rPr>
                        <a:t>Ver.6.2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800" spc="35" dirty="0">
                          <a:latin typeface="SimSun"/>
                          <a:cs typeface="SimSun"/>
                        </a:rPr>
                        <a:t>p.19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lang="th-TH" sz="800" spc="-10" dirty="0">
                          <a:latin typeface="SimSun"/>
                          <a:cs typeface="SimSun"/>
                        </a:rPr>
                        <a:t>6. แก้ไขขั้นตอนการแสดงหน้าจอการตั้งค่าสิทธิ์ของกลุ่ม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800" spc="65" dirty="0">
                          <a:latin typeface="SimSun"/>
                          <a:cs typeface="SimSun"/>
                        </a:rPr>
                        <a:t>2022/12/14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800" spc="25" dirty="0">
                          <a:latin typeface="SimSun"/>
                          <a:cs typeface="SimSun"/>
                        </a:rPr>
                        <a:t>Ver8.1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800" spc="15" dirty="0">
                          <a:latin typeface="SimSun"/>
                          <a:cs typeface="SimSun"/>
                        </a:rPr>
                        <a:t>p.4</a:t>
                      </a:r>
                      <a:endParaRPr sz="80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lang="th-TH" sz="800" spc="-5" dirty="0">
                          <a:latin typeface="SimSun"/>
                          <a:cs typeface="SimSun"/>
                        </a:rPr>
                        <a:t>จาก </a:t>
                      </a:r>
                      <a:r>
                        <a:rPr lang="en-US" sz="800" spc="-5" dirty="0">
                          <a:latin typeface="SimSun"/>
                          <a:cs typeface="SimSun"/>
                        </a:rPr>
                        <a:t>ConMasManager8.1.22120 </a:t>
                      </a:r>
                      <a:r>
                        <a:rPr lang="th-TH" sz="800" spc="-5" dirty="0">
                          <a:latin typeface="SimSun"/>
                          <a:cs typeface="SimSun"/>
                        </a:rPr>
                        <a:t>ระบุว่าสามารถตั้งค่าเมนูได้ 30 รายการ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628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3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23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26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23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43205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การตั้งค่าเมนูแบบกำหนดเอง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49198"/>
            <a:ext cx="3214242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5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การตั้งค่าลำดับการแสดงปุ่ม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30327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317396"/>
            <a:ext cx="6221730" cy="2991075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marR="5080" indent="-266700">
              <a:lnSpc>
                <a:spcPts val="1989"/>
              </a:lnSpc>
              <a:spcBef>
                <a:spcPts val="180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Microsoft YaHei UI"/>
                <a:cs typeface="Microsoft YaHei UI"/>
              </a:rPr>
              <a:t>บนหน้าจอ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 </a:t>
            </a:r>
            <a:r>
              <a:rPr lang="th-TH" sz="1050" dirty="0">
                <a:latin typeface="Microsoft YaHei UI"/>
                <a:cs typeface="Microsoft YaHei UI"/>
              </a:rPr>
              <a:t>คลิกชื่อเมนูแบบกำหนดเองที่คุณต้องการแสดง</a:t>
            </a:r>
            <a:r>
              <a:rPr lang="th-TH" sz="1050" b="1" dirty="0">
                <a:latin typeface="Microsoft YaHei UI"/>
                <a:cs typeface="Microsoft YaHei UI"/>
              </a:rPr>
              <a:t>                         </a:t>
            </a:r>
            <a:br>
              <a:rPr lang="en-US" sz="1050" b="1" dirty="0">
                <a:latin typeface="Microsoft YaHei UI"/>
                <a:cs typeface="Microsoft YaHei UI"/>
              </a:rPr>
            </a:br>
            <a:r>
              <a:rPr lang="th-TH" sz="1050" dirty="0">
                <a:latin typeface="Microsoft YaHei UI"/>
                <a:cs typeface="Microsoft YaHei UI"/>
              </a:rPr>
              <a:t>หรือ</a:t>
            </a:r>
            <a:endParaRPr lang="th-TH" sz="1050" dirty="0">
              <a:latin typeface="SimSun"/>
              <a:cs typeface="SimSun"/>
            </a:endParaRPr>
          </a:p>
          <a:p>
            <a:pPr marL="278765">
              <a:spcBef>
                <a:spcPts val="535"/>
              </a:spcBef>
              <a:tabLst>
                <a:tab pos="546100" algn="l"/>
                <a:tab pos="546735" algn="l"/>
              </a:tabLst>
            </a:pPr>
            <a:r>
              <a:rPr lang="en-US" sz="1050" spc="135" dirty="0">
                <a:latin typeface="SimSun"/>
                <a:cs typeface="SimSun"/>
              </a:rPr>
              <a:t>1.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เมนูด้านบน</a:t>
            </a:r>
            <a:endParaRPr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en-US" sz="1050" dirty="0">
                <a:latin typeface="SimSun"/>
                <a:cs typeface="SimSun"/>
              </a:rPr>
              <a:t>2. </a:t>
            </a:r>
            <a:r>
              <a:rPr lang="th-TH" altLang="ja-JP" sz="1050" dirty="0">
                <a:latin typeface="SimSun"/>
                <a:cs typeface="SimSun"/>
              </a:rPr>
              <a:t>เมนูด้านซ้าย ชื่อเมนูแบบกำหนดเอง คลิก</a:t>
            </a: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▼ </a:t>
            </a:r>
            <a:r>
              <a:rPr lang="th-TH" altLang="ja-JP" sz="1050" b="1" dirty="0">
                <a:latin typeface="SimSun"/>
                <a:cs typeface="SimSun"/>
              </a:rPr>
              <a:t>คลิกปุ่มแก้ไข </a:t>
            </a:r>
            <a:r>
              <a:rPr lang="th-TH" altLang="ja-JP" sz="1050" dirty="0">
                <a:latin typeface="SimSun"/>
                <a:cs typeface="SimSun"/>
              </a:rPr>
              <a:t>( </a:t>
            </a:r>
            <a:r>
              <a:rPr lang="en-US" altLang="ja-JP" sz="1050" dirty="0">
                <a:latin typeface="SimSun"/>
                <a:cs typeface="SimSun"/>
              </a:rPr>
              <a:t>   </a:t>
            </a:r>
            <a:r>
              <a:rPr lang="th-TH" altLang="ja-JP" sz="1050" dirty="0">
                <a:latin typeface="SimSun"/>
                <a:cs typeface="SimSun"/>
              </a:rPr>
              <a:t>) ใต้ลำดับการแสดงรายการปุ่มในการตั้งค่าปุ่ม</a:t>
            </a:r>
          </a:p>
          <a:p>
            <a:pPr marL="278765">
              <a:lnSpc>
                <a:spcPct val="100000"/>
              </a:lnSpc>
              <a:spcBef>
                <a:spcPts val="730"/>
              </a:spcBef>
              <a:tabLst>
                <a:tab pos="546100" algn="l"/>
                <a:tab pos="5467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ตั้งค่าตัวเลขตามลำดับการแสดงผลแล้วคลิกปุ่ม</a:t>
            </a:r>
            <a:r>
              <a:rPr lang="th-TH" altLang="ja-JP" sz="1050" b="1" dirty="0">
                <a:latin typeface="SimSun"/>
                <a:cs typeface="SimSun"/>
              </a:rPr>
              <a:t>ลงทะเบียน</a:t>
            </a:r>
            <a:endParaRPr lang="ja-JP" altLang="en-US" sz="1050" b="1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30"/>
              </a:spcBef>
              <a:tabLst>
                <a:tab pos="279400" algn="l"/>
              </a:tabLst>
            </a:pPr>
            <a:r>
              <a:rPr lang="en-US" altLang="ja-JP"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altLang="ja-JP" sz="1050" spc="5" dirty="0">
                <a:solidFill>
                  <a:srgbClr val="C00000"/>
                </a:solidFill>
                <a:latin typeface="SimSun"/>
                <a:cs typeface="SimSun"/>
              </a:rPr>
              <a:t>การตั้งค่าสามารถเป็นได้ตั้งแต่ 1 ถึงจำนวนปุ่มที่ตั้งไว้ในปัจจุบัน</a:t>
            </a:r>
            <a:endParaRPr lang="ja-JP" altLang="en-US"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  <a:tabLst>
                <a:tab pos="279400" algn="l"/>
              </a:tabLst>
            </a:pPr>
            <a:r>
              <a:rPr lang="en-US" altLang="ja-JP"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altLang="ja-JP" sz="1050" spc="5" dirty="0">
                <a:solidFill>
                  <a:srgbClr val="C00000"/>
                </a:solidFill>
                <a:latin typeface="SimSun"/>
                <a:cs typeface="SimSun"/>
              </a:rPr>
              <a:t>คุณไม่สามารถตั้งค่าลำดับการแสดงผลเดียวกันได้</a:t>
            </a:r>
            <a:endParaRPr lang="ja-JP" altLang="en-US" sz="105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1576" y="4505070"/>
            <a:ext cx="3003422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6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การตั้งค่าการอนุญาตตามกลุ่ม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65987" y="4860670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71576" y="4874793"/>
            <a:ext cx="6221730" cy="5026441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marR="5080" indent="-266700">
              <a:lnSpc>
                <a:spcPts val="1989"/>
              </a:lnSpc>
              <a:spcBef>
                <a:spcPts val="180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Microsoft YaHei UI"/>
                <a:cs typeface="Microsoft YaHei UI"/>
              </a:rPr>
              <a:t>บนหน้าจอ </a:t>
            </a:r>
            <a:r>
              <a:rPr lang="th-TH" sz="1050" b="1" dirty="0">
                <a:latin typeface="Microsoft YaHei UI"/>
                <a:cs typeface="Microsoft YaHei UI"/>
              </a:rPr>
              <a:t>การจัดการเมนูแบบกำหนดเอง </a:t>
            </a:r>
            <a:r>
              <a:rPr lang="th-TH" sz="1050" dirty="0">
                <a:latin typeface="Microsoft YaHei UI"/>
                <a:cs typeface="Microsoft YaHei UI"/>
              </a:rPr>
              <a:t>คลิกชื่อเมนูแบบกำหนดเองที่คุณต้องการแสดง</a:t>
            </a:r>
            <a:r>
              <a:rPr lang="th-TH" sz="1050" b="1" dirty="0">
                <a:latin typeface="Microsoft YaHei UI"/>
                <a:cs typeface="Microsoft YaHei UI"/>
              </a:rPr>
              <a:t>                         </a:t>
            </a:r>
            <a:br>
              <a:rPr lang="en-US" sz="1050" b="1" dirty="0">
                <a:latin typeface="Microsoft YaHei UI"/>
                <a:cs typeface="Microsoft YaHei UI"/>
              </a:rPr>
            </a:br>
            <a:r>
              <a:rPr lang="th-TH" sz="1050" dirty="0">
                <a:latin typeface="Microsoft YaHei UI"/>
                <a:cs typeface="Microsoft YaHei UI"/>
              </a:rPr>
              <a:t>หรือ</a:t>
            </a:r>
            <a:endParaRPr lang="th-TH"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35"/>
              </a:spcBef>
              <a:tabLst>
                <a:tab pos="546100" algn="l"/>
                <a:tab pos="546735" algn="l"/>
              </a:tabLst>
            </a:pP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1. 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เมนูด้านบน</a:t>
            </a:r>
            <a:endParaRPr sz="1050" dirty="0">
              <a:latin typeface="SimSun"/>
              <a:cs typeface="SimSun"/>
            </a:endParaRPr>
          </a:p>
          <a:p>
            <a:pPr marL="278765">
              <a:lnSpc>
                <a:spcPct val="100000"/>
              </a:lnSpc>
              <a:spcBef>
                <a:spcPts val="720"/>
              </a:spcBef>
              <a:tabLst>
                <a:tab pos="546100" algn="l"/>
                <a:tab pos="546735" algn="l"/>
              </a:tabLst>
            </a:pPr>
            <a:r>
              <a:rPr lang="en-US" sz="1050" dirty="0">
                <a:latin typeface="SimSun"/>
                <a:cs typeface="SimSun"/>
              </a:rPr>
              <a:t>2. </a:t>
            </a:r>
            <a:r>
              <a:rPr lang="th-TH" sz="1050" dirty="0">
                <a:latin typeface="SimSun"/>
                <a:cs typeface="SimSun"/>
              </a:rPr>
              <a:t>เมนูด้านซ้าย ชื่อเมนูแบบกำหนดเอง คลิก</a:t>
            </a:r>
          </a:p>
          <a:p>
            <a:pPr marL="278765">
              <a:lnSpc>
                <a:spcPct val="100000"/>
              </a:lnSpc>
              <a:spcBef>
                <a:spcPts val="720"/>
              </a:spcBef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/>
                <a:cs typeface="SimSun"/>
              </a:rPr>
              <a:t>▼</a:t>
            </a:r>
            <a:r>
              <a:rPr lang="en-US" sz="1050" dirty="0">
                <a:latin typeface="SimSun"/>
                <a:cs typeface="SimSun"/>
              </a:rPr>
              <a:t> </a:t>
            </a:r>
            <a:r>
              <a:rPr lang="th-TH" sz="1050" b="1" dirty="0">
                <a:latin typeface="SimSun"/>
                <a:cs typeface="SimSun"/>
              </a:rPr>
              <a:t>คลิกปุ่มแก้ไข </a:t>
            </a:r>
            <a:r>
              <a:rPr lang="th-TH" sz="1050" dirty="0">
                <a:latin typeface="SimSun"/>
                <a:cs typeface="SimSun"/>
              </a:rPr>
              <a:t>( </a:t>
            </a:r>
            <a:r>
              <a:rPr lang="en-US" sz="1050" dirty="0">
                <a:latin typeface="SimSun"/>
                <a:cs typeface="SimSun"/>
              </a:rPr>
              <a:t>   </a:t>
            </a:r>
            <a:r>
              <a:rPr lang="th-TH" sz="1050" dirty="0">
                <a:latin typeface="SimSun"/>
                <a:cs typeface="SimSun"/>
              </a:rPr>
              <a:t>) สำหรับการตั้งค่าการอนุญาตแบบกลุ่ม</a:t>
            </a:r>
            <a:endParaRPr sz="13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th-TH" sz="1050" dirty="0">
                <a:latin typeface="SimSun"/>
                <a:cs typeface="SimSun"/>
              </a:rPr>
              <a:t>วิธีตั้งค่าสิทธิ์การอ่านสำหรับทุกกลุ่ม:</a:t>
            </a: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th-TH" sz="1050" dirty="0">
                <a:latin typeface="SimSun"/>
                <a:cs typeface="SimSun"/>
              </a:rPr>
              <a:t>ตรวจสอบ</a:t>
            </a:r>
            <a:r>
              <a:rPr lang="en-US" sz="1050" dirty="0">
                <a:latin typeface="SimSun"/>
                <a:cs typeface="SimSun"/>
              </a:rPr>
              <a:t> </a:t>
            </a:r>
            <a:r>
              <a:rPr lang="th-TH" sz="1050" b="1" dirty="0">
                <a:latin typeface="SimSun"/>
                <a:cs typeface="SimSun"/>
              </a:rPr>
              <a:t>ไม่มีการตั้งค่าการอนุญาต</a:t>
            </a:r>
            <a:r>
              <a:rPr lang="th-TH" sz="1050" dirty="0">
                <a:latin typeface="SimSun"/>
                <a:cs typeface="SimSun"/>
              </a:rPr>
              <a:t> และคลิกปุ่ม</a:t>
            </a:r>
            <a:r>
              <a:rPr lang="th-TH" sz="1050" b="1" dirty="0">
                <a:latin typeface="SimSun"/>
                <a:cs typeface="SimSun"/>
              </a:rPr>
              <a:t>ลงทะเบียน</a:t>
            </a:r>
            <a:endParaRPr sz="1300" b="1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50"/>
              </a:spcBef>
            </a:pPr>
            <a:r>
              <a:rPr lang="th-TH" sz="1050" dirty="0">
                <a:latin typeface="SimSun"/>
                <a:cs typeface="SimSun"/>
              </a:rPr>
              <a:t>เมื่อตั้งค่าการอนุญาตการดูสำหรับแต่ละกลุ่ม:</a:t>
            </a:r>
          </a:p>
          <a:p>
            <a:pPr marL="12700">
              <a:lnSpc>
                <a:spcPct val="100000"/>
              </a:lnSpc>
              <a:spcBef>
                <a:spcPts val="1050"/>
              </a:spcBef>
            </a:pPr>
            <a:r>
              <a:rPr lang="th-TH" sz="1050" dirty="0">
                <a:latin typeface="SimSun"/>
                <a:cs typeface="SimSun"/>
              </a:rPr>
              <a:t>ยกเลิกการทำ</a:t>
            </a:r>
            <a:r>
              <a:rPr lang="th-TH" sz="1050" b="1" dirty="0">
                <a:latin typeface="SimSun"/>
                <a:cs typeface="SimSun"/>
              </a:rPr>
              <a:t>เครื่องหมายไม่มีสิทธิ์</a:t>
            </a:r>
          </a:p>
          <a:p>
            <a:pPr marL="12700">
              <a:lnSpc>
                <a:spcPct val="100000"/>
              </a:lnSpc>
              <a:spcBef>
                <a:spcPts val="1050"/>
              </a:spcBef>
            </a:pPr>
            <a:r>
              <a:rPr lang="th-TH" sz="1050" dirty="0">
                <a:latin typeface="SimSun"/>
                <a:cs typeface="SimSun"/>
              </a:rPr>
              <a:t>ทำเครื่องหมายในช่องมองเห็นได้ของกลุ่มที่คุณต้องการ</a:t>
            </a:r>
            <a:r>
              <a:rPr lang="th-TH" sz="1050" b="1" dirty="0">
                <a:latin typeface="SimSun"/>
                <a:cs typeface="SimSun"/>
              </a:rPr>
              <a:t>ให้มองเห็นได้ </a:t>
            </a:r>
            <a:r>
              <a:rPr lang="th-TH" sz="1050" dirty="0">
                <a:latin typeface="SimSun"/>
                <a:cs typeface="SimSun"/>
              </a:rPr>
              <a:t>แล้วคลิกปุ่ม</a:t>
            </a:r>
            <a:r>
              <a:rPr lang="th-TH" sz="1050" b="1" dirty="0">
                <a:latin typeface="SimSun"/>
                <a:cs typeface="SimSun"/>
              </a:rPr>
              <a:t>ลงทะเบียน</a:t>
            </a:r>
            <a:br>
              <a:rPr lang="en-US" sz="1050" dirty="0">
                <a:latin typeface="SimSun"/>
                <a:cs typeface="SimSun"/>
              </a:rPr>
            </a:br>
            <a:endParaRPr sz="1800" dirty="0">
              <a:latin typeface="SimSun"/>
              <a:cs typeface="SimSun"/>
            </a:endParaRPr>
          </a:p>
          <a:p>
            <a:pPr marL="279400" marR="5080" indent="-267335">
              <a:lnSpc>
                <a:spcPct val="130500"/>
              </a:lnSpc>
              <a:tabLst>
                <a:tab pos="279400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lang="th-TH" sz="1050" dirty="0">
                <a:solidFill>
                  <a:srgbClr val="C00000"/>
                </a:solidFill>
                <a:latin typeface="SimSun"/>
                <a:cs typeface="SimSun"/>
              </a:rPr>
              <a:t>เมื่อตรวจสอบการแสดงผลและการทำงานของเมนูแบบกำหนดเอง ให้สร้างกลุ่มสำหรับการตรวจสอบ และตั้งค่าการอนุญาตสำหรับแต่ละกลุ่มเพื่อให้สามารถดูได้เฉพาะกลุ่มการตรวจสอบเท่านั้น</a:t>
            </a:r>
            <a:r>
              <a:rPr lang="en-US" sz="1050" dirty="0">
                <a:solidFill>
                  <a:srgbClr val="C00000"/>
                </a:solidFill>
                <a:latin typeface="SimSun"/>
                <a:cs typeface="SimSun"/>
              </a:rPr>
              <a:t> </a:t>
            </a:r>
            <a:br>
              <a:rPr lang="en-US" sz="1050" dirty="0">
                <a:solidFill>
                  <a:srgbClr val="C00000"/>
                </a:solidFill>
                <a:latin typeface="SimSun"/>
                <a:cs typeface="SimSun"/>
              </a:rPr>
            </a:br>
            <a:r>
              <a:rPr lang="th-TH" sz="1050" spc="5" dirty="0">
                <a:solidFill>
                  <a:srgbClr val="C00000"/>
                </a:solidFill>
                <a:latin typeface="SimSun"/>
                <a:cs typeface="SimSun"/>
              </a:rPr>
              <a:t>รายละเอียด </a:t>
            </a:r>
            <a:r>
              <a:rPr lang="th-TH" sz="1050" b="1" u="sng" spc="5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Microsoft YaHei UI"/>
                <a:cs typeface="Microsoft YaHei UI"/>
              </a:rPr>
              <a:t>วิธีตรวจสอบก่อนใช้งาน</a:t>
            </a:r>
            <a:r>
              <a:rPr sz="1050" b="1" spc="140" dirty="0">
                <a:solidFill>
                  <a:srgbClr val="2095F3"/>
                </a:solidFill>
                <a:latin typeface="Microsoft YaHei UI"/>
                <a:cs typeface="Microsoft YaHei UI"/>
              </a:rPr>
              <a:t> </a:t>
            </a:r>
            <a:r>
              <a:rPr lang="th-TH" sz="1050" dirty="0">
                <a:solidFill>
                  <a:srgbClr val="C00000"/>
                </a:solidFill>
                <a:latin typeface="SimSun"/>
                <a:cs typeface="SimSun"/>
              </a:rPr>
              <a:t>โปรดดูที่ หน้า 7</a:t>
            </a:r>
            <a:endParaRPr sz="1050" dirty="0">
              <a:latin typeface="SimSun"/>
              <a:cs typeface="SimSu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50491" y="3136900"/>
            <a:ext cx="222796" cy="16562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54980" y="6770566"/>
            <a:ext cx="222796" cy="16600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20</a:t>
            </a:fld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186182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การตั้งค่าปุ่ม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53796" y="915923"/>
            <a:ext cx="6254750" cy="489584"/>
          </a:xfrm>
          <a:custGeom>
            <a:avLst/>
            <a:gdLst/>
            <a:ahLst/>
            <a:cxnLst/>
            <a:rect l="l" t="t" r="r" b="b"/>
            <a:pathLst>
              <a:path w="6254750" h="489584">
                <a:moveTo>
                  <a:pt x="6254242" y="0"/>
                </a:move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7266"/>
                </a:lnTo>
                <a:lnTo>
                  <a:pt x="0" y="489458"/>
                </a:lnTo>
                <a:lnTo>
                  <a:pt x="12192" y="489458"/>
                </a:lnTo>
                <a:lnTo>
                  <a:pt x="6242050" y="489458"/>
                </a:lnTo>
                <a:lnTo>
                  <a:pt x="6254242" y="489458"/>
                </a:lnTo>
                <a:lnTo>
                  <a:pt x="6254242" y="477266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79566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b="1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การตั้งค่าปุ่ม</a:t>
            </a:r>
            <a:endParaRPr lang="ja-JP" altLang="en-US" sz="1600" dirty="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lang="ja-JP" altLang="en-US" sz="1450" dirty="0">
              <a:latin typeface="Microsoft JhengHei"/>
              <a:cs typeface="Microsoft JhengHei"/>
            </a:endParaRPr>
          </a:p>
          <a:p>
            <a:pPr marL="24130">
              <a:lnSpc>
                <a:spcPct val="100000"/>
              </a:lnSpc>
              <a:tabLst>
                <a:tab pos="384175" algn="l"/>
              </a:tabLst>
            </a:pPr>
            <a:r>
              <a:rPr sz="1400" spc="5" dirty="0">
                <a:solidFill>
                  <a:srgbClr val="3379B7"/>
                </a:solidFill>
                <a:latin typeface="MS Gothic"/>
                <a:cs typeface="MS Gothic"/>
              </a:rPr>
              <a:t>1</a:t>
            </a:r>
            <a:r>
              <a:rPr sz="1400" dirty="0">
                <a:solidFill>
                  <a:srgbClr val="3379B7"/>
                </a:solidFill>
                <a:latin typeface="MS Gothic"/>
                <a:cs typeface="MS Gothic"/>
              </a:rPr>
              <a:t>.	</a:t>
            </a:r>
            <a:r>
              <a:rPr lang="th-TH" sz="1400" dirty="0">
                <a:solidFill>
                  <a:srgbClr val="3379B7"/>
                </a:solidFill>
                <a:latin typeface="SimSun"/>
                <a:cs typeface="SimSun"/>
              </a:rPr>
              <a:t> แก้ไขการตั้งค่าการแสดงปุ่ม</a:t>
            </a:r>
            <a:endParaRPr sz="1400" dirty="0">
              <a:latin typeface="SimSun"/>
              <a:cs typeface="SimSu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65987" y="1920493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1576" y="2025141"/>
            <a:ext cx="6125590" cy="226010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dirty="0">
                <a:latin typeface="Microsoft YaHei UI"/>
                <a:cs typeface="Microsoft YaHei UI"/>
              </a:rPr>
              <a:t>แสดงหน้าจอการตั้งค่าปุ่ม</a:t>
            </a:r>
            <a:endParaRPr sz="9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69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คลิก </a:t>
            </a:r>
            <a:r>
              <a:rPr kumimoji="0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ConMas</a:t>
            </a:r>
            <a:r>
              <a:rPr kumimoji="0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 Manager &gt; </a:t>
            </a:r>
            <a:r>
              <a:rPr kumimoji="0" lang="th-TH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เมนูกำหนดเอง</a:t>
            </a:r>
            <a:r>
              <a:rPr kumimoji="0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 </a:t>
            </a:r>
            <a:r>
              <a:rPr kumimoji="0" lang="th-TH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เมนูด้านบน</a:t>
            </a:r>
            <a:endParaRPr sz="900" dirty="0">
              <a:latin typeface="SimSun" panose="02010600030101010101" pitchFamily="2" charset="-122"/>
              <a:ea typeface="SimSun" panose="02010600030101010101" pitchFamily="2" charset="-122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670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90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บนหน้าจอ </a:t>
            </a:r>
            <a:r>
              <a:rPr lang="th-TH" sz="900" b="1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การจัดการเมนูแบบกำหนดเอง</a:t>
            </a:r>
            <a:r>
              <a:rPr lang="th-TH" sz="90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 คลิกชื่อของเมนูแบบกำหนดเองที่คุณได้ตั้งค่าปุ่มไว้</a:t>
            </a:r>
            <a:endParaRPr lang="th-TH" sz="900" dirty="0">
              <a:latin typeface="SimSun" panose="02010600030101010101" pitchFamily="2" charset="-122"/>
              <a:ea typeface="SimSun" panose="02010600030101010101" pitchFamily="2" charset="-122"/>
              <a:cs typeface="SimSun"/>
            </a:endParaRPr>
          </a:p>
          <a:p>
            <a:pPr marL="546100" marR="875030" indent="-266700">
              <a:lnSpc>
                <a:spcPct val="162200"/>
              </a:lnSpc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90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บนหน้าจอ</a:t>
            </a:r>
            <a:r>
              <a:rPr lang="en-US" sz="90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 </a:t>
            </a:r>
            <a:r>
              <a:rPr lang="th-TH" sz="900" b="1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การตั้งค่าเมนูแบบกำหนดเอง </a:t>
            </a:r>
            <a:r>
              <a:rPr lang="th-TH" sz="90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ให้คลิกชื่อปุ่มที่คุณต้องการแสดง </a:t>
            </a:r>
            <a:endParaRPr lang="en-US" sz="900" dirty="0">
              <a:latin typeface="SimSun" panose="02010600030101010101" pitchFamily="2" charset="-122"/>
              <a:ea typeface="SimSun" panose="02010600030101010101" pitchFamily="2" charset="-122"/>
              <a:cs typeface="Microsoft YaHei UI"/>
            </a:endParaRPr>
          </a:p>
          <a:p>
            <a:pPr marL="279400" marR="875030">
              <a:lnSpc>
                <a:spcPct val="162200"/>
              </a:lnSpc>
              <a:tabLst>
                <a:tab pos="546100" algn="l"/>
                <a:tab pos="546735" algn="l"/>
              </a:tabLst>
            </a:pPr>
            <a:r>
              <a:rPr lang="en-US" sz="90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	</a:t>
            </a:r>
            <a:r>
              <a:rPr lang="th-TH" sz="90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หรือ</a:t>
            </a:r>
            <a:endParaRPr sz="900" dirty="0">
              <a:latin typeface="SimSun" panose="02010600030101010101" pitchFamily="2" charset="-122"/>
              <a:ea typeface="SimSun" panose="02010600030101010101" pitchFamily="2" charset="-122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67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9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665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sz="900" spc="-5" dirty="0">
                <a:latin typeface="SimSun"/>
                <a:cs typeface="SimSun"/>
              </a:rPr>
              <a:t>เมนูด้านซ้าย </a:t>
            </a:r>
            <a:r>
              <a:rPr lang="th-TH" sz="900" b="1" spc="-5" dirty="0">
                <a:latin typeface="SimSun"/>
                <a:cs typeface="SimSun"/>
              </a:rPr>
              <a:t>ชื่อเมนูแบบกำหนดเอง </a:t>
            </a:r>
            <a:r>
              <a:rPr lang="th-TH" sz="900" spc="-5" dirty="0">
                <a:latin typeface="SimSun"/>
                <a:cs typeface="SimSun"/>
              </a:rPr>
              <a:t>คลิก (+) เพื่อขยายเมนู</a:t>
            </a:r>
            <a:endParaRPr sz="90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67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sz="900" dirty="0">
                <a:latin typeface="SimSun"/>
                <a:cs typeface="SimSun"/>
              </a:rPr>
              <a:t>คลิกชื่อปุ่มที่คุณต้องการแสดง</a:t>
            </a:r>
          </a:p>
          <a:p>
            <a:pPr marL="278765">
              <a:lnSpc>
                <a:spcPct val="100000"/>
              </a:lnSpc>
              <a:spcBef>
                <a:spcPts val="670"/>
              </a:spcBef>
              <a:tabLst>
                <a:tab pos="546100" algn="l"/>
                <a:tab pos="546735" algn="l"/>
              </a:tabLst>
            </a:pPr>
            <a:r>
              <a:rPr lang="th-TH" sz="900" dirty="0">
                <a:latin typeface="SimSun"/>
                <a:cs typeface="SimSun"/>
              </a:rPr>
              <a:t>▼ </a:t>
            </a:r>
            <a:r>
              <a:rPr lang="th-TH" sz="900" b="1" dirty="0">
                <a:latin typeface="SimSun"/>
                <a:cs typeface="SimSun"/>
              </a:rPr>
              <a:t>คลิกปุ่มแก้ไข </a:t>
            </a:r>
            <a:r>
              <a:rPr lang="th-TH" sz="900" dirty="0">
                <a:latin typeface="SimSun"/>
                <a:cs typeface="SimSun"/>
              </a:rPr>
              <a:t>( </a:t>
            </a:r>
            <a:r>
              <a:rPr lang="en-US" sz="900" dirty="0">
                <a:latin typeface="SimSun"/>
                <a:cs typeface="SimSun"/>
              </a:rPr>
              <a:t>   </a:t>
            </a:r>
            <a:r>
              <a:rPr lang="th-TH" sz="900" dirty="0">
                <a:latin typeface="SimSun"/>
                <a:cs typeface="SimSun"/>
              </a:rPr>
              <a:t>) ใต้การตั้งค่าการแสดงผล แก้ไขและคลิกปุ่ม</a:t>
            </a:r>
            <a:r>
              <a:rPr lang="th-TH" sz="900" b="1" dirty="0">
                <a:latin typeface="SimSun"/>
                <a:cs typeface="SimSun"/>
              </a:rPr>
              <a:t>ลงทะเบียน</a:t>
            </a:r>
            <a:endParaRPr sz="900" b="1" dirty="0">
              <a:latin typeface="SimSun"/>
              <a:cs typeface="SimSu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997768"/>
              </p:ext>
            </p:extLst>
          </p:nvPr>
        </p:nvGraphicFramePr>
        <p:xfrm>
          <a:off x="684276" y="7075296"/>
          <a:ext cx="6207760" cy="2657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8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8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06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b="1" dirty="0">
                          <a:latin typeface="Microsoft YaHei UI"/>
                          <a:cs typeface="Microsoft YaHei UI"/>
                        </a:rPr>
                        <a:t>ชื่อรายการ</a:t>
                      </a:r>
                      <a:endParaRPr sz="8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b="1" dirty="0">
                          <a:latin typeface="Microsoft YaHei UI"/>
                          <a:cs typeface="Microsoft YaHei UI"/>
                        </a:rPr>
                        <a:t>คำอธิบาย</a:t>
                      </a:r>
                      <a:endParaRPr sz="8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3132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ชื่อ</a:t>
                      </a:r>
                      <a:br>
                        <a:rPr lang="en-US" sz="800" dirty="0">
                          <a:latin typeface="SimSun"/>
                          <a:cs typeface="SimSun"/>
                        </a:rPr>
                      </a:br>
                      <a:r>
                        <a:rPr lang="th-TH" sz="800" dirty="0">
                          <a:latin typeface="SimSun"/>
                          <a:cs typeface="SimSun"/>
                        </a:rPr>
                        <a:t>ตัวอักษรหนา</a:t>
                      </a:r>
                      <a:br>
                        <a:rPr lang="en-US" sz="800" dirty="0">
                          <a:latin typeface="SimSun"/>
                          <a:cs typeface="SimSun"/>
                        </a:rPr>
                      </a:br>
                      <a:r>
                        <a:rPr lang="th-TH" sz="800" dirty="0">
                          <a:latin typeface="SimSun"/>
                          <a:cs typeface="SimSun"/>
                        </a:rPr>
                        <a:t>ตัวอักษร</a:t>
                      </a:r>
                      <a:br>
                        <a:rPr lang="en-US" sz="800" dirty="0">
                          <a:latin typeface="SimSun"/>
                          <a:cs typeface="SimSun"/>
                        </a:rPr>
                      </a:br>
                      <a:r>
                        <a:rPr lang="th-TH" sz="800" dirty="0">
                          <a:latin typeface="SimSun"/>
                          <a:cs typeface="SimSun"/>
                        </a:rPr>
                        <a:t>สี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ตั้งค่าข้อความใต้ภาพปุ่ม</a:t>
                      </a: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หากไม่มีรูปภาพ รูปภาพนั้นจะแสดงในพื้นที่การตั้งค่ารูปภาพ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91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ภาพ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1644014">
                        <a:lnSpc>
                          <a:spcPts val="1660"/>
                        </a:lnSpc>
                        <a:spcBef>
                          <a:spcPts val="40"/>
                        </a:spcBef>
                      </a:pPr>
                      <a:r>
                        <a:rPr lang="th-TH" sz="800" b="0" dirty="0">
                          <a:latin typeface="SimSun" panose="02010600030101010101" pitchFamily="2" charset="-122"/>
                          <a:ea typeface="SimSun" panose="02010600030101010101" pitchFamily="2" charset="-122"/>
                          <a:cs typeface="Microsoft YaHei UI"/>
                        </a:rPr>
                        <a:t>หากคุณเลือกรูปภาพและข้อความสำหรับประเภทการแสดงผล ให้ตั้งค่ารูปภาพ รูปแบบภาพที่กำหนดค่าได้: </a:t>
                      </a:r>
                      <a:r>
                        <a:rPr lang="en-US" sz="800" b="0" dirty="0">
                          <a:latin typeface="SimSun" panose="02010600030101010101" pitchFamily="2" charset="-122"/>
                          <a:ea typeface="SimSun" panose="02010600030101010101" pitchFamily="2" charset="-122"/>
                          <a:cs typeface="Microsoft YaHei UI"/>
                        </a:rPr>
                        <a:t>bitmap</a:t>
                      </a:r>
                      <a:r>
                        <a:rPr lang="th-TH" sz="800" b="0" dirty="0">
                          <a:latin typeface="SimSun" panose="02010600030101010101" pitchFamily="2" charset="-122"/>
                          <a:ea typeface="SimSun" panose="02010600030101010101" pitchFamily="2" charset="-122"/>
                          <a:cs typeface="Microsoft YaHei UI"/>
                        </a:rPr>
                        <a:t>, </a:t>
                      </a:r>
                      <a:r>
                        <a:rPr lang="en-US" sz="800" b="0" dirty="0">
                          <a:latin typeface="SimSun" panose="02010600030101010101" pitchFamily="2" charset="-122"/>
                          <a:ea typeface="SimSun" panose="02010600030101010101" pitchFamily="2" charset="-122"/>
                          <a:cs typeface="Microsoft YaHei UI"/>
                        </a:rPr>
                        <a:t>PNG, GIF, JPEG</a:t>
                      </a:r>
                      <a:endParaRPr sz="800" b="0" dirty="0">
                        <a:latin typeface="SimSun" panose="02010600030101010101" pitchFamily="2" charset="-122"/>
                        <a:ea typeface="SimSun" panose="02010600030101010101" pitchFamily="2" charset="-122"/>
                        <a:cs typeface="SimSun"/>
                      </a:endParaRPr>
                    </a:p>
                  </a:txBody>
                  <a:tcPr marL="0" marR="0" marT="50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91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แสดงลำดับ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กำหนดลำดับการแสดงผลของปุ่มนี้</a:t>
                      </a: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spc="0" dirty="0">
                          <a:latin typeface="SimSun"/>
                          <a:cs typeface="SimSun"/>
                        </a:rPr>
                        <a:t>ลำดับการแสดงคือ 1, 2, 3 ฯลฯ จากด้านซ้ายบน</a:t>
                      </a:r>
                      <a:endParaRPr sz="800" spc="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701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ประเภทการแสดงผล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ไม่มีการตั้งค่า: ปุ่มนี้ไม่ปรากฏขึ้น</a:t>
                      </a: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800" dirty="0">
                          <a:latin typeface="SimSun"/>
                          <a:cs typeface="SimSun"/>
                        </a:rPr>
                        <a:t>รูปภาพและข้อความ: ตั้งค่ารูปภาพและข้อความ ข้อความเท่านั้น: ตั้งค่าเฉพาะข้อความ</a:t>
                      </a:r>
                      <a:endParaRPr sz="800" dirty="0">
                        <a:latin typeface="SimSun"/>
                        <a:cs typeface="SimSun"/>
                      </a:endParaRPr>
                    </a:p>
                  </a:txBody>
                  <a:tcPr marL="0" marR="0" marT="717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7050" y="4071564"/>
            <a:ext cx="222796" cy="16808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8447" y="4750945"/>
            <a:ext cx="2685858" cy="2049011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762000" y="4747260"/>
            <a:ext cx="2712085" cy="2123440"/>
            <a:chOff x="762000" y="4332795"/>
            <a:chExt cx="2712085" cy="2123440"/>
          </a:xfrm>
        </p:grpSpPr>
        <p:sp>
          <p:nvSpPr>
            <p:cNvPr id="11" name="object 11"/>
            <p:cNvSpPr/>
            <p:nvPr/>
          </p:nvSpPr>
          <p:spPr>
            <a:xfrm>
              <a:off x="766762" y="4337557"/>
              <a:ext cx="2702560" cy="2113915"/>
            </a:xfrm>
            <a:custGeom>
              <a:avLst/>
              <a:gdLst/>
              <a:ahLst/>
              <a:cxnLst/>
              <a:rect l="l" t="t" r="r" b="b"/>
              <a:pathLst>
                <a:path w="2702560" h="2113915">
                  <a:moveTo>
                    <a:pt x="0" y="2113915"/>
                  </a:moveTo>
                  <a:lnTo>
                    <a:pt x="2702305" y="2113915"/>
                  </a:lnTo>
                  <a:lnTo>
                    <a:pt x="2702305" y="0"/>
                  </a:lnTo>
                  <a:lnTo>
                    <a:pt x="0" y="0"/>
                  </a:lnTo>
                  <a:lnTo>
                    <a:pt x="0" y="211391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74725" y="4650612"/>
              <a:ext cx="2328545" cy="542925"/>
            </a:xfrm>
            <a:custGeom>
              <a:avLst/>
              <a:gdLst/>
              <a:ahLst/>
              <a:cxnLst/>
              <a:rect l="l" t="t" r="r" b="b"/>
              <a:pathLst>
                <a:path w="2328545" h="542925">
                  <a:moveTo>
                    <a:pt x="0" y="90550"/>
                  </a:moveTo>
                  <a:lnTo>
                    <a:pt x="7111" y="55292"/>
                  </a:lnTo>
                  <a:lnTo>
                    <a:pt x="26503" y="26511"/>
                  </a:lnTo>
                  <a:lnTo>
                    <a:pt x="55265" y="7112"/>
                  </a:lnTo>
                  <a:lnTo>
                    <a:pt x="90487" y="0"/>
                  </a:lnTo>
                  <a:lnTo>
                    <a:pt x="2237994" y="0"/>
                  </a:lnTo>
                  <a:lnTo>
                    <a:pt x="2273252" y="7112"/>
                  </a:lnTo>
                  <a:lnTo>
                    <a:pt x="2302033" y="26511"/>
                  </a:lnTo>
                  <a:lnTo>
                    <a:pt x="2321433" y="55292"/>
                  </a:lnTo>
                  <a:lnTo>
                    <a:pt x="2328545" y="90550"/>
                  </a:lnTo>
                  <a:lnTo>
                    <a:pt x="2328545" y="452500"/>
                  </a:lnTo>
                  <a:lnTo>
                    <a:pt x="2321433" y="487685"/>
                  </a:lnTo>
                  <a:lnTo>
                    <a:pt x="2302033" y="516429"/>
                  </a:lnTo>
                  <a:lnTo>
                    <a:pt x="2273252" y="535814"/>
                  </a:lnTo>
                  <a:lnTo>
                    <a:pt x="2237994" y="542925"/>
                  </a:lnTo>
                  <a:lnTo>
                    <a:pt x="90487" y="542925"/>
                  </a:lnTo>
                  <a:lnTo>
                    <a:pt x="55265" y="535814"/>
                  </a:lnTo>
                  <a:lnTo>
                    <a:pt x="26503" y="516429"/>
                  </a:lnTo>
                  <a:lnTo>
                    <a:pt x="7111" y="487685"/>
                  </a:lnTo>
                  <a:lnTo>
                    <a:pt x="0" y="452500"/>
                  </a:lnTo>
                  <a:lnTo>
                    <a:pt x="0" y="90550"/>
                  </a:lnTo>
                  <a:close/>
                </a:path>
              </a:pathLst>
            </a:custGeom>
            <a:ln w="28575">
              <a:solidFill>
                <a:srgbClr val="00AF5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82979" y="5220207"/>
              <a:ext cx="2319655" cy="862330"/>
            </a:xfrm>
            <a:custGeom>
              <a:avLst/>
              <a:gdLst/>
              <a:ahLst/>
              <a:cxnLst/>
              <a:rect l="l" t="t" r="r" b="b"/>
              <a:pathLst>
                <a:path w="2319654" h="862329">
                  <a:moveTo>
                    <a:pt x="0" y="143763"/>
                  </a:moveTo>
                  <a:lnTo>
                    <a:pt x="7327" y="98332"/>
                  </a:lnTo>
                  <a:lnTo>
                    <a:pt x="27731" y="58869"/>
                  </a:lnTo>
                  <a:lnTo>
                    <a:pt x="58844" y="27744"/>
                  </a:lnTo>
                  <a:lnTo>
                    <a:pt x="98298" y="7331"/>
                  </a:lnTo>
                  <a:lnTo>
                    <a:pt x="143725" y="0"/>
                  </a:lnTo>
                  <a:lnTo>
                    <a:pt x="2175891" y="0"/>
                  </a:lnTo>
                  <a:lnTo>
                    <a:pt x="2221322" y="7331"/>
                  </a:lnTo>
                  <a:lnTo>
                    <a:pt x="2260785" y="27744"/>
                  </a:lnTo>
                  <a:lnTo>
                    <a:pt x="2291910" y="58869"/>
                  </a:lnTo>
                  <a:lnTo>
                    <a:pt x="2312323" y="98332"/>
                  </a:lnTo>
                  <a:lnTo>
                    <a:pt x="2319655" y="143763"/>
                  </a:lnTo>
                  <a:lnTo>
                    <a:pt x="2319655" y="718692"/>
                  </a:lnTo>
                  <a:lnTo>
                    <a:pt x="2312323" y="764111"/>
                  </a:lnTo>
                  <a:lnTo>
                    <a:pt x="2291910" y="803543"/>
                  </a:lnTo>
                  <a:lnTo>
                    <a:pt x="2260785" y="834629"/>
                  </a:lnTo>
                  <a:lnTo>
                    <a:pt x="2221322" y="855011"/>
                  </a:lnTo>
                  <a:lnTo>
                    <a:pt x="2175891" y="862329"/>
                  </a:lnTo>
                  <a:lnTo>
                    <a:pt x="143725" y="862329"/>
                  </a:lnTo>
                  <a:lnTo>
                    <a:pt x="98298" y="855011"/>
                  </a:lnTo>
                  <a:lnTo>
                    <a:pt x="58844" y="834629"/>
                  </a:lnTo>
                  <a:lnTo>
                    <a:pt x="27731" y="803543"/>
                  </a:lnTo>
                  <a:lnTo>
                    <a:pt x="7327" y="764111"/>
                  </a:lnTo>
                  <a:lnTo>
                    <a:pt x="0" y="718692"/>
                  </a:lnTo>
                  <a:lnTo>
                    <a:pt x="0" y="143763"/>
                  </a:lnTo>
                  <a:close/>
                </a:path>
              </a:pathLst>
            </a:custGeom>
            <a:ln w="28575">
              <a:solidFill>
                <a:srgbClr val="006FC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69334" y="4508500"/>
            <a:ext cx="3227832" cy="2420619"/>
          </a:xfrm>
          <a:prstGeom prst="rect">
            <a:avLst/>
          </a:prstGeom>
        </p:spPr>
      </p:pic>
      <p:graphicFrame>
        <p:nvGraphicFramePr>
          <p:cNvPr id="15" name="object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634328"/>
              </p:ext>
            </p:extLst>
          </p:nvPr>
        </p:nvGraphicFramePr>
        <p:xfrm>
          <a:off x="766762" y="4508500"/>
          <a:ext cx="6036310" cy="24301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02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78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301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" name="object 16"/>
          <p:cNvGrpSpPr/>
          <p:nvPr/>
        </p:nvGrpSpPr>
        <p:grpSpPr>
          <a:xfrm>
            <a:off x="3944937" y="5194300"/>
            <a:ext cx="632460" cy="709930"/>
            <a:chOff x="3944937" y="5007165"/>
            <a:chExt cx="632460" cy="709930"/>
          </a:xfrm>
        </p:grpSpPr>
        <p:sp>
          <p:nvSpPr>
            <p:cNvPr id="17" name="object 17"/>
            <p:cNvSpPr/>
            <p:nvPr/>
          </p:nvSpPr>
          <p:spPr>
            <a:xfrm>
              <a:off x="3985259" y="5530722"/>
              <a:ext cx="577850" cy="172085"/>
            </a:xfrm>
            <a:custGeom>
              <a:avLst/>
              <a:gdLst/>
              <a:ahLst/>
              <a:cxnLst/>
              <a:rect l="l" t="t" r="r" b="b"/>
              <a:pathLst>
                <a:path w="577850" h="172085">
                  <a:moveTo>
                    <a:pt x="0" y="28701"/>
                  </a:moveTo>
                  <a:lnTo>
                    <a:pt x="2252" y="17520"/>
                  </a:lnTo>
                  <a:lnTo>
                    <a:pt x="8397" y="8397"/>
                  </a:lnTo>
                  <a:lnTo>
                    <a:pt x="17520" y="2252"/>
                  </a:lnTo>
                  <a:lnTo>
                    <a:pt x="28701" y="0"/>
                  </a:lnTo>
                  <a:lnTo>
                    <a:pt x="549148" y="0"/>
                  </a:lnTo>
                  <a:lnTo>
                    <a:pt x="560329" y="2252"/>
                  </a:lnTo>
                  <a:lnTo>
                    <a:pt x="569452" y="8397"/>
                  </a:lnTo>
                  <a:lnTo>
                    <a:pt x="575597" y="17520"/>
                  </a:lnTo>
                  <a:lnTo>
                    <a:pt x="577850" y="28701"/>
                  </a:lnTo>
                  <a:lnTo>
                    <a:pt x="577850" y="143510"/>
                  </a:lnTo>
                  <a:lnTo>
                    <a:pt x="575597" y="154618"/>
                  </a:lnTo>
                  <a:lnTo>
                    <a:pt x="569452" y="163702"/>
                  </a:lnTo>
                  <a:lnTo>
                    <a:pt x="560329" y="169834"/>
                  </a:lnTo>
                  <a:lnTo>
                    <a:pt x="549148" y="172085"/>
                  </a:lnTo>
                  <a:lnTo>
                    <a:pt x="28701" y="172085"/>
                  </a:lnTo>
                  <a:lnTo>
                    <a:pt x="17520" y="169834"/>
                  </a:lnTo>
                  <a:lnTo>
                    <a:pt x="8397" y="163702"/>
                  </a:lnTo>
                  <a:lnTo>
                    <a:pt x="2252" y="154618"/>
                  </a:lnTo>
                  <a:lnTo>
                    <a:pt x="0" y="143510"/>
                  </a:lnTo>
                  <a:lnTo>
                    <a:pt x="0" y="28701"/>
                  </a:lnTo>
                  <a:close/>
                </a:path>
              </a:pathLst>
            </a:custGeom>
            <a:ln w="28575">
              <a:solidFill>
                <a:srgbClr val="00AF5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959225" y="5021452"/>
              <a:ext cx="603250" cy="499745"/>
            </a:xfrm>
            <a:custGeom>
              <a:avLst/>
              <a:gdLst/>
              <a:ahLst/>
              <a:cxnLst/>
              <a:rect l="l" t="t" r="r" b="b"/>
              <a:pathLst>
                <a:path w="603250" h="499745">
                  <a:moveTo>
                    <a:pt x="0" y="83311"/>
                  </a:moveTo>
                  <a:lnTo>
                    <a:pt x="6552" y="50899"/>
                  </a:lnTo>
                  <a:lnTo>
                    <a:pt x="24415" y="24415"/>
                  </a:lnTo>
                  <a:lnTo>
                    <a:pt x="50899" y="6552"/>
                  </a:lnTo>
                  <a:lnTo>
                    <a:pt x="83312" y="0"/>
                  </a:lnTo>
                  <a:lnTo>
                    <a:pt x="519938" y="0"/>
                  </a:lnTo>
                  <a:lnTo>
                    <a:pt x="552350" y="6552"/>
                  </a:lnTo>
                  <a:lnTo>
                    <a:pt x="578834" y="24415"/>
                  </a:lnTo>
                  <a:lnTo>
                    <a:pt x="596697" y="50899"/>
                  </a:lnTo>
                  <a:lnTo>
                    <a:pt x="603250" y="83311"/>
                  </a:lnTo>
                  <a:lnTo>
                    <a:pt x="603250" y="416559"/>
                  </a:lnTo>
                  <a:lnTo>
                    <a:pt x="596697" y="448952"/>
                  </a:lnTo>
                  <a:lnTo>
                    <a:pt x="578834" y="475392"/>
                  </a:lnTo>
                  <a:lnTo>
                    <a:pt x="552350" y="493212"/>
                  </a:lnTo>
                  <a:lnTo>
                    <a:pt x="519938" y="499744"/>
                  </a:lnTo>
                  <a:lnTo>
                    <a:pt x="83312" y="499744"/>
                  </a:lnTo>
                  <a:lnTo>
                    <a:pt x="50899" y="493212"/>
                  </a:lnTo>
                  <a:lnTo>
                    <a:pt x="24415" y="475392"/>
                  </a:lnTo>
                  <a:lnTo>
                    <a:pt x="6552" y="448952"/>
                  </a:lnTo>
                  <a:lnTo>
                    <a:pt x="0" y="416559"/>
                  </a:lnTo>
                  <a:lnTo>
                    <a:pt x="0" y="83311"/>
                  </a:lnTo>
                  <a:close/>
                </a:path>
              </a:pathLst>
            </a:custGeom>
            <a:ln w="28575">
              <a:solidFill>
                <a:srgbClr val="006FC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21</a:t>
            </a:fld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186182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การตั้งค่าปุ่ม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1284477"/>
            <a:ext cx="2954274" cy="356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2110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2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การตั้งค่าการทำงานของปุ่ม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87" y="1640077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6" y="1654200"/>
            <a:ext cx="6309360" cy="2988510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การตั้งค่าปุ่ม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0"/>
              </a:spcBef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บนหน้าจอ </a:t>
            </a:r>
            <a:r>
              <a:rPr lang="th-TH" sz="1050" b="1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การจัดการเมนูแบบกำหนดเอง</a:t>
            </a:r>
            <a:r>
              <a:rPr lang="th-TH" sz="105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 คลิกชื่อของเมนูแบบกำหนดเองที่คุณได้ตั้งค่าปุ่มไว้</a:t>
            </a:r>
            <a:endParaRPr sz="1050" dirty="0">
              <a:latin typeface="SimSun"/>
              <a:cs typeface="SimSun"/>
            </a:endParaRPr>
          </a:p>
          <a:p>
            <a:pPr marL="546100" marR="875030" indent="-266700">
              <a:lnSpc>
                <a:spcPct val="162200"/>
              </a:lnSpc>
              <a:buFont typeface="SimSun"/>
              <a:buAutoNum type="arabicPeriod"/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บนหน้าจอ </a:t>
            </a:r>
            <a:r>
              <a:rPr lang="th-TH" sz="1050" b="1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การตั้งค่าเมนูแบบกำหนดเอง </a:t>
            </a:r>
            <a:r>
              <a:rPr lang="th-TH" sz="105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ให้คลิกชื่อปุ่มที่คุณต้องการแสดง </a:t>
            </a:r>
          </a:p>
          <a:p>
            <a:pPr marL="279400" marR="875030">
              <a:lnSpc>
                <a:spcPct val="162200"/>
              </a:lnSpc>
              <a:tabLst>
                <a:tab pos="546100" algn="l"/>
                <a:tab pos="546735" algn="l"/>
              </a:tabLst>
            </a:pPr>
            <a:r>
              <a:rPr lang="th-TH" sz="1050" dirty="0">
                <a:latin typeface="SimSun" panose="02010600030101010101" pitchFamily="2" charset="-122"/>
                <a:ea typeface="SimSun" panose="02010600030101010101" pitchFamily="2" charset="-122"/>
                <a:cs typeface="Microsoft YaHei UI"/>
              </a:rPr>
              <a:t>	หรือ</a:t>
            </a:r>
            <a:endParaRPr lang="th-TH" sz="1050" dirty="0">
              <a:latin typeface="SimSun" panose="02010600030101010101" pitchFamily="2" charset="-122"/>
              <a:ea typeface="SimSun" panose="02010600030101010101" pitchFamily="2" charset="-122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/>
                <a:ea typeface="ＭＳ Ｐゴシック" panose="020B0600070205080204" pitchFamily="34" charset="-128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sz="1050" spc="-5" dirty="0">
                <a:latin typeface="SimSun"/>
                <a:cs typeface="SimSun"/>
              </a:rPr>
              <a:t>เมนูด้านซ้าย </a:t>
            </a:r>
            <a:r>
              <a:rPr lang="th-TH" sz="1050" b="1" spc="-5" dirty="0">
                <a:latin typeface="SimSun"/>
                <a:cs typeface="SimSun"/>
              </a:rPr>
              <a:t>ชื่อเมนูแบบกำหนดเอง </a:t>
            </a:r>
            <a:r>
              <a:rPr lang="th-TH" sz="1050" spc="-5" dirty="0">
                <a:latin typeface="SimSun"/>
                <a:cs typeface="SimSun"/>
              </a:rPr>
              <a:t>คลิก (+) เพื่อขยายเมนู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lang="th-TH" sz="1050" spc="5" dirty="0">
                <a:latin typeface="SimSun"/>
                <a:cs typeface="SimSun"/>
              </a:rPr>
              <a:t>คลิกชื่อปุ่มที่คุณต้องการแสดง</a:t>
            </a:r>
          </a:p>
          <a:p>
            <a:pPr marL="278765">
              <a:lnSpc>
                <a:spcPct val="100000"/>
              </a:lnSpc>
              <a:spcBef>
                <a:spcPts val="720"/>
              </a:spcBef>
              <a:tabLst>
                <a:tab pos="546100" algn="l"/>
                <a:tab pos="546735" algn="l"/>
              </a:tabLst>
            </a:pPr>
            <a:r>
              <a:rPr lang="th-TH" sz="1050" spc="5" dirty="0">
                <a:latin typeface="SimSun"/>
                <a:cs typeface="SimSun"/>
              </a:rPr>
              <a:t>▼ </a:t>
            </a:r>
            <a:r>
              <a:rPr lang="th-TH" sz="1050" b="1" spc="5" dirty="0">
                <a:latin typeface="SimSun"/>
                <a:cs typeface="SimSun"/>
              </a:rPr>
              <a:t>คลิกปุ่มแก้ไข </a:t>
            </a:r>
            <a:r>
              <a:rPr lang="th-TH" sz="1050" spc="5" dirty="0">
                <a:latin typeface="SimSun"/>
                <a:cs typeface="SimSun"/>
              </a:rPr>
              <a:t>(</a:t>
            </a:r>
            <a:r>
              <a:rPr lang="en-US" sz="1050" spc="5" dirty="0">
                <a:latin typeface="SimSun"/>
                <a:cs typeface="SimSun"/>
              </a:rPr>
              <a:t>  </a:t>
            </a:r>
            <a:r>
              <a:rPr lang="th-TH" sz="1050" spc="5" dirty="0">
                <a:latin typeface="SimSun"/>
                <a:cs typeface="SimSun"/>
              </a:rPr>
              <a:t> </a:t>
            </a:r>
            <a:r>
              <a:rPr lang="en-US" sz="1050" spc="5" dirty="0">
                <a:latin typeface="SimSun"/>
                <a:cs typeface="SimSun"/>
              </a:rPr>
              <a:t> </a:t>
            </a:r>
            <a:r>
              <a:rPr lang="th-TH" sz="1050" spc="5" dirty="0">
                <a:latin typeface="SimSun"/>
                <a:cs typeface="SimSun"/>
              </a:rPr>
              <a:t>) ใต้การตั้งค่าการทำงาน แก้ไขและคลิกปุ่ม</a:t>
            </a:r>
            <a:r>
              <a:rPr lang="th-TH" sz="1050" b="1" spc="5" dirty="0">
                <a:latin typeface="SimSun"/>
                <a:cs typeface="SimSun"/>
              </a:rPr>
              <a:t>ลงทะเบียน</a:t>
            </a:r>
            <a:endParaRPr sz="1300" b="1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50"/>
              </a:spcBef>
              <a:tabLst>
                <a:tab pos="279400" algn="l"/>
              </a:tabLst>
            </a:pPr>
            <a:r>
              <a:rPr sz="1050" spc="5" dirty="0">
                <a:latin typeface="MS Gothic"/>
                <a:cs typeface="MS Gothic"/>
              </a:rPr>
              <a:t>※	</a:t>
            </a:r>
            <a:r>
              <a:rPr lang="th-TH" sz="1050" spc="-260" dirty="0">
                <a:latin typeface="SimSun"/>
                <a:cs typeface="SimSun"/>
              </a:rPr>
              <a:t> </a:t>
            </a:r>
            <a:r>
              <a:rPr lang="th-TH" sz="1050" dirty="0">
                <a:latin typeface="SimSun"/>
                <a:cs typeface="SimSun"/>
              </a:rPr>
              <a:t>สำหรับการตั้งค่าการทำงานของปุ่ม </a:t>
            </a:r>
            <a:r>
              <a:rPr lang="th-TH" sz="1050" b="1" dirty="0">
                <a:latin typeface="SimSun"/>
                <a:cs typeface="SimSun"/>
              </a:rPr>
              <a:t>โปรดดูเอกสาร </a:t>
            </a:r>
            <a:r>
              <a:rPr lang="th-TH" sz="1050" dirty="0">
                <a:latin typeface="SimSun"/>
                <a:cs typeface="SimSun"/>
              </a:rPr>
              <a:t>"คู่มือการใช้งานเมนูแบบกำหนดเองของ </a:t>
            </a:r>
            <a:r>
              <a:rPr lang="en-US" sz="1050" dirty="0" err="1">
                <a:latin typeface="SimSun"/>
                <a:cs typeface="SimSun"/>
              </a:rPr>
              <a:t>ConMas</a:t>
            </a:r>
            <a:r>
              <a:rPr lang="en-US" sz="1050" dirty="0">
                <a:latin typeface="SimSun"/>
                <a:cs typeface="SimSun"/>
              </a:rPr>
              <a:t> Manager"</a:t>
            </a:r>
            <a:endParaRPr sz="1050" dirty="0">
              <a:latin typeface="SimSun"/>
              <a:cs typeface="SimSu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55254" y="4038150"/>
            <a:ext cx="222796" cy="16601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43205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การตั้งค่าเมนูปกติ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5987" y="928064"/>
            <a:ext cx="6229985" cy="464184"/>
          </a:xfrm>
          <a:custGeom>
            <a:avLst/>
            <a:gdLst/>
            <a:ahLst/>
            <a:cxnLst/>
            <a:rect l="l" t="t" r="r" b="b"/>
            <a:pathLst>
              <a:path w="6229984" h="464184">
                <a:moveTo>
                  <a:pt x="6229858" y="0"/>
                </a:moveTo>
                <a:lnTo>
                  <a:pt x="0" y="0"/>
                </a:lnTo>
                <a:lnTo>
                  <a:pt x="0" y="463600"/>
                </a:lnTo>
                <a:lnTo>
                  <a:pt x="6229858" y="463600"/>
                </a:lnTo>
                <a:lnTo>
                  <a:pt x="6229858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การตั้งค่าเมนูปกติ</a:t>
            </a:r>
            <a:endParaRPr sz="1600" dirty="0">
              <a:latin typeface="Microsoft JhengHei"/>
              <a:cs typeface="Microsoft JhengHe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53796" y="915923"/>
            <a:ext cx="6254750" cy="488315"/>
          </a:xfrm>
          <a:custGeom>
            <a:avLst/>
            <a:gdLst/>
            <a:ahLst/>
            <a:cxnLst/>
            <a:rect l="l" t="t" r="r" b="b"/>
            <a:pathLst>
              <a:path w="6254750" h="488315">
                <a:moveTo>
                  <a:pt x="6254242" y="0"/>
                </a:moveTo>
                <a:lnTo>
                  <a:pt x="6242050" y="0"/>
                </a:lnTo>
                <a:lnTo>
                  <a:pt x="6242050" y="12192"/>
                </a:lnTo>
                <a:lnTo>
                  <a:pt x="6242050" y="475742"/>
                </a:lnTo>
                <a:lnTo>
                  <a:pt x="12192" y="475742"/>
                </a:lnTo>
                <a:lnTo>
                  <a:pt x="12192" y="12192"/>
                </a:lnTo>
                <a:lnTo>
                  <a:pt x="6242050" y="12192"/>
                </a:ln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5742"/>
                </a:lnTo>
                <a:lnTo>
                  <a:pt x="0" y="487934"/>
                </a:lnTo>
                <a:lnTo>
                  <a:pt x="12192" y="487934"/>
                </a:lnTo>
                <a:lnTo>
                  <a:pt x="6242050" y="487934"/>
                </a:lnTo>
                <a:lnTo>
                  <a:pt x="6254242" y="487934"/>
                </a:lnTo>
                <a:lnTo>
                  <a:pt x="6254242" y="475742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1576" y="1498752"/>
            <a:ext cx="6207760" cy="1148007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lang="th-TH" sz="1050" dirty="0">
                <a:latin typeface="Microsoft YaHei UI"/>
                <a:cs typeface="Microsoft YaHei UI"/>
              </a:rPr>
              <a:t>แสดงหน้าจอ</a:t>
            </a:r>
            <a:r>
              <a:rPr lang="en-US" sz="1050" dirty="0">
                <a:latin typeface="Microsoft YaHei UI"/>
                <a:cs typeface="Microsoft YaHei UI"/>
              </a:rPr>
              <a:t> </a:t>
            </a:r>
            <a:r>
              <a:rPr lang="th-TH" sz="1050" b="1" dirty="0">
                <a:latin typeface="Microsoft YaHei UI"/>
                <a:cs typeface="Microsoft YaHei UI"/>
              </a:rPr>
              <a:t>การตั้งค่าเมนูปกติ</a:t>
            </a:r>
            <a:endParaRPr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AutoNum type="arabicPeriod"/>
              <a:tabLst>
                <a:tab pos="546100" algn="l"/>
                <a:tab pos="546735" algn="l"/>
              </a:tabLst>
            </a:pP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คลิก </a:t>
            </a:r>
            <a:r>
              <a:rPr kumimoji="0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ConMas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 Manager &gt; </a:t>
            </a:r>
            <a:r>
              <a:rPr kumimoji="0" lang="th-TH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เมนูกำหนดเอง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 </a:t>
            </a:r>
            <a:r>
              <a:rPr kumimoji="0" lang="th-TH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Sun" panose="02010600030101010101" pitchFamily="2" charset="-122"/>
                <a:ea typeface="SimSun" panose="02010600030101010101" pitchFamily="2" charset="-122"/>
                <a:cs typeface="SimSun"/>
              </a:rPr>
              <a:t>เมนูด้านบน</a:t>
            </a:r>
            <a:endParaRPr sz="1050" dirty="0">
              <a:latin typeface="SimSun"/>
              <a:cs typeface="SimSun"/>
            </a:endParaRPr>
          </a:p>
          <a:p>
            <a:pPr marL="12700" marR="1339850">
              <a:lnSpc>
                <a:spcPts val="2050"/>
              </a:lnSpc>
              <a:spcBef>
                <a:spcPts val="130"/>
              </a:spcBef>
              <a:tabLst>
                <a:tab pos="546100" algn="l"/>
                <a:tab pos="546735" algn="l"/>
                <a:tab pos="867410" algn="l"/>
              </a:tabLst>
            </a:pPr>
            <a:r>
              <a:rPr lang="en-US" sz="1050" dirty="0">
                <a:latin typeface="SimSun"/>
                <a:cs typeface="SimSun"/>
              </a:rPr>
              <a:t>    2. </a:t>
            </a:r>
            <a:r>
              <a:rPr lang="th-TH" sz="1050" dirty="0">
                <a:latin typeface="SimSun"/>
                <a:cs typeface="SimSun"/>
              </a:rPr>
              <a:t>คลิกที่เมนูด้านซ้าย เมนูปกติ </a:t>
            </a:r>
            <a:r>
              <a:rPr lang="th-TH" sz="1050" b="1" dirty="0">
                <a:latin typeface="SimSun"/>
                <a:cs typeface="SimSun"/>
              </a:rPr>
              <a:t>คลิกปุ่มแก้ไข </a:t>
            </a:r>
            <a:r>
              <a:rPr lang="th-TH" sz="1050" dirty="0">
                <a:latin typeface="SimSun"/>
                <a:cs typeface="SimSun"/>
              </a:rPr>
              <a:t>( </a:t>
            </a:r>
            <a:r>
              <a:rPr lang="en-US" sz="1050" dirty="0">
                <a:latin typeface="SimSun"/>
                <a:cs typeface="SimSun"/>
              </a:rPr>
              <a:t>   </a:t>
            </a:r>
            <a:r>
              <a:rPr lang="th-TH" sz="1050" dirty="0">
                <a:latin typeface="SimSun"/>
                <a:cs typeface="SimSun"/>
              </a:rPr>
              <a:t>)</a:t>
            </a:r>
          </a:p>
          <a:p>
            <a:pPr marL="12700" marR="1339850">
              <a:lnSpc>
                <a:spcPts val="2050"/>
              </a:lnSpc>
              <a:spcBef>
                <a:spcPts val="130"/>
              </a:spcBef>
              <a:tabLst>
                <a:tab pos="546100" algn="l"/>
                <a:tab pos="546735" algn="l"/>
                <a:tab pos="867410" algn="l"/>
              </a:tabLst>
            </a:pPr>
            <a:r>
              <a:rPr lang="th-TH" sz="1050" dirty="0">
                <a:latin typeface="SimSun"/>
                <a:cs typeface="SimSun"/>
              </a:rPr>
              <a:t>แก้ไขและคลิกปุ่ม</a:t>
            </a:r>
            <a:r>
              <a:rPr lang="th-TH" sz="1050" b="1" dirty="0">
                <a:latin typeface="SimSun"/>
                <a:cs typeface="SimSun"/>
              </a:rPr>
              <a:t>ลงทะเบียน</a:t>
            </a:r>
            <a:endParaRPr sz="1050" b="1" dirty="0">
              <a:latin typeface="SimSun"/>
              <a:cs typeface="SimSu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269182"/>
              </p:ext>
            </p:extLst>
          </p:nvPr>
        </p:nvGraphicFramePr>
        <p:xfrm>
          <a:off x="684276" y="6339204"/>
          <a:ext cx="6207760" cy="28790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8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8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04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dirty="0">
                          <a:latin typeface="Microsoft YaHei UI"/>
                          <a:cs typeface="Microsoft YaHei UI"/>
                        </a:rPr>
                        <a:t>ชื่อรายการ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dirty="0">
                          <a:latin typeface="Microsoft YaHei UI"/>
                          <a:cs typeface="Microsoft YaHei UI"/>
                        </a:rPr>
                        <a:t>คำอธิบาย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523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การปรับแต่งเมนูปกติ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2705735">
                        <a:lnSpc>
                          <a:spcPts val="1820"/>
                        </a:lnSpc>
                        <a:spcBef>
                          <a:spcPts val="40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ไม่มีการปรับแต่ง: ไม่มีสิ่งใดปรากฏ รูปภาพ: แสดงรูปภาพที่ตั้งไว้</a:t>
                      </a:r>
                    </a:p>
                    <a:p>
                      <a:pPr marL="66675" marR="2705735">
                        <a:lnSpc>
                          <a:spcPts val="1820"/>
                        </a:lnSpc>
                        <a:spcBef>
                          <a:spcPts val="40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ข้อความ: แสดงข้อความที่ตั้งไว้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50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0437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ชื่อ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ขนาดตัวอักษร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ตัวอักษรหนา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ตัวอักษร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สี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b="0" spc="0" dirty="0">
                          <a:latin typeface="Microsoft YaHei UI"/>
                          <a:cs typeface="Microsoft YaHei UI"/>
                        </a:rPr>
                        <a:t>หากคุณเลือกข้อความในกำหนดเมนูปกติเอง ให้ตั้งชื่อเรื่องที่จะแสดง</a:t>
                      </a:r>
                      <a:endParaRPr sz="900" b="0" spc="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358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ภาพโลโก้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437515">
                        <a:lnSpc>
                          <a:spcPts val="1820"/>
                        </a:lnSpc>
                        <a:spcBef>
                          <a:spcPts val="30"/>
                        </a:spcBef>
                      </a:pPr>
                      <a:r>
                        <a:rPr lang="th-TH" sz="900" b="0" spc="0" dirty="0">
                          <a:latin typeface="Microsoft YaHei UI"/>
                          <a:cs typeface="Microsoft YaHei UI"/>
                        </a:rPr>
                        <a:t>หากคุณเลือกรูปภาพในกำหนดเมนูปกติเอง ให้ตั้งค่ารูปภาพที่จะแสดง รูปแบบภาพที่กำหนดค่าได้: </a:t>
                      </a:r>
                      <a:r>
                        <a:rPr lang="en-US" sz="900" b="0" spc="0" dirty="0">
                          <a:latin typeface="Microsoft YaHei UI"/>
                          <a:cs typeface="Microsoft YaHei UI"/>
                        </a:rPr>
                        <a:t>bitmap</a:t>
                      </a:r>
                      <a:r>
                        <a:rPr lang="th-TH" sz="900" b="0" spc="0" dirty="0">
                          <a:latin typeface="Microsoft YaHei UI"/>
                          <a:cs typeface="Microsoft YaHei UI"/>
                        </a:rPr>
                        <a:t>, </a:t>
                      </a:r>
                      <a:r>
                        <a:rPr lang="en-US" sz="900" b="0" spc="0" dirty="0">
                          <a:latin typeface="Microsoft YaHei UI"/>
                          <a:cs typeface="Microsoft YaHei UI"/>
                        </a:rPr>
                        <a:t>PNG, GIF, JPEG</a:t>
                      </a:r>
                      <a:endParaRPr sz="900" b="0" spc="0" dirty="0">
                        <a:latin typeface="SimSun"/>
                        <a:cs typeface="SimSun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10585" y="2154701"/>
            <a:ext cx="222796" cy="16635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1525" y="2900933"/>
            <a:ext cx="2639060" cy="3116326"/>
          </a:xfrm>
          <a:prstGeom prst="rect">
            <a:avLst/>
          </a:prstGeom>
        </p:spPr>
      </p:pic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762000" y="2891345"/>
          <a:ext cx="6073775" cy="31259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48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75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25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69334" y="2900933"/>
            <a:ext cx="3266440" cy="2449829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3559873" y="2891345"/>
            <a:ext cx="3285490" cy="2468880"/>
            <a:chOff x="3559873" y="2891345"/>
            <a:chExt cx="3285490" cy="2468880"/>
          </a:xfrm>
        </p:grpSpPr>
        <p:sp>
          <p:nvSpPr>
            <p:cNvPr id="13" name="object 13"/>
            <p:cNvSpPr/>
            <p:nvPr/>
          </p:nvSpPr>
          <p:spPr>
            <a:xfrm>
              <a:off x="3564635" y="2896107"/>
              <a:ext cx="3275965" cy="2459355"/>
            </a:xfrm>
            <a:custGeom>
              <a:avLst/>
              <a:gdLst/>
              <a:ahLst/>
              <a:cxnLst/>
              <a:rect l="l" t="t" r="r" b="b"/>
              <a:pathLst>
                <a:path w="3275965" h="2459354">
                  <a:moveTo>
                    <a:pt x="0" y="2459354"/>
                  </a:moveTo>
                  <a:lnTo>
                    <a:pt x="3275965" y="2459354"/>
                  </a:lnTo>
                  <a:lnTo>
                    <a:pt x="3275965" y="0"/>
                  </a:lnTo>
                  <a:lnTo>
                    <a:pt x="0" y="0"/>
                  </a:lnTo>
                  <a:lnTo>
                    <a:pt x="0" y="245935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649469" y="3366134"/>
              <a:ext cx="2147570" cy="1699260"/>
            </a:xfrm>
            <a:custGeom>
              <a:avLst/>
              <a:gdLst/>
              <a:ahLst/>
              <a:cxnLst/>
              <a:rect l="l" t="t" r="r" b="b"/>
              <a:pathLst>
                <a:path w="2147570" h="1699260">
                  <a:moveTo>
                    <a:pt x="0" y="283209"/>
                  </a:moveTo>
                  <a:lnTo>
                    <a:pt x="3705" y="237259"/>
                  </a:lnTo>
                  <a:lnTo>
                    <a:pt x="14433" y="193673"/>
                  </a:lnTo>
                  <a:lnTo>
                    <a:pt x="31601" y="153036"/>
                  </a:lnTo>
                  <a:lnTo>
                    <a:pt x="54628" y="115927"/>
                  </a:lnTo>
                  <a:lnTo>
                    <a:pt x="82930" y="82930"/>
                  </a:lnTo>
                  <a:lnTo>
                    <a:pt x="115927" y="54628"/>
                  </a:lnTo>
                  <a:lnTo>
                    <a:pt x="153036" y="31601"/>
                  </a:lnTo>
                  <a:lnTo>
                    <a:pt x="193673" y="14433"/>
                  </a:lnTo>
                  <a:lnTo>
                    <a:pt x="237259" y="3705"/>
                  </a:lnTo>
                  <a:lnTo>
                    <a:pt x="283209" y="0"/>
                  </a:lnTo>
                  <a:lnTo>
                    <a:pt x="1864359" y="0"/>
                  </a:lnTo>
                  <a:lnTo>
                    <a:pt x="1910310" y="3705"/>
                  </a:lnTo>
                  <a:lnTo>
                    <a:pt x="1953896" y="14433"/>
                  </a:lnTo>
                  <a:lnTo>
                    <a:pt x="1994533" y="31601"/>
                  </a:lnTo>
                  <a:lnTo>
                    <a:pt x="2031642" y="54628"/>
                  </a:lnTo>
                  <a:lnTo>
                    <a:pt x="2064638" y="82931"/>
                  </a:lnTo>
                  <a:lnTo>
                    <a:pt x="2092941" y="115927"/>
                  </a:lnTo>
                  <a:lnTo>
                    <a:pt x="2115968" y="153036"/>
                  </a:lnTo>
                  <a:lnTo>
                    <a:pt x="2133136" y="193673"/>
                  </a:lnTo>
                  <a:lnTo>
                    <a:pt x="2143864" y="237259"/>
                  </a:lnTo>
                  <a:lnTo>
                    <a:pt x="2147570" y="283209"/>
                  </a:lnTo>
                  <a:lnTo>
                    <a:pt x="2147570" y="1416050"/>
                  </a:lnTo>
                  <a:lnTo>
                    <a:pt x="2143864" y="1462000"/>
                  </a:lnTo>
                  <a:lnTo>
                    <a:pt x="2133136" y="1505586"/>
                  </a:lnTo>
                  <a:lnTo>
                    <a:pt x="2115968" y="1546223"/>
                  </a:lnTo>
                  <a:lnTo>
                    <a:pt x="2092941" y="1583332"/>
                  </a:lnTo>
                  <a:lnTo>
                    <a:pt x="2064638" y="1616328"/>
                  </a:lnTo>
                  <a:lnTo>
                    <a:pt x="2031642" y="1644631"/>
                  </a:lnTo>
                  <a:lnTo>
                    <a:pt x="1994533" y="1667658"/>
                  </a:lnTo>
                  <a:lnTo>
                    <a:pt x="1953896" y="1684826"/>
                  </a:lnTo>
                  <a:lnTo>
                    <a:pt x="1910310" y="1695554"/>
                  </a:lnTo>
                  <a:lnTo>
                    <a:pt x="1864359" y="1699260"/>
                  </a:lnTo>
                  <a:lnTo>
                    <a:pt x="283209" y="1699260"/>
                  </a:lnTo>
                  <a:lnTo>
                    <a:pt x="237259" y="1695554"/>
                  </a:lnTo>
                  <a:lnTo>
                    <a:pt x="193673" y="1684826"/>
                  </a:lnTo>
                  <a:lnTo>
                    <a:pt x="153036" y="1667658"/>
                  </a:lnTo>
                  <a:lnTo>
                    <a:pt x="115927" y="1644631"/>
                  </a:lnTo>
                  <a:lnTo>
                    <a:pt x="82930" y="1616328"/>
                  </a:lnTo>
                  <a:lnTo>
                    <a:pt x="54628" y="1583332"/>
                  </a:lnTo>
                  <a:lnTo>
                    <a:pt x="31601" y="1546223"/>
                  </a:lnTo>
                  <a:lnTo>
                    <a:pt x="14433" y="1505586"/>
                  </a:lnTo>
                  <a:lnTo>
                    <a:pt x="3705" y="1462000"/>
                  </a:lnTo>
                  <a:lnTo>
                    <a:pt x="0" y="1416050"/>
                  </a:lnTo>
                  <a:lnTo>
                    <a:pt x="0" y="283209"/>
                  </a:lnTo>
                  <a:close/>
                </a:path>
              </a:pathLst>
            </a:custGeom>
            <a:ln w="28574">
              <a:solidFill>
                <a:srgbClr val="EC7C3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922655" y="3693794"/>
            <a:ext cx="2440940" cy="1923414"/>
          </a:xfrm>
          <a:custGeom>
            <a:avLst/>
            <a:gdLst/>
            <a:ahLst/>
            <a:cxnLst/>
            <a:rect l="l" t="t" r="r" b="b"/>
            <a:pathLst>
              <a:path w="2440940" h="1923414">
                <a:moveTo>
                  <a:pt x="0" y="320548"/>
                </a:moveTo>
                <a:lnTo>
                  <a:pt x="3475" y="273178"/>
                </a:lnTo>
                <a:lnTo>
                  <a:pt x="13572" y="227967"/>
                </a:lnTo>
                <a:lnTo>
                  <a:pt x="29794" y="185411"/>
                </a:lnTo>
                <a:lnTo>
                  <a:pt x="51645" y="146004"/>
                </a:lnTo>
                <a:lnTo>
                  <a:pt x="78630" y="110243"/>
                </a:lnTo>
                <a:lnTo>
                  <a:pt x="110252" y="78623"/>
                </a:lnTo>
                <a:lnTo>
                  <a:pt x="146016" y="51641"/>
                </a:lnTo>
                <a:lnTo>
                  <a:pt x="185426" y="29791"/>
                </a:lnTo>
                <a:lnTo>
                  <a:pt x="227986" y="13571"/>
                </a:lnTo>
                <a:lnTo>
                  <a:pt x="273200" y="3475"/>
                </a:lnTo>
                <a:lnTo>
                  <a:pt x="320573" y="0"/>
                </a:lnTo>
                <a:lnTo>
                  <a:pt x="2120392" y="0"/>
                </a:lnTo>
                <a:lnTo>
                  <a:pt x="2167761" y="3475"/>
                </a:lnTo>
                <a:lnTo>
                  <a:pt x="2212972" y="13571"/>
                </a:lnTo>
                <a:lnTo>
                  <a:pt x="2255528" y="29791"/>
                </a:lnTo>
                <a:lnTo>
                  <a:pt x="2294935" y="51641"/>
                </a:lnTo>
                <a:lnTo>
                  <a:pt x="2330696" y="78623"/>
                </a:lnTo>
                <a:lnTo>
                  <a:pt x="2362316" y="110243"/>
                </a:lnTo>
                <a:lnTo>
                  <a:pt x="2389298" y="146004"/>
                </a:lnTo>
                <a:lnTo>
                  <a:pt x="2411148" y="185411"/>
                </a:lnTo>
                <a:lnTo>
                  <a:pt x="2427368" y="227967"/>
                </a:lnTo>
                <a:lnTo>
                  <a:pt x="2437464" y="273178"/>
                </a:lnTo>
                <a:lnTo>
                  <a:pt x="2440940" y="320548"/>
                </a:lnTo>
                <a:lnTo>
                  <a:pt x="2440940" y="1602867"/>
                </a:lnTo>
                <a:lnTo>
                  <a:pt x="2437464" y="1650236"/>
                </a:lnTo>
                <a:lnTo>
                  <a:pt x="2427368" y="1695447"/>
                </a:lnTo>
                <a:lnTo>
                  <a:pt x="2411148" y="1738003"/>
                </a:lnTo>
                <a:lnTo>
                  <a:pt x="2389298" y="1777410"/>
                </a:lnTo>
                <a:lnTo>
                  <a:pt x="2362316" y="1813171"/>
                </a:lnTo>
                <a:lnTo>
                  <a:pt x="2330696" y="1844791"/>
                </a:lnTo>
                <a:lnTo>
                  <a:pt x="2294935" y="1871773"/>
                </a:lnTo>
                <a:lnTo>
                  <a:pt x="2255528" y="1893623"/>
                </a:lnTo>
                <a:lnTo>
                  <a:pt x="2212972" y="1909843"/>
                </a:lnTo>
                <a:lnTo>
                  <a:pt x="2167761" y="1919939"/>
                </a:lnTo>
                <a:lnTo>
                  <a:pt x="2120392" y="1923415"/>
                </a:lnTo>
                <a:lnTo>
                  <a:pt x="320573" y="1923415"/>
                </a:lnTo>
                <a:lnTo>
                  <a:pt x="273200" y="1919939"/>
                </a:lnTo>
                <a:lnTo>
                  <a:pt x="227986" y="1909843"/>
                </a:lnTo>
                <a:lnTo>
                  <a:pt x="185426" y="1893623"/>
                </a:lnTo>
                <a:lnTo>
                  <a:pt x="146016" y="1871773"/>
                </a:lnTo>
                <a:lnTo>
                  <a:pt x="110252" y="1844791"/>
                </a:lnTo>
                <a:lnTo>
                  <a:pt x="78630" y="1813171"/>
                </a:lnTo>
                <a:lnTo>
                  <a:pt x="51645" y="1777410"/>
                </a:lnTo>
                <a:lnTo>
                  <a:pt x="29794" y="1738003"/>
                </a:lnTo>
                <a:lnTo>
                  <a:pt x="13572" y="1695447"/>
                </a:lnTo>
                <a:lnTo>
                  <a:pt x="3475" y="1650236"/>
                </a:lnTo>
                <a:lnTo>
                  <a:pt x="0" y="1602867"/>
                </a:lnTo>
                <a:lnTo>
                  <a:pt x="0" y="320548"/>
                </a:lnTo>
                <a:close/>
              </a:path>
            </a:pathLst>
          </a:custGeom>
          <a:ln w="28575">
            <a:solidFill>
              <a:srgbClr val="EC7C3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23</a:t>
            </a:fld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42496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การแสดงเมนูแบบกำหนดเองของ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-Reporter: iPad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5987" y="928064"/>
            <a:ext cx="6229985" cy="464184"/>
          </a:xfrm>
          <a:custGeom>
            <a:avLst/>
            <a:gdLst/>
            <a:ahLst/>
            <a:cxnLst/>
            <a:rect l="l" t="t" r="r" b="b"/>
            <a:pathLst>
              <a:path w="6229984" h="464184">
                <a:moveTo>
                  <a:pt x="6229858" y="0"/>
                </a:moveTo>
                <a:lnTo>
                  <a:pt x="0" y="0"/>
                </a:lnTo>
                <a:lnTo>
                  <a:pt x="0" y="463600"/>
                </a:lnTo>
                <a:lnTo>
                  <a:pt x="6229858" y="463600"/>
                </a:lnTo>
                <a:lnTo>
                  <a:pt x="6229858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S Gothic"/>
                <a:cs typeface="MS Gothic"/>
              </a:rPr>
              <a:t>การแสดงเมนูแบบกำหนดเองของ </a:t>
            </a:r>
            <a:r>
              <a:rPr lang="en-US" sz="1600" b="1" spc="-5" dirty="0" err="1">
                <a:solidFill>
                  <a:srgbClr val="FFFFFF"/>
                </a:solidFill>
                <a:latin typeface="MS Gothic"/>
                <a:cs typeface="MS Gothic"/>
              </a:rPr>
              <a:t>i</a:t>
            </a:r>
            <a:r>
              <a:rPr lang="en-US" sz="1600" b="1" spc="-5" dirty="0">
                <a:solidFill>
                  <a:srgbClr val="FFFFFF"/>
                </a:solidFill>
                <a:latin typeface="MS Gothic"/>
                <a:cs typeface="MS Gothic"/>
              </a:rPr>
              <a:t>-Reporter: iPad</a:t>
            </a:r>
            <a:endParaRPr sz="1600" dirty="0">
              <a:latin typeface="MS Gothic"/>
              <a:cs typeface="MS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53796" y="915923"/>
            <a:ext cx="6254750" cy="488315"/>
          </a:xfrm>
          <a:custGeom>
            <a:avLst/>
            <a:gdLst/>
            <a:ahLst/>
            <a:cxnLst/>
            <a:rect l="l" t="t" r="r" b="b"/>
            <a:pathLst>
              <a:path w="6254750" h="488315">
                <a:moveTo>
                  <a:pt x="6254242" y="0"/>
                </a:moveTo>
                <a:lnTo>
                  <a:pt x="6242050" y="0"/>
                </a:lnTo>
                <a:lnTo>
                  <a:pt x="6242050" y="12192"/>
                </a:lnTo>
                <a:lnTo>
                  <a:pt x="6242050" y="475742"/>
                </a:lnTo>
                <a:lnTo>
                  <a:pt x="12192" y="475742"/>
                </a:lnTo>
                <a:lnTo>
                  <a:pt x="12192" y="12192"/>
                </a:lnTo>
                <a:lnTo>
                  <a:pt x="6242050" y="12192"/>
                </a:ln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5742"/>
                </a:lnTo>
                <a:lnTo>
                  <a:pt x="0" y="487934"/>
                </a:lnTo>
                <a:lnTo>
                  <a:pt x="12192" y="487934"/>
                </a:lnTo>
                <a:lnTo>
                  <a:pt x="6242050" y="487934"/>
                </a:lnTo>
                <a:lnTo>
                  <a:pt x="6254242" y="487934"/>
                </a:lnTo>
                <a:lnTo>
                  <a:pt x="6254242" y="475742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605521"/>
              </p:ext>
            </p:extLst>
          </p:nvPr>
        </p:nvGraphicFramePr>
        <p:xfrm>
          <a:off x="684276" y="6343776"/>
          <a:ext cx="6207760" cy="15871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8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8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0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dirty="0">
                          <a:latin typeface="Microsoft YaHei UI"/>
                          <a:cs typeface="Microsoft YaHei UI"/>
                        </a:rPr>
                        <a:t>ไอคอน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dirty="0">
                          <a:latin typeface="Microsoft YaHei UI"/>
                          <a:cs typeface="Microsoft YaHei UI"/>
                        </a:rPr>
                        <a:t>คำอธิบาย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8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0" spc="-5" dirty="0">
                          <a:latin typeface="Microsoft YaHei UI"/>
                          <a:cs typeface="Microsoft YaHei UI"/>
                        </a:rPr>
                        <a:t>สลับระหว่างเมนูกำหนดเองและเมนูปกติ</a:t>
                      </a:r>
                      <a:endParaRPr sz="900" b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8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อัปเดตเมนูที่คุณกำหนดเอง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39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แสดงรายการเมนูแบบกำหนดเอง</a:t>
                      </a: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แสดงเมนูกำหนดเองที่แตะ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399" y="6705464"/>
            <a:ext cx="235563" cy="25697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48900" y="7096980"/>
            <a:ext cx="183726" cy="224554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853122" y="1638490"/>
            <a:ext cx="5863590" cy="4402455"/>
            <a:chOff x="853122" y="1638490"/>
            <a:chExt cx="5863590" cy="440245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647" y="1647951"/>
              <a:ext cx="5844540" cy="438340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57885" y="1643252"/>
              <a:ext cx="5854065" cy="4392930"/>
            </a:xfrm>
            <a:custGeom>
              <a:avLst/>
              <a:gdLst/>
              <a:ahLst/>
              <a:cxnLst/>
              <a:rect l="l" t="t" r="r" b="b"/>
              <a:pathLst>
                <a:path w="5854065" h="4392930">
                  <a:moveTo>
                    <a:pt x="0" y="4392930"/>
                  </a:moveTo>
                  <a:lnTo>
                    <a:pt x="5854065" y="4392930"/>
                  </a:lnTo>
                  <a:lnTo>
                    <a:pt x="5854065" y="0"/>
                  </a:lnTo>
                  <a:lnTo>
                    <a:pt x="0" y="0"/>
                  </a:lnTo>
                  <a:lnTo>
                    <a:pt x="0" y="439293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38337" y="7537777"/>
            <a:ext cx="205198" cy="177212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24</a:t>
            </a:fld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47830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การแสดงเมนูแบบกำหนดเองของ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-Reporter: iPhone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5987" y="928064"/>
            <a:ext cx="6229985" cy="464184"/>
          </a:xfrm>
          <a:custGeom>
            <a:avLst/>
            <a:gdLst/>
            <a:ahLst/>
            <a:cxnLst/>
            <a:rect l="l" t="t" r="r" b="b"/>
            <a:pathLst>
              <a:path w="6229984" h="464184">
                <a:moveTo>
                  <a:pt x="6229858" y="0"/>
                </a:moveTo>
                <a:lnTo>
                  <a:pt x="0" y="0"/>
                </a:lnTo>
                <a:lnTo>
                  <a:pt x="0" y="463600"/>
                </a:lnTo>
                <a:lnTo>
                  <a:pt x="6229858" y="463600"/>
                </a:lnTo>
                <a:lnTo>
                  <a:pt x="6229858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S Gothic"/>
                <a:cs typeface="MS Gothic"/>
              </a:rPr>
              <a:t>การแสดงเมนูแบบกำหนดเองของ </a:t>
            </a:r>
            <a:r>
              <a:rPr lang="en-US" sz="1600" b="1" spc="-5" dirty="0" err="1">
                <a:solidFill>
                  <a:srgbClr val="FFFFFF"/>
                </a:solidFill>
                <a:latin typeface="MS Gothic"/>
                <a:cs typeface="MS Gothic"/>
              </a:rPr>
              <a:t>i</a:t>
            </a:r>
            <a:r>
              <a:rPr lang="en-US" sz="1600" b="1" spc="-5" dirty="0">
                <a:solidFill>
                  <a:srgbClr val="FFFFFF"/>
                </a:solidFill>
                <a:latin typeface="MS Gothic"/>
                <a:cs typeface="MS Gothic"/>
              </a:rPr>
              <a:t>-Reporter: iPhone</a:t>
            </a:r>
            <a:endParaRPr sz="1600" dirty="0">
              <a:latin typeface="MS Gothic"/>
              <a:cs typeface="MS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53796" y="915923"/>
            <a:ext cx="6254750" cy="488315"/>
          </a:xfrm>
          <a:custGeom>
            <a:avLst/>
            <a:gdLst/>
            <a:ahLst/>
            <a:cxnLst/>
            <a:rect l="l" t="t" r="r" b="b"/>
            <a:pathLst>
              <a:path w="6254750" h="488315">
                <a:moveTo>
                  <a:pt x="6254242" y="0"/>
                </a:moveTo>
                <a:lnTo>
                  <a:pt x="6242050" y="0"/>
                </a:lnTo>
                <a:lnTo>
                  <a:pt x="6242050" y="12192"/>
                </a:lnTo>
                <a:lnTo>
                  <a:pt x="6242050" y="475742"/>
                </a:lnTo>
                <a:lnTo>
                  <a:pt x="12192" y="475742"/>
                </a:lnTo>
                <a:lnTo>
                  <a:pt x="12192" y="12192"/>
                </a:lnTo>
                <a:lnTo>
                  <a:pt x="6242050" y="12192"/>
                </a:ln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5742"/>
                </a:lnTo>
                <a:lnTo>
                  <a:pt x="0" y="487934"/>
                </a:lnTo>
                <a:lnTo>
                  <a:pt x="12192" y="487934"/>
                </a:lnTo>
                <a:lnTo>
                  <a:pt x="6242050" y="487934"/>
                </a:lnTo>
                <a:lnTo>
                  <a:pt x="6254242" y="487934"/>
                </a:lnTo>
                <a:lnTo>
                  <a:pt x="6254242" y="475742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278956"/>
              </p:ext>
            </p:extLst>
          </p:nvPr>
        </p:nvGraphicFramePr>
        <p:xfrm>
          <a:off x="684276" y="6590665"/>
          <a:ext cx="6207760" cy="15871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8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8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19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dirty="0">
                          <a:latin typeface="Microsoft YaHei UI"/>
                          <a:cs typeface="Microsoft YaHei UI"/>
                        </a:rPr>
                        <a:t>ไอคอน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dirty="0">
                          <a:latin typeface="Microsoft YaHei UI"/>
                          <a:cs typeface="Microsoft YaHei UI"/>
                        </a:rPr>
                        <a:t>คำอธิบาย</a:t>
                      </a:r>
                      <a:endParaRPr sz="90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b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0" spc="-5" dirty="0">
                          <a:latin typeface="Microsoft YaHei UI"/>
                          <a:cs typeface="Microsoft YaHei UI"/>
                        </a:rPr>
                        <a:t>สลับระหว่างเมนูกำหนดเองและเมนูปกติ</a:t>
                      </a:r>
                      <a:endParaRPr sz="900" b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8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อัปเดตเมนูที่คุณกำหนดเอง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39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แสดงรายการเมนูแบบกำหนดเอง</a:t>
                      </a: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แสดงเมนูกำหนดเองที่แตะ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399" y="6953114"/>
            <a:ext cx="235563" cy="25697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48900" y="7344630"/>
            <a:ext cx="183726" cy="224554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2472372" y="1638490"/>
            <a:ext cx="2623820" cy="4650105"/>
            <a:chOff x="2472372" y="1638490"/>
            <a:chExt cx="2623820" cy="465010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81961" y="1647951"/>
              <a:ext cx="2604769" cy="463092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477135" y="1643252"/>
              <a:ext cx="2614295" cy="4640580"/>
            </a:xfrm>
            <a:custGeom>
              <a:avLst/>
              <a:gdLst/>
              <a:ahLst/>
              <a:cxnLst/>
              <a:rect l="l" t="t" r="r" b="b"/>
              <a:pathLst>
                <a:path w="2614295" h="4640580">
                  <a:moveTo>
                    <a:pt x="0" y="4640453"/>
                  </a:moveTo>
                  <a:lnTo>
                    <a:pt x="2614294" y="4640453"/>
                  </a:lnTo>
                  <a:lnTo>
                    <a:pt x="2614294" y="0"/>
                  </a:lnTo>
                  <a:lnTo>
                    <a:pt x="0" y="0"/>
                  </a:lnTo>
                  <a:lnTo>
                    <a:pt x="0" y="464045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56117" y="7794952"/>
            <a:ext cx="205198" cy="177212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25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37924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การตั้งค่าเมนูแบบกำหนดเอง (เวอร์ชัน 6.2 หรือใหม่กว่า) </a:t>
            </a:r>
            <a:r>
              <a:rPr sz="900" dirty="0">
                <a:solidFill>
                  <a:srgbClr val="585858"/>
                </a:solidFill>
                <a:latin typeface="SimSun"/>
                <a:cs typeface="SimSun"/>
              </a:rPr>
              <a:t>｜</a:t>
            </a:r>
            <a:r>
              <a:rPr sz="900" spc="150" dirty="0">
                <a:solidFill>
                  <a:srgbClr val="585858"/>
                </a:solidFill>
                <a:latin typeface="SimSun"/>
                <a:cs typeface="SimSun"/>
              </a:rPr>
              <a:t>C</a:t>
            </a:r>
            <a:r>
              <a:rPr sz="900" spc="80" dirty="0">
                <a:solidFill>
                  <a:srgbClr val="585858"/>
                </a:solidFill>
                <a:latin typeface="SimSun"/>
                <a:cs typeface="SimSun"/>
              </a:rPr>
              <a:t>o</a:t>
            </a:r>
            <a:r>
              <a:rPr sz="900" spc="100" dirty="0">
                <a:solidFill>
                  <a:srgbClr val="585858"/>
                </a:solidFill>
                <a:latin typeface="SimSun"/>
                <a:cs typeface="SimSun"/>
              </a:rPr>
              <a:t>n</a:t>
            </a:r>
            <a:r>
              <a:rPr sz="900" spc="290" dirty="0">
                <a:solidFill>
                  <a:srgbClr val="585858"/>
                </a:solidFill>
                <a:latin typeface="SimSun"/>
                <a:cs typeface="SimSun"/>
              </a:rPr>
              <a:t>M</a:t>
            </a:r>
            <a:r>
              <a:rPr sz="900" spc="75" dirty="0">
                <a:solidFill>
                  <a:srgbClr val="585858"/>
                </a:solidFill>
                <a:latin typeface="SimSun"/>
                <a:cs typeface="SimSun"/>
              </a:rPr>
              <a:t>a</a:t>
            </a:r>
            <a:r>
              <a:rPr sz="900" spc="-5" dirty="0">
                <a:solidFill>
                  <a:srgbClr val="585858"/>
                </a:solidFill>
                <a:latin typeface="SimSun"/>
                <a:cs typeface="SimSun"/>
              </a:rPr>
              <a:t>s</a:t>
            </a:r>
            <a:r>
              <a:rPr sz="900" spc="-155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sz="900" spc="-225" dirty="0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sz="900" spc="-55" dirty="0">
                <a:solidFill>
                  <a:srgbClr val="585858"/>
                </a:solidFill>
                <a:latin typeface="SimSun"/>
                <a:cs typeface="SimSun"/>
              </a:rPr>
              <a:t>-</a:t>
            </a:r>
            <a:r>
              <a:rPr sz="900" spc="145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r>
              <a:rPr sz="900" spc="60" dirty="0">
                <a:solidFill>
                  <a:srgbClr val="585858"/>
                </a:solidFill>
                <a:latin typeface="SimSun"/>
                <a:cs typeface="SimSun"/>
              </a:rPr>
              <a:t>e</a:t>
            </a:r>
            <a:r>
              <a:rPr sz="900" spc="95" dirty="0">
                <a:solidFill>
                  <a:srgbClr val="585858"/>
                </a:solidFill>
                <a:latin typeface="SimSun"/>
                <a:cs typeface="SimSun"/>
              </a:rPr>
              <a:t>p</a:t>
            </a:r>
            <a:r>
              <a:rPr sz="900" spc="80" dirty="0">
                <a:solidFill>
                  <a:srgbClr val="585858"/>
                </a:solidFill>
                <a:latin typeface="SimSun"/>
                <a:cs typeface="SimSun"/>
              </a:rPr>
              <a:t>o</a:t>
            </a:r>
            <a:r>
              <a:rPr sz="900" spc="-70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r>
              <a:rPr sz="900" spc="-120" dirty="0">
                <a:solidFill>
                  <a:srgbClr val="585858"/>
                </a:solidFill>
                <a:latin typeface="SimSun"/>
                <a:cs typeface="SimSun"/>
              </a:rPr>
              <a:t>t</a:t>
            </a:r>
            <a:r>
              <a:rPr sz="900" spc="60" dirty="0">
                <a:solidFill>
                  <a:srgbClr val="585858"/>
                </a:solidFill>
                <a:latin typeface="SimSun"/>
                <a:cs typeface="SimSun"/>
              </a:rPr>
              <a:t>e</a:t>
            </a:r>
            <a:r>
              <a:rPr sz="900" spc="-80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953769"/>
            <a:ext cx="6211570" cy="88027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dirty="0">
                <a:solidFill>
                  <a:srgbClr val="3379B7"/>
                </a:solidFill>
                <a:latin typeface="SimSun"/>
                <a:cs typeface="SimSun"/>
              </a:rPr>
              <a:t>สารบัญ</a:t>
            </a:r>
            <a:endParaRPr sz="180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2320"/>
              </a:spcBef>
            </a:pPr>
            <a:r>
              <a:rPr lang="th-TH" sz="1050" dirty="0">
                <a:latin typeface="SimSun"/>
                <a:cs typeface="SimSun"/>
              </a:rPr>
              <a:t>การแนะนำ</a:t>
            </a:r>
            <a:r>
              <a:rPr lang="en-US" sz="1050" dirty="0">
                <a:latin typeface="SimSun"/>
                <a:cs typeface="SimSun"/>
              </a:rPr>
              <a:t>  </a:t>
            </a:r>
            <a:r>
              <a:rPr sz="1050" spc="-160" dirty="0">
                <a:latin typeface="SimSun"/>
                <a:cs typeface="SimSun"/>
              </a:rPr>
              <a:t>..............................................................................................................</a:t>
            </a:r>
            <a:r>
              <a:rPr sz="1050" spc="-155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4</a:t>
            </a:r>
            <a:endParaRPr sz="105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30"/>
              </a:spcBef>
            </a:pPr>
            <a:r>
              <a:rPr lang="th-TH" sz="1050" dirty="0">
                <a:latin typeface="SimSun"/>
                <a:cs typeface="SimSun"/>
              </a:rPr>
              <a:t>ตั้งค่าเมนูแบบกำหนดเอง</a:t>
            </a:r>
            <a:r>
              <a:rPr lang="en-US" sz="1050" dirty="0">
                <a:latin typeface="SimSun"/>
                <a:cs typeface="SimSun"/>
              </a:rPr>
              <a:t>  </a:t>
            </a:r>
            <a:r>
              <a:rPr sz="1050" spc="-160" dirty="0">
                <a:latin typeface="SimSun"/>
                <a:cs typeface="SimSun"/>
              </a:rPr>
              <a:t>.....</a:t>
            </a:r>
            <a:r>
              <a:rPr lang="en-US" sz="1050" spc="-160" dirty="0">
                <a:latin typeface="SimSun"/>
                <a:cs typeface="SimSun"/>
              </a:rPr>
              <a:t>...</a:t>
            </a:r>
            <a:r>
              <a:rPr sz="1050" spc="-160" dirty="0">
                <a:latin typeface="SimSun"/>
                <a:cs typeface="SimSun"/>
              </a:rPr>
              <a:t>.......................................................................................</a:t>
            </a:r>
            <a:r>
              <a:rPr sz="1050" spc="-185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6</a:t>
            </a:r>
            <a:endParaRPr sz="105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35"/>
              </a:spcBef>
            </a:pPr>
            <a:r>
              <a:rPr lang="th-TH" sz="1050" dirty="0">
                <a:latin typeface="SimSun"/>
                <a:cs typeface="SimSun"/>
              </a:rPr>
              <a:t>เค้าโครงเมนูแบบกำหนดเอง</a:t>
            </a:r>
            <a:r>
              <a:rPr lang="en-US" sz="1050" dirty="0">
                <a:latin typeface="SimSun"/>
                <a:cs typeface="SimSun"/>
              </a:rPr>
              <a:t> </a:t>
            </a:r>
            <a:r>
              <a:rPr sz="1050" spc="-160" dirty="0">
                <a:latin typeface="SimSun"/>
                <a:cs typeface="SimSun"/>
              </a:rPr>
              <a:t>.............................................................................................</a:t>
            </a:r>
            <a:r>
              <a:rPr sz="1050" spc="-25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7</a:t>
            </a:r>
            <a:endParaRPr sz="105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20"/>
              </a:spcBef>
            </a:pPr>
            <a:r>
              <a:rPr lang="th-TH" sz="1050" dirty="0">
                <a:latin typeface="SimSun"/>
                <a:cs typeface="SimSun"/>
              </a:rPr>
              <a:t>วิธีตรวจสอบก่อนใช้งาน</a:t>
            </a:r>
            <a:r>
              <a:rPr sz="1050" dirty="0">
                <a:latin typeface="SimSun"/>
                <a:cs typeface="SimSun"/>
              </a:rPr>
              <a:t> </a:t>
            </a:r>
            <a:r>
              <a:rPr sz="1050" spc="-160" dirty="0">
                <a:latin typeface="SimSun"/>
                <a:cs typeface="SimSun"/>
              </a:rPr>
              <a:t>.................................................................................................</a:t>
            </a:r>
            <a:r>
              <a:rPr sz="1050" spc="-165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8</a:t>
            </a:r>
            <a:endParaRPr sz="105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30"/>
              </a:spcBef>
            </a:pPr>
            <a:r>
              <a:rPr lang="th-TH" sz="1050" spc="5" dirty="0">
                <a:latin typeface="SimSun"/>
                <a:cs typeface="SimSun"/>
              </a:rPr>
              <a:t>รายการหน้าจอการตั้งค่า</a:t>
            </a:r>
            <a:r>
              <a:rPr sz="1050" spc="-15" dirty="0">
                <a:latin typeface="SimSun"/>
                <a:cs typeface="SimSun"/>
              </a:rPr>
              <a:t> </a:t>
            </a:r>
            <a:r>
              <a:rPr sz="1050" spc="-160" dirty="0">
                <a:latin typeface="SimSun"/>
                <a:cs typeface="SimSun"/>
              </a:rPr>
              <a:t>.................................................................................................</a:t>
            </a:r>
            <a:r>
              <a:rPr sz="1050" spc="-170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9</a:t>
            </a:r>
            <a:endParaRPr sz="105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1.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เมนูด้านซ้าย</a:t>
            </a:r>
            <a:r>
              <a:rPr lang="en-US" sz="800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............................................................................................................................................9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30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2.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หน้าจอการจัดการเมนูแบบกำหนดเอง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</a:t>
            </a:r>
            <a:r>
              <a:rPr sz="800" spc="-325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10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50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3.</a:t>
            </a:r>
            <a:r>
              <a:rPr lang="th-TH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หน้าจอการตั้งค่าเมนูแบบกำหนดเอง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</a:t>
            </a:r>
            <a:r>
              <a:rPr sz="800" spc="-325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11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0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4</a:t>
            </a:r>
            <a:r>
              <a:rPr lang="en-US" sz="800" spc="-10" dirty="0">
                <a:latin typeface="SimSun"/>
                <a:cs typeface="SimSun"/>
              </a:rPr>
              <a:t>.</a:t>
            </a:r>
            <a:r>
              <a:rPr lang="th-TH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หน้าจอการตั้งค่าปุ่ม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..................................................................................................................................</a:t>
            </a:r>
            <a:r>
              <a:rPr sz="800" spc="-32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12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3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5.</a:t>
            </a:r>
            <a:r>
              <a:rPr lang="th-TH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หน้าจอการตั้งค่าเมนูปกติ </a:t>
            </a:r>
            <a:r>
              <a:rPr sz="800" spc="-125" dirty="0">
                <a:latin typeface="SimSun"/>
                <a:cs typeface="SimSun"/>
              </a:rPr>
              <a:t>.</a:t>
            </a:r>
            <a:r>
              <a:rPr lang="en-US" sz="800" spc="-125" dirty="0">
                <a:latin typeface="SimSun"/>
                <a:cs typeface="SimSun"/>
              </a:rPr>
              <a:t>.....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</a:t>
            </a:r>
            <a:r>
              <a:rPr sz="800" spc="-32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13</a:t>
            </a:r>
            <a:endParaRPr sz="80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30"/>
              </a:spcBef>
            </a:pPr>
            <a:r>
              <a:rPr lang="th-TH" sz="1050" dirty="0">
                <a:latin typeface="SimSun"/>
                <a:cs typeface="SimSun"/>
              </a:rPr>
              <a:t>การเพิ่ม คัดลอก ลบ และตั้งค่าลำดับการแสดงเมนูแบบกำหนดเอง</a:t>
            </a:r>
            <a:r>
              <a:rPr lang="en-US" sz="1050" dirty="0">
                <a:latin typeface="SimSun"/>
                <a:cs typeface="SimSun"/>
              </a:rPr>
              <a:t> </a:t>
            </a:r>
            <a:r>
              <a:rPr sz="1050" spc="-160" dirty="0">
                <a:latin typeface="SimSun"/>
                <a:cs typeface="SimSun"/>
              </a:rPr>
              <a:t>.................................................</a:t>
            </a:r>
            <a:r>
              <a:rPr sz="1050" spc="-30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14</a:t>
            </a:r>
            <a:endParaRPr sz="105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1.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การเพิ่มเมนูที่กำหนดเอง</a:t>
            </a:r>
            <a:r>
              <a:rPr lang="en-US" sz="800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............................................................................................................................</a:t>
            </a:r>
            <a:r>
              <a:rPr sz="800" spc="-31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14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30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2.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คัดลอกเมนูแบบกำหนดเอง</a:t>
            </a:r>
            <a:r>
              <a:rPr lang="en-US" sz="800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.........................................................................................................................</a:t>
            </a:r>
            <a:r>
              <a:rPr sz="800" spc="-32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15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3.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ลบเมนูแบบกำหนดเอง</a:t>
            </a:r>
            <a:r>
              <a:rPr lang="en-US" sz="800" spc="-125" dirty="0">
                <a:latin typeface="SimSun"/>
                <a:cs typeface="SimSun"/>
              </a:rPr>
              <a:t> </a:t>
            </a:r>
            <a:r>
              <a:rPr lang="en-US" sz="800" dirty="0">
                <a:latin typeface="SimSun"/>
                <a:cs typeface="SimSun"/>
              </a:rPr>
              <a:t> </a:t>
            </a:r>
            <a:r>
              <a:rPr lang="en-US" sz="800" spc="-125" dirty="0">
                <a:latin typeface="SimSun"/>
                <a:cs typeface="SimSun"/>
              </a:rPr>
              <a:t>.</a:t>
            </a:r>
            <a:r>
              <a:rPr sz="800" spc="-125" dirty="0">
                <a:latin typeface="SimSun"/>
                <a:cs typeface="SimSun"/>
              </a:rPr>
              <a:t>..</a:t>
            </a:r>
            <a:r>
              <a:rPr lang="en-US" sz="800" spc="-125" dirty="0">
                <a:latin typeface="SimSun"/>
                <a:cs typeface="SimSun"/>
              </a:rPr>
              <a:t>.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.........................................................................................................................</a:t>
            </a:r>
            <a:r>
              <a:rPr sz="800" spc="-31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16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4.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การตั้งค่าลำดับการแสดงเมนูแบบกำหนดเอง</a:t>
            </a:r>
            <a:r>
              <a:rPr sz="800" spc="-210" dirty="0">
                <a:latin typeface="SimSun"/>
                <a:cs typeface="SimSun"/>
              </a:rPr>
              <a:t> </a:t>
            </a:r>
            <a:r>
              <a:rPr lang="en-US" sz="800" spc="-125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</a:t>
            </a:r>
            <a:r>
              <a:rPr sz="800" spc="-315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16</a:t>
            </a:r>
            <a:endParaRPr sz="80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20"/>
              </a:spcBef>
            </a:pPr>
            <a:r>
              <a:rPr lang="th-TH" sz="1050" dirty="0">
                <a:latin typeface="SimSun"/>
                <a:cs typeface="SimSun"/>
              </a:rPr>
              <a:t>การตั้งค่าเมนูแบบกำหนดเอง</a:t>
            </a:r>
            <a:r>
              <a:rPr lang="en-US" sz="1050" spc="-160" dirty="0">
                <a:latin typeface="SimSun"/>
                <a:cs typeface="SimSun"/>
              </a:rPr>
              <a:t> </a:t>
            </a:r>
            <a:r>
              <a:rPr sz="1050" spc="-160" dirty="0">
                <a:latin typeface="SimSun"/>
                <a:cs typeface="SimSun"/>
              </a:rPr>
              <a:t>...........................................................................................</a:t>
            </a:r>
            <a:r>
              <a:rPr sz="1050" spc="-80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17</a:t>
            </a:r>
            <a:endParaRPr sz="105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1.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แก้ไขการตั้งค่าการแสดงเมนูแบบกำหนดเอง</a:t>
            </a:r>
            <a:r>
              <a:rPr lang="en-US" sz="800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</a:t>
            </a:r>
            <a:r>
              <a:rPr sz="800" spc="-305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17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30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2.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ปุ่มเพิ่ม</a:t>
            </a:r>
            <a:r>
              <a:rPr sz="800" spc="-135" dirty="0">
                <a:latin typeface="SimSun"/>
                <a:cs typeface="SimSun"/>
              </a:rPr>
              <a:t> </a:t>
            </a:r>
            <a:r>
              <a:rPr lang="en-US" sz="800" spc="-125" dirty="0">
                <a:latin typeface="SimSun"/>
                <a:cs typeface="SimSun"/>
              </a:rPr>
              <a:t>..............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.................................................................................................................................</a:t>
            </a:r>
            <a:r>
              <a:rPr sz="800" spc="-32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18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3.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เพิ่มปุ่มคัดลอกปุ่ม</a:t>
            </a:r>
            <a:r>
              <a:rPr lang="en-US" sz="800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...................................................................................................................................</a:t>
            </a:r>
            <a:r>
              <a:rPr sz="800" spc="-305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18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4.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ปุ่มลบ</a:t>
            </a:r>
            <a:r>
              <a:rPr sz="800" spc="-135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</a:t>
            </a:r>
            <a:r>
              <a:rPr lang="en-US" sz="800" spc="-125" dirty="0">
                <a:latin typeface="SimSun"/>
                <a:cs typeface="SimSun"/>
              </a:rPr>
              <a:t>..........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..............................................................................................................................</a:t>
            </a:r>
            <a:r>
              <a:rPr sz="800" spc="-32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19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30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5.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การตั้งค่าลำดับการแสดงปุ่ม</a:t>
            </a:r>
            <a:r>
              <a:rPr lang="en-US" sz="800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</a:t>
            </a:r>
            <a:r>
              <a:rPr sz="800" spc="-295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20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6.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การตั้งค่าการอนุญาตตามกลุ่ม</a:t>
            </a:r>
            <a:r>
              <a:rPr lang="en-US" sz="800" spc="-125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</a:t>
            </a:r>
            <a:r>
              <a:rPr sz="800" spc="-30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20</a:t>
            </a:r>
            <a:endParaRPr sz="80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25"/>
              </a:spcBef>
            </a:pPr>
            <a:r>
              <a:rPr lang="th-TH" sz="1050" dirty="0">
                <a:latin typeface="SimSun"/>
                <a:cs typeface="SimSun"/>
              </a:rPr>
              <a:t>การตั้งค่าปุ่ม</a:t>
            </a:r>
            <a:r>
              <a:rPr sz="1050" dirty="0">
                <a:latin typeface="SimSun"/>
                <a:cs typeface="SimSun"/>
              </a:rPr>
              <a:t> </a:t>
            </a:r>
            <a:r>
              <a:rPr lang="en-US" sz="1050" spc="-160" dirty="0">
                <a:latin typeface="SimSun"/>
                <a:cs typeface="SimSun"/>
              </a:rPr>
              <a:t>...</a:t>
            </a:r>
            <a:r>
              <a:rPr sz="1050" spc="-160" dirty="0">
                <a:latin typeface="SimSun"/>
                <a:cs typeface="SimSun"/>
              </a:rPr>
              <a:t>..............</a:t>
            </a:r>
            <a:r>
              <a:rPr lang="en-US" sz="1050" spc="-160" dirty="0">
                <a:latin typeface="SimSun"/>
                <a:cs typeface="SimSun"/>
              </a:rPr>
              <a:t>.</a:t>
            </a:r>
            <a:r>
              <a:rPr sz="1050" spc="-160" dirty="0">
                <a:latin typeface="SimSun"/>
                <a:cs typeface="SimSun"/>
              </a:rPr>
              <a:t>..........................................................................................</a:t>
            </a:r>
            <a:r>
              <a:rPr sz="1050" spc="-95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21</a:t>
            </a:r>
            <a:endParaRPr sz="105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0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1.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แก้ไขการตั้งค่าการแสดงปุ่ม</a:t>
            </a:r>
            <a:r>
              <a:rPr lang="en-US" sz="900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</a:t>
            </a:r>
            <a:r>
              <a:rPr lang="en-US" sz="800" spc="-125" dirty="0">
                <a:latin typeface="SimSun"/>
                <a:cs typeface="SimSun"/>
              </a:rPr>
              <a:t>...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</a:t>
            </a:r>
            <a:r>
              <a:rPr sz="800" spc="-30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21</a:t>
            </a:r>
            <a:endParaRPr sz="800" dirty="0">
              <a:latin typeface="SimSun"/>
              <a:cs typeface="SimSun"/>
            </a:endParaRPr>
          </a:p>
          <a:p>
            <a:pPr marL="546100">
              <a:lnSpc>
                <a:spcPct val="100000"/>
              </a:lnSpc>
              <a:spcBef>
                <a:spcPts val="745"/>
              </a:spcBef>
              <a:tabLst>
                <a:tab pos="812800" algn="l"/>
              </a:tabLst>
            </a:pPr>
            <a:r>
              <a:rPr sz="800" spc="-10" dirty="0">
                <a:latin typeface="SimSun"/>
                <a:cs typeface="SimSun"/>
              </a:rPr>
              <a:t>2.</a:t>
            </a:r>
            <a:r>
              <a:rPr lang="en-US" sz="800" spc="-10" dirty="0">
                <a:latin typeface="SimSun"/>
                <a:cs typeface="SimSun"/>
              </a:rPr>
              <a:t> </a:t>
            </a:r>
            <a:r>
              <a:rPr lang="th-TH" sz="800" dirty="0">
                <a:latin typeface="SimSun"/>
                <a:cs typeface="SimSun"/>
              </a:rPr>
              <a:t>การตั้งค่าการทำงานของปุ่ม</a:t>
            </a:r>
            <a:r>
              <a:rPr lang="en-US" sz="800" spc="-125" dirty="0">
                <a:latin typeface="SimSun"/>
                <a:cs typeface="SimSun"/>
              </a:rPr>
              <a:t> </a:t>
            </a:r>
            <a:r>
              <a:rPr sz="800" spc="-125" dirty="0">
                <a:latin typeface="SimSun"/>
                <a:cs typeface="SimSun"/>
              </a:rPr>
              <a:t>.........................................................................................................................</a:t>
            </a:r>
            <a:r>
              <a:rPr sz="800" spc="-300" dirty="0">
                <a:latin typeface="SimSun"/>
                <a:cs typeface="SimSun"/>
              </a:rPr>
              <a:t> </a:t>
            </a:r>
            <a:r>
              <a:rPr sz="800" spc="95" dirty="0">
                <a:latin typeface="SimSun"/>
                <a:cs typeface="SimSun"/>
              </a:rPr>
              <a:t>22</a:t>
            </a:r>
            <a:endParaRPr sz="80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20"/>
              </a:spcBef>
            </a:pPr>
            <a:r>
              <a:rPr lang="th-TH" sz="1050" dirty="0">
                <a:latin typeface="SimSun"/>
                <a:cs typeface="SimSun"/>
              </a:rPr>
              <a:t>การตั้งค่าเมนูปกติ</a:t>
            </a:r>
            <a:r>
              <a:rPr lang="en-US" sz="1050" dirty="0">
                <a:latin typeface="SimSun"/>
                <a:cs typeface="SimSun"/>
              </a:rPr>
              <a:t> </a:t>
            </a:r>
            <a:r>
              <a:rPr lang="en-US" sz="1050" spc="-160" dirty="0">
                <a:latin typeface="SimSun"/>
                <a:cs typeface="SimSun"/>
              </a:rPr>
              <a:t>......</a:t>
            </a:r>
            <a:r>
              <a:rPr sz="1050" spc="-160" dirty="0">
                <a:latin typeface="SimSun"/>
                <a:cs typeface="SimSun"/>
              </a:rPr>
              <a:t>...............................................................................................</a:t>
            </a:r>
            <a:r>
              <a:rPr sz="1050" spc="85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23</a:t>
            </a:r>
            <a:endParaRPr sz="105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35"/>
              </a:spcBef>
            </a:pPr>
            <a:r>
              <a:rPr sz="1050" spc="-10" dirty="0" err="1">
                <a:latin typeface="SimSun"/>
                <a:cs typeface="SimSun"/>
              </a:rPr>
              <a:t>i</a:t>
            </a:r>
            <a:r>
              <a:rPr sz="1050" spc="-10" dirty="0">
                <a:latin typeface="SimSun"/>
                <a:cs typeface="SimSun"/>
              </a:rPr>
              <a:t>-Reporter</a:t>
            </a:r>
            <a:r>
              <a:rPr sz="1050" spc="55" dirty="0">
                <a:latin typeface="SimSun"/>
                <a:cs typeface="SimSun"/>
              </a:rPr>
              <a:t> </a:t>
            </a:r>
            <a:r>
              <a:rPr lang="th-TH" sz="1050" dirty="0">
                <a:latin typeface="SimSun"/>
                <a:cs typeface="SimSun"/>
              </a:rPr>
              <a:t>การแสดงเมนูแบบกำหนดเอง</a:t>
            </a:r>
            <a:r>
              <a:rPr sz="1050" spc="55" dirty="0">
                <a:latin typeface="SimSun"/>
                <a:cs typeface="SimSun"/>
              </a:rPr>
              <a:t> </a:t>
            </a:r>
            <a:r>
              <a:rPr sz="1050" spc="-75" dirty="0">
                <a:latin typeface="SimSun"/>
                <a:cs typeface="SimSun"/>
              </a:rPr>
              <a:t>:</a:t>
            </a:r>
            <a:r>
              <a:rPr sz="1050" spc="-135" dirty="0">
                <a:latin typeface="SimSun"/>
                <a:cs typeface="SimSun"/>
              </a:rPr>
              <a:t> </a:t>
            </a:r>
            <a:r>
              <a:rPr sz="1050" dirty="0">
                <a:latin typeface="SimSun"/>
                <a:cs typeface="SimSun"/>
              </a:rPr>
              <a:t>iPad</a:t>
            </a:r>
            <a:r>
              <a:rPr sz="1050" spc="-270" dirty="0">
                <a:latin typeface="SimSun"/>
                <a:cs typeface="SimSun"/>
              </a:rPr>
              <a:t> </a:t>
            </a:r>
            <a:r>
              <a:rPr sz="1050" spc="-160" dirty="0">
                <a:latin typeface="SimSun"/>
                <a:cs typeface="SimSun"/>
              </a:rPr>
              <a:t>.................................................................</a:t>
            </a:r>
            <a:r>
              <a:rPr sz="1050" spc="-175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24</a:t>
            </a:r>
            <a:endParaRPr sz="105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20"/>
              </a:spcBef>
            </a:pPr>
            <a:r>
              <a:rPr sz="1050" spc="-265" dirty="0" err="1">
                <a:latin typeface="SimSun"/>
                <a:cs typeface="SimSun"/>
              </a:rPr>
              <a:t>i</a:t>
            </a:r>
            <a:r>
              <a:rPr sz="1050" spc="-65" dirty="0">
                <a:latin typeface="SimSun"/>
                <a:cs typeface="SimSun"/>
              </a:rPr>
              <a:t>-</a:t>
            </a:r>
            <a:r>
              <a:rPr sz="1050" spc="170" dirty="0">
                <a:latin typeface="SimSun"/>
                <a:cs typeface="SimSun"/>
              </a:rPr>
              <a:t>R</a:t>
            </a:r>
            <a:r>
              <a:rPr sz="1050" spc="70" dirty="0">
                <a:latin typeface="SimSun"/>
                <a:cs typeface="SimSun"/>
              </a:rPr>
              <a:t>e</a:t>
            </a:r>
            <a:r>
              <a:rPr sz="1050" spc="114" dirty="0">
                <a:latin typeface="SimSun"/>
                <a:cs typeface="SimSun"/>
              </a:rPr>
              <a:t>p</a:t>
            </a:r>
            <a:r>
              <a:rPr sz="1050" spc="95" dirty="0">
                <a:latin typeface="SimSun"/>
                <a:cs typeface="SimSun"/>
              </a:rPr>
              <a:t>o</a:t>
            </a:r>
            <a:r>
              <a:rPr sz="1050" spc="-75" dirty="0">
                <a:latin typeface="SimSun"/>
                <a:cs typeface="SimSun"/>
              </a:rPr>
              <a:t>r</a:t>
            </a:r>
            <a:r>
              <a:rPr sz="1050" spc="-145" dirty="0">
                <a:latin typeface="SimSun"/>
                <a:cs typeface="SimSun"/>
              </a:rPr>
              <a:t>t</a:t>
            </a:r>
            <a:r>
              <a:rPr sz="1050" spc="-10" dirty="0">
                <a:latin typeface="SimSun"/>
                <a:cs typeface="SimSun"/>
              </a:rPr>
              <a:t>e</a:t>
            </a:r>
            <a:r>
              <a:rPr sz="1050" spc="-5" dirty="0">
                <a:latin typeface="SimSun"/>
                <a:cs typeface="SimSun"/>
              </a:rPr>
              <a:t>r</a:t>
            </a:r>
            <a:r>
              <a:rPr sz="1050" dirty="0">
                <a:latin typeface="SimSun"/>
                <a:cs typeface="SimSun"/>
              </a:rPr>
              <a:t> </a:t>
            </a:r>
            <a:r>
              <a:rPr lang="th-TH" sz="1050" dirty="0">
                <a:latin typeface="SimSun"/>
                <a:cs typeface="SimSun"/>
              </a:rPr>
              <a:t>การแสดงเมนูแบบกำหนดเอง</a:t>
            </a:r>
            <a:r>
              <a:rPr sz="1050" dirty="0">
                <a:latin typeface="SimSun"/>
                <a:cs typeface="SimSun"/>
              </a:rPr>
              <a:t> </a:t>
            </a:r>
            <a:r>
              <a:rPr sz="1050" spc="-75" dirty="0">
                <a:latin typeface="SimSun"/>
                <a:cs typeface="SimSun"/>
              </a:rPr>
              <a:t>:</a:t>
            </a:r>
            <a:r>
              <a:rPr sz="1050" spc="-170" dirty="0">
                <a:latin typeface="SimSun"/>
                <a:cs typeface="SimSun"/>
              </a:rPr>
              <a:t> </a:t>
            </a:r>
            <a:r>
              <a:rPr sz="1050" spc="-80" dirty="0">
                <a:latin typeface="SimSun"/>
                <a:cs typeface="SimSun"/>
              </a:rPr>
              <a:t>i</a:t>
            </a:r>
            <a:r>
              <a:rPr sz="1050" spc="-90" dirty="0">
                <a:latin typeface="SimSun"/>
                <a:cs typeface="SimSun"/>
              </a:rPr>
              <a:t>P</a:t>
            </a:r>
            <a:r>
              <a:rPr sz="1050" spc="120" dirty="0">
                <a:latin typeface="SimSun"/>
                <a:cs typeface="SimSun"/>
              </a:rPr>
              <a:t>h</a:t>
            </a:r>
            <a:r>
              <a:rPr sz="1050" spc="95" dirty="0">
                <a:latin typeface="SimSun"/>
                <a:cs typeface="SimSun"/>
              </a:rPr>
              <a:t>o</a:t>
            </a:r>
            <a:r>
              <a:rPr sz="1050" spc="120" dirty="0">
                <a:latin typeface="SimSun"/>
                <a:cs typeface="SimSun"/>
              </a:rPr>
              <a:t>n</a:t>
            </a:r>
            <a:r>
              <a:rPr sz="1050" spc="114" dirty="0">
                <a:latin typeface="SimSun"/>
                <a:cs typeface="SimSun"/>
              </a:rPr>
              <a:t>e</a:t>
            </a:r>
            <a:r>
              <a:rPr sz="1050" spc="-160" dirty="0">
                <a:latin typeface="SimSun"/>
                <a:cs typeface="SimSun"/>
              </a:rPr>
              <a:t>............................</a:t>
            </a:r>
            <a:r>
              <a:rPr lang="en-US" sz="1050" spc="-160" dirty="0">
                <a:latin typeface="SimSun"/>
                <a:cs typeface="SimSun"/>
              </a:rPr>
              <a:t>.</a:t>
            </a:r>
            <a:r>
              <a:rPr sz="1050" spc="-160" dirty="0">
                <a:latin typeface="SimSun"/>
                <a:cs typeface="SimSun"/>
              </a:rPr>
              <a:t>............................</a:t>
            </a:r>
            <a:r>
              <a:rPr sz="1050" spc="-155" dirty="0">
                <a:latin typeface="SimSun"/>
                <a:cs typeface="SimSun"/>
              </a:rPr>
              <a:t>.</a:t>
            </a:r>
            <a:r>
              <a:rPr sz="1050" spc="-160" dirty="0">
                <a:latin typeface="SimSun"/>
                <a:cs typeface="SimSun"/>
              </a:rPr>
              <a:t>....</a:t>
            </a:r>
            <a:r>
              <a:rPr sz="1050" spc="-210" dirty="0">
                <a:latin typeface="SimSun"/>
                <a:cs typeface="SimSun"/>
              </a:rPr>
              <a:t> </a:t>
            </a:r>
            <a:r>
              <a:rPr sz="1050" spc="130" dirty="0">
                <a:latin typeface="SimSun"/>
                <a:cs typeface="SimSun"/>
              </a:rPr>
              <a:t>25</a:t>
            </a:r>
            <a:endParaRPr sz="1050" dirty="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0398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การแนะนำ </a:t>
            </a:r>
            <a:r>
              <a:rPr sz="900" dirty="0">
                <a:solidFill>
                  <a:srgbClr val="585858"/>
                </a:solidFill>
                <a:latin typeface="SimSun"/>
                <a:cs typeface="SimSun"/>
              </a:rPr>
              <a:t>｜</a:t>
            </a:r>
            <a:r>
              <a:rPr sz="900" spc="150" dirty="0">
                <a:solidFill>
                  <a:srgbClr val="585858"/>
                </a:solidFill>
                <a:latin typeface="SimSun"/>
                <a:cs typeface="SimSun"/>
              </a:rPr>
              <a:t>C</a:t>
            </a:r>
            <a:r>
              <a:rPr sz="900" spc="80" dirty="0">
                <a:solidFill>
                  <a:srgbClr val="585858"/>
                </a:solidFill>
                <a:latin typeface="SimSun"/>
                <a:cs typeface="SimSun"/>
              </a:rPr>
              <a:t>o</a:t>
            </a:r>
            <a:r>
              <a:rPr sz="900" spc="100" dirty="0">
                <a:solidFill>
                  <a:srgbClr val="585858"/>
                </a:solidFill>
                <a:latin typeface="SimSun"/>
                <a:cs typeface="SimSun"/>
              </a:rPr>
              <a:t>n</a:t>
            </a:r>
            <a:r>
              <a:rPr sz="900" spc="290" dirty="0">
                <a:solidFill>
                  <a:srgbClr val="585858"/>
                </a:solidFill>
                <a:latin typeface="SimSun"/>
                <a:cs typeface="SimSun"/>
              </a:rPr>
              <a:t>M</a:t>
            </a:r>
            <a:r>
              <a:rPr sz="900" spc="75" dirty="0">
                <a:solidFill>
                  <a:srgbClr val="585858"/>
                </a:solidFill>
                <a:latin typeface="SimSun"/>
                <a:cs typeface="SimSun"/>
              </a:rPr>
              <a:t>a</a:t>
            </a:r>
            <a:r>
              <a:rPr sz="900" spc="-5" dirty="0">
                <a:solidFill>
                  <a:srgbClr val="585858"/>
                </a:solidFill>
                <a:latin typeface="SimSun"/>
                <a:cs typeface="SimSun"/>
              </a:rPr>
              <a:t>s</a:t>
            </a:r>
            <a:r>
              <a:rPr sz="900" spc="-155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sz="900" spc="-225" dirty="0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sz="900" spc="-55" dirty="0">
                <a:solidFill>
                  <a:srgbClr val="585858"/>
                </a:solidFill>
                <a:latin typeface="SimSun"/>
                <a:cs typeface="SimSun"/>
              </a:rPr>
              <a:t>-</a:t>
            </a:r>
            <a:r>
              <a:rPr sz="900" spc="145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r>
              <a:rPr sz="900" spc="60" dirty="0">
                <a:solidFill>
                  <a:srgbClr val="585858"/>
                </a:solidFill>
                <a:latin typeface="SimSun"/>
                <a:cs typeface="SimSun"/>
              </a:rPr>
              <a:t>e</a:t>
            </a:r>
            <a:r>
              <a:rPr sz="900" spc="95" dirty="0">
                <a:solidFill>
                  <a:srgbClr val="585858"/>
                </a:solidFill>
                <a:latin typeface="SimSun"/>
                <a:cs typeface="SimSun"/>
              </a:rPr>
              <a:t>p</a:t>
            </a:r>
            <a:r>
              <a:rPr sz="900" spc="80" dirty="0">
                <a:solidFill>
                  <a:srgbClr val="585858"/>
                </a:solidFill>
                <a:latin typeface="SimSun"/>
                <a:cs typeface="SimSun"/>
              </a:rPr>
              <a:t>o</a:t>
            </a:r>
            <a:r>
              <a:rPr sz="900" spc="-70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r>
              <a:rPr sz="900" spc="-105" dirty="0">
                <a:solidFill>
                  <a:srgbClr val="585858"/>
                </a:solidFill>
                <a:latin typeface="SimSun"/>
                <a:cs typeface="SimSun"/>
              </a:rPr>
              <a:t>t</a:t>
            </a:r>
            <a:r>
              <a:rPr sz="900" spc="60" dirty="0">
                <a:solidFill>
                  <a:srgbClr val="585858"/>
                </a:solidFill>
                <a:latin typeface="SimSun"/>
                <a:cs typeface="SimSun"/>
              </a:rPr>
              <a:t>e</a:t>
            </a:r>
            <a:r>
              <a:rPr sz="900" spc="-80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5987" y="928064"/>
            <a:ext cx="6229985" cy="465455"/>
          </a:xfrm>
          <a:custGeom>
            <a:avLst/>
            <a:gdLst/>
            <a:ahLst/>
            <a:cxnLst/>
            <a:rect l="l" t="t" r="r" b="b"/>
            <a:pathLst>
              <a:path w="6229984" h="465455">
                <a:moveTo>
                  <a:pt x="6229858" y="0"/>
                </a:moveTo>
                <a:lnTo>
                  <a:pt x="0" y="0"/>
                </a:lnTo>
                <a:lnTo>
                  <a:pt x="0" y="465124"/>
                </a:lnTo>
                <a:lnTo>
                  <a:pt x="6229858" y="465124"/>
                </a:lnTo>
                <a:lnTo>
                  <a:pt x="6229858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การแนะนำ</a:t>
            </a:r>
            <a:endParaRPr sz="1600" dirty="0">
              <a:latin typeface="Microsoft JhengHei"/>
              <a:cs typeface="Microsoft JhengHe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53796" y="915923"/>
            <a:ext cx="6254750" cy="489584"/>
          </a:xfrm>
          <a:custGeom>
            <a:avLst/>
            <a:gdLst/>
            <a:ahLst/>
            <a:cxnLst/>
            <a:rect l="l" t="t" r="r" b="b"/>
            <a:pathLst>
              <a:path w="6254750" h="489584">
                <a:moveTo>
                  <a:pt x="6254242" y="0"/>
                </a:moveTo>
                <a:lnTo>
                  <a:pt x="6242050" y="0"/>
                </a:lnTo>
                <a:lnTo>
                  <a:pt x="6242050" y="12192"/>
                </a:lnTo>
                <a:lnTo>
                  <a:pt x="6242050" y="477266"/>
                </a:lnTo>
                <a:lnTo>
                  <a:pt x="12192" y="477266"/>
                </a:lnTo>
                <a:lnTo>
                  <a:pt x="12192" y="12192"/>
                </a:lnTo>
                <a:lnTo>
                  <a:pt x="6242050" y="12192"/>
                </a:ln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7266"/>
                </a:lnTo>
                <a:lnTo>
                  <a:pt x="0" y="489458"/>
                </a:lnTo>
                <a:lnTo>
                  <a:pt x="12192" y="489458"/>
                </a:lnTo>
                <a:lnTo>
                  <a:pt x="6242050" y="489458"/>
                </a:lnTo>
                <a:lnTo>
                  <a:pt x="6254242" y="489458"/>
                </a:lnTo>
                <a:lnTo>
                  <a:pt x="6254242" y="477266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1576" y="1538376"/>
            <a:ext cx="6308725" cy="31358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32400"/>
              </a:lnSpc>
              <a:spcBef>
                <a:spcPts val="95"/>
              </a:spcBef>
            </a:pPr>
            <a:r>
              <a:rPr lang="th-TH" sz="1050" spc="5" dirty="0">
                <a:latin typeface="SimSun"/>
                <a:cs typeface="SimSun"/>
              </a:rPr>
              <a:t>ในแอปพลิเคชันการป้อนแบบฟอร์ม</a:t>
            </a:r>
            <a:r>
              <a:rPr sz="1050" spc="-540" dirty="0">
                <a:latin typeface="SimSun"/>
                <a:cs typeface="SimSun"/>
              </a:rPr>
              <a:t>「</a:t>
            </a:r>
            <a:r>
              <a:rPr sz="1050" b="1" spc="20" dirty="0" err="1">
                <a:latin typeface="Microsoft YaHei UI"/>
                <a:cs typeface="Microsoft YaHei UI"/>
              </a:rPr>
              <a:t>i</a:t>
            </a:r>
            <a:r>
              <a:rPr sz="1050" b="1" spc="20" dirty="0">
                <a:latin typeface="Microsoft YaHei UI"/>
                <a:cs typeface="Microsoft YaHei UI"/>
              </a:rPr>
              <a:t>-Reporter</a:t>
            </a:r>
            <a:r>
              <a:rPr lang="en-US" sz="1050" b="1" spc="20" dirty="0">
                <a:latin typeface="Microsoft YaHei UI"/>
                <a:cs typeface="Microsoft YaHei UI"/>
              </a:rPr>
              <a:t> </a:t>
            </a:r>
            <a:r>
              <a:rPr lang="th-TH" sz="1050" dirty="0">
                <a:latin typeface="SimSun"/>
                <a:cs typeface="SimSun"/>
              </a:rPr>
              <a:t>ให้เลือกคำจำกัดความและแบบฟอร์มจาก</a:t>
            </a:r>
            <a:r>
              <a:rPr lang="en-US" sz="1050" dirty="0">
                <a:latin typeface="SimSun"/>
                <a:cs typeface="SimSun"/>
              </a:rPr>
              <a:t> “</a:t>
            </a:r>
            <a:r>
              <a:rPr lang="th-TH" sz="1050" dirty="0">
                <a:latin typeface="SimSun"/>
                <a:cs typeface="SimSun"/>
              </a:rPr>
              <a:t>เมนูปกติ</a:t>
            </a:r>
            <a:r>
              <a:rPr lang="en-US" sz="1050" dirty="0">
                <a:latin typeface="SimSun"/>
                <a:cs typeface="SimSun"/>
              </a:rPr>
              <a:t>” </a:t>
            </a:r>
            <a:br>
              <a:rPr lang="th-TH" sz="1050" dirty="0">
                <a:latin typeface="SimSun"/>
                <a:cs typeface="SimSun"/>
              </a:rPr>
            </a:br>
            <a:r>
              <a:rPr lang="th-TH" sz="1050" dirty="0">
                <a:latin typeface="SimSun"/>
                <a:cs typeface="SimSun"/>
              </a:rPr>
              <a:t>หรือ </a:t>
            </a:r>
            <a:r>
              <a:rPr lang="en-US" sz="1050" dirty="0">
                <a:latin typeface="SimSun"/>
                <a:cs typeface="SimSun"/>
              </a:rPr>
              <a:t>“</a:t>
            </a:r>
            <a:r>
              <a:rPr lang="th-TH" sz="1050" dirty="0">
                <a:latin typeface="SimSun"/>
                <a:cs typeface="SimSun"/>
              </a:rPr>
              <a:t>เมนูแบบกำหนดเอง</a:t>
            </a:r>
            <a:r>
              <a:rPr lang="en-US" sz="1050" dirty="0">
                <a:latin typeface="SimSun"/>
                <a:cs typeface="SimSun"/>
              </a:rPr>
              <a:t>”</a:t>
            </a:r>
            <a:r>
              <a:rPr lang="th-TH" sz="1050" dirty="0">
                <a:latin typeface="SimSun"/>
                <a:cs typeface="SimSun"/>
              </a:rPr>
              <a:t> และเริ่มป้อนแบบฟอร์ม</a:t>
            </a:r>
            <a:endParaRPr sz="1050" dirty="0">
              <a:latin typeface="SimSun"/>
              <a:cs typeface="SimSun"/>
            </a:endParaRPr>
          </a:p>
          <a:p>
            <a:pPr>
              <a:lnSpc>
                <a:spcPct val="100000"/>
              </a:lnSpc>
            </a:pPr>
            <a:endParaRPr lang="th-TH" sz="1050" dirty="0">
              <a:latin typeface="SimSun"/>
              <a:cs typeface="SimSun"/>
            </a:endParaRPr>
          </a:p>
          <a:p>
            <a:pPr>
              <a:lnSpc>
                <a:spcPct val="100000"/>
              </a:lnSpc>
            </a:pPr>
            <a:r>
              <a:rPr lang="th-TH" sz="1050" dirty="0">
                <a:latin typeface="SimSun"/>
                <a:cs typeface="SimSun"/>
              </a:rPr>
              <a:t> </a:t>
            </a:r>
            <a:r>
              <a:rPr lang="en-US" sz="1050" dirty="0">
                <a:latin typeface="SimSun"/>
                <a:cs typeface="SimSun"/>
              </a:rPr>
              <a:t>“</a:t>
            </a:r>
            <a:r>
              <a:rPr lang="th-TH" altLang="ja-JP" sz="1050" b="1" dirty="0">
                <a:latin typeface="Microsoft YaHei UI"/>
                <a:cs typeface="Microsoft YaHei UI"/>
              </a:rPr>
              <a:t>เมนูปกติ</a:t>
            </a:r>
            <a:r>
              <a:rPr lang="en-US" sz="1050" dirty="0">
                <a:latin typeface="SimSun"/>
                <a:cs typeface="SimSun"/>
              </a:rPr>
              <a:t>”</a:t>
            </a:r>
            <a:r>
              <a:rPr lang="th-TH" altLang="ja-JP" sz="1050" b="1" dirty="0">
                <a:latin typeface="Microsoft YaHei UI"/>
                <a:cs typeface="Microsoft YaHei UI"/>
              </a:rPr>
              <a:t> </a:t>
            </a:r>
            <a:r>
              <a:rPr lang="th-TH" altLang="ja-JP" sz="1050" dirty="0">
                <a:latin typeface="Microsoft YaHei UI"/>
                <a:cs typeface="Microsoft YaHei UI"/>
              </a:rPr>
              <a:t>เลือกคำจำกัดความและแบบฟอร์มจากรายการและเริ่มป้อนแบบฟอร์ม</a:t>
            </a:r>
            <a:endParaRPr lang="ja-JP" altLang="en-US"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en-US" altLang="ja-JP" sz="1050" b="1" spc="25" dirty="0" err="1">
                <a:latin typeface="Microsoft YaHei UI"/>
                <a:cs typeface="Microsoft YaHei UI"/>
              </a:rPr>
              <a:t>i</a:t>
            </a:r>
            <a:r>
              <a:rPr lang="en-US" altLang="ja-JP" sz="1050" b="1" spc="25" dirty="0">
                <a:latin typeface="Microsoft YaHei UI"/>
                <a:cs typeface="Microsoft YaHei UI"/>
              </a:rPr>
              <a:t>-Reporter</a:t>
            </a:r>
            <a:r>
              <a:rPr lang="ja-JP" altLang="en-US" sz="1050" b="1" spc="200" dirty="0">
                <a:latin typeface="Microsoft YaHei UI"/>
                <a:cs typeface="Microsoft YaHei UI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นี่จะเป็นเมนูเริ่มต้นและไม่สามารถปรับแต่งหน้าจอได้</a:t>
            </a: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th-TH" altLang="ja-JP" sz="1050" dirty="0">
                <a:latin typeface="SimSun"/>
                <a:cs typeface="SimSun"/>
              </a:rPr>
              <a:t>(สามารถแสดงรูปภาพหรือสตริงข้อความใดๆ ได้ที่หน้าจอด้านบนขวา)</a:t>
            </a:r>
            <a:endParaRPr sz="13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50"/>
              </a:spcBef>
            </a:pPr>
            <a:r>
              <a:rPr lang="en-US" sz="1050" dirty="0">
                <a:latin typeface="SimSun"/>
                <a:cs typeface="SimSun"/>
              </a:rPr>
              <a:t>“</a:t>
            </a:r>
            <a:r>
              <a:rPr lang="th-TH" altLang="ja-JP" sz="1050" b="1" dirty="0">
                <a:latin typeface="Microsoft YaHei UI"/>
                <a:cs typeface="Microsoft YaHei UI"/>
              </a:rPr>
              <a:t>เมนูแบบกำหนดเอง</a:t>
            </a:r>
            <a:r>
              <a:rPr lang="en-US" sz="1050" dirty="0">
                <a:latin typeface="SimSun"/>
                <a:cs typeface="SimSun"/>
              </a:rPr>
              <a:t>”</a:t>
            </a:r>
            <a:r>
              <a:rPr lang="th-TH" altLang="ja-JP" sz="1050" b="1" dirty="0">
                <a:latin typeface="Microsoft YaHei UI"/>
                <a:cs typeface="Microsoft YaHei UI"/>
              </a:rPr>
              <a:t> </a:t>
            </a:r>
            <a:r>
              <a:rPr lang="th-TH" altLang="ja-JP" sz="1050" dirty="0">
                <a:latin typeface="Microsoft YaHei UI"/>
                <a:cs typeface="Microsoft YaHei UI"/>
              </a:rPr>
              <a:t>ให้แตะปุ่มบนหน้าจอเพื่อเริ่มป้อนแบบฟอร์ม</a:t>
            </a:r>
          </a:p>
          <a:p>
            <a:pPr marL="12700">
              <a:lnSpc>
                <a:spcPct val="100000"/>
              </a:lnSpc>
              <a:spcBef>
                <a:spcPts val="1050"/>
              </a:spcBef>
            </a:pPr>
            <a:r>
              <a:rPr lang="th-TH" altLang="ja-JP" sz="1050" dirty="0">
                <a:latin typeface="Microsoft YaHei UI"/>
                <a:cs typeface="Microsoft YaHei UI"/>
              </a:rPr>
              <a:t>คุณสามารถปรับแต่งการแสดงผลบนหน้าจอได้ (รูปภาพเมนู ชื่อเรื่อง รูปภาพปุ่ม ชื่อปุ่ม) คำจำกัดความใดที่จะสร้างแบบฟอร์มใหม่ หรือแบบฟอร์มใดจะเปิดขึ้นเมื่อแตะปุ่ม</a:t>
            </a:r>
            <a:endParaRPr lang="ja-JP" altLang="en-US" sz="105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lang="th-TH" altLang="ja-JP" sz="1050" dirty="0">
                <a:latin typeface="Microsoft YaHei UI"/>
                <a:cs typeface="Microsoft YaHei UI"/>
              </a:rPr>
              <a:t>การตั้งค่า </a:t>
            </a:r>
            <a:r>
              <a:rPr lang="en-US" sz="1050" dirty="0">
                <a:latin typeface="SimSun"/>
                <a:cs typeface="SimSun"/>
              </a:rPr>
              <a:t>“</a:t>
            </a:r>
            <a:r>
              <a:rPr lang="th-TH" altLang="ja-JP" sz="1050" b="1" dirty="0">
                <a:latin typeface="Microsoft YaHei UI"/>
                <a:cs typeface="Microsoft YaHei UI"/>
              </a:rPr>
              <a:t>เมนูแบบกำหนดเอง</a:t>
            </a:r>
            <a:r>
              <a:rPr lang="en-US" sz="1050" dirty="0">
                <a:latin typeface="SimSun"/>
                <a:cs typeface="SimSun"/>
              </a:rPr>
              <a:t>”</a:t>
            </a:r>
            <a:r>
              <a:rPr lang="th-TH" altLang="ja-JP" sz="1050" dirty="0">
                <a:latin typeface="Microsoft YaHei UI"/>
                <a:cs typeface="Microsoft YaHei UI"/>
              </a:rPr>
              <a:t>สำหรับ</a:t>
            </a:r>
            <a:r>
              <a:rPr lang="th-TH" altLang="ja-JP" sz="1050" b="1" dirty="0">
                <a:latin typeface="Microsoft YaHei UI"/>
                <a:cs typeface="Microsoft YaHei UI"/>
              </a:rPr>
              <a:t> </a:t>
            </a:r>
            <a:r>
              <a:rPr lang="en-US" altLang="ja-JP" sz="1050" b="1" dirty="0" err="1">
                <a:latin typeface="Microsoft YaHei UI"/>
                <a:cs typeface="Microsoft YaHei UI"/>
              </a:rPr>
              <a:t>ConMas</a:t>
            </a:r>
            <a:r>
              <a:rPr lang="en-US" altLang="ja-JP" sz="1050" b="1" dirty="0">
                <a:latin typeface="Microsoft YaHei UI"/>
                <a:cs typeface="Microsoft YaHei UI"/>
              </a:rPr>
              <a:t> Manager</a:t>
            </a:r>
            <a:r>
              <a:rPr lang="en-US" altLang="ja-JP" sz="1050" spc="-525" dirty="0">
                <a:latin typeface="SimSun"/>
                <a:cs typeface="SimSun"/>
              </a:rPr>
              <a:t> </a:t>
            </a:r>
            <a:endParaRPr lang="ja-JP" altLang="en-US" sz="1050" dirty="0">
              <a:latin typeface="SimSun"/>
              <a:cs typeface="SimSun"/>
            </a:endParaRPr>
          </a:p>
          <a:p>
            <a:pPr>
              <a:lnSpc>
                <a:spcPct val="100000"/>
              </a:lnSpc>
            </a:pPr>
            <a:endParaRPr lang="ja-JP" altLang="en-US" sz="13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th-TH" altLang="ja-JP" sz="1050" spc="5" dirty="0">
                <a:latin typeface="SimSun"/>
                <a:cs typeface="SimSun"/>
              </a:rPr>
              <a:t>คู่มือนี้จะอธิบายวิธีการตั้งค่า </a:t>
            </a:r>
            <a:r>
              <a:rPr lang="en-US" sz="1050" dirty="0">
                <a:latin typeface="SimSun"/>
                <a:cs typeface="SimSun"/>
              </a:rPr>
              <a:t>“</a:t>
            </a:r>
            <a:r>
              <a:rPr lang="th-TH" altLang="ja-JP" sz="1050" spc="5" dirty="0">
                <a:latin typeface="SimSun"/>
                <a:cs typeface="SimSun"/>
              </a:rPr>
              <a:t>เมนูแบบกำหนดเอง</a:t>
            </a:r>
            <a:r>
              <a:rPr lang="en-US" sz="1050" dirty="0">
                <a:latin typeface="SimSun"/>
                <a:cs typeface="SimSun"/>
              </a:rPr>
              <a:t>”</a:t>
            </a:r>
            <a:r>
              <a:rPr lang="th-TH" altLang="ja-JP" sz="1050" spc="5" dirty="0">
                <a:latin typeface="SimSun"/>
                <a:cs typeface="SimSun"/>
              </a:rPr>
              <a:t> สำหรับ </a:t>
            </a:r>
            <a:r>
              <a:rPr lang="en-US" altLang="ja-JP" sz="1050" spc="5" dirty="0">
                <a:latin typeface="SimSun"/>
                <a:cs typeface="SimSun"/>
              </a:rPr>
              <a:t>Ver.6.2 </a:t>
            </a:r>
            <a:r>
              <a:rPr lang="th-TH" altLang="ja-JP" sz="1050" spc="5" dirty="0">
                <a:latin typeface="SimSun"/>
                <a:cs typeface="SimSun"/>
              </a:rPr>
              <a:t>หรือใหม่กว่า</a:t>
            </a:r>
            <a:endParaRPr lang="ja-JP" altLang="en-US" sz="1050" dirty="0">
              <a:latin typeface="SimSun"/>
              <a:cs typeface="SimSu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671576" y="5289930"/>
            <a:ext cx="5849874" cy="239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9400" indent="-267335">
              <a:lnSpc>
                <a:spcPct val="100000"/>
              </a:lnSpc>
              <a:spcBef>
                <a:spcPts val="105"/>
              </a:spcBef>
              <a:buClr>
                <a:srgbClr val="30859C"/>
              </a:buClr>
              <a:buFont typeface="Wingdings"/>
              <a:buChar char=""/>
              <a:tabLst>
                <a:tab pos="279400" algn="l"/>
                <a:tab pos="280035" algn="l"/>
              </a:tabLst>
            </a:pPr>
            <a:r>
              <a:rPr lang="th-TH" sz="1050" dirty="0">
                <a:latin typeface="SimSun"/>
                <a:cs typeface="SimSun"/>
              </a:rPr>
              <a:t>การเปรียบเทียบ </a:t>
            </a:r>
            <a:r>
              <a:rPr lang="en-US" sz="1050" dirty="0">
                <a:latin typeface="SimSun"/>
                <a:cs typeface="SimSun"/>
              </a:rPr>
              <a:t>Ver.6.1 </a:t>
            </a:r>
            <a:r>
              <a:rPr lang="th-TH" sz="1050" dirty="0">
                <a:latin typeface="SimSun"/>
                <a:cs typeface="SimSun"/>
              </a:rPr>
              <a:t>และเวอร์ชันก่อนหน้าและ </a:t>
            </a:r>
            <a:r>
              <a:rPr lang="en-US" sz="1050" dirty="0">
                <a:latin typeface="SimSun"/>
                <a:cs typeface="SimSun"/>
              </a:rPr>
              <a:t>Ver.6.2 </a:t>
            </a:r>
            <a:r>
              <a:rPr lang="th-TH" sz="1050" dirty="0">
                <a:latin typeface="SimSun"/>
                <a:cs typeface="SimSun"/>
              </a:rPr>
              <a:t>และใหม่กว่า</a:t>
            </a:r>
            <a:endParaRPr sz="1050" dirty="0">
              <a:latin typeface="SimSun"/>
              <a:cs typeface="SimSun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339631"/>
              </p:ext>
            </p:extLst>
          </p:nvPr>
        </p:nvGraphicFramePr>
        <p:xfrm>
          <a:off x="681227" y="5529706"/>
          <a:ext cx="6211569" cy="43218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9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98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06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48970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lang="en-US" sz="900" spc="-15" dirty="0">
                          <a:latin typeface="SimSun"/>
                          <a:cs typeface="SimSun"/>
                        </a:rPr>
                        <a:t>Ver.6.1 </a:t>
                      </a:r>
                      <a:r>
                        <a:rPr lang="th-TH" sz="900" spc="-15" dirty="0">
                          <a:latin typeface="SimSun"/>
                          <a:cs typeface="SimSun"/>
                        </a:rPr>
                        <a:t>หรือเก่ากว่า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9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lang="en-US" sz="900" spc="-40" dirty="0">
                          <a:latin typeface="SimSun"/>
                          <a:cs typeface="SimSun"/>
                        </a:rPr>
                        <a:t>Ver.6.2 </a:t>
                      </a:r>
                      <a:r>
                        <a:rPr lang="th-TH" sz="900" spc="-40" dirty="0">
                          <a:latin typeface="SimSun"/>
                          <a:cs typeface="SimSun"/>
                        </a:rPr>
                        <a:t>หรือใหม่กว่า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9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256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จำนวนเมนู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1 เมนู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สามารถตั้งค่าเมนูได้สูงสุด 10 เมนู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*สามารถตั้งค่าเมนูได้สูงสุด 30 เมนูด้วย </a:t>
                      </a:r>
                      <a:r>
                        <a:rPr lang="en-US" sz="900" spc="0" dirty="0">
                          <a:latin typeface="SimSun"/>
                          <a:cs typeface="SimSun"/>
                        </a:rPr>
                        <a:t>ConMasManager8.1.22120 </a:t>
                      </a:r>
                      <a:r>
                        <a:rPr lang="th-TH" sz="900" spc="0" dirty="0">
                          <a:latin typeface="SimSun"/>
                          <a:cs typeface="SimSun"/>
                        </a:rPr>
                        <a:t>หรือใหม่กว่า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939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จำนวนปุ่ม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สามารถตั้งค่าได้ถึง 6 ปุ่ม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1 เมนู สามารถตั้งค่าปุ่มได้สูงสุด 20 ปุ่ม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41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สิทธิพิเศษในการอ้างอิงกลุ่ม</a:t>
                      </a: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ไม่สามารถตั้งค่าได้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กำหนดได้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726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ขนาดตัวอักษรชื่อปุ่ม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6675" marR="1097280">
                        <a:lnSpc>
                          <a:spcPts val="1839"/>
                        </a:lnSpc>
                        <a:spcBef>
                          <a:spcPts val="15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ตั้งค่าต่อปุ่ม ไม่มีการตั้งค่าเริ่มต้น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 marR="718820">
                        <a:lnSpc>
                          <a:spcPts val="1839"/>
                        </a:lnSpc>
                        <a:spcBef>
                          <a:spcPts val="15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ตั้งค่าสำหรับหน้าจอเมนูแบบกำหนดเองแต่ละหน้าจอ มีการตั้งค่าเริ่มต้นให้เลือก</a:t>
                      </a:r>
                    </a:p>
                    <a:p>
                      <a:pPr marL="68580" marR="718820">
                        <a:lnSpc>
                          <a:spcPts val="1839"/>
                        </a:lnSpc>
                        <a:spcBef>
                          <a:spcPts val="15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*หากอัปเดตจากเวอร์ชัน 6.1</a:t>
                      </a:r>
                    </a:p>
                    <a:p>
                      <a:pPr marL="68580" marR="718820">
                        <a:lnSpc>
                          <a:spcPts val="1839"/>
                        </a:lnSpc>
                        <a:spcBef>
                          <a:spcPts val="15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ตั้งค่าเป็นค่าเริ่มต้นโดยอัตโนมัติ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688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ปรับขนาดตัวอักษรชื่อปุ่มอัตโนมัติ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สามารถทำได้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ไม่มี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*แสดงในขนาดตัวอักษรที่ตั้งไว้</a:t>
                      </a: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spc="-5" dirty="0">
                          <a:latin typeface="SimSun"/>
                          <a:cs typeface="SimSun"/>
                        </a:rPr>
                        <a:t>*อักขระที่ไม่พอดีกับพื้นที่แสดงชื่อปุ่มจะไม่แสดง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3537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lang="th-TH" sz="900" spc="0" dirty="0">
                          <a:latin typeface="SimSun"/>
                          <a:cs typeface="SimSun"/>
                        </a:rPr>
                        <a:t>การแสดงชื่อเมนูแบบกำหนดเองของ </a:t>
                      </a:r>
                      <a:r>
                        <a:rPr lang="en-US" sz="900" dirty="0">
                          <a:latin typeface="SimSun"/>
                          <a:cs typeface="SimSun"/>
                        </a:rPr>
                        <a:t>iP</a:t>
                      </a:r>
                      <a:r>
                        <a:rPr lang="en-US" sz="900" spc="-5" dirty="0">
                          <a:latin typeface="SimSun"/>
                          <a:cs typeface="SimSun"/>
                        </a:rPr>
                        <a:t>h</a:t>
                      </a:r>
                      <a:r>
                        <a:rPr lang="en-US" sz="900" dirty="0">
                          <a:latin typeface="SimSun"/>
                          <a:cs typeface="SimSun"/>
                        </a:rPr>
                        <a:t>o</a:t>
                      </a:r>
                      <a:r>
                        <a:rPr lang="en-US" sz="900" spc="-5" dirty="0">
                          <a:latin typeface="SimSun"/>
                          <a:cs typeface="SimSun"/>
                        </a:rPr>
                        <a:t>n</a:t>
                      </a:r>
                      <a:r>
                        <a:rPr lang="en-US" sz="900" dirty="0">
                          <a:latin typeface="SimSun"/>
                          <a:cs typeface="SimSun"/>
                        </a:rPr>
                        <a:t>e</a:t>
                      </a:r>
                      <a:endParaRPr lang="th-TH" sz="900" spc="0" dirty="0">
                        <a:latin typeface="SimSun"/>
                        <a:cs typeface="SimSu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endParaRPr sz="900" spc="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แสดงชื่อใต้ภาพการตั้งค่า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แสดงชื่อทางด้านขวาของภาพการตั้งค่า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671576" y="378967"/>
            <a:ext cx="163322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บทนำ</a:t>
            </a:r>
            <a:r>
              <a:rPr sz="900" dirty="0">
                <a:solidFill>
                  <a:srgbClr val="585858"/>
                </a:solidFill>
                <a:latin typeface="SimSun"/>
                <a:cs typeface="SimSun"/>
              </a:rPr>
              <a:t>｜</a:t>
            </a:r>
            <a:r>
              <a:rPr sz="900" spc="150" dirty="0" err="1">
                <a:solidFill>
                  <a:srgbClr val="585858"/>
                </a:solidFill>
                <a:latin typeface="SimSun"/>
                <a:cs typeface="SimSun"/>
              </a:rPr>
              <a:t>C</a:t>
            </a:r>
            <a:r>
              <a:rPr sz="900" spc="80" dirty="0" err="1">
                <a:solidFill>
                  <a:srgbClr val="585858"/>
                </a:solidFill>
                <a:latin typeface="SimSun"/>
                <a:cs typeface="SimSun"/>
              </a:rPr>
              <a:t>o</a:t>
            </a:r>
            <a:r>
              <a:rPr sz="900" spc="100" dirty="0" err="1">
                <a:solidFill>
                  <a:srgbClr val="585858"/>
                </a:solidFill>
                <a:latin typeface="SimSun"/>
                <a:cs typeface="SimSun"/>
              </a:rPr>
              <a:t>n</a:t>
            </a:r>
            <a:r>
              <a:rPr sz="900" spc="290" dirty="0" err="1">
                <a:solidFill>
                  <a:srgbClr val="585858"/>
                </a:solidFill>
                <a:latin typeface="SimSun"/>
                <a:cs typeface="SimSun"/>
              </a:rPr>
              <a:t>M</a:t>
            </a:r>
            <a:r>
              <a:rPr sz="900" spc="75" dirty="0" err="1">
                <a:solidFill>
                  <a:srgbClr val="585858"/>
                </a:solidFill>
                <a:latin typeface="SimSun"/>
                <a:cs typeface="SimSun"/>
              </a:rPr>
              <a:t>a</a:t>
            </a:r>
            <a:r>
              <a:rPr sz="900" spc="-5" dirty="0" err="1">
                <a:solidFill>
                  <a:srgbClr val="585858"/>
                </a:solidFill>
                <a:latin typeface="SimSun"/>
                <a:cs typeface="SimSun"/>
              </a:rPr>
              <a:t>s</a:t>
            </a:r>
            <a:r>
              <a:rPr sz="900" spc="-155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sz="900" spc="-225" dirty="0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sz="900" spc="-55" dirty="0">
                <a:solidFill>
                  <a:srgbClr val="585858"/>
                </a:solidFill>
                <a:latin typeface="SimSun"/>
                <a:cs typeface="SimSun"/>
              </a:rPr>
              <a:t>-</a:t>
            </a:r>
            <a:r>
              <a:rPr sz="900" spc="145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r>
              <a:rPr sz="900" spc="60" dirty="0">
                <a:solidFill>
                  <a:srgbClr val="585858"/>
                </a:solidFill>
                <a:latin typeface="SimSun"/>
                <a:cs typeface="SimSun"/>
              </a:rPr>
              <a:t>e</a:t>
            </a:r>
            <a:r>
              <a:rPr sz="900" spc="95" dirty="0">
                <a:solidFill>
                  <a:srgbClr val="585858"/>
                </a:solidFill>
                <a:latin typeface="SimSun"/>
                <a:cs typeface="SimSun"/>
              </a:rPr>
              <a:t>p</a:t>
            </a:r>
            <a:r>
              <a:rPr sz="900" spc="80" dirty="0">
                <a:solidFill>
                  <a:srgbClr val="585858"/>
                </a:solidFill>
                <a:latin typeface="SimSun"/>
                <a:cs typeface="SimSun"/>
              </a:rPr>
              <a:t>o</a:t>
            </a:r>
            <a:r>
              <a:rPr sz="900" spc="-70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r>
              <a:rPr sz="900" spc="-105" dirty="0">
                <a:solidFill>
                  <a:srgbClr val="585858"/>
                </a:solidFill>
                <a:latin typeface="SimSun"/>
                <a:cs typeface="SimSun"/>
              </a:rPr>
              <a:t>t</a:t>
            </a:r>
            <a:r>
              <a:rPr sz="900" spc="60" dirty="0">
                <a:solidFill>
                  <a:srgbClr val="585858"/>
                </a:solidFill>
                <a:latin typeface="SimSun"/>
                <a:cs typeface="SimSun"/>
              </a:rPr>
              <a:t>e</a:t>
            </a:r>
            <a:r>
              <a:rPr sz="900" spc="-80" dirty="0">
                <a:solidFill>
                  <a:srgbClr val="585858"/>
                </a:solidFill>
                <a:latin typeface="SimSun"/>
                <a:cs typeface="SimSun"/>
              </a:rPr>
              <a:t>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1576" y="1043076"/>
            <a:ext cx="4733290" cy="558358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279400" indent="-267335">
              <a:lnSpc>
                <a:spcPct val="100000"/>
              </a:lnSpc>
              <a:spcBef>
                <a:spcPts val="830"/>
              </a:spcBef>
              <a:buClr>
                <a:srgbClr val="30859C"/>
              </a:buClr>
              <a:buFont typeface="Wingdings"/>
              <a:buChar char=""/>
              <a:tabLst>
                <a:tab pos="279400" algn="l"/>
                <a:tab pos="28003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สำหรับภาพรวมของฟังก์ชันเมนูแบบกำหนดเอง โปรดดูเอกสาร "ภาพรวมเมนูแบบกำหนดเอง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</a:t>
            </a:r>
            <a:r>
              <a:rPr lang="en-US" altLang="ja-JP" sz="1050" dirty="0" err="1">
                <a:latin typeface="SimSun"/>
                <a:cs typeface="SimSun"/>
              </a:rPr>
              <a:t>i</a:t>
            </a:r>
            <a:r>
              <a:rPr lang="en-US" altLang="ja-JP" sz="1050" dirty="0">
                <a:latin typeface="SimSun"/>
                <a:cs typeface="SimSun"/>
              </a:rPr>
              <a:t>-Reporter"</a:t>
            </a:r>
            <a:endParaRPr lang="ja-JP" altLang="en-US" sz="1050" dirty="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D547BBC-4CA9-6513-92C1-91AF3E8B8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70" y="1951144"/>
            <a:ext cx="6254750" cy="696161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671576" y="378967"/>
            <a:ext cx="266065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การตั้งค่าเมนูแบบกำหนดเอง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5987" y="928064"/>
            <a:ext cx="6229985" cy="465455"/>
          </a:xfrm>
          <a:custGeom>
            <a:avLst/>
            <a:gdLst/>
            <a:ahLst/>
            <a:cxnLst/>
            <a:rect l="l" t="t" r="r" b="b"/>
            <a:pathLst>
              <a:path w="6229984" h="465455">
                <a:moveTo>
                  <a:pt x="6229858" y="0"/>
                </a:moveTo>
                <a:lnTo>
                  <a:pt x="0" y="0"/>
                </a:lnTo>
                <a:lnTo>
                  <a:pt x="0" y="465124"/>
                </a:lnTo>
                <a:lnTo>
                  <a:pt x="6229858" y="465124"/>
                </a:lnTo>
                <a:lnTo>
                  <a:pt x="6229858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ตั้งค่าเมนูแบบกำหนดเอง</a:t>
            </a:r>
            <a:endParaRPr sz="1600" dirty="0">
              <a:latin typeface="Microsoft JhengHei"/>
              <a:cs typeface="Microsoft JhengHe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53796" y="915923"/>
            <a:ext cx="6254750" cy="489584"/>
          </a:xfrm>
          <a:custGeom>
            <a:avLst/>
            <a:gdLst/>
            <a:ahLst/>
            <a:cxnLst/>
            <a:rect l="l" t="t" r="r" b="b"/>
            <a:pathLst>
              <a:path w="6254750" h="489584">
                <a:moveTo>
                  <a:pt x="6254242" y="0"/>
                </a:moveTo>
                <a:lnTo>
                  <a:pt x="6242050" y="0"/>
                </a:lnTo>
                <a:lnTo>
                  <a:pt x="6242050" y="12192"/>
                </a:lnTo>
                <a:lnTo>
                  <a:pt x="6242050" y="477266"/>
                </a:lnTo>
                <a:lnTo>
                  <a:pt x="12192" y="477266"/>
                </a:lnTo>
                <a:lnTo>
                  <a:pt x="12192" y="12192"/>
                </a:lnTo>
                <a:lnTo>
                  <a:pt x="6242050" y="12192"/>
                </a:ln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7266"/>
                </a:lnTo>
                <a:lnTo>
                  <a:pt x="0" y="489458"/>
                </a:lnTo>
                <a:lnTo>
                  <a:pt x="12192" y="489458"/>
                </a:lnTo>
                <a:lnTo>
                  <a:pt x="6242050" y="489458"/>
                </a:lnTo>
                <a:lnTo>
                  <a:pt x="6254242" y="489458"/>
                </a:lnTo>
                <a:lnTo>
                  <a:pt x="6254242" y="477266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1576" y="1590802"/>
            <a:ext cx="4402074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altLang="ja-JP" sz="1050" b="1" spc="15" dirty="0">
                <a:latin typeface="Microsoft YaHei UI"/>
                <a:cs typeface="Microsoft YaHei UI"/>
              </a:rPr>
              <a:t>คลิกเมนูแบบกำหนดเองบนเมนูด้านบนของ </a:t>
            </a:r>
            <a:r>
              <a:rPr lang="en-US" altLang="ja-JP" sz="1050" b="1" spc="15" dirty="0" err="1">
                <a:latin typeface="Microsoft YaHei UI"/>
                <a:cs typeface="Microsoft YaHei UI"/>
              </a:rPr>
              <a:t>ConMas</a:t>
            </a:r>
            <a:r>
              <a:rPr lang="en-US" altLang="ja-JP" sz="1050" b="1" spc="15" dirty="0">
                <a:latin typeface="Microsoft YaHei UI"/>
                <a:cs typeface="Microsoft YaHei UI"/>
              </a:rPr>
              <a:t> Manager</a:t>
            </a:r>
            <a:endParaRPr lang="ja-JP" altLang="en-US" sz="1050" dirty="0">
              <a:latin typeface="SimSun"/>
              <a:cs typeface="SimSu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1576" y="2676803"/>
            <a:ext cx="3673475" cy="1467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7100"/>
              </a:lnSpc>
              <a:spcBef>
                <a:spcPts val="100"/>
              </a:spcBef>
            </a:pPr>
            <a:r>
              <a:rPr lang="th-TH" altLang="ja-JP" sz="1050" b="1" spc="5" dirty="0">
                <a:latin typeface="Microsoft YaHei UI"/>
                <a:cs typeface="Microsoft YaHei UI"/>
              </a:rPr>
              <a:t>เมื่อคุณคลิก </a:t>
            </a:r>
            <a:r>
              <a:rPr lang="th-TH" altLang="ja-JP" sz="1050" spc="5" dirty="0">
                <a:latin typeface="Microsoft YaHei UI"/>
                <a:cs typeface="Microsoft YaHei UI"/>
              </a:rPr>
              <a:t>หน้าจอการตั้งค่าต่อไปนี้จะแสดงบนหน้าจอด้านขวา กำหนดการตั้งค่าจากแต่ละหน้าจอ</a:t>
            </a:r>
            <a:endParaRPr lang="ja-JP" altLang="en-US"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5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altLang="ja-JP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หน้าจอการจัดการเมนูแบบกำหนดเอง</a:t>
            </a:r>
            <a:endParaRPr lang="ja-JP" altLang="en-US"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20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altLang="ja-JP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หน้าจอการตั้งค่าเมนูแบบกำหนดเอง</a:t>
            </a:r>
            <a:endParaRPr lang="ja-JP" altLang="en-US" sz="1050" dirty="0">
              <a:latin typeface="SimSun"/>
              <a:cs typeface="SimSun"/>
            </a:endParaRPr>
          </a:p>
          <a:p>
            <a:pPr marL="546100" indent="-267335">
              <a:lnSpc>
                <a:spcPct val="100000"/>
              </a:lnSpc>
              <a:spcBef>
                <a:spcPts val="730"/>
              </a:spcBef>
              <a:buClr>
                <a:srgbClr val="30859C"/>
              </a:buClr>
              <a:buFont typeface="Wingdings"/>
              <a:buChar char=""/>
              <a:tabLst>
                <a:tab pos="546100" algn="l"/>
                <a:tab pos="546735" algn="l"/>
              </a:tabLst>
            </a:pPr>
            <a:r>
              <a:rPr lang="th-TH" altLang="ja-JP" sz="1050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SimSun"/>
                <a:cs typeface="SimSun"/>
              </a:rPr>
              <a:t>หน้าจอการตั้งค่าปุ่ม</a:t>
            </a:r>
            <a:endParaRPr lang="ja-JP" altLang="en-US" sz="1050" dirty="0">
              <a:latin typeface="SimSun"/>
              <a:cs typeface="SimSu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38049" y="884393"/>
            <a:ext cx="6033770" cy="1719107"/>
            <a:chOff x="766762" y="1876678"/>
            <a:chExt cx="6033770" cy="1719107"/>
          </a:xfrm>
        </p:grpSpPr>
        <p:sp>
          <p:nvSpPr>
            <p:cNvPr id="10" name="object 10"/>
            <p:cNvSpPr/>
            <p:nvPr/>
          </p:nvSpPr>
          <p:spPr>
            <a:xfrm>
              <a:off x="766762" y="1876678"/>
              <a:ext cx="6033770" cy="514350"/>
            </a:xfrm>
            <a:custGeom>
              <a:avLst/>
              <a:gdLst/>
              <a:ahLst/>
              <a:cxnLst/>
              <a:rect l="l" t="t" r="r" b="b"/>
              <a:pathLst>
                <a:path w="6033770" h="514350">
                  <a:moveTo>
                    <a:pt x="0" y="514350"/>
                  </a:moveTo>
                  <a:lnTo>
                    <a:pt x="6033770" y="514350"/>
                  </a:lnTo>
                  <a:lnTo>
                    <a:pt x="6033770" y="0"/>
                  </a:lnTo>
                  <a:lnTo>
                    <a:pt x="0" y="0"/>
                  </a:lnTo>
                  <a:lnTo>
                    <a:pt x="0" y="51435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26163" y="3323379"/>
              <a:ext cx="800100" cy="272406"/>
            </a:xfrm>
            <a:custGeom>
              <a:avLst/>
              <a:gdLst/>
              <a:ahLst/>
              <a:cxnLst/>
              <a:rect l="l" t="t" r="r" b="b"/>
              <a:pathLst>
                <a:path w="800100" h="223519">
                  <a:moveTo>
                    <a:pt x="0" y="37211"/>
                  </a:moveTo>
                  <a:lnTo>
                    <a:pt x="2921" y="22717"/>
                  </a:lnTo>
                  <a:lnTo>
                    <a:pt x="10890" y="10890"/>
                  </a:lnTo>
                  <a:lnTo>
                    <a:pt x="22717" y="2921"/>
                  </a:lnTo>
                  <a:lnTo>
                    <a:pt x="37211" y="0"/>
                  </a:lnTo>
                  <a:lnTo>
                    <a:pt x="762888" y="0"/>
                  </a:lnTo>
                  <a:lnTo>
                    <a:pt x="777382" y="2921"/>
                  </a:lnTo>
                  <a:lnTo>
                    <a:pt x="789209" y="10890"/>
                  </a:lnTo>
                  <a:lnTo>
                    <a:pt x="797178" y="22717"/>
                  </a:lnTo>
                  <a:lnTo>
                    <a:pt x="800100" y="37211"/>
                  </a:lnTo>
                  <a:lnTo>
                    <a:pt x="800100" y="186308"/>
                  </a:lnTo>
                  <a:lnTo>
                    <a:pt x="797178" y="200802"/>
                  </a:lnTo>
                  <a:lnTo>
                    <a:pt x="789209" y="212629"/>
                  </a:lnTo>
                  <a:lnTo>
                    <a:pt x="777382" y="220599"/>
                  </a:lnTo>
                  <a:lnTo>
                    <a:pt x="762888" y="223520"/>
                  </a:lnTo>
                  <a:lnTo>
                    <a:pt x="37211" y="223520"/>
                  </a:lnTo>
                  <a:lnTo>
                    <a:pt x="22717" y="220599"/>
                  </a:lnTo>
                  <a:lnTo>
                    <a:pt x="10890" y="212629"/>
                  </a:lnTo>
                  <a:lnTo>
                    <a:pt x="2921" y="200802"/>
                  </a:lnTo>
                  <a:lnTo>
                    <a:pt x="0" y="186308"/>
                  </a:lnTo>
                  <a:lnTo>
                    <a:pt x="0" y="37211"/>
                  </a:lnTo>
                  <a:close/>
                </a:path>
              </a:pathLst>
            </a:custGeom>
            <a:ln w="28574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774950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เค้าโครงเมนูแบบกำหนดเอง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5987" y="928064"/>
            <a:ext cx="6229985" cy="465455"/>
          </a:xfrm>
          <a:custGeom>
            <a:avLst/>
            <a:gdLst/>
            <a:ahLst/>
            <a:cxnLst/>
            <a:rect l="l" t="t" r="r" b="b"/>
            <a:pathLst>
              <a:path w="6229984" h="465455">
                <a:moveTo>
                  <a:pt x="6229858" y="0"/>
                </a:moveTo>
                <a:lnTo>
                  <a:pt x="0" y="0"/>
                </a:lnTo>
                <a:lnTo>
                  <a:pt x="0" y="465124"/>
                </a:lnTo>
                <a:lnTo>
                  <a:pt x="6229858" y="465124"/>
                </a:lnTo>
                <a:lnTo>
                  <a:pt x="6229858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เค้าโครงเมนูแบบกำหนดเอง</a:t>
            </a:r>
            <a:endParaRPr sz="1600" dirty="0">
              <a:latin typeface="Microsoft JhengHei"/>
              <a:cs typeface="Microsoft JhengHe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53796" y="915923"/>
            <a:ext cx="6254750" cy="489584"/>
          </a:xfrm>
          <a:custGeom>
            <a:avLst/>
            <a:gdLst/>
            <a:ahLst/>
            <a:cxnLst/>
            <a:rect l="l" t="t" r="r" b="b"/>
            <a:pathLst>
              <a:path w="6254750" h="489584">
                <a:moveTo>
                  <a:pt x="6254242" y="0"/>
                </a:moveTo>
                <a:lnTo>
                  <a:pt x="6242050" y="0"/>
                </a:lnTo>
                <a:lnTo>
                  <a:pt x="6242050" y="12192"/>
                </a:lnTo>
                <a:lnTo>
                  <a:pt x="6242050" y="477266"/>
                </a:lnTo>
                <a:lnTo>
                  <a:pt x="12192" y="477266"/>
                </a:lnTo>
                <a:lnTo>
                  <a:pt x="12192" y="12192"/>
                </a:lnTo>
                <a:lnTo>
                  <a:pt x="6242050" y="12192"/>
                </a:ln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7266"/>
                </a:lnTo>
                <a:lnTo>
                  <a:pt x="0" y="489458"/>
                </a:lnTo>
                <a:lnTo>
                  <a:pt x="12192" y="489458"/>
                </a:lnTo>
                <a:lnTo>
                  <a:pt x="6242050" y="489458"/>
                </a:lnTo>
                <a:lnTo>
                  <a:pt x="6254242" y="489458"/>
                </a:lnTo>
                <a:lnTo>
                  <a:pt x="6254242" y="477266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1576" y="1590802"/>
            <a:ext cx="4418965" cy="4653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dirty="0">
                <a:latin typeface="SimSun"/>
                <a:cs typeface="SimSun"/>
              </a:rPr>
              <a:t>สำหรับเมนูแบบกำหนดเอง จำนวนปุ่มที่สามารถตั้งค่าได้และเค้าโครงจะถูกกำหนดโดยเค้าโครง</a:t>
            </a:r>
            <a:endParaRPr sz="1050" dirty="0">
              <a:latin typeface="SimSun"/>
              <a:cs typeface="SimSu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978697"/>
              </p:ext>
            </p:extLst>
          </p:nvPr>
        </p:nvGraphicFramePr>
        <p:xfrm>
          <a:off x="684276" y="1830577"/>
          <a:ext cx="6186170" cy="25793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8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8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9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spc="0" dirty="0">
                          <a:latin typeface="Microsoft YaHei UI"/>
                          <a:cs typeface="Microsoft YaHei UI"/>
                        </a:rPr>
                        <a:t>เค้าโครง</a:t>
                      </a:r>
                      <a:endParaRPr sz="900" spc="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spc="0" dirty="0">
                          <a:latin typeface="Microsoft YaHei UI"/>
                          <a:cs typeface="Microsoft YaHei UI"/>
                        </a:rPr>
                        <a:t>จำนวนปุ่ม</a:t>
                      </a:r>
                      <a:endParaRPr sz="900" spc="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tc>
                  <a:txBody>
                    <a:bodyPr/>
                    <a:lstStyle/>
                    <a:p>
                      <a:pPr marL="6019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th-TH" sz="900" b="1" spc="0" dirty="0">
                          <a:latin typeface="Microsoft YaHei UI"/>
                          <a:cs typeface="Microsoft YaHei UI"/>
                        </a:rPr>
                        <a:t>รูปแบบหน้าจอ </a:t>
                      </a:r>
                      <a:r>
                        <a:rPr lang="en-US" sz="900" b="1" spc="0" dirty="0" err="1">
                          <a:latin typeface="Microsoft YaHei UI"/>
                          <a:cs typeface="Microsoft YaHei UI"/>
                        </a:rPr>
                        <a:t>i</a:t>
                      </a:r>
                      <a:r>
                        <a:rPr lang="en-US" sz="900" b="1" spc="0" dirty="0">
                          <a:latin typeface="Microsoft YaHei UI"/>
                          <a:cs typeface="Microsoft YaHei UI"/>
                        </a:rPr>
                        <a:t>-Reporter</a:t>
                      </a:r>
                      <a:endParaRPr sz="900" spc="0" dirty="0">
                        <a:latin typeface="Microsoft YaHei UI"/>
                        <a:cs typeface="Microsoft YaHei UI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2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6</a:t>
                      </a:r>
                      <a:r>
                        <a:rPr sz="900" spc="-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lang="th-TH" sz="900" spc="-5" dirty="0">
                          <a:latin typeface="SimSun"/>
                          <a:cs typeface="SimSun"/>
                        </a:rPr>
                        <a:t>เค้าโครงปุ่ม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900" spc="-1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900" dirty="0">
                          <a:latin typeface="SimSun"/>
                          <a:cs typeface="SimSun"/>
                        </a:rPr>
                        <a:t>–</a:t>
                      </a:r>
                      <a:r>
                        <a:rPr sz="900" spc="-1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900" dirty="0">
                          <a:latin typeface="SimSun"/>
                          <a:cs typeface="SimSun"/>
                        </a:rPr>
                        <a:t>6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742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347470">
                        <a:lnSpc>
                          <a:spcPts val="1820"/>
                        </a:lnSpc>
                        <a:spcBef>
                          <a:spcPts val="30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การวางแนวหน้าจอแนวตั้ง: 2 ปุ่มในแนวนอน </a:t>
                      </a:r>
                      <a:r>
                        <a:rPr lang="en-US" sz="900" dirty="0">
                          <a:latin typeface="SimSun"/>
                          <a:cs typeface="SimSun"/>
                        </a:rPr>
                        <a:t>x 3 </a:t>
                      </a:r>
                      <a:r>
                        <a:rPr lang="th-TH" sz="900" dirty="0">
                          <a:latin typeface="SimSun"/>
                          <a:cs typeface="SimSun"/>
                        </a:rPr>
                        <a:t>ปุ่มในแนวตั้ง การวางแนวหน้าจอแนวนอน: 3 ปุ่มในแนวนอน </a:t>
                      </a:r>
                      <a:r>
                        <a:rPr lang="en-US" sz="900" dirty="0">
                          <a:latin typeface="SimSun"/>
                          <a:cs typeface="SimSun"/>
                        </a:rPr>
                        <a:t>x 2 </a:t>
                      </a:r>
                      <a:r>
                        <a:rPr lang="th-TH" sz="900" dirty="0">
                          <a:latin typeface="SimSun"/>
                          <a:cs typeface="SimSun"/>
                        </a:rPr>
                        <a:t>ปุ่มในแนวตั้ง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587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9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900" spc="-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lang="th-TH" sz="900" spc="-5" dirty="0">
                          <a:latin typeface="SimSun"/>
                          <a:cs typeface="SimSun"/>
                        </a:rPr>
                        <a:t>เค้าโครงปุ่ม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900" spc="-1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900" dirty="0">
                          <a:latin typeface="SimSun"/>
                          <a:cs typeface="SimSun"/>
                        </a:rPr>
                        <a:t>-</a:t>
                      </a:r>
                      <a:r>
                        <a:rPr sz="900" spc="-15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900" spc="5" dirty="0">
                          <a:latin typeface="SimSun"/>
                          <a:cs typeface="SimSun"/>
                        </a:rPr>
                        <a:t>12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347470">
                        <a:lnSpc>
                          <a:spcPts val="1820"/>
                        </a:lnSpc>
                        <a:spcBef>
                          <a:spcPts val="40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หน้าจอแนวตั้ง: 3 ปุ่มในแนวนอน </a:t>
                      </a:r>
                      <a:r>
                        <a:rPr lang="en-US" sz="900" dirty="0">
                          <a:latin typeface="SimSun"/>
                          <a:cs typeface="SimSun"/>
                        </a:rPr>
                        <a:t>x 4 </a:t>
                      </a:r>
                      <a:r>
                        <a:rPr lang="th-TH" sz="900" dirty="0">
                          <a:latin typeface="SimSun"/>
                          <a:cs typeface="SimSun"/>
                        </a:rPr>
                        <a:t>ปุ่มในแนวตั้ง หน้าจอแนวนอน: 4 ปุ่มในแนวนอน </a:t>
                      </a:r>
                      <a:r>
                        <a:rPr lang="en-US" sz="900" dirty="0">
                          <a:latin typeface="SimSun"/>
                          <a:cs typeface="SimSun"/>
                        </a:rPr>
                        <a:t>x 3 </a:t>
                      </a:r>
                      <a:r>
                        <a:rPr lang="th-TH" sz="900" dirty="0">
                          <a:latin typeface="SimSun"/>
                          <a:cs typeface="SimSun"/>
                        </a:rPr>
                        <a:t>ปุ่มในแนวตั้ง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50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396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900" spc="5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900" dirty="0">
                          <a:latin typeface="SimSun"/>
                          <a:cs typeface="SimSun"/>
                        </a:rPr>
                        <a:t>0</a:t>
                      </a:r>
                      <a:r>
                        <a:rPr sz="900" spc="-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lang="th-TH" sz="900" spc="-5" dirty="0">
                          <a:latin typeface="SimSun"/>
                          <a:cs typeface="SimSun"/>
                        </a:rPr>
                        <a:t>เค้าโครงปุ่ม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749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9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900" spc="-1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900" dirty="0">
                          <a:latin typeface="SimSun"/>
                          <a:cs typeface="SimSun"/>
                        </a:rPr>
                        <a:t>-</a:t>
                      </a:r>
                      <a:r>
                        <a:rPr sz="900" spc="-15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900" spc="5" dirty="0">
                          <a:latin typeface="SimSun"/>
                          <a:cs typeface="SimSun"/>
                        </a:rPr>
                        <a:t>20</a:t>
                      </a:r>
                      <a:endParaRPr sz="900">
                        <a:latin typeface="SimSun"/>
                        <a:cs typeface="SimSun"/>
                      </a:endParaRPr>
                    </a:p>
                  </a:txBody>
                  <a:tcPr marL="0" marR="0" marT="749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347470">
                        <a:lnSpc>
                          <a:spcPts val="1839"/>
                        </a:lnSpc>
                        <a:spcBef>
                          <a:spcPts val="20"/>
                        </a:spcBef>
                      </a:pPr>
                      <a:r>
                        <a:rPr lang="th-TH" sz="900" dirty="0">
                          <a:latin typeface="SimSun"/>
                          <a:cs typeface="SimSun"/>
                        </a:rPr>
                        <a:t>หน้าจอแนวตั้ง: 4 ปุ่มในแนวนอน </a:t>
                      </a:r>
                      <a:r>
                        <a:rPr lang="en-US" sz="900" dirty="0">
                          <a:latin typeface="SimSun"/>
                          <a:cs typeface="SimSun"/>
                        </a:rPr>
                        <a:t>x 5 </a:t>
                      </a:r>
                      <a:r>
                        <a:rPr lang="th-TH" sz="900" dirty="0">
                          <a:latin typeface="SimSun"/>
                          <a:cs typeface="SimSun"/>
                        </a:rPr>
                        <a:t>ปุ่มในแนวตั้ง หน้าจอแนวนอน: 5 ปุ่มในแนวนอน </a:t>
                      </a:r>
                      <a:r>
                        <a:rPr lang="en-US" sz="900" dirty="0">
                          <a:latin typeface="SimSun"/>
                          <a:cs typeface="SimSun"/>
                        </a:rPr>
                        <a:t>x 4 </a:t>
                      </a:r>
                      <a:r>
                        <a:rPr lang="th-TH" sz="900" dirty="0">
                          <a:latin typeface="SimSun"/>
                          <a:cs typeface="SimSun"/>
                        </a:rPr>
                        <a:t>ปุ่มในแนวตั้ง</a:t>
                      </a:r>
                      <a:endParaRPr sz="900" dirty="0">
                        <a:latin typeface="SimSun"/>
                        <a:cs typeface="SimSun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26494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วิธีตรวจสอบก่อนใช้งาน |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5987" y="928064"/>
            <a:ext cx="6229985" cy="465455"/>
          </a:xfrm>
          <a:custGeom>
            <a:avLst/>
            <a:gdLst/>
            <a:ahLst/>
            <a:cxnLst/>
            <a:rect l="l" t="t" r="r" b="b"/>
            <a:pathLst>
              <a:path w="6229984" h="465455">
                <a:moveTo>
                  <a:pt x="6229858" y="0"/>
                </a:moveTo>
                <a:lnTo>
                  <a:pt x="0" y="0"/>
                </a:lnTo>
                <a:lnTo>
                  <a:pt x="0" y="465124"/>
                </a:lnTo>
                <a:lnTo>
                  <a:pt x="6229858" y="465124"/>
                </a:lnTo>
                <a:lnTo>
                  <a:pt x="6229858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วิธีตรวจสอบก่อนใช้งาน</a:t>
            </a:r>
            <a:endParaRPr sz="1600" dirty="0">
              <a:latin typeface="Microsoft JhengHei"/>
              <a:cs typeface="Microsoft JhengHe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53796" y="915923"/>
            <a:ext cx="6254750" cy="489584"/>
          </a:xfrm>
          <a:custGeom>
            <a:avLst/>
            <a:gdLst/>
            <a:ahLst/>
            <a:cxnLst/>
            <a:rect l="l" t="t" r="r" b="b"/>
            <a:pathLst>
              <a:path w="6254750" h="489584">
                <a:moveTo>
                  <a:pt x="6254242" y="0"/>
                </a:moveTo>
                <a:lnTo>
                  <a:pt x="6242050" y="0"/>
                </a:lnTo>
                <a:lnTo>
                  <a:pt x="6242050" y="12192"/>
                </a:lnTo>
                <a:lnTo>
                  <a:pt x="6242050" y="477266"/>
                </a:lnTo>
                <a:lnTo>
                  <a:pt x="12192" y="477266"/>
                </a:lnTo>
                <a:lnTo>
                  <a:pt x="12192" y="12192"/>
                </a:lnTo>
                <a:lnTo>
                  <a:pt x="6242050" y="12192"/>
                </a:ln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7266"/>
                </a:lnTo>
                <a:lnTo>
                  <a:pt x="0" y="489458"/>
                </a:lnTo>
                <a:lnTo>
                  <a:pt x="12192" y="489458"/>
                </a:lnTo>
                <a:lnTo>
                  <a:pt x="6242050" y="489458"/>
                </a:lnTo>
                <a:lnTo>
                  <a:pt x="6254242" y="489458"/>
                </a:lnTo>
                <a:lnTo>
                  <a:pt x="6254242" y="477266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1576" y="1590802"/>
            <a:ext cx="6224905" cy="66322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spc="5" dirty="0">
                <a:latin typeface="SimSun"/>
                <a:cs typeface="SimSun"/>
              </a:rPr>
              <a:t>ในส่วนนี้จะอธิบายวิธีตรวจสอบเมนูแบบกำหนดเองที่สร้างขึ้นบน </a:t>
            </a:r>
            <a:r>
              <a:rPr lang="en-US" sz="1050" spc="5" dirty="0" err="1">
                <a:latin typeface="SimSun"/>
                <a:cs typeface="SimSun"/>
              </a:rPr>
              <a:t>i</a:t>
            </a:r>
            <a:r>
              <a:rPr lang="en-US" sz="1050" spc="5" dirty="0">
                <a:latin typeface="SimSun"/>
                <a:cs typeface="SimSun"/>
              </a:rPr>
              <a:t>-Reporter </a:t>
            </a:r>
            <a:r>
              <a:rPr lang="th-TH" sz="1050" spc="5" dirty="0">
                <a:latin typeface="SimSun"/>
                <a:cs typeface="SimSun"/>
              </a:rPr>
              <a:t>ก่อนเริ่มการทำงาน</a:t>
            </a:r>
            <a:br>
              <a:rPr lang="en-US" sz="1050" spc="5" dirty="0">
                <a:latin typeface="SimSun"/>
                <a:cs typeface="SimSun"/>
              </a:rPr>
            </a:br>
            <a:endParaRPr sz="1750" dirty="0">
              <a:latin typeface="SimSun"/>
              <a:cs typeface="SimSun"/>
            </a:endParaRPr>
          </a:p>
          <a:p>
            <a:pPr marL="12700" marR="6985">
              <a:lnSpc>
                <a:spcPct val="132400"/>
              </a:lnSpc>
            </a:pPr>
            <a:r>
              <a:rPr lang="th-TH" sz="1050" spc="15" dirty="0">
                <a:latin typeface="SimSun"/>
                <a:cs typeface="SimSun"/>
              </a:rPr>
              <a:t>เมนูแบบกำหนดเองแต่ละเมนูมีสิทธิ์ในการรับชมสำหรับแต่ละกลุ่ม</a:t>
            </a:r>
            <a:r>
              <a:rPr sz="1050" spc="5" dirty="0">
                <a:latin typeface="SimSun"/>
                <a:cs typeface="SimSun"/>
              </a:rPr>
              <a:t>（</a:t>
            </a:r>
            <a:r>
              <a:rPr lang="th-TH" sz="1050" b="1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Microsoft YaHei UI"/>
                <a:cs typeface="Microsoft YaHei UI"/>
              </a:rPr>
              <a:t>การตั้งค่าการอนุญาตตามกลุ่ม</a:t>
            </a:r>
            <a:r>
              <a:rPr sz="1050" spc="15" dirty="0">
                <a:latin typeface="SimSun"/>
                <a:cs typeface="SimSun"/>
              </a:rPr>
              <a:t>）</a:t>
            </a:r>
            <a:r>
              <a:rPr lang="th-TH" sz="1050" dirty="0">
                <a:latin typeface="SimSun"/>
                <a:cs typeface="SimSun"/>
              </a:rPr>
              <a:t>สามารถตั้งค่าได้ (คุณสามารถดูเมนูแบบกำหนดเองที่สร้างขึ้นและจำกัดกลุ่มที่สามารถใช้งานได้)</a:t>
            </a:r>
          </a:p>
          <a:p>
            <a:pPr marL="12700" marR="6985">
              <a:lnSpc>
                <a:spcPct val="132400"/>
              </a:lnSpc>
            </a:pPr>
            <a:r>
              <a:rPr lang="th-TH" sz="1050" dirty="0">
                <a:latin typeface="SimSun"/>
                <a:cs typeface="SimSun"/>
              </a:rPr>
              <a:t>เมื่อใช้การตั้งค่าการอนุญาตกลุ่มนี้ เฉพาะผู้ใช้ที่ตั้งค่าเมนูแบบกำหนดเองเท่านั้นที่สามารถตรวจสอบการแสดงผลและการทำงานบน </a:t>
            </a:r>
            <a:r>
              <a:rPr lang="en-US" sz="1050" dirty="0" err="1">
                <a:latin typeface="SimSun"/>
                <a:cs typeface="SimSun"/>
              </a:rPr>
              <a:t>i</a:t>
            </a:r>
            <a:r>
              <a:rPr lang="en-US" sz="1050" dirty="0">
                <a:latin typeface="SimSun"/>
                <a:cs typeface="SimSun"/>
              </a:rPr>
              <a:t>-Reporter</a:t>
            </a:r>
            <a:endParaRPr sz="1200" dirty="0">
              <a:latin typeface="SimSun"/>
              <a:cs typeface="SimSun"/>
            </a:endParaRPr>
          </a:p>
          <a:p>
            <a:pPr>
              <a:lnSpc>
                <a:spcPct val="100000"/>
              </a:lnSpc>
            </a:pPr>
            <a:endParaRPr sz="1000" dirty="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</a:pPr>
            <a:r>
              <a:rPr lang="th-TH" altLang="ja-JP" sz="1200" dirty="0">
                <a:solidFill>
                  <a:srgbClr val="585858"/>
                </a:solidFill>
                <a:latin typeface="SimSun"/>
                <a:cs typeface="SimSun"/>
              </a:rPr>
              <a:t>ขั้นตอน(ตัวอย่าง)</a:t>
            </a:r>
            <a:endParaRPr lang="ja-JP" altLang="en-US" sz="1200" dirty="0">
              <a:latin typeface="SimSun"/>
              <a:cs typeface="SimSun"/>
            </a:endParaRPr>
          </a:p>
          <a:p>
            <a:pPr marL="282575" indent="-270510">
              <a:lnSpc>
                <a:spcPct val="100000"/>
              </a:lnSpc>
              <a:spcBef>
                <a:spcPts val="725"/>
              </a:spcBef>
              <a:buAutoNum type="arabicPeriod"/>
              <a:tabLst>
                <a:tab pos="282575" algn="l"/>
                <a:tab pos="283210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สร้างกลุ่มสำหรับผู้ใช้การตั้งค่าเมนูแบบกำหนดเอง</a:t>
            </a:r>
            <a:endParaRPr lang="ja-JP" altLang="en-US" sz="1050" dirty="0">
              <a:latin typeface="SimSun"/>
              <a:cs typeface="SimSun"/>
            </a:endParaRPr>
          </a:p>
          <a:p>
            <a:pPr marL="506730" lvl="1" indent="-360680">
              <a:lnSpc>
                <a:spcPct val="100000"/>
              </a:lnSpc>
              <a:spcBef>
                <a:spcPts val="735"/>
              </a:spcBef>
              <a:buAutoNum type="arabicPeriod"/>
              <a:tabLst>
                <a:tab pos="507365" algn="l"/>
              </a:tabLst>
            </a:pPr>
            <a:r>
              <a:rPr lang="th-TH" sz="1050" dirty="0">
                <a:latin typeface="SimSun"/>
                <a:cs typeface="SimSun"/>
              </a:rPr>
              <a:t>คลิกเมนูด้านบน </a:t>
            </a:r>
            <a:r>
              <a:rPr lang="en-US" sz="1050" dirty="0" err="1">
                <a:latin typeface="SimSun"/>
                <a:cs typeface="SimSun"/>
              </a:rPr>
              <a:t>ConMas</a:t>
            </a:r>
            <a:r>
              <a:rPr lang="en-US" sz="1050" dirty="0">
                <a:latin typeface="SimSun"/>
                <a:cs typeface="SimSun"/>
              </a:rPr>
              <a:t> Manager </a:t>
            </a:r>
            <a:r>
              <a:rPr lang="th-TH" sz="1050" b="1" dirty="0">
                <a:latin typeface="SimSun"/>
                <a:cs typeface="SimSun"/>
              </a:rPr>
              <a:t>การจัดการระบบ &gt;</a:t>
            </a:r>
            <a:r>
              <a:rPr lang="th-TH" sz="1050" dirty="0">
                <a:latin typeface="SimSun"/>
                <a:cs typeface="SimSun"/>
              </a:rPr>
              <a:t> </a:t>
            </a:r>
            <a:r>
              <a:rPr lang="th-TH" sz="1050" b="1" dirty="0">
                <a:latin typeface="SimSun"/>
                <a:cs typeface="SimSun"/>
              </a:rPr>
              <a:t>การจัดการกลุ่ม</a:t>
            </a:r>
            <a:endParaRPr sz="1050" b="1" dirty="0">
              <a:latin typeface="SimSun"/>
              <a:cs typeface="SimSun"/>
            </a:endParaRPr>
          </a:p>
          <a:p>
            <a:pPr marL="506730" lvl="1" indent="-36068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507365" algn="l"/>
                <a:tab pos="1330960" algn="l"/>
              </a:tabLst>
            </a:pPr>
            <a:r>
              <a:rPr lang="th-TH" sz="1050" spc="5" dirty="0">
                <a:latin typeface="SimSun"/>
                <a:cs typeface="SimSun"/>
              </a:rPr>
              <a:t>ปุ่มเพิ่ม</a:t>
            </a:r>
            <a:r>
              <a:rPr sz="1050" spc="-65" dirty="0">
                <a:latin typeface="SimSun"/>
                <a:cs typeface="SimSun"/>
              </a:rPr>
              <a:t>(</a:t>
            </a:r>
            <a:r>
              <a:rPr lang="en-US" sz="1050" spc="-65" dirty="0">
                <a:latin typeface="SimSun"/>
                <a:cs typeface="SimSun"/>
              </a:rPr>
              <a:t>	</a:t>
            </a:r>
            <a:r>
              <a:rPr sz="1050" spc="-65" dirty="0">
                <a:latin typeface="SimSun"/>
                <a:cs typeface="SimSun"/>
              </a:rPr>
              <a:t>)</a:t>
            </a:r>
            <a:r>
              <a:rPr sz="1050" spc="-45" dirty="0">
                <a:latin typeface="SimSun"/>
                <a:cs typeface="SimSun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คลิก</a:t>
            </a:r>
            <a:endParaRPr lang="ja-JP" altLang="en-US" sz="1050" dirty="0">
              <a:latin typeface="SimSun"/>
              <a:cs typeface="SimSun"/>
            </a:endParaRPr>
          </a:p>
          <a:p>
            <a:pPr marL="506730" lvl="1" indent="-360680">
              <a:lnSpc>
                <a:spcPct val="100000"/>
              </a:lnSpc>
              <a:spcBef>
                <a:spcPts val="730"/>
              </a:spcBef>
              <a:buAutoNum type="arabicPeriod"/>
              <a:tabLst>
                <a:tab pos="50736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สร้าง "กลุ่มการตั้งค่าเมนูแบบกำหนดเอง"</a:t>
            </a:r>
            <a:endParaRPr lang="ja-JP" altLang="en-US" sz="1050" dirty="0">
              <a:latin typeface="SimSun"/>
              <a:cs typeface="SimSun"/>
            </a:endParaRPr>
          </a:p>
          <a:p>
            <a:pPr marL="946785" marR="8890" indent="-266700">
              <a:lnSpc>
                <a:spcPct val="132400"/>
              </a:lnSpc>
              <a:spcBef>
                <a:spcPts val="300"/>
              </a:spcBef>
              <a:tabLst>
                <a:tab pos="946785" algn="l"/>
              </a:tabLst>
            </a:pPr>
            <a:r>
              <a:rPr lang="en-US" altLang="ja-JP" sz="1050" spc="5" dirty="0">
                <a:solidFill>
                  <a:srgbClr val="C00000"/>
                </a:solidFill>
                <a:latin typeface="MS Gothic"/>
                <a:cs typeface="MS Gothic"/>
              </a:rPr>
              <a:t>※</a:t>
            </a:r>
            <a:r>
              <a:rPr lang="en-US" altLang="ja-JP" sz="1050" dirty="0">
                <a:solidFill>
                  <a:srgbClr val="C00000"/>
                </a:solidFill>
                <a:latin typeface="MS Gothic"/>
                <a:cs typeface="MS Gothic"/>
              </a:rPr>
              <a:t>	</a:t>
            </a:r>
            <a:r>
              <a:rPr lang="th-TH" altLang="ja-JP" sz="1050" dirty="0">
                <a:solidFill>
                  <a:srgbClr val="C00000"/>
                </a:solidFill>
                <a:latin typeface="SimSun"/>
                <a:cs typeface="SimSun"/>
              </a:rPr>
              <a:t>หากต้องการตั้งค่าเมนูแบบกำหนดเอง คุณต้องมีสิทธิ์ในการบำรุงรักษาเมนูแบบกำหนดเอง </a:t>
            </a:r>
            <a:r>
              <a:rPr lang="en-US" altLang="ja-JP" sz="1050" dirty="0" err="1">
                <a:solidFill>
                  <a:srgbClr val="C00000"/>
                </a:solidFill>
                <a:latin typeface="SimSun"/>
                <a:cs typeface="SimSun"/>
              </a:rPr>
              <a:t>ConMas</a:t>
            </a:r>
            <a:r>
              <a:rPr lang="en-US" altLang="ja-JP" sz="1050" dirty="0">
                <a:solidFill>
                  <a:srgbClr val="C00000"/>
                </a:solidFill>
                <a:latin typeface="SimSun"/>
                <a:cs typeface="SimSun"/>
              </a:rPr>
              <a:t> Manager &gt; </a:t>
            </a:r>
            <a:r>
              <a:rPr lang="th-TH" altLang="ja-JP" sz="1050" dirty="0">
                <a:solidFill>
                  <a:srgbClr val="C00000"/>
                </a:solidFill>
                <a:latin typeface="SimSun"/>
                <a:cs typeface="SimSun"/>
              </a:rPr>
              <a:t>เมนูแบบกำหนดเอง &gt; ตรวจสอบการบำรุงรักษา</a:t>
            </a:r>
            <a:endParaRPr lang="ja-JP" altLang="en-US" sz="1050" dirty="0">
              <a:latin typeface="SimSun"/>
              <a:cs typeface="SimSun"/>
            </a:endParaRPr>
          </a:p>
          <a:p>
            <a:pPr marL="282575" indent="-270510">
              <a:lnSpc>
                <a:spcPct val="100000"/>
              </a:lnSpc>
              <a:spcBef>
                <a:spcPts val="720"/>
              </a:spcBef>
              <a:buAutoNum type="arabicPeriod" startAt="2"/>
              <a:tabLst>
                <a:tab pos="282575" algn="l"/>
                <a:tab pos="283210" algn="l"/>
              </a:tabLst>
            </a:pP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</a:t>
            </a:r>
            <a:r>
              <a:rPr lang="th-TH" altLang="ja-JP" sz="1050" dirty="0">
                <a:latin typeface="SimSun"/>
                <a:cs typeface="SimSun"/>
              </a:rPr>
              <a:t>ให้ผู้ใช้ที่จะตั้งค่าเมนูแบบกำหนดเองอยู่ในกลุ่ม 1</a:t>
            </a:r>
            <a:endParaRPr lang="ja-JP" altLang="en-US" sz="1050" dirty="0">
              <a:latin typeface="SimSun"/>
              <a:cs typeface="SimSun"/>
            </a:endParaRPr>
          </a:p>
          <a:p>
            <a:pPr marL="506730" lvl="1" indent="-360680">
              <a:lnSpc>
                <a:spcPct val="100000"/>
              </a:lnSpc>
              <a:spcBef>
                <a:spcPts val="735"/>
              </a:spcBef>
              <a:buAutoNum type="arabicPeriod"/>
              <a:tabLst>
                <a:tab pos="507365" algn="l"/>
              </a:tabLst>
            </a:pPr>
            <a:r>
              <a:rPr lang="th-TH" altLang="ja-JP" sz="1050" dirty="0">
                <a:latin typeface="SimSun"/>
                <a:cs typeface="SimSun"/>
              </a:rPr>
              <a:t>คลิกเมนูด้านบน </a:t>
            </a:r>
            <a:r>
              <a:rPr lang="en-US" altLang="ja-JP" sz="1050" dirty="0" err="1">
                <a:latin typeface="SimSun"/>
                <a:cs typeface="SimSun"/>
              </a:rPr>
              <a:t>ConMas</a:t>
            </a:r>
            <a:r>
              <a:rPr lang="en-US" altLang="ja-JP" sz="1050" dirty="0">
                <a:latin typeface="SimSun"/>
                <a:cs typeface="SimSun"/>
              </a:rPr>
              <a:t> Manager </a:t>
            </a:r>
            <a:r>
              <a:rPr lang="th-TH" altLang="ja-JP" sz="1050" b="1" dirty="0">
                <a:latin typeface="SimSun"/>
                <a:cs typeface="SimSun"/>
              </a:rPr>
              <a:t>การจัดการระบบ &gt; การจัดการผู้ใช้</a:t>
            </a:r>
            <a:endParaRPr lang="ja-JP" altLang="en-US" sz="1050" b="1" dirty="0">
              <a:latin typeface="SimSun"/>
              <a:cs typeface="SimSun"/>
            </a:endParaRPr>
          </a:p>
          <a:p>
            <a:pPr marL="506730" lvl="1" indent="-36068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507365" algn="l"/>
              </a:tabLst>
            </a:pPr>
            <a:r>
              <a:rPr lang="th-TH" altLang="ja-JP" sz="1050" spc="5" dirty="0">
                <a:latin typeface="SimSun"/>
                <a:cs typeface="SimSun"/>
              </a:rPr>
              <a:t>จากรายชื่อผู้ใช้บนหน้าจอด้านขวา ให้คลิก </a:t>
            </a:r>
            <a:r>
              <a:rPr lang="en-US" altLang="ja-JP" sz="1050" b="1" spc="5" dirty="0">
                <a:latin typeface="SimSun"/>
                <a:cs typeface="SimSun"/>
              </a:rPr>
              <a:t>ID</a:t>
            </a:r>
            <a:r>
              <a:rPr lang="en-US" altLang="ja-JP" sz="1050" spc="5" dirty="0">
                <a:latin typeface="SimSun"/>
                <a:cs typeface="SimSun"/>
              </a:rPr>
              <a:t> </a:t>
            </a:r>
            <a:r>
              <a:rPr lang="th-TH" altLang="ja-JP" sz="1050" spc="5" dirty="0">
                <a:latin typeface="SimSun"/>
                <a:cs typeface="SimSun"/>
              </a:rPr>
              <a:t>ของผู้ใช้ที่คุณต้องการตั้งค่าเมนูแบบกำหนดเอง</a:t>
            </a:r>
            <a:endParaRPr lang="ja-JP" altLang="en-US" sz="1050" dirty="0">
              <a:latin typeface="SimSun"/>
              <a:cs typeface="SimSun"/>
            </a:endParaRPr>
          </a:p>
          <a:p>
            <a:pPr marL="506730" lvl="1" indent="-360680">
              <a:lnSpc>
                <a:spcPct val="100000"/>
              </a:lnSpc>
              <a:spcBef>
                <a:spcPts val="790"/>
              </a:spcBef>
              <a:buAutoNum type="arabicPeriod"/>
              <a:tabLst>
                <a:tab pos="507365" algn="l"/>
                <a:tab pos="1361440" algn="l"/>
              </a:tabLst>
            </a:pPr>
            <a:r>
              <a:rPr lang="th-TH" sz="1050" spc="5" dirty="0">
                <a:latin typeface="SimSun"/>
                <a:cs typeface="SimSun"/>
              </a:rPr>
              <a:t>ปุ่มแก้ไข</a:t>
            </a:r>
            <a:r>
              <a:rPr sz="1050" spc="-65" dirty="0">
                <a:latin typeface="SimSun"/>
                <a:cs typeface="SimSun"/>
              </a:rPr>
              <a:t>(	)</a:t>
            </a:r>
            <a:r>
              <a:rPr sz="1050" spc="-45" dirty="0">
                <a:latin typeface="SimSun"/>
                <a:cs typeface="SimSun"/>
              </a:rPr>
              <a:t> </a:t>
            </a:r>
            <a:r>
              <a:rPr lang="th-TH" sz="1050" dirty="0">
                <a:latin typeface="SimSun"/>
                <a:cs typeface="SimSun"/>
              </a:rPr>
              <a:t>คลิก</a:t>
            </a:r>
            <a:endParaRPr sz="1050" dirty="0">
              <a:latin typeface="SimSun"/>
              <a:cs typeface="SimSun"/>
            </a:endParaRPr>
          </a:p>
          <a:p>
            <a:pPr marL="506730" marR="5080" lvl="1" indent="-360045">
              <a:lnSpc>
                <a:spcPct val="131400"/>
              </a:lnSpc>
              <a:spcBef>
                <a:spcPts val="325"/>
              </a:spcBef>
              <a:buFont typeface="SimSun"/>
              <a:buAutoNum type="arabicPeriod"/>
              <a:tabLst>
                <a:tab pos="507365" algn="l"/>
              </a:tabLst>
            </a:pPr>
            <a:r>
              <a:rPr lang="th-TH" altLang="ja-JP" sz="1050" spc="15" dirty="0">
                <a:latin typeface="Microsoft YaHei UI"/>
                <a:cs typeface="Microsoft YaHei UI"/>
              </a:rPr>
              <a:t>ภายใต้กลุ่มสิทธิ์ ให้ตรวจสอบ </a:t>
            </a:r>
            <a:r>
              <a:rPr lang="th-TH" altLang="ja-JP" sz="1050" b="1" spc="15" dirty="0">
                <a:latin typeface="Microsoft YaHei UI"/>
                <a:cs typeface="Microsoft YaHei UI"/>
              </a:rPr>
              <a:t>"กลุ่มการตั้งค่าเมนูแบบกำหนดเอง" </a:t>
            </a:r>
            <a:r>
              <a:rPr lang="th-TH" altLang="ja-JP" sz="1050" spc="15" dirty="0">
                <a:latin typeface="Microsoft YaHei UI"/>
                <a:cs typeface="Microsoft YaHei UI"/>
              </a:rPr>
              <a:t>ที่สร้างในขั้นตอนที่ 1 แล้วคลิกปุ่มลงทะเบียน</a:t>
            </a:r>
            <a:endParaRPr lang="ja-JP" altLang="en-US" sz="1050" dirty="0">
              <a:latin typeface="SimSun"/>
              <a:cs typeface="SimSun"/>
            </a:endParaRPr>
          </a:p>
          <a:p>
            <a:pPr marL="282575" indent="-270510">
              <a:lnSpc>
                <a:spcPct val="100000"/>
              </a:lnSpc>
              <a:spcBef>
                <a:spcPts val="720"/>
              </a:spcBef>
              <a:buClr>
                <a:srgbClr val="000000"/>
              </a:buClr>
              <a:buFont typeface="SimSun"/>
              <a:buAutoNum type="arabicPeriod" startAt="2"/>
              <a:tabLst>
                <a:tab pos="282575" algn="l"/>
                <a:tab pos="283210" algn="l"/>
              </a:tabLst>
            </a:pPr>
            <a:r>
              <a:rPr lang="th-TH" altLang="ja-JP" sz="1050" b="1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Microsoft YaHei UI"/>
                <a:cs typeface="Microsoft YaHei UI"/>
                <a:hlinkClick r:id="rId2" action="ppaction://hlinksldjump"/>
              </a:rPr>
              <a:t>หน้าจอการตั้งค่าเมนูแบบกำหนดเอง</a:t>
            </a:r>
            <a:r>
              <a:rPr lang="ja-JP" altLang="en-US" sz="1050" spc="5" dirty="0">
                <a:solidFill>
                  <a:srgbClr val="2095F3"/>
                </a:solidFill>
                <a:latin typeface="SimSun"/>
                <a:cs typeface="SimSun"/>
                <a:hlinkClick r:id="rId2" action="ppaction://hlinksldjump"/>
              </a:rPr>
              <a:t> </a:t>
            </a:r>
            <a:r>
              <a:rPr lang="th-TH" altLang="ja-JP" sz="1050" dirty="0">
                <a:latin typeface="SimSun"/>
                <a:cs typeface="SimSun"/>
              </a:rPr>
              <a:t>ของ</a:t>
            </a:r>
            <a:r>
              <a:rPr lang="ja-JP" altLang="en-US" sz="1050" spc="-10" dirty="0">
                <a:latin typeface="SimSun"/>
                <a:cs typeface="SimSun"/>
              </a:rPr>
              <a:t> </a:t>
            </a:r>
            <a:r>
              <a:rPr lang="th-TH" altLang="ja-JP" sz="1050" b="1" u="sng" dirty="0">
                <a:solidFill>
                  <a:srgbClr val="2095F3"/>
                </a:solidFill>
                <a:uFill>
                  <a:solidFill>
                    <a:srgbClr val="2095F3"/>
                  </a:solidFill>
                </a:uFill>
                <a:latin typeface="Microsoft YaHei UI"/>
                <a:cs typeface="Microsoft YaHei UI"/>
              </a:rPr>
              <a:t>การตั้งค่าการอนุญาตตามกลุ่ม</a:t>
            </a:r>
            <a:r>
              <a:rPr lang="ja-JP" altLang="en-US" sz="1050" b="1" dirty="0">
                <a:solidFill>
                  <a:srgbClr val="2095F3"/>
                </a:solidFill>
                <a:latin typeface="Microsoft YaHei UI"/>
                <a:cs typeface="Microsoft YaHei UI"/>
              </a:rPr>
              <a:t> </a:t>
            </a:r>
            <a:r>
              <a:rPr lang="th-TH" altLang="ja-JP" sz="1050" dirty="0">
                <a:solidFill>
                  <a:schemeClr val="bg2">
                    <a:lumMod val="10000"/>
                  </a:schemeClr>
                </a:solidFill>
                <a:latin typeface="Microsoft YaHei UI"/>
                <a:cs typeface="Microsoft YaHei UI"/>
              </a:rPr>
              <a:t>ให้ตั้งค่าเฉพาะกลุ่ม 1. ให้มองเห็นได้</a:t>
            </a:r>
            <a:endParaRPr lang="ja-JP" altLang="en-US" sz="1050" dirty="0">
              <a:solidFill>
                <a:schemeClr val="bg2">
                  <a:lumMod val="10000"/>
                </a:schemeClr>
              </a:solidFill>
              <a:latin typeface="SimSun"/>
              <a:cs typeface="SimSun"/>
            </a:endParaRPr>
          </a:p>
          <a:p>
            <a:pPr marL="282575" indent="-270510">
              <a:lnSpc>
                <a:spcPct val="100000"/>
              </a:lnSpc>
              <a:spcBef>
                <a:spcPts val="735"/>
              </a:spcBef>
              <a:buAutoNum type="arabicPeriod" startAt="2"/>
              <a:tabLst>
                <a:tab pos="282575" algn="l"/>
                <a:tab pos="283210" algn="l"/>
              </a:tabLst>
            </a:pPr>
            <a:r>
              <a:rPr sz="1050" spc="-15" dirty="0">
                <a:latin typeface="SimSun"/>
                <a:cs typeface="SimSun"/>
              </a:rPr>
              <a:t>2.</a:t>
            </a:r>
            <a:r>
              <a:rPr sz="1050" spc="-5" dirty="0">
                <a:latin typeface="SimSun"/>
                <a:cs typeface="SimSun"/>
              </a:rPr>
              <a:t> </a:t>
            </a:r>
            <a:r>
              <a:rPr lang="th-TH" sz="1050" spc="-190" dirty="0">
                <a:latin typeface="SimSun"/>
                <a:cs typeface="SimSun"/>
              </a:rPr>
              <a:t>เ</a:t>
            </a:r>
            <a:r>
              <a:rPr lang="th-TH" sz="1050" dirty="0">
                <a:latin typeface="SimSun"/>
                <a:cs typeface="SimSun"/>
              </a:rPr>
              <a:t>ข้าสู่ระบบ </a:t>
            </a:r>
            <a:r>
              <a:rPr lang="en-US" sz="1050" dirty="0" err="1">
                <a:latin typeface="SimSun"/>
                <a:cs typeface="SimSun"/>
              </a:rPr>
              <a:t>i</a:t>
            </a:r>
            <a:r>
              <a:rPr lang="en-US" sz="1050" dirty="0">
                <a:latin typeface="SimSun"/>
                <a:cs typeface="SimSun"/>
              </a:rPr>
              <a:t>-Reporter </a:t>
            </a:r>
            <a:r>
              <a:rPr lang="th-TH" sz="1050" dirty="0">
                <a:latin typeface="SimSun"/>
                <a:cs typeface="SimSun"/>
              </a:rPr>
              <a:t>ในฐานะผู้ใช้ และตรวจสอบเมนูแบบกำหนดเองที่ตั้งไว้ในขั้นตอนที่ 3</a:t>
            </a:r>
            <a:endParaRPr sz="105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20"/>
              </a:spcBef>
              <a:tabLst>
                <a:tab pos="546100" algn="l"/>
              </a:tabLst>
            </a:pPr>
            <a:r>
              <a:rPr sz="1050" spc="5" dirty="0">
                <a:solidFill>
                  <a:srgbClr val="C00000"/>
                </a:solidFill>
                <a:latin typeface="MS Gothic"/>
                <a:cs typeface="MS Gothic"/>
              </a:rPr>
              <a:t>※	</a:t>
            </a:r>
            <a:r>
              <a:rPr sz="1050" spc="-15" dirty="0">
                <a:solidFill>
                  <a:srgbClr val="C00000"/>
                </a:solidFill>
                <a:latin typeface="SimSun"/>
                <a:cs typeface="SimSun"/>
              </a:rPr>
              <a:t>3. </a:t>
            </a:r>
            <a:r>
              <a:rPr lang="th-TH" sz="1050" spc="-190" dirty="0">
                <a:solidFill>
                  <a:srgbClr val="C00000"/>
                </a:solidFill>
                <a:latin typeface="SimSun"/>
                <a:cs typeface="SimSun"/>
              </a:rPr>
              <a:t>เ</a:t>
            </a:r>
            <a:r>
              <a:rPr lang="th-TH" sz="1050" dirty="0">
                <a:solidFill>
                  <a:srgbClr val="C00000"/>
                </a:solidFill>
                <a:latin typeface="SimSun"/>
                <a:cs typeface="SimSun"/>
              </a:rPr>
              <a:t>มนูแบบกำหนดเองที่ตั้งไว้ในขั้นตอนที่ 1 สามารถดูได้โดยผู้ใช้ที่อยู่ในกลุ่มที่สร้างขึ้นในขั้นตอนที่ 1 เท่านั้น</a:t>
            </a:r>
            <a:endParaRPr sz="1050" dirty="0">
              <a:latin typeface="SimSun"/>
              <a:cs typeface="SimSu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2337" y="8230436"/>
            <a:ext cx="4566920" cy="872162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  <a:tabLst>
                <a:tab pos="279400" algn="l"/>
              </a:tabLst>
            </a:pPr>
            <a:r>
              <a:rPr sz="1050" spc="5" dirty="0">
                <a:latin typeface="MS Gothic"/>
                <a:cs typeface="MS Gothic"/>
              </a:rPr>
              <a:t>※	</a:t>
            </a:r>
            <a:r>
              <a:rPr lang="th-TH" sz="1050" spc="-215" dirty="0">
                <a:latin typeface="SimSun"/>
                <a:cs typeface="SimSun"/>
              </a:rPr>
              <a:t> </a:t>
            </a:r>
            <a:r>
              <a:rPr lang="th-TH" sz="1050" dirty="0">
                <a:latin typeface="SimSun"/>
                <a:cs typeface="SimSun"/>
              </a:rPr>
              <a:t>สำหรับข้อมูลเกี่ยวกับการสร้างกลุ่ม การสร้างผู้ใช้ และการตั้งค่าความเป็นสมาชิกของกลุ่ม</a:t>
            </a:r>
            <a:endParaRPr sz="1050" dirty="0">
              <a:latin typeface="SimSun"/>
              <a:cs typeface="SimSun"/>
            </a:endParaRPr>
          </a:p>
          <a:p>
            <a:pPr marL="279400">
              <a:lnSpc>
                <a:spcPct val="100000"/>
              </a:lnSpc>
              <a:spcBef>
                <a:spcPts val="720"/>
              </a:spcBef>
            </a:pPr>
            <a:r>
              <a:rPr lang="th-TH" sz="1050" dirty="0">
                <a:latin typeface="SimSun"/>
                <a:cs typeface="SimSun"/>
              </a:rPr>
              <a:t>โปรดดูเอกสาร "การจัดการผู้ใช้/การจัดการกลุ่ม </a:t>
            </a:r>
            <a:r>
              <a:rPr lang="en-US" sz="1050" dirty="0" err="1">
                <a:latin typeface="SimSun"/>
                <a:cs typeface="SimSun"/>
              </a:rPr>
              <a:t>ConMas</a:t>
            </a:r>
            <a:r>
              <a:rPr lang="en-US" sz="1050" dirty="0">
                <a:latin typeface="SimSun"/>
                <a:cs typeface="SimSun"/>
              </a:rPr>
              <a:t> Manager"</a:t>
            </a:r>
            <a:endParaRPr sz="1050" dirty="0">
              <a:latin typeface="SimSun"/>
              <a:cs typeface="SimSun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97229" y="4408853"/>
            <a:ext cx="199389" cy="15843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97229" y="6609525"/>
            <a:ext cx="222796" cy="16596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1576" y="378967"/>
            <a:ext cx="3106674" cy="206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dirty="0">
                <a:solidFill>
                  <a:srgbClr val="585858"/>
                </a:solidFill>
                <a:latin typeface="SimSun"/>
                <a:cs typeface="SimSun"/>
              </a:rPr>
              <a:t>การตั้งค่ารายการหน้าจอ |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ConMas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 </a:t>
            </a:r>
            <a:r>
              <a:rPr lang="en-US" sz="900" dirty="0" err="1">
                <a:solidFill>
                  <a:srgbClr val="585858"/>
                </a:solidFill>
                <a:latin typeface="SimSun"/>
                <a:cs typeface="SimSun"/>
              </a:rPr>
              <a:t>i</a:t>
            </a:r>
            <a:r>
              <a:rPr lang="en-US" sz="900" dirty="0">
                <a:solidFill>
                  <a:srgbClr val="585858"/>
                </a:solidFill>
                <a:latin typeface="SimSun"/>
                <a:cs typeface="SimSun"/>
              </a:rPr>
              <a:t>-Reporter</a:t>
            </a:r>
            <a:endParaRPr sz="900" dirty="0">
              <a:latin typeface="SimSun"/>
              <a:cs typeface="SimSu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53796" y="915923"/>
            <a:ext cx="6254750" cy="489584"/>
          </a:xfrm>
          <a:custGeom>
            <a:avLst/>
            <a:gdLst/>
            <a:ahLst/>
            <a:cxnLst/>
            <a:rect l="l" t="t" r="r" b="b"/>
            <a:pathLst>
              <a:path w="6254750" h="489584">
                <a:moveTo>
                  <a:pt x="6254242" y="0"/>
                </a:moveTo>
                <a:lnTo>
                  <a:pt x="6242050" y="0"/>
                </a:lnTo>
                <a:lnTo>
                  <a:pt x="12192" y="0"/>
                </a:lnTo>
                <a:lnTo>
                  <a:pt x="0" y="0"/>
                </a:lnTo>
                <a:lnTo>
                  <a:pt x="0" y="12141"/>
                </a:lnTo>
                <a:lnTo>
                  <a:pt x="0" y="477266"/>
                </a:lnTo>
                <a:lnTo>
                  <a:pt x="0" y="489458"/>
                </a:lnTo>
                <a:lnTo>
                  <a:pt x="12192" y="489458"/>
                </a:lnTo>
                <a:lnTo>
                  <a:pt x="6242050" y="489458"/>
                </a:lnTo>
                <a:lnTo>
                  <a:pt x="6254242" y="489458"/>
                </a:lnTo>
                <a:lnTo>
                  <a:pt x="6254242" y="477266"/>
                </a:lnTo>
                <a:lnTo>
                  <a:pt x="6254242" y="12192"/>
                </a:lnTo>
                <a:lnTo>
                  <a:pt x="6254242" y="0"/>
                </a:lnTo>
                <a:close/>
              </a:path>
            </a:pathLst>
          </a:custGeom>
          <a:solidFill>
            <a:srgbClr val="3379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9891" y="1011681"/>
            <a:ext cx="6242050" cy="83356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รายการหน้าจอการตั้งค่า</a:t>
            </a:r>
            <a:endParaRPr sz="1600" dirty="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 dirty="0">
              <a:latin typeface="Microsoft JhengHei"/>
              <a:cs typeface="Microsoft JhengHei"/>
            </a:endParaRPr>
          </a:p>
          <a:p>
            <a:pPr marL="24130">
              <a:lnSpc>
                <a:spcPct val="100000"/>
              </a:lnSpc>
              <a:tabLst>
                <a:tab pos="384175" algn="l"/>
              </a:tabLst>
            </a:pP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1</a:t>
            </a:r>
            <a:r>
              <a:rPr sz="1600" spc="-5" dirty="0">
                <a:solidFill>
                  <a:srgbClr val="3379B7"/>
                </a:solidFill>
                <a:latin typeface="MS Gothic"/>
                <a:cs typeface="MS Gothic"/>
              </a:rPr>
              <a:t>.</a:t>
            </a:r>
            <a:r>
              <a:rPr sz="1600" dirty="0">
                <a:solidFill>
                  <a:srgbClr val="3379B7"/>
                </a:solidFill>
                <a:latin typeface="MS Gothic"/>
                <a:cs typeface="MS Gothic"/>
              </a:rPr>
              <a:t>	</a:t>
            </a:r>
            <a:r>
              <a:rPr lang="th-TH" sz="1600" spc="-5" dirty="0">
                <a:solidFill>
                  <a:srgbClr val="3379B7"/>
                </a:solidFill>
                <a:latin typeface="SimSun"/>
                <a:cs typeface="SimSun"/>
              </a:rPr>
              <a:t> เมนูด้านซ้าย</a:t>
            </a:r>
            <a:endParaRPr sz="1600" dirty="0">
              <a:latin typeface="SimSun"/>
              <a:cs typeface="SimSu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65987" y="1967737"/>
            <a:ext cx="6229985" cy="6350"/>
          </a:xfrm>
          <a:custGeom>
            <a:avLst/>
            <a:gdLst/>
            <a:ahLst/>
            <a:cxnLst/>
            <a:rect l="l" t="t" r="r" b="b"/>
            <a:pathLst>
              <a:path w="6229984" h="6350">
                <a:moveTo>
                  <a:pt x="6229858" y="0"/>
                </a:moveTo>
                <a:lnTo>
                  <a:pt x="0" y="0"/>
                </a:lnTo>
                <a:lnTo>
                  <a:pt x="0" y="6096"/>
                </a:lnTo>
                <a:lnTo>
                  <a:pt x="6229858" y="6096"/>
                </a:lnTo>
                <a:lnTo>
                  <a:pt x="6229858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1576" y="2073909"/>
            <a:ext cx="5473700" cy="239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dirty="0">
                <a:latin typeface="SimSun"/>
                <a:cs typeface="SimSun"/>
              </a:rPr>
              <a:t>เมื่อคุณคลิกเมนู หน้าจอการตั้งค่าแต่ละหน้าจอจะแสดงบนหน้าจอด้านขวา</a:t>
            </a:r>
            <a:endParaRPr sz="1050" dirty="0">
              <a:latin typeface="SimSun"/>
              <a:cs typeface="SimSu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187599"/>
              </p:ext>
            </p:extLst>
          </p:nvPr>
        </p:nvGraphicFramePr>
        <p:xfrm>
          <a:off x="762000" y="2353754"/>
          <a:ext cx="5473700" cy="42584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97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6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01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50" dirty="0">
                          <a:latin typeface="SimSun"/>
                          <a:cs typeface="SimSun"/>
                        </a:rPr>
                        <a:t>【</a:t>
                      </a:r>
                      <a:r>
                        <a:rPr lang="th-TH" sz="1050" dirty="0">
                          <a:latin typeface="SimSun"/>
                          <a:cs typeface="SimSun"/>
                        </a:rPr>
                        <a:t>ชั้นที่ 1</a:t>
                      </a:r>
                      <a:r>
                        <a:rPr sz="1050" dirty="0">
                          <a:latin typeface="SimSun"/>
                          <a:cs typeface="SimSun"/>
                        </a:rPr>
                        <a:t>】</a:t>
                      </a:r>
                    </a:p>
                    <a:p>
                      <a:pPr marL="446405" indent="-267335">
                        <a:lnSpc>
                          <a:spcPct val="100000"/>
                        </a:lnSpc>
                        <a:spcBef>
                          <a:spcPts val="720"/>
                        </a:spcBef>
                        <a:buClr>
                          <a:srgbClr val="30859C"/>
                        </a:buClr>
                        <a:buFont typeface="Wingdings"/>
                        <a:buChar char=""/>
                        <a:tabLst>
                          <a:tab pos="446405" algn="l"/>
                          <a:tab pos="447040" algn="l"/>
                        </a:tabLst>
                      </a:pPr>
                      <a:r>
                        <a:rPr lang="th-TH" sz="1050" b="1" spc="0" dirty="0">
                          <a:latin typeface="Microsoft YaHei UI"/>
                          <a:cs typeface="Microsoft YaHei UI"/>
                        </a:rPr>
                        <a:t>การจัดการเมนูแบบกำหนดเอง</a:t>
                      </a:r>
                      <a:endParaRPr sz="1050" spc="0" dirty="0">
                        <a:latin typeface="Microsoft YaHei UI"/>
                        <a:cs typeface="Microsoft YaHei UI"/>
                      </a:endParaRPr>
                    </a:p>
                    <a:p>
                      <a:pPr marL="5346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50" u="sng" spc="0" dirty="0">
                          <a:solidFill>
                            <a:srgbClr val="2095F3"/>
                          </a:solidFill>
                          <a:uFill>
                            <a:solidFill>
                              <a:srgbClr val="2095F3"/>
                            </a:solidFill>
                          </a:uFill>
                          <a:latin typeface="SimSun"/>
                          <a:cs typeface="SimSun"/>
                        </a:rPr>
                        <a:t>หน้าจอการจัดการเมนูแบบกำหนดเอง</a:t>
                      </a:r>
                      <a:r>
                        <a:rPr lang="en-US" sz="1050" spc="-2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lang="th-TH" sz="1050" spc="0" dirty="0">
                          <a:latin typeface="SimSun"/>
                          <a:cs typeface="SimSun"/>
                        </a:rPr>
                        <a:t>มันจะปรากฏขึ้น</a:t>
                      </a:r>
                      <a:endParaRPr sz="1050" spc="0" dirty="0">
                        <a:latin typeface="SimSun"/>
                        <a:cs typeface="SimSun"/>
                      </a:endParaRPr>
                    </a:p>
                    <a:p>
                      <a:pPr marL="446405" indent="-267335">
                        <a:lnSpc>
                          <a:spcPct val="100000"/>
                        </a:lnSpc>
                        <a:spcBef>
                          <a:spcPts val="720"/>
                        </a:spcBef>
                        <a:buClr>
                          <a:srgbClr val="30859C"/>
                        </a:buClr>
                        <a:buFont typeface="Wingdings"/>
                        <a:buChar char=""/>
                        <a:tabLst>
                          <a:tab pos="446405" algn="l"/>
                          <a:tab pos="447040" algn="l"/>
                        </a:tabLst>
                      </a:pPr>
                      <a:r>
                        <a:rPr lang="th-TH" sz="1050" b="1" spc="0" dirty="0">
                          <a:latin typeface="Microsoft YaHei UI"/>
                          <a:cs typeface="Microsoft YaHei UI"/>
                        </a:rPr>
                        <a:t>เมนูปกติ</a:t>
                      </a:r>
                      <a:endParaRPr sz="1050" spc="0" dirty="0">
                        <a:latin typeface="Microsoft YaHei UI"/>
                        <a:cs typeface="Microsoft YaHei UI"/>
                      </a:endParaRPr>
                    </a:p>
                    <a:p>
                      <a:pPr marL="53467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lang="th-TH" sz="1050" u="sng" spc="0" dirty="0">
                          <a:solidFill>
                            <a:srgbClr val="2095F3"/>
                          </a:solidFill>
                          <a:uFill>
                            <a:solidFill>
                              <a:srgbClr val="2095F3"/>
                            </a:solidFill>
                          </a:uFill>
                          <a:latin typeface="SimSun"/>
                          <a:cs typeface="SimSun"/>
                        </a:rPr>
                        <a:t>หน้าจอการตั้งค่าเมนูปกติ</a:t>
                      </a:r>
                      <a:r>
                        <a:rPr lang="en-US" sz="1050" u="sng" spc="0" dirty="0">
                          <a:solidFill>
                            <a:srgbClr val="2095F3"/>
                          </a:solidFill>
                          <a:uFill>
                            <a:solidFill>
                              <a:srgbClr val="2095F3"/>
                            </a:solidFill>
                          </a:uFill>
                          <a:latin typeface="SimSun"/>
                          <a:cs typeface="SimSun"/>
                        </a:rPr>
                        <a:t> </a:t>
                      </a:r>
                      <a:r>
                        <a:rPr lang="th-TH" altLang="ja-JP" sz="1050" strike="sngStrike" spc="0" dirty="0">
                          <a:latin typeface="SimSun"/>
                          <a:cs typeface="SimSun"/>
                        </a:rPr>
                        <a:t>มันจะปรากฏขึ้น</a:t>
                      </a:r>
                      <a:endParaRPr sz="1300" strike="sngStrike" spc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050" dirty="0">
                        <a:latin typeface="Times New Roman"/>
                        <a:cs typeface="Times New Roman"/>
                      </a:endParaRPr>
                    </a:p>
                    <a:p>
                      <a:pPr marL="179705">
                        <a:lnSpc>
                          <a:spcPct val="100000"/>
                        </a:lnSpc>
                      </a:pPr>
                      <a:r>
                        <a:rPr sz="1050" dirty="0">
                          <a:latin typeface="SimSun"/>
                          <a:cs typeface="SimSun"/>
                        </a:rPr>
                        <a:t>【</a:t>
                      </a:r>
                      <a:r>
                        <a:rPr lang="th-TH" sz="1050" dirty="0">
                          <a:latin typeface="SimSun"/>
                          <a:cs typeface="SimSun"/>
                        </a:rPr>
                        <a:t>ชั้นที่ 2</a:t>
                      </a:r>
                      <a:r>
                        <a:rPr sz="1050" dirty="0">
                          <a:latin typeface="SimSun"/>
                          <a:cs typeface="SimSun"/>
                        </a:rPr>
                        <a:t>】</a:t>
                      </a:r>
                    </a:p>
                    <a:p>
                      <a:pPr marL="446405" indent="-267335">
                        <a:lnSpc>
                          <a:spcPct val="100000"/>
                        </a:lnSpc>
                        <a:spcBef>
                          <a:spcPts val="720"/>
                        </a:spcBef>
                        <a:buClr>
                          <a:srgbClr val="30859C"/>
                        </a:buClr>
                        <a:buFont typeface="Wingdings"/>
                        <a:buChar char=""/>
                        <a:tabLst>
                          <a:tab pos="446405" algn="l"/>
                          <a:tab pos="447040" algn="l"/>
                        </a:tabLst>
                      </a:pPr>
                      <a:r>
                        <a:rPr lang="th-TH" sz="1050" b="1" spc="0" dirty="0">
                          <a:latin typeface="Microsoft YaHei UI"/>
                          <a:cs typeface="Microsoft YaHei UI"/>
                        </a:rPr>
                        <a:t>ชื่อเมนูแบบกำหนดเอง</a:t>
                      </a:r>
                      <a:endParaRPr sz="1050" spc="0" dirty="0">
                        <a:latin typeface="Microsoft YaHei UI"/>
                        <a:cs typeface="Microsoft YaHei UI"/>
                      </a:endParaRPr>
                    </a:p>
                    <a:p>
                      <a:pPr marL="5346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50" u="sng" spc="0" dirty="0">
                          <a:solidFill>
                            <a:srgbClr val="2095F3"/>
                          </a:solidFill>
                          <a:uFill>
                            <a:solidFill>
                              <a:srgbClr val="2095F3"/>
                            </a:solidFill>
                          </a:uFill>
                          <a:latin typeface="SimSun"/>
                          <a:cs typeface="SimSun"/>
                        </a:rPr>
                        <a:t>หน้าจอการตั้งค่าเมนูแบบกำหนดเอง</a:t>
                      </a:r>
                      <a:r>
                        <a:rPr lang="en-US" sz="1050" u="sng" spc="0" dirty="0">
                          <a:solidFill>
                            <a:srgbClr val="2095F3"/>
                          </a:solidFill>
                          <a:uFill>
                            <a:solidFill>
                              <a:srgbClr val="2095F3"/>
                            </a:solidFill>
                          </a:uFill>
                          <a:latin typeface="SimSun"/>
                          <a:cs typeface="SimSun"/>
                        </a:rPr>
                        <a:t> </a:t>
                      </a:r>
                      <a:r>
                        <a:rPr lang="th-TH" sz="1050" spc="0" dirty="0">
                          <a:latin typeface="SimSun"/>
                          <a:cs typeface="SimSun"/>
                        </a:rPr>
                        <a:t>มันจะปรากฏขึ้</a:t>
                      </a:r>
                      <a:r>
                        <a:rPr lang="th-TH" sz="1050" spc="-260" dirty="0">
                          <a:latin typeface="SimSun"/>
                          <a:cs typeface="SimSun"/>
                        </a:rPr>
                        <a:t>น</a:t>
                      </a:r>
                      <a:endParaRPr sz="1050" dirty="0">
                        <a:latin typeface="SimSun"/>
                        <a:cs typeface="SimSun"/>
                      </a:endParaRPr>
                    </a:p>
                    <a:p>
                      <a:pPr marL="980440" marR="119380" indent="-266700">
                        <a:lnSpc>
                          <a:spcPct val="157100"/>
                        </a:lnSpc>
                        <a:spcBef>
                          <a:spcPts val="15"/>
                        </a:spcBef>
                        <a:tabLst>
                          <a:tab pos="980440" algn="l"/>
                        </a:tabLst>
                      </a:pPr>
                      <a:r>
                        <a:rPr sz="1050" dirty="0">
                          <a:solidFill>
                            <a:srgbClr val="C00000"/>
                          </a:solidFill>
                          <a:latin typeface="MS Gothic"/>
                          <a:cs typeface="MS Gothic"/>
                        </a:rPr>
                        <a:t>※	</a:t>
                      </a:r>
                      <a:r>
                        <a:rPr lang="th-TH" sz="1050" dirty="0">
                          <a:solidFill>
                            <a:srgbClr val="C00000"/>
                          </a:solidFill>
                          <a:latin typeface="SimSun"/>
                          <a:cs typeface="SimSun"/>
                        </a:rPr>
                        <a:t>เมนูแบบกำหนดเองที่คุณไม่ได้รับอนุญาตให้ดูจะไม่ปรากฏขึ้น</a:t>
                      </a: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050" dirty="0">
                        <a:latin typeface="Times New Roman"/>
                        <a:cs typeface="Times New Roman"/>
                      </a:endParaRPr>
                    </a:p>
                    <a:p>
                      <a:pPr marL="179705">
                        <a:lnSpc>
                          <a:spcPct val="100000"/>
                        </a:lnSpc>
                      </a:pPr>
                      <a:r>
                        <a:rPr sz="1050" dirty="0">
                          <a:latin typeface="SimSun"/>
                          <a:cs typeface="SimSun"/>
                        </a:rPr>
                        <a:t>【</a:t>
                      </a:r>
                      <a:r>
                        <a:rPr lang="th-TH" sz="1050" dirty="0">
                          <a:latin typeface="SimSun"/>
                          <a:cs typeface="SimSun"/>
                        </a:rPr>
                        <a:t>ชั้นที่ 3</a:t>
                      </a:r>
                      <a:r>
                        <a:rPr sz="1050" dirty="0">
                          <a:latin typeface="SimSun"/>
                          <a:cs typeface="SimSun"/>
                        </a:rPr>
                        <a:t>】</a:t>
                      </a:r>
                    </a:p>
                    <a:p>
                      <a:pPr marL="446405" indent="-267335">
                        <a:lnSpc>
                          <a:spcPct val="100000"/>
                        </a:lnSpc>
                        <a:spcBef>
                          <a:spcPts val="725"/>
                        </a:spcBef>
                        <a:buClr>
                          <a:srgbClr val="30859C"/>
                        </a:buClr>
                        <a:buFont typeface="Wingdings"/>
                        <a:buChar char=""/>
                        <a:tabLst>
                          <a:tab pos="446405" algn="l"/>
                          <a:tab pos="447040" algn="l"/>
                        </a:tabLst>
                      </a:pPr>
                      <a:r>
                        <a:rPr lang="th-TH" sz="1050" b="1" spc="0" dirty="0">
                          <a:latin typeface="Microsoft YaHei UI"/>
                          <a:cs typeface="Microsoft YaHei UI"/>
                        </a:rPr>
                        <a:t>ชื่อปุ่ม</a:t>
                      </a:r>
                      <a:endParaRPr sz="1050" spc="0" dirty="0">
                        <a:latin typeface="Microsoft YaHei UI"/>
                        <a:cs typeface="Microsoft YaHei UI"/>
                      </a:endParaRPr>
                    </a:p>
                    <a:p>
                      <a:pPr marL="5346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50" u="sng" spc="0" dirty="0">
                          <a:solidFill>
                            <a:srgbClr val="2095F3"/>
                          </a:solidFill>
                          <a:uFill>
                            <a:solidFill>
                              <a:srgbClr val="2095F3"/>
                            </a:solidFill>
                          </a:uFill>
                          <a:latin typeface="SimSun"/>
                          <a:cs typeface="SimSun"/>
                        </a:rPr>
                        <a:t>หน้าจอการตั้งค่าปุ่ม</a:t>
                      </a:r>
                      <a:r>
                        <a:rPr lang="en-US" sz="1050" u="sng" spc="0" dirty="0">
                          <a:solidFill>
                            <a:srgbClr val="2095F3"/>
                          </a:solidFill>
                          <a:uFill>
                            <a:solidFill>
                              <a:srgbClr val="2095F3"/>
                            </a:solidFill>
                          </a:uFill>
                          <a:latin typeface="SimSun"/>
                          <a:cs typeface="SimSun"/>
                        </a:rPr>
                        <a:t> </a:t>
                      </a:r>
                      <a:r>
                        <a:rPr lang="th-TH" sz="1050" spc="0" dirty="0">
                          <a:latin typeface="SimSun"/>
                          <a:cs typeface="SimSun"/>
                        </a:rPr>
                        <a:t>มันจะปรากฏขึ้น</a:t>
                      </a:r>
                      <a:endParaRPr sz="1050" spc="0" dirty="0">
                        <a:latin typeface="SimSun"/>
                        <a:cs typeface="SimSun"/>
                      </a:endParaRPr>
                    </a:p>
                  </a:txBody>
                  <a:tcPr marL="0" marR="0" marT="2286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1525" y="2363342"/>
            <a:ext cx="2587498" cy="3730624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15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1455</TotalTime>
  <Words>4226</Words>
  <Application>Microsoft Office PowerPoint</Application>
  <PresentationFormat>Custom</PresentationFormat>
  <Paragraphs>454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Microsoft JhengHei</vt:lpstr>
      <vt:lpstr>Microsoft YaHei UI</vt:lpstr>
      <vt:lpstr>MS Gothic</vt:lpstr>
      <vt:lpstr>SimSun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カスタムメニューの設定 (Ver.6.2以降)</dc:title>
  <dc:creator>TsutsuiWin7</dc:creator>
  <cp:lastModifiedBy>Arunwit Isarapongporn</cp:lastModifiedBy>
  <cp:revision>56</cp:revision>
  <dcterms:created xsi:type="dcterms:W3CDTF">2024-02-29T03:18:38Z</dcterms:created>
  <dcterms:modified xsi:type="dcterms:W3CDTF">2024-05-21T02:35:17Z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2023-01-24T00:00:00Z</vt:filetime>
  </property>
  <property fmtid="{D5CDD505-2E9C-101B-9397-08002B2CF9AE}" pid="3" name="Creator">
    <vt:lpwstr>Microsoft® Word for Microsoft 365</vt:lpwstr>
  </property>
  <property fmtid="{D5CDD505-2E9C-101B-9397-08002B2CF9AE}" pid="4" name="LastSaved">
    <vt:filetime>2024-02-29T00:00:00Z</vt:filetime>
  </property>
</Properties>
</file>