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8" r:id="rId6"/>
    <p:sldId id="279" r:id="rId7"/>
    <p:sldId id="280" r:id="rId8"/>
    <p:sldId id="286" r:id="rId9"/>
    <p:sldId id="281" r:id="rId10"/>
    <p:sldId id="282" r:id="rId11"/>
    <p:sldId id="284" r:id="rId12"/>
    <p:sldId id="287" r:id="rId13"/>
    <p:sldId id="283" r:id="rId14"/>
    <p:sldId id="285" r:id="rId15"/>
    <p:sldId id="288" r:id="rId16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6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155" y="5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676"/>
          </a:xfrm>
          <a:prstGeom prst="rect">
            <a:avLst/>
          </a:prstGeom>
        </p:spPr>
        <p:txBody>
          <a:bodyPr vert="horz" lIns="96592" tIns="48296" rIns="96592" bIns="4829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676"/>
          </a:xfrm>
          <a:prstGeom prst="rect">
            <a:avLst/>
          </a:prstGeom>
        </p:spPr>
        <p:txBody>
          <a:bodyPr vert="horz" lIns="96592" tIns="48296" rIns="96592" bIns="48296" rtlCol="0"/>
          <a:lstStyle>
            <a:lvl1pPr algn="r">
              <a:defRPr sz="1300"/>
            </a:lvl1pPr>
          </a:lstStyle>
          <a:p>
            <a:fld id="{950D9ED6-7A08-499A-95EC-E1D92DDF1BFF}" type="datetimeFigureOut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4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2" tIns="48296" rIns="96592" bIns="4829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592" tIns="48296" rIns="96592" bIns="4829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39"/>
            <a:ext cx="2984870" cy="502674"/>
          </a:xfrm>
          <a:prstGeom prst="rect">
            <a:avLst/>
          </a:prstGeom>
        </p:spPr>
        <p:txBody>
          <a:bodyPr vert="horz" lIns="96592" tIns="48296" rIns="96592" bIns="4829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0" cy="502674"/>
          </a:xfrm>
          <a:prstGeom prst="rect">
            <a:avLst/>
          </a:prstGeom>
        </p:spPr>
        <p:txBody>
          <a:bodyPr vert="horz" lIns="96592" tIns="48296" rIns="96592" bIns="48296" rtlCol="0" anchor="b"/>
          <a:lstStyle>
            <a:lvl1pPr algn="r">
              <a:defRPr sz="1300"/>
            </a:lvl1pPr>
          </a:lstStyle>
          <a:p>
            <a:fld id="{EC5CBA6C-5079-4F7D-9C03-A85FF6B43F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1420-B83C-4C58-A0EC-1A3071E587E2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77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F539F-5526-4D04-8FD6-260459D8BC5F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5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3D84-5621-4CC5-8FC4-57C7F07D8C49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25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A845-20CD-48D2-A2D5-B5407AFF0FCB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07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A997-C117-4E07-8358-707BEF18102A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9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6C61-18D9-4AC9-AA51-71DA4C67CC89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68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93E7-F14A-4576-8224-71FB96D1D432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63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C12DF-9BCA-4E06-AD49-34DFDD5BC2B2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19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8E020-7334-4238-9110-095FAD913287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93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5DA89-3C9A-4A3F-BA1A-AD4015311DE3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85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B7A1-BAA2-4685-9A13-423FC750900D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0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F4AF4-3935-4223-9569-5734B3B1160A}" type="datetime1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07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node25444-tom-demo-01.proen.app.ruk-com.cloud/redmine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node25444-tom-demo-01.proen.app.ruk-com.cloud:11447/issues/96?issue_count=11&amp;issue_position=10&amp;next_issue_id=10&amp;prev_issue_id=97" TargetMode="External"/><Relationship Id="rId2" Type="http://schemas.openxmlformats.org/officeDocument/2006/relationships/hyperlink" Target="http://node25444-tom-demo-01.proen.app.ruk-com.cloud:11447/issues/1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node25444-tom-demo-01.proen.app.ruk-com.cloud:11447/issues/15" TargetMode="External"/><Relationship Id="rId5" Type="http://schemas.openxmlformats.org/officeDocument/2006/relationships/hyperlink" Target="http://node25444-tom-demo-01.proen.app.ruk-com.cloud:11447/issues/8" TargetMode="External"/><Relationship Id="rId4" Type="http://schemas.openxmlformats.org/officeDocument/2006/relationships/hyperlink" Target="http://node25444-tom-demo-01.proen.app.ruk-com.cloud:11447/issues/105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drawingObject2">
            <a:extLst>
              <a:ext uri="{FF2B5EF4-FFF2-40B4-BE49-F238E27FC236}">
                <a16:creationId xmlns:a16="http://schemas.microsoft.com/office/drawing/2014/main" id="{E8D9608A-6B4B-4561-B61C-C74C30FB5185}"/>
              </a:ext>
            </a:extLst>
          </p:cNvPr>
          <p:cNvGrpSpPr>
            <a:grpSpLocks/>
          </p:cNvGrpSpPr>
          <p:nvPr/>
        </p:nvGrpSpPr>
        <p:grpSpPr bwMode="auto">
          <a:xfrm>
            <a:off x="406400" y="3687445"/>
            <a:ext cx="6045200" cy="2531668"/>
            <a:chOff x="0" y="0"/>
            <a:chExt cx="60452" cy="14719"/>
          </a:xfrm>
        </p:grpSpPr>
        <p:sp>
          <p:nvSpPr>
            <p:cNvPr id="5" name="Shape 3">
              <a:extLst>
                <a:ext uri="{FF2B5EF4-FFF2-40B4-BE49-F238E27FC236}">
                  <a16:creationId xmlns:a16="http://schemas.microsoft.com/office/drawing/2014/main" id="{2A6BEF9C-6AE2-4714-89C9-41C77A60F94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395"/>
              <a:ext cx="57092" cy="6"/>
            </a:xfrm>
            <a:custGeom>
              <a:avLst/>
              <a:gdLst>
                <a:gd name="T0" fmla="*/ 0 w 5709284"/>
                <a:gd name="T1" fmla="*/ 0 h 635"/>
                <a:gd name="T2" fmla="*/ 5709284 w 5709284"/>
                <a:gd name="T3" fmla="*/ 635 h 635"/>
                <a:gd name="T4" fmla="*/ 0 w 5709284"/>
                <a:gd name="T5" fmla="*/ 0 h 635"/>
                <a:gd name="T6" fmla="*/ 5709284 w 5709284"/>
                <a:gd name="T7" fmla="*/ 635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5709284" h="635">
                  <a:moveTo>
                    <a:pt x="0" y="0"/>
                  </a:moveTo>
                  <a:lnTo>
                    <a:pt x="5709284" y="63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6" name="Shape 4">
              <a:extLst>
                <a:ext uri="{FF2B5EF4-FFF2-40B4-BE49-F238E27FC236}">
                  <a16:creationId xmlns:a16="http://schemas.microsoft.com/office/drawing/2014/main" id="{2CDC2C1D-88BF-4C3A-95C8-8992DD55D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97" y="0"/>
              <a:ext cx="4255" cy="14719"/>
            </a:xfrm>
            <a:custGeom>
              <a:avLst/>
              <a:gdLst>
                <a:gd name="T0" fmla="*/ 0 w 425451"/>
                <a:gd name="T1" fmla="*/ 0 h 1471930"/>
                <a:gd name="T2" fmla="*/ 0 w 425451"/>
                <a:gd name="T3" fmla="*/ 1471930 h 1471930"/>
                <a:gd name="T4" fmla="*/ 425451 w 425451"/>
                <a:gd name="T5" fmla="*/ 1471930 h 1471930"/>
                <a:gd name="T6" fmla="*/ 425451 w 425451"/>
                <a:gd name="T7" fmla="*/ 0 h 1471930"/>
                <a:gd name="T8" fmla="*/ 0 w 425451"/>
                <a:gd name="T9" fmla="*/ 0 h 1471930"/>
                <a:gd name="T10" fmla="*/ 0 w 425451"/>
                <a:gd name="T11" fmla="*/ 0 h 1471930"/>
                <a:gd name="T12" fmla="*/ 425451 w 425451"/>
                <a:gd name="T13" fmla="*/ 1471930 h 147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25451" h="1471930">
                  <a:moveTo>
                    <a:pt x="0" y="0"/>
                  </a:moveTo>
                  <a:lnTo>
                    <a:pt x="0" y="1471930"/>
                  </a:lnTo>
                  <a:lnTo>
                    <a:pt x="425451" y="1471930"/>
                  </a:lnTo>
                  <a:lnTo>
                    <a:pt x="425451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ECEFA4-271F-4CD8-A6FE-097AC17AA450}"/>
              </a:ext>
            </a:extLst>
          </p:cNvPr>
          <p:cNvSpPr txBox="1"/>
          <p:nvPr/>
        </p:nvSpPr>
        <p:spPr>
          <a:xfrm>
            <a:off x="3571518" y="4086615"/>
            <a:ext cx="2454582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b="1" dirty="0"/>
              <a:t>How to use Redmine</a:t>
            </a:r>
          </a:p>
          <a:p>
            <a:pPr algn="r"/>
            <a:r>
              <a:rPr kumimoji="1" lang="en-US" altLang="ja-JP" b="1" dirty="0"/>
              <a:t>Manual EN</a:t>
            </a:r>
          </a:p>
          <a:p>
            <a:pPr algn="r"/>
            <a:endParaRPr kumimoji="1" lang="en-US" altLang="ja-JP" sz="1400" b="1" dirty="0"/>
          </a:p>
          <a:p>
            <a:pPr algn="r"/>
            <a:endParaRPr kumimoji="1" lang="en-US" altLang="ja-JP" sz="1400" dirty="0"/>
          </a:p>
          <a:p>
            <a:pPr algn="r"/>
            <a:r>
              <a:rPr kumimoji="1" lang="en-US" altLang="ja-JP" sz="1200" dirty="0"/>
              <a:t>R8</a:t>
            </a:r>
          </a:p>
          <a:p>
            <a:pPr algn="r"/>
            <a:r>
              <a:rPr kumimoji="1" lang="en-US" altLang="ja-JP" sz="1200" dirty="0"/>
              <a:t>By: TOMAS TECH CO.,LTD.</a:t>
            </a:r>
          </a:p>
          <a:p>
            <a:pPr algn="r"/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600D60E-DEF8-4FC2-9AF6-F632CD65EC1B}"/>
              </a:ext>
            </a:extLst>
          </p:cNvPr>
          <p:cNvSpPr/>
          <p:nvPr/>
        </p:nvSpPr>
        <p:spPr>
          <a:xfrm>
            <a:off x="406401" y="479503"/>
            <a:ext cx="1544320" cy="4896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rgbClr val="FF0000"/>
                </a:solidFill>
              </a:rPr>
              <a:t>Version 24/Jun/2024</a:t>
            </a:r>
          </a:p>
        </p:txBody>
      </p:sp>
      <p:sp>
        <p:nvSpPr>
          <p:cNvPr id="17" name="スライド番号プレースホルダー 16">
            <a:extLst>
              <a:ext uri="{FF2B5EF4-FFF2-40B4-BE49-F238E27FC236}">
                <a16:creationId xmlns:a16="http://schemas.microsoft.com/office/drawing/2014/main" id="{5B4DA840-04A4-4B68-85C0-2E5D055F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010B2CE-2E6A-4AD5-BE49-4FB62FDB8834}"/>
              </a:ext>
            </a:extLst>
          </p:cNvPr>
          <p:cNvSpPr/>
          <p:nvPr/>
        </p:nvSpPr>
        <p:spPr>
          <a:xfrm>
            <a:off x="4907281" y="479503"/>
            <a:ext cx="1544320" cy="4896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E470962-ED16-74AB-23EA-FEB2A724D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20" y="7952357"/>
            <a:ext cx="5330360" cy="12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534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6C5B3F-00F9-E9D6-1890-BF594FD2AFF0}"/>
              </a:ext>
            </a:extLst>
          </p:cNvPr>
          <p:cNvSpPr txBox="1"/>
          <p:nvPr/>
        </p:nvSpPr>
        <p:spPr>
          <a:xfrm>
            <a:off x="406401" y="986159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3. When starting task</a:t>
            </a:r>
            <a:endParaRPr kumimoji="1" lang="ja-JP" altLang="en-US" sz="11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A7DCDD9-4F8C-678F-7EA0-C078870B77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406400" y="1408738"/>
            <a:ext cx="5980113" cy="2865859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6BCED52-4FCE-7543-252C-1F4DEF22D13C}"/>
              </a:ext>
            </a:extLst>
          </p:cNvPr>
          <p:cNvSpPr/>
          <p:nvPr/>
        </p:nvSpPr>
        <p:spPr>
          <a:xfrm>
            <a:off x="4027425" y="2030576"/>
            <a:ext cx="346076" cy="212910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E3261BC-3A4D-0EA5-0645-0AB21AEBBF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00" y="4435567"/>
            <a:ext cx="5980113" cy="3867402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E24C570-BE6D-5F7E-2205-B74893A834C8}"/>
              </a:ext>
            </a:extLst>
          </p:cNvPr>
          <p:cNvSpPr/>
          <p:nvPr/>
        </p:nvSpPr>
        <p:spPr>
          <a:xfrm>
            <a:off x="985520" y="5365088"/>
            <a:ext cx="1742439" cy="212910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4F746B0-2CAD-D5BA-84F4-A255BCC623E7}"/>
              </a:ext>
            </a:extLst>
          </p:cNvPr>
          <p:cNvSpPr/>
          <p:nvPr/>
        </p:nvSpPr>
        <p:spPr>
          <a:xfrm>
            <a:off x="2434845" y="5780385"/>
            <a:ext cx="1257433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Change status</a:t>
            </a:r>
          </a:p>
        </p:txBody>
      </p:sp>
    </p:spTree>
    <p:extLst>
      <p:ext uri="{BB962C8B-B14F-4D97-AF65-F5344CB8AC3E}">
        <p14:creationId xmlns:p14="http://schemas.microsoft.com/office/powerpoint/2010/main" val="3265374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6949C15C-AA44-C041-1F47-63F8FFDB1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" y="4435566"/>
            <a:ext cx="5980113" cy="3648025"/>
          </a:xfrm>
          <a:prstGeom prst="rect">
            <a:avLst/>
          </a:prstGeom>
        </p:spPr>
      </p:pic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6C5B3F-00F9-E9D6-1890-BF594FD2AFF0}"/>
              </a:ext>
            </a:extLst>
          </p:cNvPr>
          <p:cNvSpPr txBox="1"/>
          <p:nvPr/>
        </p:nvSpPr>
        <p:spPr>
          <a:xfrm>
            <a:off x="406401" y="986159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4. When working task (</a:t>
            </a:r>
            <a:r>
              <a:rPr kumimoji="1" lang="en-US" altLang="ja-JP" sz="1100" b="1" dirty="0">
                <a:solidFill>
                  <a:srgbClr val="FF0000"/>
                </a:solidFill>
              </a:rPr>
              <a:t>Please perform this task every day.</a:t>
            </a:r>
            <a:r>
              <a:rPr kumimoji="1" lang="en-US" altLang="ja-JP" sz="1100" dirty="0"/>
              <a:t>)</a:t>
            </a:r>
            <a:endParaRPr kumimoji="1" lang="ja-JP" altLang="en-US" sz="11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A7DCDD9-4F8C-678F-7EA0-C078870B77D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/>
        </p:blipFill>
        <p:spPr>
          <a:xfrm>
            <a:off x="406400" y="1408738"/>
            <a:ext cx="5980113" cy="2865859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6BCED52-4FCE-7543-252C-1F4DEF22D13C}"/>
              </a:ext>
            </a:extLst>
          </p:cNvPr>
          <p:cNvSpPr/>
          <p:nvPr/>
        </p:nvSpPr>
        <p:spPr>
          <a:xfrm>
            <a:off x="4027425" y="2030576"/>
            <a:ext cx="346076" cy="212910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E24C570-BE6D-5F7E-2205-B74893A834C8}"/>
              </a:ext>
            </a:extLst>
          </p:cNvPr>
          <p:cNvSpPr/>
          <p:nvPr/>
        </p:nvSpPr>
        <p:spPr>
          <a:xfrm>
            <a:off x="3790634" y="6103275"/>
            <a:ext cx="1052830" cy="245138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647797-B137-4C96-1B26-5499EA9A7C50}"/>
              </a:ext>
            </a:extLst>
          </p:cNvPr>
          <p:cNvSpPr/>
          <p:nvPr/>
        </p:nvSpPr>
        <p:spPr>
          <a:xfrm>
            <a:off x="406399" y="6479512"/>
            <a:ext cx="5851525" cy="1536610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6693B30-BE9D-A948-6102-BAED43D549F8}"/>
              </a:ext>
            </a:extLst>
          </p:cNvPr>
          <p:cNvSpPr txBox="1"/>
          <p:nvPr/>
        </p:nvSpPr>
        <p:spPr>
          <a:xfrm>
            <a:off x="342104" y="8106749"/>
            <a:ext cx="59801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800" b="1" dirty="0"/>
          </a:p>
          <a:p>
            <a:r>
              <a:rPr kumimoji="1" lang="en-US" altLang="ja-JP" sz="800" b="1" dirty="0">
                <a:solidFill>
                  <a:srgbClr val="FF0000"/>
                </a:solidFill>
              </a:rPr>
              <a:t>% Done : Change the percentage depending on your progress rate.</a:t>
            </a:r>
          </a:p>
          <a:p>
            <a:endParaRPr kumimoji="1" lang="en-US" altLang="ja-JP" sz="800" b="1" dirty="0">
              <a:solidFill>
                <a:srgbClr val="FF0000"/>
              </a:solidFill>
            </a:endParaRPr>
          </a:p>
          <a:p>
            <a:r>
              <a:rPr kumimoji="1" lang="en-US" altLang="ja-JP" sz="800" b="1" dirty="0">
                <a:solidFill>
                  <a:srgbClr val="FF0000"/>
                </a:solidFill>
              </a:rPr>
              <a:t>Spent time : Fill out the time used for work that day.</a:t>
            </a:r>
          </a:p>
          <a:p>
            <a:endParaRPr kumimoji="1" lang="en-US" altLang="ja-JP" sz="800" b="1" dirty="0">
              <a:solidFill>
                <a:srgbClr val="FF0000"/>
              </a:solidFill>
            </a:endParaRPr>
          </a:p>
          <a:p>
            <a:r>
              <a:rPr kumimoji="1" lang="en-US" altLang="ja-JP" sz="800" b="1" dirty="0">
                <a:solidFill>
                  <a:srgbClr val="FF0000"/>
                </a:solidFill>
              </a:rPr>
              <a:t>Activity : Select at “Development”, ”Meeting”, ”Make document” , ”Design”, ”Installation”</a:t>
            </a:r>
          </a:p>
          <a:p>
            <a:endParaRPr kumimoji="1" lang="en-US" altLang="ja-JP" sz="800" dirty="0"/>
          </a:p>
          <a:p>
            <a:r>
              <a:rPr kumimoji="1" lang="en-US" altLang="ja-JP" sz="800" dirty="0">
                <a:solidFill>
                  <a:srgbClr val="FF0000"/>
                </a:solidFill>
              </a:rPr>
              <a:t>Comment : Fill out the "contents to be carried out on the day" </a:t>
            </a:r>
            <a:endParaRPr kumimoji="1" lang="en-US" altLang="ja-JP" sz="800" dirty="0"/>
          </a:p>
          <a:p>
            <a:endParaRPr kumimoji="1" lang="en-US" altLang="ja-JP" sz="800" dirty="0"/>
          </a:p>
          <a:p>
            <a:r>
              <a:rPr kumimoji="1" lang="en-US" altLang="ja-JP" sz="800" dirty="0">
                <a:solidFill>
                  <a:srgbClr val="FF0000"/>
                </a:solidFill>
              </a:rPr>
              <a:t>Note : Fill out the "contents to be carried out on the day" and "plans for the next day."</a:t>
            </a:r>
          </a:p>
          <a:p>
            <a:r>
              <a:rPr kumimoji="1" lang="en-US" altLang="ja-JP" sz="800" dirty="0"/>
              <a:t>Implemented Login and menu functions and completed </a:t>
            </a:r>
            <a:r>
              <a:rPr kumimoji="1" lang="en-US" altLang="ja-JP" sz="800" dirty="0" err="1"/>
              <a:t>UT.</a:t>
            </a:r>
            <a:endParaRPr kumimoji="1" lang="en-US" altLang="ja-JP" sz="800" dirty="0"/>
          </a:p>
          <a:p>
            <a:r>
              <a:rPr kumimoji="1" lang="en-US" altLang="ja-JP" sz="800" dirty="0"/>
              <a:t>Tomorrow I plan to design and implement the Inbound screen.</a:t>
            </a:r>
            <a:endParaRPr kumimoji="1" lang="ja-JP" altLang="en-US" sz="800" dirty="0"/>
          </a:p>
        </p:txBody>
      </p:sp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8EC21DCF-06DD-DC85-2B40-1F02989F5A0D}"/>
              </a:ext>
            </a:extLst>
          </p:cNvPr>
          <p:cNvSpPr/>
          <p:nvPr/>
        </p:nvSpPr>
        <p:spPr>
          <a:xfrm>
            <a:off x="6294868" y="1006473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6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95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0F289A9B-AAEA-886E-3553-D4981E609C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399" y="4561931"/>
            <a:ext cx="5980113" cy="2733873"/>
          </a:xfrm>
          <a:prstGeom prst="rect">
            <a:avLst/>
          </a:prstGeom>
        </p:spPr>
      </p:pic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6C5B3F-00F9-E9D6-1890-BF594FD2AFF0}"/>
              </a:ext>
            </a:extLst>
          </p:cNvPr>
          <p:cNvSpPr txBox="1"/>
          <p:nvPr/>
        </p:nvSpPr>
        <p:spPr>
          <a:xfrm>
            <a:off x="406401" y="986159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4. When working task (</a:t>
            </a:r>
            <a:r>
              <a:rPr kumimoji="1" lang="en-US" altLang="ja-JP" sz="1100" b="1" dirty="0">
                <a:solidFill>
                  <a:srgbClr val="FF0000"/>
                </a:solidFill>
              </a:rPr>
              <a:t>Please perform this task every day.</a:t>
            </a:r>
            <a:r>
              <a:rPr kumimoji="1" lang="en-US" altLang="ja-JP" sz="1100" dirty="0"/>
              <a:t>)</a:t>
            </a:r>
            <a:endParaRPr kumimoji="1" lang="ja-JP" altLang="en-US" sz="11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A7DCDD9-4F8C-678F-7EA0-C078870B77D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/>
        </p:blipFill>
        <p:spPr>
          <a:xfrm>
            <a:off x="406400" y="1408738"/>
            <a:ext cx="5980113" cy="2865859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6BCED52-4FCE-7543-252C-1F4DEF22D13C}"/>
              </a:ext>
            </a:extLst>
          </p:cNvPr>
          <p:cNvSpPr/>
          <p:nvPr/>
        </p:nvSpPr>
        <p:spPr>
          <a:xfrm>
            <a:off x="4252977" y="2006192"/>
            <a:ext cx="346076" cy="212910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647797-B137-4C96-1B26-5499EA9A7C50}"/>
              </a:ext>
            </a:extLst>
          </p:cNvPr>
          <p:cNvSpPr/>
          <p:nvPr/>
        </p:nvSpPr>
        <p:spPr>
          <a:xfrm>
            <a:off x="722895" y="5434965"/>
            <a:ext cx="2873745" cy="1341120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6693B30-BE9D-A948-6102-BAED43D549F8}"/>
              </a:ext>
            </a:extLst>
          </p:cNvPr>
          <p:cNvSpPr txBox="1"/>
          <p:nvPr/>
        </p:nvSpPr>
        <p:spPr>
          <a:xfrm>
            <a:off x="406398" y="6982973"/>
            <a:ext cx="59801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solidFill>
                  <a:srgbClr val="FF0000"/>
                </a:solidFill>
              </a:rPr>
              <a:t>Spent time : Fill out the time used for work that day.</a:t>
            </a:r>
          </a:p>
          <a:p>
            <a:endParaRPr kumimoji="1" lang="en-US" altLang="ja-JP" sz="800" b="1" dirty="0">
              <a:solidFill>
                <a:srgbClr val="FF0000"/>
              </a:solidFill>
            </a:endParaRPr>
          </a:p>
          <a:p>
            <a:r>
              <a:rPr kumimoji="1" lang="en-US" altLang="ja-JP" sz="800" b="1" dirty="0">
                <a:solidFill>
                  <a:srgbClr val="FF0000"/>
                </a:solidFill>
              </a:rPr>
              <a:t>Activity : Select at “Development”, ”Meeting”, ”Make document” , ”Design”, ”Installation” , ”Taking Day off”</a:t>
            </a:r>
          </a:p>
          <a:p>
            <a:endParaRPr kumimoji="1" lang="en-US" altLang="ja-JP" sz="800" dirty="0"/>
          </a:p>
          <a:p>
            <a:r>
              <a:rPr kumimoji="1" lang="en-US" altLang="ja-JP" sz="800" dirty="0">
                <a:solidFill>
                  <a:srgbClr val="FF0000"/>
                </a:solidFill>
              </a:rPr>
              <a:t>Comment : Fill out the "contents to be carried out on the day" </a:t>
            </a:r>
            <a:endParaRPr kumimoji="1" lang="en-US" altLang="ja-JP" sz="800" dirty="0"/>
          </a:p>
          <a:p>
            <a:endParaRPr kumimoji="1" lang="en-US" altLang="ja-JP" sz="800" dirty="0"/>
          </a:p>
          <a:p>
            <a:r>
              <a:rPr kumimoji="1" lang="en-US" altLang="ja-JP" sz="800" dirty="0">
                <a:solidFill>
                  <a:srgbClr val="FF0000"/>
                </a:solidFill>
              </a:rPr>
              <a:t>Note : Fill out the "contents to be carried out on the day" and "plans for the next day."</a:t>
            </a:r>
          </a:p>
          <a:p>
            <a:r>
              <a:rPr kumimoji="1" lang="en-US" altLang="ja-JP" sz="800" dirty="0"/>
              <a:t>Implemented Login and menu functions and completed </a:t>
            </a:r>
            <a:r>
              <a:rPr kumimoji="1" lang="en-US" altLang="ja-JP" sz="800" dirty="0" err="1"/>
              <a:t>UT.</a:t>
            </a:r>
            <a:endParaRPr kumimoji="1" lang="en-US" altLang="ja-JP" sz="800" dirty="0"/>
          </a:p>
          <a:p>
            <a:r>
              <a:rPr kumimoji="1" lang="en-US" altLang="ja-JP" sz="800" dirty="0"/>
              <a:t>Tomorrow I plan to design and implement the Inbound screen.</a:t>
            </a:r>
            <a:endParaRPr kumimoji="1" lang="ja-JP" altLang="en-US" sz="800" dirty="0"/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7F7A54E4-5561-26E2-5F94-DDCBDEAF97A2}"/>
              </a:ext>
            </a:extLst>
          </p:cNvPr>
          <p:cNvSpPr/>
          <p:nvPr/>
        </p:nvSpPr>
        <p:spPr>
          <a:xfrm>
            <a:off x="6294868" y="1006473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6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12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6C5B3F-00F9-E9D6-1890-BF594FD2AFF0}"/>
              </a:ext>
            </a:extLst>
          </p:cNvPr>
          <p:cNvSpPr txBox="1"/>
          <p:nvPr/>
        </p:nvSpPr>
        <p:spPr>
          <a:xfrm>
            <a:off x="406401" y="986159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5. When the work is completed</a:t>
            </a:r>
            <a:endParaRPr kumimoji="1" lang="ja-JP" altLang="en-US" sz="1100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71A66B13-90A7-9783-0FEC-23B4971E8A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" y="4319434"/>
            <a:ext cx="5980113" cy="3729533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092B6EC5-363E-5957-FEFF-6A2CFA82D9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00" y="1325813"/>
            <a:ext cx="5980113" cy="2721068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50F91D6-7682-6FE5-99C6-F30E704C835A}"/>
              </a:ext>
            </a:extLst>
          </p:cNvPr>
          <p:cNvSpPr/>
          <p:nvPr/>
        </p:nvSpPr>
        <p:spPr>
          <a:xfrm>
            <a:off x="5200334" y="1857033"/>
            <a:ext cx="419416" cy="222349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5DC8113-FE78-A880-FBF1-EE6B4F0AE1BC}"/>
              </a:ext>
            </a:extLst>
          </p:cNvPr>
          <p:cNvSpPr/>
          <p:nvPr/>
        </p:nvSpPr>
        <p:spPr>
          <a:xfrm>
            <a:off x="1390333" y="5457483"/>
            <a:ext cx="1190941" cy="219417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315BD41-6750-84D5-CF32-D57F53664592}"/>
              </a:ext>
            </a:extLst>
          </p:cNvPr>
          <p:cNvSpPr/>
          <p:nvPr/>
        </p:nvSpPr>
        <p:spPr>
          <a:xfrm>
            <a:off x="2653920" y="5241880"/>
            <a:ext cx="1257433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Change status to “Confirmation request”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DEC084F-ACF7-1063-A134-009E81953F61}"/>
              </a:ext>
            </a:extLst>
          </p:cNvPr>
          <p:cNvSpPr/>
          <p:nvPr/>
        </p:nvSpPr>
        <p:spPr>
          <a:xfrm>
            <a:off x="923608" y="5949453"/>
            <a:ext cx="1190941" cy="219417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1479E25-ECC9-4E7A-967E-E755703B834A}"/>
              </a:ext>
            </a:extLst>
          </p:cNvPr>
          <p:cNvSpPr/>
          <p:nvPr/>
        </p:nvSpPr>
        <p:spPr>
          <a:xfrm>
            <a:off x="3848454" y="5839745"/>
            <a:ext cx="894999" cy="178766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33CFE59-54FA-20F8-D312-6A4FDB8401B8}"/>
              </a:ext>
            </a:extLst>
          </p:cNvPr>
          <p:cNvSpPr/>
          <p:nvPr/>
        </p:nvSpPr>
        <p:spPr>
          <a:xfrm>
            <a:off x="2207498" y="6158381"/>
            <a:ext cx="1257433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Fill out actual finish date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B8A8C51-4E1C-1509-9DFF-AF863BCE0D1F}"/>
              </a:ext>
            </a:extLst>
          </p:cNvPr>
          <p:cNvSpPr/>
          <p:nvPr/>
        </p:nvSpPr>
        <p:spPr>
          <a:xfrm>
            <a:off x="4843463" y="5830390"/>
            <a:ext cx="1257433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Change progress to 100%</a:t>
            </a:r>
          </a:p>
        </p:txBody>
      </p:sp>
    </p:spTree>
    <p:extLst>
      <p:ext uri="{BB962C8B-B14F-4D97-AF65-F5344CB8AC3E}">
        <p14:creationId xmlns:p14="http://schemas.microsoft.com/office/powerpoint/2010/main" val="3767736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6C5B3F-00F9-E9D6-1890-BF594FD2AFF0}"/>
              </a:ext>
            </a:extLst>
          </p:cNvPr>
          <p:cNvSpPr txBox="1"/>
          <p:nvPr/>
        </p:nvSpPr>
        <p:spPr>
          <a:xfrm>
            <a:off x="406401" y="986159"/>
            <a:ext cx="6117062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5. When the work is completed</a:t>
            </a:r>
            <a:endParaRPr kumimoji="1" lang="ja-JP" altLang="en-US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r>
              <a:rPr kumimoji="1" lang="en-US" altLang="ja-JP" sz="900" dirty="0"/>
              <a:t>1. Redmine project launch</a:t>
            </a:r>
          </a:p>
          <a:p>
            <a:r>
              <a:rPr kumimoji="1" lang="en-US" altLang="ja-JP" sz="900" dirty="0"/>
              <a:t> 1-1. Creating a Main project / Purpose: Management of each company /PIC : Project manager / Timing: As needed</a:t>
            </a:r>
          </a:p>
          <a:p>
            <a:r>
              <a:rPr kumimoji="1" lang="en-US" altLang="ja-JP" sz="900" dirty="0"/>
              <a:t> 1-2. Creating a Company project / Purpose: Management of each project / PIC : Project manager / Timing: As needed </a:t>
            </a:r>
          </a:p>
          <a:p>
            <a:r>
              <a:rPr kumimoji="1" lang="en-US" altLang="ja-JP" sz="900" dirty="0"/>
              <a:t> 1-3. Creating a task / Management of each task / PIC : Each staff / Timing: Assigned timing, when a problem occurs</a:t>
            </a:r>
          </a:p>
          <a:p>
            <a:r>
              <a:rPr kumimoji="1" lang="en-US" altLang="ja-JP" sz="900" dirty="0"/>
              <a:t> </a:t>
            </a:r>
          </a:p>
          <a:p>
            <a:r>
              <a:rPr kumimoji="1" lang="en-US" altLang="ja-JP" sz="900" dirty="0"/>
              <a:t>2. Source code and spec document management</a:t>
            </a:r>
          </a:p>
          <a:p>
            <a:r>
              <a:rPr kumimoji="1" lang="en-US" altLang="ja-JP" sz="900" dirty="0"/>
              <a:t>  Management to team cloud / Paste the link URL in 1-3</a:t>
            </a:r>
          </a:p>
          <a:p>
            <a:r>
              <a:rPr kumimoji="1" lang="en-US" altLang="ja-JP" sz="900" dirty="0"/>
              <a:t>2-1. Source code / All project sauce codes and databases related to program creation</a:t>
            </a:r>
          </a:p>
          <a:p>
            <a:r>
              <a:rPr kumimoji="1" lang="en-US" altLang="ja-JP" sz="900" dirty="0"/>
              <a:t>2-2. Project schedule(*1), Development-Installation schedule(*2) / All project sauce codes and databases related to program creation</a:t>
            </a:r>
          </a:p>
          <a:p>
            <a:r>
              <a:rPr kumimoji="1" lang="en-US" altLang="ja-JP" sz="900" dirty="0"/>
              <a:t>2-3. Document management for </a:t>
            </a:r>
            <a:r>
              <a:rPr kumimoji="1" lang="en-US" altLang="ja-JP" sz="900" dirty="0" err="1"/>
              <a:t>ToDoList</a:t>
            </a:r>
            <a:r>
              <a:rPr kumimoji="1" lang="en-US" altLang="ja-JP" sz="900" dirty="0"/>
              <a:t>(*3), Specifications(*4), Infrastructure settings list(*5), Manuals(*6)</a:t>
            </a:r>
          </a:p>
          <a:p>
            <a:r>
              <a:rPr kumimoji="1" lang="en-US" altLang="ja-JP" sz="900" dirty="0"/>
              <a:t> ** If the total person-month of the project is 10 person-days or less, anything other than No. 4 &amp; 5 is optional.</a:t>
            </a:r>
          </a:p>
          <a:p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46876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6C5B3F-00F9-E9D6-1890-BF594FD2AFF0}"/>
              </a:ext>
            </a:extLst>
          </p:cNvPr>
          <p:cNvSpPr txBox="1"/>
          <p:nvPr/>
        </p:nvSpPr>
        <p:spPr>
          <a:xfrm>
            <a:off x="406401" y="986159"/>
            <a:ext cx="6117062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6. When taking leave</a:t>
            </a:r>
            <a:endParaRPr kumimoji="1" lang="ja-JP" altLang="en-US" sz="1100" dirty="0"/>
          </a:p>
          <a:p>
            <a:endParaRPr kumimoji="1" lang="en-US" altLang="ja-JP" sz="1100" dirty="0"/>
          </a:p>
          <a:p>
            <a:r>
              <a:rPr kumimoji="1" lang="en-US" altLang="ja-JP" sz="1100" dirty="0"/>
              <a:t>If you will be taking vacation between January and December 2024, please set the Log time on the ticket with your name.</a:t>
            </a:r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r>
              <a:rPr kumimoji="1" lang="en-US" altLang="ja-JP" sz="1100" b="1" dirty="0">
                <a:solidFill>
                  <a:srgbClr val="FF0000"/>
                </a:solidFill>
              </a:rPr>
              <a:t>Activity : Select at ”Taking Day off”</a:t>
            </a:r>
          </a:p>
          <a:p>
            <a:r>
              <a:rPr kumimoji="1" lang="en-US" altLang="ja-JP" sz="1100" dirty="0"/>
              <a:t>If you are taking a day off, please select "Taking Day off" as the Log time activity.</a:t>
            </a:r>
          </a:p>
          <a:p>
            <a:r>
              <a:rPr kumimoji="1" lang="en-US" altLang="ja-JP" sz="1100" dirty="0"/>
              <a:t>Please also enter a comment about the reason for your leave.</a:t>
            </a:r>
          </a:p>
          <a:p>
            <a:endParaRPr kumimoji="1" lang="en-US" altLang="ja-JP" sz="1100" dirty="0"/>
          </a:p>
          <a:p>
            <a:r>
              <a:rPr kumimoji="1" lang="en-US" altLang="ja-JP" sz="1100" dirty="0"/>
              <a:t>Reason)</a:t>
            </a:r>
          </a:p>
          <a:p>
            <a:r>
              <a:rPr kumimoji="1" lang="ja-JP" altLang="en-US" sz="1100" dirty="0"/>
              <a:t> </a:t>
            </a:r>
            <a:r>
              <a:rPr kumimoji="1" lang="en-US" altLang="ja-JP" sz="1100" dirty="0"/>
              <a:t>- Annual Holiday</a:t>
            </a:r>
          </a:p>
          <a:p>
            <a:r>
              <a:rPr kumimoji="1" lang="ja-JP" altLang="en-US" sz="1100" dirty="0"/>
              <a:t> </a:t>
            </a:r>
            <a:r>
              <a:rPr kumimoji="1" lang="en-US" altLang="ja-JP" sz="1100" dirty="0"/>
              <a:t>- Sick Leave</a:t>
            </a:r>
          </a:p>
          <a:p>
            <a:r>
              <a:rPr kumimoji="1" lang="en-US" altLang="ja-JP" sz="1100" dirty="0"/>
              <a:t> - Business Leave</a:t>
            </a:r>
            <a:endParaRPr kumimoji="1" lang="ja-JP" altLang="en-US" sz="11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2E8BC5F-655E-FF47-8636-3F3C41C50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399" y="1775355"/>
            <a:ext cx="5980113" cy="2750253"/>
          </a:xfrm>
          <a:prstGeom prst="rect">
            <a:avLst/>
          </a:prstGeom>
        </p:spPr>
      </p:pic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5C7194FF-380D-0AEC-6980-1E2156EABC8D}"/>
              </a:ext>
            </a:extLst>
          </p:cNvPr>
          <p:cNvSpPr/>
          <p:nvPr/>
        </p:nvSpPr>
        <p:spPr>
          <a:xfrm>
            <a:off x="6294868" y="1006473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6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B04FDA7-8E0B-12B4-8EA4-D5193AED57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399" y="6626150"/>
            <a:ext cx="5980113" cy="172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49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2A56EBC7-709A-4ED6-A792-7E0F926F3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13" y="386288"/>
            <a:ext cx="142735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7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71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Cordia New" panose="020B0304020202020204" pitchFamily="34" charset="-34"/>
              </a:rPr>
              <a:t>Revision History</a:t>
            </a:r>
            <a:endParaRPr kumimoji="0" lang="en-US" altLang="ja-JP" sz="7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7843B40D-5CED-4F03-8A04-82D93EEB5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786788"/>
              </p:ext>
            </p:extLst>
          </p:nvPr>
        </p:nvGraphicFramePr>
        <p:xfrm>
          <a:off x="289931" y="657714"/>
          <a:ext cx="6356195" cy="4346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049">
                  <a:extLst>
                    <a:ext uri="{9D8B030D-6E8A-4147-A177-3AD203B41FA5}">
                      <a16:colId xmlns:a16="http://schemas.microsoft.com/office/drawing/2014/main" val="1689797891"/>
                    </a:ext>
                  </a:extLst>
                </a:gridCol>
                <a:gridCol w="731881">
                  <a:extLst>
                    <a:ext uri="{9D8B030D-6E8A-4147-A177-3AD203B41FA5}">
                      <a16:colId xmlns:a16="http://schemas.microsoft.com/office/drawing/2014/main" val="3968192231"/>
                    </a:ext>
                  </a:extLst>
                </a:gridCol>
                <a:gridCol w="2134322">
                  <a:extLst>
                    <a:ext uri="{9D8B030D-6E8A-4147-A177-3AD203B41FA5}">
                      <a16:colId xmlns:a16="http://schemas.microsoft.com/office/drawing/2014/main" val="1804588261"/>
                    </a:ext>
                  </a:extLst>
                </a:gridCol>
                <a:gridCol w="1900943">
                  <a:extLst>
                    <a:ext uri="{9D8B030D-6E8A-4147-A177-3AD203B41FA5}">
                      <a16:colId xmlns:a16="http://schemas.microsoft.com/office/drawing/2014/main" val="1088014115"/>
                    </a:ext>
                  </a:extLst>
                </a:gridCol>
              </a:tblGrid>
              <a:tr h="299724">
                <a:tc>
                  <a:txBody>
                    <a:bodyPr/>
                    <a:lstStyle/>
                    <a:p>
                      <a:r>
                        <a:rPr kumimoji="1" lang="en-US" altLang="ja-JP" sz="1000" b="0">
                          <a:solidFill>
                            <a:schemeClr val="tx1"/>
                          </a:solidFill>
                          <a:latin typeface="+mn-lt"/>
                        </a:rPr>
                        <a:t>Date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>
                          <a:solidFill>
                            <a:schemeClr val="tx1"/>
                          </a:solidFill>
                          <a:latin typeface="+mn-lt"/>
                        </a:rPr>
                        <a:t>Version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>
                          <a:solidFill>
                            <a:schemeClr val="tx1"/>
                          </a:solidFill>
                          <a:latin typeface="+mn-lt"/>
                        </a:rPr>
                        <a:t>File name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Details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119801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01/Oct/2023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R1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How to use Redmine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Manual EN</a:t>
                      </a: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First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148244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02/Oct/2023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R2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How to use Redmine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Manual EN</a:t>
                      </a: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Second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859189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06/Oct/2023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R3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How to use Redmine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Manual EN</a:t>
                      </a: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Third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3326445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11/Oct/2023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R4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How to use Redmine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Manual EN</a:t>
                      </a: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4th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715109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28/Nov/2023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R5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How to use Redmine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Manual EN</a:t>
                      </a: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5th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129172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02/May/2024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R6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How to use Redmine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Manual EN</a:t>
                      </a: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6th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730705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04/May/2024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R7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How to use Redmine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Manual EN</a:t>
                      </a: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7th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2207694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24/Jun/2024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R8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How to use Redmine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Manual EN</a:t>
                      </a: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8th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2504942"/>
                  </a:ext>
                </a:extLst>
              </a:tr>
            </a:tbl>
          </a:graphicData>
        </a:graphic>
      </p:graphicFrame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674C7495-59A2-40E2-A622-FD8030C8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0ACC3801-4361-F693-2D80-FB3FDC285263}"/>
              </a:ext>
            </a:extLst>
          </p:cNvPr>
          <p:cNvSpPr/>
          <p:nvPr/>
        </p:nvSpPr>
        <p:spPr>
          <a:xfrm>
            <a:off x="6270867" y="2632710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4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3" name="二等辺三角形 2">
            <a:extLst>
              <a:ext uri="{FF2B5EF4-FFF2-40B4-BE49-F238E27FC236}">
                <a16:creationId xmlns:a16="http://schemas.microsoft.com/office/drawing/2014/main" id="{2CDC30B1-C239-5101-1010-ED59682F6690}"/>
              </a:ext>
            </a:extLst>
          </p:cNvPr>
          <p:cNvSpPr/>
          <p:nvPr/>
        </p:nvSpPr>
        <p:spPr>
          <a:xfrm>
            <a:off x="6270867" y="3141626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5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4" name="二等辺三角形 3">
            <a:extLst>
              <a:ext uri="{FF2B5EF4-FFF2-40B4-BE49-F238E27FC236}">
                <a16:creationId xmlns:a16="http://schemas.microsoft.com/office/drawing/2014/main" id="{C61B88FF-61F8-6819-001B-DB18AC135499}"/>
              </a:ext>
            </a:extLst>
          </p:cNvPr>
          <p:cNvSpPr/>
          <p:nvPr/>
        </p:nvSpPr>
        <p:spPr>
          <a:xfrm>
            <a:off x="6270867" y="3650542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6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F4E36E8B-9B5D-1A2D-E0C9-5D9891434018}"/>
              </a:ext>
            </a:extLst>
          </p:cNvPr>
          <p:cNvSpPr/>
          <p:nvPr/>
        </p:nvSpPr>
        <p:spPr>
          <a:xfrm>
            <a:off x="6270867" y="4159458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7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8D6227F2-D801-F7DA-B378-A3AEADDE5222}"/>
              </a:ext>
            </a:extLst>
          </p:cNvPr>
          <p:cNvSpPr/>
          <p:nvPr/>
        </p:nvSpPr>
        <p:spPr>
          <a:xfrm>
            <a:off x="6270867" y="4668374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8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43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Contents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1. Overview</a:t>
            </a:r>
          </a:p>
          <a:p>
            <a:r>
              <a:rPr kumimoji="1" lang="en-US" altLang="ja-JP" sz="1100" dirty="0"/>
              <a:t>2. What is need to prepare</a:t>
            </a:r>
          </a:p>
          <a:p>
            <a:r>
              <a:rPr kumimoji="1" lang="en-US" altLang="ja-JP" sz="1100" dirty="0"/>
              <a:t>3. Operation method</a:t>
            </a:r>
          </a:p>
          <a:p>
            <a:endParaRPr kumimoji="1" lang="en-US" altLang="ja-JP" sz="1100" dirty="0"/>
          </a:p>
          <a:p>
            <a:endParaRPr kumimoji="1" lang="en-US" altLang="ja-JP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7CAA9A5-8087-4AD4-B09F-ABE2347EA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843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1. Overview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It will explain how to operate Redmine.</a:t>
            </a:r>
          </a:p>
          <a:p>
            <a:r>
              <a:rPr kumimoji="1" lang="en-US" altLang="ja-JP" sz="1100" dirty="0"/>
              <a:t>There are three purposes for using Redmine.</a:t>
            </a:r>
          </a:p>
          <a:p>
            <a:endParaRPr kumimoji="1" lang="en-US" altLang="ja-JP" sz="1100" dirty="0"/>
          </a:p>
          <a:p>
            <a:r>
              <a:rPr kumimoji="1" lang="en-US" altLang="ja-JP" sz="1100" dirty="0"/>
              <a:t>1. Utilization as asset management for source code, documents, etc.</a:t>
            </a:r>
          </a:p>
          <a:p>
            <a:r>
              <a:rPr kumimoji="1" lang="en-US" altLang="ja-JP" sz="1100" dirty="0"/>
              <a:t>2. Schedule management</a:t>
            </a:r>
          </a:p>
          <a:p>
            <a:r>
              <a:rPr kumimoji="1" lang="en-US" altLang="ja-JP" sz="1100" dirty="0"/>
              <a:t>3. Man-hour management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07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2. What is need to prepare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kumimoji="1" lang="en-US" altLang="ja-JP" sz="1100" dirty="0"/>
              <a:t>Downloading a browser such as Firefox or Microsoft Edge</a:t>
            </a:r>
          </a:p>
          <a:p>
            <a:pPr marL="228600" indent="-228600">
              <a:buAutoNum type="arabicPeriod"/>
            </a:pPr>
            <a:endParaRPr kumimoji="1" lang="en-US" altLang="ja-JP" sz="1100" dirty="0"/>
          </a:p>
          <a:p>
            <a:pPr marL="228600" indent="-228600">
              <a:buAutoNum type="arabicPeriod"/>
            </a:pPr>
            <a:r>
              <a:rPr kumimoji="1" lang="en-US" altLang="ja-JP" sz="1100" dirty="0"/>
              <a:t>Link URL to use :  </a:t>
            </a:r>
            <a:r>
              <a:rPr kumimoji="1" lang="en-US" altLang="ja-JP" sz="1100" dirty="0">
                <a:hlinkClick r:id="rId2"/>
              </a:rPr>
              <a:t>https://node25444-tom-demo-01.proen.app.ruk-com.cloud/redmine/</a:t>
            </a:r>
            <a:endParaRPr kumimoji="1" lang="en-US" altLang="ja-JP" sz="1100" dirty="0"/>
          </a:p>
          <a:p>
            <a:endParaRPr kumimoji="1" lang="en-US" altLang="ja-JP" sz="1100" dirty="0"/>
          </a:p>
          <a:p>
            <a:r>
              <a:rPr kumimoji="1" lang="en-US" altLang="ja-JP" sz="1100" dirty="0"/>
              <a:t>3. ID/Password of each user</a:t>
            </a:r>
          </a:p>
          <a:p>
            <a:r>
              <a:rPr kumimoji="1" lang="en-US" altLang="ja-JP" sz="1100" dirty="0"/>
              <a:t> ID is each staff email address. Password information will be communicated separately.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4" name="二等辺三角形 3">
            <a:extLst>
              <a:ext uri="{FF2B5EF4-FFF2-40B4-BE49-F238E27FC236}">
                <a16:creationId xmlns:a16="http://schemas.microsoft.com/office/drawing/2014/main" id="{3093D0B5-FDA2-9CE5-96B7-DC1A1C1FBE86}"/>
              </a:ext>
            </a:extLst>
          </p:cNvPr>
          <p:cNvSpPr/>
          <p:nvPr/>
        </p:nvSpPr>
        <p:spPr>
          <a:xfrm>
            <a:off x="6155221" y="1380520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8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375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35284E0F-6E58-8CF6-C3BE-0F7DC5443EF2}"/>
              </a:ext>
            </a:extLst>
          </p:cNvPr>
          <p:cNvCxnSpPr>
            <a:cxnSpLocks/>
            <a:stCxn id="37" idx="2"/>
            <a:endCxn id="49" idx="0"/>
          </p:cNvCxnSpPr>
          <p:nvPr/>
        </p:nvCxnSpPr>
        <p:spPr>
          <a:xfrm flipH="1">
            <a:off x="1364927" y="5443123"/>
            <a:ext cx="3" cy="22711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kumimoji="1" lang="en-US" altLang="ja-JP" sz="1100" dirty="0"/>
              <a:t>How to manage projects</a:t>
            </a:r>
          </a:p>
          <a:p>
            <a:r>
              <a:rPr kumimoji="1" lang="en-US" altLang="ja-JP" sz="1100" dirty="0"/>
              <a:t> Manage the project as follows.</a:t>
            </a:r>
          </a:p>
          <a:p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8C7ED90-AEC1-0307-816B-C861938F9C98}"/>
              </a:ext>
            </a:extLst>
          </p:cNvPr>
          <p:cNvSpPr/>
          <p:nvPr/>
        </p:nvSpPr>
        <p:spPr>
          <a:xfrm>
            <a:off x="3556212" y="1973129"/>
            <a:ext cx="1627189" cy="2381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Tomas Tech All Project Management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01866BE-F0F4-187E-3864-3602C94C221E}"/>
              </a:ext>
            </a:extLst>
          </p:cNvPr>
          <p:cNvSpPr txBox="1"/>
          <p:nvPr/>
        </p:nvSpPr>
        <p:spPr>
          <a:xfrm>
            <a:off x="2732534" y="1975442"/>
            <a:ext cx="113823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Main project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FA26529-CFA5-F77B-6B97-7108A98631BE}"/>
              </a:ext>
            </a:extLst>
          </p:cNvPr>
          <p:cNvSpPr/>
          <p:nvPr/>
        </p:nvSpPr>
        <p:spPr>
          <a:xfrm>
            <a:off x="3870772" y="2421189"/>
            <a:ext cx="1627189" cy="2381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“Customer name”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3549C7-0EAE-8924-6754-6EA9228D5440}"/>
              </a:ext>
            </a:extLst>
          </p:cNvPr>
          <p:cNvSpPr txBox="1"/>
          <p:nvPr/>
        </p:nvSpPr>
        <p:spPr>
          <a:xfrm>
            <a:off x="2721633" y="2432528"/>
            <a:ext cx="113823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00" dirty="0">
                <a:latin typeface="Arial" panose="020B0604020202020204" pitchFamily="34" charset="0"/>
                <a:cs typeface="Arial" panose="020B0604020202020204" pitchFamily="34" charset="0"/>
              </a:rPr>
              <a:t>Customer hierarchy</a:t>
            </a:r>
            <a:endParaRPr lang="ja-JP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コネクタ: カギ線 11">
            <a:extLst>
              <a:ext uri="{FF2B5EF4-FFF2-40B4-BE49-F238E27FC236}">
                <a16:creationId xmlns:a16="http://schemas.microsoft.com/office/drawing/2014/main" id="{EA280D80-3B78-F23E-FBE9-E10B16671302}"/>
              </a:ext>
            </a:extLst>
          </p:cNvPr>
          <p:cNvCxnSpPr>
            <a:stCxn id="6" idx="2"/>
            <a:endCxn id="9" idx="0"/>
          </p:cNvCxnSpPr>
          <p:nvPr/>
        </p:nvCxnSpPr>
        <p:spPr>
          <a:xfrm rot="16200000" flipH="1">
            <a:off x="4422120" y="2158941"/>
            <a:ext cx="209935" cy="314560"/>
          </a:xfrm>
          <a:prstGeom prst="bentConnector3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15403C8-C33E-C12F-C2D6-53CFE342E752}"/>
              </a:ext>
            </a:extLst>
          </p:cNvPr>
          <p:cNvSpPr/>
          <p:nvPr/>
        </p:nvSpPr>
        <p:spPr>
          <a:xfrm>
            <a:off x="4208911" y="2902681"/>
            <a:ext cx="1627189" cy="2381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“[Project No]Project name”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2D9F593-152F-0832-96BD-3BC3682FACCF}"/>
              </a:ext>
            </a:extLst>
          </p:cNvPr>
          <p:cNvSpPr txBox="1"/>
          <p:nvPr/>
        </p:nvSpPr>
        <p:spPr>
          <a:xfrm>
            <a:off x="2732535" y="2900956"/>
            <a:ext cx="113823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00" dirty="0">
                <a:latin typeface="Arial" panose="020B0604020202020204" pitchFamily="34" charset="0"/>
                <a:cs typeface="Arial" panose="020B0604020202020204" pitchFamily="34" charset="0"/>
              </a:rPr>
              <a:t>Project hierarchy</a:t>
            </a:r>
            <a:endParaRPr lang="ja-JP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コネクタ: カギ線 14">
            <a:extLst>
              <a:ext uri="{FF2B5EF4-FFF2-40B4-BE49-F238E27FC236}">
                <a16:creationId xmlns:a16="http://schemas.microsoft.com/office/drawing/2014/main" id="{5406DECF-BD3F-FE5F-977B-7D0B97B6F37F}"/>
              </a:ext>
            </a:extLst>
          </p:cNvPr>
          <p:cNvCxnSpPr>
            <a:cxnSpLocks/>
            <a:stCxn id="9" idx="2"/>
            <a:endCxn id="13" idx="0"/>
          </p:cNvCxnSpPr>
          <p:nvPr/>
        </p:nvCxnSpPr>
        <p:spPr>
          <a:xfrm rot="16200000" flipH="1">
            <a:off x="4731753" y="2611927"/>
            <a:ext cx="243367" cy="338139"/>
          </a:xfrm>
          <a:prstGeom prst="bentConnector3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42CE7FD-CA22-09AA-4BDF-3CFED62D1CB2}"/>
              </a:ext>
            </a:extLst>
          </p:cNvPr>
          <p:cNvSpPr/>
          <p:nvPr/>
        </p:nvSpPr>
        <p:spPr>
          <a:xfrm>
            <a:off x="4547050" y="3384174"/>
            <a:ext cx="1044126" cy="2381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“Task name” *1</a:t>
            </a:r>
          </a:p>
          <a:p>
            <a:pPr algn="ctr"/>
            <a:r>
              <a:rPr kumimoji="1" lang="en-US" altLang="ja-JP" sz="400" dirty="0">
                <a:solidFill>
                  <a:srgbClr val="FF0000"/>
                </a:solidFill>
              </a:rPr>
              <a:t>Tracker : Project progress work, Problem-Bug, Sales support</a:t>
            </a:r>
          </a:p>
        </p:txBody>
      </p:sp>
      <p:cxnSp>
        <p:nvCxnSpPr>
          <p:cNvPr id="19" name="コネクタ: カギ線 18">
            <a:extLst>
              <a:ext uri="{FF2B5EF4-FFF2-40B4-BE49-F238E27FC236}">
                <a16:creationId xmlns:a16="http://schemas.microsoft.com/office/drawing/2014/main" id="{EB5B9BC3-A81F-EDCE-98CF-C65AB1A3E8D3}"/>
              </a:ext>
            </a:extLst>
          </p:cNvPr>
          <p:cNvCxnSpPr>
            <a:cxnSpLocks/>
            <a:stCxn id="13" idx="2"/>
            <a:endCxn id="18" idx="0"/>
          </p:cNvCxnSpPr>
          <p:nvPr/>
        </p:nvCxnSpPr>
        <p:spPr>
          <a:xfrm rot="16200000" flipH="1">
            <a:off x="4924125" y="3239186"/>
            <a:ext cx="243368" cy="46607"/>
          </a:xfrm>
          <a:prstGeom prst="bentConnector3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D573363-3CC4-A611-88EC-F636B6458F2E}"/>
              </a:ext>
            </a:extLst>
          </p:cNvPr>
          <p:cNvSpPr txBox="1"/>
          <p:nvPr/>
        </p:nvSpPr>
        <p:spPr>
          <a:xfrm>
            <a:off x="2732534" y="3390751"/>
            <a:ext cx="113823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00" dirty="0">
                <a:latin typeface="Arial" panose="020B0604020202020204" pitchFamily="34" charset="0"/>
                <a:cs typeface="Arial" panose="020B0604020202020204" pitchFamily="34" charset="0"/>
              </a:rPr>
              <a:t>Task ticket hierarchy</a:t>
            </a:r>
            <a:endParaRPr lang="ja-JP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C8061E4-5488-2868-F423-D97A2047D7E6}"/>
              </a:ext>
            </a:extLst>
          </p:cNvPr>
          <p:cNvSpPr/>
          <p:nvPr/>
        </p:nvSpPr>
        <p:spPr>
          <a:xfrm>
            <a:off x="2582888" y="3331343"/>
            <a:ext cx="4168431" cy="348936"/>
          </a:xfrm>
          <a:prstGeom prst="rect">
            <a:avLst/>
          </a:prstGeom>
          <a:noFill/>
          <a:ln w="2222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2B95326-2744-63F1-22B0-A694476739D0}"/>
              </a:ext>
            </a:extLst>
          </p:cNvPr>
          <p:cNvSpPr/>
          <p:nvPr/>
        </p:nvSpPr>
        <p:spPr>
          <a:xfrm>
            <a:off x="2582888" y="1816613"/>
            <a:ext cx="4168431" cy="1445680"/>
          </a:xfrm>
          <a:prstGeom prst="rect">
            <a:avLst/>
          </a:prstGeom>
          <a:noFill/>
          <a:ln w="22225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C7765555-2883-6864-D430-9F24E5655D81}"/>
              </a:ext>
            </a:extLst>
          </p:cNvPr>
          <p:cNvSpPr/>
          <p:nvPr/>
        </p:nvSpPr>
        <p:spPr>
          <a:xfrm>
            <a:off x="3385582" y="3709625"/>
            <a:ext cx="2074414" cy="238125"/>
          </a:xfrm>
          <a:prstGeom prst="rect">
            <a:avLst/>
          </a:prstGeom>
          <a:solidFill>
            <a:srgbClr val="00B050"/>
          </a:solidFill>
          <a:ln w="31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  <a:highlight>
                  <a:srgbClr val="FFFF00"/>
                </a:highlight>
              </a:rPr>
              <a:t>Scope of work for each staff member regarding additions and updates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5D148CF-14E2-8A69-A8BB-E54C1F913386}"/>
              </a:ext>
            </a:extLst>
          </p:cNvPr>
          <p:cNvSpPr/>
          <p:nvPr/>
        </p:nvSpPr>
        <p:spPr>
          <a:xfrm>
            <a:off x="3423547" y="1548651"/>
            <a:ext cx="2074414" cy="238125"/>
          </a:xfrm>
          <a:prstGeom prst="rect">
            <a:avLst/>
          </a:prstGeom>
          <a:solidFill>
            <a:schemeClr val="accent1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  <a:highlight>
                  <a:srgbClr val="FFFF00"/>
                </a:highlight>
              </a:rPr>
              <a:t>Scope of work for Nozaki &amp; Kittisak regarding additions , updates and closing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5A99FC7-B599-D969-6C14-E33596B8B163}"/>
              </a:ext>
            </a:extLst>
          </p:cNvPr>
          <p:cNvSpPr/>
          <p:nvPr/>
        </p:nvSpPr>
        <p:spPr>
          <a:xfrm>
            <a:off x="551335" y="5204998"/>
            <a:ext cx="1627189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New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51D2B09-829A-342A-26DE-9FE9057660EF}"/>
              </a:ext>
            </a:extLst>
          </p:cNvPr>
          <p:cNvSpPr txBox="1"/>
          <p:nvPr/>
        </p:nvSpPr>
        <p:spPr>
          <a:xfrm>
            <a:off x="355518" y="4847395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Status operation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A8BB42A-CD85-A490-DBBA-F9458F6D950D}"/>
              </a:ext>
            </a:extLst>
          </p:cNvPr>
          <p:cNvSpPr/>
          <p:nvPr/>
        </p:nvSpPr>
        <p:spPr>
          <a:xfrm>
            <a:off x="551335" y="5728774"/>
            <a:ext cx="1627189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In progress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8AD167A0-04EB-1786-EACB-8F01A9B2BADA}"/>
              </a:ext>
            </a:extLst>
          </p:cNvPr>
          <p:cNvSpPr/>
          <p:nvPr/>
        </p:nvSpPr>
        <p:spPr>
          <a:xfrm>
            <a:off x="551334" y="6180171"/>
            <a:ext cx="1627189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Confirmation request</a:t>
            </a:r>
          </a:p>
        </p:txBody>
      </p:sp>
      <p:pic>
        <p:nvPicPr>
          <p:cNvPr id="44" name="図 43">
            <a:extLst>
              <a:ext uri="{FF2B5EF4-FFF2-40B4-BE49-F238E27FC236}">
                <a16:creationId xmlns:a16="http://schemas.microsoft.com/office/drawing/2014/main" id="{8C974F43-D162-8BAB-4D10-266CC51E2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2940" y="5574142"/>
            <a:ext cx="3383573" cy="195088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57DEDC7-74A2-B496-7B8C-FECB09307C94}"/>
              </a:ext>
            </a:extLst>
          </p:cNvPr>
          <p:cNvSpPr/>
          <p:nvPr/>
        </p:nvSpPr>
        <p:spPr>
          <a:xfrm>
            <a:off x="551333" y="6680877"/>
            <a:ext cx="1627189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Close request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7A6D192D-EB07-C258-4904-7353354D7AFF}"/>
              </a:ext>
            </a:extLst>
          </p:cNvPr>
          <p:cNvSpPr/>
          <p:nvPr/>
        </p:nvSpPr>
        <p:spPr>
          <a:xfrm>
            <a:off x="551333" y="7204653"/>
            <a:ext cx="1627189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Closed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C5C59561-6EEE-6A75-1533-0F21970A63E6}"/>
              </a:ext>
            </a:extLst>
          </p:cNvPr>
          <p:cNvSpPr/>
          <p:nvPr/>
        </p:nvSpPr>
        <p:spPr>
          <a:xfrm>
            <a:off x="551332" y="7714289"/>
            <a:ext cx="1627189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Interruption</a:t>
            </a:r>
          </a:p>
        </p:txBody>
      </p: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0A2227FD-BF22-87D8-CF46-D7FB4CC94A39}"/>
              </a:ext>
            </a:extLst>
          </p:cNvPr>
          <p:cNvCxnSpPr>
            <a:stCxn id="47" idx="3"/>
            <a:endCxn id="42" idx="3"/>
          </p:cNvCxnSpPr>
          <p:nvPr/>
        </p:nvCxnSpPr>
        <p:spPr>
          <a:xfrm flipV="1">
            <a:off x="2178522" y="6299234"/>
            <a:ext cx="1" cy="500706"/>
          </a:xfrm>
          <a:prstGeom prst="bentConnector3">
            <a:avLst>
              <a:gd name="adj1" fmla="val 228601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コネクタ: カギ線 55">
            <a:extLst>
              <a:ext uri="{FF2B5EF4-FFF2-40B4-BE49-F238E27FC236}">
                <a16:creationId xmlns:a16="http://schemas.microsoft.com/office/drawing/2014/main" id="{EE5379AC-CEEF-10A6-8BC7-88D0AB6C115B}"/>
              </a:ext>
            </a:extLst>
          </p:cNvPr>
          <p:cNvCxnSpPr>
            <a:cxnSpLocks/>
            <a:stCxn id="47" idx="3"/>
            <a:endCxn id="39" idx="3"/>
          </p:cNvCxnSpPr>
          <p:nvPr/>
        </p:nvCxnSpPr>
        <p:spPr>
          <a:xfrm flipV="1">
            <a:off x="2178522" y="5847837"/>
            <a:ext cx="2" cy="952103"/>
          </a:xfrm>
          <a:prstGeom prst="bentConnector3">
            <a:avLst>
              <a:gd name="adj1" fmla="val 114301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コネクタ: カギ線 58">
            <a:extLst>
              <a:ext uri="{FF2B5EF4-FFF2-40B4-BE49-F238E27FC236}">
                <a16:creationId xmlns:a16="http://schemas.microsoft.com/office/drawing/2014/main" id="{9B4182D7-0C90-F015-BCA3-54920B742EEC}"/>
              </a:ext>
            </a:extLst>
          </p:cNvPr>
          <p:cNvCxnSpPr>
            <a:cxnSpLocks/>
            <a:stCxn id="47" idx="3"/>
            <a:endCxn id="37" idx="3"/>
          </p:cNvCxnSpPr>
          <p:nvPr/>
        </p:nvCxnSpPr>
        <p:spPr>
          <a:xfrm flipV="1">
            <a:off x="2178522" y="5324061"/>
            <a:ext cx="2" cy="1475879"/>
          </a:xfrm>
          <a:prstGeom prst="bentConnector3">
            <a:avLst>
              <a:gd name="adj1" fmla="val 114301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コネクタ: カギ線 61">
            <a:extLst>
              <a:ext uri="{FF2B5EF4-FFF2-40B4-BE49-F238E27FC236}">
                <a16:creationId xmlns:a16="http://schemas.microsoft.com/office/drawing/2014/main" id="{86699A6C-8330-1FBB-8002-FD5598961B8F}"/>
              </a:ext>
            </a:extLst>
          </p:cNvPr>
          <p:cNvCxnSpPr>
            <a:cxnSpLocks/>
            <a:stCxn id="48" idx="3"/>
            <a:endCxn id="42" idx="3"/>
          </p:cNvCxnSpPr>
          <p:nvPr/>
        </p:nvCxnSpPr>
        <p:spPr>
          <a:xfrm flipV="1">
            <a:off x="2178522" y="6299234"/>
            <a:ext cx="1" cy="1024482"/>
          </a:xfrm>
          <a:prstGeom prst="bentConnector3">
            <a:avLst>
              <a:gd name="adj1" fmla="val 228601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82B36AE7-2361-2FC9-1452-DC96995D28C0}"/>
              </a:ext>
            </a:extLst>
          </p:cNvPr>
          <p:cNvSpPr/>
          <p:nvPr/>
        </p:nvSpPr>
        <p:spPr>
          <a:xfrm>
            <a:off x="452491" y="5117253"/>
            <a:ext cx="2065311" cy="1387908"/>
          </a:xfrm>
          <a:prstGeom prst="rect">
            <a:avLst/>
          </a:prstGeom>
          <a:noFill/>
          <a:ln w="2222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8F3432E1-16E1-4AE9-8A3D-BBA40C653A2B}"/>
              </a:ext>
            </a:extLst>
          </p:cNvPr>
          <p:cNvSpPr/>
          <p:nvPr/>
        </p:nvSpPr>
        <p:spPr>
          <a:xfrm>
            <a:off x="407724" y="6594630"/>
            <a:ext cx="2110078" cy="443435"/>
          </a:xfrm>
          <a:prstGeom prst="rect">
            <a:avLst/>
          </a:prstGeom>
          <a:noFill/>
          <a:ln w="22225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1FAB3414-E244-9214-827C-E01A43D6E3BA}"/>
              </a:ext>
            </a:extLst>
          </p:cNvPr>
          <p:cNvSpPr/>
          <p:nvPr/>
        </p:nvSpPr>
        <p:spPr>
          <a:xfrm>
            <a:off x="2663660" y="7397243"/>
            <a:ext cx="2074414" cy="238125"/>
          </a:xfrm>
          <a:prstGeom prst="rect">
            <a:avLst/>
          </a:prstGeom>
          <a:solidFill>
            <a:schemeClr val="accent1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  <a:highlight>
                  <a:srgbClr val="FFFF00"/>
                </a:highlight>
              </a:rPr>
              <a:t>Scope of work for Kittisak regarding additions , updates to Close request</a:t>
            </a: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30A2B490-7F09-AD32-1122-082790C383D2}"/>
              </a:ext>
            </a:extLst>
          </p:cNvPr>
          <p:cNvSpPr/>
          <p:nvPr/>
        </p:nvSpPr>
        <p:spPr>
          <a:xfrm>
            <a:off x="2635962" y="5120294"/>
            <a:ext cx="2074414" cy="238125"/>
          </a:xfrm>
          <a:prstGeom prst="rect">
            <a:avLst/>
          </a:prstGeom>
          <a:solidFill>
            <a:srgbClr val="00B050"/>
          </a:solidFill>
          <a:ln w="31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  <a:highlight>
                  <a:srgbClr val="FFFF00"/>
                </a:highlight>
              </a:rPr>
              <a:t>Scope of work for each staff member regarding additions and updates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91B5238-E62E-956B-9B19-40736AF8DE76}"/>
              </a:ext>
            </a:extLst>
          </p:cNvPr>
          <p:cNvSpPr/>
          <p:nvPr/>
        </p:nvSpPr>
        <p:spPr>
          <a:xfrm>
            <a:off x="5659569" y="3383131"/>
            <a:ext cx="1044126" cy="2381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“Task name” *2</a:t>
            </a:r>
          </a:p>
          <a:p>
            <a:pPr algn="ctr"/>
            <a:r>
              <a:rPr kumimoji="1" lang="en-US" altLang="ja-JP" sz="400" dirty="0">
                <a:solidFill>
                  <a:srgbClr val="FF0000"/>
                </a:solidFill>
              </a:rPr>
              <a:t>Tracker : Sales support</a:t>
            </a:r>
          </a:p>
        </p:txBody>
      </p:sp>
      <p:cxnSp>
        <p:nvCxnSpPr>
          <p:cNvPr id="11" name="コネクタ: カギ線 10">
            <a:extLst>
              <a:ext uri="{FF2B5EF4-FFF2-40B4-BE49-F238E27FC236}">
                <a16:creationId xmlns:a16="http://schemas.microsoft.com/office/drawing/2014/main" id="{143B5853-4AB8-A851-5463-C3A3F882BC4C}"/>
              </a:ext>
            </a:extLst>
          </p:cNvPr>
          <p:cNvCxnSpPr>
            <a:cxnSpLocks/>
            <a:stCxn id="9" idx="3"/>
            <a:endCxn id="7" idx="0"/>
          </p:cNvCxnSpPr>
          <p:nvPr/>
        </p:nvCxnSpPr>
        <p:spPr>
          <a:xfrm>
            <a:off x="5497961" y="2540252"/>
            <a:ext cx="683671" cy="842879"/>
          </a:xfrm>
          <a:prstGeom prst="bentConnector2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二等辺三角形 19">
            <a:extLst>
              <a:ext uri="{FF2B5EF4-FFF2-40B4-BE49-F238E27FC236}">
                <a16:creationId xmlns:a16="http://schemas.microsoft.com/office/drawing/2014/main" id="{134955FC-0AF2-6923-92F7-688E2F29540D}"/>
              </a:ext>
            </a:extLst>
          </p:cNvPr>
          <p:cNvSpPr/>
          <p:nvPr/>
        </p:nvSpPr>
        <p:spPr>
          <a:xfrm>
            <a:off x="6503649" y="3532677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4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2750AF9-B2A1-18BA-43E5-8FE455D0E5A1}"/>
              </a:ext>
            </a:extLst>
          </p:cNvPr>
          <p:cNvSpPr/>
          <p:nvPr/>
        </p:nvSpPr>
        <p:spPr>
          <a:xfrm>
            <a:off x="3556212" y="4058807"/>
            <a:ext cx="3186111" cy="32846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400" dirty="0">
                <a:solidFill>
                  <a:srgbClr val="FF0000"/>
                </a:solidFill>
              </a:rPr>
              <a:t>*1 In the case of a project after PO has been received, it will be linked to the project to which the PJ number is linked.</a:t>
            </a:r>
          </a:p>
          <a:p>
            <a:r>
              <a:rPr kumimoji="1" lang="en-US" altLang="ja-JP" sz="400" dirty="0">
                <a:solidFill>
                  <a:srgbClr val="FF0000"/>
                </a:solidFill>
              </a:rPr>
              <a:t>*2 If PO is not received, link it to each customer's PJ. Tracker: Sales support only. As soon as the PO is received and a PJ ticket with PJ No. is created, the target ticket will be moved.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12E3378-C374-AFFA-33CA-4F9D62ACDA85}"/>
              </a:ext>
            </a:extLst>
          </p:cNvPr>
          <p:cNvSpPr/>
          <p:nvPr/>
        </p:nvSpPr>
        <p:spPr>
          <a:xfrm>
            <a:off x="407724" y="7128156"/>
            <a:ext cx="2110078" cy="956664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5C48B6A-39B5-F160-7FE7-C96F6816B287}"/>
              </a:ext>
            </a:extLst>
          </p:cNvPr>
          <p:cNvSpPr/>
          <p:nvPr/>
        </p:nvSpPr>
        <p:spPr>
          <a:xfrm>
            <a:off x="2663660" y="7752043"/>
            <a:ext cx="2074414" cy="238125"/>
          </a:xfrm>
          <a:prstGeom prst="rect">
            <a:avLst/>
          </a:prstGeom>
          <a:solidFill>
            <a:srgbClr val="FF00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  <a:highlight>
                  <a:srgbClr val="FFFF00"/>
                </a:highlight>
              </a:rPr>
              <a:t>Scope of work for Nozaki regarding additions , updates and closing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A6DF0203-AB89-54D5-D836-6022C95D50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539" y="1586544"/>
            <a:ext cx="2183264" cy="1815908"/>
          </a:xfrm>
          <a:prstGeom prst="rect">
            <a:avLst/>
          </a:prstGeom>
        </p:spPr>
      </p:pic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B0899659-ACFC-07AA-8352-AE1B59CFAD80}"/>
              </a:ext>
            </a:extLst>
          </p:cNvPr>
          <p:cNvSpPr/>
          <p:nvPr/>
        </p:nvSpPr>
        <p:spPr>
          <a:xfrm>
            <a:off x="2000653" y="3320731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7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15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>
            <a:extLst>
              <a:ext uri="{FF2B5EF4-FFF2-40B4-BE49-F238E27FC236}">
                <a16:creationId xmlns:a16="http://schemas.microsoft.com/office/drawing/2014/main" id="{3A11C4D0-3347-C221-C670-321CC8CF7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184" y="3012808"/>
            <a:ext cx="6006164" cy="258804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4AC79D7-6051-8167-C1FC-76F1ED58EF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185" y="1935033"/>
            <a:ext cx="2223375" cy="49226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5A961FF-C23C-8DD9-145F-EB0876885E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185" y="1376067"/>
            <a:ext cx="2298305" cy="439826"/>
          </a:xfrm>
          <a:prstGeom prst="rect">
            <a:avLst/>
          </a:prstGeom>
        </p:spPr>
      </p:pic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CCE8ED1-BB24-3BDB-B66D-18C1F509574C}"/>
              </a:ext>
            </a:extLst>
          </p:cNvPr>
          <p:cNvSpPr/>
          <p:nvPr/>
        </p:nvSpPr>
        <p:spPr>
          <a:xfrm>
            <a:off x="584994" y="1567755"/>
            <a:ext cx="866616" cy="127773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31D6B05-E7A6-3F3F-22AE-05C53412A984}"/>
              </a:ext>
            </a:extLst>
          </p:cNvPr>
          <p:cNvSpPr/>
          <p:nvPr/>
        </p:nvSpPr>
        <p:spPr>
          <a:xfrm>
            <a:off x="479184" y="2316150"/>
            <a:ext cx="972425" cy="85033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6C5B3F-00F9-E9D6-1890-BF594FD2AFF0}"/>
              </a:ext>
            </a:extLst>
          </p:cNvPr>
          <p:cNvSpPr txBox="1"/>
          <p:nvPr/>
        </p:nvSpPr>
        <p:spPr>
          <a:xfrm>
            <a:off x="406401" y="986159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2. How to add a task ticket</a:t>
            </a:r>
            <a:endParaRPr kumimoji="1" lang="ja-JP" altLang="en-US" sz="11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3E875A9-0C2B-749A-B7AA-9F847826EB19}"/>
              </a:ext>
            </a:extLst>
          </p:cNvPr>
          <p:cNvSpPr txBox="1"/>
          <p:nvPr/>
        </p:nvSpPr>
        <p:spPr>
          <a:xfrm>
            <a:off x="269450" y="6092471"/>
            <a:ext cx="6254013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Project : Specify parent project</a:t>
            </a:r>
          </a:p>
          <a:p>
            <a:endParaRPr kumimoji="1" lang="en-US" altLang="ja-JP" sz="700" dirty="0"/>
          </a:p>
          <a:p>
            <a:r>
              <a:rPr kumimoji="1" lang="en-US" altLang="ja-JP" sz="700" dirty="0"/>
              <a:t>Tracker</a:t>
            </a:r>
            <a:r>
              <a:rPr kumimoji="1" lang="ja-JP" altLang="en-US" sz="700" dirty="0"/>
              <a:t> </a:t>
            </a:r>
            <a:r>
              <a:rPr kumimoji="1" lang="en-US" altLang="ja-JP" sz="700" dirty="0"/>
              <a:t>:</a:t>
            </a:r>
            <a:endParaRPr kumimoji="1" lang="ja-JP" altLang="en-US" sz="700" dirty="0"/>
          </a:p>
          <a:p>
            <a:r>
              <a:rPr kumimoji="1" lang="en-US" altLang="ja-JP" sz="700" dirty="0"/>
              <a:t>【Project progress work】</a:t>
            </a:r>
            <a:r>
              <a:rPr kumimoji="1" lang="ja-JP" altLang="en-US" sz="700" dirty="0"/>
              <a:t> </a:t>
            </a:r>
            <a:r>
              <a:rPr kumimoji="1" lang="en-US" altLang="ja-JP" sz="700" dirty="0"/>
              <a:t>Manage new requirements definition, design, development, and testing using this ticket. Requests due to changes in requirements will be covered by this ticket. Or create a new parent project.</a:t>
            </a:r>
          </a:p>
          <a:p>
            <a:r>
              <a:rPr kumimoji="1" lang="en-US" altLang="ja-JP" sz="700" dirty="0"/>
              <a:t>【Problem-Bug】 If a problem occurs after the project is released, manage it with this ticket.</a:t>
            </a:r>
          </a:p>
          <a:p>
            <a:r>
              <a:rPr kumimoji="1" lang="en-US" altLang="ja-JP" sz="700" dirty="0"/>
              <a:t>【Sales support】</a:t>
            </a:r>
            <a:r>
              <a:rPr kumimoji="1" lang="ja-JP" altLang="en-US" sz="700" dirty="0"/>
              <a:t> </a:t>
            </a:r>
            <a:r>
              <a:rPr kumimoji="1" lang="en-US" altLang="ja-JP" sz="700" dirty="0"/>
              <a:t>Sales support work. Work that mainly occurs before receiving a project order is assigned to this ticket.</a:t>
            </a:r>
          </a:p>
          <a:p>
            <a:endParaRPr kumimoji="1" lang="en-US" altLang="ja-JP" sz="700" dirty="0"/>
          </a:p>
          <a:p>
            <a:r>
              <a:rPr kumimoji="1" lang="en-US" altLang="ja-JP" sz="700" dirty="0"/>
              <a:t>Subject: Briefly describe the work. Ex) Development of stock management function for BT-A500 handy terminal</a:t>
            </a:r>
          </a:p>
          <a:p>
            <a:r>
              <a:rPr kumimoji="1" lang="en-US" altLang="ja-JP" sz="700" dirty="0"/>
              <a:t>Description: Please describe the work content.</a:t>
            </a:r>
          </a:p>
          <a:p>
            <a:r>
              <a:rPr kumimoji="1" lang="en-US" altLang="ja-JP" sz="700" dirty="0"/>
              <a:t>Ex) Developing an Android application for Keyence's BT-A500. The number of screens is assumed to be 10. Assumes the print issue command function via Ethernet communication with a label printer.</a:t>
            </a:r>
          </a:p>
          <a:p>
            <a:r>
              <a:rPr kumimoji="1" lang="en-US" altLang="ja-JP" sz="700" dirty="0">
                <a:solidFill>
                  <a:srgbClr val="FF0000"/>
                </a:solidFill>
              </a:rPr>
              <a:t>**[Sauce code] : Please be sure to enter the link of the sauce code stored in MS Teams.</a:t>
            </a:r>
          </a:p>
          <a:p>
            <a:endParaRPr kumimoji="1" lang="en-US" altLang="ja-JP" sz="700" dirty="0"/>
          </a:p>
          <a:p>
            <a:r>
              <a:rPr kumimoji="1" lang="ja-JP" altLang="en-US" sz="700" dirty="0">
                <a:solidFill>
                  <a:srgbClr val="FF0000"/>
                </a:solidFill>
              </a:rPr>
              <a:t>**</a:t>
            </a:r>
            <a:r>
              <a:rPr kumimoji="1" lang="en-US" altLang="ja-JP" sz="700" dirty="0">
                <a:solidFill>
                  <a:srgbClr val="FF0000"/>
                </a:solidFill>
              </a:rPr>
              <a:t>Use this for tasks not related to the project.</a:t>
            </a:r>
            <a:r>
              <a:rPr kumimoji="1" lang="ja-JP" altLang="en-US" sz="700" dirty="0">
                <a:solidFill>
                  <a:srgbClr val="FF0000"/>
                </a:solidFill>
              </a:rPr>
              <a:t> </a:t>
            </a:r>
            <a:r>
              <a:rPr kumimoji="1" lang="en-US" altLang="ja-JP" sz="700" dirty="0">
                <a:solidFill>
                  <a:srgbClr val="FF0000"/>
                </a:solidFill>
              </a:rPr>
              <a:t>[PJ******]General and administrative expenses.</a:t>
            </a:r>
          </a:p>
          <a:p>
            <a:endParaRPr kumimoji="1" lang="en-US" altLang="ja-JP" sz="700" dirty="0"/>
          </a:p>
          <a:p>
            <a:r>
              <a:rPr kumimoji="1" lang="en-US" altLang="ja-JP" sz="700" dirty="0">
                <a:solidFill>
                  <a:srgbClr val="FF0000"/>
                </a:solidFill>
              </a:rPr>
              <a:t>**If the Tracker type is "Problem-Bug", enter it as follows.</a:t>
            </a:r>
          </a:p>
          <a:p>
            <a:r>
              <a:rPr kumimoji="1" lang="en-US" altLang="ja-JP" sz="700" dirty="0">
                <a:solidFill>
                  <a:srgbClr val="FF0000"/>
                </a:solidFill>
              </a:rPr>
              <a:t>“Problem” It became impossible to scan some QR codes on the Inbound screen of the handy terminal.</a:t>
            </a:r>
          </a:p>
          <a:p>
            <a:r>
              <a:rPr kumimoji="1" lang="en-US" altLang="ja-JP" sz="700" dirty="0">
                <a:solidFill>
                  <a:srgbClr val="FF0000"/>
                </a:solidFill>
              </a:rPr>
              <a:t>“Cause”  The 10th to 15th digits of the scan string were entered as blank spaces.</a:t>
            </a:r>
          </a:p>
          <a:p>
            <a:r>
              <a:rPr kumimoji="1" lang="en-US" altLang="ja-JP" sz="700" dirty="0">
                <a:solidFill>
                  <a:srgbClr val="FF0000"/>
                </a:solidFill>
              </a:rPr>
              <a:t>“Solution”  The program has been modified so that it does not import data from 10th to 15th digits when scanning.</a:t>
            </a:r>
          </a:p>
          <a:p>
            <a:endParaRPr kumimoji="1" lang="en-US" altLang="ja-JP" sz="700" dirty="0"/>
          </a:p>
          <a:p>
            <a:r>
              <a:rPr kumimoji="1" lang="en-US" altLang="ja-JP" sz="700" dirty="0"/>
              <a:t>Status: Initial filing is “New”</a:t>
            </a:r>
          </a:p>
          <a:p>
            <a:r>
              <a:rPr kumimoji="1" lang="en-US" altLang="ja-JP" sz="700" dirty="0"/>
              <a:t>Priority: change each time</a:t>
            </a:r>
          </a:p>
          <a:p>
            <a:r>
              <a:rPr kumimoji="1" lang="en-US" altLang="ja-JP" sz="700" dirty="0"/>
              <a:t>Assignee: Fill in the person in charge</a:t>
            </a:r>
          </a:p>
          <a:p>
            <a:r>
              <a:rPr kumimoji="1" lang="en-US" altLang="ja-JP" sz="700" dirty="0"/>
              <a:t>Parent task: Not required</a:t>
            </a:r>
          </a:p>
          <a:p>
            <a:r>
              <a:rPr kumimoji="1" lang="en-US" altLang="ja-JP" sz="700" dirty="0"/>
              <a:t>Start date: Work start date</a:t>
            </a:r>
          </a:p>
          <a:p>
            <a:r>
              <a:rPr kumimoji="1" lang="en-US" altLang="ja-JP" sz="700" dirty="0"/>
              <a:t>Due Date: Expected work completion date</a:t>
            </a:r>
          </a:p>
          <a:p>
            <a:r>
              <a:rPr kumimoji="1" lang="en-US" altLang="ja-JP" sz="700" dirty="0"/>
              <a:t>Estimated time: Time required for work</a:t>
            </a:r>
          </a:p>
          <a:p>
            <a:r>
              <a:rPr kumimoji="1" lang="en-US" altLang="ja-JP" sz="700" dirty="0"/>
              <a:t>% Done: Work progress rate</a:t>
            </a:r>
          </a:p>
          <a:p>
            <a:r>
              <a:rPr kumimoji="1" lang="en-US" altLang="ja-JP" sz="700" dirty="0">
                <a:solidFill>
                  <a:srgbClr val="FF0000"/>
                </a:solidFill>
              </a:rPr>
              <a:t>Programing skills</a:t>
            </a:r>
          </a:p>
          <a:p>
            <a:r>
              <a:rPr kumimoji="1" lang="en-US" altLang="ja-JP" sz="700" dirty="0">
                <a:solidFill>
                  <a:srgbClr val="FF0000"/>
                </a:solidFill>
              </a:rPr>
              <a:t>DB skills</a:t>
            </a:r>
          </a:p>
          <a:p>
            <a:r>
              <a:rPr kumimoji="1" lang="en-US" altLang="ja-JP" sz="700" dirty="0">
                <a:solidFill>
                  <a:srgbClr val="FF0000"/>
                </a:solidFill>
              </a:rPr>
              <a:t>OS skills</a:t>
            </a:r>
          </a:p>
          <a:p>
            <a:r>
              <a:rPr kumimoji="1" lang="en-US" altLang="ja-JP" sz="700" dirty="0"/>
              <a:t>Finish date: Work completion date</a:t>
            </a:r>
            <a:endParaRPr kumimoji="1" lang="ja-JP" altLang="en-US" sz="7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2A2E5E4-E113-FB99-0BED-65ED551841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1" y="8352611"/>
            <a:ext cx="2828925" cy="113446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CFD0AC0-93A0-803F-1E3C-2910993F8E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184" y="2524314"/>
            <a:ext cx="3163176" cy="368485"/>
          </a:xfrm>
          <a:prstGeom prst="rect">
            <a:avLst/>
          </a:prstGeom>
        </p:spPr>
      </p:pic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561903F-14C0-C5BB-A3CC-A75B9CC63811}"/>
              </a:ext>
            </a:extLst>
          </p:cNvPr>
          <p:cNvSpPr/>
          <p:nvPr/>
        </p:nvSpPr>
        <p:spPr>
          <a:xfrm>
            <a:off x="513081" y="2772743"/>
            <a:ext cx="208279" cy="88089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E644C46-D808-A9A0-0FFF-12ADBDDFAD4E}"/>
              </a:ext>
            </a:extLst>
          </p:cNvPr>
          <p:cNvSpPr/>
          <p:nvPr/>
        </p:nvSpPr>
        <p:spPr>
          <a:xfrm>
            <a:off x="3815081" y="4368800"/>
            <a:ext cx="652779" cy="121559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CFA836D5-01AC-B50B-F240-7F5D7DB19966}"/>
              </a:ext>
            </a:extLst>
          </p:cNvPr>
          <p:cNvCxnSpPr>
            <a:cxnSpLocks/>
            <a:stCxn id="29" idx="3"/>
            <a:endCxn id="15" idx="0"/>
          </p:cNvCxnSpPr>
          <p:nvPr/>
        </p:nvCxnSpPr>
        <p:spPr>
          <a:xfrm>
            <a:off x="721360" y="2816788"/>
            <a:ext cx="3420111" cy="1552012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二等辺三角形 24">
            <a:extLst>
              <a:ext uri="{FF2B5EF4-FFF2-40B4-BE49-F238E27FC236}">
                <a16:creationId xmlns:a16="http://schemas.microsoft.com/office/drawing/2014/main" id="{953B09AB-47F1-0157-3EDD-56620952F019}"/>
              </a:ext>
            </a:extLst>
          </p:cNvPr>
          <p:cNvSpPr/>
          <p:nvPr/>
        </p:nvSpPr>
        <p:spPr>
          <a:xfrm>
            <a:off x="6270867" y="1021210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7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9D98064C-49B5-9122-0B43-7BAC9A214FE7}"/>
              </a:ext>
            </a:extLst>
          </p:cNvPr>
          <p:cNvSpPr/>
          <p:nvPr/>
        </p:nvSpPr>
        <p:spPr>
          <a:xfrm>
            <a:off x="16854" y="9287681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7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88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BE9EB633-9D2D-EF6A-4BA8-3CABD2DD54CE}"/>
              </a:ext>
            </a:extLst>
          </p:cNvPr>
          <p:cNvSpPr/>
          <p:nvPr/>
        </p:nvSpPr>
        <p:spPr>
          <a:xfrm>
            <a:off x="6292171" y="986159"/>
            <a:ext cx="231292" cy="199390"/>
          </a:xfrm>
          <a:prstGeom prst="triangl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5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6E7DF58-F32D-43AB-2BF1-4FC9DD6B8CB4}"/>
              </a:ext>
            </a:extLst>
          </p:cNvPr>
          <p:cNvSpPr txBox="1"/>
          <p:nvPr/>
        </p:nvSpPr>
        <p:spPr>
          <a:xfrm>
            <a:off x="406400" y="873422"/>
            <a:ext cx="6254013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/>
              <a:t>■</a:t>
            </a:r>
            <a:r>
              <a:rPr kumimoji="1" lang="en-US" altLang="ja-JP" sz="700" dirty="0"/>
              <a:t> Project progress work</a:t>
            </a:r>
          </a:p>
          <a:p>
            <a:r>
              <a:rPr kumimoji="1" lang="en-US" altLang="ja-JP" sz="700" dirty="0"/>
              <a:t>For Project progress work, the ticket structure is as follows.</a:t>
            </a:r>
          </a:p>
          <a:p>
            <a:r>
              <a:rPr kumimoji="1" lang="en-US" altLang="ja-JP" sz="700" dirty="0"/>
              <a:t> [Requirement definition]</a:t>
            </a:r>
          </a:p>
          <a:p>
            <a:r>
              <a:rPr kumimoji="1" lang="en-US" altLang="ja-JP" sz="700" dirty="0"/>
              <a:t> [Internal Design]</a:t>
            </a:r>
          </a:p>
          <a:p>
            <a:r>
              <a:rPr kumimoji="1" lang="en-US" altLang="ja-JP" sz="700" dirty="0"/>
              <a:t> [Coding]</a:t>
            </a:r>
          </a:p>
          <a:p>
            <a:r>
              <a:rPr kumimoji="1" lang="de-DE" altLang="ja-JP" sz="700" dirty="0"/>
              <a:t> [Installation&amp;On-site support]</a:t>
            </a:r>
          </a:p>
          <a:p>
            <a:endParaRPr kumimoji="1" lang="de-DE" altLang="ja-JP" sz="700" dirty="0"/>
          </a:p>
          <a:p>
            <a:r>
              <a:rPr kumimoji="1" lang="de-DE" altLang="ja-JP" sz="700" dirty="0"/>
              <a:t>EX)</a:t>
            </a:r>
          </a:p>
          <a:p>
            <a:r>
              <a:rPr kumimoji="1" lang="en-US" altLang="ja-JP" sz="700" dirty="0"/>
              <a:t> [Requirement definition] Customer interview</a:t>
            </a:r>
          </a:p>
          <a:p>
            <a:r>
              <a:rPr kumimoji="1" lang="en-US" altLang="ja-JP" sz="700" dirty="0"/>
              <a:t> [Internal Design] DB and various functions, man-hour calculation</a:t>
            </a:r>
          </a:p>
          <a:p>
            <a:r>
              <a:rPr kumimoji="1" lang="en-US" altLang="ja-JP" sz="700" dirty="0"/>
              <a:t> [Coding] Inner packing screen function C#</a:t>
            </a:r>
          </a:p>
          <a:p>
            <a:r>
              <a:rPr kumimoji="1" lang="de-DE" altLang="ja-JP" sz="700" dirty="0"/>
              <a:t> [Installation&amp;On-site support] CKD process management system phase3 for ANI</a:t>
            </a:r>
            <a:endParaRPr kumimoji="1" lang="ja-JP" altLang="en-US" sz="700" dirty="0"/>
          </a:p>
          <a:p>
            <a:endParaRPr kumimoji="1" lang="en-US" altLang="ja-JP" sz="700" dirty="0"/>
          </a:p>
          <a:p>
            <a:r>
              <a:rPr kumimoji="1" lang="en-US" altLang="ja-JP" sz="700" dirty="0">
                <a:solidFill>
                  <a:srgbClr val="FF0000"/>
                </a:solidFill>
              </a:rPr>
              <a:t>Each ticket requires these deliverables.</a:t>
            </a:r>
          </a:p>
          <a:p>
            <a:r>
              <a:rPr kumimoji="1" lang="en-US" altLang="ja-JP" sz="700" dirty="0"/>
              <a:t> [Requirement definition]</a:t>
            </a:r>
          </a:p>
          <a:p>
            <a:r>
              <a:rPr kumimoji="1" lang="en-US" altLang="ja-JP" sz="700" dirty="0"/>
              <a:t>A-1. Requirements definition material</a:t>
            </a:r>
          </a:p>
          <a:p>
            <a:r>
              <a:rPr kumimoji="1" lang="en-US" altLang="ja-JP" sz="700" dirty="0">
                <a:hlinkClick r:id="rId2"/>
              </a:rPr>
              <a:t>http://node25444-tom-demo-01.proen.app.ruk-com.cloud:11447/issues/10</a:t>
            </a:r>
            <a:endParaRPr kumimoji="1" lang="en-US" altLang="ja-JP" sz="700" dirty="0"/>
          </a:p>
          <a:p>
            <a:endParaRPr kumimoji="1" lang="en-US" altLang="ja-JP" sz="700" dirty="0"/>
          </a:p>
          <a:p>
            <a:r>
              <a:rPr kumimoji="1" lang="en-US" altLang="ja-JP" sz="700" dirty="0"/>
              <a:t> [Internal Design]</a:t>
            </a:r>
          </a:p>
          <a:p>
            <a:r>
              <a:rPr kumimoji="1" lang="en-US" altLang="ja-JP" sz="700" dirty="0"/>
              <a:t>A-2. Development schedule</a:t>
            </a:r>
          </a:p>
          <a:p>
            <a:r>
              <a:rPr kumimoji="1" lang="en-US" altLang="ja-JP" sz="700" dirty="0">
                <a:hlinkClick r:id="rId3"/>
              </a:rPr>
              <a:t>http://node25444-tom-demo-01.proen.app.ruk-com.cloud:11447/issues/96?issue_count=11&amp;issue_position=10&amp;next_issue_id=10&amp;prev_issue_id=97</a:t>
            </a:r>
            <a:endParaRPr kumimoji="1" lang="en-US" altLang="ja-JP" sz="700" dirty="0"/>
          </a:p>
          <a:p>
            <a:endParaRPr kumimoji="1" lang="en-US" altLang="ja-JP" sz="700" dirty="0"/>
          </a:p>
          <a:p>
            <a:r>
              <a:rPr kumimoji="1" lang="en-US" altLang="ja-JP" sz="700" dirty="0"/>
              <a:t> [Coding]</a:t>
            </a:r>
          </a:p>
          <a:p>
            <a:r>
              <a:rPr kumimoji="1" lang="en-US" altLang="ja-JP" sz="700" dirty="0"/>
              <a:t>A-</a:t>
            </a:r>
            <a:r>
              <a:rPr kumimoji="1" lang="de-DE" altLang="ja-JP" sz="700" dirty="0"/>
              <a:t>3. Source code</a:t>
            </a:r>
          </a:p>
          <a:p>
            <a:r>
              <a:rPr kumimoji="1" lang="de-DE" altLang="ja-JP" sz="700" dirty="0">
                <a:hlinkClick r:id="rId4"/>
              </a:rPr>
              <a:t>http://node25444-tom-demo-01.proen.app.ruk-com.cloud:11447/issues/105</a:t>
            </a:r>
            <a:endParaRPr kumimoji="1" lang="de-DE" altLang="ja-JP" sz="700" dirty="0"/>
          </a:p>
          <a:p>
            <a:endParaRPr kumimoji="1" lang="de-DE" altLang="ja-JP" sz="700" dirty="0"/>
          </a:p>
          <a:p>
            <a:r>
              <a:rPr kumimoji="1" lang="de-DE" altLang="ja-JP" sz="700" dirty="0"/>
              <a:t> [Installation&amp;On-site support]</a:t>
            </a:r>
          </a:p>
          <a:p>
            <a:r>
              <a:rPr kumimoji="1" lang="en-US" altLang="ja-JP" sz="700" dirty="0"/>
              <a:t>A-4. Wiring diagram</a:t>
            </a:r>
          </a:p>
          <a:p>
            <a:r>
              <a:rPr kumimoji="1" lang="en-US" altLang="ja-JP" sz="700" dirty="0">
                <a:hlinkClick r:id="rId5"/>
              </a:rPr>
              <a:t>http://node25444-tom-demo-01.proen.app.ruk-com.cloud:11447/issues/8</a:t>
            </a:r>
            <a:endParaRPr kumimoji="1" lang="en-US" altLang="ja-JP" sz="700" dirty="0"/>
          </a:p>
          <a:p>
            <a:endParaRPr kumimoji="1" lang="en-US" altLang="ja-JP" sz="700" dirty="0"/>
          </a:p>
          <a:p>
            <a:r>
              <a:rPr kumimoji="1" lang="en-US" altLang="ja-JP" sz="700" dirty="0"/>
              <a:t>A-5. Infrastructure setting list</a:t>
            </a:r>
          </a:p>
          <a:p>
            <a:r>
              <a:rPr kumimoji="1" lang="de-DE" altLang="ja-JP" sz="700" dirty="0">
                <a:hlinkClick r:id="rId5"/>
              </a:rPr>
              <a:t>http://node25444-tom-demo-01.proen.app.ruk-com.cloud:11447/issues/8</a:t>
            </a:r>
            <a:endParaRPr kumimoji="1" lang="en-US" altLang="ja-JP" sz="700" dirty="0"/>
          </a:p>
          <a:p>
            <a:endParaRPr kumimoji="1" lang="en-US" altLang="ja-JP" sz="700" dirty="0"/>
          </a:p>
          <a:p>
            <a:endParaRPr kumimoji="1" lang="en-US" altLang="ja-JP" sz="700" dirty="0"/>
          </a:p>
          <a:p>
            <a:endParaRPr kumimoji="1" lang="en-US" altLang="ja-JP" sz="700" dirty="0"/>
          </a:p>
          <a:p>
            <a:endParaRPr kumimoji="1" lang="en-US" altLang="ja-JP" sz="700" dirty="0"/>
          </a:p>
          <a:p>
            <a:r>
              <a:rPr kumimoji="1" lang="ja-JP" altLang="en-US" sz="700" dirty="0"/>
              <a:t>■</a:t>
            </a:r>
            <a:r>
              <a:rPr kumimoji="1" lang="en-US" altLang="ja-JP" sz="700" dirty="0"/>
              <a:t> Project progress work</a:t>
            </a:r>
          </a:p>
          <a:p>
            <a:r>
              <a:rPr kumimoji="1" lang="en-US" altLang="ja-JP" sz="700" dirty="0"/>
              <a:t>B-1</a:t>
            </a:r>
            <a:r>
              <a:rPr kumimoji="1" lang="de-DE" altLang="ja-JP" sz="700" dirty="0"/>
              <a:t>. Source code</a:t>
            </a:r>
            <a:endParaRPr kumimoji="1" lang="en-US" altLang="ja-JP" sz="700" dirty="0"/>
          </a:p>
          <a:p>
            <a:r>
              <a:rPr kumimoji="1" lang="de-DE" altLang="ja-JP" sz="700" dirty="0">
                <a:hlinkClick r:id="rId6"/>
              </a:rPr>
              <a:t>http://node25444-tom-demo-01.proen.app.ruk-com.cloud:11447/issues/15</a:t>
            </a:r>
            <a:endParaRPr kumimoji="1" lang="en-US" altLang="ja-JP" sz="700" dirty="0"/>
          </a:p>
          <a:p>
            <a:endParaRPr kumimoji="1" lang="en-US" altLang="ja-JP" sz="700" dirty="0"/>
          </a:p>
          <a:p>
            <a:endParaRPr kumimoji="1" lang="en-US" altLang="ja-JP" sz="700" dirty="0"/>
          </a:p>
          <a:p>
            <a:endParaRPr kumimoji="1" lang="en-US" altLang="ja-JP" sz="700" dirty="0"/>
          </a:p>
          <a:p>
            <a:endParaRPr kumimoji="1" lang="en-US" altLang="ja-JP" sz="700" dirty="0"/>
          </a:p>
          <a:p>
            <a:r>
              <a:rPr kumimoji="1" lang="ja-JP" altLang="en-US" sz="700" dirty="0"/>
              <a:t>■</a:t>
            </a:r>
            <a:r>
              <a:rPr kumimoji="1" lang="en-US" altLang="ja-JP" sz="700" dirty="0"/>
              <a:t> Sales support</a:t>
            </a:r>
          </a:p>
          <a:p>
            <a:r>
              <a:rPr kumimoji="1" lang="en-US" altLang="ja-JP" sz="700" dirty="0"/>
              <a:t>No special specification</a:t>
            </a:r>
            <a:endParaRPr kumimoji="1"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2439000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Operation method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6C5B3F-00F9-E9D6-1890-BF594FD2AFF0}"/>
              </a:ext>
            </a:extLst>
          </p:cNvPr>
          <p:cNvSpPr txBox="1"/>
          <p:nvPr/>
        </p:nvSpPr>
        <p:spPr>
          <a:xfrm>
            <a:off x="406401" y="986159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2. How to add a task ticket</a:t>
            </a:r>
            <a:endParaRPr kumimoji="1" lang="ja-JP" altLang="en-US" sz="1100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541ECDC-1C0F-F995-3734-123B120E3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399" y="1328841"/>
            <a:ext cx="5980113" cy="3190018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EA7DCDD9-4F8C-678F-7EA0-C078870B77D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/>
        </p:blipFill>
        <p:spPr>
          <a:xfrm>
            <a:off x="406399" y="4744815"/>
            <a:ext cx="5980113" cy="2865859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6BCED52-4FCE-7543-252C-1F4DEF22D13C}"/>
              </a:ext>
            </a:extLst>
          </p:cNvPr>
          <p:cNvSpPr/>
          <p:nvPr/>
        </p:nvSpPr>
        <p:spPr>
          <a:xfrm>
            <a:off x="406400" y="4305949"/>
            <a:ext cx="346076" cy="212910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E35F079-696D-BBA7-1869-5EAE5EF3A393}"/>
              </a:ext>
            </a:extLst>
          </p:cNvPr>
          <p:cNvSpPr/>
          <p:nvPr/>
        </p:nvSpPr>
        <p:spPr>
          <a:xfrm>
            <a:off x="1533392" y="4305949"/>
            <a:ext cx="1257433" cy="2381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Push create button</a:t>
            </a:r>
          </a:p>
        </p:txBody>
      </p:sp>
    </p:spTree>
    <p:extLst>
      <p:ext uri="{BB962C8B-B14F-4D97-AF65-F5344CB8AC3E}">
        <p14:creationId xmlns:p14="http://schemas.microsoft.com/office/powerpoint/2010/main" val="3295731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マニュアル用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 kumimoji="1" sz="8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5845</TotalTime>
  <Words>1692</Words>
  <Application>Microsoft Office PowerPoint</Application>
  <PresentationFormat>A4 210 x 297 mm</PresentationFormat>
  <Paragraphs>289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8" baseType="lpstr">
      <vt:lpstr>游ゴシック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Ryo Nozaki</cp:lastModifiedBy>
  <cp:revision>177</cp:revision>
  <cp:lastPrinted>2021-05-16T23:01:24Z</cp:lastPrinted>
  <dcterms:created xsi:type="dcterms:W3CDTF">2021-03-06T04:05:57Z</dcterms:created>
  <dcterms:modified xsi:type="dcterms:W3CDTF">2024-06-24T04:17:58Z</dcterms:modified>
</cp:coreProperties>
</file>