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6"/>
  </p:notesMasterIdLst>
  <p:sldIdLst>
    <p:sldId id="256" r:id="rId2"/>
    <p:sldId id="267" r:id="rId3"/>
    <p:sldId id="278" r:id="rId4"/>
    <p:sldId id="266" r:id="rId5"/>
    <p:sldId id="280" r:id="rId6"/>
    <p:sldId id="271" r:id="rId7"/>
    <p:sldId id="281" r:id="rId8"/>
    <p:sldId id="288" r:id="rId9"/>
    <p:sldId id="283" r:id="rId10"/>
    <p:sldId id="284" r:id="rId11"/>
    <p:sldId id="285" r:id="rId12"/>
    <p:sldId id="287" r:id="rId13"/>
    <p:sldId id="286" r:id="rId14"/>
    <p:sldId id="282" r:id="rId15"/>
  </p:sldIdLst>
  <p:sldSz cx="12192000" cy="6858000"/>
  <p:notesSz cx="6797675"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6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zaki ryo" initials="nr" lastIdx="1" clrIdx="0">
    <p:extLst>
      <p:ext uri="{19B8F6BF-5375-455C-9EA6-DF929625EA0E}">
        <p15:presenceInfo xmlns:p15="http://schemas.microsoft.com/office/powerpoint/2012/main" userId="392c27c9e49268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3399FF"/>
    <a:srgbClr val="9966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84" autoAdjust="0"/>
    <p:restoredTop sz="94660"/>
  </p:normalViewPr>
  <p:slideViewPr>
    <p:cSldViewPr snapToGrid="0" showGuides="1">
      <p:cViewPr>
        <p:scale>
          <a:sx n="100" d="100"/>
          <a:sy n="100" d="100"/>
        </p:scale>
        <p:origin x="240" y="58"/>
      </p:cViewPr>
      <p:guideLst>
        <p:guide orient="horz" pos="2137"/>
        <p:guide pos="386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539D8877-6569-4601-A5D3-72C3670B8196}" type="datetimeFigureOut">
              <a:rPr kumimoji="1" lang="ja-JP" altLang="en-US" smtClean="0"/>
              <a:t>2024/5/2</a:t>
            </a:fld>
            <a:endParaRPr kumimoji="1" lang="ja-JP" altLang="en-US"/>
          </a:p>
        </p:txBody>
      </p:sp>
      <p:sp>
        <p:nvSpPr>
          <p:cNvPr id="4" name="スライド イメージ プレースホルダー 3"/>
          <p:cNvSpPr>
            <a:spLocks noGrp="1" noRot="1" noChangeAspect="1"/>
          </p:cNvSpPr>
          <p:nvPr>
            <p:ph type="sldImg" idx="2"/>
          </p:nvPr>
        </p:nvSpPr>
        <p:spPr>
          <a:xfrm>
            <a:off x="436563" y="1233488"/>
            <a:ext cx="5924550" cy="33321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51220"/>
            <a:ext cx="5438140" cy="38873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5B5D0C45-6DCD-4D47-967D-53E5F83E1545}" type="slidenum">
              <a:rPr kumimoji="1" lang="ja-JP" altLang="en-US" smtClean="0"/>
              <a:t>‹#›</a:t>
            </a:fld>
            <a:endParaRPr kumimoji="1" lang="ja-JP" altLang="en-US"/>
          </a:p>
        </p:txBody>
      </p:sp>
    </p:spTree>
    <p:extLst>
      <p:ext uri="{BB962C8B-B14F-4D97-AF65-F5344CB8AC3E}">
        <p14:creationId xmlns:p14="http://schemas.microsoft.com/office/powerpoint/2010/main" val="9418094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EB9FDB8-7F7F-4C94-A4CF-B1A3571650C5}" type="datetime1">
              <a:rPr kumimoji="1" lang="ja-JP" altLang="en-US" smtClean="0"/>
              <a:t>2024/5/2</a:t>
            </a:fld>
            <a:endParaRPr kumimoji="1" lang="ja-JP" altLang="en-US"/>
          </a:p>
        </p:txBody>
      </p:sp>
      <p:sp>
        <p:nvSpPr>
          <p:cNvPr id="5" name="Footer Placeholder 4"/>
          <p:cNvSpPr>
            <a:spLocks noGrp="1"/>
          </p:cNvSpPr>
          <p:nvPr>
            <p:ph type="ftr" sz="quarter" idx="11"/>
          </p:nvPr>
        </p:nvSpPr>
        <p:spPr/>
        <p:txBody>
          <a:bodyPr/>
          <a:lstStyle/>
          <a:p>
            <a:r>
              <a:rPr kumimoji="1" lang="en-US" altLang="ja-JP" dirty="0"/>
              <a:t>TOMAS TECH CO.,LTD. </a:t>
            </a:r>
            <a:endParaRPr kumimoji="1" lang="ja-JP" altLang="en-US" dirty="0"/>
          </a:p>
        </p:txBody>
      </p:sp>
      <p:sp>
        <p:nvSpPr>
          <p:cNvPr id="6" name="Slide Number Placeholder 5"/>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1043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348E54B-2316-46CF-BAF6-AD9ECB1795E2}" type="datetime1">
              <a:rPr kumimoji="1" lang="ja-JP" altLang="en-US" smtClean="0"/>
              <a:t>2024/5/2</a:t>
            </a:fld>
            <a:endParaRPr kumimoji="1" lang="ja-JP" altLang="en-US"/>
          </a:p>
        </p:txBody>
      </p:sp>
      <p:sp>
        <p:nvSpPr>
          <p:cNvPr id="5" name="Footer Placeholder 4"/>
          <p:cNvSpPr>
            <a:spLocks noGrp="1"/>
          </p:cNvSpPr>
          <p:nvPr>
            <p:ph type="ftr" sz="quarter" idx="11"/>
          </p:nvPr>
        </p:nvSpPr>
        <p:spPr/>
        <p:txBody>
          <a:bodyPr/>
          <a:lstStyle/>
          <a:p>
            <a:r>
              <a:rPr kumimoji="1" lang="en-US" altLang="ja-JP" dirty="0"/>
              <a:t>TOMAS TECH CO.,LTD. </a:t>
            </a:r>
            <a:endParaRPr kumimoji="1" lang="ja-JP" altLang="en-US" dirty="0"/>
          </a:p>
        </p:txBody>
      </p:sp>
      <p:sp>
        <p:nvSpPr>
          <p:cNvPr id="6" name="Slide Number Placeholder 5"/>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24635599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116791F-F478-4EBE-B9B2-31A569F6089F}" type="datetime1">
              <a:rPr kumimoji="1" lang="ja-JP" altLang="en-US" smtClean="0"/>
              <a:t>2024/5/2</a:t>
            </a:fld>
            <a:endParaRPr kumimoji="1" lang="ja-JP" altLang="en-US"/>
          </a:p>
        </p:txBody>
      </p:sp>
      <p:sp>
        <p:nvSpPr>
          <p:cNvPr id="5" name="Footer Placeholder 4"/>
          <p:cNvSpPr>
            <a:spLocks noGrp="1"/>
          </p:cNvSpPr>
          <p:nvPr>
            <p:ph type="ftr" sz="quarter" idx="11"/>
          </p:nvPr>
        </p:nvSpPr>
        <p:spPr/>
        <p:txBody>
          <a:bodyPr/>
          <a:lstStyle/>
          <a:p>
            <a:r>
              <a:rPr kumimoji="1" lang="en-US" altLang="ja-JP" dirty="0"/>
              <a:t>TOMAS TECH CO.,LTD. </a:t>
            </a:r>
            <a:endParaRPr kumimoji="1" lang="ja-JP" altLang="en-US" dirty="0"/>
          </a:p>
        </p:txBody>
      </p:sp>
      <p:sp>
        <p:nvSpPr>
          <p:cNvPr id="6" name="Slide Number Placeholder 5"/>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93141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105D436-5242-4F02-B8E0-57A7DD7F1762}" type="datetime1">
              <a:rPr kumimoji="1" lang="ja-JP" altLang="en-US" smtClean="0"/>
              <a:t>2024/5/2</a:t>
            </a:fld>
            <a:endParaRPr kumimoji="1" lang="ja-JP" altLang="en-US"/>
          </a:p>
        </p:txBody>
      </p:sp>
      <p:sp>
        <p:nvSpPr>
          <p:cNvPr id="5" name="Footer Placeholder 4"/>
          <p:cNvSpPr>
            <a:spLocks noGrp="1"/>
          </p:cNvSpPr>
          <p:nvPr>
            <p:ph type="ftr" sz="quarter" idx="11"/>
          </p:nvPr>
        </p:nvSpPr>
        <p:spPr/>
        <p:txBody>
          <a:bodyPr/>
          <a:lstStyle/>
          <a:p>
            <a:r>
              <a:rPr kumimoji="1" lang="en-US" altLang="ja-JP" dirty="0"/>
              <a:t>TOMAS TECH CO.,LTD. </a:t>
            </a:r>
            <a:endParaRPr kumimoji="1" lang="ja-JP" altLang="en-US" dirty="0"/>
          </a:p>
        </p:txBody>
      </p:sp>
      <p:sp>
        <p:nvSpPr>
          <p:cNvPr id="6" name="Slide Number Placeholder 5"/>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20657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025D2B1-24F9-45D6-895D-BDCEE28D6835}" type="datetime1">
              <a:rPr kumimoji="1" lang="ja-JP" altLang="en-US" smtClean="0"/>
              <a:t>2024/5/2</a:t>
            </a:fld>
            <a:endParaRPr kumimoji="1" lang="ja-JP" altLang="en-US"/>
          </a:p>
        </p:txBody>
      </p:sp>
      <p:sp>
        <p:nvSpPr>
          <p:cNvPr id="5" name="Footer Placeholder 4"/>
          <p:cNvSpPr>
            <a:spLocks noGrp="1"/>
          </p:cNvSpPr>
          <p:nvPr>
            <p:ph type="ftr" sz="quarter" idx="11"/>
          </p:nvPr>
        </p:nvSpPr>
        <p:spPr/>
        <p:txBody>
          <a:bodyPr/>
          <a:lstStyle/>
          <a:p>
            <a:r>
              <a:rPr kumimoji="1" lang="en-US" altLang="ja-JP" dirty="0"/>
              <a:t>TOMAS TECH CO.,LTD. </a:t>
            </a:r>
            <a:endParaRPr kumimoji="1" lang="ja-JP" altLang="en-US" dirty="0"/>
          </a:p>
        </p:txBody>
      </p:sp>
      <p:sp>
        <p:nvSpPr>
          <p:cNvPr id="6" name="Slide Number Placeholder 5"/>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2345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2A60839-0245-470E-8B2E-E0EB6220AE6B}" type="datetime1">
              <a:rPr kumimoji="1" lang="ja-JP" altLang="en-US" smtClean="0"/>
              <a:t>2024/5/2</a:t>
            </a:fld>
            <a:endParaRPr kumimoji="1" lang="ja-JP" altLang="en-US"/>
          </a:p>
        </p:txBody>
      </p:sp>
      <p:sp>
        <p:nvSpPr>
          <p:cNvPr id="6" name="Footer Placeholder 5"/>
          <p:cNvSpPr>
            <a:spLocks noGrp="1"/>
          </p:cNvSpPr>
          <p:nvPr>
            <p:ph type="ftr" sz="quarter" idx="11"/>
          </p:nvPr>
        </p:nvSpPr>
        <p:spPr/>
        <p:txBody>
          <a:bodyPr/>
          <a:lstStyle/>
          <a:p>
            <a:r>
              <a:rPr kumimoji="1" lang="en-US" altLang="ja-JP" dirty="0"/>
              <a:t>TOMAS TECH CO.,LTD. </a:t>
            </a:r>
            <a:endParaRPr kumimoji="1" lang="ja-JP" altLang="en-US" dirty="0"/>
          </a:p>
        </p:txBody>
      </p:sp>
      <p:sp>
        <p:nvSpPr>
          <p:cNvPr id="7" name="Slide Number Placeholder 6"/>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17189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5"/>
            <a:ext cx="493776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2867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E734BAC-0399-4DB1-910A-CC8E79B5BC8B}" type="datetime1">
              <a:rPr kumimoji="1" lang="ja-JP" altLang="en-US" smtClean="0"/>
              <a:t>2024/5/2</a:t>
            </a:fld>
            <a:endParaRPr kumimoji="1" lang="ja-JP" altLang="en-US"/>
          </a:p>
        </p:txBody>
      </p:sp>
      <p:sp>
        <p:nvSpPr>
          <p:cNvPr id="8" name="Footer Placeholder 7"/>
          <p:cNvSpPr>
            <a:spLocks noGrp="1"/>
          </p:cNvSpPr>
          <p:nvPr>
            <p:ph type="ftr" sz="quarter" idx="11"/>
          </p:nvPr>
        </p:nvSpPr>
        <p:spPr/>
        <p:txBody>
          <a:bodyPr/>
          <a:lstStyle/>
          <a:p>
            <a:r>
              <a:rPr kumimoji="1" lang="en-US" altLang="ja-JP" dirty="0"/>
              <a:t>TOMAS TECH CO.,LTD. </a:t>
            </a:r>
            <a:endParaRPr kumimoji="1" lang="ja-JP" altLang="en-US" dirty="0"/>
          </a:p>
        </p:txBody>
      </p:sp>
      <p:sp>
        <p:nvSpPr>
          <p:cNvPr id="9" name="Slide Number Placeholder 8"/>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2408851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338147D-130D-4417-AC9D-867A3602327B}" type="datetime1">
              <a:rPr kumimoji="1" lang="ja-JP" altLang="en-US" smtClean="0"/>
              <a:t>2024/5/2</a:t>
            </a:fld>
            <a:endParaRPr kumimoji="1" lang="ja-JP" altLang="en-US"/>
          </a:p>
        </p:txBody>
      </p:sp>
      <p:sp>
        <p:nvSpPr>
          <p:cNvPr id="4" name="Footer Placeholder 3"/>
          <p:cNvSpPr>
            <a:spLocks noGrp="1"/>
          </p:cNvSpPr>
          <p:nvPr>
            <p:ph type="ftr" sz="quarter" idx="11"/>
          </p:nvPr>
        </p:nvSpPr>
        <p:spPr/>
        <p:txBody>
          <a:bodyPr/>
          <a:lstStyle/>
          <a:p>
            <a:r>
              <a:rPr kumimoji="1" lang="en-US" altLang="ja-JP" dirty="0"/>
              <a:t>TOMAS TECH CO.,LTD. </a:t>
            </a:r>
            <a:endParaRPr kumimoji="1" lang="ja-JP" altLang="en-US" dirty="0"/>
          </a:p>
        </p:txBody>
      </p:sp>
      <p:sp>
        <p:nvSpPr>
          <p:cNvPr id="5" name="Slide Number Placeholder 4"/>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2169814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10EC72D-71DC-4E79-8F54-02590A93B83A}" type="datetime1">
              <a:rPr kumimoji="1" lang="ja-JP" altLang="en-US" smtClean="0"/>
              <a:t>2024/5/2</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kumimoji="1" lang="en-US" altLang="ja-JP" dirty="0"/>
              <a:t>TOMAS TECH CO.,LTD. </a:t>
            </a:r>
            <a:endParaRPr kumimoji="1" lang="ja-JP" altLang="en-US" dirty="0"/>
          </a:p>
        </p:txBody>
      </p:sp>
      <p:sp>
        <p:nvSpPr>
          <p:cNvPr id="9" name="Slide Number Placeholder 8"/>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309593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8641D0D-EBF4-455C-A33F-0D47DAEBBAB6}" type="datetime1">
              <a:rPr kumimoji="1" lang="ja-JP" altLang="en-US" smtClean="0"/>
              <a:t>2024/5/2</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kumimoji="1" lang="en-US" altLang="ja-JP" dirty="0"/>
              <a:t>TOMAS TECH CO.,LTD. </a:t>
            </a:r>
            <a:endParaRPr kumimoji="1" lang="ja-JP" alt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3441974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DB56EF6-FBB2-410B-9895-1C64563D4977}" type="datetime1">
              <a:rPr kumimoji="1" lang="ja-JP" altLang="en-US" smtClean="0"/>
              <a:t>2024/5/2</a:t>
            </a:fld>
            <a:endParaRPr kumimoji="1" lang="ja-JP" altLang="en-US"/>
          </a:p>
        </p:txBody>
      </p:sp>
      <p:sp>
        <p:nvSpPr>
          <p:cNvPr id="6" name="Footer Placeholder 5"/>
          <p:cNvSpPr>
            <a:spLocks noGrp="1"/>
          </p:cNvSpPr>
          <p:nvPr>
            <p:ph type="ftr" sz="quarter" idx="11"/>
          </p:nvPr>
        </p:nvSpPr>
        <p:spPr/>
        <p:txBody>
          <a:bodyPr/>
          <a:lstStyle/>
          <a:p>
            <a:r>
              <a:rPr kumimoji="1" lang="en-US" altLang="ja-JP" dirty="0"/>
              <a:t>TOMAS TECH CO.,LTD. </a:t>
            </a:r>
            <a:endParaRPr kumimoji="1" lang="ja-JP" altLang="en-US" dirty="0"/>
          </a:p>
        </p:txBody>
      </p:sp>
      <p:sp>
        <p:nvSpPr>
          <p:cNvPr id="7" name="Slide Number Placeholder 6"/>
          <p:cNvSpPr>
            <a:spLocks noGrp="1"/>
          </p:cNvSpPr>
          <p:nvPr>
            <p:ph type="sldNum" sz="quarter" idx="12"/>
          </p:nvPr>
        </p:nvSpPr>
        <p:spPr/>
        <p:txBody>
          <a:bodyPr/>
          <a:lstStyle/>
          <a:p>
            <a:fld id="{99C34D28-DE79-4B28-8B5E-B753BBC87275}" type="slidenum">
              <a:rPr kumimoji="1" lang="ja-JP" altLang="en-US" smtClean="0"/>
              <a:t>‹#›</a:t>
            </a:fld>
            <a:endParaRPr kumimoji="1" lang="ja-JP" altLang="en-US"/>
          </a:p>
        </p:txBody>
      </p:sp>
    </p:spTree>
    <p:extLst>
      <p:ext uri="{BB962C8B-B14F-4D97-AF65-F5344CB8AC3E}">
        <p14:creationId xmlns:p14="http://schemas.microsoft.com/office/powerpoint/2010/main" val="961698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A55B2A1-8CB7-40D2-8210-863C877945A7}" type="datetime1">
              <a:rPr kumimoji="1" lang="ja-JP" altLang="en-US" smtClean="0"/>
              <a:t>2024/5/2</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kumimoji="1" lang="en-US" altLang="ja-JP" dirty="0"/>
              <a:t>TOMAS TECH CO.,LTD. </a:t>
            </a:r>
            <a:endParaRPr kumimoji="1" lang="ja-JP" alt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9C34D28-DE79-4B28-8B5E-B753BBC87275}"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3188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jp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jpg"/><Relationship Id="rId4" Type="http://schemas.openxmlformats.org/officeDocument/2006/relationships/image" Target="../media/image7.jpg"/><Relationship Id="rId9" Type="http://schemas.openxmlformats.org/officeDocument/2006/relationships/image" Target="../media/image12.svg"/></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package" Target="../embeddings/Microsoft_Excel_Worksheet.xlsx"/><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hyperlink" Target="https://tom-demo-01.proen.app.ruk-com.cloud/drink-orde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eams.microsoft.com/l/meetup-join/19%3a4OsVjOUiVLJbl2eI48B3Ksl2Hnz7K-BpnWoy-xYV0f81%40thread.tacv2/1664154797805?context=%7b%22Tid%22%3a%221581cc7a-3f7e-407b-a64b-1d8fff9333af%22%2c%22Oid%22%3a%22060cdeff-6f5c-4d70-9ec0-ba80da110752%22%7d"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apps.microsoft.com/store/detail/one-calendar/9WZDNCRDR0SF?hl=th-th&amp;gl=th" TargetMode="External"/><Relationship Id="rId2" Type="http://schemas.openxmlformats.org/officeDocument/2006/relationships/hyperlink" Target="https://photos.app.goo.gl/WrSnVRgNqhQCm2Am8" TargetMode="External"/><Relationship Id="rId1" Type="http://schemas.openxmlformats.org/officeDocument/2006/relationships/slideLayout" Target="../slideLayouts/slideLayout7.xml"/><Relationship Id="rId5" Type="http://schemas.openxmlformats.org/officeDocument/2006/relationships/hyperlink" Target="https://www.fsi.co.jp/solution/refills/english/index.html" TargetMode="External"/><Relationship Id="rId4" Type="http://schemas.openxmlformats.org/officeDocument/2006/relationships/hyperlink" Target="https://apps.microsoft.com/store/detail/my-calendar/9WZDNCRDCR1W?hl=th-th&amp;gl=th"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teams.microsoft.com/l/meetup-join/19:meeting_ZDUwYTk1NjQtODNmNy00MDNkLWFiZjgtMDY3MDM2N2EwZmM1@thread.v2/0?context=%7B%22Tid%22:%22ebd760b5-c884-4486-ae39-ee726b7876a8%22,%22Oid%22:%22fa636b6d-b609-415a-91e3-52741451ff6f%22%7D"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teams.microsoft.com/l/meetup-join/19:meeting_ZDUwYTk1NjQtODNmNy00MDNkLWFiZjgtMDY3MDM2N2EwZmM1@thread.v2/0?context=%7B%22Tid%22:%22ebd760b5-c884-4486-ae39-ee726b7876a8%22,%22Oid%22:%22fa636b6d-b609-415a-91e3-52741451ff6f%22%7D"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A84EAA-6BE9-41CE-AE2F-FB1FCB46F4DE}"/>
              </a:ext>
            </a:extLst>
          </p:cNvPr>
          <p:cNvSpPr>
            <a:spLocks noGrp="1"/>
          </p:cNvSpPr>
          <p:nvPr>
            <p:ph type="ctrTitle"/>
          </p:nvPr>
        </p:nvSpPr>
        <p:spPr>
          <a:xfrm>
            <a:off x="1156676" y="3204308"/>
            <a:ext cx="10855569" cy="1120804"/>
          </a:xfrm>
        </p:spPr>
        <p:txBody>
          <a:bodyPr>
            <a:normAutofit/>
          </a:bodyPr>
          <a:lstStyle/>
          <a:p>
            <a:r>
              <a:rPr lang="en-US" altLang="ja-JP" sz="4800" dirty="0"/>
              <a:t>Company rule 02-May-2024 update</a:t>
            </a:r>
            <a:endParaRPr kumimoji="1" lang="ja-JP" altLang="en-US" sz="4800" dirty="0"/>
          </a:p>
        </p:txBody>
      </p:sp>
      <p:sp>
        <p:nvSpPr>
          <p:cNvPr id="3" name="字幕 2">
            <a:extLst>
              <a:ext uri="{FF2B5EF4-FFF2-40B4-BE49-F238E27FC236}">
                <a16:creationId xmlns:a16="http://schemas.microsoft.com/office/drawing/2014/main" id="{0177C167-3C0C-4EF2-A67F-55EBA3BF88E5}"/>
              </a:ext>
            </a:extLst>
          </p:cNvPr>
          <p:cNvSpPr>
            <a:spLocks noGrp="1"/>
          </p:cNvSpPr>
          <p:nvPr>
            <p:ph type="subTitle" idx="1"/>
          </p:nvPr>
        </p:nvSpPr>
        <p:spPr>
          <a:xfrm>
            <a:off x="1100051" y="4455621"/>
            <a:ext cx="10058400" cy="421179"/>
          </a:xfrm>
        </p:spPr>
        <p:txBody>
          <a:bodyPr/>
          <a:lstStyle/>
          <a:p>
            <a:r>
              <a:rPr lang="en-US" altLang="ja-JP" dirty="0"/>
              <a:t>TOMAS TECH CO.,LTD.</a:t>
            </a:r>
          </a:p>
        </p:txBody>
      </p:sp>
      <p:sp>
        <p:nvSpPr>
          <p:cNvPr id="4" name="フッター プレースホルダー 3">
            <a:extLst>
              <a:ext uri="{FF2B5EF4-FFF2-40B4-BE49-F238E27FC236}">
                <a16:creationId xmlns:a16="http://schemas.microsoft.com/office/drawing/2014/main" id="{70153AB2-AFB0-44C0-8D66-BA25EC318B19}"/>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4F45C039-71CD-41CD-859E-F36171F027BC}"/>
              </a:ext>
            </a:extLst>
          </p:cNvPr>
          <p:cNvSpPr>
            <a:spLocks noGrp="1"/>
          </p:cNvSpPr>
          <p:nvPr>
            <p:ph type="sldNum" sz="quarter" idx="12"/>
          </p:nvPr>
        </p:nvSpPr>
        <p:spPr/>
        <p:txBody>
          <a:bodyPr/>
          <a:lstStyle/>
          <a:p>
            <a:fld id="{99C34D28-DE79-4B28-8B5E-B753BBC87275}" type="slidenum">
              <a:rPr kumimoji="1" lang="ja-JP" altLang="en-US" smtClean="0"/>
              <a:t>1</a:t>
            </a:fld>
            <a:endParaRPr kumimoji="1" lang="ja-JP" altLang="en-US"/>
          </a:p>
        </p:txBody>
      </p:sp>
    </p:spTree>
    <p:extLst>
      <p:ext uri="{BB962C8B-B14F-4D97-AF65-F5344CB8AC3E}">
        <p14:creationId xmlns:p14="http://schemas.microsoft.com/office/powerpoint/2010/main" val="520305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10</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1-5. </a:t>
            </a:r>
            <a:r>
              <a:rPr lang="en-US" altLang="ja-JP" sz="3600" dirty="0"/>
              <a:t>Project management</a:t>
            </a:r>
          </a:p>
        </p:txBody>
      </p:sp>
      <p:sp>
        <p:nvSpPr>
          <p:cNvPr id="8" name="字幕 2">
            <a:extLst>
              <a:ext uri="{FF2B5EF4-FFF2-40B4-BE49-F238E27FC236}">
                <a16:creationId xmlns:a16="http://schemas.microsoft.com/office/drawing/2014/main" id="{0FF565D3-769C-4533-9506-7A8C0F4074A8}"/>
              </a:ext>
            </a:extLst>
          </p:cNvPr>
          <p:cNvSpPr txBox="1">
            <a:spLocks/>
          </p:cNvSpPr>
          <p:nvPr/>
        </p:nvSpPr>
        <p:spPr>
          <a:xfrm>
            <a:off x="454573" y="750055"/>
            <a:ext cx="11517312" cy="561166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600" dirty="0"/>
              <a:t>3. How to use Redmine. </a:t>
            </a:r>
          </a:p>
          <a:p>
            <a:pPr marL="0" indent="0">
              <a:lnSpc>
                <a:spcPct val="100000"/>
              </a:lnSpc>
              <a:spcBef>
                <a:spcPts val="200"/>
              </a:spcBef>
              <a:buNone/>
            </a:pPr>
            <a:r>
              <a:rPr lang="ja-JP" altLang="en-US" sz="1600" dirty="0"/>
              <a:t>　</a:t>
            </a:r>
            <a:r>
              <a:rPr lang="en-US" altLang="ja-JP" sz="1600" dirty="0"/>
              <a:t>See Attachment</a:t>
            </a:r>
          </a:p>
          <a:p>
            <a:pPr marL="0" indent="0">
              <a:lnSpc>
                <a:spcPct val="100000"/>
              </a:lnSpc>
              <a:spcBef>
                <a:spcPts val="200"/>
              </a:spcBef>
              <a:buNone/>
            </a:pPr>
            <a:r>
              <a:rPr lang="en-US" altLang="ja-JP" sz="1600" dirty="0"/>
              <a:t> </a:t>
            </a:r>
            <a:endParaRPr lang="en-US" altLang="ja-JP" sz="1200" dirty="0"/>
          </a:p>
        </p:txBody>
      </p:sp>
    </p:spTree>
    <p:extLst>
      <p:ext uri="{BB962C8B-B14F-4D97-AF65-F5344CB8AC3E}">
        <p14:creationId xmlns:p14="http://schemas.microsoft.com/office/powerpoint/2010/main" val="2159534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正方形/長方形 139">
            <a:extLst>
              <a:ext uri="{FF2B5EF4-FFF2-40B4-BE49-F238E27FC236}">
                <a16:creationId xmlns:a16="http://schemas.microsoft.com/office/drawing/2014/main" id="{62C6C745-70A9-96A3-6032-7F0274A7E277}"/>
              </a:ext>
            </a:extLst>
          </p:cNvPr>
          <p:cNvSpPr/>
          <p:nvPr/>
        </p:nvSpPr>
        <p:spPr>
          <a:xfrm>
            <a:off x="131674" y="5052383"/>
            <a:ext cx="1329496" cy="915091"/>
          </a:xfrm>
          <a:prstGeom prst="rect">
            <a:avLst/>
          </a:prstGeom>
          <a:noFill/>
          <a:ln w="6350">
            <a:solidFill>
              <a:srgbClr val="00B05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2" name="字幕 2">
            <a:extLst>
              <a:ext uri="{FF2B5EF4-FFF2-40B4-BE49-F238E27FC236}">
                <a16:creationId xmlns:a16="http://schemas.microsoft.com/office/drawing/2014/main" id="{FEC5F8F1-0734-0171-C681-A5C638E05D32}"/>
              </a:ext>
            </a:extLst>
          </p:cNvPr>
          <p:cNvSpPr txBox="1">
            <a:spLocks/>
          </p:cNvSpPr>
          <p:nvPr/>
        </p:nvSpPr>
        <p:spPr>
          <a:xfrm>
            <a:off x="250000" y="697860"/>
            <a:ext cx="11942000" cy="287109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ts val="800"/>
              </a:lnSpc>
              <a:spcBef>
                <a:spcPts val="200"/>
              </a:spcBef>
              <a:buNone/>
            </a:pPr>
            <a:r>
              <a:rPr lang="en-US" altLang="ja-JP" sz="800" dirty="0"/>
              <a:t>1.Overview</a:t>
            </a:r>
          </a:p>
          <a:p>
            <a:pPr marL="0" indent="0">
              <a:lnSpc>
                <a:spcPts val="800"/>
              </a:lnSpc>
              <a:spcBef>
                <a:spcPts val="200"/>
              </a:spcBef>
              <a:buNone/>
            </a:pPr>
            <a:r>
              <a:rPr lang="en-US" altLang="ja-JP" sz="800" dirty="0"/>
              <a:t>   The rules for using a private car at the customer from the company, at the customer at the company, at home at the customer, and at  the customer at home are specified. *If company cars can be used, priority is given to using company cars.  This payment rule applies when traveling from work or home to a customer's location using your own four-wheeled vehicle or two-wheeled vehicle. It doesn't apply to anything else. This operational rule must start from May 1, 2024.</a:t>
            </a:r>
          </a:p>
          <a:p>
            <a:pPr marL="0" indent="0">
              <a:lnSpc>
                <a:spcPts val="800"/>
              </a:lnSpc>
              <a:spcBef>
                <a:spcPts val="200"/>
              </a:spcBef>
              <a:buNone/>
            </a:pPr>
            <a:r>
              <a:rPr lang="en-US" altLang="ja-JP" sz="800" dirty="0"/>
              <a:t>2.How to operation</a:t>
            </a:r>
          </a:p>
          <a:p>
            <a:pPr marL="0" indent="0">
              <a:lnSpc>
                <a:spcPts val="800"/>
              </a:lnSpc>
              <a:spcBef>
                <a:spcPts val="200"/>
              </a:spcBef>
              <a:buNone/>
            </a:pPr>
            <a:r>
              <a:rPr lang="en-US" altLang="ja-JP" sz="800" dirty="0"/>
              <a:t> 2-1. The calculation 4 wheel vehicle is 5 THB (Maintenance of Car 2Baht/km , Gasoline Fee 3Baht/km) per km. </a:t>
            </a:r>
          </a:p>
          <a:p>
            <a:pPr marL="0" indent="0">
              <a:lnSpc>
                <a:spcPts val="800"/>
              </a:lnSpc>
              <a:spcBef>
                <a:spcPts val="200"/>
              </a:spcBef>
              <a:buNone/>
            </a:pPr>
            <a:r>
              <a:rPr lang="en-US" altLang="ja-JP" sz="800" dirty="0"/>
              <a:t>         The calculation 2 wheel vehicle is 2 THB (Maintenance of Car 1Baht/km , Gasoline Fee 1Baht/km) per km. </a:t>
            </a:r>
          </a:p>
          <a:p>
            <a:pPr marL="0" indent="0">
              <a:lnSpc>
                <a:spcPts val="800"/>
              </a:lnSpc>
              <a:spcBef>
                <a:spcPts val="200"/>
              </a:spcBef>
              <a:buNone/>
            </a:pPr>
            <a:r>
              <a:rPr lang="en-US" altLang="ja-JP" sz="800" dirty="0"/>
              <a:t> 2-2. If a company car is available, give priority to using the company car. Also, if you are heading to the same location on the same day, try to go in one car. If these two conditions cannot be met, </a:t>
            </a:r>
            <a:r>
              <a:rPr lang="en-US" altLang="ja-JP" sz="800" dirty="0">
                <a:solidFill>
                  <a:srgbClr val="FF0000"/>
                </a:solidFill>
              </a:rPr>
              <a:t>please obtain permission from company CEO. </a:t>
            </a:r>
          </a:p>
          <a:p>
            <a:pPr marL="0" indent="0">
              <a:lnSpc>
                <a:spcPts val="800"/>
              </a:lnSpc>
              <a:spcBef>
                <a:spcPts val="200"/>
              </a:spcBef>
              <a:buNone/>
            </a:pPr>
            <a:r>
              <a:rPr lang="en-US" altLang="ja-JP" sz="800" dirty="0"/>
              <a:t> 2-3. Transportation expenses will be due and paid three times a month.</a:t>
            </a:r>
          </a:p>
          <a:p>
            <a:pPr marL="0" indent="0">
              <a:lnSpc>
                <a:spcPts val="800"/>
              </a:lnSpc>
              <a:spcBef>
                <a:spcPts val="200"/>
              </a:spcBef>
              <a:buNone/>
            </a:pPr>
            <a:r>
              <a:rPr lang="en-US" altLang="ja-JP" sz="800" dirty="0"/>
              <a:t>  Deadline on the 10th of every month → Payment on the 15th of every month</a:t>
            </a:r>
          </a:p>
          <a:p>
            <a:pPr marL="0" indent="0">
              <a:lnSpc>
                <a:spcPts val="800"/>
              </a:lnSpc>
              <a:spcBef>
                <a:spcPts val="200"/>
              </a:spcBef>
              <a:buNone/>
            </a:pPr>
            <a:r>
              <a:rPr lang="en-US" altLang="ja-JP" sz="800" dirty="0"/>
              <a:t>  Deadline on the 20th of every month → Payment on the 25th of every month</a:t>
            </a:r>
          </a:p>
          <a:p>
            <a:pPr marL="0" indent="0">
              <a:lnSpc>
                <a:spcPts val="800"/>
              </a:lnSpc>
              <a:spcBef>
                <a:spcPts val="200"/>
              </a:spcBef>
              <a:buNone/>
            </a:pPr>
            <a:r>
              <a:rPr lang="en-US" altLang="ja-JP" sz="800" dirty="0"/>
              <a:t>  Deadline on the last day of the month → Payment on the 05th(Next month) of every month</a:t>
            </a:r>
          </a:p>
          <a:p>
            <a:pPr marL="0" indent="0">
              <a:lnSpc>
                <a:spcPts val="800"/>
              </a:lnSpc>
              <a:spcBef>
                <a:spcPts val="200"/>
              </a:spcBef>
              <a:buNone/>
            </a:pPr>
            <a:r>
              <a:rPr lang="en-US" altLang="ja-JP" sz="800" dirty="0"/>
              <a:t> 2-4. Take a picture of the meter at the start and end points. Please send the photo to the account manager ( </a:t>
            </a:r>
            <a:r>
              <a:rPr lang="en-US" altLang="ja-JP" sz="800" dirty="0" err="1"/>
              <a:t>Nongnut</a:t>
            </a:r>
            <a:r>
              <a:rPr lang="en-US" altLang="ja-JP" sz="800" dirty="0"/>
              <a:t> ) at the time of expense settlement. If you do not have a photo, company will calculate the shortest distance when the Start Point and Goal Point are marked on Google Maps. In that case, it is mandatory to submit a Google map screen capture.</a:t>
            </a:r>
          </a:p>
          <a:p>
            <a:pPr marL="0" indent="0">
              <a:lnSpc>
                <a:spcPts val="800"/>
              </a:lnSpc>
              <a:spcBef>
                <a:spcPts val="200"/>
              </a:spcBef>
              <a:buNone/>
            </a:pPr>
            <a:r>
              <a:rPr lang="en-US" altLang="ja-JP" sz="800" dirty="0"/>
              <a:t>2-5. If applicant wish to go directly between Home and your company</a:t>
            </a:r>
            <a:r>
              <a:rPr lang="en-US" altLang="ja-JP" sz="800" dirty="0">
                <a:solidFill>
                  <a:srgbClr val="FF0000"/>
                </a:solidFill>
              </a:rPr>
              <a:t>, please obtain permission from the company CEO in advance before 12h your starting. Please send information to Company group line (TOMAS TECH). </a:t>
            </a:r>
            <a:r>
              <a:rPr lang="en-US" altLang="ja-JP" sz="800" dirty="0"/>
              <a:t>If permission is not obtained, the distance will be calculated by subtracting the distance from the office to the home. Like Ex2.</a:t>
            </a:r>
          </a:p>
          <a:p>
            <a:pPr marL="0" indent="0">
              <a:lnSpc>
                <a:spcPts val="800"/>
              </a:lnSpc>
              <a:spcBef>
                <a:spcPts val="200"/>
              </a:spcBef>
              <a:buNone/>
            </a:pPr>
            <a:r>
              <a:rPr lang="en-US" altLang="ja-JP" sz="800" dirty="0"/>
              <a:t>2-6. If applicant receive a warning about consulting with the CEO, it will be difficult to provide transportation expenses.</a:t>
            </a:r>
          </a:p>
          <a:p>
            <a:pPr marL="0" indent="0">
              <a:lnSpc>
                <a:spcPts val="800"/>
              </a:lnSpc>
              <a:spcBef>
                <a:spcPts val="200"/>
              </a:spcBef>
              <a:buNone/>
            </a:pPr>
            <a:r>
              <a:rPr lang="en-US" altLang="ja-JP" sz="800" dirty="0"/>
              <a:t>2-7. If an applicant makes a false report, transportation expenses will be suspended or disciplinary action will be taken.</a:t>
            </a:r>
          </a:p>
          <a:p>
            <a:pPr marL="0" indent="0">
              <a:lnSpc>
                <a:spcPts val="800"/>
              </a:lnSpc>
              <a:spcBef>
                <a:spcPts val="200"/>
              </a:spcBef>
              <a:buNone/>
            </a:pPr>
            <a:r>
              <a:rPr lang="en-US" altLang="ja-JP" sz="800" dirty="0"/>
              <a:t>2-8. In addition, if you use high speed, m-Flow, etc., you will be required to submit the original receipt.</a:t>
            </a:r>
          </a:p>
          <a:p>
            <a:pPr marL="0" indent="0">
              <a:lnSpc>
                <a:spcPts val="800"/>
              </a:lnSpc>
              <a:spcBef>
                <a:spcPts val="200"/>
              </a:spcBef>
              <a:buNone/>
            </a:pPr>
            <a:r>
              <a:rPr lang="en-US" altLang="ja-JP" sz="800" dirty="0"/>
              <a:t>Example description</a:t>
            </a:r>
          </a:p>
          <a:p>
            <a:pPr marL="0" indent="0">
              <a:lnSpc>
                <a:spcPts val="800"/>
              </a:lnSpc>
              <a:spcBef>
                <a:spcPts val="200"/>
              </a:spcBef>
              <a:buNone/>
            </a:pPr>
            <a:r>
              <a:rPr lang="en-US" altLang="ja-JP" sz="800" dirty="0"/>
              <a:t>Ex1 ) This pattern goes from Home to the company and from the company to the customer.</a:t>
            </a:r>
          </a:p>
          <a:p>
            <a:pPr marL="0" indent="0">
              <a:lnSpc>
                <a:spcPts val="800"/>
              </a:lnSpc>
              <a:spcBef>
                <a:spcPts val="200"/>
              </a:spcBef>
              <a:buNone/>
            </a:pPr>
            <a:r>
              <a:rPr lang="en-US" altLang="ja-JP" sz="800" dirty="0"/>
              <a:t>Ex2 ) If you wish to go directly between Home and your company, </a:t>
            </a:r>
            <a:r>
              <a:rPr lang="en-US" altLang="ja-JP" sz="800" dirty="0">
                <a:solidFill>
                  <a:srgbClr val="FF0000"/>
                </a:solidFill>
              </a:rPr>
              <a:t>please obtain permission from the company CEO in advance before 12h your starting</a:t>
            </a:r>
            <a:r>
              <a:rPr lang="en-US" altLang="ja-JP" sz="800" dirty="0"/>
              <a:t>. </a:t>
            </a:r>
            <a:r>
              <a:rPr lang="en-US" altLang="ja-JP" sz="800" dirty="0">
                <a:solidFill>
                  <a:srgbClr val="FF0000"/>
                </a:solidFill>
              </a:rPr>
              <a:t>Please send information to Company group line (TOMAS TECH). </a:t>
            </a:r>
            <a:r>
              <a:rPr lang="en-US" altLang="ja-JP" sz="800" dirty="0"/>
              <a:t>If permission is not obtained, the distance will be calculated by subtracting the distance from the office to the home.</a:t>
            </a:r>
          </a:p>
          <a:p>
            <a:pPr marL="0" indent="0">
              <a:lnSpc>
                <a:spcPts val="800"/>
              </a:lnSpc>
              <a:spcBef>
                <a:spcPts val="200"/>
              </a:spcBef>
              <a:buNone/>
            </a:pPr>
            <a:endParaRPr lang="en-US" altLang="ja-JP" sz="800" dirty="0"/>
          </a:p>
          <a:p>
            <a:pPr marL="0" indent="0">
              <a:lnSpc>
                <a:spcPts val="800"/>
              </a:lnSpc>
              <a:spcBef>
                <a:spcPts val="200"/>
              </a:spcBef>
              <a:buNone/>
            </a:pPr>
            <a:endParaRPr lang="en-US" altLang="ja-JP" sz="800" dirty="0"/>
          </a:p>
          <a:p>
            <a:pPr marL="0" indent="0">
              <a:lnSpc>
                <a:spcPts val="800"/>
              </a:lnSpc>
              <a:spcBef>
                <a:spcPts val="200"/>
              </a:spcBef>
              <a:buNone/>
            </a:pPr>
            <a:endParaRPr lang="en-US" altLang="ja-JP" sz="800" dirty="0"/>
          </a:p>
          <a:p>
            <a:pPr marL="0" indent="0">
              <a:lnSpc>
                <a:spcPts val="800"/>
              </a:lnSpc>
              <a:spcBef>
                <a:spcPts val="200"/>
              </a:spcBef>
              <a:buNone/>
            </a:pPr>
            <a:endParaRPr lang="en-US" altLang="ja-JP" sz="800" dirty="0"/>
          </a:p>
          <a:p>
            <a:pPr marL="0" indent="0">
              <a:lnSpc>
                <a:spcPts val="800"/>
              </a:lnSpc>
              <a:spcBef>
                <a:spcPts val="200"/>
              </a:spcBef>
              <a:buNone/>
            </a:pPr>
            <a:endParaRPr lang="en-US" altLang="ja-JP" sz="800" dirty="0"/>
          </a:p>
          <a:p>
            <a:pPr marL="0" indent="0">
              <a:lnSpc>
                <a:spcPts val="800"/>
              </a:lnSpc>
              <a:spcBef>
                <a:spcPts val="200"/>
              </a:spcBef>
              <a:buNone/>
            </a:pPr>
            <a:endParaRPr lang="en-US" altLang="ja-JP" sz="800" dirty="0"/>
          </a:p>
          <a:p>
            <a:pPr marL="0" indent="0">
              <a:lnSpc>
                <a:spcPts val="800"/>
              </a:lnSpc>
              <a:spcBef>
                <a:spcPts val="200"/>
              </a:spcBef>
              <a:buNone/>
            </a:pPr>
            <a:endParaRPr lang="en-US" altLang="ja-JP" sz="800" dirty="0"/>
          </a:p>
        </p:txBody>
      </p:sp>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a:xfrm>
            <a:off x="3686185" y="6459785"/>
            <a:ext cx="4822804" cy="365125"/>
          </a:xfrm>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a:xfrm>
            <a:off x="9900458" y="6459785"/>
            <a:ext cx="1312025" cy="365125"/>
          </a:xfrm>
        </p:spPr>
        <p:txBody>
          <a:bodyPr/>
          <a:lstStyle/>
          <a:p>
            <a:fld id="{99C34D28-DE79-4B28-8B5E-B753BBC87275}" type="slidenum">
              <a:rPr kumimoji="1" lang="ja-JP" altLang="en-US" smtClean="0"/>
              <a:t>11</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1-6. </a:t>
            </a:r>
            <a:r>
              <a:rPr lang="en-US" altLang="ja-JP" sz="3600" dirty="0"/>
              <a:t>Transportation expense rules</a:t>
            </a:r>
          </a:p>
        </p:txBody>
      </p:sp>
      <p:pic>
        <p:nvPicPr>
          <p:cNvPr id="3" name="図 2">
            <a:extLst>
              <a:ext uri="{FF2B5EF4-FFF2-40B4-BE49-F238E27FC236}">
                <a16:creationId xmlns:a16="http://schemas.microsoft.com/office/drawing/2014/main" id="{12B7C542-F8CE-6C09-0D5D-F2BA302AC374}"/>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1382016" y="5339448"/>
            <a:ext cx="541853" cy="541853"/>
          </a:xfrm>
          <a:prstGeom prst="rect">
            <a:avLst/>
          </a:prstGeom>
        </p:spPr>
      </p:pic>
      <p:pic>
        <p:nvPicPr>
          <p:cNvPr id="6" name="図 5">
            <a:extLst>
              <a:ext uri="{FF2B5EF4-FFF2-40B4-BE49-F238E27FC236}">
                <a16:creationId xmlns:a16="http://schemas.microsoft.com/office/drawing/2014/main" id="{384A04C7-18F4-D486-E812-DD81390952CA}"/>
              </a:ext>
            </a:extLst>
          </p:cNvPr>
          <p:cNvPicPr>
            <a:picLocks noChangeAspect="1"/>
          </p:cNvPicPr>
          <p:nvPr/>
        </p:nvPicPr>
        <p:blipFill rotWithShape="1">
          <a:blip r:embed="rId3">
            <a:extLst>
              <a:ext uri="{28A0092B-C50C-407E-A947-70E740481C1C}">
                <a14:useLocalDpi xmlns:a14="http://schemas.microsoft.com/office/drawing/2010/main" val="0"/>
              </a:ext>
            </a:extLst>
          </a:blip>
          <a:srcRect t="10575" b="17903"/>
          <a:stretch/>
        </p:blipFill>
        <p:spPr>
          <a:xfrm>
            <a:off x="2412893" y="5406909"/>
            <a:ext cx="600319" cy="429357"/>
          </a:xfrm>
          <a:prstGeom prst="rect">
            <a:avLst/>
          </a:prstGeom>
        </p:spPr>
      </p:pic>
      <p:pic>
        <p:nvPicPr>
          <p:cNvPr id="7" name="図 6">
            <a:extLst>
              <a:ext uri="{FF2B5EF4-FFF2-40B4-BE49-F238E27FC236}">
                <a16:creationId xmlns:a16="http://schemas.microsoft.com/office/drawing/2014/main" id="{53A47FBE-CD3A-EB93-A38E-A85A12E6DB14}"/>
              </a:ext>
            </a:extLst>
          </p:cNvPr>
          <p:cNvPicPr>
            <a:picLocks noChangeAspect="1"/>
          </p:cNvPicPr>
          <p:nvPr/>
        </p:nvPicPr>
        <p:blipFill rotWithShape="1">
          <a:blip r:embed="rId4">
            <a:extLst>
              <a:ext uri="{28A0092B-C50C-407E-A947-70E740481C1C}">
                <a14:useLocalDpi xmlns:a14="http://schemas.microsoft.com/office/drawing/2010/main" val="0"/>
              </a:ext>
            </a:extLst>
          </a:blip>
          <a:srcRect l="15447" t="18387" r="14697" b="19144"/>
          <a:stretch/>
        </p:blipFill>
        <p:spPr>
          <a:xfrm>
            <a:off x="294943" y="5442387"/>
            <a:ext cx="541853" cy="484555"/>
          </a:xfrm>
          <a:prstGeom prst="rect">
            <a:avLst/>
          </a:prstGeom>
        </p:spPr>
      </p:pic>
      <p:sp>
        <p:nvSpPr>
          <p:cNvPr id="13" name="字幕 2">
            <a:extLst>
              <a:ext uri="{FF2B5EF4-FFF2-40B4-BE49-F238E27FC236}">
                <a16:creationId xmlns:a16="http://schemas.microsoft.com/office/drawing/2014/main" id="{1EDF8818-D6FE-81C1-4A79-35A3D3060D69}"/>
              </a:ext>
            </a:extLst>
          </p:cNvPr>
          <p:cNvSpPr txBox="1">
            <a:spLocks/>
          </p:cNvSpPr>
          <p:nvPr/>
        </p:nvSpPr>
        <p:spPr>
          <a:xfrm>
            <a:off x="1911083" y="5463866"/>
            <a:ext cx="541852" cy="155640"/>
          </a:xfrm>
          <a:prstGeom prst="rect">
            <a:avLst/>
          </a:prstGeom>
        </p:spPr>
        <p:txBody>
          <a:bodyPr anchor="ct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gn="ctr">
              <a:lnSpc>
                <a:spcPct val="100000"/>
              </a:lnSpc>
              <a:spcBef>
                <a:spcPts val="200"/>
              </a:spcBef>
              <a:buClrTx/>
              <a:buNone/>
            </a:pPr>
            <a:r>
              <a:rPr lang="en-US" altLang="ja-JP" sz="700" dirty="0">
                <a:solidFill>
                  <a:schemeClr val="tx1"/>
                </a:solidFill>
              </a:rPr>
              <a:t>(1)10km</a:t>
            </a:r>
            <a:endParaRPr lang="en-US" altLang="ja-JP" sz="700" dirty="0"/>
          </a:p>
        </p:txBody>
      </p:sp>
      <p:sp>
        <p:nvSpPr>
          <p:cNvPr id="17" name="字幕 2">
            <a:extLst>
              <a:ext uri="{FF2B5EF4-FFF2-40B4-BE49-F238E27FC236}">
                <a16:creationId xmlns:a16="http://schemas.microsoft.com/office/drawing/2014/main" id="{7A25DAE9-30F6-B478-57D3-E0E8225FE11A}"/>
              </a:ext>
            </a:extLst>
          </p:cNvPr>
          <p:cNvSpPr txBox="1">
            <a:spLocks/>
          </p:cNvSpPr>
          <p:nvPr/>
        </p:nvSpPr>
        <p:spPr>
          <a:xfrm>
            <a:off x="91226" y="4163000"/>
            <a:ext cx="3796996" cy="390585"/>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200" dirty="0"/>
              <a:t>Ex1) Start</a:t>
            </a:r>
            <a:r>
              <a:rPr lang="ja-JP" altLang="en-US" sz="1200" dirty="0"/>
              <a:t> </a:t>
            </a:r>
            <a:r>
              <a:rPr lang="en-US" altLang="ja-JP" sz="1200" dirty="0"/>
              <a:t>(1)15km + Finish</a:t>
            </a:r>
            <a:r>
              <a:rPr lang="ja-JP" altLang="en-US" sz="1200" dirty="0"/>
              <a:t> </a:t>
            </a:r>
            <a:r>
              <a:rPr lang="en-US" altLang="ja-JP" sz="1200" dirty="0"/>
              <a:t>(2)15km = </a:t>
            </a:r>
            <a:r>
              <a:rPr lang="en-US" altLang="ja-JP" sz="1200" b="1" dirty="0">
                <a:solidFill>
                  <a:srgbClr val="FF0000"/>
                </a:solidFill>
              </a:rPr>
              <a:t>30km</a:t>
            </a:r>
          </a:p>
        </p:txBody>
      </p:sp>
      <p:sp>
        <p:nvSpPr>
          <p:cNvPr id="19" name="字幕 2">
            <a:extLst>
              <a:ext uri="{FF2B5EF4-FFF2-40B4-BE49-F238E27FC236}">
                <a16:creationId xmlns:a16="http://schemas.microsoft.com/office/drawing/2014/main" id="{F2D31D05-722C-81BF-9F7B-31C664E28FB8}"/>
              </a:ext>
            </a:extLst>
          </p:cNvPr>
          <p:cNvSpPr txBox="1">
            <a:spLocks/>
          </p:cNvSpPr>
          <p:nvPr/>
        </p:nvSpPr>
        <p:spPr>
          <a:xfrm>
            <a:off x="3130373" y="4149854"/>
            <a:ext cx="2256911" cy="1331706"/>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800" b="1" dirty="0"/>
              <a:t>Application route and Required documents</a:t>
            </a:r>
          </a:p>
          <a:p>
            <a:pPr marL="0" indent="0">
              <a:lnSpc>
                <a:spcPct val="100000"/>
              </a:lnSpc>
              <a:spcBef>
                <a:spcPts val="200"/>
              </a:spcBef>
              <a:buNone/>
            </a:pPr>
            <a:r>
              <a:rPr lang="en-US" altLang="ja-JP" sz="800" dirty="0"/>
              <a:t>1. Transportation expense bill_R1.xlsx</a:t>
            </a:r>
          </a:p>
          <a:p>
            <a:pPr marL="0" indent="0">
              <a:lnSpc>
                <a:spcPct val="100000"/>
              </a:lnSpc>
              <a:spcBef>
                <a:spcPts val="200"/>
              </a:spcBef>
              <a:buNone/>
            </a:pPr>
            <a:r>
              <a:rPr lang="en-US" altLang="ja-JP" sz="800" dirty="0"/>
              <a:t>2. Meter photo : 1 application 4 sheets</a:t>
            </a:r>
          </a:p>
          <a:p>
            <a:pPr marL="0" indent="0">
              <a:lnSpc>
                <a:spcPct val="100000"/>
              </a:lnSpc>
              <a:spcBef>
                <a:spcPts val="200"/>
              </a:spcBef>
              <a:buNone/>
            </a:pPr>
            <a:r>
              <a:rPr lang="en-US" altLang="ja-JP" sz="800" dirty="0"/>
              <a:t>2-1. Start → Destination Start Point</a:t>
            </a:r>
          </a:p>
          <a:p>
            <a:pPr marL="0" indent="0">
              <a:lnSpc>
                <a:spcPct val="100000"/>
              </a:lnSpc>
              <a:spcBef>
                <a:spcPts val="200"/>
              </a:spcBef>
              <a:buNone/>
            </a:pPr>
            <a:r>
              <a:rPr lang="en-US" altLang="ja-JP" sz="800" dirty="0"/>
              <a:t>2-2. Start → Destination Goal Point</a:t>
            </a:r>
          </a:p>
          <a:p>
            <a:pPr marL="0" indent="0">
              <a:lnSpc>
                <a:spcPct val="100000"/>
              </a:lnSpc>
              <a:spcBef>
                <a:spcPts val="200"/>
              </a:spcBef>
              <a:buNone/>
            </a:pPr>
            <a:r>
              <a:rPr lang="en-US" altLang="ja-JP" sz="800" dirty="0"/>
              <a:t>2-3. Destination → Start</a:t>
            </a:r>
            <a:r>
              <a:rPr lang="ja-JP" altLang="en-US" sz="800" dirty="0"/>
              <a:t>　</a:t>
            </a:r>
            <a:r>
              <a:rPr lang="en-US" altLang="ja-JP" sz="800" dirty="0"/>
              <a:t>Start Point</a:t>
            </a:r>
          </a:p>
          <a:p>
            <a:pPr marL="0" indent="0">
              <a:lnSpc>
                <a:spcPct val="100000"/>
              </a:lnSpc>
              <a:spcBef>
                <a:spcPts val="200"/>
              </a:spcBef>
              <a:buNone/>
            </a:pPr>
            <a:r>
              <a:rPr lang="en-US" altLang="ja-JP" sz="800" dirty="0"/>
              <a:t>2-4. Destination → Start Goal Point</a:t>
            </a:r>
          </a:p>
        </p:txBody>
      </p:sp>
      <p:sp>
        <p:nvSpPr>
          <p:cNvPr id="21" name="吹き出し: 角を丸めた四角形 20">
            <a:extLst>
              <a:ext uri="{FF2B5EF4-FFF2-40B4-BE49-F238E27FC236}">
                <a16:creationId xmlns:a16="http://schemas.microsoft.com/office/drawing/2014/main" id="{43454C06-3ACE-2564-0013-8B389635938F}"/>
              </a:ext>
            </a:extLst>
          </p:cNvPr>
          <p:cNvSpPr/>
          <p:nvPr/>
        </p:nvSpPr>
        <p:spPr>
          <a:xfrm>
            <a:off x="1261962" y="5142377"/>
            <a:ext cx="757766" cy="267038"/>
          </a:xfrm>
          <a:prstGeom prst="wedgeRoundRectCallout">
            <a:avLst>
              <a:gd name="adj1" fmla="val 39435"/>
              <a:gd name="adj2" fmla="val 114591"/>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1 </a:t>
            </a:r>
            <a:endParaRPr kumimoji="1" lang="ja-JP" altLang="en-US" sz="800" dirty="0">
              <a:solidFill>
                <a:schemeClr val="tx1"/>
              </a:solidFill>
            </a:endParaRPr>
          </a:p>
        </p:txBody>
      </p:sp>
      <p:pic>
        <p:nvPicPr>
          <p:cNvPr id="24" name="図 23">
            <a:extLst>
              <a:ext uri="{FF2B5EF4-FFF2-40B4-BE49-F238E27FC236}">
                <a16:creationId xmlns:a16="http://schemas.microsoft.com/office/drawing/2014/main" id="{74737CCA-8AD5-2886-4942-D12F255FD49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05319" y="5473793"/>
            <a:ext cx="725600" cy="471640"/>
          </a:xfrm>
          <a:prstGeom prst="rect">
            <a:avLst/>
          </a:prstGeom>
        </p:spPr>
      </p:pic>
      <p:sp>
        <p:nvSpPr>
          <p:cNvPr id="29" name="矢印: 右 28">
            <a:extLst>
              <a:ext uri="{FF2B5EF4-FFF2-40B4-BE49-F238E27FC236}">
                <a16:creationId xmlns:a16="http://schemas.microsoft.com/office/drawing/2014/main" id="{F6F58211-F7F2-8ABF-07C3-430EA3A27881}"/>
              </a:ext>
            </a:extLst>
          </p:cNvPr>
          <p:cNvSpPr/>
          <p:nvPr/>
        </p:nvSpPr>
        <p:spPr>
          <a:xfrm>
            <a:off x="4405313" y="5806378"/>
            <a:ext cx="381000" cy="390480"/>
          </a:xfrm>
          <a:prstGeom prst="rightArrow">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図 32">
            <a:extLst>
              <a:ext uri="{FF2B5EF4-FFF2-40B4-BE49-F238E27FC236}">
                <a16:creationId xmlns:a16="http://schemas.microsoft.com/office/drawing/2014/main" id="{CE2F9B94-60B8-34D8-B3BD-02F2B15F0099}"/>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9812298" y="5026643"/>
            <a:ext cx="541853" cy="541853"/>
          </a:xfrm>
          <a:prstGeom prst="rect">
            <a:avLst/>
          </a:prstGeom>
        </p:spPr>
      </p:pic>
      <p:pic>
        <p:nvPicPr>
          <p:cNvPr id="34" name="図 33">
            <a:extLst>
              <a:ext uri="{FF2B5EF4-FFF2-40B4-BE49-F238E27FC236}">
                <a16:creationId xmlns:a16="http://schemas.microsoft.com/office/drawing/2014/main" id="{9C3E882A-17D7-6E1C-E33C-B1B807D3E1CB}"/>
              </a:ext>
            </a:extLst>
          </p:cNvPr>
          <p:cNvPicPr>
            <a:picLocks noChangeAspect="1"/>
          </p:cNvPicPr>
          <p:nvPr/>
        </p:nvPicPr>
        <p:blipFill rotWithShape="1">
          <a:blip r:embed="rId3">
            <a:extLst>
              <a:ext uri="{28A0092B-C50C-407E-A947-70E740481C1C}">
                <a14:useLocalDpi xmlns:a14="http://schemas.microsoft.com/office/drawing/2010/main" val="0"/>
              </a:ext>
            </a:extLst>
          </a:blip>
          <a:srcRect t="10575" b="17903"/>
          <a:stretch/>
        </p:blipFill>
        <p:spPr>
          <a:xfrm>
            <a:off x="8492361" y="4531759"/>
            <a:ext cx="600319" cy="429357"/>
          </a:xfrm>
          <a:prstGeom prst="rect">
            <a:avLst/>
          </a:prstGeom>
        </p:spPr>
      </p:pic>
      <p:pic>
        <p:nvPicPr>
          <p:cNvPr id="35" name="図 34">
            <a:extLst>
              <a:ext uri="{FF2B5EF4-FFF2-40B4-BE49-F238E27FC236}">
                <a16:creationId xmlns:a16="http://schemas.microsoft.com/office/drawing/2014/main" id="{02A06ECD-2183-2139-9361-F1D7F093D655}"/>
              </a:ext>
            </a:extLst>
          </p:cNvPr>
          <p:cNvPicPr>
            <a:picLocks noChangeAspect="1"/>
          </p:cNvPicPr>
          <p:nvPr/>
        </p:nvPicPr>
        <p:blipFill rotWithShape="1">
          <a:blip r:embed="rId4">
            <a:extLst>
              <a:ext uri="{28A0092B-C50C-407E-A947-70E740481C1C}">
                <a14:useLocalDpi xmlns:a14="http://schemas.microsoft.com/office/drawing/2010/main" val="0"/>
              </a:ext>
            </a:extLst>
          </a:blip>
          <a:srcRect l="15447" t="18387" r="14697" b="19144"/>
          <a:stretch/>
        </p:blipFill>
        <p:spPr>
          <a:xfrm>
            <a:off x="8550827" y="5834729"/>
            <a:ext cx="541853" cy="484555"/>
          </a:xfrm>
          <a:prstGeom prst="rect">
            <a:avLst/>
          </a:prstGeom>
        </p:spPr>
      </p:pic>
      <p:sp>
        <p:nvSpPr>
          <p:cNvPr id="36" name="字幕 2">
            <a:extLst>
              <a:ext uri="{FF2B5EF4-FFF2-40B4-BE49-F238E27FC236}">
                <a16:creationId xmlns:a16="http://schemas.microsoft.com/office/drawing/2014/main" id="{9645D025-FF10-C34D-D3A0-1AE033D9B809}"/>
              </a:ext>
            </a:extLst>
          </p:cNvPr>
          <p:cNvSpPr txBox="1">
            <a:spLocks/>
          </p:cNvSpPr>
          <p:nvPr/>
        </p:nvSpPr>
        <p:spPr>
          <a:xfrm>
            <a:off x="7083481" y="4149325"/>
            <a:ext cx="3964690" cy="390585"/>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200" dirty="0"/>
              <a:t>Ex2) Start(1) 20km+Finish</a:t>
            </a:r>
            <a:r>
              <a:rPr lang="ja-JP" altLang="en-US" sz="1200" dirty="0"/>
              <a:t> </a:t>
            </a:r>
            <a:r>
              <a:rPr lang="en-US" altLang="ja-JP" sz="1200" dirty="0"/>
              <a:t>(2) 20km = 40km – </a:t>
            </a:r>
            <a:r>
              <a:rPr lang="en-US" altLang="ja-JP" sz="1200" dirty="0">
                <a:solidFill>
                  <a:srgbClr val="FF0000"/>
                </a:solidFill>
              </a:rPr>
              <a:t>20km</a:t>
            </a:r>
            <a:r>
              <a:rPr lang="en-US" altLang="ja-JP" sz="1200" dirty="0"/>
              <a:t> = </a:t>
            </a:r>
            <a:r>
              <a:rPr lang="en-US" altLang="ja-JP" sz="1200" b="1" dirty="0">
                <a:solidFill>
                  <a:srgbClr val="FF0000"/>
                </a:solidFill>
              </a:rPr>
              <a:t>20km</a:t>
            </a:r>
          </a:p>
          <a:p>
            <a:pPr marL="0" indent="0">
              <a:lnSpc>
                <a:spcPct val="100000"/>
              </a:lnSpc>
              <a:spcBef>
                <a:spcPts val="200"/>
              </a:spcBef>
              <a:buNone/>
            </a:pPr>
            <a:r>
              <a:rPr lang="en-US" altLang="ja-JP" sz="1200" b="1" dirty="0">
                <a:solidFill>
                  <a:srgbClr val="FF0000"/>
                </a:solidFill>
              </a:rPr>
              <a:t> </a:t>
            </a:r>
            <a:endParaRPr lang="en-US" altLang="ja-JP" sz="800" dirty="0">
              <a:solidFill>
                <a:srgbClr val="FF0000"/>
              </a:solidFill>
            </a:endParaRPr>
          </a:p>
        </p:txBody>
      </p:sp>
      <p:pic>
        <p:nvPicPr>
          <p:cNvPr id="39" name="図 38">
            <a:extLst>
              <a:ext uri="{FF2B5EF4-FFF2-40B4-BE49-F238E27FC236}">
                <a16:creationId xmlns:a16="http://schemas.microsoft.com/office/drawing/2014/main" id="{020A7743-B265-FD9E-9B19-AF538A58E63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42029" y="5580188"/>
            <a:ext cx="306855" cy="230141"/>
          </a:xfrm>
          <a:prstGeom prst="rect">
            <a:avLst/>
          </a:prstGeom>
        </p:spPr>
      </p:pic>
      <p:cxnSp>
        <p:nvCxnSpPr>
          <p:cNvPr id="50" name="直線矢印コネクタ 49">
            <a:extLst>
              <a:ext uri="{FF2B5EF4-FFF2-40B4-BE49-F238E27FC236}">
                <a16:creationId xmlns:a16="http://schemas.microsoft.com/office/drawing/2014/main" id="{0F0B34A7-65E6-7878-4D76-5B8EA981C860}"/>
              </a:ext>
            </a:extLst>
          </p:cNvPr>
          <p:cNvCxnSpPr>
            <a:cxnSpLocks/>
          </p:cNvCxnSpPr>
          <p:nvPr/>
        </p:nvCxnSpPr>
        <p:spPr>
          <a:xfrm flipV="1">
            <a:off x="8920033" y="5031586"/>
            <a:ext cx="0" cy="74397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直線矢印コネクタ 50">
            <a:extLst>
              <a:ext uri="{FF2B5EF4-FFF2-40B4-BE49-F238E27FC236}">
                <a16:creationId xmlns:a16="http://schemas.microsoft.com/office/drawing/2014/main" id="{98D19256-F32B-F369-06D6-F01E777914D6}"/>
              </a:ext>
            </a:extLst>
          </p:cNvPr>
          <p:cNvCxnSpPr>
            <a:cxnSpLocks/>
          </p:cNvCxnSpPr>
          <p:nvPr/>
        </p:nvCxnSpPr>
        <p:spPr>
          <a:xfrm flipH="1">
            <a:off x="8792089" y="5050161"/>
            <a:ext cx="1" cy="7345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52" name="図 51">
            <a:extLst>
              <a:ext uri="{FF2B5EF4-FFF2-40B4-BE49-F238E27FC236}">
                <a16:creationId xmlns:a16="http://schemas.microsoft.com/office/drawing/2014/main" id="{0F18A5C9-C499-5144-CF05-E51C247035A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012728" y="4940525"/>
            <a:ext cx="306855" cy="230141"/>
          </a:xfrm>
          <a:prstGeom prst="rect">
            <a:avLst/>
          </a:prstGeom>
        </p:spPr>
      </p:pic>
      <p:sp>
        <p:nvSpPr>
          <p:cNvPr id="53" name="字幕 2">
            <a:extLst>
              <a:ext uri="{FF2B5EF4-FFF2-40B4-BE49-F238E27FC236}">
                <a16:creationId xmlns:a16="http://schemas.microsoft.com/office/drawing/2014/main" id="{1E612EB9-F1D5-A74B-8BE9-68E891F6FFC5}"/>
              </a:ext>
            </a:extLst>
          </p:cNvPr>
          <p:cNvSpPr txBox="1">
            <a:spLocks/>
          </p:cNvSpPr>
          <p:nvPr/>
        </p:nvSpPr>
        <p:spPr>
          <a:xfrm>
            <a:off x="8969113" y="5224726"/>
            <a:ext cx="845189" cy="3186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en-US" altLang="ja-JP" sz="1400" dirty="0">
                <a:solidFill>
                  <a:schemeClr val="tx1"/>
                </a:solidFill>
              </a:rPr>
              <a:t>(1) 20km</a:t>
            </a:r>
            <a:endParaRPr lang="en-US" altLang="ja-JP" sz="1400" dirty="0"/>
          </a:p>
        </p:txBody>
      </p:sp>
      <p:sp>
        <p:nvSpPr>
          <p:cNvPr id="54" name="字幕 2">
            <a:extLst>
              <a:ext uri="{FF2B5EF4-FFF2-40B4-BE49-F238E27FC236}">
                <a16:creationId xmlns:a16="http://schemas.microsoft.com/office/drawing/2014/main" id="{5ECBD863-98B0-F000-3BD3-36ECAC88D65F}"/>
              </a:ext>
            </a:extLst>
          </p:cNvPr>
          <p:cNvSpPr txBox="1">
            <a:spLocks/>
          </p:cNvSpPr>
          <p:nvPr/>
        </p:nvSpPr>
        <p:spPr>
          <a:xfrm>
            <a:off x="7950425" y="5181006"/>
            <a:ext cx="845189" cy="3186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en-US" altLang="ja-JP" sz="1400" dirty="0">
                <a:solidFill>
                  <a:schemeClr val="tx1"/>
                </a:solidFill>
              </a:rPr>
              <a:t>(2) 20km</a:t>
            </a:r>
            <a:endParaRPr lang="en-US" altLang="ja-JP" sz="1400" dirty="0"/>
          </a:p>
        </p:txBody>
      </p:sp>
      <p:cxnSp>
        <p:nvCxnSpPr>
          <p:cNvPr id="63" name="直線矢印コネクタ 62">
            <a:extLst>
              <a:ext uri="{FF2B5EF4-FFF2-40B4-BE49-F238E27FC236}">
                <a16:creationId xmlns:a16="http://schemas.microsoft.com/office/drawing/2014/main" id="{C1D5F02D-BD94-92C7-E66F-89C9485F7C66}"/>
              </a:ext>
            </a:extLst>
          </p:cNvPr>
          <p:cNvCxnSpPr>
            <a:cxnSpLocks/>
          </p:cNvCxnSpPr>
          <p:nvPr/>
        </p:nvCxnSpPr>
        <p:spPr>
          <a:xfrm flipV="1">
            <a:off x="9381447" y="5648260"/>
            <a:ext cx="606497" cy="5089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36D05A0F-5997-C0FB-42C3-66EB28F271CC}"/>
              </a:ext>
            </a:extLst>
          </p:cNvPr>
          <p:cNvCxnSpPr>
            <a:cxnSpLocks/>
          </p:cNvCxnSpPr>
          <p:nvPr/>
        </p:nvCxnSpPr>
        <p:spPr>
          <a:xfrm flipH="1">
            <a:off x="9309254" y="5604734"/>
            <a:ext cx="584303" cy="48727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字幕 2">
            <a:extLst>
              <a:ext uri="{FF2B5EF4-FFF2-40B4-BE49-F238E27FC236}">
                <a16:creationId xmlns:a16="http://schemas.microsoft.com/office/drawing/2014/main" id="{EF44E511-DD22-9AA2-6E44-2A5A982A2760}"/>
              </a:ext>
            </a:extLst>
          </p:cNvPr>
          <p:cNvSpPr txBox="1">
            <a:spLocks/>
          </p:cNvSpPr>
          <p:nvPr/>
        </p:nvSpPr>
        <p:spPr>
          <a:xfrm>
            <a:off x="9649709" y="5753127"/>
            <a:ext cx="692127" cy="3186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400" dirty="0">
                <a:solidFill>
                  <a:schemeClr val="tx1"/>
                </a:solidFill>
              </a:rPr>
              <a:t>  </a:t>
            </a:r>
            <a:r>
              <a:rPr lang="en-US" altLang="ja-JP" sz="1400" dirty="0">
                <a:solidFill>
                  <a:schemeClr val="tx1"/>
                </a:solidFill>
              </a:rPr>
              <a:t>10km</a:t>
            </a:r>
            <a:endParaRPr lang="en-US" altLang="ja-JP" sz="1400" dirty="0"/>
          </a:p>
        </p:txBody>
      </p:sp>
      <p:sp>
        <p:nvSpPr>
          <p:cNvPr id="66" name="字幕 2">
            <a:extLst>
              <a:ext uri="{FF2B5EF4-FFF2-40B4-BE49-F238E27FC236}">
                <a16:creationId xmlns:a16="http://schemas.microsoft.com/office/drawing/2014/main" id="{4AD310D4-C705-A106-66FE-FC424333EA4B}"/>
              </a:ext>
            </a:extLst>
          </p:cNvPr>
          <p:cNvSpPr txBox="1">
            <a:spLocks/>
          </p:cNvSpPr>
          <p:nvPr/>
        </p:nvSpPr>
        <p:spPr>
          <a:xfrm>
            <a:off x="9031161" y="5596844"/>
            <a:ext cx="845189" cy="318674"/>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400" dirty="0"/>
              <a:t>    </a:t>
            </a:r>
            <a:r>
              <a:rPr lang="en-US" altLang="ja-JP" sz="1400" dirty="0"/>
              <a:t>10km</a:t>
            </a:r>
          </a:p>
        </p:txBody>
      </p:sp>
      <p:pic>
        <p:nvPicPr>
          <p:cNvPr id="20" name="図 19">
            <a:extLst>
              <a:ext uri="{FF2B5EF4-FFF2-40B4-BE49-F238E27FC236}">
                <a16:creationId xmlns:a16="http://schemas.microsoft.com/office/drawing/2014/main" id="{947B7723-56CD-B3FA-AED2-FA6D7E5A4EB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12873" y="5164552"/>
            <a:ext cx="306855" cy="230141"/>
          </a:xfrm>
          <a:prstGeom prst="rect">
            <a:avLst/>
          </a:prstGeom>
        </p:spPr>
      </p:pic>
      <p:pic>
        <p:nvPicPr>
          <p:cNvPr id="75" name="図 74">
            <a:extLst>
              <a:ext uri="{FF2B5EF4-FFF2-40B4-BE49-F238E27FC236}">
                <a16:creationId xmlns:a16="http://schemas.microsoft.com/office/drawing/2014/main" id="{83C966A4-4E6C-E980-2C6A-FB1D46D6CE1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391449" y="4942101"/>
            <a:ext cx="306855" cy="230141"/>
          </a:xfrm>
          <a:prstGeom prst="rect">
            <a:avLst/>
          </a:prstGeom>
        </p:spPr>
      </p:pic>
      <p:pic>
        <p:nvPicPr>
          <p:cNvPr id="76" name="図 75">
            <a:extLst>
              <a:ext uri="{FF2B5EF4-FFF2-40B4-BE49-F238E27FC236}">
                <a16:creationId xmlns:a16="http://schemas.microsoft.com/office/drawing/2014/main" id="{47BC98A2-5A51-72EE-EE34-8BCEDC48AFB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911738" y="5582457"/>
            <a:ext cx="306855" cy="230141"/>
          </a:xfrm>
          <a:prstGeom prst="rect">
            <a:avLst/>
          </a:prstGeom>
        </p:spPr>
      </p:pic>
      <p:pic>
        <p:nvPicPr>
          <p:cNvPr id="81" name="図 80">
            <a:extLst>
              <a:ext uri="{FF2B5EF4-FFF2-40B4-BE49-F238E27FC236}">
                <a16:creationId xmlns:a16="http://schemas.microsoft.com/office/drawing/2014/main" id="{A34C8548-943F-C1F7-3362-D30CB3745F5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00861" y="5472939"/>
            <a:ext cx="300118" cy="300118"/>
          </a:xfrm>
          <a:prstGeom prst="rect">
            <a:avLst/>
          </a:prstGeom>
        </p:spPr>
      </p:pic>
      <p:sp>
        <p:nvSpPr>
          <p:cNvPr id="82" name="吹き出し: 角を丸めた四角形 81">
            <a:extLst>
              <a:ext uri="{FF2B5EF4-FFF2-40B4-BE49-F238E27FC236}">
                <a16:creationId xmlns:a16="http://schemas.microsoft.com/office/drawing/2014/main" id="{CD47D532-512C-CDE0-8DEB-4FB724A461B9}"/>
              </a:ext>
            </a:extLst>
          </p:cNvPr>
          <p:cNvSpPr/>
          <p:nvPr/>
        </p:nvSpPr>
        <p:spPr>
          <a:xfrm>
            <a:off x="9518945" y="6039355"/>
            <a:ext cx="757766" cy="267038"/>
          </a:xfrm>
          <a:prstGeom prst="wedgeRoundRectCallout">
            <a:avLst>
              <a:gd name="adj1" fmla="val -95147"/>
              <a:gd name="adj2" fmla="val -126294"/>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1 </a:t>
            </a:r>
            <a:endParaRPr kumimoji="1" lang="ja-JP" altLang="en-US" sz="800" dirty="0">
              <a:solidFill>
                <a:schemeClr val="tx1"/>
              </a:solidFill>
            </a:endParaRPr>
          </a:p>
        </p:txBody>
      </p:sp>
      <p:pic>
        <p:nvPicPr>
          <p:cNvPr id="83" name="図 82">
            <a:extLst>
              <a:ext uri="{FF2B5EF4-FFF2-40B4-BE49-F238E27FC236}">
                <a16:creationId xmlns:a16="http://schemas.microsoft.com/office/drawing/2014/main" id="{871FA994-0C17-91A6-2FDB-A4F47A8B22F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969856" y="6061530"/>
            <a:ext cx="306855" cy="230141"/>
          </a:xfrm>
          <a:prstGeom prst="rect">
            <a:avLst/>
          </a:prstGeom>
        </p:spPr>
      </p:pic>
      <p:sp>
        <p:nvSpPr>
          <p:cNvPr id="84" name="吹き出し: 角を丸めた四角形 83">
            <a:extLst>
              <a:ext uri="{FF2B5EF4-FFF2-40B4-BE49-F238E27FC236}">
                <a16:creationId xmlns:a16="http://schemas.microsoft.com/office/drawing/2014/main" id="{2347029E-2082-4379-5FA9-630753627100}"/>
              </a:ext>
            </a:extLst>
          </p:cNvPr>
          <p:cNvSpPr/>
          <p:nvPr/>
        </p:nvSpPr>
        <p:spPr>
          <a:xfrm>
            <a:off x="9231506" y="4538438"/>
            <a:ext cx="757766" cy="267038"/>
          </a:xfrm>
          <a:prstGeom prst="wedgeRoundRectCallout">
            <a:avLst>
              <a:gd name="adj1" fmla="val -55761"/>
              <a:gd name="adj2" fmla="val 123151"/>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2 </a:t>
            </a:r>
            <a:endParaRPr kumimoji="1" lang="ja-JP" altLang="en-US" sz="800" dirty="0">
              <a:solidFill>
                <a:schemeClr val="tx1"/>
              </a:solidFill>
            </a:endParaRPr>
          </a:p>
        </p:txBody>
      </p:sp>
      <p:pic>
        <p:nvPicPr>
          <p:cNvPr id="85" name="図 84">
            <a:extLst>
              <a:ext uri="{FF2B5EF4-FFF2-40B4-BE49-F238E27FC236}">
                <a16:creationId xmlns:a16="http://schemas.microsoft.com/office/drawing/2014/main" id="{4BCC8174-B795-0469-39AA-04CD2546F4F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682417" y="4560613"/>
            <a:ext cx="306855" cy="230141"/>
          </a:xfrm>
          <a:prstGeom prst="rect">
            <a:avLst/>
          </a:prstGeom>
        </p:spPr>
      </p:pic>
      <p:sp>
        <p:nvSpPr>
          <p:cNvPr id="86" name="吹き出し: 角を丸めた四角形 85">
            <a:extLst>
              <a:ext uri="{FF2B5EF4-FFF2-40B4-BE49-F238E27FC236}">
                <a16:creationId xmlns:a16="http://schemas.microsoft.com/office/drawing/2014/main" id="{81B8F443-2661-8F5B-7419-14556A4CE936}"/>
              </a:ext>
            </a:extLst>
          </p:cNvPr>
          <p:cNvSpPr/>
          <p:nvPr/>
        </p:nvSpPr>
        <p:spPr>
          <a:xfrm>
            <a:off x="7658167" y="4538438"/>
            <a:ext cx="757766" cy="267038"/>
          </a:xfrm>
          <a:prstGeom prst="wedgeRoundRectCallout">
            <a:avLst>
              <a:gd name="adj1" fmla="val 47647"/>
              <a:gd name="adj2" fmla="val 113640"/>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3 </a:t>
            </a:r>
            <a:endParaRPr kumimoji="1" lang="ja-JP" altLang="en-US" sz="800" dirty="0">
              <a:solidFill>
                <a:schemeClr val="tx1"/>
              </a:solidFill>
            </a:endParaRPr>
          </a:p>
        </p:txBody>
      </p:sp>
      <p:pic>
        <p:nvPicPr>
          <p:cNvPr id="87" name="図 86">
            <a:extLst>
              <a:ext uri="{FF2B5EF4-FFF2-40B4-BE49-F238E27FC236}">
                <a16:creationId xmlns:a16="http://schemas.microsoft.com/office/drawing/2014/main" id="{21ED683D-3ADC-0E41-5381-A96F442CEB1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078901" y="4560949"/>
            <a:ext cx="306855" cy="230141"/>
          </a:xfrm>
          <a:prstGeom prst="rect">
            <a:avLst/>
          </a:prstGeom>
        </p:spPr>
      </p:pic>
      <p:sp>
        <p:nvSpPr>
          <p:cNvPr id="88" name="吹き出し: 角を丸めた四角形 87">
            <a:extLst>
              <a:ext uri="{FF2B5EF4-FFF2-40B4-BE49-F238E27FC236}">
                <a16:creationId xmlns:a16="http://schemas.microsoft.com/office/drawing/2014/main" id="{EA8F9049-1AF6-DBF5-5FC2-7B46D230EF3F}"/>
              </a:ext>
            </a:extLst>
          </p:cNvPr>
          <p:cNvSpPr/>
          <p:nvPr/>
        </p:nvSpPr>
        <p:spPr>
          <a:xfrm>
            <a:off x="7665630" y="5795742"/>
            <a:ext cx="757766" cy="267038"/>
          </a:xfrm>
          <a:prstGeom prst="wedgeRoundRectCallout">
            <a:avLst>
              <a:gd name="adj1" fmla="val 50664"/>
              <a:gd name="adj2" fmla="val -100374"/>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4 </a:t>
            </a:r>
            <a:endParaRPr kumimoji="1" lang="ja-JP" altLang="en-US" sz="800" dirty="0">
              <a:solidFill>
                <a:schemeClr val="tx1"/>
              </a:solidFill>
            </a:endParaRPr>
          </a:p>
        </p:txBody>
      </p:sp>
      <p:pic>
        <p:nvPicPr>
          <p:cNvPr id="89" name="図 88">
            <a:extLst>
              <a:ext uri="{FF2B5EF4-FFF2-40B4-BE49-F238E27FC236}">
                <a16:creationId xmlns:a16="http://schemas.microsoft.com/office/drawing/2014/main" id="{F27B7829-99A2-1C21-36AF-CE970D8D019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101825" y="5820192"/>
            <a:ext cx="306855" cy="230141"/>
          </a:xfrm>
          <a:prstGeom prst="rect">
            <a:avLst/>
          </a:prstGeom>
        </p:spPr>
      </p:pic>
      <p:pic>
        <p:nvPicPr>
          <p:cNvPr id="92" name="グラフィックス 91" descr="ユーザー">
            <a:extLst>
              <a:ext uri="{FF2B5EF4-FFF2-40B4-BE49-F238E27FC236}">
                <a16:creationId xmlns:a16="http://schemas.microsoft.com/office/drawing/2014/main" id="{8279BB34-CDE4-62E7-0278-1379AC6A9DD8}"/>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169231" y="5748582"/>
            <a:ext cx="457200" cy="457200"/>
          </a:xfrm>
          <a:prstGeom prst="rect">
            <a:avLst/>
          </a:prstGeom>
        </p:spPr>
      </p:pic>
      <p:sp>
        <p:nvSpPr>
          <p:cNvPr id="93" name="正方形/長方形 92">
            <a:extLst>
              <a:ext uri="{FF2B5EF4-FFF2-40B4-BE49-F238E27FC236}">
                <a16:creationId xmlns:a16="http://schemas.microsoft.com/office/drawing/2014/main" id="{EF77DB9C-633D-ACC2-7634-2169322142A1}"/>
              </a:ext>
            </a:extLst>
          </p:cNvPr>
          <p:cNvSpPr/>
          <p:nvPr/>
        </p:nvSpPr>
        <p:spPr>
          <a:xfrm>
            <a:off x="3488884" y="6063317"/>
            <a:ext cx="728554" cy="129540"/>
          </a:xfrm>
          <a:prstGeom prst="rect">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Applicant</a:t>
            </a:r>
            <a:endParaRPr kumimoji="1" lang="ja-JP" altLang="en-US" sz="800" dirty="0">
              <a:solidFill>
                <a:schemeClr val="tx1"/>
              </a:solidFill>
            </a:endParaRPr>
          </a:p>
        </p:txBody>
      </p:sp>
      <p:pic>
        <p:nvPicPr>
          <p:cNvPr id="94" name="図 93">
            <a:extLst>
              <a:ext uri="{FF2B5EF4-FFF2-40B4-BE49-F238E27FC236}">
                <a16:creationId xmlns:a16="http://schemas.microsoft.com/office/drawing/2014/main" id="{354BFE17-9FC1-3DD8-57B9-868D12CED8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883902" y="5482868"/>
            <a:ext cx="725600" cy="471640"/>
          </a:xfrm>
          <a:prstGeom prst="rect">
            <a:avLst/>
          </a:prstGeom>
        </p:spPr>
      </p:pic>
      <p:pic>
        <p:nvPicPr>
          <p:cNvPr id="95" name="図 94">
            <a:extLst>
              <a:ext uri="{FF2B5EF4-FFF2-40B4-BE49-F238E27FC236}">
                <a16:creationId xmlns:a16="http://schemas.microsoft.com/office/drawing/2014/main" id="{AAD55284-B850-23CA-AD6B-96D0DBC12BC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679444" y="5482014"/>
            <a:ext cx="300118" cy="300118"/>
          </a:xfrm>
          <a:prstGeom prst="rect">
            <a:avLst/>
          </a:prstGeom>
        </p:spPr>
      </p:pic>
      <p:pic>
        <p:nvPicPr>
          <p:cNvPr id="96" name="グラフィックス 95" descr="ユーザー">
            <a:extLst>
              <a:ext uri="{FF2B5EF4-FFF2-40B4-BE49-F238E27FC236}">
                <a16:creationId xmlns:a16="http://schemas.microsoft.com/office/drawing/2014/main" id="{5ADD7F48-DD89-482F-C172-3FE5104CF59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4647814" y="5757657"/>
            <a:ext cx="457200" cy="457200"/>
          </a:xfrm>
          <a:prstGeom prst="rect">
            <a:avLst/>
          </a:prstGeom>
        </p:spPr>
      </p:pic>
      <p:sp>
        <p:nvSpPr>
          <p:cNvPr id="97" name="正方形/長方形 96">
            <a:extLst>
              <a:ext uri="{FF2B5EF4-FFF2-40B4-BE49-F238E27FC236}">
                <a16:creationId xmlns:a16="http://schemas.microsoft.com/office/drawing/2014/main" id="{A6CFEA78-D0E7-22DA-838B-A682004CA80B}"/>
              </a:ext>
            </a:extLst>
          </p:cNvPr>
          <p:cNvSpPr/>
          <p:nvPr/>
        </p:nvSpPr>
        <p:spPr>
          <a:xfrm>
            <a:off x="4967467" y="6072392"/>
            <a:ext cx="728554" cy="129540"/>
          </a:xfrm>
          <a:prstGeom prst="rect">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Accountant</a:t>
            </a:r>
            <a:endParaRPr kumimoji="1" lang="ja-JP" altLang="en-US" sz="800" dirty="0">
              <a:solidFill>
                <a:schemeClr val="tx1"/>
              </a:solidFill>
            </a:endParaRPr>
          </a:p>
        </p:txBody>
      </p:sp>
      <p:sp>
        <p:nvSpPr>
          <p:cNvPr id="99" name="矢印: 右 98">
            <a:extLst>
              <a:ext uri="{FF2B5EF4-FFF2-40B4-BE49-F238E27FC236}">
                <a16:creationId xmlns:a16="http://schemas.microsoft.com/office/drawing/2014/main" id="{0F630A66-E6BD-9BCB-CB09-5B659DD290DA}"/>
              </a:ext>
            </a:extLst>
          </p:cNvPr>
          <p:cNvSpPr/>
          <p:nvPr/>
        </p:nvSpPr>
        <p:spPr>
          <a:xfrm>
            <a:off x="5765938" y="5811138"/>
            <a:ext cx="381000" cy="390480"/>
          </a:xfrm>
          <a:prstGeom prst="rightArrow">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3" name="図 102">
            <a:extLst>
              <a:ext uri="{FF2B5EF4-FFF2-40B4-BE49-F238E27FC236}">
                <a16:creationId xmlns:a16="http://schemas.microsoft.com/office/drawing/2014/main" id="{9C53E62D-B4E9-2175-1AC2-B76E881E0EB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44527" y="5487628"/>
            <a:ext cx="725600" cy="471640"/>
          </a:xfrm>
          <a:prstGeom prst="rect">
            <a:avLst/>
          </a:prstGeom>
        </p:spPr>
      </p:pic>
      <p:pic>
        <p:nvPicPr>
          <p:cNvPr id="104" name="図 103">
            <a:extLst>
              <a:ext uri="{FF2B5EF4-FFF2-40B4-BE49-F238E27FC236}">
                <a16:creationId xmlns:a16="http://schemas.microsoft.com/office/drawing/2014/main" id="{7C535D63-2A68-2844-26F4-87C1412A137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040069" y="5486774"/>
            <a:ext cx="300118" cy="300118"/>
          </a:xfrm>
          <a:prstGeom prst="rect">
            <a:avLst/>
          </a:prstGeom>
        </p:spPr>
      </p:pic>
      <p:pic>
        <p:nvPicPr>
          <p:cNvPr id="105" name="グラフィックス 104" descr="ユーザー">
            <a:extLst>
              <a:ext uri="{FF2B5EF4-FFF2-40B4-BE49-F238E27FC236}">
                <a16:creationId xmlns:a16="http://schemas.microsoft.com/office/drawing/2014/main" id="{80E905B2-A395-7E6F-427E-B7ED5FD69F29}"/>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008439" y="5762417"/>
            <a:ext cx="457200" cy="457200"/>
          </a:xfrm>
          <a:prstGeom prst="rect">
            <a:avLst/>
          </a:prstGeom>
        </p:spPr>
      </p:pic>
      <p:sp>
        <p:nvSpPr>
          <p:cNvPr id="106" name="正方形/長方形 105">
            <a:extLst>
              <a:ext uri="{FF2B5EF4-FFF2-40B4-BE49-F238E27FC236}">
                <a16:creationId xmlns:a16="http://schemas.microsoft.com/office/drawing/2014/main" id="{6DA0E697-98EC-BCA6-200B-E5DE4D3D2A64}"/>
              </a:ext>
            </a:extLst>
          </p:cNvPr>
          <p:cNvSpPr/>
          <p:nvPr/>
        </p:nvSpPr>
        <p:spPr>
          <a:xfrm>
            <a:off x="6328092" y="6077152"/>
            <a:ext cx="728554" cy="129540"/>
          </a:xfrm>
          <a:prstGeom prst="rect">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Authorizer</a:t>
            </a:r>
            <a:endParaRPr kumimoji="1" lang="ja-JP" altLang="en-US" sz="800" dirty="0">
              <a:solidFill>
                <a:schemeClr val="tx1"/>
              </a:solidFill>
            </a:endParaRPr>
          </a:p>
        </p:txBody>
      </p:sp>
      <p:sp>
        <p:nvSpPr>
          <p:cNvPr id="108" name="楕円 107">
            <a:extLst>
              <a:ext uri="{FF2B5EF4-FFF2-40B4-BE49-F238E27FC236}">
                <a16:creationId xmlns:a16="http://schemas.microsoft.com/office/drawing/2014/main" id="{F6CFAA9D-F18B-A93B-097E-4CBB3FDC2A85}"/>
              </a:ext>
            </a:extLst>
          </p:cNvPr>
          <p:cNvSpPr/>
          <p:nvPr/>
        </p:nvSpPr>
        <p:spPr>
          <a:xfrm>
            <a:off x="851073" y="5615436"/>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09" name="楕円 108">
            <a:extLst>
              <a:ext uri="{FF2B5EF4-FFF2-40B4-BE49-F238E27FC236}">
                <a16:creationId xmlns:a16="http://schemas.microsoft.com/office/drawing/2014/main" id="{548D001B-DC0E-6CAD-B737-50B2B47B95CC}"/>
              </a:ext>
            </a:extLst>
          </p:cNvPr>
          <p:cNvSpPr/>
          <p:nvPr/>
        </p:nvSpPr>
        <p:spPr>
          <a:xfrm>
            <a:off x="851210" y="5717772"/>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0" name="楕円 109">
            <a:extLst>
              <a:ext uri="{FF2B5EF4-FFF2-40B4-BE49-F238E27FC236}">
                <a16:creationId xmlns:a16="http://schemas.microsoft.com/office/drawing/2014/main" id="{5F849104-B0F6-1BD9-BFDE-969D283E008B}"/>
              </a:ext>
            </a:extLst>
          </p:cNvPr>
          <p:cNvSpPr/>
          <p:nvPr/>
        </p:nvSpPr>
        <p:spPr>
          <a:xfrm>
            <a:off x="1358282" y="5617813"/>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1" name="楕円 110">
            <a:extLst>
              <a:ext uri="{FF2B5EF4-FFF2-40B4-BE49-F238E27FC236}">
                <a16:creationId xmlns:a16="http://schemas.microsoft.com/office/drawing/2014/main" id="{09510355-21D6-B830-A887-5B96D429203E}"/>
              </a:ext>
            </a:extLst>
          </p:cNvPr>
          <p:cNvSpPr/>
          <p:nvPr/>
        </p:nvSpPr>
        <p:spPr>
          <a:xfrm>
            <a:off x="1358419" y="5716975"/>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4" name="楕円 113">
            <a:extLst>
              <a:ext uri="{FF2B5EF4-FFF2-40B4-BE49-F238E27FC236}">
                <a16:creationId xmlns:a16="http://schemas.microsoft.com/office/drawing/2014/main" id="{2D0D2BEA-94C8-8AFC-75A4-29CEA2B532DE}"/>
              </a:ext>
            </a:extLst>
          </p:cNvPr>
          <p:cNvSpPr/>
          <p:nvPr/>
        </p:nvSpPr>
        <p:spPr>
          <a:xfrm>
            <a:off x="1939186" y="5610525"/>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5" name="楕円 114">
            <a:extLst>
              <a:ext uri="{FF2B5EF4-FFF2-40B4-BE49-F238E27FC236}">
                <a16:creationId xmlns:a16="http://schemas.microsoft.com/office/drawing/2014/main" id="{6C9FAFEE-EA0F-8889-BD77-3DE9103A718B}"/>
              </a:ext>
            </a:extLst>
          </p:cNvPr>
          <p:cNvSpPr/>
          <p:nvPr/>
        </p:nvSpPr>
        <p:spPr>
          <a:xfrm>
            <a:off x="1939323" y="5720004"/>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6" name="楕円 115">
            <a:extLst>
              <a:ext uri="{FF2B5EF4-FFF2-40B4-BE49-F238E27FC236}">
                <a16:creationId xmlns:a16="http://schemas.microsoft.com/office/drawing/2014/main" id="{C9030216-EA94-FCB9-9572-032860DACE20}"/>
              </a:ext>
            </a:extLst>
          </p:cNvPr>
          <p:cNvSpPr/>
          <p:nvPr/>
        </p:nvSpPr>
        <p:spPr>
          <a:xfrm>
            <a:off x="2446395" y="5610521"/>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sp>
        <p:nvSpPr>
          <p:cNvPr id="117" name="楕円 116">
            <a:extLst>
              <a:ext uri="{FF2B5EF4-FFF2-40B4-BE49-F238E27FC236}">
                <a16:creationId xmlns:a16="http://schemas.microsoft.com/office/drawing/2014/main" id="{11122C27-B1E9-0D37-3F0D-44A86ABE24BB}"/>
              </a:ext>
            </a:extLst>
          </p:cNvPr>
          <p:cNvSpPr/>
          <p:nvPr/>
        </p:nvSpPr>
        <p:spPr>
          <a:xfrm>
            <a:off x="2446532" y="5719207"/>
            <a:ext cx="50538" cy="45719"/>
          </a:xfrm>
          <a:prstGeom prst="ellipse">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800" dirty="0">
              <a:solidFill>
                <a:schemeClr val="tx1"/>
              </a:solidFill>
            </a:endParaRPr>
          </a:p>
        </p:txBody>
      </p:sp>
      <p:cxnSp>
        <p:nvCxnSpPr>
          <p:cNvPr id="119" name="直線矢印コネクタ 118">
            <a:extLst>
              <a:ext uri="{FF2B5EF4-FFF2-40B4-BE49-F238E27FC236}">
                <a16:creationId xmlns:a16="http://schemas.microsoft.com/office/drawing/2014/main" id="{FB0ED3F4-C38A-6222-A21E-7B341A227C02}"/>
              </a:ext>
            </a:extLst>
          </p:cNvPr>
          <p:cNvCxnSpPr>
            <a:cxnSpLocks/>
          </p:cNvCxnSpPr>
          <p:nvPr/>
        </p:nvCxnSpPr>
        <p:spPr>
          <a:xfrm>
            <a:off x="901611" y="5638296"/>
            <a:ext cx="456671" cy="23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2" name="直線矢印コネクタ 121">
            <a:extLst>
              <a:ext uri="{FF2B5EF4-FFF2-40B4-BE49-F238E27FC236}">
                <a16:creationId xmlns:a16="http://schemas.microsoft.com/office/drawing/2014/main" id="{A9868690-91E0-CAB5-9805-BE0644589158}"/>
              </a:ext>
            </a:extLst>
          </p:cNvPr>
          <p:cNvCxnSpPr>
            <a:cxnSpLocks/>
          </p:cNvCxnSpPr>
          <p:nvPr/>
        </p:nvCxnSpPr>
        <p:spPr>
          <a:xfrm flipH="1">
            <a:off x="1989861" y="5742067"/>
            <a:ext cx="456671" cy="7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直線矢印コネクタ 122">
            <a:extLst>
              <a:ext uri="{FF2B5EF4-FFF2-40B4-BE49-F238E27FC236}">
                <a16:creationId xmlns:a16="http://schemas.microsoft.com/office/drawing/2014/main" id="{0754FF49-34A5-4577-F5DB-3914709DA71F}"/>
              </a:ext>
            </a:extLst>
          </p:cNvPr>
          <p:cNvCxnSpPr>
            <a:cxnSpLocks/>
          </p:cNvCxnSpPr>
          <p:nvPr/>
        </p:nvCxnSpPr>
        <p:spPr>
          <a:xfrm flipV="1">
            <a:off x="1989724" y="5633381"/>
            <a:ext cx="456671" cy="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8" name="直線矢印コネクタ 127">
            <a:extLst>
              <a:ext uri="{FF2B5EF4-FFF2-40B4-BE49-F238E27FC236}">
                <a16:creationId xmlns:a16="http://schemas.microsoft.com/office/drawing/2014/main" id="{70AC8089-8478-44F0-C479-7ECBB1BC9F52}"/>
              </a:ext>
            </a:extLst>
          </p:cNvPr>
          <p:cNvCxnSpPr>
            <a:cxnSpLocks/>
          </p:cNvCxnSpPr>
          <p:nvPr/>
        </p:nvCxnSpPr>
        <p:spPr>
          <a:xfrm flipH="1">
            <a:off x="901748" y="5739835"/>
            <a:ext cx="456671" cy="79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31" name="吹き出し: 角を丸めた四角形 130">
            <a:extLst>
              <a:ext uri="{FF2B5EF4-FFF2-40B4-BE49-F238E27FC236}">
                <a16:creationId xmlns:a16="http://schemas.microsoft.com/office/drawing/2014/main" id="{B5F82EE1-5A54-5231-5A7D-1C821C19C154}"/>
              </a:ext>
            </a:extLst>
          </p:cNvPr>
          <p:cNvSpPr/>
          <p:nvPr/>
        </p:nvSpPr>
        <p:spPr>
          <a:xfrm>
            <a:off x="2114037" y="5140935"/>
            <a:ext cx="757766" cy="267038"/>
          </a:xfrm>
          <a:prstGeom prst="wedgeRoundRectCallout">
            <a:avLst>
              <a:gd name="adj1" fmla="val -6654"/>
              <a:gd name="adj2" fmla="val 119347"/>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2 </a:t>
            </a:r>
            <a:endParaRPr kumimoji="1" lang="ja-JP" altLang="en-US" sz="800" dirty="0">
              <a:solidFill>
                <a:schemeClr val="tx1"/>
              </a:solidFill>
            </a:endParaRPr>
          </a:p>
        </p:txBody>
      </p:sp>
      <p:pic>
        <p:nvPicPr>
          <p:cNvPr id="132" name="図 131">
            <a:extLst>
              <a:ext uri="{FF2B5EF4-FFF2-40B4-BE49-F238E27FC236}">
                <a16:creationId xmlns:a16="http://schemas.microsoft.com/office/drawing/2014/main" id="{6A7501A6-2685-6D6C-7F08-8D048E5CA98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64948" y="5163110"/>
            <a:ext cx="306855" cy="230141"/>
          </a:xfrm>
          <a:prstGeom prst="rect">
            <a:avLst/>
          </a:prstGeom>
        </p:spPr>
      </p:pic>
      <p:sp>
        <p:nvSpPr>
          <p:cNvPr id="133" name="吹き出し: 角を丸めた四角形 132">
            <a:extLst>
              <a:ext uri="{FF2B5EF4-FFF2-40B4-BE49-F238E27FC236}">
                <a16:creationId xmlns:a16="http://schemas.microsoft.com/office/drawing/2014/main" id="{9954A6D6-FE7E-6E71-7C9A-2D2DED4E96B6}"/>
              </a:ext>
            </a:extLst>
          </p:cNvPr>
          <p:cNvSpPr/>
          <p:nvPr/>
        </p:nvSpPr>
        <p:spPr>
          <a:xfrm>
            <a:off x="2111124" y="5945299"/>
            <a:ext cx="757766" cy="267038"/>
          </a:xfrm>
          <a:prstGeom prst="wedgeRoundRectCallout">
            <a:avLst>
              <a:gd name="adj1" fmla="val -2464"/>
              <a:gd name="adj2" fmla="val -110124"/>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3 </a:t>
            </a:r>
            <a:endParaRPr kumimoji="1" lang="ja-JP" altLang="en-US" sz="800" dirty="0">
              <a:solidFill>
                <a:schemeClr val="tx1"/>
              </a:solidFill>
            </a:endParaRPr>
          </a:p>
        </p:txBody>
      </p:sp>
      <p:pic>
        <p:nvPicPr>
          <p:cNvPr id="134" name="図 133">
            <a:extLst>
              <a:ext uri="{FF2B5EF4-FFF2-40B4-BE49-F238E27FC236}">
                <a16:creationId xmlns:a16="http://schemas.microsoft.com/office/drawing/2014/main" id="{303CF2CA-393B-A1B4-BF6C-154C1F41288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62035" y="5967474"/>
            <a:ext cx="306855" cy="230141"/>
          </a:xfrm>
          <a:prstGeom prst="rect">
            <a:avLst/>
          </a:prstGeom>
        </p:spPr>
      </p:pic>
      <p:sp>
        <p:nvSpPr>
          <p:cNvPr id="135" name="吹き出し: 角を丸めた四角形 134">
            <a:extLst>
              <a:ext uri="{FF2B5EF4-FFF2-40B4-BE49-F238E27FC236}">
                <a16:creationId xmlns:a16="http://schemas.microsoft.com/office/drawing/2014/main" id="{78FF600C-B1E9-877D-2DEA-5F8B756D5521}"/>
              </a:ext>
            </a:extLst>
          </p:cNvPr>
          <p:cNvSpPr/>
          <p:nvPr/>
        </p:nvSpPr>
        <p:spPr>
          <a:xfrm>
            <a:off x="1279727" y="5949113"/>
            <a:ext cx="757766" cy="267038"/>
          </a:xfrm>
          <a:prstGeom prst="wedgeRoundRectCallout">
            <a:avLst>
              <a:gd name="adj1" fmla="val 33989"/>
              <a:gd name="adj2" fmla="val -118447"/>
              <a:gd name="adj3" fmla="val 16667"/>
            </a:avLst>
          </a:prstGeom>
          <a:solidFill>
            <a:srgbClr val="FFCC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a:solidFill>
                  <a:schemeClr val="tx1"/>
                </a:solidFill>
              </a:rPr>
              <a:t>Photo 4 </a:t>
            </a:r>
            <a:endParaRPr kumimoji="1" lang="ja-JP" altLang="en-US" sz="800" dirty="0">
              <a:solidFill>
                <a:schemeClr val="tx1"/>
              </a:solidFill>
            </a:endParaRPr>
          </a:p>
        </p:txBody>
      </p:sp>
      <p:pic>
        <p:nvPicPr>
          <p:cNvPr id="136" name="図 135">
            <a:extLst>
              <a:ext uri="{FF2B5EF4-FFF2-40B4-BE49-F238E27FC236}">
                <a16:creationId xmlns:a16="http://schemas.microsoft.com/office/drawing/2014/main" id="{FAE0AAEF-2A92-6232-3342-298F21F8216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30638" y="5971288"/>
            <a:ext cx="306855" cy="230141"/>
          </a:xfrm>
          <a:prstGeom prst="rect">
            <a:avLst/>
          </a:prstGeom>
        </p:spPr>
      </p:pic>
      <p:sp>
        <p:nvSpPr>
          <p:cNvPr id="137" name="字幕 2">
            <a:extLst>
              <a:ext uri="{FF2B5EF4-FFF2-40B4-BE49-F238E27FC236}">
                <a16:creationId xmlns:a16="http://schemas.microsoft.com/office/drawing/2014/main" id="{2B8D1603-F38C-B147-2051-4027DE485713}"/>
              </a:ext>
            </a:extLst>
          </p:cNvPr>
          <p:cNvSpPr txBox="1">
            <a:spLocks/>
          </p:cNvSpPr>
          <p:nvPr/>
        </p:nvSpPr>
        <p:spPr>
          <a:xfrm>
            <a:off x="1959267" y="5743593"/>
            <a:ext cx="541852" cy="155640"/>
          </a:xfrm>
          <a:prstGeom prst="rect">
            <a:avLst/>
          </a:prstGeom>
        </p:spPr>
        <p:txBody>
          <a:bodyPr anchor="ct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gn="ctr">
              <a:lnSpc>
                <a:spcPct val="100000"/>
              </a:lnSpc>
              <a:spcBef>
                <a:spcPts val="200"/>
              </a:spcBef>
              <a:buClrTx/>
              <a:buNone/>
            </a:pPr>
            <a:r>
              <a:rPr lang="en-US" altLang="ja-JP" sz="700" dirty="0">
                <a:solidFill>
                  <a:schemeClr val="tx1"/>
                </a:solidFill>
              </a:rPr>
              <a:t>(2)10km</a:t>
            </a:r>
            <a:endParaRPr lang="en-US" altLang="ja-JP" sz="700" dirty="0"/>
          </a:p>
        </p:txBody>
      </p:sp>
      <p:sp>
        <p:nvSpPr>
          <p:cNvPr id="141" name="正方形/長方形 140">
            <a:extLst>
              <a:ext uri="{FF2B5EF4-FFF2-40B4-BE49-F238E27FC236}">
                <a16:creationId xmlns:a16="http://schemas.microsoft.com/office/drawing/2014/main" id="{4F87FE91-3686-EEB6-5702-EB34520E55CC}"/>
              </a:ext>
            </a:extLst>
          </p:cNvPr>
          <p:cNvSpPr/>
          <p:nvPr/>
        </p:nvSpPr>
        <p:spPr>
          <a:xfrm>
            <a:off x="2155955" y="4552717"/>
            <a:ext cx="770568" cy="290951"/>
          </a:xfrm>
          <a:prstGeom prst="rect">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Customer</a:t>
            </a:r>
          </a:p>
          <a:p>
            <a:pPr algn="ctr"/>
            <a:r>
              <a:rPr kumimoji="1" lang="en-US" altLang="ja-JP" sz="800" dirty="0">
                <a:solidFill>
                  <a:schemeClr val="tx1"/>
                </a:solidFill>
              </a:rPr>
              <a:t>Location</a:t>
            </a:r>
          </a:p>
        </p:txBody>
      </p:sp>
      <p:sp>
        <p:nvSpPr>
          <p:cNvPr id="142" name="正方形/長方形 141">
            <a:extLst>
              <a:ext uri="{FF2B5EF4-FFF2-40B4-BE49-F238E27FC236}">
                <a16:creationId xmlns:a16="http://schemas.microsoft.com/office/drawing/2014/main" id="{DB850116-7A3E-DC02-D1AC-DB26E507F8B8}"/>
              </a:ext>
            </a:extLst>
          </p:cNvPr>
          <p:cNvSpPr/>
          <p:nvPr/>
        </p:nvSpPr>
        <p:spPr>
          <a:xfrm>
            <a:off x="1266925" y="4552716"/>
            <a:ext cx="770568" cy="290951"/>
          </a:xfrm>
          <a:prstGeom prst="rect">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Company</a:t>
            </a:r>
          </a:p>
          <a:p>
            <a:pPr algn="ctr"/>
            <a:r>
              <a:rPr kumimoji="1" lang="en-US" altLang="ja-JP" sz="800" dirty="0">
                <a:solidFill>
                  <a:schemeClr val="tx1"/>
                </a:solidFill>
              </a:rPr>
              <a:t>Location</a:t>
            </a:r>
          </a:p>
        </p:txBody>
      </p:sp>
      <p:sp>
        <p:nvSpPr>
          <p:cNvPr id="143" name="正方形/長方形 142">
            <a:extLst>
              <a:ext uri="{FF2B5EF4-FFF2-40B4-BE49-F238E27FC236}">
                <a16:creationId xmlns:a16="http://schemas.microsoft.com/office/drawing/2014/main" id="{B01968C2-4F9E-7330-86CD-B8476CF63CCE}"/>
              </a:ext>
            </a:extLst>
          </p:cNvPr>
          <p:cNvSpPr/>
          <p:nvPr/>
        </p:nvSpPr>
        <p:spPr>
          <a:xfrm>
            <a:off x="250000" y="4552716"/>
            <a:ext cx="770568" cy="290951"/>
          </a:xfrm>
          <a:prstGeom prst="rect">
            <a:avLst/>
          </a:prstGeom>
          <a:solidFill>
            <a:schemeClr val="bg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Your home</a:t>
            </a:r>
          </a:p>
          <a:p>
            <a:pPr algn="ctr"/>
            <a:r>
              <a:rPr kumimoji="1" lang="en-US" altLang="ja-JP" sz="800" dirty="0">
                <a:solidFill>
                  <a:schemeClr val="tx1"/>
                </a:solidFill>
              </a:rPr>
              <a:t>Location</a:t>
            </a:r>
          </a:p>
        </p:txBody>
      </p:sp>
      <p:sp>
        <p:nvSpPr>
          <p:cNvPr id="156" name="二等辺三角形 155">
            <a:extLst>
              <a:ext uri="{FF2B5EF4-FFF2-40B4-BE49-F238E27FC236}">
                <a16:creationId xmlns:a16="http://schemas.microsoft.com/office/drawing/2014/main" id="{9DCE8C91-7D0A-3493-DE29-FB6606483886}"/>
              </a:ext>
            </a:extLst>
          </p:cNvPr>
          <p:cNvSpPr/>
          <p:nvPr/>
        </p:nvSpPr>
        <p:spPr>
          <a:xfrm>
            <a:off x="11931861" y="71439"/>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9</a:t>
            </a:r>
            <a:endParaRPr kumimoji="1" lang="ja-JP" altLang="en-US" sz="800" dirty="0">
              <a:solidFill>
                <a:schemeClr val="tx1"/>
              </a:solidFill>
            </a:endParaRPr>
          </a:p>
        </p:txBody>
      </p:sp>
      <p:sp>
        <p:nvSpPr>
          <p:cNvPr id="157" name="正方形/長方形 156">
            <a:extLst>
              <a:ext uri="{FF2B5EF4-FFF2-40B4-BE49-F238E27FC236}">
                <a16:creationId xmlns:a16="http://schemas.microsoft.com/office/drawing/2014/main" id="{F2F69475-5A1A-4EAB-5426-6B7D6ADFFAAC}"/>
              </a:ext>
            </a:extLst>
          </p:cNvPr>
          <p:cNvSpPr/>
          <p:nvPr/>
        </p:nvSpPr>
        <p:spPr>
          <a:xfrm>
            <a:off x="168074" y="5082669"/>
            <a:ext cx="1034990" cy="129540"/>
          </a:xfrm>
          <a:prstGeom prst="rect">
            <a:avLst/>
          </a:prstGeom>
          <a:solidFill>
            <a:schemeClr val="bg1"/>
          </a:solidFill>
          <a:ln w="635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rgbClr val="00B050"/>
                </a:solidFill>
              </a:rPr>
              <a:t>Not supported</a:t>
            </a:r>
            <a:endParaRPr kumimoji="1" lang="ja-JP" altLang="en-US" sz="800" dirty="0">
              <a:solidFill>
                <a:srgbClr val="00B050"/>
              </a:solidFill>
            </a:endParaRPr>
          </a:p>
        </p:txBody>
      </p:sp>
      <p:sp>
        <p:nvSpPr>
          <p:cNvPr id="158" name="字幕 2">
            <a:extLst>
              <a:ext uri="{FF2B5EF4-FFF2-40B4-BE49-F238E27FC236}">
                <a16:creationId xmlns:a16="http://schemas.microsoft.com/office/drawing/2014/main" id="{A0FDF933-7E62-21DB-6575-DA17F015ECC8}"/>
              </a:ext>
            </a:extLst>
          </p:cNvPr>
          <p:cNvSpPr txBox="1">
            <a:spLocks/>
          </p:cNvSpPr>
          <p:nvPr/>
        </p:nvSpPr>
        <p:spPr>
          <a:xfrm>
            <a:off x="10409284" y="4391387"/>
            <a:ext cx="1691490" cy="390585"/>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800" dirty="0">
                <a:solidFill>
                  <a:srgbClr val="FF0000"/>
                </a:solidFill>
              </a:rPr>
              <a:t>If you wish to go directly between Home and your company, please obtain permission from the company CEO in advance before 12h your starting.  If permission is not obtained, the distance will be calculated by subtracting the distance from the office to the home.</a:t>
            </a:r>
          </a:p>
        </p:txBody>
      </p:sp>
      <p:sp>
        <p:nvSpPr>
          <p:cNvPr id="8" name="二等辺三角形 7">
            <a:extLst>
              <a:ext uri="{FF2B5EF4-FFF2-40B4-BE49-F238E27FC236}">
                <a16:creationId xmlns:a16="http://schemas.microsoft.com/office/drawing/2014/main" id="{4FAC020F-708D-4B5B-E404-6FA0596D1E7B}"/>
              </a:ext>
            </a:extLst>
          </p:cNvPr>
          <p:cNvSpPr/>
          <p:nvPr/>
        </p:nvSpPr>
        <p:spPr>
          <a:xfrm>
            <a:off x="9366947" y="2769949"/>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300" dirty="0">
                <a:solidFill>
                  <a:schemeClr val="tx1"/>
                </a:solidFill>
              </a:rPr>
              <a:t>10</a:t>
            </a:r>
            <a:endParaRPr kumimoji="1" lang="ja-JP" altLang="en-US" sz="300" dirty="0">
              <a:solidFill>
                <a:schemeClr val="tx1"/>
              </a:solidFill>
            </a:endParaRPr>
          </a:p>
        </p:txBody>
      </p:sp>
      <p:sp>
        <p:nvSpPr>
          <p:cNvPr id="9" name="二等辺三角形 8">
            <a:extLst>
              <a:ext uri="{FF2B5EF4-FFF2-40B4-BE49-F238E27FC236}">
                <a16:creationId xmlns:a16="http://schemas.microsoft.com/office/drawing/2014/main" id="{C32D2EE7-A8F2-D803-2130-45E4D9D15DE8}"/>
              </a:ext>
            </a:extLst>
          </p:cNvPr>
          <p:cNvSpPr/>
          <p:nvPr/>
        </p:nvSpPr>
        <p:spPr>
          <a:xfrm>
            <a:off x="9132040" y="3777326"/>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300" dirty="0">
                <a:solidFill>
                  <a:schemeClr val="tx1"/>
                </a:solidFill>
              </a:rPr>
              <a:t>10</a:t>
            </a:r>
            <a:endParaRPr kumimoji="1" lang="ja-JP" altLang="en-US" sz="300" dirty="0">
              <a:solidFill>
                <a:schemeClr val="tx1"/>
              </a:solidFill>
            </a:endParaRPr>
          </a:p>
        </p:txBody>
      </p:sp>
    </p:spTree>
    <p:extLst>
      <p:ext uri="{BB962C8B-B14F-4D97-AF65-F5344CB8AC3E}">
        <p14:creationId xmlns:p14="http://schemas.microsoft.com/office/powerpoint/2010/main" val="4093743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12</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1-6. </a:t>
            </a:r>
            <a:r>
              <a:rPr lang="en-US" altLang="ja-JP" sz="3600" dirty="0"/>
              <a:t>Transportation expense rules</a:t>
            </a:r>
          </a:p>
        </p:txBody>
      </p:sp>
      <p:sp>
        <p:nvSpPr>
          <p:cNvPr id="2" name="字幕 2">
            <a:extLst>
              <a:ext uri="{FF2B5EF4-FFF2-40B4-BE49-F238E27FC236}">
                <a16:creationId xmlns:a16="http://schemas.microsoft.com/office/drawing/2014/main" id="{FEC5F8F1-0734-0171-C681-A5C638E05D32}"/>
              </a:ext>
            </a:extLst>
          </p:cNvPr>
          <p:cNvSpPr txBox="1">
            <a:spLocks/>
          </p:cNvSpPr>
          <p:nvPr/>
        </p:nvSpPr>
        <p:spPr>
          <a:xfrm>
            <a:off x="337344" y="697860"/>
            <a:ext cx="11696117" cy="1656720"/>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800" dirty="0"/>
              <a:t>2-7. Application format must be use same form</a:t>
            </a:r>
          </a:p>
          <a:p>
            <a:pPr marL="0" indent="0">
              <a:lnSpc>
                <a:spcPct val="100000"/>
              </a:lnSpc>
              <a:spcBef>
                <a:spcPts val="200"/>
              </a:spcBef>
              <a:buNone/>
            </a:pPr>
            <a:r>
              <a:rPr lang="en-US" altLang="ja-JP" sz="800" dirty="0"/>
              <a:t>Date : Please fill out using car date</a:t>
            </a:r>
          </a:p>
          <a:p>
            <a:pPr marL="0" indent="0">
              <a:lnSpc>
                <a:spcPct val="100000"/>
              </a:lnSpc>
              <a:spcBef>
                <a:spcPts val="200"/>
              </a:spcBef>
              <a:buNone/>
            </a:pPr>
            <a:r>
              <a:rPr lang="en-US" altLang="ja-JP" sz="800" dirty="0"/>
              <a:t>Type : Choose which type</a:t>
            </a:r>
          </a:p>
          <a:p>
            <a:pPr marL="0" indent="0">
              <a:lnSpc>
                <a:spcPct val="100000"/>
              </a:lnSpc>
              <a:spcBef>
                <a:spcPts val="200"/>
              </a:spcBef>
              <a:buNone/>
            </a:pPr>
            <a:r>
              <a:rPr lang="en-US" altLang="ja-JP" sz="800" dirty="0"/>
              <a:t>            Car-</a:t>
            </a:r>
            <a:r>
              <a:rPr lang="en-US" altLang="ja-JP" sz="800" dirty="0" err="1"/>
              <a:t>Gasline</a:t>
            </a:r>
            <a:r>
              <a:rPr lang="en-US" altLang="ja-JP" sz="800" dirty="0"/>
              <a:t> PIC : Using car and have taken picture / Bike-</a:t>
            </a:r>
            <a:r>
              <a:rPr lang="en-US" altLang="ja-JP" sz="800" dirty="0" err="1"/>
              <a:t>Gasline</a:t>
            </a:r>
            <a:r>
              <a:rPr lang="en-US" altLang="ja-JP" sz="800" dirty="0"/>
              <a:t> PIC : Using bike and have taken picture / Car-</a:t>
            </a:r>
            <a:r>
              <a:rPr lang="en-US" altLang="ja-JP" sz="800" dirty="0" err="1"/>
              <a:t>Gasline</a:t>
            </a:r>
            <a:r>
              <a:rPr lang="en-US" altLang="ja-JP" sz="800" dirty="0"/>
              <a:t> No PIC : Using car and have not taken picture</a:t>
            </a:r>
          </a:p>
          <a:p>
            <a:pPr marL="0" indent="0">
              <a:lnSpc>
                <a:spcPct val="100000"/>
              </a:lnSpc>
              <a:spcBef>
                <a:spcPts val="200"/>
              </a:spcBef>
              <a:buNone/>
            </a:pPr>
            <a:r>
              <a:rPr lang="en-US" altLang="ja-JP" sz="800" dirty="0"/>
              <a:t>            Bike-</a:t>
            </a:r>
            <a:r>
              <a:rPr lang="en-US" altLang="ja-JP" sz="800" dirty="0" err="1"/>
              <a:t>Gasline</a:t>
            </a:r>
            <a:r>
              <a:rPr lang="en-US" altLang="ja-JP" sz="800" dirty="0"/>
              <a:t> No PIC : Using bike and have not taken picture / m-Flow : Using m-Flow / High way : Using High way</a:t>
            </a:r>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a:p>
            <a:pPr marL="0" indent="0">
              <a:lnSpc>
                <a:spcPct val="100000"/>
              </a:lnSpc>
              <a:spcBef>
                <a:spcPts val="200"/>
              </a:spcBef>
              <a:buNone/>
            </a:pPr>
            <a:endParaRPr lang="en-US" altLang="ja-JP" sz="800" dirty="0"/>
          </a:p>
        </p:txBody>
      </p:sp>
      <p:pic>
        <p:nvPicPr>
          <p:cNvPr id="6" name="図 5">
            <a:extLst>
              <a:ext uri="{FF2B5EF4-FFF2-40B4-BE49-F238E27FC236}">
                <a16:creationId xmlns:a16="http://schemas.microsoft.com/office/drawing/2014/main" id="{34D00BB1-40A3-F8DF-79B8-835FFC1DC6AA}"/>
              </a:ext>
            </a:extLst>
          </p:cNvPr>
          <p:cNvPicPr>
            <a:picLocks noChangeAspect="1"/>
          </p:cNvPicPr>
          <p:nvPr/>
        </p:nvPicPr>
        <p:blipFill rotWithShape="1">
          <a:blip r:embed="rId2"/>
          <a:srcRect b="60086"/>
          <a:stretch/>
        </p:blipFill>
        <p:spPr>
          <a:xfrm>
            <a:off x="337344" y="1977326"/>
            <a:ext cx="11702864" cy="1886013"/>
          </a:xfrm>
          <a:prstGeom prst="rect">
            <a:avLst/>
          </a:prstGeom>
        </p:spPr>
      </p:pic>
      <p:sp>
        <p:nvSpPr>
          <p:cNvPr id="7" name="二等辺三角形 6">
            <a:extLst>
              <a:ext uri="{FF2B5EF4-FFF2-40B4-BE49-F238E27FC236}">
                <a16:creationId xmlns:a16="http://schemas.microsoft.com/office/drawing/2014/main" id="{4E3995C5-2E74-7305-FE99-6613B51EDFF2}"/>
              </a:ext>
            </a:extLst>
          </p:cNvPr>
          <p:cNvSpPr/>
          <p:nvPr/>
        </p:nvSpPr>
        <p:spPr>
          <a:xfrm>
            <a:off x="11931861" y="71439"/>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9</a:t>
            </a:r>
            <a:endParaRPr kumimoji="1" lang="ja-JP" altLang="en-US" sz="800" dirty="0">
              <a:solidFill>
                <a:schemeClr val="tx1"/>
              </a:solidFill>
            </a:endParaRPr>
          </a:p>
        </p:txBody>
      </p:sp>
    </p:spTree>
    <p:extLst>
      <p:ext uri="{BB962C8B-B14F-4D97-AF65-F5344CB8AC3E}">
        <p14:creationId xmlns:p14="http://schemas.microsoft.com/office/powerpoint/2010/main" val="17279303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13</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1-7. Travel allowance &amp; Accommodation fees</a:t>
            </a:r>
            <a:endParaRPr lang="en-US" altLang="ja-JP" sz="3600" dirty="0"/>
          </a:p>
        </p:txBody>
      </p:sp>
      <p:graphicFrame>
        <p:nvGraphicFramePr>
          <p:cNvPr id="3" name="オブジェクト 2">
            <a:extLst>
              <a:ext uri="{FF2B5EF4-FFF2-40B4-BE49-F238E27FC236}">
                <a16:creationId xmlns:a16="http://schemas.microsoft.com/office/drawing/2014/main" id="{70BE6C79-1E1D-B724-59B8-5D0CC260ADE7}"/>
              </a:ext>
            </a:extLst>
          </p:cNvPr>
          <p:cNvGraphicFramePr>
            <a:graphicFrameLocks noChangeAspect="1"/>
          </p:cNvGraphicFramePr>
          <p:nvPr>
            <p:extLst>
              <p:ext uri="{D42A27DB-BD31-4B8C-83A1-F6EECF244321}">
                <p14:modId xmlns:p14="http://schemas.microsoft.com/office/powerpoint/2010/main" val="282470497"/>
              </p:ext>
            </p:extLst>
          </p:nvPr>
        </p:nvGraphicFramePr>
        <p:xfrm>
          <a:off x="559330" y="983191"/>
          <a:ext cx="9517062" cy="4397375"/>
        </p:xfrm>
        <a:graphic>
          <a:graphicData uri="http://schemas.openxmlformats.org/presentationml/2006/ole">
            <mc:AlternateContent xmlns:mc="http://schemas.openxmlformats.org/markup-compatibility/2006">
              <mc:Choice xmlns:v="urn:schemas-microsoft-com:vml" Requires="v">
                <p:oleObj name="Worksheet" r:id="rId2" imgW="9517519" imgH="4396832" progId="Excel.Sheet.12">
                  <p:embed/>
                </p:oleObj>
              </mc:Choice>
              <mc:Fallback>
                <p:oleObj name="Worksheet" r:id="rId2" imgW="9517519" imgH="4396832" progId="Excel.Sheet.12">
                  <p:embed/>
                  <p:pic>
                    <p:nvPicPr>
                      <p:cNvPr id="0" name=""/>
                      <p:cNvPicPr/>
                      <p:nvPr/>
                    </p:nvPicPr>
                    <p:blipFill>
                      <a:blip r:embed="rId3"/>
                      <a:stretch>
                        <a:fillRect/>
                      </a:stretch>
                    </p:blipFill>
                    <p:spPr>
                      <a:xfrm>
                        <a:off x="559330" y="983191"/>
                        <a:ext cx="9517062" cy="4397375"/>
                      </a:xfrm>
                      <a:prstGeom prst="rect">
                        <a:avLst/>
                      </a:prstGeom>
                    </p:spPr>
                  </p:pic>
                </p:oleObj>
              </mc:Fallback>
            </mc:AlternateContent>
          </a:graphicData>
        </a:graphic>
      </p:graphicFrame>
      <p:sp>
        <p:nvSpPr>
          <p:cNvPr id="2" name="二等辺三角形 1">
            <a:extLst>
              <a:ext uri="{FF2B5EF4-FFF2-40B4-BE49-F238E27FC236}">
                <a16:creationId xmlns:a16="http://schemas.microsoft.com/office/drawing/2014/main" id="{CA22905C-18FA-65F0-16E0-65FE74E265D8}"/>
              </a:ext>
            </a:extLst>
          </p:cNvPr>
          <p:cNvSpPr/>
          <p:nvPr/>
        </p:nvSpPr>
        <p:spPr>
          <a:xfrm>
            <a:off x="11931861" y="71439"/>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9</a:t>
            </a:r>
            <a:endParaRPr kumimoji="1" lang="ja-JP" altLang="en-US" sz="800" dirty="0">
              <a:solidFill>
                <a:schemeClr val="tx1"/>
              </a:solidFill>
            </a:endParaRPr>
          </a:p>
        </p:txBody>
      </p:sp>
    </p:spTree>
    <p:extLst>
      <p:ext uri="{BB962C8B-B14F-4D97-AF65-F5344CB8AC3E}">
        <p14:creationId xmlns:p14="http://schemas.microsoft.com/office/powerpoint/2010/main" val="3183140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14</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1-99. </a:t>
            </a:r>
            <a:r>
              <a:rPr lang="en-US" altLang="ja-JP" sz="3600" dirty="0"/>
              <a:t>Other rules</a:t>
            </a:r>
          </a:p>
        </p:txBody>
      </p:sp>
      <p:sp>
        <p:nvSpPr>
          <p:cNvPr id="8" name="字幕 2">
            <a:extLst>
              <a:ext uri="{FF2B5EF4-FFF2-40B4-BE49-F238E27FC236}">
                <a16:creationId xmlns:a16="http://schemas.microsoft.com/office/drawing/2014/main" id="{0FF565D3-769C-4533-9506-7A8C0F4074A8}"/>
              </a:ext>
            </a:extLst>
          </p:cNvPr>
          <p:cNvSpPr txBox="1">
            <a:spLocks/>
          </p:cNvSpPr>
          <p:nvPr/>
        </p:nvSpPr>
        <p:spPr>
          <a:xfrm>
            <a:off x="454573" y="750055"/>
            <a:ext cx="11517312" cy="561166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600" dirty="0"/>
              <a:t>Please use ".zip" for compressed files.</a:t>
            </a:r>
          </a:p>
          <a:p>
            <a:pPr marL="0" indent="0">
              <a:lnSpc>
                <a:spcPct val="100000"/>
              </a:lnSpc>
              <a:spcBef>
                <a:spcPts val="200"/>
              </a:spcBef>
              <a:buNone/>
            </a:pPr>
            <a:r>
              <a:rPr lang="en-US" altLang="ja-JP" sz="1600" dirty="0"/>
              <a:t>".</a:t>
            </a:r>
            <a:r>
              <a:rPr lang="en-US" altLang="ja-JP" sz="1600" dirty="0" err="1"/>
              <a:t>rar</a:t>
            </a:r>
            <a:r>
              <a:rPr lang="en-US" altLang="ja-JP" sz="1600" dirty="0"/>
              <a:t>" is prohibited.</a:t>
            </a:r>
          </a:p>
          <a:p>
            <a:pPr marL="0" indent="0">
              <a:lnSpc>
                <a:spcPct val="100000"/>
              </a:lnSpc>
              <a:spcBef>
                <a:spcPts val="200"/>
              </a:spcBef>
              <a:buNone/>
            </a:pPr>
            <a:endParaRPr lang="en-US" altLang="ja-JP" sz="1600" dirty="0"/>
          </a:p>
          <a:p>
            <a:pPr marL="0" indent="0">
              <a:lnSpc>
                <a:spcPct val="100000"/>
              </a:lnSpc>
              <a:spcBef>
                <a:spcPts val="200"/>
              </a:spcBef>
              <a:buNone/>
            </a:pPr>
            <a:r>
              <a:rPr lang="en-US" altLang="ja-JP" sz="1600" dirty="0">
                <a:solidFill>
                  <a:schemeClr val="tx1"/>
                </a:solidFill>
              </a:rPr>
              <a:t>Regarding how to order drinks when customers come, they will be able to order from the link below.</a:t>
            </a:r>
            <a:endParaRPr lang="en-US" altLang="ja-JP" sz="1600" dirty="0">
              <a:solidFill>
                <a:srgbClr val="6EAC1C"/>
              </a:solidFill>
              <a:hlinkClick r:id="rId2">
                <a:extLst>
                  <a:ext uri="{A12FA001-AC4F-418D-AE19-62706E023703}">
                    <ahyp:hlinkClr xmlns:ahyp="http://schemas.microsoft.com/office/drawing/2018/hyperlinkcolor" val="tx"/>
                  </a:ext>
                </a:extLst>
              </a:hlinkClick>
            </a:endParaRPr>
          </a:p>
          <a:p>
            <a:pPr marL="0" indent="0">
              <a:lnSpc>
                <a:spcPct val="100000"/>
              </a:lnSpc>
              <a:spcBef>
                <a:spcPts val="200"/>
              </a:spcBef>
              <a:buNone/>
            </a:pPr>
            <a:r>
              <a:rPr lang="en-US" altLang="ja-JP" sz="1600" dirty="0">
                <a:solidFill>
                  <a:srgbClr val="6EAC1C"/>
                </a:solidFill>
                <a:hlinkClick r:id="rId2">
                  <a:extLst>
                    <a:ext uri="{A12FA001-AC4F-418D-AE19-62706E023703}">
                      <ahyp:hlinkClr xmlns:ahyp="http://schemas.microsoft.com/office/drawing/2018/hyperlinkcolor" val="tx"/>
                    </a:ext>
                  </a:extLst>
                </a:hlinkClick>
              </a:rPr>
              <a:t>https://tom-demo-01.proen.app.ruk-com.cloud/drink-order/</a:t>
            </a:r>
            <a:endParaRPr lang="en-US" altLang="ja-JP" sz="1600" dirty="0"/>
          </a:p>
          <a:p>
            <a:pPr marL="0" indent="0">
              <a:lnSpc>
                <a:spcPct val="100000"/>
              </a:lnSpc>
              <a:spcBef>
                <a:spcPts val="200"/>
              </a:spcBef>
              <a:buNone/>
            </a:pPr>
            <a:endParaRPr lang="en-US" altLang="ja-JP" sz="1600" dirty="0"/>
          </a:p>
          <a:p>
            <a:pPr marL="0" indent="0">
              <a:lnSpc>
                <a:spcPct val="100000"/>
              </a:lnSpc>
              <a:spcBef>
                <a:spcPts val="200"/>
              </a:spcBef>
              <a:buNone/>
            </a:pPr>
            <a:endParaRPr lang="en-US" altLang="ja-JP" sz="1600" dirty="0"/>
          </a:p>
          <a:p>
            <a:pPr marL="0" indent="0">
              <a:lnSpc>
                <a:spcPct val="100000"/>
              </a:lnSpc>
              <a:spcBef>
                <a:spcPts val="200"/>
              </a:spcBef>
              <a:buNone/>
            </a:pPr>
            <a:endParaRPr lang="en-US" altLang="ja-JP" sz="1600" dirty="0"/>
          </a:p>
        </p:txBody>
      </p:sp>
    </p:spTree>
    <p:extLst>
      <p:ext uri="{BB962C8B-B14F-4D97-AF65-F5344CB8AC3E}">
        <p14:creationId xmlns:p14="http://schemas.microsoft.com/office/powerpoint/2010/main" val="1747528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2</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r>
              <a:rPr lang="en-US" altLang="ja-JP" sz="3600" u="sng" dirty="0"/>
              <a:t>Contents</a:t>
            </a:r>
            <a:endParaRPr lang="ja-JP" altLang="en-US" sz="3600" u="sng" dirty="0"/>
          </a:p>
        </p:txBody>
      </p:sp>
      <p:sp>
        <p:nvSpPr>
          <p:cNvPr id="19" name="字幕 2">
            <a:extLst>
              <a:ext uri="{FF2B5EF4-FFF2-40B4-BE49-F238E27FC236}">
                <a16:creationId xmlns:a16="http://schemas.microsoft.com/office/drawing/2014/main" id="{CB98EBD5-5171-472D-8D85-74788C778D5C}"/>
              </a:ext>
            </a:extLst>
          </p:cNvPr>
          <p:cNvSpPr txBox="1">
            <a:spLocks/>
          </p:cNvSpPr>
          <p:nvPr/>
        </p:nvSpPr>
        <p:spPr>
          <a:xfrm>
            <a:off x="454573" y="894420"/>
            <a:ext cx="11517312" cy="535788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457200" indent="-457200">
              <a:lnSpc>
                <a:spcPct val="100000"/>
              </a:lnSpc>
              <a:spcBef>
                <a:spcPts val="200"/>
              </a:spcBef>
              <a:buClrTx/>
              <a:buFont typeface="Calibri" panose="020F0502020204030204" pitchFamily="34" charset="0"/>
              <a:buAutoNum type="arabicPeriod"/>
            </a:pPr>
            <a:r>
              <a:rPr lang="en-US" altLang="ja-JP" sz="2400" dirty="0"/>
              <a:t>Company rule</a:t>
            </a:r>
          </a:p>
          <a:p>
            <a:pPr marL="292608" lvl="1" indent="0">
              <a:lnSpc>
                <a:spcPct val="100000"/>
              </a:lnSpc>
              <a:buClrTx/>
              <a:buNone/>
            </a:pPr>
            <a:r>
              <a:rPr lang="en-US" altLang="ja-JP" sz="2200" dirty="0"/>
              <a:t>1-1. Weekly meeting</a:t>
            </a:r>
          </a:p>
          <a:p>
            <a:pPr marL="292608" lvl="1" indent="0">
              <a:lnSpc>
                <a:spcPct val="100000"/>
              </a:lnSpc>
              <a:buClrTx/>
              <a:buNone/>
            </a:pPr>
            <a:r>
              <a:rPr lang="en-US" altLang="ja-JP" sz="2200" dirty="0"/>
              <a:t>1-2. Schedule management</a:t>
            </a:r>
          </a:p>
          <a:p>
            <a:pPr marL="292608" lvl="1" indent="0">
              <a:lnSpc>
                <a:spcPct val="100000"/>
              </a:lnSpc>
              <a:buClrTx/>
              <a:buNone/>
            </a:pPr>
            <a:r>
              <a:rPr lang="en-US" altLang="ja-JP" sz="2200" dirty="0"/>
              <a:t>1-3. Meeting Minutes</a:t>
            </a:r>
          </a:p>
          <a:p>
            <a:pPr marL="292608" lvl="1" indent="0">
              <a:lnSpc>
                <a:spcPct val="100000"/>
              </a:lnSpc>
              <a:buClrTx/>
              <a:buNone/>
            </a:pPr>
            <a:r>
              <a:rPr lang="en-US" altLang="ja-JP" sz="2200" dirty="0"/>
              <a:t>1-4. Technical regular meeting</a:t>
            </a:r>
          </a:p>
          <a:p>
            <a:pPr marL="292608" lvl="1" indent="0">
              <a:lnSpc>
                <a:spcPct val="100000"/>
              </a:lnSpc>
              <a:buClrTx/>
              <a:buNone/>
            </a:pPr>
            <a:r>
              <a:rPr lang="en-US" altLang="ja-JP" sz="2200" dirty="0"/>
              <a:t>1-5. Project management</a:t>
            </a:r>
          </a:p>
          <a:p>
            <a:pPr marL="292608" lvl="1" indent="0">
              <a:lnSpc>
                <a:spcPct val="100000"/>
              </a:lnSpc>
              <a:buClrTx/>
              <a:buNone/>
            </a:pPr>
            <a:r>
              <a:rPr lang="en-US" altLang="ja-JP" sz="2200" dirty="0"/>
              <a:t>1-6. Transportation expense rules</a:t>
            </a:r>
          </a:p>
          <a:p>
            <a:pPr marL="292608" lvl="1" indent="0">
              <a:lnSpc>
                <a:spcPct val="100000"/>
              </a:lnSpc>
              <a:buClrTx/>
              <a:buNone/>
            </a:pPr>
            <a:r>
              <a:rPr lang="en-US" altLang="ja-JP" sz="2200" dirty="0"/>
              <a:t>1-7. Travel allowance &amp; Accommodation fees</a:t>
            </a:r>
          </a:p>
          <a:p>
            <a:pPr marL="292608" lvl="1" indent="0">
              <a:lnSpc>
                <a:spcPct val="100000"/>
              </a:lnSpc>
              <a:buClrTx/>
              <a:buNone/>
            </a:pPr>
            <a:r>
              <a:rPr lang="en-US" altLang="ja-JP" sz="2200" dirty="0"/>
              <a:t>1-99. Other rules</a:t>
            </a:r>
          </a:p>
          <a:p>
            <a:pPr marL="806958" lvl="1" indent="-514350">
              <a:lnSpc>
                <a:spcPct val="100000"/>
              </a:lnSpc>
              <a:buClrTx/>
              <a:buFont typeface="+mj-lt"/>
              <a:buAutoNum type="romanLcPeriod"/>
            </a:pPr>
            <a:endParaRPr lang="en-US" altLang="ja-JP" sz="2200" dirty="0"/>
          </a:p>
        </p:txBody>
      </p:sp>
      <p:sp>
        <p:nvSpPr>
          <p:cNvPr id="2" name="二等辺三角形 1">
            <a:extLst>
              <a:ext uri="{FF2B5EF4-FFF2-40B4-BE49-F238E27FC236}">
                <a16:creationId xmlns:a16="http://schemas.microsoft.com/office/drawing/2014/main" id="{A4374996-55A2-FECE-E6D8-81FF1804714F}"/>
              </a:ext>
            </a:extLst>
          </p:cNvPr>
          <p:cNvSpPr/>
          <p:nvPr/>
        </p:nvSpPr>
        <p:spPr>
          <a:xfrm>
            <a:off x="4876800" y="3482274"/>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9</a:t>
            </a:r>
            <a:endParaRPr kumimoji="1" lang="ja-JP" altLang="en-US" sz="800" dirty="0">
              <a:solidFill>
                <a:schemeClr val="tx1"/>
              </a:solidFill>
            </a:endParaRPr>
          </a:p>
        </p:txBody>
      </p:sp>
      <p:sp>
        <p:nvSpPr>
          <p:cNvPr id="3" name="二等辺三角形 2">
            <a:extLst>
              <a:ext uri="{FF2B5EF4-FFF2-40B4-BE49-F238E27FC236}">
                <a16:creationId xmlns:a16="http://schemas.microsoft.com/office/drawing/2014/main" id="{AC3BE083-BA5A-75AB-02C6-CC51F6B539A6}"/>
              </a:ext>
            </a:extLst>
          </p:cNvPr>
          <p:cNvSpPr/>
          <p:nvPr/>
        </p:nvSpPr>
        <p:spPr>
          <a:xfrm>
            <a:off x="6111629" y="3897141"/>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800" dirty="0">
                <a:solidFill>
                  <a:schemeClr val="tx1"/>
                </a:solidFill>
              </a:rPr>
              <a:t>9</a:t>
            </a:r>
            <a:endParaRPr kumimoji="1" lang="ja-JP" altLang="en-US" sz="800" dirty="0">
              <a:solidFill>
                <a:schemeClr val="tx1"/>
              </a:solidFill>
            </a:endParaRPr>
          </a:p>
        </p:txBody>
      </p:sp>
      <p:sp>
        <p:nvSpPr>
          <p:cNvPr id="6" name="二等辺三角形 5">
            <a:extLst>
              <a:ext uri="{FF2B5EF4-FFF2-40B4-BE49-F238E27FC236}">
                <a16:creationId xmlns:a16="http://schemas.microsoft.com/office/drawing/2014/main" id="{6F1F837C-38EB-DFBA-1337-1F9ACDB68883}"/>
              </a:ext>
            </a:extLst>
          </p:cNvPr>
          <p:cNvSpPr/>
          <p:nvPr/>
        </p:nvSpPr>
        <p:spPr>
          <a:xfrm>
            <a:off x="5216768" y="3482274"/>
            <a:ext cx="203200" cy="182179"/>
          </a:xfrm>
          <a:prstGeom prst="triangle">
            <a:avLst/>
          </a:prstGeom>
          <a:solidFill>
            <a:srgbClr val="FFFF00"/>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300" dirty="0">
                <a:solidFill>
                  <a:schemeClr val="tx1"/>
                </a:solidFill>
              </a:rPr>
              <a:t>10</a:t>
            </a:r>
            <a:endParaRPr kumimoji="1" lang="ja-JP" altLang="en-US" sz="300" dirty="0">
              <a:solidFill>
                <a:schemeClr val="tx1"/>
              </a:solidFill>
            </a:endParaRPr>
          </a:p>
        </p:txBody>
      </p:sp>
    </p:spTree>
    <p:extLst>
      <p:ext uri="{BB962C8B-B14F-4D97-AF65-F5344CB8AC3E}">
        <p14:creationId xmlns:p14="http://schemas.microsoft.com/office/powerpoint/2010/main" val="1729301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3</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1-1. </a:t>
            </a:r>
            <a:r>
              <a:rPr lang="en-US" altLang="ja-JP" sz="3600" dirty="0"/>
              <a:t>Monthly meeting &amp; Weekly meeting</a:t>
            </a:r>
          </a:p>
        </p:txBody>
      </p:sp>
      <p:sp>
        <p:nvSpPr>
          <p:cNvPr id="8" name="字幕 2">
            <a:extLst>
              <a:ext uri="{FF2B5EF4-FFF2-40B4-BE49-F238E27FC236}">
                <a16:creationId xmlns:a16="http://schemas.microsoft.com/office/drawing/2014/main" id="{0FF565D3-769C-4533-9506-7A8C0F4074A8}"/>
              </a:ext>
            </a:extLst>
          </p:cNvPr>
          <p:cNvSpPr txBox="1">
            <a:spLocks/>
          </p:cNvSpPr>
          <p:nvPr/>
        </p:nvSpPr>
        <p:spPr>
          <a:xfrm>
            <a:off x="454573" y="750055"/>
            <a:ext cx="11517312" cy="561166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400" dirty="0"/>
              <a:t>1.Overview</a:t>
            </a:r>
          </a:p>
          <a:p>
            <a:pPr marL="0" indent="0">
              <a:lnSpc>
                <a:spcPct val="100000"/>
              </a:lnSpc>
              <a:spcBef>
                <a:spcPts val="200"/>
              </a:spcBef>
              <a:buNone/>
            </a:pPr>
            <a:r>
              <a:rPr lang="en-US" altLang="ja-JP" sz="1400" dirty="0"/>
              <a:t>  Hold regular Meetings.</a:t>
            </a:r>
          </a:p>
          <a:p>
            <a:pPr marL="0" indent="0">
              <a:lnSpc>
                <a:spcPct val="100000"/>
              </a:lnSpc>
              <a:spcBef>
                <a:spcPts val="200"/>
              </a:spcBef>
              <a:buNone/>
            </a:pPr>
            <a:r>
              <a:rPr lang="en-US" altLang="ja-JP" sz="1400" dirty="0"/>
              <a:t>2. Meeting</a:t>
            </a:r>
          </a:p>
          <a:p>
            <a:pPr marL="0" indent="0">
              <a:lnSpc>
                <a:spcPct val="100000"/>
              </a:lnSpc>
              <a:spcBef>
                <a:spcPts val="200"/>
              </a:spcBef>
              <a:buNone/>
            </a:pPr>
            <a:r>
              <a:rPr lang="en-US" altLang="ja-JP" sz="1400" dirty="0"/>
              <a:t>Weekly : Every Monday 08:15 Start 08:45 Fin: MS Teams</a:t>
            </a:r>
          </a:p>
          <a:p>
            <a:pPr marL="0" indent="0">
              <a:lnSpc>
                <a:spcPct val="100000"/>
              </a:lnSpc>
              <a:spcBef>
                <a:spcPts val="200"/>
              </a:spcBef>
              <a:buNone/>
            </a:pPr>
            <a:r>
              <a:rPr lang="en-US" altLang="ja-JP" sz="700" u="sng" dirty="0">
                <a:solidFill>
                  <a:srgbClr val="0563C1"/>
                </a:solidFill>
                <a:effectLst/>
                <a:latin typeface="游ゴシック" panose="020B0400000000000000" pitchFamily="50" charset="-128"/>
                <a:cs typeface="Calibri" panose="020F0502020204030204" pitchFamily="34" charset="0"/>
                <a:hlinkClick r:id="rId2"/>
              </a:rPr>
              <a:t>https://teams.microsoft.com/l/meetup-join/19%3a4OsVjOUiVLJbl2eI48B3Ksl2Hnz7K-BpnWoy-xYV0f81%40thread.tacv2/1664154797805?context=%7b%22Tid%22%3a%221581cc7a-3f7e-407b-a64b-1d8fff9333af%22%2c%22Oid%22%3a%22060cdeff-6f5c-4d70-9ec0-ba80da110752%22%7d</a:t>
            </a:r>
            <a:endParaRPr lang="en-US" altLang="ja-JP" sz="700" dirty="0"/>
          </a:p>
          <a:p>
            <a:pPr marL="0" indent="0">
              <a:lnSpc>
                <a:spcPct val="100000"/>
              </a:lnSpc>
              <a:spcBef>
                <a:spcPts val="200"/>
              </a:spcBef>
              <a:buNone/>
            </a:pPr>
            <a:r>
              <a:rPr lang="en-US" altLang="ja-JP" sz="1400" dirty="0">
                <a:solidFill>
                  <a:srgbClr val="FF0000"/>
                </a:solidFill>
              </a:rPr>
              <a:t>* 1 week schedule confirmation : Please update your schedule.</a:t>
            </a:r>
          </a:p>
        </p:txBody>
      </p:sp>
      <p:pic>
        <p:nvPicPr>
          <p:cNvPr id="3" name="図 2">
            <a:extLst>
              <a:ext uri="{FF2B5EF4-FFF2-40B4-BE49-F238E27FC236}">
                <a16:creationId xmlns:a16="http://schemas.microsoft.com/office/drawing/2014/main" id="{DE42AAAF-C596-A3FE-F161-02FF9813DB49}"/>
              </a:ext>
            </a:extLst>
          </p:cNvPr>
          <p:cNvPicPr>
            <a:picLocks noChangeAspect="1"/>
          </p:cNvPicPr>
          <p:nvPr/>
        </p:nvPicPr>
        <p:blipFill>
          <a:blip r:embed="rId3"/>
          <a:stretch>
            <a:fillRect/>
          </a:stretch>
        </p:blipFill>
        <p:spPr>
          <a:xfrm>
            <a:off x="454573" y="2590429"/>
            <a:ext cx="6604000" cy="3589674"/>
          </a:xfrm>
          <a:prstGeom prst="rect">
            <a:avLst/>
          </a:prstGeom>
        </p:spPr>
      </p:pic>
    </p:spTree>
    <p:extLst>
      <p:ext uri="{BB962C8B-B14F-4D97-AF65-F5344CB8AC3E}">
        <p14:creationId xmlns:p14="http://schemas.microsoft.com/office/powerpoint/2010/main" val="3152188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extLst>
              <a:ext uri="{FF2B5EF4-FFF2-40B4-BE49-F238E27FC236}">
                <a16:creationId xmlns:a16="http://schemas.microsoft.com/office/drawing/2014/main" id="{1E484D15-BBE7-2AEF-D55C-1CD6243EB783}"/>
              </a:ext>
            </a:extLst>
          </p:cNvPr>
          <p:cNvSpPr txBox="1"/>
          <p:nvPr/>
        </p:nvSpPr>
        <p:spPr>
          <a:xfrm>
            <a:off x="9750350" y="3245082"/>
            <a:ext cx="2308787" cy="2246769"/>
          </a:xfrm>
          <a:prstGeom prst="rect">
            <a:avLst/>
          </a:prstGeom>
          <a:solidFill>
            <a:schemeClr val="accent6">
              <a:lumMod val="20000"/>
              <a:lumOff val="80000"/>
            </a:schemeClr>
          </a:solidFill>
        </p:spPr>
        <p:txBody>
          <a:bodyPr wrap="square">
            <a:spAutoFit/>
          </a:bodyPr>
          <a:lstStyle/>
          <a:p>
            <a:endParaRPr lang="en-US" altLang="ja-JP" sz="1400" dirty="0"/>
          </a:p>
          <a:p>
            <a:endParaRPr lang="en-US" altLang="ja-JP" sz="1400" dirty="0"/>
          </a:p>
          <a:p>
            <a:endParaRPr lang="en-US" altLang="ja-JP" sz="1400" dirty="0"/>
          </a:p>
          <a:p>
            <a:endParaRPr lang="en-US" altLang="ja-JP" sz="1400" dirty="0"/>
          </a:p>
          <a:p>
            <a:endParaRPr lang="en-US" altLang="ja-JP" sz="1400" dirty="0"/>
          </a:p>
          <a:p>
            <a:endParaRPr lang="en-US" altLang="ja-JP" sz="1400" dirty="0"/>
          </a:p>
          <a:p>
            <a:endParaRPr lang="en-US" altLang="ja-JP" sz="1400" dirty="0"/>
          </a:p>
          <a:p>
            <a:endParaRPr lang="en-US" altLang="ja-JP" sz="1400" dirty="0"/>
          </a:p>
          <a:p>
            <a:endParaRPr lang="en-US" altLang="ja-JP" sz="1400" dirty="0"/>
          </a:p>
          <a:p>
            <a:endParaRPr lang="ja-JP" altLang="en-US" sz="1400" dirty="0"/>
          </a:p>
        </p:txBody>
      </p:sp>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4</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1-2. </a:t>
            </a:r>
            <a:r>
              <a:rPr lang="en-US" altLang="ja-JP" sz="3600" dirty="0"/>
              <a:t>Schedule management</a:t>
            </a:r>
          </a:p>
        </p:txBody>
      </p:sp>
      <p:sp>
        <p:nvSpPr>
          <p:cNvPr id="19" name="字幕 2">
            <a:extLst>
              <a:ext uri="{FF2B5EF4-FFF2-40B4-BE49-F238E27FC236}">
                <a16:creationId xmlns:a16="http://schemas.microsoft.com/office/drawing/2014/main" id="{CB98EBD5-5171-472D-8D85-74788C778D5C}"/>
              </a:ext>
            </a:extLst>
          </p:cNvPr>
          <p:cNvSpPr txBox="1">
            <a:spLocks/>
          </p:cNvSpPr>
          <p:nvPr/>
        </p:nvSpPr>
        <p:spPr>
          <a:xfrm>
            <a:off x="454573" y="894420"/>
            <a:ext cx="11517312" cy="4943672"/>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400" dirty="0"/>
              <a:t>1.Overview</a:t>
            </a:r>
          </a:p>
          <a:p>
            <a:pPr marL="0" indent="0">
              <a:lnSpc>
                <a:spcPct val="100000"/>
              </a:lnSpc>
              <a:spcBef>
                <a:spcPts val="200"/>
              </a:spcBef>
              <a:buNone/>
            </a:pPr>
            <a:r>
              <a:rPr lang="en-US" altLang="ja-JP" sz="1400" dirty="0"/>
              <a:t>   Rules for going out. Describe where to go, who to meet, and what to do in the Schedule.</a:t>
            </a:r>
            <a:r>
              <a:rPr lang="ja-JP" altLang="en-US" sz="1400" dirty="0"/>
              <a:t>　</a:t>
            </a:r>
            <a:endParaRPr lang="en-US" altLang="ja-JP" sz="1400" dirty="0"/>
          </a:p>
          <a:p>
            <a:pPr marL="0" indent="0">
              <a:lnSpc>
                <a:spcPct val="100000"/>
              </a:lnSpc>
              <a:spcBef>
                <a:spcPts val="200"/>
              </a:spcBef>
              <a:buNone/>
            </a:pPr>
            <a:r>
              <a:rPr lang="en-US" altLang="ja-JP" sz="1400" dirty="0"/>
              <a:t>   Please provide information about the tasks you are doing.</a:t>
            </a:r>
          </a:p>
          <a:p>
            <a:pPr marL="0" indent="0">
              <a:lnSpc>
                <a:spcPct val="100000"/>
              </a:lnSpc>
              <a:spcBef>
                <a:spcPts val="200"/>
              </a:spcBef>
              <a:buNone/>
            </a:pPr>
            <a:r>
              <a:rPr lang="en-US" altLang="ja-JP" sz="1400" dirty="0"/>
              <a:t>2.How to write</a:t>
            </a:r>
          </a:p>
          <a:p>
            <a:pPr marL="0" indent="0">
              <a:lnSpc>
                <a:spcPct val="100000"/>
              </a:lnSpc>
              <a:spcBef>
                <a:spcPts val="200"/>
              </a:spcBef>
              <a:buNone/>
            </a:pPr>
            <a:r>
              <a:rPr lang="en-US" altLang="ja-JP" sz="1400" dirty="0"/>
              <a:t> 2-1-1. Record information with customers. “Company name”, “Customer name”, “Agenda", "Place"</a:t>
            </a:r>
          </a:p>
          <a:p>
            <a:pPr marL="0" indent="0">
              <a:lnSpc>
                <a:spcPct val="100000"/>
              </a:lnSpc>
              <a:spcBef>
                <a:spcPts val="200"/>
              </a:spcBef>
              <a:buNone/>
            </a:pPr>
            <a:r>
              <a:rPr lang="en-US" altLang="ja-JP" sz="1400" dirty="0"/>
              <a:t>   Ex1) IEMT Mr. Kongkit meeting about traceability system at IEMT.</a:t>
            </a:r>
          </a:p>
          <a:p>
            <a:pPr marL="0" indent="0">
              <a:lnSpc>
                <a:spcPct val="100000"/>
              </a:lnSpc>
              <a:spcBef>
                <a:spcPts val="200"/>
              </a:spcBef>
              <a:buNone/>
            </a:pPr>
            <a:r>
              <a:rPr lang="en-US" altLang="ja-JP" sz="1400" dirty="0"/>
              <a:t>   Ex2) IEMT Mr. Kongkit online meeting about traceability system at MS teams.</a:t>
            </a:r>
          </a:p>
          <a:p>
            <a:pPr marL="0" indent="0">
              <a:lnSpc>
                <a:spcPct val="100000"/>
              </a:lnSpc>
              <a:spcBef>
                <a:spcPts val="200"/>
              </a:spcBef>
              <a:buNone/>
            </a:pPr>
            <a:r>
              <a:rPr lang="en-US" altLang="ja-JP" sz="1400" dirty="0"/>
              <a:t> 2-1-2. For tasks, please include “[Task]” , “Project customer name", “Project name", “Task name", and “Progress".</a:t>
            </a:r>
          </a:p>
          <a:p>
            <a:pPr marL="0" indent="0">
              <a:lnSpc>
                <a:spcPct val="100000"/>
              </a:lnSpc>
              <a:spcBef>
                <a:spcPts val="200"/>
              </a:spcBef>
              <a:buNone/>
            </a:pPr>
            <a:r>
              <a:rPr lang="en-US" altLang="ja-JP" sz="1400" dirty="0"/>
              <a:t>       </a:t>
            </a:r>
            <a:r>
              <a:rPr lang="en-US" altLang="ja-JP" sz="1400" dirty="0">
                <a:solidFill>
                  <a:srgbClr val="FF0000"/>
                </a:solidFill>
              </a:rPr>
              <a:t>*Please make settings for each hour.</a:t>
            </a:r>
          </a:p>
          <a:p>
            <a:pPr marL="0" indent="0">
              <a:lnSpc>
                <a:spcPct val="100000"/>
              </a:lnSpc>
              <a:spcBef>
                <a:spcPts val="200"/>
              </a:spcBef>
              <a:buNone/>
            </a:pPr>
            <a:r>
              <a:rPr lang="en-US" altLang="ja-JP" sz="1400" dirty="0"/>
              <a:t>   Ex1) [Task] IEMT traceability system for MC27 programming 3/5     </a:t>
            </a:r>
            <a:r>
              <a:rPr lang="en-US" altLang="ja-JP" sz="1400" dirty="0">
                <a:solidFill>
                  <a:srgbClr val="FF0000"/>
                </a:solidFill>
              </a:rPr>
              <a:t>*Day 3 of 5 days.   100% done in 5 days.</a:t>
            </a:r>
          </a:p>
          <a:p>
            <a:pPr marL="0" indent="0">
              <a:lnSpc>
                <a:spcPct val="100000"/>
              </a:lnSpc>
              <a:spcBef>
                <a:spcPts val="200"/>
              </a:spcBef>
              <a:buNone/>
            </a:pPr>
            <a:r>
              <a:rPr lang="en-US" altLang="ja-JP" sz="1400" dirty="0"/>
              <a:t>   Ex2) [Task] IEMT traceability system for MC27 Making proposal 1/2 </a:t>
            </a:r>
          </a:p>
          <a:p>
            <a:pPr marL="0" indent="0">
              <a:lnSpc>
                <a:spcPct val="100000"/>
              </a:lnSpc>
              <a:spcBef>
                <a:spcPts val="200"/>
              </a:spcBef>
              <a:buNone/>
            </a:pPr>
            <a:r>
              <a:rPr lang="en-US" altLang="ja-JP" sz="1400" dirty="0"/>
              <a:t>2-2. Leave early, be late, holiday.</a:t>
            </a:r>
          </a:p>
          <a:p>
            <a:pPr marL="0" indent="0">
              <a:lnSpc>
                <a:spcPct val="100000"/>
              </a:lnSpc>
              <a:spcBef>
                <a:spcPts val="200"/>
              </a:spcBef>
              <a:buNone/>
            </a:pPr>
            <a:r>
              <a:rPr lang="en-US" altLang="ja-JP" sz="1400" dirty="0"/>
              <a:t>  *Be late , Go home early </a:t>
            </a:r>
            <a:r>
              <a:rPr lang="en-US" altLang="ja-JP" sz="1400" b="1" dirty="0">
                <a:solidFill>
                  <a:srgbClr val="FF0000"/>
                </a:solidFill>
              </a:rPr>
              <a:t>*Report in advance by talking or telephone</a:t>
            </a:r>
          </a:p>
          <a:p>
            <a:pPr marL="0" indent="0">
              <a:lnSpc>
                <a:spcPct val="100000"/>
              </a:lnSpc>
              <a:spcBef>
                <a:spcPts val="200"/>
              </a:spcBef>
              <a:buNone/>
            </a:pPr>
            <a:r>
              <a:rPr lang="en-US" altLang="ja-JP" sz="1400" dirty="0"/>
              <a:t>  *Holiday ( Write the reason. Ex: Annual Leave , Sick Leave etc.) </a:t>
            </a:r>
            <a:r>
              <a:rPr lang="en-US" altLang="ja-JP" sz="1400" b="1" dirty="0">
                <a:solidFill>
                  <a:srgbClr val="FF0000"/>
                </a:solidFill>
              </a:rPr>
              <a:t>*Report in advance by talking or telephone</a:t>
            </a:r>
          </a:p>
          <a:p>
            <a:pPr marL="0" indent="0">
              <a:lnSpc>
                <a:spcPct val="100000"/>
              </a:lnSpc>
              <a:spcBef>
                <a:spcPts val="200"/>
              </a:spcBef>
              <a:buNone/>
            </a:pPr>
            <a:r>
              <a:rPr lang="en-US" altLang="ja-JP" sz="1400" dirty="0">
                <a:solidFill>
                  <a:schemeClr val="tx1"/>
                </a:solidFill>
              </a:rPr>
              <a:t>2-3. Weekly meeting Input by the week before. Reminder from </a:t>
            </a:r>
            <a:r>
              <a:rPr lang="en-US" altLang="ja-JP" sz="1400" dirty="0" err="1">
                <a:solidFill>
                  <a:schemeClr val="tx1"/>
                </a:solidFill>
              </a:rPr>
              <a:t>K.Nook</a:t>
            </a:r>
            <a:r>
              <a:rPr lang="en-US" altLang="ja-JP" sz="1400" dirty="0">
                <a:solidFill>
                  <a:schemeClr val="tx1"/>
                </a:solidFill>
              </a:rPr>
              <a:t> every Friday at 09:00</a:t>
            </a:r>
          </a:p>
          <a:p>
            <a:pPr marL="0" indent="0">
              <a:lnSpc>
                <a:spcPct val="100000"/>
              </a:lnSpc>
              <a:spcBef>
                <a:spcPts val="200"/>
              </a:spcBef>
              <a:buNone/>
            </a:pPr>
            <a:r>
              <a:rPr lang="en-US" altLang="ja-JP" sz="1400" dirty="0">
                <a:solidFill>
                  <a:schemeClr val="tx1"/>
                </a:solidFill>
              </a:rPr>
              <a:t>4. Absence</a:t>
            </a:r>
          </a:p>
          <a:p>
            <a:pPr marL="0" indent="0">
              <a:lnSpc>
                <a:spcPct val="100000"/>
              </a:lnSpc>
              <a:spcBef>
                <a:spcPts val="200"/>
              </a:spcBef>
              <a:buNone/>
            </a:pPr>
            <a:r>
              <a:rPr lang="en-US" altLang="ja-JP" sz="1400" dirty="0">
                <a:solidFill>
                  <a:schemeClr val="tx1"/>
                </a:solidFill>
              </a:rPr>
              <a:t> In case of absence, contact Nozaki before the start of the meeting.</a:t>
            </a:r>
          </a:p>
          <a:p>
            <a:pPr marL="0" indent="0">
              <a:lnSpc>
                <a:spcPct val="100000"/>
              </a:lnSpc>
              <a:spcBef>
                <a:spcPts val="200"/>
              </a:spcBef>
              <a:buNone/>
            </a:pPr>
            <a:endParaRPr lang="en-US" altLang="ja-JP" sz="1400" dirty="0"/>
          </a:p>
        </p:txBody>
      </p:sp>
      <p:pic>
        <p:nvPicPr>
          <p:cNvPr id="6" name="図 5">
            <a:extLst>
              <a:ext uri="{FF2B5EF4-FFF2-40B4-BE49-F238E27FC236}">
                <a16:creationId xmlns:a16="http://schemas.microsoft.com/office/drawing/2014/main" id="{C2E8B66E-5B35-4BFC-E181-DCDF4168E0BA}"/>
              </a:ext>
            </a:extLst>
          </p:cNvPr>
          <p:cNvPicPr>
            <a:picLocks noChangeAspect="1"/>
          </p:cNvPicPr>
          <p:nvPr/>
        </p:nvPicPr>
        <p:blipFill>
          <a:blip r:embed="rId2"/>
          <a:stretch>
            <a:fillRect/>
          </a:stretch>
        </p:blipFill>
        <p:spPr>
          <a:xfrm>
            <a:off x="10513351" y="4453002"/>
            <a:ext cx="1398263" cy="791122"/>
          </a:xfrm>
          <a:prstGeom prst="rect">
            <a:avLst/>
          </a:prstGeom>
        </p:spPr>
      </p:pic>
      <p:sp>
        <p:nvSpPr>
          <p:cNvPr id="8" name="字幕 2">
            <a:extLst>
              <a:ext uri="{FF2B5EF4-FFF2-40B4-BE49-F238E27FC236}">
                <a16:creationId xmlns:a16="http://schemas.microsoft.com/office/drawing/2014/main" id="{7EA364FA-ACE0-3FA6-163B-44BAACB7CE66}"/>
              </a:ext>
            </a:extLst>
          </p:cNvPr>
          <p:cNvSpPr txBox="1">
            <a:spLocks/>
          </p:cNvSpPr>
          <p:nvPr/>
        </p:nvSpPr>
        <p:spPr>
          <a:xfrm>
            <a:off x="9914838" y="3554043"/>
            <a:ext cx="518442" cy="53188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gn="ctr">
              <a:lnSpc>
                <a:spcPct val="100000"/>
              </a:lnSpc>
              <a:spcBef>
                <a:spcPts val="200"/>
              </a:spcBef>
              <a:buNone/>
            </a:pPr>
            <a:r>
              <a:rPr lang="ja-JP" altLang="en-US" sz="3200" dirty="0">
                <a:solidFill>
                  <a:srgbClr val="00B050"/>
                </a:solidFill>
              </a:rPr>
              <a:t>〇</a:t>
            </a:r>
            <a:endParaRPr lang="en-US" altLang="ja-JP" sz="3200" dirty="0">
              <a:solidFill>
                <a:srgbClr val="00B050"/>
              </a:solidFill>
            </a:endParaRPr>
          </a:p>
        </p:txBody>
      </p:sp>
      <p:sp>
        <p:nvSpPr>
          <p:cNvPr id="9" name="字幕 2">
            <a:extLst>
              <a:ext uri="{FF2B5EF4-FFF2-40B4-BE49-F238E27FC236}">
                <a16:creationId xmlns:a16="http://schemas.microsoft.com/office/drawing/2014/main" id="{391C927C-063A-60D9-A750-BDD1921B8D2F}"/>
              </a:ext>
            </a:extLst>
          </p:cNvPr>
          <p:cNvSpPr txBox="1">
            <a:spLocks/>
          </p:cNvSpPr>
          <p:nvPr/>
        </p:nvSpPr>
        <p:spPr>
          <a:xfrm>
            <a:off x="9900458" y="4582581"/>
            <a:ext cx="518442" cy="53188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gn="ctr">
              <a:lnSpc>
                <a:spcPct val="100000"/>
              </a:lnSpc>
              <a:spcBef>
                <a:spcPts val="200"/>
              </a:spcBef>
              <a:buNone/>
            </a:pPr>
            <a:r>
              <a:rPr lang="en-US" altLang="ja-JP" sz="3200" dirty="0">
                <a:solidFill>
                  <a:srgbClr val="FF0000"/>
                </a:solidFill>
              </a:rPr>
              <a:t>×</a:t>
            </a:r>
          </a:p>
        </p:txBody>
      </p:sp>
      <p:pic>
        <p:nvPicPr>
          <p:cNvPr id="11" name="図 10">
            <a:extLst>
              <a:ext uri="{FF2B5EF4-FFF2-40B4-BE49-F238E27FC236}">
                <a16:creationId xmlns:a16="http://schemas.microsoft.com/office/drawing/2014/main" id="{5C4767F8-8D6E-2484-459B-39E047E352C6}"/>
              </a:ext>
            </a:extLst>
          </p:cNvPr>
          <p:cNvPicPr>
            <a:picLocks noChangeAspect="1"/>
          </p:cNvPicPr>
          <p:nvPr/>
        </p:nvPicPr>
        <p:blipFill>
          <a:blip r:embed="rId3"/>
          <a:stretch>
            <a:fillRect/>
          </a:stretch>
        </p:blipFill>
        <p:spPr>
          <a:xfrm>
            <a:off x="10720708" y="3344124"/>
            <a:ext cx="760092" cy="1009837"/>
          </a:xfrm>
          <a:prstGeom prst="rect">
            <a:avLst/>
          </a:prstGeom>
        </p:spPr>
      </p:pic>
    </p:spTree>
    <p:extLst>
      <p:ext uri="{BB962C8B-B14F-4D97-AF65-F5344CB8AC3E}">
        <p14:creationId xmlns:p14="http://schemas.microsoft.com/office/powerpoint/2010/main" val="1550585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5</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1-2. </a:t>
            </a:r>
            <a:r>
              <a:rPr lang="en-US" altLang="ja-JP" sz="3600" dirty="0"/>
              <a:t>Schedule management</a:t>
            </a:r>
          </a:p>
        </p:txBody>
      </p:sp>
      <p:sp>
        <p:nvSpPr>
          <p:cNvPr id="19" name="字幕 2">
            <a:extLst>
              <a:ext uri="{FF2B5EF4-FFF2-40B4-BE49-F238E27FC236}">
                <a16:creationId xmlns:a16="http://schemas.microsoft.com/office/drawing/2014/main" id="{CB98EBD5-5171-472D-8D85-74788C778D5C}"/>
              </a:ext>
            </a:extLst>
          </p:cNvPr>
          <p:cNvSpPr txBox="1">
            <a:spLocks/>
          </p:cNvSpPr>
          <p:nvPr/>
        </p:nvSpPr>
        <p:spPr>
          <a:xfrm>
            <a:off x="454573" y="894420"/>
            <a:ext cx="11517312" cy="4943672"/>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600" dirty="0"/>
              <a:t>How the calendar works. Please share calendars using each Apple ID. </a:t>
            </a:r>
            <a:r>
              <a:rPr lang="en-US" altLang="ja-JP" sz="1600" dirty="0">
                <a:solidFill>
                  <a:srgbClr val="FF0000"/>
                </a:solidFill>
              </a:rPr>
              <a:t>*Please share settings with everyone.</a:t>
            </a:r>
          </a:p>
          <a:p>
            <a:pPr marL="0" indent="0">
              <a:lnSpc>
                <a:spcPct val="100000"/>
              </a:lnSpc>
              <a:spcBef>
                <a:spcPts val="200"/>
              </a:spcBef>
              <a:buNone/>
            </a:pPr>
            <a:r>
              <a:rPr lang="en-US" altLang="ja-JP" sz="1600" dirty="0"/>
              <a:t>Here's how to share your calendar:</a:t>
            </a:r>
          </a:p>
          <a:p>
            <a:pPr marL="0" indent="0">
              <a:lnSpc>
                <a:spcPct val="100000"/>
              </a:lnSpc>
              <a:spcBef>
                <a:spcPts val="200"/>
              </a:spcBef>
              <a:buNone/>
            </a:pPr>
            <a:r>
              <a:rPr lang="en-US" altLang="ja-JP" sz="1600" dirty="0">
                <a:hlinkClick r:id="rId2"/>
              </a:rPr>
              <a:t>https://photos.app.goo.gl/WrSnVRgNqhQCm2Am8</a:t>
            </a:r>
            <a:endParaRPr lang="en-US" altLang="ja-JP" sz="1600" dirty="0"/>
          </a:p>
          <a:p>
            <a:pPr marL="0" indent="0">
              <a:lnSpc>
                <a:spcPct val="100000"/>
              </a:lnSpc>
              <a:spcBef>
                <a:spcPts val="200"/>
              </a:spcBef>
              <a:buNone/>
            </a:pPr>
            <a:endParaRPr lang="en-US" altLang="ja-JP" sz="1600" dirty="0"/>
          </a:p>
          <a:p>
            <a:pPr marL="0" indent="0">
              <a:lnSpc>
                <a:spcPct val="100000"/>
              </a:lnSpc>
              <a:spcBef>
                <a:spcPts val="200"/>
              </a:spcBef>
              <a:buNone/>
            </a:pPr>
            <a:r>
              <a:rPr lang="en-US" altLang="ja-JP" sz="1600" dirty="0"/>
              <a:t>Recommended applications for PC and iPhone</a:t>
            </a:r>
          </a:p>
          <a:p>
            <a:pPr marL="0" indent="0">
              <a:lnSpc>
                <a:spcPct val="100000"/>
              </a:lnSpc>
              <a:spcBef>
                <a:spcPts val="200"/>
              </a:spcBef>
              <a:buNone/>
            </a:pPr>
            <a:r>
              <a:rPr lang="en-US" altLang="ja-JP" sz="1600" dirty="0"/>
              <a:t>PC</a:t>
            </a:r>
          </a:p>
          <a:p>
            <a:pPr marL="0" indent="0">
              <a:lnSpc>
                <a:spcPct val="100000"/>
              </a:lnSpc>
              <a:spcBef>
                <a:spcPts val="200"/>
              </a:spcBef>
              <a:buNone/>
            </a:pPr>
            <a:r>
              <a:rPr lang="en-US" altLang="ja-JP" sz="1600" dirty="0">
                <a:hlinkClick r:id="rId3"/>
              </a:rPr>
              <a:t>https://apps.microsoft.com/store/detail/one-calendar/9WZDNCRDR0SF?hl=th-th&amp;gl=th</a:t>
            </a:r>
            <a:endParaRPr lang="en-US" altLang="ja-JP" sz="1600" dirty="0"/>
          </a:p>
          <a:p>
            <a:pPr marL="0" indent="0">
              <a:lnSpc>
                <a:spcPct val="100000"/>
              </a:lnSpc>
              <a:spcBef>
                <a:spcPts val="200"/>
              </a:spcBef>
              <a:buNone/>
            </a:pPr>
            <a:r>
              <a:rPr lang="en-US" altLang="ja-JP" sz="1600" dirty="0">
                <a:hlinkClick r:id="rId4"/>
              </a:rPr>
              <a:t>https://apps.microsoft.com/store/detail/my-calendar/9WZDNCRDCR1W?hl=th-th&amp;gl=th</a:t>
            </a:r>
            <a:endParaRPr lang="en-US" altLang="ja-JP" sz="1600" dirty="0"/>
          </a:p>
          <a:p>
            <a:pPr marL="0" indent="0">
              <a:lnSpc>
                <a:spcPct val="100000"/>
              </a:lnSpc>
              <a:spcBef>
                <a:spcPts val="200"/>
              </a:spcBef>
              <a:buNone/>
            </a:pPr>
            <a:endParaRPr lang="en-US" altLang="ja-JP" sz="1600" dirty="0"/>
          </a:p>
          <a:p>
            <a:pPr marL="0" indent="0">
              <a:lnSpc>
                <a:spcPct val="100000"/>
              </a:lnSpc>
              <a:spcBef>
                <a:spcPts val="200"/>
              </a:spcBef>
              <a:buNone/>
            </a:pPr>
            <a:r>
              <a:rPr lang="en-US" altLang="ja-JP" sz="1600" dirty="0"/>
              <a:t>iPhone</a:t>
            </a:r>
          </a:p>
          <a:p>
            <a:pPr marL="0" indent="0">
              <a:lnSpc>
                <a:spcPct val="100000"/>
              </a:lnSpc>
              <a:spcBef>
                <a:spcPts val="200"/>
              </a:spcBef>
              <a:buNone/>
            </a:pPr>
            <a:r>
              <a:rPr lang="en-US" altLang="ja-JP" sz="1600" dirty="0">
                <a:hlinkClick r:id="rId5"/>
              </a:rPr>
              <a:t>https://www.fsi.co.jp/solution/refills/english/index.html</a:t>
            </a:r>
            <a:endParaRPr lang="en-US" altLang="ja-JP" sz="1600" dirty="0"/>
          </a:p>
          <a:p>
            <a:pPr marL="0" indent="0">
              <a:lnSpc>
                <a:spcPct val="100000"/>
              </a:lnSpc>
              <a:spcBef>
                <a:spcPts val="200"/>
              </a:spcBef>
              <a:buNone/>
            </a:pPr>
            <a:endParaRPr lang="en-US" altLang="ja-JP" sz="1600" dirty="0"/>
          </a:p>
        </p:txBody>
      </p:sp>
      <p:sp>
        <p:nvSpPr>
          <p:cNvPr id="3" name="テキスト ボックス 2">
            <a:extLst>
              <a:ext uri="{FF2B5EF4-FFF2-40B4-BE49-F238E27FC236}">
                <a16:creationId xmlns:a16="http://schemas.microsoft.com/office/drawing/2014/main" id="{0C01D376-9679-2389-850C-18B7F8F60432}"/>
              </a:ext>
            </a:extLst>
          </p:cNvPr>
          <p:cNvSpPr txBox="1"/>
          <p:nvPr/>
        </p:nvSpPr>
        <p:spPr>
          <a:xfrm>
            <a:off x="8508989" y="1308635"/>
            <a:ext cx="2625969" cy="4832092"/>
          </a:xfrm>
          <a:prstGeom prst="rect">
            <a:avLst/>
          </a:prstGeom>
          <a:solidFill>
            <a:schemeClr val="accent6">
              <a:lumMod val="20000"/>
              <a:lumOff val="80000"/>
            </a:schemeClr>
          </a:solidFill>
        </p:spPr>
        <p:txBody>
          <a:bodyPr wrap="square">
            <a:spAutoFit/>
          </a:bodyPr>
          <a:lstStyle/>
          <a:p>
            <a:r>
              <a:rPr lang="de-DE" altLang="ja-JP" sz="1400" dirty="0"/>
              <a:t>nozaki.ryo@tomastc.com</a:t>
            </a:r>
          </a:p>
          <a:p>
            <a:r>
              <a:rPr lang="de-DE" altLang="ja-JP" sz="1400" dirty="0"/>
              <a:t>nocchi.pan@gmail.com</a:t>
            </a:r>
          </a:p>
          <a:p>
            <a:r>
              <a:rPr lang="de-DE" altLang="ja-JP" sz="1400" dirty="0"/>
              <a:t>anek.s@tomastc.com</a:t>
            </a:r>
          </a:p>
          <a:p>
            <a:r>
              <a:rPr lang="de-DE" altLang="ja-JP" sz="1400" dirty="0"/>
              <a:t>arunwit.i@tomastc.com</a:t>
            </a:r>
          </a:p>
          <a:p>
            <a:r>
              <a:rPr lang="de-DE" altLang="ja-JP" sz="1400" dirty="0"/>
              <a:t>kittisak.i@tomastc.com</a:t>
            </a:r>
          </a:p>
          <a:p>
            <a:r>
              <a:rPr lang="de-DE" altLang="ja-JP" sz="1400" dirty="0"/>
              <a:t>nongnut.t@tomastc.com</a:t>
            </a:r>
          </a:p>
          <a:p>
            <a:r>
              <a:rPr lang="de-DE" altLang="ja-JP" sz="1400" dirty="0"/>
              <a:t>soraya.n@tomastc.com</a:t>
            </a:r>
          </a:p>
          <a:p>
            <a:r>
              <a:rPr lang="de-DE" altLang="ja-JP" sz="1400" dirty="0"/>
              <a:t>kamol.a@tomastc.com</a:t>
            </a:r>
          </a:p>
          <a:p>
            <a:r>
              <a:rPr lang="de-DE" altLang="ja-JP" sz="1400" dirty="0"/>
              <a:t>nattapol.p@tomastc.com</a:t>
            </a:r>
          </a:p>
          <a:p>
            <a:r>
              <a:rPr lang="de-DE" altLang="ja-JP" sz="1400" dirty="0"/>
              <a:t>narupot.m@tomastc.com</a:t>
            </a:r>
          </a:p>
          <a:p>
            <a:r>
              <a:rPr lang="de-DE" altLang="ja-JP" sz="1400" dirty="0"/>
              <a:t>santi.s@tomastc.com</a:t>
            </a:r>
          </a:p>
          <a:p>
            <a:r>
              <a:rPr lang="de-DE" altLang="ja-JP" sz="1400" dirty="0"/>
              <a:t>panupong.r@tomastc.com</a:t>
            </a:r>
          </a:p>
          <a:p>
            <a:r>
              <a:rPr lang="de-DE" altLang="ja-JP" sz="1400" dirty="0"/>
              <a:t>pornpimon.j@tomastc.com</a:t>
            </a:r>
          </a:p>
          <a:p>
            <a:r>
              <a:rPr lang="de-DE" altLang="ja-JP" sz="1400" dirty="0"/>
              <a:t>tanawan.w@tomastc.com</a:t>
            </a:r>
          </a:p>
          <a:p>
            <a:r>
              <a:rPr lang="de-DE" altLang="ja-JP" sz="1400" dirty="0"/>
              <a:t>jidapha.m@tomastc.com</a:t>
            </a:r>
          </a:p>
          <a:p>
            <a:r>
              <a:rPr lang="de-DE" altLang="ja-JP" sz="1400" dirty="0"/>
              <a:t>thanthima.p@tomastc.com</a:t>
            </a:r>
          </a:p>
          <a:p>
            <a:r>
              <a:rPr lang="de-DE" altLang="ja-JP" sz="1400" dirty="0"/>
              <a:t>ronnagon.k@tomastc.com</a:t>
            </a:r>
          </a:p>
          <a:p>
            <a:r>
              <a:rPr lang="de-DE" altLang="ja-JP" sz="1400" dirty="0"/>
              <a:t>teeradon.y@tomastc.com</a:t>
            </a:r>
          </a:p>
          <a:p>
            <a:r>
              <a:rPr lang="de-DE" altLang="ja-JP" sz="1400" dirty="0"/>
              <a:t>phatthadon.i@tomastc.com</a:t>
            </a:r>
          </a:p>
          <a:p>
            <a:r>
              <a:rPr lang="de-DE" altLang="ja-JP" sz="1400" dirty="0"/>
              <a:t>konlawat.s@tomastc.com</a:t>
            </a:r>
          </a:p>
          <a:p>
            <a:r>
              <a:rPr lang="de-DE" altLang="ja-JP" sz="1400" dirty="0"/>
              <a:t>priroj.n@tomastc.com</a:t>
            </a:r>
          </a:p>
          <a:p>
            <a:r>
              <a:rPr lang="de-DE" altLang="ja-JP" sz="1400" dirty="0"/>
              <a:t>kuroda.saki@tomastc.com</a:t>
            </a:r>
            <a:endParaRPr lang="en-US" altLang="ja-JP" sz="1400" dirty="0"/>
          </a:p>
        </p:txBody>
      </p:sp>
    </p:spTree>
    <p:extLst>
      <p:ext uri="{BB962C8B-B14F-4D97-AF65-F5344CB8AC3E}">
        <p14:creationId xmlns:p14="http://schemas.microsoft.com/office/powerpoint/2010/main" val="283989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6</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1-3. </a:t>
            </a:r>
            <a:r>
              <a:rPr lang="en-US" altLang="ja-JP" sz="3600" dirty="0"/>
              <a:t>Meeting Minutes for sales</a:t>
            </a:r>
          </a:p>
        </p:txBody>
      </p:sp>
      <p:sp>
        <p:nvSpPr>
          <p:cNvPr id="8" name="字幕 2">
            <a:extLst>
              <a:ext uri="{FF2B5EF4-FFF2-40B4-BE49-F238E27FC236}">
                <a16:creationId xmlns:a16="http://schemas.microsoft.com/office/drawing/2014/main" id="{0FF565D3-769C-4533-9506-7A8C0F4074A8}"/>
              </a:ext>
            </a:extLst>
          </p:cNvPr>
          <p:cNvSpPr txBox="1">
            <a:spLocks/>
          </p:cNvSpPr>
          <p:nvPr/>
        </p:nvSpPr>
        <p:spPr>
          <a:xfrm>
            <a:off x="454573" y="750055"/>
            <a:ext cx="11517312" cy="561166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600" dirty="0"/>
              <a:t>1.Overview</a:t>
            </a:r>
          </a:p>
          <a:p>
            <a:pPr marL="0" indent="0">
              <a:lnSpc>
                <a:spcPct val="100000"/>
              </a:lnSpc>
              <a:spcBef>
                <a:spcPts val="200"/>
              </a:spcBef>
              <a:buNone/>
            </a:pPr>
            <a:r>
              <a:rPr lang="en-US" altLang="ja-JP" sz="1600" dirty="0"/>
              <a:t>  Describe how to record Meeting Minutes and calling list for each day.</a:t>
            </a:r>
          </a:p>
          <a:p>
            <a:pPr marL="0" indent="0">
              <a:lnSpc>
                <a:spcPct val="100000"/>
              </a:lnSpc>
              <a:spcBef>
                <a:spcPts val="200"/>
              </a:spcBef>
              <a:buNone/>
            </a:pPr>
            <a:r>
              <a:rPr lang="en-US" altLang="ja-JP" sz="1600" dirty="0"/>
              <a:t>2. Target person</a:t>
            </a:r>
          </a:p>
          <a:p>
            <a:pPr marL="0" indent="0">
              <a:lnSpc>
                <a:spcPct val="100000"/>
              </a:lnSpc>
              <a:spcBef>
                <a:spcPts val="200"/>
              </a:spcBef>
              <a:buNone/>
            </a:pPr>
            <a:r>
              <a:rPr lang="en-US" altLang="ja-JP" sz="1600" dirty="0"/>
              <a:t> Sales representative</a:t>
            </a:r>
          </a:p>
          <a:p>
            <a:pPr marL="0" indent="0">
              <a:lnSpc>
                <a:spcPct val="100000"/>
              </a:lnSpc>
              <a:spcBef>
                <a:spcPts val="200"/>
              </a:spcBef>
              <a:buNone/>
            </a:pPr>
            <a:r>
              <a:rPr lang="en-US" altLang="ja-JP" sz="1600" dirty="0"/>
              <a:t>3.How to write</a:t>
            </a:r>
          </a:p>
          <a:p>
            <a:pPr marL="0" indent="0">
              <a:lnSpc>
                <a:spcPct val="100000"/>
              </a:lnSpc>
              <a:spcBef>
                <a:spcPts val="200"/>
              </a:spcBef>
              <a:buNone/>
            </a:pPr>
            <a:r>
              <a:rPr lang="en-US" altLang="ja-JP" sz="1600" dirty="0"/>
              <a:t> </a:t>
            </a:r>
          </a:p>
          <a:p>
            <a:pPr marL="0" indent="0">
              <a:lnSpc>
                <a:spcPct val="100000"/>
              </a:lnSpc>
              <a:spcBef>
                <a:spcPts val="200"/>
              </a:spcBef>
              <a:buNone/>
            </a:pPr>
            <a:endParaRPr lang="en-US" altLang="ja-JP" sz="1600" dirty="0"/>
          </a:p>
          <a:p>
            <a:pPr marL="0" indent="0">
              <a:lnSpc>
                <a:spcPct val="100000"/>
              </a:lnSpc>
              <a:spcBef>
                <a:spcPts val="200"/>
              </a:spcBef>
              <a:buNone/>
            </a:pPr>
            <a:endParaRPr lang="en-US" altLang="ja-JP" sz="1600" dirty="0"/>
          </a:p>
          <a:p>
            <a:pPr marL="292608" lvl="1" indent="0">
              <a:lnSpc>
                <a:spcPct val="100000"/>
              </a:lnSpc>
              <a:buNone/>
            </a:pPr>
            <a:r>
              <a:rPr lang="en-US" altLang="ja-JP" sz="1400" dirty="0"/>
              <a:t> </a:t>
            </a:r>
            <a:r>
              <a:rPr lang="ja-JP" altLang="en-US" sz="1400" dirty="0"/>
              <a:t>①</a:t>
            </a:r>
            <a:r>
              <a:rPr lang="en-US" altLang="ja-JP" sz="1400" dirty="0"/>
              <a:t>“Customer” : Select from the sheet "list memo". If not in the list, add the official name.</a:t>
            </a:r>
          </a:p>
          <a:p>
            <a:pPr marL="292608" lvl="1" indent="0">
              <a:lnSpc>
                <a:spcPct val="100000"/>
              </a:lnSpc>
              <a:buNone/>
            </a:pPr>
            <a:r>
              <a:rPr lang="en-US" altLang="ja-JP" sz="1400" dirty="0"/>
              <a:t> </a:t>
            </a:r>
            <a:r>
              <a:rPr lang="ja-JP" altLang="en-US" sz="1400" dirty="0"/>
              <a:t>②</a:t>
            </a:r>
            <a:r>
              <a:rPr lang="en-US" altLang="ja-JP" sz="1400" dirty="0"/>
              <a:t>“Visit date” : Record the date of visit.</a:t>
            </a:r>
          </a:p>
          <a:p>
            <a:pPr marL="292608" lvl="1" indent="0">
              <a:lnSpc>
                <a:spcPct val="100000"/>
              </a:lnSpc>
              <a:buNone/>
            </a:pPr>
            <a:r>
              <a:rPr lang="en-US" altLang="ja-JP" sz="1400" dirty="0"/>
              <a:t> </a:t>
            </a:r>
            <a:r>
              <a:rPr lang="ja-JP" altLang="en-US" sz="1400" dirty="0"/>
              <a:t>③</a:t>
            </a:r>
            <a:r>
              <a:rPr lang="en-US" altLang="ja-JP" sz="1400" dirty="0"/>
              <a:t>“Start” : Record the time when the meeting started.</a:t>
            </a:r>
          </a:p>
          <a:p>
            <a:pPr marL="292608" lvl="1" indent="0">
              <a:lnSpc>
                <a:spcPct val="100000"/>
              </a:lnSpc>
              <a:buNone/>
            </a:pPr>
            <a:r>
              <a:rPr lang="en-US" altLang="ja-JP" sz="1400" dirty="0"/>
              <a:t> </a:t>
            </a:r>
            <a:r>
              <a:rPr lang="ja-JP" altLang="en-US" sz="1400" dirty="0"/>
              <a:t>④</a:t>
            </a:r>
            <a:r>
              <a:rPr lang="en-US" altLang="ja-JP" sz="1400" dirty="0"/>
              <a:t>“Finish” : Record the time when the meeting finished.</a:t>
            </a:r>
          </a:p>
          <a:p>
            <a:pPr marL="292608" lvl="1" indent="0">
              <a:lnSpc>
                <a:spcPct val="100000"/>
              </a:lnSpc>
              <a:buNone/>
            </a:pPr>
            <a:r>
              <a:rPr lang="en-US" altLang="ja-JP" sz="1400" dirty="0"/>
              <a:t> </a:t>
            </a:r>
            <a:r>
              <a:rPr lang="ja-JP" altLang="en-US" sz="1400" dirty="0"/>
              <a:t>⑤</a:t>
            </a:r>
            <a:r>
              <a:rPr lang="en-US" altLang="ja-JP" sz="1400" dirty="0"/>
              <a:t>“Customer name” : Record the name of the customer who did the meeting.</a:t>
            </a:r>
          </a:p>
          <a:p>
            <a:pPr marL="292608" lvl="1" indent="0">
              <a:lnSpc>
                <a:spcPct val="100000"/>
              </a:lnSpc>
              <a:buNone/>
            </a:pPr>
            <a:r>
              <a:rPr lang="en-US" altLang="ja-JP" sz="1400" dirty="0"/>
              <a:t> </a:t>
            </a:r>
            <a:r>
              <a:rPr lang="ja-JP" altLang="en-US" sz="1400" dirty="0"/>
              <a:t>⑥</a:t>
            </a:r>
            <a:r>
              <a:rPr lang="en-US" altLang="ja-JP" sz="1400" dirty="0"/>
              <a:t>“Visitor” : Record your name.</a:t>
            </a:r>
          </a:p>
          <a:p>
            <a:pPr marL="292608" lvl="1" indent="0">
              <a:lnSpc>
                <a:spcPct val="100000"/>
              </a:lnSpc>
              <a:buNone/>
            </a:pPr>
            <a:r>
              <a:rPr lang="en-US" altLang="ja-JP" sz="1400" dirty="0"/>
              <a:t> </a:t>
            </a:r>
            <a:r>
              <a:rPr lang="ja-JP" altLang="en-US" sz="1400" dirty="0"/>
              <a:t>⑦</a:t>
            </a:r>
            <a:r>
              <a:rPr lang="en-US" altLang="ja-JP" sz="1400" dirty="0"/>
              <a:t>“Agenda” : Record the agenda. Ex) Cutting tool first meeting , Delivery</a:t>
            </a:r>
          </a:p>
          <a:p>
            <a:pPr marL="292608" lvl="1" indent="0">
              <a:lnSpc>
                <a:spcPct val="100000"/>
              </a:lnSpc>
              <a:buNone/>
            </a:pPr>
            <a:r>
              <a:rPr lang="en-US" altLang="ja-JP" sz="1400" dirty="0"/>
              <a:t> </a:t>
            </a:r>
            <a:r>
              <a:rPr lang="ja-JP" altLang="en-US" sz="1400" dirty="0"/>
              <a:t>⑧</a:t>
            </a:r>
            <a:r>
              <a:rPr lang="en-US" altLang="ja-JP" sz="1400" dirty="0"/>
              <a:t>“Minutes” : Record the agenda. Record customer information on a 5W1H basis. (When, Where, Who, What, Why, How)</a:t>
            </a:r>
          </a:p>
          <a:p>
            <a:pPr marL="292608" lvl="1" indent="0">
              <a:lnSpc>
                <a:spcPct val="100000"/>
              </a:lnSpc>
              <a:buNone/>
            </a:pPr>
            <a:r>
              <a:rPr lang="ja-JP" altLang="en-US" sz="1400" dirty="0"/>
              <a:t> ⑨</a:t>
            </a:r>
            <a:r>
              <a:rPr lang="en-US" altLang="ja-JP" sz="1400" dirty="0"/>
              <a:t>“Next Action” : Record what you need to do next. Ex) Create and submit a quote about OSG V –XPM-EDS 10</a:t>
            </a:r>
          </a:p>
          <a:p>
            <a:pPr marL="0" indent="0">
              <a:lnSpc>
                <a:spcPct val="100000"/>
              </a:lnSpc>
              <a:spcBef>
                <a:spcPts val="200"/>
              </a:spcBef>
              <a:buNone/>
            </a:pPr>
            <a:r>
              <a:rPr lang="en-US" altLang="ja-JP" sz="1600" dirty="0"/>
              <a:t>4.How to operation</a:t>
            </a:r>
          </a:p>
          <a:p>
            <a:pPr marL="0" indent="0">
              <a:lnSpc>
                <a:spcPct val="100000"/>
              </a:lnSpc>
              <a:spcBef>
                <a:spcPts val="200"/>
              </a:spcBef>
              <a:buNone/>
            </a:pPr>
            <a:r>
              <a:rPr lang="en-US" altLang="ja-JP" sz="1600" dirty="0"/>
              <a:t> </a:t>
            </a:r>
            <a:r>
              <a:rPr lang="en-US" altLang="ja-JP" sz="1600" b="1" dirty="0">
                <a:solidFill>
                  <a:srgbClr val="FF0000"/>
                </a:solidFill>
              </a:rPr>
              <a:t>Record by 09:00 the next day of the meeting date.  * Recorded in  English.</a:t>
            </a:r>
          </a:p>
        </p:txBody>
      </p:sp>
      <p:pic>
        <p:nvPicPr>
          <p:cNvPr id="6" name="図 5">
            <a:extLst>
              <a:ext uri="{FF2B5EF4-FFF2-40B4-BE49-F238E27FC236}">
                <a16:creationId xmlns:a16="http://schemas.microsoft.com/office/drawing/2014/main" id="{3E0E7B7D-B4DB-4CFD-8CA5-15AF9A8CE663}"/>
              </a:ext>
            </a:extLst>
          </p:cNvPr>
          <p:cNvPicPr>
            <a:picLocks noChangeAspect="1"/>
          </p:cNvPicPr>
          <p:nvPr/>
        </p:nvPicPr>
        <p:blipFill>
          <a:blip r:embed="rId2"/>
          <a:stretch>
            <a:fillRect/>
          </a:stretch>
        </p:blipFill>
        <p:spPr>
          <a:xfrm>
            <a:off x="454573" y="2283730"/>
            <a:ext cx="11517312" cy="711831"/>
          </a:xfrm>
          <a:prstGeom prst="rect">
            <a:avLst/>
          </a:prstGeom>
        </p:spPr>
      </p:pic>
      <p:sp>
        <p:nvSpPr>
          <p:cNvPr id="14" name="字幕 2">
            <a:extLst>
              <a:ext uri="{FF2B5EF4-FFF2-40B4-BE49-F238E27FC236}">
                <a16:creationId xmlns:a16="http://schemas.microsoft.com/office/drawing/2014/main" id="{F251D6A5-919A-48D5-A7D4-A9F2CFD63793}"/>
              </a:ext>
            </a:extLst>
          </p:cNvPr>
          <p:cNvSpPr txBox="1">
            <a:spLocks/>
          </p:cNvSpPr>
          <p:nvPr/>
        </p:nvSpPr>
        <p:spPr>
          <a:xfrm>
            <a:off x="716387" y="2722443"/>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①</a:t>
            </a:r>
            <a:endParaRPr lang="en-US" altLang="ja-JP" sz="1600" dirty="0">
              <a:solidFill>
                <a:srgbClr val="FF0000"/>
              </a:solidFill>
            </a:endParaRPr>
          </a:p>
        </p:txBody>
      </p:sp>
      <p:sp>
        <p:nvSpPr>
          <p:cNvPr id="15" name="字幕 2">
            <a:extLst>
              <a:ext uri="{FF2B5EF4-FFF2-40B4-BE49-F238E27FC236}">
                <a16:creationId xmlns:a16="http://schemas.microsoft.com/office/drawing/2014/main" id="{01058A58-C273-464C-A694-AE88E1F9EBF2}"/>
              </a:ext>
            </a:extLst>
          </p:cNvPr>
          <p:cNvSpPr txBox="1">
            <a:spLocks/>
          </p:cNvSpPr>
          <p:nvPr/>
        </p:nvSpPr>
        <p:spPr>
          <a:xfrm>
            <a:off x="3049280" y="2722443"/>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②</a:t>
            </a:r>
            <a:endParaRPr lang="en-US" altLang="ja-JP" sz="1600" dirty="0">
              <a:solidFill>
                <a:srgbClr val="FF0000"/>
              </a:solidFill>
            </a:endParaRPr>
          </a:p>
        </p:txBody>
      </p:sp>
      <p:sp>
        <p:nvSpPr>
          <p:cNvPr id="16" name="字幕 2">
            <a:extLst>
              <a:ext uri="{FF2B5EF4-FFF2-40B4-BE49-F238E27FC236}">
                <a16:creationId xmlns:a16="http://schemas.microsoft.com/office/drawing/2014/main" id="{E8CA7186-8F94-49DB-880D-19EBC76E3957}"/>
              </a:ext>
            </a:extLst>
          </p:cNvPr>
          <p:cNvSpPr txBox="1">
            <a:spLocks/>
          </p:cNvSpPr>
          <p:nvPr/>
        </p:nvSpPr>
        <p:spPr>
          <a:xfrm>
            <a:off x="3686185" y="2722442"/>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③</a:t>
            </a:r>
            <a:endParaRPr lang="en-US" altLang="ja-JP" sz="1600" dirty="0">
              <a:solidFill>
                <a:srgbClr val="FF0000"/>
              </a:solidFill>
            </a:endParaRPr>
          </a:p>
        </p:txBody>
      </p:sp>
      <p:sp>
        <p:nvSpPr>
          <p:cNvPr id="17" name="字幕 2">
            <a:extLst>
              <a:ext uri="{FF2B5EF4-FFF2-40B4-BE49-F238E27FC236}">
                <a16:creationId xmlns:a16="http://schemas.microsoft.com/office/drawing/2014/main" id="{718B79E3-497B-45CB-B9EF-053261E0BC58}"/>
              </a:ext>
            </a:extLst>
          </p:cNvPr>
          <p:cNvSpPr txBox="1">
            <a:spLocks/>
          </p:cNvSpPr>
          <p:nvPr/>
        </p:nvSpPr>
        <p:spPr>
          <a:xfrm>
            <a:off x="4181180" y="2722441"/>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④</a:t>
            </a:r>
            <a:endParaRPr lang="en-US" altLang="ja-JP" sz="1600" dirty="0">
              <a:solidFill>
                <a:srgbClr val="FF0000"/>
              </a:solidFill>
            </a:endParaRPr>
          </a:p>
        </p:txBody>
      </p:sp>
      <p:sp>
        <p:nvSpPr>
          <p:cNvPr id="20" name="字幕 2">
            <a:extLst>
              <a:ext uri="{FF2B5EF4-FFF2-40B4-BE49-F238E27FC236}">
                <a16:creationId xmlns:a16="http://schemas.microsoft.com/office/drawing/2014/main" id="{464CADBB-2AAD-4628-9645-2B31B1885C0B}"/>
              </a:ext>
            </a:extLst>
          </p:cNvPr>
          <p:cNvSpPr txBox="1">
            <a:spLocks/>
          </p:cNvSpPr>
          <p:nvPr/>
        </p:nvSpPr>
        <p:spPr>
          <a:xfrm>
            <a:off x="4676175" y="2722440"/>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⑤</a:t>
            </a:r>
            <a:endParaRPr lang="en-US" altLang="ja-JP" sz="1600" dirty="0">
              <a:solidFill>
                <a:srgbClr val="FF0000"/>
              </a:solidFill>
            </a:endParaRPr>
          </a:p>
        </p:txBody>
      </p:sp>
      <p:sp>
        <p:nvSpPr>
          <p:cNvPr id="21" name="字幕 2">
            <a:extLst>
              <a:ext uri="{FF2B5EF4-FFF2-40B4-BE49-F238E27FC236}">
                <a16:creationId xmlns:a16="http://schemas.microsoft.com/office/drawing/2014/main" id="{94E04BEE-1755-4585-B0C1-80FDA8AC9D3B}"/>
              </a:ext>
            </a:extLst>
          </p:cNvPr>
          <p:cNvSpPr txBox="1">
            <a:spLocks/>
          </p:cNvSpPr>
          <p:nvPr/>
        </p:nvSpPr>
        <p:spPr>
          <a:xfrm>
            <a:off x="5619192" y="2722439"/>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⑥</a:t>
            </a:r>
            <a:endParaRPr lang="en-US" altLang="ja-JP" sz="1600" dirty="0">
              <a:solidFill>
                <a:srgbClr val="FF0000"/>
              </a:solidFill>
            </a:endParaRPr>
          </a:p>
        </p:txBody>
      </p:sp>
      <p:sp>
        <p:nvSpPr>
          <p:cNvPr id="22" name="字幕 2">
            <a:extLst>
              <a:ext uri="{FF2B5EF4-FFF2-40B4-BE49-F238E27FC236}">
                <a16:creationId xmlns:a16="http://schemas.microsoft.com/office/drawing/2014/main" id="{3D437C75-986F-4C2C-880C-E382824530E3}"/>
              </a:ext>
            </a:extLst>
          </p:cNvPr>
          <p:cNvSpPr txBox="1">
            <a:spLocks/>
          </p:cNvSpPr>
          <p:nvPr/>
        </p:nvSpPr>
        <p:spPr>
          <a:xfrm>
            <a:off x="6085557" y="2722439"/>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⑦</a:t>
            </a:r>
            <a:endParaRPr lang="en-US" altLang="ja-JP" sz="1600" dirty="0">
              <a:solidFill>
                <a:srgbClr val="FF0000"/>
              </a:solidFill>
            </a:endParaRPr>
          </a:p>
        </p:txBody>
      </p:sp>
      <p:sp>
        <p:nvSpPr>
          <p:cNvPr id="23" name="字幕 2">
            <a:extLst>
              <a:ext uri="{FF2B5EF4-FFF2-40B4-BE49-F238E27FC236}">
                <a16:creationId xmlns:a16="http://schemas.microsoft.com/office/drawing/2014/main" id="{9E020CC8-AC68-461B-99C0-0FC1BF584495}"/>
              </a:ext>
            </a:extLst>
          </p:cNvPr>
          <p:cNvSpPr txBox="1">
            <a:spLocks/>
          </p:cNvSpPr>
          <p:nvPr/>
        </p:nvSpPr>
        <p:spPr>
          <a:xfrm>
            <a:off x="8373473" y="2722439"/>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⑧</a:t>
            </a:r>
            <a:endParaRPr lang="en-US" altLang="ja-JP" sz="1600" dirty="0">
              <a:solidFill>
                <a:srgbClr val="FF0000"/>
              </a:solidFill>
            </a:endParaRPr>
          </a:p>
        </p:txBody>
      </p:sp>
      <p:sp>
        <p:nvSpPr>
          <p:cNvPr id="24" name="字幕 2">
            <a:extLst>
              <a:ext uri="{FF2B5EF4-FFF2-40B4-BE49-F238E27FC236}">
                <a16:creationId xmlns:a16="http://schemas.microsoft.com/office/drawing/2014/main" id="{ED2590E0-0FF1-4C8F-83BD-477D21EFDF60}"/>
              </a:ext>
            </a:extLst>
          </p:cNvPr>
          <p:cNvSpPr txBox="1">
            <a:spLocks/>
          </p:cNvSpPr>
          <p:nvPr/>
        </p:nvSpPr>
        <p:spPr>
          <a:xfrm>
            <a:off x="10661389" y="2722439"/>
            <a:ext cx="377766" cy="33682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ClrTx/>
              <a:buNone/>
            </a:pPr>
            <a:r>
              <a:rPr lang="ja-JP" altLang="en-US" sz="1600" dirty="0">
                <a:solidFill>
                  <a:srgbClr val="FF0000"/>
                </a:solidFill>
              </a:rPr>
              <a:t>⑨</a:t>
            </a:r>
            <a:endParaRPr lang="en-US" altLang="ja-JP" sz="1600" dirty="0">
              <a:solidFill>
                <a:srgbClr val="FF0000"/>
              </a:solidFill>
            </a:endParaRPr>
          </a:p>
        </p:txBody>
      </p:sp>
    </p:spTree>
    <p:extLst>
      <p:ext uri="{BB962C8B-B14F-4D97-AF65-F5344CB8AC3E}">
        <p14:creationId xmlns:p14="http://schemas.microsoft.com/office/powerpoint/2010/main" val="245001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7</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1-4. </a:t>
            </a:r>
            <a:r>
              <a:rPr lang="en-US" altLang="ja-JP" sz="3600" dirty="0"/>
              <a:t>Technical regular meeting</a:t>
            </a:r>
          </a:p>
        </p:txBody>
      </p:sp>
      <p:sp>
        <p:nvSpPr>
          <p:cNvPr id="8" name="字幕 2">
            <a:extLst>
              <a:ext uri="{FF2B5EF4-FFF2-40B4-BE49-F238E27FC236}">
                <a16:creationId xmlns:a16="http://schemas.microsoft.com/office/drawing/2014/main" id="{0FF565D3-769C-4533-9506-7A8C0F4074A8}"/>
              </a:ext>
            </a:extLst>
          </p:cNvPr>
          <p:cNvSpPr txBox="1">
            <a:spLocks/>
          </p:cNvSpPr>
          <p:nvPr/>
        </p:nvSpPr>
        <p:spPr>
          <a:xfrm>
            <a:off x="454573" y="750056"/>
            <a:ext cx="11517312" cy="498187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600" dirty="0"/>
              <a:t>1.Overview</a:t>
            </a:r>
          </a:p>
          <a:p>
            <a:pPr marL="0" indent="0">
              <a:lnSpc>
                <a:spcPct val="100000"/>
              </a:lnSpc>
              <a:spcBef>
                <a:spcPts val="200"/>
              </a:spcBef>
              <a:buNone/>
            </a:pPr>
            <a:r>
              <a:rPr lang="en-US" altLang="ja-JP" sz="1600" b="1" dirty="0"/>
              <a:t>Technical regular meeting for Application team</a:t>
            </a:r>
          </a:p>
          <a:p>
            <a:pPr marL="0" indent="0">
              <a:lnSpc>
                <a:spcPct val="100000"/>
              </a:lnSpc>
              <a:spcBef>
                <a:spcPts val="200"/>
              </a:spcBef>
              <a:buNone/>
            </a:pPr>
            <a:r>
              <a:rPr lang="en-US" altLang="ja-JP" sz="1600" dirty="0"/>
              <a:t>Hold regular Meetings.</a:t>
            </a:r>
            <a:r>
              <a:rPr lang="ja-JP" altLang="en-US" sz="1600" dirty="0"/>
              <a:t>　</a:t>
            </a:r>
            <a:r>
              <a:rPr lang="en-US" altLang="ja-JP" sz="1600" dirty="0"/>
              <a:t>Every Monday, Wednesday, Friday 16:50-17:00</a:t>
            </a:r>
          </a:p>
          <a:p>
            <a:pPr marL="0" indent="0">
              <a:lnSpc>
                <a:spcPct val="100000"/>
              </a:lnSpc>
              <a:spcBef>
                <a:spcPts val="200"/>
              </a:spcBef>
              <a:buNone/>
            </a:pPr>
            <a:r>
              <a:rPr lang="en-US" altLang="ja-JP" sz="800" dirty="0">
                <a:hlinkClick r:id="rId2"/>
              </a:rPr>
              <a:t>https://teams.microsoft.com/l/meetup-join/19:meeting_ZDUwYTk1NjQtODNmNy00MDNkLWFiZjgtMDY3MDM2N2EwZmM1@thread.v2/0?context=%7B%22Tid%22:%22ebd760b5-c884-4486-ae39-ee726b7876a8%22,%22Oid%22:%22fa636b6d-b609-415a-91e3-52741451ff6f%22%7D</a:t>
            </a:r>
            <a:endParaRPr lang="en-US" altLang="ja-JP" sz="800" dirty="0"/>
          </a:p>
          <a:p>
            <a:pPr marL="0" indent="0">
              <a:lnSpc>
                <a:spcPct val="100000"/>
              </a:lnSpc>
              <a:spcBef>
                <a:spcPts val="200"/>
              </a:spcBef>
              <a:buNone/>
            </a:pPr>
            <a:endParaRPr lang="en-US" altLang="ja-JP" sz="1600" dirty="0"/>
          </a:p>
          <a:p>
            <a:pPr marL="0" indent="0">
              <a:lnSpc>
                <a:spcPct val="100000"/>
              </a:lnSpc>
              <a:spcBef>
                <a:spcPts val="200"/>
              </a:spcBef>
              <a:buNone/>
            </a:pPr>
            <a:r>
              <a:rPr lang="en-US" altLang="ja-JP" sz="1600" dirty="0"/>
              <a:t>2. Meeting</a:t>
            </a:r>
          </a:p>
          <a:p>
            <a:pPr marL="0" indent="0">
              <a:lnSpc>
                <a:spcPct val="100000"/>
              </a:lnSpc>
              <a:spcBef>
                <a:spcPts val="200"/>
              </a:spcBef>
              <a:buNone/>
            </a:pPr>
            <a:r>
              <a:rPr lang="en-US" altLang="ja-JP" sz="1600" dirty="0"/>
              <a:t> 1) Confirmation of the progress of projects for each person in charge</a:t>
            </a:r>
          </a:p>
          <a:p>
            <a:pPr marL="0" indent="0">
              <a:lnSpc>
                <a:spcPct val="100000"/>
              </a:lnSpc>
              <a:spcBef>
                <a:spcPts val="200"/>
              </a:spcBef>
              <a:buNone/>
            </a:pPr>
            <a:r>
              <a:rPr lang="en-US" altLang="ja-JP" sz="1600" dirty="0"/>
              <a:t> 2) Check for technical issues</a:t>
            </a:r>
          </a:p>
          <a:p>
            <a:pPr marL="0" indent="0">
              <a:lnSpc>
                <a:spcPct val="100000"/>
              </a:lnSpc>
              <a:spcBef>
                <a:spcPts val="200"/>
              </a:spcBef>
              <a:buNone/>
            </a:pPr>
            <a:r>
              <a:rPr lang="en-US" altLang="ja-JP" sz="1600" dirty="0"/>
              <a:t>3. Participant</a:t>
            </a:r>
          </a:p>
          <a:p>
            <a:pPr marL="0" indent="0">
              <a:lnSpc>
                <a:spcPct val="100000"/>
              </a:lnSpc>
              <a:spcBef>
                <a:spcPts val="200"/>
              </a:spcBef>
              <a:buNone/>
            </a:pPr>
            <a:r>
              <a:rPr lang="en-US" altLang="ja-JP" sz="1600" dirty="0"/>
              <a:t>  Kittisak​ * Organizer</a:t>
            </a:r>
          </a:p>
          <a:p>
            <a:pPr marL="0" indent="0">
              <a:lnSpc>
                <a:spcPct val="100000"/>
              </a:lnSpc>
              <a:spcBef>
                <a:spcPts val="200"/>
              </a:spcBef>
              <a:buNone/>
            </a:pPr>
            <a:r>
              <a:rPr lang="en-US" altLang="ja-JP" sz="1600" dirty="0"/>
              <a:t> Each engineer position</a:t>
            </a:r>
          </a:p>
          <a:p>
            <a:pPr marL="0" indent="0">
              <a:lnSpc>
                <a:spcPct val="100000"/>
              </a:lnSpc>
              <a:spcBef>
                <a:spcPts val="200"/>
              </a:spcBef>
              <a:buNone/>
            </a:pPr>
            <a:r>
              <a:rPr lang="en-US" altLang="ja-JP" sz="1600" dirty="0"/>
              <a:t> </a:t>
            </a:r>
            <a:r>
              <a:rPr lang="en-US" altLang="ja-JP" sz="1600" dirty="0" err="1"/>
              <a:t>R.Nozaki</a:t>
            </a:r>
            <a:r>
              <a:rPr lang="en-US" altLang="ja-JP" sz="1600" dirty="0"/>
              <a:t> *Sometimes</a:t>
            </a:r>
          </a:p>
          <a:p>
            <a:pPr marL="0" indent="0">
              <a:lnSpc>
                <a:spcPct val="100000"/>
              </a:lnSpc>
              <a:spcBef>
                <a:spcPts val="200"/>
              </a:spcBef>
              <a:buNone/>
            </a:pPr>
            <a:r>
              <a:rPr lang="en-US" altLang="ja-JP" sz="1600" dirty="0"/>
              <a:t>4. Output</a:t>
            </a:r>
          </a:p>
          <a:p>
            <a:pPr marL="0" indent="0">
              <a:lnSpc>
                <a:spcPct val="100000"/>
              </a:lnSpc>
              <a:spcBef>
                <a:spcPts val="200"/>
              </a:spcBef>
              <a:buNone/>
            </a:pPr>
            <a:r>
              <a:rPr lang="en-US" altLang="ja-JP" sz="1600" dirty="0"/>
              <a:t> Recording of minutes for each meeting in English PIC Kittisak</a:t>
            </a:r>
          </a:p>
          <a:p>
            <a:pPr marL="0" indent="0">
              <a:lnSpc>
                <a:spcPct val="100000"/>
              </a:lnSpc>
              <a:spcBef>
                <a:spcPts val="200"/>
              </a:spcBef>
              <a:buNone/>
            </a:pPr>
            <a:r>
              <a:rPr lang="en-US" altLang="ja-JP" sz="1600" dirty="0"/>
              <a:t> Create and share line groups</a:t>
            </a:r>
          </a:p>
          <a:p>
            <a:pPr marL="0" indent="0">
              <a:lnSpc>
                <a:spcPct val="100000"/>
              </a:lnSpc>
              <a:spcBef>
                <a:spcPts val="200"/>
              </a:spcBef>
              <a:buNone/>
            </a:pPr>
            <a:r>
              <a:rPr lang="en-US" altLang="ja-JP" sz="1600" dirty="0"/>
              <a:t>5. Absence</a:t>
            </a:r>
          </a:p>
          <a:p>
            <a:pPr marL="0" indent="0">
              <a:lnSpc>
                <a:spcPct val="100000"/>
              </a:lnSpc>
              <a:spcBef>
                <a:spcPts val="200"/>
              </a:spcBef>
              <a:buNone/>
            </a:pPr>
            <a:r>
              <a:rPr lang="en-US" altLang="ja-JP" sz="1600" dirty="0"/>
              <a:t> In case of absence, contact </a:t>
            </a:r>
            <a:r>
              <a:rPr lang="en-US" altLang="ja-JP" sz="1600" dirty="0" err="1"/>
              <a:t>K.Kittisak</a:t>
            </a:r>
            <a:r>
              <a:rPr lang="en-US" altLang="ja-JP" sz="1600" dirty="0"/>
              <a:t> and CEO before the start of the meeting.</a:t>
            </a:r>
          </a:p>
        </p:txBody>
      </p:sp>
    </p:spTree>
    <p:extLst>
      <p:ext uri="{BB962C8B-B14F-4D97-AF65-F5344CB8AC3E}">
        <p14:creationId xmlns:p14="http://schemas.microsoft.com/office/powerpoint/2010/main" val="3987706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8</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1-4. </a:t>
            </a:r>
            <a:r>
              <a:rPr lang="en-US" altLang="ja-JP" sz="3600" dirty="0"/>
              <a:t>Technical regular meeting</a:t>
            </a:r>
          </a:p>
        </p:txBody>
      </p:sp>
      <p:sp>
        <p:nvSpPr>
          <p:cNvPr id="8" name="字幕 2">
            <a:extLst>
              <a:ext uri="{FF2B5EF4-FFF2-40B4-BE49-F238E27FC236}">
                <a16:creationId xmlns:a16="http://schemas.microsoft.com/office/drawing/2014/main" id="{0FF565D3-769C-4533-9506-7A8C0F4074A8}"/>
              </a:ext>
            </a:extLst>
          </p:cNvPr>
          <p:cNvSpPr txBox="1">
            <a:spLocks/>
          </p:cNvSpPr>
          <p:nvPr/>
        </p:nvSpPr>
        <p:spPr>
          <a:xfrm>
            <a:off x="454573" y="750056"/>
            <a:ext cx="11517312" cy="498187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600" dirty="0"/>
              <a:t>1.Overview</a:t>
            </a:r>
          </a:p>
          <a:p>
            <a:pPr marL="0" indent="0">
              <a:lnSpc>
                <a:spcPct val="100000"/>
              </a:lnSpc>
              <a:spcBef>
                <a:spcPts val="200"/>
              </a:spcBef>
              <a:buNone/>
            </a:pPr>
            <a:r>
              <a:rPr lang="en-US" altLang="ja-JP" sz="1600" b="1" dirty="0"/>
              <a:t>Technical regular meeting for IoT team</a:t>
            </a:r>
          </a:p>
          <a:p>
            <a:pPr marL="0" indent="0">
              <a:lnSpc>
                <a:spcPct val="100000"/>
              </a:lnSpc>
              <a:spcBef>
                <a:spcPts val="200"/>
              </a:spcBef>
              <a:buNone/>
            </a:pPr>
            <a:r>
              <a:rPr lang="en-US" altLang="ja-JP" sz="1600" dirty="0"/>
              <a:t>Hold regular Meetings.</a:t>
            </a:r>
            <a:r>
              <a:rPr lang="ja-JP" altLang="en-US" sz="1600" dirty="0"/>
              <a:t>　</a:t>
            </a:r>
            <a:r>
              <a:rPr lang="en-US" altLang="ja-JP" sz="1600" dirty="0"/>
              <a:t>Every Tuesday, </a:t>
            </a:r>
            <a:r>
              <a:rPr lang="en-US" altLang="ja-JP" sz="1600" dirty="0" err="1"/>
              <a:t>Thuesday</a:t>
            </a:r>
            <a:r>
              <a:rPr lang="en-US" altLang="ja-JP" sz="1600" dirty="0"/>
              <a:t>, Friday 16:50-17:00</a:t>
            </a:r>
          </a:p>
          <a:p>
            <a:pPr marL="0" indent="0">
              <a:lnSpc>
                <a:spcPct val="100000"/>
              </a:lnSpc>
              <a:spcBef>
                <a:spcPts val="200"/>
              </a:spcBef>
              <a:buNone/>
            </a:pPr>
            <a:r>
              <a:rPr lang="en-US" altLang="ja-JP" sz="800" dirty="0">
                <a:hlinkClick r:id="rId2"/>
              </a:rPr>
              <a:t>https://teams.microsoft.com/l/meetup-join/19:meeting_ZDUwYTk1NjQtODNmNy00MDNkLWFiZjgtMDY3MDM2N2EwZmM1@thread.v2/0?context=%7B%22Tid%22:%22ebd760b5-c884-4486-ae39-ee726b7876a8%22,%22Oid%22:%22fa636b6d-b609-415a-91e3-52741451ff6f%22%7D</a:t>
            </a:r>
            <a:endParaRPr lang="en-US" altLang="ja-JP" sz="800" dirty="0"/>
          </a:p>
          <a:p>
            <a:pPr marL="0" indent="0">
              <a:lnSpc>
                <a:spcPct val="100000"/>
              </a:lnSpc>
              <a:spcBef>
                <a:spcPts val="200"/>
              </a:spcBef>
              <a:buNone/>
            </a:pPr>
            <a:endParaRPr lang="en-US" altLang="ja-JP" sz="1600" dirty="0"/>
          </a:p>
          <a:p>
            <a:pPr marL="0" indent="0">
              <a:lnSpc>
                <a:spcPct val="100000"/>
              </a:lnSpc>
              <a:spcBef>
                <a:spcPts val="200"/>
              </a:spcBef>
              <a:buNone/>
            </a:pPr>
            <a:r>
              <a:rPr lang="en-US" altLang="ja-JP" sz="1600" dirty="0"/>
              <a:t>2. Meeting</a:t>
            </a:r>
          </a:p>
          <a:p>
            <a:pPr marL="0" indent="0">
              <a:lnSpc>
                <a:spcPct val="100000"/>
              </a:lnSpc>
              <a:spcBef>
                <a:spcPts val="200"/>
              </a:spcBef>
              <a:buNone/>
            </a:pPr>
            <a:r>
              <a:rPr lang="en-US" altLang="ja-JP" sz="1600" dirty="0"/>
              <a:t> 1) Confirmation of the progress of projects for each person in charge</a:t>
            </a:r>
          </a:p>
          <a:p>
            <a:pPr marL="0" indent="0">
              <a:lnSpc>
                <a:spcPct val="100000"/>
              </a:lnSpc>
              <a:spcBef>
                <a:spcPts val="200"/>
              </a:spcBef>
              <a:buNone/>
            </a:pPr>
            <a:r>
              <a:rPr lang="en-US" altLang="ja-JP" sz="1600" dirty="0"/>
              <a:t> 2) Check for technical issues</a:t>
            </a:r>
          </a:p>
          <a:p>
            <a:pPr marL="0" indent="0">
              <a:lnSpc>
                <a:spcPct val="100000"/>
              </a:lnSpc>
              <a:spcBef>
                <a:spcPts val="200"/>
              </a:spcBef>
              <a:buNone/>
            </a:pPr>
            <a:r>
              <a:rPr lang="en-US" altLang="ja-JP" sz="1600" dirty="0"/>
              <a:t>3. Participant</a:t>
            </a:r>
          </a:p>
          <a:p>
            <a:pPr marL="0" indent="0">
              <a:lnSpc>
                <a:spcPct val="100000"/>
              </a:lnSpc>
              <a:spcBef>
                <a:spcPts val="200"/>
              </a:spcBef>
              <a:buNone/>
            </a:pPr>
            <a:r>
              <a:rPr lang="en-US" altLang="ja-JP" sz="1600" dirty="0"/>
              <a:t>  </a:t>
            </a:r>
            <a:r>
              <a:rPr lang="en-US" altLang="ja-JP" sz="1600" dirty="0" err="1"/>
              <a:t>Nattapol</a:t>
            </a:r>
            <a:r>
              <a:rPr lang="en-US" altLang="ja-JP" sz="1600" dirty="0"/>
              <a:t>​ * Organizer</a:t>
            </a:r>
          </a:p>
          <a:p>
            <a:pPr marL="0" indent="0">
              <a:lnSpc>
                <a:spcPct val="100000"/>
              </a:lnSpc>
              <a:spcBef>
                <a:spcPts val="200"/>
              </a:spcBef>
              <a:buNone/>
            </a:pPr>
            <a:r>
              <a:rPr lang="en-US" altLang="ja-JP" sz="1600" dirty="0"/>
              <a:t> Each engineer position</a:t>
            </a:r>
          </a:p>
          <a:p>
            <a:pPr marL="0" indent="0">
              <a:lnSpc>
                <a:spcPct val="100000"/>
              </a:lnSpc>
              <a:spcBef>
                <a:spcPts val="200"/>
              </a:spcBef>
              <a:buNone/>
            </a:pPr>
            <a:r>
              <a:rPr lang="en-US" altLang="ja-JP" sz="1600" dirty="0"/>
              <a:t> </a:t>
            </a:r>
            <a:r>
              <a:rPr lang="en-US" altLang="ja-JP" sz="1600" dirty="0" err="1"/>
              <a:t>R.Nozaki</a:t>
            </a:r>
            <a:r>
              <a:rPr lang="en-US" altLang="ja-JP" sz="1600" dirty="0"/>
              <a:t> *Sometimes</a:t>
            </a:r>
          </a:p>
          <a:p>
            <a:pPr marL="0" indent="0">
              <a:lnSpc>
                <a:spcPct val="100000"/>
              </a:lnSpc>
              <a:spcBef>
                <a:spcPts val="200"/>
              </a:spcBef>
              <a:buNone/>
            </a:pPr>
            <a:r>
              <a:rPr lang="en-US" altLang="ja-JP" sz="1600" dirty="0"/>
              <a:t>4. Output</a:t>
            </a:r>
          </a:p>
          <a:p>
            <a:pPr marL="0" indent="0">
              <a:lnSpc>
                <a:spcPct val="100000"/>
              </a:lnSpc>
              <a:spcBef>
                <a:spcPts val="200"/>
              </a:spcBef>
              <a:buNone/>
            </a:pPr>
            <a:r>
              <a:rPr lang="en-US" altLang="ja-JP" sz="1600" dirty="0"/>
              <a:t> Recording of minutes for each meeting in English PIC </a:t>
            </a:r>
            <a:r>
              <a:rPr lang="en-US" altLang="ja-JP" sz="1600" dirty="0" err="1"/>
              <a:t>Nattapol</a:t>
            </a:r>
            <a:endParaRPr lang="en-US" altLang="ja-JP" sz="1600" dirty="0"/>
          </a:p>
          <a:p>
            <a:pPr marL="0" indent="0">
              <a:lnSpc>
                <a:spcPct val="100000"/>
              </a:lnSpc>
              <a:spcBef>
                <a:spcPts val="200"/>
              </a:spcBef>
              <a:buNone/>
            </a:pPr>
            <a:r>
              <a:rPr lang="en-US" altLang="ja-JP" sz="1600" dirty="0"/>
              <a:t> Create and share line groups</a:t>
            </a:r>
          </a:p>
          <a:p>
            <a:pPr marL="0" indent="0">
              <a:lnSpc>
                <a:spcPct val="100000"/>
              </a:lnSpc>
              <a:spcBef>
                <a:spcPts val="200"/>
              </a:spcBef>
              <a:buNone/>
            </a:pPr>
            <a:r>
              <a:rPr lang="en-US" altLang="ja-JP" sz="1600" dirty="0"/>
              <a:t>5. Absence</a:t>
            </a:r>
          </a:p>
          <a:p>
            <a:pPr marL="0" indent="0">
              <a:lnSpc>
                <a:spcPct val="100000"/>
              </a:lnSpc>
              <a:spcBef>
                <a:spcPts val="200"/>
              </a:spcBef>
              <a:buNone/>
            </a:pPr>
            <a:r>
              <a:rPr lang="en-US" altLang="ja-JP" sz="1600" dirty="0"/>
              <a:t> In case of absence, contact K. </a:t>
            </a:r>
            <a:r>
              <a:rPr lang="en-US" altLang="ja-JP" sz="1600" dirty="0" err="1"/>
              <a:t>Nattapol</a:t>
            </a:r>
            <a:r>
              <a:rPr lang="en-US" altLang="ja-JP" sz="1600" dirty="0"/>
              <a:t> and CEO before the start of the meeting.</a:t>
            </a:r>
          </a:p>
        </p:txBody>
      </p:sp>
    </p:spTree>
    <p:extLst>
      <p:ext uri="{BB962C8B-B14F-4D97-AF65-F5344CB8AC3E}">
        <p14:creationId xmlns:p14="http://schemas.microsoft.com/office/powerpoint/2010/main" val="2937333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ー 3">
            <a:extLst>
              <a:ext uri="{FF2B5EF4-FFF2-40B4-BE49-F238E27FC236}">
                <a16:creationId xmlns:a16="http://schemas.microsoft.com/office/drawing/2014/main" id="{61450EA6-AE1E-4921-A165-4638507DD3EF}"/>
              </a:ext>
            </a:extLst>
          </p:cNvPr>
          <p:cNvSpPr>
            <a:spLocks noGrp="1"/>
          </p:cNvSpPr>
          <p:nvPr>
            <p:ph type="ftr" sz="quarter" idx="11"/>
          </p:nvPr>
        </p:nvSpPr>
        <p:spPr/>
        <p:txBody>
          <a:bodyPr/>
          <a:lstStyle/>
          <a:p>
            <a:r>
              <a:rPr kumimoji="1" lang="en-US" altLang="ja-JP" sz="1400" dirty="0"/>
              <a:t>TOMAS TECH CO.,LTD. </a:t>
            </a:r>
            <a:endParaRPr kumimoji="1" lang="ja-JP" altLang="en-US" sz="1400" dirty="0"/>
          </a:p>
        </p:txBody>
      </p:sp>
      <p:sp>
        <p:nvSpPr>
          <p:cNvPr id="5" name="スライド番号プレースホルダー 4">
            <a:extLst>
              <a:ext uri="{FF2B5EF4-FFF2-40B4-BE49-F238E27FC236}">
                <a16:creationId xmlns:a16="http://schemas.microsoft.com/office/drawing/2014/main" id="{E0DA0276-1D5F-45EF-AC15-6FD7C20CAAAD}"/>
              </a:ext>
            </a:extLst>
          </p:cNvPr>
          <p:cNvSpPr>
            <a:spLocks noGrp="1"/>
          </p:cNvSpPr>
          <p:nvPr>
            <p:ph type="sldNum" sz="quarter" idx="12"/>
          </p:nvPr>
        </p:nvSpPr>
        <p:spPr/>
        <p:txBody>
          <a:bodyPr/>
          <a:lstStyle/>
          <a:p>
            <a:fld id="{99C34D28-DE79-4B28-8B5E-B753BBC87275}" type="slidenum">
              <a:rPr kumimoji="1" lang="ja-JP" altLang="en-US" smtClean="0"/>
              <a:t>9</a:t>
            </a:fld>
            <a:endParaRPr kumimoji="1" lang="ja-JP" altLang="en-US"/>
          </a:p>
        </p:txBody>
      </p:sp>
      <p:sp>
        <p:nvSpPr>
          <p:cNvPr id="18" name="タイトル 1">
            <a:extLst>
              <a:ext uri="{FF2B5EF4-FFF2-40B4-BE49-F238E27FC236}">
                <a16:creationId xmlns:a16="http://schemas.microsoft.com/office/drawing/2014/main" id="{21284F11-5BA2-4086-836C-5BC3D1DE8748}"/>
              </a:ext>
            </a:extLst>
          </p:cNvPr>
          <p:cNvSpPr txBox="1">
            <a:spLocks/>
          </p:cNvSpPr>
          <p:nvPr/>
        </p:nvSpPr>
        <p:spPr>
          <a:xfrm>
            <a:off x="337344" y="166433"/>
            <a:ext cx="11517312" cy="666750"/>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a:lstStyle>
          <a:p>
            <a:pPr marL="0" indent="0">
              <a:lnSpc>
                <a:spcPct val="100000"/>
              </a:lnSpc>
              <a:spcBef>
                <a:spcPts val="200"/>
              </a:spcBef>
              <a:buClrTx/>
              <a:buNone/>
            </a:pPr>
            <a:r>
              <a:rPr lang="en-US" altLang="ja-JP" sz="3600" dirty="0">
                <a:solidFill>
                  <a:schemeClr val="tx1"/>
                </a:solidFill>
              </a:rPr>
              <a:t>1-5. </a:t>
            </a:r>
            <a:r>
              <a:rPr lang="en-US" altLang="ja-JP" sz="3600" dirty="0"/>
              <a:t>Project management</a:t>
            </a:r>
          </a:p>
        </p:txBody>
      </p:sp>
      <p:sp>
        <p:nvSpPr>
          <p:cNvPr id="8" name="字幕 2">
            <a:extLst>
              <a:ext uri="{FF2B5EF4-FFF2-40B4-BE49-F238E27FC236}">
                <a16:creationId xmlns:a16="http://schemas.microsoft.com/office/drawing/2014/main" id="{0FF565D3-769C-4533-9506-7A8C0F4074A8}"/>
              </a:ext>
            </a:extLst>
          </p:cNvPr>
          <p:cNvSpPr txBox="1">
            <a:spLocks/>
          </p:cNvSpPr>
          <p:nvPr/>
        </p:nvSpPr>
        <p:spPr>
          <a:xfrm>
            <a:off x="454573" y="750055"/>
            <a:ext cx="11517312" cy="5611667"/>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a:lstStyle>
          <a:p>
            <a:pPr marL="0" indent="0">
              <a:lnSpc>
                <a:spcPct val="100000"/>
              </a:lnSpc>
              <a:spcBef>
                <a:spcPts val="200"/>
              </a:spcBef>
              <a:buNone/>
            </a:pPr>
            <a:r>
              <a:rPr lang="en-US" altLang="ja-JP" sz="1600" dirty="0"/>
              <a:t>1. Redmine project launch</a:t>
            </a:r>
          </a:p>
          <a:p>
            <a:pPr marL="0" indent="0">
              <a:lnSpc>
                <a:spcPct val="100000"/>
              </a:lnSpc>
              <a:spcBef>
                <a:spcPts val="200"/>
              </a:spcBef>
              <a:buNone/>
            </a:pPr>
            <a:r>
              <a:rPr lang="en-US" altLang="ja-JP" sz="1600" dirty="0"/>
              <a:t> 1-1. Creating a Main project / Purpose: Management of each company /PIC : Project manager / Timing: As needed</a:t>
            </a:r>
          </a:p>
          <a:p>
            <a:pPr marL="0" indent="0">
              <a:lnSpc>
                <a:spcPct val="100000"/>
              </a:lnSpc>
              <a:spcBef>
                <a:spcPts val="200"/>
              </a:spcBef>
              <a:buNone/>
            </a:pPr>
            <a:r>
              <a:rPr lang="en-US" altLang="ja-JP" sz="1600" dirty="0"/>
              <a:t> 1-2. Creating a Company project / Purpose: Management of each project / PIC : Project manager / Timing: As needed </a:t>
            </a:r>
          </a:p>
          <a:p>
            <a:pPr marL="0" indent="0">
              <a:lnSpc>
                <a:spcPct val="100000"/>
              </a:lnSpc>
              <a:spcBef>
                <a:spcPts val="200"/>
              </a:spcBef>
              <a:buNone/>
            </a:pPr>
            <a:r>
              <a:rPr lang="en-US" altLang="ja-JP" sz="1600" dirty="0">
                <a:solidFill>
                  <a:srgbClr val="FF0000"/>
                </a:solidFill>
              </a:rPr>
              <a:t> 1-3. Creating a task / Management of each task / PIC : Each staff / Timing: Assigned timing, when a problem occurs</a:t>
            </a:r>
          </a:p>
          <a:p>
            <a:pPr marL="0" indent="0">
              <a:lnSpc>
                <a:spcPct val="100000"/>
              </a:lnSpc>
              <a:spcBef>
                <a:spcPts val="200"/>
              </a:spcBef>
              <a:buNone/>
            </a:pPr>
            <a:r>
              <a:rPr lang="en-US" altLang="ja-JP" sz="1600" dirty="0"/>
              <a:t> </a:t>
            </a:r>
          </a:p>
          <a:p>
            <a:pPr marL="0" indent="0">
              <a:lnSpc>
                <a:spcPct val="100000"/>
              </a:lnSpc>
              <a:spcBef>
                <a:spcPts val="200"/>
              </a:spcBef>
              <a:buNone/>
            </a:pPr>
            <a:r>
              <a:rPr lang="en-US" altLang="ja-JP" sz="1600" dirty="0"/>
              <a:t>2. Source code and spec document management</a:t>
            </a:r>
          </a:p>
          <a:p>
            <a:pPr marL="0" indent="0">
              <a:lnSpc>
                <a:spcPct val="100000"/>
              </a:lnSpc>
              <a:spcBef>
                <a:spcPts val="200"/>
              </a:spcBef>
              <a:buNone/>
            </a:pPr>
            <a:r>
              <a:rPr lang="en-US" altLang="ja-JP" sz="1600" dirty="0"/>
              <a:t>  Management to team cloud / Paste the link URL in 1-3</a:t>
            </a:r>
          </a:p>
          <a:p>
            <a:pPr marL="0" indent="0">
              <a:lnSpc>
                <a:spcPct val="100000"/>
              </a:lnSpc>
              <a:spcBef>
                <a:spcPts val="200"/>
              </a:spcBef>
              <a:buNone/>
            </a:pPr>
            <a:r>
              <a:rPr lang="en-US" altLang="ja-JP" sz="1600" dirty="0"/>
              <a:t>2-1. Source code / All project sauce codes and databases related to program creation</a:t>
            </a:r>
          </a:p>
          <a:p>
            <a:pPr marL="0" indent="0">
              <a:lnSpc>
                <a:spcPct val="100000"/>
              </a:lnSpc>
              <a:spcBef>
                <a:spcPts val="200"/>
              </a:spcBef>
              <a:buNone/>
            </a:pPr>
            <a:r>
              <a:rPr lang="en-US" altLang="ja-JP" sz="1600" dirty="0"/>
              <a:t>2-2. Project schedule(*1), Development-Installation schedule(*2) / All project sauce codes and databases related to program creation</a:t>
            </a:r>
          </a:p>
          <a:p>
            <a:pPr marL="0" indent="0">
              <a:lnSpc>
                <a:spcPct val="100000"/>
              </a:lnSpc>
              <a:spcBef>
                <a:spcPts val="200"/>
              </a:spcBef>
              <a:buNone/>
            </a:pPr>
            <a:r>
              <a:rPr lang="en-US" altLang="ja-JP" sz="1600" dirty="0"/>
              <a:t>2-3. Document management for </a:t>
            </a:r>
            <a:r>
              <a:rPr lang="en-US" altLang="ja-JP" sz="1600" dirty="0" err="1"/>
              <a:t>ToDoList</a:t>
            </a:r>
            <a:r>
              <a:rPr lang="en-US" altLang="ja-JP" sz="1600" dirty="0"/>
              <a:t>(*3), Specifications(*4), Infrastructure settings list(*5), Manuals(*6)</a:t>
            </a:r>
          </a:p>
          <a:p>
            <a:pPr marL="0" indent="0">
              <a:lnSpc>
                <a:spcPct val="100000"/>
              </a:lnSpc>
              <a:spcBef>
                <a:spcPts val="200"/>
              </a:spcBef>
              <a:buNone/>
            </a:pPr>
            <a:r>
              <a:rPr lang="en-US" altLang="ja-JP" sz="1600" dirty="0">
                <a:solidFill>
                  <a:srgbClr val="FF0000"/>
                </a:solidFill>
              </a:rPr>
              <a:t> ** If the total person-month of the project is 10 person-days or less, anything other than No. 4 &amp; 5 is optional.</a:t>
            </a:r>
          </a:p>
          <a:p>
            <a:pPr marL="0" indent="0">
              <a:lnSpc>
                <a:spcPct val="100000"/>
              </a:lnSpc>
              <a:spcBef>
                <a:spcPts val="200"/>
              </a:spcBef>
              <a:buNone/>
            </a:pPr>
            <a:endParaRPr lang="en-US" altLang="ja-JP" sz="1600" dirty="0"/>
          </a:p>
          <a:p>
            <a:pPr marL="0" indent="0">
              <a:lnSpc>
                <a:spcPct val="100000"/>
              </a:lnSpc>
              <a:spcBef>
                <a:spcPts val="200"/>
              </a:spcBef>
              <a:buNone/>
            </a:pPr>
            <a:r>
              <a:rPr lang="en-US" altLang="ja-JP" sz="1200" dirty="0"/>
              <a:t>Document sample</a:t>
            </a:r>
          </a:p>
          <a:p>
            <a:pPr marL="0" indent="0">
              <a:lnSpc>
                <a:spcPct val="100000"/>
              </a:lnSpc>
              <a:spcBef>
                <a:spcPts val="200"/>
              </a:spcBef>
              <a:buNone/>
            </a:pPr>
            <a:r>
              <a:rPr lang="en-US" altLang="ja-JP" sz="1200" dirty="0"/>
              <a:t>*1 https://docs.google.com/spreadsheets/d/1I6i--AxljJuiCPE9aYtRQvPkjgli4q4G/edit?usp=sharing&amp;ouid=115890458727315108555&amp;rtpof=true&amp;sd=true</a:t>
            </a:r>
          </a:p>
          <a:p>
            <a:pPr marL="0" indent="0">
              <a:lnSpc>
                <a:spcPct val="100000"/>
              </a:lnSpc>
              <a:spcBef>
                <a:spcPts val="200"/>
              </a:spcBef>
              <a:buNone/>
            </a:pPr>
            <a:r>
              <a:rPr lang="en-US" altLang="ja-JP" sz="1200" dirty="0"/>
              <a:t>*2 https://docs.google.com/spreadsheets/d/1rfZiRcl7rzNezepQV4qhpw-JUei0tEYu/edit?usp=sharing&amp;ouid=115890458727315108555&amp;rtpof=true&amp;sd=true</a:t>
            </a:r>
          </a:p>
          <a:p>
            <a:pPr marL="0" indent="0">
              <a:lnSpc>
                <a:spcPct val="100000"/>
              </a:lnSpc>
              <a:spcBef>
                <a:spcPts val="200"/>
              </a:spcBef>
              <a:buNone/>
            </a:pPr>
            <a:r>
              <a:rPr lang="en-US" altLang="ja-JP" sz="1200" dirty="0"/>
              <a:t>*3 https://docs.google.com/spreadsheets/d/1sTTYwCJ6ucJE-Srli2DVliAbI3_tWmmM/edit?usp=sharing&amp;ouid=115890458727315108555&amp;rtpof=true&amp;sd=true</a:t>
            </a:r>
          </a:p>
          <a:p>
            <a:pPr marL="0" indent="0">
              <a:lnSpc>
                <a:spcPct val="100000"/>
              </a:lnSpc>
              <a:spcBef>
                <a:spcPts val="200"/>
              </a:spcBef>
              <a:buNone/>
            </a:pPr>
            <a:r>
              <a:rPr lang="en-US" altLang="ja-JP" sz="1200" dirty="0"/>
              <a:t>*4 https://docs.google.com/presentation/d/1ri5oVPTH8N3uAbysEnkGC7D8sic8dWTR/edit?usp=sharing&amp;ouid=115890458727315108555&amp;rtpof=true&amp;sd=true</a:t>
            </a:r>
          </a:p>
          <a:p>
            <a:pPr marL="0" indent="0">
              <a:lnSpc>
                <a:spcPct val="100000"/>
              </a:lnSpc>
              <a:spcBef>
                <a:spcPts val="200"/>
              </a:spcBef>
              <a:buNone/>
            </a:pPr>
            <a:r>
              <a:rPr lang="en-US" altLang="ja-JP" sz="1200" dirty="0"/>
              <a:t>*5 https://docs.google.com/spreadsheets/d/1sk6YiEIUiWa6yx781NPZwtZjf09XkBUz/edit?usp=sharing&amp;ouid=115890458727315108555&amp;rtpof=true&amp;sd=true</a:t>
            </a:r>
          </a:p>
          <a:p>
            <a:pPr marL="0" indent="0">
              <a:lnSpc>
                <a:spcPct val="100000"/>
              </a:lnSpc>
              <a:spcBef>
                <a:spcPts val="200"/>
              </a:spcBef>
              <a:buNone/>
            </a:pPr>
            <a:r>
              <a:rPr lang="en-US" altLang="ja-JP" sz="1200" dirty="0"/>
              <a:t>*6 https://docs.google.com/presentation/d/1sCzyo8r6KYLggxIQagyKlE0apQY0iCJ_/edit?usp=sharing&amp;ouid=115890458727315108555&amp;rtpof=true&amp;sd=true</a:t>
            </a:r>
          </a:p>
        </p:txBody>
      </p:sp>
    </p:spTree>
    <p:extLst>
      <p:ext uri="{BB962C8B-B14F-4D97-AF65-F5344CB8AC3E}">
        <p14:creationId xmlns:p14="http://schemas.microsoft.com/office/powerpoint/2010/main" val="1739962187"/>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solidFill>
          <a:schemeClr val="bg1"/>
        </a:solidFill>
        <a:ln w="6350">
          <a:solidFill>
            <a:schemeClr val="tx1"/>
          </a:solidFill>
        </a:ln>
      </a:spPr>
      <a:bodyPr rtlCol="0" anchor="ctr"/>
      <a:lstStyle>
        <a:defPPr algn="ctr">
          <a:defRPr kumimoji="1" sz="8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TM02900769[[fn=レトロスペクト]]</Template>
  <TotalTime>8610</TotalTime>
  <Words>2600</Words>
  <Application>Microsoft Office PowerPoint</Application>
  <PresentationFormat>ワイド画面</PresentationFormat>
  <Paragraphs>299</Paragraphs>
  <Slides>14</Slides>
  <Notes>0</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14</vt:i4>
      </vt:variant>
    </vt:vector>
  </HeadingPairs>
  <TitlesOfParts>
    <vt:vector size="19" baseType="lpstr">
      <vt:lpstr>游ゴシック</vt:lpstr>
      <vt:lpstr>Calibri</vt:lpstr>
      <vt:lpstr>Calibri Light</vt:lpstr>
      <vt:lpstr>レトロスペクト</vt:lpstr>
      <vt:lpstr>Worksheet</vt:lpstr>
      <vt:lpstr>Company rule 02-May-2024 update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nozaki ryo</dc:creator>
  <cp:lastModifiedBy>Ryo Nozaki</cp:lastModifiedBy>
  <cp:revision>179</cp:revision>
  <cp:lastPrinted>2020-04-03T00:29:59Z</cp:lastPrinted>
  <dcterms:created xsi:type="dcterms:W3CDTF">2018-07-06T03:47:07Z</dcterms:created>
  <dcterms:modified xsi:type="dcterms:W3CDTF">2024-05-02T06:15:15Z</dcterms:modified>
</cp:coreProperties>
</file>