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m" ContentType="application/vnd.ms-excel.sheet.macroEnabled.12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08"/>
  </p:notesMasterIdLst>
  <p:sldIdLst>
    <p:sldId id="256" r:id="rId2"/>
    <p:sldId id="257" r:id="rId3"/>
    <p:sldId id="258" r:id="rId4"/>
    <p:sldId id="259" r:id="rId5"/>
    <p:sldId id="260" r:id="rId6"/>
    <p:sldId id="279" r:id="rId7"/>
    <p:sldId id="514" r:id="rId8"/>
    <p:sldId id="563" r:id="rId9"/>
    <p:sldId id="418" r:id="rId10"/>
    <p:sldId id="515" r:id="rId11"/>
    <p:sldId id="480" r:id="rId12"/>
    <p:sldId id="516" r:id="rId13"/>
    <p:sldId id="517" r:id="rId14"/>
    <p:sldId id="518" r:id="rId15"/>
    <p:sldId id="519" r:id="rId16"/>
    <p:sldId id="485" r:id="rId17"/>
    <p:sldId id="486" r:id="rId18"/>
    <p:sldId id="487" r:id="rId19"/>
    <p:sldId id="427" r:id="rId20"/>
    <p:sldId id="344" r:id="rId21"/>
    <p:sldId id="476" r:id="rId22"/>
    <p:sldId id="493" r:id="rId23"/>
    <p:sldId id="494" r:id="rId24"/>
    <p:sldId id="478" r:id="rId25"/>
    <p:sldId id="479" r:id="rId26"/>
    <p:sldId id="510" r:id="rId27"/>
    <p:sldId id="511" r:id="rId28"/>
    <p:sldId id="512" r:id="rId29"/>
    <p:sldId id="513" r:id="rId30"/>
    <p:sldId id="481" r:id="rId31"/>
    <p:sldId id="482" r:id="rId32"/>
    <p:sldId id="483" r:id="rId33"/>
    <p:sldId id="484" r:id="rId34"/>
    <p:sldId id="488" r:id="rId35"/>
    <p:sldId id="489" r:id="rId36"/>
    <p:sldId id="429" r:id="rId37"/>
    <p:sldId id="490" r:id="rId38"/>
    <p:sldId id="564" r:id="rId39"/>
    <p:sldId id="491" r:id="rId40"/>
    <p:sldId id="565" r:id="rId41"/>
    <p:sldId id="492" r:id="rId42"/>
    <p:sldId id="566" r:id="rId43"/>
    <p:sldId id="500" r:id="rId44"/>
    <p:sldId id="567" r:id="rId45"/>
    <p:sldId id="504" r:id="rId46"/>
    <p:sldId id="520" r:id="rId47"/>
    <p:sldId id="521" r:id="rId48"/>
    <p:sldId id="522" r:id="rId49"/>
    <p:sldId id="523" r:id="rId50"/>
    <p:sldId id="524" r:id="rId51"/>
    <p:sldId id="568" r:id="rId52"/>
    <p:sldId id="569" r:id="rId53"/>
    <p:sldId id="525" r:id="rId54"/>
    <p:sldId id="526" r:id="rId55"/>
    <p:sldId id="527" r:id="rId56"/>
    <p:sldId id="528" r:id="rId57"/>
    <p:sldId id="529" r:id="rId58"/>
    <p:sldId id="530" r:id="rId59"/>
    <p:sldId id="531" r:id="rId60"/>
    <p:sldId id="570" r:id="rId61"/>
    <p:sldId id="502" r:id="rId62"/>
    <p:sldId id="532" r:id="rId63"/>
    <p:sldId id="533" r:id="rId64"/>
    <p:sldId id="534" r:id="rId65"/>
    <p:sldId id="535" r:id="rId66"/>
    <p:sldId id="536" r:id="rId67"/>
    <p:sldId id="499" r:id="rId68"/>
    <p:sldId id="432" r:id="rId69"/>
    <p:sldId id="571" r:id="rId70"/>
    <p:sldId id="497" r:id="rId71"/>
    <p:sldId id="537" r:id="rId72"/>
    <p:sldId id="538" r:id="rId73"/>
    <p:sldId id="539" r:id="rId74"/>
    <p:sldId id="540" r:id="rId75"/>
    <p:sldId id="572" r:id="rId76"/>
    <p:sldId id="573" r:id="rId77"/>
    <p:sldId id="574" r:id="rId78"/>
    <p:sldId id="576" r:id="rId79"/>
    <p:sldId id="575" r:id="rId80"/>
    <p:sldId id="545" r:id="rId81"/>
    <p:sldId id="541" r:id="rId82"/>
    <p:sldId id="542" r:id="rId83"/>
    <p:sldId id="543" r:id="rId84"/>
    <p:sldId id="544" r:id="rId85"/>
    <p:sldId id="577" r:id="rId86"/>
    <p:sldId id="578" r:id="rId87"/>
    <p:sldId id="546" r:id="rId88"/>
    <p:sldId id="547" r:id="rId89"/>
    <p:sldId id="498" r:id="rId90"/>
    <p:sldId id="548" r:id="rId91"/>
    <p:sldId id="549" r:id="rId92"/>
    <p:sldId id="550" r:id="rId93"/>
    <p:sldId id="551" r:id="rId94"/>
    <p:sldId id="552" r:id="rId95"/>
    <p:sldId id="553" r:id="rId96"/>
    <p:sldId id="554" r:id="rId97"/>
    <p:sldId id="555" r:id="rId98"/>
    <p:sldId id="556" r:id="rId99"/>
    <p:sldId id="557" r:id="rId100"/>
    <p:sldId id="558" r:id="rId101"/>
    <p:sldId id="559" r:id="rId102"/>
    <p:sldId id="560" r:id="rId103"/>
    <p:sldId id="561" r:id="rId104"/>
    <p:sldId id="562" r:id="rId105"/>
    <p:sldId id="276" r:id="rId106"/>
    <p:sldId id="275" r:id="rId107"/>
  </p:sldIdLst>
  <p:sldSz cx="6858000" cy="9906000" type="A4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yo Nozaki" initials="RN" lastIdx="1" clrIdx="0">
    <p:extLst>
      <p:ext uri="{19B8F6BF-5375-455C-9EA6-DF929625EA0E}">
        <p15:presenceInfo xmlns:p15="http://schemas.microsoft.com/office/powerpoint/2012/main" userId="392c27c9e49268a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B100"/>
    <a:srgbClr val="FF0000"/>
    <a:srgbClr val="FFFFFF"/>
    <a:srgbClr val="88FA4E"/>
    <a:srgbClr val="8EFDEE"/>
    <a:srgbClr val="398D82"/>
    <a:srgbClr val="969696"/>
    <a:srgbClr val="6CD506"/>
    <a:srgbClr val="727272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157" autoAdjust="0"/>
    <p:restoredTop sz="95865" autoAdjust="0"/>
  </p:normalViewPr>
  <p:slideViewPr>
    <p:cSldViewPr snapToGrid="0" showGuides="1">
      <p:cViewPr varScale="1">
        <p:scale>
          <a:sx n="68" d="100"/>
          <a:sy n="68" d="100"/>
        </p:scale>
        <p:origin x="2808" y="77"/>
      </p:cViewPr>
      <p:guideLst>
        <p:guide orient="horz" pos="3120"/>
        <p:guide pos="2160"/>
      </p:guideLst>
    </p:cSldViewPr>
  </p:slideViewPr>
  <p:notesTextViewPr>
    <p:cViewPr>
      <p:scale>
        <a:sx n="400" d="100"/>
        <a:sy n="4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commentAuthors" Target="commentAuthor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30"/>
          </a:xfrm>
          <a:prstGeom prst="rect">
            <a:avLst/>
          </a:prstGeom>
        </p:spPr>
        <p:txBody>
          <a:bodyPr vert="horz" lIns="94857" tIns="47429" rIns="94857" bIns="47429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5374" y="0"/>
            <a:ext cx="2918831" cy="495030"/>
          </a:xfrm>
          <a:prstGeom prst="rect">
            <a:avLst/>
          </a:prstGeom>
        </p:spPr>
        <p:txBody>
          <a:bodyPr vert="horz" lIns="94857" tIns="47429" rIns="94857" bIns="47429" rtlCol="0"/>
          <a:lstStyle>
            <a:lvl1pPr algn="r">
              <a:defRPr sz="1300"/>
            </a:lvl1pPr>
          </a:lstStyle>
          <a:p>
            <a:fld id="{950D9ED6-7A08-499A-95EC-E1D92DDF1BFF}" type="datetimeFigureOut">
              <a:rPr kumimoji="1" lang="ja-JP" altLang="en-US" smtClean="0"/>
              <a:t>2024/2/26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216150" y="1233488"/>
            <a:ext cx="2303463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57" tIns="47429" rIns="94857" bIns="47429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4857" tIns="47429" rIns="94857" bIns="47429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5028"/>
          </a:xfrm>
          <a:prstGeom prst="rect">
            <a:avLst/>
          </a:prstGeom>
        </p:spPr>
        <p:txBody>
          <a:bodyPr vert="horz" lIns="94857" tIns="47429" rIns="94857" bIns="47429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5374" y="9371285"/>
            <a:ext cx="2918831" cy="495028"/>
          </a:xfrm>
          <a:prstGeom prst="rect">
            <a:avLst/>
          </a:prstGeom>
        </p:spPr>
        <p:txBody>
          <a:bodyPr vert="horz" lIns="94857" tIns="47429" rIns="94857" bIns="47429" rtlCol="0" anchor="b"/>
          <a:lstStyle>
            <a:lvl1pPr algn="r">
              <a:defRPr sz="1300"/>
            </a:lvl1pPr>
          </a:lstStyle>
          <a:p>
            <a:fld id="{EC5CBA6C-5079-4F7D-9C03-A85FF6B43F3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0731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1420-B83C-4C58-A0EC-1A3071E587E2}" type="datetime1">
              <a:rPr kumimoji="1" lang="ja-JP" altLang="en-US" smtClean="0"/>
              <a:t>2024/2/26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770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F539F-5526-4D04-8FD6-260459D8BC5F}" type="datetime1">
              <a:rPr kumimoji="1" lang="ja-JP" altLang="en-US" smtClean="0"/>
              <a:t>2024/2/26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8548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D3D84-5621-4CC5-8FC4-57C7F07D8C49}" type="datetime1">
              <a:rPr kumimoji="1" lang="ja-JP" altLang="en-US" smtClean="0"/>
              <a:t>2024/2/26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8258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FA845-20CD-48D2-A2D5-B5407AFF0FCB}" type="datetime1">
              <a:rPr kumimoji="1" lang="ja-JP" altLang="en-US" smtClean="0"/>
              <a:t>2024/2/26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5075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7A997-C117-4E07-8358-707BEF18102A}" type="datetime1">
              <a:rPr kumimoji="1" lang="ja-JP" altLang="en-US" smtClean="0"/>
              <a:t>2024/2/26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899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06C61-18D9-4AC9-AA51-71DA4C67CC89}" type="datetime1">
              <a:rPr kumimoji="1" lang="ja-JP" altLang="en-US" smtClean="0"/>
              <a:t>2024/2/26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3683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B93E7-F14A-4576-8224-71FB96D1D432}" type="datetime1">
              <a:rPr kumimoji="1" lang="ja-JP" altLang="en-US" smtClean="0"/>
              <a:t>2024/2/26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5633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C12DF-9BCA-4E06-AD49-34DFDD5BC2B2}" type="datetime1">
              <a:rPr kumimoji="1" lang="ja-JP" altLang="en-US" smtClean="0"/>
              <a:t>2024/2/26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0194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8E020-7334-4238-9110-095FAD913287}" type="datetime1">
              <a:rPr kumimoji="1" lang="ja-JP" altLang="en-US" smtClean="0"/>
              <a:t>2024/2/26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3932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5DA89-3C9A-4A3F-BA1A-AD4015311DE3}" type="datetime1">
              <a:rPr kumimoji="1" lang="ja-JP" altLang="en-US" smtClean="0"/>
              <a:t>2024/2/26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5858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BB7A1-BAA2-4685-9A13-423FC750900D}" type="datetime1">
              <a:rPr kumimoji="1" lang="ja-JP" altLang="en-US" smtClean="0"/>
              <a:t>2024/2/26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2064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F4AF4-3935-4223-9569-5734B3B1160A}" type="datetime1">
              <a:rPr kumimoji="1" lang="ja-JP" altLang="en-US" smtClean="0"/>
              <a:t>2024/2/26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EA90D-F275-432F-8053-456A4E092F4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3075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package" Target="../embeddings/Microsoft_Excel_Worksheet5.xlsx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package" Target="../embeddings/Microsoft_Excel_Macro-Enabled_Worksheet.xlsm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1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package" Target="../embeddings/Microsoft_Excel_Worksheet3.xlsx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package" Target="../embeddings/Microsoft_Excel_Worksheet4.xlsx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drawingObject2">
            <a:extLst>
              <a:ext uri="{FF2B5EF4-FFF2-40B4-BE49-F238E27FC236}">
                <a16:creationId xmlns:a16="http://schemas.microsoft.com/office/drawing/2014/main" id="{E8D9608A-6B4B-4561-B61C-C74C30FB5185}"/>
              </a:ext>
            </a:extLst>
          </p:cNvPr>
          <p:cNvGrpSpPr>
            <a:grpSpLocks/>
          </p:cNvGrpSpPr>
          <p:nvPr/>
        </p:nvGrpSpPr>
        <p:grpSpPr bwMode="auto">
          <a:xfrm>
            <a:off x="406400" y="3687445"/>
            <a:ext cx="6045200" cy="2531668"/>
            <a:chOff x="0" y="0"/>
            <a:chExt cx="60452" cy="14719"/>
          </a:xfrm>
        </p:grpSpPr>
        <p:sp>
          <p:nvSpPr>
            <p:cNvPr id="5" name="Shape 3">
              <a:extLst>
                <a:ext uri="{FF2B5EF4-FFF2-40B4-BE49-F238E27FC236}">
                  <a16:creationId xmlns:a16="http://schemas.microsoft.com/office/drawing/2014/main" id="{2A6BEF9C-6AE2-4714-89C9-41C77A60F94A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395"/>
              <a:ext cx="57092" cy="6"/>
            </a:xfrm>
            <a:custGeom>
              <a:avLst/>
              <a:gdLst>
                <a:gd name="T0" fmla="*/ 0 w 5709284"/>
                <a:gd name="T1" fmla="*/ 0 h 635"/>
                <a:gd name="T2" fmla="*/ 5709284 w 5709284"/>
                <a:gd name="T3" fmla="*/ 635 h 635"/>
                <a:gd name="T4" fmla="*/ 0 w 5709284"/>
                <a:gd name="T5" fmla="*/ 0 h 635"/>
                <a:gd name="T6" fmla="*/ 5709284 w 5709284"/>
                <a:gd name="T7" fmla="*/ 63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T4" t="T5" r="T6" b="T7"/>
              <a:pathLst>
                <a:path w="5709284" h="635">
                  <a:moveTo>
                    <a:pt x="0" y="0"/>
                  </a:moveTo>
                  <a:lnTo>
                    <a:pt x="5709284" y="635"/>
                  </a:lnTo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/>
            </a:p>
          </p:txBody>
        </p:sp>
        <p:sp>
          <p:nvSpPr>
            <p:cNvPr id="6" name="Shape 4">
              <a:extLst>
                <a:ext uri="{FF2B5EF4-FFF2-40B4-BE49-F238E27FC236}">
                  <a16:creationId xmlns:a16="http://schemas.microsoft.com/office/drawing/2014/main" id="{2CDC2C1D-88BF-4C3A-95C8-8992DD55D8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7" y="0"/>
              <a:ext cx="4255" cy="14719"/>
            </a:xfrm>
            <a:custGeom>
              <a:avLst/>
              <a:gdLst>
                <a:gd name="T0" fmla="*/ 0 w 425451"/>
                <a:gd name="T1" fmla="*/ 0 h 1471930"/>
                <a:gd name="T2" fmla="*/ 0 w 425451"/>
                <a:gd name="T3" fmla="*/ 1471930 h 1471930"/>
                <a:gd name="T4" fmla="*/ 425451 w 425451"/>
                <a:gd name="T5" fmla="*/ 1471930 h 1471930"/>
                <a:gd name="T6" fmla="*/ 425451 w 425451"/>
                <a:gd name="T7" fmla="*/ 0 h 1471930"/>
                <a:gd name="T8" fmla="*/ 0 w 425451"/>
                <a:gd name="T9" fmla="*/ 0 h 1471930"/>
                <a:gd name="T10" fmla="*/ 0 w 425451"/>
                <a:gd name="T11" fmla="*/ 0 h 1471930"/>
                <a:gd name="T12" fmla="*/ 425451 w 425451"/>
                <a:gd name="T13" fmla="*/ 1471930 h 1471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425451" h="1471930">
                  <a:moveTo>
                    <a:pt x="0" y="0"/>
                  </a:moveTo>
                  <a:lnTo>
                    <a:pt x="0" y="1471930"/>
                  </a:lnTo>
                  <a:lnTo>
                    <a:pt x="425451" y="1471930"/>
                  </a:lnTo>
                  <a:lnTo>
                    <a:pt x="425451" y="0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ja-JP" altLang="en-US"/>
            </a:p>
          </p:txBody>
        </p:sp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3ECEFA4-271F-4CD8-A6FE-097AC17AA450}"/>
              </a:ext>
            </a:extLst>
          </p:cNvPr>
          <p:cNvSpPr txBox="1"/>
          <p:nvPr/>
        </p:nvSpPr>
        <p:spPr>
          <a:xfrm>
            <a:off x="1250370" y="4086615"/>
            <a:ext cx="4775730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b="1" dirty="0"/>
              <a:t>Real-time Shopper System</a:t>
            </a:r>
            <a:r>
              <a:rPr kumimoji="1" lang="ja-JP" altLang="en-US" b="1" dirty="0"/>
              <a:t> </a:t>
            </a:r>
            <a:r>
              <a:rPr kumimoji="1" lang="en-US" altLang="ja-JP" b="1" dirty="0"/>
              <a:t>specifications </a:t>
            </a:r>
          </a:p>
          <a:p>
            <a:pPr algn="r"/>
            <a:r>
              <a:rPr kumimoji="1" lang="en-US" altLang="ja-JP" b="1" dirty="0"/>
              <a:t>Documentation EN Blueprint for </a:t>
            </a:r>
            <a:r>
              <a:rPr kumimoji="1" lang="en-US" altLang="ja-JP" b="1" dirty="0" err="1"/>
              <a:t>DNPH</a:t>
            </a:r>
            <a:endParaRPr kumimoji="1" lang="en-US" altLang="ja-JP" b="1" dirty="0"/>
          </a:p>
          <a:p>
            <a:pPr algn="r"/>
            <a:r>
              <a:rPr kumimoji="1" lang="en-US" altLang="ja-JP" sz="1400" b="1" dirty="0"/>
              <a:t>Blueprint</a:t>
            </a:r>
          </a:p>
          <a:p>
            <a:pPr algn="r"/>
            <a:endParaRPr kumimoji="1" lang="en-US" altLang="ja-JP" sz="1400" dirty="0"/>
          </a:p>
          <a:p>
            <a:pPr algn="r"/>
            <a:r>
              <a:rPr kumimoji="1" lang="en-US" altLang="ja-JP" sz="1200" dirty="0"/>
              <a:t>R6</a:t>
            </a:r>
          </a:p>
          <a:p>
            <a:pPr algn="r"/>
            <a:r>
              <a:rPr kumimoji="1" lang="en-US" altLang="ja-JP" sz="1200" dirty="0"/>
              <a:t>Made for: DENSO Philippines Corporation. </a:t>
            </a:r>
          </a:p>
          <a:p>
            <a:pPr algn="r"/>
            <a:r>
              <a:rPr kumimoji="1" lang="en-US" altLang="ja-JP" sz="1200" dirty="0"/>
              <a:t>By: Meiji (Thailand) Co.,Ltd. / TOMAS TECH CO.,LTD.</a:t>
            </a:r>
          </a:p>
          <a:p>
            <a:pPr algn="r"/>
            <a:endParaRPr kumimoji="1" lang="ja-JP" altLang="en-US" dirty="0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1600D60E-DEF8-4FC2-9AF6-F632CD65EC1B}"/>
              </a:ext>
            </a:extLst>
          </p:cNvPr>
          <p:cNvSpPr/>
          <p:nvPr/>
        </p:nvSpPr>
        <p:spPr>
          <a:xfrm>
            <a:off x="406401" y="479503"/>
            <a:ext cx="1544320" cy="4896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100" dirty="0">
                <a:solidFill>
                  <a:srgbClr val="FF0000"/>
                </a:solidFill>
              </a:rPr>
              <a:t>Version 26/Feb/2024</a:t>
            </a:r>
          </a:p>
        </p:txBody>
      </p:sp>
      <p:sp>
        <p:nvSpPr>
          <p:cNvPr id="17" name="スライド番号プレースホルダー 16">
            <a:extLst>
              <a:ext uri="{FF2B5EF4-FFF2-40B4-BE49-F238E27FC236}">
                <a16:creationId xmlns:a16="http://schemas.microsoft.com/office/drawing/2014/main" id="{5B4DA840-04A4-4B68-85C0-2E5D055F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010B2CE-2E6A-4AD5-BE49-4FB62FDB8834}"/>
              </a:ext>
            </a:extLst>
          </p:cNvPr>
          <p:cNvSpPr/>
          <p:nvPr/>
        </p:nvSpPr>
        <p:spPr>
          <a:xfrm>
            <a:off x="4907281" y="479503"/>
            <a:ext cx="1544320" cy="4896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100" dirty="0">
                <a:solidFill>
                  <a:srgbClr val="FF0000"/>
                </a:solidFill>
              </a:rPr>
              <a:t>Confidential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49FD61F-85BD-CEE8-58AE-0313D3A531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24" y="7759839"/>
            <a:ext cx="5955176" cy="142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5347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3. Document image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336CB21-70D5-42F6-8526-CB60A290651C}"/>
              </a:ext>
            </a:extLst>
          </p:cNvPr>
          <p:cNvSpPr txBox="1"/>
          <p:nvPr/>
        </p:nvSpPr>
        <p:spPr>
          <a:xfrm>
            <a:off x="420263" y="846463"/>
            <a:ext cx="42008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3-1-2. </a:t>
            </a:r>
            <a:r>
              <a:rPr kumimoji="1" lang="en-US" altLang="ja-JP" sz="1100" b="0" dirty="0">
                <a:latin typeface="Arial 本文"/>
                <a:ea typeface="Meiryo UI" panose="020B0604030504040204" pitchFamily="50" charset="-128"/>
              </a:rPr>
              <a:t>Cycle time master for Transport work </a:t>
            </a:r>
            <a:r>
              <a:rPr kumimoji="1" lang="en-US" altLang="ja-JP" sz="1100" dirty="0"/>
              <a:t>data format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23FB400-E074-EF9B-7030-B423B7C7567F}"/>
              </a:ext>
            </a:extLst>
          </p:cNvPr>
          <p:cNvSpPr txBox="1"/>
          <p:nvPr/>
        </p:nvSpPr>
        <p:spPr>
          <a:xfrm>
            <a:off x="5477218" y="869546"/>
            <a:ext cx="1046988" cy="2154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800" b="0" dirty="0" err="1"/>
              <a:t>KDDI</a:t>
            </a:r>
            <a:r>
              <a:rPr kumimoji="1" lang="en-US" altLang="ja-JP" sz="800" b="0" dirty="0"/>
              <a:t> ⇒Pegasus</a:t>
            </a:r>
            <a:endParaRPr lang="ja-JP" altLang="en-US" sz="800" dirty="0"/>
          </a:p>
        </p:txBody>
      </p:sp>
    </p:spTree>
    <p:extLst>
      <p:ext uri="{BB962C8B-B14F-4D97-AF65-F5344CB8AC3E}">
        <p14:creationId xmlns:p14="http://schemas.microsoft.com/office/powerpoint/2010/main" val="320644802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0E852-FE71-470C-61D4-E59CFD5D1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9955AB93-A7E2-0882-71FF-6BB5CC598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100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4DD18974-9C32-0B20-512B-D9A5F4A08010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F1001B7-1CD4-3100-D66F-879E94AC0C47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3E4E72A-185D-2DBB-774B-AC1E80B2E827}"/>
              </a:ext>
            </a:extLst>
          </p:cNvPr>
          <p:cNvSpPr txBox="1"/>
          <p:nvPr/>
        </p:nvSpPr>
        <p:spPr>
          <a:xfrm>
            <a:off x="406400" y="837577"/>
            <a:ext cx="611706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5-5. PC Data confirmation master</a:t>
            </a:r>
          </a:p>
          <a:p>
            <a:r>
              <a:rPr kumimoji="1" lang="en-US" altLang="ja-JP" sz="1100" b="1" dirty="0"/>
              <a:t>5-5-4. Cycle time master</a:t>
            </a:r>
          </a:p>
          <a:p>
            <a:endParaRPr kumimoji="1" lang="en-US" altLang="ja-JP" sz="1100" b="1" dirty="0"/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85FFDA10-5699-6C49-230C-462C09A34AAD}"/>
              </a:ext>
            </a:extLst>
          </p:cNvPr>
          <p:cNvSpPr/>
          <p:nvPr/>
        </p:nvSpPr>
        <p:spPr>
          <a:xfrm>
            <a:off x="6245305" y="841780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5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9059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5C492-1DF5-5562-2E7B-81E9BDF665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C11E9F2-79FF-7D57-2230-F9A608ED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101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2C2FDF90-5BA9-C9B4-2719-C6110E463969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D57AAA2C-448B-A8CA-E609-5694B5419732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0B47DCB-40F1-341E-4538-ABF49DE6CD3C}"/>
              </a:ext>
            </a:extLst>
          </p:cNvPr>
          <p:cNvSpPr txBox="1"/>
          <p:nvPr/>
        </p:nvSpPr>
        <p:spPr>
          <a:xfrm>
            <a:off x="406400" y="837577"/>
            <a:ext cx="611706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5-5. PC Data confirmation master</a:t>
            </a:r>
          </a:p>
          <a:p>
            <a:r>
              <a:rPr kumimoji="1" lang="en-US" altLang="ja-JP" sz="1100" b="1" dirty="0"/>
              <a:t>5-5-5. User master</a:t>
            </a:r>
          </a:p>
          <a:p>
            <a:endParaRPr kumimoji="1" lang="en-US" altLang="ja-JP" sz="1100" b="1" dirty="0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3C87D36-4642-80C2-6CFA-702421B98099}"/>
              </a:ext>
            </a:extLst>
          </p:cNvPr>
          <p:cNvSpPr/>
          <p:nvPr/>
        </p:nvSpPr>
        <p:spPr>
          <a:xfrm>
            <a:off x="5424089" y="1105796"/>
            <a:ext cx="1099371" cy="188798"/>
          </a:xfrm>
          <a:prstGeom prst="rect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srgbClr val="FF0000"/>
                </a:solidFill>
              </a:rPr>
              <a:t>** Standard  specifics</a:t>
            </a:r>
            <a:endParaRPr kumimoji="1" lang="ja-JP" altLang="en-US" sz="700" kern="0" dirty="0">
              <a:solidFill>
                <a:srgbClr val="FF0000"/>
              </a:solidFill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1C41873E-29D3-40AE-2377-911393D82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360" y="1562813"/>
            <a:ext cx="5629289" cy="2074467"/>
          </a:xfrm>
          <a:prstGeom prst="rect">
            <a:avLst/>
          </a:prstGeom>
        </p:spPr>
      </p:pic>
      <p:sp>
        <p:nvSpPr>
          <p:cNvPr id="8" name="二等辺三角形 7">
            <a:extLst>
              <a:ext uri="{FF2B5EF4-FFF2-40B4-BE49-F238E27FC236}">
                <a16:creationId xmlns:a16="http://schemas.microsoft.com/office/drawing/2014/main" id="{40E58B9A-7E55-2511-724A-AEB189B2CEC1}"/>
              </a:ext>
            </a:extLst>
          </p:cNvPr>
          <p:cNvSpPr/>
          <p:nvPr/>
        </p:nvSpPr>
        <p:spPr>
          <a:xfrm>
            <a:off x="6245305" y="841780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5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36330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10298E-6178-C75D-138C-7640D3A39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6B5A7E3-054A-A912-D120-AE5666DF3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102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F0F85586-BB39-E8CD-9737-47B9FDF5CD26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98B98BA5-58BE-9731-9DD3-9448B0B1493A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3E0541F-6545-C0DE-2AFA-50C8FD49348C}"/>
              </a:ext>
            </a:extLst>
          </p:cNvPr>
          <p:cNvSpPr txBox="1"/>
          <p:nvPr/>
        </p:nvSpPr>
        <p:spPr>
          <a:xfrm>
            <a:off x="406400" y="837577"/>
            <a:ext cx="61170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5-5. PC Data confirmation master</a:t>
            </a:r>
          </a:p>
          <a:p>
            <a:r>
              <a:rPr kumimoji="1" lang="en-US" altLang="ja-JP" sz="1100" b="1" dirty="0"/>
              <a:t>5-5-6. User credential master</a:t>
            </a:r>
          </a:p>
          <a:p>
            <a:endParaRPr kumimoji="1" lang="en-US" altLang="ja-JP" sz="1100" b="1" dirty="0"/>
          </a:p>
          <a:p>
            <a:endParaRPr kumimoji="1" lang="en-US" altLang="ja-JP" sz="1100" b="1" dirty="0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9D82EF0-CBAE-487B-88D4-AEFF8573770C}"/>
              </a:ext>
            </a:extLst>
          </p:cNvPr>
          <p:cNvSpPr/>
          <p:nvPr/>
        </p:nvSpPr>
        <p:spPr>
          <a:xfrm>
            <a:off x="5424089" y="1105796"/>
            <a:ext cx="1099371" cy="188798"/>
          </a:xfrm>
          <a:prstGeom prst="rect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srgbClr val="FF0000"/>
                </a:solidFill>
              </a:rPr>
              <a:t>** Standard  specifics</a:t>
            </a:r>
            <a:endParaRPr kumimoji="1" lang="ja-JP" altLang="en-US" sz="700" kern="0" dirty="0">
              <a:solidFill>
                <a:srgbClr val="FF0000"/>
              </a:solidFill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E9F68B9-1FDF-8D65-3E81-B3FB67662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960" y="1562814"/>
            <a:ext cx="5817553" cy="2149744"/>
          </a:xfrm>
          <a:prstGeom prst="rect">
            <a:avLst/>
          </a:prstGeom>
        </p:spPr>
      </p:pic>
      <p:sp>
        <p:nvSpPr>
          <p:cNvPr id="8" name="二等辺三角形 7">
            <a:extLst>
              <a:ext uri="{FF2B5EF4-FFF2-40B4-BE49-F238E27FC236}">
                <a16:creationId xmlns:a16="http://schemas.microsoft.com/office/drawing/2014/main" id="{00E066B6-A26B-4C58-660F-1630BBCFB065}"/>
              </a:ext>
            </a:extLst>
          </p:cNvPr>
          <p:cNvSpPr/>
          <p:nvPr/>
        </p:nvSpPr>
        <p:spPr>
          <a:xfrm>
            <a:off x="6245305" y="841780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5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68305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695E1-4F87-0B05-FD31-DB0B29578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4A38F64-2DF1-03D9-E155-AE2155123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103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29395102-EA52-B4C3-3584-392F150516A0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E30CF1F3-4795-5E61-BB4B-6E3513E80786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05A6BCC-5B10-7F1E-D0DF-E3E6B0708D87}"/>
              </a:ext>
            </a:extLst>
          </p:cNvPr>
          <p:cNvSpPr txBox="1"/>
          <p:nvPr/>
        </p:nvSpPr>
        <p:spPr>
          <a:xfrm>
            <a:off x="406400" y="837577"/>
            <a:ext cx="611706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5-5. PC Data confirmation master</a:t>
            </a:r>
          </a:p>
          <a:p>
            <a:r>
              <a:rPr kumimoji="1" lang="en-US" altLang="ja-JP" sz="1100" b="1" dirty="0"/>
              <a:t>5-5-7. Name master</a:t>
            </a:r>
          </a:p>
          <a:p>
            <a:endParaRPr kumimoji="1" lang="en-US" altLang="ja-JP" sz="1100" b="1" dirty="0"/>
          </a:p>
          <a:p>
            <a:endParaRPr kumimoji="1" lang="en-US" altLang="ja-JP" sz="1100" b="1" dirty="0"/>
          </a:p>
          <a:p>
            <a:endParaRPr kumimoji="1" lang="en-US" altLang="ja-JP" sz="1100" b="1" dirty="0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5AC91F5-DDBD-5F88-4EAF-898212227195}"/>
              </a:ext>
            </a:extLst>
          </p:cNvPr>
          <p:cNvSpPr/>
          <p:nvPr/>
        </p:nvSpPr>
        <p:spPr>
          <a:xfrm>
            <a:off x="5424089" y="1105796"/>
            <a:ext cx="1099371" cy="188798"/>
          </a:xfrm>
          <a:prstGeom prst="rect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srgbClr val="FF0000"/>
                </a:solidFill>
              </a:rPr>
              <a:t>** Standard  specifics</a:t>
            </a:r>
            <a:endParaRPr kumimoji="1" lang="ja-JP" altLang="en-US" sz="700" kern="0" dirty="0">
              <a:solidFill>
                <a:srgbClr val="FF0000"/>
              </a:solidFill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8F7EFF1-EC7D-0D17-2AF1-0FAF56991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" y="1471373"/>
            <a:ext cx="5654040" cy="2926563"/>
          </a:xfrm>
          <a:prstGeom prst="rect">
            <a:avLst/>
          </a:prstGeom>
        </p:spPr>
      </p:pic>
      <p:sp>
        <p:nvSpPr>
          <p:cNvPr id="8" name="二等辺三角形 7">
            <a:extLst>
              <a:ext uri="{FF2B5EF4-FFF2-40B4-BE49-F238E27FC236}">
                <a16:creationId xmlns:a16="http://schemas.microsoft.com/office/drawing/2014/main" id="{6558E827-EBA1-FC93-A55F-A7EA75BBAD32}"/>
              </a:ext>
            </a:extLst>
          </p:cNvPr>
          <p:cNvSpPr/>
          <p:nvPr/>
        </p:nvSpPr>
        <p:spPr>
          <a:xfrm>
            <a:off x="6245305" y="841780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5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62065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58566-D28D-2369-F2D1-CA50666FAF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1C1AB27-4AE6-26EC-BEE8-858D9EFCB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104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72D9924-F0BB-247F-87CF-F1BADFE182DD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E74577C3-AAE8-AF88-9028-2AF46F644E07}"/>
              </a:ext>
            </a:extLst>
          </p:cNvPr>
          <p:cNvSpPr/>
          <p:nvPr/>
        </p:nvSpPr>
        <p:spPr>
          <a:xfrm>
            <a:off x="391898" y="1345289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A86E7A7-87D0-3D96-24E3-0EDDC76DC3F9}"/>
              </a:ext>
            </a:extLst>
          </p:cNvPr>
          <p:cNvSpPr txBox="1"/>
          <p:nvPr/>
        </p:nvSpPr>
        <p:spPr>
          <a:xfrm>
            <a:off x="406400" y="837577"/>
            <a:ext cx="61170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5-5. PC Data confirmation master</a:t>
            </a:r>
          </a:p>
          <a:p>
            <a:r>
              <a:rPr kumimoji="1" lang="en-US" altLang="ja-JP" sz="1100" b="1" dirty="0"/>
              <a:t>5-5-8. Authority master</a:t>
            </a:r>
          </a:p>
          <a:p>
            <a:endParaRPr kumimoji="1" lang="en-US" altLang="ja-JP" sz="1100" b="1" dirty="0"/>
          </a:p>
          <a:p>
            <a:endParaRPr kumimoji="1" lang="en-US" altLang="ja-JP" sz="1100" b="1" dirty="0"/>
          </a:p>
          <a:p>
            <a:endParaRPr kumimoji="1" lang="en-US" altLang="ja-JP" sz="1100" b="1" dirty="0"/>
          </a:p>
          <a:p>
            <a:endParaRPr kumimoji="1" lang="en-US" altLang="ja-JP" sz="1100" b="1" dirty="0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5403B17-4644-6B49-4188-7EF4C88DEDC4}"/>
              </a:ext>
            </a:extLst>
          </p:cNvPr>
          <p:cNvSpPr/>
          <p:nvPr/>
        </p:nvSpPr>
        <p:spPr>
          <a:xfrm>
            <a:off x="5424089" y="1105796"/>
            <a:ext cx="1099371" cy="188798"/>
          </a:xfrm>
          <a:prstGeom prst="rect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srgbClr val="FF0000"/>
                </a:solidFill>
              </a:rPr>
              <a:t>** Standard  specifics</a:t>
            </a:r>
            <a:endParaRPr kumimoji="1" lang="ja-JP" altLang="en-US" sz="700" kern="0" dirty="0">
              <a:solidFill>
                <a:srgbClr val="FF0000"/>
              </a:solidFill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8BF805B-ACE2-BE8D-4268-37B560874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" y="1562813"/>
            <a:ext cx="5845493" cy="3032521"/>
          </a:xfrm>
          <a:prstGeom prst="rect">
            <a:avLst/>
          </a:prstGeom>
        </p:spPr>
      </p:pic>
      <p:sp>
        <p:nvSpPr>
          <p:cNvPr id="8" name="二等辺三角形 7">
            <a:extLst>
              <a:ext uri="{FF2B5EF4-FFF2-40B4-BE49-F238E27FC236}">
                <a16:creationId xmlns:a16="http://schemas.microsoft.com/office/drawing/2014/main" id="{4EE02101-6D7C-4B80-4436-B51A413B2765}"/>
              </a:ext>
            </a:extLst>
          </p:cNvPr>
          <p:cNvSpPr/>
          <p:nvPr/>
        </p:nvSpPr>
        <p:spPr>
          <a:xfrm>
            <a:off x="6245305" y="841780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5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74655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3CF2B628-9335-4B00-B73B-9012A52144F2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6. Q&amp;A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105</a:t>
            </a:fld>
            <a:endParaRPr kumimoji="1" lang="ja-JP" altLang="en-US"/>
          </a:p>
        </p:txBody>
      </p:sp>
      <p:graphicFrame>
        <p:nvGraphicFramePr>
          <p:cNvPr id="4" name="オブジェクト 3">
            <a:extLst>
              <a:ext uri="{FF2B5EF4-FFF2-40B4-BE49-F238E27FC236}">
                <a16:creationId xmlns:a16="http://schemas.microsoft.com/office/drawing/2014/main" id="{21290CBD-22A3-4F1E-9FDB-AED3BD8BB5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6295059"/>
              </p:ext>
            </p:extLst>
          </p:nvPr>
        </p:nvGraphicFramePr>
        <p:xfrm>
          <a:off x="598805" y="1068388"/>
          <a:ext cx="6323013" cy="2398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1864479" imgH="4495984" progId="Excel.Sheet.12">
                  <p:embed/>
                </p:oleObj>
              </mc:Choice>
              <mc:Fallback>
                <p:oleObj name="Worksheet" r:id="rId2" imgW="11864479" imgH="449598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98805" y="1068388"/>
                        <a:ext cx="6323013" cy="2398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5548328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3CF2B628-9335-4B00-B73B-9012A52144F2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7. Sign off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60BBF93-590E-46B1-959E-D6B1E58C4925}"/>
              </a:ext>
            </a:extLst>
          </p:cNvPr>
          <p:cNvSpPr txBox="1"/>
          <p:nvPr/>
        </p:nvSpPr>
        <p:spPr>
          <a:xfrm>
            <a:off x="406400" y="1025912"/>
            <a:ext cx="611706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We hereby acknowledge and agree the above-mentioned blueprint requirements.</a:t>
            </a:r>
          </a:p>
          <a:p>
            <a:r>
              <a:rPr kumimoji="1" lang="en-US" altLang="ja-JP" sz="1100" dirty="0"/>
              <a:t>Any changes required after the sign off for this blueprint will be addressed through the change request process.</a:t>
            </a:r>
          </a:p>
          <a:p>
            <a:endParaRPr kumimoji="1" lang="en-US" altLang="ja-JP" sz="1100" b="1" dirty="0"/>
          </a:p>
          <a:p>
            <a:endParaRPr kumimoji="1" lang="en-US" altLang="ja-JP" sz="1100" b="1" dirty="0"/>
          </a:p>
          <a:p>
            <a:endParaRPr kumimoji="1" lang="en-US" altLang="ja-JP" sz="1100" b="1" dirty="0"/>
          </a:p>
          <a:p>
            <a:r>
              <a:rPr kumimoji="1" lang="en-US" altLang="ja-JP" sz="1100" b="1" dirty="0"/>
              <a:t>DENSO Philippines Corporation.</a:t>
            </a:r>
          </a:p>
          <a:p>
            <a:endParaRPr kumimoji="1" lang="en-US" altLang="ja-JP" sz="1100" b="1" dirty="0"/>
          </a:p>
          <a:p>
            <a:r>
              <a:rPr kumimoji="1" lang="en-US" altLang="ja-JP" sz="1100" b="1" dirty="0"/>
              <a:t>Sign:</a:t>
            </a:r>
            <a:r>
              <a:rPr kumimoji="1" lang="ja-JP" altLang="en-US" sz="1100" b="1" u="sng" dirty="0"/>
              <a:t>　　　　　　　　　　　　　　　　　　　　</a:t>
            </a:r>
            <a:r>
              <a:rPr kumimoji="1" lang="ja-JP" altLang="en-US" sz="1100" b="1" dirty="0"/>
              <a:t>　　　　　　　　　　　　　　　　　　　　　　　　　　　　　　　</a:t>
            </a:r>
            <a:r>
              <a:rPr kumimoji="1" lang="en-US" altLang="ja-JP" sz="1100" b="1" u="sng" dirty="0"/>
              <a:t>                  </a:t>
            </a:r>
            <a:r>
              <a:rPr kumimoji="1" lang="en-US" altLang="ja-JP" sz="1100" b="1" dirty="0"/>
              <a:t>        </a:t>
            </a:r>
          </a:p>
          <a:p>
            <a:endParaRPr kumimoji="1" lang="en-US" altLang="ja-JP" sz="1100" b="1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106</a:t>
            </a:fld>
            <a:endParaRPr kumimoji="1" lang="ja-JP" altLang="en-US"/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390420F3-7B7A-4B78-ABC9-A008029EF8A5}"/>
              </a:ext>
            </a:extLst>
          </p:cNvPr>
          <p:cNvCxnSpPr/>
          <p:nvPr/>
        </p:nvCxnSpPr>
        <p:spPr>
          <a:xfrm>
            <a:off x="914400" y="2613660"/>
            <a:ext cx="230124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450AB8E-0EC0-451B-BBC4-0048C23F7D3F}"/>
              </a:ext>
            </a:extLst>
          </p:cNvPr>
          <p:cNvSpPr txBox="1"/>
          <p:nvPr/>
        </p:nvSpPr>
        <p:spPr>
          <a:xfrm>
            <a:off x="471487" y="9050592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## END OF BLUEPRINT##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A386555-3738-4255-9F84-2F631BE2C7B1}"/>
              </a:ext>
            </a:extLst>
          </p:cNvPr>
          <p:cNvSpPr txBox="1"/>
          <p:nvPr/>
        </p:nvSpPr>
        <p:spPr>
          <a:xfrm>
            <a:off x="406400" y="2803528"/>
            <a:ext cx="31396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Name:</a:t>
            </a:r>
          </a:p>
        </p:txBody>
      </p: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15FF5FE5-9456-4C8D-B357-5E4DEF7C44DA}"/>
              </a:ext>
            </a:extLst>
          </p:cNvPr>
          <p:cNvCxnSpPr/>
          <p:nvPr/>
        </p:nvCxnSpPr>
        <p:spPr>
          <a:xfrm>
            <a:off x="914400" y="3167504"/>
            <a:ext cx="230124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FD74A4B8-94E2-44F6-B2F7-812EBA49BC1B}"/>
              </a:ext>
            </a:extLst>
          </p:cNvPr>
          <p:cNvSpPr txBox="1"/>
          <p:nvPr/>
        </p:nvSpPr>
        <p:spPr>
          <a:xfrm>
            <a:off x="406400" y="3372966"/>
            <a:ext cx="31396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Title:</a:t>
            </a:r>
          </a:p>
        </p:txBody>
      </p: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90023414-0265-40F1-8819-468BEA9015F7}"/>
              </a:ext>
            </a:extLst>
          </p:cNvPr>
          <p:cNvCxnSpPr/>
          <p:nvPr/>
        </p:nvCxnSpPr>
        <p:spPr>
          <a:xfrm>
            <a:off x="914400" y="3736942"/>
            <a:ext cx="230124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2737A60-DFC6-4089-8BFA-08E793EDB353}"/>
              </a:ext>
            </a:extLst>
          </p:cNvPr>
          <p:cNvSpPr txBox="1"/>
          <p:nvPr/>
        </p:nvSpPr>
        <p:spPr>
          <a:xfrm>
            <a:off x="406400" y="3948404"/>
            <a:ext cx="31396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Date:</a:t>
            </a:r>
          </a:p>
        </p:txBody>
      </p: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FF4DB5FC-8BCE-4AD0-873B-B6579CBD4EA5}"/>
              </a:ext>
            </a:extLst>
          </p:cNvPr>
          <p:cNvCxnSpPr/>
          <p:nvPr/>
        </p:nvCxnSpPr>
        <p:spPr>
          <a:xfrm>
            <a:off x="914400" y="4312380"/>
            <a:ext cx="230124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9CC8B6FE-3581-44FC-9DEC-F1544EF8213E}"/>
              </a:ext>
            </a:extLst>
          </p:cNvPr>
          <p:cNvSpPr txBox="1"/>
          <p:nvPr/>
        </p:nvSpPr>
        <p:spPr>
          <a:xfrm>
            <a:off x="370469" y="4803435"/>
            <a:ext cx="305853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ja-JP" sz="1100" b="1" dirty="0"/>
          </a:p>
          <a:p>
            <a:r>
              <a:rPr kumimoji="1" lang="en-US" altLang="ja-JP" sz="1100" b="1" dirty="0"/>
              <a:t>TOMAS TECH CO.,LTD.</a:t>
            </a:r>
          </a:p>
          <a:p>
            <a:endParaRPr kumimoji="1" lang="en-US" altLang="ja-JP" sz="1100" b="1" dirty="0"/>
          </a:p>
          <a:p>
            <a:r>
              <a:rPr kumimoji="1" lang="en-US" altLang="ja-JP" sz="1100" b="1" dirty="0"/>
              <a:t>Sign:</a:t>
            </a:r>
            <a:r>
              <a:rPr kumimoji="1" lang="ja-JP" altLang="en-US" sz="1100" b="1" u="sng" dirty="0"/>
              <a:t>　　　　　　　　　　　　　　　　　　　　</a:t>
            </a:r>
            <a:r>
              <a:rPr kumimoji="1" lang="ja-JP" altLang="en-US" sz="1100" b="1" dirty="0"/>
              <a:t>　　　　　　　　　　　　　　　　　　　　　　　　　　　　　　　</a:t>
            </a:r>
            <a:r>
              <a:rPr kumimoji="1" lang="en-US" altLang="ja-JP" sz="1100" b="1" u="sng" dirty="0"/>
              <a:t>                  </a:t>
            </a:r>
            <a:r>
              <a:rPr kumimoji="1" lang="en-US" altLang="ja-JP" sz="1100" b="1" dirty="0"/>
              <a:t>        </a:t>
            </a:r>
          </a:p>
          <a:p>
            <a:endParaRPr kumimoji="1" lang="en-US" altLang="ja-JP" sz="1100" b="1" dirty="0"/>
          </a:p>
        </p:txBody>
      </p: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F707B7E2-24C5-412A-9BC8-0D9042932055}"/>
              </a:ext>
            </a:extLst>
          </p:cNvPr>
          <p:cNvCxnSpPr/>
          <p:nvPr/>
        </p:nvCxnSpPr>
        <p:spPr>
          <a:xfrm>
            <a:off x="878469" y="5596890"/>
            <a:ext cx="230124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FBA96C3-9C73-4888-897B-5BC28C9248F2}"/>
              </a:ext>
            </a:extLst>
          </p:cNvPr>
          <p:cNvSpPr txBox="1"/>
          <p:nvPr/>
        </p:nvSpPr>
        <p:spPr>
          <a:xfrm>
            <a:off x="370469" y="5786758"/>
            <a:ext cx="31396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Name:</a:t>
            </a:r>
          </a:p>
        </p:txBody>
      </p: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0F5E6E3F-76DF-49DB-B1A8-191FD6CD5E3A}"/>
              </a:ext>
            </a:extLst>
          </p:cNvPr>
          <p:cNvCxnSpPr/>
          <p:nvPr/>
        </p:nvCxnSpPr>
        <p:spPr>
          <a:xfrm>
            <a:off x="878469" y="6150734"/>
            <a:ext cx="230124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6CD97158-E796-43D8-9519-A676C5C9D762}"/>
              </a:ext>
            </a:extLst>
          </p:cNvPr>
          <p:cNvSpPr txBox="1"/>
          <p:nvPr/>
        </p:nvSpPr>
        <p:spPr>
          <a:xfrm>
            <a:off x="370469" y="6356196"/>
            <a:ext cx="31396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Title:</a:t>
            </a:r>
          </a:p>
        </p:txBody>
      </p: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042595CF-7823-4846-8F78-5C88BB12B09C}"/>
              </a:ext>
            </a:extLst>
          </p:cNvPr>
          <p:cNvCxnSpPr/>
          <p:nvPr/>
        </p:nvCxnSpPr>
        <p:spPr>
          <a:xfrm>
            <a:off x="878469" y="6720172"/>
            <a:ext cx="230124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EB37B7C-8A64-4ABE-8445-719B07C37BEA}"/>
              </a:ext>
            </a:extLst>
          </p:cNvPr>
          <p:cNvSpPr txBox="1"/>
          <p:nvPr/>
        </p:nvSpPr>
        <p:spPr>
          <a:xfrm>
            <a:off x="370469" y="6931634"/>
            <a:ext cx="31396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Date:</a:t>
            </a:r>
          </a:p>
        </p:txBody>
      </p: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0FE87F5B-C513-409D-8C9B-CFE24CDC7CBF}"/>
              </a:ext>
            </a:extLst>
          </p:cNvPr>
          <p:cNvCxnSpPr/>
          <p:nvPr/>
        </p:nvCxnSpPr>
        <p:spPr>
          <a:xfrm>
            <a:off x="878469" y="7295610"/>
            <a:ext cx="230124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A002D1B-EA72-8AC2-A74B-AC7E1889CBA5}"/>
              </a:ext>
            </a:extLst>
          </p:cNvPr>
          <p:cNvSpPr txBox="1"/>
          <p:nvPr/>
        </p:nvSpPr>
        <p:spPr>
          <a:xfrm>
            <a:off x="3505200" y="1855306"/>
            <a:ext cx="305853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ja-JP" sz="1100" b="1" dirty="0"/>
          </a:p>
          <a:p>
            <a:r>
              <a:rPr kumimoji="1" lang="en-US" altLang="ja-JP" sz="1100" b="1" dirty="0"/>
              <a:t>Meiji (Thailand) Co.,Ltd.</a:t>
            </a:r>
          </a:p>
          <a:p>
            <a:endParaRPr kumimoji="1" lang="en-US" altLang="ja-JP" sz="1100" b="1" dirty="0"/>
          </a:p>
          <a:p>
            <a:r>
              <a:rPr kumimoji="1" lang="en-US" altLang="ja-JP" sz="1100" b="1" dirty="0"/>
              <a:t>Sign:</a:t>
            </a:r>
            <a:r>
              <a:rPr kumimoji="1" lang="ja-JP" altLang="en-US" sz="1100" b="1" u="sng" dirty="0"/>
              <a:t>　　　　　　　　　　　　　　　　　　　　</a:t>
            </a:r>
            <a:r>
              <a:rPr kumimoji="1" lang="ja-JP" altLang="en-US" sz="1100" b="1" dirty="0"/>
              <a:t>　　　　　　　　　　　　　　　　　　　　　　　　　　　　　　　</a:t>
            </a:r>
            <a:r>
              <a:rPr kumimoji="1" lang="en-US" altLang="ja-JP" sz="1100" b="1" u="sng" dirty="0"/>
              <a:t>                  </a:t>
            </a:r>
            <a:r>
              <a:rPr kumimoji="1" lang="en-US" altLang="ja-JP" sz="1100" b="1" dirty="0"/>
              <a:t>        </a:t>
            </a:r>
          </a:p>
          <a:p>
            <a:endParaRPr kumimoji="1" lang="en-US" altLang="ja-JP" sz="1100" b="1" dirty="0"/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AEDE77E3-B58F-1D9E-3464-213295C46C09}"/>
              </a:ext>
            </a:extLst>
          </p:cNvPr>
          <p:cNvCxnSpPr/>
          <p:nvPr/>
        </p:nvCxnSpPr>
        <p:spPr>
          <a:xfrm>
            <a:off x="4013200" y="2648761"/>
            <a:ext cx="230124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91F15BC3-DD4A-F99E-96C1-B9D5BD39DB03}"/>
              </a:ext>
            </a:extLst>
          </p:cNvPr>
          <p:cNvSpPr txBox="1"/>
          <p:nvPr/>
        </p:nvSpPr>
        <p:spPr>
          <a:xfrm>
            <a:off x="3505200" y="2838629"/>
            <a:ext cx="31396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Name:</a:t>
            </a:r>
          </a:p>
        </p:txBody>
      </p: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186C4E2F-77CD-F973-0171-D147451BFC01}"/>
              </a:ext>
            </a:extLst>
          </p:cNvPr>
          <p:cNvCxnSpPr/>
          <p:nvPr/>
        </p:nvCxnSpPr>
        <p:spPr>
          <a:xfrm>
            <a:off x="4013200" y="3202605"/>
            <a:ext cx="230124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616EB7C-8449-8F75-4E1E-23090518620D}"/>
              </a:ext>
            </a:extLst>
          </p:cNvPr>
          <p:cNvSpPr txBox="1"/>
          <p:nvPr/>
        </p:nvSpPr>
        <p:spPr>
          <a:xfrm>
            <a:off x="3505200" y="3408067"/>
            <a:ext cx="31396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Title:</a:t>
            </a:r>
          </a:p>
        </p:txBody>
      </p: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4154796D-684B-9369-12BC-287CA8434DAC}"/>
              </a:ext>
            </a:extLst>
          </p:cNvPr>
          <p:cNvCxnSpPr/>
          <p:nvPr/>
        </p:nvCxnSpPr>
        <p:spPr>
          <a:xfrm>
            <a:off x="4013200" y="3772043"/>
            <a:ext cx="230124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5A17DC45-C82A-372D-6687-FC7B2583A5B9}"/>
              </a:ext>
            </a:extLst>
          </p:cNvPr>
          <p:cNvSpPr txBox="1"/>
          <p:nvPr/>
        </p:nvSpPr>
        <p:spPr>
          <a:xfrm>
            <a:off x="3505200" y="3983505"/>
            <a:ext cx="31396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Date:</a:t>
            </a:r>
          </a:p>
        </p:txBody>
      </p: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9AD6FBA9-BDBA-4F45-C96B-ADA742DB6203}"/>
              </a:ext>
            </a:extLst>
          </p:cNvPr>
          <p:cNvCxnSpPr/>
          <p:nvPr/>
        </p:nvCxnSpPr>
        <p:spPr>
          <a:xfrm>
            <a:off x="4013200" y="4347481"/>
            <a:ext cx="230124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2435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11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3. Document image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336CB21-70D5-42F6-8526-CB60A290651C}"/>
              </a:ext>
            </a:extLst>
          </p:cNvPr>
          <p:cNvSpPr txBox="1"/>
          <p:nvPr/>
        </p:nvSpPr>
        <p:spPr>
          <a:xfrm>
            <a:off x="420263" y="846463"/>
            <a:ext cx="42008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3-1-3. E-Kanban data format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23FB400-E074-EF9B-7030-B423B7C7567F}"/>
              </a:ext>
            </a:extLst>
          </p:cNvPr>
          <p:cNvSpPr txBox="1"/>
          <p:nvPr/>
        </p:nvSpPr>
        <p:spPr>
          <a:xfrm>
            <a:off x="5477218" y="869546"/>
            <a:ext cx="1046988" cy="2154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800" b="0" dirty="0" err="1"/>
              <a:t>DNPH</a:t>
            </a:r>
            <a:r>
              <a:rPr kumimoji="1" lang="en-US" altLang="ja-JP" sz="800" b="0" dirty="0"/>
              <a:t> ⇒Pegasus</a:t>
            </a:r>
            <a:endParaRPr lang="ja-JP" altLang="en-US" sz="800" dirty="0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ECDE624F-1A1E-B9F9-4E10-42EAF3949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1390727"/>
            <a:ext cx="5259177" cy="4241928"/>
          </a:xfrm>
          <a:prstGeom prst="rect">
            <a:avLst/>
          </a:prstGeom>
        </p:spPr>
      </p:pic>
      <p:graphicFrame>
        <p:nvGraphicFramePr>
          <p:cNvPr id="4" name="オブジェクト 3">
            <a:extLst>
              <a:ext uri="{FF2B5EF4-FFF2-40B4-BE49-F238E27FC236}">
                <a16:creationId xmlns:a16="http://schemas.microsoft.com/office/drawing/2014/main" id="{E898E726-C5E3-0876-F9D7-1ABB2F3B9F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5505598"/>
              </p:ext>
            </p:extLst>
          </p:nvPr>
        </p:nvGraphicFramePr>
        <p:xfrm>
          <a:off x="5665577" y="1130927"/>
          <a:ext cx="914400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showAsIcon="1" r:id="rId3" imgW="914400" imgH="792664" progId="Excel.Sheet.12">
                  <p:embed/>
                </p:oleObj>
              </mc:Choice>
              <mc:Fallback>
                <p:oleObj name="Worksheet" showAsIcon="1" r:id="rId3" imgW="914400" imgH="792664" progId="Excel.Sheet.12">
                  <p:embed/>
                  <p:pic>
                    <p:nvPicPr>
                      <p:cNvPr id="5" name="オブジェクト 4">
                        <a:extLst>
                          <a:ext uri="{FF2B5EF4-FFF2-40B4-BE49-F238E27FC236}">
                            <a16:creationId xmlns:a16="http://schemas.microsoft.com/office/drawing/2014/main" id="{A70F7649-187F-EE9F-C04D-E20D0639EA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65577" y="1130927"/>
                        <a:ext cx="914400" cy="792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984064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3. Document image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336CB21-70D5-42F6-8526-CB60A290651C}"/>
              </a:ext>
            </a:extLst>
          </p:cNvPr>
          <p:cNvSpPr txBox="1"/>
          <p:nvPr/>
        </p:nvSpPr>
        <p:spPr>
          <a:xfrm>
            <a:off x="420263" y="846463"/>
            <a:ext cx="42008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3-1-4. E-Log system data format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23FB400-E074-EF9B-7030-B423B7C7567F}"/>
              </a:ext>
            </a:extLst>
          </p:cNvPr>
          <p:cNvSpPr txBox="1"/>
          <p:nvPr/>
        </p:nvSpPr>
        <p:spPr>
          <a:xfrm>
            <a:off x="5477218" y="869546"/>
            <a:ext cx="1046988" cy="2154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800" b="0" dirty="0" err="1"/>
              <a:t>DNPH</a:t>
            </a:r>
            <a:r>
              <a:rPr kumimoji="1" lang="en-US" altLang="ja-JP" sz="800" b="0" dirty="0"/>
              <a:t> ⇒Pegasus</a:t>
            </a:r>
            <a:endParaRPr lang="ja-JP" altLang="en-US" sz="800" dirty="0"/>
          </a:p>
        </p:txBody>
      </p:sp>
      <p:graphicFrame>
        <p:nvGraphicFramePr>
          <p:cNvPr id="2" name="オブジェクト 1">
            <a:extLst>
              <a:ext uri="{FF2B5EF4-FFF2-40B4-BE49-F238E27FC236}">
                <a16:creationId xmlns:a16="http://schemas.microsoft.com/office/drawing/2014/main" id="{4503F9F2-4472-312A-D1A8-69F74CE853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7913646"/>
              </p:ext>
            </p:extLst>
          </p:nvPr>
        </p:nvGraphicFramePr>
        <p:xfrm>
          <a:off x="5651396" y="1225903"/>
          <a:ext cx="914400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showAsIcon="1" r:id="rId2" imgW="914400" imgH="792664" progId="Excel.SheetMacroEnabled.12">
                  <p:embed/>
                </p:oleObj>
              </mc:Choice>
              <mc:Fallback>
                <p:oleObj name="Macro-Enabled Worksheet" showAsIcon="1" r:id="rId2" imgW="914400" imgH="792664" progId="Excel.SheetMacroEnabled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651396" y="1225903"/>
                        <a:ext cx="914400" cy="792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図 4">
            <a:extLst>
              <a:ext uri="{FF2B5EF4-FFF2-40B4-BE49-F238E27FC236}">
                <a16:creationId xmlns:a16="http://schemas.microsoft.com/office/drawing/2014/main" id="{8A6ACC7D-8F3E-E54F-4B28-B5F950ED4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2158979"/>
            <a:ext cx="5517693" cy="265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0364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13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3. Document image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336CB21-70D5-42F6-8526-CB60A290651C}"/>
              </a:ext>
            </a:extLst>
          </p:cNvPr>
          <p:cNvSpPr txBox="1"/>
          <p:nvPr/>
        </p:nvSpPr>
        <p:spPr>
          <a:xfrm>
            <a:off x="420263" y="846463"/>
            <a:ext cx="42008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3-1-5-1. WACS system data format With </a:t>
            </a:r>
            <a:r>
              <a:rPr kumimoji="1" lang="en-US" altLang="ja-JP" sz="1100" dirty="0" err="1"/>
              <a:t>ParentRN</a:t>
            </a:r>
            <a:endParaRPr kumimoji="1" lang="en-US" altLang="ja-JP" sz="11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23FB400-E074-EF9B-7030-B423B7C7567F}"/>
              </a:ext>
            </a:extLst>
          </p:cNvPr>
          <p:cNvSpPr txBox="1"/>
          <p:nvPr/>
        </p:nvSpPr>
        <p:spPr>
          <a:xfrm>
            <a:off x="5477218" y="869546"/>
            <a:ext cx="1046988" cy="2154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800" b="0" dirty="0" err="1"/>
              <a:t>DNPH</a:t>
            </a:r>
            <a:r>
              <a:rPr kumimoji="1" lang="en-US" altLang="ja-JP" sz="800" b="0" dirty="0"/>
              <a:t> ⇒Pegasus</a:t>
            </a:r>
            <a:endParaRPr lang="ja-JP" altLang="en-US" sz="800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2412825-EA42-BC73-A9B4-EFD43ACA9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1259456"/>
            <a:ext cx="5145159" cy="2868030"/>
          </a:xfrm>
          <a:prstGeom prst="rect">
            <a:avLst/>
          </a:prstGeom>
        </p:spPr>
      </p:pic>
      <p:graphicFrame>
        <p:nvGraphicFramePr>
          <p:cNvPr id="5" name="オブジェクト 4">
            <a:extLst>
              <a:ext uri="{FF2B5EF4-FFF2-40B4-BE49-F238E27FC236}">
                <a16:creationId xmlns:a16="http://schemas.microsoft.com/office/drawing/2014/main" id="{BA304555-A509-91C2-B748-225A10122C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3173259"/>
              </p:ext>
            </p:extLst>
          </p:nvPr>
        </p:nvGraphicFramePr>
        <p:xfrm>
          <a:off x="5759980" y="1149442"/>
          <a:ext cx="914400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showAsIcon="1" r:id="rId3" imgW="914400" imgH="792664" progId="Excel.Sheet.12">
                  <p:embed/>
                </p:oleObj>
              </mc:Choice>
              <mc:Fallback>
                <p:oleObj name="Worksheet" showAsIcon="1" r:id="rId3" imgW="914400" imgH="79266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59980" y="1149442"/>
                        <a:ext cx="914400" cy="792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54CE205-9909-71AD-B3C9-AA1CE9AF7F91}"/>
              </a:ext>
            </a:extLst>
          </p:cNvPr>
          <p:cNvSpPr/>
          <p:nvPr/>
        </p:nvSpPr>
        <p:spPr>
          <a:xfrm>
            <a:off x="934220" y="7945284"/>
            <a:ext cx="5212080" cy="516192"/>
          </a:xfrm>
          <a:prstGeom prst="rect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lvl="1" defTabSz="914400"/>
            <a:r>
              <a:rPr kumimoji="1" lang="en-US" altLang="ja-JP" sz="700" kern="0" dirty="0">
                <a:solidFill>
                  <a:srgbClr val="FF0000"/>
                </a:solidFill>
              </a:rPr>
              <a:t>About the differences between the three types of files</a:t>
            </a:r>
            <a:endParaRPr kumimoji="1" lang="ja-JP" altLang="en-US" sz="700" kern="0" dirty="0">
              <a:solidFill>
                <a:srgbClr val="FF0000"/>
              </a:solidFill>
            </a:endParaRPr>
          </a:p>
        </p:txBody>
      </p:sp>
      <p:sp>
        <p:nvSpPr>
          <p:cNvPr id="7" name="二等辺三角形 6">
            <a:extLst>
              <a:ext uri="{FF2B5EF4-FFF2-40B4-BE49-F238E27FC236}">
                <a16:creationId xmlns:a16="http://schemas.microsoft.com/office/drawing/2014/main" id="{1C0E8E94-80B8-0860-0659-607B8FD61C41}"/>
              </a:ext>
            </a:extLst>
          </p:cNvPr>
          <p:cNvSpPr/>
          <p:nvPr/>
        </p:nvSpPr>
        <p:spPr>
          <a:xfrm>
            <a:off x="5752966" y="8081650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3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8" name="グラフィックス 7" descr="疑問符">
            <a:extLst>
              <a:ext uri="{FF2B5EF4-FFF2-40B4-BE49-F238E27FC236}">
                <a16:creationId xmlns:a16="http://schemas.microsoft.com/office/drawing/2014/main" id="{6FEF9D30-B77D-5AFF-9059-6C5FCD0116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6696" y="8015928"/>
            <a:ext cx="374904" cy="37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7254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14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3. Document image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336CB21-70D5-42F6-8526-CB60A290651C}"/>
              </a:ext>
            </a:extLst>
          </p:cNvPr>
          <p:cNvSpPr txBox="1"/>
          <p:nvPr/>
        </p:nvSpPr>
        <p:spPr>
          <a:xfrm>
            <a:off x="420263" y="846463"/>
            <a:ext cx="42008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3-1-5-2. WACS system data format With </a:t>
            </a:r>
            <a:r>
              <a:rPr kumimoji="1" lang="en-US" altLang="ja-JP" sz="1100" dirty="0" err="1"/>
              <a:t>ComponentPN</a:t>
            </a:r>
            <a:endParaRPr kumimoji="1" lang="en-US" altLang="ja-JP" sz="11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23FB400-E074-EF9B-7030-B423B7C7567F}"/>
              </a:ext>
            </a:extLst>
          </p:cNvPr>
          <p:cNvSpPr txBox="1"/>
          <p:nvPr/>
        </p:nvSpPr>
        <p:spPr>
          <a:xfrm>
            <a:off x="5477218" y="869546"/>
            <a:ext cx="1046988" cy="2154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800" b="0" dirty="0" err="1"/>
              <a:t>DNPH</a:t>
            </a:r>
            <a:r>
              <a:rPr kumimoji="1" lang="en-US" altLang="ja-JP" sz="800" b="0" dirty="0"/>
              <a:t> ⇒Pegasus</a:t>
            </a:r>
            <a:endParaRPr lang="ja-JP" altLang="en-US" sz="800" dirty="0"/>
          </a:p>
        </p:txBody>
      </p:sp>
      <p:graphicFrame>
        <p:nvGraphicFramePr>
          <p:cNvPr id="5" name="オブジェクト 4">
            <a:extLst>
              <a:ext uri="{FF2B5EF4-FFF2-40B4-BE49-F238E27FC236}">
                <a16:creationId xmlns:a16="http://schemas.microsoft.com/office/drawing/2014/main" id="{BA304555-A509-91C2-B748-225A10122C5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59980" y="1149442"/>
          <a:ext cx="914400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showAsIcon="1" r:id="rId2" imgW="914400" imgH="792664" progId="Excel.Sheet.12">
                  <p:embed/>
                </p:oleObj>
              </mc:Choice>
              <mc:Fallback>
                <p:oleObj name="Worksheet" showAsIcon="1" r:id="rId2" imgW="914400" imgH="792664" progId="Excel.Sheet.12">
                  <p:embed/>
                  <p:pic>
                    <p:nvPicPr>
                      <p:cNvPr id="5" name="オブジェクト 4">
                        <a:extLst>
                          <a:ext uri="{FF2B5EF4-FFF2-40B4-BE49-F238E27FC236}">
                            <a16:creationId xmlns:a16="http://schemas.microsoft.com/office/drawing/2014/main" id="{BA304555-A509-91C2-B748-225A10122C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759980" y="1149442"/>
                        <a:ext cx="914400" cy="792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図 5">
            <a:extLst>
              <a:ext uri="{FF2B5EF4-FFF2-40B4-BE49-F238E27FC236}">
                <a16:creationId xmlns:a16="http://schemas.microsoft.com/office/drawing/2014/main" id="{8B30CB20-7301-E7C3-952B-98F991AED2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263" y="1545523"/>
            <a:ext cx="5339717" cy="2226041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7D0456D-16CE-7A40-4CCD-2F8EA0CE96B3}"/>
              </a:ext>
            </a:extLst>
          </p:cNvPr>
          <p:cNvSpPr/>
          <p:nvPr/>
        </p:nvSpPr>
        <p:spPr>
          <a:xfrm>
            <a:off x="934220" y="7945284"/>
            <a:ext cx="5212080" cy="516192"/>
          </a:xfrm>
          <a:prstGeom prst="rect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lvl="1" defTabSz="914400"/>
            <a:r>
              <a:rPr kumimoji="1" lang="en-US" altLang="ja-JP" sz="700" kern="0" dirty="0">
                <a:solidFill>
                  <a:srgbClr val="FF0000"/>
                </a:solidFill>
              </a:rPr>
              <a:t>About the differences between the three types of files</a:t>
            </a:r>
            <a:endParaRPr kumimoji="1" lang="ja-JP" altLang="en-US" sz="700" kern="0" dirty="0">
              <a:solidFill>
                <a:srgbClr val="FF0000"/>
              </a:solidFill>
            </a:endParaRPr>
          </a:p>
        </p:txBody>
      </p:sp>
      <p:sp>
        <p:nvSpPr>
          <p:cNvPr id="10" name="二等辺三角形 9">
            <a:extLst>
              <a:ext uri="{FF2B5EF4-FFF2-40B4-BE49-F238E27FC236}">
                <a16:creationId xmlns:a16="http://schemas.microsoft.com/office/drawing/2014/main" id="{4F543D7E-4C3E-C0B4-8A43-6E1B2491C1C8}"/>
              </a:ext>
            </a:extLst>
          </p:cNvPr>
          <p:cNvSpPr/>
          <p:nvPr/>
        </p:nvSpPr>
        <p:spPr>
          <a:xfrm>
            <a:off x="5752966" y="8081650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3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11" name="グラフィックス 10" descr="疑問符">
            <a:extLst>
              <a:ext uri="{FF2B5EF4-FFF2-40B4-BE49-F238E27FC236}">
                <a16:creationId xmlns:a16="http://schemas.microsoft.com/office/drawing/2014/main" id="{FEA5C9D2-738E-3F43-66E9-3184B42C15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6696" y="8015928"/>
            <a:ext cx="374904" cy="37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9335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15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3. Document image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336CB21-70D5-42F6-8526-CB60A290651C}"/>
              </a:ext>
            </a:extLst>
          </p:cNvPr>
          <p:cNvSpPr txBox="1"/>
          <p:nvPr/>
        </p:nvSpPr>
        <p:spPr>
          <a:xfrm>
            <a:off x="420263" y="846463"/>
            <a:ext cx="42008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3-1-5-3. WACS system data format With </a:t>
            </a:r>
            <a:r>
              <a:rPr kumimoji="1" lang="en-US" altLang="ja-JP" sz="1100" dirty="0" err="1"/>
              <a:t>SlipPN</a:t>
            </a:r>
            <a:endParaRPr kumimoji="1" lang="en-US" altLang="ja-JP" sz="11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23FB400-E074-EF9B-7030-B423B7C7567F}"/>
              </a:ext>
            </a:extLst>
          </p:cNvPr>
          <p:cNvSpPr txBox="1"/>
          <p:nvPr/>
        </p:nvSpPr>
        <p:spPr>
          <a:xfrm>
            <a:off x="5477218" y="869546"/>
            <a:ext cx="1046988" cy="2154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800" b="0" dirty="0" err="1"/>
              <a:t>DNPH</a:t>
            </a:r>
            <a:r>
              <a:rPr kumimoji="1" lang="en-US" altLang="ja-JP" sz="800" b="0" dirty="0"/>
              <a:t> ⇒Pegasus</a:t>
            </a:r>
            <a:endParaRPr lang="ja-JP" altLang="en-US" sz="800" dirty="0"/>
          </a:p>
        </p:txBody>
      </p:sp>
      <p:graphicFrame>
        <p:nvGraphicFramePr>
          <p:cNvPr id="5" name="オブジェクト 4">
            <a:extLst>
              <a:ext uri="{FF2B5EF4-FFF2-40B4-BE49-F238E27FC236}">
                <a16:creationId xmlns:a16="http://schemas.microsoft.com/office/drawing/2014/main" id="{BA304555-A509-91C2-B748-225A10122C5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59980" y="1149442"/>
          <a:ext cx="914400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showAsIcon="1" r:id="rId2" imgW="914400" imgH="792664" progId="Excel.Sheet.12">
                  <p:embed/>
                </p:oleObj>
              </mc:Choice>
              <mc:Fallback>
                <p:oleObj name="Worksheet" showAsIcon="1" r:id="rId2" imgW="914400" imgH="792664" progId="Excel.Sheet.12">
                  <p:embed/>
                  <p:pic>
                    <p:nvPicPr>
                      <p:cNvPr id="5" name="オブジェクト 4">
                        <a:extLst>
                          <a:ext uri="{FF2B5EF4-FFF2-40B4-BE49-F238E27FC236}">
                            <a16:creationId xmlns:a16="http://schemas.microsoft.com/office/drawing/2014/main" id="{BA304555-A509-91C2-B748-225A10122C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759980" y="1149442"/>
                        <a:ext cx="914400" cy="792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図 3">
            <a:extLst>
              <a:ext uri="{FF2B5EF4-FFF2-40B4-BE49-F238E27FC236}">
                <a16:creationId xmlns:a16="http://schemas.microsoft.com/office/drawing/2014/main" id="{EA847C1A-D958-910D-CA41-657DE1BD2D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1252012"/>
            <a:ext cx="5056955" cy="3480006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41AD4477-86DB-C841-4CDF-C82C80A97C09}"/>
              </a:ext>
            </a:extLst>
          </p:cNvPr>
          <p:cNvSpPr/>
          <p:nvPr/>
        </p:nvSpPr>
        <p:spPr>
          <a:xfrm>
            <a:off x="934220" y="7945284"/>
            <a:ext cx="5212080" cy="516192"/>
          </a:xfrm>
          <a:prstGeom prst="rect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lvl="1" defTabSz="914400"/>
            <a:r>
              <a:rPr kumimoji="1" lang="en-US" altLang="ja-JP" sz="700" kern="0" dirty="0">
                <a:solidFill>
                  <a:srgbClr val="FF0000"/>
                </a:solidFill>
              </a:rPr>
              <a:t>About the differences between the three types of files</a:t>
            </a:r>
            <a:endParaRPr kumimoji="1" lang="ja-JP" altLang="en-US" sz="700" kern="0" dirty="0">
              <a:solidFill>
                <a:srgbClr val="FF0000"/>
              </a:solidFill>
            </a:endParaRPr>
          </a:p>
        </p:txBody>
      </p:sp>
      <p:sp>
        <p:nvSpPr>
          <p:cNvPr id="8" name="二等辺三角形 7">
            <a:extLst>
              <a:ext uri="{FF2B5EF4-FFF2-40B4-BE49-F238E27FC236}">
                <a16:creationId xmlns:a16="http://schemas.microsoft.com/office/drawing/2014/main" id="{4876702B-0E05-242A-A037-456752639E90}"/>
              </a:ext>
            </a:extLst>
          </p:cNvPr>
          <p:cNvSpPr/>
          <p:nvPr/>
        </p:nvSpPr>
        <p:spPr>
          <a:xfrm>
            <a:off x="5752966" y="8081650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3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9" name="グラフィックス 8" descr="疑問符">
            <a:extLst>
              <a:ext uri="{FF2B5EF4-FFF2-40B4-BE49-F238E27FC236}">
                <a16:creationId xmlns:a16="http://schemas.microsoft.com/office/drawing/2014/main" id="{77CC8654-63DD-4AD0-8072-F69D54DD23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6696" y="8015928"/>
            <a:ext cx="374904" cy="37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035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16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3. Document image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336CB21-70D5-42F6-8526-CB60A290651C}"/>
              </a:ext>
            </a:extLst>
          </p:cNvPr>
          <p:cNvSpPr txBox="1"/>
          <p:nvPr/>
        </p:nvSpPr>
        <p:spPr>
          <a:xfrm>
            <a:off x="420263" y="846463"/>
            <a:ext cx="42008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3-1-6. </a:t>
            </a:r>
            <a:r>
              <a:rPr kumimoji="1" lang="en-US" altLang="ja-JP" sz="1100" b="0" dirty="0">
                <a:latin typeface="Arial 本文"/>
                <a:ea typeface="Meiryo UI" panose="020B0604030504040204" pitchFamily="50" charset="-128"/>
              </a:rPr>
              <a:t>Production Line parts sensor</a:t>
            </a:r>
            <a:r>
              <a:rPr kumimoji="1" lang="en-US" altLang="ja-JP" sz="1100" dirty="0"/>
              <a:t> Link data format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23FB400-E074-EF9B-7030-B423B7C7567F}"/>
              </a:ext>
            </a:extLst>
          </p:cNvPr>
          <p:cNvSpPr txBox="1"/>
          <p:nvPr/>
        </p:nvSpPr>
        <p:spPr>
          <a:xfrm>
            <a:off x="5477218" y="869546"/>
            <a:ext cx="1046988" cy="2154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800" b="0" dirty="0"/>
              <a:t>KAU ⇒Pegasus</a:t>
            </a:r>
            <a:endParaRPr lang="ja-JP" altLang="en-US" sz="800" dirty="0"/>
          </a:p>
        </p:txBody>
      </p:sp>
    </p:spTree>
    <p:extLst>
      <p:ext uri="{BB962C8B-B14F-4D97-AF65-F5344CB8AC3E}">
        <p14:creationId xmlns:p14="http://schemas.microsoft.com/office/powerpoint/2010/main" val="26638830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17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3. Document image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336CB21-70D5-42F6-8526-CB60A290651C}"/>
              </a:ext>
            </a:extLst>
          </p:cNvPr>
          <p:cNvSpPr txBox="1"/>
          <p:nvPr/>
        </p:nvSpPr>
        <p:spPr>
          <a:xfrm>
            <a:off x="420263" y="846463"/>
            <a:ext cx="42008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3-1-7. </a:t>
            </a:r>
            <a:r>
              <a:rPr kumimoji="1" lang="en-US" altLang="ja-JP" sz="1100" b="0" dirty="0">
                <a:latin typeface="Arial 本文"/>
                <a:ea typeface="Meiryo UI" panose="020B0604030504040204" pitchFamily="50" charset="-128"/>
              </a:rPr>
              <a:t>Production Line FG sensor</a:t>
            </a:r>
            <a:r>
              <a:rPr kumimoji="1" lang="en-US" altLang="ja-JP" sz="1100" dirty="0"/>
              <a:t> Link data format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23FB400-E074-EF9B-7030-B423B7C7567F}"/>
              </a:ext>
            </a:extLst>
          </p:cNvPr>
          <p:cNvSpPr txBox="1"/>
          <p:nvPr/>
        </p:nvSpPr>
        <p:spPr>
          <a:xfrm>
            <a:off x="5477218" y="869546"/>
            <a:ext cx="1046988" cy="2154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800" b="0" dirty="0"/>
              <a:t>KAU ⇒Pegasus</a:t>
            </a:r>
            <a:endParaRPr lang="ja-JP" altLang="en-US" sz="800" dirty="0"/>
          </a:p>
        </p:txBody>
      </p:sp>
    </p:spTree>
    <p:extLst>
      <p:ext uri="{BB962C8B-B14F-4D97-AF65-F5344CB8AC3E}">
        <p14:creationId xmlns:p14="http://schemas.microsoft.com/office/powerpoint/2010/main" val="14087951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18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3. Document image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336CB21-70D5-42F6-8526-CB60A290651C}"/>
              </a:ext>
            </a:extLst>
          </p:cNvPr>
          <p:cNvSpPr txBox="1"/>
          <p:nvPr/>
        </p:nvSpPr>
        <p:spPr>
          <a:xfrm>
            <a:off x="420263" y="846463"/>
            <a:ext cx="42008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3-1-5. </a:t>
            </a:r>
            <a:r>
              <a:rPr kumimoji="1" lang="en-US" altLang="ja-JP" sz="1100" b="0" dirty="0">
                <a:latin typeface="Arial 本文"/>
                <a:ea typeface="Meiryo UI" panose="020B0604030504040204" pitchFamily="50" charset="-128"/>
              </a:rPr>
              <a:t>Shopper </a:t>
            </a:r>
            <a:r>
              <a:rPr kumimoji="1" lang="en-US" altLang="ja-JP" sz="1100" b="0" dirty="0" err="1">
                <a:latin typeface="Arial 本文"/>
                <a:ea typeface="Meiryo UI" panose="020B0604030504040204" pitchFamily="50" charset="-128"/>
              </a:rPr>
              <a:t>AGV</a:t>
            </a:r>
            <a:r>
              <a:rPr kumimoji="1" lang="en-US" altLang="ja-JP" sz="1100" b="0" dirty="0">
                <a:latin typeface="Arial 本文"/>
                <a:ea typeface="Meiryo UI" panose="020B0604030504040204" pitchFamily="50" charset="-128"/>
              </a:rPr>
              <a:t> Station Sensor</a:t>
            </a:r>
            <a:r>
              <a:rPr kumimoji="1" lang="en-US" altLang="ja-JP" sz="1100" dirty="0"/>
              <a:t> Link data format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23FB400-E074-EF9B-7030-B423B7C7567F}"/>
              </a:ext>
            </a:extLst>
          </p:cNvPr>
          <p:cNvSpPr txBox="1"/>
          <p:nvPr/>
        </p:nvSpPr>
        <p:spPr>
          <a:xfrm>
            <a:off x="5477218" y="869546"/>
            <a:ext cx="1046988" cy="2154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800" b="0" dirty="0"/>
              <a:t>KAU ⇒Pegasus</a:t>
            </a:r>
            <a:endParaRPr lang="ja-JP" altLang="en-US" sz="800" dirty="0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E810220E-405F-885F-CBD0-91C231F941B1}"/>
              </a:ext>
            </a:extLst>
          </p:cNvPr>
          <p:cNvSpPr/>
          <p:nvPr/>
        </p:nvSpPr>
        <p:spPr>
          <a:xfrm>
            <a:off x="793391" y="1472080"/>
            <a:ext cx="5212080" cy="7079382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srgbClr val="FF0000"/>
                </a:solidFill>
              </a:rPr>
              <a:t>06/Jan/2024</a:t>
            </a:r>
          </a:p>
          <a:p>
            <a:pPr algn="ctr" defTabSz="914400"/>
            <a:r>
              <a:rPr kumimoji="1" lang="en-US" altLang="ja-JP" sz="700" kern="0" dirty="0">
                <a:solidFill>
                  <a:srgbClr val="FF0000"/>
                </a:solidFill>
              </a:rPr>
              <a:t>Unnecessary</a:t>
            </a:r>
            <a:endParaRPr kumimoji="1" lang="ja-JP" altLang="en-US" sz="700" kern="0" dirty="0">
              <a:solidFill>
                <a:srgbClr val="FF0000"/>
              </a:solidFill>
            </a:endParaRPr>
          </a:p>
        </p:txBody>
      </p:sp>
      <p:sp>
        <p:nvSpPr>
          <p:cNvPr id="4" name="二等辺三角形 3">
            <a:extLst>
              <a:ext uri="{FF2B5EF4-FFF2-40B4-BE49-F238E27FC236}">
                <a16:creationId xmlns:a16="http://schemas.microsoft.com/office/drawing/2014/main" id="{81713CDA-F525-645F-5DDA-A490B6A614C1}"/>
              </a:ext>
            </a:extLst>
          </p:cNvPr>
          <p:cNvSpPr/>
          <p:nvPr/>
        </p:nvSpPr>
        <p:spPr>
          <a:xfrm>
            <a:off x="5612137" y="1608446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3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1729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19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3. Document image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336CB21-70D5-42F6-8526-CB60A290651C}"/>
              </a:ext>
            </a:extLst>
          </p:cNvPr>
          <p:cNvSpPr txBox="1"/>
          <p:nvPr/>
        </p:nvSpPr>
        <p:spPr>
          <a:xfrm>
            <a:off x="420263" y="846463"/>
            <a:ext cx="42008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3-2. Utilize QR Traceability System and CMS Data</a:t>
            </a:r>
            <a:r>
              <a:rPr kumimoji="1" lang="ja-JP" altLang="en-US" sz="1100" dirty="0"/>
              <a:t>　　</a:t>
            </a:r>
          </a:p>
          <a:p>
            <a:endParaRPr kumimoji="1" lang="en-US" altLang="ja-JP" sz="1100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3A95E703-5E5C-5723-2876-F3AB2CE4AACB}"/>
              </a:ext>
            </a:extLst>
          </p:cNvPr>
          <p:cNvSpPr txBox="1"/>
          <p:nvPr/>
        </p:nvSpPr>
        <p:spPr>
          <a:xfrm>
            <a:off x="406400" y="2992446"/>
            <a:ext cx="6431388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>
                <a:latin typeface="Arial 本文"/>
              </a:rPr>
              <a:t>QR information</a:t>
            </a:r>
          </a:p>
          <a:p>
            <a:r>
              <a:rPr kumimoji="1" lang="en-US" altLang="ja-JP" sz="1100" dirty="0">
                <a:latin typeface="Arial 本文"/>
              </a:rPr>
              <a:t>[Parts No]</a:t>
            </a:r>
            <a:r>
              <a:rPr kumimoji="1" lang="ja-JP" altLang="en-US" sz="1100" dirty="0">
                <a:latin typeface="Arial 本文"/>
              </a:rPr>
              <a:t>│</a:t>
            </a:r>
            <a:r>
              <a:rPr kumimoji="1" lang="en-US" altLang="ja-JP" sz="1100" dirty="0">
                <a:latin typeface="Arial 本文"/>
              </a:rPr>
              <a:t>[Serial No.]</a:t>
            </a:r>
            <a:r>
              <a:rPr kumimoji="1" lang="ja-JP" altLang="en-US" sz="1100" dirty="0">
                <a:latin typeface="Arial 本文"/>
              </a:rPr>
              <a:t> │</a:t>
            </a:r>
            <a:r>
              <a:rPr kumimoji="1" lang="en-US" altLang="ja-JP" sz="1100" dirty="0">
                <a:latin typeface="Arial 本文"/>
              </a:rPr>
              <a:t>[Prod. Date.]</a:t>
            </a:r>
            <a:r>
              <a:rPr kumimoji="1" lang="ja-JP" altLang="en-US" sz="1100" dirty="0">
                <a:latin typeface="Arial 本文"/>
              </a:rPr>
              <a:t>│</a:t>
            </a:r>
            <a:r>
              <a:rPr kumimoji="1" lang="en-US" altLang="ja-JP" sz="1100" dirty="0">
                <a:latin typeface="Arial 本文"/>
              </a:rPr>
              <a:t>[Customer P/No]</a:t>
            </a:r>
          </a:p>
          <a:p>
            <a:endParaRPr kumimoji="1" lang="en-US" altLang="ja-JP" sz="1100" b="1" dirty="0">
              <a:latin typeface="Arial 本文"/>
            </a:endParaRPr>
          </a:p>
          <a:p>
            <a:r>
              <a:rPr kumimoji="1" lang="en-US" altLang="ja-JP" sz="1100" dirty="0">
                <a:latin typeface="Arial 本文"/>
              </a:rPr>
              <a:t>Parts No 	:	</a:t>
            </a:r>
          </a:p>
          <a:p>
            <a:r>
              <a:rPr kumimoji="1" lang="en-US" altLang="ja-JP" sz="1100" dirty="0">
                <a:latin typeface="Arial 本文"/>
              </a:rPr>
              <a:t>Serial No. 	:	</a:t>
            </a:r>
          </a:p>
          <a:p>
            <a:r>
              <a:rPr kumimoji="1" lang="en-US" altLang="ja-JP" sz="1100" dirty="0">
                <a:latin typeface="Arial 本文"/>
              </a:rPr>
              <a:t>Prod Date. 	:</a:t>
            </a:r>
          </a:p>
          <a:p>
            <a:r>
              <a:rPr kumimoji="1" lang="en-US" altLang="ja-JP" sz="1100" dirty="0">
                <a:latin typeface="Arial 本文"/>
              </a:rPr>
              <a:t>Customer P/No.   	: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FEF6626-8403-E5DF-94FF-013019045CAE}"/>
              </a:ext>
            </a:extLst>
          </p:cNvPr>
          <p:cNvSpPr txBox="1"/>
          <p:nvPr/>
        </p:nvSpPr>
        <p:spPr>
          <a:xfrm>
            <a:off x="420263" y="4350072"/>
            <a:ext cx="63107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>
                <a:solidFill>
                  <a:srgbClr val="FF0000"/>
                </a:solidFill>
                <a:latin typeface="Arial 本文"/>
              </a:rPr>
              <a:t>**Check QR code data format.</a:t>
            </a:r>
            <a:endParaRPr kumimoji="1" lang="en-US" altLang="ja-JP" sz="1100" dirty="0">
              <a:solidFill>
                <a:srgbClr val="FF0000"/>
              </a:solidFill>
            </a:endParaRPr>
          </a:p>
        </p:txBody>
      </p:sp>
      <p:sp>
        <p:nvSpPr>
          <p:cNvPr id="29" name="角丸四角形 8">
            <a:extLst>
              <a:ext uri="{FF2B5EF4-FFF2-40B4-BE49-F238E27FC236}">
                <a16:creationId xmlns:a16="http://schemas.microsoft.com/office/drawing/2014/main" id="{48157007-3FFE-D9C5-40A9-836CA2B5FF3B}"/>
              </a:ext>
            </a:extLst>
          </p:cNvPr>
          <p:cNvSpPr/>
          <p:nvPr/>
        </p:nvSpPr>
        <p:spPr>
          <a:xfrm>
            <a:off x="1315991" y="1298623"/>
            <a:ext cx="3928221" cy="621387"/>
          </a:xfrm>
          <a:prstGeom prst="roundRect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PH" altLang="ja-JP" sz="1800" b="0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QR Tracesability Data</a:t>
            </a:r>
            <a:endParaRPr kumimoji="1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31" name="Picture 4">
            <a:extLst>
              <a:ext uri="{FF2B5EF4-FFF2-40B4-BE49-F238E27FC236}">
                <a16:creationId xmlns:a16="http://schemas.microsoft.com/office/drawing/2014/main" id="{981DBD77-F8F4-707D-11DD-27CBE9C341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34" b="70057"/>
          <a:stretch/>
        </p:blipFill>
        <p:spPr>
          <a:xfrm>
            <a:off x="955952" y="1954346"/>
            <a:ext cx="4339445" cy="709329"/>
          </a:xfrm>
          <a:prstGeom prst="rect">
            <a:avLst/>
          </a:prstGeom>
        </p:spPr>
      </p:pic>
      <p:sp>
        <p:nvSpPr>
          <p:cNvPr id="32" name="TextBox 19">
            <a:extLst>
              <a:ext uri="{FF2B5EF4-FFF2-40B4-BE49-F238E27FC236}">
                <a16:creationId xmlns:a16="http://schemas.microsoft.com/office/drawing/2014/main" id="{81FA3F96-5F3E-BEA7-555F-3925D07EC209}"/>
              </a:ext>
            </a:extLst>
          </p:cNvPr>
          <p:cNvSpPr txBox="1"/>
          <p:nvPr/>
        </p:nvSpPr>
        <p:spPr>
          <a:xfrm>
            <a:off x="1883993" y="2643402"/>
            <a:ext cx="636713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800" noProof="1">
                <a:ea typeface="ＭＳ Ｐゴシック" pitchFamily="50" charset="-128"/>
              </a:rPr>
              <a:t>Serial No.</a:t>
            </a:r>
            <a:endParaRPr kumimoji="1" lang="en-US" sz="800" dirty="0">
              <a:ea typeface="ＭＳ Ｐゴシック" pitchFamily="50" charset="-128"/>
            </a:endParaRPr>
          </a:p>
        </p:txBody>
      </p:sp>
      <p:sp>
        <p:nvSpPr>
          <p:cNvPr id="33" name="TextBox 20">
            <a:extLst>
              <a:ext uri="{FF2B5EF4-FFF2-40B4-BE49-F238E27FC236}">
                <a16:creationId xmlns:a16="http://schemas.microsoft.com/office/drawing/2014/main" id="{B1B5F55F-6921-464A-B3F5-3744EE685154}"/>
              </a:ext>
            </a:extLst>
          </p:cNvPr>
          <p:cNvSpPr txBox="1"/>
          <p:nvPr/>
        </p:nvSpPr>
        <p:spPr>
          <a:xfrm>
            <a:off x="2543029" y="2643402"/>
            <a:ext cx="738001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800" noProof="1">
                <a:ea typeface="ＭＳ Ｐゴシック" pitchFamily="50" charset="-128"/>
              </a:rPr>
              <a:t>Prod. Date.</a:t>
            </a:r>
            <a:endParaRPr kumimoji="1" lang="en-US" sz="800" dirty="0">
              <a:ea typeface="ＭＳ Ｐゴシック" pitchFamily="50" charset="-128"/>
            </a:endParaRPr>
          </a:p>
        </p:txBody>
      </p:sp>
      <p:sp>
        <p:nvSpPr>
          <p:cNvPr id="34" name="TextBox 21">
            <a:extLst>
              <a:ext uri="{FF2B5EF4-FFF2-40B4-BE49-F238E27FC236}">
                <a16:creationId xmlns:a16="http://schemas.microsoft.com/office/drawing/2014/main" id="{5AF8219C-CBF7-7A0C-03B2-1DAB662452FA}"/>
              </a:ext>
            </a:extLst>
          </p:cNvPr>
          <p:cNvSpPr txBox="1"/>
          <p:nvPr/>
        </p:nvSpPr>
        <p:spPr>
          <a:xfrm>
            <a:off x="3345853" y="2643013"/>
            <a:ext cx="917238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800" noProof="1">
                <a:ea typeface="ＭＳ Ｐゴシック" pitchFamily="50" charset="-128"/>
              </a:rPr>
              <a:t>Customer P/No.</a:t>
            </a:r>
            <a:endParaRPr kumimoji="1" lang="en-US" sz="800" dirty="0">
              <a:ea typeface="ＭＳ Ｐゴシック" pitchFamily="50" charset="-128"/>
            </a:endParaRPr>
          </a:p>
        </p:txBody>
      </p:sp>
      <p:sp>
        <p:nvSpPr>
          <p:cNvPr id="35" name="Left Brace 12">
            <a:extLst>
              <a:ext uri="{FF2B5EF4-FFF2-40B4-BE49-F238E27FC236}">
                <a16:creationId xmlns:a16="http://schemas.microsoft.com/office/drawing/2014/main" id="{A3665334-BB38-1B8C-D05C-3DFF5F118B95}"/>
              </a:ext>
            </a:extLst>
          </p:cNvPr>
          <p:cNvSpPr/>
          <p:nvPr/>
        </p:nvSpPr>
        <p:spPr>
          <a:xfrm rot="16200000">
            <a:off x="1561523" y="1906436"/>
            <a:ext cx="97259" cy="1106507"/>
          </a:xfrm>
          <a:prstGeom prst="leftBrace">
            <a:avLst>
              <a:gd name="adj1" fmla="val 8333"/>
              <a:gd name="adj2" fmla="val 20517"/>
            </a:avLst>
          </a:prstGeom>
          <a:noFill/>
          <a:ln w="9525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6" name="Left Brace 23">
            <a:extLst>
              <a:ext uri="{FF2B5EF4-FFF2-40B4-BE49-F238E27FC236}">
                <a16:creationId xmlns:a16="http://schemas.microsoft.com/office/drawing/2014/main" id="{E972B265-8624-E5AE-CBDD-7C98E2FAD67E}"/>
              </a:ext>
            </a:extLst>
          </p:cNvPr>
          <p:cNvSpPr/>
          <p:nvPr/>
        </p:nvSpPr>
        <p:spPr>
          <a:xfrm rot="16200000">
            <a:off x="2304587" y="2297499"/>
            <a:ext cx="97261" cy="326567"/>
          </a:xfrm>
          <a:prstGeom prst="leftBrace">
            <a:avLst>
              <a:gd name="adj1" fmla="val 8333"/>
              <a:gd name="adj2" fmla="val 28854"/>
            </a:avLst>
          </a:prstGeom>
          <a:noFill/>
          <a:ln w="9525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7" name="Left Brace 24">
            <a:extLst>
              <a:ext uri="{FF2B5EF4-FFF2-40B4-BE49-F238E27FC236}">
                <a16:creationId xmlns:a16="http://schemas.microsoft.com/office/drawing/2014/main" id="{4A478776-D71A-B065-CA4F-B7DA9111068F}"/>
              </a:ext>
            </a:extLst>
          </p:cNvPr>
          <p:cNvSpPr/>
          <p:nvPr/>
        </p:nvSpPr>
        <p:spPr>
          <a:xfrm rot="16200000">
            <a:off x="2703731" y="2246309"/>
            <a:ext cx="91927" cy="413331"/>
          </a:xfrm>
          <a:prstGeom prst="leftBrace">
            <a:avLst>
              <a:gd name="adj1" fmla="val 8333"/>
              <a:gd name="adj2" fmla="val 73621"/>
            </a:avLst>
          </a:prstGeom>
          <a:noFill/>
          <a:ln w="9525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8" name="Left Brace 25">
            <a:extLst>
              <a:ext uri="{FF2B5EF4-FFF2-40B4-BE49-F238E27FC236}">
                <a16:creationId xmlns:a16="http://schemas.microsoft.com/office/drawing/2014/main" id="{88E15CC1-FC2A-1DC1-4C7E-668AAD1519A4}"/>
              </a:ext>
            </a:extLst>
          </p:cNvPr>
          <p:cNvSpPr/>
          <p:nvPr/>
        </p:nvSpPr>
        <p:spPr>
          <a:xfrm rot="16200000">
            <a:off x="3765369" y="1719508"/>
            <a:ext cx="97259" cy="1480361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9" name="TextBox 26">
            <a:extLst>
              <a:ext uri="{FF2B5EF4-FFF2-40B4-BE49-F238E27FC236}">
                <a16:creationId xmlns:a16="http://schemas.microsoft.com/office/drawing/2014/main" id="{08DFBE53-A634-B1D3-3B65-BC7BDE25D1F0}"/>
              </a:ext>
            </a:extLst>
          </p:cNvPr>
          <p:cNvSpPr txBox="1"/>
          <p:nvPr/>
        </p:nvSpPr>
        <p:spPr>
          <a:xfrm>
            <a:off x="1037407" y="2643013"/>
            <a:ext cx="585417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en-US" sz="800" noProof="1">
                <a:ea typeface="ＭＳ Ｐゴシック" pitchFamily="50" charset="-128"/>
              </a:rPr>
              <a:t>Parts No</a:t>
            </a:r>
            <a:endParaRPr kumimoji="1" lang="en-US" sz="800" dirty="0">
              <a:ea typeface="ＭＳ Ｐゴシック" pitchFamily="50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DC98CCA-B8F2-373F-F3DC-491F87199C8A}"/>
              </a:ext>
            </a:extLst>
          </p:cNvPr>
          <p:cNvSpPr/>
          <p:nvPr/>
        </p:nvSpPr>
        <p:spPr>
          <a:xfrm>
            <a:off x="793391" y="1472080"/>
            <a:ext cx="5212080" cy="7079382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srgbClr val="FF0000"/>
                </a:solidFill>
              </a:rPr>
              <a:t>06/Jan/2024</a:t>
            </a:r>
          </a:p>
          <a:p>
            <a:pPr algn="ctr" defTabSz="914400"/>
            <a:r>
              <a:rPr kumimoji="1" lang="en-US" altLang="ja-JP" sz="700" kern="0" dirty="0">
                <a:solidFill>
                  <a:srgbClr val="FF0000"/>
                </a:solidFill>
              </a:rPr>
              <a:t>Unnecessary</a:t>
            </a:r>
            <a:endParaRPr kumimoji="1" lang="ja-JP" altLang="en-US" sz="700" kern="0" dirty="0">
              <a:solidFill>
                <a:srgbClr val="FF0000"/>
              </a:solidFill>
            </a:endParaRPr>
          </a:p>
        </p:txBody>
      </p:sp>
      <p:sp>
        <p:nvSpPr>
          <p:cNvPr id="4" name="二等辺三角形 3">
            <a:extLst>
              <a:ext uri="{FF2B5EF4-FFF2-40B4-BE49-F238E27FC236}">
                <a16:creationId xmlns:a16="http://schemas.microsoft.com/office/drawing/2014/main" id="{3DC86ED9-36CE-FFCD-C5DD-F911DB9C08FA}"/>
              </a:ext>
            </a:extLst>
          </p:cNvPr>
          <p:cNvSpPr/>
          <p:nvPr/>
        </p:nvSpPr>
        <p:spPr>
          <a:xfrm>
            <a:off x="5612137" y="1608446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3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528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2A56EBC7-709A-4ED6-A792-7E0F926F3B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13" y="386288"/>
            <a:ext cx="142735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57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571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Arial" panose="020B0604020202020204" pitchFamily="34" charset="0"/>
                <a:cs typeface="Cordia New" panose="020B0304020202020204" pitchFamily="34" charset="-34"/>
              </a:rPr>
              <a:t>Revision History</a:t>
            </a:r>
            <a:endParaRPr kumimoji="0" lang="en-US" altLang="ja-JP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graphicFrame>
        <p:nvGraphicFramePr>
          <p:cNvPr id="10" name="表 10">
            <a:extLst>
              <a:ext uri="{FF2B5EF4-FFF2-40B4-BE49-F238E27FC236}">
                <a16:creationId xmlns:a16="http://schemas.microsoft.com/office/drawing/2014/main" id="{7843B40D-5CED-4F03-8A04-82D93EEB5B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4148253"/>
              </p:ext>
            </p:extLst>
          </p:nvPr>
        </p:nvGraphicFramePr>
        <p:xfrm>
          <a:off x="289931" y="657714"/>
          <a:ext cx="6356195" cy="35296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9049">
                  <a:extLst>
                    <a:ext uri="{9D8B030D-6E8A-4147-A177-3AD203B41FA5}">
                      <a16:colId xmlns:a16="http://schemas.microsoft.com/office/drawing/2014/main" val="1689797891"/>
                    </a:ext>
                  </a:extLst>
                </a:gridCol>
                <a:gridCol w="731881">
                  <a:extLst>
                    <a:ext uri="{9D8B030D-6E8A-4147-A177-3AD203B41FA5}">
                      <a16:colId xmlns:a16="http://schemas.microsoft.com/office/drawing/2014/main" val="3968192231"/>
                    </a:ext>
                  </a:extLst>
                </a:gridCol>
                <a:gridCol w="2134322">
                  <a:extLst>
                    <a:ext uri="{9D8B030D-6E8A-4147-A177-3AD203B41FA5}">
                      <a16:colId xmlns:a16="http://schemas.microsoft.com/office/drawing/2014/main" val="1804588261"/>
                    </a:ext>
                  </a:extLst>
                </a:gridCol>
                <a:gridCol w="1900943">
                  <a:extLst>
                    <a:ext uri="{9D8B030D-6E8A-4147-A177-3AD203B41FA5}">
                      <a16:colId xmlns:a16="http://schemas.microsoft.com/office/drawing/2014/main" val="1088014115"/>
                    </a:ext>
                  </a:extLst>
                </a:gridCol>
              </a:tblGrid>
              <a:tr h="299724">
                <a:tc>
                  <a:txBody>
                    <a:bodyPr/>
                    <a:lstStyle/>
                    <a:p>
                      <a:r>
                        <a:rPr kumimoji="1" lang="en-US" altLang="ja-JP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Date</a:t>
                      </a:r>
                      <a:endParaRPr kumimoji="1" lang="ja-JP" altLang="en-US" sz="1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="0">
                          <a:solidFill>
                            <a:schemeClr val="tx1"/>
                          </a:solidFill>
                          <a:latin typeface="+mn-lt"/>
                        </a:rPr>
                        <a:t>Version</a:t>
                      </a:r>
                      <a:endParaRPr kumimoji="1" lang="ja-JP" altLang="en-US" sz="1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="0">
                          <a:solidFill>
                            <a:schemeClr val="tx1"/>
                          </a:solidFill>
                          <a:latin typeface="+mn-lt"/>
                        </a:rPr>
                        <a:t>File name</a:t>
                      </a:r>
                      <a:endParaRPr kumimoji="1" lang="ja-JP" altLang="en-US" sz="1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Details</a:t>
                      </a:r>
                      <a:endParaRPr kumimoji="1" lang="ja-JP" altLang="en-US" sz="1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2119801"/>
                  </a:ext>
                </a:extLst>
              </a:tr>
              <a:tr h="505785"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05/Oct/2023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R1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Real-time Shopper System specifications </a:t>
                      </a:r>
                    </a:p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Documentation EN Blueprint for </a:t>
                      </a:r>
                      <a:r>
                        <a:rPr kumimoji="1" lang="en-US" altLang="ja-JP" sz="700" dirty="0" err="1">
                          <a:solidFill>
                            <a:schemeClr val="tx1"/>
                          </a:solidFill>
                          <a:latin typeface="+mn-lt"/>
                        </a:rPr>
                        <a:t>DNPH</a:t>
                      </a:r>
                      <a:endParaRPr kumimoji="1" lang="en-US" altLang="ja-JP" sz="70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Blueprint</a:t>
                      </a: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First edition 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2148244"/>
                  </a:ext>
                </a:extLst>
              </a:tr>
              <a:tr h="505785"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09/Oct/2023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R2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Real-time Shopper System specifications </a:t>
                      </a:r>
                    </a:p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Documentation EN Blueprint for </a:t>
                      </a:r>
                      <a:r>
                        <a:rPr kumimoji="1" lang="en-US" altLang="ja-JP" sz="700" dirty="0" err="1">
                          <a:solidFill>
                            <a:schemeClr val="tx1"/>
                          </a:solidFill>
                          <a:latin typeface="+mn-lt"/>
                        </a:rPr>
                        <a:t>DNPH</a:t>
                      </a:r>
                      <a:endParaRPr kumimoji="1" lang="en-US" altLang="ja-JP" sz="70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Blueprint</a:t>
                      </a: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Second edition 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3859189"/>
                  </a:ext>
                </a:extLst>
              </a:tr>
              <a:tr h="505785"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06/Jan/2024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R3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Real-time Shopper System specifications </a:t>
                      </a:r>
                    </a:p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Documentation EN Blueprint for </a:t>
                      </a:r>
                      <a:r>
                        <a:rPr kumimoji="1" lang="en-US" altLang="ja-JP" sz="700" dirty="0" err="1">
                          <a:solidFill>
                            <a:schemeClr val="tx1"/>
                          </a:solidFill>
                          <a:latin typeface="+mn-lt"/>
                        </a:rPr>
                        <a:t>DNPH</a:t>
                      </a:r>
                      <a:endParaRPr kumimoji="1" lang="en-US" altLang="ja-JP" sz="70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Blueprint</a:t>
                      </a: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Third edition 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7162785"/>
                  </a:ext>
                </a:extLst>
              </a:tr>
              <a:tr h="505785"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09/Jan/2024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R4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Real-time Shopper System specifications </a:t>
                      </a:r>
                    </a:p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Documentation EN Blueprint for </a:t>
                      </a:r>
                      <a:r>
                        <a:rPr kumimoji="1" lang="en-US" altLang="ja-JP" sz="700" dirty="0" err="1">
                          <a:solidFill>
                            <a:schemeClr val="tx1"/>
                          </a:solidFill>
                          <a:latin typeface="+mn-lt"/>
                        </a:rPr>
                        <a:t>DNPH</a:t>
                      </a:r>
                      <a:endParaRPr kumimoji="1" lang="en-US" altLang="ja-JP" sz="70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Blueprint</a:t>
                      </a: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4th edition 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2162276"/>
                  </a:ext>
                </a:extLst>
              </a:tr>
              <a:tr h="505785"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13/Feb/2024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R5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Real-time Shopper System specifications </a:t>
                      </a:r>
                    </a:p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Documentation EN Blueprint for </a:t>
                      </a:r>
                      <a:r>
                        <a:rPr kumimoji="1" lang="en-US" altLang="ja-JP" sz="700" dirty="0" err="1">
                          <a:solidFill>
                            <a:schemeClr val="tx1"/>
                          </a:solidFill>
                          <a:latin typeface="+mn-lt"/>
                        </a:rPr>
                        <a:t>DNPH</a:t>
                      </a:r>
                      <a:endParaRPr kumimoji="1" lang="en-US" altLang="ja-JP" sz="70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Blueprint</a:t>
                      </a: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5th edition 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6177723"/>
                  </a:ext>
                </a:extLst>
              </a:tr>
              <a:tr h="505785"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26/Feb/2024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R6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Real-time Shopper System specifications </a:t>
                      </a:r>
                    </a:p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Documentation EN Blueprint for </a:t>
                      </a:r>
                      <a:r>
                        <a:rPr kumimoji="1" lang="en-US" altLang="ja-JP" sz="700" dirty="0" err="1">
                          <a:solidFill>
                            <a:schemeClr val="tx1"/>
                          </a:solidFill>
                          <a:latin typeface="+mn-lt"/>
                        </a:rPr>
                        <a:t>DNPH</a:t>
                      </a:r>
                      <a:endParaRPr kumimoji="1" lang="en-US" altLang="ja-JP" sz="70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  <a:latin typeface="+mn-lt"/>
                        </a:rPr>
                        <a:t>Blueprint</a:t>
                      </a: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>
                          <a:solidFill>
                            <a:schemeClr val="tx1"/>
                          </a:solidFill>
                          <a:latin typeface="+mn-lt"/>
                        </a:rPr>
                        <a:t>6th edition </a:t>
                      </a:r>
                    </a:p>
                    <a:p>
                      <a:r>
                        <a:rPr kumimoji="1" lang="en-US" altLang="ja-JP" sz="1000" dirty="0">
                          <a:solidFill>
                            <a:srgbClr val="FF0000"/>
                          </a:solidFill>
                          <a:latin typeface="+mn-lt"/>
                        </a:rPr>
                        <a:t>Split the installation phase into 2 phases.</a:t>
                      </a:r>
                    </a:p>
                    <a:p>
                      <a:r>
                        <a:rPr kumimoji="1" lang="en-US" altLang="ja-JP" sz="1000" dirty="0">
                          <a:solidFill>
                            <a:srgbClr val="FF0000"/>
                          </a:solidFill>
                          <a:latin typeface="+mn-lt"/>
                        </a:rPr>
                        <a:t>Specify phase 1.</a:t>
                      </a:r>
                      <a:endParaRPr kumimoji="1" lang="ja-JP" altLang="en-US" sz="10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3600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1384385"/>
                  </a:ext>
                </a:extLst>
              </a:tr>
            </a:tbl>
          </a:graphicData>
        </a:graphic>
      </p:graphicFrame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674C7495-59A2-40E2-A622-FD8030C82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2</a:t>
            </a:fld>
            <a:endParaRPr kumimoji="1" lang="ja-JP" altLang="en-US"/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0BB40CC1-F5B9-F525-3E02-9E4822FE9259}"/>
              </a:ext>
            </a:extLst>
          </p:cNvPr>
          <p:cNvSpPr/>
          <p:nvPr/>
        </p:nvSpPr>
        <p:spPr>
          <a:xfrm>
            <a:off x="6245306" y="1611246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ja-JP" altLang="en-US" sz="700" kern="0" dirty="0">
                <a:solidFill>
                  <a:prstClr val="black"/>
                </a:solidFill>
              </a:rPr>
              <a:t>２</a:t>
            </a:r>
          </a:p>
        </p:txBody>
      </p:sp>
      <p:sp>
        <p:nvSpPr>
          <p:cNvPr id="3" name="二等辺三角形 2">
            <a:extLst>
              <a:ext uri="{FF2B5EF4-FFF2-40B4-BE49-F238E27FC236}">
                <a16:creationId xmlns:a16="http://schemas.microsoft.com/office/drawing/2014/main" id="{447496CF-D7FD-A6FF-FE33-2CF20FD90B47}"/>
              </a:ext>
            </a:extLst>
          </p:cNvPr>
          <p:cNvSpPr/>
          <p:nvPr/>
        </p:nvSpPr>
        <p:spPr>
          <a:xfrm>
            <a:off x="6245306" y="2118171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3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4" name="二等辺三角形 3">
            <a:extLst>
              <a:ext uri="{FF2B5EF4-FFF2-40B4-BE49-F238E27FC236}">
                <a16:creationId xmlns:a16="http://schemas.microsoft.com/office/drawing/2014/main" id="{8B76ECC2-C787-9194-4934-B1A434DD9FFE}"/>
              </a:ext>
            </a:extLst>
          </p:cNvPr>
          <p:cNvSpPr/>
          <p:nvPr/>
        </p:nvSpPr>
        <p:spPr>
          <a:xfrm>
            <a:off x="6245306" y="2609287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4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5" name="二等辺三角形 4">
            <a:extLst>
              <a:ext uri="{FF2B5EF4-FFF2-40B4-BE49-F238E27FC236}">
                <a16:creationId xmlns:a16="http://schemas.microsoft.com/office/drawing/2014/main" id="{26AEF0D0-5C88-A77D-DABB-615D9753A81A}"/>
              </a:ext>
            </a:extLst>
          </p:cNvPr>
          <p:cNvSpPr/>
          <p:nvPr/>
        </p:nvSpPr>
        <p:spPr>
          <a:xfrm>
            <a:off x="6245306" y="3096560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5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6" name="二等辺三角形 5">
            <a:extLst>
              <a:ext uri="{FF2B5EF4-FFF2-40B4-BE49-F238E27FC236}">
                <a16:creationId xmlns:a16="http://schemas.microsoft.com/office/drawing/2014/main" id="{2D6A746D-12F2-706E-D040-C621A414D717}"/>
              </a:ext>
            </a:extLst>
          </p:cNvPr>
          <p:cNvSpPr/>
          <p:nvPr/>
        </p:nvSpPr>
        <p:spPr>
          <a:xfrm>
            <a:off x="6245306" y="3862906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6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4342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20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3FE78F3C-50EF-4F7D-ACE8-E41ADE47135F}"/>
              </a:ext>
            </a:extLst>
          </p:cNvPr>
          <p:cNvSpPr/>
          <p:nvPr/>
        </p:nvSpPr>
        <p:spPr>
          <a:xfrm>
            <a:off x="401320" y="1345290"/>
            <a:ext cx="6117062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3896362-D50B-4437-9CEB-A41F86A579A7}"/>
              </a:ext>
            </a:extLst>
          </p:cNvPr>
          <p:cNvSpPr/>
          <p:nvPr/>
        </p:nvSpPr>
        <p:spPr>
          <a:xfrm>
            <a:off x="391160" y="1354538"/>
            <a:ext cx="1680041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 err="1">
                <a:solidFill>
                  <a:schemeClr val="tx1"/>
                </a:solidFill>
              </a:rPr>
              <a:t>KDDI</a:t>
            </a:r>
            <a:endParaRPr kumimoji="1" lang="en-US" altLang="ja-JP" sz="900" b="1" dirty="0">
              <a:solidFill>
                <a:schemeClr val="tx1"/>
              </a:solidFill>
            </a:endParaRP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DF0591AD-D482-41BC-BA15-322BB8CD403B}"/>
              </a:ext>
            </a:extLst>
          </p:cNvPr>
          <p:cNvCxnSpPr/>
          <p:nvPr/>
        </p:nvCxnSpPr>
        <p:spPr>
          <a:xfrm>
            <a:off x="2082796" y="1345290"/>
            <a:ext cx="0" cy="7836107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直線矢印コネクタ 132">
            <a:extLst>
              <a:ext uri="{FF2B5EF4-FFF2-40B4-BE49-F238E27FC236}">
                <a16:creationId xmlns:a16="http://schemas.microsoft.com/office/drawing/2014/main" id="{8D0A1713-C44E-4CCE-89CA-95AC7AB6D98E}"/>
              </a:ext>
            </a:extLst>
          </p:cNvPr>
          <p:cNvCxnSpPr>
            <a:cxnSpLocks/>
            <a:stCxn id="81" idx="2"/>
          </p:cNvCxnSpPr>
          <p:nvPr/>
        </p:nvCxnSpPr>
        <p:spPr>
          <a:xfrm>
            <a:off x="3466449" y="2506901"/>
            <a:ext cx="0" cy="391068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974FAD0D-052B-47D2-9258-02F896129E2B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4-1. Data linkage</a:t>
            </a:r>
          </a:p>
          <a:p>
            <a:r>
              <a:rPr kumimoji="1" lang="en-US" altLang="ja-JP" sz="1100" b="1" dirty="0"/>
              <a:t>4-1-1-1. Andon 1.5 CMS data registration</a:t>
            </a:r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D8D1790C-A30E-48AA-843A-648FED708622}"/>
              </a:ext>
            </a:extLst>
          </p:cNvPr>
          <p:cNvSpPr/>
          <p:nvPr/>
        </p:nvSpPr>
        <p:spPr>
          <a:xfrm>
            <a:off x="2092958" y="1353916"/>
            <a:ext cx="4425422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Pegasus</a:t>
            </a:r>
          </a:p>
        </p:txBody>
      </p:sp>
      <p:sp>
        <p:nvSpPr>
          <p:cNvPr id="81" name="正方形/長方形 80">
            <a:extLst>
              <a:ext uri="{FF2B5EF4-FFF2-40B4-BE49-F238E27FC236}">
                <a16:creationId xmlns:a16="http://schemas.microsoft.com/office/drawing/2014/main" id="{D1C2C215-6987-49D8-BCAA-EBD6DDBD5709}"/>
              </a:ext>
            </a:extLst>
          </p:cNvPr>
          <p:cNvSpPr/>
          <p:nvPr/>
        </p:nvSpPr>
        <p:spPr>
          <a:xfrm>
            <a:off x="2861929" y="1867766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Received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Operating status data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53" name="フローチャート: 判断 52">
            <a:extLst>
              <a:ext uri="{FF2B5EF4-FFF2-40B4-BE49-F238E27FC236}">
                <a16:creationId xmlns:a16="http://schemas.microsoft.com/office/drawing/2014/main" id="{F8866DEE-1FF0-41EA-B938-0A043A5C3355}"/>
              </a:ext>
            </a:extLst>
          </p:cNvPr>
          <p:cNvSpPr/>
          <p:nvPr/>
        </p:nvSpPr>
        <p:spPr>
          <a:xfrm>
            <a:off x="2861463" y="2899690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File import error?</a:t>
            </a:r>
          </a:p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Yes / No</a:t>
            </a:r>
            <a:endParaRPr kumimoji="1" lang="ja-JP" altLang="en-US" sz="600" dirty="0">
              <a:solidFill>
                <a:schemeClr val="tx1"/>
              </a:solidFill>
            </a:endParaRPr>
          </a:p>
        </p:txBody>
      </p:sp>
      <p:cxnSp>
        <p:nvCxnSpPr>
          <p:cNvPr id="79" name="コネクタ: カギ線 78">
            <a:extLst>
              <a:ext uri="{FF2B5EF4-FFF2-40B4-BE49-F238E27FC236}">
                <a16:creationId xmlns:a16="http://schemas.microsoft.com/office/drawing/2014/main" id="{062E7843-694D-4C1D-91D2-269C15C2EFF2}"/>
              </a:ext>
            </a:extLst>
          </p:cNvPr>
          <p:cNvCxnSpPr>
            <a:cxnSpLocks/>
            <a:stCxn id="53" idx="2"/>
            <a:endCxn id="11" idx="3"/>
          </p:cNvCxnSpPr>
          <p:nvPr/>
        </p:nvCxnSpPr>
        <p:spPr>
          <a:xfrm rot="5400000">
            <a:off x="2898181" y="3205155"/>
            <a:ext cx="228330" cy="907274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正方形/長方形 91">
            <a:extLst>
              <a:ext uri="{FF2B5EF4-FFF2-40B4-BE49-F238E27FC236}">
                <a16:creationId xmlns:a16="http://schemas.microsoft.com/office/drawing/2014/main" id="{E3E32C88-1CA7-4323-B406-E41AEB6534F9}"/>
              </a:ext>
            </a:extLst>
          </p:cNvPr>
          <p:cNvSpPr/>
          <p:nvPr/>
        </p:nvSpPr>
        <p:spPr>
          <a:xfrm>
            <a:off x="2720695" y="3503317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93" name="正方形/長方形 92">
            <a:extLst>
              <a:ext uri="{FF2B5EF4-FFF2-40B4-BE49-F238E27FC236}">
                <a16:creationId xmlns:a16="http://schemas.microsoft.com/office/drawing/2014/main" id="{86975AB4-ED01-4020-8D16-984E1F6E96E2}"/>
              </a:ext>
            </a:extLst>
          </p:cNvPr>
          <p:cNvSpPr/>
          <p:nvPr/>
        </p:nvSpPr>
        <p:spPr>
          <a:xfrm>
            <a:off x="4055818" y="3798310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No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cxnSp>
        <p:nvCxnSpPr>
          <p:cNvPr id="61" name="コネクタ: カギ線 60">
            <a:extLst>
              <a:ext uri="{FF2B5EF4-FFF2-40B4-BE49-F238E27FC236}">
                <a16:creationId xmlns:a16="http://schemas.microsoft.com/office/drawing/2014/main" id="{5286A1F5-DE6B-468E-8AF0-3C05F5F58DD9}"/>
              </a:ext>
            </a:extLst>
          </p:cNvPr>
          <p:cNvCxnSpPr>
            <a:cxnSpLocks/>
            <a:stCxn id="53" idx="2"/>
            <a:endCxn id="50" idx="0"/>
          </p:cNvCxnSpPr>
          <p:nvPr/>
        </p:nvCxnSpPr>
        <p:spPr>
          <a:xfrm rot="16200000" flipH="1">
            <a:off x="3505812" y="3504798"/>
            <a:ext cx="458310" cy="537968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F051614-5719-85F6-C6FC-A073A100D7D0}"/>
              </a:ext>
            </a:extLst>
          </p:cNvPr>
          <p:cNvSpPr/>
          <p:nvPr/>
        </p:nvSpPr>
        <p:spPr>
          <a:xfrm>
            <a:off x="637814" y="1868638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Linkage of production schedule data for the day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5A9EB8F7-AA44-3B71-1A59-7FB7A01223F2}"/>
              </a:ext>
            </a:extLst>
          </p:cNvPr>
          <p:cNvCxnSpPr>
            <a:cxnSpLocks/>
            <a:stCxn id="4" idx="3"/>
            <a:endCxn id="81" idx="1"/>
          </p:cNvCxnSpPr>
          <p:nvPr/>
        </p:nvCxnSpPr>
        <p:spPr>
          <a:xfrm flipV="1">
            <a:off x="1846854" y="2187334"/>
            <a:ext cx="1015075" cy="872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A00E518-B6CC-A85D-E733-C1CD43243B33}"/>
              </a:ext>
            </a:extLst>
          </p:cNvPr>
          <p:cNvSpPr/>
          <p:nvPr/>
        </p:nvSpPr>
        <p:spPr>
          <a:xfrm>
            <a:off x="1578475" y="3590522"/>
            <a:ext cx="980234" cy="36486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Check error details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2" name="フローチャート: 判断 21">
            <a:extLst>
              <a:ext uri="{FF2B5EF4-FFF2-40B4-BE49-F238E27FC236}">
                <a16:creationId xmlns:a16="http://schemas.microsoft.com/office/drawing/2014/main" id="{404ECE48-2B08-0DC5-5E45-6AA6035D24D5}"/>
              </a:ext>
            </a:extLst>
          </p:cNvPr>
          <p:cNvSpPr/>
          <p:nvPr/>
        </p:nvSpPr>
        <p:spPr>
          <a:xfrm>
            <a:off x="484190" y="2940244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Modification required</a:t>
            </a:r>
          </a:p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Yes / No</a:t>
            </a:r>
            <a:endParaRPr kumimoji="1" lang="ja-JP" altLang="en-US" sz="600" dirty="0">
              <a:solidFill>
                <a:schemeClr val="tx1"/>
              </a:solidFill>
            </a:endParaRPr>
          </a:p>
        </p:txBody>
      </p:sp>
      <p:cxnSp>
        <p:nvCxnSpPr>
          <p:cNvPr id="23" name="コネクタ: カギ線 22">
            <a:extLst>
              <a:ext uri="{FF2B5EF4-FFF2-40B4-BE49-F238E27FC236}">
                <a16:creationId xmlns:a16="http://schemas.microsoft.com/office/drawing/2014/main" id="{E2740A6D-6FFB-2759-12C8-E9D1212967AC}"/>
              </a:ext>
            </a:extLst>
          </p:cNvPr>
          <p:cNvCxnSpPr>
            <a:cxnSpLocks/>
            <a:stCxn id="11" idx="1"/>
            <a:endCxn id="22" idx="2"/>
          </p:cNvCxnSpPr>
          <p:nvPr/>
        </p:nvCxnSpPr>
        <p:spPr>
          <a:xfrm rot="10800000">
            <a:off x="1088711" y="3585181"/>
            <a:ext cx="489765" cy="187776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B1FBC527-7691-790A-3F09-A78EA9057722}"/>
              </a:ext>
            </a:extLst>
          </p:cNvPr>
          <p:cNvSpPr/>
          <p:nvPr/>
        </p:nvSpPr>
        <p:spPr>
          <a:xfrm>
            <a:off x="1835657" y="2690646"/>
            <a:ext cx="980234" cy="36486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BK file manual import (*1)(*2)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28" name="コネクタ: カギ線 27">
            <a:extLst>
              <a:ext uri="{FF2B5EF4-FFF2-40B4-BE49-F238E27FC236}">
                <a16:creationId xmlns:a16="http://schemas.microsoft.com/office/drawing/2014/main" id="{5019A113-EF43-2F40-BB59-4F2DC52717A2}"/>
              </a:ext>
            </a:extLst>
          </p:cNvPr>
          <p:cNvCxnSpPr>
            <a:cxnSpLocks/>
            <a:stCxn id="22" idx="0"/>
            <a:endCxn id="27" idx="1"/>
          </p:cNvCxnSpPr>
          <p:nvPr/>
        </p:nvCxnSpPr>
        <p:spPr>
          <a:xfrm rot="5400000" flipH="1" flipV="1">
            <a:off x="1428602" y="2533190"/>
            <a:ext cx="67163" cy="746947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コネクタ: カギ線 32">
            <a:extLst>
              <a:ext uri="{FF2B5EF4-FFF2-40B4-BE49-F238E27FC236}">
                <a16:creationId xmlns:a16="http://schemas.microsoft.com/office/drawing/2014/main" id="{AF6BF69C-14FD-4DBE-21EC-FF0FFD8BEA3B}"/>
              </a:ext>
            </a:extLst>
          </p:cNvPr>
          <p:cNvCxnSpPr>
            <a:cxnSpLocks/>
            <a:stCxn id="27" idx="3"/>
            <a:endCxn id="35" idx="2"/>
          </p:cNvCxnSpPr>
          <p:nvPr/>
        </p:nvCxnSpPr>
        <p:spPr>
          <a:xfrm flipV="1">
            <a:off x="2815891" y="2654492"/>
            <a:ext cx="621429" cy="218589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楕円 34">
            <a:extLst>
              <a:ext uri="{FF2B5EF4-FFF2-40B4-BE49-F238E27FC236}">
                <a16:creationId xmlns:a16="http://schemas.microsoft.com/office/drawing/2014/main" id="{B7195886-F98A-BFC7-DB33-439FB927B887}"/>
              </a:ext>
            </a:extLst>
          </p:cNvPr>
          <p:cNvSpPr/>
          <p:nvPr/>
        </p:nvSpPr>
        <p:spPr>
          <a:xfrm>
            <a:off x="3437320" y="2625596"/>
            <a:ext cx="57791" cy="57791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cxnSp>
        <p:nvCxnSpPr>
          <p:cNvPr id="41" name="コネクタ: カギ線 40">
            <a:extLst>
              <a:ext uri="{FF2B5EF4-FFF2-40B4-BE49-F238E27FC236}">
                <a16:creationId xmlns:a16="http://schemas.microsoft.com/office/drawing/2014/main" id="{1185D96B-0BFC-1AA4-7B44-F1F9C8BBB57B}"/>
              </a:ext>
            </a:extLst>
          </p:cNvPr>
          <p:cNvCxnSpPr>
            <a:cxnSpLocks/>
            <a:stCxn id="22" idx="0"/>
            <a:endCxn id="4" idx="2"/>
          </p:cNvCxnSpPr>
          <p:nvPr/>
        </p:nvCxnSpPr>
        <p:spPr>
          <a:xfrm rot="5400000" flipH="1" flipV="1">
            <a:off x="949287" y="2647197"/>
            <a:ext cx="432471" cy="153624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5C64905D-BB1F-9308-3775-91719A1A1247}"/>
              </a:ext>
            </a:extLst>
          </p:cNvPr>
          <p:cNvSpPr/>
          <p:nvPr/>
        </p:nvSpPr>
        <p:spPr>
          <a:xfrm>
            <a:off x="696116" y="2628383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BFC1FCFC-2273-E5B9-5D27-E0DA25A116E9}"/>
              </a:ext>
            </a:extLst>
          </p:cNvPr>
          <p:cNvSpPr/>
          <p:nvPr/>
        </p:nvSpPr>
        <p:spPr>
          <a:xfrm>
            <a:off x="1271405" y="2669466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No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E0A3B6EC-A360-CA11-1061-92CB1BF643C7}"/>
              </a:ext>
            </a:extLst>
          </p:cNvPr>
          <p:cNvSpPr/>
          <p:nvPr/>
        </p:nvSpPr>
        <p:spPr>
          <a:xfrm>
            <a:off x="3399431" y="4002937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Checking the linked data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0518CDA-0FFB-A185-A98B-244BBF649FD4}"/>
              </a:ext>
            </a:extLst>
          </p:cNvPr>
          <p:cNvSpPr/>
          <p:nvPr/>
        </p:nvSpPr>
        <p:spPr>
          <a:xfrm>
            <a:off x="441897" y="6034740"/>
            <a:ext cx="2586852" cy="105747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600" dirty="0">
                <a:solidFill>
                  <a:schemeClr val="tx1"/>
                </a:solidFill>
              </a:rPr>
              <a:t>*1 If there is an import error, set an error flag. Since the import completion flag is not set, it is possible to import the same Date / Line / Parts No.</a:t>
            </a:r>
          </a:p>
          <a:p>
            <a:endParaRPr kumimoji="1" lang="en-US" altLang="ja-JP" sz="600" dirty="0">
              <a:solidFill>
                <a:schemeClr val="tx1"/>
              </a:solidFill>
            </a:endParaRPr>
          </a:p>
          <a:p>
            <a:r>
              <a:rPr kumimoji="1" lang="en-US" altLang="ja-JP" sz="600" dirty="0">
                <a:solidFill>
                  <a:schemeClr val="tx1"/>
                </a:solidFill>
              </a:rPr>
              <a:t>*2 After importing, backup files are stored in the “Normal folder" and the “Error folder".</a:t>
            </a: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D77D5330-EF4B-8100-5A4C-CBB6C1C14896}"/>
              </a:ext>
            </a:extLst>
          </p:cNvPr>
          <p:cNvSpPr/>
          <p:nvPr/>
        </p:nvSpPr>
        <p:spPr>
          <a:xfrm>
            <a:off x="3653432" y="5770000"/>
            <a:ext cx="701037" cy="293273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Finish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CD72E8EA-4668-0513-4476-0F1BA8279936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4003951" y="4642072"/>
            <a:ext cx="0" cy="1127928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8">
            <a:extLst>
              <a:ext uri="{FF2B5EF4-FFF2-40B4-BE49-F238E27FC236}">
                <a16:creationId xmlns:a16="http://schemas.microsoft.com/office/drawing/2014/main" id="{8B9AEDB1-A58C-51F0-7A97-E6F18F158A97}"/>
              </a:ext>
            </a:extLst>
          </p:cNvPr>
          <p:cNvSpPr txBox="1"/>
          <p:nvPr/>
        </p:nvSpPr>
        <p:spPr>
          <a:xfrm>
            <a:off x="4245581" y="1873419"/>
            <a:ext cx="2188541" cy="95410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en-PH" altLang="ja-JP" sz="800" dirty="0">
                <a:latin typeface="Arial 本文"/>
                <a:ea typeface="Meiryo UI" panose="020B0604030504040204" pitchFamily="34" charset="-128"/>
              </a:rPr>
              <a:t>Data To Be Utilize</a:t>
            </a:r>
          </a:p>
          <a:p>
            <a:pPr eaLnBrk="1" hangingPunct="1"/>
            <a:r>
              <a:rPr lang="en-PH" altLang="ja-JP" sz="800" dirty="0">
                <a:latin typeface="Arial 本文"/>
                <a:ea typeface="Meiryo UI" panose="020B0604030504040204" pitchFamily="34" charset="-128"/>
              </a:rPr>
              <a:t> &lt;Sample&gt;</a:t>
            </a:r>
          </a:p>
          <a:p>
            <a:pPr marL="228600" indent="-228600" eaLnBrk="1" hangingPunct="1">
              <a:buAutoNum type="arabicPeriod"/>
            </a:pPr>
            <a:r>
              <a:rPr lang="en-PH" altLang="ja-JP" sz="800" dirty="0">
                <a:latin typeface="Arial 本文"/>
                <a:ea typeface="Meiryo UI" panose="020B0604030504040204" pitchFamily="34" charset="-128"/>
              </a:rPr>
              <a:t>Line - FA6</a:t>
            </a:r>
          </a:p>
          <a:p>
            <a:pPr marL="228600" indent="-228600" eaLnBrk="1" hangingPunct="1">
              <a:buAutoNum type="arabicPeriod"/>
            </a:pPr>
            <a:r>
              <a:rPr lang="en-PH" altLang="ja-JP" sz="800" dirty="0">
                <a:latin typeface="Arial 本文"/>
                <a:ea typeface="Meiryo UI" panose="020B0604030504040204" pitchFamily="34" charset="-128"/>
              </a:rPr>
              <a:t>Model - 3M0A</a:t>
            </a:r>
          </a:p>
          <a:p>
            <a:pPr marL="228600" indent="-228600" eaLnBrk="1" hangingPunct="1">
              <a:buAutoNum type="arabicPeriod"/>
            </a:pPr>
            <a:r>
              <a:rPr lang="en-PH" altLang="ja-JP" sz="800" dirty="0">
                <a:latin typeface="Arial 本文"/>
                <a:ea typeface="Meiryo UI" panose="020B0604030504040204" pitchFamily="34" charset="-128"/>
              </a:rPr>
              <a:t>Part Number - PH257580-5854</a:t>
            </a:r>
          </a:p>
          <a:p>
            <a:pPr marL="228600" indent="-228600" eaLnBrk="1" hangingPunct="1">
              <a:buAutoNum type="arabicPeriod"/>
            </a:pPr>
            <a:r>
              <a:rPr lang="en-PH" altLang="ja-JP" sz="800" dirty="0">
                <a:latin typeface="Arial 本文"/>
                <a:ea typeface="Meiryo UI" panose="020B0604030504040204" pitchFamily="34" charset="-128"/>
              </a:rPr>
              <a:t>CT-Cycle Time – 75.0 sec.</a:t>
            </a:r>
          </a:p>
          <a:p>
            <a:pPr marL="228600" indent="-228600" eaLnBrk="1" hangingPunct="1">
              <a:buAutoNum type="arabicPeriod"/>
            </a:pPr>
            <a:r>
              <a:rPr lang="en-PH" altLang="ja-JP" sz="800" dirty="0">
                <a:latin typeface="Arial 本文"/>
                <a:ea typeface="Meiryo UI" panose="020B0604030504040204" pitchFamily="34" charset="-128"/>
              </a:rPr>
              <a:t>OR-Operation Ratio – 85%</a:t>
            </a:r>
            <a:endParaRPr lang="en-US" altLang="ja-JP" sz="800" dirty="0">
              <a:latin typeface="Arial 本文"/>
              <a:ea typeface="Meiryo UI" panose="020B0604030504040204" pitchFamily="34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6E6892D4-2DB8-E8C1-5610-67F635322414}"/>
              </a:ext>
            </a:extLst>
          </p:cNvPr>
          <p:cNvSpPr/>
          <p:nvPr/>
        </p:nvSpPr>
        <p:spPr>
          <a:xfrm>
            <a:off x="3667279" y="4595309"/>
            <a:ext cx="1159190" cy="121307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Operation status link app</a:t>
            </a:r>
            <a:endParaRPr kumimoji="1" lang="ja-JP" altLang="en-US" sz="5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CF477E1-A42D-73FA-4AB0-66E462363C30}"/>
              </a:ext>
            </a:extLst>
          </p:cNvPr>
          <p:cNvSpPr/>
          <p:nvPr/>
        </p:nvSpPr>
        <p:spPr>
          <a:xfrm>
            <a:off x="793391" y="1472080"/>
            <a:ext cx="5212080" cy="7079382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srgbClr val="FF0000"/>
                </a:solidFill>
              </a:rPr>
              <a:t>06/Jan/2024</a:t>
            </a:r>
          </a:p>
          <a:p>
            <a:pPr algn="ctr" defTabSz="914400"/>
            <a:r>
              <a:rPr kumimoji="1" lang="en-US" altLang="ja-JP" sz="700" kern="0" dirty="0">
                <a:solidFill>
                  <a:srgbClr val="FF0000"/>
                </a:solidFill>
              </a:rPr>
              <a:t>Unnecessary</a:t>
            </a:r>
            <a:endParaRPr kumimoji="1" lang="ja-JP" altLang="en-US" sz="700" kern="0" dirty="0">
              <a:solidFill>
                <a:srgbClr val="FF0000"/>
              </a:solidFill>
            </a:endParaRPr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EE284173-054D-1838-BEC5-2873E42856B8}"/>
              </a:ext>
            </a:extLst>
          </p:cNvPr>
          <p:cNvSpPr/>
          <p:nvPr/>
        </p:nvSpPr>
        <p:spPr>
          <a:xfrm>
            <a:off x="5612137" y="1608446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3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4609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21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3FE78F3C-50EF-4F7D-ACE8-E41ADE47135F}"/>
              </a:ext>
            </a:extLst>
          </p:cNvPr>
          <p:cNvSpPr/>
          <p:nvPr/>
        </p:nvSpPr>
        <p:spPr>
          <a:xfrm>
            <a:off x="401320" y="1345290"/>
            <a:ext cx="6117062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3896362-D50B-4437-9CEB-A41F86A579A7}"/>
              </a:ext>
            </a:extLst>
          </p:cNvPr>
          <p:cNvSpPr/>
          <p:nvPr/>
        </p:nvSpPr>
        <p:spPr>
          <a:xfrm>
            <a:off x="391160" y="1354538"/>
            <a:ext cx="1680041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 err="1">
                <a:solidFill>
                  <a:schemeClr val="tx1"/>
                </a:solidFill>
              </a:rPr>
              <a:t>KDDI</a:t>
            </a:r>
            <a:endParaRPr kumimoji="1" lang="en-US" altLang="ja-JP" sz="900" b="1" dirty="0">
              <a:solidFill>
                <a:schemeClr val="tx1"/>
              </a:solidFill>
            </a:endParaRP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DF0591AD-D482-41BC-BA15-322BB8CD403B}"/>
              </a:ext>
            </a:extLst>
          </p:cNvPr>
          <p:cNvCxnSpPr/>
          <p:nvPr/>
        </p:nvCxnSpPr>
        <p:spPr>
          <a:xfrm>
            <a:off x="2082796" y="1345290"/>
            <a:ext cx="0" cy="7836107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直線矢印コネクタ 132">
            <a:extLst>
              <a:ext uri="{FF2B5EF4-FFF2-40B4-BE49-F238E27FC236}">
                <a16:creationId xmlns:a16="http://schemas.microsoft.com/office/drawing/2014/main" id="{8D0A1713-C44E-4CCE-89CA-95AC7AB6D98E}"/>
              </a:ext>
            </a:extLst>
          </p:cNvPr>
          <p:cNvCxnSpPr>
            <a:cxnSpLocks/>
            <a:stCxn id="81" idx="2"/>
          </p:cNvCxnSpPr>
          <p:nvPr/>
        </p:nvCxnSpPr>
        <p:spPr>
          <a:xfrm>
            <a:off x="3466449" y="2506901"/>
            <a:ext cx="0" cy="391068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974FAD0D-052B-47D2-9258-02F896129E2B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4-1. Data linkage</a:t>
            </a:r>
          </a:p>
          <a:p>
            <a:r>
              <a:rPr kumimoji="1" lang="en-US" altLang="ja-JP" sz="1100" b="1" dirty="0"/>
              <a:t>4-1-1-2. Andon 1.5 CMS data Delete</a:t>
            </a:r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D8D1790C-A30E-48AA-843A-648FED708622}"/>
              </a:ext>
            </a:extLst>
          </p:cNvPr>
          <p:cNvSpPr/>
          <p:nvPr/>
        </p:nvSpPr>
        <p:spPr>
          <a:xfrm>
            <a:off x="2092958" y="1353916"/>
            <a:ext cx="4425422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Pegasus</a:t>
            </a:r>
          </a:p>
        </p:txBody>
      </p:sp>
      <p:sp>
        <p:nvSpPr>
          <p:cNvPr id="81" name="正方形/長方形 80">
            <a:extLst>
              <a:ext uri="{FF2B5EF4-FFF2-40B4-BE49-F238E27FC236}">
                <a16:creationId xmlns:a16="http://schemas.microsoft.com/office/drawing/2014/main" id="{D1C2C215-6987-49D8-BCAA-EBD6DDBD5709}"/>
              </a:ext>
            </a:extLst>
          </p:cNvPr>
          <p:cNvSpPr/>
          <p:nvPr/>
        </p:nvSpPr>
        <p:spPr>
          <a:xfrm>
            <a:off x="2861929" y="1867766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Received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Operating status data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53" name="フローチャート: 判断 52">
            <a:extLst>
              <a:ext uri="{FF2B5EF4-FFF2-40B4-BE49-F238E27FC236}">
                <a16:creationId xmlns:a16="http://schemas.microsoft.com/office/drawing/2014/main" id="{F8866DEE-1FF0-41EA-B938-0A043A5C3355}"/>
              </a:ext>
            </a:extLst>
          </p:cNvPr>
          <p:cNvSpPr/>
          <p:nvPr/>
        </p:nvSpPr>
        <p:spPr>
          <a:xfrm>
            <a:off x="2861463" y="2899690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File import error?</a:t>
            </a:r>
          </a:p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Yes / No</a:t>
            </a:r>
            <a:endParaRPr kumimoji="1" lang="ja-JP" altLang="en-US" sz="600" dirty="0">
              <a:solidFill>
                <a:schemeClr val="tx1"/>
              </a:solidFill>
            </a:endParaRPr>
          </a:p>
        </p:txBody>
      </p:sp>
      <p:cxnSp>
        <p:nvCxnSpPr>
          <p:cNvPr id="79" name="コネクタ: カギ線 78">
            <a:extLst>
              <a:ext uri="{FF2B5EF4-FFF2-40B4-BE49-F238E27FC236}">
                <a16:creationId xmlns:a16="http://schemas.microsoft.com/office/drawing/2014/main" id="{062E7843-694D-4C1D-91D2-269C15C2EFF2}"/>
              </a:ext>
            </a:extLst>
          </p:cNvPr>
          <p:cNvCxnSpPr>
            <a:cxnSpLocks/>
            <a:stCxn id="53" idx="2"/>
            <a:endCxn id="11" idx="3"/>
          </p:cNvCxnSpPr>
          <p:nvPr/>
        </p:nvCxnSpPr>
        <p:spPr>
          <a:xfrm rot="5400000">
            <a:off x="2898181" y="3205155"/>
            <a:ext cx="228330" cy="907274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正方形/長方形 91">
            <a:extLst>
              <a:ext uri="{FF2B5EF4-FFF2-40B4-BE49-F238E27FC236}">
                <a16:creationId xmlns:a16="http://schemas.microsoft.com/office/drawing/2014/main" id="{E3E32C88-1CA7-4323-B406-E41AEB6534F9}"/>
              </a:ext>
            </a:extLst>
          </p:cNvPr>
          <p:cNvSpPr/>
          <p:nvPr/>
        </p:nvSpPr>
        <p:spPr>
          <a:xfrm>
            <a:off x="2720695" y="3503317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93" name="正方形/長方形 92">
            <a:extLst>
              <a:ext uri="{FF2B5EF4-FFF2-40B4-BE49-F238E27FC236}">
                <a16:creationId xmlns:a16="http://schemas.microsoft.com/office/drawing/2014/main" id="{86975AB4-ED01-4020-8D16-984E1F6E96E2}"/>
              </a:ext>
            </a:extLst>
          </p:cNvPr>
          <p:cNvSpPr/>
          <p:nvPr/>
        </p:nvSpPr>
        <p:spPr>
          <a:xfrm>
            <a:off x="4055818" y="3798310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No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cxnSp>
        <p:nvCxnSpPr>
          <p:cNvPr id="61" name="コネクタ: カギ線 60">
            <a:extLst>
              <a:ext uri="{FF2B5EF4-FFF2-40B4-BE49-F238E27FC236}">
                <a16:creationId xmlns:a16="http://schemas.microsoft.com/office/drawing/2014/main" id="{5286A1F5-DE6B-468E-8AF0-3C05F5F58DD9}"/>
              </a:ext>
            </a:extLst>
          </p:cNvPr>
          <p:cNvCxnSpPr>
            <a:cxnSpLocks/>
            <a:stCxn id="53" idx="2"/>
            <a:endCxn id="50" idx="0"/>
          </p:cNvCxnSpPr>
          <p:nvPr/>
        </p:nvCxnSpPr>
        <p:spPr>
          <a:xfrm rot="16200000" flipH="1">
            <a:off x="3505812" y="3504798"/>
            <a:ext cx="458310" cy="537968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F051614-5719-85F6-C6FC-A073A100D7D0}"/>
              </a:ext>
            </a:extLst>
          </p:cNvPr>
          <p:cNvSpPr/>
          <p:nvPr/>
        </p:nvSpPr>
        <p:spPr>
          <a:xfrm>
            <a:off x="637814" y="1868638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Linkage of production schedule data for the day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5A9EB8F7-AA44-3B71-1A59-7FB7A01223F2}"/>
              </a:ext>
            </a:extLst>
          </p:cNvPr>
          <p:cNvCxnSpPr>
            <a:cxnSpLocks/>
            <a:stCxn id="4" idx="3"/>
            <a:endCxn id="81" idx="1"/>
          </p:cNvCxnSpPr>
          <p:nvPr/>
        </p:nvCxnSpPr>
        <p:spPr>
          <a:xfrm flipV="1">
            <a:off x="1846854" y="2187334"/>
            <a:ext cx="1015075" cy="872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A00E518-B6CC-A85D-E733-C1CD43243B33}"/>
              </a:ext>
            </a:extLst>
          </p:cNvPr>
          <p:cNvSpPr/>
          <p:nvPr/>
        </p:nvSpPr>
        <p:spPr>
          <a:xfrm>
            <a:off x="1578475" y="3590522"/>
            <a:ext cx="980234" cy="36486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Check error details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2" name="フローチャート: 判断 21">
            <a:extLst>
              <a:ext uri="{FF2B5EF4-FFF2-40B4-BE49-F238E27FC236}">
                <a16:creationId xmlns:a16="http://schemas.microsoft.com/office/drawing/2014/main" id="{404ECE48-2B08-0DC5-5E45-6AA6035D24D5}"/>
              </a:ext>
            </a:extLst>
          </p:cNvPr>
          <p:cNvSpPr/>
          <p:nvPr/>
        </p:nvSpPr>
        <p:spPr>
          <a:xfrm>
            <a:off x="484190" y="2940244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Modification required</a:t>
            </a:r>
          </a:p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Yes / No</a:t>
            </a:r>
            <a:endParaRPr kumimoji="1" lang="ja-JP" altLang="en-US" sz="600" dirty="0">
              <a:solidFill>
                <a:schemeClr val="tx1"/>
              </a:solidFill>
            </a:endParaRPr>
          </a:p>
        </p:txBody>
      </p:sp>
      <p:cxnSp>
        <p:nvCxnSpPr>
          <p:cNvPr id="23" name="コネクタ: カギ線 22">
            <a:extLst>
              <a:ext uri="{FF2B5EF4-FFF2-40B4-BE49-F238E27FC236}">
                <a16:creationId xmlns:a16="http://schemas.microsoft.com/office/drawing/2014/main" id="{E2740A6D-6FFB-2759-12C8-E9D1212967AC}"/>
              </a:ext>
            </a:extLst>
          </p:cNvPr>
          <p:cNvCxnSpPr>
            <a:cxnSpLocks/>
            <a:stCxn id="11" idx="1"/>
            <a:endCxn id="22" idx="2"/>
          </p:cNvCxnSpPr>
          <p:nvPr/>
        </p:nvCxnSpPr>
        <p:spPr>
          <a:xfrm rot="10800000">
            <a:off x="1088711" y="3585181"/>
            <a:ext cx="489765" cy="187776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B1FBC527-7691-790A-3F09-A78EA9057722}"/>
              </a:ext>
            </a:extLst>
          </p:cNvPr>
          <p:cNvSpPr/>
          <p:nvPr/>
        </p:nvSpPr>
        <p:spPr>
          <a:xfrm>
            <a:off x="1835657" y="2690646"/>
            <a:ext cx="980234" cy="36486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BK file manual import (*1)(*2)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28" name="コネクタ: カギ線 27">
            <a:extLst>
              <a:ext uri="{FF2B5EF4-FFF2-40B4-BE49-F238E27FC236}">
                <a16:creationId xmlns:a16="http://schemas.microsoft.com/office/drawing/2014/main" id="{5019A113-EF43-2F40-BB59-4F2DC52717A2}"/>
              </a:ext>
            </a:extLst>
          </p:cNvPr>
          <p:cNvCxnSpPr>
            <a:cxnSpLocks/>
            <a:stCxn id="22" idx="0"/>
            <a:endCxn id="27" idx="1"/>
          </p:cNvCxnSpPr>
          <p:nvPr/>
        </p:nvCxnSpPr>
        <p:spPr>
          <a:xfrm rot="5400000" flipH="1" flipV="1">
            <a:off x="1428602" y="2533190"/>
            <a:ext cx="67163" cy="746947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コネクタ: カギ線 32">
            <a:extLst>
              <a:ext uri="{FF2B5EF4-FFF2-40B4-BE49-F238E27FC236}">
                <a16:creationId xmlns:a16="http://schemas.microsoft.com/office/drawing/2014/main" id="{AF6BF69C-14FD-4DBE-21EC-FF0FFD8BEA3B}"/>
              </a:ext>
            </a:extLst>
          </p:cNvPr>
          <p:cNvCxnSpPr>
            <a:cxnSpLocks/>
            <a:stCxn id="27" idx="3"/>
            <a:endCxn id="35" idx="2"/>
          </p:cNvCxnSpPr>
          <p:nvPr/>
        </p:nvCxnSpPr>
        <p:spPr>
          <a:xfrm flipV="1">
            <a:off x="2815891" y="2654492"/>
            <a:ext cx="621429" cy="218589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楕円 34">
            <a:extLst>
              <a:ext uri="{FF2B5EF4-FFF2-40B4-BE49-F238E27FC236}">
                <a16:creationId xmlns:a16="http://schemas.microsoft.com/office/drawing/2014/main" id="{B7195886-F98A-BFC7-DB33-439FB927B887}"/>
              </a:ext>
            </a:extLst>
          </p:cNvPr>
          <p:cNvSpPr/>
          <p:nvPr/>
        </p:nvSpPr>
        <p:spPr>
          <a:xfrm>
            <a:off x="3437320" y="2625596"/>
            <a:ext cx="57791" cy="57791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cxnSp>
        <p:nvCxnSpPr>
          <p:cNvPr id="41" name="コネクタ: カギ線 40">
            <a:extLst>
              <a:ext uri="{FF2B5EF4-FFF2-40B4-BE49-F238E27FC236}">
                <a16:creationId xmlns:a16="http://schemas.microsoft.com/office/drawing/2014/main" id="{1185D96B-0BFC-1AA4-7B44-F1F9C8BBB57B}"/>
              </a:ext>
            </a:extLst>
          </p:cNvPr>
          <p:cNvCxnSpPr>
            <a:cxnSpLocks/>
            <a:stCxn id="22" idx="0"/>
            <a:endCxn id="4" idx="2"/>
          </p:cNvCxnSpPr>
          <p:nvPr/>
        </p:nvCxnSpPr>
        <p:spPr>
          <a:xfrm rot="5400000" flipH="1" flipV="1">
            <a:off x="949287" y="2647197"/>
            <a:ext cx="432471" cy="153624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5C64905D-BB1F-9308-3775-91719A1A1247}"/>
              </a:ext>
            </a:extLst>
          </p:cNvPr>
          <p:cNvSpPr/>
          <p:nvPr/>
        </p:nvSpPr>
        <p:spPr>
          <a:xfrm>
            <a:off x="696116" y="2628383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BFC1FCFC-2273-E5B9-5D27-E0DA25A116E9}"/>
              </a:ext>
            </a:extLst>
          </p:cNvPr>
          <p:cNvSpPr/>
          <p:nvPr/>
        </p:nvSpPr>
        <p:spPr>
          <a:xfrm>
            <a:off x="1271405" y="2669466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No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E0A3B6EC-A360-CA11-1061-92CB1BF643C7}"/>
              </a:ext>
            </a:extLst>
          </p:cNvPr>
          <p:cNvSpPr/>
          <p:nvPr/>
        </p:nvSpPr>
        <p:spPr>
          <a:xfrm>
            <a:off x="3399431" y="4002937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Checking the linked data</a:t>
            </a:r>
          </a:p>
          <a:p>
            <a:pPr algn="ctr"/>
            <a:r>
              <a:rPr kumimoji="1" lang="en-US" altLang="ja-JP" sz="800" dirty="0">
                <a:solidFill>
                  <a:srgbClr val="FF0000"/>
                </a:solidFill>
              </a:rPr>
              <a:t>Turn on operation status deletion</a:t>
            </a:r>
            <a:endParaRPr kumimoji="1" lang="ja-JP" altLang="en-US" sz="800" dirty="0">
              <a:solidFill>
                <a:srgbClr val="FF0000"/>
              </a:solidFill>
            </a:endParaRPr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ED832273-C21F-E69A-E3AA-E56DF06AF994}"/>
              </a:ext>
            </a:extLst>
          </p:cNvPr>
          <p:cNvSpPr/>
          <p:nvPr/>
        </p:nvSpPr>
        <p:spPr>
          <a:xfrm>
            <a:off x="441897" y="6034740"/>
            <a:ext cx="2586852" cy="105747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600" dirty="0">
                <a:solidFill>
                  <a:schemeClr val="tx1"/>
                </a:solidFill>
              </a:rPr>
              <a:t>*1 If there is an import error, set an error flag. Since the import completion flag is not set, it is possible to import the same Serial no / Parts no.</a:t>
            </a:r>
          </a:p>
          <a:p>
            <a:endParaRPr kumimoji="1" lang="en-US" altLang="ja-JP" sz="600" dirty="0">
              <a:solidFill>
                <a:schemeClr val="tx1"/>
              </a:solidFill>
            </a:endParaRPr>
          </a:p>
          <a:p>
            <a:r>
              <a:rPr kumimoji="1" lang="en-US" altLang="ja-JP" sz="600" dirty="0">
                <a:solidFill>
                  <a:schemeClr val="tx1"/>
                </a:solidFill>
              </a:rPr>
              <a:t>*2 After importing, backup files are stored in the “Normal folder" and the “Error folder".</a:t>
            </a:r>
          </a:p>
        </p:txBody>
      </p:sp>
      <p:sp>
        <p:nvSpPr>
          <p:cNvPr id="127" name="楕円 126">
            <a:extLst>
              <a:ext uri="{FF2B5EF4-FFF2-40B4-BE49-F238E27FC236}">
                <a16:creationId xmlns:a16="http://schemas.microsoft.com/office/drawing/2014/main" id="{7CFCFE45-A50A-85C2-6D62-4B3959191C44}"/>
              </a:ext>
            </a:extLst>
          </p:cNvPr>
          <p:cNvSpPr/>
          <p:nvPr/>
        </p:nvSpPr>
        <p:spPr>
          <a:xfrm>
            <a:off x="3653432" y="5770000"/>
            <a:ext cx="701037" cy="293273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Finish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8" name="TextBox 18">
            <a:extLst>
              <a:ext uri="{FF2B5EF4-FFF2-40B4-BE49-F238E27FC236}">
                <a16:creationId xmlns:a16="http://schemas.microsoft.com/office/drawing/2014/main" id="{AB4A1CF0-B50C-6F5A-F89A-98E2BD5BC5AA}"/>
              </a:ext>
            </a:extLst>
          </p:cNvPr>
          <p:cNvSpPr txBox="1"/>
          <p:nvPr/>
        </p:nvSpPr>
        <p:spPr>
          <a:xfrm>
            <a:off x="4245581" y="1873419"/>
            <a:ext cx="2188541" cy="95410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en-PH" altLang="ja-JP" sz="800" dirty="0">
                <a:latin typeface="Arial 本文"/>
                <a:ea typeface="Meiryo UI" panose="020B0604030504040204" pitchFamily="34" charset="-128"/>
              </a:rPr>
              <a:t>Data To Be Utilize</a:t>
            </a:r>
          </a:p>
          <a:p>
            <a:pPr eaLnBrk="1" hangingPunct="1"/>
            <a:r>
              <a:rPr lang="en-PH" altLang="ja-JP" sz="800" dirty="0">
                <a:latin typeface="Arial 本文"/>
                <a:ea typeface="Meiryo UI" panose="020B0604030504040204" pitchFamily="34" charset="-128"/>
              </a:rPr>
              <a:t> &lt;Sample&gt;</a:t>
            </a:r>
          </a:p>
          <a:p>
            <a:pPr marL="228600" indent="-228600" eaLnBrk="1" hangingPunct="1">
              <a:buAutoNum type="arabicPeriod"/>
            </a:pPr>
            <a:r>
              <a:rPr lang="en-PH" altLang="ja-JP" sz="800" dirty="0">
                <a:latin typeface="Arial 本文"/>
                <a:ea typeface="Meiryo UI" panose="020B0604030504040204" pitchFamily="34" charset="-128"/>
              </a:rPr>
              <a:t>Line - FA6</a:t>
            </a:r>
          </a:p>
          <a:p>
            <a:pPr marL="228600" indent="-228600" eaLnBrk="1" hangingPunct="1">
              <a:buAutoNum type="arabicPeriod"/>
            </a:pPr>
            <a:r>
              <a:rPr lang="en-PH" altLang="ja-JP" sz="800" dirty="0">
                <a:latin typeface="Arial 本文"/>
                <a:ea typeface="Meiryo UI" panose="020B0604030504040204" pitchFamily="34" charset="-128"/>
              </a:rPr>
              <a:t>Model - 3M0A</a:t>
            </a:r>
          </a:p>
          <a:p>
            <a:pPr marL="228600" indent="-228600" eaLnBrk="1" hangingPunct="1">
              <a:buAutoNum type="arabicPeriod"/>
            </a:pPr>
            <a:r>
              <a:rPr lang="en-PH" altLang="ja-JP" sz="800" dirty="0">
                <a:latin typeface="Arial 本文"/>
                <a:ea typeface="Meiryo UI" panose="020B0604030504040204" pitchFamily="34" charset="-128"/>
              </a:rPr>
              <a:t>Part Number - PH257580-5854</a:t>
            </a:r>
          </a:p>
          <a:p>
            <a:pPr marL="228600" indent="-228600" eaLnBrk="1" hangingPunct="1">
              <a:buAutoNum type="arabicPeriod"/>
            </a:pPr>
            <a:r>
              <a:rPr lang="en-PH" altLang="ja-JP" sz="800" dirty="0">
                <a:latin typeface="Arial 本文"/>
                <a:ea typeface="Meiryo UI" panose="020B0604030504040204" pitchFamily="34" charset="-128"/>
              </a:rPr>
              <a:t>CT-Cycle Time – 75.0 sec.</a:t>
            </a:r>
          </a:p>
          <a:p>
            <a:pPr marL="228600" indent="-228600" eaLnBrk="1" hangingPunct="1">
              <a:buAutoNum type="arabicPeriod"/>
            </a:pPr>
            <a:r>
              <a:rPr lang="en-PH" altLang="ja-JP" sz="800" dirty="0">
                <a:latin typeface="Arial 本文"/>
                <a:ea typeface="Meiryo UI" panose="020B0604030504040204" pitchFamily="34" charset="-128"/>
              </a:rPr>
              <a:t>OR-Operation Ratio – 85%</a:t>
            </a:r>
            <a:endParaRPr lang="en-US" altLang="ja-JP" sz="800" dirty="0">
              <a:latin typeface="Arial 本文"/>
              <a:ea typeface="Meiryo UI" panose="020B0604030504040204" pitchFamily="34" charset="-128"/>
            </a:endParaRPr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FAC1C809-B5DC-5801-6D7B-58ADE0AF4C1C}"/>
              </a:ext>
            </a:extLst>
          </p:cNvPr>
          <p:cNvCxnSpPr>
            <a:cxnSpLocks/>
            <a:stCxn id="50" idx="2"/>
            <a:endCxn id="127" idx="0"/>
          </p:cNvCxnSpPr>
          <p:nvPr/>
        </p:nvCxnSpPr>
        <p:spPr>
          <a:xfrm>
            <a:off x="4003951" y="4642072"/>
            <a:ext cx="0" cy="1127928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1562D5C6-4DEF-4305-0293-476EDB26F4F7}"/>
              </a:ext>
            </a:extLst>
          </p:cNvPr>
          <p:cNvSpPr/>
          <p:nvPr/>
        </p:nvSpPr>
        <p:spPr>
          <a:xfrm>
            <a:off x="3667279" y="4595309"/>
            <a:ext cx="1159190" cy="121307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Operation status link app</a:t>
            </a:r>
            <a:endParaRPr kumimoji="1" lang="ja-JP" altLang="en-US" sz="5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E80A087-C4EB-CD48-0866-5F266EDCF63D}"/>
              </a:ext>
            </a:extLst>
          </p:cNvPr>
          <p:cNvSpPr/>
          <p:nvPr/>
        </p:nvSpPr>
        <p:spPr>
          <a:xfrm>
            <a:off x="793391" y="1472080"/>
            <a:ext cx="5212080" cy="7079382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srgbClr val="FF0000"/>
                </a:solidFill>
              </a:rPr>
              <a:t>06/Jan/2024</a:t>
            </a:r>
          </a:p>
          <a:p>
            <a:pPr algn="ctr" defTabSz="914400"/>
            <a:r>
              <a:rPr kumimoji="1" lang="en-US" altLang="ja-JP" sz="700" kern="0" dirty="0">
                <a:solidFill>
                  <a:srgbClr val="FF0000"/>
                </a:solidFill>
              </a:rPr>
              <a:t>Unnecessary</a:t>
            </a:r>
            <a:endParaRPr kumimoji="1" lang="ja-JP" altLang="en-US" sz="700" kern="0" dirty="0">
              <a:solidFill>
                <a:srgbClr val="FF0000"/>
              </a:solidFill>
            </a:endParaRPr>
          </a:p>
        </p:txBody>
      </p:sp>
      <p:sp>
        <p:nvSpPr>
          <p:cNvPr id="10" name="二等辺三角形 9">
            <a:extLst>
              <a:ext uri="{FF2B5EF4-FFF2-40B4-BE49-F238E27FC236}">
                <a16:creationId xmlns:a16="http://schemas.microsoft.com/office/drawing/2014/main" id="{CFCAB79C-9845-CBE9-BD0E-F7AB8CE93D59}"/>
              </a:ext>
            </a:extLst>
          </p:cNvPr>
          <p:cNvSpPr/>
          <p:nvPr/>
        </p:nvSpPr>
        <p:spPr>
          <a:xfrm>
            <a:off x="5612137" y="1608446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3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0450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22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3FE78F3C-50EF-4F7D-ACE8-E41ADE47135F}"/>
              </a:ext>
            </a:extLst>
          </p:cNvPr>
          <p:cNvSpPr/>
          <p:nvPr/>
        </p:nvSpPr>
        <p:spPr>
          <a:xfrm>
            <a:off x="401320" y="1345290"/>
            <a:ext cx="6117062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3896362-D50B-4437-9CEB-A41F86A579A7}"/>
              </a:ext>
            </a:extLst>
          </p:cNvPr>
          <p:cNvSpPr/>
          <p:nvPr/>
        </p:nvSpPr>
        <p:spPr>
          <a:xfrm>
            <a:off x="391160" y="1354538"/>
            <a:ext cx="1680041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 err="1">
                <a:solidFill>
                  <a:schemeClr val="tx1"/>
                </a:solidFill>
              </a:rPr>
              <a:t>KDDI</a:t>
            </a:r>
            <a:endParaRPr kumimoji="1" lang="en-US" altLang="ja-JP" sz="900" b="1" dirty="0">
              <a:solidFill>
                <a:schemeClr val="tx1"/>
              </a:solidFill>
            </a:endParaRP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DF0591AD-D482-41BC-BA15-322BB8CD403B}"/>
              </a:ext>
            </a:extLst>
          </p:cNvPr>
          <p:cNvCxnSpPr/>
          <p:nvPr/>
        </p:nvCxnSpPr>
        <p:spPr>
          <a:xfrm>
            <a:off x="2082796" y="1345290"/>
            <a:ext cx="0" cy="7836107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直線矢印コネクタ 132">
            <a:extLst>
              <a:ext uri="{FF2B5EF4-FFF2-40B4-BE49-F238E27FC236}">
                <a16:creationId xmlns:a16="http://schemas.microsoft.com/office/drawing/2014/main" id="{8D0A1713-C44E-4CCE-89CA-95AC7AB6D98E}"/>
              </a:ext>
            </a:extLst>
          </p:cNvPr>
          <p:cNvCxnSpPr>
            <a:cxnSpLocks/>
            <a:stCxn id="81" idx="2"/>
          </p:cNvCxnSpPr>
          <p:nvPr/>
        </p:nvCxnSpPr>
        <p:spPr>
          <a:xfrm>
            <a:off x="3466449" y="2506901"/>
            <a:ext cx="0" cy="391068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974FAD0D-052B-47D2-9258-02F896129E2B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4-1. Data linkage</a:t>
            </a:r>
          </a:p>
          <a:p>
            <a:r>
              <a:rPr kumimoji="1" lang="en-US" altLang="ja-JP" sz="1100" b="1" dirty="0"/>
              <a:t>4-1-2-1. Cycle time master for Transport work linkage data registration</a:t>
            </a:r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D8D1790C-A30E-48AA-843A-648FED708622}"/>
              </a:ext>
            </a:extLst>
          </p:cNvPr>
          <p:cNvSpPr/>
          <p:nvPr/>
        </p:nvSpPr>
        <p:spPr>
          <a:xfrm>
            <a:off x="2092958" y="1353916"/>
            <a:ext cx="4425422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Pegasus</a:t>
            </a:r>
          </a:p>
        </p:txBody>
      </p:sp>
      <p:sp>
        <p:nvSpPr>
          <p:cNvPr id="81" name="正方形/長方形 80">
            <a:extLst>
              <a:ext uri="{FF2B5EF4-FFF2-40B4-BE49-F238E27FC236}">
                <a16:creationId xmlns:a16="http://schemas.microsoft.com/office/drawing/2014/main" id="{D1C2C215-6987-49D8-BCAA-EBD6DDBD5709}"/>
              </a:ext>
            </a:extLst>
          </p:cNvPr>
          <p:cNvSpPr/>
          <p:nvPr/>
        </p:nvSpPr>
        <p:spPr>
          <a:xfrm>
            <a:off x="2861929" y="1867766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Received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CT transport work data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53" name="フローチャート: 判断 52">
            <a:extLst>
              <a:ext uri="{FF2B5EF4-FFF2-40B4-BE49-F238E27FC236}">
                <a16:creationId xmlns:a16="http://schemas.microsoft.com/office/drawing/2014/main" id="{F8866DEE-1FF0-41EA-B938-0A043A5C3355}"/>
              </a:ext>
            </a:extLst>
          </p:cNvPr>
          <p:cNvSpPr/>
          <p:nvPr/>
        </p:nvSpPr>
        <p:spPr>
          <a:xfrm>
            <a:off x="2861463" y="2899690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File import error?</a:t>
            </a:r>
          </a:p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Yes / No</a:t>
            </a:r>
            <a:endParaRPr kumimoji="1" lang="ja-JP" altLang="en-US" sz="600" dirty="0">
              <a:solidFill>
                <a:schemeClr val="tx1"/>
              </a:solidFill>
            </a:endParaRPr>
          </a:p>
        </p:txBody>
      </p:sp>
      <p:cxnSp>
        <p:nvCxnSpPr>
          <p:cNvPr id="79" name="コネクタ: カギ線 78">
            <a:extLst>
              <a:ext uri="{FF2B5EF4-FFF2-40B4-BE49-F238E27FC236}">
                <a16:creationId xmlns:a16="http://schemas.microsoft.com/office/drawing/2014/main" id="{062E7843-694D-4C1D-91D2-269C15C2EFF2}"/>
              </a:ext>
            </a:extLst>
          </p:cNvPr>
          <p:cNvCxnSpPr>
            <a:cxnSpLocks/>
            <a:stCxn id="53" idx="2"/>
            <a:endCxn id="11" idx="3"/>
          </p:cNvCxnSpPr>
          <p:nvPr/>
        </p:nvCxnSpPr>
        <p:spPr>
          <a:xfrm rot="5400000">
            <a:off x="2898181" y="3205155"/>
            <a:ext cx="228330" cy="907274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正方形/長方形 91">
            <a:extLst>
              <a:ext uri="{FF2B5EF4-FFF2-40B4-BE49-F238E27FC236}">
                <a16:creationId xmlns:a16="http://schemas.microsoft.com/office/drawing/2014/main" id="{E3E32C88-1CA7-4323-B406-E41AEB6534F9}"/>
              </a:ext>
            </a:extLst>
          </p:cNvPr>
          <p:cNvSpPr/>
          <p:nvPr/>
        </p:nvSpPr>
        <p:spPr>
          <a:xfrm>
            <a:off x="2720695" y="3503317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93" name="正方形/長方形 92">
            <a:extLst>
              <a:ext uri="{FF2B5EF4-FFF2-40B4-BE49-F238E27FC236}">
                <a16:creationId xmlns:a16="http://schemas.microsoft.com/office/drawing/2014/main" id="{86975AB4-ED01-4020-8D16-984E1F6E96E2}"/>
              </a:ext>
            </a:extLst>
          </p:cNvPr>
          <p:cNvSpPr/>
          <p:nvPr/>
        </p:nvSpPr>
        <p:spPr>
          <a:xfrm>
            <a:off x="4055818" y="3798310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No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cxnSp>
        <p:nvCxnSpPr>
          <p:cNvPr id="61" name="コネクタ: カギ線 60">
            <a:extLst>
              <a:ext uri="{FF2B5EF4-FFF2-40B4-BE49-F238E27FC236}">
                <a16:creationId xmlns:a16="http://schemas.microsoft.com/office/drawing/2014/main" id="{5286A1F5-DE6B-468E-8AF0-3C05F5F58DD9}"/>
              </a:ext>
            </a:extLst>
          </p:cNvPr>
          <p:cNvCxnSpPr>
            <a:cxnSpLocks/>
            <a:stCxn id="53" idx="2"/>
            <a:endCxn id="50" idx="0"/>
          </p:cNvCxnSpPr>
          <p:nvPr/>
        </p:nvCxnSpPr>
        <p:spPr>
          <a:xfrm rot="16200000" flipH="1">
            <a:off x="3505812" y="3504798"/>
            <a:ext cx="458310" cy="537968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F051614-5719-85F6-C6FC-A073A100D7D0}"/>
              </a:ext>
            </a:extLst>
          </p:cNvPr>
          <p:cNvSpPr/>
          <p:nvPr/>
        </p:nvSpPr>
        <p:spPr>
          <a:xfrm>
            <a:off x="637814" y="1868638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Linkage of CT transport work data for the day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5A9EB8F7-AA44-3B71-1A59-7FB7A01223F2}"/>
              </a:ext>
            </a:extLst>
          </p:cNvPr>
          <p:cNvCxnSpPr>
            <a:cxnSpLocks/>
            <a:stCxn id="4" idx="3"/>
            <a:endCxn id="81" idx="1"/>
          </p:cNvCxnSpPr>
          <p:nvPr/>
        </p:nvCxnSpPr>
        <p:spPr>
          <a:xfrm flipV="1">
            <a:off x="1846854" y="2187334"/>
            <a:ext cx="1015075" cy="872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A00E518-B6CC-A85D-E733-C1CD43243B33}"/>
              </a:ext>
            </a:extLst>
          </p:cNvPr>
          <p:cNvSpPr/>
          <p:nvPr/>
        </p:nvSpPr>
        <p:spPr>
          <a:xfrm>
            <a:off x="1578475" y="3590522"/>
            <a:ext cx="980234" cy="36486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Check error details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2" name="フローチャート: 判断 21">
            <a:extLst>
              <a:ext uri="{FF2B5EF4-FFF2-40B4-BE49-F238E27FC236}">
                <a16:creationId xmlns:a16="http://schemas.microsoft.com/office/drawing/2014/main" id="{404ECE48-2B08-0DC5-5E45-6AA6035D24D5}"/>
              </a:ext>
            </a:extLst>
          </p:cNvPr>
          <p:cNvSpPr/>
          <p:nvPr/>
        </p:nvSpPr>
        <p:spPr>
          <a:xfrm>
            <a:off x="484190" y="2940244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Modification required</a:t>
            </a:r>
          </a:p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Yes / No</a:t>
            </a:r>
            <a:endParaRPr kumimoji="1" lang="ja-JP" altLang="en-US" sz="600" dirty="0">
              <a:solidFill>
                <a:schemeClr val="tx1"/>
              </a:solidFill>
            </a:endParaRPr>
          </a:p>
        </p:txBody>
      </p:sp>
      <p:cxnSp>
        <p:nvCxnSpPr>
          <p:cNvPr id="23" name="コネクタ: カギ線 22">
            <a:extLst>
              <a:ext uri="{FF2B5EF4-FFF2-40B4-BE49-F238E27FC236}">
                <a16:creationId xmlns:a16="http://schemas.microsoft.com/office/drawing/2014/main" id="{E2740A6D-6FFB-2759-12C8-E9D1212967AC}"/>
              </a:ext>
            </a:extLst>
          </p:cNvPr>
          <p:cNvCxnSpPr>
            <a:cxnSpLocks/>
            <a:stCxn id="11" idx="1"/>
            <a:endCxn id="22" idx="2"/>
          </p:cNvCxnSpPr>
          <p:nvPr/>
        </p:nvCxnSpPr>
        <p:spPr>
          <a:xfrm rot="10800000">
            <a:off x="1088711" y="3585181"/>
            <a:ext cx="489765" cy="187776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B1FBC527-7691-790A-3F09-A78EA9057722}"/>
              </a:ext>
            </a:extLst>
          </p:cNvPr>
          <p:cNvSpPr/>
          <p:nvPr/>
        </p:nvSpPr>
        <p:spPr>
          <a:xfrm>
            <a:off x="1835657" y="2690646"/>
            <a:ext cx="980234" cy="36486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BK file manual import (*1)(*2)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28" name="コネクタ: カギ線 27">
            <a:extLst>
              <a:ext uri="{FF2B5EF4-FFF2-40B4-BE49-F238E27FC236}">
                <a16:creationId xmlns:a16="http://schemas.microsoft.com/office/drawing/2014/main" id="{5019A113-EF43-2F40-BB59-4F2DC52717A2}"/>
              </a:ext>
            </a:extLst>
          </p:cNvPr>
          <p:cNvCxnSpPr>
            <a:cxnSpLocks/>
            <a:stCxn id="22" idx="0"/>
            <a:endCxn id="27" idx="1"/>
          </p:cNvCxnSpPr>
          <p:nvPr/>
        </p:nvCxnSpPr>
        <p:spPr>
          <a:xfrm rot="5400000" flipH="1" flipV="1">
            <a:off x="1428602" y="2533190"/>
            <a:ext cx="67163" cy="746947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コネクタ: カギ線 32">
            <a:extLst>
              <a:ext uri="{FF2B5EF4-FFF2-40B4-BE49-F238E27FC236}">
                <a16:creationId xmlns:a16="http://schemas.microsoft.com/office/drawing/2014/main" id="{AF6BF69C-14FD-4DBE-21EC-FF0FFD8BEA3B}"/>
              </a:ext>
            </a:extLst>
          </p:cNvPr>
          <p:cNvCxnSpPr>
            <a:cxnSpLocks/>
            <a:stCxn id="27" idx="3"/>
            <a:endCxn id="35" idx="2"/>
          </p:cNvCxnSpPr>
          <p:nvPr/>
        </p:nvCxnSpPr>
        <p:spPr>
          <a:xfrm flipV="1">
            <a:off x="2815891" y="2654492"/>
            <a:ext cx="621429" cy="218589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楕円 34">
            <a:extLst>
              <a:ext uri="{FF2B5EF4-FFF2-40B4-BE49-F238E27FC236}">
                <a16:creationId xmlns:a16="http://schemas.microsoft.com/office/drawing/2014/main" id="{B7195886-F98A-BFC7-DB33-439FB927B887}"/>
              </a:ext>
            </a:extLst>
          </p:cNvPr>
          <p:cNvSpPr/>
          <p:nvPr/>
        </p:nvSpPr>
        <p:spPr>
          <a:xfrm>
            <a:off x="3437320" y="2625596"/>
            <a:ext cx="57791" cy="57791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cxnSp>
        <p:nvCxnSpPr>
          <p:cNvPr id="41" name="コネクタ: カギ線 40">
            <a:extLst>
              <a:ext uri="{FF2B5EF4-FFF2-40B4-BE49-F238E27FC236}">
                <a16:creationId xmlns:a16="http://schemas.microsoft.com/office/drawing/2014/main" id="{1185D96B-0BFC-1AA4-7B44-F1F9C8BBB57B}"/>
              </a:ext>
            </a:extLst>
          </p:cNvPr>
          <p:cNvCxnSpPr>
            <a:cxnSpLocks/>
            <a:stCxn id="22" idx="0"/>
            <a:endCxn id="4" idx="2"/>
          </p:cNvCxnSpPr>
          <p:nvPr/>
        </p:nvCxnSpPr>
        <p:spPr>
          <a:xfrm rot="5400000" flipH="1" flipV="1">
            <a:off x="949287" y="2647197"/>
            <a:ext cx="432471" cy="153624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5C64905D-BB1F-9308-3775-91719A1A1247}"/>
              </a:ext>
            </a:extLst>
          </p:cNvPr>
          <p:cNvSpPr/>
          <p:nvPr/>
        </p:nvSpPr>
        <p:spPr>
          <a:xfrm>
            <a:off x="696116" y="2628383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BFC1FCFC-2273-E5B9-5D27-E0DA25A116E9}"/>
              </a:ext>
            </a:extLst>
          </p:cNvPr>
          <p:cNvSpPr/>
          <p:nvPr/>
        </p:nvSpPr>
        <p:spPr>
          <a:xfrm>
            <a:off x="1271405" y="2669466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No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E0A3B6EC-A360-CA11-1061-92CB1BF643C7}"/>
              </a:ext>
            </a:extLst>
          </p:cNvPr>
          <p:cNvSpPr/>
          <p:nvPr/>
        </p:nvSpPr>
        <p:spPr>
          <a:xfrm>
            <a:off x="3399431" y="4002937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Checking the linked data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0518CDA-0FFB-A185-A98B-244BBF649FD4}"/>
              </a:ext>
            </a:extLst>
          </p:cNvPr>
          <p:cNvSpPr/>
          <p:nvPr/>
        </p:nvSpPr>
        <p:spPr>
          <a:xfrm>
            <a:off x="441897" y="6034740"/>
            <a:ext cx="2586852" cy="105747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600" dirty="0">
                <a:solidFill>
                  <a:schemeClr val="tx1"/>
                </a:solidFill>
              </a:rPr>
              <a:t>*1 If there is an import error, set an error flag. Since the import completion flag is not set, it is possible to import the same Date / Line / Parts No.</a:t>
            </a:r>
          </a:p>
          <a:p>
            <a:endParaRPr kumimoji="1" lang="en-US" altLang="ja-JP" sz="600" dirty="0">
              <a:solidFill>
                <a:schemeClr val="tx1"/>
              </a:solidFill>
            </a:endParaRPr>
          </a:p>
          <a:p>
            <a:r>
              <a:rPr kumimoji="1" lang="en-US" altLang="ja-JP" sz="600" dirty="0">
                <a:solidFill>
                  <a:schemeClr val="tx1"/>
                </a:solidFill>
              </a:rPr>
              <a:t>*2 After importing, backup files are stored in the “Normal folder" and the “Error folder".</a:t>
            </a: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D77D5330-EF4B-8100-5A4C-CBB6C1C14896}"/>
              </a:ext>
            </a:extLst>
          </p:cNvPr>
          <p:cNvSpPr/>
          <p:nvPr/>
        </p:nvSpPr>
        <p:spPr>
          <a:xfrm>
            <a:off x="3653432" y="5770000"/>
            <a:ext cx="701037" cy="293273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Finish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CD72E8EA-4668-0513-4476-0F1BA8279936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4003951" y="4642072"/>
            <a:ext cx="0" cy="1127928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6E6892D4-2DB8-E8C1-5610-67F635322414}"/>
              </a:ext>
            </a:extLst>
          </p:cNvPr>
          <p:cNvSpPr/>
          <p:nvPr/>
        </p:nvSpPr>
        <p:spPr>
          <a:xfrm>
            <a:off x="3667279" y="4595309"/>
            <a:ext cx="1159190" cy="121307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Master link app</a:t>
            </a:r>
            <a:endParaRPr kumimoji="1" lang="ja-JP" altLang="en-US" sz="5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6331464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23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3FE78F3C-50EF-4F7D-ACE8-E41ADE47135F}"/>
              </a:ext>
            </a:extLst>
          </p:cNvPr>
          <p:cNvSpPr/>
          <p:nvPr/>
        </p:nvSpPr>
        <p:spPr>
          <a:xfrm>
            <a:off x="401320" y="1345290"/>
            <a:ext cx="6117062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3896362-D50B-4437-9CEB-A41F86A579A7}"/>
              </a:ext>
            </a:extLst>
          </p:cNvPr>
          <p:cNvSpPr/>
          <p:nvPr/>
        </p:nvSpPr>
        <p:spPr>
          <a:xfrm>
            <a:off x="391160" y="1354538"/>
            <a:ext cx="1680041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 err="1">
                <a:solidFill>
                  <a:schemeClr val="tx1"/>
                </a:solidFill>
              </a:rPr>
              <a:t>KDDI</a:t>
            </a:r>
            <a:endParaRPr kumimoji="1" lang="en-US" altLang="ja-JP" sz="900" b="1" dirty="0">
              <a:solidFill>
                <a:schemeClr val="tx1"/>
              </a:solidFill>
            </a:endParaRP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DF0591AD-D482-41BC-BA15-322BB8CD403B}"/>
              </a:ext>
            </a:extLst>
          </p:cNvPr>
          <p:cNvCxnSpPr/>
          <p:nvPr/>
        </p:nvCxnSpPr>
        <p:spPr>
          <a:xfrm>
            <a:off x="2082796" y="1345290"/>
            <a:ext cx="0" cy="7836107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直線矢印コネクタ 132">
            <a:extLst>
              <a:ext uri="{FF2B5EF4-FFF2-40B4-BE49-F238E27FC236}">
                <a16:creationId xmlns:a16="http://schemas.microsoft.com/office/drawing/2014/main" id="{8D0A1713-C44E-4CCE-89CA-95AC7AB6D98E}"/>
              </a:ext>
            </a:extLst>
          </p:cNvPr>
          <p:cNvCxnSpPr>
            <a:cxnSpLocks/>
            <a:stCxn id="81" idx="2"/>
          </p:cNvCxnSpPr>
          <p:nvPr/>
        </p:nvCxnSpPr>
        <p:spPr>
          <a:xfrm>
            <a:off x="3466449" y="2506901"/>
            <a:ext cx="0" cy="391068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974FAD0D-052B-47D2-9258-02F896129E2B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4-1. Data linkage</a:t>
            </a:r>
          </a:p>
          <a:p>
            <a:r>
              <a:rPr kumimoji="1" lang="en-US" altLang="ja-JP" sz="1100" b="1" dirty="0"/>
              <a:t>4-1-2-2. Cycle time master for Transport work data linkage data Delete</a:t>
            </a:r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D8D1790C-A30E-48AA-843A-648FED708622}"/>
              </a:ext>
            </a:extLst>
          </p:cNvPr>
          <p:cNvSpPr/>
          <p:nvPr/>
        </p:nvSpPr>
        <p:spPr>
          <a:xfrm>
            <a:off x="2092958" y="1353916"/>
            <a:ext cx="4425422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Pegasus</a:t>
            </a:r>
          </a:p>
        </p:txBody>
      </p:sp>
      <p:sp>
        <p:nvSpPr>
          <p:cNvPr id="81" name="正方形/長方形 80">
            <a:extLst>
              <a:ext uri="{FF2B5EF4-FFF2-40B4-BE49-F238E27FC236}">
                <a16:creationId xmlns:a16="http://schemas.microsoft.com/office/drawing/2014/main" id="{D1C2C215-6987-49D8-BCAA-EBD6DDBD5709}"/>
              </a:ext>
            </a:extLst>
          </p:cNvPr>
          <p:cNvSpPr/>
          <p:nvPr/>
        </p:nvSpPr>
        <p:spPr>
          <a:xfrm>
            <a:off x="2861929" y="1867766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Received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CT transport work data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53" name="フローチャート: 判断 52">
            <a:extLst>
              <a:ext uri="{FF2B5EF4-FFF2-40B4-BE49-F238E27FC236}">
                <a16:creationId xmlns:a16="http://schemas.microsoft.com/office/drawing/2014/main" id="{F8866DEE-1FF0-41EA-B938-0A043A5C3355}"/>
              </a:ext>
            </a:extLst>
          </p:cNvPr>
          <p:cNvSpPr/>
          <p:nvPr/>
        </p:nvSpPr>
        <p:spPr>
          <a:xfrm>
            <a:off x="2861463" y="2899690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File import error?</a:t>
            </a:r>
          </a:p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Yes / No</a:t>
            </a:r>
            <a:endParaRPr kumimoji="1" lang="ja-JP" altLang="en-US" sz="600" dirty="0">
              <a:solidFill>
                <a:schemeClr val="tx1"/>
              </a:solidFill>
            </a:endParaRPr>
          </a:p>
        </p:txBody>
      </p:sp>
      <p:cxnSp>
        <p:nvCxnSpPr>
          <p:cNvPr id="79" name="コネクタ: カギ線 78">
            <a:extLst>
              <a:ext uri="{FF2B5EF4-FFF2-40B4-BE49-F238E27FC236}">
                <a16:creationId xmlns:a16="http://schemas.microsoft.com/office/drawing/2014/main" id="{062E7843-694D-4C1D-91D2-269C15C2EFF2}"/>
              </a:ext>
            </a:extLst>
          </p:cNvPr>
          <p:cNvCxnSpPr>
            <a:cxnSpLocks/>
            <a:stCxn id="53" idx="2"/>
            <a:endCxn id="11" idx="3"/>
          </p:cNvCxnSpPr>
          <p:nvPr/>
        </p:nvCxnSpPr>
        <p:spPr>
          <a:xfrm rot="5400000">
            <a:off x="2898181" y="3205155"/>
            <a:ext cx="228330" cy="907274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正方形/長方形 91">
            <a:extLst>
              <a:ext uri="{FF2B5EF4-FFF2-40B4-BE49-F238E27FC236}">
                <a16:creationId xmlns:a16="http://schemas.microsoft.com/office/drawing/2014/main" id="{E3E32C88-1CA7-4323-B406-E41AEB6534F9}"/>
              </a:ext>
            </a:extLst>
          </p:cNvPr>
          <p:cNvSpPr/>
          <p:nvPr/>
        </p:nvSpPr>
        <p:spPr>
          <a:xfrm>
            <a:off x="2720695" y="3503317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93" name="正方形/長方形 92">
            <a:extLst>
              <a:ext uri="{FF2B5EF4-FFF2-40B4-BE49-F238E27FC236}">
                <a16:creationId xmlns:a16="http://schemas.microsoft.com/office/drawing/2014/main" id="{86975AB4-ED01-4020-8D16-984E1F6E96E2}"/>
              </a:ext>
            </a:extLst>
          </p:cNvPr>
          <p:cNvSpPr/>
          <p:nvPr/>
        </p:nvSpPr>
        <p:spPr>
          <a:xfrm>
            <a:off x="4055818" y="3798310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No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cxnSp>
        <p:nvCxnSpPr>
          <p:cNvPr id="61" name="コネクタ: カギ線 60">
            <a:extLst>
              <a:ext uri="{FF2B5EF4-FFF2-40B4-BE49-F238E27FC236}">
                <a16:creationId xmlns:a16="http://schemas.microsoft.com/office/drawing/2014/main" id="{5286A1F5-DE6B-468E-8AF0-3C05F5F58DD9}"/>
              </a:ext>
            </a:extLst>
          </p:cNvPr>
          <p:cNvCxnSpPr>
            <a:cxnSpLocks/>
            <a:stCxn id="53" idx="2"/>
            <a:endCxn id="50" idx="0"/>
          </p:cNvCxnSpPr>
          <p:nvPr/>
        </p:nvCxnSpPr>
        <p:spPr>
          <a:xfrm rot="16200000" flipH="1">
            <a:off x="3505812" y="3504798"/>
            <a:ext cx="458310" cy="537968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F051614-5719-85F6-C6FC-A073A100D7D0}"/>
              </a:ext>
            </a:extLst>
          </p:cNvPr>
          <p:cNvSpPr/>
          <p:nvPr/>
        </p:nvSpPr>
        <p:spPr>
          <a:xfrm>
            <a:off x="637814" y="1868638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Linkage of CT transport work data for the day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5A9EB8F7-AA44-3B71-1A59-7FB7A01223F2}"/>
              </a:ext>
            </a:extLst>
          </p:cNvPr>
          <p:cNvCxnSpPr>
            <a:cxnSpLocks/>
            <a:stCxn id="4" idx="3"/>
            <a:endCxn id="81" idx="1"/>
          </p:cNvCxnSpPr>
          <p:nvPr/>
        </p:nvCxnSpPr>
        <p:spPr>
          <a:xfrm flipV="1">
            <a:off x="1846854" y="2187334"/>
            <a:ext cx="1015075" cy="872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A00E518-B6CC-A85D-E733-C1CD43243B33}"/>
              </a:ext>
            </a:extLst>
          </p:cNvPr>
          <p:cNvSpPr/>
          <p:nvPr/>
        </p:nvSpPr>
        <p:spPr>
          <a:xfrm>
            <a:off x="1578475" y="3590522"/>
            <a:ext cx="980234" cy="36486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Check error details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2" name="フローチャート: 判断 21">
            <a:extLst>
              <a:ext uri="{FF2B5EF4-FFF2-40B4-BE49-F238E27FC236}">
                <a16:creationId xmlns:a16="http://schemas.microsoft.com/office/drawing/2014/main" id="{404ECE48-2B08-0DC5-5E45-6AA6035D24D5}"/>
              </a:ext>
            </a:extLst>
          </p:cNvPr>
          <p:cNvSpPr/>
          <p:nvPr/>
        </p:nvSpPr>
        <p:spPr>
          <a:xfrm>
            <a:off x="484190" y="2940244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Modification required</a:t>
            </a:r>
          </a:p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Yes / No</a:t>
            </a:r>
            <a:endParaRPr kumimoji="1" lang="ja-JP" altLang="en-US" sz="600" dirty="0">
              <a:solidFill>
                <a:schemeClr val="tx1"/>
              </a:solidFill>
            </a:endParaRPr>
          </a:p>
        </p:txBody>
      </p:sp>
      <p:cxnSp>
        <p:nvCxnSpPr>
          <p:cNvPr id="23" name="コネクタ: カギ線 22">
            <a:extLst>
              <a:ext uri="{FF2B5EF4-FFF2-40B4-BE49-F238E27FC236}">
                <a16:creationId xmlns:a16="http://schemas.microsoft.com/office/drawing/2014/main" id="{E2740A6D-6FFB-2759-12C8-E9D1212967AC}"/>
              </a:ext>
            </a:extLst>
          </p:cNvPr>
          <p:cNvCxnSpPr>
            <a:cxnSpLocks/>
            <a:stCxn id="11" idx="1"/>
            <a:endCxn id="22" idx="2"/>
          </p:cNvCxnSpPr>
          <p:nvPr/>
        </p:nvCxnSpPr>
        <p:spPr>
          <a:xfrm rot="10800000">
            <a:off x="1088711" y="3585181"/>
            <a:ext cx="489765" cy="187776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B1FBC527-7691-790A-3F09-A78EA9057722}"/>
              </a:ext>
            </a:extLst>
          </p:cNvPr>
          <p:cNvSpPr/>
          <p:nvPr/>
        </p:nvSpPr>
        <p:spPr>
          <a:xfrm>
            <a:off x="1835657" y="2690646"/>
            <a:ext cx="980234" cy="36486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BK file manual import (*1)(*2)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28" name="コネクタ: カギ線 27">
            <a:extLst>
              <a:ext uri="{FF2B5EF4-FFF2-40B4-BE49-F238E27FC236}">
                <a16:creationId xmlns:a16="http://schemas.microsoft.com/office/drawing/2014/main" id="{5019A113-EF43-2F40-BB59-4F2DC52717A2}"/>
              </a:ext>
            </a:extLst>
          </p:cNvPr>
          <p:cNvCxnSpPr>
            <a:cxnSpLocks/>
            <a:stCxn id="22" idx="0"/>
            <a:endCxn id="27" idx="1"/>
          </p:cNvCxnSpPr>
          <p:nvPr/>
        </p:nvCxnSpPr>
        <p:spPr>
          <a:xfrm rot="5400000" flipH="1" flipV="1">
            <a:off x="1428602" y="2533190"/>
            <a:ext cx="67163" cy="746947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コネクタ: カギ線 32">
            <a:extLst>
              <a:ext uri="{FF2B5EF4-FFF2-40B4-BE49-F238E27FC236}">
                <a16:creationId xmlns:a16="http://schemas.microsoft.com/office/drawing/2014/main" id="{AF6BF69C-14FD-4DBE-21EC-FF0FFD8BEA3B}"/>
              </a:ext>
            </a:extLst>
          </p:cNvPr>
          <p:cNvCxnSpPr>
            <a:cxnSpLocks/>
            <a:stCxn id="27" idx="3"/>
            <a:endCxn id="35" idx="2"/>
          </p:cNvCxnSpPr>
          <p:nvPr/>
        </p:nvCxnSpPr>
        <p:spPr>
          <a:xfrm flipV="1">
            <a:off x="2815891" y="2654492"/>
            <a:ext cx="621429" cy="218589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楕円 34">
            <a:extLst>
              <a:ext uri="{FF2B5EF4-FFF2-40B4-BE49-F238E27FC236}">
                <a16:creationId xmlns:a16="http://schemas.microsoft.com/office/drawing/2014/main" id="{B7195886-F98A-BFC7-DB33-439FB927B887}"/>
              </a:ext>
            </a:extLst>
          </p:cNvPr>
          <p:cNvSpPr/>
          <p:nvPr/>
        </p:nvSpPr>
        <p:spPr>
          <a:xfrm>
            <a:off x="3437320" y="2625596"/>
            <a:ext cx="57791" cy="57791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cxnSp>
        <p:nvCxnSpPr>
          <p:cNvPr id="41" name="コネクタ: カギ線 40">
            <a:extLst>
              <a:ext uri="{FF2B5EF4-FFF2-40B4-BE49-F238E27FC236}">
                <a16:creationId xmlns:a16="http://schemas.microsoft.com/office/drawing/2014/main" id="{1185D96B-0BFC-1AA4-7B44-F1F9C8BBB57B}"/>
              </a:ext>
            </a:extLst>
          </p:cNvPr>
          <p:cNvCxnSpPr>
            <a:cxnSpLocks/>
            <a:stCxn id="22" idx="0"/>
            <a:endCxn id="4" idx="2"/>
          </p:cNvCxnSpPr>
          <p:nvPr/>
        </p:nvCxnSpPr>
        <p:spPr>
          <a:xfrm rot="5400000" flipH="1" flipV="1">
            <a:off x="949287" y="2647197"/>
            <a:ext cx="432471" cy="153624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5C64905D-BB1F-9308-3775-91719A1A1247}"/>
              </a:ext>
            </a:extLst>
          </p:cNvPr>
          <p:cNvSpPr/>
          <p:nvPr/>
        </p:nvSpPr>
        <p:spPr>
          <a:xfrm>
            <a:off x="696116" y="2628383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BFC1FCFC-2273-E5B9-5D27-E0DA25A116E9}"/>
              </a:ext>
            </a:extLst>
          </p:cNvPr>
          <p:cNvSpPr/>
          <p:nvPr/>
        </p:nvSpPr>
        <p:spPr>
          <a:xfrm>
            <a:off x="1271405" y="2669466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No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E0A3B6EC-A360-CA11-1061-92CB1BF643C7}"/>
              </a:ext>
            </a:extLst>
          </p:cNvPr>
          <p:cNvSpPr/>
          <p:nvPr/>
        </p:nvSpPr>
        <p:spPr>
          <a:xfrm>
            <a:off x="3399431" y="4002937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Checking the linked data</a:t>
            </a:r>
          </a:p>
          <a:p>
            <a:pPr algn="ctr"/>
            <a:r>
              <a:rPr kumimoji="1" lang="en-US" altLang="ja-JP" sz="800" dirty="0">
                <a:solidFill>
                  <a:srgbClr val="FF0000"/>
                </a:solidFill>
              </a:rPr>
              <a:t>Turn on operation status deletion</a:t>
            </a:r>
            <a:endParaRPr kumimoji="1" lang="ja-JP" altLang="en-US" sz="800" dirty="0">
              <a:solidFill>
                <a:srgbClr val="FF0000"/>
              </a:solidFill>
            </a:endParaRPr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ED832273-C21F-E69A-E3AA-E56DF06AF994}"/>
              </a:ext>
            </a:extLst>
          </p:cNvPr>
          <p:cNvSpPr/>
          <p:nvPr/>
        </p:nvSpPr>
        <p:spPr>
          <a:xfrm>
            <a:off x="441897" y="6034740"/>
            <a:ext cx="2586852" cy="105747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600" dirty="0">
                <a:solidFill>
                  <a:schemeClr val="tx1"/>
                </a:solidFill>
              </a:rPr>
              <a:t>*1 If there is an import error, set an error flag. Since the import completion flag is not set, it is possible to import the same Serial no / Parts no.</a:t>
            </a:r>
          </a:p>
          <a:p>
            <a:endParaRPr kumimoji="1" lang="en-US" altLang="ja-JP" sz="600" dirty="0">
              <a:solidFill>
                <a:schemeClr val="tx1"/>
              </a:solidFill>
            </a:endParaRPr>
          </a:p>
          <a:p>
            <a:r>
              <a:rPr kumimoji="1" lang="en-US" altLang="ja-JP" sz="600" dirty="0">
                <a:solidFill>
                  <a:schemeClr val="tx1"/>
                </a:solidFill>
              </a:rPr>
              <a:t>*2 After importing, backup files are stored in the “Normal folder" and the “Error folder".</a:t>
            </a:r>
          </a:p>
        </p:txBody>
      </p:sp>
      <p:sp>
        <p:nvSpPr>
          <p:cNvPr id="127" name="楕円 126">
            <a:extLst>
              <a:ext uri="{FF2B5EF4-FFF2-40B4-BE49-F238E27FC236}">
                <a16:creationId xmlns:a16="http://schemas.microsoft.com/office/drawing/2014/main" id="{7CFCFE45-A50A-85C2-6D62-4B3959191C44}"/>
              </a:ext>
            </a:extLst>
          </p:cNvPr>
          <p:cNvSpPr/>
          <p:nvPr/>
        </p:nvSpPr>
        <p:spPr>
          <a:xfrm>
            <a:off x="3653432" y="5770000"/>
            <a:ext cx="701037" cy="293273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Finish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FAC1C809-B5DC-5801-6D7B-58ADE0AF4C1C}"/>
              </a:ext>
            </a:extLst>
          </p:cNvPr>
          <p:cNvCxnSpPr>
            <a:cxnSpLocks/>
            <a:stCxn id="50" idx="2"/>
            <a:endCxn id="127" idx="0"/>
          </p:cNvCxnSpPr>
          <p:nvPr/>
        </p:nvCxnSpPr>
        <p:spPr>
          <a:xfrm>
            <a:off x="4003951" y="4642072"/>
            <a:ext cx="0" cy="1127928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1562D5C6-4DEF-4305-0293-476EDB26F4F7}"/>
              </a:ext>
            </a:extLst>
          </p:cNvPr>
          <p:cNvSpPr/>
          <p:nvPr/>
        </p:nvSpPr>
        <p:spPr>
          <a:xfrm>
            <a:off x="3667279" y="4595309"/>
            <a:ext cx="1159190" cy="121307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Master link app</a:t>
            </a:r>
            <a:endParaRPr kumimoji="1" lang="ja-JP" altLang="en-US" sz="5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0237615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24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3FE78F3C-50EF-4F7D-ACE8-E41ADE47135F}"/>
              </a:ext>
            </a:extLst>
          </p:cNvPr>
          <p:cNvSpPr/>
          <p:nvPr/>
        </p:nvSpPr>
        <p:spPr>
          <a:xfrm>
            <a:off x="401320" y="1345290"/>
            <a:ext cx="6117062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3896362-D50B-4437-9CEB-A41F86A579A7}"/>
              </a:ext>
            </a:extLst>
          </p:cNvPr>
          <p:cNvSpPr/>
          <p:nvPr/>
        </p:nvSpPr>
        <p:spPr>
          <a:xfrm>
            <a:off x="391160" y="1354538"/>
            <a:ext cx="1680041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 err="1">
                <a:solidFill>
                  <a:schemeClr val="tx1"/>
                </a:solidFill>
              </a:rPr>
              <a:t>DNPH</a:t>
            </a:r>
            <a:endParaRPr kumimoji="1" lang="en-US" altLang="ja-JP" sz="900" b="1" dirty="0">
              <a:solidFill>
                <a:schemeClr val="tx1"/>
              </a:solidFill>
            </a:endParaRP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DF0591AD-D482-41BC-BA15-322BB8CD403B}"/>
              </a:ext>
            </a:extLst>
          </p:cNvPr>
          <p:cNvCxnSpPr/>
          <p:nvPr/>
        </p:nvCxnSpPr>
        <p:spPr>
          <a:xfrm>
            <a:off x="2082796" y="1345290"/>
            <a:ext cx="0" cy="7836107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直線矢印コネクタ 132">
            <a:extLst>
              <a:ext uri="{FF2B5EF4-FFF2-40B4-BE49-F238E27FC236}">
                <a16:creationId xmlns:a16="http://schemas.microsoft.com/office/drawing/2014/main" id="{8D0A1713-C44E-4CCE-89CA-95AC7AB6D98E}"/>
              </a:ext>
            </a:extLst>
          </p:cNvPr>
          <p:cNvCxnSpPr>
            <a:cxnSpLocks/>
            <a:stCxn id="81" idx="2"/>
          </p:cNvCxnSpPr>
          <p:nvPr/>
        </p:nvCxnSpPr>
        <p:spPr>
          <a:xfrm>
            <a:off x="3466449" y="2506901"/>
            <a:ext cx="0" cy="391068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974FAD0D-052B-47D2-9258-02F896129E2B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4-1. Data linkage</a:t>
            </a:r>
          </a:p>
          <a:p>
            <a:r>
              <a:rPr kumimoji="1" lang="en-US" altLang="ja-JP" sz="1100" b="1" dirty="0"/>
              <a:t>4-1-3-1. E-Kanban data linkage registration schedule</a:t>
            </a:r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D8D1790C-A30E-48AA-843A-648FED708622}"/>
              </a:ext>
            </a:extLst>
          </p:cNvPr>
          <p:cNvSpPr/>
          <p:nvPr/>
        </p:nvSpPr>
        <p:spPr>
          <a:xfrm>
            <a:off x="2092958" y="1353916"/>
            <a:ext cx="4425422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Pegasus</a:t>
            </a:r>
          </a:p>
        </p:txBody>
      </p:sp>
      <p:sp>
        <p:nvSpPr>
          <p:cNvPr id="81" name="正方形/長方形 80">
            <a:extLst>
              <a:ext uri="{FF2B5EF4-FFF2-40B4-BE49-F238E27FC236}">
                <a16:creationId xmlns:a16="http://schemas.microsoft.com/office/drawing/2014/main" id="{D1C2C215-6987-49D8-BCAA-EBD6DDBD5709}"/>
              </a:ext>
            </a:extLst>
          </p:cNvPr>
          <p:cNvSpPr/>
          <p:nvPr/>
        </p:nvSpPr>
        <p:spPr>
          <a:xfrm>
            <a:off x="2861929" y="1867766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Received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Production schedule data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53" name="フローチャート: 判断 52">
            <a:extLst>
              <a:ext uri="{FF2B5EF4-FFF2-40B4-BE49-F238E27FC236}">
                <a16:creationId xmlns:a16="http://schemas.microsoft.com/office/drawing/2014/main" id="{F8866DEE-1FF0-41EA-B938-0A043A5C3355}"/>
              </a:ext>
            </a:extLst>
          </p:cNvPr>
          <p:cNvSpPr/>
          <p:nvPr/>
        </p:nvSpPr>
        <p:spPr>
          <a:xfrm>
            <a:off x="2861463" y="2899690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File import error?</a:t>
            </a:r>
          </a:p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Yes / No</a:t>
            </a:r>
            <a:endParaRPr kumimoji="1" lang="ja-JP" altLang="en-US" sz="600" dirty="0">
              <a:solidFill>
                <a:schemeClr val="tx1"/>
              </a:solidFill>
            </a:endParaRPr>
          </a:p>
        </p:txBody>
      </p:sp>
      <p:cxnSp>
        <p:nvCxnSpPr>
          <p:cNvPr id="79" name="コネクタ: カギ線 78">
            <a:extLst>
              <a:ext uri="{FF2B5EF4-FFF2-40B4-BE49-F238E27FC236}">
                <a16:creationId xmlns:a16="http://schemas.microsoft.com/office/drawing/2014/main" id="{062E7843-694D-4C1D-91D2-269C15C2EFF2}"/>
              </a:ext>
            </a:extLst>
          </p:cNvPr>
          <p:cNvCxnSpPr>
            <a:cxnSpLocks/>
            <a:stCxn id="53" idx="2"/>
            <a:endCxn id="11" idx="3"/>
          </p:cNvCxnSpPr>
          <p:nvPr/>
        </p:nvCxnSpPr>
        <p:spPr>
          <a:xfrm rot="5400000">
            <a:off x="2898181" y="3205155"/>
            <a:ext cx="228330" cy="907274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正方形/長方形 91">
            <a:extLst>
              <a:ext uri="{FF2B5EF4-FFF2-40B4-BE49-F238E27FC236}">
                <a16:creationId xmlns:a16="http://schemas.microsoft.com/office/drawing/2014/main" id="{E3E32C88-1CA7-4323-B406-E41AEB6534F9}"/>
              </a:ext>
            </a:extLst>
          </p:cNvPr>
          <p:cNvSpPr/>
          <p:nvPr/>
        </p:nvSpPr>
        <p:spPr>
          <a:xfrm>
            <a:off x="2720695" y="3503317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93" name="正方形/長方形 92">
            <a:extLst>
              <a:ext uri="{FF2B5EF4-FFF2-40B4-BE49-F238E27FC236}">
                <a16:creationId xmlns:a16="http://schemas.microsoft.com/office/drawing/2014/main" id="{86975AB4-ED01-4020-8D16-984E1F6E96E2}"/>
              </a:ext>
            </a:extLst>
          </p:cNvPr>
          <p:cNvSpPr/>
          <p:nvPr/>
        </p:nvSpPr>
        <p:spPr>
          <a:xfrm>
            <a:off x="4055818" y="3798310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No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cxnSp>
        <p:nvCxnSpPr>
          <p:cNvPr id="61" name="コネクタ: カギ線 60">
            <a:extLst>
              <a:ext uri="{FF2B5EF4-FFF2-40B4-BE49-F238E27FC236}">
                <a16:creationId xmlns:a16="http://schemas.microsoft.com/office/drawing/2014/main" id="{5286A1F5-DE6B-468E-8AF0-3C05F5F58DD9}"/>
              </a:ext>
            </a:extLst>
          </p:cNvPr>
          <p:cNvCxnSpPr>
            <a:cxnSpLocks/>
            <a:stCxn id="53" idx="2"/>
            <a:endCxn id="50" idx="0"/>
          </p:cNvCxnSpPr>
          <p:nvPr/>
        </p:nvCxnSpPr>
        <p:spPr>
          <a:xfrm rot="16200000" flipH="1">
            <a:off x="3505812" y="3504798"/>
            <a:ext cx="458310" cy="537968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F051614-5719-85F6-C6FC-A073A100D7D0}"/>
              </a:ext>
            </a:extLst>
          </p:cNvPr>
          <p:cNvSpPr/>
          <p:nvPr/>
        </p:nvSpPr>
        <p:spPr>
          <a:xfrm>
            <a:off x="637814" y="1868638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Linkage of production schedule data for the day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5A9EB8F7-AA44-3B71-1A59-7FB7A01223F2}"/>
              </a:ext>
            </a:extLst>
          </p:cNvPr>
          <p:cNvCxnSpPr>
            <a:cxnSpLocks/>
            <a:stCxn id="4" idx="3"/>
            <a:endCxn id="81" idx="1"/>
          </p:cNvCxnSpPr>
          <p:nvPr/>
        </p:nvCxnSpPr>
        <p:spPr>
          <a:xfrm flipV="1">
            <a:off x="1846854" y="2187334"/>
            <a:ext cx="1015075" cy="872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A00E518-B6CC-A85D-E733-C1CD43243B33}"/>
              </a:ext>
            </a:extLst>
          </p:cNvPr>
          <p:cNvSpPr/>
          <p:nvPr/>
        </p:nvSpPr>
        <p:spPr>
          <a:xfrm>
            <a:off x="1578475" y="3590522"/>
            <a:ext cx="980234" cy="36486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Check error details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2" name="フローチャート: 判断 21">
            <a:extLst>
              <a:ext uri="{FF2B5EF4-FFF2-40B4-BE49-F238E27FC236}">
                <a16:creationId xmlns:a16="http://schemas.microsoft.com/office/drawing/2014/main" id="{404ECE48-2B08-0DC5-5E45-6AA6035D24D5}"/>
              </a:ext>
            </a:extLst>
          </p:cNvPr>
          <p:cNvSpPr/>
          <p:nvPr/>
        </p:nvSpPr>
        <p:spPr>
          <a:xfrm>
            <a:off x="484190" y="2940244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Modification required</a:t>
            </a:r>
          </a:p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Yes / No</a:t>
            </a:r>
            <a:endParaRPr kumimoji="1" lang="ja-JP" altLang="en-US" sz="600" dirty="0">
              <a:solidFill>
                <a:schemeClr val="tx1"/>
              </a:solidFill>
            </a:endParaRPr>
          </a:p>
        </p:txBody>
      </p:sp>
      <p:cxnSp>
        <p:nvCxnSpPr>
          <p:cNvPr id="23" name="コネクタ: カギ線 22">
            <a:extLst>
              <a:ext uri="{FF2B5EF4-FFF2-40B4-BE49-F238E27FC236}">
                <a16:creationId xmlns:a16="http://schemas.microsoft.com/office/drawing/2014/main" id="{E2740A6D-6FFB-2759-12C8-E9D1212967AC}"/>
              </a:ext>
            </a:extLst>
          </p:cNvPr>
          <p:cNvCxnSpPr>
            <a:cxnSpLocks/>
            <a:stCxn id="11" idx="1"/>
            <a:endCxn id="22" idx="2"/>
          </p:cNvCxnSpPr>
          <p:nvPr/>
        </p:nvCxnSpPr>
        <p:spPr>
          <a:xfrm rot="10800000">
            <a:off x="1088711" y="3585181"/>
            <a:ext cx="489765" cy="187776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B1FBC527-7691-790A-3F09-A78EA9057722}"/>
              </a:ext>
            </a:extLst>
          </p:cNvPr>
          <p:cNvSpPr/>
          <p:nvPr/>
        </p:nvSpPr>
        <p:spPr>
          <a:xfrm>
            <a:off x="1835657" y="2690646"/>
            <a:ext cx="980234" cy="36486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BK file manual import (*1)(*2)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28" name="コネクタ: カギ線 27">
            <a:extLst>
              <a:ext uri="{FF2B5EF4-FFF2-40B4-BE49-F238E27FC236}">
                <a16:creationId xmlns:a16="http://schemas.microsoft.com/office/drawing/2014/main" id="{5019A113-EF43-2F40-BB59-4F2DC52717A2}"/>
              </a:ext>
            </a:extLst>
          </p:cNvPr>
          <p:cNvCxnSpPr>
            <a:cxnSpLocks/>
            <a:stCxn id="22" idx="0"/>
            <a:endCxn id="27" idx="1"/>
          </p:cNvCxnSpPr>
          <p:nvPr/>
        </p:nvCxnSpPr>
        <p:spPr>
          <a:xfrm rot="5400000" flipH="1" flipV="1">
            <a:off x="1428602" y="2533190"/>
            <a:ext cx="67163" cy="746947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コネクタ: カギ線 32">
            <a:extLst>
              <a:ext uri="{FF2B5EF4-FFF2-40B4-BE49-F238E27FC236}">
                <a16:creationId xmlns:a16="http://schemas.microsoft.com/office/drawing/2014/main" id="{AF6BF69C-14FD-4DBE-21EC-FF0FFD8BEA3B}"/>
              </a:ext>
            </a:extLst>
          </p:cNvPr>
          <p:cNvCxnSpPr>
            <a:cxnSpLocks/>
            <a:stCxn id="27" idx="3"/>
            <a:endCxn id="35" idx="2"/>
          </p:cNvCxnSpPr>
          <p:nvPr/>
        </p:nvCxnSpPr>
        <p:spPr>
          <a:xfrm flipV="1">
            <a:off x="2815891" y="2654492"/>
            <a:ext cx="621429" cy="218589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楕円 34">
            <a:extLst>
              <a:ext uri="{FF2B5EF4-FFF2-40B4-BE49-F238E27FC236}">
                <a16:creationId xmlns:a16="http://schemas.microsoft.com/office/drawing/2014/main" id="{B7195886-F98A-BFC7-DB33-439FB927B887}"/>
              </a:ext>
            </a:extLst>
          </p:cNvPr>
          <p:cNvSpPr/>
          <p:nvPr/>
        </p:nvSpPr>
        <p:spPr>
          <a:xfrm>
            <a:off x="3437320" y="2625596"/>
            <a:ext cx="57791" cy="57791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cxnSp>
        <p:nvCxnSpPr>
          <p:cNvPr id="41" name="コネクタ: カギ線 40">
            <a:extLst>
              <a:ext uri="{FF2B5EF4-FFF2-40B4-BE49-F238E27FC236}">
                <a16:creationId xmlns:a16="http://schemas.microsoft.com/office/drawing/2014/main" id="{1185D96B-0BFC-1AA4-7B44-F1F9C8BBB57B}"/>
              </a:ext>
            </a:extLst>
          </p:cNvPr>
          <p:cNvCxnSpPr>
            <a:cxnSpLocks/>
            <a:stCxn id="22" idx="0"/>
            <a:endCxn id="4" idx="2"/>
          </p:cNvCxnSpPr>
          <p:nvPr/>
        </p:nvCxnSpPr>
        <p:spPr>
          <a:xfrm rot="5400000" flipH="1" flipV="1">
            <a:off x="949287" y="2647197"/>
            <a:ext cx="432471" cy="153624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5C64905D-BB1F-9308-3775-91719A1A1247}"/>
              </a:ext>
            </a:extLst>
          </p:cNvPr>
          <p:cNvSpPr/>
          <p:nvPr/>
        </p:nvSpPr>
        <p:spPr>
          <a:xfrm>
            <a:off x="696116" y="2628383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BFC1FCFC-2273-E5B9-5D27-E0DA25A116E9}"/>
              </a:ext>
            </a:extLst>
          </p:cNvPr>
          <p:cNvSpPr/>
          <p:nvPr/>
        </p:nvSpPr>
        <p:spPr>
          <a:xfrm>
            <a:off x="1271405" y="2669466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No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E0A3B6EC-A360-CA11-1061-92CB1BF643C7}"/>
              </a:ext>
            </a:extLst>
          </p:cNvPr>
          <p:cNvSpPr/>
          <p:nvPr/>
        </p:nvSpPr>
        <p:spPr>
          <a:xfrm>
            <a:off x="3399431" y="4002937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Checking the linked data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55" name="フローチャート: 判断 54">
            <a:extLst>
              <a:ext uri="{FF2B5EF4-FFF2-40B4-BE49-F238E27FC236}">
                <a16:creationId xmlns:a16="http://schemas.microsoft.com/office/drawing/2014/main" id="{65DEF58E-3881-B461-1C91-5D7071C7B27E}"/>
              </a:ext>
            </a:extLst>
          </p:cNvPr>
          <p:cNvSpPr/>
          <p:nvPr/>
        </p:nvSpPr>
        <p:spPr>
          <a:xfrm>
            <a:off x="3399789" y="4835557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Should it be removed or not? (*3)</a:t>
            </a:r>
          </a:p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Yes / No</a:t>
            </a:r>
            <a:endParaRPr kumimoji="1" lang="ja-JP" altLang="en-US" sz="600" dirty="0">
              <a:solidFill>
                <a:schemeClr val="tx1"/>
              </a:solidFill>
            </a:endParaRPr>
          </a:p>
        </p:txBody>
      </p:sp>
      <p:cxnSp>
        <p:nvCxnSpPr>
          <p:cNvPr id="56" name="コネクタ: カギ線 55">
            <a:extLst>
              <a:ext uri="{FF2B5EF4-FFF2-40B4-BE49-F238E27FC236}">
                <a16:creationId xmlns:a16="http://schemas.microsoft.com/office/drawing/2014/main" id="{630BD62A-17B3-B96D-9928-55554B0AEDB3}"/>
              </a:ext>
            </a:extLst>
          </p:cNvPr>
          <p:cNvCxnSpPr>
            <a:cxnSpLocks/>
            <a:stCxn id="55" idx="1"/>
            <a:endCxn id="63" idx="3"/>
          </p:cNvCxnSpPr>
          <p:nvPr/>
        </p:nvCxnSpPr>
        <p:spPr>
          <a:xfrm rot="10800000">
            <a:off x="1179363" y="3787102"/>
            <a:ext cx="2220426" cy="1370925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楕円 62">
            <a:extLst>
              <a:ext uri="{FF2B5EF4-FFF2-40B4-BE49-F238E27FC236}">
                <a16:creationId xmlns:a16="http://schemas.microsoft.com/office/drawing/2014/main" id="{BF0C3394-25C4-7DA8-94AE-039B53C75398}"/>
              </a:ext>
            </a:extLst>
          </p:cNvPr>
          <p:cNvSpPr/>
          <p:nvPr/>
        </p:nvSpPr>
        <p:spPr>
          <a:xfrm>
            <a:off x="1170900" y="3737773"/>
            <a:ext cx="57791" cy="57791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cxnSp>
        <p:nvCxnSpPr>
          <p:cNvPr id="71" name="コネクタ: カギ線 70">
            <a:extLst>
              <a:ext uri="{FF2B5EF4-FFF2-40B4-BE49-F238E27FC236}">
                <a16:creationId xmlns:a16="http://schemas.microsoft.com/office/drawing/2014/main" id="{425D791D-87B9-D1F7-4BD5-A932F93C927A}"/>
              </a:ext>
            </a:extLst>
          </p:cNvPr>
          <p:cNvCxnSpPr>
            <a:cxnSpLocks/>
            <a:stCxn id="50" idx="2"/>
            <a:endCxn id="55" idx="0"/>
          </p:cNvCxnSpPr>
          <p:nvPr/>
        </p:nvCxnSpPr>
        <p:spPr>
          <a:xfrm rot="16200000" flipH="1">
            <a:off x="3907388" y="4738635"/>
            <a:ext cx="193485" cy="358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正方形/長方形 75">
            <a:extLst>
              <a:ext uri="{FF2B5EF4-FFF2-40B4-BE49-F238E27FC236}">
                <a16:creationId xmlns:a16="http://schemas.microsoft.com/office/drawing/2014/main" id="{DA0A1053-8AF2-D960-3A21-28E2328E9CDE}"/>
              </a:ext>
            </a:extLst>
          </p:cNvPr>
          <p:cNvSpPr/>
          <p:nvPr/>
        </p:nvSpPr>
        <p:spPr>
          <a:xfrm>
            <a:off x="2936920" y="4906425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77" name="正方形/長方形 76">
            <a:extLst>
              <a:ext uri="{FF2B5EF4-FFF2-40B4-BE49-F238E27FC236}">
                <a16:creationId xmlns:a16="http://schemas.microsoft.com/office/drawing/2014/main" id="{A519CE05-86F9-B391-7538-666CF12E59A1}"/>
              </a:ext>
            </a:extLst>
          </p:cNvPr>
          <p:cNvSpPr/>
          <p:nvPr/>
        </p:nvSpPr>
        <p:spPr>
          <a:xfrm>
            <a:off x="4132624" y="5359841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No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27" name="楕円 126">
            <a:extLst>
              <a:ext uri="{FF2B5EF4-FFF2-40B4-BE49-F238E27FC236}">
                <a16:creationId xmlns:a16="http://schemas.microsoft.com/office/drawing/2014/main" id="{7CFCFE45-A50A-85C2-6D62-4B3959191C44}"/>
              </a:ext>
            </a:extLst>
          </p:cNvPr>
          <p:cNvSpPr/>
          <p:nvPr/>
        </p:nvSpPr>
        <p:spPr>
          <a:xfrm>
            <a:off x="3653432" y="7102812"/>
            <a:ext cx="701037" cy="293273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Finish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0518CDA-0FFB-A185-A98B-244BBF649FD4}"/>
              </a:ext>
            </a:extLst>
          </p:cNvPr>
          <p:cNvSpPr/>
          <p:nvPr/>
        </p:nvSpPr>
        <p:spPr>
          <a:xfrm>
            <a:off x="441897" y="6034740"/>
            <a:ext cx="2586852" cy="105747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600" dirty="0">
                <a:solidFill>
                  <a:schemeClr val="tx1"/>
                </a:solidFill>
              </a:rPr>
              <a:t>*1 If there is an import error, set an error flag. Since the import completion flag is not set, it is possible to import the same Serial no / Parts no.</a:t>
            </a:r>
          </a:p>
          <a:p>
            <a:endParaRPr kumimoji="1" lang="en-US" altLang="ja-JP" sz="600" dirty="0">
              <a:solidFill>
                <a:schemeClr val="tx1"/>
              </a:solidFill>
            </a:endParaRPr>
          </a:p>
          <a:p>
            <a:r>
              <a:rPr kumimoji="1" lang="en-US" altLang="ja-JP" sz="600" dirty="0">
                <a:solidFill>
                  <a:schemeClr val="tx1"/>
                </a:solidFill>
              </a:rPr>
              <a:t>*2 After importing, backup files are stored in the “Normal folder" and the “Error folder".</a:t>
            </a:r>
          </a:p>
          <a:p>
            <a:endParaRPr kumimoji="1" lang="en-US" altLang="ja-JP" sz="600" dirty="0">
              <a:solidFill>
                <a:schemeClr val="tx1"/>
              </a:solidFill>
            </a:endParaRPr>
          </a:p>
          <a:p>
            <a:r>
              <a:rPr kumimoji="1" lang="en-US" altLang="ja-JP" sz="600" dirty="0">
                <a:solidFill>
                  <a:schemeClr val="tx1"/>
                </a:solidFill>
              </a:rPr>
              <a:t>*3 Allow deletion of linked data. Limited to data before Working status.</a:t>
            </a:r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D7C125E4-11D1-F0CE-3955-9B66B444F099}"/>
              </a:ext>
            </a:extLst>
          </p:cNvPr>
          <p:cNvSpPr/>
          <p:nvPr/>
        </p:nvSpPr>
        <p:spPr>
          <a:xfrm>
            <a:off x="1356737" y="4975590"/>
            <a:ext cx="980234" cy="36486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Remove data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6" name="TextBox 18">
            <a:extLst>
              <a:ext uri="{FF2B5EF4-FFF2-40B4-BE49-F238E27FC236}">
                <a16:creationId xmlns:a16="http://schemas.microsoft.com/office/drawing/2014/main" id="{2EF6E727-094D-0178-7E43-469EA343E5CF}"/>
              </a:ext>
            </a:extLst>
          </p:cNvPr>
          <p:cNvSpPr txBox="1"/>
          <p:nvPr/>
        </p:nvSpPr>
        <p:spPr>
          <a:xfrm>
            <a:off x="4128647" y="1863501"/>
            <a:ext cx="2352001" cy="132343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en-PH" altLang="ja-JP" sz="800" dirty="0">
                <a:latin typeface="Arial 本文"/>
                <a:ea typeface="Meiryo UI" panose="020B0604030504040204" pitchFamily="34" charset="-128"/>
              </a:rPr>
              <a:t>Data To Be Utilize</a:t>
            </a:r>
          </a:p>
          <a:p>
            <a:pPr eaLnBrk="1" hangingPunct="1"/>
            <a:r>
              <a:rPr lang="en-PH" altLang="ja-JP" sz="800" dirty="0">
                <a:latin typeface="Arial 本文"/>
                <a:ea typeface="Meiryo UI" panose="020B0604030504040204" pitchFamily="34" charset="-128"/>
              </a:rPr>
              <a:t> &lt;Sample&gt;</a:t>
            </a:r>
          </a:p>
          <a:p>
            <a:pPr marL="228600" indent="-228600" eaLnBrk="1" hangingPunct="1">
              <a:buAutoNum type="arabicPeriod"/>
            </a:pPr>
            <a:r>
              <a:rPr lang="en-PH" altLang="ja-JP" sz="800" dirty="0">
                <a:latin typeface="Arial 本文"/>
                <a:ea typeface="Meiryo UI" panose="020B0604030504040204" pitchFamily="34" charset="-128"/>
              </a:rPr>
              <a:t>Line - FA6</a:t>
            </a:r>
          </a:p>
          <a:p>
            <a:pPr marL="228600" indent="-228600" eaLnBrk="1" hangingPunct="1">
              <a:buAutoNum type="arabicPeriod"/>
            </a:pPr>
            <a:r>
              <a:rPr lang="en-PH" altLang="ja-JP" sz="800" dirty="0">
                <a:latin typeface="Arial 本文"/>
                <a:ea typeface="Meiryo UI" panose="020B0604030504040204" pitchFamily="34" charset="-128"/>
              </a:rPr>
              <a:t>Model - 3M0A</a:t>
            </a:r>
          </a:p>
          <a:p>
            <a:pPr marL="228600" indent="-228600" eaLnBrk="1" hangingPunct="1">
              <a:buAutoNum type="arabicPeriod"/>
            </a:pPr>
            <a:r>
              <a:rPr lang="en-PH" altLang="ja-JP" sz="800" dirty="0">
                <a:latin typeface="Arial 本文"/>
                <a:ea typeface="Meiryo UI" panose="020B0604030504040204" pitchFamily="34" charset="-128"/>
              </a:rPr>
              <a:t>Part Number - PH257580-5854</a:t>
            </a:r>
          </a:p>
          <a:p>
            <a:pPr marL="228600" indent="-228600" eaLnBrk="1" hangingPunct="1">
              <a:buAutoNum type="arabicPeriod"/>
            </a:pPr>
            <a:r>
              <a:rPr lang="en-PH" altLang="ja-JP" sz="800" dirty="0">
                <a:latin typeface="Arial 本文"/>
                <a:ea typeface="Meiryo UI" panose="020B0604030504040204" pitchFamily="34" charset="-128"/>
              </a:rPr>
              <a:t>Lot Size/</a:t>
            </a:r>
            <a:r>
              <a:rPr lang="en-PH" altLang="ja-JP" sz="800" dirty="0" err="1">
                <a:latin typeface="Arial 本文"/>
                <a:ea typeface="Meiryo UI" panose="020B0604030504040204" pitchFamily="34" charset="-128"/>
              </a:rPr>
              <a:t>Qty</a:t>
            </a:r>
            <a:r>
              <a:rPr lang="en-PH" altLang="ja-JP" sz="800" dirty="0">
                <a:latin typeface="Arial 本文"/>
                <a:ea typeface="Meiryo UI" panose="020B0604030504040204" pitchFamily="34" charset="-128"/>
              </a:rPr>
              <a:t> – 30</a:t>
            </a:r>
          </a:p>
          <a:p>
            <a:pPr marL="228600" indent="-228600" eaLnBrk="1" hangingPunct="1">
              <a:buAutoNum type="arabicPeriod"/>
            </a:pPr>
            <a:r>
              <a:rPr lang="en-PH" altLang="ja-JP" sz="800" dirty="0">
                <a:latin typeface="Arial 本文"/>
                <a:ea typeface="Meiryo UI" panose="020B0604030504040204" pitchFamily="34" charset="-128"/>
              </a:rPr>
              <a:t>Pushcart Lot - 10</a:t>
            </a:r>
          </a:p>
          <a:p>
            <a:pPr marL="228600" indent="-228600" eaLnBrk="1" hangingPunct="1">
              <a:buAutoNum type="arabicPeriod"/>
            </a:pPr>
            <a:r>
              <a:rPr lang="en-PH" altLang="ja-JP" sz="800" dirty="0">
                <a:latin typeface="Arial 本文"/>
                <a:ea typeface="Meiryo UI" panose="020B0604030504040204" pitchFamily="34" charset="-128"/>
              </a:rPr>
              <a:t>Sending Date – 2023-07-06</a:t>
            </a:r>
          </a:p>
          <a:p>
            <a:pPr marL="228600" indent="-228600" eaLnBrk="1" hangingPunct="1">
              <a:buAutoNum type="arabicPeriod"/>
            </a:pPr>
            <a:r>
              <a:rPr lang="en-PH" altLang="ja-JP" sz="800" dirty="0">
                <a:latin typeface="Arial 本文"/>
                <a:ea typeface="Meiryo UI" panose="020B0604030504040204" pitchFamily="34" charset="-128"/>
              </a:rPr>
              <a:t>Sending Time – 04:30:00</a:t>
            </a:r>
          </a:p>
          <a:p>
            <a:pPr marL="228600" indent="-228600" eaLnBrk="1" hangingPunct="1">
              <a:buAutoNum type="arabicPeriod"/>
            </a:pPr>
            <a:r>
              <a:rPr lang="en-PH" altLang="ja-JP" sz="800" dirty="0">
                <a:latin typeface="Arial 本文"/>
                <a:ea typeface="Meiryo UI" panose="020B0604030504040204" pitchFamily="34" charset="-128"/>
              </a:rPr>
              <a:t>Production Time – 08:30 – 9:00 AM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7D5416C-F11F-7452-6FF4-48ECC9ECB859}"/>
              </a:ext>
            </a:extLst>
          </p:cNvPr>
          <p:cNvSpPr/>
          <p:nvPr/>
        </p:nvSpPr>
        <p:spPr>
          <a:xfrm>
            <a:off x="3667279" y="4595309"/>
            <a:ext cx="1159190" cy="121307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Schedule link app</a:t>
            </a:r>
            <a:endParaRPr kumimoji="1" lang="ja-JP" altLang="en-US" sz="5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D31E027C-6A83-9BA3-86B1-19DFE84C7EA6}"/>
              </a:ext>
            </a:extLst>
          </p:cNvPr>
          <p:cNvSpPr/>
          <p:nvPr/>
        </p:nvSpPr>
        <p:spPr>
          <a:xfrm>
            <a:off x="3405190" y="6016443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Instruction priority calculation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(Update)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07D745B1-3792-CD3F-3A42-C178BDB25E7A}"/>
              </a:ext>
            </a:extLst>
          </p:cNvPr>
          <p:cNvCxnSpPr>
            <a:cxnSpLocks/>
            <a:stCxn id="55" idx="2"/>
            <a:endCxn id="13" idx="0"/>
          </p:cNvCxnSpPr>
          <p:nvPr/>
        </p:nvCxnSpPr>
        <p:spPr>
          <a:xfrm>
            <a:off x="4004309" y="5480494"/>
            <a:ext cx="5401" cy="535949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9AB9D0F1-7F74-7BF5-6437-B8CBFCD00C8B}"/>
              </a:ext>
            </a:extLst>
          </p:cNvPr>
          <p:cNvCxnSpPr>
            <a:cxnSpLocks/>
            <a:stCxn id="13" idx="2"/>
            <a:endCxn id="127" idx="0"/>
          </p:cNvCxnSpPr>
          <p:nvPr/>
        </p:nvCxnSpPr>
        <p:spPr>
          <a:xfrm flipH="1">
            <a:off x="4003951" y="6655578"/>
            <a:ext cx="5759" cy="447234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28793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25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3FE78F3C-50EF-4F7D-ACE8-E41ADE47135F}"/>
              </a:ext>
            </a:extLst>
          </p:cNvPr>
          <p:cNvSpPr/>
          <p:nvPr/>
        </p:nvSpPr>
        <p:spPr>
          <a:xfrm>
            <a:off x="401320" y="1345290"/>
            <a:ext cx="6117062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3896362-D50B-4437-9CEB-A41F86A579A7}"/>
              </a:ext>
            </a:extLst>
          </p:cNvPr>
          <p:cNvSpPr/>
          <p:nvPr/>
        </p:nvSpPr>
        <p:spPr>
          <a:xfrm>
            <a:off x="391160" y="1354538"/>
            <a:ext cx="1680041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 err="1">
                <a:solidFill>
                  <a:schemeClr val="tx1"/>
                </a:solidFill>
              </a:rPr>
              <a:t>DNPH</a:t>
            </a:r>
            <a:endParaRPr kumimoji="1" lang="en-US" altLang="ja-JP" sz="900" b="1" dirty="0">
              <a:solidFill>
                <a:schemeClr val="tx1"/>
              </a:solidFill>
            </a:endParaRP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DF0591AD-D482-41BC-BA15-322BB8CD403B}"/>
              </a:ext>
            </a:extLst>
          </p:cNvPr>
          <p:cNvCxnSpPr/>
          <p:nvPr/>
        </p:nvCxnSpPr>
        <p:spPr>
          <a:xfrm>
            <a:off x="2082796" y="1345290"/>
            <a:ext cx="0" cy="7836107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直線矢印コネクタ 132">
            <a:extLst>
              <a:ext uri="{FF2B5EF4-FFF2-40B4-BE49-F238E27FC236}">
                <a16:creationId xmlns:a16="http://schemas.microsoft.com/office/drawing/2014/main" id="{8D0A1713-C44E-4CCE-89CA-95AC7AB6D98E}"/>
              </a:ext>
            </a:extLst>
          </p:cNvPr>
          <p:cNvCxnSpPr>
            <a:cxnSpLocks/>
            <a:stCxn id="81" idx="2"/>
          </p:cNvCxnSpPr>
          <p:nvPr/>
        </p:nvCxnSpPr>
        <p:spPr>
          <a:xfrm>
            <a:off x="3466449" y="2506901"/>
            <a:ext cx="0" cy="391068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974FAD0D-052B-47D2-9258-02F896129E2B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4-1. Data linkage</a:t>
            </a:r>
          </a:p>
          <a:p>
            <a:r>
              <a:rPr kumimoji="1" lang="en-US" altLang="ja-JP" sz="1100" b="1" dirty="0"/>
              <a:t>4-1-3-2. E-Kanban data linkage Delete schedule</a:t>
            </a:r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D8D1790C-A30E-48AA-843A-648FED708622}"/>
              </a:ext>
            </a:extLst>
          </p:cNvPr>
          <p:cNvSpPr/>
          <p:nvPr/>
        </p:nvSpPr>
        <p:spPr>
          <a:xfrm>
            <a:off x="2092958" y="1353916"/>
            <a:ext cx="4425422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Pegasus</a:t>
            </a:r>
          </a:p>
        </p:txBody>
      </p:sp>
      <p:sp>
        <p:nvSpPr>
          <p:cNvPr id="81" name="正方形/長方形 80">
            <a:extLst>
              <a:ext uri="{FF2B5EF4-FFF2-40B4-BE49-F238E27FC236}">
                <a16:creationId xmlns:a16="http://schemas.microsoft.com/office/drawing/2014/main" id="{D1C2C215-6987-49D8-BCAA-EBD6DDBD5709}"/>
              </a:ext>
            </a:extLst>
          </p:cNvPr>
          <p:cNvSpPr/>
          <p:nvPr/>
        </p:nvSpPr>
        <p:spPr>
          <a:xfrm>
            <a:off x="2861929" y="1867766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Received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Production schedule data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53" name="フローチャート: 判断 52">
            <a:extLst>
              <a:ext uri="{FF2B5EF4-FFF2-40B4-BE49-F238E27FC236}">
                <a16:creationId xmlns:a16="http://schemas.microsoft.com/office/drawing/2014/main" id="{F8866DEE-1FF0-41EA-B938-0A043A5C3355}"/>
              </a:ext>
            </a:extLst>
          </p:cNvPr>
          <p:cNvSpPr/>
          <p:nvPr/>
        </p:nvSpPr>
        <p:spPr>
          <a:xfrm>
            <a:off x="2861463" y="2899690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File import error?</a:t>
            </a:r>
          </a:p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Yes / No</a:t>
            </a:r>
            <a:endParaRPr kumimoji="1" lang="ja-JP" altLang="en-US" sz="600" dirty="0">
              <a:solidFill>
                <a:schemeClr val="tx1"/>
              </a:solidFill>
            </a:endParaRPr>
          </a:p>
        </p:txBody>
      </p:sp>
      <p:cxnSp>
        <p:nvCxnSpPr>
          <p:cNvPr id="79" name="コネクタ: カギ線 78">
            <a:extLst>
              <a:ext uri="{FF2B5EF4-FFF2-40B4-BE49-F238E27FC236}">
                <a16:creationId xmlns:a16="http://schemas.microsoft.com/office/drawing/2014/main" id="{062E7843-694D-4C1D-91D2-269C15C2EFF2}"/>
              </a:ext>
            </a:extLst>
          </p:cNvPr>
          <p:cNvCxnSpPr>
            <a:cxnSpLocks/>
            <a:stCxn id="53" idx="2"/>
            <a:endCxn id="11" idx="3"/>
          </p:cNvCxnSpPr>
          <p:nvPr/>
        </p:nvCxnSpPr>
        <p:spPr>
          <a:xfrm rot="5400000">
            <a:off x="2898181" y="3205155"/>
            <a:ext cx="228330" cy="907274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正方形/長方形 91">
            <a:extLst>
              <a:ext uri="{FF2B5EF4-FFF2-40B4-BE49-F238E27FC236}">
                <a16:creationId xmlns:a16="http://schemas.microsoft.com/office/drawing/2014/main" id="{E3E32C88-1CA7-4323-B406-E41AEB6534F9}"/>
              </a:ext>
            </a:extLst>
          </p:cNvPr>
          <p:cNvSpPr/>
          <p:nvPr/>
        </p:nvSpPr>
        <p:spPr>
          <a:xfrm>
            <a:off x="2720695" y="3503317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93" name="正方形/長方形 92">
            <a:extLst>
              <a:ext uri="{FF2B5EF4-FFF2-40B4-BE49-F238E27FC236}">
                <a16:creationId xmlns:a16="http://schemas.microsoft.com/office/drawing/2014/main" id="{86975AB4-ED01-4020-8D16-984E1F6E96E2}"/>
              </a:ext>
            </a:extLst>
          </p:cNvPr>
          <p:cNvSpPr/>
          <p:nvPr/>
        </p:nvSpPr>
        <p:spPr>
          <a:xfrm>
            <a:off x="4055818" y="3798310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No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cxnSp>
        <p:nvCxnSpPr>
          <p:cNvPr id="61" name="コネクタ: カギ線 60">
            <a:extLst>
              <a:ext uri="{FF2B5EF4-FFF2-40B4-BE49-F238E27FC236}">
                <a16:creationId xmlns:a16="http://schemas.microsoft.com/office/drawing/2014/main" id="{5286A1F5-DE6B-468E-8AF0-3C05F5F58DD9}"/>
              </a:ext>
            </a:extLst>
          </p:cNvPr>
          <p:cNvCxnSpPr>
            <a:cxnSpLocks/>
            <a:stCxn id="53" idx="2"/>
            <a:endCxn id="50" idx="0"/>
          </p:cNvCxnSpPr>
          <p:nvPr/>
        </p:nvCxnSpPr>
        <p:spPr>
          <a:xfrm rot="16200000" flipH="1">
            <a:off x="3505812" y="3504798"/>
            <a:ext cx="458310" cy="537968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F051614-5719-85F6-C6FC-A073A100D7D0}"/>
              </a:ext>
            </a:extLst>
          </p:cNvPr>
          <p:cNvSpPr/>
          <p:nvPr/>
        </p:nvSpPr>
        <p:spPr>
          <a:xfrm>
            <a:off x="637814" y="1868638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Linkage of production schedule data for the day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5A9EB8F7-AA44-3B71-1A59-7FB7A01223F2}"/>
              </a:ext>
            </a:extLst>
          </p:cNvPr>
          <p:cNvCxnSpPr>
            <a:cxnSpLocks/>
            <a:stCxn id="4" idx="3"/>
            <a:endCxn id="81" idx="1"/>
          </p:cNvCxnSpPr>
          <p:nvPr/>
        </p:nvCxnSpPr>
        <p:spPr>
          <a:xfrm flipV="1">
            <a:off x="1846854" y="2187334"/>
            <a:ext cx="1015075" cy="872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A00E518-B6CC-A85D-E733-C1CD43243B33}"/>
              </a:ext>
            </a:extLst>
          </p:cNvPr>
          <p:cNvSpPr/>
          <p:nvPr/>
        </p:nvSpPr>
        <p:spPr>
          <a:xfrm>
            <a:off x="1578475" y="3590522"/>
            <a:ext cx="980234" cy="36486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Check error details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2" name="フローチャート: 判断 21">
            <a:extLst>
              <a:ext uri="{FF2B5EF4-FFF2-40B4-BE49-F238E27FC236}">
                <a16:creationId xmlns:a16="http://schemas.microsoft.com/office/drawing/2014/main" id="{404ECE48-2B08-0DC5-5E45-6AA6035D24D5}"/>
              </a:ext>
            </a:extLst>
          </p:cNvPr>
          <p:cNvSpPr/>
          <p:nvPr/>
        </p:nvSpPr>
        <p:spPr>
          <a:xfrm>
            <a:off x="484190" y="2940244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Modification required</a:t>
            </a:r>
          </a:p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Yes / No</a:t>
            </a:r>
            <a:endParaRPr kumimoji="1" lang="ja-JP" altLang="en-US" sz="600" dirty="0">
              <a:solidFill>
                <a:schemeClr val="tx1"/>
              </a:solidFill>
            </a:endParaRPr>
          </a:p>
        </p:txBody>
      </p:sp>
      <p:cxnSp>
        <p:nvCxnSpPr>
          <p:cNvPr id="23" name="コネクタ: カギ線 22">
            <a:extLst>
              <a:ext uri="{FF2B5EF4-FFF2-40B4-BE49-F238E27FC236}">
                <a16:creationId xmlns:a16="http://schemas.microsoft.com/office/drawing/2014/main" id="{E2740A6D-6FFB-2759-12C8-E9D1212967AC}"/>
              </a:ext>
            </a:extLst>
          </p:cNvPr>
          <p:cNvCxnSpPr>
            <a:cxnSpLocks/>
            <a:stCxn id="11" idx="1"/>
            <a:endCxn id="22" idx="2"/>
          </p:cNvCxnSpPr>
          <p:nvPr/>
        </p:nvCxnSpPr>
        <p:spPr>
          <a:xfrm rot="10800000">
            <a:off x="1088711" y="3585181"/>
            <a:ext cx="489765" cy="187776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B1FBC527-7691-790A-3F09-A78EA9057722}"/>
              </a:ext>
            </a:extLst>
          </p:cNvPr>
          <p:cNvSpPr/>
          <p:nvPr/>
        </p:nvSpPr>
        <p:spPr>
          <a:xfrm>
            <a:off x="1835657" y="2690646"/>
            <a:ext cx="980234" cy="36486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BK file manual import (*1)(*2)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28" name="コネクタ: カギ線 27">
            <a:extLst>
              <a:ext uri="{FF2B5EF4-FFF2-40B4-BE49-F238E27FC236}">
                <a16:creationId xmlns:a16="http://schemas.microsoft.com/office/drawing/2014/main" id="{5019A113-EF43-2F40-BB59-4F2DC52717A2}"/>
              </a:ext>
            </a:extLst>
          </p:cNvPr>
          <p:cNvCxnSpPr>
            <a:cxnSpLocks/>
            <a:stCxn id="22" idx="0"/>
            <a:endCxn id="27" idx="1"/>
          </p:cNvCxnSpPr>
          <p:nvPr/>
        </p:nvCxnSpPr>
        <p:spPr>
          <a:xfrm rot="5400000" flipH="1" flipV="1">
            <a:off x="1428602" y="2533190"/>
            <a:ext cx="67163" cy="746947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コネクタ: カギ線 32">
            <a:extLst>
              <a:ext uri="{FF2B5EF4-FFF2-40B4-BE49-F238E27FC236}">
                <a16:creationId xmlns:a16="http://schemas.microsoft.com/office/drawing/2014/main" id="{AF6BF69C-14FD-4DBE-21EC-FF0FFD8BEA3B}"/>
              </a:ext>
            </a:extLst>
          </p:cNvPr>
          <p:cNvCxnSpPr>
            <a:cxnSpLocks/>
            <a:stCxn id="27" idx="3"/>
            <a:endCxn id="35" idx="2"/>
          </p:cNvCxnSpPr>
          <p:nvPr/>
        </p:nvCxnSpPr>
        <p:spPr>
          <a:xfrm flipV="1">
            <a:off x="2815891" y="2654492"/>
            <a:ext cx="621429" cy="218589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楕円 34">
            <a:extLst>
              <a:ext uri="{FF2B5EF4-FFF2-40B4-BE49-F238E27FC236}">
                <a16:creationId xmlns:a16="http://schemas.microsoft.com/office/drawing/2014/main" id="{B7195886-F98A-BFC7-DB33-439FB927B887}"/>
              </a:ext>
            </a:extLst>
          </p:cNvPr>
          <p:cNvSpPr/>
          <p:nvPr/>
        </p:nvSpPr>
        <p:spPr>
          <a:xfrm>
            <a:off x="3437320" y="2625596"/>
            <a:ext cx="57791" cy="57791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cxnSp>
        <p:nvCxnSpPr>
          <p:cNvPr id="41" name="コネクタ: カギ線 40">
            <a:extLst>
              <a:ext uri="{FF2B5EF4-FFF2-40B4-BE49-F238E27FC236}">
                <a16:creationId xmlns:a16="http://schemas.microsoft.com/office/drawing/2014/main" id="{1185D96B-0BFC-1AA4-7B44-F1F9C8BBB57B}"/>
              </a:ext>
            </a:extLst>
          </p:cNvPr>
          <p:cNvCxnSpPr>
            <a:cxnSpLocks/>
            <a:stCxn id="22" idx="0"/>
            <a:endCxn id="4" idx="2"/>
          </p:cNvCxnSpPr>
          <p:nvPr/>
        </p:nvCxnSpPr>
        <p:spPr>
          <a:xfrm rot="5400000" flipH="1" flipV="1">
            <a:off x="949287" y="2647197"/>
            <a:ext cx="432471" cy="153624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5C64905D-BB1F-9308-3775-91719A1A1247}"/>
              </a:ext>
            </a:extLst>
          </p:cNvPr>
          <p:cNvSpPr/>
          <p:nvPr/>
        </p:nvSpPr>
        <p:spPr>
          <a:xfrm>
            <a:off x="696116" y="2628383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BFC1FCFC-2273-E5B9-5D27-E0DA25A116E9}"/>
              </a:ext>
            </a:extLst>
          </p:cNvPr>
          <p:cNvSpPr/>
          <p:nvPr/>
        </p:nvSpPr>
        <p:spPr>
          <a:xfrm>
            <a:off x="1271405" y="2669466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No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E0A3B6EC-A360-CA11-1061-92CB1BF643C7}"/>
              </a:ext>
            </a:extLst>
          </p:cNvPr>
          <p:cNvSpPr/>
          <p:nvPr/>
        </p:nvSpPr>
        <p:spPr>
          <a:xfrm>
            <a:off x="3399431" y="4002937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Checking the linked data</a:t>
            </a:r>
          </a:p>
          <a:p>
            <a:pPr algn="ctr"/>
            <a:r>
              <a:rPr kumimoji="1" lang="en-US" altLang="ja-JP" sz="800" dirty="0">
                <a:solidFill>
                  <a:srgbClr val="FF0000"/>
                </a:solidFill>
              </a:rPr>
              <a:t>Turn on schedule deletion</a:t>
            </a:r>
            <a:endParaRPr kumimoji="1" lang="ja-JP" altLang="en-US" sz="800" dirty="0">
              <a:solidFill>
                <a:srgbClr val="FF0000"/>
              </a:solidFill>
            </a:endParaRPr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ED832273-C21F-E69A-E3AA-E56DF06AF994}"/>
              </a:ext>
            </a:extLst>
          </p:cNvPr>
          <p:cNvSpPr/>
          <p:nvPr/>
        </p:nvSpPr>
        <p:spPr>
          <a:xfrm>
            <a:off x="441897" y="6034740"/>
            <a:ext cx="2586852" cy="105747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600" dirty="0">
                <a:solidFill>
                  <a:schemeClr val="tx1"/>
                </a:solidFill>
              </a:rPr>
              <a:t>*1 If there is an import error, set an error flag. Since the import completion flag is not set, it is possible to import the same Serial no / Parts no.</a:t>
            </a:r>
          </a:p>
          <a:p>
            <a:endParaRPr kumimoji="1" lang="en-US" altLang="ja-JP" sz="600" dirty="0">
              <a:solidFill>
                <a:schemeClr val="tx1"/>
              </a:solidFill>
            </a:endParaRPr>
          </a:p>
          <a:p>
            <a:r>
              <a:rPr kumimoji="1" lang="en-US" altLang="ja-JP" sz="600" dirty="0">
                <a:solidFill>
                  <a:schemeClr val="tx1"/>
                </a:solidFill>
              </a:rPr>
              <a:t>*2 After importing, backup files are stored in the “Normal folder" and the “Error folder".</a:t>
            </a:r>
          </a:p>
          <a:p>
            <a:endParaRPr kumimoji="1" lang="en-US" altLang="ja-JP" sz="600" dirty="0">
              <a:solidFill>
                <a:schemeClr val="tx1"/>
              </a:solidFill>
            </a:endParaRPr>
          </a:p>
          <a:p>
            <a:r>
              <a:rPr kumimoji="1" lang="en-US" altLang="ja-JP" sz="600" dirty="0">
                <a:solidFill>
                  <a:schemeClr val="tx1"/>
                </a:solidFill>
              </a:rPr>
              <a:t>*3 Allow deletion of linked data. Limited to data before Working status.</a:t>
            </a:r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55" name="フローチャート: 判断 54">
            <a:extLst>
              <a:ext uri="{FF2B5EF4-FFF2-40B4-BE49-F238E27FC236}">
                <a16:creationId xmlns:a16="http://schemas.microsoft.com/office/drawing/2014/main" id="{65DEF58E-3881-B461-1C91-5D7071C7B27E}"/>
              </a:ext>
            </a:extLst>
          </p:cNvPr>
          <p:cNvSpPr/>
          <p:nvPr/>
        </p:nvSpPr>
        <p:spPr>
          <a:xfrm>
            <a:off x="3399789" y="4835557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Should it be removed or not? (*3)</a:t>
            </a:r>
          </a:p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Yes / No</a:t>
            </a:r>
            <a:endParaRPr kumimoji="1" lang="ja-JP" altLang="en-US" sz="600" dirty="0">
              <a:solidFill>
                <a:schemeClr val="tx1"/>
              </a:solidFill>
            </a:endParaRPr>
          </a:p>
        </p:txBody>
      </p:sp>
      <p:cxnSp>
        <p:nvCxnSpPr>
          <p:cNvPr id="56" name="コネクタ: カギ線 55">
            <a:extLst>
              <a:ext uri="{FF2B5EF4-FFF2-40B4-BE49-F238E27FC236}">
                <a16:creationId xmlns:a16="http://schemas.microsoft.com/office/drawing/2014/main" id="{630BD62A-17B3-B96D-9928-55554B0AEDB3}"/>
              </a:ext>
            </a:extLst>
          </p:cNvPr>
          <p:cNvCxnSpPr>
            <a:cxnSpLocks/>
            <a:stCxn id="55" idx="1"/>
            <a:endCxn id="63" idx="3"/>
          </p:cNvCxnSpPr>
          <p:nvPr/>
        </p:nvCxnSpPr>
        <p:spPr>
          <a:xfrm rot="10800000">
            <a:off x="1179363" y="3787102"/>
            <a:ext cx="2220426" cy="1370925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楕円 62">
            <a:extLst>
              <a:ext uri="{FF2B5EF4-FFF2-40B4-BE49-F238E27FC236}">
                <a16:creationId xmlns:a16="http://schemas.microsoft.com/office/drawing/2014/main" id="{BF0C3394-25C4-7DA8-94AE-039B53C75398}"/>
              </a:ext>
            </a:extLst>
          </p:cNvPr>
          <p:cNvSpPr/>
          <p:nvPr/>
        </p:nvSpPr>
        <p:spPr>
          <a:xfrm>
            <a:off x="1170900" y="3737773"/>
            <a:ext cx="57791" cy="57791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cxnSp>
        <p:nvCxnSpPr>
          <p:cNvPr id="71" name="コネクタ: カギ線 70">
            <a:extLst>
              <a:ext uri="{FF2B5EF4-FFF2-40B4-BE49-F238E27FC236}">
                <a16:creationId xmlns:a16="http://schemas.microsoft.com/office/drawing/2014/main" id="{425D791D-87B9-D1F7-4BD5-A932F93C927A}"/>
              </a:ext>
            </a:extLst>
          </p:cNvPr>
          <p:cNvCxnSpPr>
            <a:cxnSpLocks/>
            <a:stCxn id="50" idx="2"/>
            <a:endCxn id="55" idx="0"/>
          </p:cNvCxnSpPr>
          <p:nvPr/>
        </p:nvCxnSpPr>
        <p:spPr>
          <a:xfrm rot="16200000" flipH="1">
            <a:off x="3907388" y="4738635"/>
            <a:ext cx="193485" cy="358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正方形/長方形 75">
            <a:extLst>
              <a:ext uri="{FF2B5EF4-FFF2-40B4-BE49-F238E27FC236}">
                <a16:creationId xmlns:a16="http://schemas.microsoft.com/office/drawing/2014/main" id="{DA0A1053-8AF2-D960-3A21-28E2328E9CDE}"/>
              </a:ext>
            </a:extLst>
          </p:cNvPr>
          <p:cNvSpPr/>
          <p:nvPr/>
        </p:nvSpPr>
        <p:spPr>
          <a:xfrm>
            <a:off x="2936920" y="4906425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77" name="正方形/長方形 76">
            <a:extLst>
              <a:ext uri="{FF2B5EF4-FFF2-40B4-BE49-F238E27FC236}">
                <a16:creationId xmlns:a16="http://schemas.microsoft.com/office/drawing/2014/main" id="{A519CE05-86F9-B391-7538-666CF12E59A1}"/>
              </a:ext>
            </a:extLst>
          </p:cNvPr>
          <p:cNvSpPr/>
          <p:nvPr/>
        </p:nvSpPr>
        <p:spPr>
          <a:xfrm>
            <a:off x="4132624" y="5359841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No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B993003-EC4D-D8C7-D361-4AB22A36088F}"/>
              </a:ext>
            </a:extLst>
          </p:cNvPr>
          <p:cNvSpPr/>
          <p:nvPr/>
        </p:nvSpPr>
        <p:spPr>
          <a:xfrm>
            <a:off x="1356737" y="4975590"/>
            <a:ext cx="980234" cy="36486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Remove data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8" name="TextBox 18">
            <a:extLst>
              <a:ext uri="{FF2B5EF4-FFF2-40B4-BE49-F238E27FC236}">
                <a16:creationId xmlns:a16="http://schemas.microsoft.com/office/drawing/2014/main" id="{E6526A34-1F89-6A3B-C2E9-88502E495BAD}"/>
              </a:ext>
            </a:extLst>
          </p:cNvPr>
          <p:cNvSpPr txBox="1"/>
          <p:nvPr/>
        </p:nvSpPr>
        <p:spPr>
          <a:xfrm>
            <a:off x="4128647" y="1873026"/>
            <a:ext cx="2352001" cy="132343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eaLnBrk="1" hangingPunct="1"/>
            <a:r>
              <a:rPr lang="en-PH" altLang="ja-JP" sz="800" dirty="0">
                <a:latin typeface="Arial 本文"/>
                <a:ea typeface="Meiryo UI" panose="020B0604030504040204" pitchFamily="34" charset="-128"/>
              </a:rPr>
              <a:t>Data To Be Utilize</a:t>
            </a:r>
          </a:p>
          <a:p>
            <a:pPr eaLnBrk="1" hangingPunct="1"/>
            <a:r>
              <a:rPr lang="en-PH" altLang="ja-JP" sz="800" dirty="0">
                <a:latin typeface="Arial 本文"/>
                <a:ea typeface="Meiryo UI" panose="020B0604030504040204" pitchFamily="34" charset="-128"/>
              </a:rPr>
              <a:t> &lt;Sample&gt;</a:t>
            </a:r>
          </a:p>
          <a:p>
            <a:pPr marL="228600" indent="-228600" eaLnBrk="1" hangingPunct="1">
              <a:buAutoNum type="arabicPeriod"/>
            </a:pPr>
            <a:r>
              <a:rPr lang="en-PH" altLang="ja-JP" sz="800" dirty="0">
                <a:latin typeface="Arial 本文"/>
                <a:ea typeface="Meiryo UI" panose="020B0604030504040204" pitchFamily="34" charset="-128"/>
              </a:rPr>
              <a:t>Line - FA6</a:t>
            </a:r>
          </a:p>
          <a:p>
            <a:pPr marL="228600" indent="-228600" eaLnBrk="1" hangingPunct="1">
              <a:buAutoNum type="arabicPeriod"/>
            </a:pPr>
            <a:r>
              <a:rPr lang="en-PH" altLang="ja-JP" sz="800" dirty="0">
                <a:latin typeface="Arial 本文"/>
                <a:ea typeface="Meiryo UI" panose="020B0604030504040204" pitchFamily="34" charset="-128"/>
              </a:rPr>
              <a:t>Model - 3M0A</a:t>
            </a:r>
          </a:p>
          <a:p>
            <a:pPr marL="228600" indent="-228600" eaLnBrk="1" hangingPunct="1">
              <a:buAutoNum type="arabicPeriod"/>
            </a:pPr>
            <a:r>
              <a:rPr lang="en-PH" altLang="ja-JP" sz="800" dirty="0">
                <a:latin typeface="Arial 本文"/>
                <a:ea typeface="Meiryo UI" panose="020B0604030504040204" pitchFamily="34" charset="-128"/>
              </a:rPr>
              <a:t>Part Number - PH257580-5854</a:t>
            </a:r>
          </a:p>
          <a:p>
            <a:pPr marL="228600" indent="-228600" eaLnBrk="1" hangingPunct="1">
              <a:buAutoNum type="arabicPeriod"/>
            </a:pPr>
            <a:r>
              <a:rPr lang="en-PH" altLang="ja-JP" sz="800" dirty="0">
                <a:latin typeface="Arial 本文"/>
                <a:ea typeface="Meiryo UI" panose="020B0604030504040204" pitchFamily="34" charset="-128"/>
              </a:rPr>
              <a:t>Lot Size/</a:t>
            </a:r>
            <a:r>
              <a:rPr lang="en-PH" altLang="ja-JP" sz="800" dirty="0" err="1">
                <a:latin typeface="Arial 本文"/>
                <a:ea typeface="Meiryo UI" panose="020B0604030504040204" pitchFamily="34" charset="-128"/>
              </a:rPr>
              <a:t>Qty</a:t>
            </a:r>
            <a:r>
              <a:rPr lang="en-PH" altLang="ja-JP" sz="800" dirty="0">
                <a:latin typeface="Arial 本文"/>
                <a:ea typeface="Meiryo UI" panose="020B0604030504040204" pitchFamily="34" charset="-128"/>
              </a:rPr>
              <a:t> – 30</a:t>
            </a:r>
          </a:p>
          <a:p>
            <a:pPr marL="228600" indent="-228600" eaLnBrk="1" hangingPunct="1">
              <a:buAutoNum type="arabicPeriod"/>
            </a:pPr>
            <a:r>
              <a:rPr lang="en-PH" altLang="ja-JP" sz="800" dirty="0">
                <a:latin typeface="Arial 本文"/>
                <a:ea typeface="Meiryo UI" panose="020B0604030504040204" pitchFamily="34" charset="-128"/>
              </a:rPr>
              <a:t>Pushcart Lot - 10</a:t>
            </a:r>
          </a:p>
          <a:p>
            <a:pPr marL="228600" indent="-228600" eaLnBrk="1" hangingPunct="1">
              <a:buAutoNum type="arabicPeriod"/>
            </a:pPr>
            <a:r>
              <a:rPr lang="en-PH" altLang="ja-JP" sz="800" dirty="0">
                <a:latin typeface="Arial 本文"/>
                <a:ea typeface="Meiryo UI" panose="020B0604030504040204" pitchFamily="34" charset="-128"/>
              </a:rPr>
              <a:t>Sending Date – 2023-07-06</a:t>
            </a:r>
          </a:p>
          <a:p>
            <a:pPr marL="228600" indent="-228600" eaLnBrk="1" hangingPunct="1">
              <a:buAutoNum type="arabicPeriod"/>
            </a:pPr>
            <a:r>
              <a:rPr lang="en-PH" altLang="ja-JP" sz="800" dirty="0">
                <a:latin typeface="Arial 本文"/>
                <a:ea typeface="Meiryo UI" panose="020B0604030504040204" pitchFamily="34" charset="-128"/>
              </a:rPr>
              <a:t>Sending Time – 04:30:00</a:t>
            </a:r>
          </a:p>
          <a:p>
            <a:pPr marL="228600" indent="-228600" eaLnBrk="1" hangingPunct="1">
              <a:buAutoNum type="arabicPeriod"/>
            </a:pPr>
            <a:r>
              <a:rPr lang="en-PH" altLang="ja-JP" sz="800" dirty="0">
                <a:latin typeface="Arial 本文"/>
                <a:ea typeface="Meiryo UI" panose="020B0604030504040204" pitchFamily="34" charset="-128"/>
              </a:rPr>
              <a:t>Production Time – 08:30 – 9:00 AM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F7393E5-AB69-6A10-63A6-607A7971245F}"/>
              </a:ext>
            </a:extLst>
          </p:cNvPr>
          <p:cNvSpPr/>
          <p:nvPr/>
        </p:nvSpPr>
        <p:spPr>
          <a:xfrm>
            <a:off x="3667279" y="4595309"/>
            <a:ext cx="1159190" cy="121307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Schedule link app</a:t>
            </a:r>
            <a:endParaRPr kumimoji="1" lang="ja-JP" altLang="en-US" sz="5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DB9491D5-582B-F7CE-0D4D-28D51D472078}"/>
              </a:ext>
            </a:extLst>
          </p:cNvPr>
          <p:cNvSpPr/>
          <p:nvPr/>
        </p:nvSpPr>
        <p:spPr>
          <a:xfrm>
            <a:off x="3653432" y="7102812"/>
            <a:ext cx="701037" cy="293273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Finish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B222D901-2DEF-DDF2-468D-D0A0AC4A8847}"/>
              </a:ext>
            </a:extLst>
          </p:cNvPr>
          <p:cNvSpPr/>
          <p:nvPr/>
        </p:nvSpPr>
        <p:spPr>
          <a:xfrm>
            <a:off x="3405190" y="6016443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Instruction priority calculation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(Update)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8EAE9661-95C3-80DB-6A49-A92384340A99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4004309" y="5480494"/>
            <a:ext cx="5401" cy="535949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CEF82B24-949E-E3E8-5EB8-E69C307526EF}"/>
              </a:ext>
            </a:extLst>
          </p:cNvPr>
          <p:cNvCxnSpPr>
            <a:cxnSpLocks/>
            <a:stCxn id="13" idx="2"/>
            <a:endCxn id="12" idx="0"/>
          </p:cNvCxnSpPr>
          <p:nvPr/>
        </p:nvCxnSpPr>
        <p:spPr>
          <a:xfrm flipH="1">
            <a:off x="4003951" y="6655578"/>
            <a:ext cx="5759" cy="447234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74749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26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3FE78F3C-50EF-4F7D-ACE8-E41ADE47135F}"/>
              </a:ext>
            </a:extLst>
          </p:cNvPr>
          <p:cNvSpPr/>
          <p:nvPr/>
        </p:nvSpPr>
        <p:spPr>
          <a:xfrm>
            <a:off x="401320" y="1345290"/>
            <a:ext cx="6117062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3896362-D50B-4437-9CEB-A41F86A579A7}"/>
              </a:ext>
            </a:extLst>
          </p:cNvPr>
          <p:cNvSpPr/>
          <p:nvPr/>
        </p:nvSpPr>
        <p:spPr>
          <a:xfrm>
            <a:off x="391160" y="1354538"/>
            <a:ext cx="1680041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 err="1">
                <a:solidFill>
                  <a:schemeClr val="tx1"/>
                </a:solidFill>
              </a:rPr>
              <a:t>DNPH</a:t>
            </a:r>
            <a:endParaRPr kumimoji="1" lang="en-US" altLang="ja-JP" sz="900" b="1" dirty="0">
              <a:solidFill>
                <a:schemeClr val="tx1"/>
              </a:solidFill>
            </a:endParaRP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DF0591AD-D482-41BC-BA15-322BB8CD403B}"/>
              </a:ext>
            </a:extLst>
          </p:cNvPr>
          <p:cNvCxnSpPr/>
          <p:nvPr/>
        </p:nvCxnSpPr>
        <p:spPr>
          <a:xfrm>
            <a:off x="2082796" y="1345290"/>
            <a:ext cx="0" cy="7836107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直線矢印コネクタ 132">
            <a:extLst>
              <a:ext uri="{FF2B5EF4-FFF2-40B4-BE49-F238E27FC236}">
                <a16:creationId xmlns:a16="http://schemas.microsoft.com/office/drawing/2014/main" id="{8D0A1713-C44E-4CCE-89CA-95AC7AB6D98E}"/>
              </a:ext>
            </a:extLst>
          </p:cNvPr>
          <p:cNvCxnSpPr>
            <a:cxnSpLocks/>
            <a:stCxn id="81" idx="2"/>
          </p:cNvCxnSpPr>
          <p:nvPr/>
        </p:nvCxnSpPr>
        <p:spPr>
          <a:xfrm>
            <a:off x="3466449" y="2506901"/>
            <a:ext cx="0" cy="391068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974FAD0D-052B-47D2-9258-02F896129E2B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4-1. Data linkage</a:t>
            </a:r>
          </a:p>
          <a:p>
            <a:r>
              <a:rPr kumimoji="1" lang="en-US" altLang="ja-JP" sz="1100" b="1" dirty="0"/>
              <a:t>4-1-4-1. E-Log System data linkage registration schedule</a:t>
            </a:r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D8D1790C-A30E-48AA-843A-648FED708622}"/>
              </a:ext>
            </a:extLst>
          </p:cNvPr>
          <p:cNvSpPr/>
          <p:nvPr/>
        </p:nvSpPr>
        <p:spPr>
          <a:xfrm>
            <a:off x="2092958" y="1353916"/>
            <a:ext cx="4425422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Pegasus</a:t>
            </a:r>
          </a:p>
        </p:txBody>
      </p:sp>
      <p:sp>
        <p:nvSpPr>
          <p:cNvPr id="81" name="正方形/長方形 80">
            <a:extLst>
              <a:ext uri="{FF2B5EF4-FFF2-40B4-BE49-F238E27FC236}">
                <a16:creationId xmlns:a16="http://schemas.microsoft.com/office/drawing/2014/main" id="{D1C2C215-6987-49D8-BCAA-EBD6DDBD5709}"/>
              </a:ext>
            </a:extLst>
          </p:cNvPr>
          <p:cNvSpPr/>
          <p:nvPr/>
        </p:nvSpPr>
        <p:spPr>
          <a:xfrm>
            <a:off x="2861929" y="1867766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Received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Production schedule data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53" name="フローチャート: 判断 52">
            <a:extLst>
              <a:ext uri="{FF2B5EF4-FFF2-40B4-BE49-F238E27FC236}">
                <a16:creationId xmlns:a16="http://schemas.microsoft.com/office/drawing/2014/main" id="{F8866DEE-1FF0-41EA-B938-0A043A5C3355}"/>
              </a:ext>
            </a:extLst>
          </p:cNvPr>
          <p:cNvSpPr/>
          <p:nvPr/>
        </p:nvSpPr>
        <p:spPr>
          <a:xfrm>
            <a:off x="2861463" y="2899690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File import error?</a:t>
            </a:r>
          </a:p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Yes / No</a:t>
            </a:r>
            <a:endParaRPr kumimoji="1" lang="ja-JP" altLang="en-US" sz="600" dirty="0">
              <a:solidFill>
                <a:schemeClr val="tx1"/>
              </a:solidFill>
            </a:endParaRPr>
          </a:p>
        </p:txBody>
      </p:sp>
      <p:cxnSp>
        <p:nvCxnSpPr>
          <p:cNvPr id="79" name="コネクタ: カギ線 78">
            <a:extLst>
              <a:ext uri="{FF2B5EF4-FFF2-40B4-BE49-F238E27FC236}">
                <a16:creationId xmlns:a16="http://schemas.microsoft.com/office/drawing/2014/main" id="{062E7843-694D-4C1D-91D2-269C15C2EFF2}"/>
              </a:ext>
            </a:extLst>
          </p:cNvPr>
          <p:cNvCxnSpPr>
            <a:cxnSpLocks/>
            <a:stCxn id="53" idx="2"/>
            <a:endCxn id="11" idx="3"/>
          </p:cNvCxnSpPr>
          <p:nvPr/>
        </p:nvCxnSpPr>
        <p:spPr>
          <a:xfrm rot="5400000">
            <a:off x="2898181" y="3205155"/>
            <a:ext cx="228330" cy="907274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正方形/長方形 91">
            <a:extLst>
              <a:ext uri="{FF2B5EF4-FFF2-40B4-BE49-F238E27FC236}">
                <a16:creationId xmlns:a16="http://schemas.microsoft.com/office/drawing/2014/main" id="{E3E32C88-1CA7-4323-B406-E41AEB6534F9}"/>
              </a:ext>
            </a:extLst>
          </p:cNvPr>
          <p:cNvSpPr/>
          <p:nvPr/>
        </p:nvSpPr>
        <p:spPr>
          <a:xfrm>
            <a:off x="2720695" y="3503317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93" name="正方形/長方形 92">
            <a:extLst>
              <a:ext uri="{FF2B5EF4-FFF2-40B4-BE49-F238E27FC236}">
                <a16:creationId xmlns:a16="http://schemas.microsoft.com/office/drawing/2014/main" id="{86975AB4-ED01-4020-8D16-984E1F6E96E2}"/>
              </a:ext>
            </a:extLst>
          </p:cNvPr>
          <p:cNvSpPr/>
          <p:nvPr/>
        </p:nvSpPr>
        <p:spPr>
          <a:xfrm>
            <a:off x="4055818" y="3798310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No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cxnSp>
        <p:nvCxnSpPr>
          <p:cNvPr id="61" name="コネクタ: カギ線 60">
            <a:extLst>
              <a:ext uri="{FF2B5EF4-FFF2-40B4-BE49-F238E27FC236}">
                <a16:creationId xmlns:a16="http://schemas.microsoft.com/office/drawing/2014/main" id="{5286A1F5-DE6B-468E-8AF0-3C05F5F58DD9}"/>
              </a:ext>
            </a:extLst>
          </p:cNvPr>
          <p:cNvCxnSpPr>
            <a:cxnSpLocks/>
            <a:stCxn id="53" idx="2"/>
            <a:endCxn id="50" idx="0"/>
          </p:cNvCxnSpPr>
          <p:nvPr/>
        </p:nvCxnSpPr>
        <p:spPr>
          <a:xfrm rot="16200000" flipH="1">
            <a:off x="3505812" y="3504798"/>
            <a:ext cx="458310" cy="537968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F051614-5719-85F6-C6FC-A073A100D7D0}"/>
              </a:ext>
            </a:extLst>
          </p:cNvPr>
          <p:cNvSpPr/>
          <p:nvPr/>
        </p:nvSpPr>
        <p:spPr>
          <a:xfrm>
            <a:off x="637814" y="1868638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Linkage of production schedule data for the day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5A9EB8F7-AA44-3B71-1A59-7FB7A01223F2}"/>
              </a:ext>
            </a:extLst>
          </p:cNvPr>
          <p:cNvCxnSpPr>
            <a:cxnSpLocks/>
            <a:stCxn id="4" idx="3"/>
            <a:endCxn id="81" idx="1"/>
          </p:cNvCxnSpPr>
          <p:nvPr/>
        </p:nvCxnSpPr>
        <p:spPr>
          <a:xfrm flipV="1">
            <a:off x="1846854" y="2187334"/>
            <a:ext cx="1015075" cy="872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A00E518-B6CC-A85D-E733-C1CD43243B33}"/>
              </a:ext>
            </a:extLst>
          </p:cNvPr>
          <p:cNvSpPr/>
          <p:nvPr/>
        </p:nvSpPr>
        <p:spPr>
          <a:xfrm>
            <a:off x="1578475" y="3590522"/>
            <a:ext cx="980234" cy="36486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Check error details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2" name="フローチャート: 判断 21">
            <a:extLst>
              <a:ext uri="{FF2B5EF4-FFF2-40B4-BE49-F238E27FC236}">
                <a16:creationId xmlns:a16="http://schemas.microsoft.com/office/drawing/2014/main" id="{404ECE48-2B08-0DC5-5E45-6AA6035D24D5}"/>
              </a:ext>
            </a:extLst>
          </p:cNvPr>
          <p:cNvSpPr/>
          <p:nvPr/>
        </p:nvSpPr>
        <p:spPr>
          <a:xfrm>
            <a:off x="484190" y="2940244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Modification required</a:t>
            </a:r>
          </a:p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Yes / No</a:t>
            </a:r>
            <a:endParaRPr kumimoji="1" lang="ja-JP" altLang="en-US" sz="600" dirty="0">
              <a:solidFill>
                <a:schemeClr val="tx1"/>
              </a:solidFill>
            </a:endParaRPr>
          </a:p>
        </p:txBody>
      </p:sp>
      <p:cxnSp>
        <p:nvCxnSpPr>
          <p:cNvPr id="23" name="コネクタ: カギ線 22">
            <a:extLst>
              <a:ext uri="{FF2B5EF4-FFF2-40B4-BE49-F238E27FC236}">
                <a16:creationId xmlns:a16="http://schemas.microsoft.com/office/drawing/2014/main" id="{E2740A6D-6FFB-2759-12C8-E9D1212967AC}"/>
              </a:ext>
            </a:extLst>
          </p:cNvPr>
          <p:cNvCxnSpPr>
            <a:cxnSpLocks/>
            <a:stCxn id="11" idx="1"/>
            <a:endCxn id="22" idx="2"/>
          </p:cNvCxnSpPr>
          <p:nvPr/>
        </p:nvCxnSpPr>
        <p:spPr>
          <a:xfrm rot="10800000">
            <a:off x="1088711" y="3585181"/>
            <a:ext cx="489765" cy="187776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B1FBC527-7691-790A-3F09-A78EA9057722}"/>
              </a:ext>
            </a:extLst>
          </p:cNvPr>
          <p:cNvSpPr/>
          <p:nvPr/>
        </p:nvSpPr>
        <p:spPr>
          <a:xfrm>
            <a:off x="1835657" y="2690646"/>
            <a:ext cx="980234" cy="36486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BK file manual import (*1)(*2)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28" name="コネクタ: カギ線 27">
            <a:extLst>
              <a:ext uri="{FF2B5EF4-FFF2-40B4-BE49-F238E27FC236}">
                <a16:creationId xmlns:a16="http://schemas.microsoft.com/office/drawing/2014/main" id="{5019A113-EF43-2F40-BB59-4F2DC52717A2}"/>
              </a:ext>
            </a:extLst>
          </p:cNvPr>
          <p:cNvCxnSpPr>
            <a:cxnSpLocks/>
            <a:stCxn id="22" idx="0"/>
            <a:endCxn id="27" idx="1"/>
          </p:cNvCxnSpPr>
          <p:nvPr/>
        </p:nvCxnSpPr>
        <p:spPr>
          <a:xfrm rot="5400000" flipH="1" flipV="1">
            <a:off x="1428602" y="2533190"/>
            <a:ext cx="67163" cy="746947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コネクタ: カギ線 32">
            <a:extLst>
              <a:ext uri="{FF2B5EF4-FFF2-40B4-BE49-F238E27FC236}">
                <a16:creationId xmlns:a16="http://schemas.microsoft.com/office/drawing/2014/main" id="{AF6BF69C-14FD-4DBE-21EC-FF0FFD8BEA3B}"/>
              </a:ext>
            </a:extLst>
          </p:cNvPr>
          <p:cNvCxnSpPr>
            <a:cxnSpLocks/>
            <a:stCxn id="27" idx="3"/>
            <a:endCxn id="35" idx="2"/>
          </p:cNvCxnSpPr>
          <p:nvPr/>
        </p:nvCxnSpPr>
        <p:spPr>
          <a:xfrm flipV="1">
            <a:off x="2815891" y="2654492"/>
            <a:ext cx="621429" cy="218589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楕円 34">
            <a:extLst>
              <a:ext uri="{FF2B5EF4-FFF2-40B4-BE49-F238E27FC236}">
                <a16:creationId xmlns:a16="http://schemas.microsoft.com/office/drawing/2014/main" id="{B7195886-F98A-BFC7-DB33-439FB927B887}"/>
              </a:ext>
            </a:extLst>
          </p:cNvPr>
          <p:cNvSpPr/>
          <p:nvPr/>
        </p:nvSpPr>
        <p:spPr>
          <a:xfrm>
            <a:off x="3437320" y="2625596"/>
            <a:ext cx="57791" cy="57791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cxnSp>
        <p:nvCxnSpPr>
          <p:cNvPr id="41" name="コネクタ: カギ線 40">
            <a:extLst>
              <a:ext uri="{FF2B5EF4-FFF2-40B4-BE49-F238E27FC236}">
                <a16:creationId xmlns:a16="http://schemas.microsoft.com/office/drawing/2014/main" id="{1185D96B-0BFC-1AA4-7B44-F1F9C8BBB57B}"/>
              </a:ext>
            </a:extLst>
          </p:cNvPr>
          <p:cNvCxnSpPr>
            <a:cxnSpLocks/>
            <a:stCxn id="22" idx="0"/>
            <a:endCxn id="4" idx="2"/>
          </p:cNvCxnSpPr>
          <p:nvPr/>
        </p:nvCxnSpPr>
        <p:spPr>
          <a:xfrm rot="5400000" flipH="1" flipV="1">
            <a:off x="949287" y="2647197"/>
            <a:ext cx="432471" cy="153624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5C64905D-BB1F-9308-3775-91719A1A1247}"/>
              </a:ext>
            </a:extLst>
          </p:cNvPr>
          <p:cNvSpPr/>
          <p:nvPr/>
        </p:nvSpPr>
        <p:spPr>
          <a:xfrm>
            <a:off x="696116" y="2628383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BFC1FCFC-2273-E5B9-5D27-E0DA25A116E9}"/>
              </a:ext>
            </a:extLst>
          </p:cNvPr>
          <p:cNvSpPr/>
          <p:nvPr/>
        </p:nvSpPr>
        <p:spPr>
          <a:xfrm>
            <a:off x="1271405" y="2669466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No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E0A3B6EC-A360-CA11-1061-92CB1BF643C7}"/>
              </a:ext>
            </a:extLst>
          </p:cNvPr>
          <p:cNvSpPr/>
          <p:nvPr/>
        </p:nvSpPr>
        <p:spPr>
          <a:xfrm>
            <a:off x="3399431" y="4002937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Checking the linked data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55" name="フローチャート: 判断 54">
            <a:extLst>
              <a:ext uri="{FF2B5EF4-FFF2-40B4-BE49-F238E27FC236}">
                <a16:creationId xmlns:a16="http://schemas.microsoft.com/office/drawing/2014/main" id="{65DEF58E-3881-B461-1C91-5D7071C7B27E}"/>
              </a:ext>
            </a:extLst>
          </p:cNvPr>
          <p:cNvSpPr/>
          <p:nvPr/>
        </p:nvSpPr>
        <p:spPr>
          <a:xfrm>
            <a:off x="3399789" y="4835557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Should it be removed or not? (*3)</a:t>
            </a:r>
          </a:p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Yes / No</a:t>
            </a:r>
            <a:endParaRPr kumimoji="1" lang="ja-JP" altLang="en-US" sz="600" dirty="0">
              <a:solidFill>
                <a:schemeClr val="tx1"/>
              </a:solidFill>
            </a:endParaRPr>
          </a:p>
        </p:txBody>
      </p:sp>
      <p:cxnSp>
        <p:nvCxnSpPr>
          <p:cNvPr id="56" name="コネクタ: カギ線 55">
            <a:extLst>
              <a:ext uri="{FF2B5EF4-FFF2-40B4-BE49-F238E27FC236}">
                <a16:creationId xmlns:a16="http://schemas.microsoft.com/office/drawing/2014/main" id="{630BD62A-17B3-B96D-9928-55554B0AEDB3}"/>
              </a:ext>
            </a:extLst>
          </p:cNvPr>
          <p:cNvCxnSpPr>
            <a:cxnSpLocks/>
            <a:stCxn id="55" idx="1"/>
            <a:endCxn id="63" idx="3"/>
          </p:cNvCxnSpPr>
          <p:nvPr/>
        </p:nvCxnSpPr>
        <p:spPr>
          <a:xfrm rot="10800000">
            <a:off x="1179363" y="3787102"/>
            <a:ext cx="2220426" cy="1370925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楕円 62">
            <a:extLst>
              <a:ext uri="{FF2B5EF4-FFF2-40B4-BE49-F238E27FC236}">
                <a16:creationId xmlns:a16="http://schemas.microsoft.com/office/drawing/2014/main" id="{BF0C3394-25C4-7DA8-94AE-039B53C75398}"/>
              </a:ext>
            </a:extLst>
          </p:cNvPr>
          <p:cNvSpPr/>
          <p:nvPr/>
        </p:nvSpPr>
        <p:spPr>
          <a:xfrm>
            <a:off x="1170900" y="3737773"/>
            <a:ext cx="57791" cy="57791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cxnSp>
        <p:nvCxnSpPr>
          <p:cNvPr id="71" name="コネクタ: カギ線 70">
            <a:extLst>
              <a:ext uri="{FF2B5EF4-FFF2-40B4-BE49-F238E27FC236}">
                <a16:creationId xmlns:a16="http://schemas.microsoft.com/office/drawing/2014/main" id="{425D791D-87B9-D1F7-4BD5-A932F93C927A}"/>
              </a:ext>
            </a:extLst>
          </p:cNvPr>
          <p:cNvCxnSpPr>
            <a:cxnSpLocks/>
            <a:stCxn id="50" idx="2"/>
            <a:endCxn id="55" idx="0"/>
          </p:cNvCxnSpPr>
          <p:nvPr/>
        </p:nvCxnSpPr>
        <p:spPr>
          <a:xfrm rot="16200000" flipH="1">
            <a:off x="3907388" y="4738635"/>
            <a:ext cx="193485" cy="358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正方形/長方形 75">
            <a:extLst>
              <a:ext uri="{FF2B5EF4-FFF2-40B4-BE49-F238E27FC236}">
                <a16:creationId xmlns:a16="http://schemas.microsoft.com/office/drawing/2014/main" id="{DA0A1053-8AF2-D960-3A21-28E2328E9CDE}"/>
              </a:ext>
            </a:extLst>
          </p:cNvPr>
          <p:cNvSpPr/>
          <p:nvPr/>
        </p:nvSpPr>
        <p:spPr>
          <a:xfrm>
            <a:off x="2936920" y="4906425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77" name="正方形/長方形 76">
            <a:extLst>
              <a:ext uri="{FF2B5EF4-FFF2-40B4-BE49-F238E27FC236}">
                <a16:creationId xmlns:a16="http://schemas.microsoft.com/office/drawing/2014/main" id="{A519CE05-86F9-B391-7538-666CF12E59A1}"/>
              </a:ext>
            </a:extLst>
          </p:cNvPr>
          <p:cNvSpPr/>
          <p:nvPr/>
        </p:nvSpPr>
        <p:spPr>
          <a:xfrm>
            <a:off x="4132624" y="5359841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No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27" name="楕円 126">
            <a:extLst>
              <a:ext uri="{FF2B5EF4-FFF2-40B4-BE49-F238E27FC236}">
                <a16:creationId xmlns:a16="http://schemas.microsoft.com/office/drawing/2014/main" id="{7CFCFE45-A50A-85C2-6D62-4B3959191C44}"/>
              </a:ext>
            </a:extLst>
          </p:cNvPr>
          <p:cNvSpPr/>
          <p:nvPr/>
        </p:nvSpPr>
        <p:spPr>
          <a:xfrm>
            <a:off x="3653432" y="7102812"/>
            <a:ext cx="701037" cy="293273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Finish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0518CDA-0FFB-A185-A98B-244BBF649FD4}"/>
              </a:ext>
            </a:extLst>
          </p:cNvPr>
          <p:cNvSpPr/>
          <p:nvPr/>
        </p:nvSpPr>
        <p:spPr>
          <a:xfrm>
            <a:off x="441897" y="6034740"/>
            <a:ext cx="2586852" cy="105747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600" dirty="0">
                <a:solidFill>
                  <a:schemeClr val="tx1"/>
                </a:solidFill>
              </a:rPr>
              <a:t>*1 If there is an import error, set an error flag. Since the import completion flag is not set, it is possible to import the same Serial no / Parts no.</a:t>
            </a:r>
          </a:p>
          <a:p>
            <a:endParaRPr kumimoji="1" lang="en-US" altLang="ja-JP" sz="600" dirty="0">
              <a:solidFill>
                <a:schemeClr val="tx1"/>
              </a:solidFill>
            </a:endParaRPr>
          </a:p>
          <a:p>
            <a:r>
              <a:rPr kumimoji="1" lang="en-US" altLang="ja-JP" sz="600" dirty="0">
                <a:solidFill>
                  <a:schemeClr val="tx1"/>
                </a:solidFill>
              </a:rPr>
              <a:t>*2 After importing, backup files are stored in the “Normal folder" and the “Error folder".</a:t>
            </a:r>
          </a:p>
          <a:p>
            <a:endParaRPr kumimoji="1" lang="en-US" altLang="ja-JP" sz="600" dirty="0">
              <a:solidFill>
                <a:schemeClr val="tx1"/>
              </a:solidFill>
            </a:endParaRPr>
          </a:p>
          <a:p>
            <a:r>
              <a:rPr kumimoji="1" lang="en-US" altLang="ja-JP" sz="600" dirty="0">
                <a:solidFill>
                  <a:schemeClr val="tx1"/>
                </a:solidFill>
              </a:rPr>
              <a:t>*3 Allow deletion of linked data. Limited to data before Working status.</a:t>
            </a:r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D7C125E4-11D1-F0CE-3955-9B66B444F099}"/>
              </a:ext>
            </a:extLst>
          </p:cNvPr>
          <p:cNvSpPr/>
          <p:nvPr/>
        </p:nvSpPr>
        <p:spPr>
          <a:xfrm>
            <a:off x="1356737" y="4975590"/>
            <a:ext cx="980234" cy="36486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Remove data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7D5416C-F11F-7452-6FF4-48ECC9ECB859}"/>
              </a:ext>
            </a:extLst>
          </p:cNvPr>
          <p:cNvSpPr/>
          <p:nvPr/>
        </p:nvSpPr>
        <p:spPr>
          <a:xfrm>
            <a:off x="3667279" y="4595309"/>
            <a:ext cx="1159190" cy="121307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Schedule link app</a:t>
            </a:r>
            <a:endParaRPr kumimoji="1" lang="ja-JP" altLang="en-US" sz="5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D31E027C-6A83-9BA3-86B1-19DFE84C7EA6}"/>
              </a:ext>
            </a:extLst>
          </p:cNvPr>
          <p:cNvSpPr/>
          <p:nvPr/>
        </p:nvSpPr>
        <p:spPr>
          <a:xfrm>
            <a:off x="3405190" y="6016443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Instruction priority calculation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(Update)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07D745B1-3792-CD3F-3A42-C178BDB25E7A}"/>
              </a:ext>
            </a:extLst>
          </p:cNvPr>
          <p:cNvCxnSpPr>
            <a:cxnSpLocks/>
            <a:stCxn id="55" idx="2"/>
            <a:endCxn id="13" idx="0"/>
          </p:cNvCxnSpPr>
          <p:nvPr/>
        </p:nvCxnSpPr>
        <p:spPr>
          <a:xfrm>
            <a:off x="4004309" y="5480494"/>
            <a:ext cx="5401" cy="535949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9AB9D0F1-7F74-7BF5-6437-B8CBFCD00C8B}"/>
              </a:ext>
            </a:extLst>
          </p:cNvPr>
          <p:cNvCxnSpPr>
            <a:cxnSpLocks/>
            <a:stCxn id="13" idx="2"/>
            <a:endCxn id="127" idx="0"/>
          </p:cNvCxnSpPr>
          <p:nvPr/>
        </p:nvCxnSpPr>
        <p:spPr>
          <a:xfrm flipH="1">
            <a:off x="4003951" y="6655578"/>
            <a:ext cx="5759" cy="447234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28372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27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3FE78F3C-50EF-4F7D-ACE8-E41ADE47135F}"/>
              </a:ext>
            </a:extLst>
          </p:cNvPr>
          <p:cNvSpPr/>
          <p:nvPr/>
        </p:nvSpPr>
        <p:spPr>
          <a:xfrm>
            <a:off x="401320" y="1345290"/>
            <a:ext cx="6117062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3896362-D50B-4437-9CEB-A41F86A579A7}"/>
              </a:ext>
            </a:extLst>
          </p:cNvPr>
          <p:cNvSpPr/>
          <p:nvPr/>
        </p:nvSpPr>
        <p:spPr>
          <a:xfrm>
            <a:off x="391160" y="1354538"/>
            <a:ext cx="1680041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 err="1">
                <a:solidFill>
                  <a:schemeClr val="tx1"/>
                </a:solidFill>
              </a:rPr>
              <a:t>DNPH</a:t>
            </a:r>
            <a:endParaRPr kumimoji="1" lang="en-US" altLang="ja-JP" sz="900" b="1" dirty="0">
              <a:solidFill>
                <a:schemeClr val="tx1"/>
              </a:solidFill>
            </a:endParaRP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DF0591AD-D482-41BC-BA15-322BB8CD403B}"/>
              </a:ext>
            </a:extLst>
          </p:cNvPr>
          <p:cNvCxnSpPr/>
          <p:nvPr/>
        </p:nvCxnSpPr>
        <p:spPr>
          <a:xfrm>
            <a:off x="2082796" y="1345290"/>
            <a:ext cx="0" cy="7836107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直線矢印コネクタ 132">
            <a:extLst>
              <a:ext uri="{FF2B5EF4-FFF2-40B4-BE49-F238E27FC236}">
                <a16:creationId xmlns:a16="http://schemas.microsoft.com/office/drawing/2014/main" id="{8D0A1713-C44E-4CCE-89CA-95AC7AB6D98E}"/>
              </a:ext>
            </a:extLst>
          </p:cNvPr>
          <p:cNvCxnSpPr>
            <a:cxnSpLocks/>
            <a:stCxn id="81" idx="2"/>
          </p:cNvCxnSpPr>
          <p:nvPr/>
        </p:nvCxnSpPr>
        <p:spPr>
          <a:xfrm>
            <a:off x="3466449" y="2506901"/>
            <a:ext cx="0" cy="391068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974FAD0D-052B-47D2-9258-02F896129E2B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4-1. Data linkage</a:t>
            </a:r>
          </a:p>
          <a:p>
            <a:r>
              <a:rPr kumimoji="1" lang="en-US" altLang="ja-JP" sz="1100" b="1" dirty="0"/>
              <a:t>4-1-4-2. E-Log System data linkage Delete schedule</a:t>
            </a:r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D8D1790C-A30E-48AA-843A-648FED708622}"/>
              </a:ext>
            </a:extLst>
          </p:cNvPr>
          <p:cNvSpPr/>
          <p:nvPr/>
        </p:nvSpPr>
        <p:spPr>
          <a:xfrm>
            <a:off x="2092958" y="1353916"/>
            <a:ext cx="4425422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Pegasus</a:t>
            </a:r>
          </a:p>
        </p:txBody>
      </p:sp>
      <p:sp>
        <p:nvSpPr>
          <p:cNvPr id="81" name="正方形/長方形 80">
            <a:extLst>
              <a:ext uri="{FF2B5EF4-FFF2-40B4-BE49-F238E27FC236}">
                <a16:creationId xmlns:a16="http://schemas.microsoft.com/office/drawing/2014/main" id="{D1C2C215-6987-49D8-BCAA-EBD6DDBD5709}"/>
              </a:ext>
            </a:extLst>
          </p:cNvPr>
          <p:cNvSpPr/>
          <p:nvPr/>
        </p:nvSpPr>
        <p:spPr>
          <a:xfrm>
            <a:off x="2861929" y="1867766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Received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Production schedule data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53" name="フローチャート: 判断 52">
            <a:extLst>
              <a:ext uri="{FF2B5EF4-FFF2-40B4-BE49-F238E27FC236}">
                <a16:creationId xmlns:a16="http://schemas.microsoft.com/office/drawing/2014/main" id="{F8866DEE-1FF0-41EA-B938-0A043A5C3355}"/>
              </a:ext>
            </a:extLst>
          </p:cNvPr>
          <p:cNvSpPr/>
          <p:nvPr/>
        </p:nvSpPr>
        <p:spPr>
          <a:xfrm>
            <a:off x="2861463" y="2899690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File import error?</a:t>
            </a:r>
          </a:p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Yes / No</a:t>
            </a:r>
            <a:endParaRPr kumimoji="1" lang="ja-JP" altLang="en-US" sz="600" dirty="0">
              <a:solidFill>
                <a:schemeClr val="tx1"/>
              </a:solidFill>
            </a:endParaRPr>
          </a:p>
        </p:txBody>
      </p:sp>
      <p:cxnSp>
        <p:nvCxnSpPr>
          <p:cNvPr id="79" name="コネクタ: カギ線 78">
            <a:extLst>
              <a:ext uri="{FF2B5EF4-FFF2-40B4-BE49-F238E27FC236}">
                <a16:creationId xmlns:a16="http://schemas.microsoft.com/office/drawing/2014/main" id="{062E7843-694D-4C1D-91D2-269C15C2EFF2}"/>
              </a:ext>
            </a:extLst>
          </p:cNvPr>
          <p:cNvCxnSpPr>
            <a:cxnSpLocks/>
            <a:stCxn id="53" idx="2"/>
            <a:endCxn id="11" idx="3"/>
          </p:cNvCxnSpPr>
          <p:nvPr/>
        </p:nvCxnSpPr>
        <p:spPr>
          <a:xfrm rot="5400000">
            <a:off x="2898181" y="3205155"/>
            <a:ext cx="228330" cy="907274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正方形/長方形 91">
            <a:extLst>
              <a:ext uri="{FF2B5EF4-FFF2-40B4-BE49-F238E27FC236}">
                <a16:creationId xmlns:a16="http://schemas.microsoft.com/office/drawing/2014/main" id="{E3E32C88-1CA7-4323-B406-E41AEB6534F9}"/>
              </a:ext>
            </a:extLst>
          </p:cNvPr>
          <p:cNvSpPr/>
          <p:nvPr/>
        </p:nvSpPr>
        <p:spPr>
          <a:xfrm>
            <a:off x="2720695" y="3503317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93" name="正方形/長方形 92">
            <a:extLst>
              <a:ext uri="{FF2B5EF4-FFF2-40B4-BE49-F238E27FC236}">
                <a16:creationId xmlns:a16="http://schemas.microsoft.com/office/drawing/2014/main" id="{86975AB4-ED01-4020-8D16-984E1F6E96E2}"/>
              </a:ext>
            </a:extLst>
          </p:cNvPr>
          <p:cNvSpPr/>
          <p:nvPr/>
        </p:nvSpPr>
        <p:spPr>
          <a:xfrm>
            <a:off x="4055818" y="3798310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No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cxnSp>
        <p:nvCxnSpPr>
          <p:cNvPr id="61" name="コネクタ: カギ線 60">
            <a:extLst>
              <a:ext uri="{FF2B5EF4-FFF2-40B4-BE49-F238E27FC236}">
                <a16:creationId xmlns:a16="http://schemas.microsoft.com/office/drawing/2014/main" id="{5286A1F5-DE6B-468E-8AF0-3C05F5F58DD9}"/>
              </a:ext>
            </a:extLst>
          </p:cNvPr>
          <p:cNvCxnSpPr>
            <a:cxnSpLocks/>
            <a:stCxn id="53" idx="2"/>
            <a:endCxn id="50" idx="0"/>
          </p:cNvCxnSpPr>
          <p:nvPr/>
        </p:nvCxnSpPr>
        <p:spPr>
          <a:xfrm rot="16200000" flipH="1">
            <a:off x="3505812" y="3504798"/>
            <a:ext cx="458310" cy="537968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F051614-5719-85F6-C6FC-A073A100D7D0}"/>
              </a:ext>
            </a:extLst>
          </p:cNvPr>
          <p:cNvSpPr/>
          <p:nvPr/>
        </p:nvSpPr>
        <p:spPr>
          <a:xfrm>
            <a:off x="637814" y="1868638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Linkage of production schedule data for the day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5A9EB8F7-AA44-3B71-1A59-7FB7A01223F2}"/>
              </a:ext>
            </a:extLst>
          </p:cNvPr>
          <p:cNvCxnSpPr>
            <a:cxnSpLocks/>
            <a:stCxn id="4" idx="3"/>
            <a:endCxn id="81" idx="1"/>
          </p:cNvCxnSpPr>
          <p:nvPr/>
        </p:nvCxnSpPr>
        <p:spPr>
          <a:xfrm flipV="1">
            <a:off x="1846854" y="2187334"/>
            <a:ext cx="1015075" cy="872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A00E518-B6CC-A85D-E733-C1CD43243B33}"/>
              </a:ext>
            </a:extLst>
          </p:cNvPr>
          <p:cNvSpPr/>
          <p:nvPr/>
        </p:nvSpPr>
        <p:spPr>
          <a:xfrm>
            <a:off x="1578475" y="3590522"/>
            <a:ext cx="980234" cy="36486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Check error details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2" name="フローチャート: 判断 21">
            <a:extLst>
              <a:ext uri="{FF2B5EF4-FFF2-40B4-BE49-F238E27FC236}">
                <a16:creationId xmlns:a16="http://schemas.microsoft.com/office/drawing/2014/main" id="{404ECE48-2B08-0DC5-5E45-6AA6035D24D5}"/>
              </a:ext>
            </a:extLst>
          </p:cNvPr>
          <p:cNvSpPr/>
          <p:nvPr/>
        </p:nvSpPr>
        <p:spPr>
          <a:xfrm>
            <a:off x="484190" y="2940244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Modification required</a:t>
            </a:r>
          </a:p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Yes / No</a:t>
            </a:r>
            <a:endParaRPr kumimoji="1" lang="ja-JP" altLang="en-US" sz="600" dirty="0">
              <a:solidFill>
                <a:schemeClr val="tx1"/>
              </a:solidFill>
            </a:endParaRPr>
          </a:p>
        </p:txBody>
      </p:sp>
      <p:cxnSp>
        <p:nvCxnSpPr>
          <p:cNvPr id="23" name="コネクタ: カギ線 22">
            <a:extLst>
              <a:ext uri="{FF2B5EF4-FFF2-40B4-BE49-F238E27FC236}">
                <a16:creationId xmlns:a16="http://schemas.microsoft.com/office/drawing/2014/main" id="{E2740A6D-6FFB-2759-12C8-E9D1212967AC}"/>
              </a:ext>
            </a:extLst>
          </p:cNvPr>
          <p:cNvCxnSpPr>
            <a:cxnSpLocks/>
            <a:stCxn id="11" idx="1"/>
            <a:endCxn id="22" idx="2"/>
          </p:cNvCxnSpPr>
          <p:nvPr/>
        </p:nvCxnSpPr>
        <p:spPr>
          <a:xfrm rot="10800000">
            <a:off x="1088711" y="3585181"/>
            <a:ext cx="489765" cy="187776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B1FBC527-7691-790A-3F09-A78EA9057722}"/>
              </a:ext>
            </a:extLst>
          </p:cNvPr>
          <p:cNvSpPr/>
          <p:nvPr/>
        </p:nvSpPr>
        <p:spPr>
          <a:xfrm>
            <a:off x="1835657" y="2690646"/>
            <a:ext cx="980234" cy="36486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BK file manual import (*1)(*2)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28" name="コネクタ: カギ線 27">
            <a:extLst>
              <a:ext uri="{FF2B5EF4-FFF2-40B4-BE49-F238E27FC236}">
                <a16:creationId xmlns:a16="http://schemas.microsoft.com/office/drawing/2014/main" id="{5019A113-EF43-2F40-BB59-4F2DC52717A2}"/>
              </a:ext>
            </a:extLst>
          </p:cNvPr>
          <p:cNvCxnSpPr>
            <a:cxnSpLocks/>
            <a:stCxn id="22" idx="0"/>
            <a:endCxn id="27" idx="1"/>
          </p:cNvCxnSpPr>
          <p:nvPr/>
        </p:nvCxnSpPr>
        <p:spPr>
          <a:xfrm rot="5400000" flipH="1" flipV="1">
            <a:off x="1428602" y="2533190"/>
            <a:ext cx="67163" cy="746947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コネクタ: カギ線 32">
            <a:extLst>
              <a:ext uri="{FF2B5EF4-FFF2-40B4-BE49-F238E27FC236}">
                <a16:creationId xmlns:a16="http://schemas.microsoft.com/office/drawing/2014/main" id="{AF6BF69C-14FD-4DBE-21EC-FF0FFD8BEA3B}"/>
              </a:ext>
            </a:extLst>
          </p:cNvPr>
          <p:cNvCxnSpPr>
            <a:cxnSpLocks/>
            <a:stCxn id="27" idx="3"/>
            <a:endCxn id="35" idx="2"/>
          </p:cNvCxnSpPr>
          <p:nvPr/>
        </p:nvCxnSpPr>
        <p:spPr>
          <a:xfrm flipV="1">
            <a:off x="2815891" y="2654492"/>
            <a:ext cx="621429" cy="218589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楕円 34">
            <a:extLst>
              <a:ext uri="{FF2B5EF4-FFF2-40B4-BE49-F238E27FC236}">
                <a16:creationId xmlns:a16="http://schemas.microsoft.com/office/drawing/2014/main" id="{B7195886-F98A-BFC7-DB33-439FB927B887}"/>
              </a:ext>
            </a:extLst>
          </p:cNvPr>
          <p:cNvSpPr/>
          <p:nvPr/>
        </p:nvSpPr>
        <p:spPr>
          <a:xfrm>
            <a:off x="3437320" y="2625596"/>
            <a:ext cx="57791" cy="57791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cxnSp>
        <p:nvCxnSpPr>
          <p:cNvPr id="41" name="コネクタ: カギ線 40">
            <a:extLst>
              <a:ext uri="{FF2B5EF4-FFF2-40B4-BE49-F238E27FC236}">
                <a16:creationId xmlns:a16="http://schemas.microsoft.com/office/drawing/2014/main" id="{1185D96B-0BFC-1AA4-7B44-F1F9C8BBB57B}"/>
              </a:ext>
            </a:extLst>
          </p:cNvPr>
          <p:cNvCxnSpPr>
            <a:cxnSpLocks/>
            <a:stCxn id="22" idx="0"/>
            <a:endCxn id="4" idx="2"/>
          </p:cNvCxnSpPr>
          <p:nvPr/>
        </p:nvCxnSpPr>
        <p:spPr>
          <a:xfrm rot="5400000" flipH="1" flipV="1">
            <a:off x="949287" y="2647197"/>
            <a:ext cx="432471" cy="153624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5C64905D-BB1F-9308-3775-91719A1A1247}"/>
              </a:ext>
            </a:extLst>
          </p:cNvPr>
          <p:cNvSpPr/>
          <p:nvPr/>
        </p:nvSpPr>
        <p:spPr>
          <a:xfrm>
            <a:off x="696116" y="2628383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BFC1FCFC-2273-E5B9-5D27-E0DA25A116E9}"/>
              </a:ext>
            </a:extLst>
          </p:cNvPr>
          <p:cNvSpPr/>
          <p:nvPr/>
        </p:nvSpPr>
        <p:spPr>
          <a:xfrm>
            <a:off x="1271405" y="2669466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No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E0A3B6EC-A360-CA11-1061-92CB1BF643C7}"/>
              </a:ext>
            </a:extLst>
          </p:cNvPr>
          <p:cNvSpPr/>
          <p:nvPr/>
        </p:nvSpPr>
        <p:spPr>
          <a:xfrm>
            <a:off x="3399431" y="4002937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Checking the linked data</a:t>
            </a:r>
          </a:p>
          <a:p>
            <a:pPr algn="ctr"/>
            <a:r>
              <a:rPr kumimoji="1" lang="en-US" altLang="ja-JP" sz="800" dirty="0">
                <a:solidFill>
                  <a:srgbClr val="FF0000"/>
                </a:solidFill>
              </a:rPr>
              <a:t>Turn on schedule deletion</a:t>
            </a:r>
            <a:endParaRPr kumimoji="1" lang="ja-JP" altLang="en-US" sz="800" dirty="0">
              <a:solidFill>
                <a:srgbClr val="FF0000"/>
              </a:solidFill>
            </a:endParaRPr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ED832273-C21F-E69A-E3AA-E56DF06AF994}"/>
              </a:ext>
            </a:extLst>
          </p:cNvPr>
          <p:cNvSpPr/>
          <p:nvPr/>
        </p:nvSpPr>
        <p:spPr>
          <a:xfrm>
            <a:off x="441897" y="6034740"/>
            <a:ext cx="2586852" cy="105747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600" dirty="0">
                <a:solidFill>
                  <a:schemeClr val="tx1"/>
                </a:solidFill>
              </a:rPr>
              <a:t>*1 If there is an import error, set an error flag. Since the import completion flag is not set, it is possible to import the same Serial no / Parts no.</a:t>
            </a:r>
          </a:p>
          <a:p>
            <a:endParaRPr kumimoji="1" lang="en-US" altLang="ja-JP" sz="600" dirty="0">
              <a:solidFill>
                <a:schemeClr val="tx1"/>
              </a:solidFill>
            </a:endParaRPr>
          </a:p>
          <a:p>
            <a:r>
              <a:rPr kumimoji="1" lang="en-US" altLang="ja-JP" sz="600" dirty="0">
                <a:solidFill>
                  <a:schemeClr val="tx1"/>
                </a:solidFill>
              </a:rPr>
              <a:t>*2 After importing, backup files are stored in the “Normal folder" and the “Error folder".</a:t>
            </a:r>
          </a:p>
          <a:p>
            <a:endParaRPr kumimoji="1" lang="en-US" altLang="ja-JP" sz="600" dirty="0">
              <a:solidFill>
                <a:schemeClr val="tx1"/>
              </a:solidFill>
            </a:endParaRPr>
          </a:p>
          <a:p>
            <a:r>
              <a:rPr kumimoji="1" lang="en-US" altLang="ja-JP" sz="600" dirty="0">
                <a:solidFill>
                  <a:schemeClr val="tx1"/>
                </a:solidFill>
              </a:rPr>
              <a:t>*3 Allow deletion of linked data. Limited to data before Working status.</a:t>
            </a:r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55" name="フローチャート: 判断 54">
            <a:extLst>
              <a:ext uri="{FF2B5EF4-FFF2-40B4-BE49-F238E27FC236}">
                <a16:creationId xmlns:a16="http://schemas.microsoft.com/office/drawing/2014/main" id="{65DEF58E-3881-B461-1C91-5D7071C7B27E}"/>
              </a:ext>
            </a:extLst>
          </p:cNvPr>
          <p:cNvSpPr/>
          <p:nvPr/>
        </p:nvSpPr>
        <p:spPr>
          <a:xfrm>
            <a:off x="3399789" y="4835557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Should it be removed or not? (*3)</a:t>
            </a:r>
          </a:p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Yes / No</a:t>
            </a:r>
            <a:endParaRPr kumimoji="1" lang="ja-JP" altLang="en-US" sz="600" dirty="0">
              <a:solidFill>
                <a:schemeClr val="tx1"/>
              </a:solidFill>
            </a:endParaRPr>
          </a:p>
        </p:txBody>
      </p:sp>
      <p:cxnSp>
        <p:nvCxnSpPr>
          <p:cNvPr id="56" name="コネクタ: カギ線 55">
            <a:extLst>
              <a:ext uri="{FF2B5EF4-FFF2-40B4-BE49-F238E27FC236}">
                <a16:creationId xmlns:a16="http://schemas.microsoft.com/office/drawing/2014/main" id="{630BD62A-17B3-B96D-9928-55554B0AEDB3}"/>
              </a:ext>
            </a:extLst>
          </p:cNvPr>
          <p:cNvCxnSpPr>
            <a:cxnSpLocks/>
            <a:stCxn id="55" idx="1"/>
            <a:endCxn id="63" idx="3"/>
          </p:cNvCxnSpPr>
          <p:nvPr/>
        </p:nvCxnSpPr>
        <p:spPr>
          <a:xfrm rot="10800000">
            <a:off x="1179363" y="3787102"/>
            <a:ext cx="2220426" cy="1370925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楕円 62">
            <a:extLst>
              <a:ext uri="{FF2B5EF4-FFF2-40B4-BE49-F238E27FC236}">
                <a16:creationId xmlns:a16="http://schemas.microsoft.com/office/drawing/2014/main" id="{BF0C3394-25C4-7DA8-94AE-039B53C75398}"/>
              </a:ext>
            </a:extLst>
          </p:cNvPr>
          <p:cNvSpPr/>
          <p:nvPr/>
        </p:nvSpPr>
        <p:spPr>
          <a:xfrm>
            <a:off x="1170900" y="3737773"/>
            <a:ext cx="57791" cy="57791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cxnSp>
        <p:nvCxnSpPr>
          <p:cNvPr id="71" name="コネクタ: カギ線 70">
            <a:extLst>
              <a:ext uri="{FF2B5EF4-FFF2-40B4-BE49-F238E27FC236}">
                <a16:creationId xmlns:a16="http://schemas.microsoft.com/office/drawing/2014/main" id="{425D791D-87B9-D1F7-4BD5-A932F93C927A}"/>
              </a:ext>
            </a:extLst>
          </p:cNvPr>
          <p:cNvCxnSpPr>
            <a:cxnSpLocks/>
            <a:stCxn id="50" idx="2"/>
            <a:endCxn id="55" idx="0"/>
          </p:cNvCxnSpPr>
          <p:nvPr/>
        </p:nvCxnSpPr>
        <p:spPr>
          <a:xfrm rot="16200000" flipH="1">
            <a:off x="3907388" y="4738635"/>
            <a:ext cx="193485" cy="358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正方形/長方形 75">
            <a:extLst>
              <a:ext uri="{FF2B5EF4-FFF2-40B4-BE49-F238E27FC236}">
                <a16:creationId xmlns:a16="http://schemas.microsoft.com/office/drawing/2014/main" id="{DA0A1053-8AF2-D960-3A21-28E2328E9CDE}"/>
              </a:ext>
            </a:extLst>
          </p:cNvPr>
          <p:cNvSpPr/>
          <p:nvPr/>
        </p:nvSpPr>
        <p:spPr>
          <a:xfrm>
            <a:off x="2936920" y="4906425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77" name="正方形/長方形 76">
            <a:extLst>
              <a:ext uri="{FF2B5EF4-FFF2-40B4-BE49-F238E27FC236}">
                <a16:creationId xmlns:a16="http://schemas.microsoft.com/office/drawing/2014/main" id="{A519CE05-86F9-B391-7538-666CF12E59A1}"/>
              </a:ext>
            </a:extLst>
          </p:cNvPr>
          <p:cNvSpPr/>
          <p:nvPr/>
        </p:nvSpPr>
        <p:spPr>
          <a:xfrm>
            <a:off x="4132624" y="5359841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No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B993003-EC4D-D8C7-D361-4AB22A36088F}"/>
              </a:ext>
            </a:extLst>
          </p:cNvPr>
          <p:cNvSpPr/>
          <p:nvPr/>
        </p:nvSpPr>
        <p:spPr>
          <a:xfrm>
            <a:off x="1356737" y="4975590"/>
            <a:ext cx="980234" cy="36486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Remove data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F7393E5-AB69-6A10-63A6-607A7971245F}"/>
              </a:ext>
            </a:extLst>
          </p:cNvPr>
          <p:cNvSpPr/>
          <p:nvPr/>
        </p:nvSpPr>
        <p:spPr>
          <a:xfrm>
            <a:off x="3667279" y="4595309"/>
            <a:ext cx="1159190" cy="121307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Schedule link app</a:t>
            </a:r>
            <a:endParaRPr kumimoji="1" lang="ja-JP" altLang="en-US" sz="5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DB9491D5-582B-F7CE-0D4D-28D51D472078}"/>
              </a:ext>
            </a:extLst>
          </p:cNvPr>
          <p:cNvSpPr/>
          <p:nvPr/>
        </p:nvSpPr>
        <p:spPr>
          <a:xfrm>
            <a:off x="3653432" y="7102812"/>
            <a:ext cx="701037" cy="293273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Finish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B222D901-2DEF-DDF2-468D-D0A0AC4A8847}"/>
              </a:ext>
            </a:extLst>
          </p:cNvPr>
          <p:cNvSpPr/>
          <p:nvPr/>
        </p:nvSpPr>
        <p:spPr>
          <a:xfrm>
            <a:off x="3405190" y="6016443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Instruction priority calculation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(Update)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8EAE9661-95C3-80DB-6A49-A92384340A99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4004309" y="5480494"/>
            <a:ext cx="5401" cy="535949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CEF82B24-949E-E3E8-5EB8-E69C307526EF}"/>
              </a:ext>
            </a:extLst>
          </p:cNvPr>
          <p:cNvCxnSpPr>
            <a:cxnSpLocks/>
            <a:stCxn id="13" idx="2"/>
            <a:endCxn id="12" idx="0"/>
          </p:cNvCxnSpPr>
          <p:nvPr/>
        </p:nvCxnSpPr>
        <p:spPr>
          <a:xfrm flipH="1">
            <a:off x="4003951" y="6655578"/>
            <a:ext cx="5759" cy="447234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48538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28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3FE78F3C-50EF-4F7D-ACE8-E41ADE47135F}"/>
              </a:ext>
            </a:extLst>
          </p:cNvPr>
          <p:cNvSpPr/>
          <p:nvPr/>
        </p:nvSpPr>
        <p:spPr>
          <a:xfrm>
            <a:off x="401320" y="1345290"/>
            <a:ext cx="6117062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3896362-D50B-4437-9CEB-A41F86A579A7}"/>
              </a:ext>
            </a:extLst>
          </p:cNvPr>
          <p:cNvSpPr/>
          <p:nvPr/>
        </p:nvSpPr>
        <p:spPr>
          <a:xfrm>
            <a:off x="391160" y="1354538"/>
            <a:ext cx="1680041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 err="1">
                <a:solidFill>
                  <a:schemeClr val="tx1"/>
                </a:solidFill>
              </a:rPr>
              <a:t>DNPH</a:t>
            </a:r>
            <a:endParaRPr kumimoji="1" lang="en-US" altLang="ja-JP" sz="900" b="1" dirty="0">
              <a:solidFill>
                <a:schemeClr val="tx1"/>
              </a:solidFill>
            </a:endParaRP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DF0591AD-D482-41BC-BA15-322BB8CD403B}"/>
              </a:ext>
            </a:extLst>
          </p:cNvPr>
          <p:cNvCxnSpPr/>
          <p:nvPr/>
        </p:nvCxnSpPr>
        <p:spPr>
          <a:xfrm>
            <a:off x="2082796" y="1345290"/>
            <a:ext cx="0" cy="7836107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直線矢印コネクタ 132">
            <a:extLst>
              <a:ext uri="{FF2B5EF4-FFF2-40B4-BE49-F238E27FC236}">
                <a16:creationId xmlns:a16="http://schemas.microsoft.com/office/drawing/2014/main" id="{8D0A1713-C44E-4CCE-89CA-95AC7AB6D98E}"/>
              </a:ext>
            </a:extLst>
          </p:cNvPr>
          <p:cNvCxnSpPr>
            <a:cxnSpLocks/>
            <a:stCxn id="81" idx="2"/>
          </p:cNvCxnSpPr>
          <p:nvPr/>
        </p:nvCxnSpPr>
        <p:spPr>
          <a:xfrm>
            <a:off x="3466449" y="2506901"/>
            <a:ext cx="0" cy="391068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974FAD0D-052B-47D2-9258-02F896129E2B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4-1. Data linkage</a:t>
            </a:r>
          </a:p>
          <a:p>
            <a:r>
              <a:rPr kumimoji="1" lang="en-US" altLang="ja-JP" sz="1100" b="1" dirty="0"/>
              <a:t>4-1-5-1. WACS System data linkage registration schedule</a:t>
            </a:r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D8D1790C-A30E-48AA-843A-648FED708622}"/>
              </a:ext>
            </a:extLst>
          </p:cNvPr>
          <p:cNvSpPr/>
          <p:nvPr/>
        </p:nvSpPr>
        <p:spPr>
          <a:xfrm>
            <a:off x="2092958" y="1353916"/>
            <a:ext cx="4425422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Pegasus</a:t>
            </a:r>
          </a:p>
        </p:txBody>
      </p:sp>
      <p:sp>
        <p:nvSpPr>
          <p:cNvPr id="81" name="正方形/長方形 80">
            <a:extLst>
              <a:ext uri="{FF2B5EF4-FFF2-40B4-BE49-F238E27FC236}">
                <a16:creationId xmlns:a16="http://schemas.microsoft.com/office/drawing/2014/main" id="{D1C2C215-6987-49D8-BCAA-EBD6DDBD5709}"/>
              </a:ext>
            </a:extLst>
          </p:cNvPr>
          <p:cNvSpPr/>
          <p:nvPr/>
        </p:nvSpPr>
        <p:spPr>
          <a:xfrm>
            <a:off x="2861929" y="1867766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Received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Production schedule data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53" name="フローチャート: 判断 52">
            <a:extLst>
              <a:ext uri="{FF2B5EF4-FFF2-40B4-BE49-F238E27FC236}">
                <a16:creationId xmlns:a16="http://schemas.microsoft.com/office/drawing/2014/main" id="{F8866DEE-1FF0-41EA-B938-0A043A5C3355}"/>
              </a:ext>
            </a:extLst>
          </p:cNvPr>
          <p:cNvSpPr/>
          <p:nvPr/>
        </p:nvSpPr>
        <p:spPr>
          <a:xfrm>
            <a:off x="2861463" y="2899690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File import error?</a:t>
            </a:r>
          </a:p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Yes / No</a:t>
            </a:r>
            <a:endParaRPr kumimoji="1" lang="ja-JP" altLang="en-US" sz="600" dirty="0">
              <a:solidFill>
                <a:schemeClr val="tx1"/>
              </a:solidFill>
            </a:endParaRPr>
          </a:p>
        </p:txBody>
      </p:sp>
      <p:cxnSp>
        <p:nvCxnSpPr>
          <p:cNvPr id="79" name="コネクタ: カギ線 78">
            <a:extLst>
              <a:ext uri="{FF2B5EF4-FFF2-40B4-BE49-F238E27FC236}">
                <a16:creationId xmlns:a16="http://schemas.microsoft.com/office/drawing/2014/main" id="{062E7843-694D-4C1D-91D2-269C15C2EFF2}"/>
              </a:ext>
            </a:extLst>
          </p:cNvPr>
          <p:cNvCxnSpPr>
            <a:cxnSpLocks/>
            <a:stCxn id="53" idx="2"/>
            <a:endCxn id="11" idx="3"/>
          </p:cNvCxnSpPr>
          <p:nvPr/>
        </p:nvCxnSpPr>
        <p:spPr>
          <a:xfrm rot="5400000">
            <a:off x="2898181" y="3205155"/>
            <a:ext cx="228330" cy="907274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正方形/長方形 91">
            <a:extLst>
              <a:ext uri="{FF2B5EF4-FFF2-40B4-BE49-F238E27FC236}">
                <a16:creationId xmlns:a16="http://schemas.microsoft.com/office/drawing/2014/main" id="{E3E32C88-1CA7-4323-B406-E41AEB6534F9}"/>
              </a:ext>
            </a:extLst>
          </p:cNvPr>
          <p:cNvSpPr/>
          <p:nvPr/>
        </p:nvSpPr>
        <p:spPr>
          <a:xfrm>
            <a:off x="2720695" y="3503317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93" name="正方形/長方形 92">
            <a:extLst>
              <a:ext uri="{FF2B5EF4-FFF2-40B4-BE49-F238E27FC236}">
                <a16:creationId xmlns:a16="http://schemas.microsoft.com/office/drawing/2014/main" id="{86975AB4-ED01-4020-8D16-984E1F6E96E2}"/>
              </a:ext>
            </a:extLst>
          </p:cNvPr>
          <p:cNvSpPr/>
          <p:nvPr/>
        </p:nvSpPr>
        <p:spPr>
          <a:xfrm>
            <a:off x="4055818" y="3798310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No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cxnSp>
        <p:nvCxnSpPr>
          <p:cNvPr id="61" name="コネクタ: カギ線 60">
            <a:extLst>
              <a:ext uri="{FF2B5EF4-FFF2-40B4-BE49-F238E27FC236}">
                <a16:creationId xmlns:a16="http://schemas.microsoft.com/office/drawing/2014/main" id="{5286A1F5-DE6B-468E-8AF0-3C05F5F58DD9}"/>
              </a:ext>
            </a:extLst>
          </p:cNvPr>
          <p:cNvCxnSpPr>
            <a:cxnSpLocks/>
            <a:stCxn id="53" idx="2"/>
            <a:endCxn id="50" idx="0"/>
          </p:cNvCxnSpPr>
          <p:nvPr/>
        </p:nvCxnSpPr>
        <p:spPr>
          <a:xfrm rot="16200000" flipH="1">
            <a:off x="3505812" y="3504798"/>
            <a:ext cx="458310" cy="537968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F051614-5719-85F6-C6FC-A073A100D7D0}"/>
              </a:ext>
            </a:extLst>
          </p:cNvPr>
          <p:cNvSpPr/>
          <p:nvPr/>
        </p:nvSpPr>
        <p:spPr>
          <a:xfrm>
            <a:off x="637814" y="1868638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Linkage of production schedule data for the day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5A9EB8F7-AA44-3B71-1A59-7FB7A01223F2}"/>
              </a:ext>
            </a:extLst>
          </p:cNvPr>
          <p:cNvCxnSpPr>
            <a:cxnSpLocks/>
            <a:stCxn id="4" idx="3"/>
            <a:endCxn id="81" idx="1"/>
          </p:cNvCxnSpPr>
          <p:nvPr/>
        </p:nvCxnSpPr>
        <p:spPr>
          <a:xfrm flipV="1">
            <a:off x="1846854" y="2187334"/>
            <a:ext cx="1015075" cy="872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A00E518-B6CC-A85D-E733-C1CD43243B33}"/>
              </a:ext>
            </a:extLst>
          </p:cNvPr>
          <p:cNvSpPr/>
          <p:nvPr/>
        </p:nvSpPr>
        <p:spPr>
          <a:xfrm>
            <a:off x="1578475" y="3590522"/>
            <a:ext cx="980234" cy="36486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Check error details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2" name="フローチャート: 判断 21">
            <a:extLst>
              <a:ext uri="{FF2B5EF4-FFF2-40B4-BE49-F238E27FC236}">
                <a16:creationId xmlns:a16="http://schemas.microsoft.com/office/drawing/2014/main" id="{404ECE48-2B08-0DC5-5E45-6AA6035D24D5}"/>
              </a:ext>
            </a:extLst>
          </p:cNvPr>
          <p:cNvSpPr/>
          <p:nvPr/>
        </p:nvSpPr>
        <p:spPr>
          <a:xfrm>
            <a:off x="484190" y="2940244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Modification required</a:t>
            </a:r>
          </a:p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Yes / No</a:t>
            </a:r>
            <a:endParaRPr kumimoji="1" lang="ja-JP" altLang="en-US" sz="600" dirty="0">
              <a:solidFill>
                <a:schemeClr val="tx1"/>
              </a:solidFill>
            </a:endParaRPr>
          </a:p>
        </p:txBody>
      </p:sp>
      <p:cxnSp>
        <p:nvCxnSpPr>
          <p:cNvPr id="23" name="コネクタ: カギ線 22">
            <a:extLst>
              <a:ext uri="{FF2B5EF4-FFF2-40B4-BE49-F238E27FC236}">
                <a16:creationId xmlns:a16="http://schemas.microsoft.com/office/drawing/2014/main" id="{E2740A6D-6FFB-2759-12C8-E9D1212967AC}"/>
              </a:ext>
            </a:extLst>
          </p:cNvPr>
          <p:cNvCxnSpPr>
            <a:cxnSpLocks/>
            <a:stCxn id="11" idx="1"/>
            <a:endCxn id="22" idx="2"/>
          </p:cNvCxnSpPr>
          <p:nvPr/>
        </p:nvCxnSpPr>
        <p:spPr>
          <a:xfrm rot="10800000">
            <a:off x="1088711" y="3585181"/>
            <a:ext cx="489765" cy="187776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B1FBC527-7691-790A-3F09-A78EA9057722}"/>
              </a:ext>
            </a:extLst>
          </p:cNvPr>
          <p:cNvSpPr/>
          <p:nvPr/>
        </p:nvSpPr>
        <p:spPr>
          <a:xfrm>
            <a:off x="1835657" y="2690646"/>
            <a:ext cx="980234" cy="36486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BK file manual import (*1)(*2)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28" name="コネクタ: カギ線 27">
            <a:extLst>
              <a:ext uri="{FF2B5EF4-FFF2-40B4-BE49-F238E27FC236}">
                <a16:creationId xmlns:a16="http://schemas.microsoft.com/office/drawing/2014/main" id="{5019A113-EF43-2F40-BB59-4F2DC52717A2}"/>
              </a:ext>
            </a:extLst>
          </p:cNvPr>
          <p:cNvCxnSpPr>
            <a:cxnSpLocks/>
            <a:stCxn id="22" idx="0"/>
            <a:endCxn id="27" idx="1"/>
          </p:cNvCxnSpPr>
          <p:nvPr/>
        </p:nvCxnSpPr>
        <p:spPr>
          <a:xfrm rot="5400000" flipH="1" flipV="1">
            <a:off x="1428602" y="2533190"/>
            <a:ext cx="67163" cy="746947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コネクタ: カギ線 32">
            <a:extLst>
              <a:ext uri="{FF2B5EF4-FFF2-40B4-BE49-F238E27FC236}">
                <a16:creationId xmlns:a16="http://schemas.microsoft.com/office/drawing/2014/main" id="{AF6BF69C-14FD-4DBE-21EC-FF0FFD8BEA3B}"/>
              </a:ext>
            </a:extLst>
          </p:cNvPr>
          <p:cNvCxnSpPr>
            <a:cxnSpLocks/>
            <a:stCxn id="27" idx="3"/>
            <a:endCxn id="35" idx="2"/>
          </p:cNvCxnSpPr>
          <p:nvPr/>
        </p:nvCxnSpPr>
        <p:spPr>
          <a:xfrm flipV="1">
            <a:off x="2815891" y="2654492"/>
            <a:ext cx="621429" cy="218589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楕円 34">
            <a:extLst>
              <a:ext uri="{FF2B5EF4-FFF2-40B4-BE49-F238E27FC236}">
                <a16:creationId xmlns:a16="http://schemas.microsoft.com/office/drawing/2014/main" id="{B7195886-F98A-BFC7-DB33-439FB927B887}"/>
              </a:ext>
            </a:extLst>
          </p:cNvPr>
          <p:cNvSpPr/>
          <p:nvPr/>
        </p:nvSpPr>
        <p:spPr>
          <a:xfrm>
            <a:off x="3437320" y="2625596"/>
            <a:ext cx="57791" cy="57791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cxnSp>
        <p:nvCxnSpPr>
          <p:cNvPr id="41" name="コネクタ: カギ線 40">
            <a:extLst>
              <a:ext uri="{FF2B5EF4-FFF2-40B4-BE49-F238E27FC236}">
                <a16:creationId xmlns:a16="http://schemas.microsoft.com/office/drawing/2014/main" id="{1185D96B-0BFC-1AA4-7B44-F1F9C8BBB57B}"/>
              </a:ext>
            </a:extLst>
          </p:cNvPr>
          <p:cNvCxnSpPr>
            <a:cxnSpLocks/>
            <a:stCxn id="22" idx="0"/>
            <a:endCxn id="4" idx="2"/>
          </p:cNvCxnSpPr>
          <p:nvPr/>
        </p:nvCxnSpPr>
        <p:spPr>
          <a:xfrm rot="5400000" flipH="1" flipV="1">
            <a:off x="949287" y="2647197"/>
            <a:ext cx="432471" cy="153624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5C64905D-BB1F-9308-3775-91719A1A1247}"/>
              </a:ext>
            </a:extLst>
          </p:cNvPr>
          <p:cNvSpPr/>
          <p:nvPr/>
        </p:nvSpPr>
        <p:spPr>
          <a:xfrm>
            <a:off x="696116" y="2628383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BFC1FCFC-2273-E5B9-5D27-E0DA25A116E9}"/>
              </a:ext>
            </a:extLst>
          </p:cNvPr>
          <p:cNvSpPr/>
          <p:nvPr/>
        </p:nvSpPr>
        <p:spPr>
          <a:xfrm>
            <a:off x="1271405" y="2669466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No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E0A3B6EC-A360-CA11-1061-92CB1BF643C7}"/>
              </a:ext>
            </a:extLst>
          </p:cNvPr>
          <p:cNvSpPr/>
          <p:nvPr/>
        </p:nvSpPr>
        <p:spPr>
          <a:xfrm>
            <a:off x="3399431" y="4002937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Checking the linked data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55" name="フローチャート: 判断 54">
            <a:extLst>
              <a:ext uri="{FF2B5EF4-FFF2-40B4-BE49-F238E27FC236}">
                <a16:creationId xmlns:a16="http://schemas.microsoft.com/office/drawing/2014/main" id="{65DEF58E-3881-B461-1C91-5D7071C7B27E}"/>
              </a:ext>
            </a:extLst>
          </p:cNvPr>
          <p:cNvSpPr/>
          <p:nvPr/>
        </p:nvSpPr>
        <p:spPr>
          <a:xfrm>
            <a:off x="3399789" y="4835557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Should it be removed or not? (*3)</a:t>
            </a:r>
          </a:p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Yes / No</a:t>
            </a:r>
            <a:endParaRPr kumimoji="1" lang="ja-JP" altLang="en-US" sz="600" dirty="0">
              <a:solidFill>
                <a:schemeClr val="tx1"/>
              </a:solidFill>
            </a:endParaRPr>
          </a:p>
        </p:txBody>
      </p:sp>
      <p:cxnSp>
        <p:nvCxnSpPr>
          <p:cNvPr id="56" name="コネクタ: カギ線 55">
            <a:extLst>
              <a:ext uri="{FF2B5EF4-FFF2-40B4-BE49-F238E27FC236}">
                <a16:creationId xmlns:a16="http://schemas.microsoft.com/office/drawing/2014/main" id="{630BD62A-17B3-B96D-9928-55554B0AEDB3}"/>
              </a:ext>
            </a:extLst>
          </p:cNvPr>
          <p:cNvCxnSpPr>
            <a:cxnSpLocks/>
            <a:stCxn id="55" idx="1"/>
            <a:endCxn id="63" idx="3"/>
          </p:cNvCxnSpPr>
          <p:nvPr/>
        </p:nvCxnSpPr>
        <p:spPr>
          <a:xfrm rot="10800000">
            <a:off x="1179363" y="3787102"/>
            <a:ext cx="2220426" cy="1370925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楕円 62">
            <a:extLst>
              <a:ext uri="{FF2B5EF4-FFF2-40B4-BE49-F238E27FC236}">
                <a16:creationId xmlns:a16="http://schemas.microsoft.com/office/drawing/2014/main" id="{BF0C3394-25C4-7DA8-94AE-039B53C75398}"/>
              </a:ext>
            </a:extLst>
          </p:cNvPr>
          <p:cNvSpPr/>
          <p:nvPr/>
        </p:nvSpPr>
        <p:spPr>
          <a:xfrm>
            <a:off x="1170900" y="3737773"/>
            <a:ext cx="57791" cy="57791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cxnSp>
        <p:nvCxnSpPr>
          <p:cNvPr id="71" name="コネクタ: カギ線 70">
            <a:extLst>
              <a:ext uri="{FF2B5EF4-FFF2-40B4-BE49-F238E27FC236}">
                <a16:creationId xmlns:a16="http://schemas.microsoft.com/office/drawing/2014/main" id="{425D791D-87B9-D1F7-4BD5-A932F93C927A}"/>
              </a:ext>
            </a:extLst>
          </p:cNvPr>
          <p:cNvCxnSpPr>
            <a:cxnSpLocks/>
            <a:stCxn id="50" idx="2"/>
            <a:endCxn id="55" idx="0"/>
          </p:cNvCxnSpPr>
          <p:nvPr/>
        </p:nvCxnSpPr>
        <p:spPr>
          <a:xfrm rot="16200000" flipH="1">
            <a:off x="3907388" y="4738635"/>
            <a:ext cx="193485" cy="358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正方形/長方形 75">
            <a:extLst>
              <a:ext uri="{FF2B5EF4-FFF2-40B4-BE49-F238E27FC236}">
                <a16:creationId xmlns:a16="http://schemas.microsoft.com/office/drawing/2014/main" id="{DA0A1053-8AF2-D960-3A21-28E2328E9CDE}"/>
              </a:ext>
            </a:extLst>
          </p:cNvPr>
          <p:cNvSpPr/>
          <p:nvPr/>
        </p:nvSpPr>
        <p:spPr>
          <a:xfrm>
            <a:off x="2936920" y="4906425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77" name="正方形/長方形 76">
            <a:extLst>
              <a:ext uri="{FF2B5EF4-FFF2-40B4-BE49-F238E27FC236}">
                <a16:creationId xmlns:a16="http://schemas.microsoft.com/office/drawing/2014/main" id="{A519CE05-86F9-B391-7538-666CF12E59A1}"/>
              </a:ext>
            </a:extLst>
          </p:cNvPr>
          <p:cNvSpPr/>
          <p:nvPr/>
        </p:nvSpPr>
        <p:spPr>
          <a:xfrm>
            <a:off x="4132624" y="5359841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No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27" name="楕円 126">
            <a:extLst>
              <a:ext uri="{FF2B5EF4-FFF2-40B4-BE49-F238E27FC236}">
                <a16:creationId xmlns:a16="http://schemas.microsoft.com/office/drawing/2014/main" id="{7CFCFE45-A50A-85C2-6D62-4B3959191C44}"/>
              </a:ext>
            </a:extLst>
          </p:cNvPr>
          <p:cNvSpPr/>
          <p:nvPr/>
        </p:nvSpPr>
        <p:spPr>
          <a:xfrm>
            <a:off x="3653432" y="7102812"/>
            <a:ext cx="701037" cy="293273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Finish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0518CDA-0FFB-A185-A98B-244BBF649FD4}"/>
              </a:ext>
            </a:extLst>
          </p:cNvPr>
          <p:cNvSpPr/>
          <p:nvPr/>
        </p:nvSpPr>
        <p:spPr>
          <a:xfrm>
            <a:off x="441897" y="6034740"/>
            <a:ext cx="2586852" cy="105747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600" dirty="0">
                <a:solidFill>
                  <a:schemeClr val="tx1"/>
                </a:solidFill>
              </a:rPr>
              <a:t>*1 If there is an import error, set an error flag. Since the import completion flag is not set, it is possible to import the same Serial no / Parts no.</a:t>
            </a:r>
          </a:p>
          <a:p>
            <a:endParaRPr kumimoji="1" lang="en-US" altLang="ja-JP" sz="600" dirty="0">
              <a:solidFill>
                <a:schemeClr val="tx1"/>
              </a:solidFill>
            </a:endParaRPr>
          </a:p>
          <a:p>
            <a:r>
              <a:rPr kumimoji="1" lang="en-US" altLang="ja-JP" sz="600" dirty="0">
                <a:solidFill>
                  <a:schemeClr val="tx1"/>
                </a:solidFill>
              </a:rPr>
              <a:t>*2 After importing, backup files are stored in the “Normal folder" and the “Error folder".</a:t>
            </a:r>
          </a:p>
          <a:p>
            <a:endParaRPr kumimoji="1" lang="en-US" altLang="ja-JP" sz="600" dirty="0">
              <a:solidFill>
                <a:schemeClr val="tx1"/>
              </a:solidFill>
            </a:endParaRPr>
          </a:p>
          <a:p>
            <a:r>
              <a:rPr kumimoji="1" lang="en-US" altLang="ja-JP" sz="600" dirty="0">
                <a:solidFill>
                  <a:schemeClr val="tx1"/>
                </a:solidFill>
              </a:rPr>
              <a:t>*3 Allow deletion of linked data. Limited to data before Working status.</a:t>
            </a:r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D7C125E4-11D1-F0CE-3955-9B66B444F099}"/>
              </a:ext>
            </a:extLst>
          </p:cNvPr>
          <p:cNvSpPr/>
          <p:nvPr/>
        </p:nvSpPr>
        <p:spPr>
          <a:xfrm>
            <a:off x="1356737" y="4975590"/>
            <a:ext cx="980234" cy="36486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Remove data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7D5416C-F11F-7452-6FF4-48ECC9ECB859}"/>
              </a:ext>
            </a:extLst>
          </p:cNvPr>
          <p:cNvSpPr/>
          <p:nvPr/>
        </p:nvSpPr>
        <p:spPr>
          <a:xfrm>
            <a:off x="3667279" y="4595309"/>
            <a:ext cx="1159190" cy="121307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Schedule link app</a:t>
            </a:r>
            <a:endParaRPr kumimoji="1" lang="ja-JP" altLang="en-US" sz="5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D31E027C-6A83-9BA3-86B1-19DFE84C7EA6}"/>
              </a:ext>
            </a:extLst>
          </p:cNvPr>
          <p:cNvSpPr/>
          <p:nvPr/>
        </p:nvSpPr>
        <p:spPr>
          <a:xfrm>
            <a:off x="3405190" y="6016443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Instruction priority calculation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(Update)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07D745B1-3792-CD3F-3A42-C178BDB25E7A}"/>
              </a:ext>
            </a:extLst>
          </p:cNvPr>
          <p:cNvCxnSpPr>
            <a:cxnSpLocks/>
            <a:stCxn id="55" idx="2"/>
            <a:endCxn id="13" idx="0"/>
          </p:cNvCxnSpPr>
          <p:nvPr/>
        </p:nvCxnSpPr>
        <p:spPr>
          <a:xfrm>
            <a:off x="4004309" y="5480494"/>
            <a:ext cx="5401" cy="535949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9AB9D0F1-7F74-7BF5-6437-B8CBFCD00C8B}"/>
              </a:ext>
            </a:extLst>
          </p:cNvPr>
          <p:cNvCxnSpPr>
            <a:cxnSpLocks/>
            <a:stCxn id="13" idx="2"/>
            <a:endCxn id="127" idx="0"/>
          </p:cNvCxnSpPr>
          <p:nvPr/>
        </p:nvCxnSpPr>
        <p:spPr>
          <a:xfrm flipH="1">
            <a:off x="4003951" y="6655578"/>
            <a:ext cx="5759" cy="447234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21501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29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3FE78F3C-50EF-4F7D-ACE8-E41ADE47135F}"/>
              </a:ext>
            </a:extLst>
          </p:cNvPr>
          <p:cNvSpPr/>
          <p:nvPr/>
        </p:nvSpPr>
        <p:spPr>
          <a:xfrm>
            <a:off x="401320" y="1345290"/>
            <a:ext cx="6117062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3896362-D50B-4437-9CEB-A41F86A579A7}"/>
              </a:ext>
            </a:extLst>
          </p:cNvPr>
          <p:cNvSpPr/>
          <p:nvPr/>
        </p:nvSpPr>
        <p:spPr>
          <a:xfrm>
            <a:off x="391160" y="1354538"/>
            <a:ext cx="1680041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 err="1">
                <a:solidFill>
                  <a:schemeClr val="tx1"/>
                </a:solidFill>
              </a:rPr>
              <a:t>DNPH</a:t>
            </a:r>
            <a:endParaRPr kumimoji="1" lang="en-US" altLang="ja-JP" sz="900" b="1" dirty="0">
              <a:solidFill>
                <a:schemeClr val="tx1"/>
              </a:solidFill>
            </a:endParaRP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DF0591AD-D482-41BC-BA15-322BB8CD403B}"/>
              </a:ext>
            </a:extLst>
          </p:cNvPr>
          <p:cNvCxnSpPr/>
          <p:nvPr/>
        </p:nvCxnSpPr>
        <p:spPr>
          <a:xfrm>
            <a:off x="2082796" y="1345290"/>
            <a:ext cx="0" cy="7836107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直線矢印コネクタ 132">
            <a:extLst>
              <a:ext uri="{FF2B5EF4-FFF2-40B4-BE49-F238E27FC236}">
                <a16:creationId xmlns:a16="http://schemas.microsoft.com/office/drawing/2014/main" id="{8D0A1713-C44E-4CCE-89CA-95AC7AB6D98E}"/>
              </a:ext>
            </a:extLst>
          </p:cNvPr>
          <p:cNvCxnSpPr>
            <a:cxnSpLocks/>
            <a:stCxn id="81" idx="2"/>
          </p:cNvCxnSpPr>
          <p:nvPr/>
        </p:nvCxnSpPr>
        <p:spPr>
          <a:xfrm>
            <a:off x="3466449" y="2506901"/>
            <a:ext cx="0" cy="391068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974FAD0D-052B-47D2-9258-02F896129E2B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4-1. Data linkage</a:t>
            </a:r>
          </a:p>
          <a:p>
            <a:r>
              <a:rPr kumimoji="1" lang="en-US" altLang="ja-JP" sz="1100" b="1" dirty="0"/>
              <a:t>4-1-5-2. WACS System data linkage Delete schedule</a:t>
            </a:r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D8D1790C-A30E-48AA-843A-648FED708622}"/>
              </a:ext>
            </a:extLst>
          </p:cNvPr>
          <p:cNvSpPr/>
          <p:nvPr/>
        </p:nvSpPr>
        <p:spPr>
          <a:xfrm>
            <a:off x="2092958" y="1353916"/>
            <a:ext cx="4425422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Pegasus</a:t>
            </a:r>
          </a:p>
        </p:txBody>
      </p:sp>
      <p:sp>
        <p:nvSpPr>
          <p:cNvPr id="81" name="正方形/長方形 80">
            <a:extLst>
              <a:ext uri="{FF2B5EF4-FFF2-40B4-BE49-F238E27FC236}">
                <a16:creationId xmlns:a16="http://schemas.microsoft.com/office/drawing/2014/main" id="{D1C2C215-6987-49D8-BCAA-EBD6DDBD5709}"/>
              </a:ext>
            </a:extLst>
          </p:cNvPr>
          <p:cNvSpPr/>
          <p:nvPr/>
        </p:nvSpPr>
        <p:spPr>
          <a:xfrm>
            <a:off x="2861929" y="1867766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Received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Production schedule data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53" name="フローチャート: 判断 52">
            <a:extLst>
              <a:ext uri="{FF2B5EF4-FFF2-40B4-BE49-F238E27FC236}">
                <a16:creationId xmlns:a16="http://schemas.microsoft.com/office/drawing/2014/main" id="{F8866DEE-1FF0-41EA-B938-0A043A5C3355}"/>
              </a:ext>
            </a:extLst>
          </p:cNvPr>
          <p:cNvSpPr/>
          <p:nvPr/>
        </p:nvSpPr>
        <p:spPr>
          <a:xfrm>
            <a:off x="2861463" y="2899690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File import error?</a:t>
            </a:r>
          </a:p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Yes / No</a:t>
            </a:r>
            <a:endParaRPr kumimoji="1" lang="ja-JP" altLang="en-US" sz="600" dirty="0">
              <a:solidFill>
                <a:schemeClr val="tx1"/>
              </a:solidFill>
            </a:endParaRPr>
          </a:p>
        </p:txBody>
      </p:sp>
      <p:cxnSp>
        <p:nvCxnSpPr>
          <p:cNvPr id="79" name="コネクタ: カギ線 78">
            <a:extLst>
              <a:ext uri="{FF2B5EF4-FFF2-40B4-BE49-F238E27FC236}">
                <a16:creationId xmlns:a16="http://schemas.microsoft.com/office/drawing/2014/main" id="{062E7843-694D-4C1D-91D2-269C15C2EFF2}"/>
              </a:ext>
            </a:extLst>
          </p:cNvPr>
          <p:cNvCxnSpPr>
            <a:cxnSpLocks/>
            <a:stCxn id="53" idx="2"/>
            <a:endCxn id="11" idx="3"/>
          </p:cNvCxnSpPr>
          <p:nvPr/>
        </p:nvCxnSpPr>
        <p:spPr>
          <a:xfrm rot="5400000">
            <a:off x="2898181" y="3205155"/>
            <a:ext cx="228330" cy="907274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正方形/長方形 91">
            <a:extLst>
              <a:ext uri="{FF2B5EF4-FFF2-40B4-BE49-F238E27FC236}">
                <a16:creationId xmlns:a16="http://schemas.microsoft.com/office/drawing/2014/main" id="{E3E32C88-1CA7-4323-B406-E41AEB6534F9}"/>
              </a:ext>
            </a:extLst>
          </p:cNvPr>
          <p:cNvSpPr/>
          <p:nvPr/>
        </p:nvSpPr>
        <p:spPr>
          <a:xfrm>
            <a:off x="2720695" y="3503317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93" name="正方形/長方形 92">
            <a:extLst>
              <a:ext uri="{FF2B5EF4-FFF2-40B4-BE49-F238E27FC236}">
                <a16:creationId xmlns:a16="http://schemas.microsoft.com/office/drawing/2014/main" id="{86975AB4-ED01-4020-8D16-984E1F6E96E2}"/>
              </a:ext>
            </a:extLst>
          </p:cNvPr>
          <p:cNvSpPr/>
          <p:nvPr/>
        </p:nvSpPr>
        <p:spPr>
          <a:xfrm>
            <a:off x="4055818" y="3798310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No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cxnSp>
        <p:nvCxnSpPr>
          <p:cNvPr id="61" name="コネクタ: カギ線 60">
            <a:extLst>
              <a:ext uri="{FF2B5EF4-FFF2-40B4-BE49-F238E27FC236}">
                <a16:creationId xmlns:a16="http://schemas.microsoft.com/office/drawing/2014/main" id="{5286A1F5-DE6B-468E-8AF0-3C05F5F58DD9}"/>
              </a:ext>
            </a:extLst>
          </p:cNvPr>
          <p:cNvCxnSpPr>
            <a:cxnSpLocks/>
            <a:stCxn id="53" idx="2"/>
            <a:endCxn id="50" idx="0"/>
          </p:cNvCxnSpPr>
          <p:nvPr/>
        </p:nvCxnSpPr>
        <p:spPr>
          <a:xfrm rot="16200000" flipH="1">
            <a:off x="3505812" y="3504798"/>
            <a:ext cx="458310" cy="537968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F051614-5719-85F6-C6FC-A073A100D7D0}"/>
              </a:ext>
            </a:extLst>
          </p:cNvPr>
          <p:cNvSpPr/>
          <p:nvPr/>
        </p:nvSpPr>
        <p:spPr>
          <a:xfrm>
            <a:off x="637814" y="1868638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Linkage of production schedule data for the day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5A9EB8F7-AA44-3B71-1A59-7FB7A01223F2}"/>
              </a:ext>
            </a:extLst>
          </p:cNvPr>
          <p:cNvCxnSpPr>
            <a:cxnSpLocks/>
            <a:stCxn id="4" idx="3"/>
            <a:endCxn id="81" idx="1"/>
          </p:cNvCxnSpPr>
          <p:nvPr/>
        </p:nvCxnSpPr>
        <p:spPr>
          <a:xfrm flipV="1">
            <a:off x="1846854" y="2187334"/>
            <a:ext cx="1015075" cy="872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A00E518-B6CC-A85D-E733-C1CD43243B33}"/>
              </a:ext>
            </a:extLst>
          </p:cNvPr>
          <p:cNvSpPr/>
          <p:nvPr/>
        </p:nvSpPr>
        <p:spPr>
          <a:xfrm>
            <a:off x="1578475" y="3590522"/>
            <a:ext cx="980234" cy="36486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Check error details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2" name="フローチャート: 判断 21">
            <a:extLst>
              <a:ext uri="{FF2B5EF4-FFF2-40B4-BE49-F238E27FC236}">
                <a16:creationId xmlns:a16="http://schemas.microsoft.com/office/drawing/2014/main" id="{404ECE48-2B08-0DC5-5E45-6AA6035D24D5}"/>
              </a:ext>
            </a:extLst>
          </p:cNvPr>
          <p:cNvSpPr/>
          <p:nvPr/>
        </p:nvSpPr>
        <p:spPr>
          <a:xfrm>
            <a:off x="484190" y="2940244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Modification required</a:t>
            </a:r>
          </a:p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Yes / No</a:t>
            </a:r>
            <a:endParaRPr kumimoji="1" lang="ja-JP" altLang="en-US" sz="600" dirty="0">
              <a:solidFill>
                <a:schemeClr val="tx1"/>
              </a:solidFill>
            </a:endParaRPr>
          </a:p>
        </p:txBody>
      </p:sp>
      <p:cxnSp>
        <p:nvCxnSpPr>
          <p:cNvPr id="23" name="コネクタ: カギ線 22">
            <a:extLst>
              <a:ext uri="{FF2B5EF4-FFF2-40B4-BE49-F238E27FC236}">
                <a16:creationId xmlns:a16="http://schemas.microsoft.com/office/drawing/2014/main" id="{E2740A6D-6FFB-2759-12C8-E9D1212967AC}"/>
              </a:ext>
            </a:extLst>
          </p:cNvPr>
          <p:cNvCxnSpPr>
            <a:cxnSpLocks/>
            <a:stCxn id="11" idx="1"/>
            <a:endCxn id="22" idx="2"/>
          </p:cNvCxnSpPr>
          <p:nvPr/>
        </p:nvCxnSpPr>
        <p:spPr>
          <a:xfrm rot="10800000">
            <a:off x="1088711" y="3585181"/>
            <a:ext cx="489765" cy="187776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B1FBC527-7691-790A-3F09-A78EA9057722}"/>
              </a:ext>
            </a:extLst>
          </p:cNvPr>
          <p:cNvSpPr/>
          <p:nvPr/>
        </p:nvSpPr>
        <p:spPr>
          <a:xfrm>
            <a:off x="1835657" y="2690646"/>
            <a:ext cx="980234" cy="36486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BK file manual import (*1)(*2)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28" name="コネクタ: カギ線 27">
            <a:extLst>
              <a:ext uri="{FF2B5EF4-FFF2-40B4-BE49-F238E27FC236}">
                <a16:creationId xmlns:a16="http://schemas.microsoft.com/office/drawing/2014/main" id="{5019A113-EF43-2F40-BB59-4F2DC52717A2}"/>
              </a:ext>
            </a:extLst>
          </p:cNvPr>
          <p:cNvCxnSpPr>
            <a:cxnSpLocks/>
            <a:stCxn id="22" idx="0"/>
            <a:endCxn id="27" idx="1"/>
          </p:cNvCxnSpPr>
          <p:nvPr/>
        </p:nvCxnSpPr>
        <p:spPr>
          <a:xfrm rot="5400000" flipH="1" flipV="1">
            <a:off x="1428602" y="2533190"/>
            <a:ext cx="67163" cy="746947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コネクタ: カギ線 32">
            <a:extLst>
              <a:ext uri="{FF2B5EF4-FFF2-40B4-BE49-F238E27FC236}">
                <a16:creationId xmlns:a16="http://schemas.microsoft.com/office/drawing/2014/main" id="{AF6BF69C-14FD-4DBE-21EC-FF0FFD8BEA3B}"/>
              </a:ext>
            </a:extLst>
          </p:cNvPr>
          <p:cNvCxnSpPr>
            <a:cxnSpLocks/>
            <a:stCxn id="27" idx="3"/>
            <a:endCxn id="35" idx="2"/>
          </p:cNvCxnSpPr>
          <p:nvPr/>
        </p:nvCxnSpPr>
        <p:spPr>
          <a:xfrm flipV="1">
            <a:off x="2815891" y="2654492"/>
            <a:ext cx="621429" cy="218589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楕円 34">
            <a:extLst>
              <a:ext uri="{FF2B5EF4-FFF2-40B4-BE49-F238E27FC236}">
                <a16:creationId xmlns:a16="http://schemas.microsoft.com/office/drawing/2014/main" id="{B7195886-F98A-BFC7-DB33-439FB927B887}"/>
              </a:ext>
            </a:extLst>
          </p:cNvPr>
          <p:cNvSpPr/>
          <p:nvPr/>
        </p:nvSpPr>
        <p:spPr>
          <a:xfrm>
            <a:off x="3437320" y="2625596"/>
            <a:ext cx="57791" cy="57791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cxnSp>
        <p:nvCxnSpPr>
          <p:cNvPr id="41" name="コネクタ: カギ線 40">
            <a:extLst>
              <a:ext uri="{FF2B5EF4-FFF2-40B4-BE49-F238E27FC236}">
                <a16:creationId xmlns:a16="http://schemas.microsoft.com/office/drawing/2014/main" id="{1185D96B-0BFC-1AA4-7B44-F1F9C8BBB57B}"/>
              </a:ext>
            </a:extLst>
          </p:cNvPr>
          <p:cNvCxnSpPr>
            <a:cxnSpLocks/>
            <a:stCxn id="22" idx="0"/>
            <a:endCxn id="4" idx="2"/>
          </p:cNvCxnSpPr>
          <p:nvPr/>
        </p:nvCxnSpPr>
        <p:spPr>
          <a:xfrm rot="5400000" flipH="1" flipV="1">
            <a:off x="949287" y="2647197"/>
            <a:ext cx="432471" cy="153624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5C64905D-BB1F-9308-3775-91719A1A1247}"/>
              </a:ext>
            </a:extLst>
          </p:cNvPr>
          <p:cNvSpPr/>
          <p:nvPr/>
        </p:nvSpPr>
        <p:spPr>
          <a:xfrm>
            <a:off x="696116" y="2628383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BFC1FCFC-2273-E5B9-5D27-E0DA25A116E9}"/>
              </a:ext>
            </a:extLst>
          </p:cNvPr>
          <p:cNvSpPr/>
          <p:nvPr/>
        </p:nvSpPr>
        <p:spPr>
          <a:xfrm>
            <a:off x="1271405" y="2669466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No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E0A3B6EC-A360-CA11-1061-92CB1BF643C7}"/>
              </a:ext>
            </a:extLst>
          </p:cNvPr>
          <p:cNvSpPr/>
          <p:nvPr/>
        </p:nvSpPr>
        <p:spPr>
          <a:xfrm>
            <a:off x="3399431" y="4002937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Checking the linked data</a:t>
            </a:r>
          </a:p>
          <a:p>
            <a:pPr algn="ctr"/>
            <a:r>
              <a:rPr kumimoji="1" lang="en-US" altLang="ja-JP" sz="800" dirty="0">
                <a:solidFill>
                  <a:srgbClr val="FF0000"/>
                </a:solidFill>
              </a:rPr>
              <a:t>Turn on schedule deletion</a:t>
            </a:r>
            <a:endParaRPr kumimoji="1" lang="ja-JP" altLang="en-US" sz="800" dirty="0">
              <a:solidFill>
                <a:srgbClr val="FF0000"/>
              </a:solidFill>
            </a:endParaRPr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ED832273-C21F-E69A-E3AA-E56DF06AF994}"/>
              </a:ext>
            </a:extLst>
          </p:cNvPr>
          <p:cNvSpPr/>
          <p:nvPr/>
        </p:nvSpPr>
        <p:spPr>
          <a:xfrm>
            <a:off x="441897" y="6034740"/>
            <a:ext cx="2586852" cy="105747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600" dirty="0">
                <a:solidFill>
                  <a:schemeClr val="tx1"/>
                </a:solidFill>
              </a:rPr>
              <a:t>*1 If there is an import error, set an error flag. Since the import completion flag is not set, it is possible to import the same Serial no / Parts no.</a:t>
            </a:r>
          </a:p>
          <a:p>
            <a:endParaRPr kumimoji="1" lang="en-US" altLang="ja-JP" sz="600" dirty="0">
              <a:solidFill>
                <a:schemeClr val="tx1"/>
              </a:solidFill>
            </a:endParaRPr>
          </a:p>
          <a:p>
            <a:r>
              <a:rPr kumimoji="1" lang="en-US" altLang="ja-JP" sz="600" dirty="0">
                <a:solidFill>
                  <a:schemeClr val="tx1"/>
                </a:solidFill>
              </a:rPr>
              <a:t>*2 After importing, backup files are stored in the “Normal folder" and the “Error folder".</a:t>
            </a:r>
          </a:p>
          <a:p>
            <a:endParaRPr kumimoji="1" lang="en-US" altLang="ja-JP" sz="600" dirty="0">
              <a:solidFill>
                <a:schemeClr val="tx1"/>
              </a:solidFill>
            </a:endParaRPr>
          </a:p>
          <a:p>
            <a:r>
              <a:rPr kumimoji="1" lang="en-US" altLang="ja-JP" sz="600" dirty="0">
                <a:solidFill>
                  <a:schemeClr val="tx1"/>
                </a:solidFill>
              </a:rPr>
              <a:t>*3 Allow deletion of linked data. Limited to data before Working status.</a:t>
            </a:r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55" name="フローチャート: 判断 54">
            <a:extLst>
              <a:ext uri="{FF2B5EF4-FFF2-40B4-BE49-F238E27FC236}">
                <a16:creationId xmlns:a16="http://schemas.microsoft.com/office/drawing/2014/main" id="{65DEF58E-3881-B461-1C91-5D7071C7B27E}"/>
              </a:ext>
            </a:extLst>
          </p:cNvPr>
          <p:cNvSpPr/>
          <p:nvPr/>
        </p:nvSpPr>
        <p:spPr>
          <a:xfrm>
            <a:off x="3399789" y="4835557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Should it be removed or not? (*3)</a:t>
            </a:r>
          </a:p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Yes / No</a:t>
            </a:r>
            <a:endParaRPr kumimoji="1" lang="ja-JP" altLang="en-US" sz="600" dirty="0">
              <a:solidFill>
                <a:schemeClr val="tx1"/>
              </a:solidFill>
            </a:endParaRPr>
          </a:p>
        </p:txBody>
      </p:sp>
      <p:cxnSp>
        <p:nvCxnSpPr>
          <p:cNvPr id="56" name="コネクタ: カギ線 55">
            <a:extLst>
              <a:ext uri="{FF2B5EF4-FFF2-40B4-BE49-F238E27FC236}">
                <a16:creationId xmlns:a16="http://schemas.microsoft.com/office/drawing/2014/main" id="{630BD62A-17B3-B96D-9928-55554B0AEDB3}"/>
              </a:ext>
            </a:extLst>
          </p:cNvPr>
          <p:cNvCxnSpPr>
            <a:cxnSpLocks/>
            <a:stCxn id="55" idx="1"/>
            <a:endCxn id="63" idx="3"/>
          </p:cNvCxnSpPr>
          <p:nvPr/>
        </p:nvCxnSpPr>
        <p:spPr>
          <a:xfrm rot="10800000">
            <a:off x="1179363" y="3787102"/>
            <a:ext cx="2220426" cy="1370925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楕円 62">
            <a:extLst>
              <a:ext uri="{FF2B5EF4-FFF2-40B4-BE49-F238E27FC236}">
                <a16:creationId xmlns:a16="http://schemas.microsoft.com/office/drawing/2014/main" id="{BF0C3394-25C4-7DA8-94AE-039B53C75398}"/>
              </a:ext>
            </a:extLst>
          </p:cNvPr>
          <p:cNvSpPr/>
          <p:nvPr/>
        </p:nvSpPr>
        <p:spPr>
          <a:xfrm>
            <a:off x="1170900" y="3737773"/>
            <a:ext cx="57791" cy="57791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cxnSp>
        <p:nvCxnSpPr>
          <p:cNvPr id="71" name="コネクタ: カギ線 70">
            <a:extLst>
              <a:ext uri="{FF2B5EF4-FFF2-40B4-BE49-F238E27FC236}">
                <a16:creationId xmlns:a16="http://schemas.microsoft.com/office/drawing/2014/main" id="{425D791D-87B9-D1F7-4BD5-A932F93C927A}"/>
              </a:ext>
            </a:extLst>
          </p:cNvPr>
          <p:cNvCxnSpPr>
            <a:cxnSpLocks/>
            <a:stCxn id="50" idx="2"/>
            <a:endCxn id="55" idx="0"/>
          </p:cNvCxnSpPr>
          <p:nvPr/>
        </p:nvCxnSpPr>
        <p:spPr>
          <a:xfrm rot="16200000" flipH="1">
            <a:off x="3907388" y="4738635"/>
            <a:ext cx="193485" cy="358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正方形/長方形 75">
            <a:extLst>
              <a:ext uri="{FF2B5EF4-FFF2-40B4-BE49-F238E27FC236}">
                <a16:creationId xmlns:a16="http://schemas.microsoft.com/office/drawing/2014/main" id="{DA0A1053-8AF2-D960-3A21-28E2328E9CDE}"/>
              </a:ext>
            </a:extLst>
          </p:cNvPr>
          <p:cNvSpPr/>
          <p:nvPr/>
        </p:nvSpPr>
        <p:spPr>
          <a:xfrm>
            <a:off x="2936920" y="4906425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77" name="正方形/長方形 76">
            <a:extLst>
              <a:ext uri="{FF2B5EF4-FFF2-40B4-BE49-F238E27FC236}">
                <a16:creationId xmlns:a16="http://schemas.microsoft.com/office/drawing/2014/main" id="{A519CE05-86F9-B391-7538-666CF12E59A1}"/>
              </a:ext>
            </a:extLst>
          </p:cNvPr>
          <p:cNvSpPr/>
          <p:nvPr/>
        </p:nvSpPr>
        <p:spPr>
          <a:xfrm>
            <a:off x="4132624" y="5359841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No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B993003-EC4D-D8C7-D361-4AB22A36088F}"/>
              </a:ext>
            </a:extLst>
          </p:cNvPr>
          <p:cNvSpPr/>
          <p:nvPr/>
        </p:nvSpPr>
        <p:spPr>
          <a:xfrm>
            <a:off x="1356737" y="4975590"/>
            <a:ext cx="980234" cy="36486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Remove data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F7393E5-AB69-6A10-63A6-607A7971245F}"/>
              </a:ext>
            </a:extLst>
          </p:cNvPr>
          <p:cNvSpPr/>
          <p:nvPr/>
        </p:nvSpPr>
        <p:spPr>
          <a:xfrm>
            <a:off x="3667279" y="4595309"/>
            <a:ext cx="1159190" cy="121307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Schedule link app</a:t>
            </a:r>
            <a:endParaRPr kumimoji="1" lang="ja-JP" altLang="en-US" sz="5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DB9491D5-582B-F7CE-0D4D-28D51D472078}"/>
              </a:ext>
            </a:extLst>
          </p:cNvPr>
          <p:cNvSpPr/>
          <p:nvPr/>
        </p:nvSpPr>
        <p:spPr>
          <a:xfrm>
            <a:off x="3653432" y="7102812"/>
            <a:ext cx="701037" cy="293273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Finish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B222D901-2DEF-DDF2-468D-D0A0AC4A8847}"/>
              </a:ext>
            </a:extLst>
          </p:cNvPr>
          <p:cNvSpPr/>
          <p:nvPr/>
        </p:nvSpPr>
        <p:spPr>
          <a:xfrm>
            <a:off x="3405190" y="6016443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Instruction priority calculation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(Update)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8EAE9661-95C3-80DB-6A49-A92384340A99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4004309" y="5480494"/>
            <a:ext cx="5401" cy="535949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CEF82B24-949E-E3E8-5EB8-E69C307526EF}"/>
              </a:ext>
            </a:extLst>
          </p:cNvPr>
          <p:cNvCxnSpPr>
            <a:cxnSpLocks/>
            <a:stCxn id="13" idx="2"/>
            <a:endCxn id="12" idx="0"/>
          </p:cNvCxnSpPr>
          <p:nvPr/>
        </p:nvCxnSpPr>
        <p:spPr>
          <a:xfrm flipH="1">
            <a:off x="4003951" y="6655578"/>
            <a:ext cx="5759" cy="447234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7660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3CF2B628-9335-4B00-B73B-9012A52144F2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400" b="1" dirty="0">
                <a:solidFill>
                  <a:schemeClr val="tx1"/>
                </a:solidFill>
              </a:rPr>
              <a:t>■</a:t>
            </a:r>
            <a:r>
              <a:rPr kumimoji="1" lang="en-US" altLang="ja-JP" sz="1400" b="1" dirty="0">
                <a:solidFill>
                  <a:schemeClr val="tx1"/>
                </a:solidFill>
              </a:rPr>
              <a:t>Contents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60BBF93-590E-46B1-959E-D6B1E58C4925}"/>
              </a:ext>
            </a:extLst>
          </p:cNvPr>
          <p:cNvSpPr txBox="1"/>
          <p:nvPr/>
        </p:nvSpPr>
        <p:spPr>
          <a:xfrm>
            <a:off x="406400" y="1018292"/>
            <a:ext cx="611706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1. Overview</a:t>
            </a:r>
          </a:p>
          <a:p>
            <a:r>
              <a:rPr kumimoji="1" lang="en-US" altLang="ja-JP" sz="1100" dirty="0"/>
              <a:t>2. Overall configuration diagram</a:t>
            </a:r>
          </a:p>
          <a:p>
            <a:r>
              <a:rPr kumimoji="1" lang="en-US" altLang="ja-JP" sz="1100" dirty="0"/>
              <a:t>3. Document image</a:t>
            </a:r>
          </a:p>
          <a:p>
            <a:r>
              <a:rPr kumimoji="1" lang="en-US" altLang="ja-JP" sz="1100" dirty="0"/>
              <a:t>	3-1. Linkage data</a:t>
            </a:r>
          </a:p>
          <a:p>
            <a:r>
              <a:rPr kumimoji="1" lang="en-US" altLang="ja-JP" sz="1100" dirty="0"/>
              <a:t>		3-1-1. CMS Link data format</a:t>
            </a:r>
          </a:p>
          <a:p>
            <a:pPr lvl="2"/>
            <a:r>
              <a:rPr kumimoji="1" lang="en-US" altLang="ja-JP" sz="1100" dirty="0"/>
              <a:t>3-1-2. E-Kanban Link data format</a:t>
            </a:r>
          </a:p>
          <a:p>
            <a:pPr lvl="2"/>
            <a:r>
              <a:rPr kumimoji="1" lang="en-US" altLang="ja-JP" sz="1100" dirty="0"/>
              <a:t>3-1-3. Production Line parts sensor Link data format</a:t>
            </a:r>
          </a:p>
          <a:p>
            <a:pPr lvl="2"/>
            <a:r>
              <a:rPr kumimoji="1" lang="en-US" altLang="ja-JP" sz="1100" dirty="0"/>
              <a:t>3-1-4. Production Line FG sensor Link data format</a:t>
            </a:r>
          </a:p>
          <a:p>
            <a:pPr lvl="2"/>
            <a:r>
              <a:rPr kumimoji="1" lang="en-US" altLang="ja-JP" sz="1100" dirty="0"/>
              <a:t>3-1-5. Shopper </a:t>
            </a:r>
            <a:r>
              <a:rPr kumimoji="1" lang="en-US" altLang="ja-JP" sz="1100" dirty="0" err="1"/>
              <a:t>AGV</a:t>
            </a:r>
            <a:r>
              <a:rPr kumimoji="1" lang="en-US" altLang="ja-JP" sz="1100" dirty="0"/>
              <a:t> Station Sensor Link data format</a:t>
            </a:r>
          </a:p>
          <a:p>
            <a:pPr lvl="2"/>
            <a:r>
              <a:rPr kumimoji="1" lang="en-US" altLang="ja-JP" sz="1100" dirty="0"/>
              <a:t>3-1-6. Cycle time master for Transport work linkage data format</a:t>
            </a:r>
          </a:p>
          <a:p>
            <a:pPr lvl="1"/>
            <a:r>
              <a:rPr kumimoji="1" lang="en-US" altLang="ja-JP" sz="1100" dirty="0"/>
              <a:t>3-2. Utilize QR Traceability System and CMS Data</a:t>
            </a:r>
          </a:p>
          <a:p>
            <a:r>
              <a:rPr kumimoji="1" lang="en-US" altLang="ja-JP" sz="1100" dirty="0"/>
              <a:t>4. Operation flow</a:t>
            </a:r>
          </a:p>
          <a:p>
            <a:r>
              <a:rPr kumimoji="1" lang="en-US" altLang="ja-JP" sz="1100" dirty="0"/>
              <a:t>	4-1. Data linkage</a:t>
            </a:r>
          </a:p>
          <a:p>
            <a:pPr lvl="2"/>
            <a:r>
              <a:rPr kumimoji="1" lang="en-US" altLang="ja-JP" sz="1100" dirty="0"/>
              <a:t>4-1-1. CMS data linkage data registration</a:t>
            </a:r>
          </a:p>
          <a:p>
            <a:pPr lvl="2"/>
            <a:r>
              <a:rPr kumimoji="1" lang="en-US" altLang="ja-JP" sz="1100" dirty="0"/>
              <a:t>4-1-2. CMS data linkage data Delete</a:t>
            </a:r>
          </a:p>
          <a:p>
            <a:pPr lvl="2"/>
            <a:r>
              <a:rPr kumimoji="1" lang="en-US" altLang="ja-JP" sz="1100" dirty="0"/>
              <a:t>4-1-3. E-Kanban data linkage registration schedule</a:t>
            </a:r>
          </a:p>
          <a:p>
            <a:pPr lvl="2"/>
            <a:r>
              <a:rPr kumimoji="1" lang="en-US" altLang="ja-JP" sz="1100" dirty="0"/>
              <a:t>4-1-4. E-Kanban data linkage Delete schedule</a:t>
            </a:r>
          </a:p>
          <a:p>
            <a:pPr lvl="2"/>
            <a:r>
              <a:rPr kumimoji="1" lang="en-US" altLang="ja-JP" sz="1100" dirty="0"/>
              <a:t>4-1-5. Production Line parts sensor data registration</a:t>
            </a:r>
          </a:p>
          <a:p>
            <a:pPr lvl="2"/>
            <a:r>
              <a:rPr kumimoji="1" lang="en-US" altLang="ja-JP" sz="1100" dirty="0"/>
              <a:t>4-1-6. Production Line parts sensor data Delete</a:t>
            </a:r>
          </a:p>
          <a:p>
            <a:pPr lvl="2"/>
            <a:r>
              <a:rPr kumimoji="1" lang="en-US" altLang="ja-JP" sz="1100" dirty="0"/>
              <a:t>4-1-7. Production Line FG sensor data registration</a:t>
            </a:r>
          </a:p>
          <a:p>
            <a:pPr lvl="2"/>
            <a:r>
              <a:rPr kumimoji="1" lang="en-US" altLang="ja-JP" sz="1100" dirty="0"/>
              <a:t>4-1-8. Production Line FG sensor data Delete</a:t>
            </a:r>
          </a:p>
          <a:p>
            <a:pPr lvl="2"/>
            <a:r>
              <a:rPr kumimoji="1" lang="en-US" altLang="ja-JP" sz="1100" dirty="0"/>
              <a:t>4-1-9. Shopper </a:t>
            </a:r>
            <a:r>
              <a:rPr kumimoji="1" lang="en-US" altLang="ja-JP" sz="1100" dirty="0" err="1"/>
              <a:t>AGV</a:t>
            </a:r>
            <a:r>
              <a:rPr kumimoji="1" lang="en-US" altLang="ja-JP" sz="1100" dirty="0"/>
              <a:t> Station Sensor data registration</a:t>
            </a:r>
          </a:p>
          <a:p>
            <a:pPr lvl="2"/>
            <a:r>
              <a:rPr kumimoji="1" lang="en-US" altLang="ja-JP" sz="1100" dirty="0"/>
              <a:t>4-1-10. Shopper </a:t>
            </a:r>
            <a:r>
              <a:rPr kumimoji="1" lang="en-US" altLang="ja-JP" sz="1100" dirty="0" err="1"/>
              <a:t>AGV</a:t>
            </a:r>
            <a:r>
              <a:rPr kumimoji="1" lang="en-US" altLang="ja-JP" sz="1100" dirty="0"/>
              <a:t> Station sensor data Delete</a:t>
            </a:r>
          </a:p>
          <a:p>
            <a:pPr lvl="2"/>
            <a:r>
              <a:rPr kumimoji="1" lang="en-US" altLang="ja-JP" sz="1100" dirty="0"/>
              <a:t>4-1-11. Cycle time master for Transport work linkage data registration</a:t>
            </a:r>
          </a:p>
          <a:p>
            <a:pPr lvl="2"/>
            <a:r>
              <a:rPr kumimoji="1" lang="en-US" altLang="ja-JP" sz="1100" dirty="0"/>
              <a:t>4-1-12. Cycle time master for Transport work data linkage data Delete</a:t>
            </a:r>
          </a:p>
          <a:p>
            <a:r>
              <a:rPr kumimoji="1" lang="en-US" altLang="ja-JP" sz="1100" dirty="0"/>
              <a:t>	4-2. Pre-production preparation operations</a:t>
            </a:r>
          </a:p>
          <a:p>
            <a:r>
              <a:rPr kumimoji="1" lang="en-US" altLang="ja-JP" sz="1100" dirty="0"/>
              <a:t>		4-2-1. Kanban scan registration</a:t>
            </a:r>
          </a:p>
          <a:p>
            <a:r>
              <a:rPr kumimoji="1" lang="en-US" altLang="ja-JP" sz="1100" dirty="0"/>
              <a:t>	4-3. During production operation</a:t>
            </a:r>
          </a:p>
          <a:p>
            <a:r>
              <a:rPr kumimoji="1" lang="en-US" altLang="ja-JP" sz="1100" dirty="0"/>
              <a:t>		4-3-1. Kitting work instructions</a:t>
            </a:r>
          </a:p>
          <a:p>
            <a:pPr lvl="2"/>
            <a:r>
              <a:rPr kumimoji="1" lang="en-US" altLang="ja-JP" sz="1100" dirty="0"/>
              <a:t>4-3-2. Shopper work instructions for parts</a:t>
            </a:r>
          </a:p>
          <a:p>
            <a:pPr lvl="2"/>
            <a:r>
              <a:rPr kumimoji="1" lang="en-US" altLang="ja-JP" sz="1100" dirty="0"/>
              <a:t>4-3-3. Shopper work instructions for FG</a:t>
            </a:r>
          </a:p>
          <a:p>
            <a:r>
              <a:rPr kumimoji="1" lang="en-US" altLang="ja-JP" sz="1100" dirty="0"/>
              <a:t>5. System functional specifications</a:t>
            </a:r>
          </a:p>
          <a:p>
            <a:r>
              <a:rPr kumimoji="1" lang="en-US" altLang="ja-JP" sz="1100" dirty="0"/>
              <a:t>	5-1. Smart watch operation flow</a:t>
            </a:r>
          </a:p>
          <a:p>
            <a:r>
              <a:rPr kumimoji="1" lang="en-US" altLang="ja-JP" sz="1100" dirty="0"/>
              <a:t>	5-2. PC operation flow</a:t>
            </a:r>
          </a:p>
          <a:p>
            <a:r>
              <a:rPr kumimoji="1" lang="en-US" altLang="ja-JP" sz="1100" dirty="0"/>
              <a:t>6. Q&amp;A</a:t>
            </a:r>
          </a:p>
          <a:p>
            <a:r>
              <a:rPr kumimoji="1" lang="en-US" altLang="ja-JP" sz="1100" dirty="0"/>
              <a:t>7. Sign off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7CAA9A5-8087-4AD4-B09F-ABE2347EA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084315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30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3FE78F3C-50EF-4F7D-ACE8-E41ADE47135F}"/>
              </a:ext>
            </a:extLst>
          </p:cNvPr>
          <p:cNvSpPr/>
          <p:nvPr/>
        </p:nvSpPr>
        <p:spPr>
          <a:xfrm>
            <a:off x="401320" y="1345290"/>
            <a:ext cx="6117062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3896362-D50B-4437-9CEB-A41F86A579A7}"/>
              </a:ext>
            </a:extLst>
          </p:cNvPr>
          <p:cNvSpPr/>
          <p:nvPr/>
        </p:nvSpPr>
        <p:spPr>
          <a:xfrm>
            <a:off x="391160" y="1354538"/>
            <a:ext cx="1680041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KAU</a:t>
            </a: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DF0591AD-D482-41BC-BA15-322BB8CD403B}"/>
              </a:ext>
            </a:extLst>
          </p:cNvPr>
          <p:cNvCxnSpPr/>
          <p:nvPr/>
        </p:nvCxnSpPr>
        <p:spPr>
          <a:xfrm>
            <a:off x="2082796" y="1345290"/>
            <a:ext cx="0" cy="7836107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直線矢印コネクタ 132">
            <a:extLst>
              <a:ext uri="{FF2B5EF4-FFF2-40B4-BE49-F238E27FC236}">
                <a16:creationId xmlns:a16="http://schemas.microsoft.com/office/drawing/2014/main" id="{8D0A1713-C44E-4CCE-89CA-95AC7AB6D98E}"/>
              </a:ext>
            </a:extLst>
          </p:cNvPr>
          <p:cNvCxnSpPr>
            <a:cxnSpLocks/>
            <a:stCxn id="81" idx="2"/>
          </p:cNvCxnSpPr>
          <p:nvPr/>
        </p:nvCxnSpPr>
        <p:spPr>
          <a:xfrm>
            <a:off x="3466449" y="2506901"/>
            <a:ext cx="0" cy="391068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974FAD0D-052B-47D2-9258-02F896129E2B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4-1. Data linkage</a:t>
            </a:r>
          </a:p>
          <a:p>
            <a:r>
              <a:rPr kumimoji="1" lang="en-US" altLang="ja-JP" sz="1100" b="1" dirty="0"/>
              <a:t>4-1-6-1. Production Line parts sensor data registration</a:t>
            </a:r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D8D1790C-A30E-48AA-843A-648FED708622}"/>
              </a:ext>
            </a:extLst>
          </p:cNvPr>
          <p:cNvSpPr/>
          <p:nvPr/>
        </p:nvSpPr>
        <p:spPr>
          <a:xfrm>
            <a:off x="2092958" y="1353916"/>
            <a:ext cx="4425422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Pegasus</a:t>
            </a:r>
          </a:p>
        </p:txBody>
      </p:sp>
      <p:sp>
        <p:nvSpPr>
          <p:cNvPr id="81" name="正方形/長方形 80">
            <a:extLst>
              <a:ext uri="{FF2B5EF4-FFF2-40B4-BE49-F238E27FC236}">
                <a16:creationId xmlns:a16="http://schemas.microsoft.com/office/drawing/2014/main" id="{D1C2C215-6987-49D8-BCAA-EBD6DDBD5709}"/>
              </a:ext>
            </a:extLst>
          </p:cNvPr>
          <p:cNvSpPr/>
          <p:nvPr/>
        </p:nvSpPr>
        <p:spPr>
          <a:xfrm>
            <a:off x="2861929" y="1867766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Received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Production Line parts sensor data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53" name="フローチャート: 判断 52">
            <a:extLst>
              <a:ext uri="{FF2B5EF4-FFF2-40B4-BE49-F238E27FC236}">
                <a16:creationId xmlns:a16="http://schemas.microsoft.com/office/drawing/2014/main" id="{F8866DEE-1FF0-41EA-B938-0A043A5C3355}"/>
              </a:ext>
            </a:extLst>
          </p:cNvPr>
          <p:cNvSpPr/>
          <p:nvPr/>
        </p:nvSpPr>
        <p:spPr>
          <a:xfrm>
            <a:off x="2861463" y="2899690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File import error?</a:t>
            </a:r>
          </a:p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Yes / No</a:t>
            </a:r>
            <a:endParaRPr kumimoji="1" lang="ja-JP" altLang="en-US" sz="600" dirty="0">
              <a:solidFill>
                <a:schemeClr val="tx1"/>
              </a:solidFill>
            </a:endParaRPr>
          </a:p>
        </p:txBody>
      </p:sp>
      <p:cxnSp>
        <p:nvCxnSpPr>
          <p:cNvPr id="79" name="コネクタ: カギ線 78">
            <a:extLst>
              <a:ext uri="{FF2B5EF4-FFF2-40B4-BE49-F238E27FC236}">
                <a16:creationId xmlns:a16="http://schemas.microsoft.com/office/drawing/2014/main" id="{062E7843-694D-4C1D-91D2-269C15C2EFF2}"/>
              </a:ext>
            </a:extLst>
          </p:cNvPr>
          <p:cNvCxnSpPr>
            <a:cxnSpLocks/>
            <a:stCxn id="53" idx="2"/>
            <a:endCxn id="11" idx="3"/>
          </p:cNvCxnSpPr>
          <p:nvPr/>
        </p:nvCxnSpPr>
        <p:spPr>
          <a:xfrm rot="5400000">
            <a:off x="2898181" y="3205155"/>
            <a:ext cx="228330" cy="907274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正方形/長方形 91">
            <a:extLst>
              <a:ext uri="{FF2B5EF4-FFF2-40B4-BE49-F238E27FC236}">
                <a16:creationId xmlns:a16="http://schemas.microsoft.com/office/drawing/2014/main" id="{E3E32C88-1CA7-4323-B406-E41AEB6534F9}"/>
              </a:ext>
            </a:extLst>
          </p:cNvPr>
          <p:cNvSpPr/>
          <p:nvPr/>
        </p:nvSpPr>
        <p:spPr>
          <a:xfrm>
            <a:off x="2720695" y="3503317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93" name="正方形/長方形 92">
            <a:extLst>
              <a:ext uri="{FF2B5EF4-FFF2-40B4-BE49-F238E27FC236}">
                <a16:creationId xmlns:a16="http://schemas.microsoft.com/office/drawing/2014/main" id="{86975AB4-ED01-4020-8D16-984E1F6E96E2}"/>
              </a:ext>
            </a:extLst>
          </p:cNvPr>
          <p:cNvSpPr/>
          <p:nvPr/>
        </p:nvSpPr>
        <p:spPr>
          <a:xfrm>
            <a:off x="4055818" y="3798310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No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cxnSp>
        <p:nvCxnSpPr>
          <p:cNvPr id="61" name="コネクタ: カギ線 60">
            <a:extLst>
              <a:ext uri="{FF2B5EF4-FFF2-40B4-BE49-F238E27FC236}">
                <a16:creationId xmlns:a16="http://schemas.microsoft.com/office/drawing/2014/main" id="{5286A1F5-DE6B-468E-8AF0-3C05F5F58DD9}"/>
              </a:ext>
            </a:extLst>
          </p:cNvPr>
          <p:cNvCxnSpPr>
            <a:cxnSpLocks/>
            <a:stCxn id="53" idx="2"/>
            <a:endCxn id="50" idx="0"/>
          </p:cNvCxnSpPr>
          <p:nvPr/>
        </p:nvCxnSpPr>
        <p:spPr>
          <a:xfrm rot="16200000" flipH="1">
            <a:off x="3505812" y="3504798"/>
            <a:ext cx="458310" cy="537968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F051614-5719-85F6-C6FC-A073A100D7D0}"/>
              </a:ext>
            </a:extLst>
          </p:cNvPr>
          <p:cNvSpPr/>
          <p:nvPr/>
        </p:nvSpPr>
        <p:spPr>
          <a:xfrm>
            <a:off x="637814" y="1868638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Linkage of production Line parts sensor data for the day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5A9EB8F7-AA44-3B71-1A59-7FB7A01223F2}"/>
              </a:ext>
            </a:extLst>
          </p:cNvPr>
          <p:cNvCxnSpPr>
            <a:cxnSpLocks/>
            <a:stCxn id="4" idx="3"/>
            <a:endCxn id="81" idx="1"/>
          </p:cNvCxnSpPr>
          <p:nvPr/>
        </p:nvCxnSpPr>
        <p:spPr>
          <a:xfrm flipV="1">
            <a:off x="1846854" y="2187334"/>
            <a:ext cx="1015075" cy="872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A00E518-B6CC-A85D-E733-C1CD43243B33}"/>
              </a:ext>
            </a:extLst>
          </p:cNvPr>
          <p:cNvSpPr/>
          <p:nvPr/>
        </p:nvSpPr>
        <p:spPr>
          <a:xfrm>
            <a:off x="1578475" y="3590522"/>
            <a:ext cx="980234" cy="36486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Check error details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2" name="フローチャート: 判断 21">
            <a:extLst>
              <a:ext uri="{FF2B5EF4-FFF2-40B4-BE49-F238E27FC236}">
                <a16:creationId xmlns:a16="http://schemas.microsoft.com/office/drawing/2014/main" id="{404ECE48-2B08-0DC5-5E45-6AA6035D24D5}"/>
              </a:ext>
            </a:extLst>
          </p:cNvPr>
          <p:cNvSpPr/>
          <p:nvPr/>
        </p:nvSpPr>
        <p:spPr>
          <a:xfrm>
            <a:off x="484190" y="2940244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Modification required</a:t>
            </a:r>
          </a:p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Yes / No</a:t>
            </a:r>
            <a:endParaRPr kumimoji="1" lang="ja-JP" altLang="en-US" sz="600" dirty="0">
              <a:solidFill>
                <a:schemeClr val="tx1"/>
              </a:solidFill>
            </a:endParaRPr>
          </a:p>
        </p:txBody>
      </p:sp>
      <p:cxnSp>
        <p:nvCxnSpPr>
          <p:cNvPr id="23" name="コネクタ: カギ線 22">
            <a:extLst>
              <a:ext uri="{FF2B5EF4-FFF2-40B4-BE49-F238E27FC236}">
                <a16:creationId xmlns:a16="http://schemas.microsoft.com/office/drawing/2014/main" id="{E2740A6D-6FFB-2759-12C8-E9D1212967AC}"/>
              </a:ext>
            </a:extLst>
          </p:cNvPr>
          <p:cNvCxnSpPr>
            <a:cxnSpLocks/>
            <a:stCxn id="11" idx="1"/>
            <a:endCxn id="22" idx="2"/>
          </p:cNvCxnSpPr>
          <p:nvPr/>
        </p:nvCxnSpPr>
        <p:spPr>
          <a:xfrm rot="10800000">
            <a:off x="1088711" y="3585181"/>
            <a:ext cx="489765" cy="187776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B1FBC527-7691-790A-3F09-A78EA9057722}"/>
              </a:ext>
            </a:extLst>
          </p:cNvPr>
          <p:cNvSpPr/>
          <p:nvPr/>
        </p:nvSpPr>
        <p:spPr>
          <a:xfrm>
            <a:off x="1835657" y="2690646"/>
            <a:ext cx="980234" cy="36486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BK file manual import (*1)(*2)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28" name="コネクタ: カギ線 27">
            <a:extLst>
              <a:ext uri="{FF2B5EF4-FFF2-40B4-BE49-F238E27FC236}">
                <a16:creationId xmlns:a16="http://schemas.microsoft.com/office/drawing/2014/main" id="{5019A113-EF43-2F40-BB59-4F2DC52717A2}"/>
              </a:ext>
            </a:extLst>
          </p:cNvPr>
          <p:cNvCxnSpPr>
            <a:cxnSpLocks/>
            <a:stCxn id="22" idx="0"/>
            <a:endCxn id="27" idx="1"/>
          </p:cNvCxnSpPr>
          <p:nvPr/>
        </p:nvCxnSpPr>
        <p:spPr>
          <a:xfrm rot="5400000" flipH="1" flipV="1">
            <a:off x="1428602" y="2533190"/>
            <a:ext cx="67163" cy="746947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コネクタ: カギ線 32">
            <a:extLst>
              <a:ext uri="{FF2B5EF4-FFF2-40B4-BE49-F238E27FC236}">
                <a16:creationId xmlns:a16="http://schemas.microsoft.com/office/drawing/2014/main" id="{AF6BF69C-14FD-4DBE-21EC-FF0FFD8BEA3B}"/>
              </a:ext>
            </a:extLst>
          </p:cNvPr>
          <p:cNvCxnSpPr>
            <a:cxnSpLocks/>
            <a:stCxn id="27" idx="3"/>
            <a:endCxn id="35" idx="2"/>
          </p:cNvCxnSpPr>
          <p:nvPr/>
        </p:nvCxnSpPr>
        <p:spPr>
          <a:xfrm flipV="1">
            <a:off x="2815891" y="2654492"/>
            <a:ext cx="621429" cy="218589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楕円 34">
            <a:extLst>
              <a:ext uri="{FF2B5EF4-FFF2-40B4-BE49-F238E27FC236}">
                <a16:creationId xmlns:a16="http://schemas.microsoft.com/office/drawing/2014/main" id="{B7195886-F98A-BFC7-DB33-439FB927B887}"/>
              </a:ext>
            </a:extLst>
          </p:cNvPr>
          <p:cNvSpPr/>
          <p:nvPr/>
        </p:nvSpPr>
        <p:spPr>
          <a:xfrm>
            <a:off x="3437320" y="2625596"/>
            <a:ext cx="57791" cy="57791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cxnSp>
        <p:nvCxnSpPr>
          <p:cNvPr id="41" name="コネクタ: カギ線 40">
            <a:extLst>
              <a:ext uri="{FF2B5EF4-FFF2-40B4-BE49-F238E27FC236}">
                <a16:creationId xmlns:a16="http://schemas.microsoft.com/office/drawing/2014/main" id="{1185D96B-0BFC-1AA4-7B44-F1F9C8BBB57B}"/>
              </a:ext>
            </a:extLst>
          </p:cNvPr>
          <p:cNvCxnSpPr>
            <a:cxnSpLocks/>
            <a:stCxn id="22" idx="0"/>
            <a:endCxn id="4" idx="2"/>
          </p:cNvCxnSpPr>
          <p:nvPr/>
        </p:nvCxnSpPr>
        <p:spPr>
          <a:xfrm rot="5400000" flipH="1" flipV="1">
            <a:off x="949287" y="2647197"/>
            <a:ext cx="432471" cy="153624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5C64905D-BB1F-9308-3775-91719A1A1247}"/>
              </a:ext>
            </a:extLst>
          </p:cNvPr>
          <p:cNvSpPr/>
          <p:nvPr/>
        </p:nvSpPr>
        <p:spPr>
          <a:xfrm>
            <a:off x="696116" y="2628383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BFC1FCFC-2273-E5B9-5D27-E0DA25A116E9}"/>
              </a:ext>
            </a:extLst>
          </p:cNvPr>
          <p:cNvSpPr/>
          <p:nvPr/>
        </p:nvSpPr>
        <p:spPr>
          <a:xfrm>
            <a:off x="1271405" y="2669466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No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E0A3B6EC-A360-CA11-1061-92CB1BF643C7}"/>
              </a:ext>
            </a:extLst>
          </p:cNvPr>
          <p:cNvSpPr/>
          <p:nvPr/>
        </p:nvSpPr>
        <p:spPr>
          <a:xfrm>
            <a:off x="3399431" y="4002937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Checking the linked data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0518CDA-0FFB-A185-A98B-244BBF649FD4}"/>
              </a:ext>
            </a:extLst>
          </p:cNvPr>
          <p:cNvSpPr/>
          <p:nvPr/>
        </p:nvSpPr>
        <p:spPr>
          <a:xfrm>
            <a:off x="441897" y="6034740"/>
            <a:ext cx="2586852" cy="105747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600" dirty="0">
                <a:solidFill>
                  <a:schemeClr val="tx1"/>
                </a:solidFill>
              </a:rPr>
              <a:t>*1 If there is an import error, set an error flag. Since the import completion flag is not set, it is possible to import the same Date / Line / Parts No.</a:t>
            </a:r>
          </a:p>
          <a:p>
            <a:endParaRPr kumimoji="1" lang="en-US" altLang="ja-JP" sz="600" dirty="0">
              <a:solidFill>
                <a:schemeClr val="tx1"/>
              </a:solidFill>
            </a:endParaRPr>
          </a:p>
          <a:p>
            <a:r>
              <a:rPr kumimoji="1" lang="en-US" altLang="ja-JP" sz="600" dirty="0">
                <a:solidFill>
                  <a:schemeClr val="tx1"/>
                </a:solidFill>
              </a:rPr>
              <a:t>*2 After importing, backup files are stored in the “Normal folder" and the “Error folder".</a:t>
            </a: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D77D5330-EF4B-8100-5A4C-CBB6C1C14896}"/>
              </a:ext>
            </a:extLst>
          </p:cNvPr>
          <p:cNvSpPr/>
          <p:nvPr/>
        </p:nvSpPr>
        <p:spPr>
          <a:xfrm>
            <a:off x="3653432" y="5770000"/>
            <a:ext cx="701037" cy="293273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Finish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CD72E8EA-4668-0513-4476-0F1BA8279936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4003951" y="4642072"/>
            <a:ext cx="0" cy="1127928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6E6892D4-2DB8-E8C1-5610-67F635322414}"/>
              </a:ext>
            </a:extLst>
          </p:cNvPr>
          <p:cNvSpPr/>
          <p:nvPr/>
        </p:nvSpPr>
        <p:spPr>
          <a:xfrm>
            <a:off x="3667279" y="4595309"/>
            <a:ext cx="1159190" cy="121307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I/O status link app</a:t>
            </a:r>
            <a:endParaRPr kumimoji="1" lang="ja-JP" altLang="en-US" sz="5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3359444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31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3FE78F3C-50EF-4F7D-ACE8-E41ADE47135F}"/>
              </a:ext>
            </a:extLst>
          </p:cNvPr>
          <p:cNvSpPr/>
          <p:nvPr/>
        </p:nvSpPr>
        <p:spPr>
          <a:xfrm>
            <a:off x="401320" y="1345290"/>
            <a:ext cx="6117062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3896362-D50B-4437-9CEB-A41F86A579A7}"/>
              </a:ext>
            </a:extLst>
          </p:cNvPr>
          <p:cNvSpPr/>
          <p:nvPr/>
        </p:nvSpPr>
        <p:spPr>
          <a:xfrm>
            <a:off x="391160" y="1354538"/>
            <a:ext cx="1680041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KAU</a:t>
            </a: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DF0591AD-D482-41BC-BA15-322BB8CD403B}"/>
              </a:ext>
            </a:extLst>
          </p:cNvPr>
          <p:cNvCxnSpPr/>
          <p:nvPr/>
        </p:nvCxnSpPr>
        <p:spPr>
          <a:xfrm>
            <a:off x="2082796" y="1345290"/>
            <a:ext cx="0" cy="7836107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直線矢印コネクタ 132">
            <a:extLst>
              <a:ext uri="{FF2B5EF4-FFF2-40B4-BE49-F238E27FC236}">
                <a16:creationId xmlns:a16="http://schemas.microsoft.com/office/drawing/2014/main" id="{8D0A1713-C44E-4CCE-89CA-95AC7AB6D98E}"/>
              </a:ext>
            </a:extLst>
          </p:cNvPr>
          <p:cNvCxnSpPr>
            <a:cxnSpLocks/>
            <a:stCxn id="81" idx="2"/>
          </p:cNvCxnSpPr>
          <p:nvPr/>
        </p:nvCxnSpPr>
        <p:spPr>
          <a:xfrm>
            <a:off x="3466449" y="2506901"/>
            <a:ext cx="0" cy="391068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974FAD0D-052B-47D2-9258-02F896129E2B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4-1. Data linkage</a:t>
            </a:r>
          </a:p>
          <a:p>
            <a:r>
              <a:rPr kumimoji="1" lang="en-US" altLang="ja-JP" sz="1100" b="1" dirty="0"/>
              <a:t>4-1-6-2. Production Line parts sensor data Delete</a:t>
            </a:r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D8D1790C-A30E-48AA-843A-648FED708622}"/>
              </a:ext>
            </a:extLst>
          </p:cNvPr>
          <p:cNvSpPr/>
          <p:nvPr/>
        </p:nvSpPr>
        <p:spPr>
          <a:xfrm>
            <a:off x="2092958" y="1353916"/>
            <a:ext cx="4425422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Pegasus</a:t>
            </a:r>
          </a:p>
        </p:txBody>
      </p:sp>
      <p:sp>
        <p:nvSpPr>
          <p:cNvPr id="81" name="正方形/長方形 80">
            <a:extLst>
              <a:ext uri="{FF2B5EF4-FFF2-40B4-BE49-F238E27FC236}">
                <a16:creationId xmlns:a16="http://schemas.microsoft.com/office/drawing/2014/main" id="{D1C2C215-6987-49D8-BCAA-EBD6DDBD5709}"/>
              </a:ext>
            </a:extLst>
          </p:cNvPr>
          <p:cNvSpPr/>
          <p:nvPr/>
        </p:nvSpPr>
        <p:spPr>
          <a:xfrm>
            <a:off x="2861929" y="1867766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Received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Production Line parts sensor data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53" name="フローチャート: 判断 52">
            <a:extLst>
              <a:ext uri="{FF2B5EF4-FFF2-40B4-BE49-F238E27FC236}">
                <a16:creationId xmlns:a16="http://schemas.microsoft.com/office/drawing/2014/main" id="{F8866DEE-1FF0-41EA-B938-0A043A5C3355}"/>
              </a:ext>
            </a:extLst>
          </p:cNvPr>
          <p:cNvSpPr/>
          <p:nvPr/>
        </p:nvSpPr>
        <p:spPr>
          <a:xfrm>
            <a:off x="2861463" y="2899690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File import error?</a:t>
            </a:r>
          </a:p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Yes / No</a:t>
            </a:r>
            <a:endParaRPr kumimoji="1" lang="ja-JP" altLang="en-US" sz="600" dirty="0">
              <a:solidFill>
                <a:schemeClr val="tx1"/>
              </a:solidFill>
            </a:endParaRPr>
          </a:p>
        </p:txBody>
      </p:sp>
      <p:cxnSp>
        <p:nvCxnSpPr>
          <p:cNvPr id="79" name="コネクタ: カギ線 78">
            <a:extLst>
              <a:ext uri="{FF2B5EF4-FFF2-40B4-BE49-F238E27FC236}">
                <a16:creationId xmlns:a16="http://schemas.microsoft.com/office/drawing/2014/main" id="{062E7843-694D-4C1D-91D2-269C15C2EFF2}"/>
              </a:ext>
            </a:extLst>
          </p:cNvPr>
          <p:cNvCxnSpPr>
            <a:cxnSpLocks/>
            <a:stCxn id="53" idx="2"/>
            <a:endCxn id="11" idx="3"/>
          </p:cNvCxnSpPr>
          <p:nvPr/>
        </p:nvCxnSpPr>
        <p:spPr>
          <a:xfrm rot="5400000">
            <a:off x="2898181" y="3205155"/>
            <a:ext cx="228330" cy="907274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正方形/長方形 91">
            <a:extLst>
              <a:ext uri="{FF2B5EF4-FFF2-40B4-BE49-F238E27FC236}">
                <a16:creationId xmlns:a16="http://schemas.microsoft.com/office/drawing/2014/main" id="{E3E32C88-1CA7-4323-B406-E41AEB6534F9}"/>
              </a:ext>
            </a:extLst>
          </p:cNvPr>
          <p:cNvSpPr/>
          <p:nvPr/>
        </p:nvSpPr>
        <p:spPr>
          <a:xfrm>
            <a:off x="2720695" y="3503317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93" name="正方形/長方形 92">
            <a:extLst>
              <a:ext uri="{FF2B5EF4-FFF2-40B4-BE49-F238E27FC236}">
                <a16:creationId xmlns:a16="http://schemas.microsoft.com/office/drawing/2014/main" id="{86975AB4-ED01-4020-8D16-984E1F6E96E2}"/>
              </a:ext>
            </a:extLst>
          </p:cNvPr>
          <p:cNvSpPr/>
          <p:nvPr/>
        </p:nvSpPr>
        <p:spPr>
          <a:xfrm>
            <a:off x="4055818" y="3798310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No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cxnSp>
        <p:nvCxnSpPr>
          <p:cNvPr id="61" name="コネクタ: カギ線 60">
            <a:extLst>
              <a:ext uri="{FF2B5EF4-FFF2-40B4-BE49-F238E27FC236}">
                <a16:creationId xmlns:a16="http://schemas.microsoft.com/office/drawing/2014/main" id="{5286A1F5-DE6B-468E-8AF0-3C05F5F58DD9}"/>
              </a:ext>
            </a:extLst>
          </p:cNvPr>
          <p:cNvCxnSpPr>
            <a:cxnSpLocks/>
            <a:stCxn id="53" idx="2"/>
            <a:endCxn id="50" idx="0"/>
          </p:cNvCxnSpPr>
          <p:nvPr/>
        </p:nvCxnSpPr>
        <p:spPr>
          <a:xfrm rot="16200000" flipH="1">
            <a:off x="3505812" y="3504798"/>
            <a:ext cx="458310" cy="537968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F051614-5719-85F6-C6FC-A073A100D7D0}"/>
              </a:ext>
            </a:extLst>
          </p:cNvPr>
          <p:cNvSpPr/>
          <p:nvPr/>
        </p:nvSpPr>
        <p:spPr>
          <a:xfrm>
            <a:off x="637814" y="1868638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Linkage of production Line parts sensor data for the day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5A9EB8F7-AA44-3B71-1A59-7FB7A01223F2}"/>
              </a:ext>
            </a:extLst>
          </p:cNvPr>
          <p:cNvCxnSpPr>
            <a:cxnSpLocks/>
            <a:stCxn id="4" idx="3"/>
            <a:endCxn id="81" idx="1"/>
          </p:cNvCxnSpPr>
          <p:nvPr/>
        </p:nvCxnSpPr>
        <p:spPr>
          <a:xfrm flipV="1">
            <a:off x="1846854" y="2187334"/>
            <a:ext cx="1015075" cy="872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A00E518-B6CC-A85D-E733-C1CD43243B33}"/>
              </a:ext>
            </a:extLst>
          </p:cNvPr>
          <p:cNvSpPr/>
          <p:nvPr/>
        </p:nvSpPr>
        <p:spPr>
          <a:xfrm>
            <a:off x="1578475" y="3590522"/>
            <a:ext cx="980234" cy="36486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Check error details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2" name="フローチャート: 判断 21">
            <a:extLst>
              <a:ext uri="{FF2B5EF4-FFF2-40B4-BE49-F238E27FC236}">
                <a16:creationId xmlns:a16="http://schemas.microsoft.com/office/drawing/2014/main" id="{404ECE48-2B08-0DC5-5E45-6AA6035D24D5}"/>
              </a:ext>
            </a:extLst>
          </p:cNvPr>
          <p:cNvSpPr/>
          <p:nvPr/>
        </p:nvSpPr>
        <p:spPr>
          <a:xfrm>
            <a:off x="484190" y="2940244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Modification required</a:t>
            </a:r>
          </a:p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Yes / No</a:t>
            </a:r>
            <a:endParaRPr kumimoji="1" lang="ja-JP" altLang="en-US" sz="600" dirty="0">
              <a:solidFill>
                <a:schemeClr val="tx1"/>
              </a:solidFill>
            </a:endParaRPr>
          </a:p>
        </p:txBody>
      </p:sp>
      <p:cxnSp>
        <p:nvCxnSpPr>
          <p:cNvPr id="23" name="コネクタ: カギ線 22">
            <a:extLst>
              <a:ext uri="{FF2B5EF4-FFF2-40B4-BE49-F238E27FC236}">
                <a16:creationId xmlns:a16="http://schemas.microsoft.com/office/drawing/2014/main" id="{E2740A6D-6FFB-2759-12C8-E9D1212967AC}"/>
              </a:ext>
            </a:extLst>
          </p:cNvPr>
          <p:cNvCxnSpPr>
            <a:cxnSpLocks/>
            <a:stCxn id="11" idx="1"/>
            <a:endCxn id="22" idx="2"/>
          </p:cNvCxnSpPr>
          <p:nvPr/>
        </p:nvCxnSpPr>
        <p:spPr>
          <a:xfrm rot="10800000">
            <a:off x="1088711" y="3585181"/>
            <a:ext cx="489765" cy="187776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B1FBC527-7691-790A-3F09-A78EA9057722}"/>
              </a:ext>
            </a:extLst>
          </p:cNvPr>
          <p:cNvSpPr/>
          <p:nvPr/>
        </p:nvSpPr>
        <p:spPr>
          <a:xfrm>
            <a:off x="1835657" y="2690646"/>
            <a:ext cx="980234" cy="36486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BK file manual import (*1)(*2)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28" name="コネクタ: カギ線 27">
            <a:extLst>
              <a:ext uri="{FF2B5EF4-FFF2-40B4-BE49-F238E27FC236}">
                <a16:creationId xmlns:a16="http://schemas.microsoft.com/office/drawing/2014/main" id="{5019A113-EF43-2F40-BB59-4F2DC52717A2}"/>
              </a:ext>
            </a:extLst>
          </p:cNvPr>
          <p:cNvCxnSpPr>
            <a:cxnSpLocks/>
            <a:stCxn id="22" idx="0"/>
            <a:endCxn id="27" idx="1"/>
          </p:cNvCxnSpPr>
          <p:nvPr/>
        </p:nvCxnSpPr>
        <p:spPr>
          <a:xfrm rot="5400000" flipH="1" flipV="1">
            <a:off x="1428602" y="2533190"/>
            <a:ext cx="67163" cy="746947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コネクタ: カギ線 32">
            <a:extLst>
              <a:ext uri="{FF2B5EF4-FFF2-40B4-BE49-F238E27FC236}">
                <a16:creationId xmlns:a16="http://schemas.microsoft.com/office/drawing/2014/main" id="{AF6BF69C-14FD-4DBE-21EC-FF0FFD8BEA3B}"/>
              </a:ext>
            </a:extLst>
          </p:cNvPr>
          <p:cNvCxnSpPr>
            <a:cxnSpLocks/>
            <a:stCxn id="27" idx="3"/>
            <a:endCxn id="35" idx="2"/>
          </p:cNvCxnSpPr>
          <p:nvPr/>
        </p:nvCxnSpPr>
        <p:spPr>
          <a:xfrm flipV="1">
            <a:off x="2815891" y="2654492"/>
            <a:ext cx="621429" cy="218589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楕円 34">
            <a:extLst>
              <a:ext uri="{FF2B5EF4-FFF2-40B4-BE49-F238E27FC236}">
                <a16:creationId xmlns:a16="http://schemas.microsoft.com/office/drawing/2014/main" id="{B7195886-F98A-BFC7-DB33-439FB927B887}"/>
              </a:ext>
            </a:extLst>
          </p:cNvPr>
          <p:cNvSpPr/>
          <p:nvPr/>
        </p:nvSpPr>
        <p:spPr>
          <a:xfrm>
            <a:off x="3437320" y="2625596"/>
            <a:ext cx="57791" cy="57791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cxnSp>
        <p:nvCxnSpPr>
          <p:cNvPr id="41" name="コネクタ: カギ線 40">
            <a:extLst>
              <a:ext uri="{FF2B5EF4-FFF2-40B4-BE49-F238E27FC236}">
                <a16:creationId xmlns:a16="http://schemas.microsoft.com/office/drawing/2014/main" id="{1185D96B-0BFC-1AA4-7B44-F1F9C8BBB57B}"/>
              </a:ext>
            </a:extLst>
          </p:cNvPr>
          <p:cNvCxnSpPr>
            <a:cxnSpLocks/>
            <a:stCxn id="22" idx="0"/>
            <a:endCxn id="4" idx="2"/>
          </p:cNvCxnSpPr>
          <p:nvPr/>
        </p:nvCxnSpPr>
        <p:spPr>
          <a:xfrm rot="5400000" flipH="1" flipV="1">
            <a:off x="949287" y="2647197"/>
            <a:ext cx="432471" cy="153624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5C64905D-BB1F-9308-3775-91719A1A1247}"/>
              </a:ext>
            </a:extLst>
          </p:cNvPr>
          <p:cNvSpPr/>
          <p:nvPr/>
        </p:nvSpPr>
        <p:spPr>
          <a:xfrm>
            <a:off x="696116" y="2628383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BFC1FCFC-2273-E5B9-5D27-E0DA25A116E9}"/>
              </a:ext>
            </a:extLst>
          </p:cNvPr>
          <p:cNvSpPr/>
          <p:nvPr/>
        </p:nvSpPr>
        <p:spPr>
          <a:xfrm>
            <a:off x="1271405" y="2669466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No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E0A3B6EC-A360-CA11-1061-92CB1BF643C7}"/>
              </a:ext>
            </a:extLst>
          </p:cNvPr>
          <p:cNvSpPr/>
          <p:nvPr/>
        </p:nvSpPr>
        <p:spPr>
          <a:xfrm>
            <a:off x="3399431" y="4002937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Checking the linked data</a:t>
            </a:r>
          </a:p>
          <a:p>
            <a:pPr algn="ctr"/>
            <a:r>
              <a:rPr kumimoji="1" lang="en-US" altLang="ja-JP" sz="800" dirty="0">
                <a:solidFill>
                  <a:srgbClr val="FF0000"/>
                </a:solidFill>
              </a:rPr>
              <a:t>Turn on operation status deletion</a:t>
            </a:r>
            <a:endParaRPr kumimoji="1" lang="ja-JP" altLang="en-US" sz="800" dirty="0">
              <a:solidFill>
                <a:srgbClr val="FF0000"/>
              </a:solidFill>
            </a:endParaRPr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ED832273-C21F-E69A-E3AA-E56DF06AF994}"/>
              </a:ext>
            </a:extLst>
          </p:cNvPr>
          <p:cNvSpPr/>
          <p:nvPr/>
        </p:nvSpPr>
        <p:spPr>
          <a:xfrm>
            <a:off x="441897" y="6034740"/>
            <a:ext cx="2586852" cy="105747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600" dirty="0">
                <a:solidFill>
                  <a:schemeClr val="tx1"/>
                </a:solidFill>
              </a:rPr>
              <a:t>*1 If there is an import error, set an error flag. Since the import completion flag is not set, it is possible to import the same Serial no / Parts no.</a:t>
            </a:r>
          </a:p>
          <a:p>
            <a:endParaRPr kumimoji="1" lang="en-US" altLang="ja-JP" sz="600" dirty="0">
              <a:solidFill>
                <a:schemeClr val="tx1"/>
              </a:solidFill>
            </a:endParaRPr>
          </a:p>
          <a:p>
            <a:r>
              <a:rPr kumimoji="1" lang="en-US" altLang="ja-JP" sz="600" dirty="0">
                <a:solidFill>
                  <a:schemeClr val="tx1"/>
                </a:solidFill>
              </a:rPr>
              <a:t>*2 After importing, backup files are stored in the “Normal folder" and the “Error folder".</a:t>
            </a:r>
          </a:p>
        </p:txBody>
      </p:sp>
      <p:sp>
        <p:nvSpPr>
          <p:cNvPr id="127" name="楕円 126">
            <a:extLst>
              <a:ext uri="{FF2B5EF4-FFF2-40B4-BE49-F238E27FC236}">
                <a16:creationId xmlns:a16="http://schemas.microsoft.com/office/drawing/2014/main" id="{7CFCFE45-A50A-85C2-6D62-4B3959191C44}"/>
              </a:ext>
            </a:extLst>
          </p:cNvPr>
          <p:cNvSpPr/>
          <p:nvPr/>
        </p:nvSpPr>
        <p:spPr>
          <a:xfrm>
            <a:off x="3653432" y="5770000"/>
            <a:ext cx="701037" cy="293273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Finish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FAC1C809-B5DC-5801-6D7B-58ADE0AF4C1C}"/>
              </a:ext>
            </a:extLst>
          </p:cNvPr>
          <p:cNvCxnSpPr>
            <a:cxnSpLocks/>
            <a:stCxn id="50" idx="2"/>
            <a:endCxn id="127" idx="0"/>
          </p:cNvCxnSpPr>
          <p:nvPr/>
        </p:nvCxnSpPr>
        <p:spPr>
          <a:xfrm>
            <a:off x="4003951" y="4642072"/>
            <a:ext cx="0" cy="1127928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A6EBE0B-2C8E-0D3C-E977-C12CF8616643}"/>
              </a:ext>
            </a:extLst>
          </p:cNvPr>
          <p:cNvSpPr/>
          <p:nvPr/>
        </p:nvSpPr>
        <p:spPr>
          <a:xfrm>
            <a:off x="3667279" y="4595309"/>
            <a:ext cx="1159190" cy="121307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I/O status link app</a:t>
            </a:r>
            <a:endParaRPr kumimoji="1" lang="ja-JP" altLang="en-US" sz="5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8336891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32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3FE78F3C-50EF-4F7D-ACE8-E41ADE47135F}"/>
              </a:ext>
            </a:extLst>
          </p:cNvPr>
          <p:cNvSpPr/>
          <p:nvPr/>
        </p:nvSpPr>
        <p:spPr>
          <a:xfrm>
            <a:off x="401320" y="1345290"/>
            <a:ext cx="6117062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3896362-D50B-4437-9CEB-A41F86A579A7}"/>
              </a:ext>
            </a:extLst>
          </p:cNvPr>
          <p:cNvSpPr/>
          <p:nvPr/>
        </p:nvSpPr>
        <p:spPr>
          <a:xfrm>
            <a:off x="391160" y="1354538"/>
            <a:ext cx="1680041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KAU</a:t>
            </a: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DF0591AD-D482-41BC-BA15-322BB8CD403B}"/>
              </a:ext>
            </a:extLst>
          </p:cNvPr>
          <p:cNvCxnSpPr/>
          <p:nvPr/>
        </p:nvCxnSpPr>
        <p:spPr>
          <a:xfrm>
            <a:off x="2082796" y="1345290"/>
            <a:ext cx="0" cy="7836107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直線矢印コネクタ 132">
            <a:extLst>
              <a:ext uri="{FF2B5EF4-FFF2-40B4-BE49-F238E27FC236}">
                <a16:creationId xmlns:a16="http://schemas.microsoft.com/office/drawing/2014/main" id="{8D0A1713-C44E-4CCE-89CA-95AC7AB6D98E}"/>
              </a:ext>
            </a:extLst>
          </p:cNvPr>
          <p:cNvCxnSpPr>
            <a:cxnSpLocks/>
            <a:stCxn id="81" idx="2"/>
          </p:cNvCxnSpPr>
          <p:nvPr/>
        </p:nvCxnSpPr>
        <p:spPr>
          <a:xfrm>
            <a:off x="3466449" y="2506901"/>
            <a:ext cx="0" cy="391068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974FAD0D-052B-47D2-9258-02F896129E2B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4-1. Data linkage</a:t>
            </a:r>
          </a:p>
          <a:p>
            <a:r>
              <a:rPr kumimoji="1" lang="en-US" altLang="ja-JP" sz="1100" b="1" dirty="0"/>
              <a:t>4-1-7-1. Production Line FG sensor data registration</a:t>
            </a:r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D8D1790C-A30E-48AA-843A-648FED708622}"/>
              </a:ext>
            </a:extLst>
          </p:cNvPr>
          <p:cNvSpPr/>
          <p:nvPr/>
        </p:nvSpPr>
        <p:spPr>
          <a:xfrm>
            <a:off x="2092958" y="1353916"/>
            <a:ext cx="4425422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Pegasus</a:t>
            </a:r>
          </a:p>
        </p:txBody>
      </p:sp>
      <p:sp>
        <p:nvSpPr>
          <p:cNvPr id="81" name="正方形/長方形 80">
            <a:extLst>
              <a:ext uri="{FF2B5EF4-FFF2-40B4-BE49-F238E27FC236}">
                <a16:creationId xmlns:a16="http://schemas.microsoft.com/office/drawing/2014/main" id="{D1C2C215-6987-49D8-BCAA-EBD6DDBD5709}"/>
              </a:ext>
            </a:extLst>
          </p:cNvPr>
          <p:cNvSpPr/>
          <p:nvPr/>
        </p:nvSpPr>
        <p:spPr>
          <a:xfrm>
            <a:off x="2861929" y="1867766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Received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Production Line FG sensor data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53" name="フローチャート: 判断 52">
            <a:extLst>
              <a:ext uri="{FF2B5EF4-FFF2-40B4-BE49-F238E27FC236}">
                <a16:creationId xmlns:a16="http://schemas.microsoft.com/office/drawing/2014/main" id="{F8866DEE-1FF0-41EA-B938-0A043A5C3355}"/>
              </a:ext>
            </a:extLst>
          </p:cNvPr>
          <p:cNvSpPr/>
          <p:nvPr/>
        </p:nvSpPr>
        <p:spPr>
          <a:xfrm>
            <a:off x="2861463" y="2899690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File import error?</a:t>
            </a:r>
          </a:p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Yes / No</a:t>
            </a:r>
            <a:endParaRPr kumimoji="1" lang="ja-JP" altLang="en-US" sz="600" dirty="0">
              <a:solidFill>
                <a:schemeClr val="tx1"/>
              </a:solidFill>
            </a:endParaRPr>
          </a:p>
        </p:txBody>
      </p:sp>
      <p:cxnSp>
        <p:nvCxnSpPr>
          <p:cNvPr id="79" name="コネクタ: カギ線 78">
            <a:extLst>
              <a:ext uri="{FF2B5EF4-FFF2-40B4-BE49-F238E27FC236}">
                <a16:creationId xmlns:a16="http://schemas.microsoft.com/office/drawing/2014/main" id="{062E7843-694D-4C1D-91D2-269C15C2EFF2}"/>
              </a:ext>
            </a:extLst>
          </p:cNvPr>
          <p:cNvCxnSpPr>
            <a:cxnSpLocks/>
            <a:stCxn id="53" idx="2"/>
            <a:endCxn id="11" idx="3"/>
          </p:cNvCxnSpPr>
          <p:nvPr/>
        </p:nvCxnSpPr>
        <p:spPr>
          <a:xfrm rot="5400000">
            <a:off x="2898181" y="3205155"/>
            <a:ext cx="228330" cy="907274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正方形/長方形 91">
            <a:extLst>
              <a:ext uri="{FF2B5EF4-FFF2-40B4-BE49-F238E27FC236}">
                <a16:creationId xmlns:a16="http://schemas.microsoft.com/office/drawing/2014/main" id="{E3E32C88-1CA7-4323-B406-E41AEB6534F9}"/>
              </a:ext>
            </a:extLst>
          </p:cNvPr>
          <p:cNvSpPr/>
          <p:nvPr/>
        </p:nvSpPr>
        <p:spPr>
          <a:xfrm>
            <a:off x="2720695" y="3503317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93" name="正方形/長方形 92">
            <a:extLst>
              <a:ext uri="{FF2B5EF4-FFF2-40B4-BE49-F238E27FC236}">
                <a16:creationId xmlns:a16="http://schemas.microsoft.com/office/drawing/2014/main" id="{86975AB4-ED01-4020-8D16-984E1F6E96E2}"/>
              </a:ext>
            </a:extLst>
          </p:cNvPr>
          <p:cNvSpPr/>
          <p:nvPr/>
        </p:nvSpPr>
        <p:spPr>
          <a:xfrm>
            <a:off x="4055818" y="3798310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No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cxnSp>
        <p:nvCxnSpPr>
          <p:cNvPr id="61" name="コネクタ: カギ線 60">
            <a:extLst>
              <a:ext uri="{FF2B5EF4-FFF2-40B4-BE49-F238E27FC236}">
                <a16:creationId xmlns:a16="http://schemas.microsoft.com/office/drawing/2014/main" id="{5286A1F5-DE6B-468E-8AF0-3C05F5F58DD9}"/>
              </a:ext>
            </a:extLst>
          </p:cNvPr>
          <p:cNvCxnSpPr>
            <a:cxnSpLocks/>
            <a:stCxn id="53" idx="2"/>
            <a:endCxn id="50" idx="0"/>
          </p:cNvCxnSpPr>
          <p:nvPr/>
        </p:nvCxnSpPr>
        <p:spPr>
          <a:xfrm rot="16200000" flipH="1">
            <a:off x="3505812" y="3504798"/>
            <a:ext cx="458310" cy="537968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F051614-5719-85F6-C6FC-A073A100D7D0}"/>
              </a:ext>
            </a:extLst>
          </p:cNvPr>
          <p:cNvSpPr/>
          <p:nvPr/>
        </p:nvSpPr>
        <p:spPr>
          <a:xfrm>
            <a:off x="637814" y="1868638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Linkage of production Line FG sensor data for the day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5A9EB8F7-AA44-3B71-1A59-7FB7A01223F2}"/>
              </a:ext>
            </a:extLst>
          </p:cNvPr>
          <p:cNvCxnSpPr>
            <a:cxnSpLocks/>
            <a:stCxn id="4" idx="3"/>
            <a:endCxn id="81" idx="1"/>
          </p:cNvCxnSpPr>
          <p:nvPr/>
        </p:nvCxnSpPr>
        <p:spPr>
          <a:xfrm flipV="1">
            <a:off x="1846854" y="2187334"/>
            <a:ext cx="1015075" cy="872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A00E518-B6CC-A85D-E733-C1CD43243B33}"/>
              </a:ext>
            </a:extLst>
          </p:cNvPr>
          <p:cNvSpPr/>
          <p:nvPr/>
        </p:nvSpPr>
        <p:spPr>
          <a:xfrm>
            <a:off x="1578475" y="3590522"/>
            <a:ext cx="980234" cy="36486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Check error details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2" name="フローチャート: 判断 21">
            <a:extLst>
              <a:ext uri="{FF2B5EF4-FFF2-40B4-BE49-F238E27FC236}">
                <a16:creationId xmlns:a16="http://schemas.microsoft.com/office/drawing/2014/main" id="{404ECE48-2B08-0DC5-5E45-6AA6035D24D5}"/>
              </a:ext>
            </a:extLst>
          </p:cNvPr>
          <p:cNvSpPr/>
          <p:nvPr/>
        </p:nvSpPr>
        <p:spPr>
          <a:xfrm>
            <a:off x="484190" y="2940244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Modification required</a:t>
            </a:r>
          </a:p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Yes / No</a:t>
            </a:r>
            <a:endParaRPr kumimoji="1" lang="ja-JP" altLang="en-US" sz="600" dirty="0">
              <a:solidFill>
                <a:schemeClr val="tx1"/>
              </a:solidFill>
            </a:endParaRPr>
          </a:p>
        </p:txBody>
      </p:sp>
      <p:cxnSp>
        <p:nvCxnSpPr>
          <p:cNvPr id="23" name="コネクタ: カギ線 22">
            <a:extLst>
              <a:ext uri="{FF2B5EF4-FFF2-40B4-BE49-F238E27FC236}">
                <a16:creationId xmlns:a16="http://schemas.microsoft.com/office/drawing/2014/main" id="{E2740A6D-6FFB-2759-12C8-E9D1212967AC}"/>
              </a:ext>
            </a:extLst>
          </p:cNvPr>
          <p:cNvCxnSpPr>
            <a:cxnSpLocks/>
            <a:stCxn id="11" idx="1"/>
            <a:endCxn id="22" idx="2"/>
          </p:cNvCxnSpPr>
          <p:nvPr/>
        </p:nvCxnSpPr>
        <p:spPr>
          <a:xfrm rot="10800000">
            <a:off x="1088711" y="3585181"/>
            <a:ext cx="489765" cy="187776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B1FBC527-7691-790A-3F09-A78EA9057722}"/>
              </a:ext>
            </a:extLst>
          </p:cNvPr>
          <p:cNvSpPr/>
          <p:nvPr/>
        </p:nvSpPr>
        <p:spPr>
          <a:xfrm>
            <a:off x="1835657" y="2690646"/>
            <a:ext cx="980234" cy="36486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BK file manual import (*1)(*2)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28" name="コネクタ: カギ線 27">
            <a:extLst>
              <a:ext uri="{FF2B5EF4-FFF2-40B4-BE49-F238E27FC236}">
                <a16:creationId xmlns:a16="http://schemas.microsoft.com/office/drawing/2014/main" id="{5019A113-EF43-2F40-BB59-4F2DC52717A2}"/>
              </a:ext>
            </a:extLst>
          </p:cNvPr>
          <p:cNvCxnSpPr>
            <a:cxnSpLocks/>
            <a:stCxn id="22" idx="0"/>
            <a:endCxn id="27" idx="1"/>
          </p:cNvCxnSpPr>
          <p:nvPr/>
        </p:nvCxnSpPr>
        <p:spPr>
          <a:xfrm rot="5400000" flipH="1" flipV="1">
            <a:off x="1428602" y="2533190"/>
            <a:ext cx="67163" cy="746947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コネクタ: カギ線 32">
            <a:extLst>
              <a:ext uri="{FF2B5EF4-FFF2-40B4-BE49-F238E27FC236}">
                <a16:creationId xmlns:a16="http://schemas.microsoft.com/office/drawing/2014/main" id="{AF6BF69C-14FD-4DBE-21EC-FF0FFD8BEA3B}"/>
              </a:ext>
            </a:extLst>
          </p:cNvPr>
          <p:cNvCxnSpPr>
            <a:cxnSpLocks/>
            <a:stCxn id="27" idx="3"/>
            <a:endCxn id="35" idx="2"/>
          </p:cNvCxnSpPr>
          <p:nvPr/>
        </p:nvCxnSpPr>
        <p:spPr>
          <a:xfrm flipV="1">
            <a:off x="2815891" y="2654492"/>
            <a:ext cx="621429" cy="218589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楕円 34">
            <a:extLst>
              <a:ext uri="{FF2B5EF4-FFF2-40B4-BE49-F238E27FC236}">
                <a16:creationId xmlns:a16="http://schemas.microsoft.com/office/drawing/2014/main" id="{B7195886-F98A-BFC7-DB33-439FB927B887}"/>
              </a:ext>
            </a:extLst>
          </p:cNvPr>
          <p:cNvSpPr/>
          <p:nvPr/>
        </p:nvSpPr>
        <p:spPr>
          <a:xfrm>
            <a:off x="3437320" y="2625596"/>
            <a:ext cx="57791" cy="57791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cxnSp>
        <p:nvCxnSpPr>
          <p:cNvPr id="41" name="コネクタ: カギ線 40">
            <a:extLst>
              <a:ext uri="{FF2B5EF4-FFF2-40B4-BE49-F238E27FC236}">
                <a16:creationId xmlns:a16="http://schemas.microsoft.com/office/drawing/2014/main" id="{1185D96B-0BFC-1AA4-7B44-F1F9C8BBB57B}"/>
              </a:ext>
            </a:extLst>
          </p:cNvPr>
          <p:cNvCxnSpPr>
            <a:cxnSpLocks/>
            <a:stCxn id="22" idx="0"/>
            <a:endCxn id="4" idx="2"/>
          </p:cNvCxnSpPr>
          <p:nvPr/>
        </p:nvCxnSpPr>
        <p:spPr>
          <a:xfrm rot="5400000" flipH="1" flipV="1">
            <a:off x="949287" y="2647197"/>
            <a:ext cx="432471" cy="153624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5C64905D-BB1F-9308-3775-91719A1A1247}"/>
              </a:ext>
            </a:extLst>
          </p:cNvPr>
          <p:cNvSpPr/>
          <p:nvPr/>
        </p:nvSpPr>
        <p:spPr>
          <a:xfrm>
            <a:off x="696116" y="2628383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BFC1FCFC-2273-E5B9-5D27-E0DA25A116E9}"/>
              </a:ext>
            </a:extLst>
          </p:cNvPr>
          <p:cNvSpPr/>
          <p:nvPr/>
        </p:nvSpPr>
        <p:spPr>
          <a:xfrm>
            <a:off x="1271405" y="2669466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No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E0A3B6EC-A360-CA11-1061-92CB1BF643C7}"/>
              </a:ext>
            </a:extLst>
          </p:cNvPr>
          <p:cNvSpPr/>
          <p:nvPr/>
        </p:nvSpPr>
        <p:spPr>
          <a:xfrm>
            <a:off x="3399431" y="4002937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Checking the linked data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0518CDA-0FFB-A185-A98B-244BBF649FD4}"/>
              </a:ext>
            </a:extLst>
          </p:cNvPr>
          <p:cNvSpPr/>
          <p:nvPr/>
        </p:nvSpPr>
        <p:spPr>
          <a:xfrm>
            <a:off x="441897" y="6034740"/>
            <a:ext cx="2586852" cy="105747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600" dirty="0">
                <a:solidFill>
                  <a:schemeClr val="tx1"/>
                </a:solidFill>
              </a:rPr>
              <a:t>*1 If there is an import error, set an error flag. Since the import completion flag is not set, it is possible to import the same Date / Line / Parts No.</a:t>
            </a:r>
          </a:p>
          <a:p>
            <a:endParaRPr kumimoji="1" lang="en-US" altLang="ja-JP" sz="600" dirty="0">
              <a:solidFill>
                <a:schemeClr val="tx1"/>
              </a:solidFill>
            </a:endParaRPr>
          </a:p>
          <a:p>
            <a:r>
              <a:rPr kumimoji="1" lang="en-US" altLang="ja-JP" sz="600" dirty="0">
                <a:solidFill>
                  <a:schemeClr val="tx1"/>
                </a:solidFill>
              </a:rPr>
              <a:t>*2 After importing, backup files are stored in the “Normal folder" and the “Error folder".</a:t>
            </a: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D77D5330-EF4B-8100-5A4C-CBB6C1C14896}"/>
              </a:ext>
            </a:extLst>
          </p:cNvPr>
          <p:cNvSpPr/>
          <p:nvPr/>
        </p:nvSpPr>
        <p:spPr>
          <a:xfrm>
            <a:off x="3653432" y="5770000"/>
            <a:ext cx="701037" cy="293273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Finish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CD72E8EA-4668-0513-4476-0F1BA8279936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4003951" y="4642072"/>
            <a:ext cx="0" cy="1127928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6E6892D4-2DB8-E8C1-5610-67F635322414}"/>
              </a:ext>
            </a:extLst>
          </p:cNvPr>
          <p:cNvSpPr/>
          <p:nvPr/>
        </p:nvSpPr>
        <p:spPr>
          <a:xfrm>
            <a:off x="3667279" y="4595309"/>
            <a:ext cx="1159190" cy="121307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I/O status link app</a:t>
            </a:r>
            <a:endParaRPr kumimoji="1" lang="ja-JP" altLang="en-US" sz="5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7994419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33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3FE78F3C-50EF-4F7D-ACE8-E41ADE47135F}"/>
              </a:ext>
            </a:extLst>
          </p:cNvPr>
          <p:cNvSpPr/>
          <p:nvPr/>
        </p:nvSpPr>
        <p:spPr>
          <a:xfrm>
            <a:off x="401320" y="1345290"/>
            <a:ext cx="6117062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3896362-D50B-4437-9CEB-A41F86A579A7}"/>
              </a:ext>
            </a:extLst>
          </p:cNvPr>
          <p:cNvSpPr/>
          <p:nvPr/>
        </p:nvSpPr>
        <p:spPr>
          <a:xfrm>
            <a:off x="391160" y="1354538"/>
            <a:ext cx="1680041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KAU</a:t>
            </a: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DF0591AD-D482-41BC-BA15-322BB8CD403B}"/>
              </a:ext>
            </a:extLst>
          </p:cNvPr>
          <p:cNvCxnSpPr/>
          <p:nvPr/>
        </p:nvCxnSpPr>
        <p:spPr>
          <a:xfrm>
            <a:off x="2082796" y="1345290"/>
            <a:ext cx="0" cy="7836107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直線矢印コネクタ 132">
            <a:extLst>
              <a:ext uri="{FF2B5EF4-FFF2-40B4-BE49-F238E27FC236}">
                <a16:creationId xmlns:a16="http://schemas.microsoft.com/office/drawing/2014/main" id="{8D0A1713-C44E-4CCE-89CA-95AC7AB6D98E}"/>
              </a:ext>
            </a:extLst>
          </p:cNvPr>
          <p:cNvCxnSpPr>
            <a:cxnSpLocks/>
            <a:stCxn id="81" idx="2"/>
          </p:cNvCxnSpPr>
          <p:nvPr/>
        </p:nvCxnSpPr>
        <p:spPr>
          <a:xfrm>
            <a:off x="3466449" y="2506901"/>
            <a:ext cx="0" cy="391068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974FAD0D-052B-47D2-9258-02F896129E2B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4-1. Data linkage</a:t>
            </a:r>
          </a:p>
          <a:p>
            <a:r>
              <a:rPr kumimoji="1" lang="en-US" altLang="ja-JP" sz="1100" b="1" dirty="0"/>
              <a:t>4-1-7-2. Production Line FG sensor data Delete</a:t>
            </a:r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D8D1790C-A30E-48AA-843A-648FED708622}"/>
              </a:ext>
            </a:extLst>
          </p:cNvPr>
          <p:cNvSpPr/>
          <p:nvPr/>
        </p:nvSpPr>
        <p:spPr>
          <a:xfrm>
            <a:off x="2092958" y="1353916"/>
            <a:ext cx="4425422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Pegasus</a:t>
            </a:r>
          </a:p>
        </p:txBody>
      </p:sp>
      <p:sp>
        <p:nvSpPr>
          <p:cNvPr id="81" name="正方形/長方形 80">
            <a:extLst>
              <a:ext uri="{FF2B5EF4-FFF2-40B4-BE49-F238E27FC236}">
                <a16:creationId xmlns:a16="http://schemas.microsoft.com/office/drawing/2014/main" id="{D1C2C215-6987-49D8-BCAA-EBD6DDBD5709}"/>
              </a:ext>
            </a:extLst>
          </p:cNvPr>
          <p:cNvSpPr/>
          <p:nvPr/>
        </p:nvSpPr>
        <p:spPr>
          <a:xfrm>
            <a:off x="2861929" y="1867766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Received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Production Line FG sensor data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53" name="フローチャート: 判断 52">
            <a:extLst>
              <a:ext uri="{FF2B5EF4-FFF2-40B4-BE49-F238E27FC236}">
                <a16:creationId xmlns:a16="http://schemas.microsoft.com/office/drawing/2014/main" id="{F8866DEE-1FF0-41EA-B938-0A043A5C3355}"/>
              </a:ext>
            </a:extLst>
          </p:cNvPr>
          <p:cNvSpPr/>
          <p:nvPr/>
        </p:nvSpPr>
        <p:spPr>
          <a:xfrm>
            <a:off x="2861463" y="2899690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File import error?</a:t>
            </a:r>
          </a:p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Yes / No</a:t>
            </a:r>
            <a:endParaRPr kumimoji="1" lang="ja-JP" altLang="en-US" sz="600" dirty="0">
              <a:solidFill>
                <a:schemeClr val="tx1"/>
              </a:solidFill>
            </a:endParaRPr>
          </a:p>
        </p:txBody>
      </p:sp>
      <p:cxnSp>
        <p:nvCxnSpPr>
          <p:cNvPr id="79" name="コネクタ: カギ線 78">
            <a:extLst>
              <a:ext uri="{FF2B5EF4-FFF2-40B4-BE49-F238E27FC236}">
                <a16:creationId xmlns:a16="http://schemas.microsoft.com/office/drawing/2014/main" id="{062E7843-694D-4C1D-91D2-269C15C2EFF2}"/>
              </a:ext>
            </a:extLst>
          </p:cNvPr>
          <p:cNvCxnSpPr>
            <a:cxnSpLocks/>
            <a:stCxn id="53" idx="2"/>
            <a:endCxn id="11" idx="3"/>
          </p:cNvCxnSpPr>
          <p:nvPr/>
        </p:nvCxnSpPr>
        <p:spPr>
          <a:xfrm rot="5400000">
            <a:off x="2898181" y="3205155"/>
            <a:ext cx="228330" cy="907274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正方形/長方形 91">
            <a:extLst>
              <a:ext uri="{FF2B5EF4-FFF2-40B4-BE49-F238E27FC236}">
                <a16:creationId xmlns:a16="http://schemas.microsoft.com/office/drawing/2014/main" id="{E3E32C88-1CA7-4323-B406-E41AEB6534F9}"/>
              </a:ext>
            </a:extLst>
          </p:cNvPr>
          <p:cNvSpPr/>
          <p:nvPr/>
        </p:nvSpPr>
        <p:spPr>
          <a:xfrm>
            <a:off x="2720695" y="3503317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93" name="正方形/長方形 92">
            <a:extLst>
              <a:ext uri="{FF2B5EF4-FFF2-40B4-BE49-F238E27FC236}">
                <a16:creationId xmlns:a16="http://schemas.microsoft.com/office/drawing/2014/main" id="{86975AB4-ED01-4020-8D16-984E1F6E96E2}"/>
              </a:ext>
            </a:extLst>
          </p:cNvPr>
          <p:cNvSpPr/>
          <p:nvPr/>
        </p:nvSpPr>
        <p:spPr>
          <a:xfrm>
            <a:off x="4055818" y="3798310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No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cxnSp>
        <p:nvCxnSpPr>
          <p:cNvPr id="61" name="コネクタ: カギ線 60">
            <a:extLst>
              <a:ext uri="{FF2B5EF4-FFF2-40B4-BE49-F238E27FC236}">
                <a16:creationId xmlns:a16="http://schemas.microsoft.com/office/drawing/2014/main" id="{5286A1F5-DE6B-468E-8AF0-3C05F5F58DD9}"/>
              </a:ext>
            </a:extLst>
          </p:cNvPr>
          <p:cNvCxnSpPr>
            <a:cxnSpLocks/>
            <a:stCxn id="53" idx="2"/>
            <a:endCxn id="50" idx="0"/>
          </p:cNvCxnSpPr>
          <p:nvPr/>
        </p:nvCxnSpPr>
        <p:spPr>
          <a:xfrm rot="16200000" flipH="1">
            <a:off x="3505812" y="3504798"/>
            <a:ext cx="458310" cy="537968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F051614-5719-85F6-C6FC-A073A100D7D0}"/>
              </a:ext>
            </a:extLst>
          </p:cNvPr>
          <p:cNvSpPr/>
          <p:nvPr/>
        </p:nvSpPr>
        <p:spPr>
          <a:xfrm>
            <a:off x="637814" y="1868638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Linkage of production Line FG sensor data for the day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5A9EB8F7-AA44-3B71-1A59-7FB7A01223F2}"/>
              </a:ext>
            </a:extLst>
          </p:cNvPr>
          <p:cNvCxnSpPr>
            <a:cxnSpLocks/>
            <a:stCxn id="4" idx="3"/>
            <a:endCxn id="81" idx="1"/>
          </p:cNvCxnSpPr>
          <p:nvPr/>
        </p:nvCxnSpPr>
        <p:spPr>
          <a:xfrm flipV="1">
            <a:off x="1846854" y="2187334"/>
            <a:ext cx="1015075" cy="872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A00E518-B6CC-A85D-E733-C1CD43243B33}"/>
              </a:ext>
            </a:extLst>
          </p:cNvPr>
          <p:cNvSpPr/>
          <p:nvPr/>
        </p:nvSpPr>
        <p:spPr>
          <a:xfrm>
            <a:off x="1578475" y="3590522"/>
            <a:ext cx="980234" cy="36486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Check error details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2" name="フローチャート: 判断 21">
            <a:extLst>
              <a:ext uri="{FF2B5EF4-FFF2-40B4-BE49-F238E27FC236}">
                <a16:creationId xmlns:a16="http://schemas.microsoft.com/office/drawing/2014/main" id="{404ECE48-2B08-0DC5-5E45-6AA6035D24D5}"/>
              </a:ext>
            </a:extLst>
          </p:cNvPr>
          <p:cNvSpPr/>
          <p:nvPr/>
        </p:nvSpPr>
        <p:spPr>
          <a:xfrm>
            <a:off x="484190" y="2940244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Modification required</a:t>
            </a:r>
          </a:p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Yes / No</a:t>
            </a:r>
            <a:endParaRPr kumimoji="1" lang="ja-JP" altLang="en-US" sz="600" dirty="0">
              <a:solidFill>
                <a:schemeClr val="tx1"/>
              </a:solidFill>
            </a:endParaRPr>
          </a:p>
        </p:txBody>
      </p:sp>
      <p:cxnSp>
        <p:nvCxnSpPr>
          <p:cNvPr id="23" name="コネクタ: カギ線 22">
            <a:extLst>
              <a:ext uri="{FF2B5EF4-FFF2-40B4-BE49-F238E27FC236}">
                <a16:creationId xmlns:a16="http://schemas.microsoft.com/office/drawing/2014/main" id="{E2740A6D-6FFB-2759-12C8-E9D1212967AC}"/>
              </a:ext>
            </a:extLst>
          </p:cNvPr>
          <p:cNvCxnSpPr>
            <a:cxnSpLocks/>
            <a:stCxn id="11" idx="1"/>
            <a:endCxn id="22" idx="2"/>
          </p:cNvCxnSpPr>
          <p:nvPr/>
        </p:nvCxnSpPr>
        <p:spPr>
          <a:xfrm rot="10800000">
            <a:off x="1088711" y="3585181"/>
            <a:ext cx="489765" cy="187776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B1FBC527-7691-790A-3F09-A78EA9057722}"/>
              </a:ext>
            </a:extLst>
          </p:cNvPr>
          <p:cNvSpPr/>
          <p:nvPr/>
        </p:nvSpPr>
        <p:spPr>
          <a:xfrm>
            <a:off x="1835657" y="2690646"/>
            <a:ext cx="980234" cy="36486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BK file manual import (*1)(*2)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28" name="コネクタ: カギ線 27">
            <a:extLst>
              <a:ext uri="{FF2B5EF4-FFF2-40B4-BE49-F238E27FC236}">
                <a16:creationId xmlns:a16="http://schemas.microsoft.com/office/drawing/2014/main" id="{5019A113-EF43-2F40-BB59-4F2DC52717A2}"/>
              </a:ext>
            </a:extLst>
          </p:cNvPr>
          <p:cNvCxnSpPr>
            <a:cxnSpLocks/>
            <a:stCxn id="22" idx="0"/>
            <a:endCxn id="27" idx="1"/>
          </p:cNvCxnSpPr>
          <p:nvPr/>
        </p:nvCxnSpPr>
        <p:spPr>
          <a:xfrm rot="5400000" flipH="1" flipV="1">
            <a:off x="1428602" y="2533190"/>
            <a:ext cx="67163" cy="746947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コネクタ: カギ線 32">
            <a:extLst>
              <a:ext uri="{FF2B5EF4-FFF2-40B4-BE49-F238E27FC236}">
                <a16:creationId xmlns:a16="http://schemas.microsoft.com/office/drawing/2014/main" id="{AF6BF69C-14FD-4DBE-21EC-FF0FFD8BEA3B}"/>
              </a:ext>
            </a:extLst>
          </p:cNvPr>
          <p:cNvCxnSpPr>
            <a:cxnSpLocks/>
            <a:stCxn id="27" idx="3"/>
            <a:endCxn id="35" idx="2"/>
          </p:cNvCxnSpPr>
          <p:nvPr/>
        </p:nvCxnSpPr>
        <p:spPr>
          <a:xfrm flipV="1">
            <a:off x="2815891" y="2654492"/>
            <a:ext cx="621429" cy="218589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楕円 34">
            <a:extLst>
              <a:ext uri="{FF2B5EF4-FFF2-40B4-BE49-F238E27FC236}">
                <a16:creationId xmlns:a16="http://schemas.microsoft.com/office/drawing/2014/main" id="{B7195886-F98A-BFC7-DB33-439FB927B887}"/>
              </a:ext>
            </a:extLst>
          </p:cNvPr>
          <p:cNvSpPr/>
          <p:nvPr/>
        </p:nvSpPr>
        <p:spPr>
          <a:xfrm>
            <a:off x="3437320" y="2625596"/>
            <a:ext cx="57791" cy="57791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cxnSp>
        <p:nvCxnSpPr>
          <p:cNvPr id="41" name="コネクタ: カギ線 40">
            <a:extLst>
              <a:ext uri="{FF2B5EF4-FFF2-40B4-BE49-F238E27FC236}">
                <a16:creationId xmlns:a16="http://schemas.microsoft.com/office/drawing/2014/main" id="{1185D96B-0BFC-1AA4-7B44-F1F9C8BBB57B}"/>
              </a:ext>
            </a:extLst>
          </p:cNvPr>
          <p:cNvCxnSpPr>
            <a:cxnSpLocks/>
            <a:stCxn id="22" idx="0"/>
            <a:endCxn id="4" idx="2"/>
          </p:cNvCxnSpPr>
          <p:nvPr/>
        </p:nvCxnSpPr>
        <p:spPr>
          <a:xfrm rot="5400000" flipH="1" flipV="1">
            <a:off x="949287" y="2647197"/>
            <a:ext cx="432471" cy="153624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5C64905D-BB1F-9308-3775-91719A1A1247}"/>
              </a:ext>
            </a:extLst>
          </p:cNvPr>
          <p:cNvSpPr/>
          <p:nvPr/>
        </p:nvSpPr>
        <p:spPr>
          <a:xfrm>
            <a:off x="696116" y="2628383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BFC1FCFC-2273-E5B9-5D27-E0DA25A116E9}"/>
              </a:ext>
            </a:extLst>
          </p:cNvPr>
          <p:cNvSpPr/>
          <p:nvPr/>
        </p:nvSpPr>
        <p:spPr>
          <a:xfrm>
            <a:off x="1271405" y="2669466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No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E0A3B6EC-A360-CA11-1061-92CB1BF643C7}"/>
              </a:ext>
            </a:extLst>
          </p:cNvPr>
          <p:cNvSpPr/>
          <p:nvPr/>
        </p:nvSpPr>
        <p:spPr>
          <a:xfrm>
            <a:off x="3399431" y="4002937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Checking the linked data</a:t>
            </a:r>
          </a:p>
          <a:p>
            <a:pPr algn="ctr"/>
            <a:r>
              <a:rPr kumimoji="1" lang="en-US" altLang="ja-JP" sz="800" dirty="0">
                <a:solidFill>
                  <a:srgbClr val="FF0000"/>
                </a:solidFill>
              </a:rPr>
              <a:t>Turn on operation status deletion</a:t>
            </a:r>
            <a:endParaRPr kumimoji="1" lang="ja-JP" altLang="en-US" sz="800" dirty="0">
              <a:solidFill>
                <a:srgbClr val="FF0000"/>
              </a:solidFill>
            </a:endParaRPr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ED832273-C21F-E69A-E3AA-E56DF06AF994}"/>
              </a:ext>
            </a:extLst>
          </p:cNvPr>
          <p:cNvSpPr/>
          <p:nvPr/>
        </p:nvSpPr>
        <p:spPr>
          <a:xfrm>
            <a:off x="441897" y="6034740"/>
            <a:ext cx="2586852" cy="105747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600" dirty="0">
                <a:solidFill>
                  <a:schemeClr val="tx1"/>
                </a:solidFill>
              </a:rPr>
              <a:t>*1 If there is an import error, set an error flag. Since the import completion flag is not set, it is possible to import the same Serial no / Parts no.</a:t>
            </a:r>
          </a:p>
          <a:p>
            <a:endParaRPr kumimoji="1" lang="en-US" altLang="ja-JP" sz="600" dirty="0">
              <a:solidFill>
                <a:schemeClr val="tx1"/>
              </a:solidFill>
            </a:endParaRPr>
          </a:p>
          <a:p>
            <a:r>
              <a:rPr kumimoji="1" lang="en-US" altLang="ja-JP" sz="600" dirty="0">
                <a:solidFill>
                  <a:schemeClr val="tx1"/>
                </a:solidFill>
              </a:rPr>
              <a:t>*2 After importing, backup files are stored in the “Normal folder" and the “Error folder".</a:t>
            </a:r>
          </a:p>
        </p:txBody>
      </p:sp>
      <p:sp>
        <p:nvSpPr>
          <p:cNvPr id="127" name="楕円 126">
            <a:extLst>
              <a:ext uri="{FF2B5EF4-FFF2-40B4-BE49-F238E27FC236}">
                <a16:creationId xmlns:a16="http://schemas.microsoft.com/office/drawing/2014/main" id="{7CFCFE45-A50A-85C2-6D62-4B3959191C44}"/>
              </a:ext>
            </a:extLst>
          </p:cNvPr>
          <p:cNvSpPr/>
          <p:nvPr/>
        </p:nvSpPr>
        <p:spPr>
          <a:xfrm>
            <a:off x="3653432" y="5770000"/>
            <a:ext cx="701037" cy="293273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Finish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FAC1C809-B5DC-5801-6D7B-58ADE0AF4C1C}"/>
              </a:ext>
            </a:extLst>
          </p:cNvPr>
          <p:cNvCxnSpPr>
            <a:cxnSpLocks/>
            <a:stCxn id="50" idx="2"/>
            <a:endCxn id="127" idx="0"/>
          </p:cNvCxnSpPr>
          <p:nvPr/>
        </p:nvCxnSpPr>
        <p:spPr>
          <a:xfrm>
            <a:off x="4003951" y="4642072"/>
            <a:ext cx="0" cy="1127928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A6EBE0B-2C8E-0D3C-E977-C12CF8616643}"/>
              </a:ext>
            </a:extLst>
          </p:cNvPr>
          <p:cNvSpPr/>
          <p:nvPr/>
        </p:nvSpPr>
        <p:spPr>
          <a:xfrm>
            <a:off x="3667279" y="4595309"/>
            <a:ext cx="1159190" cy="121307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I/O status link app</a:t>
            </a:r>
            <a:endParaRPr kumimoji="1" lang="ja-JP" altLang="en-US" sz="5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0366306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34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3FE78F3C-50EF-4F7D-ACE8-E41ADE47135F}"/>
              </a:ext>
            </a:extLst>
          </p:cNvPr>
          <p:cNvSpPr/>
          <p:nvPr/>
        </p:nvSpPr>
        <p:spPr>
          <a:xfrm>
            <a:off x="401320" y="1345290"/>
            <a:ext cx="6117062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3896362-D50B-4437-9CEB-A41F86A579A7}"/>
              </a:ext>
            </a:extLst>
          </p:cNvPr>
          <p:cNvSpPr/>
          <p:nvPr/>
        </p:nvSpPr>
        <p:spPr>
          <a:xfrm>
            <a:off x="391160" y="1354538"/>
            <a:ext cx="1680041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KAU</a:t>
            </a: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DF0591AD-D482-41BC-BA15-322BB8CD403B}"/>
              </a:ext>
            </a:extLst>
          </p:cNvPr>
          <p:cNvCxnSpPr/>
          <p:nvPr/>
        </p:nvCxnSpPr>
        <p:spPr>
          <a:xfrm>
            <a:off x="2082796" y="1345290"/>
            <a:ext cx="0" cy="7836107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直線矢印コネクタ 132">
            <a:extLst>
              <a:ext uri="{FF2B5EF4-FFF2-40B4-BE49-F238E27FC236}">
                <a16:creationId xmlns:a16="http://schemas.microsoft.com/office/drawing/2014/main" id="{8D0A1713-C44E-4CCE-89CA-95AC7AB6D98E}"/>
              </a:ext>
            </a:extLst>
          </p:cNvPr>
          <p:cNvCxnSpPr>
            <a:cxnSpLocks/>
            <a:stCxn id="81" idx="2"/>
          </p:cNvCxnSpPr>
          <p:nvPr/>
        </p:nvCxnSpPr>
        <p:spPr>
          <a:xfrm>
            <a:off x="3466449" y="2506901"/>
            <a:ext cx="0" cy="391068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974FAD0D-052B-47D2-9258-02F896129E2B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4-1. Data linkage</a:t>
            </a:r>
          </a:p>
          <a:p>
            <a:r>
              <a:rPr kumimoji="1" lang="en-US" altLang="ja-JP" sz="1100" b="1" dirty="0"/>
              <a:t>4-1-9. Shopper </a:t>
            </a:r>
            <a:r>
              <a:rPr kumimoji="1" lang="en-US" altLang="ja-JP" sz="1100" b="1" dirty="0" err="1"/>
              <a:t>AGV</a:t>
            </a:r>
            <a:r>
              <a:rPr kumimoji="1" lang="en-US" altLang="ja-JP" sz="1100" b="1" dirty="0"/>
              <a:t> Station Sensor data registration</a:t>
            </a:r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D8D1790C-A30E-48AA-843A-648FED708622}"/>
              </a:ext>
            </a:extLst>
          </p:cNvPr>
          <p:cNvSpPr/>
          <p:nvPr/>
        </p:nvSpPr>
        <p:spPr>
          <a:xfrm>
            <a:off x="2092958" y="1353916"/>
            <a:ext cx="4425422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Pegasus</a:t>
            </a:r>
          </a:p>
        </p:txBody>
      </p:sp>
      <p:sp>
        <p:nvSpPr>
          <p:cNvPr id="81" name="正方形/長方形 80">
            <a:extLst>
              <a:ext uri="{FF2B5EF4-FFF2-40B4-BE49-F238E27FC236}">
                <a16:creationId xmlns:a16="http://schemas.microsoft.com/office/drawing/2014/main" id="{D1C2C215-6987-49D8-BCAA-EBD6DDBD5709}"/>
              </a:ext>
            </a:extLst>
          </p:cNvPr>
          <p:cNvSpPr/>
          <p:nvPr/>
        </p:nvSpPr>
        <p:spPr>
          <a:xfrm>
            <a:off x="2861929" y="1867766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Received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Production Line FG sensor data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53" name="フローチャート: 判断 52">
            <a:extLst>
              <a:ext uri="{FF2B5EF4-FFF2-40B4-BE49-F238E27FC236}">
                <a16:creationId xmlns:a16="http://schemas.microsoft.com/office/drawing/2014/main" id="{F8866DEE-1FF0-41EA-B938-0A043A5C3355}"/>
              </a:ext>
            </a:extLst>
          </p:cNvPr>
          <p:cNvSpPr/>
          <p:nvPr/>
        </p:nvSpPr>
        <p:spPr>
          <a:xfrm>
            <a:off x="2861463" y="2899690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File import error?</a:t>
            </a:r>
          </a:p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Yes / No</a:t>
            </a:r>
            <a:endParaRPr kumimoji="1" lang="ja-JP" altLang="en-US" sz="600" dirty="0">
              <a:solidFill>
                <a:schemeClr val="tx1"/>
              </a:solidFill>
            </a:endParaRPr>
          </a:p>
        </p:txBody>
      </p:sp>
      <p:cxnSp>
        <p:nvCxnSpPr>
          <p:cNvPr id="79" name="コネクタ: カギ線 78">
            <a:extLst>
              <a:ext uri="{FF2B5EF4-FFF2-40B4-BE49-F238E27FC236}">
                <a16:creationId xmlns:a16="http://schemas.microsoft.com/office/drawing/2014/main" id="{062E7843-694D-4C1D-91D2-269C15C2EFF2}"/>
              </a:ext>
            </a:extLst>
          </p:cNvPr>
          <p:cNvCxnSpPr>
            <a:cxnSpLocks/>
            <a:stCxn id="53" idx="2"/>
            <a:endCxn id="11" idx="3"/>
          </p:cNvCxnSpPr>
          <p:nvPr/>
        </p:nvCxnSpPr>
        <p:spPr>
          <a:xfrm rot="5400000">
            <a:off x="2898181" y="3205155"/>
            <a:ext cx="228330" cy="907274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正方形/長方形 91">
            <a:extLst>
              <a:ext uri="{FF2B5EF4-FFF2-40B4-BE49-F238E27FC236}">
                <a16:creationId xmlns:a16="http://schemas.microsoft.com/office/drawing/2014/main" id="{E3E32C88-1CA7-4323-B406-E41AEB6534F9}"/>
              </a:ext>
            </a:extLst>
          </p:cNvPr>
          <p:cNvSpPr/>
          <p:nvPr/>
        </p:nvSpPr>
        <p:spPr>
          <a:xfrm>
            <a:off x="2720695" y="3503317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93" name="正方形/長方形 92">
            <a:extLst>
              <a:ext uri="{FF2B5EF4-FFF2-40B4-BE49-F238E27FC236}">
                <a16:creationId xmlns:a16="http://schemas.microsoft.com/office/drawing/2014/main" id="{86975AB4-ED01-4020-8D16-984E1F6E96E2}"/>
              </a:ext>
            </a:extLst>
          </p:cNvPr>
          <p:cNvSpPr/>
          <p:nvPr/>
        </p:nvSpPr>
        <p:spPr>
          <a:xfrm>
            <a:off x="4055818" y="3798310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No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cxnSp>
        <p:nvCxnSpPr>
          <p:cNvPr id="61" name="コネクタ: カギ線 60">
            <a:extLst>
              <a:ext uri="{FF2B5EF4-FFF2-40B4-BE49-F238E27FC236}">
                <a16:creationId xmlns:a16="http://schemas.microsoft.com/office/drawing/2014/main" id="{5286A1F5-DE6B-468E-8AF0-3C05F5F58DD9}"/>
              </a:ext>
            </a:extLst>
          </p:cNvPr>
          <p:cNvCxnSpPr>
            <a:cxnSpLocks/>
            <a:stCxn id="53" idx="2"/>
            <a:endCxn id="50" idx="0"/>
          </p:cNvCxnSpPr>
          <p:nvPr/>
        </p:nvCxnSpPr>
        <p:spPr>
          <a:xfrm rot="16200000" flipH="1">
            <a:off x="3505812" y="3504798"/>
            <a:ext cx="458310" cy="537968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F051614-5719-85F6-C6FC-A073A100D7D0}"/>
              </a:ext>
            </a:extLst>
          </p:cNvPr>
          <p:cNvSpPr/>
          <p:nvPr/>
        </p:nvSpPr>
        <p:spPr>
          <a:xfrm>
            <a:off x="637814" y="1868638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Linkage of production Line FG sensor data for the day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5A9EB8F7-AA44-3B71-1A59-7FB7A01223F2}"/>
              </a:ext>
            </a:extLst>
          </p:cNvPr>
          <p:cNvCxnSpPr>
            <a:cxnSpLocks/>
            <a:stCxn id="4" idx="3"/>
            <a:endCxn id="81" idx="1"/>
          </p:cNvCxnSpPr>
          <p:nvPr/>
        </p:nvCxnSpPr>
        <p:spPr>
          <a:xfrm flipV="1">
            <a:off x="1846854" y="2187334"/>
            <a:ext cx="1015075" cy="872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A00E518-B6CC-A85D-E733-C1CD43243B33}"/>
              </a:ext>
            </a:extLst>
          </p:cNvPr>
          <p:cNvSpPr/>
          <p:nvPr/>
        </p:nvSpPr>
        <p:spPr>
          <a:xfrm>
            <a:off x="1578475" y="3590522"/>
            <a:ext cx="980234" cy="36486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Check error details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2" name="フローチャート: 判断 21">
            <a:extLst>
              <a:ext uri="{FF2B5EF4-FFF2-40B4-BE49-F238E27FC236}">
                <a16:creationId xmlns:a16="http://schemas.microsoft.com/office/drawing/2014/main" id="{404ECE48-2B08-0DC5-5E45-6AA6035D24D5}"/>
              </a:ext>
            </a:extLst>
          </p:cNvPr>
          <p:cNvSpPr/>
          <p:nvPr/>
        </p:nvSpPr>
        <p:spPr>
          <a:xfrm>
            <a:off x="484190" y="2940244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Modification required</a:t>
            </a:r>
          </a:p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Yes / No</a:t>
            </a:r>
            <a:endParaRPr kumimoji="1" lang="ja-JP" altLang="en-US" sz="600" dirty="0">
              <a:solidFill>
                <a:schemeClr val="tx1"/>
              </a:solidFill>
            </a:endParaRPr>
          </a:p>
        </p:txBody>
      </p:sp>
      <p:cxnSp>
        <p:nvCxnSpPr>
          <p:cNvPr id="23" name="コネクタ: カギ線 22">
            <a:extLst>
              <a:ext uri="{FF2B5EF4-FFF2-40B4-BE49-F238E27FC236}">
                <a16:creationId xmlns:a16="http://schemas.microsoft.com/office/drawing/2014/main" id="{E2740A6D-6FFB-2759-12C8-E9D1212967AC}"/>
              </a:ext>
            </a:extLst>
          </p:cNvPr>
          <p:cNvCxnSpPr>
            <a:cxnSpLocks/>
            <a:stCxn id="11" idx="1"/>
            <a:endCxn id="22" idx="2"/>
          </p:cNvCxnSpPr>
          <p:nvPr/>
        </p:nvCxnSpPr>
        <p:spPr>
          <a:xfrm rot="10800000">
            <a:off x="1088711" y="3585181"/>
            <a:ext cx="489765" cy="187776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B1FBC527-7691-790A-3F09-A78EA9057722}"/>
              </a:ext>
            </a:extLst>
          </p:cNvPr>
          <p:cNvSpPr/>
          <p:nvPr/>
        </p:nvSpPr>
        <p:spPr>
          <a:xfrm>
            <a:off x="1835657" y="2690646"/>
            <a:ext cx="980234" cy="36486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BK file manual import (*1)(*2)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28" name="コネクタ: カギ線 27">
            <a:extLst>
              <a:ext uri="{FF2B5EF4-FFF2-40B4-BE49-F238E27FC236}">
                <a16:creationId xmlns:a16="http://schemas.microsoft.com/office/drawing/2014/main" id="{5019A113-EF43-2F40-BB59-4F2DC52717A2}"/>
              </a:ext>
            </a:extLst>
          </p:cNvPr>
          <p:cNvCxnSpPr>
            <a:cxnSpLocks/>
            <a:stCxn id="22" idx="0"/>
            <a:endCxn id="27" idx="1"/>
          </p:cNvCxnSpPr>
          <p:nvPr/>
        </p:nvCxnSpPr>
        <p:spPr>
          <a:xfrm rot="5400000" flipH="1" flipV="1">
            <a:off x="1428602" y="2533190"/>
            <a:ext cx="67163" cy="746947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コネクタ: カギ線 32">
            <a:extLst>
              <a:ext uri="{FF2B5EF4-FFF2-40B4-BE49-F238E27FC236}">
                <a16:creationId xmlns:a16="http://schemas.microsoft.com/office/drawing/2014/main" id="{AF6BF69C-14FD-4DBE-21EC-FF0FFD8BEA3B}"/>
              </a:ext>
            </a:extLst>
          </p:cNvPr>
          <p:cNvCxnSpPr>
            <a:cxnSpLocks/>
            <a:stCxn id="27" idx="3"/>
            <a:endCxn id="35" idx="2"/>
          </p:cNvCxnSpPr>
          <p:nvPr/>
        </p:nvCxnSpPr>
        <p:spPr>
          <a:xfrm flipV="1">
            <a:off x="2815891" y="2654492"/>
            <a:ext cx="621429" cy="218589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楕円 34">
            <a:extLst>
              <a:ext uri="{FF2B5EF4-FFF2-40B4-BE49-F238E27FC236}">
                <a16:creationId xmlns:a16="http://schemas.microsoft.com/office/drawing/2014/main" id="{B7195886-F98A-BFC7-DB33-439FB927B887}"/>
              </a:ext>
            </a:extLst>
          </p:cNvPr>
          <p:cNvSpPr/>
          <p:nvPr/>
        </p:nvSpPr>
        <p:spPr>
          <a:xfrm>
            <a:off x="3437320" y="2625596"/>
            <a:ext cx="57791" cy="57791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cxnSp>
        <p:nvCxnSpPr>
          <p:cNvPr id="41" name="コネクタ: カギ線 40">
            <a:extLst>
              <a:ext uri="{FF2B5EF4-FFF2-40B4-BE49-F238E27FC236}">
                <a16:creationId xmlns:a16="http://schemas.microsoft.com/office/drawing/2014/main" id="{1185D96B-0BFC-1AA4-7B44-F1F9C8BBB57B}"/>
              </a:ext>
            </a:extLst>
          </p:cNvPr>
          <p:cNvCxnSpPr>
            <a:cxnSpLocks/>
            <a:stCxn id="22" idx="0"/>
            <a:endCxn id="4" idx="2"/>
          </p:cNvCxnSpPr>
          <p:nvPr/>
        </p:nvCxnSpPr>
        <p:spPr>
          <a:xfrm rot="5400000" flipH="1" flipV="1">
            <a:off x="949287" y="2647197"/>
            <a:ext cx="432471" cy="153624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5C64905D-BB1F-9308-3775-91719A1A1247}"/>
              </a:ext>
            </a:extLst>
          </p:cNvPr>
          <p:cNvSpPr/>
          <p:nvPr/>
        </p:nvSpPr>
        <p:spPr>
          <a:xfrm>
            <a:off x="696116" y="2628383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BFC1FCFC-2273-E5B9-5D27-E0DA25A116E9}"/>
              </a:ext>
            </a:extLst>
          </p:cNvPr>
          <p:cNvSpPr/>
          <p:nvPr/>
        </p:nvSpPr>
        <p:spPr>
          <a:xfrm>
            <a:off x="1271405" y="2669466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No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E0A3B6EC-A360-CA11-1061-92CB1BF643C7}"/>
              </a:ext>
            </a:extLst>
          </p:cNvPr>
          <p:cNvSpPr/>
          <p:nvPr/>
        </p:nvSpPr>
        <p:spPr>
          <a:xfrm>
            <a:off x="3399431" y="4002937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Checking the linked data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0518CDA-0FFB-A185-A98B-244BBF649FD4}"/>
              </a:ext>
            </a:extLst>
          </p:cNvPr>
          <p:cNvSpPr/>
          <p:nvPr/>
        </p:nvSpPr>
        <p:spPr>
          <a:xfrm>
            <a:off x="441897" y="6034740"/>
            <a:ext cx="2586852" cy="105747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600" dirty="0">
                <a:solidFill>
                  <a:schemeClr val="tx1"/>
                </a:solidFill>
              </a:rPr>
              <a:t>*1 If there is an import error, set an error flag. Since the import completion flag is not set, it is possible to import the same Date / Line / Parts No.</a:t>
            </a:r>
          </a:p>
          <a:p>
            <a:endParaRPr kumimoji="1" lang="en-US" altLang="ja-JP" sz="600" dirty="0">
              <a:solidFill>
                <a:schemeClr val="tx1"/>
              </a:solidFill>
            </a:endParaRPr>
          </a:p>
          <a:p>
            <a:r>
              <a:rPr kumimoji="1" lang="en-US" altLang="ja-JP" sz="600" dirty="0">
                <a:solidFill>
                  <a:schemeClr val="tx1"/>
                </a:solidFill>
              </a:rPr>
              <a:t>*2 After importing, backup files are stored in the “Normal folder" and the “Error folder".</a:t>
            </a: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D77D5330-EF4B-8100-5A4C-CBB6C1C14896}"/>
              </a:ext>
            </a:extLst>
          </p:cNvPr>
          <p:cNvSpPr/>
          <p:nvPr/>
        </p:nvSpPr>
        <p:spPr>
          <a:xfrm>
            <a:off x="3653432" y="5770000"/>
            <a:ext cx="701037" cy="293273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Finish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CD72E8EA-4668-0513-4476-0F1BA8279936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4003951" y="4642072"/>
            <a:ext cx="0" cy="1127928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6E6892D4-2DB8-E8C1-5610-67F635322414}"/>
              </a:ext>
            </a:extLst>
          </p:cNvPr>
          <p:cNvSpPr/>
          <p:nvPr/>
        </p:nvSpPr>
        <p:spPr>
          <a:xfrm>
            <a:off x="3667279" y="4595309"/>
            <a:ext cx="1159190" cy="121307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I/O status link app</a:t>
            </a:r>
            <a:endParaRPr kumimoji="1" lang="ja-JP" altLang="en-US" sz="5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C95A11F-2D8F-0FB0-186A-8BDCC836A84E}"/>
              </a:ext>
            </a:extLst>
          </p:cNvPr>
          <p:cNvSpPr/>
          <p:nvPr/>
        </p:nvSpPr>
        <p:spPr>
          <a:xfrm>
            <a:off x="793391" y="1472080"/>
            <a:ext cx="5212080" cy="7079382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srgbClr val="FF0000"/>
                </a:solidFill>
              </a:rPr>
              <a:t>06/Jan/2024</a:t>
            </a:r>
          </a:p>
          <a:p>
            <a:pPr algn="ctr" defTabSz="914400"/>
            <a:r>
              <a:rPr kumimoji="1" lang="en-US" altLang="ja-JP" sz="700" kern="0" dirty="0">
                <a:solidFill>
                  <a:srgbClr val="FF0000"/>
                </a:solidFill>
              </a:rPr>
              <a:t>Unnecessary</a:t>
            </a:r>
            <a:endParaRPr kumimoji="1" lang="ja-JP" altLang="en-US" sz="700" kern="0" dirty="0">
              <a:solidFill>
                <a:srgbClr val="FF0000"/>
              </a:solidFill>
            </a:endParaRPr>
          </a:p>
        </p:txBody>
      </p:sp>
      <p:sp>
        <p:nvSpPr>
          <p:cNvPr id="12" name="二等辺三角形 11">
            <a:extLst>
              <a:ext uri="{FF2B5EF4-FFF2-40B4-BE49-F238E27FC236}">
                <a16:creationId xmlns:a16="http://schemas.microsoft.com/office/drawing/2014/main" id="{7FBE7BFE-33A8-486E-4CC1-4D2FC4AB4E91}"/>
              </a:ext>
            </a:extLst>
          </p:cNvPr>
          <p:cNvSpPr/>
          <p:nvPr/>
        </p:nvSpPr>
        <p:spPr>
          <a:xfrm>
            <a:off x="5612137" y="1608446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3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7996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35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3FE78F3C-50EF-4F7D-ACE8-E41ADE47135F}"/>
              </a:ext>
            </a:extLst>
          </p:cNvPr>
          <p:cNvSpPr/>
          <p:nvPr/>
        </p:nvSpPr>
        <p:spPr>
          <a:xfrm>
            <a:off x="401320" y="1345290"/>
            <a:ext cx="6117062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3896362-D50B-4437-9CEB-A41F86A579A7}"/>
              </a:ext>
            </a:extLst>
          </p:cNvPr>
          <p:cNvSpPr/>
          <p:nvPr/>
        </p:nvSpPr>
        <p:spPr>
          <a:xfrm>
            <a:off x="391160" y="1354538"/>
            <a:ext cx="1680041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KAU</a:t>
            </a: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DF0591AD-D482-41BC-BA15-322BB8CD403B}"/>
              </a:ext>
            </a:extLst>
          </p:cNvPr>
          <p:cNvCxnSpPr/>
          <p:nvPr/>
        </p:nvCxnSpPr>
        <p:spPr>
          <a:xfrm>
            <a:off x="2082796" y="1345290"/>
            <a:ext cx="0" cy="7836107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直線矢印コネクタ 132">
            <a:extLst>
              <a:ext uri="{FF2B5EF4-FFF2-40B4-BE49-F238E27FC236}">
                <a16:creationId xmlns:a16="http://schemas.microsoft.com/office/drawing/2014/main" id="{8D0A1713-C44E-4CCE-89CA-95AC7AB6D98E}"/>
              </a:ext>
            </a:extLst>
          </p:cNvPr>
          <p:cNvCxnSpPr>
            <a:cxnSpLocks/>
            <a:stCxn id="81" idx="2"/>
          </p:cNvCxnSpPr>
          <p:nvPr/>
        </p:nvCxnSpPr>
        <p:spPr>
          <a:xfrm>
            <a:off x="3466449" y="2506901"/>
            <a:ext cx="0" cy="391068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974FAD0D-052B-47D2-9258-02F896129E2B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4-1. Data linkage</a:t>
            </a:r>
          </a:p>
          <a:p>
            <a:r>
              <a:rPr kumimoji="1" lang="en-US" altLang="ja-JP" sz="1100" b="1" dirty="0"/>
              <a:t>4-1-10. Shopper </a:t>
            </a:r>
            <a:r>
              <a:rPr kumimoji="1" lang="en-US" altLang="ja-JP" sz="1100" b="1" dirty="0" err="1"/>
              <a:t>AGV</a:t>
            </a:r>
            <a:r>
              <a:rPr kumimoji="1" lang="en-US" altLang="ja-JP" sz="1100" b="1" dirty="0"/>
              <a:t> Station sensor data Delete</a:t>
            </a:r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D8D1790C-A30E-48AA-843A-648FED708622}"/>
              </a:ext>
            </a:extLst>
          </p:cNvPr>
          <p:cNvSpPr/>
          <p:nvPr/>
        </p:nvSpPr>
        <p:spPr>
          <a:xfrm>
            <a:off x="2092958" y="1353916"/>
            <a:ext cx="4425422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Pegasus</a:t>
            </a:r>
          </a:p>
        </p:txBody>
      </p:sp>
      <p:sp>
        <p:nvSpPr>
          <p:cNvPr id="81" name="正方形/長方形 80">
            <a:extLst>
              <a:ext uri="{FF2B5EF4-FFF2-40B4-BE49-F238E27FC236}">
                <a16:creationId xmlns:a16="http://schemas.microsoft.com/office/drawing/2014/main" id="{D1C2C215-6987-49D8-BCAA-EBD6DDBD5709}"/>
              </a:ext>
            </a:extLst>
          </p:cNvPr>
          <p:cNvSpPr/>
          <p:nvPr/>
        </p:nvSpPr>
        <p:spPr>
          <a:xfrm>
            <a:off x="2861929" y="1867766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Received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Production Line FG sensor data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53" name="フローチャート: 判断 52">
            <a:extLst>
              <a:ext uri="{FF2B5EF4-FFF2-40B4-BE49-F238E27FC236}">
                <a16:creationId xmlns:a16="http://schemas.microsoft.com/office/drawing/2014/main" id="{F8866DEE-1FF0-41EA-B938-0A043A5C3355}"/>
              </a:ext>
            </a:extLst>
          </p:cNvPr>
          <p:cNvSpPr/>
          <p:nvPr/>
        </p:nvSpPr>
        <p:spPr>
          <a:xfrm>
            <a:off x="2861463" y="2899690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File import error?</a:t>
            </a:r>
          </a:p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Yes / No</a:t>
            </a:r>
            <a:endParaRPr kumimoji="1" lang="ja-JP" altLang="en-US" sz="600" dirty="0">
              <a:solidFill>
                <a:schemeClr val="tx1"/>
              </a:solidFill>
            </a:endParaRPr>
          </a:p>
        </p:txBody>
      </p:sp>
      <p:cxnSp>
        <p:nvCxnSpPr>
          <p:cNvPr id="79" name="コネクタ: カギ線 78">
            <a:extLst>
              <a:ext uri="{FF2B5EF4-FFF2-40B4-BE49-F238E27FC236}">
                <a16:creationId xmlns:a16="http://schemas.microsoft.com/office/drawing/2014/main" id="{062E7843-694D-4C1D-91D2-269C15C2EFF2}"/>
              </a:ext>
            </a:extLst>
          </p:cNvPr>
          <p:cNvCxnSpPr>
            <a:cxnSpLocks/>
            <a:stCxn id="53" idx="2"/>
            <a:endCxn id="11" idx="3"/>
          </p:cNvCxnSpPr>
          <p:nvPr/>
        </p:nvCxnSpPr>
        <p:spPr>
          <a:xfrm rot="5400000">
            <a:off x="2898181" y="3205155"/>
            <a:ext cx="228330" cy="907274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正方形/長方形 91">
            <a:extLst>
              <a:ext uri="{FF2B5EF4-FFF2-40B4-BE49-F238E27FC236}">
                <a16:creationId xmlns:a16="http://schemas.microsoft.com/office/drawing/2014/main" id="{E3E32C88-1CA7-4323-B406-E41AEB6534F9}"/>
              </a:ext>
            </a:extLst>
          </p:cNvPr>
          <p:cNvSpPr/>
          <p:nvPr/>
        </p:nvSpPr>
        <p:spPr>
          <a:xfrm>
            <a:off x="2720695" y="3503317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93" name="正方形/長方形 92">
            <a:extLst>
              <a:ext uri="{FF2B5EF4-FFF2-40B4-BE49-F238E27FC236}">
                <a16:creationId xmlns:a16="http://schemas.microsoft.com/office/drawing/2014/main" id="{86975AB4-ED01-4020-8D16-984E1F6E96E2}"/>
              </a:ext>
            </a:extLst>
          </p:cNvPr>
          <p:cNvSpPr/>
          <p:nvPr/>
        </p:nvSpPr>
        <p:spPr>
          <a:xfrm>
            <a:off x="4055818" y="3798310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No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cxnSp>
        <p:nvCxnSpPr>
          <p:cNvPr id="61" name="コネクタ: カギ線 60">
            <a:extLst>
              <a:ext uri="{FF2B5EF4-FFF2-40B4-BE49-F238E27FC236}">
                <a16:creationId xmlns:a16="http://schemas.microsoft.com/office/drawing/2014/main" id="{5286A1F5-DE6B-468E-8AF0-3C05F5F58DD9}"/>
              </a:ext>
            </a:extLst>
          </p:cNvPr>
          <p:cNvCxnSpPr>
            <a:cxnSpLocks/>
            <a:stCxn id="53" idx="2"/>
            <a:endCxn id="50" idx="0"/>
          </p:cNvCxnSpPr>
          <p:nvPr/>
        </p:nvCxnSpPr>
        <p:spPr>
          <a:xfrm rot="16200000" flipH="1">
            <a:off x="3505812" y="3504798"/>
            <a:ext cx="458310" cy="537968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F051614-5719-85F6-C6FC-A073A100D7D0}"/>
              </a:ext>
            </a:extLst>
          </p:cNvPr>
          <p:cNvSpPr/>
          <p:nvPr/>
        </p:nvSpPr>
        <p:spPr>
          <a:xfrm>
            <a:off x="637814" y="1868638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Linkage of </a:t>
            </a:r>
            <a:r>
              <a:rPr kumimoji="1" lang="en-US" altLang="ja-JP" sz="800" dirty="0" err="1">
                <a:solidFill>
                  <a:schemeClr val="tx1"/>
                </a:solidFill>
              </a:rPr>
              <a:t>AGV</a:t>
            </a:r>
            <a:r>
              <a:rPr kumimoji="1" lang="en-US" altLang="ja-JP" sz="800" dirty="0">
                <a:solidFill>
                  <a:schemeClr val="tx1"/>
                </a:solidFill>
              </a:rPr>
              <a:t> Station Line FG sensor data for the day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5A9EB8F7-AA44-3B71-1A59-7FB7A01223F2}"/>
              </a:ext>
            </a:extLst>
          </p:cNvPr>
          <p:cNvCxnSpPr>
            <a:cxnSpLocks/>
            <a:stCxn id="4" idx="3"/>
            <a:endCxn id="81" idx="1"/>
          </p:cNvCxnSpPr>
          <p:nvPr/>
        </p:nvCxnSpPr>
        <p:spPr>
          <a:xfrm flipV="1">
            <a:off x="1846854" y="2187334"/>
            <a:ext cx="1015075" cy="872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A00E518-B6CC-A85D-E733-C1CD43243B33}"/>
              </a:ext>
            </a:extLst>
          </p:cNvPr>
          <p:cNvSpPr/>
          <p:nvPr/>
        </p:nvSpPr>
        <p:spPr>
          <a:xfrm>
            <a:off x="1578475" y="3590522"/>
            <a:ext cx="980234" cy="36486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Check error details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2" name="フローチャート: 判断 21">
            <a:extLst>
              <a:ext uri="{FF2B5EF4-FFF2-40B4-BE49-F238E27FC236}">
                <a16:creationId xmlns:a16="http://schemas.microsoft.com/office/drawing/2014/main" id="{404ECE48-2B08-0DC5-5E45-6AA6035D24D5}"/>
              </a:ext>
            </a:extLst>
          </p:cNvPr>
          <p:cNvSpPr/>
          <p:nvPr/>
        </p:nvSpPr>
        <p:spPr>
          <a:xfrm>
            <a:off x="484190" y="2940244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Modification required</a:t>
            </a:r>
          </a:p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Yes / No</a:t>
            </a:r>
            <a:endParaRPr kumimoji="1" lang="ja-JP" altLang="en-US" sz="600" dirty="0">
              <a:solidFill>
                <a:schemeClr val="tx1"/>
              </a:solidFill>
            </a:endParaRPr>
          </a:p>
        </p:txBody>
      </p:sp>
      <p:cxnSp>
        <p:nvCxnSpPr>
          <p:cNvPr id="23" name="コネクタ: カギ線 22">
            <a:extLst>
              <a:ext uri="{FF2B5EF4-FFF2-40B4-BE49-F238E27FC236}">
                <a16:creationId xmlns:a16="http://schemas.microsoft.com/office/drawing/2014/main" id="{E2740A6D-6FFB-2759-12C8-E9D1212967AC}"/>
              </a:ext>
            </a:extLst>
          </p:cNvPr>
          <p:cNvCxnSpPr>
            <a:cxnSpLocks/>
            <a:stCxn id="11" idx="1"/>
            <a:endCxn id="22" idx="2"/>
          </p:cNvCxnSpPr>
          <p:nvPr/>
        </p:nvCxnSpPr>
        <p:spPr>
          <a:xfrm rot="10800000">
            <a:off x="1088711" y="3585181"/>
            <a:ext cx="489765" cy="187776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B1FBC527-7691-790A-3F09-A78EA9057722}"/>
              </a:ext>
            </a:extLst>
          </p:cNvPr>
          <p:cNvSpPr/>
          <p:nvPr/>
        </p:nvSpPr>
        <p:spPr>
          <a:xfrm>
            <a:off x="1835657" y="2690646"/>
            <a:ext cx="980234" cy="36486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BK file manual import (*1)(*2)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28" name="コネクタ: カギ線 27">
            <a:extLst>
              <a:ext uri="{FF2B5EF4-FFF2-40B4-BE49-F238E27FC236}">
                <a16:creationId xmlns:a16="http://schemas.microsoft.com/office/drawing/2014/main" id="{5019A113-EF43-2F40-BB59-4F2DC52717A2}"/>
              </a:ext>
            </a:extLst>
          </p:cNvPr>
          <p:cNvCxnSpPr>
            <a:cxnSpLocks/>
            <a:stCxn id="22" idx="0"/>
            <a:endCxn id="27" idx="1"/>
          </p:cNvCxnSpPr>
          <p:nvPr/>
        </p:nvCxnSpPr>
        <p:spPr>
          <a:xfrm rot="5400000" flipH="1" flipV="1">
            <a:off x="1428602" y="2533190"/>
            <a:ext cx="67163" cy="746947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コネクタ: カギ線 32">
            <a:extLst>
              <a:ext uri="{FF2B5EF4-FFF2-40B4-BE49-F238E27FC236}">
                <a16:creationId xmlns:a16="http://schemas.microsoft.com/office/drawing/2014/main" id="{AF6BF69C-14FD-4DBE-21EC-FF0FFD8BEA3B}"/>
              </a:ext>
            </a:extLst>
          </p:cNvPr>
          <p:cNvCxnSpPr>
            <a:cxnSpLocks/>
            <a:stCxn id="27" idx="3"/>
            <a:endCxn id="35" idx="2"/>
          </p:cNvCxnSpPr>
          <p:nvPr/>
        </p:nvCxnSpPr>
        <p:spPr>
          <a:xfrm flipV="1">
            <a:off x="2815891" y="2654492"/>
            <a:ext cx="621429" cy="218589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楕円 34">
            <a:extLst>
              <a:ext uri="{FF2B5EF4-FFF2-40B4-BE49-F238E27FC236}">
                <a16:creationId xmlns:a16="http://schemas.microsoft.com/office/drawing/2014/main" id="{B7195886-F98A-BFC7-DB33-439FB927B887}"/>
              </a:ext>
            </a:extLst>
          </p:cNvPr>
          <p:cNvSpPr/>
          <p:nvPr/>
        </p:nvSpPr>
        <p:spPr>
          <a:xfrm>
            <a:off x="3437320" y="2625596"/>
            <a:ext cx="57791" cy="57791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cxnSp>
        <p:nvCxnSpPr>
          <p:cNvPr id="41" name="コネクタ: カギ線 40">
            <a:extLst>
              <a:ext uri="{FF2B5EF4-FFF2-40B4-BE49-F238E27FC236}">
                <a16:creationId xmlns:a16="http://schemas.microsoft.com/office/drawing/2014/main" id="{1185D96B-0BFC-1AA4-7B44-F1F9C8BBB57B}"/>
              </a:ext>
            </a:extLst>
          </p:cNvPr>
          <p:cNvCxnSpPr>
            <a:cxnSpLocks/>
            <a:stCxn id="22" idx="0"/>
            <a:endCxn id="4" idx="2"/>
          </p:cNvCxnSpPr>
          <p:nvPr/>
        </p:nvCxnSpPr>
        <p:spPr>
          <a:xfrm rot="5400000" flipH="1" flipV="1">
            <a:off x="949287" y="2647197"/>
            <a:ext cx="432471" cy="153624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5C64905D-BB1F-9308-3775-91719A1A1247}"/>
              </a:ext>
            </a:extLst>
          </p:cNvPr>
          <p:cNvSpPr/>
          <p:nvPr/>
        </p:nvSpPr>
        <p:spPr>
          <a:xfrm>
            <a:off x="696116" y="2628383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BFC1FCFC-2273-E5B9-5D27-E0DA25A116E9}"/>
              </a:ext>
            </a:extLst>
          </p:cNvPr>
          <p:cNvSpPr/>
          <p:nvPr/>
        </p:nvSpPr>
        <p:spPr>
          <a:xfrm>
            <a:off x="1271405" y="2669466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No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E0A3B6EC-A360-CA11-1061-92CB1BF643C7}"/>
              </a:ext>
            </a:extLst>
          </p:cNvPr>
          <p:cNvSpPr/>
          <p:nvPr/>
        </p:nvSpPr>
        <p:spPr>
          <a:xfrm>
            <a:off x="3399431" y="4002937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Checking the linked data</a:t>
            </a:r>
          </a:p>
          <a:p>
            <a:pPr algn="ctr"/>
            <a:r>
              <a:rPr kumimoji="1" lang="en-US" altLang="ja-JP" sz="800" dirty="0">
                <a:solidFill>
                  <a:srgbClr val="FF0000"/>
                </a:solidFill>
              </a:rPr>
              <a:t>Turn on operation status deletion</a:t>
            </a:r>
            <a:endParaRPr kumimoji="1" lang="ja-JP" altLang="en-US" sz="800" dirty="0">
              <a:solidFill>
                <a:srgbClr val="FF0000"/>
              </a:solidFill>
            </a:endParaRPr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ED832273-C21F-E69A-E3AA-E56DF06AF994}"/>
              </a:ext>
            </a:extLst>
          </p:cNvPr>
          <p:cNvSpPr/>
          <p:nvPr/>
        </p:nvSpPr>
        <p:spPr>
          <a:xfrm>
            <a:off x="441897" y="6034740"/>
            <a:ext cx="2586852" cy="105747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600" dirty="0">
                <a:solidFill>
                  <a:schemeClr val="tx1"/>
                </a:solidFill>
              </a:rPr>
              <a:t>*1 If there is an import error, set an error flag. Since the import completion flag is not set, it is possible to import the same Serial no / Parts no.</a:t>
            </a:r>
          </a:p>
          <a:p>
            <a:endParaRPr kumimoji="1" lang="en-US" altLang="ja-JP" sz="600" dirty="0">
              <a:solidFill>
                <a:schemeClr val="tx1"/>
              </a:solidFill>
            </a:endParaRPr>
          </a:p>
          <a:p>
            <a:r>
              <a:rPr kumimoji="1" lang="en-US" altLang="ja-JP" sz="600" dirty="0">
                <a:solidFill>
                  <a:schemeClr val="tx1"/>
                </a:solidFill>
              </a:rPr>
              <a:t>*2 After importing, backup files are stored in the “Normal folder" and the “Error folder".</a:t>
            </a:r>
          </a:p>
        </p:txBody>
      </p:sp>
      <p:sp>
        <p:nvSpPr>
          <p:cNvPr id="127" name="楕円 126">
            <a:extLst>
              <a:ext uri="{FF2B5EF4-FFF2-40B4-BE49-F238E27FC236}">
                <a16:creationId xmlns:a16="http://schemas.microsoft.com/office/drawing/2014/main" id="{7CFCFE45-A50A-85C2-6D62-4B3959191C44}"/>
              </a:ext>
            </a:extLst>
          </p:cNvPr>
          <p:cNvSpPr/>
          <p:nvPr/>
        </p:nvSpPr>
        <p:spPr>
          <a:xfrm>
            <a:off x="3653432" y="5770000"/>
            <a:ext cx="701037" cy="293273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Finish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FAC1C809-B5DC-5801-6D7B-58ADE0AF4C1C}"/>
              </a:ext>
            </a:extLst>
          </p:cNvPr>
          <p:cNvCxnSpPr>
            <a:cxnSpLocks/>
            <a:stCxn id="50" idx="2"/>
            <a:endCxn id="127" idx="0"/>
          </p:cNvCxnSpPr>
          <p:nvPr/>
        </p:nvCxnSpPr>
        <p:spPr>
          <a:xfrm>
            <a:off x="4003951" y="4642072"/>
            <a:ext cx="0" cy="1127928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A6EBE0B-2C8E-0D3C-E977-C12CF8616643}"/>
              </a:ext>
            </a:extLst>
          </p:cNvPr>
          <p:cNvSpPr/>
          <p:nvPr/>
        </p:nvSpPr>
        <p:spPr>
          <a:xfrm>
            <a:off x="3667279" y="4595309"/>
            <a:ext cx="1159190" cy="121307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I/O status link app</a:t>
            </a:r>
            <a:endParaRPr kumimoji="1" lang="ja-JP" altLang="en-US" sz="5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7662BD6-D1B9-6B72-D394-39622FA4D758}"/>
              </a:ext>
            </a:extLst>
          </p:cNvPr>
          <p:cNvSpPr/>
          <p:nvPr/>
        </p:nvSpPr>
        <p:spPr>
          <a:xfrm>
            <a:off x="793391" y="1472080"/>
            <a:ext cx="5212080" cy="7079382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srgbClr val="FF0000"/>
                </a:solidFill>
              </a:rPr>
              <a:t>06/Jan/2024</a:t>
            </a:r>
          </a:p>
          <a:p>
            <a:pPr algn="ctr" defTabSz="914400"/>
            <a:r>
              <a:rPr kumimoji="1" lang="en-US" altLang="ja-JP" sz="700" kern="0" dirty="0">
                <a:solidFill>
                  <a:srgbClr val="FF0000"/>
                </a:solidFill>
              </a:rPr>
              <a:t>Unnecessary</a:t>
            </a:r>
            <a:endParaRPr kumimoji="1" lang="ja-JP" altLang="en-US" sz="700" kern="0" dirty="0">
              <a:solidFill>
                <a:srgbClr val="FF0000"/>
              </a:solidFill>
            </a:endParaRPr>
          </a:p>
        </p:txBody>
      </p:sp>
      <p:sp>
        <p:nvSpPr>
          <p:cNvPr id="10" name="二等辺三角形 9">
            <a:extLst>
              <a:ext uri="{FF2B5EF4-FFF2-40B4-BE49-F238E27FC236}">
                <a16:creationId xmlns:a16="http://schemas.microsoft.com/office/drawing/2014/main" id="{F4E194EE-105B-DF49-D35F-81420C9D5DF1}"/>
              </a:ext>
            </a:extLst>
          </p:cNvPr>
          <p:cNvSpPr/>
          <p:nvPr/>
        </p:nvSpPr>
        <p:spPr>
          <a:xfrm>
            <a:off x="5612137" y="1608446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3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8431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36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3FE78F3C-50EF-4F7D-ACE8-E41ADE47135F}"/>
              </a:ext>
            </a:extLst>
          </p:cNvPr>
          <p:cNvSpPr/>
          <p:nvPr/>
        </p:nvSpPr>
        <p:spPr>
          <a:xfrm>
            <a:off x="401320" y="1345290"/>
            <a:ext cx="6117062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3896362-D50B-4437-9CEB-A41F86A579A7}"/>
              </a:ext>
            </a:extLst>
          </p:cNvPr>
          <p:cNvSpPr/>
          <p:nvPr/>
        </p:nvSpPr>
        <p:spPr>
          <a:xfrm>
            <a:off x="391160" y="1354538"/>
            <a:ext cx="4277351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 err="1">
                <a:solidFill>
                  <a:schemeClr val="tx1"/>
                </a:solidFill>
              </a:rPr>
              <a:t>DNPH</a:t>
            </a:r>
            <a:endParaRPr kumimoji="1" lang="en-US" altLang="ja-JP" sz="900" b="1" dirty="0">
              <a:solidFill>
                <a:schemeClr val="tx1"/>
              </a:solidFill>
            </a:endParaRP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DF0591AD-D482-41BC-BA15-322BB8CD403B}"/>
              </a:ext>
            </a:extLst>
          </p:cNvPr>
          <p:cNvCxnSpPr/>
          <p:nvPr/>
        </p:nvCxnSpPr>
        <p:spPr>
          <a:xfrm>
            <a:off x="4673596" y="1345290"/>
            <a:ext cx="0" cy="7836107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974FAD0D-052B-47D2-9258-02F896129E2B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4-2. Pre-production preparation operations</a:t>
            </a:r>
          </a:p>
          <a:p>
            <a:r>
              <a:rPr kumimoji="1" lang="en-US" altLang="ja-JP" sz="1100" b="1" dirty="0"/>
              <a:t>4-2-1. E-Kanban registration</a:t>
            </a:r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D8D1790C-A30E-48AA-843A-648FED708622}"/>
              </a:ext>
            </a:extLst>
          </p:cNvPr>
          <p:cNvSpPr/>
          <p:nvPr/>
        </p:nvSpPr>
        <p:spPr>
          <a:xfrm>
            <a:off x="4561840" y="1353916"/>
            <a:ext cx="1956539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Pegasus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D555C623-793A-7BD8-C962-6EB364D2176D}"/>
              </a:ext>
            </a:extLst>
          </p:cNvPr>
          <p:cNvSpPr/>
          <p:nvPr/>
        </p:nvSpPr>
        <p:spPr>
          <a:xfrm>
            <a:off x="582210" y="1853004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Kanban preparation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2B342FE8-CFEC-467B-AC51-254AC022F726}"/>
              </a:ext>
            </a:extLst>
          </p:cNvPr>
          <p:cNvSpPr/>
          <p:nvPr/>
        </p:nvSpPr>
        <p:spPr>
          <a:xfrm>
            <a:off x="2861929" y="1853003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E-Kanban preparation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N-1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A6EF4352-6464-626C-0CC6-03FFEE29269E}"/>
              </a:ext>
            </a:extLst>
          </p:cNvPr>
          <p:cNvCxnSpPr>
            <a:cxnSpLocks/>
            <a:stCxn id="16" idx="3"/>
            <a:endCxn id="20" idx="1"/>
          </p:cNvCxnSpPr>
          <p:nvPr/>
        </p:nvCxnSpPr>
        <p:spPr>
          <a:xfrm flipV="1">
            <a:off x="1791250" y="2172571"/>
            <a:ext cx="1070679" cy="1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id="{5E53314E-4BBC-B4A7-17FC-C83D0A5E63DC}"/>
              </a:ext>
            </a:extLst>
          </p:cNvPr>
          <p:cNvSpPr/>
          <p:nvPr/>
        </p:nvSpPr>
        <p:spPr>
          <a:xfrm>
            <a:off x="2861929" y="2851384"/>
            <a:ext cx="1209040" cy="63913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Import E-Kanban information at DNPH database</a:t>
            </a:r>
            <a:endParaRPr kumimoji="1" lang="ja-JP" altLang="en-US" sz="800" dirty="0">
              <a:solidFill>
                <a:srgbClr val="FF0000"/>
              </a:solidFill>
            </a:endParaRPr>
          </a:p>
        </p:txBody>
      </p:sp>
      <p:cxnSp>
        <p:nvCxnSpPr>
          <p:cNvPr id="70" name="直線矢印コネクタ 69">
            <a:extLst>
              <a:ext uri="{FF2B5EF4-FFF2-40B4-BE49-F238E27FC236}">
                <a16:creationId xmlns:a16="http://schemas.microsoft.com/office/drawing/2014/main" id="{8D896B29-6AC6-D7BE-4D97-DE3A9761E191}"/>
              </a:ext>
            </a:extLst>
          </p:cNvPr>
          <p:cNvCxnSpPr>
            <a:cxnSpLocks/>
            <a:stCxn id="57" idx="3"/>
            <a:endCxn id="15" idx="1"/>
          </p:cNvCxnSpPr>
          <p:nvPr/>
        </p:nvCxnSpPr>
        <p:spPr>
          <a:xfrm>
            <a:off x="4070969" y="3170952"/>
            <a:ext cx="920595" cy="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2533E2F9-6B3F-B956-3585-76AEB02A573B}"/>
              </a:ext>
            </a:extLst>
          </p:cNvPr>
          <p:cNvCxnSpPr>
            <a:cxnSpLocks/>
            <a:stCxn id="20" idx="2"/>
            <a:endCxn id="57" idx="0"/>
          </p:cNvCxnSpPr>
          <p:nvPr/>
        </p:nvCxnSpPr>
        <p:spPr>
          <a:xfrm>
            <a:off x="3466449" y="2492138"/>
            <a:ext cx="0" cy="359246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A0448B9A-736D-0D69-9770-D13A3F7362F8}"/>
              </a:ext>
            </a:extLst>
          </p:cNvPr>
          <p:cNvSpPr/>
          <p:nvPr/>
        </p:nvSpPr>
        <p:spPr>
          <a:xfrm>
            <a:off x="4991564" y="2851384"/>
            <a:ext cx="1209040" cy="63913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Linkage data from 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E-Kanban system database of DNPH</a:t>
            </a:r>
            <a:endParaRPr kumimoji="1" lang="ja-JP" altLang="en-US" sz="800" dirty="0">
              <a:solidFill>
                <a:srgbClr val="FF0000"/>
              </a:solidFill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0053D87A-83A7-D66C-CE88-7B11EA06D70B}"/>
              </a:ext>
            </a:extLst>
          </p:cNvPr>
          <p:cNvSpPr/>
          <p:nvPr/>
        </p:nvSpPr>
        <p:spPr>
          <a:xfrm>
            <a:off x="5266733" y="3435667"/>
            <a:ext cx="1159190" cy="189762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E-Kanban linkage data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Registration App</a:t>
            </a:r>
            <a:endParaRPr kumimoji="1" lang="ja-JP" altLang="en-US" sz="5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A0B70050-B319-A29E-CDCE-BB98BD1F07ED}"/>
              </a:ext>
            </a:extLst>
          </p:cNvPr>
          <p:cNvSpPr/>
          <p:nvPr/>
        </p:nvSpPr>
        <p:spPr>
          <a:xfrm>
            <a:off x="2866340" y="4133741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Scan the target kanban with the app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2D5A978C-1E79-57CA-A3DF-70FA9DD8CCA3}"/>
              </a:ext>
            </a:extLst>
          </p:cNvPr>
          <p:cNvCxnSpPr>
            <a:cxnSpLocks/>
            <a:stCxn id="57" idx="2"/>
            <a:endCxn id="29" idx="0"/>
          </p:cNvCxnSpPr>
          <p:nvPr/>
        </p:nvCxnSpPr>
        <p:spPr>
          <a:xfrm>
            <a:off x="3466449" y="3490519"/>
            <a:ext cx="4411" cy="643222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id="{E5286FC6-1F48-C238-5367-B71B498956F8}"/>
              </a:ext>
            </a:extLst>
          </p:cNvPr>
          <p:cNvCxnSpPr>
            <a:cxnSpLocks/>
            <a:endCxn id="46" idx="1"/>
          </p:cNvCxnSpPr>
          <p:nvPr/>
        </p:nvCxnSpPr>
        <p:spPr>
          <a:xfrm>
            <a:off x="4080460" y="4452377"/>
            <a:ext cx="920595" cy="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8C1BF1BA-B18D-69EA-E32D-84B7BB2FCDC7}"/>
              </a:ext>
            </a:extLst>
          </p:cNvPr>
          <p:cNvSpPr/>
          <p:nvPr/>
        </p:nvSpPr>
        <p:spPr>
          <a:xfrm>
            <a:off x="5001055" y="4132809"/>
            <a:ext cx="1209040" cy="63913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Linkage data from 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E-Kanban system database of DNPH</a:t>
            </a:r>
          </a:p>
          <a:p>
            <a:pPr algn="ctr"/>
            <a:r>
              <a:rPr kumimoji="1" lang="en-US" altLang="ja-JP" sz="800" dirty="0">
                <a:solidFill>
                  <a:srgbClr val="FF0000"/>
                </a:solidFill>
              </a:rPr>
              <a:t>Change status</a:t>
            </a:r>
            <a:endParaRPr kumimoji="1" lang="ja-JP" altLang="en-US" sz="800" dirty="0">
              <a:solidFill>
                <a:srgbClr val="FF0000"/>
              </a:solidFill>
            </a:endParaRPr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1F0F7F70-C2D9-5B57-D5B1-48586438DA2C}"/>
              </a:ext>
            </a:extLst>
          </p:cNvPr>
          <p:cNvSpPr/>
          <p:nvPr/>
        </p:nvSpPr>
        <p:spPr>
          <a:xfrm>
            <a:off x="5276224" y="4717092"/>
            <a:ext cx="1159190" cy="189762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E-Kanban linkage data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Registration App</a:t>
            </a:r>
            <a:endParaRPr kumimoji="1" lang="ja-JP" altLang="en-US" sz="5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48" name="二等辺三角形 47">
            <a:extLst>
              <a:ext uri="{FF2B5EF4-FFF2-40B4-BE49-F238E27FC236}">
                <a16:creationId xmlns:a16="http://schemas.microsoft.com/office/drawing/2014/main" id="{23732779-E275-A5BE-52E8-CE54692D3A14}"/>
              </a:ext>
            </a:extLst>
          </p:cNvPr>
          <p:cNvSpPr/>
          <p:nvPr/>
        </p:nvSpPr>
        <p:spPr>
          <a:xfrm>
            <a:off x="6245306" y="1044649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3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9350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37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3FE78F3C-50EF-4F7D-ACE8-E41ADE47135F}"/>
              </a:ext>
            </a:extLst>
          </p:cNvPr>
          <p:cNvSpPr/>
          <p:nvPr/>
        </p:nvSpPr>
        <p:spPr>
          <a:xfrm>
            <a:off x="401320" y="1345290"/>
            <a:ext cx="6117062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3896362-D50B-4437-9CEB-A41F86A579A7}"/>
              </a:ext>
            </a:extLst>
          </p:cNvPr>
          <p:cNvSpPr/>
          <p:nvPr/>
        </p:nvSpPr>
        <p:spPr>
          <a:xfrm>
            <a:off x="391160" y="1354538"/>
            <a:ext cx="1680041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DNPH</a:t>
            </a: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DF0591AD-D482-41BC-BA15-322BB8CD403B}"/>
              </a:ext>
            </a:extLst>
          </p:cNvPr>
          <p:cNvCxnSpPr/>
          <p:nvPr/>
        </p:nvCxnSpPr>
        <p:spPr>
          <a:xfrm>
            <a:off x="2082796" y="1345290"/>
            <a:ext cx="0" cy="7836107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974FAD0D-052B-47D2-9258-02F896129E2B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4-3. During production operation</a:t>
            </a:r>
          </a:p>
          <a:p>
            <a:r>
              <a:rPr kumimoji="1" lang="en-US" altLang="ja-JP" sz="1100" b="1" dirty="0"/>
              <a:t>4-3-1. Kitting work instructions phase#1</a:t>
            </a:r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D8D1790C-A30E-48AA-843A-648FED708622}"/>
              </a:ext>
            </a:extLst>
          </p:cNvPr>
          <p:cNvSpPr/>
          <p:nvPr/>
        </p:nvSpPr>
        <p:spPr>
          <a:xfrm>
            <a:off x="2092958" y="1353916"/>
            <a:ext cx="4425422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Pegasus</a:t>
            </a:r>
          </a:p>
        </p:txBody>
      </p:sp>
      <p:sp>
        <p:nvSpPr>
          <p:cNvPr id="78" name="正方形/長方形 77">
            <a:extLst>
              <a:ext uri="{FF2B5EF4-FFF2-40B4-BE49-F238E27FC236}">
                <a16:creationId xmlns:a16="http://schemas.microsoft.com/office/drawing/2014/main" id="{82DC9500-B68E-625F-26F1-D16B0A952220}"/>
              </a:ext>
            </a:extLst>
          </p:cNvPr>
          <p:cNvSpPr/>
          <p:nvPr/>
        </p:nvSpPr>
        <p:spPr>
          <a:xfrm>
            <a:off x="644127" y="2047045"/>
            <a:ext cx="5742383" cy="6814306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dirty="0">
                <a:solidFill>
                  <a:srgbClr val="FF0000"/>
                </a:solidFill>
              </a:rPr>
              <a:t>This cannot be realized because there is no E-Kanban data.</a:t>
            </a:r>
          </a:p>
          <a:p>
            <a:pPr algn="ctr"/>
            <a:r>
              <a:rPr kumimoji="1" lang="en-US" altLang="ja-JP" sz="600" dirty="0">
                <a:solidFill>
                  <a:srgbClr val="FF0000"/>
                </a:solidFill>
              </a:rPr>
              <a:t>26/Feb/2024</a:t>
            </a:r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1556B65-F01F-90A6-C5BE-C8D1A09AC7C7}"/>
              </a:ext>
            </a:extLst>
          </p:cNvPr>
          <p:cNvSpPr/>
          <p:nvPr/>
        </p:nvSpPr>
        <p:spPr>
          <a:xfrm>
            <a:off x="4561049" y="5328162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6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3105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9E6AB-3A00-4046-9F68-62A0480EB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8E95D6F-77EE-16C6-C127-A729C4785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38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08F26AF8-A6C3-080B-E09E-D37CD1A2DCC3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D0E2A36D-0446-C3DD-484E-8002662E1980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68DDBF0B-8188-FC84-EC1A-F7F18CA81F60}"/>
              </a:ext>
            </a:extLst>
          </p:cNvPr>
          <p:cNvSpPr/>
          <p:nvPr/>
        </p:nvSpPr>
        <p:spPr>
          <a:xfrm>
            <a:off x="401320" y="1345290"/>
            <a:ext cx="6117062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5078F7D-CB19-4731-05A8-0205A8D4510B}"/>
              </a:ext>
            </a:extLst>
          </p:cNvPr>
          <p:cNvSpPr/>
          <p:nvPr/>
        </p:nvSpPr>
        <p:spPr>
          <a:xfrm>
            <a:off x="391160" y="1354538"/>
            <a:ext cx="1680041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DNPH</a:t>
            </a: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B2B25BA2-56EE-0985-D661-1C85E1DD8EB5}"/>
              </a:ext>
            </a:extLst>
          </p:cNvPr>
          <p:cNvCxnSpPr/>
          <p:nvPr/>
        </p:nvCxnSpPr>
        <p:spPr>
          <a:xfrm>
            <a:off x="2082796" y="1345290"/>
            <a:ext cx="0" cy="7836107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E02AFB15-5BCD-C8A1-1590-EC037723906B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4-3. During production operation</a:t>
            </a:r>
          </a:p>
          <a:p>
            <a:r>
              <a:rPr kumimoji="1" lang="en-US" altLang="ja-JP" sz="1100" b="1" dirty="0"/>
              <a:t>4-3-1. Kitting work instructions phase#2</a:t>
            </a:r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A2CB5B49-BFEF-C15F-81F1-0DB494AFE441}"/>
              </a:ext>
            </a:extLst>
          </p:cNvPr>
          <p:cNvSpPr/>
          <p:nvPr/>
        </p:nvSpPr>
        <p:spPr>
          <a:xfrm>
            <a:off x="2092958" y="1353916"/>
            <a:ext cx="4425422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Pegasus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DC6ED8B4-91AE-0F04-2B10-9EBE92EA5B4B}"/>
              </a:ext>
            </a:extLst>
          </p:cNvPr>
          <p:cNvSpPr/>
          <p:nvPr/>
        </p:nvSpPr>
        <p:spPr>
          <a:xfrm>
            <a:off x="2861929" y="1853003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Start &amp; Wait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421FA1DE-6285-CE3A-2461-01038E27B396}"/>
              </a:ext>
            </a:extLst>
          </p:cNvPr>
          <p:cNvSpPr/>
          <p:nvPr/>
        </p:nvSpPr>
        <p:spPr>
          <a:xfrm>
            <a:off x="2861929" y="3383949"/>
            <a:ext cx="1209040" cy="43857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Instructions from the top schedule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(Select) *1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id="{BBDFDE54-D270-1017-9016-7A1CA973216B}"/>
              </a:ext>
            </a:extLst>
          </p:cNvPr>
          <p:cNvCxnSpPr>
            <a:cxnSpLocks/>
            <a:stCxn id="20" idx="2"/>
            <a:endCxn id="91" idx="0"/>
          </p:cNvCxnSpPr>
          <p:nvPr/>
        </p:nvCxnSpPr>
        <p:spPr>
          <a:xfrm flipH="1">
            <a:off x="3465858" y="2492138"/>
            <a:ext cx="591" cy="215082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735ABD0-4812-2124-B1FD-2809EF59C16F}"/>
              </a:ext>
            </a:extLst>
          </p:cNvPr>
          <p:cNvSpPr/>
          <p:nvPr/>
        </p:nvSpPr>
        <p:spPr>
          <a:xfrm>
            <a:off x="5020355" y="3386129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Display status change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Directed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9551628-09D9-1958-919B-3F29A9A3F578}"/>
              </a:ext>
            </a:extLst>
          </p:cNvPr>
          <p:cNvSpPr/>
          <p:nvPr/>
        </p:nvSpPr>
        <p:spPr>
          <a:xfrm>
            <a:off x="5042643" y="4219751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Display status change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Working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DE8C04B-4F5C-B2A9-8925-37735B9E8CF9}"/>
              </a:ext>
            </a:extLst>
          </p:cNvPr>
          <p:cNvSpPr/>
          <p:nvPr/>
        </p:nvSpPr>
        <p:spPr>
          <a:xfrm>
            <a:off x="2861929" y="4219751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Press Start button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Working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83366BA9-1E73-0768-5FC5-7F35474983DD}"/>
              </a:ext>
            </a:extLst>
          </p:cNvPr>
          <p:cNvCxnSpPr>
            <a:cxnSpLocks/>
            <a:stCxn id="25" idx="2"/>
            <a:endCxn id="8" idx="0"/>
          </p:cNvCxnSpPr>
          <p:nvPr/>
        </p:nvCxnSpPr>
        <p:spPr>
          <a:xfrm>
            <a:off x="3466449" y="3822520"/>
            <a:ext cx="0" cy="397231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0D6EB0FC-9748-8FEF-F2A8-4BEFF88C8D40}"/>
              </a:ext>
            </a:extLst>
          </p:cNvPr>
          <p:cNvCxnSpPr>
            <a:cxnSpLocks/>
            <a:stCxn id="8" idx="3"/>
            <a:endCxn id="6" idx="1"/>
          </p:cNvCxnSpPr>
          <p:nvPr/>
        </p:nvCxnSpPr>
        <p:spPr>
          <a:xfrm>
            <a:off x="4070969" y="4435196"/>
            <a:ext cx="971674" cy="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B954F966-E4FE-AAD2-00A0-E8080B719AF9}"/>
              </a:ext>
            </a:extLst>
          </p:cNvPr>
          <p:cNvSpPr/>
          <p:nvPr/>
        </p:nvSpPr>
        <p:spPr>
          <a:xfrm>
            <a:off x="5040720" y="4895700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Display status change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Kitting Completed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F425E824-51E7-6C9F-AF2C-5F7F7F94914B}"/>
              </a:ext>
            </a:extLst>
          </p:cNvPr>
          <p:cNvSpPr/>
          <p:nvPr/>
        </p:nvSpPr>
        <p:spPr>
          <a:xfrm>
            <a:off x="2860006" y="4895700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Press End button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Kitting Completed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DE7EE5B2-26DB-E281-7607-A4996A58D279}"/>
              </a:ext>
            </a:extLst>
          </p:cNvPr>
          <p:cNvCxnSpPr>
            <a:cxnSpLocks/>
            <a:stCxn id="19" idx="3"/>
            <a:endCxn id="18" idx="1"/>
          </p:cNvCxnSpPr>
          <p:nvPr/>
        </p:nvCxnSpPr>
        <p:spPr>
          <a:xfrm>
            <a:off x="4069046" y="5111145"/>
            <a:ext cx="971674" cy="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F17CB55E-4B30-EFC5-8026-52E053D4E2C1}"/>
              </a:ext>
            </a:extLst>
          </p:cNvPr>
          <p:cNvSpPr/>
          <p:nvPr/>
        </p:nvSpPr>
        <p:spPr>
          <a:xfrm>
            <a:off x="5035023" y="6313207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Display status change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Work</a:t>
            </a:r>
            <a:r>
              <a:rPr kumimoji="1" lang="ja-JP" altLang="en-US" sz="800" dirty="0">
                <a:solidFill>
                  <a:schemeClr val="tx1"/>
                </a:solidFill>
              </a:rPr>
              <a:t> </a:t>
            </a:r>
            <a:r>
              <a:rPr kumimoji="1" lang="en-US" altLang="ja-JP" sz="800" dirty="0">
                <a:solidFill>
                  <a:schemeClr val="tx1"/>
                </a:solidFill>
              </a:rPr>
              <a:t>Completed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96765792-C974-4C63-CA63-E9D3C6D6F58B}"/>
              </a:ext>
            </a:extLst>
          </p:cNvPr>
          <p:cNvCxnSpPr>
            <a:cxnSpLocks/>
            <a:stCxn id="14" idx="2"/>
            <a:endCxn id="24" idx="0"/>
          </p:cNvCxnSpPr>
          <p:nvPr/>
        </p:nvCxnSpPr>
        <p:spPr>
          <a:xfrm flipH="1">
            <a:off x="5639543" y="6124010"/>
            <a:ext cx="354" cy="189197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1FF7A0BC-A924-DE05-4AD9-1419B665524C}"/>
              </a:ext>
            </a:extLst>
          </p:cNvPr>
          <p:cNvCxnSpPr>
            <a:cxnSpLocks/>
            <a:stCxn id="8" idx="2"/>
            <a:endCxn id="19" idx="0"/>
          </p:cNvCxnSpPr>
          <p:nvPr/>
        </p:nvCxnSpPr>
        <p:spPr>
          <a:xfrm flipH="1">
            <a:off x="3464526" y="4650640"/>
            <a:ext cx="1923" cy="24506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939C4693-CF49-17A1-420D-24EA5A679563}"/>
              </a:ext>
            </a:extLst>
          </p:cNvPr>
          <p:cNvCxnSpPr>
            <a:cxnSpLocks/>
            <a:stCxn id="19" idx="2"/>
            <a:endCxn id="59" idx="0"/>
          </p:cNvCxnSpPr>
          <p:nvPr/>
        </p:nvCxnSpPr>
        <p:spPr>
          <a:xfrm>
            <a:off x="3464526" y="5326589"/>
            <a:ext cx="0" cy="1447327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7462A066-2176-FC68-F453-37DC60846B0C}"/>
              </a:ext>
            </a:extLst>
          </p:cNvPr>
          <p:cNvCxnSpPr>
            <a:cxnSpLocks/>
            <a:stCxn id="25" idx="3"/>
            <a:endCxn id="5" idx="1"/>
          </p:cNvCxnSpPr>
          <p:nvPr/>
        </p:nvCxnSpPr>
        <p:spPr>
          <a:xfrm flipV="1">
            <a:off x="4070969" y="3601574"/>
            <a:ext cx="949386" cy="1661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楕円 46">
            <a:extLst>
              <a:ext uri="{FF2B5EF4-FFF2-40B4-BE49-F238E27FC236}">
                <a16:creationId xmlns:a16="http://schemas.microsoft.com/office/drawing/2014/main" id="{34EF7A57-92C2-A724-1B6A-B5E514784B60}"/>
              </a:ext>
            </a:extLst>
          </p:cNvPr>
          <p:cNvSpPr/>
          <p:nvPr/>
        </p:nvSpPr>
        <p:spPr>
          <a:xfrm>
            <a:off x="3115930" y="7806483"/>
            <a:ext cx="701037" cy="293273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Finish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53" name="正方形/長方形 52">
            <a:extLst>
              <a:ext uri="{FF2B5EF4-FFF2-40B4-BE49-F238E27FC236}">
                <a16:creationId xmlns:a16="http://schemas.microsoft.com/office/drawing/2014/main" id="{C0C3C57E-E548-C985-320C-3C8FF8CB4A5A}"/>
              </a:ext>
            </a:extLst>
          </p:cNvPr>
          <p:cNvSpPr/>
          <p:nvPr/>
        </p:nvSpPr>
        <p:spPr>
          <a:xfrm>
            <a:off x="2687316" y="4040590"/>
            <a:ext cx="1589397" cy="139026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2E15FDBF-ECAC-371E-5D6C-8913DA9BB535}"/>
              </a:ext>
            </a:extLst>
          </p:cNvPr>
          <p:cNvSpPr/>
          <p:nvPr/>
        </p:nvSpPr>
        <p:spPr>
          <a:xfrm>
            <a:off x="4811047" y="2296278"/>
            <a:ext cx="1589397" cy="313456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64D6B436-6DD9-4DF7-A515-788774E79447}"/>
              </a:ext>
            </a:extLst>
          </p:cNvPr>
          <p:cNvSpPr/>
          <p:nvPr/>
        </p:nvSpPr>
        <p:spPr>
          <a:xfrm>
            <a:off x="2533016" y="3941568"/>
            <a:ext cx="1159190" cy="121307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Kitting smart watch App</a:t>
            </a:r>
            <a:endParaRPr kumimoji="1" lang="ja-JP" altLang="en-US" sz="5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481885F5-A3BB-19A2-BC31-9334CF056A66}"/>
              </a:ext>
            </a:extLst>
          </p:cNvPr>
          <p:cNvSpPr/>
          <p:nvPr/>
        </p:nvSpPr>
        <p:spPr>
          <a:xfrm>
            <a:off x="4712298" y="2224119"/>
            <a:ext cx="1159190" cy="121307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Kitting display App</a:t>
            </a:r>
            <a:endParaRPr kumimoji="1" lang="ja-JP" altLang="en-US" sz="5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59" name="フローチャート: 判断 58">
            <a:extLst>
              <a:ext uri="{FF2B5EF4-FFF2-40B4-BE49-F238E27FC236}">
                <a16:creationId xmlns:a16="http://schemas.microsoft.com/office/drawing/2014/main" id="{341356DF-C526-CC8D-9141-D881D4A09C3F}"/>
              </a:ext>
            </a:extLst>
          </p:cNvPr>
          <p:cNvSpPr/>
          <p:nvPr/>
        </p:nvSpPr>
        <p:spPr>
          <a:xfrm>
            <a:off x="2860006" y="6773916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Is today's schedule complete?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Yes / No</a:t>
            </a:r>
            <a:endParaRPr kumimoji="1" lang="ja-JP" altLang="en-US" sz="500" dirty="0">
              <a:solidFill>
                <a:schemeClr val="tx1"/>
              </a:solidFill>
            </a:endParaRPr>
          </a:p>
        </p:txBody>
      </p:sp>
      <p:sp>
        <p:nvSpPr>
          <p:cNvPr id="60" name="正方形/長方形 59">
            <a:extLst>
              <a:ext uri="{FF2B5EF4-FFF2-40B4-BE49-F238E27FC236}">
                <a16:creationId xmlns:a16="http://schemas.microsoft.com/office/drawing/2014/main" id="{DB0E2531-2CFC-75B7-289F-8F5B2FB9A7C4}"/>
              </a:ext>
            </a:extLst>
          </p:cNvPr>
          <p:cNvSpPr/>
          <p:nvPr/>
        </p:nvSpPr>
        <p:spPr>
          <a:xfrm>
            <a:off x="3460225" y="7432269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62" name="正方形/長方形 61">
            <a:extLst>
              <a:ext uri="{FF2B5EF4-FFF2-40B4-BE49-F238E27FC236}">
                <a16:creationId xmlns:a16="http://schemas.microsoft.com/office/drawing/2014/main" id="{94DFBF63-7174-367F-D1C2-F3923BEA0458}"/>
              </a:ext>
            </a:extLst>
          </p:cNvPr>
          <p:cNvSpPr/>
          <p:nvPr/>
        </p:nvSpPr>
        <p:spPr>
          <a:xfrm>
            <a:off x="2626679" y="6773916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No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cxnSp>
        <p:nvCxnSpPr>
          <p:cNvPr id="64" name="直線矢印コネクタ 63">
            <a:extLst>
              <a:ext uri="{FF2B5EF4-FFF2-40B4-BE49-F238E27FC236}">
                <a16:creationId xmlns:a16="http://schemas.microsoft.com/office/drawing/2014/main" id="{7379797E-65E6-9862-79A0-386B8D99BA35}"/>
              </a:ext>
            </a:extLst>
          </p:cNvPr>
          <p:cNvCxnSpPr>
            <a:cxnSpLocks/>
            <a:stCxn id="59" idx="2"/>
            <a:endCxn id="47" idx="0"/>
          </p:cNvCxnSpPr>
          <p:nvPr/>
        </p:nvCxnSpPr>
        <p:spPr>
          <a:xfrm>
            <a:off x="3464526" y="7418853"/>
            <a:ext cx="1923" cy="38763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コネクタ: カギ線 70">
            <a:extLst>
              <a:ext uri="{FF2B5EF4-FFF2-40B4-BE49-F238E27FC236}">
                <a16:creationId xmlns:a16="http://schemas.microsoft.com/office/drawing/2014/main" id="{0ED9FF76-0252-CCB1-9A40-CD579B52E56A}"/>
              </a:ext>
            </a:extLst>
          </p:cNvPr>
          <p:cNvCxnSpPr>
            <a:cxnSpLocks/>
            <a:stCxn id="59" idx="1"/>
            <a:endCxn id="20" idx="1"/>
          </p:cNvCxnSpPr>
          <p:nvPr/>
        </p:nvCxnSpPr>
        <p:spPr>
          <a:xfrm rot="10800000" flipH="1">
            <a:off x="2860005" y="2172571"/>
            <a:ext cx="1923" cy="4923814"/>
          </a:xfrm>
          <a:prstGeom prst="bentConnector3">
            <a:avLst>
              <a:gd name="adj1" fmla="val -3249298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正方形/長方形 76">
            <a:extLst>
              <a:ext uri="{FF2B5EF4-FFF2-40B4-BE49-F238E27FC236}">
                <a16:creationId xmlns:a16="http://schemas.microsoft.com/office/drawing/2014/main" id="{F1916F49-02EB-F842-F431-F2665A0999E6}"/>
              </a:ext>
            </a:extLst>
          </p:cNvPr>
          <p:cNvSpPr/>
          <p:nvPr/>
        </p:nvSpPr>
        <p:spPr>
          <a:xfrm>
            <a:off x="1126343" y="2278935"/>
            <a:ext cx="1667807" cy="299538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Instruction priority calculation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(Update)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78" name="正方形/長方形 77">
            <a:extLst>
              <a:ext uri="{FF2B5EF4-FFF2-40B4-BE49-F238E27FC236}">
                <a16:creationId xmlns:a16="http://schemas.microsoft.com/office/drawing/2014/main" id="{E4549B7A-E44B-F07F-DA1D-B09B273528D8}"/>
              </a:ext>
            </a:extLst>
          </p:cNvPr>
          <p:cNvSpPr/>
          <p:nvPr/>
        </p:nvSpPr>
        <p:spPr>
          <a:xfrm>
            <a:off x="474794" y="8569958"/>
            <a:ext cx="2586852" cy="4984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600" dirty="0">
                <a:solidFill>
                  <a:schemeClr val="tx1"/>
                </a:solidFill>
              </a:rPr>
              <a:t>*1 After issuing a schedule instruction, the corresponding ID will be excluded from recalculation targets. Changes are not allowed.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F959554-8EE6-0127-7C7F-40CE875E1486}"/>
              </a:ext>
            </a:extLst>
          </p:cNvPr>
          <p:cNvSpPr/>
          <p:nvPr/>
        </p:nvSpPr>
        <p:spPr>
          <a:xfrm>
            <a:off x="559180" y="5687328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Scan Kanban by E-Log system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4841C82A-A1B9-F499-38ED-0DC824C61A2F}"/>
              </a:ext>
            </a:extLst>
          </p:cNvPr>
          <p:cNvSpPr/>
          <p:nvPr/>
        </p:nvSpPr>
        <p:spPr>
          <a:xfrm>
            <a:off x="556269" y="6418198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 err="1">
                <a:solidFill>
                  <a:schemeClr val="tx1"/>
                </a:solidFill>
              </a:rPr>
              <a:t>AGV</a:t>
            </a:r>
            <a:r>
              <a:rPr kumimoji="1" lang="en-US" altLang="ja-JP" sz="800" dirty="0">
                <a:solidFill>
                  <a:schemeClr val="tx1"/>
                </a:solidFill>
              </a:rPr>
              <a:t> start action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BFC8CC5-FD31-338A-85F5-24F50F2DC8C8}"/>
              </a:ext>
            </a:extLst>
          </p:cNvPr>
          <p:cNvSpPr/>
          <p:nvPr/>
        </p:nvSpPr>
        <p:spPr>
          <a:xfrm>
            <a:off x="5035377" y="5693121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Linkage E-log system data from DNPH database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EB17B7C1-866B-93C5-FCAA-BD809D06203B}"/>
              </a:ext>
            </a:extLst>
          </p:cNvPr>
          <p:cNvSpPr/>
          <p:nvPr/>
        </p:nvSpPr>
        <p:spPr>
          <a:xfrm>
            <a:off x="5355382" y="5515987"/>
            <a:ext cx="985555" cy="189762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E-Log linkage data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Registration App</a:t>
            </a:r>
            <a:endParaRPr kumimoji="1" lang="ja-JP" altLang="en-US" sz="5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7B0D890A-51BD-1C4A-BC16-93253B30DCA9}"/>
              </a:ext>
            </a:extLst>
          </p:cNvPr>
          <p:cNvCxnSpPr>
            <a:cxnSpLocks/>
            <a:stCxn id="10" idx="3"/>
            <a:endCxn id="33" idx="2"/>
          </p:cNvCxnSpPr>
          <p:nvPr/>
        </p:nvCxnSpPr>
        <p:spPr>
          <a:xfrm>
            <a:off x="1768220" y="5902773"/>
            <a:ext cx="1629099" cy="7224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headEnd w="sm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左大かっこ 32">
            <a:extLst>
              <a:ext uri="{FF2B5EF4-FFF2-40B4-BE49-F238E27FC236}">
                <a16:creationId xmlns:a16="http://schemas.microsoft.com/office/drawing/2014/main" id="{9DC4053C-1CEC-CD83-AFD8-2AEDC8A3120D}"/>
              </a:ext>
            </a:extLst>
          </p:cNvPr>
          <p:cNvSpPr/>
          <p:nvPr/>
        </p:nvSpPr>
        <p:spPr>
          <a:xfrm rot="5400000">
            <a:off x="3408674" y="5789731"/>
            <a:ext cx="108911" cy="131621"/>
          </a:xfrm>
          <a:prstGeom prst="leftBracket">
            <a:avLst/>
          </a:prstGeom>
          <a:ln w="6350" cmpd="sng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413F0780-00FC-8678-A32F-AA1D598E1B70}"/>
              </a:ext>
            </a:extLst>
          </p:cNvPr>
          <p:cNvCxnSpPr>
            <a:cxnSpLocks/>
            <a:stCxn id="33" idx="0"/>
            <a:endCxn id="14" idx="1"/>
          </p:cNvCxnSpPr>
          <p:nvPr/>
        </p:nvCxnSpPr>
        <p:spPr>
          <a:xfrm flipV="1">
            <a:off x="3528940" y="5908566"/>
            <a:ext cx="1506437" cy="1431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二等辺三角形 49">
            <a:extLst>
              <a:ext uri="{FF2B5EF4-FFF2-40B4-BE49-F238E27FC236}">
                <a16:creationId xmlns:a16="http://schemas.microsoft.com/office/drawing/2014/main" id="{25484073-D8B4-C369-7929-900CF93270F9}"/>
              </a:ext>
            </a:extLst>
          </p:cNvPr>
          <p:cNvSpPr/>
          <p:nvPr/>
        </p:nvSpPr>
        <p:spPr>
          <a:xfrm>
            <a:off x="6245306" y="1044649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6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E5312D99-9EFC-5EB8-C06F-FC31414CEDE1}"/>
              </a:ext>
            </a:extLst>
          </p:cNvPr>
          <p:cNvSpPr/>
          <p:nvPr/>
        </p:nvSpPr>
        <p:spPr>
          <a:xfrm>
            <a:off x="554040" y="4895700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Move to buffer ST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54" name="直線矢印コネクタ 53">
            <a:extLst>
              <a:ext uri="{FF2B5EF4-FFF2-40B4-BE49-F238E27FC236}">
                <a16:creationId xmlns:a16="http://schemas.microsoft.com/office/drawing/2014/main" id="{85CAA83A-4129-3334-87E9-B6A5E584D233}"/>
              </a:ext>
            </a:extLst>
          </p:cNvPr>
          <p:cNvCxnSpPr>
            <a:cxnSpLocks/>
            <a:stCxn id="19" idx="1"/>
            <a:endCxn id="52" idx="3"/>
          </p:cNvCxnSpPr>
          <p:nvPr/>
        </p:nvCxnSpPr>
        <p:spPr>
          <a:xfrm flipH="1">
            <a:off x="1763080" y="5111145"/>
            <a:ext cx="1096926" cy="0"/>
          </a:xfrm>
          <a:prstGeom prst="straightConnector1">
            <a:avLst/>
          </a:prstGeom>
          <a:ln w="6350" cmpd="sng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矢印コネクタ 62">
            <a:extLst>
              <a:ext uri="{FF2B5EF4-FFF2-40B4-BE49-F238E27FC236}">
                <a16:creationId xmlns:a16="http://schemas.microsoft.com/office/drawing/2014/main" id="{92574AFC-17F6-3EC1-24F8-FD79E5DAABA9}"/>
              </a:ext>
            </a:extLst>
          </p:cNvPr>
          <p:cNvCxnSpPr>
            <a:cxnSpLocks/>
            <a:stCxn id="52" idx="2"/>
            <a:endCxn id="10" idx="0"/>
          </p:cNvCxnSpPr>
          <p:nvPr/>
        </p:nvCxnSpPr>
        <p:spPr>
          <a:xfrm>
            <a:off x="1158560" y="5326589"/>
            <a:ext cx="5140" cy="360739"/>
          </a:xfrm>
          <a:prstGeom prst="straightConnector1">
            <a:avLst/>
          </a:prstGeom>
          <a:ln w="6350" cmpd="sng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矢印コネクタ 67">
            <a:extLst>
              <a:ext uri="{FF2B5EF4-FFF2-40B4-BE49-F238E27FC236}">
                <a16:creationId xmlns:a16="http://schemas.microsoft.com/office/drawing/2014/main" id="{B04F87DD-955A-F13C-EA81-6E5E8A798CAC}"/>
              </a:ext>
            </a:extLst>
          </p:cNvPr>
          <p:cNvCxnSpPr>
            <a:cxnSpLocks/>
            <a:stCxn id="10" idx="2"/>
            <a:endCxn id="11" idx="0"/>
          </p:cNvCxnSpPr>
          <p:nvPr/>
        </p:nvCxnSpPr>
        <p:spPr>
          <a:xfrm flipH="1">
            <a:off x="1160789" y="6118217"/>
            <a:ext cx="2911" cy="299981"/>
          </a:xfrm>
          <a:prstGeom prst="straightConnector1">
            <a:avLst/>
          </a:prstGeom>
          <a:ln w="6350" cmpd="sng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正方形/長方形 90">
            <a:extLst>
              <a:ext uri="{FF2B5EF4-FFF2-40B4-BE49-F238E27FC236}">
                <a16:creationId xmlns:a16="http://schemas.microsoft.com/office/drawing/2014/main" id="{FECB4165-B745-5BA2-36F6-B8035AC09A85}"/>
              </a:ext>
            </a:extLst>
          </p:cNvPr>
          <p:cNvSpPr/>
          <p:nvPr/>
        </p:nvSpPr>
        <p:spPr>
          <a:xfrm>
            <a:off x="2861338" y="2707220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Receiving trigger from Shopper ST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93" name="直線矢印コネクタ 92">
            <a:extLst>
              <a:ext uri="{FF2B5EF4-FFF2-40B4-BE49-F238E27FC236}">
                <a16:creationId xmlns:a16="http://schemas.microsoft.com/office/drawing/2014/main" id="{60646D20-EA22-BB82-8D66-2C55E2F08D86}"/>
              </a:ext>
            </a:extLst>
          </p:cNvPr>
          <p:cNvCxnSpPr>
            <a:cxnSpLocks/>
            <a:stCxn id="91" idx="2"/>
            <a:endCxn id="25" idx="0"/>
          </p:cNvCxnSpPr>
          <p:nvPr/>
        </p:nvCxnSpPr>
        <p:spPr>
          <a:xfrm>
            <a:off x="3465858" y="3138109"/>
            <a:ext cx="591" cy="24584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98A2A8C8-5820-6803-B999-2B9FEF370482}"/>
              </a:ext>
            </a:extLst>
          </p:cNvPr>
          <p:cNvSpPr/>
          <p:nvPr/>
        </p:nvSpPr>
        <p:spPr>
          <a:xfrm>
            <a:off x="4712298" y="6702553"/>
            <a:ext cx="1159190" cy="121307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Kitting display App</a:t>
            </a:r>
            <a:endParaRPr kumimoji="1" lang="ja-JP" altLang="en-US" sz="5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6705956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39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3FE78F3C-50EF-4F7D-ACE8-E41ADE47135F}"/>
              </a:ext>
            </a:extLst>
          </p:cNvPr>
          <p:cNvSpPr/>
          <p:nvPr/>
        </p:nvSpPr>
        <p:spPr>
          <a:xfrm>
            <a:off x="401320" y="1345290"/>
            <a:ext cx="6117062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3896362-D50B-4437-9CEB-A41F86A579A7}"/>
              </a:ext>
            </a:extLst>
          </p:cNvPr>
          <p:cNvSpPr/>
          <p:nvPr/>
        </p:nvSpPr>
        <p:spPr>
          <a:xfrm>
            <a:off x="391160" y="1354538"/>
            <a:ext cx="1680041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DNPH</a:t>
            </a: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DF0591AD-D482-41BC-BA15-322BB8CD403B}"/>
              </a:ext>
            </a:extLst>
          </p:cNvPr>
          <p:cNvCxnSpPr/>
          <p:nvPr/>
        </p:nvCxnSpPr>
        <p:spPr>
          <a:xfrm>
            <a:off x="2082796" y="1345290"/>
            <a:ext cx="0" cy="7836107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974FAD0D-052B-47D2-9258-02F896129E2B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4-3. During production operation</a:t>
            </a:r>
          </a:p>
          <a:p>
            <a:r>
              <a:rPr kumimoji="1" lang="en-US" altLang="ja-JP" sz="1100" b="1" dirty="0"/>
              <a:t>4-3-2. Shopper work instructions for parts phase#1</a:t>
            </a:r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D8D1790C-A30E-48AA-843A-648FED708622}"/>
              </a:ext>
            </a:extLst>
          </p:cNvPr>
          <p:cNvSpPr/>
          <p:nvPr/>
        </p:nvSpPr>
        <p:spPr>
          <a:xfrm>
            <a:off x="2092958" y="1353916"/>
            <a:ext cx="4425422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Pegasus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2B342FE8-CFEC-467B-AC51-254AC022F726}"/>
              </a:ext>
            </a:extLst>
          </p:cNvPr>
          <p:cNvSpPr/>
          <p:nvPr/>
        </p:nvSpPr>
        <p:spPr>
          <a:xfrm>
            <a:off x="2861929" y="2061249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Start &amp; Wait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61C38E6-D986-0085-477D-1A4AACDE7E77}"/>
              </a:ext>
            </a:extLst>
          </p:cNvPr>
          <p:cNvSpPr/>
          <p:nvPr/>
        </p:nvSpPr>
        <p:spPr>
          <a:xfrm>
            <a:off x="4714983" y="4606466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Display status change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Working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3F36F48-2A12-CF13-509E-48E0600AF549}"/>
              </a:ext>
            </a:extLst>
          </p:cNvPr>
          <p:cNvSpPr/>
          <p:nvPr/>
        </p:nvSpPr>
        <p:spPr>
          <a:xfrm>
            <a:off x="2861929" y="4606466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Press Start button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Working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F2C8D22B-C9CA-4ABD-BDC4-E8693C3392A6}"/>
              </a:ext>
            </a:extLst>
          </p:cNvPr>
          <p:cNvCxnSpPr>
            <a:cxnSpLocks/>
            <a:stCxn id="36" idx="2"/>
            <a:endCxn id="8" idx="0"/>
          </p:cNvCxnSpPr>
          <p:nvPr/>
        </p:nvCxnSpPr>
        <p:spPr>
          <a:xfrm>
            <a:off x="3466449" y="4178590"/>
            <a:ext cx="0" cy="427876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CB4B884E-62D3-0B81-4910-58D4173D9905}"/>
              </a:ext>
            </a:extLst>
          </p:cNvPr>
          <p:cNvCxnSpPr>
            <a:cxnSpLocks/>
            <a:stCxn id="8" idx="3"/>
            <a:endCxn id="6" idx="1"/>
          </p:cNvCxnSpPr>
          <p:nvPr/>
        </p:nvCxnSpPr>
        <p:spPr>
          <a:xfrm>
            <a:off x="4070969" y="4821911"/>
            <a:ext cx="644014" cy="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D14D69A4-7ED0-F299-BCA6-FAD174C25C02}"/>
              </a:ext>
            </a:extLst>
          </p:cNvPr>
          <p:cNvSpPr/>
          <p:nvPr/>
        </p:nvSpPr>
        <p:spPr>
          <a:xfrm>
            <a:off x="2860006" y="5306799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Sending trigger to Kitting ST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1932462F-388B-5313-16ED-533C8D88A958}"/>
              </a:ext>
            </a:extLst>
          </p:cNvPr>
          <p:cNvSpPr/>
          <p:nvPr/>
        </p:nvSpPr>
        <p:spPr>
          <a:xfrm>
            <a:off x="2860006" y="6129957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Press End button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Shopper Completed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81BA6CAA-30A2-0400-555B-39F989217AD1}"/>
              </a:ext>
            </a:extLst>
          </p:cNvPr>
          <p:cNvCxnSpPr>
            <a:cxnSpLocks/>
            <a:stCxn id="8" idx="2"/>
            <a:endCxn id="19" idx="0"/>
          </p:cNvCxnSpPr>
          <p:nvPr/>
        </p:nvCxnSpPr>
        <p:spPr>
          <a:xfrm flipH="1">
            <a:off x="3464526" y="5037355"/>
            <a:ext cx="1923" cy="269444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88A44BCE-6B9F-3433-83D0-E78745648102}"/>
              </a:ext>
            </a:extLst>
          </p:cNvPr>
          <p:cNvCxnSpPr>
            <a:cxnSpLocks/>
            <a:stCxn id="19" idx="2"/>
            <a:endCxn id="26" idx="0"/>
          </p:cNvCxnSpPr>
          <p:nvPr/>
        </p:nvCxnSpPr>
        <p:spPr>
          <a:xfrm>
            <a:off x="3464526" y="5737688"/>
            <a:ext cx="0" cy="392269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楕円 46">
            <a:extLst>
              <a:ext uri="{FF2B5EF4-FFF2-40B4-BE49-F238E27FC236}">
                <a16:creationId xmlns:a16="http://schemas.microsoft.com/office/drawing/2014/main" id="{2EE2F986-051B-CCF8-6BC5-20C84867AC7F}"/>
              </a:ext>
            </a:extLst>
          </p:cNvPr>
          <p:cNvSpPr/>
          <p:nvPr/>
        </p:nvSpPr>
        <p:spPr>
          <a:xfrm>
            <a:off x="3115930" y="8635158"/>
            <a:ext cx="701037" cy="293273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Finish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48" name="直線矢印コネクタ 47">
            <a:extLst>
              <a:ext uri="{FF2B5EF4-FFF2-40B4-BE49-F238E27FC236}">
                <a16:creationId xmlns:a16="http://schemas.microsoft.com/office/drawing/2014/main" id="{A76BD832-F767-1C42-516F-5512AA9EFF1F}"/>
              </a:ext>
            </a:extLst>
          </p:cNvPr>
          <p:cNvCxnSpPr>
            <a:cxnSpLocks/>
            <a:stCxn id="26" idx="2"/>
            <a:endCxn id="80" idx="0"/>
          </p:cNvCxnSpPr>
          <p:nvPr/>
        </p:nvCxnSpPr>
        <p:spPr>
          <a:xfrm>
            <a:off x="3464526" y="6560846"/>
            <a:ext cx="2539" cy="265269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正方形/長方形 52">
            <a:extLst>
              <a:ext uri="{FF2B5EF4-FFF2-40B4-BE49-F238E27FC236}">
                <a16:creationId xmlns:a16="http://schemas.microsoft.com/office/drawing/2014/main" id="{C8C7D337-BCDC-95FF-E34C-D732E4CD1420}"/>
              </a:ext>
            </a:extLst>
          </p:cNvPr>
          <p:cNvSpPr/>
          <p:nvPr/>
        </p:nvSpPr>
        <p:spPr>
          <a:xfrm>
            <a:off x="2687316" y="4463682"/>
            <a:ext cx="1589397" cy="220006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AEAE24F8-E227-ED93-BDAA-F86C549F5DF3}"/>
              </a:ext>
            </a:extLst>
          </p:cNvPr>
          <p:cNvSpPr/>
          <p:nvPr/>
        </p:nvSpPr>
        <p:spPr>
          <a:xfrm>
            <a:off x="4483387" y="3455129"/>
            <a:ext cx="1589397" cy="414746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6A4CA7A8-D1D7-37F6-EA3D-B0F9166F1F52}"/>
              </a:ext>
            </a:extLst>
          </p:cNvPr>
          <p:cNvSpPr/>
          <p:nvPr/>
        </p:nvSpPr>
        <p:spPr>
          <a:xfrm>
            <a:off x="2533016" y="4361811"/>
            <a:ext cx="1159190" cy="121307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Shopper smart watch App</a:t>
            </a:r>
            <a:endParaRPr kumimoji="1" lang="ja-JP" altLang="en-US" sz="5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59" name="フローチャート: 判断 58">
            <a:extLst>
              <a:ext uri="{FF2B5EF4-FFF2-40B4-BE49-F238E27FC236}">
                <a16:creationId xmlns:a16="http://schemas.microsoft.com/office/drawing/2014/main" id="{865A87B3-9A73-18E1-537A-5BC6993A9482}"/>
              </a:ext>
            </a:extLst>
          </p:cNvPr>
          <p:cNvSpPr/>
          <p:nvPr/>
        </p:nvSpPr>
        <p:spPr>
          <a:xfrm>
            <a:off x="2860006" y="7602591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Is today's schedule complete?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Yes / No</a:t>
            </a:r>
            <a:endParaRPr kumimoji="1" lang="ja-JP" altLang="en-US" sz="500" dirty="0">
              <a:solidFill>
                <a:schemeClr val="tx1"/>
              </a:solidFill>
            </a:endParaRPr>
          </a:p>
        </p:txBody>
      </p:sp>
      <p:sp>
        <p:nvSpPr>
          <p:cNvPr id="60" name="正方形/長方形 59">
            <a:extLst>
              <a:ext uri="{FF2B5EF4-FFF2-40B4-BE49-F238E27FC236}">
                <a16:creationId xmlns:a16="http://schemas.microsoft.com/office/drawing/2014/main" id="{F149F501-16DB-BC47-EE5B-8E2BE27E16E9}"/>
              </a:ext>
            </a:extLst>
          </p:cNvPr>
          <p:cNvSpPr/>
          <p:nvPr/>
        </p:nvSpPr>
        <p:spPr>
          <a:xfrm>
            <a:off x="3460225" y="8260944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62" name="正方形/長方形 61">
            <a:extLst>
              <a:ext uri="{FF2B5EF4-FFF2-40B4-BE49-F238E27FC236}">
                <a16:creationId xmlns:a16="http://schemas.microsoft.com/office/drawing/2014/main" id="{C6FF9DFA-612C-0437-B150-E2BBF55BE37F}"/>
              </a:ext>
            </a:extLst>
          </p:cNvPr>
          <p:cNvSpPr/>
          <p:nvPr/>
        </p:nvSpPr>
        <p:spPr>
          <a:xfrm>
            <a:off x="2626679" y="7602591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No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cxnSp>
        <p:nvCxnSpPr>
          <p:cNvPr id="64" name="直線矢印コネクタ 63">
            <a:extLst>
              <a:ext uri="{FF2B5EF4-FFF2-40B4-BE49-F238E27FC236}">
                <a16:creationId xmlns:a16="http://schemas.microsoft.com/office/drawing/2014/main" id="{6383FCF5-857A-81A4-0DC7-5C94A2D42495}"/>
              </a:ext>
            </a:extLst>
          </p:cNvPr>
          <p:cNvCxnSpPr>
            <a:cxnSpLocks/>
            <a:stCxn id="59" idx="2"/>
            <a:endCxn id="47" idx="0"/>
          </p:cNvCxnSpPr>
          <p:nvPr/>
        </p:nvCxnSpPr>
        <p:spPr>
          <a:xfrm>
            <a:off x="3464526" y="8247528"/>
            <a:ext cx="1923" cy="38763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コネクタ: カギ線 70">
            <a:extLst>
              <a:ext uri="{FF2B5EF4-FFF2-40B4-BE49-F238E27FC236}">
                <a16:creationId xmlns:a16="http://schemas.microsoft.com/office/drawing/2014/main" id="{A7FA4246-2E6B-BFA3-21D2-7AA912B5C9A7}"/>
              </a:ext>
            </a:extLst>
          </p:cNvPr>
          <p:cNvCxnSpPr>
            <a:cxnSpLocks/>
            <a:stCxn id="59" idx="1"/>
            <a:endCxn id="20" idx="1"/>
          </p:cNvCxnSpPr>
          <p:nvPr/>
        </p:nvCxnSpPr>
        <p:spPr>
          <a:xfrm rot="10800000" flipH="1">
            <a:off x="2860005" y="2276694"/>
            <a:ext cx="1923" cy="5648366"/>
          </a:xfrm>
          <a:prstGeom prst="bentConnector3">
            <a:avLst>
              <a:gd name="adj1" fmla="val -120858034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正方形/長方形 77">
            <a:extLst>
              <a:ext uri="{FF2B5EF4-FFF2-40B4-BE49-F238E27FC236}">
                <a16:creationId xmlns:a16="http://schemas.microsoft.com/office/drawing/2014/main" id="{82DC9500-B68E-625F-26F1-D16B0A952220}"/>
              </a:ext>
            </a:extLst>
          </p:cNvPr>
          <p:cNvSpPr/>
          <p:nvPr/>
        </p:nvSpPr>
        <p:spPr>
          <a:xfrm>
            <a:off x="474794" y="8569958"/>
            <a:ext cx="2586852" cy="4984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600" dirty="0">
                <a:solidFill>
                  <a:schemeClr val="tx1"/>
                </a:solidFill>
              </a:rPr>
              <a:t>*1 After issuing a schedule instruction, the corresponding ID will be excluded from recalculation targets. Changes are not allowed.</a:t>
            </a: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3D3CF744-34A2-CE94-40BC-5E077E8AAFBE}"/>
              </a:ext>
            </a:extLst>
          </p:cNvPr>
          <p:cNvSpPr/>
          <p:nvPr/>
        </p:nvSpPr>
        <p:spPr>
          <a:xfrm>
            <a:off x="2861929" y="3749591"/>
            <a:ext cx="1209040" cy="42899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rgbClr val="FF0000"/>
                </a:solidFill>
              </a:rPr>
              <a:t>Work instructions from each LINE</a:t>
            </a:r>
            <a:endParaRPr kumimoji="1" lang="ja-JP" altLang="en-US" sz="800" dirty="0">
              <a:solidFill>
                <a:srgbClr val="FF0000"/>
              </a:solidFill>
            </a:endParaRPr>
          </a:p>
        </p:txBody>
      </p: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41509148-8166-7EEB-7B86-D6B7EAD88411}"/>
              </a:ext>
            </a:extLst>
          </p:cNvPr>
          <p:cNvCxnSpPr>
            <a:cxnSpLocks/>
            <a:stCxn id="20" idx="2"/>
            <a:endCxn id="16" idx="0"/>
          </p:cNvCxnSpPr>
          <p:nvPr/>
        </p:nvCxnSpPr>
        <p:spPr>
          <a:xfrm flipH="1">
            <a:off x="3465389" y="2492138"/>
            <a:ext cx="1060" cy="541472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7852858A-BCCA-106D-F85E-F0345A2F3C81}"/>
              </a:ext>
            </a:extLst>
          </p:cNvPr>
          <p:cNvSpPr/>
          <p:nvPr/>
        </p:nvSpPr>
        <p:spPr>
          <a:xfrm>
            <a:off x="4692695" y="3743507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Display status change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Directed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id="{EC42C922-A7D8-6642-65A7-DA9B187537BB}"/>
              </a:ext>
            </a:extLst>
          </p:cNvPr>
          <p:cNvCxnSpPr>
            <a:cxnSpLocks/>
            <a:stCxn id="36" idx="3"/>
            <a:endCxn id="41" idx="1"/>
          </p:cNvCxnSpPr>
          <p:nvPr/>
        </p:nvCxnSpPr>
        <p:spPr>
          <a:xfrm flipV="1">
            <a:off x="4070969" y="3958952"/>
            <a:ext cx="621726" cy="5139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5DE7FAE5-2F77-374D-E070-CBB31B32DD3E}"/>
              </a:ext>
            </a:extLst>
          </p:cNvPr>
          <p:cNvSpPr/>
          <p:nvPr/>
        </p:nvSpPr>
        <p:spPr>
          <a:xfrm>
            <a:off x="4381832" y="3415109"/>
            <a:ext cx="1159190" cy="121307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Shopper display App</a:t>
            </a:r>
            <a:endParaRPr kumimoji="1" lang="ja-JP" altLang="en-US" sz="5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4" name="二等辺三角形 3">
            <a:extLst>
              <a:ext uri="{FF2B5EF4-FFF2-40B4-BE49-F238E27FC236}">
                <a16:creationId xmlns:a16="http://schemas.microsoft.com/office/drawing/2014/main" id="{B1D8FC48-764D-E7BF-D7DC-9AF5FB6E0377}"/>
              </a:ext>
            </a:extLst>
          </p:cNvPr>
          <p:cNvSpPr/>
          <p:nvPr/>
        </p:nvSpPr>
        <p:spPr>
          <a:xfrm>
            <a:off x="6245306" y="1044649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3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07AD77EA-0ED4-BFE0-0A9D-13B143851CF2}"/>
              </a:ext>
            </a:extLst>
          </p:cNvPr>
          <p:cNvSpPr/>
          <p:nvPr/>
        </p:nvSpPr>
        <p:spPr>
          <a:xfrm>
            <a:off x="650697" y="3033611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Production Line parts sensor OFF by KAU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1061FE01-9B6D-1D09-C187-91340461A7A9}"/>
              </a:ext>
            </a:extLst>
          </p:cNvPr>
          <p:cNvSpPr/>
          <p:nvPr/>
        </p:nvSpPr>
        <p:spPr>
          <a:xfrm>
            <a:off x="2860869" y="3033610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Linkage parts sensor data from KAU DB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3FF9A636-7032-A839-D3C8-E59E86C51FB2}"/>
              </a:ext>
            </a:extLst>
          </p:cNvPr>
          <p:cNvCxnSpPr>
            <a:cxnSpLocks/>
            <a:stCxn id="14" idx="3"/>
            <a:endCxn id="16" idx="1"/>
          </p:cNvCxnSpPr>
          <p:nvPr/>
        </p:nvCxnSpPr>
        <p:spPr>
          <a:xfrm flipV="1">
            <a:off x="1859737" y="3249055"/>
            <a:ext cx="1001132" cy="1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97C14E5E-48DF-1A2B-6FE6-1E9BA4F5B9F7}"/>
              </a:ext>
            </a:extLst>
          </p:cNvPr>
          <p:cNvCxnSpPr>
            <a:cxnSpLocks/>
            <a:stCxn id="16" idx="2"/>
            <a:endCxn id="36" idx="0"/>
          </p:cNvCxnSpPr>
          <p:nvPr/>
        </p:nvCxnSpPr>
        <p:spPr>
          <a:xfrm>
            <a:off x="3465389" y="3464499"/>
            <a:ext cx="1060" cy="285092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id="{7EA68711-7CA2-93D9-A43E-64645BFB3C78}"/>
              </a:ext>
            </a:extLst>
          </p:cNvPr>
          <p:cNvSpPr/>
          <p:nvPr/>
        </p:nvSpPr>
        <p:spPr>
          <a:xfrm>
            <a:off x="3539931" y="2878753"/>
            <a:ext cx="985555" cy="189762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Parts sensor linkage data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Registration App</a:t>
            </a:r>
            <a:endParaRPr kumimoji="1" lang="ja-JP" altLang="en-US" sz="5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73" name="正方形/長方形 72">
            <a:extLst>
              <a:ext uri="{FF2B5EF4-FFF2-40B4-BE49-F238E27FC236}">
                <a16:creationId xmlns:a16="http://schemas.microsoft.com/office/drawing/2014/main" id="{954338E2-1996-FB65-C39F-F7282E0ABEE0}"/>
              </a:ext>
            </a:extLst>
          </p:cNvPr>
          <p:cNvSpPr/>
          <p:nvPr/>
        </p:nvSpPr>
        <p:spPr>
          <a:xfrm>
            <a:off x="4714983" y="6134341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Display status change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Shopper Completed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74" name="直線矢印コネクタ 73">
            <a:extLst>
              <a:ext uri="{FF2B5EF4-FFF2-40B4-BE49-F238E27FC236}">
                <a16:creationId xmlns:a16="http://schemas.microsoft.com/office/drawing/2014/main" id="{36C0BC1A-DAC8-B840-3570-D6A3D9CC262F}"/>
              </a:ext>
            </a:extLst>
          </p:cNvPr>
          <p:cNvCxnSpPr>
            <a:cxnSpLocks/>
            <a:endCxn id="73" idx="1"/>
          </p:cNvCxnSpPr>
          <p:nvPr/>
        </p:nvCxnSpPr>
        <p:spPr>
          <a:xfrm>
            <a:off x="4070969" y="6349786"/>
            <a:ext cx="644014" cy="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正方形/長方形 78">
            <a:extLst>
              <a:ext uri="{FF2B5EF4-FFF2-40B4-BE49-F238E27FC236}">
                <a16:creationId xmlns:a16="http://schemas.microsoft.com/office/drawing/2014/main" id="{8AB3EF28-99C5-DB1E-EEE2-1806A5B3717B}"/>
              </a:ext>
            </a:extLst>
          </p:cNvPr>
          <p:cNvSpPr/>
          <p:nvPr/>
        </p:nvSpPr>
        <p:spPr>
          <a:xfrm>
            <a:off x="4704180" y="6826115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Display status change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Work</a:t>
            </a:r>
            <a:r>
              <a:rPr kumimoji="1" lang="ja-JP" altLang="en-US" sz="800" dirty="0">
                <a:solidFill>
                  <a:schemeClr val="tx1"/>
                </a:solidFill>
              </a:rPr>
              <a:t> </a:t>
            </a:r>
            <a:r>
              <a:rPr kumimoji="1" lang="en-US" altLang="ja-JP" sz="800" dirty="0">
                <a:solidFill>
                  <a:schemeClr val="tx1"/>
                </a:solidFill>
              </a:rPr>
              <a:t>Completed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80" name="正方形/長方形 79">
            <a:extLst>
              <a:ext uri="{FF2B5EF4-FFF2-40B4-BE49-F238E27FC236}">
                <a16:creationId xmlns:a16="http://schemas.microsoft.com/office/drawing/2014/main" id="{0D5000F4-1834-5B81-042D-09363CF5485E}"/>
              </a:ext>
            </a:extLst>
          </p:cNvPr>
          <p:cNvSpPr/>
          <p:nvPr/>
        </p:nvSpPr>
        <p:spPr>
          <a:xfrm>
            <a:off x="2867008" y="6826115"/>
            <a:ext cx="1200114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Linkage parts sensor data from KAU CSV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81" name="直線矢印コネクタ 80">
            <a:extLst>
              <a:ext uri="{FF2B5EF4-FFF2-40B4-BE49-F238E27FC236}">
                <a16:creationId xmlns:a16="http://schemas.microsoft.com/office/drawing/2014/main" id="{9BDD430A-8607-6416-4DBC-55EEBE772FCB}"/>
              </a:ext>
            </a:extLst>
          </p:cNvPr>
          <p:cNvCxnSpPr>
            <a:cxnSpLocks/>
            <a:stCxn id="80" idx="3"/>
            <a:endCxn id="79" idx="1"/>
          </p:cNvCxnSpPr>
          <p:nvPr/>
        </p:nvCxnSpPr>
        <p:spPr>
          <a:xfrm>
            <a:off x="4067122" y="7041560"/>
            <a:ext cx="637058" cy="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正方形/長方形 81">
            <a:extLst>
              <a:ext uri="{FF2B5EF4-FFF2-40B4-BE49-F238E27FC236}">
                <a16:creationId xmlns:a16="http://schemas.microsoft.com/office/drawing/2014/main" id="{EC73375D-5924-9E19-2525-95F5855EB9B6}"/>
              </a:ext>
            </a:extLst>
          </p:cNvPr>
          <p:cNvSpPr/>
          <p:nvPr/>
        </p:nvSpPr>
        <p:spPr>
          <a:xfrm>
            <a:off x="598639" y="6895333"/>
            <a:ext cx="1209040" cy="29049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Production Line parts sensor ON by KAU</a:t>
            </a:r>
          </a:p>
        </p:txBody>
      </p:sp>
      <p:cxnSp>
        <p:nvCxnSpPr>
          <p:cNvPr id="83" name="直線矢印コネクタ 82">
            <a:extLst>
              <a:ext uri="{FF2B5EF4-FFF2-40B4-BE49-F238E27FC236}">
                <a16:creationId xmlns:a16="http://schemas.microsoft.com/office/drawing/2014/main" id="{0AC39429-C9B0-5772-7A6C-A5E34C4DB997}"/>
              </a:ext>
            </a:extLst>
          </p:cNvPr>
          <p:cNvCxnSpPr>
            <a:cxnSpLocks/>
            <a:stCxn id="82" idx="3"/>
            <a:endCxn id="80" idx="1"/>
          </p:cNvCxnSpPr>
          <p:nvPr/>
        </p:nvCxnSpPr>
        <p:spPr>
          <a:xfrm>
            <a:off x="1807679" y="7040580"/>
            <a:ext cx="1059329" cy="98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正方形/長方形 83">
            <a:extLst>
              <a:ext uri="{FF2B5EF4-FFF2-40B4-BE49-F238E27FC236}">
                <a16:creationId xmlns:a16="http://schemas.microsoft.com/office/drawing/2014/main" id="{AF37AFD3-3B6E-9D88-599E-1AF24FB56CAB}"/>
              </a:ext>
            </a:extLst>
          </p:cNvPr>
          <p:cNvSpPr/>
          <p:nvPr/>
        </p:nvSpPr>
        <p:spPr>
          <a:xfrm>
            <a:off x="3659005" y="7236062"/>
            <a:ext cx="985555" cy="189762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Parts sensor linkage data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Registration App</a:t>
            </a:r>
            <a:endParaRPr kumimoji="1" lang="ja-JP" altLang="en-US" sz="5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cxnSp>
        <p:nvCxnSpPr>
          <p:cNvPr id="92" name="直線矢印コネクタ 91">
            <a:extLst>
              <a:ext uri="{FF2B5EF4-FFF2-40B4-BE49-F238E27FC236}">
                <a16:creationId xmlns:a16="http://schemas.microsoft.com/office/drawing/2014/main" id="{DDCCCA21-83DD-EBFB-0BC8-D060FC9BD5DE}"/>
              </a:ext>
            </a:extLst>
          </p:cNvPr>
          <p:cNvCxnSpPr>
            <a:cxnSpLocks/>
            <a:stCxn id="80" idx="2"/>
            <a:endCxn id="59" idx="0"/>
          </p:cNvCxnSpPr>
          <p:nvPr/>
        </p:nvCxnSpPr>
        <p:spPr>
          <a:xfrm flipH="1">
            <a:off x="3464526" y="7257004"/>
            <a:ext cx="2539" cy="345587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二等辺三角形 4">
            <a:extLst>
              <a:ext uri="{FF2B5EF4-FFF2-40B4-BE49-F238E27FC236}">
                <a16:creationId xmlns:a16="http://schemas.microsoft.com/office/drawing/2014/main" id="{F883EDF9-766B-7958-38FD-467EC42A6FFC}"/>
              </a:ext>
            </a:extLst>
          </p:cNvPr>
          <p:cNvSpPr/>
          <p:nvPr/>
        </p:nvSpPr>
        <p:spPr>
          <a:xfrm>
            <a:off x="5931577" y="1044649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6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184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3CF2B628-9335-4B00-B73B-9012A52144F2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1. Overview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60BBF93-590E-46B1-959E-D6B1E58C4925}"/>
              </a:ext>
            </a:extLst>
          </p:cNvPr>
          <p:cNvSpPr txBox="1"/>
          <p:nvPr/>
        </p:nvSpPr>
        <p:spPr>
          <a:xfrm>
            <a:off x="406400" y="1025912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Provide Real Time shopper system to </a:t>
            </a:r>
            <a:r>
              <a:rPr kumimoji="1" lang="en-US" altLang="ja-JP" sz="1100" dirty="0" err="1"/>
              <a:t>DNPH</a:t>
            </a:r>
            <a:r>
              <a:rPr kumimoji="1" lang="en-US" altLang="ja-JP" sz="1100" dirty="0"/>
              <a:t>.</a:t>
            </a:r>
          </a:p>
          <a:p>
            <a:r>
              <a:rPr kumimoji="1" lang="en-US" altLang="ja-JP" sz="1100" dirty="0"/>
              <a:t>This document is a detailed summary of the specifications.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10769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7AB5F-F60E-56BD-59AE-69C69CB72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50668D9-CB70-F90D-5918-5F516FC46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40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7649ACDA-2FEC-FECD-4F3B-86FC753B1A1E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F8D7DEC7-B394-366F-9F84-C3423A694BCF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4398BAD2-F647-D414-9455-643312280AB3}"/>
              </a:ext>
            </a:extLst>
          </p:cNvPr>
          <p:cNvSpPr/>
          <p:nvPr/>
        </p:nvSpPr>
        <p:spPr>
          <a:xfrm>
            <a:off x="401320" y="1345290"/>
            <a:ext cx="6117062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DC6F848-F21E-209B-D05D-3063A0532F43}"/>
              </a:ext>
            </a:extLst>
          </p:cNvPr>
          <p:cNvSpPr/>
          <p:nvPr/>
        </p:nvSpPr>
        <p:spPr>
          <a:xfrm>
            <a:off x="391160" y="1354538"/>
            <a:ext cx="1680041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DNPH</a:t>
            </a: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9E576AC3-479B-03C0-0AB8-74A0E42A0864}"/>
              </a:ext>
            </a:extLst>
          </p:cNvPr>
          <p:cNvCxnSpPr/>
          <p:nvPr/>
        </p:nvCxnSpPr>
        <p:spPr>
          <a:xfrm>
            <a:off x="2082796" y="1345290"/>
            <a:ext cx="0" cy="7836107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E3AB7CC2-34A5-88E3-F6D4-D454648DED33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4-3. During production operation</a:t>
            </a:r>
          </a:p>
          <a:p>
            <a:r>
              <a:rPr kumimoji="1" lang="en-US" altLang="ja-JP" sz="1100" b="1" dirty="0"/>
              <a:t>4-3-2. Shopper work instructions for parts phase#2</a:t>
            </a:r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59C86053-21CA-E034-6F57-872EE500B628}"/>
              </a:ext>
            </a:extLst>
          </p:cNvPr>
          <p:cNvSpPr/>
          <p:nvPr/>
        </p:nvSpPr>
        <p:spPr>
          <a:xfrm>
            <a:off x="2092958" y="1353916"/>
            <a:ext cx="4425422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Pegasus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1E23F8BF-72B3-246B-0509-17943F172079}"/>
              </a:ext>
            </a:extLst>
          </p:cNvPr>
          <p:cNvSpPr/>
          <p:nvPr/>
        </p:nvSpPr>
        <p:spPr>
          <a:xfrm>
            <a:off x="2861929" y="2061249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Start &amp; Wait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6E792E9-C76B-F411-385D-DA2516E739AB}"/>
              </a:ext>
            </a:extLst>
          </p:cNvPr>
          <p:cNvSpPr/>
          <p:nvPr/>
        </p:nvSpPr>
        <p:spPr>
          <a:xfrm>
            <a:off x="4714983" y="4606466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Display status change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Working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BA82F95-AE47-6221-16D4-06E3F5E55A77}"/>
              </a:ext>
            </a:extLst>
          </p:cNvPr>
          <p:cNvSpPr/>
          <p:nvPr/>
        </p:nvSpPr>
        <p:spPr>
          <a:xfrm>
            <a:off x="2861929" y="4606466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Press Start button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Working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80D8B48C-EB1B-AE65-5FE0-D2612943DC98}"/>
              </a:ext>
            </a:extLst>
          </p:cNvPr>
          <p:cNvCxnSpPr>
            <a:cxnSpLocks/>
            <a:stCxn id="36" idx="2"/>
            <a:endCxn id="8" idx="0"/>
          </p:cNvCxnSpPr>
          <p:nvPr/>
        </p:nvCxnSpPr>
        <p:spPr>
          <a:xfrm>
            <a:off x="3466449" y="4178590"/>
            <a:ext cx="0" cy="427876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A7BE404E-09ED-7A77-F594-B335B8351B4D}"/>
              </a:ext>
            </a:extLst>
          </p:cNvPr>
          <p:cNvCxnSpPr>
            <a:cxnSpLocks/>
            <a:stCxn id="8" idx="3"/>
            <a:endCxn id="6" idx="1"/>
          </p:cNvCxnSpPr>
          <p:nvPr/>
        </p:nvCxnSpPr>
        <p:spPr>
          <a:xfrm>
            <a:off x="4070969" y="4821911"/>
            <a:ext cx="644014" cy="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6EF3B06-B42B-7C41-7CC2-51B7F8BD1370}"/>
              </a:ext>
            </a:extLst>
          </p:cNvPr>
          <p:cNvSpPr/>
          <p:nvPr/>
        </p:nvSpPr>
        <p:spPr>
          <a:xfrm>
            <a:off x="2860006" y="5306799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Sending trigger to Kitting ST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A754842E-FAC4-1FB8-EF03-2802D50F084B}"/>
              </a:ext>
            </a:extLst>
          </p:cNvPr>
          <p:cNvSpPr/>
          <p:nvPr/>
        </p:nvSpPr>
        <p:spPr>
          <a:xfrm>
            <a:off x="2860006" y="6129957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Press End button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Shopper Completed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A97EE046-48E8-DFBC-C413-F9F3D09DBFCD}"/>
              </a:ext>
            </a:extLst>
          </p:cNvPr>
          <p:cNvCxnSpPr>
            <a:cxnSpLocks/>
            <a:stCxn id="8" idx="2"/>
            <a:endCxn id="19" idx="0"/>
          </p:cNvCxnSpPr>
          <p:nvPr/>
        </p:nvCxnSpPr>
        <p:spPr>
          <a:xfrm flipH="1">
            <a:off x="3464526" y="5037355"/>
            <a:ext cx="1923" cy="269444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19346A26-79D4-263C-E7F4-2B957E8E25A6}"/>
              </a:ext>
            </a:extLst>
          </p:cNvPr>
          <p:cNvCxnSpPr>
            <a:cxnSpLocks/>
            <a:stCxn id="19" idx="2"/>
            <a:endCxn id="26" idx="0"/>
          </p:cNvCxnSpPr>
          <p:nvPr/>
        </p:nvCxnSpPr>
        <p:spPr>
          <a:xfrm>
            <a:off x="3464526" y="5737688"/>
            <a:ext cx="0" cy="392269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楕円 46">
            <a:extLst>
              <a:ext uri="{FF2B5EF4-FFF2-40B4-BE49-F238E27FC236}">
                <a16:creationId xmlns:a16="http://schemas.microsoft.com/office/drawing/2014/main" id="{FC07522D-ACF2-F54E-4D6D-2C29087739C9}"/>
              </a:ext>
            </a:extLst>
          </p:cNvPr>
          <p:cNvSpPr/>
          <p:nvPr/>
        </p:nvSpPr>
        <p:spPr>
          <a:xfrm>
            <a:off x="3115930" y="8635158"/>
            <a:ext cx="701037" cy="293273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Finish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48" name="直線矢印コネクタ 47">
            <a:extLst>
              <a:ext uri="{FF2B5EF4-FFF2-40B4-BE49-F238E27FC236}">
                <a16:creationId xmlns:a16="http://schemas.microsoft.com/office/drawing/2014/main" id="{9B317FB5-E72E-A187-5AD3-3D2C76422A37}"/>
              </a:ext>
            </a:extLst>
          </p:cNvPr>
          <p:cNvCxnSpPr>
            <a:cxnSpLocks/>
            <a:stCxn id="26" idx="2"/>
            <a:endCxn id="80" idx="0"/>
          </p:cNvCxnSpPr>
          <p:nvPr/>
        </p:nvCxnSpPr>
        <p:spPr>
          <a:xfrm>
            <a:off x="3464526" y="6560846"/>
            <a:ext cx="2539" cy="265269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正方形/長方形 52">
            <a:extLst>
              <a:ext uri="{FF2B5EF4-FFF2-40B4-BE49-F238E27FC236}">
                <a16:creationId xmlns:a16="http://schemas.microsoft.com/office/drawing/2014/main" id="{E538BD5F-4F26-991A-A6E0-6C4855B743E2}"/>
              </a:ext>
            </a:extLst>
          </p:cNvPr>
          <p:cNvSpPr/>
          <p:nvPr/>
        </p:nvSpPr>
        <p:spPr>
          <a:xfrm>
            <a:off x="2687316" y="4463682"/>
            <a:ext cx="1589397" cy="220006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97AACD81-F86E-B21C-E972-C7149C8D176A}"/>
              </a:ext>
            </a:extLst>
          </p:cNvPr>
          <p:cNvSpPr/>
          <p:nvPr/>
        </p:nvSpPr>
        <p:spPr>
          <a:xfrm>
            <a:off x="4483387" y="3455129"/>
            <a:ext cx="1589397" cy="414746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FCFB99D0-12B9-1A4A-2C80-6B50EDCB1ED4}"/>
              </a:ext>
            </a:extLst>
          </p:cNvPr>
          <p:cNvSpPr/>
          <p:nvPr/>
        </p:nvSpPr>
        <p:spPr>
          <a:xfrm>
            <a:off x="2533016" y="4361811"/>
            <a:ext cx="1159190" cy="121307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Shopper smart watch App</a:t>
            </a:r>
            <a:endParaRPr kumimoji="1" lang="ja-JP" altLang="en-US" sz="5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59" name="フローチャート: 判断 58">
            <a:extLst>
              <a:ext uri="{FF2B5EF4-FFF2-40B4-BE49-F238E27FC236}">
                <a16:creationId xmlns:a16="http://schemas.microsoft.com/office/drawing/2014/main" id="{E246B7D9-D17F-3718-524E-3470E683BB80}"/>
              </a:ext>
            </a:extLst>
          </p:cNvPr>
          <p:cNvSpPr/>
          <p:nvPr/>
        </p:nvSpPr>
        <p:spPr>
          <a:xfrm>
            <a:off x="2860006" y="7602591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Is today's schedule complete?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Yes / No</a:t>
            </a:r>
            <a:endParaRPr kumimoji="1" lang="ja-JP" altLang="en-US" sz="500" dirty="0">
              <a:solidFill>
                <a:schemeClr val="tx1"/>
              </a:solidFill>
            </a:endParaRPr>
          </a:p>
        </p:txBody>
      </p:sp>
      <p:sp>
        <p:nvSpPr>
          <p:cNvPr id="60" name="正方形/長方形 59">
            <a:extLst>
              <a:ext uri="{FF2B5EF4-FFF2-40B4-BE49-F238E27FC236}">
                <a16:creationId xmlns:a16="http://schemas.microsoft.com/office/drawing/2014/main" id="{949CE4A0-0FEA-61B2-D778-8E7FC274D381}"/>
              </a:ext>
            </a:extLst>
          </p:cNvPr>
          <p:cNvSpPr/>
          <p:nvPr/>
        </p:nvSpPr>
        <p:spPr>
          <a:xfrm>
            <a:off x="3460225" y="8260944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62" name="正方形/長方形 61">
            <a:extLst>
              <a:ext uri="{FF2B5EF4-FFF2-40B4-BE49-F238E27FC236}">
                <a16:creationId xmlns:a16="http://schemas.microsoft.com/office/drawing/2014/main" id="{CC4D14B1-E684-18DA-75DC-85EA3982E94C}"/>
              </a:ext>
            </a:extLst>
          </p:cNvPr>
          <p:cNvSpPr/>
          <p:nvPr/>
        </p:nvSpPr>
        <p:spPr>
          <a:xfrm>
            <a:off x="2626679" y="7602591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No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cxnSp>
        <p:nvCxnSpPr>
          <p:cNvPr id="64" name="直線矢印コネクタ 63">
            <a:extLst>
              <a:ext uri="{FF2B5EF4-FFF2-40B4-BE49-F238E27FC236}">
                <a16:creationId xmlns:a16="http://schemas.microsoft.com/office/drawing/2014/main" id="{361C985B-9F80-F33B-B70E-53343B3F76CA}"/>
              </a:ext>
            </a:extLst>
          </p:cNvPr>
          <p:cNvCxnSpPr>
            <a:cxnSpLocks/>
            <a:stCxn id="59" idx="2"/>
            <a:endCxn id="47" idx="0"/>
          </p:cNvCxnSpPr>
          <p:nvPr/>
        </p:nvCxnSpPr>
        <p:spPr>
          <a:xfrm>
            <a:off x="3464526" y="8247528"/>
            <a:ext cx="1923" cy="38763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コネクタ: カギ線 70">
            <a:extLst>
              <a:ext uri="{FF2B5EF4-FFF2-40B4-BE49-F238E27FC236}">
                <a16:creationId xmlns:a16="http://schemas.microsoft.com/office/drawing/2014/main" id="{DAE8178D-459C-C65F-5F0D-80E59BB0AD21}"/>
              </a:ext>
            </a:extLst>
          </p:cNvPr>
          <p:cNvCxnSpPr>
            <a:cxnSpLocks/>
            <a:stCxn id="59" idx="1"/>
            <a:endCxn id="20" idx="1"/>
          </p:cNvCxnSpPr>
          <p:nvPr/>
        </p:nvCxnSpPr>
        <p:spPr>
          <a:xfrm rot="10800000" flipH="1">
            <a:off x="2860005" y="2276694"/>
            <a:ext cx="1923" cy="5648366"/>
          </a:xfrm>
          <a:prstGeom prst="bentConnector3">
            <a:avLst>
              <a:gd name="adj1" fmla="val -120858034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正方形/長方形 77">
            <a:extLst>
              <a:ext uri="{FF2B5EF4-FFF2-40B4-BE49-F238E27FC236}">
                <a16:creationId xmlns:a16="http://schemas.microsoft.com/office/drawing/2014/main" id="{11066B80-FDD5-E545-144B-5EF35D571F81}"/>
              </a:ext>
            </a:extLst>
          </p:cNvPr>
          <p:cNvSpPr/>
          <p:nvPr/>
        </p:nvSpPr>
        <p:spPr>
          <a:xfrm>
            <a:off x="474794" y="8569958"/>
            <a:ext cx="2586852" cy="4984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600" dirty="0">
                <a:solidFill>
                  <a:schemeClr val="tx1"/>
                </a:solidFill>
              </a:rPr>
              <a:t>*1 After issuing a schedule instruction, the corresponding ID will be excluded from recalculation targets. Changes are not allowed.</a:t>
            </a: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ED209316-A3E0-5F1F-E6DD-BA1C9E8A534E}"/>
              </a:ext>
            </a:extLst>
          </p:cNvPr>
          <p:cNvSpPr/>
          <p:nvPr/>
        </p:nvSpPr>
        <p:spPr>
          <a:xfrm>
            <a:off x="2861929" y="3749591"/>
            <a:ext cx="1209040" cy="42899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Instructions from the top schedule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(Select) *1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F0CC2479-C620-864A-B756-983D16BF1F19}"/>
              </a:ext>
            </a:extLst>
          </p:cNvPr>
          <p:cNvCxnSpPr>
            <a:cxnSpLocks/>
            <a:stCxn id="20" idx="2"/>
            <a:endCxn id="16" idx="0"/>
          </p:cNvCxnSpPr>
          <p:nvPr/>
        </p:nvCxnSpPr>
        <p:spPr>
          <a:xfrm flipH="1">
            <a:off x="3465389" y="2492138"/>
            <a:ext cx="1060" cy="541472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75DED182-E94F-B41D-CD8F-A0C530DCDC24}"/>
              </a:ext>
            </a:extLst>
          </p:cNvPr>
          <p:cNvSpPr/>
          <p:nvPr/>
        </p:nvSpPr>
        <p:spPr>
          <a:xfrm>
            <a:off x="4692695" y="3743507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Display status change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Directed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id="{D48A0902-A37C-D89A-4441-A4E94D46B2E5}"/>
              </a:ext>
            </a:extLst>
          </p:cNvPr>
          <p:cNvCxnSpPr>
            <a:cxnSpLocks/>
            <a:stCxn id="36" idx="3"/>
            <a:endCxn id="41" idx="1"/>
          </p:cNvCxnSpPr>
          <p:nvPr/>
        </p:nvCxnSpPr>
        <p:spPr>
          <a:xfrm flipV="1">
            <a:off x="4070969" y="3958952"/>
            <a:ext cx="621726" cy="5139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1730F0B7-97AC-31F2-4403-64CECC427531}"/>
              </a:ext>
            </a:extLst>
          </p:cNvPr>
          <p:cNvSpPr/>
          <p:nvPr/>
        </p:nvSpPr>
        <p:spPr>
          <a:xfrm>
            <a:off x="4381832" y="3415109"/>
            <a:ext cx="1159190" cy="121307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Shopper display App</a:t>
            </a:r>
            <a:endParaRPr kumimoji="1" lang="ja-JP" altLang="en-US" sz="5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F48420EB-6516-4FF5-835F-6B606E4B1504}"/>
              </a:ext>
            </a:extLst>
          </p:cNvPr>
          <p:cNvSpPr/>
          <p:nvPr/>
        </p:nvSpPr>
        <p:spPr>
          <a:xfrm>
            <a:off x="607519" y="7619640"/>
            <a:ext cx="1209040" cy="63913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Instruction priority calculation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(Update)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4" name="二等辺三角形 3">
            <a:extLst>
              <a:ext uri="{FF2B5EF4-FFF2-40B4-BE49-F238E27FC236}">
                <a16:creationId xmlns:a16="http://schemas.microsoft.com/office/drawing/2014/main" id="{1F684C02-6077-AE7A-3642-544CF2F887DB}"/>
              </a:ext>
            </a:extLst>
          </p:cNvPr>
          <p:cNvSpPr/>
          <p:nvPr/>
        </p:nvSpPr>
        <p:spPr>
          <a:xfrm>
            <a:off x="6245306" y="1044649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3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BE5C15FC-372E-A657-03E1-DCAE95F7738C}"/>
              </a:ext>
            </a:extLst>
          </p:cNvPr>
          <p:cNvSpPr/>
          <p:nvPr/>
        </p:nvSpPr>
        <p:spPr>
          <a:xfrm>
            <a:off x="650697" y="3033611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Production Line parts sensor OFF by KAU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2F8D9AE4-475A-5DB0-042A-D0BA0B37EE5B}"/>
              </a:ext>
            </a:extLst>
          </p:cNvPr>
          <p:cNvSpPr/>
          <p:nvPr/>
        </p:nvSpPr>
        <p:spPr>
          <a:xfrm>
            <a:off x="2860869" y="3033610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Linkage parts sensor data from KAU DB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6EADC01D-3F8C-7162-6D42-3B743DEFCFC3}"/>
              </a:ext>
            </a:extLst>
          </p:cNvPr>
          <p:cNvCxnSpPr>
            <a:cxnSpLocks/>
            <a:stCxn id="14" idx="3"/>
            <a:endCxn id="16" idx="1"/>
          </p:cNvCxnSpPr>
          <p:nvPr/>
        </p:nvCxnSpPr>
        <p:spPr>
          <a:xfrm flipV="1">
            <a:off x="1859737" y="3249055"/>
            <a:ext cx="1001132" cy="1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02883996-D761-6DF3-8196-695DF2512E62}"/>
              </a:ext>
            </a:extLst>
          </p:cNvPr>
          <p:cNvCxnSpPr>
            <a:cxnSpLocks/>
            <a:stCxn id="16" idx="2"/>
            <a:endCxn id="36" idx="0"/>
          </p:cNvCxnSpPr>
          <p:nvPr/>
        </p:nvCxnSpPr>
        <p:spPr>
          <a:xfrm>
            <a:off x="3465389" y="3464499"/>
            <a:ext cx="1060" cy="285092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id="{4B86A2A8-47F2-AE7F-35C8-36D5F8203984}"/>
              </a:ext>
            </a:extLst>
          </p:cNvPr>
          <p:cNvSpPr/>
          <p:nvPr/>
        </p:nvSpPr>
        <p:spPr>
          <a:xfrm>
            <a:off x="3539931" y="2878753"/>
            <a:ext cx="985555" cy="189762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Parts sensor linkage data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Registration App</a:t>
            </a:r>
            <a:endParaRPr kumimoji="1" lang="ja-JP" altLang="en-US" sz="5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73" name="正方形/長方形 72">
            <a:extLst>
              <a:ext uri="{FF2B5EF4-FFF2-40B4-BE49-F238E27FC236}">
                <a16:creationId xmlns:a16="http://schemas.microsoft.com/office/drawing/2014/main" id="{CB399F19-6FC3-8EE4-2690-D93BD57D39C4}"/>
              </a:ext>
            </a:extLst>
          </p:cNvPr>
          <p:cNvSpPr/>
          <p:nvPr/>
        </p:nvSpPr>
        <p:spPr>
          <a:xfrm>
            <a:off x="4714983" y="6134341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Display status change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Shopper Completed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74" name="直線矢印コネクタ 73">
            <a:extLst>
              <a:ext uri="{FF2B5EF4-FFF2-40B4-BE49-F238E27FC236}">
                <a16:creationId xmlns:a16="http://schemas.microsoft.com/office/drawing/2014/main" id="{FEC69768-659A-35D3-B830-8C10FEC29E51}"/>
              </a:ext>
            </a:extLst>
          </p:cNvPr>
          <p:cNvCxnSpPr>
            <a:cxnSpLocks/>
            <a:endCxn id="73" idx="1"/>
          </p:cNvCxnSpPr>
          <p:nvPr/>
        </p:nvCxnSpPr>
        <p:spPr>
          <a:xfrm>
            <a:off x="4070969" y="6349786"/>
            <a:ext cx="644014" cy="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正方形/長方形 78">
            <a:extLst>
              <a:ext uri="{FF2B5EF4-FFF2-40B4-BE49-F238E27FC236}">
                <a16:creationId xmlns:a16="http://schemas.microsoft.com/office/drawing/2014/main" id="{B9901EA4-3D17-635C-E973-EAFDCE290EDE}"/>
              </a:ext>
            </a:extLst>
          </p:cNvPr>
          <p:cNvSpPr/>
          <p:nvPr/>
        </p:nvSpPr>
        <p:spPr>
          <a:xfrm>
            <a:off x="4704180" y="6826115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Display status change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Work</a:t>
            </a:r>
            <a:r>
              <a:rPr kumimoji="1" lang="ja-JP" altLang="en-US" sz="800" dirty="0">
                <a:solidFill>
                  <a:schemeClr val="tx1"/>
                </a:solidFill>
              </a:rPr>
              <a:t> </a:t>
            </a:r>
            <a:r>
              <a:rPr kumimoji="1" lang="en-US" altLang="ja-JP" sz="800" dirty="0">
                <a:solidFill>
                  <a:schemeClr val="tx1"/>
                </a:solidFill>
              </a:rPr>
              <a:t>Completed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80" name="正方形/長方形 79">
            <a:extLst>
              <a:ext uri="{FF2B5EF4-FFF2-40B4-BE49-F238E27FC236}">
                <a16:creationId xmlns:a16="http://schemas.microsoft.com/office/drawing/2014/main" id="{056DC4A4-36B3-D865-A07F-FA715F25CDEB}"/>
              </a:ext>
            </a:extLst>
          </p:cNvPr>
          <p:cNvSpPr/>
          <p:nvPr/>
        </p:nvSpPr>
        <p:spPr>
          <a:xfrm>
            <a:off x="2867008" y="6826115"/>
            <a:ext cx="1200114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Linkage parts sensor data from KAU CSV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81" name="直線矢印コネクタ 80">
            <a:extLst>
              <a:ext uri="{FF2B5EF4-FFF2-40B4-BE49-F238E27FC236}">
                <a16:creationId xmlns:a16="http://schemas.microsoft.com/office/drawing/2014/main" id="{0A3666F3-6FDE-0C91-617A-03A6F0E13AE3}"/>
              </a:ext>
            </a:extLst>
          </p:cNvPr>
          <p:cNvCxnSpPr>
            <a:cxnSpLocks/>
            <a:stCxn id="80" idx="3"/>
            <a:endCxn id="79" idx="1"/>
          </p:cNvCxnSpPr>
          <p:nvPr/>
        </p:nvCxnSpPr>
        <p:spPr>
          <a:xfrm>
            <a:off x="4067122" y="7041560"/>
            <a:ext cx="637058" cy="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正方形/長方形 81">
            <a:extLst>
              <a:ext uri="{FF2B5EF4-FFF2-40B4-BE49-F238E27FC236}">
                <a16:creationId xmlns:a16="http://schemas.microsoft.com/office/drawing/2014/main" id="{1DB2DC2C-F407-F9B3-7D7A-9538C241BAFE}"/>
              </a:ext>
            </a:extLst>
          </p:cNvPr>
          <p:cNvSpPr/>
          <p:nvPr/>
        </p:nvSpPr>
        <p:spPr>
          <a:xfrm>
            <a:off x="598639" y="6895333"/>
            <a:ext cx="1209040" cy="29049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Production Line parts sensor ON by KAU</a:t>
            </a:r>
          </a:p>
        </p:txBody>
      </p:sp>
      <p:cxnSp>
        <p:nvCxnSpPr>
          <p:cNvPr id="83" name="直線矢印コネクタ 82">
            <a:extLst>
              <a:ext uri="{FF2B5EF4-FFF2-40B4-BE49-F238E27FC236}">
                <a16:creationId xmlns:a16="http://schemas.microsoft.com/office/drawing/2014/main" id="{82F69983-3A65-EE67-4C66-7EA28B6D1015}"/>
              </a:ext>
            </a:extLst>
          </p:cNvPr>
          <p:cNvCxnSpPr>
            <a:cxnSpLocks/>
            <a:stCxn id="82" idx="3"/>
            <a:endCxn id="80" idx="1"/>
          </p:cNvCxnSpPr>
          <p:nvPr/>
        </p:nvCxnSpPr>
        <p:spPr>
          <a:xfrm>
            <a:off x="1807679" y="7040580"/>
            <a:ext cx="1059329" cy="98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正方形/長方形 83">
            <a:extLst>
              <a:ext uri="{FF2B5EF4-FFF2-40B4-BE49-F238E27FC236}">
                <a16:creationId xmlns:a16="http://schemas.microsoft.com/office/drawing/2014/main" id="{CF38F851-5BC8-9D8D-18EF-14388E7B0A48}"/>
              </a:ext>
            </a:extLst>
          </p:cNvPr>
          <p:cNvSpPr/>
          <p:nvPr/>
        </p:nvSpPr>
        <p:spPr>
          <a:xfrm>
            <a:off x="3659005" y="7236062"/>
            <a:ext cx="985555" cy="189762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Parts sensor linkage data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Registration App</a:t>
            </a:r>
            <a:endParaRPr kumimoji="1" lang="ja-JP" altLang="en-US" sz="5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cxnSp>
        <p:nvCxnSpPr>
          <p:cNvPr id="92" name="直線矢印コネクタ 91">
            <a:extLst>
              <a:ext uri="{FF2B5EF4-FFF2-40B4-BE49-F238E27FC236}">
                <a16:creationId xmlns:a16="http://schemas.microsoft.com/office/drawing/2014/main" id="{87F40AEC-C418-7DBC-F54A-695B4DA6E47C}"/>
              </a:ext>
            </a:extLst>
          </p:cNvPr>
          <p:cNvCxnSpPr>
            <a:cxnSpLocks/>
            <a:stCxn id="80" idx="2"/>
            <a:endCxn id="59" idx="0"/>
          </p:cNvCxnSpPr>
          <p:nvPr/>
        </p:nvCxnSpPr>
        <p:spPr>
          <a:xfrm flipH="1">
            <a:off x="3464526" y="7257004"/>
            <a:ext cx="2539" cy="345587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二等辺三角形 4">
            <a:extLst>
              <a:ext uri="{FF2B5EF4-FFF2-40B4-BE49-F238E27FC236}">
                <a16:creationId xmlns:a16="http://schemas.microsoft.com/office/drawing/2014/main" id="{C9484205-44A1-CF7F-425E-E61D5936E144}"/>
              </a:ext>
            </a:extLst>
          </p:cNvPr>
          <p:cNvSpPr/>
          <p:nvPr/>
        </p:nvSpPr>
        <p:spPr>
          <a:xfrm>
            <a:off x="5901735" y="1041496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6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2379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41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3FE78F3C-50EF-4F7D-ACE8-E41ADE47135F}"/>
              </a:ext>
            </a:extLst>
          </p:cNvPr>
          <p:cNvSpPr/>
          <p:nvPr/>
        </p:nvSpPr>
        <p:spPr>
          <a:xfrm>
            <a:off x="401320" y="1345290"/>
            <a:ext cx="6117062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3896362-D50B-4437-9CEB-A41F86A579A7}"/>
              </a:ext>
            </a:extLst>
          </p:cNvPr>
          <p:cNvSpPr/>
          <p:nvPr/>
        </p:nvSpPr>
        <p:spPr>
          <a:xfrm>
            <a:off x="391160" y="1354538"/>
            <a:ext cx="1680041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DNPH</a:t>
            </a: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DF0591AD-D482-41BC-BA15-322BB8CD403B}"/>
              </a:ext>
            </a:extLst>
          </p:cNvPr>
          <p:cNvCxnSpPr/>
          <p:nvPr/>
        </p:nvCxnSpPr>
        <p:spPr>
          <a:xfrm>
            <a:off x="2082796" y="1345290"/>
            <a:ext cx="0" cy="7836107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974FAD0D-052B-47D2-9258-02F896129E2B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4-3. During production operation</a:t>
            </a:r>
          </a:p>
          <a:p>
            <a:r>
              <a:rPr kumimoji="1" lang="en-US" altLang="ja-JP" sz="1100" b="1" dirty="0"/>
              <a:t>4-3-3. Shopper work instructions for FG phase#1</a:t>
            </a:r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D8D1790C-A30E-48AA-843A-648FED708622}"/>
              </a:ext>
            </a:extLst>
          </p:cNvPr>
          <p:cNvSpPr/>
          <p:nvPr/>
        </p:nvSpPr>
        <p:spPr>
          <a:xfrm>
            <a:off x="2092958" y="1353916"/>
            <a:ext cx="4425422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Pegasus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2B342FE8-CFEC-467B-AC51-254AC022F726}"/>
              </a:ext>
            </a:extLst>
          </p:cNvPr>
          <p:cNvSpPr/>
          <p:nvPr/>
        </p:nvSpPr>
        <p:spPr>
          <a:xfrm>
            <a:off x="2861929" y="1955676"/>
            <a:ext cx="1209040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Start &amp; Wait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F768C-0D21-D5C2-2328-975DB4B007DD}"/>
              </a:ext>
            </a:extLst>
          </p:cNvPr>
          <p:cNvSpPr/>
          <p:nvPr/>
        </p:nvSpPr>
        <p:spPr>
          <a:xfrm>
            <a:off x="2860006" y="2845781"/>
            <a:ext cx="1209040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Linkage FG sensor data from KAU DB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id="{FC54AD41-FF2E-477A-1B43-165A12E4FF69}"/>
              </a:ext>
            </a:extLst>
          </p:cNvPr>
          <p:cNvCxnSpPr>
            <a:cxnSpLocks/>
            <a:stCxn id="20" idx="2"/>
            <a:endCxn id="25" idx="0"/>
          </p:cNvCxnSpPr>
          <p:nvPr/>
        </p:nvCxnSpPr>
        <p:spPr>
          <a:xfrm flipH="1">
            <a:off x="3464526" y="2386564"/>
            <a:ext cx="1923" cy="459217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3F36F48-2A12-CF13-509E-48E0600AF549}"/>
              </a:ext>
            </a:extLst>
          </p:cNvPr>
          <p:cNvSpPr/>
          <p:nvPr/>
        </p:nvSpPr>
        <p:spPr>
          <a:xfrm>
            <a:off x="2861929" y="5048426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Press Start button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Working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F2C8D22B-C9CA-4ABD-BDC4-E8693C3392A6}"/>
              </a:ext>
            </a:extLst>
          </p:cNvPr>
          <p:cNvCxnSpPr>
            <a:cxnSpLocks/>
            <a:stCxn id="36" idx="2"/>
            <a:endCxn id="8" idx="0"/>
          </p:cNvCxnSpPr>
          <p:nvPr/>
        </p:nvCxnSpPr>
        <p:spPr>
          <a:xfrm>
            <a:off x="3466449" y="4120650"/>
            <a:ext cx="0" cy="927776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D14D69A4-7ED0-F299-BCA6-FAD174C25C02}"/>
              </a:ext>
            </a:extLst>
          </p:cNvPr>
          <p:cNvSpPr/>
          <p:nvPr/>
        </p:nvSpPr>
        <p:spPr>
          <a:xfrm>
            <a:off x="2860006" y="5724375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Press End button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Shopper Completed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1932462F-388B-5313-16ED-533C8D88A958}"/>
              </a:ext>
            </a:extLst>
          </p:cNvPr>
          <p:cNvSpPr/>
          <p:nvPr/>
        </p:nvSpPr>
        <p:spPr>
          <a:xfrm>
            <a:off x="2860006" y="6431709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Linkage FG sensor data from KAU CSV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81BA6CAA-30A2-0400-555B-39F989217AD1}"/>
              </a:ext>
            </a:extLst>
          </p:cNvPr>
          <p:cNvCxnSpPr>
            <a:cxnSpLocks/>
            <a:stCxn id="8" idx="2"/>
            <a:endCxn id="19" idx="0"/>
          </p:cNvCxnSpPr>
          <p:nvPr/>
        </p:nvCxnSpPr>
        <p:spPr>
          <a:xfrm flipH="1">
            <a:off x="3464526" y="5479315"/>
            <a:ext cx="1923" cy="24506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88A44BCE-6B9F-3433-83D0-E78745648102}"/>
              </a:ext>
            </a:extLst>
          </p:cNvPr>
          <p:cNvCxnSpPr>
            <a:cxnSpLocks/>
            <a:stCxn id="19" idx="2"/>
            <a:endCxn id="26" idx="0"/>
          </p:cNvCxnSpPr>
          <p:nvPr/>
        </p:nvCxnSpPr>
        <p:spPr>
          <a:xfrm>
            <a:off x="3464526" y="6155264"/>
            <a:ext cx="0" cy="276445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楕円 46">
            <a:extLst>
              <a:ext uri="{FF2B5EF4-FFF2-40B4-BE49-F238E27FC236}">
                <a16:creationId xmlns:a16="http://schemas.microsoft.com/office/drawing/2014/main" id="{2EE2F986-051B-CCF8-6BC5-20C84867AC7F}"/>
              </a:ext>
            </a:extLst>
          </p:cNvPr>
          <p:cNvSpPr/>
          <p:nvPr/>
        </p:nvSpPr>
        <p:spPr>
          <a:xfrm>
            <a:off x="3115930" y="8635158"/>
            <a:ext cx="701037" cy="293273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Finish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48" name="直線矢印コネクタ 47">
            <a:extLst>
              <a:ext uri="{FF2B5EF4-FFF2-40B4-BE49-F238E27FC236}">
                <a16:creationId xmlns:a16="http://schemas.microsoft.com/office/drawing/2014/main" id="{A76BD832-F767-1C42-516F-5512AA9EFF1F}"/>
              </a:ext>
            </a:extLst>
          </p:cNvPr>
          <p:cNvCxnSpPr>
            <a:cxnSpLocks/>
            <a:stCxn id="26" idx="2"/>
            <a:endCxn id="59" idx="0"/>
          </p:cNvCxnSpPr>
          <p:nvPr/>
        </p:nvCxnSpPr>
        <p:spPr>
          <a:xfrm>
            <a:off x="3464526" y="6862598"/>
            <a:ext cx="0" cy="739993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正方形/長方形 52">
            <a:extLst>
              <a:ext uri="{FF2B5EF4-FFF2-40B4-BE49-F238E27FC236}">
                <a16:creationId xmlns:a16="http://schemas.microsoft.com/office/drawing/2014/main" id="{C8C7D337-BCDC-95FF-E34C-D732E4CD1420}"/>
              </a:ext>
            </a:extLst>
          </p:cNvPr>
          <p:cNvSpPr/>
          <p:nvPr/>
        </p:nvSpPr>
        <p:spPr>
          <a:xfrm>
            <a:off x="2687316" y="4639095"/>
            <a:ext cx="1589397" cy="164540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6A4CA7A8-D1D7-37F6-EA3D-B0F9166F1F52}"/>
              </a:ext>
            </a:extLst>
          </p:cNvPr>
          <p:cNvSpPr/>
          <p:nvPr/>
        </p:nvSpPr>
        <p:spPr>
          <a:xfrm>
            <a:off x="2533016" y="4556883"/>
            <a:ext cx="1159190" cy="121307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Shopper smart watch App</a:t>
            </a:r>
            <a:endParaRPr kumimoji="1" lang="ja-JP" altLang="en-US" sz="5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59" name="フローチャート: 判断 58">
            <a:extLst>
              <a:ext uri="{FF2B5EF4-FFF2-40B4-BE49-F238E27FC236}">
                <a16:creationId xmlns:a16="http://schemas.microsoft.com/office/drawing/2014/main" id="{865A87B3-9A73-18E1-537A-5BC6993A9482}"/>
              </a:ext>
            </a:extLst>
          </p:cNvPr>
          <p:cNvSpPr/>
          <p:nvPr/>
        </p:nvSpPr>
        <p:spPr>
          <a:xfrm>
            <a:off x="2860006" y="7602591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Is today's schedule complete?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Yes / No</a:t>
            </a:r>
            <a:endParaRPr kumimoji="1" lang="ja-JP" altLang="en-US" sz="500" dirty="0">
              <a:solidFill>
                <a:schemeClr val="tx1"/>
              </a:solidFill>
            </a:endParaRPr>
          </a:p>
        </p:txBody>
      </p:sp>
      <p:sp>
        <p:nvSpPr>
          <p:cNvPr id="60" name="正方形/長方形 59">
            <a:extLst>
              <a:ext uri="{FF2B5EF4-FFF2-40B4-BE49-F238E27FC236}">
                <a16:creationId xmlns:a16="http://schemas.microsoft.com/office/drawing/2014/main" id="{F149F501-16DB-BC47-EE5B-8E2BE27E16E9}"/>
              </a:ext>
            </a:extLst>
          </p:cNvPr>
          <p:cNvSpPr/>
          <p:nvPr/>
        </p:nvSpPr>
        <p:spPr>
          <a:xfrm>
            <a:off x="3460225" y="8260944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62" name="正方形/長方形 61">
            <a:extLst>
              <a:ext uri="{FF2B5EF4-FFF2-40B4-BE49-F238E27FC236}">
                <a16:creationId xmlns:a16="http://schemas.microsoft.com/office/drawing/2014/main" id="{C6FF9DFA-612C-0437-B150-E2BBF55BE37F}"/>
              </a:ext>
            </a:extLst>
          </p:cNvPr>
          <p:cNvSpPr/>
          <p:nvPr/>
        </p:nvSpPr>
        <p:spPr>
          <a:xfrm>
            <a:off x="2626679" y="7602591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No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cxnSp>
        <p:nvCxnSpPr>
          <p:cNvPr id="64" name="直線矢印コネクタ 63">
            <a:extLst>
              <a:ext uri="{FF2B5EF4-FFF2-40B4-BE49-F238E27FC236}">
                <a16:creationId xmlns:a16="http://schemas.microsoft.com/office/drawing/2014/main" id="{6383FCF5-857A-81A4-0DC7-5C94A2D42495}"/>
              </a:ext>
            </a:extLst>
          </p:cNvPr>
          <p:cNvCxnSpPr>
            <a:cxnSpLocks/>
            <a:stCxn id="59" idx="2"/>
            <a:endCxn id="47" idx="0"/>
          </p:cNvCxnSpPr>
          <p:nvPr/>
        </p:nvCxnSpPr>
        <p:spPr>
          <a:xfrm>
            <a:off x="3464526" y="8247528"/>
            <a:ext cx="1923" cy="38763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コネクタ: カギ線 70">
            <a:extLst>
              <a:ext uri="{FF2B5EF4-FFF2-40B4-BE49-F238E27FC236}">
                <a16:creationId xmlns:a16="http://schemas.microsoft.com/office/drawing/2014/main" id="{A7FA4246-2E6B-BFA3-21D2-7AA912B5C9A7}"/>
              </a:ext>
            </a:extLst>
          </p:cNvPr>
          <p:cNvCxnSpPr>
            <a:cxnSpLocks/>
            <a:stCxn id="59" idx="1"/>
            <a:endCxn id="20" idx="1"/>
          </p:cNvCxnSpPr>
          <p:nvPr/>
        </p:nvCxnSpPr>
        <p:spPr>
          <a:xfrm rot="10800000" flipH="1">
            <a:off x="2860005" y="2171120"/>
            <a:ext cx="1923" cy="5753940"/>
          </a:xfrm>
          <a:prstGeom prst="bentConnector3">
            <a:avLst>
              <a:gd name="adj1" fmla="val -3249298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5E55CDDA-778A-5B39-CB4C-7F10078B3BA8}"/>
              </a:ext>
            </a:extLst>
          </p:cNvPr>
          <p:cNvSpPr/>
          <p:nvPr/>
        </p:nvSpPr>
        <p:spPr>
          <a:xfrm>
            <a:off x="605596" y="2845781"/>
            <a:ext cx="1209040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Production Line FG sensor OFF by KAU</a:t>
            </a:r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43264E80-CA39-0EE1-ED89-9BE07A9AE4BB}"/>
              </a:ext>
            </a:extLst>
          </p:cNvPr>
          <p:cNvCxnSpPr>
            <a:cxnSpLocks/>
            <a:stCxn id="13" idx="3"/>
            <a:endCxn id="25" idx="1"/>
          </p:cNvCxnSpPr>
          <p:nvPr/>
        </p:nvCxnSpPr>
        <p:spPr>
          <a:xfrm>
            <a:off x="1814636" y="3061225"/>
            <a:ext cx="1045370" cy="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D340CA45-574B-4BAC-086B-E2D92CCBC533}"/>
              </a:ext>
            </a:extLst>
          </p:cNvPr>
          <p:cNvSpPr/>
          <p:nvPr/>
        </p:nvSpPr>
        <p:spPr>
          <a:xfrm>
            <a:off x="607519" y="6500927"/>
            <a:ext cx="1209040" cy="29049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Production Line FG sensor ON by KAU</a:t>
            </a:r>
          </a:p>
        </p:txBody>
      </p: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AF5C8D1E-CCF4-B3D2-3B65-488E50808931}"/>
              </a:ext>
            </a:extLst>
          </p:cNvPr>
          <p:cNvCxnSpPr>
            <a:cxnSpLocks/>
            <a:stCxn id="32" idx="3"/>
            <a:endCxn id="26" idx="1"/>
          </p:cNvCxnSpPr>
          <p:nvPr/>
        </p:nvCxnSpPr>
        <p:spPr>
          <a:xfrm>
            <a:off x="1816559" y="6646174"/>
            <a:ext cx="1043447" cy="98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3D3CF744-34A2-CE94-40BC-5E077E8AAFBE}"/>
              </a:ext>
            </a:extLst>
          </p:cNvPr>
          <p:cNvSpPr/>
          <p:nvPr/>
        </p:nvSpPr>
        <p:spPr>
          <a:xfrm>
            <a:off x="2861929" y="3689762"/>
            <a:ext cx="1209040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Instructions from the top schedule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(Select) *1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41509148-8166-7EEB-7B86-D6B7EAD88411}"/>
              </a:ext>
            </a:extLst>
          </p:cNvPr>
          <p:cNvCxnSpPr>
            <a:cxnSpLocks/>
            <a:stCxn id="25" idx="2"/>
            <a:endCxn id="36" idx="0"/>
          </p:cNvCxnSpPr>
          <p:nvPr/>
        </p:nvCxnSpPr>
        <p:spPr>
          <a:xfrm>
            <a:off x="3464526" y="3276669"/>
            <a:ext cx="1923" cy="413093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9CF61379-1E6B-FC17-43C8-233703FB2149}"/>
              </a:ext>
            </a:extLst>
          </p:cNvPr>
          <p:cNvSpPr/>
          <p:nvPr/>
        </p:nvSpPr>
        <p:spPr>
          <a:xfrm>
            <a:off x="3667885" y="2618331"/>
            <a:ext cx="985555" cy="189762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FG sensor linkage data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Registration App</a:t>
            </a:r>
            <a:endParaRPr kumimoji="1" lang="ja-JP" altLang="en-US" sz="5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5D171A11-0A11-D2D9-DD0D-1E3CFF81C57C}"/>
              </a:ext>
            </a:extLst>
          </p:cNvPr>
          <p:cNvSpPr/>
          <p:nvPr/>
        </p:nvSpPr>
        <p:spPr>
          <a:xfrm>
            <a:off x="3667885" y="6841656"/>
            <a:ext cx="985555" cy="189762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FG sensor linkage data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Registration App</a:t>
            </a:r>
            <a:endParaRPr kumimoji="1" lang="ja-JP" altLang="en-US" sz="5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75" name="二等辺三角形 74">
            <a:extLst>
              <a:ext uri="{FF2B5EF4-FFF2-40B4-BE49-F238E27FC236}">
                <a16:creationId xmlns:a16="http://schemas.microsoft.com/office/drawing/2014/main" id="{D52B4E09-DD6B-F4A9-2489-EF919B3D861B}"/>
              </a:ext>
            </a:extLst>
          </p:cNvPr>
          <p:cNvSpPr/>
          <p:nvPr/>
        </p:nvSpPr>
        <p:spPr>
          <a:xfrm>
            <a:off x="6245306" y="1044649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3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4" name="二等辺三角形 3">
            <a:extLst>
              <a:ext uri="{FF2B5EF4-FFF2-40B4-BE49-F238E27FC236}">
                <a16:creationId xmlns:a16="http://schemas.microsoft.com/office/drawing/2014/main" id="{71A95AE5-F12A-3852-345C-DEF83C2C996D}"/>
              </a:ext>
            </a:extLst>
          </p:cNvPr>
          <p:cNvSpPr/>
          <p:nvPr/>
        </p:nvSpPr>
        <p:spPr>
          <a:xfrm>
            <a:off x="5897834" y="1040406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6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6363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B168D4-68A1-B624-EFD0-B336EC05D2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8C9FCD5-6070-6C0D-CA99-C78E177FD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42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51E13FB3-F7DD-9CFB-3A83-2B84D1A819F9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C740530E-AFD6-98E9-4207-B8E4F18CBF31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DDE879E1-3440-601A-6EAD-1E19AB40C4BD}"/>
              </a:ext>
            </a:extLst>
          </p:cNvPr>
          <p:cNvSpPr/>
          <p:nvPr/>
        </p:nvSpPr>
        <p:spPr>
          <a:xfrm>
            <a:off x="401320" y="1345290"/>
            <a:ext cx="6117062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E309C2A-1F10-E1A7-CA7F-B779B546515E}"/>
              </a:ext>
            </a:extLst>
          </p:cNvPr>
          <p:cNvSpPr/>
          <p:nvPr/>
        </p:nvSpPr>
        <p:spPr>
          <a:xfrm>
            <a:off x="391160" y="1354538"/>
            <a:ext cx="1680041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DNPH</a:t>
            </a: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788771A8-086D-597C-B71B-C205E6827806}"/>
              </a:ext>
            </a:extLst>
          </p:cNvPr>
          <p:cNvCxnSpPr/>
          <p:nvPr/>
        </p:nvCxnSpPr>
        <p:spPr>
          <a:xfrm>
            <a:off x="2082796" y="1345290"/>
            <a:ext cx="0" cy="7836107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6497071E-BA06-C600-9E91-505BB31C9BA4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4-3. During production operation</a:t>
            </a:r>
          </a:p>
          <a:p>
            <a:r>
              <a:rPr kumimoji="1" lang="en-US" altLang="ja-JP" sz="1100" b="1" dirty="0"/>
              <a:t>4-3-3. Shopper work instructions for FG phase#2</a:t>
            </a:r>
          </a:p>
        </p:txBody>
      </p: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933F39BB-61C3-C7B0-326D-79A5756CF2AC}"/>
              </a:ext>
            </a:extLst>
          </p:cNvPr>
          <p:cNvSpPr/>
          <p:nvPr/>
        </p:nvSpPr>
        <p:spPr>
          <a:xfrm>
            <a:off x="2092958" y="1353916"/>
            <a:ext cx="4425422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Pegasus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FF019B0D-08E9-29FF-435C-FF9EB91EE81C}"/>
              </a:ext>
            </a:extLst>
          </p:cNvPr>
          <p:cNvSpPr/>
          <p:nvPr/>
        </p:nvSpPr>
        <p:spPr>
          <a:xfrm>
            <a:off x="2861929" y="1955676"/>
            <a:ext cx="1209040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Start &amp; Wait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626C31EB-F716-1EC3-E7E5-48B89B581C89}"/>
              </a:ext>
            </a:extLst>
          </p:cNvPr>
          <p:cNvSpPr/>
          <p:nvPr/>
        </p:nvSpPr>
        <p:spPr>
          <a:xfrm>
            <a:off x="2860006" y="2845781"/>
            <a:ext cx="1209040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Linkage FG sensor data from KAU DB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id="{EDE4AE1B-E06F-3A72-06D3-04C1057DCDBD}"/>
              </a:ext>
            </a:extLst>
          </p:cNvPr>
          <p:cNvCxnSpPr>
            <a:cxnSpLocks/>
            <a:stCxn id="20" idx="2"/>
            <a:endCxn id="25" idx="0"/>
          </p:cNvCxnSpPr>
          <p:nvPr/>
        </p:nvCxnSpPr>
        <p:spPr>
          <a:xfrm flipH="1">
            <a:off x="3464526" y="2386564"/>
            <a:ext cx="1923" cy="459217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788ADC11-FF35-7EF5-913F-FD97F8BEE98C}"/>
              </a:ext>
            </a:extLst>
          </p:cNvPr>
          <p:cNvSpPr/>
          <p:nvPr/>
        </p:nvSpPr>
        <p:spPr>
          <a:xfrm>
            <a:off x="2861929" y="5048426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Press Start button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Working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719C19EE-9B81-C7EC-1CFD-F1B707DE8709}"/>
              </a:ext>
            </a:extLst>
          </p:cNvPr>
          <p:cNvCxnSpPr>
            <a:cxnSpLocks/>
            <a:stCxn id="36" idx="2"/>
            <a:endCxn id="8" idx="0"/>
          </p:cNvCxnSpPr>
          <p:nvPr/>
        </p:nvCxnSpPr>
        <p:spPr>
          <a:xfrm>
            <a:off x="3466449" y="4120650"/>
            <a:ext cx="0" cy="927776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342762EC-7298-A6EA-88D7-00B62402DF9C}"/>
              </a:ext>
            </a:extLst>
          </p:cNvPr>
          <p:cNvSpPr/>
          <p:nvPr/>
        </p:nvSpPr>
        <p:spPr>
          <a:xfrm>
            <a:off x="2860006" y="5724375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Press End button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Shopper Completed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9FEC011E-32EA-C760-1BA0-461E042CC0D1}"/>
              </a:ext>
            </a:extLst>
          </p:cNvPr>
          <p:cNvSpPr/>
          <p:nvPr/>
        </p:nvSpPr>
        <p:spPr>
          <a:xfrm>
            <a:off x="2860006" y="6431709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Linkage FG sensor data from KAU CSV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58B19036-FAB6-C713-B0A6-72D00999CDF3}"/>
              </a:ext>
            </a:extLst>
          </p:cNvPr>
          <p:cNvCxnSpPr>
            <a:cxnSpLocks/>
            <a:stCxn id="8" idx="2"/>
            <a:endCxn id="19" idx="0"/>
          </p:cNvCxnSpPr>
          <p:nvPr/>
        </p:nvCxnSpPr>
        <p:spPr>
          <a:xfrm flipH="1">
            <a:off x="3464526" y="5479315"/>
            <a:ext cx="1923" cy="24506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CE93F37B-3AE3-D6E8-AEF8-8B3FCEB3BF51}"/>
              </a:ext>
            </a:extLst>
          </p:cNvPr>
          <p:cNvCxnSpPr>
            <a:cxnSpLocks/>
            <a:stCxn id="19" idx="2"/>
            <a:endCxn id="26" idx="0"/>
          </p:cNvCxnSpPr>
          <p:nvPr/>
        </p:nvCxnSpPr>
        <p:spPr>
          <a:xfrm>
            <a:off x="3464526" y="6155264"/>
            <a:ext cx="0" cy="276445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楕円 46">
            <a:extLst>
              <a:ext uri="{FF2B5EF4-FFF2-40B4-BE49-F238E27FC236}">
                <a16:creationId xmlns:a16="http://schemas.microsoft.com/office/drawing/2014/main" id="{8BB111BC-B926-A6CD-E9D4-AA11B6703E7B}"/>
              </a:ext>
            </a:extLst>
          </p:cNvPr>
          <p:cNvSpPr/>
          <p:nvPr/>
        </p:nvSpPr>
        <p:spPr>
          <a:xfrm>
            <a:off x="3115930" y="8635158"/>
            <a:ext cx="701037" cy="293273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Finish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48" name="直線矢印コネクタ 47">
            <a:extLst>
              <a:ext uri="{FF2B5EF4-FFF2-40B4-BE49-F238E27FC236}">
                <a16:creationId xmlns:a16="http://schemas.microsoft.com/office/drawing/2014/main" id="{097A313D-675E-9B90-CEAD-94FB67F62B53}"/>
              </a:ext>
            </a:extLst>
          </p:cNvPr>
          <p:cNvCxnSpPr>
            <a:cxnSpLocks/>
            <a:stCxn id="26" idx="2"/>
            <a:endCxn id="59" idx="0"/>
          </p:cNvCxnSpPr>
          <p:nvPr/>
        </p:nvCxnSpPr>
        <p:spPr>
          <a:xfrm>
            <a:off x="3464526" y="6862598"/>
            <a:ext cx="0" cy="739993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正方形/長方形 52">
            <a:extLst>
              <a:ext uri="{FF2B5EF4-FFF2-40B4-BE49-F238E27FC236}">
                <a16:creationId xmlns:a16="http://schemas.microsoft.com/office/drawing/2014/main" id="{29B080E7-2A5C-F4C6-5FD8-252F81BF3709}"/>
              </a:ext>
            </a:extLst>
          </p:cNvPr>
          <p:cNvSpPr/>
          <p:nvPr/>
        </p:nvSpPr>
        <p:spPr>
          <a:xfrm>
            <a:off x="2687316" y="4639095"/>
            <a:ext cx="1589397" cy="164540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3F994222-998D-3170-297A-E3CFB437D09F}"/>
              </a:ext>
            </a:extLst>
          </p:cNvPr>
          <p:cNvSpPr/>
          <p:nvPr/>
        </p:nvSpPr>
        <p:spPr>
          <a:xfrm>
            <a:off x="2533016" y="4556883"/>
            <a:ext cx="1159190" cy="121307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Shopper smart watch App</a:t>
            </a:r>
            <a:endParaRPr kumimoji="1" lang="ja-JP" altLang="en-US" sz="5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59" name="フローチャート: 判断 58">
            <a:extLst>
              <a:ext uri="{FF2B5EF4-FFF2-40B4-BE49-F238E27FC236}">
                <a16:creationId xmlns:a16="http://schemas.microsoft.com/office/drawing/2014/main" id="{FC3FAAFA-C998-DE4F-0D50-9BF4F6B7991E}"/>
              </a:ext>
            </a:extLst>
          </p:cNvPr>
          <p:cNvSpPr/>
          <p:nvPr/>
        </p:nvSpPr>
        <p:spPr>
          <a:xfrm>
            <a:off x="2860006" y="7602591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Is today's schedule complete?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Yes / No</a:t>
            </a:r>
            <a:endParaRPr kumimoji="1" lang="ja-JP" altLang="en-US" sz="500" dirty="0">
              <a:solidFill>
                <a:schemeClr val="tx1"/>
              </a:solidFill>
            </a:endParaRPr>
          </a:p>
        </p:txBody>
      </p:sp>
      <p:sp>
        <p:nvSpPr>
          <p:cNvPr id="60" name="正方形/長方形 59">
            <a:extLst>
              <a:ext uri="{FF2B5EF4-FFF2-40B4-BE49-F238E27FC236}">
                <a16:creationId xmlns:a16="http://schemas.microsoft.com/office/drawing/2014/main" id="{7F33F75E-97B8-3B4C-4A26-932FDE5A0A4D}"/>
              </a:ext>
            </a:extLst>
          </p:cNvPr>
          <p:cNvSpPr/>
          <p:nvPr/>
        </p:nvSpPr>
        <p:spPr>
          <a:xfrm>
            <a:off x="3460225" y="8260944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62" name="正方形/長方形 61">
            <a:extLst>
              <a:ext uri="{FF2B5EF4-FFF2-40B4-BE49-F238E27FC236}">
                <a16:creationId xmlns:a16="http://schemas.microsoft.com/office/drawing/2014/main" id="{196B75DE-D041-721D-4AA9-30D71C9DE1FD}"/>
              </a:ext>
            </a:extLst>
          </p:cNvPr>
          <p:cNvSpPr/>
          <p:nvPr/>
        </p:nvSpPr>
        <p:spPr>
          <a:xfrm>
            <a:off x="2626679" y="7602591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No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cxnSp>
        <p:nvCxnSpPr>
          <p:cNvPr id="64" name="直線矢印コネクタ 63">
            <a:extLst>
              <a:ext uri="{FF2B5EF4-FFF2-40B4-BE49-F238E27FC236}">
                <a16:creationId xmlns:a16="http://schemas.microsoft.com/office/drawing/2014/main" id="{13323D55-5169-C18C-4150-B0B067655E1D}"/>
              </a:ext>
            </a:extLst>
          </p:cNvPr>
          <p:cNvCxnSpPr>
            <a:cxnSpLocks/>
            <a:stCxn id="59" idx="2"/>
            <a:endCxn id="47" idx="0"/>
          </p:cNvCxnSpPr>
          <p:nvPr/>
        </p:nvCxnSpPr>
        <p:spPr>
          <a:xfrm>
            <a:off x="3464526" y="8247528"/>
            <a:ext cx="1923" cy="38763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コネクタ: カギ線 70">
            <a:extLst>
              <a:ext uri="{FF2B5EF4-FFF2-40B4-BE49-F238E27FC236}">
                <a16:creationId xmlns:a16="http://schemas.microsoft.com/office/drawing/2014/main" id="{BD623D47-730E-A72C-B5B2-7D79DA8A108A}"/>
              </a:ext>
            </a:extLst>
          </p:cNvPr>
          <p:cNvCxnSpPr>
            <a:cxnSpLocks/>
            <a:stCxn id="59" idx="1"/>
            <a:endCxn id="20" idx="1"/>
          </p:cNvCxnSpPr>
          <p:nvPr/>
        </p:nvCxnSpPr>
        <p:spPr>
          <a:xfrm rot="10800000" flipH="1">
            <a:off x="2860005" y="2171120"/>
            <a:ext cx="1923" cy="5753940"/>
          </a:xfrm>
          <a:prstGeom prst="bentConnector3">
            <a:avLst>
              <a:gd name="adj1" fmla="val -3249298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F192F9A5-9B84-1E52-81FA-D83C735F65BE}"/>
              </a:ext>
            </a:extLst>
          </p:cNvPr>
          <p:cNvSpPr/>
          <p:nvPr/>
        </p:nvSpPr>
        <p:spPr>
          <a:xfrm>
            <a:off x="605596" y="2845781"/>
            <a:ext cx="1209040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Production Line FG sensor OFF by KAU</a:t>
            </a:r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0B159BD2-6325-6D14-52C0-C365C3088E56}"/>
              </a:ext>
            </a:extLst>
          </p:cNvPr>
          <p:cNvCxnSpPr>
            <a:cxnSpLocks/>
            <a:stCxn id="13" idx="3"/>
            <a:endCxn id="25" idx="1"/>
          </p:cNvCxnSpPr>
          <p:nvPr/>
        </p:nvCxnSpPr>
        <p:spPr>
          <a:xfrm>
            <a:off x="1814636" y="3061225"/>
            <a:ext cx="1045370" cy="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C0E83465-E386-0FE5-4A5B-A362D2E9D42B}"/>
              </a:ext>
            </a:extLst>
          </p:cNvPr>
          <p:cNvSpPr/>
          <p:nvPr/>
        </p:nvSpPr>
        <p:spPr>
          <a:xfrm>
            <a:off x="607519" y="6500927"/>
            <a:ext cx="1209040" cy="29049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Production Line FG sensor ON by KAU</a:t>
            </a:r>
          </a:p>
        </p:txBody>
      </p: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2D447CF8-3211-D8A5-F1B1-29D055722EDA}"/>
              </a:ext>
            </a:extLst>
          </p:cNvPr>
          <p:cNvCxnSpPr>
            <a:cxnSpLocks/>
            <a:stCxn id="32" idx="3"/>
            <a:endCxn id="26" idx="1"/>
          </p:cNvCxnSpPr>
          <p:nvPr/>
        </p:nvCxnSpPr>
        <p:spPr>
          <a:xfrm>
            <a:off x="1816559" y="6646174"/>
            <a:ext cx="1043447" cy="98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C431031E-2EFA-D050-3DCA-9E29726AF1A2}"/>
              </a:ext>
            </a:extLst>
          </p:cNvPr>
          <p:cNvSpPr/>
          <p:nvPr/>
        </p:nvSpPr>
        <p:spPr>
          <a:xfrm>
            <a:off x="2861929" y="3689762"/>
            <a:ext cx="1209040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Instructions from the top schedule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(Select) *1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BDAA8696-84A9-67E2-A743-2A7EF220AB11}"/>
              </a:ext>
            </a:extLst>
          </p:cNvPr>
          <p:cNvCxnSpPr>
            <a:cxnSpLocks/>
            <a:stCxn id="25" idx="2"/>
            <a:endCxn id="36" idx="0"/>
          </p:cNvCxnSpPr>
          <p:nvPr/>
        </p:nvCxnSpPr>
        <p:spPr>
          <a:xfrm>
            <a:off x="3464526" y="3276669"/>
            <a:ext cx="1923" cy="413093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AA33DB5E-6398-823B-965A-0D7ACA96AF41}"/>
              </a:ext>
            </a:extLst>
          </p:cNvPr>
          <p:cNvSpPr/>
          <p:nvPr/>
        </p:nvSpPr>
        <p:spPr>
          <a:xfrm>
            <a:off x="3667885" y="2618331"/>
            <a:ext cx="985555" cy="189762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FG sensor linkage data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Registration App</a:t>
            </a:r>
            <a:endParaRPr kumimoji="1" lang="ja-JP" altLang="en-US" sz="5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073A6891-E746-F161-703A-655180B7D8B4}"/>
              </a:ext>
            </a:extLst>
          </p:cNvPr>
          <p:cNvSpPr/>
          <p:nvPr/>
        </p:nvSpPr>
        <p:spPr>
          <a:xfrm>
            <a:off x="3667885" y="6841656"/>
            <a:ext cx="985555" cy="189762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FG sensor linkage data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Registration App</a:t>
            </a:r>
            <a:endParaRPr kumimoji="1" lang="ja-JP" altLang="en-US" sz="5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75" name="二等辺三角形 74">
            <a:extLst>
              <a:ext uri="{FF2B5EF4-FFF2-40B4-BE49-F238E27FC236}">
                <a16:creationId xmlns:a16="http://schemas.microsoft.com/office/drawing/2014/main" id="{E9B149C2-C8E9-AA50-763F-E2E8E1319311}"/>
              </a:ext>
            </a:extLst>
          </p:cNvPr>
          <p:cNvSpPr/>
          <p:nvPr/>
        </p:nvSpPr>
        <p:spPr>
          <a:xfrm>
            <a:off x="6245306" y="1044649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3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4" name="二等辺三角形 3">
            <a:extLst>
              <a:ext uri="{FF2B5EF4-FFF2-40B4-BE49-F238E27FC236}">
                <a16:creationId xmlns:a16="http://schemas.microsoft.com/office/drawing/2014/main" id="{5144355F-B513-8376-CA7D-3E477ACE1AFD}"/>
              </a:ext>
            </a:extLst>
          </p:cNvPr>
          <p:cNvSpPr/>
          <p:nvPr/>
        </p:nvSpPr>
        <p:spPr>
          <a:xfrm>
            <a:off x="5897834" y="1040406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6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1171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43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974FAD0D-052B-47D2-9258-02F896129E2B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4-4. Priority determination</a:t>
            </a:r>
          </a:p>
          <a:p>
            <a:r>
              <a:rPr kumimoji="1" lang="en-US" altLang="ja-JP" sz="1100" b="1" dirty="0"/>
              <a:t>4-4-1. Kitting work instructions phase#2</a:t>
            </a:r>
          </a:p>
        </p:txBody>
      </p:sp>
      <p:graphicFrame>
        <p:nvGraphicFramePr>
          <p:cNvPr id="4" name="表 9">
            <a:extLst>
              <a:ext uri="{FF2B5EF4-FFF2-40B4-BE49-F238E27FC236}">
                <a16:creationId xmlns:a16="http://schemas.microsoft.com/office/drawing/2014/main" id="{CC41B030-B3B1-61CF-033D-8A38384B53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9486615"/>
              </p:ext>
            </p:extLst>
          </p:nvPr>
        </p:nvGraphicFramePr>
        <p:xfrm>
          <a:off x="406399" y="1544839"/>
          <a:ext cx="6117062" cy="27690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0277">
                  <a:extLst>
                    <a:ext uri="{9D8B030D-6E8A-4147-A177-3AD203B41FA5}">
                      <a16:colId xmlns:a16="http://schemas.microsoft.com/office/drawing/2014/main" val="128430823"/>
                    </a:ext>
                  </a:extLst>
                </a:gridCol>
                <a:gridCol w="939718">
                  <a:extLst>
                    <a:ext uri="{9D8B030D-6E8A-4147-A177-3AD203B41FA5}">
                      <a16:colId xmlns:a16="http://schemas.microsoft.com/office/drawing/2014/main" val="495823371"/>
                    </a:ext>
                  </a:extLst>
                </a:gridCol>
                <a:gridCol w="1842130">
                  <a:extLst>
                    <a:ext uri="{9D8B030D-6E8A-4147-A177-3AD203B41FA5}">
                      <a16:colId xmlns:a16="http://schemas.microsoft.com/office/drawing/2014/main" val="3396607111"/>
                    </a:ext>
                  </a:extLst>
                </a:gridCol>
                <a:gridCol w="823913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  <a:gridCol w="2261024">
                  <a:extLst>
                    <a:ext uri="{9D8B030D-6E8A-4147-A177-3AD203B41FA5}">
                      <a16:colId xmlns:a16="http://schemas.microsoft.com/office/drawing/2014/main" val="4154017237"/>
                    </a:ext>
                  </a:extLst>
                </a:gridCol>
              </a:tblGrid>
              <a:tr h="450182">
                <a:tc>
                  <a:txBody>
                    <a:bodyPr/>
                    <a:lstStyle/>
                    <a:p>
                      <a:r>
                        <a:rPr kumimoji="1" lang="en-US" altLang="ja-JP" sz="700" b="0" dirty="0">
                          <a:latin typeface="Arial 本文"/>
                          <a:ea typeface="Meiryo UI" panose="020B0604030504040204" pitchFamily="50" charset="-128"/>
                        </a:rPr>
                        <a:t>#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b="0" dirty="0">
                          <a:latin typeface="Arial 本文"/>
                          <a:ea typeface="Meiryo UI" panose="020B0604030504040204" pitchFamily="50" charset="-128"/>
                        </a:rPr>
                        <a:t>Key item</a:t>
                      </a:r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b="0" dirty="0">
                          <a:latin typeface="Arial 本文"/>
                          <a:ea typeface="Meiryo UI" panose="020B0604030504040204" pitchFamily="50" charset="-128"/>
                        </a:rPr>
                        <a:t>Description</a:t>
                      </a:r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b="0" dirty="0">
                          <a:latin typeface="Arial 本文"/>
                          <a:ea typeface="Meiryo UI" panose="020B0604030504040204" pitchFamily="50" charset="-128"/>
                        </a:rPr>
                        <a:t>Judgement</a:t>
                      </a:r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b="0" dirty="0">
                          <a:latin typeface="Arial 本文"/>
                          <a:ea typeface="Meiryo UI" panose="020B0604030504040204" pitchFamily="50" charset="-128"/>
                        </a:rPr>
                        <a:t>Remark</a:t>
                      </a:r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9308372"/>
                  </a:ext>
                </a:extLst>
              </a:tr>
              <a:tr h="450182">
                <a:tc>
                  <a:txBody>
                    <a:bodyPr/>
                    <a:lstStyle/>
                    <a:p>
                      <a:r>
                        <a:rPr kumimoji="1" lang="en-US" altLang="ja-JP" sz="700" b="0" dirty="0">
                          <a:latin typeface="Arial 本文"/>
                          <a:ea typeface="Meiryo UI" panose="020B0604030504040204" pitchFamily="50" charset="-128"/>
                        </a:rPr>
                        <a:t>1</a:t>
                      </a:r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</a:rPr>
                        <a:t>Receiving trigger from Shopper ST</a:t>
                      </a:r>
                      <a:endParaRPr kumimoji="1" lang="ja-JP" alt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The production line is in operation</a:t>
                      </a:r>
                      <a:endParaRPr kumimoji="1" lang="ja-JP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b="0" dirty="0">
                          <a:latin typeface="Arial 本文"/>
                          <a:ea typeface="Meiryo UI" panose="020B0604030504040204" pitchFamily="50" charset="-128"/>
                        </a:rPr>
                        <a:t>Yes or No</a:t>
                      </a:r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  <a:tr h="4501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700" b="0" dirty="0">
                          <a:latin typeface="Arial 本文"/>
                          <a:ea typeface="Meiryo UI" panose="020B0604030504040204" pitchFamily="50" charset="-128"/>
                        </a:rPr>
                        <a:t>2</a:t>
                      </a:r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700" b="0" dirty="0">
                          <a:latin typeface="Arial 本文"/>
                          <a:ea typeface="Meiryo UI" panose="020B0604030504040204" pitchFamily="50" charset="-128"/>
                        </a:rPr>
                        <a:t>CMS data linkage data</a:t>
                      </a:r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Manage transport cycle time for all parts.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“Smart watch free” Qty &lt; “Receiving trigger from Shopper ST” Qty</a:t>
                      </a:r>
                      <a:endParaRPr kumimoji="1" lang="ja-JP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b="0" dirty="0">
                          <a:latin typeface="Arial 本文"/>
                          <a:ea typeface="Meiryo UI" panose="020B0604030504040204" pitchFamily="50" charset="-128"/>
                        </a:rPr>
                        <a:t>Yes or No</a:t>
                      </a:r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b="0" dirty="0">
                          <a:latin typeface="Arial 本文"/>
                          <a:ea typeface="Meiryo UI" panose="020B0604030504040204" pitchFamily="50" charset="-128"/>
                        </a:rPr>
                        <a:t>Prioritize parts with short transport cycle times. Judgments are made at the same timing within 10-30 seconds.</a:t>
                      </a:r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1948227"/>
                  </a:ext>
                </a:extLst>
              </a:tr>
              <a:tr h="450182">
                <a:tc>
                  <a:txBody>
                    <a:bodyPr/>
                    <a:lstStyle/>
                    <a:p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4917242"/>
                  </a:ext>
                </a:extLst>
              </a:tr>
              <a:tr h="450182">
                <a:tc>
                  <a:txBody>
                    <a:bodyPr/>
                    <a:lstStyle/>
                    <a:p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700" b="0" strike="sngStrike" baseline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700" b="0" i="0" u="none" strike="sng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700" b="0" strike="sngStrike" baseline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700" b="0" strike="sngStrike" baseline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6549155"/>
                  </a:ext>
                </a:extLst>
              </a:tr>
              <a:tr h="450182">
                <a:tc>
                  <a:txBody>
                    <a:bodyPr/>
                    <a:lstStyle/>
                    <a:p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700" b="0" strike="sngStrike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700" b="0" i="0" u="none" strike="sng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700" b="0" strike="sngStrike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700" b="0" strike="sngStrike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4865686"/>
                  </a:ext>
                </a:extLst>
              </a:tr>
            </a:tbl>
          </a:graphicData>
        </a:graphic>
      </p:graphicFrame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8947098-29DF-552E-12BC-A9DF7BAFA96E}"/>
              </a:ext>
            </a:extLst>
          </p:cNvPr>
          <p:cNvSpPr txBox="1"/>
          <p:nvPr/>
        </p:nvSpPr>
        <p:spPr>
          <a:xfrm>
            <a:off x="370469" y="1275846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1. Various conditions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520BD23-B114-ED80-D851-B5F5BAA48E0E}"/>
              </a:ext>
            </a:extLst>
          </p:cNvPr>
          <p:cNvSpPr txBox="1"/>
          <p:nvPr/>
        </p:nvSpPr>
        <p:spPr>
          <a:xfrm>
            <a:off x="334539" y="4427595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2. Flow chart</a:t>
            </a:r>
          </a:p>
        </p:txBody>
      </p:sp>
      <p:sp>
        <p:nvSpPr>
          <p:cNvPr id="7" name="二等辺三角形 6">
            <a:extLst>
              <a:ext uri="{FF2B5EF4-FFF2-40B4-BE49-F238E27FC236}">
                <a16:creationId xmlns:a16="http://schemas.microsoft.com/office/drawing/2014/main" id="{9D58F724-57CC-870C-0778-B03B2F3028BE}"/>
              </a:ext>
            </a:extLst>
          </p:cNvPr>
          <p:cNvSpPr/>
          <p:nvPr/>
        </p:nvSpPr>
        <p:spPr>
          <a:xfrm>
            <a:off x="6245306" y="1044649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3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B5FCF505-F6B5-F89D-1C79-00AF62304D94}"/>
              </a:ext>
            </a:extLst>
          </p:cNvPr>
          <p:cNvSpPr/>
          <p:nvPr/>
        </p:nvSpPr>
        <p:spPr>
          <a:xfrm>
            <a:off x="1068683" y="6547379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Picking instruction for ST order with trigger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47682910-F9E2-01CE-9C87-2D4940552492}"/>
              </a:ext>
            </a:extLst>
          </p:cNvPr>
          <p:cNvCxnSpPr>
            <a:cxnSpLocks/>
            <a:stCxn id="22" idx="4"/>
            <a:endCxn id="23" idx="0"/>
          </p:cNvCxnSpPr>
          <p:nvPr/>
        </p:nvCxnSpPr>
        <p:spPr>
          <a:xfrm flipH="1">
            <a:off x="1672302" y="5154593"/>
            <a:ext cx="1923" cy="108482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楕円 11">
            <a:extLst>
              <a:ext uri="{FF2B5EF4-FFF2-40B4-BE49-F238E27FC236}">
                <a16:creationId xmlns:a16="http://schemas.microsoft.com/office/drawing/2014/main" id="{EA2327A2-8CE4-AFAE-3727-23D333661FE9}"/>
              </a:ext>
            </a:extLst>
          </p:cNvPr>
          <p:cNvSpPr/>
          <p:nvPr/>
        </p:nvSpPr>
        <p:spPr>
          <a:xfrm>
            <a:off x="1323706" y="9182963"/>
            <a:ext cx="701037" cy="293273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Finish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724A310E-5C5F-0BE1-5E7A-F2532FDDA361}"/>
              </a:ext>
            </a:extLst>
          </p:cNvPr>
          <p:cNvSpPr/>
          <p:nvPr/>
        </p:nvSpPr>
        <p:spPr>
          <a:xfrm>
            <a:off x="2253309" y="5353713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CF21AB2E-BDFF-C2BC-A040-CDFADCB060ED}"/>
              </a:ext>
            </a:extLst>
          </p:cNvPr>
          <p:cNvSpPr/>
          <p:nvPr/>
        </p:nvSpPr>
        <p:spPr>
          <a:xfrm>
            <a:off x="1785915" y="5852020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No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27DCCAB5-203E-6525-5C5A-BAC7E57F8CCE}"/>
              </a:ext>
            </a:extLst>
          </p:cNvPr>
          <p:cNvSpPr/>
          <p:nvPr/>
        </p:nvSpPr>
        <p:spPr>
          <a:xfrm>
            <a:off x="1323706" y="4861320"/>
            <a:ext cx="701037" cy="293273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Start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3" name="フローチャート: 判断 22">
            <a:extLst>
              <a:ext uri="{FF2B5EF4-FFF2-40B4-BE49-F238E27FC236}">
                <a16:creationId xmlns:a16="http://schemas.microsoft.com/office/drawing/2014/main" id="{711515A4-F28C-5717-5C58-A016221A1A11}"/>
              </a:ext>
            </a:extLst>
          </p:cNvPr>
          <p:cNvSpPr/>
          <p:nvPr/>
        </p:nvSpPr>
        <p:spPr>
          <a:xfrm>
            <a:off x="1067782" y="5263075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“Smart watch free Qty”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&lt;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“Receiving trigger”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Yes / No</a:t>
            </a:r>
            <a:endParaRPr kumimoji="1" lang="ja-JP" altLang="en-US" sz="500" dirty="0">
              <a:solidFill>
                <a:schemeClr val="tx1"/>
              </a:solidFill>
            </a:endParaRPr>
          </a:p>
        </p:txBody>
      </p: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E5A6FB6D-8514-67E7-445D-A3438D862114}"/>
              </a:ext>
            </a:extLst>
          </p:cNvPr>
          <p:cNvCxnSpPr>
            <a:cxnSpLocks/>
            <a:stCxn id="23" idx="2"/>
            <a:endCxn id="8" idx="0"/>
          </p:cNvCxnSpPr>
          <p:nvPr/>
        </p:nvCxnSpPr>
        <p:spPr>
          <a:xfrm>
            <a:off x="1672302" y="5908012"/>
            <a:ext cx="901" cy="639367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9276FBF3-0C77-4C2E-D45C-B7CC53F2081E}"/>
              </a:ext>
            </a:extLst>
          </p:cNvPr>
          <p:cNvCxnSpPr>
            <a:cxnSpLocks/>
            <a:stCxn id="8" idx="2"/>
            <a:endCxn id="12" idx="0"/>
          </p:cNvCxnSpPr>
          <p:nvPr/>
        </p:nvCxnSpPr>
        <p:spPr>
          <a:xfrm>
            <a:off x="1673203" y="6978268"/>
            <a:ext cx="1022" cy="2204695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7E29F2BA-4F88-B616-6B6F-B0C0C0C049F4}"/>
              </a:ext>
            </a:extLst>
          </p:cNvPr>
          <p:cNvSpPr/>
          <p:nvPr/>
        </p:nvSpPr>
        <p:spPr>
          <a:xfrm>
            <a:off x="2715589" y="5877843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Wait 10 to 30 seconds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*1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12CFD9A5-F957-5593-9E0A-344FE6E5B54B}"/>
              </a:ext>
            </a:extLst>
          </p:cNvPr>
          <p:cNvSpPr/>
          <p:nvPr/>
        </p:nvSpPr>
        <p:spPr>
          <a:xfrm>
            <a:off x="4487867" y="4718331"/>
            <a:ext cx="2035594" cy="4984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600" dirty="0">
                <a:solidFill>
                  <a:schemeClr val="tx1"/>
                </a:solidFill>
              </a:rPr>
              <a:t>*1 Waiting time can be changed in the master setting.</a:t>
            </a:r>
          </a:p>
        </p:txBody>
      </p:sp>
      <p:cxnSp>
        <p:nvCxnSpPr>
          <p:cNvPr id="36" name="コネクタ: カギ線 35">
            <a:extLst>
              <a:ext uri="{FF2B5EF4-FFF2-40B4-BE49-F238E27FC236}">
                <a16:creationId xmlns:a16="http://schemas.microsoft.com/office/drawing/2014/main" id="{154FC00F-4C4A-8934-416B-3BB961CEF87D}"/>
              </a:ext>
            </a:extLst>
          </p:cNvPr>
          <p:cNvCxnSpPr>
            <a:cxnSpLocks/>
            <a:stCxn id="23" idx="3"/>
            <a:endCxn id="34" idx="0"/>
          </p:cNvCxnSpPr>
          <p:nvPr/>
        </p:nvCxnSpPr>
        <p:spPr>
          <a:xfrm>
            <a:off x="2276822" y="5585544"/>
            <a:ext cx="1043287" cy="292299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5858204E-70F8-DCC3-382B-7A2C28275FDD}"/>
              </a:ext>
            </a:extLst>
          </p:cNvPr>
          <p:cNvCxnSpPr>
            <a:cxnSpLocks/>
            <a:stCxn id="34" idx="2"/>
            <a:endCxn id="44" idx="0"/>
          </p:cNvCxnSpPr>
          <p:nvPr/>
        </p:nvCxnSpPr>
        <p:spPr>
          <a:xfrm>
            <a:off x="3320109" y="6308732"/>
            <a:ext cx="0" cy="320286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フローチャート: 判断 43">
            <a:extLst>
              <a:ext uri="{FF2B5EF4-FFF2-40B4-BE49-F238E27FC236}">
                <a16:creationId xmlns:a16="http://schemas.microsoft.com/office/drawing/2014/main" id="{3B4CF650-6BA5-187C-5996-2237F897E1D6}"/>
              </a:ext>
            </a:extLst>
          </p:cNvPr>
          <p:cNvSpPr/>
          <p:nvPr/>
        </p:nvSpPr>
        <p:spPr>
          <a:xfrm>
            <a:off x="2715589" y="6629018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Is there only one trigger?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Yes / No</a:t>
            </a:r>
            <a:endParaRPr kumimoji="1" lang="ja-JP" altLang="en-US" sz="500" dirty="0">
              <a:solidFill>
                <a:schemeClr val="tx1"/>
              </a:solidFill>
            </a:endParaRPr>
          </a:p>
        </p:txBody>
      </p:sp>
      <p:sp>
        <p:nvSpPr>
          <p:cNvPr id="46" name="フローチャート: 判断 45">
            <a:extLst>
              <a:ext uri="{FF2B5EF4-FFF2-40B4-BE49-F238E27FC236}">
                <a16:creationId xmlns:a16="http://schemas.microsoft.com/office/drawing/2014/main" id="{3A88FDB3-142F-2670-863A-519C0FF8EAD2}"/>
              </a:ext>
            </a:extLst>
          </p:cNvPr>
          <p:cNvSpPr/>
          <p:nvPr/>
        </p:nvSpPr>
        <p:spPr>
          <a:xfrm>
            <a:off x="2715589" y="7482073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Does this item have a short cycle time?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Yes / No</a:t>
            </a:r>
            <a:endParaRPr kumimoji="1" lang="ja-JP" altLang="en-US" sz="500" dirty="0">
              <a:solidFill>
                <a:schemeClr val="tx1"/>
              </a:solidFill>
            </a:endParaRPr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BA2108F5-63A3-CC7F-3F6F-88D4D8F3D11E}"/>
              </a:ext>
            </a:extLst>
          </p:cNvPr>
          <p:cNvSpPr/>
          <p:nvPr/>
        </p:nvSpPr>
        <p:spPr>
          <a:xfrm>
            <a:off x="4843463" y="6736041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Picking instruction for ST order with trigger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48" name="直線矢印コネクタ 47">
            <a:extLst>
              <a:ext uri="{FF2B5EF4-FFF2-40B4-BE49-F238E27FC236}">
                <a16:creationId xmlns:a16="http://schemas.microsoft.com/office/drawing/2014/main" id="{31D8B2D0-A54E-BE8E-F472-4B48036A3E3D}"/>
              </a:ext>
            </a:extLst>
          </p:cNvPr>
          <p:cNvCxnSpPr>
            <a:cxnSpLocks/>
            <a:stCxn id="44" idx="3"/>
            <a:endCxn id="47" idx="1"/>
          </p:cNvCxnSpPr>
          <p:nvPr/>
        </p:nvCxnSpPr>
        <p:spPr>
          <a:xfrm flipV="1">
            <a:off x="3924629" y="6951486"/>
            <a:ext cx="918834" cy="1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2A0B4F8C-3E68-025A-5636-02F32F3A78BB}"/>
              </a:ext>
            </a:extLst>
          </p:cNvPr>
          <p:cNvSpPr/>
          <p:nvPr/>
        </p:nvSpPr>
        <p:spPr>
          <a:xfrm>
            <a:off x="3826839" y="6736041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F52C0EF1-1531-EB64-12C0-E72831DD07ED}"/>
              </a:ext>
            </a:extLst>
          </p:cNvPr>
          <p:cNvSpPr/>
          <p:nvPr/>
        </p:nvSpPr>
        <p:spPr>
          <a:xfrm>
            <a:off x="3413454" y="7145781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No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cxnSp>
        <p:nvCxnSpPr>
          <p:cNvPr id="53" name="直線矢印コネクタ 52">
            <a:extLst>
              <a:ext uri="{FF2B5EF4-FFF2-40B4-BE49-F238E27FC236}">
                <a16:creationId xmlns:a16="http://schemas.microsoft.com/office/drawing/2014/main" id="{9A5EA0BA-26B8-EAEF-D6BC-87F3DFECAFB7}"/>
              </a:ext>
            </a:extLst>
          </p:cNvPr>
          <p:cNvCxnSpPr>
            <a:cxnSpLocks/>
            <a:stCxn id="44" idx="2"/>
            <a:endCxn id="46" idx="0"/>
          </p:cNvCxnSpPr>
          <p:nvPr/>
        </p:nvCxnSpPr>
        <p:spPr>
          <a:xfrm>
            <a:off x="3320109" y="7273955"/>
            <a:ext cx="0" cy="208118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53058BB3-E48E-B055-5C6F-C64FAB1F0031}"/>
              </a:ext>
            </a:extLst>
          </p:cNvPr>
          <p:cNvSpPr/>
          <p:nvPr/>
        </p:nvSpPr>
        <p:spPr>
          <a:xfrm>
            <a:off x="3826839" y="7512129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2C7FF435-6948-E2AF-3CA6-C2A7FE1C3715}"/>
              </a:ext>
            </a:extLst>
          </p:cNvPr>
          <p:cNvCxnSpPr>
            <a:cxnSpLocks/>
            <a:stCxn id="46" idx="3"/>
            <a:endCxn id="60" idx="1"/>
          </p:cNvCxnSpPr>
          <p:nvPr/>
        </p:nvCxnSpPr>
        <p:spPr>
          <a:xfrm flipV="1">
            <a:off x="3924629" y="7801918"/>
            <a:ext cx="919048" cy="2624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正方形/長方形 59">
            <a:extLst>
              <a:ext uri="{FF2B5EF4-FFF2-40B4-BE49-F238E27FC236}">
                <a16:creationId xmlns:a16="http://schemas.microsoft.com/office/drawing/2014/main" id="{147B404E-57EB-8D96-8D9D-3DC2C23FFAD8}"/>
              </a:ext>
            </a:extLst>
          </p:cNvPr>
          <p:cNvSpPr/>
          <p:nvPr/>
        </p:nvSpPr>
        <p:spPr>
          <a:xfrm>
            <a:off x="4843677" y="7586473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Picking instruction for ST order with trigger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62" name="正方形/長方形 61">
            <a:extLst>
              <a:ext uri="{FF2B5EF4-FFF2-40B4-BE49-F238E27FC236}">
                <a16:creationId xmlns:a16="http://schemas.microsoft.com/office/drawing/2014/main" id="{BAD5047B-C541-8E29-AA5B-B277F0C4C0DC}"/>
              </a:ext>
            </a:extLst>
          </p:cNvPr>
          <p:cNvSpPr/>
          <p:nvPr/>
        </p:nvSpPr>
        <p:spPr>
          <a:xfrm>
            <a:off x="2715589" y="8294859"/>
            <a:ext cx="1209040" cy="29463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Select the Item with the shortest cycle time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64" name="直線矢印コネクタ 63">
            <a:extLst>
              <a:ext uri="{FF2B5EF4-FFF2-40B4-BE49-F238E27FC236}">
                <a16:creationId xmlns:a16="http://schemas.microsoft.com/office/drawing/2014/main" id="{A1C9482B-56C7-0DCD-0B59-ACD5D25D75C5}"/>
              </a:ext>
            </a:extLst>
          </p:cNvPr>
          <p:cNvCxnSpPr>
            <a:cxnSpLocks/>
            <a:stCxn id="46" idx="2"/>
            <a:endCxn id="62" idx="0"/>
          </p:cNvCxnSpPr>
          <p:nvPr/>
        </p:nvCxnSpPr>
        <p:spPr>
          <a:xfrm>
            <a:off x="3320109" y="8127010"/>
            <a:ext cx="0" cy="167849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正方形/長方形 68">
            <a:extLst>
              <a:ext uri="{FF2B5EF4-FFF2-40B4-BE49-F238E27FC236}">
                <a16:creationId xmlns:a16="http://schemas.microsoft.com/office/drawing/2014/main" id="{AA2E4F7D-60EF-AB1A-5C96-5E17E891D1BB}"/>
              </a:ext>
            </a:extLst>
          </p:cNvPr>
          <p:cNvSpPr/>
          <p:nvPr/>
        </p:nvSpPr>
        <p:spPr>
          <a:xfrm>
            <a:off x="2715589" y="8607556"/>
            <a:ext cx="1209040" cy="29463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Picking instruction for ST order with trigger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71" name="コネクタ: カギ線 70">
            <a:extLst>
              <a:ext uri="{FF2B5EF4-FFF2-40B4-BE49-F238E27FC236}">
                <a16:creationId xmlns:a16="http://schemas.microsoft.com/office/drawing/2014/main" id="{EA99E06C-1808-C01E-3A34-0F9B57DB055F}"/>
              </a:ext>
            </a:extLst>
          </p:cNvPr>
          <p:cNvCxnSpPr>
            <a:cxnSpLocks/>
            <a:stCxn id="69" idx="2"/>
            <a:endCxn id="12" idx="0"/>
          </p:cNvCxnSpPr>
          <p:nvPr/>
        </p:nvCxnSpPr>
        <p:spPr>
          <a:xfrm rot="5400000">
            <a:off x="2356779" y="8219632"/>
            <a:ext cx="280777" cy="1645884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コネクタ: カギ線 73">
            <a:extLst>
              <a:ext uri="{FF2B5EF4-FFF2-40B4-BE49-F238E27FC236}">
                <a16:creationId xmlns:a16="http://schemas.microsoft.com/office/drawing/2014/main" id="{F0A80994-564D-B253-5B76-04BD3756B167}"/>
              </a:ext>
            </a:extLst>
          </p:cNvPr>
          <p:cNvCxnSpPr>
            <a:cxnSpLocks/>
            <a:stCxn id="60" idx="3"/>
            <a:endCxn id="12" idx="0"/>
          </p:cNvCxnSpPr>
          <p:nvPr/>
        </p:nvCxnSpPr>
        <p:spPr>
          <a:xfrm flipH="1">
            <a:off x="1674225" y="7801918"/>
            <a:ext cx="4378492" cy="1381045"/>
          </a:xfrm>
          <a:prstGeom prst="bentConnector4">
            <a:avLst>
              <a:gd name="adj1" fmla="val -5221"/>
              <a:gd name="adj2" fmla="val 89802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コネクタ: カギ線 78">
            <a:extLst>
              <a:ext uri="{FF2B5EF4-FFF2-40B4-BE49-F238E27FC236}">
                <a16:creationId xmlns:a16="http://schemas.microsoft.com/office/drawing/2014/main" id="{FC08AE5C-2C86-91AA-327E-9E33DF576032}"/>
              </a:ext>
            </a:extLst>
          </p:cNvPr>
          <p:cNvCxnSpPr>
            <a:cxnSpLocks/>
            <a:stCxn id="47" idx="3"/>
            <a:endCxn id="12" idx="0"/>
          </p:cNvCxnSpPr>
          <p:nvPr/>
        </p:nvCxnSpPr>
        <p:spPr>
          <a:xfrm flipH="1">
            <a:off x="1674225" y="6951486"/>
            <a:ext cx="4378278" cy="2231477"/>
          </a:xfrm>
          <a:prstGeom prst="bentConnector4">
            <a:avLst>
              <a:gd name="adj1" fmla="val -5221"/>
              <a:gd name="adj2" fmla="val 93755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1720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CB0EFD-A148-635A-826D-185B65BB4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E22BDC1-B405-75AA-99F6-467776390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44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D9594C98-1157-176D-3D3E-B476D844861F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B452B8A4-5A8D-6EED-8695-EACE4158EE81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4-4. Priority determination</a:t>
            </a:r>
          </a:p>
          <a:p>
            <a:r>
              <a:rPr kumimoji="1" lang="en-US" altLang="ja-JP" sz="1100" b="1" dirty="0"/>
              <a:t>4-4-1. Kitting work instructions phase#1</a:t>
            </a:r>
          </a:p>
        </p:txBody>
      </p:sp>
      <p:sp>
        <p:nvSpPr>
          <p:cNvPr id="7" name="二等辺三角形 6">
            <a:extLst>
              <a:ext uri="{FF2B5EF4-FFF2-40B4-BE49-F238E27FC236}">
                <a16:creationId xmlns:a16="http://schemas.microsoft.com/office/drawing/2014/main" id="{8353D78E-CD22-D047-98E8-09AD799A9224}"/>
              </a:ext>
            </a:extLst>
          </p:cNvPr>
          <p:cNvSpPr/>
          <p:nvPr/>
        </p:nvSpPr>
        <p:spPr>
          <a:xfrm>
            <a:off x="6245306" y="1044649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6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D10A50F8-4C22-68EB-556F-D0570DCAEC69}"/>
              </a:ext>
            </a:extLst>
          </p:cNvPr>
          <p:cNvSpPr/>
          <p:nvPr/>
        </p:nvSpPr>
        <p:spPr>
          <a:xfrm>
            <a:off x="406401" y="1716867"/>
            <a:ext cx="6117062" cy="7175528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dirty="0">
                <a:solidFill>
                  <a:srgbClr val="FF0000"/>
                </a:solidFill>
              </a:rPr>
              <a:t>Not applicable</a:t>
            </a:r>
          </a:p>
          <a:p>
            <a:pPr algn="ctr"/>
            <a:r>
              <a:rPr kumimoji="1" lang="en-US" altLang="ja-JP" sz="600" dirty="0">
                <a:solidFill>
                  <a:srgbClr val="FF0000"/>
                </a:solidFill>
              </a:rPr>
              <a:t>26/Feb/2024</a:t>
            </a:r>
          </a:p>
        </p:txBody>
      </p:sp>
    </p:spTree>
    <p:extLst>
      <p:ext uri="{BB962C8B-B14F-4D97-AF65-F5344CB8AC3E}">
        <p14:creationId xmlns:p14="http://schemas.microsoft.com/office/powerpoint/2010/main" val="3651083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45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974FAD0D-052B-47D2-9258-02F896129E2B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4-4. Priority determination</a:t>
            </a:r>
          </a:p>
          <a:p>
            <a:r>
              <a:rPr kumimoji="1" lang="en-US" altLang="ja-JP" sz="1100" b="1" dirty="0"/>
              <a:t>4-4-1. Kitting work instructions phase#2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8947098-29DF-552E-12BC-A9DF7BAFA96E}"/>
              </a:ext>
            </a:extLst>
          </p:cNvPr>
          <p:cNvSpPr txBox="1"/>
          <p:nvPr/>
        </p:nvSpPr>
        <p:spPr>
          <a:xfrm>
            <a:off x="370469" y="1275846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3. Notification method</a:t>
            </a:r>
          </a:p>
        </p:txBody>
      </p:sp>
      <p:graphicFrame>
        <p:nvGraphicFramePr>
          <p:cNvPr id="8" name="表 9">
            <a:extLst>
              <a:ext uri="{FF2B5EF4-FFF2-40B4-BE49-F238E27FC236}">
                <a16:creationId xmlns:a16="http://schemas.microsoft.com/office/drawing/2014/main" id="{9DED9E41-59BD-D726-729C-205232DDC5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2564433"/>
              </p:ext>
            </p:extLst>
          </p:nvPr>
        </p:nvGraphicFramePr>
        <p:xfrm>
          <a:off x="442331" y="2940612"/>
          <a:ext cx="5002210" cy="6867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4154017237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910229759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491198994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885194170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2166208932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3142143688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1998597631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2279101693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1054716896"/>
                    </a:ext>
                  </a:extLst>
                </a:gridCol>
              </a:tblGrid>
              <a:tr h="22955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1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2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4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5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6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7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8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9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10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42741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Model A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30/30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Line1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#1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B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Line2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#2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C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Line3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#3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D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Line4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#4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E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Line5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#5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F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Line6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#6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G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Line7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#7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H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Line8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#8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J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30/30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Line1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#9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K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30/30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Line1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#10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76E1190-2F9D-2B5C-8C68-CBC8066B29DE}"/>
              </a:ext>
            </a:extLst>
          </p:cNvPr>
          <p:cNvSpPr txBox="1"/>
          <p:nvPr/>
        </p:nvSpPr>
        <p:spPr>
          <a:xfrm>
            <a:off x="429631" y="2671765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Step 0 : Original data linked from E-Kanban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A2FF643-8A64-093D-4532-55B56970D529}"/>
              </a:ext>
            </a:extLst>
          </p:cNvPr>
          <p:cNvSpPr txBox="1"/>
          <p:nvPr/>
        </p:nvSpPr>
        <p:spPr>
          <a:xfrm>
            <a:off x="406400" y="1511924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Step 0 : Number of workers</a:t>
            </a:r>
          </a:p>
        </p:txBody>
      </p:sp>
      <p:pic>
        <p:nvPicPr>
          <p:cNvPr id="14" name="グラフィックス 13" descr="ユーザー">
            <a:extLst>
              <a:ext uri="{FF2B5EF4-FFF2-40B4-BE49-F238E27FC236}">
                <a16:creationId xmlns:a16="http://schemas.microsoft.com/office/drawing/2014/main" id="{94EE205C-CDB7-9E95-D36A-9A9381DD8A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4612" y="1873180"/>
            <a:ext cx="586740" cy="586740"/>
          </a:xfrm>
          <a:prstGeom prst="rect">
            <a:avLst/>
          </a:prstGeom>
        </p:spPr>
      </p:pic>
      <p:graphicFrame>
        <p:nvGraphicFramePr>
          <p:cNvPr id="15" name="表 9">
            <a:extLst>
              <a:ext uri="{FF2B5EF4-FFF2-40B4-BE49-F238E27FC236}">
                <a16:creationId xmlns:a16="http://schemas.microsoft.com/office/drawing/2014/main" id="{6B169AB3-DB56-C23E-E0B7-281E71F913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293661"/>
              </p:ext>
            </p:extLst>
          </p:nvPr>
        </p:nvGraphicFramePr>
        <p:xfrm>
          <a:off x="1105140" y="1901976"/>
          <a:ext cx="500221" cy="639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algn="ctr"/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FE3D81F-895C-E34E-92AA-B624C8A41D32}"/>
              </a:ext>
            </a:extLst>
          </p:cNvPr>
          <p:cNvSpPr txBox="1"/>
          <p:nvPr/>
        </p:nvSpPr>
        <p:spPr>
          <a:xfrm>
            <a:off x="429631" y="2396878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A</a:t>
            </a:r>
          </a:p>
        </p:txBody>
      </p:sp>
      <p:pic>
        <p:nvPicPr>
          <p:cNvPr id="24" name="グラフィックス 23" descr="ユーザー">
            <a:extLst>
              <a:ext uri="{FF2B5EF4-FFF2-40B4-BE49-F238E27FC236}">
                <a16:creationId xmlns:a16="http://schemas.microsoft.com/office/drawing/2014/main" id="{D98F605C-A8DD-315F-1DF7-277E924A1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60342" y="1880800"/>
            <a:ext cx="586740" cy="586740"/>
          </a:xfrm>
          <a:prstGeom prst="rect">
            <a:avLst/>
          </a:prstGeom>
        </p:spPr>
      </p:pic>
      <p:graphicFrame>
        <p:nvGraphicFramePr>
          <p:cNvPr id="25" name="表 9">
            <a:extLst>
              <a:ext uri="{FF2B5EF4-FFF2-40B4-BE49-F238E27FC236}">
                <a16:creationId xmlns:a16="http://schemas.microsoft.com/office/drawing/2014/main" id="{48C889F8-4215-B049-4ABB-BD876357C1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5392004"/>
              </p:ext>
            </p:extLst>
          </p:nvPr>
        </p:nvGraphicFramePr>
        <p:xfrm>
          <a:off x="2280870" y="1909596"/>
          <a:ext cx="500221" cy="639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algn="ctr"/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63DD475E-20E0-133A-7C34-0A165B2E4FED}"/>
              </a:ext>
            </a:extLst>
          </p:cNvPr>
          <p:cNvSpPr txBox="1"/>
          <p:nvPr/>
        </p:nvSpPr>
        <p:spPr>
          <a:xfrm>
            <a:off x="1605361" y="2404498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B</a:t>
            </a:r>
          </a:p>
        </p:txBody>
      </p:sp>
      <p:pic>
        <p:nvPicPr>
          <p:cNvPr id="27" name="グラフィックス 26" descr="ユーザー">
            <a:extLst>
              <a:ext uri="{FF2B5EF4-FFF2-40B4-BE49-F238E27FC236}">
                <a16:creationId xmlns:a16="http://schemas.microsoft.com/office/drawing/2014/main" id="{55EF0236-6E53-F7E6-BE43-33F4E5A905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75789" y="1883748"/>
            <a:ext cx="586740" cy="586740"/>
          </a:xfrm>
          <a:prstGeom prst="rect">
            <a:avLst/>
          </a:prstGeom>
        </p:spPr>
      </p:pic>
      <p:graphicFrame>
        <p:nvGraphicFramePr>
          <p:cNvPr id="28" name="表 9">
            <a:extLst>
              <a:ext uri="{FF2B5EF4-FFF2-40B4-BE49-F238E27FC236}">
                <a16:creationId xmlns:a16="http://schemas.microsoft.com/office/drawing/2014/main" id="{96712B51-1516-D50F-C322-E2E1961883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9938103"/>
              </p:ext>
            </p:extLst>
          </p:nvPr>
        </p:nvGraphicFramePr>
        <p:xfrm>
          <a:off x="3496317" y="1912544"/>
          <a:ext cx="500221" cy="639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algn="ctr"/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507B53DD-0037-A970-278C-36F8FF556F12}"/>
              </a:ext>
            </a:extLst>
          </p:cNvPr>
          <p:cNvSpPr txBox="1"/>
          <p:nvPr/>
        </p:nvSpPr>
        <p:spPr>
          <a:xfrm>
            <a:off x="2820808" y="2407446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C</a:t>
            </a: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9122C370-0382-CF8B-699F-3897367E3239}"/>
              </a:ext>
            </a:extLst>
          </p:cNvPr>
          <p:cNvSpPr txBox="1"/>
          <p:nvPr/>
        </p:nvSpPr>
        <p:spPr>
          <a:xfrm>
            <a:off x="4131114" y="2280161"/>
            <a:ext cx="683260" cy="2154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A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3C9CFE84-CF7A-3EB6-2071-6266132ACF6C}"/>
              </a:ext>
            </a:extLst>
          </p:cNvPr>
          <p:cNvSpPr txBox="1"/>
          <p:nvPr/>
        </p:nvSpPr>
        <p:spPr>
          <a:xfrm>
            <a:off x="4962237" y="2280161"/>
            <a:ext cx="683260" cy="2154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B</a:t>
            </a: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A5A6B03D-7444-6D0F-B324-BACF72ABDC3C}"/>
              </a:ext>
            </a:extLst>
          </p:cNvPr>
          <p:cNvSpPr txBox="1"/>
          <p:nvPr/>
        </p:nvSpPr>
        <p:spPr>
          <a:xfrm>
            <a:off x="5796337" y="2280161"/>
            <a:ext cx="683260" cy="2154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C</a:t>
            </a:r>
          </a:p>
        </p:txBody>
      </p:sp>
      <p:cxnSp>
        <p:nvCxnSpPr>
          <p:cNvPr id="48" name="直線矢印コネクタ 47">
            <a:extLst>
              <a:ext uri="{FF2B5EF4-FFF2-40B4-BE49-F238E27FC236}">
                <a16:creationId xmlns:a16="http://schemas.microsoft.com/office/drawing/2014/main" id="{7CDA96CD-64A6-7D1C-E9D4-76BB37C387AC}"/>
              </a:ext>
            </a:extLst>
          </p:cNvPr>
          <p:cNvCxnSpPr>
            <a:cxnSpLocks/>
            <a:stCxn id="43" idx="3"/>
            <a:endCxn id="44" idx="1"/>
          </p:cNvCxnSpPr>
          <p:nvPr/>
        </p:nvCxnSpPr>
        <p:spPr>
          <a:xfrm>
            <a:off x="4814374" y="2387883"/>
            <a:ext cx="147863" cy="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矢印コネクタ 48">
            <a:extLst>
              <a:ext uri="{FF2B5EF4-FFF2-40B4-BE49-F238E27FC236}">
                <a16:creationId xmlns:a16="http://schemas.microsoft.com/office/drawing/2014/main" id="{FD9FE788-F052-65EB-5C9E-FBADEE2908C6}"/>
              </a:ext>
            </a:extLst>
          </p:cNvPr>
          <p:cNvCxnSpPr>
            <a:cxnSpLocks/>
            <a:stCxn id="44" idx="3"/>
            <a:endCxn id="46" idx="1"/>
          </p:cNvCxnSpPr>
          <p:nvPr/>
        </p:nvCxnSpPr>
        <p:spPr>
          <a:xfrm>
            <a:off x="5645497" y="2387883"/>
            <a:ext cx="150840" cy="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コネクタ: カギ線 52">
            <a:extLst>
              <a:ext uri="{FF2B5EF4-FFF2-40B4-BE49-F238E27FC236}">
                <a16:creationId xmlns:a16="http://schemas.microsoft.com/office/drawing/2014/main" id="{E0884C8E-E5AE-8D39-8BCD-E08AAEED5E66}"/>
              </a:ext>
            </a:extLst>
          </p:cNvPr>
          <p:cNvCxnSpPr>
            <a:cxnSpLocks/>
            <a:stCxn id="46" idx="3"/>
            <a:endCxn id="43" idx="0"/>
          </p:cNvCxnSpPr>
          <p:nvPr/>
        </p:nvCxnSpPr>
        <p:spPr>
          <a:xfrm flipH="1" flipV="1">
            <a:off x="4472744" y="2280161"/>
            <a:ext cx="2006853" cy="107722"/>
          </a:xfrm>
          <a:prstGeom prst="bentConnector4">
            <a:avLst>
              <a:gd name="adj1" fmla="val -6455"/>
              <a:gd name="adj2" fmla="val 312213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09C4CBFC-7F20-8C0A-279C-EF7FAA8B5EC8}"/>
              </a:ext>
            </a:extLst>
          </p:cNvPr>
          <p:cNvSpPr txBox="1"/>
          <p:nvPr/>
        </p:nvSpPr>
        <p:spPr>
          <a:xfrm>
            <a:off x="4045169" y="1511924"/>
            <a:ext cx="26565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Step 0 : Priority among workers</a:t>
            </a: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E48AA826-0C77-B215-7534-62F2A1837D7B}"/>
              </a:ext>
            </a:extLst>
          </p:cNvPr>
          <p:cNvSpPr/>
          <p:nvPr/>
        </p:nvSpPr>
        <p:spPr>
          <a:xfrm>
            <a:off x="6241048" y="1124395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ja-JP" altLang="en-US" sz="700" kern="0" dirty="0">
                <a:solidFill>
                  <a:prstClr val="black"/>
                </a:solidFill>
              </a:rPr>
              <a:t>２</a:t>
            </a:r>
          </a:p>
        </p:txBody>
      </p:sp>
    </p:spTree>
    <p:extLst>
      <p:ext uri="{BB962C8B-B14F-4D97-AF65-F5344CB8AC3E}">
        <p14:creationId xmlns:p14="http://schemas.microsoft.com/office/powerpoint/2010/main" val="24745796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46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974FAD0D-052B-47D2-9258-02F896129E2B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4-4. Priority determination</a:t>
            </a:r>
          </a:p>
          <a:p>
            <a:r>
              <a:rPr kumimoji="1" lang="en-US" altLang="ja-JP" sz="1100" b="1" dirty="0"/>
              <a:t>4-4-1. Kitting work instructions phase#2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8947098-29DF-552E-12BC-A9DF7BAFA96E}"/>
              </a:ext>
            </a:extLst>
          </p:cNvPr>
          <p:cNvSpPr txBox="1"/>
          <p:nvPr/>
        </p:nvSpPr>
        <p:spPr>
          <a:xfrm>
            <a:off x="370469" y="1275846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3. Notification method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A2FF643-8A64-093D-4532-55B56970D529}"/>
              </a:ext>
            </a:extLst>
          </p:cNvPr>
          <p:cNvSpPr txBox="1"/>
          <p:nvPr/>
        </p:nvSpPr>
        <p:spPr>
          <a:xfrm>
            <a:off x="406400" y="1511924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Step 1 : Select Pattern #1</a:t>
            </a: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E48AA826-0C77-B215-7534-62F2A1837D7B}"/>
              </a:ext>
            </a:extLst>
          </p:cNvPr>
          <p:cNvSpPr/>
          <p:nvPr/>
        </p:nvSpPr>
        <p:spPr>
          <a:xfrm>
            <a:off x="6241048" y="1124395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3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31D86BE-AA2F-8B1E-1496-FA62D7633E09}"/>
              </a:ext>
            </a:extLst>
          </p:cNvPr>
          <p:cNvSpPr/>
          <p:nvPr/>
        </p:nvSpPr>
        <p:spPr>
          <a:xfrm>
            <a:off x="696473" y="3628916"/>
            <a:ext cx="1209040" cy="430889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Picking instruction for ST order with trigger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1EF65072-ABCB-3329-A584-BE639BB22B76}"/>
              </a:ext>
            </a:extLst>
          </p:cNvPr>
          <p:cNvCxnSpPr>
            <a:cxnSpLocks/>
            <a:stCxn id="19" idx="4"/>
            <a:endCxn id="20" idx="0"/>
          </p:cNvCxnSpPr>
          <p:nvPr/>
        </p:nvCxnSpPr>
        <p:spPr>
          <a:xfrm flipH="1">
            <a:off x="1300092" y="2236130"/>
            <a:ext cx="1923" cy="108482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楕円 6">
            <a:extLst>
              <a:ext uri="{FF2B5EF4-FFF2-40B4-BE49-F238E27FC236}">
                <a16:creationId xmlns:a16="http://schemas.microsoft.com/office/drawing/2014/main" id="{57E7E72A-119C-F125-6A80-40DC72F5B44C}"/>
              </a:ext>
            </a:extLst>
          </p:cNvPr>
          <p:cNvSpPr/>
          <p:nvPr/>
        </p:nvSpPr>
        <p:spPr>
          <a:xfrm>
            <a:off x="951496" y="6264500"/>
            <a:ext cx="701037" cy="293273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Finish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F7500CA1-A09A-B6E2-5698-17744326B254}"/>
              </a:ext>
            </a:extLst>
          </p:cNvPr>
          <p:cNvSpPr/>
          <p:nvPr/>
        </p:nvSpPr>
        <p:spPr>
          <a:xfrm>
            <a:off x="1881099" y="2435250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70068694-EA07-6111-5BFB-77EEE3DBD5D5}"/>
              </a:ext>
            </a:extLst>
          </p:cNvPr>
          <p:cNvSpPr/>
          <p:nvPr/>
        </p:nvSpPr>
        <p:spPr>
          <a:xfrm>
            <a:off x="1413705" y="2933557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No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EC4BB503-FE2E-91DC-418D-E18FE0A15DA7}"/>
              </a:ext>
            </a:extLst>
          </p:cNvPr>
          <p:cNvSpPr/>
          <p:nvPr/>
        </p:nvSpPr>
        <p:spPr>
          <a:xfrm>
            <a:off x="951496" y="1942857"/>
            <a:ext cx="701037" cy="293273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Start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0" name="フローチャート: 判断 19">
            <a:extLst>
              <a:ext uri="{FF2B5EF4-FFF2-40B4-BE49-F238E27FC236}">
                <a16:creationId xmlns:a16="http://schemas.microsoft.com/office/drawing/2014/main" id="{134E1119-6C84-53AB-4385-213071906D64}"/>
              </a:ext>
            </a:extLst>
          </p:cNvPr>
          <p:cNvSpPr/>
          <p:nvPr/>
        </p:nvSpPr>
        <p:spPr>
          <a:xfrm>
            <a:off x="695572" y="2344612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“Smart watch free Qty”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&lt;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“Receiving trigger”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Yes / No</a:t>
            </a:r>
            <a:endParaRPr kumimoji="1" lang="ja-JP" altLang="en-US" sz="500" dirty="0">
              <a:solidFill>
                <a:schemeClr val="tx1"/>
              </a:solidFill>
            </a:endParaRPr>
          </a:p>
        </p:txBody>
      </p: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9F454784-9E07-25B1-55EE-C189A511E139}"/>
              </a:ext>
            </a:extLst>
          </p:cNvPr>
          <p:cNvCxnSpPr>
            <a:cxnSpLocks/>
            <a:stCxn id="20" idx="2"/>
            <a:endCxn id="4" idx="0"/>
          </p:cNvCxnSpPr>
          <p:nvPr/>
        </p:nvCxnSpPr>
        <p:spPr>
          <a:xfrm>
            <a:off x="1300092" y="2989549"/>
            <a:ext cx="901" cy="639367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9A3DF449-B466-4C95-76EE-7518E0E0409A}"/>
              </a:ext>
            </a:extLst>
          </p:cNvPr>
          <p:cNvCxnSpPr>
            <a:cxnSpLocks/>
            <a:stCxn id="4" idx="2"/>
            <a:endCxn id="7" idx="0"/>
          </p:cNvCxnSpPr>
          <p:nvPr/>
        </p:nvCxnSpPr>
        <p:spPr>
          <a:xfrm>
            <a:off x="1300993" y="4059805"/>
            <a:ext cx="1022" cy="2204695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C08044FA-25DF-D301-294E-3D39D0A0229F}"/>
              </a:ext>
            </a:extLst>
          </p:cNvPr>
          <p:cNvSpPr/>
          <p:nvPr/>
        </p:nvSpPr>
        <p:spPr>
          <a:xfrm>
            <a:off x="2343379" y="3099588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Wait 10 to 30 seconds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*1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40" name="コネクタ: カギ線 39">
            <a:extLst>
              <a:ext uri="{FF2B5EF4-FFF2-40B4-BE49-F238E27FC236}">
                <a16:creationId xmlns:a16="http://schemas.microsoft.com/office/drawing/2014/main" id="{E6F89695-EA83-D6E9-5E93-83851661DF88}"/>
              </a:ext>
            </a:extLst>
          </p:cNvPr>
          <p:cNvCxnSpPr>
            <a:cxnSpLocks/>
            <a:stCxn id="20" idx="3"/>
            <a:endCxn id="23" idx="0"/>
          </p:cNvCxnSpPr>
          <p:nvPr/>
        </p:nvCxnSpPr>
        <p:spPr>
          <a:xfrm>
            <a:off x="1904612" y="2667081"/>
            <a:ext cx="1043287" cy="432507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矢印コネクタ 46">
            <a:extLst>
              <a:ext uri="{FF2B5EF4-FFF2-40B4-BE49-F238E27FC236}">
                <a16:creationId xmlns:a16="http://schemas.microsoft.com/office/drawing/2014/main" id="{D894B41F-0440-2B14-A237-19B1BCAE5D1A}"/>
              </a:ext>
            </a:extLst>
          </p:cNvPr>
          <p:cNvCxnSpPr>
            <a:cxnSpLocks/>
            <a:stCxn id="23" idx="2"/>
            <a:endCxn id="50" idx="0"/>
          </p:cNvCxnSpPr>
          <p:nvPr/>
        </p:nvCxnSpPr>
        <p:spPr>
          <a:xfrm>
            <a:off x="2947899" y="3530477"/>
            <a:ext cx="0" cy="180078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フローチャート: 判断 49">
            <a:extLst>
              <a:ext uri="{FF2B5EF4-FFF2-40B4-BE49-F238E27FC236}">
                <a16:creationId xmlns:a16="http://schemas.microsoft.com/office/drawing/2014/main" id="{518AAB5D-2FDF-1CBA-D7C7-9F35B67D85E9}"/>
              </a:ext>
            </a:extLst>
          </p:cNvPr>
          <p:cNvSpPr/>
          <p:nvPr/>
        </p:nvSpPr>
        <p:spPr>
          <a:xfrm>
            <a:off x="2343379" y="3710555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Is there only one trigger?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Yes / No</a:t>
            </a:r>
            <a:endParaRPr kumimoji="1" lang="ja-JP" altLang="en-US" sz="500" dirty="0">
              <a:solidFill>
                <a:schemeClr val="tx1"/>
              </a:solidFill>
            </a:endParaRPr>
          </a:p>
        </p:txBody>
      </p:sp>
      <p:sp>
        <p:nvSpPr>
          <p:cNvPr id="51" name="フローチャート: 判断 50">
            <a:extLst>
              <a:ext uri="{FF2B5EF4-FFF2-40B4-BE49-F238E27FC236}">
                <a16:creationId xmlns:a16="http://schemas.microsoft.com/office/drawing/2014/main" id="{9FC25DCE-70F9-85A3-F8BA-1F0D9B97B578}"/>
              </a:ext>
            </a:extLst>
          </p:cNvPr>
          <p:cNvSpPr/>
          <p:nvPr/>
        </p:nvSpPr>
        <p:spPr>
          <a:xfrm>
            <a:off x="2343379" y="4563610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Does this item have a short cycle time?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Yes / No</a:t>
            </a:r>
            <a:endParaRPr kumimoji="1" lang="ja-JP" altLang="en-US" sz="500" dirty="0">
              <a:solidFill>
                <a:schemeClr val="tx1"/>
              </a:solidFill>
            </a:endParaRPr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73869CEE-5B3D-F7B4-67BF-64BC57049CEC}"/>
              </a:ext>
            </a:extLst>
          </p:cNvPr>
          <p:cNvSpPr/>
          <p:nvPr/>
        </p:nvSpPr>
        <p:spPr>
          <a:xfrm>
            <a:off x="4471253" y="3817578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Picking instruction for ST order with trigger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54" name="直線矢印コネクタ 53">
            <a:extLst>
              <a:ext uri="{FF2B5EF4-FFF2-40B4-BE49-F238E27FC236}">
                <a16:creationId xmlns:a16="http://schemas.microsoft.com/office/drawing/2014/main" id="{BCD43A38-5644-DEED-C2CF-F586E4653D26}"/>
              </a:ext>
            </a:extLst>
          </p:cNvPr>
          <p:cNvCxnSpPr>
            <a:cxnSpLocks/>
            <a:stCxn id="50" idx="3"/>
            <a:endCxn id="52" idx="1"/>
          </p:cNvCxnSpPr>
          <p:nvPr/>
        </p:nvCxnSpPr>
        <p:spPr>
          <a:xfrm flipV="1">
            <a:off x="3552419" y="4033023"/>
            <a:ext cx="918834" cy="1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13EBCCF7-DA8B-17C2-6EB6-273FA914F42F}"/>
              </a:ext>
            </a:extLst>
          </p:cNvPr>
          <p:cNvSpPr/>
          <p:nvPr/>
        </p:nvSpPr>
        <p:spPr>
          <a:xfrm>
            <a:off x="3454629" y="3817578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0D6DEAF3-F625-E832-6B75-202849D03FDB}"/>
              </a:ext>
            </a:extLst>
          </p:cNvPr>
          <p:cNvSpPr/>
          <p:nvPr/>
        </p:nvSpPr>
        <p:spPr>
          <a:xfrm>
            <a:off x="3041244" y="4227318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No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cxnSp>
        <p:nvCxnSpPr>
          <p:cNvPr id="58" name="直線矢印コネクタ 57">
            <a:extLst>
              <a:ext uri="{FF2B5EF4-FFF2-40B4-BE49-F238E27FC236}">
                <a16:creationId xmlns:a16="http://schemas.microsoft.com/office/drawing/2014/main" id="{503A98A8-E382-5F71-4433-68540CBC7B2E}"/>
              </a:ext>
            </a:extLst>
          </p:cNvPr>
          <p:cNvCxnSpPr>
            <a:cxnSpLocks/>
            <a:stCxn id="50" idx="2"/>
            <a:endCxn id="51" idx="0"/>
          </p:cNvCxnSpPr>
          <p:nvPr/>
        </p:nvCxnSpPr>
        <p:spPr>
          <a:xfrm>
            <a:off x="2947899" y="4355492"/>
            <a:ext cx="0" cy="208118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77416F5F-973D-BCAF-44FE-215CBC50266E}"/>
              </a:ext>
            </a:extLst>
          </p:cNvPr>
          <p:cNvSpPr/>
          <p:nvPr/>
        </p:nvSpPr>
        <p:spPr>
          <a:xfrm>
            <a:off x="3454629" y="4593666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cxnSp>
        <p:nvCxnSpPr>
          <p:cNvPr id="60" name="直線矢印コネクタ 59">
            <a:extLst>
              <a:ext uri="{FF2B5EF4-FFF2-40B4-BE49-F238E27FC236}">
                <a16:creationId xmlns:a16="http://schemas.microsoft.com/office/drawing/2014/main" id="{97B284E4-4FC4-0B8F-7664-4C3D36A61381}"/>
              </a:ext>
            </a:extLst>
          </p:cNvPr>
          <p:cNvCxnSpPr>
            <a:cxnSpLocks/>
            <a:stCxn id="51" idx="3"/>
            <a:endCxn id="61" idx="1"/>
          </p:cNvCxnSpPr>
          <p:nvPr/>
        </p:nvCxnSpPr>
        <p:spPr>
          <a:xfrm flipV="1">
            <a:off x="3552419" y="4883455"/>
            <a:ext cx="919048" cy="2624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正方形/長方形 60">
            <a:extLst>
              <a:ext uri="{FF2B5EF4-FFF2-40B4-BE49-F238E27FC236}">
                <a16:creationId xmlns:a16="http://schemas.microsoft.com/office/drawing/2014/main" id="{A56E42B0-46FE-0C47-C11D-AADE0F562563}"/>
              </a:ext>
            </a:extLst>
          </p:cNvPr>
          <p:cNvSpPr/>
          <p:nvPr/>
        </p:nvSpPr>
        <p:spPr>
          <a:xfrm>
            <a:off x="4471467" y="4668010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Picking instruction for ST order with trigger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62" name="正方形/長方形 61">
            <a:extLst>
              <a:ext uri="{FF2B5EF4-FFF2-40B4-BE49-F238E27FC236}">
                <a16:creationId xmlns:a16="http://schemas.microsoft.com/office/drawing/2014/main" id="{1BAF333F-CDD8-826F-D425-B5E2C5794391}"/>
              </a:ext>
            </a:extLst>
          </p:cNvPr>
          <p:cNvSpPr/>
          <p:nvPr/>
        </p:nvSpPr>
        <p:spPr>
          <a:xfrm>
            <a:off x="2343379" y="5376396"/>
            <a:ext cx="1209040" cy="29463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Select the Item with the shortest cycle time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63" name="直線矢印コネクタ 62">
            <a:extLst>
              <a:ext uri="{FF2B5EF4-FFF2-40B4-BE49-F238E27FC236}">
                <a16:creationId xmlns:a16="http://schemas.microsoft.com/office/drawing/2014/main" id="{B2EC59C3-EE5C-82EA-77F9-62AEA7DDD50F}"/>
              </a:ext>
            </a:extLst>
          </p:cNvPr>
          <p:cNvCxnSpPr>
            <a:cxnSpLocks/>
            <a:stCxn id="51" idx="2"/>
            <a:endCxn id="62" idx="0"/>
          </p:cNvCxnSpPr>
          <p:nvPr/>
        </p:nvCxnSpPr>
        <p:spPr>
          <a:xfrm>
            <a:off x="2947899" y="5208547"/>
            <a:ext cx="0" cy="167849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正方形/長方形 63">
            <a:extLst>
              <a:ext uri="{FF2B5EF4-FFF2-40B4-BE49-F238E27FC236}">
                <a16:creationId xmlns:a16="http://schemas.microsoft.com/office/drawing/2014/main" id="{0942D073-E363-C402-43FB-132F9DA4AF1C}"/>
              </a:ext>
            </a:extLst>
          </p:cNvPr>
          <p:cNvSpPr/>
          <p:nvPr/>
        </p:nvSpPr>
        <p:spPr>
          <a:xfrm>
            <a:off x="2343379" y="5689093"/>
            <a:ext cx="1209040" cy="29463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Picking instruction for ST order with trigger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65" name="コネクタ: カギ線 64">
            <a:extLst>
              <a:ext uri="{FF2B5EF4-FFF2-40B4-BE49-F238E27FC236}">
                <a16:creationId xmlns:a16="http://schemas.microsoft.com/office/drawing/2014/main" id="{F82C2453-7A05-8728-1679-EB81B28B64E5}"/>
              </a:ext>
            </a:extLst>
          </p:cNvPr>
          <p:cNvCxnSpPr>
            <a:cxnSpLocks/>
            <a:stCxn id="64" idx="2"/>
            <a:endCxn id="7" idx="0"/>
          </p:cNvCxnSpPr>
          <p:nvPr/>
        </p:nvCxnSpPr>
        <p:spPr>
          <a:xfrm rot="5400000">
            <a:off x="1984569" y="5301169"/>
            <a:ext cx="280777" cy="1645884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コネクタ: カギ線 65">
            <a:extLst>
              <a:ext uri="{FF2B5EF4-FFF2-40B4-BE49-F238E27FC236}">
                <a16:creationId xmlns:a16="http://schemas.microsoft.com/office/drawing/2014/main" id="{F0153DD0-1126-28CD-884E-E4EE1E08AD01}"/>
              </a:ext>
            </a:extLst>
          </p:cNvPr>
          <p:cNvCxnSpPr>
            <a:cxnSpLocks/>
            <a:stCxn id="61" idx="3"/>
            <a:endCxn id="7" idx="0"/>
          </p:cNvCxnSpPr>
          <p:nvPr/>
        </p:nvCxnSpPr>
        <p:spPr>
          <a:xfrm flipH="1">
            <a:off x="1302015" y="4883455"/>
            <a:ext cx="4378492" cy="1381045"/>
          </a:xfrm>
          <a:prstGeom prst="bentConnector4">
            <a:avLst>
              <a:gd name="adj1" fmla="val -5221"/>
              <a:gd name="adj2" fmla="val 89802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コネクタ: カギ線 66">
            <a:extLst>
              <a:ext uri="{FF2B5EF4-FFF2-40B4-BE49-F238E27FC236}">
                <a16:creationId xmlns:a16="http://schemas.microsoft.com/office/drawing/2014/main" id="{D4D56E7B-9752-8D4F-82BA-07A586094E7D}"/>
              </a:ext>
            </a:extLst>
          </p:cNvPr>
          <p:cNvCxnSpPr>
            <a:cxnSpLocks/>
            <a:stCxn id="52" idx="3"/>
            <a:endCxn id="7" idx="0"/>
          </p:cNvCxnSpPr>
          <p:nvPr/>
        </p:nvCxnSpPr>
        <p:spPr>
          <a:xfrm flipH="1">
            <a:off x="1302015" y="4033023"/>
            <a:ext cx="4378278" cy="2231477"/>
          </a:xfrm>
          <a:prstGeom prst="bentConnector4">
            <a:avLst>
              <a:gd name="adj1" fmla="val -5221"/>
              <a:gd name="adj2" fmla="val 93755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グラフィックス 70" descr="ユーザー">
            <a:extLst>
              <a:ext uri="{FF2B5EF4-FFF2-40B4-BE49-F238E27FC236}">
                <a16:creationId xmlns:a16="http://schemas.microsoft.com/office/drawing/2014/main" id="{68023149-BA1D-CD4B-08DA-5E7892682D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81647" y="7402564"/>
            <a:ext cx="586740" cy="586740"/>
          </a:xfrm>
          <a:prstGeom prst="rect">
            <a:avLst/>
          </a:prstGeom>
        </p:spPr>
      </p:pic>
      <p:graphicFrame>
        <p:nvGraphicFramePr>
          <p:cNvPr id="72" name="表 9">
            <a:extLst>
              <a:ext uri="{FF2B5EF4-FFF2-40B4-BE49-F238E27FC236}">
                <a16:creationId xmlns:a16="http://schemas.microsoft.com/office/drawing/2014/main" id="{79E75C2C-77D5-7F04-D809-0BF012C8C1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4364966"/>
              </p:ext>
            </p:extLst>
          </p:nvPr>
        </p:nvGraphicFramePr>
        <p:xfrm>
          <a:off x="2202175" y="7431360"/>
          <a:ext cx="500221" cy="639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algn="ctr"/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390B6929-8464-F8FB-0091-1B610DAB26AE}"/>
              </a:ext>
            </a:extLst>
          </p:cNvPr>
          <p:cNvSpPr txBox="1"/>
          <p:nvPr/>
        </p:nvSpPr>
        <p:spPr>
          <a:xfrm>
            <a:off x="1526666" y="7926262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A</a:t>
            </a:r>
          </a:p>
        </p:txBody>
      </p:sp>
      <p:pic>
        <p:nvPicPr>
          <p:cNvPr id="74" name="グラフィックス 73" descr="ユーザー">
            <a:extLst>
              <a:ext uri="{FF2B5EF4-FFF2-40B4-BE49-F238E27FC236}">
                <a16:creationId xmlns:a16="http://schemas.microsoft.com/office/drawing/2014/main" id="{F5855988-1F3B-C321-1D5F-638C6B138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57377" y="7410184"/>
            <a:ext cx="586740" cy="586740"/>
          </a:xfrm>
          <a:prstGeom prst="rect">
            <a:avLst/>
          </a:prstGeom>
        </p:spPr>
      </p:pic>
      <p:graphicFrame>
        <p:nvGraphicFramePr>
          <p:cNvPr id="75" name="表 9">
            <a:extLst>
              <a:ext uri="{FF2B5EF4-FFF2-40B4-BE49-F238E27FC236}">
                <a16:creationId xmlns:a16="http://schemas.microsoft.com/office/drawing/2014/main" id="{69B90303-795A-4555-E2B5-082BE700FE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038447"/>
              </p:ext>
            </p:extLst>
          </p:nvPr>
        </p:nvGraphicFramePr>
        <p:xfrm>
          <a:off x="3377905" y="7438980"/>
          <a:ext cx="500221" cy="639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algn="ctr"/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17371486-E541-74AA-B981-379F18EFBE73}"/>
              </a:ext>
            </a:extLst>
          </p:cNvPr>
          <p:cNvSpPr txBox="1"/>
          <p:nvPr/>
        </p:nvSpPr>
        <p:spPr>
          <a:xfrm>
            <a:off x="2702396" y="7933882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B</a:t>
            </a:r>
          </a:p>
        </p:txBody>
      </p:sp>
      <p:pic>
        <p:nvPicPr>
          <p:cNvPr id="77" name="グラフィックス 76" descr="ユーザー">
            <a:extLst>
              <a:ext uri="{FF2B5EF4-FFF2-40B4-BE49-F238E27FC236}">
                <a16:creationId xmlns:a16="http://schemas.microsoft.com/office/drawing/2014/main" id="{7DD5F067-DE15-A41B-F76A-EBFB3A3F63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72824" y="7413132"/>
            <a:ext cx="586740" cy="586740"/>
          </a:xfrm>
          <a:prstGeom prst="rect">
            <a:avLst/>
          </a:prstGeom>
        </p:spPr>
      </p:pic>
      <p:graphicFrame>
        <p:nvGraphicFramePr>
          <p:cNvPr id="78" name="表 9">
            <a:extLst>
              <a:ext uri="{FF2B5EF4-FFF2-40B4-BE49-F238E27FC236}">
                <a16:creationId xmlns:a16="http://schemas.microsoft.com/office/drawing/2014/main" id="{53D9224E-42CA-D98E-4A09-FCF2039DB2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2419336"/>
              </p:ext>
            </p:extLst>
          </p:nvPr>
        </p:nvGraphicFramePr>
        <p:xfrm>
          <a:off x="4593352" y="7441928"/>
          <a:ext cx="500221" cy="639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algn="ctr"/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FF0996D1-92FC-3DC5-869C-63DFA2556C28}"/>
              </a:ext>
            </a:extLst>
          </p:cNvPr>
          <p:cNvSpPr txBox="1"/>
          <p:nvPr/>
        </p:nvSpPr>
        <p:spPr>
          <a:xfrm>
            <a:off x="3917843" y="7936830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C</a:t>
            </a:r>
          </a:p>
        </p:txBody>
      </p:sp>
      <p:pic>
        <p:nvPicPr>
          <p:cNvPr id="80" name="グラフィックス 79" descr="ユーザー">
            <a:extLst>
              <a:ext uri="{FF2B5EF4-FFF2-40B4-BE49-F238E27FC236}">
                <a16:creationId xmlns:a16="http://schemas.microsoft.com/office/drawing/2014/main" id="{EBD6E7D6-12D6-BE56-47FC-D9CA271BDF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81647" y="8655863"/>
            <a:ext cx="586740" cy="586740"/>
          </a:xfrm>
          <a:prstGeom prst="rect">
            <a:avLst/>
          </a:prstGeom>
        </p:spPr>
      </p:pic>
      <p:graphicFrame>
        <p:nvGraphicFramePr>
          <p:cNvPr id="81" name="表 9">
            <a:extLst>
              <a:ext uri="{FF2B5EF4-FFF2-40B4-BE49-F238E27FC236}">
                <a16:creationId xmlns:a16="http://schemas.microsoft.com/office/drawing/2014/main" id="{1113C357-FB22-4B76-2986-62D0FB5AEF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6287577"/>
              </p:ext>
            </p:extLst>
          </p:nvPr>
        </p:nvGraphicFramePr>
        <p:xfrm>
          <a:off x="2202175" y="8684659"/>
          <a:ext cx="500221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Model A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30/30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Line1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#1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id="{4BCE6914-1C94-3561-3E27-7B01A08904E0}"/>
              </a:ext>
            </a:extLst>
          </p:cNvPr>
          <p:cNvSpPr txBox="1"/>
          <p:nvPr/>
        </p:nvSpPr>
        <p:spPr>
          <a:xfrm>
            <a:off x="1522791" y="9173908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A</a:t>
            </a:r>
          </a:p>
        </p:txBody>
      </p:sp>
      <p:pic>
        <p:nvPicPr>
          <p:cNvPr id="83" name="グラフィックス 82" descr="ユーザー">
            <a:extLst>
              <a:ext uri="{FF2B5EF4-FFF2-40B4-BE49-F238E27FC236}">
                <a16:creationId xmlns:a16="http://schemas.microsoft.com/office/drawing/2014/main" id="{9B3BA051-7F6B-BCE8-C060-6C9E45F19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57377" y="8663483"/>
            <a:ext cx="586740" cy="586740"/>
          </a:xfrm>
          <a:prstGeom prst="rect">
            <a:avLst/>
          </a:prstGeom>
        </p:spPr>
      </p:pic>
      <p:graphicFrame>
        <p:nvGraphicFramePr>
          <p:cNvPr id="84" name="表 9">
            <a:extLst>
              <a:ext uri="{FF2B5EF4-FFF2-40B4-BE49-F238E27FC236}">
                <a16:creationId xmlns:a16="http://schemas.microsoft.com/office/drawing/2014/main" id="{45C488F8-EEFE-75A8-FE20-E927CB255B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4048333"/>
              </p:ext>
            </p:extLst>
          </p:nvPr>
        </p:nvGraphicFramePr>
        <p:xfrm>
          <a:off x="3377905" y="8692279"/>
          <a:ext cx="500221" cy="639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algn="ctr"/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0DC562D0-64C5-0579-3AF9-3A63444760A3}"/>
              </a:ext>
            </a:extLst>
          </p:cNvPr>
          <p:cNvSpPr txBox="1"/>
          <p:nvPr/>
        </p:nvSpPr>
        <p:spPr>
          <a:xfrm>
            <a:off x="2702396" y="9187181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B</a:t>
            </a:r>
          </a:p>
        </p:txBody>
      </p:sp>
      <p:pic>
        <p:nvPicPr>
          <p:cNvPr id="86" name="グラフィックス 85" descr="ユーザー">
            <a:extLst>
              <a:ext uri="{FF2B5EF4-FFF2-40B4-BE49-F238E27FC236}">
                <a16:creationId xmlns:a16="http://schemas.microsoft.com/office/drawing/2014/main" id="{0536F255-1823-7B86-9AFB-69EF795470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72824" y="8666431"/>
            <a:ext cx="586740" cy="586740"/>
          </a:xfrm>
          <a:prstGeom prst="rect">
            <a:avLst/>
          </a:prstGeom>
        </p:spPr>
      </p:pic>
      <p:graphicFrame>
        <p:nvGraphicFramePr>
          <p:cNvPr id="87" name="表 9">
            <a:extLst>
              <a:ext uri="{FF2B5EF4-FFF2-40B4-BE49-F238E27FC236}">
                <a16:creationId xmlns:a16="http://schemas.microsoft.com/office/drawing/2014/main" id="{E4849F3B-F5ED-6330-2819-C7FC07C6A7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6126923"/>
              </p:ext>
            </p:extLst>
          </p:nvPr>
        </p:nvGraphicFramePr>
        <p:xfrm>
          <a:off x="4593352" y="8695227"/>
          <a:ext cx="500221" cy="639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algn="ctr"/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88" name="テキスト ボックス 87">
            <a:extLst>
              <a:ext uri="{FF2B5EF4-FFF2-40B4-BE49-F238E27FC236}">
                <a16:creationId xmlns:a16="http://schemas.microsoft.com/office/drawing/2014/main" id="{D2A6FAF0-2637-2E54-DAE1-06601E08E851}"/>
              </a:ext>
            </a:extLst>
          </p:cNvPr>
          <p:cNvSpPr txBox="1"/>
          <p:nvPr/>
        </p:nvSpPr>
        <p:spPr>
          <a:xfrm>
            <a:off x="3917843" y="9190129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C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647AEAB-39A5-D9C2-4081-94DCA6C10ECA}"/>
              </a:ext>
            </a:extLst>
          </p:cNvPr>
          <p:cNvSpPr/>
          <p:nvPr/>
        </p:nvSpPr>
        <p:spPr>
          <a:xfrm>
            <a:off x="370469" y="7620345"/>
            <a:ext cx="958826" cy="26161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Before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7F68FBC-D97F-63A6-7850-C3C49F39A07D}"/>
              </a:ext>
            </a:extLst>
          </p:cNvPr>
          <p:cNvSpPr/>
          <p:nvPr/>
        </p:nvSpPr>
        <p:spPr>
          <a:xfrm>
            <a:off x="370469" y="8843980"/>
            <a:ext cx="958826" cy="26161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After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graphicFrame>
        <p:nvGraphicFramePr>
          <p:cNvPr id="30" name="表 9">
            <a:extLst>
              <a:ext uri="{FF2B5EF4-FFF2-40B4-BE49-F238E27FC236}">
                <a16:creationId xmlns:a16="http://schemas.microsoft.com/office/drawing/2014/main" id="{2D71FBA5-F069-7F82-12B1-7F6ADBF5B2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2049407"/>
              </p:ext>
            </p:extLst>
          </p:nvPr>
        </p:nvGraphicFramePr>
        <p:xfrm>
          <a:off x="343402" y="6664088"/>
          <a:ext cx="5002210" cy="6867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4154017237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910229759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491198994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885194170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2166208932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3142143688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1998597631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2279101693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1054716896"/>
                    </a:ext>
                  </a:extLst>
                </a:gridCol>
              </a:tblGrid>
              <a:tr h="22955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1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2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4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5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6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7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8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9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10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42741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Model A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30/30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Line1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#1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B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Line2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#2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C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Line3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#3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D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Line4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#4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E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Line5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#5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F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Line6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#6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G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Line7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#7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H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Line8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#8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J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30/30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Line1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#9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K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30/30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Line1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#10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5A2350AD-0F24-9DFD-0D3D-49D79FB27316}"/>
              </a:ext>
            </a:extLst>
          </p:cNvPr>
          <p:cNvSpPr/>
          <p:nvPr/>
        </p:nvSpPr>
        <p:spPr>
          <a:xfrm>
            <a:off x="3400144" y="8322989"/>
            <a:ext cx="958826" cy="192632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Trigger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ECCB37C3-AF34-2F21-DFC7-44AFF7DB776C}"/>
              </a:ext>
            </a:extLst>
          </p:cNvPr>
          <p:cNvSpPr/>
          <p:nvPr/>
        </p:nvSpPr>
        <p:spPr>
          <a:xfrm>
            <a:off x="4129667" y="8322989"/>
            <a:ext cx="958826" cy="192632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Line 1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34" name="二等辺三角形 33">
            <a:extLst>
              <a:ext uri="{FF2B5EF4-FFF2-40B4-BE49-F238E27FC236}">
                <a16:creationId xmlns:a16="http://schemas.microsoft.com/office/drawing/2014/main" id="{6BE24952-53E2-0DB2-7E4D-973F134D8705}"/>
              </a:ext>
            </a:extLst>
          </p:cNvPr>
          <p:cNvSpPr/>
          <p:nvPr/>
        </p:nvSpPr>
        <p:spPr>
          <a:xfrm flipV="1">
            <a:off x="2420182" y="8294135"/>
            <a:ext cx="1318260" cy="212187"/>
          </a:xfrm>
          <a:prstGeom prst="triangle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184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47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974FAD0D-052B-47D2-9258-02F896129E2B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4-4. Priority determination</a:t>
            </a:r>
          </a:p>
          <a:p>
            <a:r>
              <a:rPr kumimoji="1" lang="en-US" altLang="ja-JP" sz="1100" b="1" dirty="0"/>
              <a:t>4-4-1. Kitting work instructions phase#2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8947098-29DF-552E-12BC-A9DF7BAFA96E}"/>
              </a:ext>
            </a:extLst>
          </p:cNvPr>
          <p:cNvSpPr txBox="1"/>
          <p:nvPr/>
        </p:nvSpPr>
        <p:spPr>
          <a:xfrm>
            <a:off x="370469" y="1275846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3. Notification method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A2FF643-8A64-093D-4532-55B56970D529}"/>
              </a:ext>
            </a:extLst>
          </p:cNvPr>
          <p:cNvSpPr txBox="1"/>
          <p:nvPr/>
        </p:nvSpPr>
        <p:spPr>
          <a:xfrm>
            <a:off x="406400" y="1511924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Step 1 : Select Pattern #2</a:t>
            </a: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E48AA826-0C77-B215-7534-62F2A1837D7B}"/>
              </a:ext>
            </a:extLst>
          </p:cNvPr>
          <p:cNvSpPr/>
          <p:nvPr/>
        </p:nvSpPr>
        <p:spPr>
          <a:xfrm>
            <a:off x="6241048" y="1124395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3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31D86BE-AA2F-8B1E-1496-FA62D7633E09}"/>
              </a:ext>
            </a:extLst>
          </p:cNvPr>
          <p:cNvSpPr/>
          <p:nvPr/>
        </p:nvSpPr>
        <p:spPr>
          <a:xfrm>
            <a:off x="696473" y="3628916"/>
            <a:ext cx="1209040" cy="430889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Picking instruction for ST order with trigger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1EF65072-ABCB-3329-A584-BE639BB22B76}"/>
              </a:ext>
            </a:extLst>
          </p:cNvPr>
          <p:cNvCxnSpPr>
            <a:cxnSpLocks/>
            <a:stCxn id="19" idx="4"/>
            <a:endCxn id="20" idx="0"/>
          </p:cNvCxnSpPr>
          <p:nvPr/>
        </p:nvCxnSpPr>
        <p:spPr>
          <a:xfrm flipH="1">
            <a:off x="1300092" y="2236130"/>
            <a:ext cx="1923" cy="108482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楕円 6">
            <a:extLst>
              <a:ext uri="{FF2B5EF4-FFF2-40B4-BE49-F238E27FC236}">
                <a16:creationId xmlns:a16="http://schemas.microsoft.com/office/drawing/2014/main" id="{57E7E72A-119C-F125-6A80-40DC72F5B44C}"/>
              </a:ext>
            </a:extLst>
          </p:cNvPr>
          <p:cNvSpPr/>
          <p:nvPr/>
        </p:nvSpPr>
        <p:spPr>
          <a:xfrm>
            <a:off x="951496" y="6264500"/>
            <a:ext cx="701037" cy="293273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Finish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F7500CA1-A09A-B6E2-5698-17744326B254}"/>
              </a:ext>
            </a:extLst>
          </p:cNvPr>
          <p:cNvSpPr/>
          <p:nvPr/>
        </p:nvSpPr>
        <p:spPr>
          <a:xfrm>
            <a:off x="1881099" y="2435250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70068694-EA07-6111-5BFB-77EEE3DBD5D5}"/>
              </a:ext>
            </a:extLst>
          </p:cNvPr>
          <p:cNvSpPr/>
          <p:nvPr/>
        </p:nvSpPr>
        <p:spPr>
          <a:xfrm>
            <a:off x="1413705" y="2933557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No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EC4BB503-FE2E-91DC-418D-E18FE0A15DA7}"/>
              </a:ext>
            </a:extLst>
          </p:cNvPr>
          <p:cNvSpPr/>
          <p:nvPr/>
        </p:nvSpPr>
        <p:spPr>
          <a:xfrm>
            <a:off x="951496" y="1942857"/>
            <a:ext cx="701037" cy="293273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Start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0" name="フローチャート: 判断 19">
            <a:extLst>
              <a:ext uri="{FF2B5EF4-FFF2-40B4-BE49-F238E27FC236}">
                <a16:creationId xmlns:a16="http://schemas.microsoft.com/office/drawing/2014/main" id="{134E1119-6C84-53AB-4385-213071906D64}"/>
              </a:ext>
            </a:extLst>
          </p:cNvPr>
          <p:cNvSpPr/>
          <p:nvPr/>
        </p:nvSpPr>
        <p:spPr>
          <a:xfrm>
            <a:off x="695572" y="2344612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“Smart watch free Qty”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&lt;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“Receiving trigger”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Yes / No</a:t>
            </a:r>
            <a:endParaRPr kumimoji="1" lang="ja-JP" altLang="en-US" sz="500" dirty="0">
              <a:solidFill>
                <a:schemeClr val="tx1"/>
              </a:solidFill>
            </a:endParaRPr>
          </a:p>
        </p:txBody>
      </p: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9F454784-9E07-25B1-55EE-C189A511E139}"/>
              </a:ext>
            </a:extLst>
          </p:cNvPr>
          <p:cNvCxnSpPr>
            <a:cxnSpLocks/>
            <a:stCxn id="20" idx="2"/>
            <a:endCxn id="4" idx="0"/>
          </p:cNvCxnSpPr>
          <p:nvPr/>
        </p:nvCxnSpPr>
        <p:spPr>
          <a:xfrm>
            <a:off x="1300092" y="2989549"/>
            <a:ext cx="901" cy="639367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9A3DF449-B466-4C95-76EE-7518E0E0409A}"/>
              </a:ext>
            </a:extLst>
          </p:cNvPr>
          <p:cNvCxnSpPr>
            <a:cxnSpLocks/>
            <a:stCxn id="4" idx="2"/>
            <a:endCxn id="7" idx="0"/>
          </p:cNvCxnSpPr>
          <p:nvPr/>
        </p:nvCxnSpPr>
        <p:spPr>
          <a:xfrm>
            <a:off x="1300993" y="4059805"/>
            <a:ext cx="1022" cy="2204695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C08044FA-25DF-D301-294E-3D39D0A0229F}"/>
              </a:ext>
            </a:extLst>
          </p:cNvPr>
          <p:cNvSpPr/>
          <p:nvPr/>
        </p:nvSpPr>
        <p:spPr>
          <a:xfrm>
            <a:off x="2343379" y="3099588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Wait 10 to 30 seconds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*1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40" name="コネクタ: カギ線 39">
            <a:extLst>
              <a:ext uri="{FF2B5EF4-FFF2-40B4-BE49-F238E27FC236}">
                <a16:creationId xmlns:a16="http://schemas.microsoft.com/office/drawing/2014/main" id="{E6F89695-EA83-D6E9-5E93-83851661DF88}"/>
              </a:ext>
            </a:extLst>
          </p:cNvPr>
          <p:cNvCxnSpPr>
            <a:cxnSpLocks/>
            <a:stCxn id="20" idx="3"/>
            <a:endCxn id="23" idx="0"/>
          </p:cNvCxnSpPr>
          <p:nvPr/>
        </p:nvCxnSpPr>
        <p:spPr>
          <a:xfrm>
            <a:off x="1904612" y="2667081"/>
            <a:ext cx="1043287" cy="432507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矢印コネクタ 46">
            <a:extLst>
              <a:ext uri="{FF2B5EF4-FFF2-40B4-BE49-F238E27FC236}">
                <a16:creationId xmlns:a16="http://schemas.microsoft.com/office/drawing/2014/main" id="{D894B41F-0440-2B14-A237-19B1BCAE5D1A}"/>
              </a:ext>
            </a:extLst>
          </p:cNvPr>
          <p:cNvCxnSpPr>
            <a:cxnSpLocks/>
            <a:stCxn id="23" idx="2"/>
            <a:endCxn id="50" idx="0"/>
          </p:cNvCxnSpPr>
          <p:nvPr/>
        </p:nvCxnSpPr>
        <p:spPr>
          <a:xfrm>
            <a:off x="2947899" y="3530477"/>
            <a:ext cx="0" cy="180078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フローチャート: 判断 49">
            <a:extLst>
              <a:ext uri="{FF2B5EF4-FFF2-40B4-BE49-F238E27FC236}">
                <a16:creationId xmlns:a16="http://schemas.microsoft.com/office/drawing/2014/main" id="{518AAB5D-2FDF-1CBA-D7C7-9F35B67D85E9}"/>
              </a:ext>
            </a:extLst>
          </p:cNvPr>
          <p:cNvSpPr/>
          <p:nvPr/>
        </p:nvSpPr>
        <p:spPr>
          <a:xfrm>
            <a:off x="2343379" y="3710555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Is there only one trigger?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Yes / No</a:t>
            </a:r>
            <a:endParaRPr kumimoji="1" lang="ja-JP" altLang="en-US" sz="500" dirty="0">
              <a:solidFill>
                <a:schemeClr val="tx1"/>
              </a:solidFill>
            </a:endParaRPr>
          </a:p>
        </p:txBody>
      </p:sp>
      <p:sp>
        <p:nvSpPr>
          <p:cNvPr id="51" name="フローチャート: 判断 50">
            <a:extLst>
              <a:ext uri="{FF2B5EF4-FFF2-40B4-BE49-F238E27FC236}">
                <a16:creationId xmlns:a16="http://schemas.microsoft.com/office/drawing/2014/main" id="{9FC25DCE-70F9-85A3-F8BA-1F0D9B97B578}"/>
              </a:ext>
            </a:extLst>
          </p:cNvPr>
          <p:cNvSpPr/>
          <p:nvPr/>
        </p:nvSpPr>
        <p:spPr>
          <a:xfrm>
            <a:off x="2343379" y="4563610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Does this item have a short cycle time?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Yes / No</a:t>
            </a:r>
            <a:endParaRPr kumimoji="1" lang="ja-JP" altLang="en-US" sz="500" dirty="0">
              <a:solidFill>
                <a:schemeClr val="tx1"/>
              </a:solidFill>
            </a:endParaRPr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73869CEE-5B3D-F7B4-67BF-64BC57049CEC}"/>
              </a:ext>
            </a:extLst>
          </p:cNvPr>
          <p:cNvSpPr/>
          <p:nvPr/>
        </p:nvSpPr>
        <p:spPr>
          <a:xfrm>
            <a:off x="4471253" y="3817578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Picking instruction for ST order with trigger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54" name="直線矢印コネクタ 53">
            <a:extLst>
              <a:ext uri="{FF2B5EF4-FFF2-40B4-BE49-F238E27FC236}">
                <a16:creationId xmlns:a16="http://schemas.microsoft.com/office/drawing/2014/main" id="{BCD43A38-5644-DEED-C2CF-F586E4653D26}"/>
              </a:ext>
            </a:extLst>
          </p:cNvPr>
          <p:cNvCxnSpPr>
            <a:cxnSpLocks/>
            <a:stCxn id="50" idx="3"/>
            <a:endCxn id="52" idx="1"/>
          </p:cNvCxnSpPr>
          <p:nvPr/>
        </p:nvCxnSpPr>
        <p:spPr>
          <a:xfrm flipV="1">
            <a:off x="3552419" y="4033023"/>
            <a:ext cx="918834" cy="1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13EBCCF7-DA8B-17C2-6EB6-273FA914F42F}"/>
              </a:ext>
            </a:extLst>
          </p:cNvPr>
          <p:cNvSpPr/>
          <p:nvPr/>
        </p:nvSpPr>
        <p:spPr>
          <a:xfrm>
            <a:off x="3454629" y="3817578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0D6DEAF3-F625-E832-6B75-202849D03FDB}"/>
              </a:ext>
            </a:extLst>
          </p:cNvPr>
          <p:cNvSpPr/>
          <p:nvPr/>
        </p:nvSpPr>
        <p:spPr>
          <a:xfrm>
            <a:off x="3041244" y="4227318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No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cxnSp>
        <p:nvCxnSpPr>
          <p:cNvPr id="58" name="直線矢印コネクタ 57">
            <a:extLst>
              <a:ext uri="{FF2B5EF4-FFF2-40B4-BE49-F238E27FC236}">
                <a16:creationId xmlns:a16="http://schemas.microsoft.com/office/drawing/2014/main" id="{503A98A8-E382-5F71-4433-68540CBC7B2E}"/>
              </a:ext>
            </a:extLst>
          </p:cNvPr>
          <p:cNvCxnSpPr>
            <a:cxnSpLocks/>
            <a:stCxn id="50" idx="2"/>
            <a:endCxn id="51" idx="0"/>
          </p:cNvCxnSpPr>
          <p:nvPr/>
        </p:nvCxnSpPr>
        <p:spPr>
          <a:xfrm>
            <a:off x="2947899" y="4355492"/>
            <a:ext cx="0" cy="208118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77416F5F-973D-BCAF-44FE-215CBC50266E}"/>
              </a:ext>
            </a:extLst>
          </p:cNvPr>
          <p:cNvSpPr/>
          <p:nvPr/>
        </p:nvSpPr>
        <p:spPr>
          <a:xfrm>
            <a:off x="3454629" y="4593666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cxnSp>
        <p:nvCxnSpPr>
          <p:cNvPr id="60" name="直線矢印コネクタ 59">
            <a:extLst>
              <a:ext uri="{FF2B5EF4-FFF2-40B4-BE49-F238E27FC236}">
                <a16:creationId xmlns:a16="http://schemas.microsoft.com/office/drawing/2014/main" id="{97B284E4-4FC4-0B8F-7664-4C3D36A61381}"/>
              </a:ext>
            </a:extLst>
          </p:cNvPr>
          <p:cNvCxnSpPr>
            <a:cxnSpLocks/>
            <a:stCxn id="51" idx="3"/>
            <a:endCxn id="61" idx="1"/>
          </p:cNvCxnSpPr>
          <p:nvPr/>
        </p:nvCxnSpPr>
        <p:spPr>
          <a:xfrm flipV="1">
            <a:off x="3552419" y="4883455"/>
            <a:ext cx="919048" cy="2624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正方形/長方形 60">
            <a:extLst>
              <a:ext uri="{FF2B5EF4-FFF2-40B4-BE49-F238E27FC236}">
                <a16:creationId xmlns:a16="http://schemas.microsoft.com/office/drawing/2014/main" id="{A56E42B0-46FE-0C47-C11D-AADE0F562563}"/>
              </a:ext>
            </a:extLst>
          </p:cNvPr>
          <p:cNvSpPr/>
          <p:nvPr/>
        </p:nvSpPr>
        <p:spPr>
          <a:xfrm>
            <a:off x="4471467" y="4668010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Picking instruction for ST order with trigger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62" name="正方形/長方形 61">
            <a:extLst>
              <a:ext uri="{FF2B5EF4-FFF2-40B4-BE49-F238E27FC236}">
                <a16:creationId xmlns:a16="http://schemas.microsoft.com/office/drawing/2014/main" id="{1BAF333F-CDD8-826F-D425-B5E2C5794391}"/>
              </a:ext>
            </a:extLst>
          </p:cNvPr>
          <p:cNvSpPr/>
          <p:nvPr/>
        </p:nvSpPr>
        <p:spPr>
          <a:xfrm>
            <a:off x="2343379" y="5376396"/>
            <a:ext cx="1209040" cy="29463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Select the Item with the shortest cycle time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63" name="直線矢印コネクタ 62">
            <a:extLst>
              <a:ext uri="{FF2B5EF4-FFF2-40B4-BE49-F238E27FC236}">
                <a16:creationId xmlns:a16="http://schemas.microsoft.com/office/drawing/2014/main" id="{B2EC59C3-EE5C-82EA-77F9-62AEA7DDD50F}"/>
              </a:ext>
            </a:extLst>
          </p:cNvPr>
          <p:cNvCxnSpPr>
            <a:cxnSpLocks/>
            <a:stCxn id="51" idx="2"/>
            <a:endCxn id="62" idx="0"/>
          </p:cNvCxnSpPr>
          <p:nvPr/>
        </p:nvCxnSpPr>
        <p:spPr>
          <a:xfrm>
            <a:off x="2947899" y="5208547"/>
            <a:ext cx="0" cy="167849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正方形/長方形 63">
            <a:extLst>
              <a:ext uri="{FF2B5EF4-FFF2-40B4-BE49-F238E27FC236}">
                <a16:creationId xmlns:a16="http://schemas.microsoft.com/office/drawing/2014/main" id="{0942D073-E363-C402-43FB-132F9DA4AF1C}"/>
              </a:ext>
            </a:extLst>
          </p:cNvPr>
          <p:cNvSpPr/>
          <p:nvPr/>
        </p:nvSpPr>
        <p:spPr>
          <a:xfrm>
            <a:off x="2343379" y="5689093"/>
            <a:ext cx="1209040" cy="29463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Picking instruction for ST order with trigger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65" name="コネクタ: カギ線 64">
            <a:extLst>
              <a:ext uri="{FF2B5EF4-FFF2-40B4-BE49-F238E27FC236}">
                <a16:creationId xmlns:a16="http://schemas.microsoft.com/office/drawing/2014/main" id="{F82C2453-7A05-8728-1679-EB81B28B64E5}"/>
              </a:ext>
            </a:extLst>
          </p:cNvPr>
          <p:cNvCxnSpPr>
            <a:cxnSpLocks/>
            <a:stCxn id="64" idx="2"/>
            <a:endCxn id="7" idx="0"/>
          </p:cNvCxnSpPr>
          <p:nvPr/>
        </p:nvCxnSpPr>
        <p:spPr>
          <a:xfrm rot="5400000">
            <a:off x="1984569" y="5301169"/>
            <a:ext cx="280777" cy="1645884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コネクタ: カギ線 65">
            <a:extLst>
              <a:ext uri="{FF2B5EF4-FFF2-40B4-BE49-F238E27FC236}">
                <a16:creationId xmlns:a16="http://schemas.microsoft.com/office/drawing/2014/main" id="{F0153DD0-1126-28CD-884E-E4EE1E08AD01}"/>
              </a:ext>
            </a:extLst>
          </p:cNvPr>
          <p:cNvCxnSpPr>
            <a:cxnSpLocks/>
            <a:stCxn id="61" idx="3"/>
            <a:endCxn id="7" idx="0"/>
          </p:cNvCxnSpPr>
          <p:nvPr/>
        </p:nvCxnSpPr>
        <p:spPr>
          <a:xfrm flipH="1">
            <a:off x="1302015" y="4883455"/>
            <a:ext cx="4378492" cy="1381045"/>
          </a:xfrm>
          <a:prstGeom prst="bentConnector4">
            <a:avLst>
              <a:gd name="adj1" fmla="val -5221"/>
              <a:gd name="adj2" fmla="val 89802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コネクタ: カギ線 66">
            <a:extLst>
              <a:ext uri="{FF2B5EF4-FFF2-40B4-BE49-F238E27FC236}">
                <a16:creationId xmlns:a16="http://schemas.microsoft.com/office/drawing/2014/main" id="{D4D56E7B-9752-8D4F-82BA-07A586094E7D}"/>
              </a:ext>
            </a:extLst>
          </p:cNvPr>
          <p:cNvCxnSpPr>
            <a:cxnSpLocks/>
            <a:stCxn id="52" idx="3"/>
            <a:endCxn id="7" idx="0"/>
          </p:cNvCxnSpPr>
          <p:nvPr/>
        </p:nvCxnSpPr>
        <p:spPr>
          <a:xfrm flipH="1">
            <a:off x="1302015" y="4033023"/>
            <a:ext cx="4378278" cy="2231477"/>
          </a:xfrm>
          <a:prstGeom prst="bentConnector4">
            <a:avLst>
              <a:gd name="adj1" fmla="val -5221"/>
              <a:gd name="adj2" fmla="val 93755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グラフィックス 70" descr="ユーザー">
            <a:extLst>
              <a:ext uri="{FF2B5EF4-FFF2-40B4-BE49-F238E27FC236}">
                <a16:creationId xmlns:a16="http://schemas.microsoft.com/office/drawing/2014/main" id="{68023149-BA1D-CD4B-08DA-5E7892682D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81647" y="7402564"/>
            <a:ext cx="586740" cy="586740"/>
          </a:xfrm>
          <a:prstGeom prst="rect">
            <a:avLst/>
          </a:prstGeom>
        </p:spPr>
      </p:pic>
      <p:graphicFrame>
        <p:nvGraphicFramePr>
          <p:cNvPr id="72" name="表 9">
            <a:extLst>
              <a:ext uri="{FF2B5EF4-FFF2-40B4-BE49-F238E27FC236}">
                <a16:creationId xmlns:a16="http://schemas.microsoft.com/office/drawing/2014/main" id="{79E75C2C-77D5-7F04-D809-0BF012C8C10D}"/>
              </a:ext>
            </a:extLst>
          </p:cNvPr>
          <p:cNvGraphicFramePr>
            <a:graphicFrameLocks noGrp="1"/>
          </p:cNvGraphicFramePr>
          <p:nvPr/>
        </p:nvGraphicFramePr>
        <p:xfrm>
          <a:off x="2202175" y="7431360"/>
          <a:ext cx="500221" cy="639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algn="ctr"/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390B6929-8464-F8FB-0091-1B610DAB26AE}"/>
              </a:ext>
            </a:extLst>
          </p:cNvPr>
          <p:cNvSpPr txBox="1"/>
          <p:nvPr/>
        </p:nvSpPr>
        <p:spPr>
          <a:xfrm>
            <a:off x="1526666" y="7926262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A</a:t>
            </a:r>
          </a:p>
        </p:txBody>
      </p:sp>
      <p:pic>
        <p:nvPicPr>
          <p:cNvPr id="74" name="グラフィックス 73" descr="ユーザー">
            <a:extLst>
              <a:ext uri="{FF2B5EF4-FFF2-40B4-BE49-F238E27FC236}">
                <a16:creationId xmlns:a16="http://schemas.microsoft.com/office/drawing/2014/main" id="{F5855988-1F3B-C321-1D5F-638C6B138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57377" y="7410184"/>
            <a:ext cx="586740" cy="586740"/>
          </a:xfrm>
          <a:prstGeom prst="rect">
            <a:avLst/>
          </a:prstGeom>
        </p:spPr>
      </p:pic>
      <p:graphicFrame>
        <p:nvGraphicFramePr>
          <p:cNvPr id="75" name="表 9">
            <a:extLst>
              <a:ext uri="{FF2B5EF4-FFF2-40B4-BE49-F238E27FC236}">
                <a16:creationId xmlns:a16="http://schemas.microsoft.com/office/drawing/2014/main" id="{69B90303-795A-4555-E2B5-082BE700FE13}"/>
              </a:ext>
            </a:extLst>
          </p:cNvPr>
          <p:cNvGraphicFramePr>
            <a:graphicFrameLocks noGrp="1"/>
          </p:cNvGraphicFramePr>
          <p:nvPr/>
        </p:nvGraphicFramePr>
        <p:xfrm>
          <a:off x="3377905" y="7438980"/>
          <a:ext cx="500221" cy="639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algn="ctr"/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17371486-E541-74AA-B981-379F18EFBE73}"/>
              </a:ext>
            </a:extLst>
          </p:cNvPr>
          <p:cNvSpPr txBox="1"/>
          <p:nvPr/>
        </p:nvSpPr>
        <p:spPr>
          <a:xfrm>
            <a:off x="2702396" y="7933882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B</a:t>
            </a:r>
          </a:p>
        </p:txBody>
      </p:sp>
      <p:pic>
        <p:nvPicPr>
          <p:cNvPr id="77" name="グラフィックス 76" descr="ユーザー">
            <a:extLst>
              <a:ext uri="{FF2B5EF4-FFF2-40B4-BE49-F238E27FC236}">
                <a16:creationId xmlns:a16="http://schemas.microsoft.com/office/drawing/2014/main" id="{7DD5F067-DE15-A41B-F76A-EBFB3A3F63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72824" y="7413132"/>
            <a:ext cx="586740" cy="586740"/>
          </a:xfrm>
          <a:prstGeom prst="rect">
            <a:avLst/>
          </a:prstGeom>
        </p:spPr>
      </p:pic>
      <p:graphicFrame>
        <p:nvGraphicFramePr>
          <p:cNvPr id="78" name="表 9">
            <a:extLst>
              <a:ext uri="{FF2B5EF4-FFF2-40B4-BE49-F238E27FC236}">
                <a16:creationId xmlns:a16="http://schemas.microsoft.com/office/drawing/2014/main" id="{53D9224E-42CA-D98E-4A09-FCF2039DB218}"/>
              </a:ext>
            </a:extLst>
          </p:cNvPr>
          <p:cNvGraphicFramePr>
            <a:graphicFrameLocks noGrp="1"/>
          </p:cNvGraphicFramePr>
          <p:nvPr/>
        </p:nvGraphicFramePr>
        <p:xfrm>
          <a:off x="4593352" y="7441928"/>
          <a:ext cx="500221" cy="639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algn="ctr"/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FF0996D1-92FC-3DC5-869C-63DFA2556C28}"/>
              </a:ext>
            </a:extLst>
          </p:cNvPr>
          <p:cNvSpPr txBox="1"/>
          <p:nvPr/>
        </p:nvSpPr>
        <p:spPr>
          <a:xfrm>
            <a:off x="3917843" y="7936830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C</a:t>
            </a:r>
          </a:p>
        </p:txBody>
      </p:sp>
      <p:pic>
        <p:nvPicPr>
          <p:cNvPr id="80" name="グラフィックス 79" descr="ユーザー">
            <a:extLst>
              <a:ext uri="{FF2B5EF4-FFF2-40B4-BE49-F238E27FC236}">
                <a16:creationId xmlns:a16="http://schemas.microsoft.com/office/drawing/2014/main" id="{EBD6E7D6-12D6-BE56-47FC-D9CA271BDF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81647" y="8655863"/>
            <a:ext cx="586740" cy="586740"/>
          </a:xfrm>
          <a:prstGeom prst="rect">
            <a:avLst/>
          </a:prstGeom>
        </p:spPr>
      </p:pic>
      <p:graphicFrame>
        <p:nvGraphicFramePr>
          <p:cNvPr id="81" name="表 9">
            <a:extLst>
              <a:ext uri="{FF2B5EF4-FFF2-40B4-BE49-F238E27FC236}">
                <a16:creationId xmlns:a16="http://schemas.microsoft.com/office/drawing/2014/main" id="{1113C357-FB22-4B76-2986-62D0FB5AEF51}"/>
              </a:ext>
            </a:extLst>
          </p:cNvPr>
          <p:cNvGraphicFramePr>
            <a:graphicFrameLocks noGrp="1"/>
          </p:cNvGraphicFramePr>
          <p:nvPr/>
        </p:nvGraphicFramePr>
        <p:xfrm>
          <a:off x="2202175" y="8684659"/>
          <a:ext cx="500221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Model A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30/30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Line1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#1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id="{4BCE6914-1C94-3561-3E27-7B01A08904E0}"/>
              </a:ext>
            </a:extLst>
          </p:cNvPr>
          <p:cNvSpPr txBox="1"/>
          <p:nvPr/>
        </p:nvSpPr>
        <p:spPr>
          <a:xfrm>
            <a:off x="1522791" y="9173908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A</a:t>
            </a:r>
          </a:p>
        </p:txBody>
      </p:sp>
      <p:pic>
        <p:nvPicPr>
          <p:cNvPr id="83" name="グラフィックス 82" descr="ユーザー">
            <a:extLst>
              <a:ext uri="{FF2B5EF4-FFF2-40B4-BE49-F238E27FC236}">
                <a16:creationId xmlns:a16="http://schemas.microsoft.com/office/drawing/2014/main" id="{9B3BA051-7F6B-BCE8-C060-6C9E45F19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57377" y="8663483"/>
            <a:ext cx="586740" cy="586740"/>
          </a:xfrm>
          <a:prstGeom prst="rect">
            <a:avLst/>
          </a:prstGeom>
        </p:spPr>
      </p:pic>
      <p:graphicFrame>
        <p:nvGraphicFramePr>
          <p:cNvPr id="84" name="表 9">
            <a:extLst>
              <a:ext uri="{FF2B5EF4-FFF2-40B4-BE49-F238E27FC236}">
                <a16:creationId xmlns:a16="http://schemas.microsoft.com/office/drawing/2014/main" id="{45C488F8-EEFE-75A8-FE20-E927CB255B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4637968"/>
              </p:ext>
            </p:extLst>
          </p:nvPr>
        </p:nvGraphicFramePr>
        <p:xfrm>
          <a:off x="3377905" y="8692279"/>
          <a:ext cx="500221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B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Line2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#2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0DC562D0-64C5-0579-3AF9-3A63444760A3}"/>
              </a:ext>
            </a:extLst>
          </p:cNvPr>
          <p:cNvSpPr txBox="1"/>
          <p:nvPr/>
        </p:nvSpPr>
        <p:spPr>
          <a:xfrm>
            <a:off x="2702396" y="9187181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B</a:t>
            </a:r>
          </a:p>
        </p:txBody>
      </p:sp>
      <p:pic>
        <p:nvPicPr>
          <p:cNvPr id="86" name="グラフィックス 85" descr="ユーザー">
            <a:extLst>
              <a:ext uri="{FF2B5EF4-FFF2-40B4-BE49-F238E27FC236}">
                <a16:creationId xmlns:a16="http://schemas.microsoft.com/office/drawing/2014/main" id="{0536F255-1823-7B86-9AFB-69EF795470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72824" y="8666431"/>
            <a:ext cx="586740" cy="586740"/>
          </a:xfrm>
          <a:prstGeom prst="rect">
            <a:avLst/>
          </a:prstGeom>
        </p:spPr>
      </p:pic>
      <p:graphicFrame>
        <p:nvGraphicFramePr>
          <p:cNvPr id="87" name="表 9">
            <a:extLst>
              <a:ext uri="{FF2B5EF4-FFF2-40B4-BE49-F238E27FC236}">
                <a16:creationId xmlns:a16="http://schemas.microsoft.com/office/drawing/2014/main" id="{E4849F3B-F5ED-6330-2819-C7FC07C6A7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8174708"/>
              </p:ext>
            </p:extLst>
          </p:nvPr>
        </p:nvGraphicFramePr>
        <p:xfrm>
          <a:off x="4593352" y="8695227"/>
          <a:ext cx="500221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E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Line5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#5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88" name="テキスト ボックス 87">
            <a:extLst>
              <a:ext uri="{FF2B5EF4-FFF2-40B4-BE49-F238E27FC236}">
                <a16:creationId xmlns:a16="http://schemas.microsoft.com/office/drawing/2014/main" id="{D2A6FAF0-2637-2E54-DAE1-06601E08E851}"/>
              </a:ext>
            </a:extLst>
          </p:cNvPr>
          <p:cNvSpPr txBox="1"/>
          <p:nvPr/>
        </p:nvSpPr>
        <p:spPr>
          <a:xfrm>
            <a:off x="3917843" y="9190129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C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647AEAB-39A5-D9C2-4081-94DCA6C10ECA}"/>
              </a:ext>
            </a:extLst>
          </p:cNvPr>
          <p:cNvSpPr/>
          <p:nvPr/>
        </p:nvSpPr>
        <p:spPr>
          <a:xfrm>
            <a:off x="370469" y="7620345"/>
            <a:ext cx="958826" cy="26161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Before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7F68FBC-D97F-63A6-7850-C3C49F39A07D}"/>
              </a:ext>
            </a:extLst>
          </p:cNvPr>
          <p:cNvSpPr/>
          <p:nvPr/>
        </p:nvSpPr>
        <p:spPr>
          <a:xfrm>
            <a:off x="370469" y="8843980"/>
            <a:ext cx="958826" cy="26161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After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graphicFrame>
        <p:nvGraphicFramePr>
          <p:cNvPr id="30" name="表 9">
            <a:extLst>
              <a:ext uri="{FF2B5EF4-FFF2-40B4-BE49-F238E27FC236}">
                <a16:creationId xmlns:a16="http://schemas.microsoft.com/office/drawing/2014/main" id="{2D71FBA5-F069-7F82-12B1-7F6ADBF5B206}"/>
              </a:ext>
            </a:extLst>
          </p:cNvPr>
          <p:cNvGraphicFramePr>
            <a:graphicFrameLocks noGrp="1"/>
          </p:cNvGraphicFramePr>
          <p:nvPr/>
        </p:nvGraphicFramePr>
        <p:xfrm>
          <a:off x="343402" y="6664088"/>
          <a:ext cx="5002210" cy="6867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4154017237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910229759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491198994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885194170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2166208932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3142143688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1998597631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2279101693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1054716896"/>
                    </a:ext>
                  </a:extLst>
                </a:gridCol>
              </a:tblGrid>
              <a:tr h="22955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1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2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4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5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6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7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8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9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10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42741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Model A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30/30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Line1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#1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B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Line2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#2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C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Line3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#3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D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Line4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#4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E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Line5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#5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F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Line6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#6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G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Line7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#7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H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Line8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#8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J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30/30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Line1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#9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K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30/30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Line1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#10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5A2350AD-0F24-9DFD-0D3D-49D79FB27316}"/>
              </a:ext>
            </a:extLst>
          </p:cNvPr>
          <p:cNvSpPr/>
          <p:nvPr/>
        </p:nvSpPr>
        <p:spPr>
          <a:xfrm>
            <a:off x="3400144" y="8322989"/>
            <a:ext cx="958826" cy="192632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Trigger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ECCB37C3-AF34-2F21-DFC7-44AFF7DB776C}"/>
              </a:ext>
            </a:extLst>
          </p:cNvPr>
          <p:cNvSpPr/>
          <p:nvPr/>
        </p:nvSpPr>
        <p:spPr>
          <a:xfrm>
            <a:off x="4129667" y="8322989"/>
            <a:ext cx="754685" cy="192632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Line 1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34" name="二等辺三角形 33">
            <a:extLst>
              <a:ext uri="{FF2B5EF4-FFF2-40B4-BE49-F238E27FC236}">
                <a16:creationId xmlns:a16="http://schemas.microsoft.com/office/drawing/2014/main" id="{6BE24952-53E2-0DB2-7E4D-973F134D8705}"/>
              </a:ext>
            </a:extLst>
          </p:cNvPr>
          <p:cNvSpPr/>
          <p:nvPr/>
        </p:nvSpPr>
        <p:spPr>
          <a:xfrm flipV="1">
            <a:off x="2420182" y="8294135"/>
            <a:ext cx="1318260" cy="212187"/>
          </a:xfrm>
          <a:prstGeom prst="triangle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E4DF095-AFFA-AD2B-F347-627649B7B9CF}"/>
              </a:ext>
            </a:extLst>
          </p:cNvPr>
          <p:cNvSpPr/>
          <p:nvPr/>
        </p:nvSpPr>
        <p:spPr>
          <a:xfrm>
            <a:off x="4925608" y="8319826"/>
            <a:ext cx="754685" cy="192632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Line 2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7A0735C0-FFA6-C287-BE81-3B123C7ECBD8}"/>
              </a:ext>
            </a:extLst>
          </p:cNvPr>
          <p:cNvSpPr/>
          <p:nvPr/>
        </p:nvSpPr>
        <p:spPr>
          <a:xfrm>
            <a:off x="5721549" y="8319826"/>
            <a:ext cx="754685" cy="192632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Line 5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0452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48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974FAD0D-052B-47D2-9258-02F896129E2B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4-4. Priority determination</a:t>
            </a:r>
          </a:p>
          <a:p>
            <a:r>
              <a:rPr kumimoji="1" lang="en-US" altLang="ja-JP" sz="1100" b="1" dirty="0"/>
              <a:t>4-4-1. Kitting work instructions phase#2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8947098-29DF-552E-12BC-A9DF7BAFA96E}"/>
              </a:ext>
            </a:extLst>
          </p:cNvPr>
          <p:cNvSpPr txBox="1"/>
          <p:nvPr/>
        </p:nvSpPr>
        <p:spPr>
          <a:xfrm>
            <a:off x="370469" y="1275846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3. Notification method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A2FF643-8A64-093D-4532-55B56970D529}"/>
              </a:ext>
            </a:extLst>
          </p:cNvPr>
          <p:cNvSpPr txBox="1"/>
          <p:nvPr/>
        </p:nvSpPr>
        <p:spPr>
          <a:xfrm>
            <a:off x="406400" y="1511924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Step 2 : Select Pattern #3</a:t>
            </a: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E48AA826-0C77-B215-7534-62F2A1837D7B}"/>
              </a:ext>
            </a:extLst>
          </p:cNvPr>
          <p:cNvSpPr/>
          <p:nvPr/>
        </p:nvSpPr>
        <p:spPr>
          <a:xfrm>
            <a:off x="6241048" y="1124395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3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31D86BE-AA2F-8B1E-1496-FA62D7633E09}"/>
              </a:ext>
            </a:extLst>
          </p:cNvPr>
          <p:cNvSpPr/>
          <p:nvPr/>
        </p:nvSpPr>
        <p:spPr>
          <a:xfrm>
            <a:off x="696473" y="3628916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Picking instruction for ST order with trigger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1EF65072-ABCB-3329-A584-BE639BB22B76}"/>
              </a:ext>
            </a:extLst>
          </p:cNvPr>
          <p:cNvCxnSpPr>
            <a:cxnSpLocks/>
            <a:stCxn id="19" idx="4"/>
            <a:endCxn id="20" idx="0"/>
          </p:cNvCxnSpPr>
          <p:nvPr/>
        </p:nvCxnSpPr>
        <p:spPr>
          <a:xfrm flipH="1">
            <a:off x="1300092" y="2236130"/>
            <a:ext cx="1923" cy="108482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楕円 6">
            <a:extLst>
              <a:ext uri="{FF2B5EF4-FFF2-40B4-BE49-F238E27FC236}">
                <a16:creationId xmlns:a16="http://schemas.microsoft.com/office/drawing/2014/main" id="{57E7E72A-119C-F125-6A80-40DC72F5B44C}"/>
              </a:ext>
            </a:extLst>
          </p:cNvPr>
          <p:cNvSpPr/>
          <p:nvPr/>
        </p:nvSpPr>
        <p:spPr>
          <a:xfrm>
            <a:off x="951496" y="6264500"/>
            <a:ext cx="701037" cy="293273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Finish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F7500CA1-A09A-B6E2-5698-17744326B254}"/>
              </a:ext>
            </a:extLst>
          </p:cNvPr>
          <p:cNvSpPr/>
          <p:nvPr/>
        </p:nvSpPr>
        <p:spPr>
          <a:xfrm>
            <a:off x="1881099" y="2435250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70068694-EA07-6111-5BFB-77EEE3DBD5D5}"/>
              </a:ext>
            </a:extLst>
          </p:cNvPr>
          <p:cNvSpPr/>
          <p:nvPr/>
        </p:nvSpPr>
        <p:spPr>
          <a:xfrm>
            <a:off x="1413705" y="2933557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No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EC4BB503-FE2E-91DC-418D-E18FE0A15DA7}"/>
              </a:ext>
            </a:extLst>
          </p:cNvPr>
          <p:cNvSpPr/>
          <p:nvPr/>
        </p:nvSpPr>
        <p:spPr>
          <a:xfrm>
            <a:off x="951496" y="1942857"/>
            <a:ext cx="701037" cy="293273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Start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0" name="フローチャート: 判断 19">
            <a:extLst>
              <a:ext uri="{FF2B5EF4-FFF2-40B4-BE49-F238E27FC236}">
                <a16:creationId xmlns:a16="http://schemas.microsoft.com/office/drawing/2014/main" id="{134E1119-6C84-53AB-4385-213071906D64}"/>
              </a:ext>
            </a:extLst>
          </p:cNvPr>
          <p:cNvSpPr/>
          <p:nvPr/>
        </p:nvSpPr>
        <p:spPr>
          <a:xfrm>
            <a:off x="695572" y="2344612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“Smart watch free Qty”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&lt;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“Receiving trigger”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Yes / No</a:t>
            </a:r>
            <a:endParaRPr kumimoji="1" lang="ja-JP" altLang="en-US" sz="500" dirty="0">
              <a:solidFill>
                <a:schemeClr val="tx1"/>
              </a:solidFill>
            </a:endParaRPr>
          </a:p>
        </p:txBody>
      </p: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9F454784-9E07-25B1-55EE-C189A511E139}"/>
              </a:ext>
            </a:extLst>
          </p:cNvPr>
          <p:cNvCxnSpPr>
            <a:cxnSpLocks/>
            <a:stCxn id="20" idx="2"/>
            <a:endCxn id="4" idx="0"/>
          </p:cNvCxnSpPr>
          <p:nvPr/>
        </p:nvCxnSpPr>
        <p:spPr>
          <a:xfrm>
            <a:off x="1300092" y="2989549"/>
            <a:ext cx="901" cy="639367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9A3DF449-B466-4C95-76EE-7518E0E0409A}"/>
              </a:ext>
            </a:extLst>
          </p:cNvPr>
          <p:cNvCxnSpPr>
            <a:cxnSpLocks/>
            <a:stCxn id="4" idx="2"/>
            <a:endCxn id="7" idx="0"/>
          </p:cNvCxnSpPr>
          <p:nvPr/>
        </p:nvCxnSpPr>
        <p:spPr>
          <a:xfrm>
            <a:off x="1300993" y="4059805"/>
            <a:ext cx="1022" cy="2204695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C08044FA-25DF-D301-294E-3D39D0A0229F}"/>
              </a:ext>
            </a:extLst>
          </p:cNvPr>
          <p:cNvSpPr/>
          <p:nvPr/>
        </p:nvSpPr>
        <p:spPr>
          <a:xfrm>
            <a:off x="2343379" y="3099588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Wait 10 to 30 seconds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*1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40" name="コネクタ: カギ線 39">
            <a:extLst>
              <a:ext uri="{FF2B5EF4-FFF2-40B4-BE49-F238E27FC236}">
                <a16:creationId xmlns:a16="http://schemas.microsoft.com/office/drawing/2014/main" id="{E6F89695-EA83-D6E9-5E93-83851661DF88}"/>
              </a:ext>
            </a:extLst>
          </p:cNvPr>
          <p:cNvCxnSpPr>
            <a:cxnSpLocks/>
            <a:stCxn id="20" idx="3"/>
            <a:endCxn id="23" idx="0"/>
          </p:cNvCxnSpPr>
          <p:nvPr/>
        </p:nvCxnSpPr>
        <p:spPr>
          <a:xfrm>
            <a:off x="1904612" y="2667081"/>
            <a:ext cx="1043287" cy="432507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矢印コネクタ 46">
            <a:extLst>
              <a:ext uri="{FF2B5EF4-FFF2-40B4-BE49-F238E27FC236}">
                <a16:creationId xmlns:a16="http://schemas.microsoft.com/office/drawing/2014/main" id="{D894B41F-0440-2B14-A237-19B1BCAE5D1A}"/>
              </a:ext>
            </a:extLst>
          </p:cNvPr>
          <p:cNvCxnSpPr>
            <a:cxnSpLocks/>
            <a:stCxn id="23" idx="2"/>
            <a:endCxn id="50" idx="0"/>
          </p:cNvCxnSpPr>
          <p:nvPr/>
        </p:nvCxnSpPr>
        <p:spPr>
          <a:xfrm>
            <a:off x="2947899" y="3530477"/>
            <a:ext cx="0" cy="180078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フローチャート: 判断 49">
            <a:extLst>
              <a:ext uri="{FF2B5EF4-FFF2-40B4-BE49-F238E27FC236}">
                <a16:creationId xmlns:a16="http://schemas.microsoft.com/office/drawing/2014/main" id="{518AAB5D-2FDF-1CBA-D7C7-9F35B67D85E9}"/>
              </a:ext>
            </a:extLst>
          </p:cNvPr>
          <p:cNvSpPr/>
          <p:nvPr/>
        </p:nvSpPr>
        <p:spPr>
          <a:xfrm>
            <a:off x="2343379" y="3710555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Is there only one trigger?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Yes / No</a:t>
            </a:r>
            <a:endParaRPr kumimoji="1" lang="ja-JP" altLang="en-US" sz="500" dirty="0">
              <a:solidFill>
                <a:schemeClr val="tx1"/>
              </a:solidFill>
            </a:endParaRPr>
          </a:p>
        </p:txBody>
      </p:sp>
      <p:sp>
        <p:nvSpPr>
          <p:cNvPr id="51" name="フローチャート: 判断 50">
            <a:extLst>
              <a:ext uri="{FF2B5EF4-FFF2-40B4-BE49-F238E27FC236}">
                <a16:creationId xmlns:a16="http://schemas.microsoft.com/office/drawing/2014/main" id="{9FC25DCE-70F9-85A3-F8BA-1F0D9B97B578}"/>
              </a:ext>
            </a:extLst>
          </p:cNvPr>
          <p:cNvSpPr/>
          <p:nvPr/>
        </p:nvSpPr>
        <p:spPr>
          <a:xfrm>
            <a:off x="2343379" y="4563610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Does this item have a short cycle time?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Yes / No</a:t>
            </a:r>
            <a:endParaRPr kumimoji="1" lang="ja-JP" altLang="en-US" sz="500" dirty="0">
              <a:solidFill>
                <a:schemeClr val="tx1"/>
              </a:solidFill>
            </a:endParaRPr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73869CEE-5B3D-F7B4-67BF-64BC57049CEC}"/>
              </a:ext>
            </a:extLst>
          </p:cNvPr>
          <p:cNvSpPr/>
          <p:nvPr/>
        </p:nvSpPr>
        <p:spPr>
          <a:xfrm>
            <a:off x="4471253" y="3817578"/>
            <a:ext cx="1209040" cy="430889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Picking instruction for ST order with trigger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54" name="直線矢印コネクタ 53">
            <a:extLst>
              <a:ext uri="{FF2B5EF4-FFF2-40B4-BE49-F238E27FC236}">
                <a16:creationId xmlns:a16="http://schemas.microsoft.com/office/drawing/2014/main" id="{BCD43A38-5644-DEED-C2CF-F586E4653D26}"/>
              </a:ext>
            </a:extLst>
          </p:cNvPr>
          <p:cNvCxnSpPr>
            <a:cxnSpLocks/>
            <a:stCxn id="50" idx="3"/>
            <a:endCxn id="52" idx="1"/>
          </p:cNvCxnSpPr>
          <p:nvPr/>
        </p:nvCxnSpPr>
        <p:spPr>
          <a:xfrm flipV="1">
            <a:off x="3552419" y="4033023"/>
            <a:ext cx="918834" cy="1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13EBCCF7-DA8B-17C2-6EB6-273FA914F42F}"/>
              </a:ext>
            </a:extLst>
          </p:cNvPr>
          <p:cNvSpPr/>
          <p:nvPr/>
        </p:nvSpPr>
        <p:spPr>
          <a:xfrm>
            <a:off x="3454629" y="3817578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0D6DEAF3-F625-E832-6B75-202849D03FDB}"/>
              </a:ext>
            </a:extLst>
          </p:cNvPr>
          <p:cNvSpPr/>
          <p:nvPr/>
        </p:nvSpPr>
        <p:spPr>
          <a:xfrm>
            <a:off x="3041244" y="4227318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No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cxnSp>
        <p:nvCxnSpPr>
          <p:cNvPr id="58" name="直線矢印コネクタ 57">
            <a:extLst>
              <a:ext uri="{FF2B5EF4-FFF2-40B4-BE49-F238E27FC236}">
                <a16:creationId xmlns:a16="http://schemas.microsoft.com/office/drawing/2014/main" id="{503A98A8-E382-5F71-4433-68540CBC7B2E}"/>
              </a:ext>
            </a:extLst>
          </p:cNvPr>
          <p:cNvCxnSpPr>
            <a:cxnSpLocks/>
            <a:stCxn id="50" idx="2"/>
            <a:endCxn id="51" idx="0"/>
          </p:cNvCxnSpPr>
          <p:nvPr/>
        </p:nvCxnSpPr>
        <p:spPr>
          <a:xfrm>
            <a:off x="2947899" y="4355492"/>
            <a:ext cx="0" cy="208118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77416F5F-973D-BCAF-44FE-215CBC50266E}"/>
              </a:ext>
            </a:extLst>
          </p:cNvPr>
          <p:cNvSpPr/>
          <p:nvPr/>
        </p:nvSpPr>
        <p:spPr>
          <a:xfrm>
            <a:off x="3454629" y="4593666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cxnSp>
        <p:nvCxnSpPr>
          <p:cNvPr id="60" name="直線矢印コネクタ 59">
            <a:extLst>
              <a:ext uri="{FF2B5EF4-FFF2-40B4-BE49-F238E27FC236}">
                <a16:creationId xmlns:a16="http://schemas.microsoft.com/office/drawing/2014/main" id="{97B284E4-4FC4-0B8F-7664-4C3D36A61381}"/>
              </a:ext>
            </a:extLst>
          </p:cNvPr>
          <p:cNvCxnSpPr>
            <a:cxnSpLocks/>
            <a:stCxn id="51" idx="3"/>
            <a:endCxn id="61" idx="1"/>
          </p:cNvCxnSpPr>
          <p:nvPr/>
        </p:nvCxnSpPr>
        <p:spPr>
          <a:xfrm flipV="1">
            <a:off x="3552419" y="4883455"/>
            <a:ext cx="919048" cy="2624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正方形/長方形 60">
            <a:extLst>
              <a:ext uri="{FF2B5EF4-FFF2-40B4-BE49-F238E27FC236}">
                <a16:creationId xmlns:a16="http://schemas.microsoft.com/office/drawing/2014/main" id="{A56E42B0-46FE-0C47-C11D-AADE0F562563}"/>
              </a:ext>
            </a:extLst>
          </p:cNvPr>
          <p:cNvSpPr/>
          <p:nvPr/>
        </p:nvSpPr>
        <p:spPr>
          <a:xfrm>
            <a:off x="4471467" y="4668010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Picking instruction for ST order with trigger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62" name="正方形/長方形 61">
            <a:extLst>
              <a:ext uri="{FF2B5EF4-FFF2-40B4-BE49-F238E27FC236}">
                <a16:creationId xmlns:a16="http://schemas.microsoft.com/office/drawing/2014/main" id="{1BAF333F-CDD8-826F-D425-B5E2C5794391}"/>
              </a:ext>
            </a:extLst>
          </p:cNvPr>
          <p:cNvSpPr/>
          <p:nvPr/>
        </p:nvSpPr>
        <p:spPr>
          <a:xfrm>
            <a:off x="2343379" y="5376396"/>
            <a:ext cx="1209040" cy="29463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Select the Item with the shortest cycle time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63" name="直線矢印コネクタ 62">
            <a:extLst>
              <a:ext uri="{FF2B5EF4-FFF2-40B4-BE49-F238E27FC236}">
                <a16:creationId xmlns:a16="http://schemas.microsoft.com/office/drawing/2014/main" id="{B2EC59C3-EE5C-82EA-77F9-62AEA7DDD50F}"/>
              </a:ext>
            </a:extLst>
          </p:cNvPr>
          <p:cNvCxnSpPr>
            <a:cxnSpLocks/>
            <a:stCxn id="51" idx="2"/>
            <a:endCxn id="62" idx="0"/>
          </p:cNvCxnSpPr>
          <p:nvPr/>
        </p:nvCxnSpPr>
        <p:spPr>
          <a:xfrm>
            <a:off x="2947899" y="5208547"/>
            <a:ext cx="0" cy="167849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正方形/長方形 63">
            <a:extLst>
              <a:ext uri="{FF2B5EF4-FFF2-40B4-BE49-F238E27FC236}">
                <a16:creationId xmlns:a16="http://schemas.microsoft.com/office/drawing/2014/main" id="{0942D073-E363-C402-43FB-132F9DA4AF1C}"/>
              </a:ext>
            </a:extLst>
          </p:cNvPr>
          <p:cNvSpPr/>
          <p:nvPr/>
        </p:nvSpPr>
        <p:spPr>
          <a:xfrm>
            <a:off x="2343379" y="5689093"/>
            <a:ext cx="1209040" cy="29463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Picking instruction for ST order with trigger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65" name="コネクタ: カギ線 64">
            <a:extLst>
              <a:ext uri="{FF2B5EF4-FFF2-40B4-BE49-F238E27FC236}">
                <a16:creationId xmlns:a16="http://schemas.microsoft.com/office/drawing/2014/main" id="{F82C2453-7A05-8728-1679-EB81B28B64E5}"/>
              </a:ext>
            </a:extLst>
          </p:cNvPr>
          <p:cNvCxnSpPr>
            <a:cxnSpLocks/>
            <a:stCxn id="64" idx="2"/>
            <a:endCxn id="7" idx="0"/>
          </p:cNvCxnSpPr>
          <p:nvPr/>
        </p:nvCxnSpPr>
        <p:spPr>
          <a:xfrm rot="5400000">
            <a:off x="1984569" y="5301169"/>
            <a:ext cx="280777" cy="1645884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コネクタ: カギ線 65">
            <a:extLst>
              <a:ext uri="{FF2B5EF4-FFF2-40B4-BE49-F238E27FC236}">
                <a16:creationId xmlns:a16="http://schemas.microsoft.com/office/drawing/2014/main" id="{F0153DD0-1126-28CD-884E-E4EE1E08AD01}"/>
              </a:ext>
            </a:extLst>
          </p:cNvPr>
          <p:cNvCxnSpPr>
            <a:cxnSpLocks/>
            <a:stCxn id="61" idx="3"/>
            <a:endCxn id="7" idx="0"/>
          </p:cNvCxnSpPr>
          <p:nvPr/>
        </p:nvCxnSpPr>
        <p:spPr>
          <a:xfrm flipH="1">
            <a:off x="1302015" y="4883455"/>
            <a:ext cx="4378492" cy="1381045"/>
          </a:xfrm>
          <a:prstGeom prst="bentConnector4">
            <a:avLst>
              <a:gd name="adj1" fmla="val -5221"/>
              <a:gd name="adj2" fmla="val 89802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コネクタ: カギ線 66">
            <a:extLst>
              <a:ext uri="{FF2B5EF4-FFF2-40B4-BE49-F238E27FC236}">
                <a16:creationId xmlns:a16="http://schemas.microsoft.com/office/drawing/2014/main" id="{D4D56E7B-9752-8D4F-82BA-07A586094E7D}"/>
              </a:ext>
            </a:extLst>
          </p:cNvPr>
          <p:cNvCxnSpPr>
            <a:cxnSpLocks/>
            <a:stCxn id="52" idx="3"/>
            <a:endCxn id="7" idx="0"/>
          </p:cNvCxnSpPr>
          <p:nvPr/>
        </p:nvCxnSpPr>
        <p:spPr>
          <a:xfrm flipH="1">
            <a:off x="1302015" y="4033023"/>
            <a:ext cx="4378278" cy="2231477"/>
          </a:xfrm>
          <a:prstGeom prst="bentConnector4">
            <a:avLst>
              <a:gd name="adj1" fmla="val -5221"/>
              <a:gd name="adj2" fmla="val 93755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647AEAB-39A5-D9C2-4081-94DCA6C10ECA}"/>
              </a:ext>
            </a:extLst>
          </p:cNvPr>
          <p:cNvSpPr/>
          <p:nvPr/>
        </p:nvSpPr>
        <p:spPr>
          <a:xfrm>
            <a:off x="370469" y="7620345"/>
            <a:ext cx="958826" cy="26161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Before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7F68FBC-D97F-63A6-7850-C3C49F39A07D}"/>
              </a:ext>
            </a:extLst>
          </p:cNvPr>
          <p:cNvSpPr/>
          <p:nvPr/>
        </p:nvSpPr>
        <p:spPr>
          <a:xfrm>
            <a:off x="370469" y="8843980"/>
            <a:ext cx="958826" cy="26161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After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graphicFrame>
        <p:nvGraphicFramePr>
          <p:cNvPr id="30" name="表 9">
            <a:extLst>
              <a:ext uri="{FF2B5EF4-FFF2-40B4-BE49-F238E27FC236}">
                <a16:creationId xmlns:a16="http://schemas.microsoft.com/office/drawing/2014/main" id="{2D71FBA5-F069-7F82-12B1-7F6ADBF5B206}"/>
              </a:ext>
            </a:extLst>
          </p:cNvPr>
          <p:cNvGraphicFramePr>
            <a:graphicFrameLocks noGrp="1"/>
          </p:cNvGraphicFramePr>
          <p:nvPr/>
        </p:nvGraphicFramePr>
        <p:xfrm>
          <a:off x="343402" y="6664088"/>
          <a:ext cx="5002210" cy="6867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4154017237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910229759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491198994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885194170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2166208932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3142143688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1998597631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2279101693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1054716896"/>
                    </a:ext>
                  </a:extLst>
                </a:gridCol>
              </a:tblGrid>
              <a:tr h="22955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1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2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4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5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6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7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8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9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10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42741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Model A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30/30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Line1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#1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B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Line2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#2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C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Line3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#3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D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Line4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#4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E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Line5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#5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F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Line6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#6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G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Line7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#7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H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Line8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#8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J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30/30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Line1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#9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K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30/30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Line1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#10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5A2350AD-0F24-9DFD-0D3D-49D79FB27316}"/>
              </a:ext>
            </a:extLst>
          </p:cNvPr>
          <p:cNvSpPr/>
          <p:nvPr/>
        </p:nvSpPr>
        <p:spPr>
          <a:xfrm>
            <a:off x="3400144" y="8322989"/>
            <a:ext cx="958826" cy="192632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Trigger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ECCB37C3-AF34-2F21-DFC7-44AFF7DB776C}"/>
              </a:ext>
            </a:extLst>
          </p:cNvPr>
          <p:cNvSpPr/>
          <p:nvPr/>
        </p:nvSpPr>
        <p:spPr>
          <a:xfrm>
            <a:off x="4129667" y="8322989"/>
            <a:ext cx="754685" cy="192632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Line 3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34" name="二等辺三角形 33">
            <a:extLst>
              <a:ext uri="{FF2B5EF4-FFF2-40B4-BE49-F238E27FC236}">
                <a16:creationId xmlns:a16="http://schemas.microsoft.com/office/drawing/2014/main" id="{6BE24952-53E2-0DB2-7E4D-973F134D8705}"/>
              </a:ext>
            </a:extLst>
          </p:cNvPr>
          <p:cNvSpPr/>
          <p:nvPr/>
        </p:nvSpPr>
        <p:spPr>
          <a:xfrm flipV="1">
            <a:off x="2420182" y="8294135"/>
            <a:ext cx="1318260" cy="212187"/>
          </a:xfrm>
          <a:prstGeom prst="triangle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14" name="グラフィックス 13" descr="ユーザー">
            <a:extLst>
              <a:ext uri="{FF2B5EF4-FFF2-40B4-BE49-F238E27FC236}">
                <a16:creationId xmlns:a16="http://schemas.microsoft.com/office/drawing/2014/main" id="{F0C3B661-B2D4-88E7-7006-52741B0B6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74423" y="7426069"/>
            <a:ext cx="586740" cy="586740"/>
          </a:xfrm>
          <a:prstGeom prst="rect">
            <a:avLst/>
          </a:prstGeom>
        </p:spPr>
      </p:pic>
      <p:graphicFrame>
        <p:nvGraphicFramePr>
          <p:cNvPr id="15" name="表 9">
            <a:extLst>
              <a:ext uri="{FF2B5EF4-FFF2-40B4-BE49-F238E27FC236}">
                <a16:creationId xmlns:a16="http://schemas.microsoft.com/office/drawing/2014/main" id="{6690C70A-273E-8C5F-672F-11649D2ECF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7983811"/>
              </p:ext>
            </p:extLst>
          </p:nvPr>
        </p:nvGraphicFramePr>
        <p:xfrm>
          <a:off x="2294951" y="7454865"/>
          <a:ext cx="500221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Model A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30/30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Line1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#1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82594A9-5DA7-6FE2-960F-794AAB3F3DD1}"/>
              </a:ext>
            </a:extLst>
          </p:cNvPr>
          <p:cNvSpPr txBox="1"/>
          <p:nvPr/>
        </p:nvSpPr>
        <p:spPr>
          <a:xfrm>
            <a:off x="1615567" y="7944114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A</a:t>
            </a:r>
          </a:p>
        </p:txBody>
      </p:sp>
      <p:pic>
        <p:nvPicPr>
          <p:cNvPr id="24" name="グラフィックス 23" descr="ユーザー">
            <a:extLst>
              <a:ext uri="{FF2B5EF4-FFF2-40B4-BE49-F238E27FC236}">
                <a16:creationId xmlns:a16="http://schemas.microsoft.com/office/drawing/2014/main" id="{1A575143-8825-7DDC-F755-3484C0A125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0153" y="7433689"/>
            <a:ext cx="586740" cy="586740"/>
          </a:xfrm>
          <a:prstGeom prst="rect">
            <a:avLst/>
          </a:prstGeom>
        </p:spPr>
      </p:pic>
      <p:graphicFrame>
        <p:nvGraphicFramePr>
          <p:cNvPr id="25" name="表 9">
            <a:extLst>
              <a:ext uri="{FF2B5EF4-FFF2-40B4-BE49-F238E27FC236}">
                <a16:creationId xmlns:a16="http://schemas.microsoft.com/office/drawing/2014/main" id="{60F9467F-C2F7-F282-FCCE-18677C951E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8057584"/>
              </p:ext>
            </p:extLst>
          </p:nvPr>
        </p:nvGraphicFramePr>
        <p:xfrm>
          <a:off x="3470681" y="7462485"/>
          <a:ext cx="500221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B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Line2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#2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AE8FC28-23CC-29D3-8115-AE0C34A6116B}"/>
              </a:ext>
            </a:extLst>
          </p:cNvPr>
          <p:cNvSpPr txBox="1"/>
          <p:nvPr/>
        </p:nvSpPr>
        <p:spPr>
          <a:xfrm>
            <a:off x="2795172" y="7957387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B</a:t>
            </a:r>
          </a:p>
        </p:txBody>
      </p:sp>
      <p:pic>
        <p:nvPicPr>
          <p:cNvPr id="27" name="グラフィックス 26" descr="ユーザー">
            <a:extLst>
              <a:ext uri="{FF2B5EF4-FFF2-40B4-BE49-F238E27FC236}">
                <a16:creationId xmlns:a16="http://schemas.microsoft.com/office/drawing/2014/main" id="{F1AF5B7F-C550-9108-FD9C-A69A78A3BF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65600" y="7436637"/>
            <a:ext cx="586740" cy="586740"/>
          </a:xfrm>
          <a:prstGeom prst="rect">
            <a:avLst/>
          </a:prstGeom>
        </p:spPr>
      </p:pic>
      <p:graphicFrame>
        <p:nvGraphicFramePr>
          <p:cNvPr id="28" name="表 9">
            <a:extLst>
              <a:ext uri="{FF2B5EF4-FFF2-40B4-BE49-F238E27FC236}">
                <a16:creationId xmlns:a16="http://schemas.microsoft.com/office/drawing/2014/main" id="{0588326F-31E2-9F1B-8B19-4C02BE75A0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8995037"/>
              </p:ext>
            </p:extLst>
          </p:nvPr>
        </p:nvGraphicFramePr>
        <p:xfrm>
          <a:off x="4686128" y="7465433"/>
          <a:ext cx="500221" cy="639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69B49D8-7438-54EF-645F-23D49934E05C}"/>
              </a:ext>
            </a:extLst>
          </p:cNvPr>
          <p:cNvSpPr txBox="1"/>
          <p:nvPr/>
        </p:nvSpPr>
        <p:spPr>
          <a:xfrm>
            <a:off x="4010619" y="7960335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C</a:t>
            </a:r>
          </a:p>
        </p:txBody>
      </p:sp>
      <p:pic>
        <p:nvPicPr>
          <p:cNvPr id="31" name="グラフィックス 30" descr="ユーザー">
            <a:extLst>
              <a:ext uri="{FF2B5EF4-FFF2-40B4-BE49-F238E27FC236}">
                <a16:creationId xmlns:a16="http://schemas.microsoft.com/office/drawing/2014/main" id="{20C7102F-F6E5-F0BB-DFE8-ECED0DBD4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11389" y="8631317"/>
            <a:ext cx="586740" cy="586740"/>
          </a:xfrm>
          <a:prstGeom prst="rect">
            <a:avLst/>
          </a:prstGeom>
        </p:spPr>
      </p:pic>
      <p:graphicFrame>
        <p:nvGraphicFramePr>
          <p:cNvPr id="35" name="表 9">
            <a:extLst>
              <a:ext uri="{FF2B5EF4-FFF2-40B4-BE49-F238E27FC236}">
                <a16:creationId xmlns:a16="http://schemas.microsoft.com/office/drawing/2014/main" id="{F0EACD2D-9E35-4CD3-F525-AFC737A25D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6218557"/>
              </p:ext>
            </p:extLst>
          </p:nvPr>
        </p:nvGraphicFramePr>
        <p:xfrm>
          <a:off x="2331917" y="8660113"/>
          <a:ext cx="500221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Model A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30/30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Line1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#1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020A38EE-68CD-36BE-9148-97FB70A9D563}"/>
              </a:ext>
            </a:extLst>
          </p:cNvPr>
          <p:cNvSpPr txBox="1"/>
          <p:nvPr/>
        </p:nvSpPr>
        <p:spPr>
          <a:xfrm>
            <a:off x="1652533" y="9149362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A</a:t>
            </a:r>
          </a:p>
        </p:txBody>
      </p:sp>
      <p:pic>
        <p:nvPicPr>
          <p:cNvPr id="37" name="グラフィックス 36" descr="ユーザー">
            <a:extLst>
              <a:ext uri="{FF2B5EF4-FFF2-40B4-BE49-F238E27FC236}">
                <a16:creationId xmlns:a16="http://schemas.microsoft.com/office/drawing/2014/main" id="{7C2C3117-715B-156B-D0DF-A5DA66B4E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87119" y="8638937"/>
            <a:ext cx="586740" cy="586740"/>
          </a:xfrm>
          <a:prstGeom prst="rect">
            <a:avLst/>
          </a:prstGeom>
        </p:spPr>
      </p:pic>
      <p:graphicFrame>
        <p:nvGraphicFramePr>
          <p:cNvPr id="38" name="表 9">
            <a:extLst>
              <a:ext uri="{FF2B5EF4-FFF2-40B4-BE49-F238E27FC236}">
                <a16:creationId xmlns:a16="http://schemas.microsoft.com/office/drawing/2014/main" id="{36D52143-57D1-0291-576F-DE414D724E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0566337"/>
              </p:ext>
            </p:extLst>
          </p:nvPr>
        </p:nvGraphicFramePr>
        <p:xfrm>
          <a:off x="3507647" y="8667733"/>
          <a:ext cx="500221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B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Line2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#2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E5C135D3-64CE-14E5-CAB7-062691744542}"/>
              </a:ext>
            </a:extLst>
          </p:cNvPr>
          <p:cNvSpPr txBox="1"/>
          <p:nvPr/>
        </p:nvSpPr>
        <p:spPr>
          <a:xfrm>
            <a:off x="2832138" y="9162635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B</a:t>
            </a:r>
          </a:p>
        </p:txBody>
      </p:sp>
      <p:pic>
        <p:nvPicPr>
          <p:cNvPr id="41" name="グラフィックス 40" descr="ユーザー">
            <a:extLst>
              <a:ext uri="{FF2B5EF4-FFF2-40B4-BE49-F238E27FC236}">
                <a16:creationId xmlns:a16="http://schemas.microsoft.com/office/drawing/2014/main" id="{5AE3B381-2F33-45BF-F5C3-7013E148A3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02566" y="8641885"/>
            <a:ext cx="586740" cy="586740"/>
          </a:xfrm>
          <a:prstGeom prst="rect">
            <a:avLst/>
          </a:prstGeom>
        </p:spPr>
      </p:pic>
      <p:graphicFrame>
        <p:nvGraphicFramePr>
          <p:cNvPr id="42" name="表 9">
            <a:extLst>
              <a:ext uri="{FF2B5EF4-FFF2-40B4-BE49-F238E27FC236}">
                <a16:creationId xmlns:a16="http://schemas.microsoft.com/office/drawing/2014/main" id="{C1E27457-99D9-2237-2C30-570C7F96AE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1422657"/>
              </p:ext>
            </p:extLst>
          </p:nvPr>
        </p:nvGraphicFramePr>
        <p:xfrm>
          <a:off x="4723094" y="8670681"/>
          <a:ext cx="500221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C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Line3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#3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38EB96B6-DB65-75E4-2E3E-E1D418EF70BB}"/>
              </a:ext>
            </a:extLst>
          </p:cNvPr>
          <p:cNvSpPr txBox="1"/>
          <p:nvPr/>
        </p:nvSpPr>
        <p:spPr>
          <a:xfrm>
            <a:off x="4047585" y="9165583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C</a:t>
            </a:r>
          </a:p>
        </p:txBody>
      </p:sp>
    </p:spTree>
    <p:extLst>
      <p:ext uri="{BB962C8B-B14F-4D97-AF65-F5344CB8AC3E}">
        <p14:creationId xmlns:p14="http://schemas.microsoft.com/office/powerpoint/2010/main" val="28799138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49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974FAD0D-052B-47D2-9258-02F896129E2B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4-4. Priority determination</a:t>
            </a:r>
          </a:p>
          <a:p>
            <a:r>
              <a:rPr kumimoji="1" lang="en-US" altLang="ja-JP" sz="1100" b="1" dirty="0"/>
              <a:t>4-4-1. Kitting work instructions phase#2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8947098-29DF-552E-12BC-A9DF7BAFA96E}"/>
              </a:ext>
            </a:extLst>
          </p:cNvPr>
          <p:cNvSpPr txBox="1"/>
          <p:nvPr/>
        </p:nvSpPr>
        <p:spPr>
          <a:xfrm>
            <a:off x="370469" y="1275846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3. Notification method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A2FF643-8A64-093D-4532-55B56970D529}"/>
              </a:ext>
            </a:extLst>
          </p:cNvPr>
          <p:cNvSpPr txBox="1"/>
          <p:nvPr/>
        </p:nvSpPr>
        <p:spPr>
          <a:xfrm>
            <a:off x="406400" y="1511924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Step 2 : Select Pattern #4</a:t>
            </a: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E48AA826-0C77-B215-7534-62F2A1837D7B}"/>
              </a:ext>
            </a:extLst>
          </p:cNvPr>
          <p:cNvSpPr/>
          <p:nvPr/>
        </p:nvSpPr>
        <p:spPr>
          <a:xfrm>
            <a:off x="6241048" y="1124395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3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31D86BE-AA2F-8B1E-1496-FA62D7633E09}"/>
              </a:ext>
            </a:extLst>
          </p:cNvPr>
          <p:cNvSpPr/>
          <p:nvPr/>
        </p:nvSpPr>
        <p:spPr>
          <a:xfrm>
            <a:off x="696473" y="3628916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Picking instruction for ST order with trigger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1EF65072-ABCB-3329-A584-BE639BB22B76}"/>
              </a:ext>
            </a:extLst>
          </p:cNvPr>
          <p:cNvCxnSpPr>
            <a:cxnSpLocks/>
            <a:stCxn id="19" idx="4"/>
            <a:endCxn id="20" idx="0"/>
          </p:cNvCxnSpPr>
          <p:nvPr/>
        </p:nvCxnSpPr>
        <p:spPr>
          <a:xfrm flipH="1">
            <a:off x="1300092" y="2236130"/>
            <a:ext cx="1923" cy="108482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楕円 6">
            <a:extLst>
              <a:ext uri="{FF2B5EF4-FFF2-40B4-BE49-F238E27FC236}">
                <a16:creationId xmlns:a16="http://schemas.microsoft.com/office/drawing/2014/main" id="{57E7E72A-119C-F125-6A80-40DC72F5B44C}"/>
              </a:ext>
            </a:extLst>
          </p:cNvPr>
          <p:cNvSpPr/>
          <p:nvPr/>
        </p:nvSpPr>
        <p:spPr>
          <a:xfrm>
            <a:off x="951496" y="6264500"/>
            <a:ext cx="701037" cy="293273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Finish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F7500CA1-A09A-B6E2-5698-17744326B254}"/>
              </a:ext>
            </a:extLst>
          </p:cNvPr>
          <p:cNvSpPr/>
          <p:nvPr/>
        </p:nvSpPr>
        <p:spPr>
          <a:xfrm>
            <a:off x="1881099" y="2435250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70068694-EA07-6111-5BFB-77EEE3DBD5D5}"/>
              </a:ext>
            </a:extLst>
          </p:cNvPr>
          <p:cNvSpPr/>
          <p:nvPr/>
        </p:nvSpPr>
        <p:spPr>
          <a:xfrm>
            <a:off x="1413705" y="2933557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No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EC4BB503-FE2E-91DC-418D-E18FE0A15DA7}"/>
              </a:ext>
            </a:extLst>
          </p:cNvPr>
          <p:cNvSpPr/>
          <p:nvPr/>
        </p:nvSpPr>
        <p:spPr>
          <a:xfrm>
            <a:off x="951496" y="1942857"/>
            <a:ext cx="701037" cy="293273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Start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0" name="フローチャート: 判断 19">
            <a:extLst>
              <a:ext uri="{FF2B5EF4-FFF2-40B4-BE49-F238E27FC236}">
                <a16:creationId xmlns:a16="http://schemas.microsoft.com/office/drawing/2014/main" id="{134E1119-6C84-53AB-4385-213071906D64}"/>
              </a:ext>
            </a:extLst>
          </p:cNvPr>
          <p:cNvSpPr/>
          <p:nvPr/>
        </p:nvSpPr>
        <p:spPr>
          <a:xfrm>
            <a:off x="695572" y="2344612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“Smart watch free Qty”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&lt;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“Receiving trigger”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Yes / No</a:t>
            </a:r>
            <a:endParaRPr kumimoji="1" lang="ja-JP" altLang="en-US" sz="500" dirty="0">
              <a:solidFill>
                <a:schemeClr val="tx1"/>
              </a:solidFill>
            </a:endParaRPr>
          </a:p>
        </p:txBody>
      </p: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9F454784-9E07-25B1-55EE-C189A511E139}"/>
              </a:ext>
            </a:extLst>
          </p:cNvPr>
          <p:cNvCxnSpPr>
            <a:cxnSpLocks/>
            <a:stCxn id="20" idx="2"/>
            <a:endCxn id="4" idx="0"/>
          </p:cNvCxnSpPr>
          <p:nvPr/>
        </p:nvCxnSpPr>
        <p:spPr>
          <a:xfrm>
            <a:off x="1300092" y="2989549"/>
            <a:ext cx="901" cy="639367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9A3DF449-B466-4C95-76EE-7518E0E0409A}"/>
              </a:ext>
            </a:extLst>
          </p:cNvPr>
          <p:cNvCxnSpPr>
            <a:cxnSpLocks/>
            <a:stCxn id="4" idx="2"/>
            <a:endCxn id="7" idx="0"/>
          </p:cNvCxnSpPr>
          <p:nvPr/>
        </p:nvCxnSpPr>
        <p:spPr>
          <a:xfrm>
            <a:off x="1300993" y="4059805"/>
            <a:ext cx="1022" cy="2204695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C08044FA-25DF-D301-294E-3D39D0A0229F}"/>
              </a:ext>
            </a:extLst>
          </p:cNvPr>
          <p:cNvSpPr/>
          <p:nvPr/>
        </p:nvSpPr>
        <p:spPr>
          <a:xfrm>
            <a:off x="2343379" y="3099588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Wait 10 to 30 seconds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*1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40" name="コネクタ: カギ線 39">
            <a:extLst>
              <a:ext uri="{FF2B5EF4-FFF2-40B4-BE49-F238E27FC236}">
                <a16:creationId xmlns:a16="http://schemas.microsoft.com/office/drawing/2014/main" id="{E6F89695-EA83-D6E9-5E93-83851661DF88}"/>
              </a:ext>
            </a:extLst>
          </p:cNvPr>
          <p:cNvCxnSpPr>
            <a:cxnSpLocks/>
            <a:stCxn id="20" idx="3"/>
            <a:endCxn id="23" idx="0"/>
          </p:cNvCxnSpPr>
          <p:nvPr/>
        </p:nvCxnSpPr>
        <p:spPr>
          <a:xfrm>
            <a:off x="1904612" y="2667081"/>
            <a:ext cx="1043287" cy="432507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矢印コネクタ 46">
            <a:extLst>
              <a:ext uri="{FF2B5EF4-FFF2-40B4-BE49-F238E27FC236}">
                <a16:creationId xmlns:a16="http://schemas.microsoft.com/office/drawing/2014/main" id="{D894B41F-0440-2B14-A237-19B1BCAE5D1A}"/>
              </a:ext>
            </a:extLst>
          </p:cNvPr>
          <p:cNvCxnSpPr>
            <a:cxnSpLocks/>
            <a:stCxn id="23" idx="2"/>
            <a:endCxn id="50" idx="0"/>
          </p:cNvCxnSpPr>
          <p:nvPr/>
        </p:nvCxnSpPr>
        <p:spPr>
          <a:xfrm>
            <a:off x="2947899" y="3530477"/>
            <a:ext cx="0" cy="180078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フローチャート: 判断 49">
            <a:extLst>
              <a:ext uri="{FF2B5EF4-FFF2-40B4-BE49-F238E27FC236}">
                <a16:creationId xmlns:a16="http://schemas.microsoft.com/office/drawing/2014/main" id="{518AAB5D-2FDF-1CBA-D7C7-9F35B67D85E9}"/>
              </a:ext>
            </a:extLst>
          </p:cNvPr>
          <p:cNvSpPr/>
          <p:nvPr/>
        </p:nvSpPr>
        <p:spPr>
          <a:xfrm>
            <a:off x="2343379" y="3710555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Is there only one trigger?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Yes / No</a:t>
            </a:r>
            <a:endParaRPr kumimoji="1" lang="ja-JP" altLang="en-US" sz="500" dirty="0">
              <a:solidFill>
                <a:schemeClr val="tx1"/>
              </a:solidFill>
            </a:endParaRPr>
          </a:p>
        </p:txBody>
      </p:sp>
      <p:sp>
        <p:nvSpPr>
          <p:cNvPr id="51" name="フローチャート: 判断 50">
            <a:extLst>
              <a:ext uri="{FF2B5EF4-FFF2-40B4-BE49-F238E27FC236}">
                <a16:creationId xmlns:a16="http://schemas.microsoft.com/office/drawing/2014/main" id="{9FC25DCE-70F9-85A3-F8BA-1F0D9B97B578}"/>
              </a:ext>
            </a:extLst>
          </p:cNvPr>
          <p:cNvSpPr/>
          <p:nvPr/>
        </p:nvSpPr>
        <p:spPr>
          <a:xfrm>
            <a:off x="2343379" y="4563610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Does this item have a short cycle time?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Yes / No</a:t>
            </a:r>
            <a:endParaRPr kumimoji="1" lang="ja-JP" altLang="en-US" sz="500" dirty="0">
              <a:solidFill>
                <a:schemeClr val="tx1"/>
              </a:solidFill>
            </a:endParaRPr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73869CEE-5B3D-F7B4-67BF-64BC57049CEC}"/>
              </a:ext>
            </a:extLst>
          </p:cNvPr>
          <p:cNvSpPr/>
          <p:nvPr/>
        </p:nvSpPr>
        <p:spPr>
          <a:xfrm>
            <a:off x="4471253" y="3817578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Picking instruction for ST order with trigger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54" name="直線矢印コネクタ 53">
            <a:extLst>
              <a:ext uri="{FF2B5EF4-FFF2-40B4-BE49-F238E27FC236}">
                <a16:creationId xmlns:a16="http://schemas.microsoft.com/office/drawing/2014/main" id="{BCD43A38-5644-DEED-C2CF-F586E4653D26}"/>
              </a:ext>
            </a:extLst>
          </p:cNvPr>
          <p:cNvCxnSpPr>
            <a:cxnSpLocks/>
            <a:stCxn id="50" idx="3"/>
            <a:endCxn id="52" idx="1"/>
          </p:cNvCxnSpPr>
          <p:nvPr/>
        </p:nvCxnSpPr>
        <p:spPr>
          <a:xfrm flipV="1">
            <a:off x="3552419" y="4033023"/>
            <a:ext cx="918834" cy="1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13EBCCF7-DA8B-17C2-6EB6-273FA914F42F}"/>
              </a:ext>
            </a:extLst>
          </p:cNvPr>
          <p:cNvSpPr/>
          <p:nvPr/>
        </p:nvSpPr>
        <p:spPr>
          <a:xfrm>
            <a:off x="3454629" y="3817578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0D6DEAF3-F625-E832-6B75-202849D03FDB}"/>
              </a:ext>
            </a:extLst>
          </p:cNvPr>
          <p:cNvSpPr/>
          <p:nvPr/>
        </p:nvSpPr>
        <p:spPr>
          <a:xfrm>
            <a:off x="3041244" y="4227318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No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cxnSp>
        <p:nvCxnSpPr>
          <p:cNvPr id="58" name="直線矢印コネクタ 57">
            <a:extLst>
              <a:ext uri="{FF2B5EF4-FFF2-40B4-BE49-F238E27FC236}">
                <a16:creationId xmlns:a16="http://schemas.microsoft.com/office/drawing/2014/main" id="{503A98A8-E382-5F71-4433-68540CBC7B2E}"/>
              </a:ext>
            </a:extLst>
          </p:cNvPr>
          <p:cNvCxnSpPr>
            <a:cxnSpLocks/>
            <a:stCxn id="50" idx="2"/>
            <a:endCxn id="51" idx="0"/>
          </p:cNvCxnSpPr>
          <p:nvPr/>
        </p:nvCxnSpPr>
        <p:spPr>
          <a:xfrm>
            <a:off x="2947899" y="4355492"/>
            <a:ext cx="0" cy="208118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77416F5F-973D-BCAF-44FE-215CBC50266E}"/>
              </a:ext>
            </a:extLst>
          </p:cNvPr>
          <p:cNvSpPr/>
          <p:nvPr/>
        </p:nvSpPr>
        <p:spPr>
          <a:xfrm>
            <a:off x="3454629" y="4593666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cxnSp>
        <p:nvCxnSpPr>
          <p:cNvPr id="60" name="直線矢印コネクタ 59">
            <a:extLst>
              <a:ext uri="{FF2B5EF4-FFF2-40B4-BE49-F238E27FC236}">
                <a16:creationId xmlns:a16="http://schemas.microsoft.com/office/drawing/2014/main" id="{97B284E4-4FC4-0B8F-7664-4C3D36A61381}"/>
              </a:ext>
            </a:extLst>
          </p:cNvPr>
          <p:cNvCxnSpPr>
            <a:cxnSpLocks/>
            <a:stCxn id="51" idx="3"/>
            <a:endCxn id="61" idx="1"/>
          </p:cNvCxnSpPr>
          <p:nvPr/>
        </p:nvCxnSpPr>
        <p:spPr>
          <a:xfrm flipV="1">
            <a:off x="3552419" y="4883455"/>
            <a:ext cx="919048" cy="2624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正方形/長方形 60">
            <a:extLst>
              <a:ext uri="{FF2B5EF4-FFF2-40B4-BE49-F238E27FC236}">
                <a16:creationId xmlns:a16="http://schemas.microsoft.com/office/drawing/2014/main" id="{A56E42B0-46FE-0C47-C11D-AADE0F562563}"/>
              </a:ext>
            </a:extLst>
          </p:cNvPr>
          <p:cNvSpPr/>
          <p:nvPr/>
        </p:nvSpPr>
        <p:spPr>
          <a:xfrm>
            <a:off x="4471467" y="4668010"/>
            <a:ext cx="1209040" cy="430889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Picking instruction for ST order with trigger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62" name="正方形/長方形 61">
            <a:extLst>
              <a:ext uri="{FF2B5EF4-FFF2-40B4-BE49-F238E27FC236}">
                <a16:creationId xmlns:a16="http://schemas.microsoft.com/office/drawing/2014/main" id="{1BAF333F-CDD8-826F-D425-B5E2C5794391}"/>
              </a:ext>
            </a:extLst>
          </p:cNvPr>
          <p:cNvSpPr/>
          <p:nvPr/>
        </p:nvSpPr>
        <p:spPr>
          <a:xfrm>
            <a:off x="2343379" y="5376396"/>
            <a:ext cx="1209040" cy="29463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Select the Item with the shortest cycle time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63" name="直線矢印コネクタ 62">
            <a:extLst>
              <a:ext uri="{FF2B5EF4-FFF2-40B4-BE49-F238E27FC236}">
                <a16:creationId xmlns:a16="http://schemas.microsoft.com/office/drawing/2014/main" id="{B2EC59C3-EE5C-82EA-77F9-62AEA7DDD50F}"/>
              </a:ext>
            </a:extLst>
          </p:cNvPr>
          <p:cNvCxnSpPr>
            <a:cxnSpLocks/>
            <a:stCxn id="51" idx="2"/>
            <a:endCxn id="62" idx="0"/>
          </p:cNvCxnSpPr>
          <p:nvPr/>
        </p:nvCxnSpPr>
        <p:spPr>
          <a:xfrm>
            <a:off x="2947899" y="5208547"/>
            <a:ext cx="0" cy="167849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正方形/長方形 63">
            <a:extLst>
              <a:ext uri="{FF2B5EF4-FFF2-40B4-BE49-F238E27FC236}">
                <a16:creationId xmlns:a16="http://schemas.microsoft.com/office/drawing/2014/main" id="{0942D073-E363-C402-43FB-132F9DA4AF1C}"/>
              </a:ext>
            </a:extLst>
          </p:cNvPr>
          <p:cNvSpPr/>
          <p:nvPr/>
        </p:nvSpPr>
        <p:spPr>
          <a:xfrm>
            <a:off x="2343379" y="5689093"/>
            <a:ext cx="1209040" cy="29463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Picking instruction for ST order with trigger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65" name="コネクタ: カギ線 64">
            <a:extLst>
              <a:ext uri="{FF2B5EF4-FFF2-40B4-BE49-F238E27FC236}">
                <a16:creationId xmlns:a16="http://schemas.microsoft.com/office/drawing/2014/main" id="{F82C2453-7A05-8728-1679-EB81B28B64E5}"/>
              </a:ext>
            </a:extLst>
          </p:cNvPr>
          <p:cNvCxnSpPr>
            <a:cxnSpLocks/>
            <a:stCxn id="64" idx="2"/>
            <a:endCxn id="7" idx="0"/>
          </p:cNvCxnSpPr>
          <p:nvPr/>
        </p:nvCxnSpPr>
        <p:spPr>
          <a:xfrm rot="5400000">
            <a:off x="1984569" y="5301169"/>
            <a:ext cx="280777" cy="1645884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コネクタ: カギ線 65">
            <a:extLst>
              <a:ext uri="{FF2B5EF4-FFF2-40B4-BE49-F238E27FC236}">
                <a16:creationId xmlns:a16="http://schemas.microsoft.com/office/drawing/2014/main" id="{F0153DD0-1126-28CD-884E-E4EE1E08AD01}"/>
              </a:ext>
            </a:extLst>
          </p:cNvPr>
          <p:cNvCxnSpPr>
            <a:cxnSpLocks/>
            <a:stCxn id="61" idx="3"/>
            <a:endCxn id="7" idx="0"/>
          </p:cNvCxnSpPr>
          <p:nvPr/>
        </p:nvCxnSpPr>
        <p:spPr>
          <a:xfrm flipH="1">
            <a:off x="1302015" y="4883455"/>
            <a:ext cx="4378492" cy="1381045"/>
          </a:xfrm>
          <a:prstGeom prst="bentConnector4">
            <a:avLst>
              <a:gd name="adj1" fmla="val -5221"/>
              <a:gd name="adj2" fmla="val 89802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コネクタ: カギ線 66">
            <a:extLst>
              <a:ext uri="{FF2B5EF4-FFF2-40B4-BE49-F238E27FC236}">
                <a16:creationId xmlns:a16="http://schemas.microsoft.com/office/drawing/2014/main" id="{D4D56E7B-9752-8D4F-82BA-07A586094E7D}"/>
              </a:ext>
            </a:extLst>
          </p:cNvPr>
          <p:cNvCxnSpPr>
            <a:cxnSpLocks/>
            <a:stCxn id="52" idx="3"/>
            <a:endCxn id="7" idx="0"/>
          </p:cNvCxnSpPr>
          <p:nvPr/>
        </p:nvCxnSpPr>
        <p:spPr>
          <a:xfrm flipH="1">
            <a:off x="1302015" y="4033023"/>
            <a:ext cx="4378278" cy="2231477"/>
          </a:xfrm>
          <a:prstGeom prst="bentConnector4">
            <a:avLst>
              <a:gd name="adj1" fmla="val -5221"/>
              <a:gd name="adj2" fmla="val 93755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647AEAB-39A5-D9C2-4081-94DCA6C10ECA}"/>
              </a:ext>
            </a:extLst>
          </p:cNvPr>
          <p:cNvSpPr/>
          <p:nvPr/>
        </p:nvSpPr>
        <p:spPr>
          <a:xfrm>
            <a:off x="370469" y="7620345"/>
            <a:ext cx="958826" cy="26161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Before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7F68FBC-D97F-63A6-7850-C3C49F39A07D}"/>
              </a:ext>
            </a:extLst>
          </p:cNvPr>
          <p:cNvSpPr/>
          <p:nvPr/>
        </p:nvSpPr>
        <p:spPr>
          <a:xfrm>
            <a:off x="370469" y="8843980"/>
            <a:ext cx="958826" cy="26161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After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graphicFrame>
        <p:nvGraphicFramePr>
          <p:cNvPr id="30" name="表 9">
            <a:extLst>
              <a:ext uri="{FF2B5EF4-FFF2-40B4-BE49-F238E27FC236}">
                <a16:creationId xmlns:a16="http://schemas.microsoft.com/office/drawing/2014/main" id="{2D71FBA5-F069-7F82-12B1-7F6ADBF5B206}"/>
              </a:ext>
            </a:extLst>
          </p:cNvPr>
          <p:cNvGraphicFramePr>
            <a:graphicFrameLocks noGrp="1"/>
          </p:cNvGraphicFramePr>
          <p:nvPr/>
        </p:nvGraphicFramePr>
        <p:xfrm>
          <a:off x="343402" y="6664088"/>
          <a:ext cx="5002210" cy="6867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4154017237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910229759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491198994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885194170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2166208932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3142143688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1998597631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2279101693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1054716896"/>
                    </a:ext>
                  </a:extLst>
                </a:gridCol>
              </a:tblGrid>
              <a:tr h="22955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1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2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4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5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6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7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8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9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10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42741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Model A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30/30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Line1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#1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B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Line2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#2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C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Line3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#3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D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Line4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#4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E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Line5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#5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F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Line6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#6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G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Line7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#7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H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Line8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#8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J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30/30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Line1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#9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K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30/30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Line1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#10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5A2350AD-0F24-9DFD-0D3D-49D79FB27316}"/>
              </a:ext>
            </a:extLst>
          </p:cNvPr>
          <p:cNvSpPr/>
          <p:nvPr/>
        </p:nvSpPr>
        <p:spPr>
          <a:xfrm>
            <a:off x="3400144" y="8322989"/>
            <a:ext cx="958826" cy="192632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Trigger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ECCB37C3-AF34-2F21-DFC7-44AFF7DB776C}"/>
              </a:ext>
            </a:extLst>
          </p:cNvPr>
          <p:cNvSpPr/>
          <p:nvPr/>
        </p:nvSpPr>
        <p:spPr>
          <a:xfrm>
            <a:off x="4129667" y="8322989"/>
            <a:ext cx="754685" cy="192632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Line 3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34" name="二等辺三角形 33">
            <a:extLst>
              <a:ext uri="{FF2B5EF4-FFF2-40B4-BE49-F238E27FC236}">
                <a16:creationId xmlns:a16="http://schemas.microsoft.com/office/drawing/2014/main" id="{6BE24952-53E2-0DB2-7E4D-973F134D8705}"/>
              </a:ext>
            </a:extLst>
          </p:cNvPr>
          <p:cNvSpPr/>
          <p:nvPr/>
        </p:nvSpPr>
        <p:spPr>
          <a:xfrm flipV="1">
            <a:off x="2420182" y="8294135"/>
            <a:ext cx="1318260" cy="212187"/>
          </a:xfrm>
          <a:prstGeom prst="triangle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14" name="グラフィックス 13" descr="ユーザー">
            <a:extLst>
              <a:ext uri="{FF2B5EF4-FFF2-40B4-BE49-F238E27FC236}">
                <a16:creationId xmlns:a16="http://schemas.microsoft.com/office/drawing/2014/main" id="{F0C3B661-B2D4-88E7-7006-52741B0B6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74423" y="7426069"/>
            <a:ext cx="586740" cy="586740"/>
          </a:xfrm>
          <a:prstGeom prst="rect">
            <a:avLst/>
          </a:prstGeom>
        </p:spPr>
      </p:pic>
      <p:graphicFrame>
        <p:nvGraphicFramePr>
          <p:cNvPr id="15" name="表 9">
            <a:extLst>
              <a:ext uri="{FF2B5EF4-FFF2-40B4-BE49-F238E27FC236}">
                <a16:creationId xmlns:a16="http://schemas.microsoft.com/office/drawing/2014/main" id="{6690C70A-273E-8C5F-672F-11649D2ECFD9}"/>
              </a:ext>
            </a:extLst>
          </p:cNvPr>
          <p:cNvGraphicFramePr>
            <a:graphicFrameLocks noGrp="1"/>
          </p:cNvGraphicFramePr>
          <p:nvPr/>
        </p:nvGraphicFramePr>
        <p:xfrm>
          <a:off x="2294951" y="7454865"/>
          <a:ext cx="500221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Model A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30/30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Line1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#1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82594A9-5DA7-6FE2-960F-794AAB3F3DD1}"/>
              </a:ext>
            </a:extLst>
          </p:cNvPr>
          <p:cNvSpPr txBox="1"/>
          <p:nvPr/>
        </p:nvSpPr>
        <p:spPr>
          <a:xfrm>
            <a:off x="1615567" y="7944114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A</a:t>
            </a:r>
          </a:p>
        </p:txBody>
      </p:sp>
      <p:pic>
        <p:nvPicPr>
          <p:cNvPr id="24" name="グラフィックス 23" descr="ユーザー">
            <a:extLst>
              <a:ext uri="{FF2B5EF4-FFF2-40B4-BE49-F238E27FC236}">
                <a16:creationId xmlns:a16="http://schemas.microsoft.com/office/drawing/2014/main" id="{1A575143-8825-7DDC-F755-3484C0A125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0153" y="7433689"/>
            <a:ext cx="586740" cy="586740"/>
          </a:xfrm>
          <a:prstGeom prst="rect">
            <a:avLst/>
          </a:prstGeom>
        </p:spPr>
      </p:pic>
      <p:graphicFrame>
        <p:nvGraphicFramePr>
          <p:cNvPr id="25" name="表 9">
            <a:extLst>
              <a:ext uri="{FF2B5EF4-FFF2-40B4-BE49-F238E27FC236}">
                <a16:creationId xmlns:a16="http://schemas.microsoft.com/office/drawing/2014/main" id="{60F9467F-C2F7-F282-FCCE-18677C951EBC}"/>
              </a:ext>
            </a:extLst>
          </p:cNvPr>
          <p:cNvGraphicFramePr>
            <a:graphicFrameLocks noGrp="1"/>
          </p:cNvGraphicFramePr>
          <p:nvPr/>
        </p:nvGraphicFramePr>
        <p:xfrm>
          <a:off x="3470681" y="7462485"/>
          <a:ext cx="500221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B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Line2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#2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AE8FC28-23CC-29D3-8115-AE0C34A6116B}"/>
              </a:ext>
            </a:extLst>
          </p:cNvPr>
          <p:cNvSpPr txBox="1"/>
          <p:nvPr/>
        </p:nvSpPr>
        <p:spPr>
          <a:xfrm>
            <a:off x="2795172" y="7957387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B</a:t>
            </a:r>
          </a:p>
        </p:txBody>
      </p:sp>
      <p:pic>
        <p:nvPicPr>
          <p:cNvPr id="27" name="グラフィックス 26" descr="ユーザー">
            <a:extLst>
              <a:ext uri="{FF2B5EF4-FFF2-40B4-BE49-F238E27FC236}">
                <a16:creationId xmlns:a16="http://schemas.microsoft.com/office/drawing/2014/main" id="{F1AF5B7F-C550-9108-FD9C-A69A78A3BF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65600" y="7436637"/>
            <a:ext cx="586740" cy="586740"/>
          </a:xfrm>
          <a:prstGeom prst="rect">
            <a:avLst/>
          </a:prstGeom>
        </p:spPr>
      </p:pic>
      <p:graphicFrame>
        <p:nvGraphicFramePr>
          <p:cNvPr id="28" name="表 9">
            <a:extLst>
              <a:ext uri="{FF2B5EF4-FFF2-40B4-BE49-F238E27FC236}">
                <a16:creationId xmlns:a16="http://schemas.microsoft.com/office/drawing/2014/main" id="{0588326F-31E2-9F1B-8B19-4C02BE75A028}"/>
              </a:ext>
            </a:extLst>
          </p:cNvPr>
          <p:cNvGraphicFramePr>
            <a:graphicFrameLocks noGrp="1"/>
          </p:cNvGraphicFramePr>
          <p:nvPr/>
        </p:nvGraphicFramePr>
        <p:xfrm>
          <a:off x="4686128" y="7465433"/>
          <a:ext cx="500221" cy="639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69B49D8-7438-54EF-645F-23D49934E05C}"/>
              </a:ext>
            </a:extLst>
          </p:cNvPr>
          <p:cNvSpPr txBox="1"/>
          <p:nvPr/>
        </p:nvSpPr>
        <p:spPr>
          <a:xfrm>
            <a:off x="4010619" y="7960335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C</a:t>
            </a:r>
          </a:p>
        </p:txBody>
      </p:sp>
      <p:pic>
        <p:nvPicPr>
          <p:cNvPr id="31" name="グラフィックス 30" descr="ユーザー">
            <a:extLst>
              <a:ext uri="{FF2B5EF4-FFF2-40B4-BE49-F238E27FC236}">
                <a16:creationId xmlns:a16="http://schemas.microsoft.com/office/drawing/2014/main" id="{20C7102F-F6E5-F0BB-DFE8-ECED0DBD4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11389" y="8631317"/>
            <a:ext cx="586740" cy="586740"/>
          </a:xfrm>
          <a:prstGeom prst="rect">
            <a:avLst/>
          </a:prstGeom>
        </p:spPr>
      </p:pic>
      <p:graphicFrame>
        <p:nvGraphicFramePr>
          <p:cNvPr id="35" name="表 9">
            <a:extLst>
              <a:ext uri="{FF2B5EF4-FFF2-40B4-BE49-F238E27FC236}">
                <a16:creationId xmlns:a16="http://schemas.microsoft.com/office/drawing/2014/main" id="{F0EACD2D-9E35-4CD3-F525-AFC737A25D69}"/>
              </a:ext>
            </a:extLst>
          </p:cNvPr>
          <p:cNvGraphicFramePr>
            <a:graphicFrameLocks noGrp="1"/>
          </p:cNvGraphicFramePr>
          <p:nvPr/>
        </p:nvGraphicFramePr>
        <p:xfrm>
          <a:off x="2331917" y="8660113"/>
          <a:ext cx="500221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Model A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30/30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Line1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#1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020A38EE-68CD-36BE-9148-97FB70A9D563}"/>
              </a:ext>
            </a:extLst>
          </p:cNvPr>
          <p:cNvSpPr txBox="1"/>
          <p:nvPr/>
        </p:nvSpPr>
        <p:spPr>
          <a:xfrm>
            <a:off x="1652533" y="9149362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A</a:t>
            </a:r>
          </a:p>
        </p:txBody>
      </p:sp>
      <p:pic>
        <p:nvPicPr>
          <p:cNvPr id="37" name="グラフィックス 36" descr="ユーザー">
            <a:extLst>
              <a:ext uri="{FF2B5EF4-FFF2-40B4-BE49-F238E27FC236}">
                <a16:creationId xmlns:a16="http://schemas.microsoft.com/office/drawing/2014/main" id="{7C2C3117-715B-156B-D0DF-A5DA66B4E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87119" y="8638937"/>
            <a:ext cx="586740" cy="586740"/>
          </a:xfrm>
          <a:prstGeom prst="rect">
            <a:avLst/>
          </a:prstGeom>
        </p:spPr>
      </p:pic>
      <p:graphicFrame>
        <p:nvGraphicFramePr>
          <p:cNvPr id="38" name="表 9">
            <a:extLst>
              <a:ext uri="{FF2B5EF4-FFF2-40B4-BE49-F238E27FC236}">
                <a16:creationId xmlns:a16="http://schemas.microsoft.com/office/drawing/2014/main" id="{36D52143-57D1-0291-576F-DE414D724E82}"/>
              </a:ext>
            </a:extLst>
          </p:cNvPr>
          <p:cNvGraphicFramePr>
            <a:graphicFrameLocks noGrp="1"/>
          </p:cNvGraphicFramePr>
          <p:nvPr/>
        </p:nvGraphicFramePr>
        <p:xfrm>
          <a:off x="3507647" y="8667733"/>
          <a:ext cx="500221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B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Line2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#2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E5C135D3-64CE-14E5-CAB7-062691744542}"/>
              </a:ext>
            </a:extLst>
          </p:cNvPr>
          <p:cNvSpPr txBox="1"/>
          <p:nvPr/>
        </p:nvSpPr>
        <p:spPr>
          <a:xfrm>
            <a:off x="2832138" y="9162635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B</a:t>
            </a:r>
          </a:p>
        </p:txBody>
      </p:sp>
      <p:pic>
        <p:nvPicPr>
          <p:cNvPr id="41" name="グラフィックス 40" descr="ユーザー">
            <a:extLst>
              <a:ext uri="{FF2B5EF4-FFF2-40B4-BE49-F238E27FC236}">
                <a16:creationId xmlns:a16="http://schemas.microsoft.com/office/drawing/2014/main" id="{5AE3B381-2F33-45BF-F5C3-7013E148A3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02566" y="8641885"/>
            <a:ext cx="586740" cy="586740"/>
          </a:xfrm>
          <a:prstGeom prst="rect">
            <a:avLst/>
          </a:prstGeom>
        </p:spPr>
      </p:pic>
      <p:graphicFrame>
        <p:nvGraphicFramePr>
          <p:cNvPr id="42" name="表 9">
            <a:extLst>
              <a:ext uri="{FF2B5EF4-FFF2-40B4-BE49-F238E27FC236}">
                <a16:creationId xmlns:a16="http://schemas.microsoft.com/office/drawing/2014/main" id="{C1E27457-99D9-2237-2C30-570C7F96AE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2255569"/>
              </p:ext>
            </p:extLst>
          </p:nvPr>
        </p:nvGraphicFramePr>
        <p:xfrm>
          <a:off x="4723094" y="8670681"/>
          <a:ext cx="500221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D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Line4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#4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38EB96B6-DB65-75E4-2E3E-E1D418EF70BB}"/>
              </a:ext>
            </a:extLst>
          </p:cNvPr>
          <p:cNvSpPr txBox="1"/>
          <p:nvPr/>
        </p:nvSpPr>
        <p:spPr>
          <a:xfrm>
            <a:off x="4047585" y="9165583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C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5C55D21-C2D4-DE58-D782-3423C6EC27CF}"/>
              </a:ext>
            </a:extLst>
          </p:cNvPr>
          <p:cNvSpPr/>
          <p:nvPr/>
        </p:nvSpPr>
        <p:spPr>
          <a:xfrm>
            <a:off x="4936238" y="8320692"/>
            <a:ext cx="754685" cy="192632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Line 4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1EDBE3B7-8924-3ED8-48E1-0C4FA0D137B7}"/>
              </a:ext>
            </a:extLst>
          </p:cNvPr>
          <p:cNvSpPr/>
          <p:nvPr/>
        </p:nvSpPr>
        <p:spPr>
          <a:xfrm>
            <a:off x="5369388" y="7510569"/>
            <a:ext cx="1313352" cy="192632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CT Model C = 100s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879AD201-7528-506C-1706-2E2D0F5D5395}"/>
              </a:ext>
            </a:extLst>
          </p:cNvPr>
          <p:cNvSpPr/>
          <p:nvPr/>
        </p:nvSpPr>
        <p:spPr>
          <a:xfrm>
            <a:off x="5369388" y="7767067"/>
            <a:ext cx="1313352" cy="192632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rgbClr val="FF0000"/>
                </a:solidFill>
              </a:rPr>
              <a:t>CT Model D = 80s</a:t>
            </a:r>
            <a:endParaRPr kumimoji="1" lang="ja-JP" altLang="en-US" sz="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822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3CF2B628-9335-4B00-B73B-9012A52144F2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2. Overall configuration diagram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60BBF93-590E-46B1-959E-D6B1E58C4925}"/>
              </a:ext>
            </a:extLst>
          </p:cNvPr>
          <p:cNvSpPr txBox="1"/>
          <p:nvPr/>
        </p:nvSpPr>
        <p:spPr>
          <a:xfrm>
            <a:off x="406400" y="1025912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Represents a configuration diagram of the Real-Time shopper system. It is a configuration image of hardware and documents.</a:t>
            </a:r>
            <a:endParaRPr kumimoji="1" lang="ja-JP" altLang="en-US" sz="110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04546D1-79EE-482E-A6BD-41EFA3E9A176}"/>
              </a:ext>
            </a:extLst>
          </p:cNvPr>
          <p:cNvSpPr txBox="1"/>
          <p:nvPr/>
        </p:nvSpPr>
        <p:spPr>
          <a:xfrm>
            <a:off x="406400" y="1417027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Overall configuration diagram image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7A7E3F70-2A0C-4693-B7A3-2F0C925AAAE7}"/>
              </a:ext>
            </a:extLst>
          </p:cNvPr>
          <p:cNvSpPr/>
          <p:nvPr/>
        </p:nvSpPr>
        <p:spPr>
          <a:xfrm>
            <a:off x="406400" y="1678637"/>
            <a:ext cx="6117062" cy="750276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115" name="正方形/長方形 114">
            <a:extLst>
              <a:ext uri="{FF2B5EF4-FFF2-40B4-BE49-F238E27FC236}">
                <a16:creationId xmlns:a16="http://schemas.microsoft.com/office/drawing/2014/main" id="{E2191EB2-7E31-4F4E-91C4-C81C5D221255}"/>
              </a:ext>
            </a:extLst>
          </p:cNvPr>
          <p:cNvSpPr/>
          <p:nvPr/>
        </p:nvSpPr>
        <p:spPr>
          <a:xfrm>
            <a:off x="568406" y="7023169"/>
            <a:ext cx="2368290" cy="1193844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KDDI</a:t>
            </a:r>
            <a:r>
              <a:rPr kumimoji="1" lang="en-US" altLang="ja-JP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server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46" name="正方形/長方形 145">
            <a:extLst>
              <a:ext uri="{FF2B5EF4-FFF2-40B4-BE49-F238E27FC236}">
                <a16:creationId xmlns:a16="http://schemas.microsoft.com/office/drawing/2014/main" id="{7CDF7409-2096-4783-B593-23407529C132}"/>
              </a:ext>
            </a:extLst>
          </p:cNvPr>
          <p:cNvSpPr/>
          <p:nvPr/>
        </p:nvSpPr>
        <p:spPr>
          <a:xfrm>
            <a:off x="3505324" y="7017210"/>
            <a:ext cx="2397544" cy="1179636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kern="0" dirty="0">
                <a:solidFill>
                  <a:prstClr val="black"/>
                </a:solidFill>
              </a:rPr>
              <a:t>Pegasus Server</a:t>
            </a:r>
            <a:endParaRPr kumimoji="1" lang="en-US" altLang="ja-JP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51" name="正方形/長方形 150">
            <a:extLst>
              <a:ext uri="{FF2B5EF4-FFF2-40B4-BE49-F238E27FC236}">
                <a16:creationId xmlns:a16="http://schemas.microsoft.com/office/drawing/2014/main" id="{6EDA48F9-9172-4712-98EA-0D92234E94F8}"/>
              </a:ext>
            </a:extLst>
          </p:cNvPr>
          <p:cNvSpPr/>
          <p:nvPr/>
        </p:nvSpPr>
        <p:spPr>
          <a:xfrm>
            <a:off x="3064747" y="3937964"/>
            <a:ext cx="1203479" cy="775533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00" kern="0" dirty="0">
                <a:solidFill>
                  <a:prstClr val="black"/>
                </a:solidFill>
              </a:rPr>
              <a:t>Smart watch</a:t>
            </a:r>
            <a:r>
              <a:rPr kumimoji="1" lang="ja-JP" altLang="en-US" sz="900" kern="0" dirty="0">
                <a:solidFill>
                  <a:prstClr val="black"/>
                </a:solidFill>
              </a:rPr>
              <a:t>　</a:t>
            </a:r>
            <a:r>
              <a:rPr kumimoji="1" lang="en-US" altLang="ja-JP" sz="900" kern="0" dirty="0">
                <a:solidFill>
                  <a:prstClr val="black"/>
                </a:solidFill>
              </a:rPr>
              <a:t>× 50</a:t>
            </a: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7059E83C-0ED2-47FC-ADEB-F2082802F6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2" t="16509" r="9936" b="16648"/>
          <a:stretch/>
        </p:blipFill>
        <p:spPr>
          <a:xfrm>
            <a:off x="1278591" y="7434797"/>
            <a:ext cx="843803" cy="717202"/>
          </a:xfrm>
          <a:prstGeom prst="rect">
            <a:avLst/>
          </a:prstGeom>
        </p:spPr>
      </p:pic>
      <p:pic>
        <p:nvPicPr>
          <p:cNvPr id="134" name="図 133">
            <a:extLst>
              <a:ext uri="{FF2B5EF4-FFF2-40B4-BE49-F238E27FC236}">
                <a16:creationId xmlns:a16="http://schemas.microsoft.com/office/drawing/2014/main" id="{B42CDB7D-5D31-4FE8-A6BD-04E87ADAA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3703" y="7389470"/>
            <a:ext cx="612175" cy="691709"/>
          </a:xfrm>
          <a:prstGeom prst="rect">
            <a:avLst/>
          </a:prstGeom>
        </p:spPr>
      </p:pic>
      <p:sp>
        <p:nvSpPr>
          <p:cNvPr id="75" name="正方形/長方形 74">
            <a:extLst>
              <a:ext uri="{FF2B5EF4-FFF2-40B4-BE49-F238E27FC236}">
                <a16:creationId xmlns:a16="http://schemas.microsoft.com/office/drawing/2014/main" id="{0207F0D1-9368-4864-97D7-3DC4D9741084}"/>
              </a:ext>
            </a:extLst>
          </p:cNvPr>
          <p:cNvSpPr/>
          <p:nvPr/>
        </p:nvSpPr>
        <p:spPr>
          <a:xfrm>
            <a:off x="460798" y="3937073"/>
            <a:ext cx="1203479" cy="775533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00" kern="0" dirty="0">
                <a:solidFill>
                  <a:prstClr val="black"/>
                </a:solidFill>
              </a:rPr>
              <a:t>FG sensor</a:t>
            </a:r>
            <a:r>
              <a:rPr kumimoji="1" lang="ja-JP" altLang="en-US" sz="900" kern="0" dirty="0">
                <a:solidFill>
                  <a:prstClr val="black"/>
                </a:solidFill>
              </a:rPr>
              <a:t> </a:t>
            </a:r>
            <a:r>
              <a:rPr kumimoji="1" lang="en-US" altLang="ja-JP" sz="900" kern="0" dirty="0">
                <a:solidFill>
                  <a:prstClr val="black"/>
                </a:solidFill>
              </a:rPr>
              <a:t>× N</a:t>
            </a:r>
          </a:p>
        </p:txBody>
      </p:sp>
      <p:cxnSp>
        <p:nvCxnSpPr>
          <p:cNvPr id="86" name="コネクタ: カギ線 85">
            <a:extLst>
              <a:ext uri="{FF2B5EF4-FFF2-40B4-BE49-F238E27FC236}">
                <a16:creationId xmlns:a16="http://schemas.microsoft.com/office/drawing/2014/main" id="{4ACF6B20-EA75-4ADB-A3E7-0624E93D24B3}"/>
              </a:ext>
            </a:extLst>
          </p:cNvPr>
          <p:cNvCxnSpPr>
            <a:cxnSpLocks/>
            <a:stCxn id="146" idx="0"/>
            <a:endCxn id="151" idx="2"/>
          </p:cNvCxnSpPr>
          <p:nvPr/>
        </p:nvCxnSpPr>
        <p:spPr>
          <a:xfrm rot="16200000" flipV="1">
            <a:off x="3033436" y="5346549"/>
            <a:ext cx="2303713" cy="1037609"/>
          </a:xfrm>
          <a:prstGeom prst="bentConnector3">
            <a:avLst>
              <a:gd name="adj1" fmla="val 50000"/>
            </a:avLst>
          </a:prstGeom>
          <a:noFill/>
          <a:ln w="6350" cap="flat" cmpd="sng" algn="ctr">
            <a:solidFill>
              <a:srgbClr val="3F3F3F"/>
            </a:solidFill>
            <a:prstDash val="solid"/>
            <a:tailEnd type="triangle"/>
          </a:ln>
          <a:effectLst/>
        </p:spPr>
      </p:cxnSp>
      <p:cxnSp>
        <p:nvCxnSpPr>
          <p:cNvPr id="96" name="コネクタ: カギ線 95">
            <a:extLst>
              <a:ext uri="{FF2B5EF4-FFF2-40B4-BE49-F238E27FC236}">
                <a16:creationId xmlns:a16="http://schemas.microsoft.com/office/drawing/2014/main" id="{FE95C3C0-7147-4AC0-849C-D30B54C2724F}"/>
              </a:ext>
            </a:extLst>
          </p:cNvPr>
          <p:cNvCxnSpPr>
            <a:cxnSpLocks/>
            <a:stCxn id="115" idx="0"/>
            <a:endCxn id="75" idx="2"/>
          </p:cNvCxnSpPr>
          <p:nvPr/>
        </p:nvCxnSpPr>
        <p:spPr>
          <a:xfrm rot="16200000" flipV="1">
            <a:off x="252264" y="5522881"/>
            <a:ext cx="2310563" cy="690013"/>
          </a:xfrm>
          <a:prstGeom prst="bentConnector3">
            <a:avLst>
              <a:gd name="adj1" fmla="val 50000"/>
            </a:avLst>
          </a:prstGeom>
          <a:noFill/>
          <a:ln w="6350" cap="flat" cmpd="sng" algn="ctr">
            <a:solidFill>
              <a:srgbClr val="3F3F3F"/>
            </a:solidFill>
            <a:prstDash val="solid"/>
            <a:tailEnd type="triangle"/>
          </a:ln>
          <a:effectLst/>
        </p:spPr>
      </p:cxnSp>
      <p:sp>
        <p:nvSpPr>
          <p:cNvPr id="145" name="フローチャート: 書類 144">
            <a:extLst>
              <a:ext uri="{FF2B5EF4-FFF2-40B4-BE49-F238E27FC236}">
                <a16:creationId xmlns:a16="http://schemas.microsoft.com/office/drawing/2014/main" id="{849492FA-DAC5-49FB-8F0B-125D1CB4E4A2}"/>
              </a:ext>
            </a:extLst>
          </p:cNvPr>
          <p:cNvSpPr/>
          <p:nvPr/>
        </p:nvSpPr>
        <p:spPr>
          <a:xfrm>
            <a:off x="2832579" y="7180219"/>
            <a:ext cx="765019" cy="353049"/>
          </a:xfrm>
          <a:prstGeom prst="flowChartDocument">
            <a:avLst/>
          </a:prstGeom>
          <a:solidFill>
            <a:schemeClr val="bg1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Production</a:t>
            </a:r>
          </a:p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Plan data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2F7979F-09A6-AE71-1482-20BFADFB371C}"/>
              </a:ext>
            </a:extLst>
          </p:cNvPr>
          <p:cNvSpPr/>
          <p:nvPr/>
        </p:nvSpPr>
        <p:spPr>
          <a:xfrm>
            <a:off x="1701500" y="3937073"/>
            <a:ext cx="1203479" cy="775533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00" kern="0" dirty="0">
                <a:solidFill>
                  <a:prstClr val="black"/>
                </a:solidFill>
              </a:rPr>
              <a:t>Parts sensor</a:t>
            </a:r>
            <a:r>
              <a:rPr kumimoji="1" lang="ja-JP" altLang="en-US" sz="900" kern="0" dirty="0">
                <a:solidFill>
                  <a:prstClr val="black"/>
                </a:solidFill>
              </a:rPr>
              <a:t> </a:t>
            </a:r>
            <a:r>
              <a:rPr kumimoji="1" lang="en-US" altLang="ja-JP" sz="900" kern="0" dirty="0">
                <a:solidFill>
                  <a:prstClr val="black"/>
                </a:solidFill>
              </a:rPr>
              <a:t>× N</a:t>
            </a:r>
            <a:endParaRPr kumimoji="1" lang="en-US" altLang="ja-JP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19" name="コネクタ: カギ線 18">
            <a:extLst>
              <a:ext uri="{FF2B5EF4-FFF2-40B4-BE49-F238E27FC236}">
                <a16:creationId xmlns:a16="http://schemas.microsoft.com/office/drawing/2014/main" id="{AC827E37-DDFA-714F-EA0F-EED23FB34DAE}"/>
              </a:ext>
            </a:extLst>
          </p:cNvPr>
          <p:cNvCxnSpPr>
            <a:cxnSpLocks/>
            <a:stCxn id="115" idx="0"/>
            <a:endCxn id="17" idx="2"/>
          </p:cNvCxnSpPr>
          <p:nvPr/>
        </p:nvCxnSpPr>
        <p:spPr>
          <a:xfrm rot="5400000" flipH="1" flipV="1">
            <a:off x="872614" y="5592544"/>
            <a:ext cx="2310563" cy="550689"/>
          </a:xfrm>
          <a:prstGeom prst="bentConnector3">
            <a:avLst>
              <a:gd name="adj1" fmla="val 50000"/>
            </a:avLst>
          </a:prstGeom>
          <a:noFill/>
          <a:ln w="6350" cap="flat" cmpd="sng" algn="ctr">
            <a:solidFill>
              <a:srgbClr val="3F3F3F"/>
            </a:solidFill>
            <a:prstDash val="solid"/>
            <a:tailEnd type="triangle"/>
          </a:ln>
          <a:effectLst/>
        </p:spPr>
      </p:cxn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98F99739-12F3-14A9-6855-9E3B942B1053}"/>
              </a:ext>
            </a:extLst>
          </p:cNvPr>
          <p:cNvSpPr/>
          <p:nvPr/>
        </p:nvSpPr>
        <p:spPr>
          <a:xfrm>
            <a:off x="800694" y="4874514"/>
            <a:ext cx="612932" cy="119859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lIns="45719" rIns="45719" rtlCol="0" anchor="ctr"/>
          <a:lstStyle/>
          <a:p>
            <a:pPr algn="ctr"/>
            <a:r>
              <a:rPr kumimoji="1" lang="en-US" altLang="ja-JP" sz="600" dirty="0"/>
              <a:t>I/O</a:t>
            </a:r>
            <a:endParaRPr kumimoji="1" lang="ja-JP" altLang="en-US" sz="600" dirty="0"/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59301677-9774-46C5-A359-8457D8A29317}"/>
              </a:ext>
            </a:extLst>
          </p:cNvPr>
          <p:cNvSpPr/>
          <p:nvPr/>
        </p:nvSpPr>
        <p:spPr>
          <a:xfrm>
            <a:off x="1931172" y="4875353"/>
            <a:ext cx="612932" cy="119859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lIns="45719" rIns="45719" rtlCol="0" anchor="ctr"/>
          <a:lstStyle/>
          <a:p>
            <a:pPr algn="ctr"/>
            <a:r>
              <a:rPr kumimoji="1" lang="en-US" altLang="ja-JP" sz="600" dirty="0"/>
              <a:t>I/O</a:t>
            </a:r>
            <a:endParaRPr kumimoji="1" lang="ja-JP" altLang="en-US" sz="600" dirty="0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A426C23-E9CA-5231-3D66-A9B0EFA22DA3}"/>
              </a:ext>
            </a:extLst>
          </p:cNvPr>
          <p:cNvSpPr/>
          <p:nvPr/>
        </p:nvSpPr>
        <p:spPr>
          <a:xfrm>
            <a:off x="2337081" y="2019793"/>
            <a:ext cx="1709302" cy="412319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00" kern="0" dirty="0">
                <a:solidFill>
                  <a:prstClr val="black"/>
                </a:solidFill>
              </a:rPr>
              <a:t>Kitting area</a:t>
            </a:r>
            <a:endParaRPr kumimoji="1" lang="en-US" altLang="ja-JP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CBB0760-5201-8094-4917-70ED324BEC2A}"/>
              </a:ext>
            </a:extLst>
          </p:cNvPr>
          <p:cNvSpPr/>
          <p:nvPr/>
        </p:nvSpPr>
        <p:spPr>
          <a:xfrm>
            <a:off x="1084468" y="2936702"/>
            <a:ext cx="1709302" cy="412319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00" kern="0" dirty="0">
                <a:solidFill>
                  <a:prstClr val="black"/>
                </a:solidFill>
              </a:rPr>
              <a:t>Shopper station (New)</a:t>
            </a:r>
            <a:endParaRPr kumimoji="1" lang="en-US" altLang="ja-JP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2AF7EA3-7C73-C727-E6F3-96BDA0D768E1}"/>
              </a:ext>
            </a:extLst>
          </p:cNvPr>
          <p:cNvSpPr/>
          <p:nvPr/>
        </p:nvSpPr>
        <p:spPr>
          <a:xfrm>
            <a:off x="3756148" y="2936701"/>
            <a:ext cx="1709302" cy="412319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00" kern="0" dirty="0">
                <a:solidFill>
                  <a:prstClr val="black"/>
                </a:solidFill>
              </a:rPr>
              <a:t>Production Line</a:t>
            </a:r>
            <a:endParaRPr kumimoji="1" lang="en-US" altLang="ja-JP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矢印: 下 6">
            <a:extLst>
              <a:ext uri="{FF2B5EF4-FFF2-40B4-BE49-F238E27FC236}">
                <a16:creationId xmlns:a16="http://schemas.microsoft.com/office/drawing/2014/main" id="{D61190D1-8BA6-E2D2-2B5B-5D3680AEBDD9}"/>
              </a:ext>
            </a:extLst>
          </p:cNvPr>
          <p:cNvSpPr/>
          <p:nvPr/>
        </p:nvSpPr>
        <p:spPr>
          <a:xfrm rot="2805219">
            <a:off x="1938828" y="2326448"/>
            <a:ext cx="188539" cy="412319"/>
          </a:xfrm>
          <a:prstGeom prst="downArrow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8" name="矢印: 下 7">
            <a:extLst>
              <a:ext uri="{FF2B5EF4-FFF2-40B4-BE49-F238E27FC236}">
                <a16:creationId xmlns:a16="http://schemas.microsoft.com/office/drawing/2014/main" id="{BEA3F010-C22B-A8A0-F392-7D9FE81FAE74}"/>
              </a:ext>
            </a:extLst>
          </p:cNvPr>
          <p:cNvSpPr/>
          <p:nvPr/>
        </p:nvSpPr>
        <p:spPr>
          <a:xfrm rot="13584308">
            <a:off x="2153585" y="2508704"/>
            <a:ext cx="188539" cy="412319"/>
          </a:xfrm>
          <a:prstGeom prst="downArrow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9" name="矢印: 下 8">
            <a:extLst>
              <a:ext uri="{FF2B5EF4-FFF2-40B4-BE49-F238E27FC236}">
                <a16:creationId xmlns:a16="http://schemas.microsoft.com/office/drawing/2014/main" id="{44F52B21-5938-6245-7183-F9B025AB4DE8}"/>
              </a:ext>
            </a:extLst>
          </p:cNvPr>
          <p:cNvSpPr/>
          <p:nvPr/>
        </p:nvSpPr>
        <p:spPr>
          <a:xfrm rot="5400000">
            <a:off x="3168598" y="2825402"/>
            <a:ext cx="188539" cy="412319"/>
          </a:xfrm>
          <a:prstGeom prst="downArrow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2" name="矢印: 下 11">
            <a:extLst>
              <a:ext uri="{FF2B5EF4-FFF2-40B4-BE49-F238E27FC236}">
                <a16:creationId xmlns:a16="http://schemas.microsoft.com/office/drawing/2014/main" id="{0886C20E-305B-6C10-8CB7-072797ED968D}"/>
              </a:ext>
            </a:extLst>
          </p:cNvPr>
          <p:cNvSpPr/>
          <p:nvPr/>
        </p:nvSpPr>
        <p:spPr>
          <a:xfrm rot="16179089">
            <a:off x="3170838" y="3049510"/>
            <a:ext cx="188539" cy="412319"/>
          </a:xfrm>
          <a:prstGeom prst="downArrow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4" name="矢印: 下 13">
            <a:extLst>
              <a:ext uri="{FF2B5EF4-FFF2-40B4-BE49-F238E27FC236}">
                <a16:creationId xmlns:a16="http://schemas.microsoft.com/office/drawing/2014/main" id="{F20B6A2D-C77C-9EBA-7569-F41E19EC5CCF}"/>
              </a:ext>
            </a:extLst>
          </p:cNvPr>
          <p:cNvSpPr/>
          <p:nvPr/>
        </p:nvSpPr>
        <p:spPr>
          <a:xfrm rot="7968614">
            <a:off x="4256643" y="2372112"/>
            <a:ext cx="188539" cy="412319"/>
          </a:xfrm>
          <a:prstGeom prst="downArrow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5" name="矢印: 下 14">
            <a:extLst>
              <a:ext uri="{FF2B5EF4-FFF2-40B4-BE49-F238E27FC236}">
                <a16:creationId xmlns:a16="http://schemas.microsoft.com/office/drawing/2014/main" id="{0177130C-0906-0CF7-D3B9-F108A57CAB56}"/>
              </a:ext>
            </a:extLst>
          </p:cNvPr>
          <p:cNvSpPr/>
          <p:nvPr/>
        </p:nvSpPr>
        <p:spPr>
          <a:xfrm rot="18747703">
            <a:off x="4106052" y="2511333"/>
            <a:ext cx="188539" cy="412319"/>
          </a:xfrm>
          <a:prstGeom prst="downArrow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43" name="矢印: 下 42">
            <a:extLst>
              <a:ext uri="{FF2B5EF4-FFF2-40B4-BE49-F238E27FC236}">
                <a16:creationId xmlns:a16="http://schemas.microsoft.com/office/drawing/2014/main" id="{5034DEC7-018B-0836-D9FF-CD70624F8FC3}"/>
              </a:ext>
            </a:extLst>
          </p:cNvPr>
          <p:cNvSpPr/>
          <p:nvPr/>
        </p:nvSpPr>
        <p:spPr>
          <a:xfrm rot="16179089">
            <a:off x="3118248" y="7434114"/>
            <a:ext cx="187597" cy="412319"/>
          </a:xfrm>
          <a:prstGeom prst="downArrow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6705744A-9B2A-EC70-2409-2AE5B2E594CA}"/>
              </a:ext>
            </a:extLst>
          </p:cNvPr>
          <p:cNvSpPr/>
          <p:nvPr/>
        </p:nvSpPr>
        <p:spPr>
          <a:xfrm>
            <a:off x="1296735" y="5769906"/>
            <a:ext cx="841853" cy="18854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00" kern="0" dirty="0">
                <a:solidFill>
                  <a:prstClr val="black"/>
                </a:solidFill>
              </a:rPr>
              <a:t>PLC</a:t>
            </a:r>
            <a:endParaRPr kumimoji="1" lang="en-US" altLang="ja-JP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E00F3627-2324-613F-6D76-C9B4AEE3453D}"/>
              </a:ext>
            </a:extLst>
          </p:cNvPr>
          <p:cNvSpPr/>
          <p:nvPr/>
        </p:nvSpPr>
        <p:spPr>
          <a:xfrm>
            <a:off x="4306452" y="3937072"/>
            <a:ext cx="960878" cy="775533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00" kern="0" dirty="0">
                <a:solidFill>
                  <a:prstClr val="black"/>
                </a:solidFill>
              </a:rPr>
              <a:t>Display × 2</a:t>
            </a:r>
            <a:endParaRPr kumimoji="1" lang="en-US" altLang="ja-JP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0" name="正方形/長方形 59">
            <a:extLst>
              <a:ext uri="{FF2B5EF4-FFF2-40B4-BE49-F238E27FC236}">
                <a16:creationId xmlns:a16="http://schemas.microsoft.com/office/drawing/2014/main" id="{AD11B949-0D39-579F-F99D-431E889B1385}"/>
              </a:ext>
            </a:extLst>
          </p:cNvPr>
          <p:cNvSpPr/>
          <p:nvPr/>
        </p:nvSpPr>
        <p:spPr>
          <a:xfrm>
            <a:off x="5306280" y="3937071"/>
            <a:ext cx="1120772" cy="775533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00" kern="0" dirty="0">
                <a:solidFill>
                  <a:prstClr val="black"/>
                </a:solidFill>
              </a:rPr>
              <a:t>PC &amp; Scanner× 9</a:t>
            </a:r>
          </a:p>
        </p:txBody>
      </p:sp>
      <p:cxnSp>
        <p:nvCxnSpPr>
          <p:cNvPr id="63" name="コネクタ: カギ線 62">
            <a:extLst>
              <a:ext uri="{FF2B5EF4-FFF2-40B4-BE49-F238E27FC236}">
                <a16:creationId xmlns:a16="http://schemas.microsoft.com/office/drawing/2014/main" id="{A73B441E-FE67-FC8A-62A4-CD127D160A70}"/>
              </a:ext>
            </a:extLst>
          </p:cNvPr>
          <p:cNvCxnSpPr>
            <a:cxnSpLocks/>
            <a:stCxn id="146" idx="0"/>
            <a:endCxn id="58" idx="2"/>
          </p:cNvCxnSpPr>
          <p:nvPr/>
        </p:nvCxnSpPr>
        <p:spPr>
          <a:xfrm rot="5400000" flipH="1" flipV="1">
            <a:off x="3593191" y="5823511"/>
            <a:ext cx="2304605" cy="82795"/>
          </a:xfrm>
          <a:prstGeom prst="bentConnector3">
            <a:avLst>
              <a:gd name="adj1" fmla="val 50000"/>
            </a:avLst>
          </a:prstGeom>
          <a:noFill/>
          <a:ln w="6350" cap="flat" cmpd="sng" algn="ctr">
            <a:solidFill>
              <a:srgbClr val="3F3F3F"/>
            </a:solidFill>
            <a:prstDash val="solid"/>
            <a:tailEnd type="triangle"/>
          </a:ln>
          <a:effectLst/>
        </p:spPr>
      </p:cxnSp>
      <p:cxnSp>
        <p:nvCxnSpPr>
          <p:cNvPr id="66" name="コネクタ: カギ線 65">
            <a:extLst>
              <a:ext uri="{FF2B5EF4-FFF2-40B4-BE49-F238E27FC236}">
                <a16:creationId xmlns:a16="http://schemas.microsoft.com/office/drawing/2014/main" id="{5FFEC174-1EAF-FD9F-5AF0-408DF57C4B15}"/>
              </a:ext>
            </a:extLst>
          </p:cNvPr>
          <p:cNvCxnSpPr>
            <a:cxnSpLocks/>
            <a:stCxn id="146" idx="0"/>
            <a:endCxn id="60" idx="2"/>
          </p:cNvCxnSpPr>
          <p:nvPr/>
        </p:nvCxnSpPr>
        <p:spPr>
          <a:xfrm rot="5400000" flipH="1" flipV="1">
            <a:off x="4133078" y="5283622"/>
            <a:ext cx="2304606" cy="1162570"/>
          </a:xfrm>
          <a:prstGeom prst="bentConnector3">
            <a:avLst>
              <a:gd name="adj1" fmla="val 50000"/>
            </a:avLst>
          </a:prstGeom>
          <a:noFill/>
          <a:ln w="6350" cap="flat" cmpd="sng" algn="ctr">
            <a:solidFill>
              <a:srgbClr val="3F3F3F"/>
            </a:solidFill>
            <a:prstDash val="solid"/>
            <a:tailEnd type="triangle"/>
          </a:ln>
          <a:effectLst/>
        </p:spPr>
      </p:cxn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63DE634A-C75F-D93C-F74C-AB1034BA9790}"/>
              </a:ext>
            </a:extLst>
          </p:cNvPr>
          <p:cNvSpPr/>
          <p:nvPr/>
        </p:nvSpPr>
        <p:spPr>
          <a:xfrm>
            <a:off x="4480425" y="5031312"/>
            <a:ext cx="612932" cy="262671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lIns="45719" rIns="45719" rtlCol="0" anchor="ctr"/>
          <a:lstStyle/>
          <a:p>
            <a:pPr algn="ctr"/>
            <a:r>
              <a:rPr kumimoji="1" lang="en-US" altLang="ja-JP" sz="600" dirty="0"/>
              <a:t>WIFI or</a:t>
            </a:r>
          </a:p>
          <a:p>
            <a:pPr algn="ctr"/>
            <a:r>
              <a:rPr kumimoji="1" lang="en-US" altLang="ja-JP" sz="600" dirty="0"/>
              <a:t>Ethernet</a:t>
            </a:r>
            <a:endParaRPr kumimoji="1" lang="ja-JP" altLang="en-US" sz="600" dirty="0"/>
          </a:p>
        </p:txBody>
      </p:sp>
      <p:sp>
        <p:nvSpPr>
          <p:cNvPr id="69" name="正方形/長方形 68">
            <a:extLst>
              <a:ext uri="{FF2B5EF4-FFF2-40B4-BE49-F238E27FC236}">
                <a16:creationId xmlns:a16="http://schemas.microsoft.com/office/drawing/2014/main" id="{013E6547-C952-7606-FB52-7AA659419342}"/>
              </a:ext>
            </a:extLst>
          </p:cNvPr>
          <p:cNvSpPr/>
          <p:nvPr/>
        </p:nvSpPr>
        <p:spPr>
          <a:xfrm>
            <a:off x="3353857" y="5095738"/>
            <a:ext cx="612932" cy="133817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lIns="45719" rIns="45719" rtlCol="0" anchor="ctr"/>
          <a:lstStyle/>
          <a:p>
            <a:pPr algn="ctr"/>
            <a:r>
              <a:rPr kumimoji="1" lang="en-US" altLang="ja-JP" sz="600" dirty="0"/>
              <a:t>WIFI</a:t>
            </a:r>
            <a:endParaRPr kumimoji="1" lang="ja-JP" altLang="en-US" sz="600" dirty="0"/>
          </a:p>
        </p:txBody>
      </p:sp>
      <p:sp>
        <p:nvSpPr>
          <p:cNvPr id="72" name="正方形/長方形 71">
            <a:extLst>
              <a:ext uri="{FF2B5EF4-FFF2-40B4-BE49-F238E27FC236}">
                <a16:creationId xmlns:a16="http://schemas.microsoft.com/office/drawing/2014/main" id="{9EE7DA8A-385A-53DF-4D67-48C6F279E7D8}"/>
              </a:ext>
            </a:extLst>
          </p:cNvPr>
          <p:cNvSpPr/>
          <p:nvPr/>
        </p:nvSpPr>
        <p:spPr>
          <a:xfrm>
            <a:off x="5559739" y="5024639"/>
            <a:ext cx="612932" cy="262671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lIns="45719" rIns="45719" rtlCol="0" anchor="ctr"/>
          <a:lstStyle/>
          <a:p>
            <a:pPr algn="ctr"/>
            <a:r>
              <a:rPr kumimoji="1" lang="en-US" altLang="ja-JP" sz="600" dirty="0"/>
              <a:t>WIFI or</a:t>
            </a:r>
          </a:p>
          <a:p>
            <a:pPr algn="ctr"/>
            <a:r>
              <a:rPr kumimoji="1" lang="en-US" altLang="ja-JP" sz="600" dirty="0"/>
              <a:t>Ethernet</a:t>
            </a:r>
            <a:endParaRPr kumimoji="1" lang="ja-JP" altLang="en-US" sz="600" dirty="0"/>
          </a:p>
        </p:txBody>
      </p:sp>
    </p:spTree>
    <p:extLst>
      <p:ext uri="{BB962C8B-B14F-4D97-AF65-F5344CB8AC3E}">
        <p14:creationId xmlns:p14="http://schemas.microsoft.com/office/powerpoint/2010/main" val="24490735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50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974FAD0D-052B-47D2-9258-02F896129E2B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4-4. Priority determination</a:t>
            </a:r>
          </a:p>
          <a:p>
            <a:r>
              <a:rPr kumimoji="1" lang="en-US" altLang="ja-JP" sz="1100" b="1" dirty="0"/>
              <a:t>4-4-1. Kitting work instructions phase#2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8947098-29DF-552E-12BC-A9DF7BAFA96E}"/>
              </a:ext>
            </a:extLst>
          </p:cNvPr>
          <p:cNvSpPr txBox="1"/>
          <p:nvPr/>
        </p:nvSpPr>
        <p:spPr>
          <a:xfrm>
            <a:off x="370469" y="1275846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3. Notification method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A2FF643-8A64-093D-4532-55B56970D529}"/>
              </a:ext>
            </a:extLst>
          </p:cNvPr>
          <p:cNvSpPr txBox="1"/>
          <p:nvPr/>
        </p:nvSpPr>
        <p:spPr>
          <a:xfrm>
            <a:off x="406400" y="1511924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Step 2 : Select Pattern #4</a:t>
            </a: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E48AA826-0C77-B215-7534-62F2A1837D7B}"/>
              </a:ext>
            </a:extLst>
          </p:cNvPr>
          <p:cNvSpPr/>
          <p:nvPr/>
        </p:nvSpPr>
        <p:spPr>
          <a:xfrm>
            <a:off x="6241048" y="1124395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3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647AEAB-39A5-D9C2-4081-94DCA6C10ECA}"/>
              </a:ext>
            </a:extLst>
          </p:cNvPr>
          <p:cNvSpPr/>
          <p:nvPr/>
        </p:nvSpPr>
        <p:spPr>
          <a:xfrm>
            <a:off x="433467" y="2921986"/>
            <a:ext cx="958826" cy="26161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Before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7F68FBC-D97F-63A6-7850-C3C49F39A07D}"/>
              </a:ext>
            </a:extLst>
          </p:cNvPr>
          <p:cNvSpPr/>
          <p:nvPr/>
        </p:nvSpPr>
        <p:spPr>
          <a:xfrm>
            <a:off x="433467" y="4145621"/>
            <a:ext cx="958826" cy="26161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After step2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graphicFrame>
        <p:nvGraphicFramePr>
          <p:cNvPr id="30" name="表 9">
            <a:extLst>
              <a:ext uri="{FF2B5EF4-FFF2-40B4-BE49-F238E27FC236}">
                <a16:creationId xmlns:a16="http://schemas.microsoft.com/office/drawing/2014/main" id="{2D71FBA5-F069-7F82-12B1-7F6ADBF5B2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3656496"/>
              </p:ext>
            </p:extLst>
          </p:nvPr>
        </p:nvGraphicFramePr>
        <p:xfrm>
          <a:off x="406400" y="1965729"/>
          <a:ext cx="5002210" cy="6867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4154017237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910229759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491198994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885194170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2166208932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3142143688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1998597631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2279101693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1054716896"/>
                    </a:ext>
                  </a:extLst>
                </a:gridCol>
              </a:tblGrid>
              <a:tr h="22955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1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2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4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5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6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7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8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9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10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42741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Model A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30/30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Line1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#1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B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Line2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#2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C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Line3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#3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D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Line4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#4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E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Line5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#5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F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Line6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#6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G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Line7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#7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H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Line8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#8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J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30/30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Line1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#9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K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30/30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Line1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#10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5A2350AD-0F24-9DFD-0D3D-49D79FB27316}"/>
              </a:ext>
            </a:extLst>
          </p:cNvPr>
          <p:cNvSpPr/>
          <p:nvPr/>
        </p:nvSpPr>
        <p:spPr>
          <a:xfrm>
            <a:off x="3463142" y="3624630"/>
            <a:ext cx="958826" cy="192632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Trigger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ECCB37C3-AF34-2F21-DFC7-44AFF7DB776C}"/>
              </a:ext>
            </a:extLst>
          </p:cNvPr>
          <p:cNvSpPr/>
          <p:nvPr/>
        </p:nvSpPr>
        <p:spPr>
          <a:xfrm>
            <a:off x="4192665" y="3624630"/>
            <a:ext cx="754685" cy="192632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Line 3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34" name="二等辺三角形 33">
            <a:extLst>
              <a:ext uri="{FF2B5EF4-FFF2-40B4-BE49-F238E27FC236}">
                <a16:creationId xmlns:a16="http://schemas.microsoft.com/office/drawing/2014/main" id="{6BE24952-53E2-0DB2-7E4D-973F134D8705}"/>
              </a:ext>
            </a:extLst>
          </p:cNvPr>
          <p:cNvSpPr/>
          <p:nvPr/>
        </p:nvSpPr>
        <p:spPr>
          <a:xfrm flipV="1">
            <a:off x="2483180" y="3595776"/>
            <a:ext cx="1318260" cy="212187"/>
          </a:xfrm>
          <a:prstGeom prst="triangle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14" name="グラフィックス 13" descr="ユーザー">
            <a:extLst>
              <a:ext uri="{FF2B5EF4-FFF2-40B4-BE49-F238E27FC236}">
                <a16:creationId xmlns:a16="http://schemas.microsoft.com/office/drawing/2014/main" id="{F0C3B661-B2D4-88E7-7006-52741B0B6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37421" y="2727710"/>
            <a:ext cx="586740" cy="586740"/>
          </a:xfrm>
          <a:prstGeom prst="rect">
            <a:avLst/>
          </a:prstGeom>
        </p:spPr>
      </p:pic>
      <p:graphicFrame>
        <p:nvGraphicFramePr>
          <p:cNvPr id="15" name="表 9">
            <a:extLst>
              <a:ext uri="{FF2B5EF4-FFF2-40B4-BE49-F238E27FC236}">
                <a16:creationId xmlns:a16="http://schemas.microsoft.com/office/drawing/2014/main" id="{6690C70A-273E-8C5F-672F-11649D2ECF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3510315"/>
              </p:ext>
            </p:extLst>
          </p:nvPr>
        </p:nvGraphicFramePr>
        <p:xfrm>
          <a:off x="2357949" y="2756506"/>
          <a:ext cx="500221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Model A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30/30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Line1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#1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82594A9-5DA7-6FE2-960F-794AAB3F3DD1}"/>
              </a:ext>
            </a:extLst>
          </p:cNvPr>
          <p:cNvSpPr txBox="1"/>
          <p:nvPr/>
        </p:nvSpPr>
        <p:spPr>
          <a:xfrm>
            <a:off x="1678565" y="3245755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A</a:t>
            </a:r>
          </a:p>
        </p:txBody>
      </p:sp>
      <p:pic>
        <p:nvPicPr>
          <p:cNvPr id="24" name="グラフィックス 23" descr="ユーザー">
            <a:extLst>
              <a:ext uri="{FF2B5EF4-FFF2-40B4-BE49-F238E27FC236}">
                <a16:creationId xmlns:a16="http://schemas.microsoft.com/office/drawing/2014/main" id="{1A575143-8825-7DDC-F755-3484C0A125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13151" y="2735330"/>
            <a:ext cx="586740" cy="586740"/>
          </a:xfrm>
          <a:prstGeom prst="rect">
            <a:avLst/>
          </a:prstGeom>
        </p:spPr>
      </p:pic>
      <p:graphicFrame>
        <p:nvGraphicFramePr>
          <p:cNvPr id="25" name="表 9">
            <a:extLst>
              <a:ext uri="{FF2B5EF4-FFF2-40B4-BE49-F238E27FC236}">
                <a16:creationId xmlns:a16="http://schemas.microsoft.com/office/drawing/2014/main" id="{60F9467F-C2F7-F282-FCCE-18677C951E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9145941"/>
              </p:ext>
            </p:extLst>
          </p:nvPr>
        </p:nvGraphicFramePr>
        <p:xfrm>
          <a:off x="3533679" y="2764126"/>
          <a:ext cx="500221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B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Line2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#2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AE8FC28-23CC-29D3-8115-AE0C34A6116B}"/>
              </a:ext>
            </a:extLst>
          </p:cNvPr>
          <p:cNvSpPr txBox="1"/>
          <p:nvPr/>
        </p:nvSpPr>
        <p:spPr>
          <a:xfrm>
            <a:off x="2858170" y="3259028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B</a:t>
            </a:r>
          </a:p>
        </p:txBody>
      </p:sp>
      <p:pic>
        <p:nvPicPr>
          <p:cNvPr id="27" name="グラフィックス 26" descr="ユーザー">
            <a:extLst>
              <a:ext uri="{FF2B5EF4-FFF2-40B4-BE49-F238E27FC236}">
                <a16:creationId xmlns:a16="http://schemas.microsoft.com/office/drawing/2014/main" id="{F1AF5B7F-C550-9108-FD9C-A69A78A3BF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28598" y="2738278"/>
            <a:ext cx="586740" cy="586740"/>
          </a:xfrm>
          <a:prstGeom prst="rect">
            <a:avLst/>
          </a:prstGeom>
        </p:spPr>
      </p:pic>
      <p:graphicFrame>
        <p:nvGraphicFramePr>
          <p:cNvPr id="28" name="表 9">
            <a:extLst>
              <a:ext uri="{FF2B5EF4-FFF2-40B4-BE49-F238E27FC236}">
                <a16:creationId xmlns:a16="http://schemas.microsoft.com/office/drawing/2014/main" id="{0588326F-31E2-9F1B-8B19-4C02BE75A0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21629"/>
              </p:ext>
            </p:extLst>
          </p:nvPr>
        </p:nvGraphicFramePr>
        <p:xfrm>
          <a:off x="4749126" y="2767074"/>
          <a:ext cx="500221" cy="639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69B49D8-7438-54EF-645F-23D49934E05C}"/>
              </a:ext>
            </a:extLst>
          </p:cNvPr>
          <p:cNvSpPr txBox="1"/>
          <p:nvPr/>
        </p:nvSpPr>
        <p:spPr>
          <a:xfrm>
            <a:off x="4073617" y="3261976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C</a:t>
            </a:r>
          </a:p>
        </p:txBody>
      </p:sp>
      <p:pic>
        <p:nvPicPr>
          <p:cNvPr id="31" name="グラフィックス 30" descr="ユーザー">
            <a:extLst>
              <a:ext uri="{FF2B5EF4-FFF2-40B4-BE49-F238E27FC236}">
                <a16:creationId xmlns:a16="http://schemas.microsoft.com/office/drawing/2014/main" id="{20C7102F-F6E5-F0BB-DFE8-ECED0DBD4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4387" y="3932958"/>
            <a:ext cx="586740" cy="586740"/>
          </a:xfrm>
          <a:prstGeom prst="rect">
            <a:avLst/>
          </a:prstGeom>
        </p:spPr>
      </p:pic>
      <p:graphicFrame>
        <p:nvGraphicFramePr>
          <p:cNvPr id="35" name="表 9">
            <a:extLst>
              <a:ext uri="{FF2B5EF4-FFF2-40B4-BE49-F238E27FC236}">
                <a16:creationId xmlns:a16="http://schemas.microsoft.com/office/drawing/2014/main" id="{F0EACD2D-9E35-4CD3-F525-AFC737A25D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64302"/>
              </p:ext>
            </p:extLst>
          </p:nvPr>
        </p:nvGraphicFramePr>
        <p:xfrm>
          <a:off x="2394915" y="3961754"/>
          <a:ext cx="500221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Model A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30/30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Line1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#1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020A38EE-68CD-36BE-9148-97FB70A9D563}"/>
              </a:ext>
            </a:extLst>
          </p:cNvPr>
          <p:cNvSpPr txBox="1"/>
          <p:nvPr/>
        </p:nvSpPr>
        <p:spPr>
          <a:xfrm>
            <a:off x="1715531" y="4451003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A</a:t>
            </a:r>
          </a:p>
        </p:txBody>
      </p:sp>
      <p:pic>
        <p:nvPicPr>
          <p:cNvPr id="37" name="グラフィックス 36" descr="ユーザー">
            <a:extLst>
              <a:ext uri="{FF2B5EF4-FFF2-40B4-BE49-F238E27FC236}">
                <a16:creationId xmlns:a16="http://schemas.microsoft.com/office/drawing/2014/main" id="{7C2C3117-715B-156B-D0DF-A5DA66B4E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50117" y="3940578"/>
            <a:ext cx="586740" cy="586740"/>
          </a:xfrm>
          <a:prstGeom prst="rect">
            <a:avLst/>
          </a:prstGeom>
        </p:spPr>
      </p:pic>
      <p:graphicFrame>
        <p:nvGraphicFramePr>
          <p:cNvPr id="38" name="表 9">
            <a:extLst>
              <a:ext uri="{FF2B5EF4-FFF2-40B4-BE49-F238E27FC236}">
                <a16:creationId xmlns:a16="http://schemas.microsoft.com/office/drawing/2014/main" id="{36D52143-57D1-0291-576F-DE414D724E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9773932"/>
              </p:ext>
            </p:extLst>
          </p:nvPr>
        </p:nvGraphicFramePr>
        <p:xfrm>
          <a:off x="3570645" y="3969374"/>
          <a:ext cx="500221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B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Line2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#2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E5C135D3-64CE-14E5-CAB7-062691744542}"/>
              </a:ext>
            </a:extLst>
          </p:cNvPr>
          <p:cNvSpPr txBox="1"/>
          <p:nvPr/>
        </p:nvSpPr>
        <p:spPr>
          <a:xfrm>
            <a:off x="2895136" y="4464276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B</a:t>
            </a:r>
          </a:p>
        </p:txBody>
      </p:sp>
      <p:pic>
        <p:nvPicPr>
          <p:cNvPr id="41" name="グラフィックス 40" descr="ユーザー">
            <a:extLst>
              <a:ext uri="{FF2B5EF4-FFF2-40B4-BE49-F238E27FC236}">
                <a16:creationId xmlns:a16="http://schemas.microsoft.com/office/drawing/2014/main" id="{5AE3B381-2F33-45BF-F5C3-7013E148A3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65564" y="3943526"/>
            <a:ext cx="586740" cy="586740"/>
          </a:xfrm>
          <a:prstGeom prst="rect">
            <a:avLst/>
          </a:prstGeom>
        </p:spPr>
      </p:pic>
      <p:graphicFrame>
        <p:nvGraphicFramePr>
          <p:cNvPr id="42" name="表 9">
            <a:extLst>
              <a:ext uri="{FF2B5EF4-FFF2-40B4-BE49-F238E27FC236}">
                <a16:creationId xmlns:a16="http://schemas.microsoft.com/office/drawing/2014/main" id="{C1E27457-99D9-2237-2C30-570C7F96AE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5463276"/>
              </p:ext>
            </p:extLst>
          </p:nvPr>
        </p:nvGraphicFramePr>
        <p:xfrm>
          <a:off x="4786092" y="3972322"/>
          <a:ext cx="500221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D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Line4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#4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38EB96B6-DB65-75E4-2E3E-E1D418EF70BB}"/>
              </a:ext>
            </a:extLst>
          </p:cNvPr>
          <p:cNvSpPr txBox="1"/>
          <p:nvPr/>
        </p:nvSpPr>
        <p:spPr>
          <a:xfrm>
            <a:off x="4110583" y="4467224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C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5C55D21-C2D4-DE58-D782-3423C6EC27CF}"/>
              </a:ext>
            </a:extLst>
          </p:cNvPr>
          <p:cNvSpPr/>
          <p:nvPr/>
        </p:nvSpPr>
        <p:spPr>
          <a:xfrm>
            <a:off x="4999236" y="3622333"/>
            <a:ext cx="754685" cy="192632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Line 4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1EDBE3B7-8924-3ED8-48E1-0C4FA0D137B7}"/>
              </a:ext>
            </a:extLst>
          </p:cNvPr>
          <p:cNvSpPr/>
          <p:nvPr/>
        </p:nvSpPr>
        <p:spPr>
          <a:xfrm>
            <a:off x="5432386" y="2812210"/>
            <a:ext cx="1313352" cy="192632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CT Model C = 100s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879AD201-7528-506C-1706-2E2D0F5D5395}"/>
              </a:ext>
            </a:extLst>
          </p:cNvPr>
          <p:cNvSpPr/>
          <p:nvPr/>
        </p:nvSpPr>
        <p:spPr>
          <a:xfrm>
            <a:off x="5432386" y="3068708"/>
            <a:ext cx="1313352" cy="192632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rgbClr val="FF0000"/>
                </a:solidFill>
              </a:rPr>
              <a:t>CT Model D = 80s</a:t>
            </a:r>
            <a:endParaRPr kumimoji="1" lang="ja-JP" altLang="en-US" sz="800" dirty="0">
              <a:solidFill>
                <a:srgbClr val="FF0000"/>
              </a:solidFill>
            </a:endParaRPr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4CC7CF2C-CD2C-0359-319F-485873DA5AEF}"/>
              </a:ext>
            </a:extLst>
          </p:cNvPr>
          <p:cNvSpPr/>
          <p:nvPr/>
        </p:nvSpPr>
        <p:spPr>
          <a:xfrm>
            <a:off x="433467" y="5519483"/>
            <a:ext cx="958826" cy="26161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After step2.5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26A9B086-28DA-5A04-2A4C-6FAC52932DDE}"/>
              </a:ext>
            </a:extLst>
          </p:cNvPr>
          <p:cNvSpPr/>
          <p:nvPr/>
        </p:nvSpPr>
        <p:spPr>
          <a:xfrm>
            <a:off x="3463142" y="4998492"/>
            <a:ext cx="958826" cy="192632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Trigger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E0FC1A7F-1B9B-DB6B-D198-2F4F3B760359}"/>
              </a:ext>
            </a:extLst>
          </p:cNvPr>
          <p:cNvSpPr/>
          <p:nvPr/>
        </p:nvSpPr>
        <p:spPr>
          <a:xfrm>
            <a:off x="4192665" y="4998492"/>
            <a:ext cx="754685" cy="192632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Line 3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53" name="二等辺三角形 52">
            <a:extLst>
              <a:ext uri="{FF2B5EF4-FFF2-40B4-BE49-F238E27FC236}">
                <a16:creationId xmlns:a16="http://schemas.microsoft.com/office/drawing/2014/main" id="{A97EA6BB-E262-75B1-76A0-1C57C48FA4C6}"/>
              </a:ext>
            </a:extLst>
          </p:cNvPr>
          <p:cNvSpPr/>
          <p:nvPr/>
        </p:nvSpPr>
        <p:spPr>
          <a:xfrm flipV="1">
            <a:off x="2483180" y="4969638"/>
            <a:ext cx="1318260" cy="212187"/>
          </a:xfrm>
          <a:prstGeom prst="triangle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57" name="グラフィックス 56" descr="ユーザー">
            <a:extLst>
              <a:ext uri="{FF2B5EF4-FFF2-40B4-BE49-F238E27FC236}">
                <a16:creationId xmlns:a16="http://schemas.microsoft.com/office/drawing/2014/main" id="{BF174D2E-E7ED-C581-AA5A-E291DF691B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4387" y="5306820"/>
            <a:ext cx="586740" cy="586740"/>
          </a:xfrm>
          <a:prstGeom prst="rect">
            <a:avLst/>
          </a:prstGeom>
        </p:spPr>
      </p:pic>
      <p:graphicFrame>
        <p:nvGraphicFramePr>
          <p:cNvPr id="68" name="表 9">
            <a:extLst>
              <a:ext uri="{FF2B5EF4-FFF2-40B4-BE49-F238E27FC236}">
                <a16:creationId xmlns:a16="http://schemas.microsoft.com/office/drawing/2014/main" id="{9F2A73F5-0F4C-F16A-F8DC-3B351E52FE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0245046"/>
              </p:ext>
            </p:extLst>
          </p:nvPr>
        </p:nvGraphicFramePr>
        <p:xfrm>
          <a:off x="2394915" y="5335616"/>
          <a:ext cx="500221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Model A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30/30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Line1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#1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441D0B25-CF81-7883-BCBB-9895AF3E735D}"/>
              </a:ext>
            </a:extLst>
          </p:cNvPr>
          <p:cNvSpPr txBox="1"/>
          <p:nvPr/>
        </p:nvSpPr>
        <p:spPr>
          <a:xfrm>
            <a:off x="1715531" y="5824865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A</a:t>
            </a:r>
          </a:p>
        </p:txBody>
      </p:sp>
      <p:pic>
        <p:nvPicPr>
          <p:cNvPr id="70" name="グラフィックス 69" descr="ユーザー">
            <a:extLst>
              <a:ext uri="{FF2B5EF4-FFF2-40B4-BE49-F238E27FC236}">
                <a16:creationId xmlns:a16="http://schemas.microsoft.com/office/drawing/2014/main" id="{0D70B7B1-7864-4D02-8D86-62A2697C29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50117" y="5314440"/>
            <a:ext cx="586740" cy="586740"/>
          </a:xfrm>
          <a:prstGeom prst="rect">
            <a:avLst/>
          </a:prstGeom>
        </p:spPr>
      </p:pic>
      <p:graphicFrame>
        <p:nvGraphicFramePr>
          <p:cNvPr id="71" name="表 9">
            <a:extLst>
              <a:ext uri="{FF2B5EF4-FFF2-40B4-BE49-F238E27FC236}">
                <a16:creationId xmlns:a16="http://schemas.microsoft.com/office/drawing/2014/main" id="{942DE306-6BB9-B782-D5FB-CE54097802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4731452"/>
              </p:ext>
            </p:extLst>
          </p:nvPr>
        </p:nvGraphicFramePr>
        <p:xfrm>
          <a:off x="3570645" y="5343236"/>
          <a:ext cx="500221" cy="639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364B1FA7-DE9B-1810-DCED-B980BFD13EF6}"/>
              </a:ext>
            </a:extLst>
          </p:cNvPr>
          <p:cNvSpPr txBox="1"/>
          <p:nvPr/>
        </p:nvSpPr>
        <p:spPr>
          <a:xfrm>
            <a:off x="2895136" y="5838138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B</a:t>
            </a:r>
          </a:p>
        </p:txBody>
      </p:sp>
      <p:pic>
        <p:nvPicPr>
          <p:cNvPr id="73" name="グラフィックス 72" descr="ユーザー">
            <a:extLst>
              <a:ext uri="{FF2B5EF4-FFF2-40B4-BE49-F238E27FC236}">
                <a16:creationId xmlns:a16="http://schemas.microsoft.com/office/drawing/2014/main" id="{BB8AA100-FF9D-1992-6683-9BB7AB70B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65564" y="5317388"/>
            <a:ext cx="586740" cy="586740"/>
          </a:xfrm>
          <a:prstGeom prst="rect">
            <a:avLst/>
          </a:prstGeom>
        </p:spPr>
      </p:pic>
      <p:graphicFrame>
        <p:nvGraphicFramePr>
          <p:cNvPr id="74" name="表 9">
            <a:extLst>
              <a:ext uri="{FF2B5EF4-FFF2-40B4-BE49-F238E27FC236}">
                <a16:creationId xmlns:a16="http://schemas.microsoft.com/office/drawing/2014/main" id="{CD9CDF17-1824-59F3-4368-801231C971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8739291"/>
              </p:ext>
            </p:extLst>
          </p:nvPr>
        </p:nvGraphicFramePr>
        <p:xfrm>
          <a:off x="4786092" y="5346184"/>
          <a:ext cx="500221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D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Line4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#4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7BAB1C07-68FF-4F15-E8C9-581015F21E74}"/>
              </a:ext>
            </a:extLst>
          </p:cNvPr>
          <p:cNvSpPr txBox="1"/>
          <p:nvPr/>
        </p:nvSpPr>
        <p:spPr>
          <a:xfrm>
            <a:off x="4110583" y="5841086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C</a:t>
            </a:r>
          </a:p>
        </p:txBody>
      </p:sp>
      <p:sp>
        <p:nvSpPr>
          <p:cNvPr id="77" name="正方形/長方形 76">
            <a:extLst>
              <a:ext uri="{FF2B5EF4-FFF2-40B4-BE49-F238E27FC236}">
                <a16:creationId xmlns:a16="http://schemas.microsoft.com/office/drawing/2014/main" id="{42B45961-1A63-5EB3-392F-E93BEE31530E}"/>
              </a:ext>
            </a:extLst>
          </p:cNvPr>
          <p:cNvSpPr/>
          <p:nvPr/>
        </p:nvSpPr>
        <p:spPr>
          <a:xfrm>
            <a:off x="431500" y="6979439"/>
            <a:ext cx="958826" cy="26161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After step3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78" name="正方形/長方形 77">
            <a:extLst>
              <a:ext uri="{FF2B5EF4-FFF2-40B4-BE49-F238E27FC236}">
                <a16:creationId xmlns:a16="http://schemas.microsoft.com/office/drawing/2014/main" id="{41F76706-6719-932E-00DE-DDB4EC07ADDC}"/>
              </a:ext>
            </a:extLst>
          </p:cNvPr>
          <p:cNvSpPr/>
          <p:nvPr/>
        </p:nvSpPr>
        <p:spPr>
          <a:xfrm>
            <a:off x="3461175" y="6458448"/>
            <a:ext cx="958826" cy="192632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Trigger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79" name="正方形/長方形 78">
            <a:extLst>
              <a:ext uri="{FF2B5EF4-FFF2-40B4-BE49-F238E27FC236}">
                <a16:creationId xmlns:a16="http://schemas.microsoft.com/office/drawing/2014/main" id="{85734CE6-1B7A-C606-6BD3-C8BA6845E409}"/>
              </a:ext>
            </a:extLst>
          </p:cNvPr>
          <p:cNvSpPr/>
          <p:nvPr/>
        </p:nvSpPr>
        <p:spPr>
          <a:xfrm>
            <a:off x="4190698" y="6458448"/>
            <a:ext cx="754685" cy="192632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Line 3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80" name="二等辺三角形 79">
            <a:extLst>
              <a:ext uri="{FF2B5EF4-FFF2-40B4-BE49-F238E27FC236}">
                <a16:creationId xmlns:a16="http://schemas.microsoft.com/office/drawing/2014/main" id="{300987B4-3C7D-2F10-7D5B-1F7B2A19B287}"/>
              </a:ext>
            </a:extLst>
          </p:cNvPr>
          <p:cNvSpPr/>
          <p:nvPr/>
        </p:nvSpPr>
        <p:spPr>
          <a:xfrm flipV="1">
            <a:off x="2481213" y="6429594"/>
            <a:ext cx="1318260" cy="212187"/>
          </a:xfrm>
          <a:prstGeom prst="triangle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81" name="グラフィックス 80" descr="ユーザー">
            <a:extLst>
              <a:ext uri="{FF2B5EF4-FFF2-40B4-BE49-F238E27FC236}">
                <a16:creationId xmlns:a16="http://schemas.microsoft.com/office/drawing/2014/main" id="{8B1DF887-D217-22AC-F01E-6754670379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2420" y="6766776"/>
            <a:ext cx="586740" cy="586740"/>
          </a:xfrm>
          <a:prstGeom prst="rect">
            <a:avLst/>
          </a:prstGeom>
        </p:spPr>
      </p:pic>
      <p:graphicFrame>
        <p:nvGraphicFramePr>
          <p:cNvPr id="82" name="表 9">
            <a:extLst>
              <a:ext uri="{FF2B5EF4-FFF2-40B4-BE49-F238E27FC236}">
                <a16:creationId xmlns:a16="http://schemas.microsoft.com/office/drawing/2014/main" id="{C26D0529-2DA2-8F8D-622A-E53B2F359A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2055645"/>
              </p:ext>
            </p:extLst>
          </p:nvPr>
        </p:nvGraphicFramePr>
        <p:xfrm>
          <a:off x="2392948" y="6795572"/>
          <a:ext cx="500221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Model A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30/30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Line1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#1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83" name="テキスト ボックス 82">
            <a:extLst>
              <a:ext uri="{FF2B5EF4-FFF2-40B4-BE49-F238E27FC236}">
                <a16:creationId xmlns:a16="http://schemas.microsoft.com/office/drawing/2014/main" id="{B4351392-A834-0B76-9F2F-DE9B685A0EAC}"/>
              </a:ext>
            </a:extLst>
          </p:cNvPr>
          <p:cNvSpPr txBox="1"/>
          <p:nvPr/>
        </p:nvSpPr>
        <p:spPr>
          <a:xfrm>
            <a:off x="1713564" y="7284821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A</a:t>
            </a:r>
          </a:p>
        </p:txBody>
      </p:sp>
      <p:pic>
        <p:nvPicPr>
          <p:cNvPr id="84" name="グラフィックス 83" descr="ユーザー">
            <a:extLst>
              <a:ext uri="{FF2B5EF4-FFF2-40B4-BE49-F238E27FC236}">
                <a16:creationId xmlns:a16="http://schemas.microsoft.com/office/drawing/2014/main" id="{70FF6BED-B2DC-951F-233E-21C7D54A9C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48150" y="6774396"/>
            <a:ext cx="586740" cy="586740"/>
          </a:xfrm>
          <a:prstGeom prst="rect">
            <a:avLst/>
          </a:prstGeom>
        </p:spPr>
      </p:pic>
      <p:graphicFrame>
        <p:nvGraphicFramePr>
          <p:cNvPr id="85" name="表 9">
            <a:extLst>
              <a:ext uri="{FF2B5EF4-FFF2-40B4-BE49-F238E27FC236}">
                <a16:creationId xmlns:a16="http://schemas.microsoft.com/office/drawing/2014/main" id="{FEC698F3-961C-6348-38F1-E23E2E2B5F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0856925"/>
              </p:ext>
            </p:extLst>
          </p:nvPr>
        </p:nvGraphicFramePr>
        <p:xfrm>
          <a:off x="3568678" y="6803192"/>
          <a:ext cx="500221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C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Line3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#3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86" name="テキスト ボックス 85">
            <a:extLst>
              <a:ext uri="{FF2B5EF4-FFF2-40B4-BE49-F238E27FC236}">
                <a16:creationId xmlns:a16="http://schemas.microsoft.com/office/drawing/2014/main" id="{77F6C4F8-D61B-2E49-50A1-DABA53B71857}"/>
              </a:ext>
            </a:extLst>
          </p:cNvPr>
          <p:cNvSpPr txBox="1"/>
          <p:nvPr/>
        </p:nvSpPr>
        <p:spPr>
          <a:xfrm>
            <a:off x="2893169" y="7298094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B</a:t>
            </a:r>
          </a:p>
        </p:txBody>
      </p:sp>
      <p:pic>
        <p:nvPicPr>
          <p:cNvPr id="87" name="グラフィックス 86" descr="ユーザー">
            <a:extLst>
              <a:ext uri="{FF2B5EF4-FFF2-40B4-BE49-F238E27FC236}">
                <a16:creationId xmlns:a16="http://schemas.microsoft.com/office/drawing/2014/main" id="{AE3225CA-A4B0-E6FF-19D9-D46065FE9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63597" y="6777344"/>
            <a:ext cx="586740" cy="586740"/>
          </a:xfrm>
          <a:prstGeom prst="rect">
            <a:avLst/>
          </a:prstGeom>
        </p:spPr>
      </p:pic>
      <p:graphicFrame>
        <p:nvGraphicFramePr>
          <p:cNvPr id="88" name="表 9">
            <a:extLst>
              <a:ext uri="{FF2B5EF4-FFF2-40B4-BE49-F238E27FC236}">
                <a16:creationId xmlns:a16="http://schemas.microsoft.com/office/drawing/2014/main" id="{C6E48F62-9490-5ADD-3B7D-AFF786EE17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058417"/>
              </p:ext>
            </p:extLst>
          </p:nvPr>
        </p:nvGraphicFramePr>
        <p:xfrm>
          <a:off x="4784125" y="6806140"/>
          <a:ext cx="500221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D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Line4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#4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89" name="テキスト ボックス 88">
            <a:extLst>
              <a:ext uri="{FF2B5EF4-FFF2-40B4-BE49-F238E27FC236}">
                <a16:creationId xmlns:a16="http://schemas.microsoft.com/office/drawing/2014/main" id="{9A20F3D9-563B-4E9C-5E7F-D26A27DEADFD}"/>
              </a:ext>
            </a:extLst>
          </p:cNvPr>
          <p:cNvSpPr txBox="1"/>
          <p:nvPr/>
        </p:nvSpPr>
        <p:spPr>
          <a:xfrm>
            <a:off x="4108616" y="7301042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C</a:t>
            </a:r>
          </a:p>
        </p:txBody>
      </p:sp>
    </p:spTree>
    <p:extLst>
      <p:ext uri="{BB962C8B-B14F-4D97-AF65-F5344CB8AC3E}">
        <p14:creationId xmlns:p14="http://schemas.microsoft.com/office/powerpoint/2010/main" val="2834729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93440A-903C-E47E-CAC7-005DC2BFD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2E14EA2-10DC-484A-6A6F-862605D16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51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FE940F5A-9F1B-64DC-0C98-44C99DEE3D78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D15F8520-D882-C0B4-2D39-8DD8B8782254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4-4. Priority determination</a:t>
            </a:r>
          </a:p>
          <a:p>
            <a:r>
              <a:rPr kumimoji="1" lang="en-US" altLang="ja-JP" sz="1100" b="1" dirty="0"/>
              <a:t>4-4-2. Shopper work instructions for parts phase#1</a:t>
            </a:r>
          </a:p>
        </p:txBody>
      </p:sp>
      <p:graphicFrame>
        <p:nvGraphicFramePr>
          <p:cNvPr id="4" name="表 9">
            <a:extLst>
              <a:ext uri="{FF2B5EF4-FFF2-40B4-BE49-F238E27FC236}">
                <a16:creationId xmlns:a16="http://schemas.microsoft.com/office/drawing/2014/main" id="{3DD00F5D-E26E-4797-A06D-20284C0DF9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0861988"/>
              </p:ext>
            </p:extLst>
          </p:nvPr>
        </p:nvGraphicFramePr>
        <p:xfrm>
          <a:off x="406399" y="1544839"/>
          <a:ext cx="6117062" cy="27690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0277">
                  <a:extLst>
                    <a:ext uri="{9D8B030D-6E8A-4147-A177-3AD203B41FA5}">
                      <a16:colId xmlns:a16="http://schemas.microsoft.com/office/drawing/2014/main" val="128430823"/>
                    </a:ext>
                  </a:extLst>
                </a:gridCol>
                <a:gridCol w="939718">
                  <a:extLst>
                    <a:ext uri="{9D8B030D-6E8A-4147-A177-3AD203B41FA5}">
                      <a16:colId xmlns:a16="http://schemas.microsoft.com/office/drawing/2014/main" val="495823371"/>
                    </a:ext>
                  </a:extLst>
                </a:gridCol>
                <a:gridCol w="1842130">
                  <a:extLst>
                    <a:ext uri="{9D8B030D-6E8A-4147-A177-3AD203B41FA5}">
                      <a16:colId xmlns:a16="http://schemas.microsoft.com/office/drawing/2014/main" val="3396607111"/>
                    </a:ext>
                  </a:extLst>
                </a:gridCol>
                <a:gridCol w="823913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  <a:gridCol w="2261024">
                  <a:extLst>
                    <a:ext uri="{9D8B030D-6E8A-4147-A177-3AD203B41FA5}">
                      <a16:colId xmlns:a16="http://schemas.microsoft.com/office/drawing/2014/main" val="4154017237"/>
                    </a:ext>
                  </a:extLst>
                </a:gridCol>
              </a:tblGrid>
              <a:tr h="450182">
                <a:tc>
                  <a:txBody>
                    <a:bodyPr/>
                    <a:lstStyle/>
                    <a:p>
                      <a:r>
                        <a:rPr kumimoji="1" lang="en-US" altLang="ja-JP" sz="700" b="0" dirty="0">
                          <a:latin typeface="Arial 本文"/>
                          <a:ea typeface="Meiryo UI" panose="020B0604030504040204" pitchFamily="50" charset="-128"/>
                        </a:rPr>
                        <a:t>#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b="0" dirty="0">
                          <a:latin typeface="Arial 本文"/>
                          <a:ea typeface="Meiryo UI" panose="020B0604030504040204" pitchFamily="50" charset="-128"/>
                        </a:rPr>
                        <a:t>Key item</a:t>
                      </a:r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b="0" dirty="0">
                          <a:latin typeface="Arial 本文"/>
                          <a:ea typeface="Meiryo UI" panose="020B0604030504040204" pitchFamily="50" charset="-128"/>
                        </a:rPr>
                        <a:t>Description</a:t>
                      </a:r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b="0" dirty="0">
                          <a:latin typeface="Arial 本文"/>
                          <a:ea typeface="Meiryo UI" panose="020B0604030504040204" pitchFamily="50" charset="-128"/>
                        </a:rPr>
                        <a:t>Judgement</a:t>
                      </a:r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b="0" dirty="0">
                          <a:latin typeface="Arial 本文"/>
                          <a:ea typeface="Meiryo UI" panose="020B0604030504040204" pitchFamily="50" charset="-128"/>
                        </a:rPr>
                        <a:t>Remark</a:t>
                      </a:r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9308372"/>
                  </a:ext>
                </a:extLst>
              </a:tr>
              <a:tr h="450182">
                <a:tc>
                  <a:txBody>
                    <a:bodyPr/>
                    <a:lstStyle/>
                    <a:p>
                      <a:r>
                        <a:rPr kumimoji="1" lang="en-US" altLang="ja-JP" sz="700" b="0" dirty="0">
                          <a:latin typeface="Arial 本文"/>
                          <a:ea typeface="Meiryo UI" panose="020B0604030504040204" pitchFamily="50" charset="-128"/>
                        </a:rPr>
                        <a:t>1</a:t>
                      </a:r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</a:rPr>
                        <a:t>Receiving trigger from Parts </a:t>
                      </a:r>
                      <a:r>
                        <a:rPr kumimoji="1" lang="en-US" altLang="ja-JP" sz="700" dirty="0" err="1">
                          <a:solidFill>
                            <a:schemeClr val="tx1"/>
                          </a:solidFill>
                        </a:rPr>
                        <a:t>sencer</a:t>
                      </a:r>
                      <a:endParaRPr kumimoji="1" lang="ja-JP" alt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The production line is in operation</a:t>
                      </a:r>
                      <a:endParaRPr kumimoji="1" lang="ja-JP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b="0" dirty="0">
                          <a:latin typeface="Arial 本文"/>
                          <a:ea typeface="Meiryo UI" panose="020B0604030504040204" pitchFamily="50" charset="-128"/>
                        </a:rPr>
                        <a:t>Yes or No</a:t>
                      </a:r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  <a:tr h="4501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700" b="0" dirty="0">
                          <a:latin typeface="Arial 本文"/>
                          <a:ea typeface="Meiryo UI" panose="020B0604030504040204" pitchFamily="50" charset="-128"/>
                        </a:rPr>
                        <a:t>2</a:t>
                      </a:r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700" b="0" strike="sngStrike" baseline="0" dirty="0">
                          <a:latin typeface="Arial 本文"/>
                          <a:ea typeface="Meiryo UI" panose="020B0604030504040204" pitchFamily="50" charset="-128"/>
                        </a:rPr>
                        <a:t>CMS data linkage data</a:t>
                      </a:r>
                      <a:endParaRPr kumimoji="1" lang="ja-JP" altLang="en-US" sz="700" b="0" strike="sngStrike" baseline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700" b="0" i="0" u="none" strike="sng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Manage production cycle time for all parts.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700" b="0" i="0" u="none" strike="sng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700" b="0" i="0" u="none" strike="sng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“Smart watch free” Qty &lt; “Receiving trigger from Shopper ST” Qty</a:t>
                      </a:r>
                      <a:endParaRPr kumimoji="1" lang="ja-JP" altLang="en-US" sz="700" b="0" i="0" u="none" strike="sng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b="0" strike="sngStrike" baseline="0" dirty="0">
                          <a:latin typeface="Arial 本文"/>
                          <a:ea typeface="Meiryo UI" panose="020B0604030504040204" pitchFamily="50" charset="-128"/>
                        </a:rPr>
                        <a:t>Yes or No</a:t>
                      </a:r>
                      <a:endParaRPr kumimoji="1" lang="ja-JP" altLang="en-US" sz="700" b="0" strike="sngStrike" baseline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b="0" strike="sngStrike" baseline="0" dirty="0">
                          <a:latin typeface="Arial 本文"/>
                          <a:ea typeface="Meiryo UI" panose="020B0604030504040204" pitchFamily="50" charset="-128"/>
                        </a:rPr>
                        <a:t>Prioritize parts with short production cycle times. Judgments are made at the same timing within 10-30 seconds.</a:t>
                      </a:r>
                      <a:endParaRPr kumimoji="1" lang="ja-JP" altLang="en-US" sz="700" b="0" strike="sngStrike" baseline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1948227"/>
                  </a:ext>
                </a:extLst>
              </a:tr>
              <a:tr h="450182">
                <a:tc>
                  <a:txBody>
                    <a:bodyPr/>
                    <a:lstStyle/>
                    <a:p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4917242"/>
                  </a:ext>
                </a:extLst>
              </a:tr>
              <a:tr h="450182">
                <a:tc>
                  <a:txBody>
                    <a:bodyPr/>
                    <a:lstStyle/>
                    <a:p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700" b="0" strike="sngStrike" baseline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700" b="0" i="0" u="none" strike="sng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700" b="0" strike="sngStrike" baseline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700" b="0" strike="sngStrike" baseline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6549155"/>
                  </a:ext>
                </a:extLst>
              </a:tr>
              <a:tr h="450182">
                <a:tc>
                  <a:txBody>
                    <a:bodyPr/>
                    <a:lstStyle/>
                    <a:p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700" b="0" strike="sngStrike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700" b="0" i="0" u="none" strike="sng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700" b="0" strike="sngStrike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700" b="0" strike="sngStrike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4865686"/>
                  </a:ext>
                </a:extLst>
              </a:tr>
            </a:tbl>
          </a:graphicData>
        </a:graphic>
      </p:graphicFrame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D63C054-68A7-0927-4B4E-D3C7050B7788}"/>
              </a:ext>
            </a:extLst>
          </p:cNvPr>
          <p:cNvSpPr txBox="1"/>
          <p:nvPr/>
        </p:nvSpPr>
        <p:spPr>
          <a:xfrm>
            <a:off x="370469" y="1275846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1. Various conditions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E8E6E3F-6D6A-2107-174D-04684B5BDDCB}"/>
              </a:ext>
            </a:extLst>
          </p:cNvPr>
          <p:cNvSpPr txBox="1"/>
          <p:nvPr/>
        </p:nvSpPr>
        <p:spPr>
          <a:xfrm>
            <a:off x="334539" y="4427595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2. Flow chart</a:t>
            </a:r>
          </a:p>
        </p:txBody>
      </p:sp>
      <p:sp>
        <p:nvSpPr>
          <p:cNvPr id="7" name="二等辺三角形 6">
            <a:extLst>
              <a:ext uri="{FF2B5EF4-FFF2-40B4-BE49-F238E27FC236}">
                <a16:creationId xmlns:a16="http://schemas.microsoft.com/office/drawing/2014/main" id="{AC35D96F-03AE-4748-737A-67A62F94EC80}"/>
              </a:ext>
            </a:extLst>
          </p:cNvPr>
          <p:cNvSpPr/>
          <p:nvPr/>
        </p:nvSpPr>
        <p:spPr>
          <a:xfrm>
            <a:off x="6245306" y="1044649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6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6015F10-B632-BDEC-6181-73E6D6F8CA59}"/>
              </a:ext>
            </a:extLst>
          </p:cNvPr>
          <p:cNvSpPr/>
          <p:nvPr/>
        </p:nvSpPr>
        <p:spPr>
          <a:xfrm>
            <a:off x="1068683" y="6547379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Picking instruction for ST order with trigger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D5880B2D-776F-5709-2556-F66CF640DBAE}"/>
              </a:ext>
            </a:extLst>
          </p:cNvPr>
          <p:cNvCxnSpPr>
            <a:cxnSpLocks/>
            <a:stCxn id="22" idx="4"/>
            <a:endCxn id="23" idx="0"/>
          </p:cNvCxnSpPr>
          <p:nvPr/>
        </p:nvCxnSpPr>
        <p:spPr>
          <a:xfrm flipH="1">
            <a:off x="1672302" y="5154593"/>
            <a:ext cx="1923" cy="108482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楕円 11">
            <a:extLst>
              <a:ext uri="{FF2B5EF4-FFF2-40B4-BE49-F238E27FC236}">
                <a16:creationId xmlns:a16="http://schemas.microsoft.com/office/drawing/2014/main" id="{C938C65A-AF4B-DD0C-7A06-D8D37F798114}"/>
              </a:ext>
            </a:extLst>
          </p:cNvPr>
          <p:cNvSpPr/>
          <p:nvPr/>
        </p:nvSpPr>
        <p:spPr>
          <a:xfrm>
            <a:off x="1323706" y="9182963"/>
            <a:ext cx="701037" cy="293273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Finish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1834F27-6768-3C65-8D10-7471ADE7530E}"/>
              </a:ext>
            </a:extLst>
          </p:cNvPr>
          <p:cNvSpPr/>
          <p:nvPr/>
        </p:nvSpPr>
        <p:spPr>
          <a:xfrm>
            <a:off x="2253309" y="5353713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FB76D242-CD05-DFDC-32D8-F1FDD00FAEF2}"/>
              </a:ext>
            </a:extLst>
          </p:cNvPr>
          <p:cNvSpPr/>
          <p:nvPr/>
        </p:nvSpPr>
        <p:spPr>
          <a:xfrm>
            <a:off x="1785915" y="5852020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No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CEF98422-95EE-AECC-4475-21B8FD0CFE28}"/>
              </a:ext>
            </a:extLst>
          </p:cNvPr>
          <p:cNvSpPr/>
          <p:nvPr/>
        </p:nvSpPr>
        <p:spPr>
          <a:xfrm>
            <a:off x="1323706" y="4861320"/>
            <a:ext cx="701037" cy="293273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Start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3" name="フローチャート: 判断 22">
            <a:extLst>
              <a:ext uri="{FF2B5EF4-FFF2-40B4-BE49-F238E27FC236}">
                <a16:creationId xmlns:a16="http://schemas.microsoft.com/office/drawing/2014/main" id="{3E6ED8D9-0847-108C-D8CC-776F5350F332}"/>
              </a:ext>
            </a:extLst>
          </p:cNvPr>
          <p:cNvSpPr/>
          <p:nvPr/>
        </p:nvSpPr>
        <p:spPr>
          <a:xfrm>
            <a:off x="1067782" y="5263075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“Smart watch free Qty”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&lt;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“Receiving trigger”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Yes / No</a:t>
            </a:r>
            <a:endParaRPr kumimoji="1" lang="ja-JP" altLang="en-US" sz="500" dirty="0">
              <a:solidFill>
                <a:schemeClr val="tx1"/>
              </a:solidFill>
            </a:endParaRPr>
          </a:p>
        </p:txBody>
      </p: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B84B7B4A-F768-7A36-78AB-0B395996CF4B}"/>
              </a:ext>
            </a:extLst>
          </p:cNvPr>
          <p:cNvCxnSpPr>
            <a:cxnSpLocks/>
            <a:stCxn id="23" idx="2"/>
            <a:endCxn id="8" idx="0"/>
          </p:cNvCxnSpPr>
          <p:nvPr/>
        </p:nvCxnSpPr>
        <p:spPr>
          <a:xfrm>
            <a:off x="1672302" y="5908012"/>
            <a:ext cx="901" cy="639367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E119F5BF-9E17-4F01-B45C-1564E9081157}"/>
              </a:ext>
            </a:extLst>
          </p:cNvPr>
          <p:cNvCxnSpPr>
            <a:cxnSpLocks/>
            <a:stCxn id="8" idx="2"/>
            <a:endCxn id="12" idx="0"/>
          </p:cNvCxnSpPr>
          <p:nvPr/>
        </p:nvCxnSpPr>
        <p:spPr>
          <a:xfrm>
            <a:off x="1673203" y="6978268"/>
            <a:ext cx="1022" cy="2204695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コネクタ: カギ線 35">
            <a:extLst>
              <a:ext uri="{FF2B5EF4-FFF2-40B4-BE49-F238E27FC236}">
                <a16:creationId xmlns:a16="http://schemas.microsoft.com/office/drawing/2014/main" id="{BDD805E3-2614-F54D-CA72-052781EE4A59}"/>
              </a:ext>
            </a:extLst>
          </p:cNvPr>
          <p:cNvCxnSpPr>
            <a:cxnSpLocks/>
            <a:stCxn id="23" idx="3"/>
            <a:endCxn id="44" idx="0"/>
          </p:cNvCxnSpPr>
          <p:nvPr/>
        </p:nvCxnSpPr>
        <p:spPr>
          <a:xfrm>
            <a:off x="2276822" y="5585544"/>
            <a:ext cx="1043287" cy="1043474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フローチャート: 判断 43">
            <a:extLst>
              <a:ext uri="{FF2B5EF4-FFF2-40B4-BE49-F238E27FC236}">
                <a16:creationId xmlns:a16="http://schemas.microsoft.com/office/drawing/2014/main" id="{664A72A8-486A-6610-FEE1-43BDB4FF126B}"/>
              </a:ext>
            </a:extLst>
          </p:cNvPr>
          <p:cNvSpPr/>
          <p:nvPr/>
        </p:nvSpPr>
        <p:spPr>
          <a:xfrm>
            <a:off x="2715589" y="6629018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Is there only one trigger?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Yes / No</a:t>
            </a:r>
            <a:endParaRPr kumimoji="1" lang="ja-JP" altLang="en-US" sz="500" dirty="0">
              <a:solidFill>
                <a:schemeClr val="tx1"/>
              </a:solidFill>
            </a:endParaRPr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51C44CC3-D654-B253-D043-6D796662D4BF}"/>
              </a:ext>
            </a:extLst>
          </p:cNvPr>
          <p:cNvSpPr/>
          <p:nvPr/>
        </p:nvSpPr>
        <p:spPr>
          <a:xfrm>
            <a:off x="4843463" y="6736041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Picking instruction for order with trigger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48" name="直線矢印コネクタ 47">
            <a:extLst>
              <a:ext uri="{FF2B5EF4-FFF2-40B4-BE49-F238E27FC236}">
                <a16:creationId xmlns:a16="http://schemas.microsoft.com/office/drawing/2014/main" id="{AFDE4AA2-A6C0-916E-20A3-1C247D1757C3}"/>
              </a:ext>
            </a:extLst>
          </p:cNvPr>
          <p:cNvCxnSpPr>
            <a:cxnSpLocks/>
            <a:stCxn id="44" idx="3"/>
            <a:endCxn id="47" idx="1"/>
          </p:cNvCxnSpPr>
          <p:nvPr/>
        </p:nvCxnSpPr>
        <p:spPr>
          <a:xfrm flipV="1">
            <a:off x="3924629" y="6951486"/>
            <a:ext cx="918834" cy="1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AA492A36-F6FF-B49E-0266-8B5AF5348933}"/>
              </a:ext>
            </a:extLst>
          </p:cNvPr>
          <p:cNvSpPr/>
          <p:nvPr/>
        </p:nvSpPr>
        <p:spPr>
          <a:xfrm>
            <a:off x="3826839" y="6736041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7D8B03F8-44C2-4B71-0B79-E85E4E3F0136}"/>
              </a:ext>
            </a:extLst>
          </p:cNvPr>
          <p:cNvSpPr/>
          <p:nvPr/>
        </p:nvSpPr>
        <p:spPr>
          <a:xfrm>
            <a:off x="3413454" y="7145781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No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cxnSp>
        <p:nvCxnSpPr>
          <p:cNvPr id="53" name="直線矢印コネクタ 52">
            <a:extLst>
              <a:ext uri="{FF2B5EF4-FFF2-40B4-BE49-F238E27FC236}">
                <a16:creationId xmlns:a16="http://schemas.microsoft.com/office/drawing/2014/main" id="{DECA943F-5E57-4B71-706D-AF52575B6863}"/>
              </a:ext>
            </a:extLst>
          </p:cNvPr>
          <p:cNvCxnSpPr>
            <a:cxnSpLocks/>
            <a:stCxn id="44" idx="2"/>
            <a:endCxn id="9" idx="0"/>
          </p:cNvCxnSpPr>
          <p:nvPr/>
        </p:nvCxnSpPr>
        <p:spPr>
          <a:xfrm>
            <a:off x="3320109" y="7273955"/>
            <a:ext cx="5080" cy="1192163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コネクタ: カギ線 70">
            <a:extLst>
              <a:ext uri="{FF2B5EF4-FFF2-40B4-BE49-F238E27FC236}">
                <a16:creationId xmlns:a16="http://schemas.microsoft.com/office/drawing/2014/main" id="{2038B485-90A3-3B53-941F-81B18B226BB7}"/>
              </a:ext>
            </a:extLst>
          </p:cNvPr>
          <p:cNvCxnSpPr>
            <a:cxnSpLocks/>
            <a:endCxn id="12" idx="0"/>
          </p:cNvCxnSpPr>
          <p:nvPr/>
        </p:nvCxnSpPr>
        <p:spPr>
          <a:xfrm rot="5400000">
            <a:off x="2356779" y="8219632"/>
            <a:ext cx="280777" cy="1645884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コネクタ: カギ線 78">
            <a:extLst>
              <a:ext uri="{FF2B5EF4-FFF2-40B4-BE49-F238E27FC236}">
                <a16:creationId xmlns:a16="http://schemas.microsoft.com/office/drawing/2014/main" id="{6E090CA1-18DA-D719-E4D1-D63D858C6BAE}"/>
              </a:ext>
            </a:extLst>
          </p:cNvPr>
          <p:cNvCxnSpPr>
            <a:cxnSpLocks/>
            <a:stCxn id="47" idx="3"/>
            <a:endCxn id="12" idx="0"/>
          </p:cNvCxnSpPr>
          <p:nvPr/>
        </p:nvCxnSpPr>
        <p:spPr>
          <a:xfrm flipH="1">
            <a:off x="1674225" y="6951486"/>
            <a:ext cx="4378278" cy="2231477"/>
          </a:xfrm>
          <a:prstGeom prst="bentConnector4">
            <a:avLst>
              <a:gd name="adj1" fmla="val -5221"/>
              <a:gd name="adj2" fmla="val 93755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149A923E-E19E-5290-64ED-FC7CEA5015BC}"/>
              </a:ext>
            </a:extLst>
          </p:cNvPr>
          <p:cNvSpPr/>
          <p:nvPr/>
        </p:nvSpPr>
        <p:spPr>
          <a:xfrm>
            <a:off x="2720669" y="8466118"/>
            <a:ext cx="1209040" cy="43869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Wait until smartwatch becomes free. Return to "Start".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5933147-90B9-5D50-6E7C-0E71598BF896}"/>
              </a:ext>
            </a:extLst>
          </p:cNvPr>
          <p:cNvSpPr/>
          <p:nvPr/>
        </p:nvSpPr>
        <p:spPr>
          <a:xfrm>
            <a:off x="3407968" y="8207350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No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1231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48E3D3-C18B-E07A-4CED-1AA840D4A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BC91F2E-2DB8-B9A8-0A75-C41687371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52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E0A4EECE-FF6C-E5FF-94A8-16A222F6FB16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BCE80054-6DA8-B333-41D1-440CF4800602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4-4. Priority determination</a:t>
            </a:r>
          </a:p>
          <a:p>
            <a:r>
              <a:rPr kumimoji="1" lang="en-US" altLang="ja-JP" sz="1100" b="1" dirty="0"/>
              <a:t>4-4-2. Shopper work instructions for parts phase#1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306FC80-FE95-226E-A8FD-D903752EC3BB}"/>
              </a:ext>
            </a:extLst>
          </p:cNvPr>
          <p:cNvSpPr txBox="1"/>
          <p:nvPr/>
        </p:nvSpPr>
        <p:spPr>
          <a:xfrm>
            <a:off x="370469" y="1275846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3. Notification method</a:t>
            </a:r>
          </a:p>
        </p:txBody>
      </p:sp>
      <p:graphicFrame>
        <p:nvGraphicFramePr>
          <p:cNvPr id="8" name="表 9">
            <a:extLst>
              <a:ext uri="{FF2B5EF4-FFF2-40B4-BE49-F238E27FC236}">
                <a16:creationId xmlns:a16="http://schemas.microsoft.com/office/drawing/2014/main" id="{9AC06F91-B8B2-E6EC-F92A-1080CC31BA41}"/>
              </a:ext>
            </a:extLst>
          </p:cNvPr>
          <p:cNvGraphicFramePr>
            <a:graphicFrameLocks noGrp="1"/>
          </p:cNvGraphicFramePr>
          <p:nvPr/>
        </p:nvGraphicFramePr>
        <p:xfrm>
          <a:off x="442331" y="2940612"/>
          <a:ext cx="5002210" cy="6867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4154017237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910229759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491198994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885194170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2166208932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3142143688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1998597631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2279101693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1054716896"/>
                    </a:ext>
                  </a:extLst>
                </a:gridCol>
              </a:tblGrid>
              <a:tr h="22955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1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2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4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5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6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7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8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9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10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42741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Model A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30/30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Line1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#1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B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Line2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#2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C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Line3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#3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D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Line4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#4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E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Line5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#5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F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Line6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#6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G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Line7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#7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H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Line8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#8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J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30/30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Line1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#9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K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30/30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Line1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#10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7E65984-9DB7-DF5A-FFF7-DBDEDDB1B45D}"/>
              </a:ext>
            </a:extLst>
          </p:cNvPr>
          <p:cNvSpPr txBox="1"/>
          <p:nvPr/>
        </p:nvSpPr>
        <p:spPr>
          <a:xfrm>
            <a:off x="429631" y="2671765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Step 0 : Original data linked from E-Kanban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D34D259-140D-590C-537E-D689AF6687AE}"/>
              </a:ext>
            </a:extLst>
          </p:cNvPr>
          <p:cNvSpPr txBox="1"/>
          <p:nvPr/>
        </p:nvSpPr>
        <p:spPr>
          <a:xfrm>
            <a:off x="406400" y="1511924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Step 0 : Number of workers</a:t>
            </a:r>
          </a:p>
        </p:txBody>
      </p:sp>
      <p:pic>
        <p:nvPicPr>
          <p:cNvPr id="14" name="グラフィックス 13" descr="ユーザー">
            <a:extLst>
              <a:ext uri="{FF2B5EF4-FFF2-40B4-BE49-F238E27FC236}">
                <a16:creationId xmlns:a16="http://schemas.microsoft.com/office/drawing/2014/main" id="{BE41D19D-BD2D-E803-D0BF-B8D04C0B97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4612" y="1873180"/>
            <a:ext cx="586740" cy="586740"/>
          </a:xfrm>
          <a:prstGeom prst="rect">
            <a:avLst/>
          </a:prstGeom>
        </p:spPr>
      </p:pic>
      <p:graphicFrame>
        <p:nvGraphicFramePr>
          <p:cNvPr id="15" name="表 9">
            <a:extLst>
              <a:ext uri="{FF2B5EF4-FFF2-40B4-BE49-F238E27FC236}">
                <a16:creationId xmlns:a16="http://schemas.microsoft.com/office/drawing/2014/main" id="{2A2232E1-E4E2-CE74-3F67-3CE558744FB6}"/>
              </a:ext>
            </a:extLst>
          </p:cNvPr>
          <p:cNvGraphicFramePr>
            <a:graphicFrameLocks noGrp="1"/>
          </p:cNvGraphicFramePr>
          <p:nvPr/>
        </p:nvGraphicFramePr>
        <p:xfrm>
          <a:off x="1105140" y="1901976"/>
          <a:ext cx="500221" cy="639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algn="ctr"/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69F158C-F74E-26BF-4371-C6D6A43E0FE8}"/>
              </a:ext>
            </a:extLst>
          </p:cNvPr>
          <p:cNvSpPr txBox="1"/>
          <p:nvPr/>
        </p:nvSpPr>
        <p:spPr>
          <a:xfrm>
            <a:off x="429631" y="2396878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A</a:t>
            </a:r>
          </a:p>
        </p:txBody>
      </p:sp>
      <p:pic>
        <p:nvPicPr>
          <p:cNvPr id="24" name="グラフィックス 23" descr="ユーザー">
            <a:extLst>
              <a:ext uri="{FF2B5EF4-FFF2-40B4-BE49-F238E27FC236}">
                <a16:creationId xmlns:a16="http://schemas.microsoft.com/office/drawing/2014/main" id="{3A96174A-3AAE-8063-C2C3-6E8BD6C069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60342" y="1880800"/>
            <a:ext cx="586740" cy="586740"/>
          </a:xfrm>
          <a:prstGeom prst="rect">
            <a:avLst/>
          </a:prstGeom>
        </p:spPr>
      </p:pic>
      <p:graphicFrame>
        <p:nvGraphicFramePr>
          <p:cNvPr id="25" name="表 9">
            <a:extLst>
              <a:ext uri="{FF2B5EF4-FFF2-40B4-BE49-F238E27FC236}">
                <a16:creationId xmlns:a16="http://schemas.microsoft.com/office/drawing/2014/main" id="{C3A4604D-1321-9DA0-53AA-B2CABB09035B}"/>
              </a:ext>
            </a:extLst>
          </p:cNvPr>
          <p:cNvGraphicFramePr>
            <a:graphicFrameLocks noGrp="1"/>
          </p:cNvGraphicFramePr>
          <p:nvPr/>
        </p:nvGraphicFramePr>
        <p:xfrm>
          <a:off x="2280870" y="1909596"/>
          <a:ext cx="500221" cy="639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algn="ctr"/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D630444-0C44-158F-A97D-CF72003972FA}"/>
              </a:ext>
            </a:extLst>
          </p:cNvPr>
          <p:cNvSpPr txBox="1"/>
          <p:nvPr/>
        </p:nvSpPr>
        <p:spPr>
          <a:xfrm>
            <a:off x="1605361" y="2404498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B</a:t>
            </a:r>
          </a:p>
        </p:txBody>
      </p:sp>
      <p:pic>
        <p:nvPicPr>
          <p:cNvPr id="27" name="グラフィックス 26" descr="ユーザー">
            <a:extLst>
              <a:ext uri="{FF2B5EF4-FFF2-40B4-BE49-F238E27FC236}">
                <a16:creationId xmlns:a16="http://schemas.microsoft.com/office/drawing/2014/main" id="{F42369F8-615C-52FB-7A18-5321AFF236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75789" y="1883748"/>
            <a:ext cx="586740" cy="586740"/>
          </a:xfrm>
          <a:prstGeom prst="rect">
            <a:avLst/>
          </a:prstGeom>
        </p:spPr>
      </p:pic>
      <p:graphicFrame>
        <p:nvGraphicFramePr>
          <p:cNvPr id="28" name="表 9">
            <a:extLst>
              <a:ext uri="{FF2B5EF4-FFF2-40B4-BE49-F238E27FC236}">
                <a16:creationId xmlns:a16="http://schemas.microsoft.com/office/drawing/2014/main" id="{26621EFC-CA49-3E3C-E8C7-1D3DCD749B6D}"/>
              </a:ext>
            </a:extLst>
          </p:cNvPr>
          <p:cNvGraphicFramePr>
            <a:graphicFrameLocks noGrp="1"/>
          </p:cNvGraphicFramePr>
          <p:nvPr/>
        </p:nvGraphicFramePr>
        <p:xfrm>
          <a:off x="3496317" y="1912544"/>
          <a:ext cx="500221" cy="639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algn="ctr"/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5DC22F47-2D9E-6941-7FFF-302AA81C489F}"/>
              </a:ext>
            </a:extLst>
          </p:cNvPr>
          <p:cNvSpPr txBox="1"/>
          <p:nvPr/>
        </p:nvSpPr>
        <p:spPr>
          <a:xfrm>
            <a:off x="2820808" y="2407446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C</a:t>
            </a: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6D8962B9-668D-C0F9-9D3B-378831D6FCCB}"/>
              </a:ext>
            </a:extLst>
          </p:cNvPr>
          <p:cNvSpPr txBox="1"/>
          <p:nvPr/>
        </p:nvSpPr>
        <p:spPr>
          <a:xfrm>
            <a:off x="4131114" y="2280161"/>
            <a:ext cx="683260" cy="2154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A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B6D38A12-9F8C-293C-D0B2-4C3E17BA155B}"/>
              </a:ext>
            </a:extLst>
          </p:cNvPr>
          <p:cNvSpPr txBox="1"/>
          <p:nvPr/>
        </p:nvSpPr>
        <p:spPr>
          <a:xfrm>
            <a:off x="4962237" y="2280161"/>
            <a:ext cx="683260" cy="2154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B</a:t>
            </a: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3FE92CAB-F277-4F7C-7677-93A241AF5A4C}"/>
              </a:ext>
            </a:extLst>
          </p:cNvPr>
          <p:cNvSpPr txBox="1"/>
          <p:nvPr/>
        </p:nvSpPr>
        <p:spPr>
          <a:xfrm>
            <a:off x="5796337" y="2280161"/>
            <a:ext cx="683260" cy="2154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C</a:t>
            </a:r>
          </a:p>
        </p:txBody>
      </p:sp>
      <p:cxnSp>
        <p:nvCxnSpPr>
          <p:cNvPr id="48" name="直線矢印コネクタ 47">
            <a:extLst>
              <a:ext uri="{FF2B5EF4-FFF2-40B4-BE49-F238E27FC236}">
                <a16:creationId xmlns:a16="http://schemas.microsoft.com/office/drawing/2014/main" id="{56EA7947-BF95-336B-EDF2-8D46A6378CA4}"/>
              </a:ext>
            </a:extLst>
          </p:cNvPr>
          <p:cNvCxnSpPr>
            <a:cxnSpLocks/>
            <a:stCxn id="43" idx="3"/>
            <a:endCxn id="44" idx="1"/>
          </p:cNvCxnSpPr>
          <p:nvPr/>
        </p:nvCxnSpPr>
        <p:spPr>
          <a:xfrm>
            <a:off x="4814374" y="2387883"/>
            <a:ext cx="147863" cy="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矢印コネクタ 48">
            <a:extLst>
              <a:ext uri="{FF2B5EF4-FFF2-40B4-BE49-F238E27FC236}">
                <a16:creationId xmlns:a16="http://schemas.microsoft.com/office/drawing/2014/main" id="{E107E311-148F-5E7D-4E21-5C5A319D8A4F}"/>
              </a:ext>
            </a:extLst>
          </p:cNvPr>
          <p:cNvCxnSpPr>
            <a:cxnSpLocks/>
            <a:stCxn id="44" idx="3"/>
            <a:endCxn id="46" idx="1"/>
          </p:cNvCxnSpPr>
          <p:nvPr/>
        </p:nvCxnSpPr>
        <p:spPr>
          <a:xfrm>
            <a:off x="5645497" y="2387883"/>
            <a:ext cx="150840" cy="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コネクタ: カギ線 52">
            <a:extLst>
              <a:ext uri="{FF2B5EF4-FFF2-40B4-BE49-F238E27FC236}">
                <a16:creationId xmlns:a16="http://schemas.microsoft.com/office/drawing/2014/main" id="{FD1F7289-ABD3-A872-2C4D-6876F1F8B28B}"/>
              </a:ext>
            </a:extLst>
          </p:cNvPr>
          <p:cNvCxnSpPr>
            <a:cxnSpLocks/>
            <a:stCxn id="46" idx="3"/>
            <a:endCxn id="43" idx="0"/>
          </p:cNvCxnSpPr>
          <p:nvPr/>
        </p:nvCxnSpPr>
        <p:spPr>
          <a:xfrm flipH="1" flipV="1">
            <a:off x="4472744" y="2280161"/>
            <a:ext cx="2006853" cy="107722"/>
          </a:xfrm>
          <a:prstGeom prst="bentConnector4">
            <a:avLst>
              <a:gd name="adj1" fmla="val -6455"/>
              <a:gd name="adj2" fmla="val 312213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215CD73A-A76E-6156-5EB3-8F5765A4F84F}"/>
              </a:ext>
            </a:extLst>
          </p:cNvPr>
          <p:cNvSpPr txBox="1"/>
          <p:nvPr/>
        </p:nvSpPr>
        <p:spPr>
          <a:xfrm>
            <a:off x="4045169" y="1511924"/>
            <a:ext cx="26565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Step 0 : Priority among workers</a:t>
            </a:r>
          </a:p>
        </p:txBody>
      </p:sp>
      <p:sp>
        <p:nvSpPr>
          <p:cNvPr id="4" name="二等辺三角形 3">
            <a:extLst>
              <a:ext uri="{FF2B5EF4-FFF2-40B4-BE49-F238E27FC236}">
                <a16:creationId xmlns:a16="http://schemas.microsoft.com/office/drawing/2014/main" id="{9BA02C42-74A3-9A2E-C1AD-84E482820825}"/>
              </a:ext>
            </a:extLst>
          </p:cNvPr>
          <p:cNvSpPr/>
          <p:nvPr/>
        </p:nvSpPr>
        <p:spPr>
          <a:xfrm>
            <a:off x="6245306" y="1044649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6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BB45435-D433-D28E-CDEC-A4AEF85EEB90}"/>
              </a:ext>
            </a:extLst>
          </p:cNvPr>
          <p:cNvSpPr/>
          <p:nvPr/>
        </p:nvSpPr>
        <p:spPr>
          <a:xfrm>
            <a:off x="406400" y="3058751"/>
            <a:ext cx="5002210" cy="42377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dirty="0">
                <a:solidFill>
                  <a:srgbClr val="FF0000"/>
                </a:solidFill>
              </a:rPr>
              <a:t>Not applicable</a:t>
            </a:r>
          </a:p>
          <a:p>
            <a:pPr algn="ctr"/>
            <a:r>
              <a:rPr kumimoji="1" lang="en-US" altLang="ja-JP" sz="600" dirty="0">
                <a:solidFill>
                  <a:srgbClr val="FF0000"/>
                </a:solidFill>
              </a:rPr>
              <a:t>26/Feb/2024</a:t>
            </a:r>
          </a:p>
        </p:txBody>
      </p:sp>
    </p:spTree>
    <p:extLst>
      <p:ext uri="{BB962C8B-B14F-4D97-AF65-F5344CB8AC3E}">
        <p14:creationId xmlns:p14="http://schemas.microsoft.com/office/powerpoint/2010/main" val="18201507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53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974FAD0D-052B-47D2-9258-02F896129E2B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4-4. Priority determination</a:t>
            </a:r>
          </a:p>
          <a:p>
            <a:r>
              <a:rPr kumimoji="1" lang="en-US" altLang="ja-JP" sz="1100" b="1" dirty="0"/>
              <a:t>4-4-2. Shopper work instructions for parts phase#2</a:t>
            </a:r>
          </a:p>
        </p:txBody>
      </p:sp>
      <p:graphicFrame>
        <p:nvGraphicFramePr>
          <p:cNvPr id="4" name="表 9">
            <a:extLst>
              <a:ext uri="{FF2B5EF4-FFF2-40B4-BE49-F238E27FC236}">
                <a16:creationId xmlns:a16="http://schemas.microsoft.com/office/drawing/2014/main" id="{CC41B030-B3B1-61CF-033D-8A38384B53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4236624"/>
              </p:ext>
            </p:extLst>
          </p:nvPr>
        </p:nvGraphicFramePr>
        <p:xfrm>
          <a:off x="406399" y="1544839"/>
          <a:ext cx="6117062" cy="27690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0277">
                  <a:extLst>
                    <a:ext uri="{9D8B030D-6E8A-4147-A177-3AD203B41FA5}">
                      <a16:colId xmlns:a16="http://schemas.microsoft.com/office/drawing/2014/main" val="128430823"/>
                    </a:ext>
                  </a:extLst>
                </a:gridCol>
                <a:gridCol w="939718">
                  <a:extLst>
                    <a:ext uri="{9D8B030D-6E8A-4147-A177-3AD203B41FA5}">
                      <a16:colId xmlns:a16="http://schemas.microsoft.com/office/drawing/2014/main" val="495823371"/>
                    </a:ext>
                  </a:extLst>
                </a:gridCol>
                <a:gridCol w="1842130">
                  <a:extLst>
                    <a:ext uri="{9D8B030D-6E8A-4147-A177-3AD203B41FA5}">
                      <a16:colId xmlns:a16="http://schemas.microsoft.com/office/drawing/2014/main" val="3396607111"/>
                    </a:ext>
                  </a:extLst>
                </a:gridCol>
                <a:gridCol w="823913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  <a:gridCol w="2261024">
                  <a:extLst>
                    <a:ext uri="{9D8B030D-6E8A-4147-A177-3AD203B41FA5}">
                      <a16:colId xmlns:a16="http://schemas.microsoft.com/office/drawing/2014/main" val="4154017237"/>
                    </a:ext>
                  </a:extLst>
                </a:gridCol>
              </a:tblGrid>
              <a:tr h="450182">
                <a:tc>
                  <a:txBody>
                    <a:bodyPr/>
                    <a:lstStyle/>
                    <a:p>
                      <a:r>
                        <a:rPr kumimoji="1" lang="en-US" altLang="ja-JP" sz="700" b="0" dirty="0">
                          <a:latin typeface="Arial 本文"/>
                          <a:ea typeface="Meiryo UI" panose="020B0604030504040204" pitchFamily="50" charset="-128"/>
                        </a:rPr>
                        <a:t>#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b="0" dirty="0">
                          <a:latin typeface="Arial 本文"/>
                          <a:ea typeface="Meiryo UI" panose="020B0604030504040204" pitchFamily="50" charset="-128"/>
                        </a:rPr>
                        <a:t>Key item</a:t>
                      </a:r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b="0" dirty="0">
                          <a:latin typeface="Arial 本文"/>
                          <a:ea typeface="Meiryo UI" panose="020B0604030504040204" pitchFamily="50" charset="-128"/>
                        </a:rPr>
                        <a:t>Description</a:t>
                      </a:r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b="0" dirty="0">
                          <a:latin typeface="Arial 本文"/>
                          <a:ea typeface="Meiryo UI" panose="020B0604030504040204" pitchFamily="50" charset="-128"/>
                        </a:rPr>
                        <a:t>Judgement</a:t>
                      </a:r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b="0" dirty="0">
                          <a:latin typeface="Arial 本文"/>
                          <a:ea typeface="Meiryo UI" panose="020B0604030504040204" pitchFamily="50" charset="-128"/>
                        </a:rPr>
                        <a:t>Remark</a:t>
                      </a:r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9308372"/>
                  </a:ext>
                </a:extLst>
              </a:tr>
              <a:tr h="450182">
                <a:tc>
                  <a:txBody>
                    <a:bodyPr/>
                    <a:lstStyle/>
                    <a:p>
                      <a:r>
                        <a:rPr kumimoji="1" lang="en-US" altLang="ja-JP" sz="700" b="0" dirty="0">
                          <a:latin typeface="Arial 本文"/>
                          <a:ea typeface="Meiryo UI" panose="020B0604030504040204" pitchFamily="50" charset="-128"/>
                        </a:rPr>
                        <a:t>1</a:t>
                      </a:r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700" dirty="0">
                          <a:solidFill>
                            <a:schemeClr val="tx1"/>
                          </a:solidFill>
                        </a:rPr>
                        <a:t>Receiving trigger from Parts </a:t>
                      </a:r>
                      <a:r>
                        <a:rPr kumimoji="1" lang="en-US" altLang="ja-JP" sz="700" dirty="0" err="1">
                          <a:solidFill>
                            <a:schemeClr val="tx1"/>
                          </a:solidFill>
                        </a:rPr>
                        <a:t>sencer</a:t>
                      </a:r>
                      <a:endParaRPr kumimoji="1" lang="ja-JP" altLang="en-US" sz="7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The production line is in operation</a:t>
                      </a:r>
                      <a:endParaRPr kumimoji="1" lang="ja-JP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b="0" dirty="0">
                          <a:latin typeface="Arial 本文"/>
                          <a:ea typeface="Meiryo UI" panose="020B0604030504040204" pitchFamily="50" charset="-128"/>
                        </a:rPr>
                        <a:t>Yes or No</a:t>
                      </a:r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  <a:tr h="4501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700" b="0" dirty="0">
                          <a:latin typeface="Arial 本文"/>
                          <a:ea typeface="Meiryo UI" panose="020B0604030504040204" pitchFamily="50" charset="-128"/>
                        </a:rPr>
                        <a:t>2</a:t>
                      </a:r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700" b="0" dirty="0">
                          <a:latin typeface="Arial 本文"/>
                          <a:ea typeface="Meiryo UI" panose="020B0604030504040204" pitchFamily="50" charset="-128"/>
                        </a:rPr>
                        <a:t>CMS data linkage data</a:t>
                      </a:r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Manage production cycle time for all parts.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“Smart watch free” Qty &lt; “Receiving trigger from Shopper ST” Qty</a:t>
                      </a:r>
                      <a:endParaRPr kumimoji="1" lang="ja-JP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b="0" dirty="0">
                          <a:latin typeface="Arial 本文"/>
                          <a:ea typeface="Meiryo UI" panose="020B0604030504040204" pitchFamily="50" charset="-128"/>
                        </a:rPr>
                        <a:t>Yes or No</a:t>
                      </a:r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b="0" dirty="0">
                          <a:latin typeface="Arial 本文"/>
                          <a:ea typeface="Meiryo UI" panose="020B0604030504040204" pitchFamily="50" charset="-128"/>
                        </a:rPr>
                        <a:t>Prioritize parts with short production cycle times. Judgments are made at the same timing within 10-30 seconds.</a:t>
                      </a:r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1948227"/>
                  </a:ext>
                </a:extLst>
              </a:tr>
              <a:tr h="450182">
                <a:tc>
                  <a:txBody>
                    <a:bodyPr/>
                    <a:lstStyle/>
                    <a:p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4917242"/>
                  </a:ext>
                </a:extLst>
              </a:tr>
              <a:tr h="450182">
                <a:tc>
                  <a:txBody>
                    <a:bodyPr/>
                    <a:lstStyle/>
                    <a:p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700" b="0" strike="sngStrike" baseline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700" b="0" i="0" u="none" strike="sng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700" b="0" strike="sngStrike" baseline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700" b="0" strike="sngStrike" baseline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6549155"/>
                  </a:ext>
                </a:extLst>
              </a:tr>
              <a:tr h="450182">
                <a:tc>
                  <a:txBody>
                    <a:bodyPr/>
                    <a:lstStyle/>
                    <a:p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700" b="0" strike="sngStrike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700" b="0" i="0" u="none" strike="sng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700" b="0" strike="sngStrike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700" b="0" strike="sngStrike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4865686"/>
                  </a:ext>
                </a:extLst>
              </a:tr>
            </a:tbl>
          </a:graphicData>
        </a:graphic>
      </p:graphicFrame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8947098-29DF-552E-12BC-A9DF7BAFA96E}"/>
              </a:ext>
            </a:extLst>
          </p:cNvPr>
          <p:cNvSpPr txBox="1"/>
          <p:nvPr/>
        </p:nvSpPr>
        <p:spPr>
          <a:xfrm>
            <a:off x="370469" y="1275846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1. Various conditions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520BD23-B114-ED80-D851-B5F5BAA48E0E}"/>
              </a:ext>
            </a:extLst>
          </p:cNvPr>
          <p:cNvSpPr txBox="1"/>
          <p:nvPr/>
        </p:nvSpPr>
        <p:spPr>
          <a:xfrm>
            <a:off x="334539" y="4427595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2. Flow chart</a:t>
            </a:r>
          </a:p>
        </p:txBody>
      </p:sp>
      <p:sp>
        <p:nvSpPr>
          <p:cNvPr id="7" name="二等辺三角形 6">
            <a:extLst>
              <a:ext uri="{FF2B5EF4-FFF2-40B4-BE49-F238E27FC236}">
                <a16:creationId xmlns:a16="http://schemas.microsoft.com/office/drawing/2014/main" id="{9D58F724-57CC-870C-0778-B03B2F3028BE}"/>
              </a:ext>
            </a:extLst>
          </p:cNvPr>
          <p:cNvSpPr/>
          <p:nvPr/>
        </p:nvSpPr>
        <p:spPr>
          <a:xfrm>
            <a:off x="6245306" y="1044649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3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B5FCF505-F6B5-F89D-1C79-00AF62304D94}"/>
              </a:ext>
            </a:extLst>
          </p:cNvPr>
          <p:cNvSpPr/>
          <p:nvPr/>
        </p:nvSpPr>
        <p:spPr>
          <a:xfrm>
            <a:off x="1068683" y="6547379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Picking instruction for ST order with trigger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47682910-F9E2-01CE-9C87-2D4940552492}"/>
              </a:ext>
            </a:extLst>
          </p:cNvPr>
          <p:cNvCxnSpPr>
            <a:cxnSpLocks/>
            <a:stCxn id="22" idx="4"/>
            <a:endCxn id="23" idx="0"/>
          </p:cNvCxnSpPr>
          <p:nvPr/>
        </p:nvCxnSpPr>
        <p:spPr>
          <a:xfrm flipH="1">
            <a:off x="1672302" y="5154593"/>
            <a:ext cx="1923" cy="108482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楕円 11">
            <a:extLst>
              <a:ext uri="{FF2B5EF4-FFF2-40B4-BE49-F238E27FC236}">
                <a16:creationId xmlns:a16="http://schemas.microsoft.com/office/drawing/2014/main" id="{EA2327A2-8CE4-AFAE-3727-23D333661FE9}"/>
              </a:ext>
            </a:extLst>
          </p:cNvPr>
          <p:cNvSpPr/>
          <p:nvPr/>
        </p:nvSpPr>
        <p:spPr>
          <a:xfrm>
            <a:off x="1323706" y="9182963"/>
            <a:ext cx="701037" cy="293273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Finish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724A310E-5C5F-0BE1-5E7A-F2532FDDA361}"/>
              </a:ext>
            </a:extLst>
          </p:cNvPr>
          <p:cNvSpPr/>
          <p:nvPr/>
        </p:nvSpPr>
        <p:spPr>
          <a:xfrm>
            <a:off x="2253309" y="5353713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CF21AB2E-BDFF-C2BC-A040-CDFADCB060ED}"/>
              </a:ext>
            </a:extLst>
          </p:cNvPr>
          <p:cNvSpPr/>
          <p:nvPr/>
        </p:nvSpPr>
        <p:spPr>
          <a:xfrm>
            <a:off x="1785915" y="5852020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No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27DCCAB5-203E-6525-5C5A-BAC7E57F8CCE}"/>
              </a:ext>
            </a:extLst>
          </p:cNvPr>
          <p:cNvSpPr/>
          <p:nvPr/>
        </p:nvSpPr>
        <p:spPr>
          <a:xfrm>
            <a:off x="1323706" y="4861320"/>
            <a:ext cx="701037" cy="293273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Start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3" name="フローチャート: 判断 22">
            <a:extLst>
              <a:ext uri="{FF2B5EF4-FFF2-40B4-BE49-F238E27FC236}">
                <a16:creationId xmlns:a16="http://schemas.microsoft.com/office/drawing/2014/main" id="{711515A4-F28C-5717-5C58-A016221A1A11}"/>
              </a:ext>
            </a:extLst>
          </p:cNvPr>
          <p:cNvSpPr/>
          <p:nvPr/>
        </p:nvSpPr>
        <p:spPr>
          <a:xfrm>
            <a:off x="1067782" y="5263075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“Smart watch free Qty”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&lt;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“Receiving trigger”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Yes / No</a:t>
            </a:r>
            <a:endParaRPr kumimoji="1" lang="ja-JP" altLang="en-US" sz="500" dirty="0">
              <a:solidFill>
                <a:schemeClr val="tx1"/>
              </a:solidFill>
            </a:endParaRPr>
          </a:p>
        </p:txBody>
      </p: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E5A6FB6D-8514-67E7-445D-A3438D862114}"/>
              </a:ext>
            </a:extLst>
          </p:cNvPr>
          <p:cNvCxnSpPr>
            <a:cxnSpLocks/>
            <a:stCxn id="23" idx="2"/>
            <a:endCxn id="8" idx="0"/>
          </p:cNvCxnSpPr>
          <p:nvPr/>
        </p:nvCxnSpPr>
        <p:spPr>
          <a:xfrm>
            <a:off x="1672302" y="5908012"/>
            <a:ext cx="901" cy="639367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9276FBF3-0C77-4C2E-D45C-B7CC53F2081E}"/>
              </a:ext>
            </a:extLst>
          </p:cNvPr>
          <p:cNvCxnSpPr>
            <a:cxnSpLocks/>
            <a:stCxn id="8" idx="2"/>
            <a:endCxn id="12" idx="0"/>
          </p:cNvCxnSpPr>
          <p:nvPr/>
        </p:nvCxnSpPr>
        <p:spPr>
          <a:xfrm>
            <a:off x="1673203" y="6978268"/>
            <a:ext cx="1022" cy="2204695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7E29F2BA-4F88-B616-6B6F-B0C0C0C049F4}"/>
              </a:ext>
            </a:extLst>
          </p:cNvPr>
          <p:cNvSpPr/>
          <p:nvPr/>
        </p:nvSpPr>
        <p:spPr>
          <a:xfrm>
            <a:off x="2715589" y="5877843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Wait 10 to 30 seconds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*1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12CFD9A5-F957-5593-9E0A-344FE6E5B54B}"/>
              </a:ext>
            </a:extLst>
          </p:cNvPr>
          <p:cNvSpPr/>
          <p:nvPr/>
        </p:nvSpPr>
        <p:spPr>
          <a:xfrm>
            <a:off x="4487867" y="4718331"/>
            <a:ext cx="2035594" cy="4984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600" dirty="0">
                <a:solidFill>
                  <a:schemeClr val="tx1"/>
                </a:solidFill>
              </a:rPr>
              <a:t>*1 Waiting time can be changed in the master setting.</a:t>
            </a:r>
          </a:p>
        </p:txBody>
      </p:sp>
      <p:cxnSp>
        <p:nvCxnSpPr>
          <p:cNvPr id="36" name="コネクタ: カギ線 35">
            <a:extLst>
              <a:ext uri="{FF2B5EF4-FFF2-40B4-BE49-F238E27FC236}">
                <a16:creationId xmlns:a16="http://schemas.microsoft.com/office/drawing/2014/main" id="{154FC00F-4C4A-8934-416B-3BB961CEF87D}"/>
              </a:ext>
            </a:extLst>
          </p:cNvPr>
          <p:cNvCxnSpPr>
            <a:cxnSpLocks/>
            <a:stCxn id="23" idx="3"/>
            <a:endCxn id="34" idx="0"/>
          </p:cNvCxnSpPr>
          <p:nvPr/>
        </p:nvCxnSpPr>
        <p:spPr>
          <a:xfrm>
            <a:off x="2276822" y="5585544"/>
            <a:ext cx="1043287" cy="292299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5858204E-70F8-DCC3-382B-7A2C28275FDD}"/>
              </a:ext>
            </a:extLst>
          </p:cNvPr>
          <p:cNvCxnSpPr>
            <a:cxnSpLocks/>
            <a:stCxn id="34" idx="2"/>
            <a:endCxn id="44" idx="0"/>
          </p:cNvCxnSpPr>
          <p:nvPr/>
        </p:nvCxnSpPr>
        <p:spPr>
          <a:xfrm>
            <a:off x="3320109" y="6308732"/>
            <a:ext cx="0" cy="320286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フローチャート: 判断 43">
            <a:extLst>
              <a:ext uri="{FF2B5EF4-FFF2-40B4-BE49-F238E27FC236}">
                <a16:creationId xmlns:a16="http://schemas.microsoft.com/office/drawing/2014/main" id="{3B4CF650-6BA5-187C-5996-2237F897E1D6}"/>
              </a:ext>
            </a:extLst>
          </p:cNvPr>
          <p:cNvSpPr/>
          <p:nvPr/>
        </p:nvSpPr>
        <p:spPr>
          <a:xfrm>
            <a:off x="2715589" y="6629018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Is there only one trigger?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Yes / No</a:t>
            </a:r>
            <a:endParaRPr kumimoji="1" lang="ja-JP" altLang="en-US" sz="500" dirty="0">
              <a:solidFill>
                <a:schemeClr val="tx1"/>
              </a:solidFill>
            </a:endParaRPr>
          </a:p>
        </p:txBody>
      </p:sp>
      <p:sp>
        <p:nvSpPr>
          <p:cNvPr id="46" name="フローチャート: 判断 45">
            <a:extLst>
              <a:ext uri="{FF2B5EF4-FFF2-40B4-BE49-F238E27FC236}">
                <a16:creationId xmlns:a16="http://schemas.microsoft.com/office/drawing/2014/main" id="{3A88FDB3-142F-2670-863A-519C0FF8EAD2}"/>
              </a:ext>
            </a:extLst>
          </p:cNvPr>
          <p:cNvSpPr/>
          <p:nvPr/>
        </p:nvSpPr>
        <p:spPr>
          <a:xfrm>
            <a:off x="2715589" y="7482073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Does this item have a short cycle time?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Yes / No</a:t>
            </a:r>
            <a:endParaRPr kumimoji="1" lang="ja-JP" altLang="en-US" sz="500" dirty="0">
              <a:solidFill>
                <a:schemeClr val="tx1"/>
              </a:solidFill>
            </a:endParaRPr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BA2108F5-63A3-CC7F-3F6F-88D4D8F3D11E}"/>
              </a:ext>
            </a:extLst>
          </p:cNvPr>
          <p:cNvSpPr/>
          <p:nvPr/>
        </p:nvSpPr>
        <p:spPr>
          <a:xfrm>
            <a:off x="4843463" y="6736041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Picking instruction for ST order with trigger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48" name="直線矢印コネクタ 47">
            <a:extLst>
              <a:ext uri="{FF2B5EF4-FFF2-40B4-BE49-F238E27FC236}">
                <a16:creationId xmlns:a16="http://schemas.microsoft.com/office/drawing/2014/main" id="{31D8B2D0-A54E-BE8E-F472-4B48036A3E3D}"/>
              </a:ext>
            </a:extLst>
          </p:cNvPr>
          <p:cNvCxnSpPr>
            <a:cxnSpLocks/>
            <a:stCxn id="44" idx="3"/>
            <a:endCxn id="47" idx="1"/>
          </p:cNvCxnSpPr>
          <p:nvPr/>
        </p:nvCxnSpPr>
        <p:spPr>
          <a:xfrm flipV="1">
            <a:off x="3924629" y="6951486"/>
            <a:ext cx="918834" cy="1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2A0B4F8C-3E68-025A-5636-02F32F3A78BB}"/>
              </a:ext>
            </a:extLst>
          </p:cNvPr>
          <p:cNvSpPr/>
          <p:nvPr/>
        </p:nvSpPr>
        <p:spPr>
          <a:xfrm>
            <a:off x="3826839" y="6736041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F52C0EF1-1531-EB64-12C0-E72831DD07ED}"/>
              </a:ext>
            </a:extLst>
          </p:cNvPr>
          <p:cNvSpPr/>
          <p:nvPr/>
        </p:nvSpPr>
        <p:spPr>
          <a:xfrm>
            <a:off x="3413454" y="7145781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No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cxnSp>
        <p:nvCxnSpPr>
          <p:cNvPr id="53" name="直線矢印コネクタ 52">
            <a:extLst>
              <a:ext uri="{FF2B5EF4-FFF2-40B4-BE49-F238E27FC236}">
                <a16:creationId xmlns:a16="http://schemas.microsoft.com/office/drawing/2014/main" id="{9A5EA0BA-26B8-EAEF-D6BC-87F3DFECAFB7}"/>
              </a:ext>
            </a:extLst>
          </p:cNvPr>
          <p:cNvCxnSpPr>
            <a:cxnSpLocks/>
            <a:stCxn id="44" idx="2"/>
            <a:endCxn id="46" idx="0"/>
          </p:cNvCxnSpPr>
          <p:nvPr/>
        </p:nvCxnSpPr>
        <p:spPr>
          <a:xfrm>
            <a:off x="3320109" y="7273955"/>
            <a:ext cx="0" cy="208118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53058BB3-E48E-B055-5C6F-C64FAB1F0031}"/>
              </a:ext>
            </a:extLst>
          </p:cNvPr>
          <p:cNvSpPr/>
          <p:nvPr/>
        </p:nvSpPr>
        <p:spPr>
          <a:xfrm>
            <a:off x="3826839" y="7512129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2C7FF435-6948-E2AF-3CA6-C2A7FE1C3715}"/>
              </a:ext>
            </a:extLst>
          </p:cNvPr>
          <p:cNvCxnSpPr>
            <a:cxnSpLocks/>
            <a:stCxn id="46" idx="3"/>
            <a:endCxn id="60" idx="1"/>
          </p:cNvCxnSpPr>
          <p:nvPr/>
        </p:nvCxnSpPr>
        <p:spPr>
          <a:xfrm flipV="1">
            <a:off x="3924629" y="7801918"/>
            <a:ext cx="919048" cy="2624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正方形/長方形 59">
            <a:extLst>
              <a:ext uri="{FF2B5EF4-FFF2-40B4-BE49-F238E27FC236}">
                <a16:creationId xmlns:a16="http://schemas.microsoft.com/office/drawing/2014/main" id="{147B404E-57EB-8D96-8D9D-3DC2C23FFAD8}"/>
              </a:ext>
            </a:extLst>
          </p:cNvPr>
          <p:cNvSpPr/>
          <p:nvPr/>
        </p:nvSpPr>
        <p:spPr>
          <a:xfrm>
            <a:off x="4843677" y="7586473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Picking instruction for ST order with trigger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71" name="コネクタ: カギ線 70">
            <a:extLst>
              <a:ext uri="{FF2B5EF4-FFF2-40B4-BE49-F238E27FC236}">
                <a16:creationId xmlns:a16="http://schemas.microsoft.com/office/drawing/2014/main" id="{EA99E06C-1808-C01E-3A34-0F9B57DB055F}"/>
              </a:ext>
            </a:extLst>
          </p:cNvPr>
          <p:cNvCxnSpPr>
            <a:cxnSpLocks/>
            <a:endCxn id="12" idx="0"/>
          </p:cNvCxnSpPr>
          <p:nvPr/>
        </p:nvCxnSpPr>
        <p:spPr>
          <a:xfrm rot="5400000">
            <a:off x="2356779" y="8219632"/>
            <a:ext cx="280777" cy="1645884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コネクタ: カギ線 73">
            <a:extLst>
              <a:ext uri="{FF2B5EF4-FFF2-40B4-BE49-F238E27FC236}">
                <a16:creationId xmlns:a16="http://schemas.microsoft.com/office/drawing/2014/main" id="{F0A80994-564D-B253-5B76-04BD3756B167}"/>
              </a:ext>
            </a:extLst>
          </p:cNvPr>
          <p:cNvCxnSpPr>
            <a:cxnSpLocks/>
            <a:stCxn id="60" idx="3"/>
            <a:endCxn id="12" idx="0"/>
          </p:cNvCxnSpPr>
          <p:nvPr/>
        </p:nvCxnSpPr>
        <p:spPr>
          <a:xfrm flipH="1">
            <a:off x="1674225" y="7801918"/>
            <a:ext cx="4378492" cy="1381045"/>
          </a:xfrm>
          <a:prstGeom prst="bentConnector4">
            <a:avLst>
              <a:gd name="adj1" fmla="val -5221"/>
              <a:gd name="adj2" fmla="val 89802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コネクタ: カギ線 78">
            <a:extLst>
              <a:ext uri="{FF2B5EF4-FFF2-40B4-BE49-F238E27FC236}">
                <a16:creationId xmlns:a16="http://schemas.microsoft.com/office/drawing/2014/main" id="{FC08AE5C-2C86-91AA-327E-9E33DF576032}"/>
              </a:ext>
            </a:extLst>
          </p:cNvPr>
          <p:cNvCxnSpPr>
            <a:cxnSpLocks/>
            <a:stCxn id="47" idx="3"/>
            <a:endCxn id="12" idx="0"/>
          </p:cNvCxnSpPr>
          <p:nvPr/>
        </p:nvCxnSpPr>
        <p:spPr>
          <a:xfrm flipH="1">
            <a:off x="1674225" y="6951486"/>
            <a:ext cx="4378278" cy="2231477"/>
          </a:xfrm>
          <a:prstGeom prst="bentConnector4">
            <a:avLst>
              <a:gd name="adj1" fmla="val -5221"/>
              <a:gd name="adj2" fmla="val 93755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直線矢印コネクタ 1">
            <a:extLst>
              <a:ext uri="{FF2B5EF4-FFF2-40B4-BE49-F238E27FC236}">
                <a16:creationId xmlns:a16="http://schemas.microsoft.com/office/drawing/2014/main" id="{5DC526FD-B08F-8BFA-8445-8AB6249C628E}"/>
              </a:ext>
            </a:extLst>
          </p:cNvPr>
          <p:cNvCxnSpPr>
            <a:cxnSpLocks/>
            <a:stCxn id="46" idx="2"/>
          </p:cNvCxnSpPr>
          <p:nvPr/>
        </p:nvCxnSpPr>
        <p:spPr>
          <a:xfrm>
            <a:off x="3320109" y="8127010"/>
            <a:ext cx="0" cy="339109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81202BC-C7C7-ED44-C1F9-33BF21F7E472}"/>
              </a:ext>
            </a:extLst>
          </p:cNvPr>
          <p:cNvSpPr/>
          <p:nvPr/>
        </p:nvSpPr>
        <p:spPr>
          <a:xfrm>
            <a:off x="2720669" y="8466118"/>
            <a:ext cx="1209040" cy="43869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Wait until smartwatch becomes free. Return to "Start".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F09BB1A-CAB2-2999-F4A0-415CBA6BAD90}"/>
              </a:ext>
            </a:extLst>
          </p:cNvPr>
          <p:cNvSpPr/>
          <p:nvPr/>
        </p:nvSpPr>
        <p:spPr>
          <a:xfrm>
            <a:off x="3407968" y="8207350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No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AAC46D91-36D7-66FD-7255-5D0EDD7D7696}"/>
              </a:ext>
            </a:extLst>
          </p:cNvPr>
          <p:cNvSpPr/>
          <p:nvPr/>
        </p:nvSpPr>
        <p:spPr>
          <a:xfrm>
            <a:off x="5922703" y="1042809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6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68799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54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974FAD0D-052B-47D2-9258-02F896129E2B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4-4. Priority determination</a:t>
            </a:r>
          </a:p>
          <a:p>
            <a:r>
              <a:rPr kumimoji="1" lang="en-US" altLang="ja-JP" sz="1100" b="1" dirty="0"/>
              <a:t>4-4-2. Shopper work instructions for parts phase#2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8947098-29DF-552E-12BC-A9DF7BAFA96E}"/>
              </a:ext>
            </a:extLst>
          </p:cNvPr>
          <p:cNvSpPr txBox="1"/>
          <p:nvPr/>
        </p:nvSpPr>
        <p:spPr>
          <a:xfrm>
            <a:off x="370469" y="1275846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3. Notification method</a:t>
            </a:r>
          </a:p>
        </p:txBody>
      </p:sp>
      <p:graphicFrame>
        <p:nvGraphicFramePr>
          <p:cNvPr id="8" name="表 9">
            <a:extLst>
              <a:ext uri="{FF2B5EF4-FFF2-40B4-BE49-F238E27FC236}">
                <a16:creationId xmlns:a16="http://schemas.microsoft.com/office/drawing/2014/main" id="{9DED9E41-59BD-D726-729C-205232DDC5C1}"/>
              </a:ext>
            </a:extLst>
          </p:cNvPr>
          <p:cNvGraphicFramePr>
            <a:graphicFrameLocks noGrp="1"/>
          </p:cNvGraphicFramePr>
          <p:nvPr/>
        </p:nvGraphicFramePr>
        <p:xfrm>
          <a:off x="442331" y="2940612"/>
          <a:ext cx="5002210" cy="6867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4154017237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910229759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491198994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885194170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2166208932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3142143688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1998597631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2279101693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1054716896"/>
                    </a:ext>
                  </a:extLst>
                </a:gridCol>
              </a:tblGrid>
              <a:tr h="22955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1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2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4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5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6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7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8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9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10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42741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Model A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30/30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Line1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#1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B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Line2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#2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C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Line3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#3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D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Line4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#4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E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Line5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#5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F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Line6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#6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G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Line7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#7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H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Line8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#8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J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30/30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Line1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#9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K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30/30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Line1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#10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76E1190-2F9D-2B5C-8C68-CBC8066B29DE}"/>
              </a:ext>
            </a:extLst>
          </p:cNvPr>
          <p:cNvSpPr txBox="1"/>
          <p:nvPr/>
        </p:nvSpPr>
        <p:spPr>
          <a:xfrm>
            <a:off x="429631" y="2671765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Step 0 : Original data linked from E-Kanban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A2FF643-8A64-093D-4532-55B56970D529}"/>
              </a:ext>
            </a:extLst>
          </p:cNvPr>
          <p:cNvSpPr txBox="1"/>
          <p:nvPr/>
        </p:nvSpPr>
        <p:spPr>
          <a:xfrm>
            <a:off x="406400" y="1511924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Step 0 : Number of workers</a:t>
            </a:r>
          </a:p>
        </p:txBody>
      </p:sp>
      <p:pic>
        <p:nvPicPr>
          <p:cNvPr id="14" name="グラフィックス 13" descr="ユーザー">
            <a:extLst>
              <a:ext uri="{FF2B5EF4-FFF2-40B4-BE49-F238E27FC236}">
                <a16:creationId xmlns:a16="http://schemas.microsoft.com/office/drawing/2014/main" id="{94EE205C-CDB7-9E95-D36A-9A9381DD8A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4612" y="1873180"/>
            <a:ext cx="586740" cy="586740"/>
          </a:xfrm>
          <a:prstGeom prst="rect">
            <a:avLst/>
          </a:prstGeom>
        </p:spPr>
      </p:pic>
      <p:graphicFrame>
        <p:nvGraphicFramePr>
          <p:cNvPr id="15" name="表 9">
            <a:extLst>
              <a:ext uri="{FF2B5EF4-FFF2-40B4-BE49-F238E27FC236}">
                <a16:creationId xmlns:a16="http://schemas.microsoft.com/office/drawing/2014/main" id="{6B169AB3-DB56-C23E-E0B7-281E71F9133D}"/>
              </a:ext>
            </a:extLst>
          </p:cNvPr>
          <p:cNvGraphicFramePr>
            <a:graphicFrameLocks noGrp="1"/>
          </p:cNvGraphicFramePr>
          <p:nvPr/>
        </p:nvGraphicFramePr>
        <p:xfrm>
          <a:off x="1105140" y="1901976"/>
          <a:ext cx="500221" cy="639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algn="ctr"/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FE3D81F-895C-E34E-92AA-B624C8A41D32}"/>
              </a:ext>
            </a:extLst>
          </p:cNvPr>
          <p:cNvSpPr txBox="1"/>
          <p:nvPr/>
        </p:nvSpPr>
        <p:spPr>
          <a:xfrm>
            <a:off x="429631" y="2396878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A</a:t>
            </a:r>
          </a:p>
        </p:txBody>
      </p:sp>
      <p:pic>
        <p:nvPicPr>
          <p:cNvPr id="24" name="グラフィックス 23" descr="ユーザー">
            <a:extLst>
              <a:ext uri="{FF2B5EF4-FFF2-40B4-BE49-F238E27FC236}">
                <a16:creationId xmlns:a16="http://schemas.microsoft.com/office/drawing/2014/main" id="{D98F605C-A8DD-315F-1DF7-277E924A1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60342" y="1880800"/>
            <a:ext cx="586740" cy="586740"/>
          </a:xfrm>
          <a:prstGeom prst="rect">
            <a:avLst/>
          </a:prstGeom>
        </p:spPr>
      </p:pic>
      <p:graphicFrame>
        <p:nvGraphicFramePr>
          <p:cNvPr id="25" name="表 9">
            <a:extLst>
              <a:ext uri="{FF2B5EF4-FFF2-40B4-BE49-F238E27FC236}">
                <a16:creationId xmlns:a16="http://schemas.microsoft.com/office/drawing/2014/main" id="{48C889F8-4215-B049-4ABB-BD876357C19C}"/>
              </a:ext>
            </a:extLst>
          </p:cNvPr>
          <p:cNvGraphicFramePr>
            <a:graphicFrameLocks noGrp="1"/>
          </p:cNvGraphicFramePr>
          <p:nvPr/>
        </p:nvGraphicFramePr>
        <p:xfrm>
          <a:off x="2280870" y="1909596"/>
          <a:ext cx="500221" cy="639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algn="ctr"/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63DD475E-20E0-133A-7C34-0A165B2E4FED}"/>
              </a:ext>
            </a:extLst>
          </p:cNvPr>
          <p:cNvSpPr txBox="1"/>
          <p:nvPr/>
        </p:nvSpPr>
        <p:spPr>
          <a:xfrm>
            <a:off x="1605361" y="2404498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B</a:t>
            </a:r>
          </a:p>
        </p:txBody>
      </p:sp>
      <p:pic>
        <p:nvPicPr>
          <p:cNvPr id="27" name="グラフィックス 26" descr="ユーザー">
            <a:extLst>
              <a:ext uri="{FF2B5EF4-FFF2-40B4-BE49-F238E27FC236}">
                <a16:creationId xmlns:a16="http://schemas.microsoft.com/office/drawing/2014/main" id="{55EF0236-6E53-F7E6-BE43-33F4E5A905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75789" y="1883748"/>
            <a:ext cx="586740" cy="586740"/>
          </a:xfrm>
          <a:prstGeom prst="rect">
            <a:avLst/>
          </a:prstGeom>
        </p:spPr>
      </p:pic>
      <p:graphicFrame>
        <p:nvGraphicFramePr>
          <p:cNvPr id="28" name="表 9">
            <a:extLst>
              <a:ext uri="{FF2B5EF4-FFF2-40B4-BE49-F238E27FC236}">
                <a16:creationId xmlns:a16="http://schemas.microsoft.com/office/drawing/2014/main" id="{96712B51-1516-D50F-C322-E2E196188300}"/>
              </a:ext>
            </a:extLst>
          </p:cNvPr>
          <p:cNvGraphicFramePr>
            <a:graphicFrameLocks noGrp="1"/>
          </p:cNvGraphicFramePr>
          <p:nvPr/>
        </p:nvGraphicFramePr>
        <p:xfrm>
          <a:off x="3496317" y="1912544"/>
          <a:ext cx="500221" cy="639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algn="ctr"/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507B53DD-0037-A970-278C-36F8FF556F12}"/>
              </a:ext>
            </a:extLst>
          </p:cNvPr>
          <p:cNvSpPr txBox="1"/>
          <p:nvPr/>
        </p:nvSpPr>
        <p:spPr>
          <a:xfrm>
            <a:off x="2820808" y="2407446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C</a:t>
            </a: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9122C370-0382-CF8B-699F-3897367E3239}"/>
              </a:ext>
            </a:extLst>
          </p:cNvPr>
          <p:cNvSpPr txBox="1"/>
          <p:nvPr/>
        </p:nvSpPr>
        <p:spPr>
          <a:xfrm>
            <a:off x="4131114" y="2280161"/>
            <a:ext cx="683260" cy="2154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A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3C9CFE84-CF7A-3EB6-2071-6266132ACF6C}"/>
              </a:ext>
            </a:extLst>
          </p:cNvPr>
          <p:cNvSpPr txBox="1"/>
          <p:nvPr/>
        </p:nvSpPr>
        <p:spPr>
          <a:xfrm>
            <a:off x="4962237" y="2280161"/>
            <a:ext cx="683260" cy="2154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B</a:t>
            </a: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A5A6B03D-7444-6D0F-B324-BACF72ABDC3C}"/>
              </a:ext>
            </a:extLst>
          </p:cNvPr>
          <p:cNvSpPr txBox="1"/>
          <p:nvPr/>
        </p:nvSpPr>
        <p:spPr>
          <a:xfrm>
            <a:off x="5796337" y="2280161"/>
            <a:ext cx="683260" cy="2154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C</a:t>
            </a:r>
          </a:p>
        </p:txBody>
      </p:sp>
      <p:cxnSp>
        <p:nvCxnSpPr>
          <p:cNvPr id="48" name="直線矢印コネクタ 47">
            <a:extLst>
              <a:ext uri="{FF2B5EF4-FFF2-40B4-BE49-F238E27FC236}">
                <a16:creationId xmlns:a16="http://schemas.microsoft.com/office/drawing/2014/main" id="{7CDA96CD-64A6-7D1C-E9D4-76BB37C387AC}"/>
              </a:ext>
            </a:extLst>
          </p:cNvPr>
          <p:cNvCxnSpPr>
            <a:cxnSpLocks/>
            <a:stCxn id="43" idx="3"/>
            <a:endCxn id="44" idx="1"/>
          </p:cNvCxnSpPr>
          <p:nvPr/>
        </p:nvCxnSpPr>
        <p:spPr>
          <a:xfrm>
            <a:off x="4814374" y="2387883"/>
            <a:ext cx="147863" cy="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矢印コネクタ 48">
            <a:extLst>
              <a:ext uri="{FF2B5EF4-FFF2-40B4-BE49-F238E27FC236}">
                <a16:creationId xmlns:a16="http://schemas.microsoft.com/office/drawing/2014/main" id="{FD9FE788-F052-65EB-5C9E-FBADEE2908C6}"/>
              </a:ext>
            </a:extLst>
          </p:cNvPr>
          <p:cNvCxnSpPr>
            <a:cxnSpLocks/>
            <a:stCxn id="44" idx="3"/>
            <a:endCxn id="46" idx="1"/>
          </p:cNvCxnSpPr>
          <p:nvPr/>
        </p:nvCxnSpPr>
        <p:spPr>
          <a:xfrm>
            <a:off x="5645497" y="2387883"/>
            <a:ext cx="150840" cy="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コネクタ: カギ線 52">
            <a:extLst>
              <a:ext uri="{FF2B5EF4-FFF2-40B4-BE49-F238E27FC236}">
                <a16:creationId xmlns:a16="http://schemas.microsoft.com/office/drawing/2014/main" id="{E0884C8E-E5AE-8D39-8BCD-E08AAEED5E66}"/>
              </a:ext>
            </a:extLst>
          </p:cNvPr>
          <p:cNvCxnSpPr>
            <a:cxnSpLocks/>
            <a:stCxn id="46" idx="3"/>
            <a:endCxn id="43" idx="0"/>
          </p:cNvCxnSpPr>
          <p:nvPr/>
        </p:nvCxnSpPr>
        <p:spPr>
          <a:xfrm flipH="1" flipV="1">
            <a:off x="4472744" y="2280161"/>
            <a:ext cx="2006853" cy="107722"/>
          </a:xfrm>
          <a:prstGeom prst="bentConnector4">
            <a:avLst>
              <a:gd name="adj1" fmla="val -6455"/>
              <a:gd name="adj2" fmla="val 312213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09C4CBFC-7F20-8C0A-279C-EF7FAA8B5EC8}"/>
              </a:ext>
            </a:extLst>
          </p:cNvPr>
          <p:cNvSpPr txBox="1"/>
          <p:nvPr/>
        </p:nvSpPr>
        <p:spPr>
          <a:xfrm>
            <a:off x="4045169" y="1511924"/>
            <a:ext cx="26565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Step 0 : Priority among workers</a:t>
            </a: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E48AA826-0C77-B215-7534-62F2A1837D7B}"/>
              </a:ext>
            </a:extLst>
          </p:cNvPr>
          <p:cNvSpPr/>
          <p:nvPr/>
        </p:nvSpPr>
        <p:spPr>
          <a:xfrm>
            <a:off x="6241048" y="1042809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ja-JP" altLang="en-US" sz="700" kern="0" dirty="0">
                <a:solidFill>
                  <a:prstClr val="black"/>
                </a:solidFill>
              </a:rPr>
              <a:t>２</a:t>
            </a:r>
          </a:p>
        </p:txBody>
      </p:sp>
      <p:sp>
        <p:nvSpPr>
          <p:cNvPr id="4" name="二等辺三角形 3">
            <a:extLst>
              <a:ext uri="{FF2B5EF4-FFF2-40B4-BE49-F238E27FC236}">
                <a16:creationId xmlns:a16="http://schemas.microsoft.com/office/drawing/2014/main" id="{B7044BDA-C6D3-AE76-5171-23AECD3230FC}"/>
              </a:ext>
            </a:extLst>
          </p:cNvPr>
          <p:cNvSpPr/>
          <p:nvPr/>
        </p:nvSpPr>
        <p:spPr>
          <a:xfrm>
            <a:off x="5922703" y="1042809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6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367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55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974FAD0D-052B-47D2-9258-02F896129E2B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4-4. Priority determination</a:t>
            </a:r>
          </a:p>
          <a:p>
            <a:r>
              <a:rPr kumimoji="1" lang="en-US" altLang="ja-JP" sz="1100" b="1" dirty="0"/>
              <a:t>4-4-2. Shopper work instructions for parts phase#2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8947098-29DF-552E-12BC-A9DF7BAFA96E}"/>
              </a:ext>
            </a:extLst>
          </p:cNvPr>
          <p:cNvSpPr txBox="1"/>
          <p:nvPr/>
        </p:nvSpPr>
        <p:spPr>
          <a:xfrm>
            <a:off x="370469" y="1275846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3. Notification method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A2FF643-8A64-093D-4532-55B56970D529}"/>
              </a:ext>
            </a:extLst>
          </p:cNvPr>
          <p:cNvSpPr txBox="1"/>
          <p:nvPr/>
        </p:nvSpPr>
        <p:spPr>
          <a:xfrm>
            <a:off x="406400" y="1511924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Step 1 : Select Pattern #1</a:t>
            </a: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E48AA826-0C77-B215-7534-62F2A1837D7B}"/>
              </a:ext>
            </a:extLst>
          </p:cNvPr>
          <p:cNvSpPr/>
          <p:nvPr/>
        </p:nvSpPr>
        <p:spPr>
          <a:xfrm>
            <a:off x="6241048" y="1124395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3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31D86BE-AA2F-8B1E-1496-FA62D7633E09}"/>
              </a:ext>
            </a:extLst>
          </p:cNvPr>
          <p:cNvSpPr/>
          <p:nvPr/>
        </p:nvSpPr>
        <p:spPr>
          <a:xfrm>
            <a:off x="696473" y="3628916"/>
            <a:ext cx="1209040" cy="430889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Picking instruction for ST order with trigger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1EF65072-ABCB-3329-A584-BE639BB22B76}"/>
              </a:ext>
            </a:extLst>
          </p:cNvPr>
          <p:cNvCxnSpPr>
            <a:cxnSpLocks/>
            <a:stCxn id="19" idx="4"/>
            <a:endCxn id="20" idx="0"/>
          </p:cNvCxnSpPr>
          <p:nvPr/>
        </p:nvCxnSpPr>
        <p:spPr>
          <a:xfrm flipH="1">
            <a:off x="1300092" y="2236130"/>
            <a:ext cx="1923" cy="108482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楕円 6">
            <a:extLst>
              <a:ext uri="{FF2B5EF4-FFF2-40B4-BE49-F238E27FC236}">
                <a16:creationId xmlns:a16="http://schemas.microsoft.com/office/drawing/2014/main" id="{57E7E72A-119C-F125-6A80-40DC72F5B44C}"/>
              </a:ext>
            </a:extLst>
          </p:cNvPr>
          <p:cNvSpPr/>
          <p:nvPr/>
        </p:nvSpPr>
        <p:spPr>
          <a:xfrm>
            <a:off x="951496" y="6264500"/>
            <a:ext cx="701037" cy="293273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Finish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F7500CA1-A09A-B6E2-5698-17744326B254}"/>
              </a:ext>
            </a:extLst>
          </p:cNvPr>
          <p:cNvSpPr/>
          <p:nvPr/>
        </p:nvSpPr>
        <p:spPr>
          <a:xfrm>
            <a:off x="1881099" y="2435250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70068694-EA07-6111-5BFB-77EEE3DBD5D5}"/>
              </a:ext>
            </a:extLst>
          </p:cNvPr>
          <p:cNvSpPr/>
          <p:nvPr/>
        </p:nvSpPr>
        <p:spPr>
          <a:xfrm>
            <a:off x="1413705" y="2933557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No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EC4BB503-FE2E-91DC-418D-E18FE0A15DA7}"/>
              </a:ext>
            </a:extLst>
          </p:cNvPr>
          <p:cNvSpPr/>
          <p:nvPr/>
        </p:nvSpPr>
        <p:spPr>
          <a:xfrm>
            <a:off x="951496" y="1942857"/>
            <a:ext cx="701037" cy="293273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Start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0" name="フローチャート: 判断 19">
            <a:extLst>
              <a:ext uri="{FF2B5EF4-FFF2-40B4-BE49-F238E27FC236}">
                <a16:creationId xmlns:a16="http://schemas.microsoft.com/office/drawing/2014/main" id="{134E1119-6C84-53AB-4385-213071906D64}"/>
              </a:ext>
            </a:extLst>
          </p:cNvPr>
          <p:cNvSpPr/>
          <p:nvPr/>
        </p:nvSpPr>
        <p:spPr>
          <a:xfrm>
            <a:off x="695572" y="2344612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“Smart watch free Qty”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&lt;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“Receiving trigger”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Yes / No</a:t>
            </a:r>
            <a:endParaRPr kumimoji="1" lang="ja-JP" altLang="en-US" sz="500" dirty="0">
              <a:solidFill>
                <a:schemeClr val="tx1"/>
              </a:solidFill>
            </a:endParaRPr>
          </a:p>
        </p:txBody>
      </p: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9F454784-9E07-25B1-55EE-C189A511E139}"/>
              </a:ext>
            </a:extLst>
          </p:cNvPr>
          <p:cNvCxnSpPr>
            <a:cxnSpLocks/>
            <a:stCxn id="20" idx="2"/>
            <a:endCxn id="4" idx="0"/>
          </p:cNvCxnSpPr>
          <p:nvPr/>
        </p:nvCxnSpPr>
        <p:spPr>
          <a:xfrm>
            <a:off x="1300092" y="2989549"/>
            <a:ext cx="901" cy="639367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9A3DF449-B466-4C95-76EE-7518E0E0409A}"/>
              </a:ext>
            </a:extLst>
          </p:cNvPr>
          <p:cNvCxnSpPr>
            <a:cxnSpLocks/>
            <a:stCxn id="4" idx="2"/>
            <a:endCxn id="7" idx="0"/>
          </p:cNvCxnSpPr>
          <p:nvPr/>
        </p:nvCxnSpPr>
        <p:spPr>
          <a:xfrm>
            <a:off x="1300993" y="4059805"/>
            <a:ext cx="1022" cy="2204695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C08044FA-25DF-D301-294E-3D39D0A0229F}"/>
              </a:ext>
            </a:extLst>
          </p:cNvPr>
          <p:cNvSpPr/>
          <p:nvPr/>
        </p:nvSpPr>
        <p:spPr>
          <a:xfrm>
            <a:off x="2343379" y="3099588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Wait 10 to 30 seconds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*1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40" name="コネクタ: カギ線 39">
            <a:extLst>
              <a:ext uri="{FF2B5EF4-FFF2-40B4-BE49-F238E27FC236}">
                <a16:creationId xmlns:a16="http://schemas.microsoft.com/office/drawing/2014/main" id="{E6F89695-EA83-D6E9-5E93-83851661DF88}"/>
              </a:ext>
            </a:extLst>
          </p:cNvPr>
          <p:cNvCxnSpPr>
            <a:cxnSpLocks/>
            <a:stCxn id="20" idx="3"/>
            <a:endCxn id="23" idx="0"/>
          </p:cNvCxnSpPr>
          <p:nvPr/>
        </p:nvCxnSpPr>
        <p:spPr>
          <a:xfrm>
            <a:off x="1904612" y="2667081"/>
            <a:ext cx="1043287" cy="432507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矢印コネクタ 46">
            <a:extLst>
              <a:ext uri="{FF2B5EF4-FFF2-40B4-BE49-F238E27FC236}">
                <a16:creationId xmlns:a16="http://schemas.microsoft.com/office/drawing/2014/main" id="{D894B41F-0440-2B14-A237-19B1BCAE5D1A}"/>
              </a:ext>
            </a:extLst>
          </p:cNvPr>
          <p:cNvCxnSpPr>
            <a:cxnSpLocks/>
            <a:stCxn id="23" idx="2"/>
            <a:endCxn id="50" idx="0"/>
          </p:cNvCxnSpPr>
          <p:nvPr/>
        </p:nvCxnSpPr>
        <p:spPr>
          <a:xfrm>
            <a:off x="2947899" y="3530477"/>
            <a:ext cx="0" cy="180078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フローチャート: 判断 49">
            <a:extLst>
              <a:ext uri="{FF2B5EF4-FFF2-40B4-BE49-F238E27FC236}">
                <a16:creationId xmlns:a16="http://schemas.microsoft.com/office/drawing/2014/main" id="{518AAB5D-2FDF-1CBA-D7C7-9F35B67D85E9}"/>
              </a:ext>
            </a:extLst>
          </p:cNvPr>
          <p:cNvSpPr/>
          <p:nvPr/>
        </p:nvSpPr>
        <p:spPr>
          <a:xfrm>
            <a:off x="2343379" y="3710555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Is there only one trigger?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Yes / No</a:t>
            </a:r>
            <a:endParaRPr kumimoji="1" lang="ja-JP" altLang="en-US" sz="500" dirty="0">
              <a:solidFill>
                <a:schemeClr val="tx1"/>
              </a:solidFill>
            </a:endParaRPr>
          </a:p>
        </p:txBody>
      </p:sp>
      <p:sp>
        <p:nvSpPr>
          <p:cNvPr id="51" name="フローチャート: 判断 50">
            <a:extLst>
              <a:ext uri="{FF2B5EF4-FFF2-40B4-BE49-F238E27FC236}">
                <a16:creationId xmlns:a16="http://schemas.microsoft.com/office/drawing/2014/main" id="{9FC25DCE-70F9-85A3-F8BA-1F0D9B97B578}"/>
              </a:ext>
            </a:extLst>
          </p:cNvPr>
          <p:cNvSpPr/>
          <p:nvPr/>
        </p:nvSpPr>
        <p:spPr>
          <a:xfrm>
            <a:off x="2343379" y="4563610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Does this item have a short cycle time?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Yes / No</a:t>
            </a:r>
            <a:endParaRPr kumimoji="1" lang="ja-JP" altLang="en-US" sz="500" dirty="0">
              <a:solidFill>
                <a:schemeClr val="tx1"/>
              </a:solidFill>
            </a:endParaRPr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73869CEE-5B3D-F7B4-67BF-64BC57049CEC}"/>
              </a:ext>
            </a:extLst>
          </p:cNvPr>
          <p:cNvSpPr/>
          <p:nvPr/>
        </p:nvSpPr>
        <p:spPr>
          <a:xfrm>
            <a:off x="4471253" y="3817578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Picking instruction for ST order with trigger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54" name="直線矢印コネクタ 53">
            <a:extLst>
              <a:ext uri="{FF2B5EF4-FFF2-40B4-BE49-F238E27FC236}">
                <a16:creationId xmlns:a16="http://schemas.microsoft.com/office/drawing/2014/main" id="{BCD43A38-5644-DEED-C2CF-F586E4653D26}"/>
              </a:ext>
            </a:extLst>
          </p:cNvPr>
          <p:cNvCxnSpPr>
            <a:cxnSpLocks/>
            <a:stCxn id="50" idx="3"/>
            <a:endCxn id="52" idx="1"/>
          </p:cNvCxnSpPr>
          <p:nvPr/>
        </p:nvCxnSpPr>
        <p:spPr>
          <a:xfrm flipV="1">
            <a:off x="3552419" y="4033023"/>
            <a:ext cx="918834" cy="1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13EBCCF7-DA8B-17C2-6EB6-273FA914F42F}"/>
              </a:ext>
            </a:extLst>
          </p:cNvPr>
          <p:cNvSpPr/>
          <p:nvPr/>
        </p:nvSpPr>
        <p:spPr>
          <a:xfrm>
            <a:off x="3454629" y="3817578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0D6DEAF3-F625-E832-6B75-202849D03FDB}"/>
              </a:ext>
            </a:extLst>
          </p:cNvPr>
          <p:cNvSpPr/>
          <p:nvPr/>
        </p:nvSpPr>
        <p:spPr>
          <a:xfrm>
            <a:off x="3041244" y="4227318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No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cxnSp>
        <p:nvCxnSpPr>
          <p:cNvPr id="58" name="直線矢印コネクタ 57">
            <a:extLst>
              <a:ext uri="{FF2B5EF4-FFF2-40B4-BE49-F238E27FC236}">
                <a16:creationId xmlns:a16="http://schemas.microsoft.com/office/drawing/2014/main" id="{503A98A8-E382-5F71-4433-68540CBC7B2E}"/>
              </a:ext>
            </a:extLst>
          </p:cNvPr>
          <p:cNvCxnSpPr>
            <a:cxnSpLocks/>
            <a:stCxn id="50" idx="2"/>
            <a:endCxn id="51" idx="0"/>
          </p:cNvCxnSpPr>
          <p:nvPr/>
        </p:nvCxnSpPr>
        <p:spPr>
          <a:xfrm>
            <a:off x="2947899" y="4355492"/>
            <a:ext cx="0" cy="208118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77416F5F-973D-BCAF-44FE-215CBC50266E}"/>
              </a:ext>
            </a:extLst>
          </p:cNvPr>
          <p:cNvSpPr/>
          <p:nvPr/>
        </p:nvSpPr>
        <p:spPr>
          <a:xfrm>
            <a:off x="3454629" y="4593666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cxnSp>
        <p:nvCxnSpPr>
          <p:cNvPr id="60" name="直線矢印コネクタ 59">
            <a:extLst>
              <a:ext uri="{FF2B5EF4-FFF2-40B4-BE49-F238E27FC236}">
                <a16:creationId xmlns:a16="http://schemas.microsoft.com/office/drawing/2014/main" id="{97B284E4-4FC4-0B8F-7664-4C3D36A61381}"/>
              </a:ext>
            </a:extLst>
          </p:cNvPr>
          <p:cNvCxnSpPr>
            <a:cxnSpLocks/>
            <a:stCxn id="51" idx="3"/>
            <a:endCxn id="61" idx="1"/>
          </p:cNvCxnSpPr>
          <p:nvPr/>
        </p:nvCxnSpPr>
        <p:spPr>
          <a:xfrm flipV="1">
            <a:off x="3552419" y="4883455"/>
            <a:ext cx="919048" cy="2624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正方形/長方形 60">
            <a:extLst>
              <a:ext uri="{FF2B5EF4-FFF2-40B4-BE49-F238E27FC236}">
                <a16:creationId xmlns:a16="http://schemas.microsoft.com/office/drawing/2014/main" id="{A56E42B0-46FE-0C47-C11D-AADE0F562563}"/>
              </a:ext>
            </a:extLst>
          </p:cNvPr>
          <p:cNvSpPr/>
          <p:nvPr/>
        </p:nvSpPr>
        <p:spPr>
          <a:xfrm>
            <a:off x="4471467" y="4668010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Picking instruction for ST order with trigger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65" name="コネクタ: カギ線 64">
            <a:extLst>
              <a:ext uri="{FF2B5EF4-FFF2-40B4-BE49-F238E27FC236}">
                <a16:creationId xmlns:a16="http://schemas.microsoft.com/office/drawing/2014/main" id="{F82C2453-7A05-8728-1679-EB81B28B64E5}"/>
              </a:ext>
            </a:extLst>
          </p:cNvPr>
          <p:cNvCxnSpPr>
            <a:cxnSpLocks/>
            <a:stCxn id="9" idx="2"/>
            <a:endCxn id="7" idx="0"/>
          </p:cNvCxnSpPr>
          <p:nvPr/>
        </p:nvCxnSpPr>
        <p:spPr>
          <a:xfrm rot="5400000">
            <a:off x="1900250" y="5216851"/>
            <a:ext cx="449414" cy="1645884"/>
          </a:xfrm>
          <a:prstGeom prst="bentConnector3">
            <a:avLst>
              <a:gd name="adj1" fmla="val 69216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コネクタ: カギ線 65">
            <a:extLst>
              <a:ext uri="{FF2B5EF4-FFF2-40B4-BE49-F238E27FC236}">
                <a16:creationId xmlns:a16="http://schemas.microsoft.com/office/drawing/2014/main" id="{F0153DD0-1126-28CD-884E-E4EE1E08AD01}"/>
              </a:ext>
            </a:extLst>
          </p:cNvPr>
          <p:cNvCxnSpPr>
            <a:cxnSpLocks/>
            <a:stCxn id="61" idx="3"/>
            <a:endCxn id="7" idx="0"/>
          </p:cNvCxnSpPr>
          <p:nvPr/>
        </p:nvCxnSpPr>
        <p:spPr>
          <a:xfrm flipH="1">
            <a:off x="1302015" y="4883455"/>
            <a:ext cx="4378492" cy="1381045"/>
          </a:xfrm>
          <a:prstGeom prst="bentConnector4">
            <a:avLst>
              <a:gd name="adj1" fmla="val -5221"/>
              <a:gd name="adj2" fmla="val 89802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コネクタ: カギ線 66">
            <a:extLst>
              <a:ext uri="{FF2B5EF4-FFF2-40B4-BE49-F238E27FC236}">
                <a16:creationId xmlns:a16="http://schemas.microsoft.com/office/drawing/2014/main" id="{D4D56E7B-9752-8D4F-82BA-07A586094E7D}"/>
              </a:ext>
            </a:extLst>
          </p:cNvPr>
          <p:cNvCxnSpPr>
            <a:cxnSpLocks/>
            <a:stCxn id="52" idx="3"/>
            <a:endCxn id="7" idx="0"/>
          </p:cNvCxnSpPr>
          <p:nvPr/>
        </p:nvCxnSpPr>
        <p:spPr>
          <a:xfrm flipH="1">
            <a:off x="1302015" y="4033023"/>
            <a:ext cx="4378278" cy="2231477"/>
          </a:xfrm>
          <a:prstGeom prst="bentConnector4">
            <a:avLst>
              <a:gd name="adj1" fmla="val -5221"/>
              <a:gd name="adj2" fmla="val 93755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グラフィックス 70" descr="ユーザー">
            <a:extLst>
              <a:ext uri="{FF2B5EF4-FFF2-40B4-BE49-F238E27FC236}">
                <a16:creationId xmlns:a16="http://schemas.microsoft.com/office/drawing/2014/main" id="{68023149-BA1D-CD4B-08DA-5E7892682D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81647" y="7402564"/>
            <a:ext cx="586740" cy="586740"/>
          </a:xfrm>
          <a:prstGeom prst="rect">
            <a:avLst/>
          </a:prstGeom>
        </p:spPr>
      </p:pic>
      <p:graphicFrame>
        <p:nvGraphicFramePr>
          <p:cNvPr id="72" name="表 9">
            <a:extLst>
              <a:ext uri="{FF2B5EF4-FFF2-40B4-BE49-F238E27FC236}">
                <a16:creationId xmlns:a16="http://schemas.microsoft.com/office/drawing/2014/main" id="{79E75C2C-77D5-7F04-D809-0BF012C8C10D}"/>
              </a:ext>
            </a:extLst>
          </p:cNvPr>
          <p:cNvGraphicFramePr>
            <a:graphicFrameLocks noGrp="1"/>
          </p:cNvGraphicFramePr>
          <p:nvPr/>
        </p:nvGraphicFramePr>
        <p:xfrm>
          <a:off x="2202175" y="7431360"/>
          <a:ext cx="500221" cy="639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algn="ctr"/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390B6929-8464-F8FB-0091-1B610DAB26AE}"/>
              </a:ext>
            </a:extLst>
          </p:cNvPr>
          <p:cNvSpPr txBox="1"/>
          <p:nvPr/>
        </p:nvSpPr>
        <p:spPr>
          <a:xfrm>
            <a:off x="1526666" y="7926262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A</a:t>
            </a:r>
          </a:p>
        </p:txBody>
      </p:sp>
      <p:pic>
        <p:nvPicPr>
          <p:cNvPr id="74" name="グラフィックス 73" descr="ユーザー">
            <a:extLst>
              <a:ext uri="{FF2B5EF4-FFF2-40B4-BE49-F238E27FC236}">
                <a16:creationId xmlns:a16="http://schemas.microsoft.com/office/drawing/2014/main" id="{F5855988-1F3B-C321-1D5F-638C6B138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57377" y="7410184"/>
            <a:ext cx="586740" cy="586740"/>
          </a:xfrm>
          <a:prstGeom prst="rect">
            <a:avLst/>
          </a:prstGeom>
        </p:spPr>
      </p:pic>
      <p:graphicFrame>
        <p:nvGraphicFramePr>
          <p:cNvPr id="75" name="表 9">
            <a:extLst>
              <a:ext uri="{FF2B5EF4-FFF2-40B4-BE49-F238E27FC236}">
                <a16:creationId xmlns:a16="http://schemas.microsoft.com/office/drawing/2014/main" id="{69B90303-795A-4555-E2B5-082BE700FE13}"/>
              </a:ext>
            </a:extLst>
          </p:cNvPr>
          <p:cNvGraphicFramePr>
            <a:graphicFrameLocks noGrp="1"/>
          </p:cNvGraphicFramePr>
          <p:nvPr/>
        </p:nvGraphicFramePr>
        <p:xfrm>
          <a:off x="3377905" y="7438980"/>
          <a:ext cx="500221" cy="639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algn="ctr"/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17371486-E541-74AA-B981-379F18EFBE73}"/>
              </a:ext>
            </a:extLst>
          </p:cNvPr>
          <p:cNvSpPr txBox="1"/>
          <p:nvPr/>
        </p:nvSpPr>
        <p:spPr>
          <a:xfrm>
            <a:off x="2702396" y="7933882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B</a:t>
            </a:r>
          </a:p>
        </p:txBody>
      </p:sp>
      <p:pic>
        <p:nvPicPr>
          <p:cNvPr id="77" name="グラフィックス 76" descr="ユーザー">
            <a:extLst>
              <a:ext uri="{FF2B5EF4-FFF2-40B4-BE49-F238E27FC236}">
                <a16:creationId xmlns:a16="http://schemas.microsoft.com/office/drawing/2014/main" id="{7DD5F067-DE15-A41B-F76A-EBFB3A3F63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72824" y="7413132"/>
            <a:ext cx="586740" cy="586740"/>
          </a:xfrm>
          <a:prstGeom prst="rect">
            <a:avLst/>
          </a:prstGeom>
        </p:spPr>
      </p:pic>
      <p:graphicFrame>
        <p:nvGraphicFramePr>
          <p:cNvPr id="78" name="表 9">
            <a:extLst>
              <a:ext uri="{FF2B5EF4-FFF2-40B4-BE49-F238E27FC236}">
                <a16:creationId xmlns:a16="http://schemas.microsoft.com/office/drawing/2014/main" id="{53D9224E-42CA-D98E-4A09-FCF2039DB218}"/>
              </a:ext>
            </a:extLst>
          </p:cNvPr>
          <p:cNvGraphicFramePr>
            <a:graphicFrameLocks noGrp="1"/>
          </p:cNvGraphicFramePr>
          <p:nvPr/>
        </p:nvGraphicFramePr>
        <p:xfrm>
          <a:off x="4593352" y="7441928"/>
          <a:ext cx="500221" cy="639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algn="ctr"/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FF0996D1-92FC-3DC5-869C-63DFA2556C28}"/>
              </a:ext>
            </a:extLst>
          </p:cNvPr>
          <p:cNvSpPr txBox="1"/>
          <p:nvPr/>
        </p:nvSpPr>
        <p:spPr>
          <a:xfrm>
            <a:off x="3917843" y="7936830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C</a:t>
            </a:r>
          </a:p>
        </p:txBody>
      </p:sp>
      <p:pic>
        <p:nvPicPr>
          <p:cNvPr id="80" name="グラフィックス 79" descr="ユーザー">
            <a:extLst>
              <a:ext uri="{FF2B5EF4-FFF2-40B4-BE49-F238E27FC236}">
                <a16:creationId xmlns:a16="http://schemas.microsoft.com/office/drawing/2014/main" id="{EBD6E7D6-12D6-BE56-47FC-D9CA271BDF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81647" y="8655863"/>
            <a:ext cx="586740" cy="586740"/>
          </a:xfrm>
          <a:prstGeom prst="rect">
            <a:avLst/>
          </a:prstGeom>
        </p:spPr>
      </p:pic>
      <p:graphicFrame>
        <p:nvGraphicFramePr>
          <p:cNvPr id="81" name="表 9">
            <a:extLst>
              <a:ext uri="{FF2B5EF4-FFF2-40B4-BE49-F238E27FC236}">
                <a16:creationId xmlns:a16="http://schemas.microsoft.com/office/drawing/2014/main" id="{1113C357-FB22-4B76-2986-62D0FB5AEF51}"/>
              </a:ext>
            </a:extLst>
          </p:cNvPr>
          <p:cNvGraphicFramePr>
            <a:graphicFrameLocks noGrp="1"/>
          </p:cNvGraphicFramePr>
          <p:nvPr/>
        </p:nvGraphicFramePr>
        <p:xfrm>
          <a:off x="2202175" y="8684659"/>
          <a:ext cx="500221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Model A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30/30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Line1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#1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id="{4BCE6914-1C94-3561-3E27-7B01A08904E0}"/>
              </a:ext>
            </a:extLst>
          </p:cNvPr>
          <p:cNvSpPr txBox="1"/>
          <p:nvPr/>
        </p:nvSpPr>
        <p:spPr>
          <a:xfrm>
            <a:off x="1522791" y="9173908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A</a:t>
            </a:r>
          </a:p>
        </p:txBody>
      </p:sp>
      <p:pic>
        <p:nvPicPr>
          <p:cNvPr id="83" name="グラフィックス 82" descr="ユーザー">
            <a:extLst>
              <a:ext uri="{FF2B5EF4-FFF2-40B4-BE49-F238E27FC236}">
                <a16:creationId xmlns:a16="http://schemas.microsoft.com/office/drawing/2014/main" id="{9B3BA051-7F6B-BCE8-C060-6C9E45F19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57377" y="8663483"/>
            <a:ext cx="586740" cy="586740"/>
          </a:xfrm>
          <a:prstGeom prst="rect">
            <a:avLst/>
          </a:prstGeom>
        </p:spPr>
      </p:pic>
      <p:graphicFrame>
        <p:nvGraphicFramePr>
          <p:cNvPr id="84" name="表 9">
            <a:extLst>
              <a:ext uri="{FF2B5EF4-FFF2-40B4-BE49-F238E27FC236}">
                <a16:creationId xmlns:a16="http://schemas.microsoft.com/office/drawing/2014/main" id="{45C488F8-EEFE-75A8-FE20-E927CB255BE2}"/>
              </a:ext>
            </a:extLst>
          </p:cNvPr>
          <p:cNvGraphicFramePr>
            <a:graphicFrameLocks noGrp="1"/>
          </p:cNvGraphicFramePr>
          <p:nvPr/>
        </p:nvGraphicFramePr>
        <p:xfrm>
          <a:off x="3377905" y="8692279"/>
          <a:ext cx="500221" cy="639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algn="ctr"/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0DC562D0-64C5-0579-3AF9-3A63444760A3}"/>
              </a:ext>
            </a:extLst>
          </p:cNvPr>
          <p:cNvSpPr txBox="1"/>
          <p:nvPr/>
        </p:nvSpPr>
        <p:spPr>
          <a:xfrm>
            <a:off x="2702396" y="9187181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B</a:t>
            </a:r>
          </a:p>
        </p:txBody>
      </p:sp>
      <p:pic>
        <p:nvPicPr>
          <p:cNvPr id="86" name="グラフィックス 85" descr="ユーザー">
            <a:extLst>
              <a:ext uri="{FF2B5EF4-FFF2-40B4-BE49-F238E27FC236}">
                <a16:creationId xmlns:a16="http://schemas.microsoft.com/office/drawing/2014/main" id="{0536F255-1823-7B86-9AFB-69EF795470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72824" y="8666431"/>
            <a:ext cx="586740" cy="586740"/>
          </a:xfrm>
          <a:prstGeom prst="rect">
            <a:avLst/>
          </a:prstGeom>
        </p:spPr>
      </p:pic>
      <p:graphicFrame>
        <p:nvGraphicFramePr>
          <p:cNvPr id="87" name="表 9">
            <a:extLst>
              <a:ext uri="{FF2B5EF4-FFF2-40B4-BE49-F238E27FC236}">
                <a16:creationId xmlns:a16="http://schemas.microsoft.com/office/drawing/2014/main" id="{E4849F3B-F5ED-6330-2819-C7FC07C6A7FB}"/>
              </a:ext>
            </a:extLst>
          </p:cNvPr>
          <p:cNvGraphicFramePr>
            <a:graphicFrameLocks noGrp="1"/>
          </p:cNvGraphicFramePr>
          <p:nvPr/>
        </p:nvGraphicFramePr>
        <p:xfrm>
          <a:off x="4593352" y="8695227"/>
          <a:ext cx="500221" cy="639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algn="ctr"/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88" name="テキスト ボックス 87">
            <a:extLst>
              <a:ext uri="{FF2B5EF4-FFF2-40B4-BE49-F238E27FC236}">
                <a16:creationId xmlns:a16="http://schemas.microsoft.com/office/drawing/2014/main" id="{D2A6FAF0-2637-2E54-DAE1-06601E08E851}"/>
              </a:ext>
            </a:extLst>
          </p:cNvPr>
          <p:cNvSpPr txBox="1"/>
          <p:nvPr/>
        </p:nvSpPr>
        <p:spPr>
          <a:xfrm>
            <a:off x="3917843" y="9190129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C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647AEAB-39A5-D9C2-4081-94DCA6C10ECA}"/>
              </a:ext>
            </a:extLst>
          </p:cNvPr>
          <p:cNvSpPr/>
          <p:nvPr/>
        </p:nvSpPr>
        <p:spPr>
          <a:xfrm>
            <a:off x="370469" y="7620345"/>
            <a:ext cx="958826" cy="26161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Before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7F68FBC-D97F-63A6-7850-C3C49F39A07D}"/>
              </a:ext>
            </a:extLst>
          </p:cNvPr>
          <p:cNvSpPr/>
          <p:nvPr/>
        </p:nvSpPr>
        <p:spPr>
          <a:xfrm>
            <a:off x="370469" y="8843980"/>
            <a:ext cx="958826" cy="26161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After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graphicFrame>
        <p:nvGraphicFramePr>
          <p:cNvPr id="30" name="表 9">
            <a:extLst>
              <a:ext uri="{FF2B5EF4-FFF2-40B4-BE49-F238E27FC236}">
                <a16:creationId xmlns:a16="http://schemas.microsoft.com/office/drawing/2014/main" id="{2D71FBA5-F069-7F82-12B1-7F6ADBF5B206}"/>
              </a:ext>
            </a:extLst>
          </p:cNvPr>
          <p:cNvGraphicFramePr>
            <a:graphicFrameLocks noGrp="1"/>
          </p:cNvGraphicFramePr>
          <p:nvPr/>
        </p:nvGraphicFramePr>
        <p:xfrm>
          <a:off x="343402" y="6664088"/>
          <a:ext cx="5002210" cy="6867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4154017237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910229759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491198994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885194170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2166208932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3142143688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1998597631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2279101693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1054716896"/>
                    </a:ext>
                  </a:extLst>
                </a:gridCol>
              </a:tblGrid>
              <a:tr h="22955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1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2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4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5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6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7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8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9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10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42741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Model A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30/30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Line1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#1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B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Line2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#2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C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Line3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#3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D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Line4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#4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E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Line5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#5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F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Line6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#6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G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Line7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#7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H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Line8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#8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J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30/30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Line1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#9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K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30/30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Line1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#10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5A2350AD-0F24-9DFD-0D3D-49D79FB27316}"/>
              </a:ext>
            </a:extLst>
          </p:cNvPr>
          <p:cNvSpPr/>
          <p:nvPr/>
        </p:nvSpPr>
        <p:spPr>
          <a:xfrm>
            <a:off x="3400144" y="8322989"/>
            <a:ext cx="958826" cy="192632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Trigger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ECCB37C3-AF34-2F21-DFC7-44AFF7DB776C}"/>
              </a:ext>
            </a:extLst>
          </p:cNvPr>
          <p:cNvSpPr/>
          <p:nvPr/>
        </p:nvSpPr>
        <p:spPr>
          <a:xfrm>
            <a:off x="4129667" y="8322989"/>
            <a:ext cx="958826" cy="192632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Line 1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34" name="二等辺三角形 33">
            <a:extLst>
              <a:ext uri="{FF2B5EF4-FFF2-40B4-BE49-F238E27FC236}">
                <a16:creationId xmlns:a16="http://schemas.microsoft.com/office/drawing/2014/main" id="{6BE24952-53E2-0DB2-7E4D-973F134D8705}"/>
              </a:ext>
            </a:extLst>
          </p:cNvPr>
          <p:cNvSpPr/>
          <p:nvPr/>
        </p:nvSpPr>
        <p:spPr>
          <a:xfrm flipV="1">
            <a:off x="2420182" y="8294135"/>
            <a:ext cx="1318260" cy="212187"/>
          </a:xfrm>
          <a:prstGeom prst="triangle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B7721232-C0C4-219E-5A65-8CAED60C41EA}"/>
              </a:ext>
            </a:extLst>
          </p:cNvPr>
          <p:cNvCxnSpPr>
            <a:cxnSpLocks/>
          </p:cNvCxnSpPr>
          <p:nvPr/>
        </p:nvCxnSpPr>
        <p:spPr>
          <a:xfrm>
            <a:off x="2947899" y="5208547"/>
            <a:ext cx="0" cy="167849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F21B7718-02D3-8E87-21A8-75B6586408CE}"/>
              </a:ext>
            </a:extLst>
          </p:cNvPr>
          <p:cNvSpPr/>
          <p:nvPr/>
        </p:nvSpPr>
        <p:spPr>
          <a:xfrm>
            <a:off x="2343379" y="5376395"/>
            <a:ext cx="1209040" cy="43869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Wait until smartwatch becomes free. Return to "Start".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52DC2300-229C-12DA-EF2D-6AEB781B5ACB}"/>
              </a:ext>
            </a:extLst>
          </p:cNvPr>
          <p:cNvSpPr/>
          <p:nvPr/>
        </p:nvSpPr>
        <p:spPr>
          <a:xfrm>
            <a:off x="3035758" y="5117627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No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5" name="二等辺三角形 14">
            <a:extLst>
              <a:ext uri="{FF2B5EF4-FFF2-40B4-BE49-F238E27FC236}">
                <a16:creationId xmlns:a16="http://schemas.microsoft.com/office/drawing/2014/main" id="{C824C3BF-F699-9757-9117-B98C39712F9D}"/>
              </a:ext>
            </a:extLst>
          </p:cNvPr>
          <p:cNvSpPr/>
          <p:nvPr/>
        </p:nvSpPr>
        <p:spPr>
          <a:xfrm>
            <a:off x="5922703" y="1123027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6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72086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56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974FAD0D-052B-47D2-9258-02F896129E2B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4-4. Priority determination</a:t>
            </a:r>
          </a:p>
          <a:p>
            <a:r>
              <a:rPr kumimoji="1" lang="en-US" altLang="ja-JP" sz="1100" b="1" dirty="0"/>
              <a:t>4-4-2. Shopper work instructions for parts phase#2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8947098-29DF-552E-12BC-A9DF7BAFA96E}"/>
              </a:ext>
            </a:extLst>
          </p:cNvPr>
          <p:cNvSpPr txBox="1"/>
          <p:nvPr/>
        </p:nvSpPr>
        <p:spPr>
          <a:xfrm>
            <a:off x="370469" y="1275846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3. Notification method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A2FF643-8A64-093D-4532-55B56970D529}"/>
              </a:ext>
            </a:extLst>
          </p:cNvPr>
          <p:cNvSpPr txBox="1"/>
          <p:nvPr/>
        </p:nvSpPr>
        <p:spPr>
          <a:xfrm>
            <a:off x="406400" y="1511924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Step 1 : Select Pattern #2</a:t>
            </a: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E48AA826-0C77-B215-7534-62F2A1837D7B}"/>
              </a:ext>
            </a:extLst>
          </p:cNvPr>
          <p:cNvSpPr/>
          <p:nvPr/>
        </p:nvSpPr>
        <p:spPr>
          <a:xfrm>
            <a:off x="6241048" y="1124395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3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31D86BE-AA2F-8B1E-1496-FA62D7633E09}"/>
              </a:ext>
            </a:extLst>
          </p:cNvPr>
          <p:cNvSpPr/>
          <p:nvPr/>
        </p:nvSpPr>
        <p:spPr>
          <a:xfrm>
            <a:off x="696473" y="3628916"/>
            <a:ext cx="1209040" cy="430889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Picking instruction for ST order with trigger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1EF65072-ABCB-3329-A584-BE639BB22B76}"/>
              </a:ext>
            </a:extLst>
          </p:cNvPr>
          <p:cNvCxnSpPr>
            <a:cxnSpLocks/>
            <a:stCxn id="19" idx="4"/>
            <a:endCxn id="20" idx="0"/>
          </p:cNvCxnSpPr>
          <p:nvPr/>
        </p:nvCxnSpPr>
        <p:spPr>
          <a:xfrm flipH="1">
            <a:off x="1300092" y="2236130"/>
            <a:ext cx="1923" cy="108482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楕円 6">
            <a:extLst>
              <a:ext uri="{FF2B5EF4-FFF2-40B4-BE49-F238E27FC236}">
                <a16:creationId xmlns:a16="http://schemas.microsoft.com/office/drawing/2014/main" id="{57E7E72A-119C-F125-6A80-40DC72F5B44C}"/>
              </a:ext>
            </a:extLst>
          </p:cNvPr>
          <p:cNvSpPr/>
          <p:nvPr/>
        </p:nvSpPr>
        <p:spPr>
          <a:xfrm>
            <a:off x="951496" y="6264500"/>
            <a:ext cx="701037" cy="293273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Finish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F7500CA1-A09A-B6E2-5698-17744326B254}"/>
              </a:ext>
            </a:extLst>
          </p:cNvPr>
          <p:cNvSpPr/>
          <p:nvPr/>
        </p:nvSpPr>
        <p:spPr>
          <a:xfrm>
            <a:off x="1881099" y="2435250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70068694-EA07-6111-5BFB-77EEE3DBD5D5}"/>
              </a:ext>
            </a:extLst>
          </p:cNvPr>
          <p:cNvSpPr/>
          <p:nvPr/>
        </p:nvSpPr>
        <p:spPr>
          <a:xfrm>
            <a:off x="1413705" y="2933557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No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EC4BB503-FE2E-91DC-418D-E18FE0A15DA7}"/>
              </a:ext>
            </a:extLst>
          </p:cNvPr>
          <p:cNvSpPr/>
          <p:nvPr/>
        </p:nvSpPr>
        <p:spPr>
          <a:xfrm>
            <a:off x="951496" y="1942857"/>
            <a:ext cx="701037" cy="293273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Start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0" name="フローチャート: 判断 19">
            <a:extLst>
              <a:ext uri="{FF2B5EF4-FFF2-40B4-BE49-F238E27FC236}">
                <a16:creationId xmlns:a16="http://schemas.microsoft.com/office/drawing/2014/main" id="{134E1119-6C84-53AB-4385-213071906D64}"/>
              </a:ext>
            </a:extLst>
          </p:cNvPr>
          <p:cNvSpPr/>
          <p:nvPr/>
        </p:nvSpPr>
        <p:spPr>
          <a:xfrm>
            <a:off x="695572" y="2344612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“Smart watch free Qty”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&lt;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“Receiving trigger”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Yes / No</a:t>
            </a:r>
            <a:endParaRPr kumimoji="1" lang="ja-JP" altLang="en-US" sz="500" dirty="0">
              <a:solidFill>
                <a:schemeClr val="tx1"/>
              </a:solidFill>
            </a:endParaRPr>
          </a:p>
        </p:txBody>
      </p: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9F454784-9E07-25B1-55EE-C189A511E139}"/>
              </a:ext>
            </a:extLst>
          </p:cNvPr>
          <p:cNvCxnSpPr>
            <a:cxnSpLocks/>
            <a:stCxn id="20" idx="2"/>
            <a:endCxn id="4" idx="0"/>
          </p:cNvCxnSpPr>
          <p:nvPr/>
        </p:nvCxnSpPr>
        <p:spPr>
          <a:xfrm>
            <a:off x="1300092" y="2989549"/>
            <a:ext cx="901" cy="639367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9A3DF449-B466-4C95-76EE-7518E0E0409A}"/>
              </a:ext>
            </a:extLst>
          </p:cNvPr>
          <p:cNvCxnSpPr>
            <a:cxnSpLocks/>
            <a:stCxn id="4" idx="2"/>
            <a:endCxn id="7" idx="0"/>
          </p:cNvCxnSpPr>
          <p:nvPr/>
        </p:nvCxnSpPr>
        <p:spPr>
          <a:xfrm>
            <a:off x="1300993" y="4059805"/>
            <a:ext cx="1022" cy="2204695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C08044FA-25DF-D301-294E-3D39D0A0229F}"/>
              </a:ext>
            </a:extLst>
          </p:cNvPr>
          <p:cNvSpPr/>
          <p:nvPr/>
        </p:nvSpPr>
        <p:spPr>
          <a:xfrm>
            <a:off x="2343379" y="3099588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Wait 10 to 30 seconds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*1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40" name="コネクタ: カギ線 39">
            <a:extLst>
              <a:ext uri="{FF2B5EF4-FFF2-40B4-BE49-F238E27FC236}">
                <a16:creationId xmlns:a16="http://schemas.microsoft.com/office/drawing/2014/main" id="{E6F89695-EA83-D6E9-5E93-83851661DF88}"/>
              </a:ext>
            </a:extLst>
          </p:cNvPr>
          <p:cNvCxnSpPr>
            <a:cxnSpLocks/>
            <a:stCxn id="20" idx="3"/>
            <a:endCxn id="23" idx="0"/>
          </p:cNvCxnSpPr>
          <p:nvPr/>
        </p:nvCxnSpPr>
        <p:spPr>
          <a:xfrm>
            <a:off x="1904612" y="2667081"/>
            <a:ext cx="1043287" cy="432507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矢印コネクタ 46">
            <a:extLst>
              <a:ext uri="{FF2B5EF4-FFF2-40B4-BE49-F238E27FC236}">
                <a16:creationId xmlns:a16="http://schemas.microsoft.com/office/drawing/2014/main" id="{D894B41F-0440-2B14-A237-19B1BCAE5D1A}"/>
              </a:ext>
            </a:extLst>
          </p:cNvPr>
          <p:cNvCxnSpPr>
            <a:cxnSpLocks/>
            <a:stCxn id="23" idx="2"/>
            <a:endCxn id="50" idx="0"/>
          </p:cNvCxnSpPr>
          <p:nvPr/>
        </p:nvCxnSpPr>
        <p:spPr>
          <a:xfrm>
            <a:off x="2947899" y="3530477"/>
            <a:ext cx="0" cy="180078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フローチャート: 判断 49">
            <a:extLst>
              <a:ext uri="{FF2B5EF4-FFF2-40B4-BE49-F238E27FC236}">
                <a16:creationId xmlns:a16="http://schemas.microsoft.com/office/drawing/2014/main" id="{518AAB5D-2FDF-1CBA-D7C7-9F35B67D85E9}"/>
              </a:ext>
            </a:extLst>
          </p:cNvPr>
          <p:cNvSpPr/>
          <p:nvPr/>
        </p:nvSpPr>
        <p:spPr>
          <a:xfrm>
            <a:off x="2343379" y="3710555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Is there only one trigger?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Yes / No</a:t>
            </a:r>
            <a:endParaRPr kumimoji="1" lang="ja-JP" altLang="en-US" sz="500" dirty="0">
              <a:solidFill>
                <a:schemeClr val="tx1"/>
              </a:solidFill>
            </a:endParaRPr>
          </a:p>
        </p:txBody>
      </p:sp>
      <p:sp>
        <p:nvSpPr>
          <p:cNvPr id="51" name="フローチャート: 判断 50">
            <a:extLst>
              <a:ext uri="{FF2B5EF4-FFF2-40B4-BE49-F238E27FC236}">
                <a16:creationId xmlns:a16="http://schemas.microsoft.com/office/drawing/2014/main" id="{9FC25DCE-70F9-85A3-F8BA-1F0D9B97B578}"/>
              </a:ext>
            </a:extLst>
          </p:cNvPr>
          <p:cNvSpPr/>
          <p:nvPr/>
        </p:nvSpPr>
        <p:spPr>
          <a:xfrm>
            <a:off x="2343379" y="4563610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Does this item have a short cycle time?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Yes / No</a:t>
            </a:r>
            <a:endParaRPr kumimoji="1" lang="ja-JP" altLang="en-US" sz="500" dirty="0">
              <a:solidFill>
                <a:schemeClr val="tx1"/>
              </a:solidFill>
            </a:endParaRPr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73869CEE-5B3D-F7B4-67BF-64BC57049CEC}"/>
              </a:ext>
            </a:extLst>
          </p:cNvPr>
          <p:cNvSpPr/>
          <p:nvPr/>
        </p:nvSpPr>
        <p:spPr>
          <a:xfrm>
            <a:off x="4471253" y="3817578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Picking instruction for ST order with trigger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54" name="直線矢印コネクタ 53">
            <a:extLst>
              <a:ext uri="{FF2B5EF4-FFF2-40B4-BE49-F238E27FC236}">
                <a16:creationId xmlns:a16="http://schemas.microsoft.com/office/drawing/2014/main" id="{BCD43A38-5644-DEED-C2CF-F586E4653D26}"/>
              </a:ext>
            </a:extLst>
          </p:cNvPr>
          <p:cNvCxnSpPr>
            <a:cxnSpLocks/>
            <a:stCxn id="50" idx="3"/>
            <a:endCxn id="52" idx="1"/>
          </p:cNvCxnSpPr>
          <p:nvPr/>
        </p:nvCxnSpPr>
        <p:spPr>
          <a:xfrm flipV="1">
            <a:off x="3552419" y="4033023"/>
            <a:ext cx="918834" cy="1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13EBCCF7-DA8B-17C2-6EB6-273FA914F42F}"/>
              </a:ext>
            </a:extLst>
          </p:cNvPr>
          <p:cNvSpPr/>
          <p:nvPr/>
        </p:nvSpPr>
        <p:spPr>
          <a:xfrm>
            <a:off x="3454629" y="3817578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0D6DEAF3-F625-E832-6B75-202849D03FDB}"/>
              </a:ext>
            </a:extLst>
          </p:cNvPr>
          <p:cNvSpPr/>
          <p:nvPr/>
        </p:nvSpPr>
        <p:spPr>
          <a:xfrm>
            <a:off x="3041244" y="4227318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No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cxnSp>
        <p:nvCxnSpPr>
          <p:cNvPr id="58" name="直線矢印コネクタ 57">
            <a:extLst>
              <a:ext uri="{FF2B5EF4-FFF2-40B4-BE49-F238E27FC236}">
                <a16:creationId xmlns:a16="http://schemas.microsoft.com/office/drawing/2014/main" id="{503A98A8-E382-5F71-4433-68540CBC7B2E}"/>
              </a:ext>
            </a:extLst>
          </p:cNvPr>
          <p:cNvCxnSpPr>
            <a:cxnSpLocks/>
            <a:stCxn id="50" idx="2"/>
            <a:endCxn id="51" idx="0"/>
          </p:cNvCxnSpPr>
          <p:nvPr/>
        </p:nvCxnSpPr>
        <p:spPr>
          <a:xfrm>
            <a:off x="2947899" y="4355492"/>
            <a:ext cx="0" cy="208118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77416F5F-973D-BCAF-44FE-215CBC50266E}"/>
              </a:ext>
            </a:extLst>
          </p:cNvPr>
          <p:cNvSpPr/>
          <p:nvPr/>
        </p:nvSpPr>
        <p:spPr>
          <a:xfrm>
            <a:off x="3454629" y="4593666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cxnSp>
        <p:nvCxnSpPr>
          <p:cNvPr id="60" name="直線矢印コネクタ 59">
            <a:extLst>
              <a:ext uri="{FF2B5EF4-FFF2-40B4-BE49-F238E27FC236}">
                <a16:creationId xmlns:a16="http://schemas.microsoft.com/office/drawing/2014/main" id="{97B284E4-4FC4-0B8F-7664-4C3D36A61381}"/>
              </a:ext>
            </a:extLst>
          </p:cNvPr>
          <p:cNvCxnSpPr>
            <a:cxnSpLocks/>
            <a:stCxn id="51" idx="3"/>
            <a:endCxn id="61" idx="1"/>
          </p:cNvCxnSpPr>
          <p:nvPr/>
        </p:nvCxnSpPr>
        <p:spPr>
          <a:xfrm flipV="1">
            <a:off x="3552419" y="4883455"/>
            <a:ext cx="919048" cy="2624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正方形/長方形 60">
            <a:extLst>
              <a:ext uri="{FF2B5EF4-FFF2-40B4-BE49-F238E27FC236}">
                <a16:creationId xmlns:a16="http://schemas.microsoft.com/office/drawing/2014/main" id="{A56E42B0-46FE-0C47-C11D-AADE0F562563}"/>
              </a:ext>
            </a:extLst>
          </p:cNvPr>
          <p:cNvSpPr/>
          <p:nvPr/>
        </p:nvSpPr>
        <p:spPr>
          <a:xfrm>
            <a:off x="4471467" y="4668010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Picking instruction for ST order with trigger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65" name="コネクタ: カギ線 64">
            <a:extLst>
              <a:ext uri="{FF2B5EF4-FFF2-40B4-BE49-F238E27FC236}">
                <a16:creationId xmlns:a16="http://schemas.microsoft.com/office/drawing/2014/main" id="{F82C2453-7A05-8728-1679-EB81B28B64E5}"/>
              </a:ext>
            </a:extLst>
          </p:cNvPr>
          <p:cNvCxnSpPr>
            <a:cxnSpLocks/>
            <a:stCxn id="15" idx="2"/>
            <a:endCxn id="7" idx="0"/>
          </p:cNvCxnSpPr>
          <p:nvPr/>
        </p:nvCxnSpPr>
        <p:spPr>
          <a:xfrm rot="5400000">
            <a:off x="1900250" y="5216851"/>
            <a:ext cx="449414" cy="1645884"/>
          </a:xfrm>
          <a:prstGeom prst="bentConnector3">
            <a:avLst>
              <a:gd name="adj1" fmla="val 67583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コネクタ: カギ線 65">
            <a:extLst>
              <a:ext uri="{FF2B5EF4-FFF2-40B4-BE49-F238E27FC236}">
                <a16:creationId xmlns:a16="http://schemas.microsoft.com/office/drawing/2014/main" id="{F0153DD0-1126-28CD-884E-E4EE1E08AD01}"/>
              </a:ext>
            </a:extLst>
          </p:cNvPr>
          <p:cNvCxnSpPr>
            <a:cxnSpLocks/>
            <a:stCxn id="61" idx="3"/>
            <a:endCxn id="7" idx="0"/>
          </p:cNvCxnSpPr>
          <p:nvPr/>
        </p:nvCxnSpPr>
        <p:spPr>
          <a:xfrm flipH="1">
            <a:off x="1302015" y="4883455"/>
            <a:ext cx="4378492" cy="1381045"/>
          </a:xfrm>
          <a:prstGeom prst="bentConnector4">
            <a:avLst>
              <a:gd name="adj1" fmla="val -5221"/>
              <a:gd name="adj2" fmla="val 89802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コネクタ: カギ線 66">
            <a:extLst>
              <a:ext uri="{FF2B5EF4-FFF2-40B4-BE49-F238E27FC236}">
                <a16:creationId xmlns:a16="http://schemas.microsoft.com/office/drawing/2014/main" id="{D4D56E7B-9752-8D4F-82BA-07A586094E7D}"/>
              </a:ext>
            </a:extLst>
          </p:cNvPr>
          <p:cNvCxnSpPr>
            <a:cxnSpLocks/>
            <a:stCxn id="52" idx="3"/>
            <a:endCxn id="7" idx="0"/>
          </p:cNvCxnSpPr>
          <p:nvPr/>
        </p:nvCxnSpPr>
        <p:spPr>
          <a:xfrm flipH="1">
            <a:off x="1302015" y="4033023"/>
            <a:ext cx="4378278" cy="2231477"/>
          </a:xfrm>
          <a:prstGeom prst="bentConnector4">
            <a:avLst>
              <a:gd name="adj1" fmla="val -5221"/>
              <a:gd name="adj2" fmla="val 93755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グラフィックス 70" descr="ユーザー">
            <a:extLst>
              <a:ext uri="{FF2B5EF4-FFF2-40B4-BE49-F238E27FC236}">
                <a16:creationId xmlns:a16="http://schemas.microsoft.com/office/drawing/2014/main" id="{68023149-BA1D-CD4B-08DA-5E7892682D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81647" y="7402564"/>
            <a:ext cx="586740" cy="586740"/>
          </a:xfrm>
          <a:prstGeom prst="rect">
            <a:avLst/>
          </a:prstGeom>
        </p:spPr>
      </p:pic>
      <p:graphicFrame>
        <p:nvGraphicFramePr>
          <p:cNvPr id="72" name="表 9">
            <a:extLst>
              <a:ext uri="{FF2B5EF4-FFF2-40B4-BE49-F238E27FC236}">
                <a16:creationId xmlns:a16="http://schemas.microsoft.com/office/drawing/2014/main" id="{79E75C2C-77D5-7F04-D809-0BF012C8C10D}"/>
              </a:ext>
            </a:extLst>
          </p:cNvPr>
          <p:cNvGraphicFramePr>
            <a:graphicFrameLocks noGrp="1"/>
          </p:cNvGraphicFramePr>
          <p:nvPr/>
        </p:nvGraphicFramePr>
        <p:xfrm>
          <a:off x="2202175" y="7431360"/>
          <a:ext cx="500221" cy="639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algn="ctr"/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390B6929-8464-F8FB-0091-1B610DAB26AE}"/>
              </a:ext>
            </a:extLst>
          </p:cNvPr>
          <p:cNvSpPr txBox="1"/>
          <p:nvPr/>
        </p:nvSpPr>
        <p:spPr>
          <a:xfrm>
            <a:off x="1526666" y="7926262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A</a:t>
            </a:r>
          </a:p>
        </p:txBody>
      </p:sp>
      <p:pic>
        <p:nvPicPr>
          <p:cNvPr id="74" name="グラフィックス 73" descr="ユーザー">
            <a:extLst>
              <a:ext uri="{FF2B5EF4-FFF2-40B4-BE49-F238E27FC236}">
                <a16:creationId xmlns:a16="http://schemas.microsoft.com/office/drawing/2014/main" id="{F5855988-1F3B-C321-1D5F-638C6B138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57377" y="7410184"/>
            <a:ext cx="586740" cy="586740"/>
          </a:xfrm>
          <a:prstGeom prst="rect">
            <a:avLst/>
          </a:prstGeom>
        </p:spPr>
      </p:pic>
      <p:graphicFrame>
        <p:nvGraphicFramePr>
          <p:cNvPr id="75" name="表 9">
            <a:extLst>
              <a:ext uri="{FF2B5EF4-FFF2-40B4-BE49-F238E27FC236}">
                <a16:creationId xmlns:a16="http://schemas.microsoft.com/office/drawing/2014/main" id="{69B90303-795A-4555-E2B5-082BE700FE13}"/>
              </a:ext>
            </a:extLst>
          </p:cNvPr>
          <p:cNvGraphicFramePr>
            <a:graphicFrameLocks noGrp="1"/>
          </p:cNvGraphicFramePr>
          <p:nvPr/>
        </p:nvGraphicFramePr>
        <p:xfrm>
          <a:off x="3377905" y="7438980"/>
          <a:ext cx="500221" cy="639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algn="ctr"/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17371486-E541-74AA-B981-379F18EFBE73}"/>
              </a:ext>
            </a:extLst>
          </p:cNvPr>
          <p:cNvSpPr txBox="1"/>
          <p:nvPr/>
        </p:nvSpPr>
        <p:spPr>
          <a:xfrm>
            <a:off x="2702396" y="7933882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B</a:t>
            </a:r>
          </a:p>
        </p:txBody>
      </p:sp>
      <p:pic>
        <p:nvPicPr>
          <p:cNvPr id="77" name="グラフィックス 76" descr="ユーザー">
            <a:extLst>
              <a:ext uri="{FF2B5EF4-FFF2-40B4-BE49-F238E27FC236}">
                <a16:creationId xmlns:a16="http://schemas.microsoft.com/office/drawing/2014/main" id="{7DD5F067-DE15-A41B-F76A-EBFB3A3F63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72824" y="7413132"/>
            <a:ext cx="586740" cy="586740"/>
          </a:xfrm>
          <a:prstGeom prst="rect">
            <a:avLst/>
          </a:prstGeom>
        </p:spPr>
      </p:pic>
      <p:graphicFrame>
        <p:nvGraphicFramePr>
          <p:cNvPr id="78" name="表 9">
            <a:extLst>
              <a:ext uri="{FF2B5EF4-FFF2-40B4-BE49-F238E27FC236}">
                <a16:creationId xmlns:a16="http://schemas.microsoft.com/office/drawing/2014/main" id="{53D9224E-42CA-D98E-4A09-FCF2039DB218}"/>
              </a:ext>
            </a:extLst>
          </p:cNvPr>
          <p:cNvGraphicFramePr>
            <a:graphicFrameLocks noGrp="1"/>
          </p:cNvGraphicFramePr>
          <p:nvPr/>
        </p:nvGraphicFramePr>
        <p:xfrm>
          <a:off x="4593352" y="7441928"/>
          <a:ext cx="500221" cy="639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algn="ctr"/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FF0996D1-92FC-3DC5-869C-63DFA2556C28}"/>
              </a:ext>
            </a:extLst>
          </p:cNvPr>
          <p:cNvSpPr txBox="1"/>
          <p:nvPr/>
        </p:nvSpPr>
        <p:spPr>
          <a:xfrm>
            <a:off x="3917843" y="7936830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C</a:t>
            </a:r>
          </a:p>
        </p:txBody>
      </p:sp>
      <p:pic>
        <p:nvPicPr>
          <p:cNvPr id="80" name="グラフィックス 79" descr="ユーザー">
            <a:extLst>
              <a:ext uri="{FF2B5EF4-FFF2-40B4-BE49-F238E27FC236}">
                <a16:creationId xmlns:a16="http://schemas.microsoft.com/office/drawing/2014/main" id="{EBD6E7D6-12D6-BE56-47FC-D9CA271BDF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81647" y="8655863"/>
            <a:ext cx="586740" cy="586740"/>
          </a:xfrm>
          <a:prstGeom prst="rect">
            <a:avLst/>
          </a:prstGeom>
        </p:spPr>
      </p:pic>
      <p:graphicFrame>
        <p:nvGraphicFramePr>
          <p:cNvPr id="81" name="表 9">
            <a:extLst>
              <a:ext uri="{FF2B5EF4-FFF2-40B4-BE49-F238E27FC236}">
                <a16:creationId xmlns:a16="http://schemas.microsoft.com/office/drawing/2014/main" id="{1113C357-FB22-4B76-2986-62D0FB5AEF51}"/>
              </a:ext>
            </a:extLst>
          </p:cNvPr>
          <p:cNvGraphicFramePr>
            <a:graphicFrameLocks noGrp="1"/>
          </p:cNvGraphicFramePr>
          <p:nvPr/>
        </p:nvGraphicFramePr>
        <p:xfrm>
          <a:off x="2202175" y="8684659"/>
          <a:ext cx="500221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Model A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30/30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Line1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#1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id="{4BCE6914-1C94-3561-3E27-7B01A08904E0}"/>
              </a:ext>
            </a:extLst>
          </p:cNvPr>
          <p:cNvSpPr txBox="1"/>
          <p:nvPr/>
        </p:nvSpPr>
        <p:spPr>
          <a:xfrm>
            <a:off x="1522791" y="9173908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A</a:t>
            </a:r>
          </a:p>
        </p:txBody>
      </p:sp>
      <p:pic>
        <p:nvPicPr>
          <p:cNvPr id="83" name="グラフィックス 82" descr="ユーザー">
            <a:extLst>
              <a:ext uri="{FF2B5EF4-FFF2-40B4-BE49-F238E27FC236}">
                <a16:creationId xmlns:a16="http://schemas.microsoft.com/office/drawing/2014/main" id="{9B3BA051-7F6B-BCE8-C060-6C9E45F19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57377" y="8663483"/>
            <a:ext cx="586740" cy="586740"/>
          </a:xfrm>
          <a:prstGeom prst="rect">
            <a:avLst/>
          </a:prstGeom>
        </p:spPr>
      </p:pic>
      <p:graphicFrame>
        <p:nvGraphicFramePr>
          <p:cNvPr id="84" name="表 9">
            <a:extLst>
              <a:ext uri="{FF2B5EF4-FFF2-40B4-BE49-F238E27FC236}">
                <a16:creationId xmlns:a16="http://schemas.microsoft.com/office/drawing/2014/main" id="{45C488F8-EEFE-75A8-FE20-E927CB255BE2}"/>
              </a:ext>
            </a:extLst>
          </p:cNvPr>
          <p:cNvGraphicFramePr>
            <a:graphicFrameLocks noGrp="1"/>
          </p:cNvGraphicFramePr>
          <p:nvPr/>
        </p:nvGraphicFramePr>
        <p:xfrm>
          <a:off x="3377905" y="8692279"/>
          <a:ext cx="500221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B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Line2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#2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0DC562D0-64C5-0579-3AF9-3A63444760A3}"/>
              </a:ext>
            </a:extLst>
          </p:cNvPr>
          <p:cNvSpPr txBox="1"/>
          <p:nvPr/>
        </p:nvSpPr>
        <p:spPr>
          <a:xfrm>
            <a:off x="2702396" y="9187181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B</a:t>
            </a:r>
          </a:p>
        </p:txBody>
      </p:sp>
      <p:pic>
        <p:nvPicPr>
          <p:cNvPr id="86" name="グラフィックス 85" descr="ユーザー">
            <a:extLst>
              <a:ext uri="{FF2B5EF4-FFF2-40B4-BE49-F238E27FC236}">
                <a16:creationId xmlns:a16="http://schemas.microsoft.com/office/drawing/2014/main" id="{0536F255-1823-7B86-9AFB-69EF795470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72824" y="8666431"/>
            <a:ext cx="586740" cy="586740"/>
          </a:xfrm>
          <a:prstGeom prst="rect">
            <a:avLst/>
          </a:prstGeom>
        </p:spPr>
      </p:pic>
      <p:graphicFrame>
        <p:nvGraphicFramePr>
          <p:cNvPr id="87" name="表 9">
            <a:extLst>
              <a:ext uri="{FF2B5EF4-FFF2-40B4-BE49-F238E27FC236}">
                <a16:creationId xmlns:a16="http://schemas.microsoft.com/office/drawing/2014/main" id="{E4849F3B-F5ED-6330-2819-C7FC07C6A7FB}"/>
              </a:ext>
            </a:extLst>
          </p:cNvPr>
          <p:cNvGraphicFramePr>
            <a:graphicFrameLocks noGrp="1"/>
          </p:cNvGraphicFramePr>
          <p:nvPr/>
        </p:nvGraphicFramePr>
        <p:xfrm>
          <a:off x="4593352" y="8695227"/>
          <a:ext cx="500221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E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Line5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#5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88" name="テキスト ボックス 87">
            <a:extLst>
              <a:ext uri="{FF2B5EF4-FFF2-40B4-BE49-F238E27FC236}">
                <a16:creationId xmlns:a16="http://schemas.microsoft.com/office/drawing/2014/main" id="{D2A6FAF0-2637-2E54-DAE1-06601E08E851}"/>
              </a:ext>
            </a:extLst>
          </p:cNvPr>
          <p:cNvSpPr txBox="1"/>
          <p:nvPr/>
        </p:nvSpPr>
        <p:spPr>
          <a:xfrm>
            <a:off x="3917843" y="9190129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C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647AEAB-39A5-D9C2-4081-94DCA6C10ECA}"/>
              </a:ext>
            </a:extLst>
          </p:cNvPr>
          <p:cNvSpPr/>
          <p:nvPr/>
        </p:nvSpPr>
        <p:spPr>
          <a:xfrm>
            <a:off x="370469" y="7620345"/>
            <a:ext cx="958826" cy="26161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Before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7F68FBC-D97F-63A6-7850-C3C49F39A07D}"/>
              </a:ext>
            </a:extLst>
          </p:cNvPr>
          <p:cNvSpPr/>
          <p:nvPr/>
        </p:nvSpPr>
        <p:spPr>
          <a:xfrm>
            <a:off x="370469" y="8843980"/>
            <a:ext cx="958826" cy="26161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After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graphicFrame>
        <p:nvGraphicFramePr>
          <p:cNvPr id="30" name="表 9">
            <a:extLst>
              <a:ext uri="{FF2B5EF4-FFF2-40B4-BE49-F238E27FC236}">
                <a16:creationId xmlns:a16="http://schemas.microsoft.com/office/drawing/2014/main" id="{2D71FBA5-F069-7F82-12B1-7F6ADBF5B206}"/>
              </a:ext>
            </a:extLst>
          </p:cNvPr>
          <p:cNvGraphicFramePr>
            <a:graphicFrameLocks noGrp="1"/>
          </p:cNvGraphicFramePr>
          <p:nvPr/>
        </p:nvGraphicFramePr>
        <p:xfrm>
          <a:off x="343402" y="6664088"/>
          <a:ext cx="5002210" cy="6867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4154017237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910229759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491198994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885194170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2166208932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3142143688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1998597631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2279101693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1054716896"/>
                    </a:ext>
                  </a:extLst>
                </a:gridCol>
              </a:tblGrid>
              <a:tr h="22955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1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2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4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5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6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7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8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9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10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42741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Model A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30/30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Line1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#1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B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Line2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#2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C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Line3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#3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D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Line4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#4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E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Line5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#5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F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Line6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#6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G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Line7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#7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H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Line8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#8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J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30/30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Line1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#9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K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30/30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Line1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#10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5A2350AD-0F24-9DFD-0D3D-49D79FB27316}"/>
              </a:ext>
            </a:extLst>
          </p:cNvPr>
          <p:cNvSpPr/>
          <p:nvPr/>
        </p:nvSpPr>
        <p:spPr>
          <a:xfrm>
            <a:off x="3400144" y="8322989"/>
            <a:ext cx="958826" cy="192632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Trigger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ECCB37C3-AF34-2F21-DFC7-44AFF7DB776C}"/>
              </a:ext>
            </a:extLst>
          </p:cNvPr>
          <p:cNvSpPr/>
          <p:nvPr/>
        </p:nvSpPr>
        <p:spPr>
          <a:xfrm>
            <a:off x="4129667" y="8322989"/>
            <a:ext cx="754685" cy="192632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Line 1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34" name="二等辺三角形 33">
            <a:extLst>
              <a:ext uri="{FF2B5EF4-FFF2-40B4-BE49-F238E27FC236}">
                <a16:creationId xmlns:a16="http://schemas.microsoft.com/office/drawing/2014/main" id="{6BE24952-53E2-0DB2-7E4D-973F134D8705}"/>
              </a:ext>
            </a:extLst>
          </p:cNvPr>
          <p:cNvSpPr/>
          <p:nvPr/>
        </p:nvSpPr>
        <p:spPr>
          <a:xfrm flipV="1">
            <a:off x="2420182" y="8294135"/>
            <a:ext cx="1318260" cy="212187"/>
          </a:xfrm>
          <a:prstGeom prst="triangle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E4DF095-AFFA-AD2B-F347-627649B7B9CF}"/>
              </a:ext>
            </a:extLst>
          </p:cNvPr>
          <p:cNvSpPr/>
          <p:nvPr/>
        </p:nvSpPr>
        <p:spPr>
          <a:xfrm>
            <a:off x="4925608" y="8319826"/>
            <a:ext cx="754685" cy="192632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Line 2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7A0735C0-FFA6-C287-BE81-3B123C7ECBD8}"/>
              </a:ext>
            </a:extLst>
          </p:cNvPr>
          <p:cNvSpPr/>
          <p:nvPr/>
        </p:nvSpPr>
        <p:spPr>
          <a:xfrm>
            <a:off x="5721549" y="8319826"/>
            <a:ext cx="754685" cy="192632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Line 5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107D8B79-4ACF-66E3-4ABE-C7EA07A90B03}"/>
              </a:ext>
            </a:extLst>
          </p:cNvPr>
          <p:cNvCxnSpPr>
            <a:cxnSpLocks/>
          </p:cNvCxnSpPr>
          <p:nvPr/>
        </p:nvCxnSpPr>
        <p:spPr>
          <a:xfrm>
            <a:off x="2947899" y="5208547"/>
            <a:ext cx="0" cy="167849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D9AB9790-DB92-E1CB-1C5C-C25541B7C1DE}"/>
              </a:ext>
            </a:extLst>
          </p:cNvPr>
          <p:cNvSpPr/>
          <p:nvPr/>
        </p:nvSpPr>
        <p:spPr>
          <a:xfrm>
            <a:off x="2343379" y="5376395"/>
            <a:ext cx="1209040" cy="43869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Wait until smartwatch becomes free. Return to "Start".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C6F289E6-D7E8-549C-9409-8E6C6DADF671}"/>
              </a:ext>
            </a:extLst>
          </p:cNvPr>
          <p:cNvSpPr/>
          <p:nvPr/>
        </p:nvSpPr>
        <p:spPr>
          <a:xfrm>
            <a:off x="3035758" y="5117627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No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24" name="二等辺三角形 23">
            <a:extLst>
              <a:ext uri="{FF2B5EF4-FFF2-40B4-BE49-F238E27FC236}">
                <a16:creationId xmlns:a16="http://schemas.microsoft.com/office/drawing/2014/main" id="{9BB4AC6E-3E6B-216D-DF33-8FA4FC6EF84F}"/>
              </a:ext>
            </a:extLst>
          </p:cNvPr>
          <p:cNvSpPr/>
          <p:nvPr/>
        </p:nvSpPr>
        <p:spPr>
          <a:xfrm>
            <a:off x="5922703" y="1123027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6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4969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57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974FAD0D-052B-47D2-9258-02F896129E2B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4-4. Priority determination</a:t>
            </a:r>
          </a:p>
          <a:p>
            <a:r>
              <a:rPr kumimoji="1" lang="en-US" altLang="ja-JP" sz="1100" b="1" dirty="0"/>
              <a:t>4-4-2. Shopper work instructions for parts phase#2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8947098-29DF-552E-12BC-A9DF7BAFA96E}"/>
              </a:ext>
            </a:extLst>
          </p:cNvPr>
          <p:cNvSpPr txBox="1"/>
          <p:nvPr/>
        </p:nvSpPr>
        <p:spPr>
          <a:xfrm>
            <a:off x="370469" y="1275846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3. Notification method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A2FF643-8A64-093D-4532-55B56970D529}"/>
              </a:ext>
            </a:extLst>
          </p:cNvPr>
          <p:cNvSpPr txBox="1"/>
          <p:nvPr/>
        </p:nvSpPr>
        <p:spPr>
          <a:xfrm>
            <a:off x="406400" y="1511924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Step 2 : Select Pattern #3</a:t>
            </a: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E48AA826-0C77-B215-7534-62F2A1837D7B}"/>
              </a:ext>
            </a:extLst>
          </p:cNvPr>
          <p:cNvSpPr/>
          <p:nvPr/>
        </p:nvSpPr>
        <p:spPr>
          <a:xfrm>
            <a:off x="6241048" y="1124395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3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31D86BE-AA2F-8B1E-1496-FA62D7633E09}"/>
              </a:ext>
            </a:extLst>
          </p:cNvPr>
          <p:cNvSpPr/>
          <p:nvPr/>
        </p:nvSpPr>
        <p:spPr>
          <a:xfrm>
            <a:off x="696473" y="3628916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Picking instruction for ST order with trigger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1EF65072-ABCB-3329-A584-BE639BB22B76}"/>
              </a:ext>
            </a:extLst>
          </p:cNvPr>
          <p:cNvCxnSpPr>
            <a:cxnSpLocks/>
            <a:stCxn id="19" idx="4"/>
            <a:endCxn id="20" idx="0"/>
          </p:cNvCxnSpPr>
          <p:nvPr/>
        </p:nvCxnSpPr>
        <p:spPr>
          <a:xfrm flipH="1">
            <a:off x="1300092" y="2236130"/>
            <a:ext cx="1923" cy="108482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楕円 6">
            <a:extLst>
              <a:ext uri="{FF2B5EF4-FFF2-40B4-BE49-F238E27FC236}">
                <a16:creationId xmlns:a16="http://schemas.microsoft.com/office/drawing/2014/main" id="{57E7E72A-119C-F125-6A80-40DC72F5B44C}"/>
              </a:ext>
            </a:extLst>
          </p:cNvPr>
          <p:cNvSpPr/>
          <p:nvPr/>
        </p:nvSpPr>
        <p:spPr>
          <a:xfrm>
            <a:off x="951496" y="6264500"/>
            <a:ext cx="701037" cy="293273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Finish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F7500CA1-A09A-B6E2-5698-17744326B254}"/>
              </a:ext>
            </a:extLst>
          </p:cNvPr>
          <p:cNvSpPr/>
          <p:nvPr/>
        </p:nvSpPr>
        <p:spPr>
          <a:xfrm>
            <a:off x="1881099" y="2435250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70068694-EA07-6111-5BFB-77EEE3DBD5D5}"/>
              </a:ext>
            </a:extLst>
          </p:cNvPr>
          <p:cNvSpPr/>
          <p:nvPr/>
        </p:nvSpPr>
        <p:spPr>
          <a:xfrm>
            <a:off x="1413705" y="2933557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No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EC4BB503-FE2E-91DC-418D-E18FE0A15DA7}"/>
              </a:ext>
            </a:extLst>
          </p:cNvPr>
          <p:cNvSpPr/>
          <p:nvPr/>
        </p:nvSpPr>
        <p:spPr>
          <a:xfrm>
            <a:off x="951496" y="1942857"/>
            <a:ext cx="701037" cy="293273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Start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0" name="フローチャート: 判断 19">
            <a:extLst>
              <a:ext uri="{FF2B5EF4-FFF2-40B4-BE49-F238E27FC236}">
                <a16:creationId xmlns:a16="http://schemas.microsoft.com/office/drawing/2014/main" id="{134E1119-6C84-53AB-4385-213071906D64}"/>
              </a:ext>
            </a:extLst>
          </p:cNvPr>
          <p:cNvSpPr/>
          <p:nvPr/>
        </p:nvSpPr>
        <p:spPr>
          <a:xfrm>
            <a:off x="695572" y="2344612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“Smart watch free Qty”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&lt;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“Receiving trigger”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Yes / No</a:t>
            </a:r>
            <a:endParaRPr kumimoji="1" lang="ja-JP" altLang="en-US" sz="500" dirty="0">
              <a:solidFill>
                <a:schemeClr val="tx1"/>
              </a:solidFill>
            </a:endParaRPr>
          </a:p>
        </p:txBody>
      </p: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9F454784-9E07-25B1-55EE-C189A511E139}"/>
              </a:ext>
            </a:extLst>
          </p:cNvPr>
          <p:cNvCxnSpPr>
            <a:cxnSpLocks/>
            <a:stCxn id="20" idx="2"/>
            <a:endCxn id="4" idx="0"/>
          </p:cNvCxnSpPr>
          <p:nvPr/>
        </p:nvCxnSpPr>
        <p:spPr>
          <a:xfrm>
            <a:off x="1300092" y="2989549"/>
            <a:ext cx="901" cy="639367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9A3DF449-B466-4C95-76EE-7518E0E0409A}"/>
              </a:ext>
            </a:extLst>
          </p:cNvPr>
          <p:cNvCxnSpPr>
            <a:cxnSpLocks/>
            <a:stCxn id="4" idx="2"/>
            <a:endCxn id="7" idx="0"/>
          </p:cNvCxnSpPr>
          <p:nvPr/>
        </p:nvCxnSpPr>
        <p:spPr>
          <a:xfrm>
            <a:off x="1300993" y="4059805"/>
            <a:ext cx="1022" cy="2204695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C08044FA-25DF-D301-294E-3D39D0A0229F}"/>
              </a:ext>
            </a:extLst>
          </p:cNvPr>
          <p:cNvSpPr/>
          <p:nvPr/>
        </p:nvSpPr>
        <p:spPr>
          <a:xfrm>
            <a:off x="2343379" y="3099588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Wait 10 to 30 seconds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*1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40" name="コネクタ: カギ線 39">
            <a:extLst>
              <a:ext uri="{FF2B5EF4-FFF2-40B4-BE49-F238E27FC236}">
                <a16:creationId xmlns:a16="http://schemas.microsoft.com/office/drawing/2014/main" id="{E6F89695-EA83-D6E9-5E93-83851661DF88}"/>
              </a:ext>
            </a:extLst>
          </p:cNvPr>
          <p:cNvCxnSpPr>
            <a:cxnSpLocks/>
            <a:stCxn id="20" idx="3"/>
            <a:endCxn id="23" idx="0"/>
          </p:cNvCxnSpPr>
          <p:nvPr/>
        </p:nvCxnSpPr>
        <p:spPr>
          <a:xfrm>
            <a:off x="1904612" y="2667081"/>
            <a:ext cx="1043287" cy="432507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矢印コネクタ 46">
            <a:extLst>
              <a:ext uri="{FF2B5EF4-FFF2-40B4-BE49-F238E27FC236}">
                <a16:creationId xmlns:a16="http://schemas.microsoft.com/office/drawing/2014/main" id="{D894B41F-0440-2B14-A237-19B1BCAE5D1A}"/>
              </a:ext>
            </a:extLst>
          </p:cNvPr>
          <p:cNvCxnSpPr>
            <a:cxnSpLocks/>
            <a:stCxn id="23" idx="2"/>
            <a:endCxn id="50" idx="0"/>
          </p:cNvCxnSpPr>
          <p:nvPr/>
        </p:nvCxnSpPr>
        <p:spPr>
          <a:xfrm>
            <a:off x="2947899" y="3530477"/>
            <a:ext cx="0" cy="180078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フローチャート: 判断 49">
            <a:extLst>
              <a:ext uri="{FF2B5EF4-FFF2-40B4-BE49-F238E27FC236}">
                <a16:creationId xmlns:a16="http://schemas.microsoft.com/office/drawing/2014/main" id="{518AAB5D-2FDF-1CBA-D7C7-9F35B67D85E9}"/>
              </a:ext>
            </a:extLst>
          </p:cNvPr>
          <p:cNvSpPr/>
          <p:nvPr/>
        </p:nvSpPr>
        <p:spPr>
          <a:xfrm>
            <a:off x="2343379" y="3710555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Is there only one trigger?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Yes / No</a:t>
            </a:r>
            <a:endParaRPr kumimoji="1" lang="ja-JP" altLang="en-US" sz="500" dirty="0">
              <a:solidFill>
                <a:schemeClr val="tx1"/>
              </a:solidFill>
            </a:endParaRPr>
          </a:p>
        </p:txBody>
      </p:sp>
      <p:sp>
        <p:nvSpPr>
          <p:cNvPr id="51" name="フローチャート: 判断 50">
            <a:extLst>
              <a:ext uri="{FF2B5EF4-FFF2-40B4-BE49-F238E27FC236}">
                <a16:creationId xmlns:a16="http://schemas.microsoft.com/office/drawing/2014/main" id="{9FC25DCE-70F9-85A3-F8BA-1F0D9B97B578}"/>
              </a:ext>
            </a:extLst>
          </p:cNvPr>
          <p:cNvSpPr/>
          <p:nvPr/>
        </p:nvSpPr>
        <p:spPr>
          <a:xfrm>
            <a:off x="2343379" y="4563610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Does this item have a short cycle time?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Yes / No</a:t>
            </a:r>
            <a:endParaRPr kumimoji="1" lang="ja-JP" altLang="en-US" sz="500" dirty="0">
              <a:solidFill>
                <a:schemeClr val="tx1"/>
              </a:solidFill>
            </a:endParaRPr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73869CEE-5B3D-F7B4-67BF-64BC57049CEC}"/>
              </a:ext>
            </a:extLst>
          </p:cNvPr>
          <p:cNvSpPr/>
          <p:nvPr/>
        </p:nvSpPr>
        <p:spPr>
          <a:xfrm>
            <a:off x="4471253" y="3817578"/>
            <a:ext cx="1209040" cy="430889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Picking instruction for ST order with trigger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54" name="直線矢印コネクタ 53">
            <a:extLst>
              <a:ext uri="{FF2B5EF4-FFF2-40B4-BE49-F238E27FC236}">
                <a16:creationId xmlns:a16="http://schemas.microsoft.com/office/drawing/2014/main" id="{BCD43A38-5644-DEED-C2CF-F586E4653D26}"/>
              </a:ext>
            </a:extLst>
          </p:cNvPr>
          <p:cNvCxnSpPr>
            <a:cxnSpLocks/>
            <a:stCxn id="50" idx="3"/>
            <a:endCxn id="52" idx="1"/>
          </p:cNvCxnSpPr>
          <p:nvPr/>
        </p:nvCxnSpPr>
        <p:spPr>
          <a:xfrm flipV="1">
            <a:off x="3552419" y="4033023"/>
            <a:ext cx="918834" cy="1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13EBCCF7-DA8B-17C2-6EB6-273FA914F42F}"/>
              </a:ext>
            </a:extLst>
          </p:cNvPr>
          <p:cNvSpPr/>
          <p:nvPr/>
        </p:nvSpPr>
        <p:spPr>
          <a:xfrm>
            <a:off x="3454629" y="3817578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0D6DEAF3-F625-E832-6B75-202849D03FDB}"/>
              </a:ext>
            </a:extLst>
          </p:cNvPr>
          <p:cNvSpPr/>
          <p:nvPr/>
        </p:nvSpPr>
        <p:spPr>
          <a:xfrm>
            <a:off x="3041244" y="4227318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No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cxnSp>
        <p:nvCxnSpPr>
          <p:cNvPr id="58" name="直線矢印コネクタ 57">
            <a:extLst>
              <a:ext uri="{FF2B5EF4-FFF2-40B4-BE49-F238E27FC236}">
                <a16:creationId xmlns:a16="http://schemas.microsoft.com/office/drawing/2014/main" id="{503A98A8-E382-5F71-4433-68540CBC7B2E}"/>
              </a:ext>
            </a:extLst>
          </p:cNvPr>
          <p:cNvCxnSpPr>
            <a:cxnSpLocks/>
            <a:stCxn id="50" idx="2"/>
            <a:endCxn id="51" idx="0"/>
          </p:cNvCxnSpPr>
          <p:nvPr/>
        </p:nvCxnSpPr>
        <p:spPr>
          <a:xfrm>
            <a:off x="2947899" y="4355492"/>
            <a:ext cx="0" cy="208118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77416F5F-973D-BCAF-44FE-215CBC50266E}"/>
              </a:ext>
            </a:extLst>
          </p:cNvPr>
          <p:cNvSpPr/>
          <p:nvPr/>
        </p:nvSpPr>
        <p:spPr>
          <a:xfrm>
            <a:off x="3454629" y="4593666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cxnSp>
        <p:nvCxnSpPr>
          <p:cNvPr id="60" name="直線矢印コネクタ 59">
            <a:extLst>
              <a:ext uri="{FF2B5EF4-FFF2-40B4-BE49-F238E27FC236}">
                <a16:creationId xmlns:a16="http://schemas.microsoft.com/office/drawing/2014/main" id="{97B284E4-4FC4-0B8F-7664-4C3D36A61381}"/>
              </a:ext>
            </a:extLst>
          </p:cNvPr>
          <p:cNvCxnSpPr>
            <a:cxnSpLocks/>
            <a:stCxn id="51" idx="3"/>
            <a:endCxn id="61" idx="1"/>
          </p:cNvCxnSpPr>
          <p:nvPr/>
        </p:nvCxnSpPr>
        <p:spPr>
          <a:xfrm flipV="1">
            <a:off x="3552419" y="4883455"/>
            <a:ext cx="919048" cy="2624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正方形/長方形 60">
            <a:extLst>
              <a:ext uri="{FF2B5EF4-FFF2-40B4-BE49-F238E27FC236}">
                <a16:creationId xmlns:a16="http://schemas.microsoft.com/office/drawing/2014/main" id="{A56E42B0-46FE-0C47-C11D-AADE0F562563}"/>
              </a:ext>
            </a:extLst>
          </p:cNvPr>
          <p:cNvSpPr/>
          <p:nvPr/>
        </p:nvSpPr>
        <p:spPr>
          <a:xfrm>
            <a:off x="4471467" y="4668010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Picking instruction for ST order with trigger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63" name="直線矢印コネクタ 62">
            <a:extLst>
              <a:ext uri="{FF2B5EF4-FFF2-40B4-BE49-F238E27FC236}">
                <a16:creationId xmlns:a16="http://schemas.microsoft.com/office/drawing/2014/main" id="{B2EC59C3-EE5C-82EA-77F9-62AEA7DDD50F}"/>
              </a:ext>
            </a:extLst>
          </p:cNvPr>
          <p:cNvCxnSpPr>
            <a:cxnSpLocks/>
            <a:stCxn id="51" idx="2"/>
          </p:cNvCxnSpPr>
          <p:nvPr/>
        </p:nvCxnSpPr>
        <p:spPr>
          <a:xfrm>
            <a:off x="2947899" y="5208547"/>
            <a:ext cx="0" cy="167849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コネクタ: カギ線 64">
            <a:extLst>
              <a:ext uri="{FF2B5EF4-FFF2-40B4-BE49-F238E27FC236}">
                <a16:creationId xmlns:a16="http://schemas.microsoft.com/office/drawing/2014/main" id="{F82C2453-7A05-8728-1679-EB81B28B64E5}"/>
              </a:ext>
            </a:extLst>
          </p:cNvPr>
          <p:cNvCxnSpPr>
            <a:cxnSpLocks/>
            <a:stCxn id="8" idx="2"/>
            <a:endCxn id="7" idx="0"/>
          </p:cNvCxnSpPr>
          <p:nvPr/>
        </p:nvCxnSpPr>
        <p:spPr>
          <a:xfrm rot="5400000">
            <a:off x="1900250" y="5216851"/>
            <a:ext cx="449414" cy="1645884"/>
          </a:xfrm>
          <a:prstGeom prst="bentConnector3">
            <a:avLst>
              <a:gd name="adj1" fmla="val 70346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コネクタ: カギ線 65">
            <a:extLst>
              <a:ext uri="{FF2B5EF4-FFF2-40B4-BE49-F238E27FC236}">
                <a16:creationId xmlns:a16="http://schemas.microsoft.com/office/drawing/2014/main" id="{F0153DD0-1126-28CD-884E-E4EE1E08AD01}"/>
              </a:ext>
            </a:extLst>
          </p:cNvPr>
          <p:cNvCxnSpPr>
            <a:cxnSpLocks/>
            <a:stCxn id="61" idx="3"/>
            <a:endCxn id="7" idx="0"/>
          </p:cNvCxnSpPr>
          <p:nvPr/>
        </p:nvCxnSpPr>
        <p:spPr>
          <a:xfrm flipH="1">
            <a:off x="1302015" y="4883455"/>
            <a:ext cx="4378492" cy="1381045"/>
          </a:xfrm>
          <a:prstGeom prst="bentConnector4">
            <a:avLst>
              <a:gd name="adj1" fmla="val -5221"/>
              <a:gd name="adj2" fmla="val 89802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コネクタ: カギ線 66">
            <a:extLst>
              <a:ext uri="{FF2B5EF4-FFF2-40B4-BE49-F238E27FC236}">
                <a16:creationId xmlns:a16="http://schemas.microsoft.com/office/drawing/2014/main" id="{D4D56E7B-9752-8D4F-82BA-07A586094E7D}"/>
              </a:ext>
            </a:extLst>
          </p:cNvPr>
          <p:cNvCxnSpPr>
            <a:cxnSpLocks/>
            <a:stCxn id="52" idx="3"/>
            <a:endCxn id="7" idx="0"/>
          </p:cNvCxnSpPr>
          <p:nvPr/>
        </p:nvCxnSpPr>
        <p:spPr>
          <a:xfrm flipH="1">
            <a:off x="1302015" y="4033023"/>
            <a:ext cx="4378278" cy="2231477"/>
          </a:xfrm>
          <a:prstGeom prst="bentConnector4">
            <a:avLst>
              <a:gd name="adj1" fmla="val -5221"/>
              <a:gd name="adj2" fmla="val 93755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647AEAB-39A5-D9C2-4081-94DCA6C10ECA}"/>
              </a:ext>
            </a:extLst>
          </p:cNvPr>
          <p:cNvSpPr/>
          <p:nvPr/>
        </p:nvSpPr>
        <p:spPr>
          <a:xfrm>
            <a:off x="370469" y="7620345"/>
            <a:ext cx="958826" cy="26161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Before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7F68FBC-D97F-63A6-7850-C3C49F39A07D}"/>
              </a:ext>
            </a:extLst>
          </p:cNvPr>
          <p:cNvSpPr/>
          <p:nvPr/>
        </p:nvSpPr>
        <p:spPr>
          <a:xfrm>
            <a:off x="370469" y="8843980"/>
            <a:ext cx="958826" cy="26161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After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graphicFrame>
        <p:nvGraphicFramePr>
          <p:cNvPr id="30" name="表 9">
            <a:extLst>
              <a:ext uri="{FF2B5EF4-FFF2-40B4-BE49-F238E27FC236}">
                <a16:creationId xmlns:a16="http://schemas.microsoft.com/office/drawing/2014/main" id="{2D71FBA5-F069-7F82-12B1-7F6ADBF5B206}"/>
              </a:ext>
            </a:extLst>
          </p:cNvPr>
          <p:cNvGraphicFramePr>
            <a:graphicFrameLocks noGrp="1"/>
          </p:cNvGraphicFramePr>
          <p:nvPr/>
        </p:nvGraphicFramePr>
        <p:xfrm>
          <a:off x="343402" y="6664088"/>
          <a:ext cx="5002210" cy="6867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4154017237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910229759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491198994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885194170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2166208932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3142143688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1998597631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2279101693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1054716896"/>
                    </a:ext>
                  </a:extLst>
                </a:gridCol>
              </a:tblGrid>
              <a:tr h="22955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1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2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4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5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6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7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8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9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10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42741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Model A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30/30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Line1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#1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B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Line2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#2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C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Line3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#3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D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Line4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#4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E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Line5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#5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F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Line6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#6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G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Line7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#7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H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Line8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#8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J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30/30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Line1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#9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K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30/30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Line1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#10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5A2350AD-0F24-9DFD-0D3D-49D79FB27316}"/>
              </a:ext>
            </a:extLst>
          </p:cNvPr>
          <p:cNvSpPr/>
          <p:nvPr/>
        </p:nvSpPr>
        <p:spPr>
          <a:xfrm>
            <a:off x="3400144" y="8322989"/>
            <a:ext cx="958826" cy="192632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Trigger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ECCB37C3-AF34-2F21-DFC7-44AFF7DB776C}"/>
              </a:ext>
            </a:extLst>
          </p:cNvPr>
          <p:cNvSpPr/>
          <p:nvPr/>
        </p:nvSpPr>
        <p:spPr>
          <a:xfrm>
            <a:off x="4129667" y="8322989"/>
            <a:ext cx="754685" cy="192632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Line 3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34" name="二等辺三角形 33">
            <a:extLst>
              <a:ext uri="{FF2B5EF4-FFF2-40B4-BE49-F238E27FC236}">
                <a16:creationId xmlns:a16="http://schemas.microsoft.com/office/drawing/2014/main" id="{6BE24952-53E2-0DB2-7E4D-973F134D8705}"/>
              </a:ext>
            </a:extLst>
          </p:cNvPr>
          <p:cNvSpPr/>
          <p:nvPr/>
        </p:nvSpPr>
        <p:spPr>
          <a:xfrm flipV="1">
            <a:off x="2420182" y="8294135"/>
            <a:ext cx="1318260" cy="212187"/>
          </a:xfrm>
          <a:prstGeom prst="triangle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14" name="グラフィックス 13" descr="ユーザー">
            <a:extLst>
              <a:ext uri="{FF2B5EF4-FFF2-40B4-BE49-F238E27FC236}">
                <a16:creationId xmlns:a16="http://schemas.microsoft.com/office/drawing/2014/main" id="{F0C3B661-B2D4-88E7-7006-52741B0B6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74423" y="7426069"/>
            <a:ext cx="586740" cy="586740"/>
          </a:xfrm>
          <a:prstGeom prst="rect">
            <a:avLst/>
          </a:prstGeom>
        </p:spPr>
      </p:pic>
      <p:graphicFrame>
        <p:nvGraphicFramePr>
          <p:cNvPr id="15" name="表 9">
            <a:extLst>
              <a:ext uri="{FF2B5EF4-FFF2-40B4-BE49-F238E27FC236}">
                <a16:creationId xmlns:a16="http://schemas.microsoft.com/office/drawing/2014/main" id="{6690C70A-273E-8C5F-672F-11649D2ECFD9}"/>
              </a:ext>
            </a:extLst>
          </p:cNvPr>
          <p:cNvGraphicFramePr>
            <a:graphicFrameLocks noGrp="1"/>
          </p:cNvGraphicFramePr>
          <p:nvPr/>
        </p:nvGraphicFramePr>
        <p:xfrm>
          <a:off x="2294951" y="7454865"/>
          <a:ext cx="500221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Model A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30/30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Line1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#1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82594A9-5DA7-6FE2-960F-794AAB3F3DD1}"/>
              </a:ext>
            </a:extLst>
          </p:cNvPr>
          <p:cNvSpPr txBox="1"/>
          <p:nvPr/>
        </p:nvSpPr>
        <p:spPr>
          <a:xfrm>
            <a:off x="1615567" y="7944114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A</a:t>
            </a:r>
          </a:p>
        </p:txBody>
      </p:sp>
      <p:pic>
        <p:nvPicPr>
          <p:cNvPr id="24" name="グラフィックス 23" descr="ユーザー">
            <a:extLst>
              <a:ext uri="{FF2B5EF4-FFF2-40B4-BE49-F238E27FC236}">
                <a16:creationId xmlns:a16="http://schemas.microsoft.com/office/drawing/2014/main" id="{1A575143-8825-7DDC-F755-3484C0A125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0153" y="7433689"/>
            <a:ext cx="586740" cy="586740"/>
          </a:xfrm>
          <a:prstGeom prst="rect">
            <a:avLst/>
          </a:prstGeom>
        </p:spPr>
      </p:pic>
      <p:graphicFrame>
        <p:nvGraphicFramePr>
          <p:cNvPr id="25" name="表 9">
            <a:extLst>
              <a:ext uri="{FF2B5EF4-FFF2-40B4-BE49-F238E27FC236}">
                <a16:creationId xmlns:a16="http://schemas.microsoft.com/office/drawing/2014/main" id="{60F9467F-C2F7-F282-FCCE-18677C951EBC}"/>
              </a:ext>
            </a:extLst>
          </p:cNvPr>
          <p:cNvGraphicFramePr>
            <a:graphicFrameLocks noGrp="1"/>
          </p:cNvGraphicFramePr>
          <p:nvPr/>
        </p:nvGraphicFramePr>
        <p:xfrm>
          <a:off x="3470681" y="7462485"/>
          <a:ext cx="500221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B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Line2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#2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AE8FC28-23CC-29D3-8115-AE0C34A6116B}"/>
              </a:ext>
            </a:extLst>
          </p:cNvPr>
          <p:cNvSpPr txBox="1"/>
          <p:nvPr/>
        </p:nvSpPr>
        <p:spPr>
          <a:xfrm>
            <a:off x="2795172" y="7957387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B</a:t>
            </a:r>
          </a:p>
        </p:txBody>
      </p:sp>
      <p:pic>
        <p:nvPicPr>
          <p:cNvPr id="27" name="グラフィックス 26" descr="ユーザー">
            <a:extLst>
              <a:ext uri="{FF2B5EF4-FFF2-40B4-BE49-F238E27FC236}">
                <a16:creationId xmlns:a16="http://schemas.microsoft.com/office/drawing/2014/main" id="{F1AF5B7F-C550-9108-FD9C-A69A78A3BF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65600" y="7436637"/>
            <a:ext cx="586740" cy="586740"/>
          </a:xfrm>
          <a:prstGeom prst="rect">
            <a:avLst/>
          </a:prstGeom>
        </p:spPr>
      </p:pic>
      <p:graphicFrame>
        <p:nvGraphicFramePr>
          <p:cNvPr id="28" name="表 9">
            <a:extLst>
              <a:ext uri="{FF2B5EF4-FFF2-40B4-BE49-F238E27FC236}">
                <a16:creationId xmlns:a16="http://schemas.microsoft.com/office/drawing/2014/main" id="{0588326F-31E2-9F1B-8B19-4C02BE75A028}"/>
              </a:ext>
            </a:extLst>
          </p:cNvPr>
          <p:cNvGraphicFramePr>
            <a:graphicFrameLocks noGrp="1"/>
          </p:cNvGraphicFramePr>
          <p:nvPr/>
        </p:nvGraphicFramePr>
        <p:xfrm>
          <a:off x="4686128" y="7465433"/>
          <a:ext cx="500221" cy="639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69B49D8-7438-54EF-645F-23D49934E05C}"/>
              </a:ext>
            </a:extLst>
          </p:cNvPr>
          <p:cNvSpPr txBox="1"/>
          <p:nvPr/>
        </p:nvSpPr>
        <p:spPr>
          <a:xfrm>
            <a:off x="4010619" y="7960335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C</a:t>
            </a:r>
          </a:p>
        </p:txBody>
      </p:sp>
      <p:pic>
        <p:nvPicPr>
          <p:cNvPr id="31" name="グラフィックス 30" descr="ユーザー">
            <a:extLst>
              <a:ext uri="{FF2B5EF4-FFF2-40B4-BE49-F238E27FC236}">
                <a16:creationId xmlns:a16="http://schemas.microsoft.com/office/drawing/2014/main" id="{20C7102F-F6E5-F0BB-DFE8-ECED0DBD4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11389" y="8631317"/>
            <a:ext cx="586740" cy="586740"/>
          </a:xfrm>
          <a:prstGeom prst="rect">
            <a:avLst/>
          </a:prstGeom>
        </p:spPr>
      </p:pic>
      <p:graphicFrame>
        <p:nvGraphicFramePr>
          <p:cNvPr id="35" name="表 9">
            <a:extLst>
              <a:ext uri="{FF2B5EF4-FFF2-40B4-BE49-F238E27FC236}">
                <a16:creationId xmlns:a16="http://schemas.microsoft.com/office/drawing/2014/main" id="{F0EACD2D-9E35-4CD3-F525-AFC737A25D69}"/>
              </a:ext>
            </a:extLst>
          </p:cNvPr>
          <p:cNvGraphicFramePr>
            <a:graphicFrameLocks noGrp="1"/>
          </p:cNvGraphicFramePr>
          <p:nvPr/>
        </p:nvGraphicFramePr>
        <p:xfrm>
          <a:off x="2331917" y="8660113"/>
          <a:ext cx="500221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Model A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30/30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Line1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#1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020A38EE-68CD-36BE-9148-97FB70A9D563}"/>
              </a:ext>
            </a:extLst>
          </p:cNvPr>
          <p:cNvSpPr txBox="1"/>
          <p:nvPr/>
        </p:nvSpPr>
        <p:spPr>
          <a:xfrm>
            <a:off x="1652533" y="9149362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A</a:t>
            </a:r>
          </a:p>
        </p:txBody>
      </p:sp>
      <p:pic>
        <p:nvPicPr>
          <p:cNvPr id="37" name="グラフィックス 36" descr="ユーザー">
            <a:extLst>
              <a:ext uri="{FF2B5EF4-FFF2-40B4-BE49-F238E27FC236}">
                <a16:creationId xmlns:a16="http://schemas.microsoft.com/office/drawing/2014/main" id="{7C2C3117-715B-156B-D0DF-A5DA66B4E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87119" y="8638937"/>
            <a:ext cx="586740" cy="586740"/>
          </a:xfrm>
          <a:prstGeom prst="rect">
            <a:avLst/>
          </a:prstGeom>
        </p:spPr>
      </p:pic>
      <p:graphicFrame>
        <p:nvGraphicFramePr>
          <p:cNvPr id="38" name="表 9">
            <a:extLst>
              <a:ext uri="{FF2B5EF4-FFF2-40B4-BE49-F238E27FC236}">
                <a16:creationId xmlns:a16="http://schemas.microsoft.com/office/drawing/2014/main" id="{36D52143-57D1-0291-576F-DE414D724E82}"/>
              </a:ext>
            </a:extLst>
          </p:cNvPr>
          <p:cNvGraphicFramePr>
            <a:graphicFrameLocks noGrp="1"/>
          </p:cNvGraphicFramePr>
          <p:nvPr/>
        </p:nvGraphicFramePr>
        <p:xfrm>
          <a:off x="3507647" y="8667733"/>
          <a:ext cx="500221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B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Line2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#2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E5C135D3-64CE-14E5-CAB7-062691744542}"/>
              </a:ext>
            </a:extLst>
          </p:cNvPr>
          <p:cNvSpPr txBox="1"/>
          <p:nvPr/>
        </p:nvSpPr>
        <p:spPr>
          <a:xfrm>
            <a:off x="2832138" y="9162635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B</a:t>
            </a:r>
          </a:p>
        </p:txBody>
      </p:sp>
      <p:pic>
        <p:nvPicPr>
          <p:cNvPr id="41" name="グラフィックス 40" descr="ユーザー">
            <a:extLst>
              <a:ext uri="{FF2B5EF4-FFF2-40B4-BE49-F238E27FC236}">
                <a16:creationId xmlns:a16="http://schemas.microsoft.com/office/drawing/2014/main" id="{5AE3B381-2F33-45BF-F5C3-7013E148A3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02566" y="8641885"/>
            <a:ext cx="586740" cy="586740"/>
          </a:xfrm>
          <a:prstGeom prst="rect">
            <a:avLst/>
          </a:prstGeom>
        </p:spPr>
      </p:pic>
      <p:graphicFrame>
        <p:nvGraphicFramePr>
          <p:cNvPr id="42" name="表 9">
            <a:extLst>
              <a:ext uri="{FF2B5EF4-FFF2-40B4-BE49-F238E27FC236}">
                <a16:creationId xmlns:a16="http://schemas.microsoft.com/office/drawing/2014/main" id="{C1E27457-99D9-2237-2C30-570C7F96AE96}"/>
              </a:ext>
            </a:extLst>
          </p:cNvPr>
          <p:cNvGraphicFramePr>
            <a:graphicFrameLocks noGrp="1"/>
          </p:cNvGraphicFramePr>
          <p:nvPr/>
        </p:nvGraphicFramePr>
        <p:xfrm>
          <a:off x="4723094" y="8670681"/>
          <a:ext cx="500221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C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Line3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#3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38EB96B6-DB65-75E4-2E3E-E1D418EF70BB}"/>
              </a:ext>
            </a:extLst>
          </p:cNvPr>
          <p:cNvSpPr txBox="1"/>
          <p:nvPr/>
        </p:nvSpPr>
        <p:spPr>
          <a:xfrm>
            <a:off x="4047585" y="9165583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C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5DE8263-903F-1077-58A8-DA521EF1C089}"/>
              </a:ext>
            </a:extLst>
          </p:cNvPr>
          <p:cNvSpPr/>
          <p:nvPr/>
        </p:nvSpPr>
        <p:spPr>
          <a:xfrm>
            <a:off x="2343379" y="5376395"/>
            <a:ext cx="1209040" cy="43869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Wait until smartwatch becomes free. Return to "Start".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5565E671-626E-9E37-1932-D4495BAB82D1}"/>
              </a:ext>
            </a:extLst>
          </p:cNvPr>
          <p:cNvSpPr/>
          <p:nvPr/>
        </p:nvSpPr>
        <p:spPr>
          <a:xfrm>
            <a:off x="3035758" y="5117627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No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9" name="二等辺三角形 8">
            <a:extLst>
              <a:ext uri="{FF2B5EF4-FFF2-40B4-BE49-F238E27FC236}">
                <a16:creationId xmlns:a16="http://schemas.microsoft.com/office/drawing/2014/main" id="{E4A0A48C-F4EA-1584-CD98-F245FA905006}"/>
              </a:ext>
            </a:extLst>
          </p:cNvPr>
          <p:cNvSpPr/>
          <p:nvPr/>
        </p:nvSpPr>
        <p:spPr>
          <a:xfrm>
            <a:off x="5922703" y="1123027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6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93975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58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974FAD0D-052B-47D2-9258-02F896129E2B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4-4. Priority determination</a:t>
            </a:r>
          </a:p>
          <a:p>
            <a:r>
              <a:rPr kumimoji="1" lang="en-US" altLang="ja-JP" sz="1100" b="1" dirty="0"/>
              <a:t>4-4-2. Shopper work instructions for parts phase#2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8947098-29DF-552E-12BC-A9DF7BAFA96E}"/>
              </a:ext>
            </a:extLst>
          </p:cNvPr>
          <p:cNvSpPr txBox="1"/>
          <p:nvPr/>
        </p:nvSpPr>
        <p:spPr>
          <a:xfrm>
            <a:off x="370469" y="1275846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3. Notification method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A2FF643-8A64-093D-4532-55B56970D529}"/>
              </a:ext>
            </a:extLst>
          </p:cNvPr>
          <p:cNvSpPr txBox="1"/>
          <p:nvPr/>
        </p:nvSpPr>
        <p:spPr>
          <a:xfrm>
            <a:off x="406400" y="1511924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Step 2 : Select Pattern #4</a:t>
            </a: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E48AA826-0C77-B215-7534-62F2A1837D7B}"/>
              </a:ext>
            </a:extLst>
          </p:cNvPr>
          <p:cNvSpPr/>
          <p:nvPr/>
        </p:nvSpPr>
        <p:spPr>
          <a:xfrm>
            <a:off x="6241048" y="1124395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3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31D86BE-AA2F-8B1E-1496-FA62D7633E09}"/>
              </a:ext>
            </a:extLst>
          </p:cNvPr>
          <p:cNvSpPr/>
          <p:nvPr/>
        </p:nvSpPr>
        <p:spPr>
          <a:xfrm>
            <a:off x="696473" y="3628916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Picking instruction for ST order with trigger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1EF65072-ABCB-3329-A584-BE639BB22B76}"/>
              </a:ext>
            </a:extLst>
          </p:cNvPr>
          <p:cNvCxnSpPr>
            <a:cxnSpLocks/>
            <a:stCxn id="19" idx="4"/>
            <a:endCxn id="20" idx="0"/>
          </p:cNvCxnSpPr>
          <p:nvPr/>
        </p:nvCxnSpPr>
        <p:spPr>
          <a:xfrm flipH="1">
            <a:off x="1300092" y="2236130"/>
            <a:ext cx="1923" cy="108482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楕円 6">
            <a:extLst>
              <a:ext uri="{FF2B5EF4-FFF2-40B4-BE49-F238E27FC236}">
                <a16:creationId xmlns:a16="http://schemas.microsoft.com/office/drawing/2014/main" id="{57E7E72A-119C-F125-6A80-40DC72F5B44C}"/>
              </a:ext>
            </a:extLst>
          </p:cNvPr>
          <p:cNvSpPr/>
          <p:nvPr/>
        </p:nvSpPr>
        <p:spPr>
          <a:xfrm>
            <a:off x="951496" y="6264500"/>
            <a:ext cx="701037" cy="293273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Finish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F7500CA1-A09A-B6E2-5698-17744326B254}"/>
              </a:ext>
            </a:extLst>
          </p:cNvPr>
          <p:cNvSpPr/>
          <p:nvPr/>
        </p:nvSpPr>
        <p:spPr>
          <a:xfrm>
            <a:off x="1881099" y="2435250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70068694-EA07-6111-5BFB-77EEE3DBD5D5}"/>
              </a:ext>
            </a:extLst>
          </p:cNvPr>
          <p:cNvSpPr/>
          <p:nvPr/>
        </p:nvSpPr>
        <p:spPr>
          <a:xfrm>
            <a:off x="1413705" y="2933557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No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EC4BB503-FE2E-91DC-418D-E18FE0A15DA7}"/>
              </a:ext>
            </a:extLst>
          </p:cNvPr>
          <p:cNvSpPr/>
          <p:nvPr/>
        </p:nvSpPr>
        <p:spPr>
          <a:xfrm>
            <a:off x="951496" y="1942857"/>
            <a:ext cx="701037" cy="293273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Start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0" name="フローチャート: 判断 19">
            <a:extLst>
              <a:ext uri="{FF2B5EF4-FFF2-40B4-BE49-F238E27FC236}">
                <a16:creationId xmlns:a16="http://schemas.microsoft.com/office/drawing/2014/main" id="{134E1119-6C84-53AB-4385-213071906D64}"/>
              </a:ext>
            </a:extLst>
          </p:cNvPr>
          <p:cNvSpPr/>
          <p:nvPr/>
        </p:nvSpPr>
        <p:spPr>
          <a:xfrm>
            <a:off x="695572" y="2344612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“Smart watch free Qty”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&lt;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“Receiving trigger”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Yes / No</a:t>
            </a:r>
            <a:endParaRPr kumimoji="1" lang="ja-JP" altLang="en-US" sz="500" dirty="0">
              <a:solidFill>
                <a:schemeClr val="tx1"/>
              </a:solidFill>
            </a:endParaRPr>
          </a:p>
        </p:txBody>
      </p: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9F454784-9E07-25B1-55EE-C189A511E139}"/>
              </a:ext>
            </a:extLst>
          </p:cNvPr>
          <p:cNvCxnSpPr>
            <a:cxnSpLocks/>
            <a:stCxn id="20" idx="2"/>
            <a:endCxn id="4" idx="0"/>
          </p:cNvCxnSpPr>
          <p:nvPr/>
        </p:nvCxnSpPr>
        <p:spPr>
          <a:xfrm>
            <a:off x="1300092" y="2989549"/>
            <a:ext cx="901" cy="639367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9A3DF449-B466-4C95-76EE-7518E0E0409A}"/>
              </a:ext>
            </a:extLst>
          </p:cNvPr>
          <p:cNvCxnSpPr>
            <a:cxnSpLocks/>
            <a:stCxn id="4" idx="2"/>
            <a:endCxn id="7" idx="0"/>
          </p:cNvCxnSpPr>
          <p:nvPr/>
        </p:nvCxnSpPr>
        <p:spPr>
          <a:xfrm>
            <a:off x="1300993" y="4059805"/>
            <a:ext cx="1022" cy="2204695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C08044FA-25DF-D301-294E-3D39D0A0229F}"/>
              </a:ext>
            </a:extLst>
          </p:cNvPr>
          <p:cNvSpPr/>
          <p:nvPr/>
        </p:nvSpPr>
        <p:spPr>
          <a:xfrm>
            <a:off x="2343379" y="3099588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Wait 10 to 30 seconds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*1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40" name="コネクタ: カギ線 39">
            <a:extLst>
              <a:ext uri="{FF2B5EF4-FFF2-40B4-BE49-F238E27FC236}">
                <a16:creationId xmlns:a16="http://schemas.microsoft.com/office/drawing/2014/main" id="{E6F89695-EA83-D6E9-5E93-83851661DF88}"/>
              </a:ext>
            </a:extLst>
          </p:cNvPr>
          <p:cNvCxnSpPr>
            <a:cxnSpLocks/>
            <a:stCxn id="20" idx="3"/>
            <a:endCxn id="23" idx="0"/>
          </p:cNvCxnSpPr>
          <p:nvPr/>
        </p:nvCxnSpPr>
        <p:spPr>
          <a:xfrm>
            <a:off x="1904612" y="2667081"/>
            <a:ext cx="1043287" cy="432507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矢印コネクタ 46">
            <a:extLst>
              <a:ext uri="{FF2B5EF4-FFF2-40B4-BE49-F238E27FC236}">
                <a16:creationId xmlns:a16="http://schemas.microsoft.com/office/drawing/2014/main" id="{D894B41F-0440-2B14-A237-19B1BCAE5D1A}"/>
              </a:ext>
            </a:extLst>
          </p:cNvPr>
          <p:cNvCxnSpPr>
            <a:cxnSpLocks/>
            <a:stCxn id="23" idx="2"/>
            <a:endCxn id="50" idx="0"/>
          </p:cNvCxnSpPr>
          <p:nvPr/>
        </p:nvCxnSpPr>
        <p:spPr>
          <a:xfrm>
            <a:off x="2947899" y="3530477"/>
            <a:ext cx="0" cy="180078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フローチャート: 判断 49">
            <a:extLst>
              <a:ext uri="{FF2B5EF4-FFF2-40B4-BE49-F238E27FC236}">
                <a16:creationId xmlns:a16="http://schemas.microsoft.com/office/drawing/2014/main" id="{518AAB5D-2FDF-1CBA-D7C7-9F35B67D85E9}"/>
              </a:ext>
            </a:extLst>
          </p:cNvPr>
          <p:cNvSpPr/>
          <p:nvPr/>
        </p:nvSpPr>
        <p:spPr>
          <a:xfrm>
            <a:off x="2343379" y="3710555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Is there only one trigger?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Yes / No</a:t>
            </a:r>
            <a:endParaRPr kumimoji="1" lang="ja-JP" altLang="en-US" sz="500" dirty="0">
              <a:solidFill>
                <a:schemeClr val="tx1"/>
              </a:solidFill>
            </a:endParaRPr>
          </a:p>
        </p:txBody>
      </p:sp>
      <p:sp>
        <p:nvSpPr>
          <p:cNvPr id="51" name="フローチャート: 判断 50">
            <a:extLst>
              <a:ext uri="{FF2B5EF4-FFF2-40B4-BE49-F238E27FC236}">
                <a16:creationId xmlns:a16="http://schemas.microsoft.com/office/drawing/2014/main" id="{9FC25DCE-70F9-85A3-F8BA-1F0D9B97B578}"/>
              </a:ext>
            </a:extLst>
          </p:cNvPr>
          <p:cNvSpPr/>
          <p:nvPr/>
        </p:nvSpPr>
        <p:spPr>
          <a:xfrm>
            <a:off x="2343379" y="4563610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Does this item have a short cycle time?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Yes / No</a:t>
            </a:r>
            <a:endParaRPr kumimoji="1" lang="ja-JP" altLang="en-US" sz="500" dirty="0">
              <a:solidFill>
                <a:schemeClr val="tx1"/>
              </a:solidFill>
            </a:endParaRPr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73869CEE-5B3D-F7B4-67BF-64BC57049CEC}"/>
              </a:ext>
            </a:extLst>
          </p:cNvPr>
          <p:cNvSpPr/>
          <p:nvPr/>
        </p:nvSpPr>
        <p:spPr>
          <a:xfrm>
            <a:off x="4471253" y="3817578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Picking instruction for ST order with trigger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54" name="直線矢印コネクタ 53">
            <a:extLst>
              <a:ext uri="{FF2B5EF4-FFF2-40B4-BE49-F238E27FC236}">
                <a16:creationId xmlns:a16="http://schemas.microsoft.com/office/drawing/2014/main" id="{BCD43A38-5644-DEED-C2CF-F586E4653D26}"/>
              </a:ext>
            </a:extLst>
          </p:cNvPr>
          <p:cNvCxnSpPr>
            <a:cxnSpLocks/>
            <a:stCxn id="50" idx="3"/>
            <a:endCxn id="52" idx="1"/>
          </p:cNvCxnSpPr>
          <p:nvPr/>
        </p:nvCxnSpPr>
        <p:spPr>
          <a:xfrm flipV="1">
            <a:off x="3552419" y="4033023"/>
            <a:ext cx="918834" cy="1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13EBCCF7-DA8B-17C2-6EB6-273FA914F42F}"/>
              </a:ext>
            </a:extLst>
          </p:cNvPr>
          <p:cNvSpPr/>
          <p:nvPr/>
        </p:nvSpPr>
        <p:spPr>
          <a:xfrm>
            <a:off x="3454629" y="3817578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0D6DEAF3-F625-E832-6B75-202849D03FDB}"/>
              </a:ext>
            </a:extLst>
          </p:cNvPr>
          <p:cNvSpPr/>
          <p:nvPr/>
        </p:nvSpPr>
        <p:spPr>
          <a:xfrm>
            <a:off x="3041244" y="4227318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No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cxnSp>
        <p:nvCxnSpPr>
          <p:cNvPr id="58" name="直線矢印コネクタ 57">
            <a:extLst>
              <a:ext uri="{FF2B5EF4-FFF2-40B4-BE49-F238E27FC236}">
                <a16:creationId xmlns:a16="http://schemas.microsoft.com/office/drawing/2014/main" id="{503A98A8-E382-5F71-4433-68540CBC7B2E}"/>
              </a:ext>
            </a:extLst>
          </p:cNvPr>
          <p:cNvCxnSpPr>
            <a:cxnSpLocks/>
            <a:stCxn id="50" idx="2"/>
            <a:endCxn id="51" idx="0"/>
          </p:cNvCxnSpPr>
          <p:nvPr/>
        </p:nvCxnSpPr>
        <p:spPr>
          <a:xfrm>
            <a:off x="2947899" y="4355492"/>
            <a:ext cx="0" cy="208118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77416F5F-973D-BCAF-44FE-215CBC50266E}"/>
              </a:ext>
            </a:extLst>
          </p:cNvPr>
          <p:cNvSpPr/>
          <p:nvPr/>
        </p:nvSpPr>
        <p:spPr>
          <a:xfrm>
            <a:off x="3454629" y="4593666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cxnSp>
        <p:nvCxnSpPr>
          <p:cNvPr id="60" name="直線矢印コネクタ 59">
            <a:extLst>
              <a:ext uri="{FF2B5EF4-FFF2-40B4-BE49-F238E27FC236}">
                <a16:creationId xmlns:a16="http://schemas.microsoft.com/office/drawing/2014/main" id="{97B284E4-4FC4-0B8F-7664-4C3D36A61381}"/>
              </a:ext>
            </a:extLst>
          </p:cNvPr>
          <p:cNvCxnSpPr>
            <a:cxnSpLocks/>
            <a:stCxn id="51" idx="3"/>
            <a:endCxn id="61" idx="1"/>
          </p:cNvCxnSpPr>
          <p:nvPr/>
        </p:nvCxnSpPr>
        <p:spPr>
          <a:xfrm flipV="1">
            <a:off x="3552419" y="4883455"/>
            <a:ext cx="919048" cy="2624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正方形/長方形 60">
            <a:extLst>
              <a:ext uri="{FF2B5EF4-FFF2-40B4-BE49-F238E27FC236}">
                <a16:creationId xmlns:a16="http://schemas.microsoft.com/office/drawing/2014/main" id="{A56E42B0-46FE-0C47-C11D-AADE0F562563}"/>
              </a:ext>
            </a:extLst>
          </p:cNvPr>
          <p:cNvSpPr/>
          <p:nvPr/>
        </p:nvSpPr>
        <p:spPr>
          <a:xfrm>
            <a:off x="4471467" y="4668010"/>
            <a:ext cx="1209040" cy="430889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Picking instruction for ST order with trigger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62" name="正方形/長方形 61">
            <a:extLst>
              <a:ext uri="{FF2B5EF4-FFF2-40B4-BE49-F238E27FC236}">
                <a16:creationId xmlns:a16="http://schemas.microsoft.com/office/drawing/2014/main" id="{1BAF333F-CDD8-826F-D425-B5E2C5794391}"/>
              </a:ext>
            </a:extLst>
          </p:cNvPr>
          <p:cNvSpPr/>
          <p:nvPr/>
        </p:nvSpPr>
        <p:spPr>
          <a:xfrm>
            <a:off x="2343379" y="5376395"/>
            <a:ext cx="1209040" cy="43869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Wait until smartwatch becomes free. Return to "Start".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63" name="直線矢印コネクタ 62">
            <a:extLst>
              <a:ext uri="{FF2B5EF4-FFF2-40B4-BE49-F238E27FC236}">
                <a16:creationId xmlns:a16="http://schemas.microsoft.com/office/drawing/2014/main" id="{B2EC59C3-EE5C-82EA-77F9-62AEA7DDD50F}"/>
              </a:ext>
            </a:extLst>
          </p:cNvPr>
          <p:cNvCxnSpPr>
            <a:cxnSpLocks/>
            <a:stCxn id="51" idx="2"/>
            <a:endCxn id="62" idx="0"/>
          </p:cNvCxnSpPr>
          <p:nvPr/>
        </p:nvCxnSpPr>
        <p:spPr>
          <a:xfrm>
            <a:off x="2947899" y="5208547"/>
            <a:ext cx="0" cy="167848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コネクタ: カギ線 64">
            <a:extLst>
              <a:ext uri="{FF2B5EF4-FFF2-40B4-BE49-F238E27FC236}">
                <a16:creationId xmlns:a16="http://schemas.microsoft.com/office/drawing/2014/main" id="{F82C2453-7A05-8728-1679-EB81B28B64E5}"/>
              </a:ext>
            </a:extLst>
          </p:cNvPr>
          <p:cNvCxnSpPr>
            <a:cxnSpLocks/>
            <a:stCxn id="62" idx="2"/>
            <a:endCxn id="7" idx="0"/>
          </p:cNvCxnSpPr>
          <p:nvPr/>
        </p:nvCxnSpPr>
        <p:spPr>
          <a:xfrm rot="5400000">
            <a:off x="1900250" y="5216851"/>
            <a:ext cx="449414" cy="1645884"/>
          </a:xfrm>
          <a:prstGeom prst="bentConnector3">
            <a:avLst>
              <a:gd name="adj1" fmla="val 6899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コネクタ: カギ線 65">
            <a:extLst>
              <a:ext uri="{FF2B5EF4-FFF2-40B4-BE49-F238E27FC236}">
                <a16:creationId xmlns:a16="http://schemas.microsoft.com/office/drawing/2014/main" id="{F0153DD0-1126-28CD-884E-E4EE1E08AD01}"/>
              </a:ext>
            </a:extLst>
          </p:cNvPr>
          <p:cNvCxnSpPr>
            <a:cxnSpLocks/>
            <a:stCxn id="61" idx="3"/>
            <a:endCxn id="7" idx="0"/>
          </p:cNvCxnSpPr>
          <p:nvPr/>
        </p:nvCxnSpPr>
        <p:spPr>
          <a:xfrm flipH="1">
            <a:off x="1302015" y="4883455"/>
            <a:ext cx="4378492" cy="1381045"/>
          </a:xfrm>
          <a:prstGeom prst="bentConnector4">
            <a:avLst>
              <a:gd name="adj1" fmla="val -5221"/>
              <a:gd name="adj2" fmla="val 89802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コネクタ: カギ線 66">
            <a:extLst>
              <a:ext uri="{FF2B5EF4-FFF2-40B4-BE49-F238E27FC236}">
                <a16:creationId xmlns:a16="http://schemas.microsoft.com/office/drawing/2014/main" id="{D4D56E7B-9752-8D4F-82BA-07A586094E7D}"/>
              </a:ext>
            </a:extLst>
          </p:cNvPr>
          <p:cNvCxnSpPr>
            <a:cxnSpLocks/>
            <a:stCxn id="52" idx="3"/>
            <a:endCxn id="7" idx="0"/>
          </p:cNvCxnSpPr>
          <p:nvPr/>
        </p:nvCxnSpPr>
        <p:spPr>
          <a:xfrm flipH="1">
            <a:off x="1302015" y="4033023"/>
            <a:ext cx="4378278" cy="2231477"/>
          </a:xfrm>
          <a:prstGeom prst="bentConnector4">
            <a:avLst>
              <a:gd name="adj1" fmla="val -5221"/>
              <a:gd name="adj2" fmla="val 93755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647AEAB-39A5-D9C2-4081-94DCA6C10ECA}"/>
              </a:ext>
            </a:extLst>
          </p:cNvPr>
          <p:cNvSpPr/>
          <p:nvPr/>
        </p:nvSpPr>
        <p:spPr>
          <a:xfrm>
            <a:off x="370469" y="7620345"/>
            <a:ext cx="958826" cy="26161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Before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7F68FBC-D97F-63A6-7850-C3C49F39A07D}"/>
              </a:ext>
            </a:extLst>
          </p:cNvPr>
          <p:cNvSpPr/>
          <p:nvPr/>
        </p:nvSpPr>
        <p:spPr>
          <a:xfrm>
            <a:off x="370469" y="8843980"/>
            <a:ext cx="958826" cy="26161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After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graphicFrame>
        <p:nvGraphicFramePr>
          <p:cNvPr id="30" name="表 9">
            <a:extLst>
              <a:ext uri="{FF2B5EF4-FFF2-40B4-BE49-F238E27FC236}">
                <a16:creationId xmlns:a16="http://schemas.microsoft.com/office/drawing/2014/main" id="{2D71FBA5-F069-7F82-12B1-7F6ADBF5B206}"/>
              </a:ext>
            </a:extLst>
          </p:cNvPr>
          <p:cNvGraphicFramePr>
            <a:graphicFrameLocks noGrp="1"/>
          </p:cNvGraphicFramePr>
          <p:nvPr/>
        </p:nvGraphicFramePr>
        <p:xfrm>
          <a:off x="343402" y="6664088"/>
          <a:ext cx="5002210" cy="6867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4154017237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910229759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491198994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885194170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2166208932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3142143688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1998597631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2279101693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1054716896"/>
                    </a:ext>
                  </a:extLst>
                </a:gridCol>
              </a:tblGrid>
              <a:tr h="22955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1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2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4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5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6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7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8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9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10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42741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Model A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30/30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Line1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#1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B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Line2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#2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C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Line3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#3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D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Line4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#4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E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Line5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#5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F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Line6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#6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G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Line7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#7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H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Line8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#8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J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30/30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Line1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#9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K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30/30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Line1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#10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5A2350AD-0F24-9DFD-0D3D-49D79FB27316}"/>
              </a:ext>
            </a:extLst>
          </p:cNvPr>
          <p:cNvSpPr/>
          <p:nvPr/>
        </p:nvSpPr>
        <p:spPr>
          <a:xfrm>
            <a:off x="3400144" y="8322989"/>
            <a:ext cx="958826" cy="192632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Trigger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ECCB37C3-AF34-2F21-DFC7-44AFF7DB776C}"/>
              </a:ext>
            </a:extLst>
          </p:cNvPr>
          <p:cNvSpPr/>
          <p:nvPr/>
        </p:nvSpPr>
        <p:spPr>
          <a:xfrm>
            <a:off x="4129667" y="8322989"/>
            <a:ext cx="754685" cy="192632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Line 3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34" name="二等辺三角形 33">
            <a:extLst>
              <a:ext uri="{FF2B5EF4-FFF2-40B4-BE49-F238E27FC236}">
                <a16:creationId xmlns:a16="http://schemas.microsoft.com/office/drawing/2014/main" id="{6BE24952-53E2-0DB2-7E4D-973F134D8705}"/>
              </a:ext>
            </a:extLst>
          </p:cNvPr>
          <p:cNvSpPr/>
          <p:nvPr/>
        </p:nvSpPr>
        <p:spPr>
          <a:xfrm flipV="1">
            <a:off x="2420182" y="8294135"/>
            <a:ext cx="1318260" cy="212187"/>
          </a:xfrm>
          <a:prstGeom prst="triangle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14" name="グラフィックス 13" descr="ユーザー">
            <a:extLst>
              <a:ext uri="{FF2B5EF4-FFF2-40B4-BE49-F238E27FC236}">
                <a16:creationId xmlns:a16="http://schemas.microsoft.com/office/drawing/2014/main" id="{F0C3B661-B2D4-88E7-7006-52741B0B6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74423" y="7426069"/>
            <a:ext cx="586740" cy="586740"/>
          </a:xfrm>
          <a:prstGeom prst="rect">
            <a:avLst/>
          </a:prstGeom>
        </p:spPr>
      </p:pic>
      <p:graphicFrame>
        <p:nvGraphicFramePr>
          <p:cNvPr id="15" name="表 9">
            <a:extLst>
              <a:ext uri="{FF2B5EF4-FFF2-40B4-BE49-F238E27FC236}">
                <a16:creationId xmlns:a16="http://schemas.microsoft.com/office/drawing/2014/main" id="{6690C70A-273E-8C5F-672F-11649D2ECFD9}"/>
              </a:ext>
            </a:extLst>
          </p:cNvPr>
          <p:cNvGraphicFramePr>
            <a:graphicFrameLocks noGrp="1"/>
          </p:cNvGraphicFramePr>
          <p:nvPr/>
        </p:nvGraphicFramePr>
        <p:xfrm>
          <a:off x="2294951" y="7454865"/>
          <a:ext cx="500221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Model A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30/30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Line1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#1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82594A9-5DA7-6FE2-960F-794AAB3F3DD1}"/>
              </a:ext>
            </a:extLst>
          </p:cNvPr>
          <p:cNvSpPr txBox="1"/>
          <p:nvPr/>
        </p:nvSpPr>
        <p:spPr>
          <a:xfrm>
            <a:off x="1615567" y="7944114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A</a:t>
            </a:r>
          </a:p>
        </p:txBody>
      </p:sp>
      <p:pic>
        <p:nvPicPr>
          <p:cNvPr id="24" name="グラフィックス 23" descr="ユーザー">
            <a:extLst>
              <a:ext uri="{FF2B5EF4-FFF2-40B4-BE49-F238E27FC236}">
                <a16:creationId xmlns:a16="http://schemas.microsoft.com/office/drawing/2014/main" id="{1A575143-8825-7DDC-F755-3484C0A125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0153" y="7433689"/>
            <a:ext cx="586740" cy="586740"/>
          </a:xfrm>
          <a:prstGeom prst="rect">
            <a:avLst/>
          </a:prstGeom>
        </p:spPr>
      </p:pic>
      <p:graphicFrame>
        <p:nvGraphicFramePr>
          <p:cNvPr id="25" name="表 9">
            <a:extLst>
              <a:ext uri="{FF2B5EF4-FFF2-40B4-BE49-F238E27FC236}">
                <a16:creationId xmlns:a16="http://schemas.microsoft.com/office/drawing/2014/main" id="{60F9467F-C2F7-F282-FCCE-18677C951EBC}"/>
              </a:ext>
            </a:extLst>
          </p:cNvPr>
          <p:cNvGraphicFramePr>
            <a:graphicFrameLocks noGrp="1"/>
          </p:cNvGraphicFramePr>
          <p:nvPr/>
        </p:nvGraphicFramePr>
        <p:xfrm>
          <a:off x="3470681" y="7462485"/>
          <a:ext cx="500221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B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Line2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#2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AE8FC28-23CC-29D3-8115-AE0C34A6116B}"/>
              </a:ext>
            </a:extLst>
          </p:cNvPr>
          <p:cNvSpPr txBox="1"/>
          <p:nvPr/>
        </p:nvSpPr>
        <p:spPr>
          <a:xfrm>
            <a:off x="2795172" y="7957387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B</a:t>
            </a:r>
          </a:p>
        </p:txBody>
      </p:sp>
      <p:pic>
        <p:nvPicPr>
          <p:cNvPr id="27" name="グラフィックス 26" descr="ユーザー">
            <a:extLst>
              <a:ext uri="{FF2B5EF4-FFF2-40B4-BE49-F238E27FC236}">
                <a16:creationId xmlns:a16="http://schemas.microsoft.com/office/drawing/2014/main" id="{F1AF5B7F-C550-9108-FD9C-A69A78A3BF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65600" y="7436637"/>
            <a:ext cx="586740" cy="586740"/>
          </a:xfrm>
          <a:prstGeom prst="rect">
            <a:avLst/>
          </a:prstGeom>
        </p:spPr>
      </p:pic>
      <p:graphicFrame>
        <p:nvGraphicFramePr>
          <p:cNvPr id="28" name="表 9">
            <a:extLst>
              <a:ext uri="{FF2B5EF4-FFF2-40B4-BE49-F238E27FC236}">
                <a16:creationId xmlns:a16="http://schemas.microsoft.com/office/drawing/2014/main" id="{0588326F-31E2-9F1B-8B19-4C02BE75A028}"/>
              </a:ext>
            </a:extLst>
          </p:cNvPr>
          <p:cNvGraphicFramePr>
            <a:graphicFrameLocks noGrp="1"/>
          </p:cNvGraphicFramePr>
          <p:nvPr/>
        </p:nvGraphicFramePr>
        <p:xfrm>
          <a:off x="4686128" y="7465433"/>
          <a:ext cx="500221" cy="639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69B49D8-7438-54EF-645F-23D49934E05C}"/>
              </a:ext>
            </a:extLst>
          </p:cNvPr>
          <p:cNvSpPr txBox="1"/>
          <p:nvPr/>
        </p:nvSpPr>
        <p:spPr>
          <a:xfrm>
            <a:off x="4010619" y="7960335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C</a:t>
            </a:r>
          </a:p>
        </p:txBody>
      </p:sp>
      <p:pic>
        <p:nvPicPr>
          <p:cNvPr id="31" name="グラフィックス 30" descr="ユーザー">
            <a:extLst>
              <a:ext uri="{FF2B5EF4-FFF2-40B4-BE49-F238E27FC236}">
                <a16:creationId xmlns:a16="http://schemas.microsoft.com/office/drawing/2014/main" id="{20C7102F-F6E5-F0BB-DFE8-ECED0DBD4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11389" y="8631317"/>
            <a:ext cx="586740" cy="586740"/>
          </a:xfrm>
          <a:prstGeom prst="rect">
            <a:avLst/>
          </a:prstGeom>
        </p:spPr>
      </p:pic>
      <p:graphicFrame>
        <p:nvGraphicFramePr>
          <p:cNvPr id="35" name="表 9">
            <a:extLst>
              <a:ext uri="{FF2B5EF4-FFF2-40B4-BE49-F238E27FC236}">
                <a16:creationId xmlns:a16="http://schemas.microsoft.com/office/drawing/2014/main" id="{F0EACD2D-9E35-4CD3-F525-AFC737A25D69}"/>
              </a:ext>
            </a:extLst>
          </p:cNvPr>
          <p:cNvGraphicFramePr>
            <a:graphicFrameLocks noGrp="1"/>
          </p:cNvGraphicFramePr>
          <p:nvPr/>
        </p:nvGraphicFramePr>
        <p:xfrm>
          <a:off x="2331917" y="8660113"/>
          <a:ext cx="500221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Model A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30/30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Line1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#1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020A38EE-68CD-36BE-9148-97FB70A9D563}"/>
              </a:ext>
            </a:extLst>
          </p:cNvPr>
          <p:cNvSpPr txBox="1"/>
          <p:nvPr/>
        </p:nvSpPr>
        <p:spPr>
          <a:xfrm>
            <a:off x="1652533" y="9149362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A</a:t>
            </a:r>
          </a:p>
        </p:txBody>
      </p:sp>
      <p:pic>
        <p:nvPicPr>
          <p:cNvPr id="37" name="グラフィックス 36" descr="ユーザー">
            <a:extLst>
              <a:ext uri="{FF2B5EF4-FFF2-40B4-BE49-F238E27FC236}">
                <a16:creationId xmlns:a16="http://schemas.microsoft.com/office/drawing/2014/main" id="{7C2C3117-715B-156B-D0DF-A5DA66B4E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87119" y="8638937"/>
            <a:ext cx="586740" cy="586740"/>
          </a:xfrm>
          <a:prstGeom prst="rect">
            <a:avLst/>
          </a:prstGeom>
        </p:spPr>
      </p:pic>
      <p:graphicFrame>
        <p:nvGraphicFramePr>
          <p:cNvPr id="38" name="表 9">
            <a:extLst>
              <a:ext uri="{FF2B5EF4-FFF2-40B4-BE49-F238E27FC236}">
                <a16:creationId xmlns:a16="http://schemas.microsoft.com/office/drawing/2014/main" id="{36D52143-57D1-0291-576F-DE414D724E82}"/>
              </a:ext>
            </a:extLst>
          </p:cNvPr>
          <p:cNvGraphicFramePr>
            <a:graphicFrameLocks noGrp="1"/>
          </p:cNvGraphicFramePr>
          <p:nvPr/>
        </p:nvGraphicFramePr>
        <p:xfrm>
          <a:off x="3507647" y="8667733"/>
          <a:ext cx="500221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B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Line2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#2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E5C135D3-64CE-14E5-CAB7-062691744542}"/>
              </a:ext>
            </a:extLst>
          </p:cNvPr>
          <p:cNvSpPr txBox="1"/>
          <p:nvPr/>
        </p:nvSpPr>
        <p:spPr>
          <a:xfrm>
            <a:off x="2832138" y="9162635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B</a:t>
            </a:r>
          </a:p>
        </p:txBody>
      </p:sp>
      <p:pic>
        <p:nvPicPr>
          <p:cNvPr id="41" name="グラフィックス 40" descr="ユーザー">
            <a:extLst>
              <a:ext uri="{FF2B5EF4-FFF2-40B4-BE49-F238E27FC236}">
                <a16:creationId xmlns:a16="http://schemas.microsoft.com/office/drawing/2014/main" id="{5AE3B381-2F33-45BF-F5C3-7013E148A3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02566" y="8641885"/>
            <a:ext cx="586740" cy="586740"/>
          </a:xfrm>
          <a:prstGeom prst="rect">
            <a:avLst/>
          </a:prstGeom>
        </p:spPr>
      </p:pic>
      <p:graphicFrame>
        <p:nvGraphicFramePr>
          <p:cNvPr id="42" name="表 9">
            <a:extLst>
              <a:ext uri="{FF2B5EF4-FFF2-40B4-BE49-F238E27FC236}">
                <a16:creationId xmlns:a16="http://schemas.microsoft.com/office/drawing/2014/main" id="{C1E27457-99D9-2237-2C30-570C7F96AE96}"/>
              </a:ext>
            </a:extLst>
          </p:cNvPr>
          <p:cNvGraphicFramePr>
            <a:graphicFrameLocks noGrp="1"/>
          </p:cNvGraphicFramePr>
          <p:nvPr/>
        </p:nvGraphicFramePr>
        <p:xfrm>
          <a:off x="4723094" y="8670681"/>
          <a:ext cx="500221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D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Line4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#4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38EB96B6-DB65-75E4-2E3E-E1D418EF70BB}"/>
              </a:ext>
            </a:extLst>
          </p:cNvPr>
          <p:cNvSpPr txBox="1"/>
          <p:nvPr/>
        </p:nvSpPr>
        <p:spPr>
          <a:xfrm>
            <a:off x="4047585" y="9165583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C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5C55D21-C2D4-DE58-D782-3423C6EC27CF}"/>
              </a:ext>
            </a:extLst>
          </p:cNvPr>
          <p:cNvSpPr/>
          <p:nvPr/>
        </p:nvSpPr>
        <p:spPr>
          <a:xfrm>
            <a:off x="4936238" y="8320692"/>
            <a:ext cx="754685" cy="192632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Line 4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1EDBE3B7-8924-3ED8-48E1-0C4FA0D137B7}"/>
              </a:ext>
            </a:extLst>
          </p:cNvPr>
          <p:cNvSpPr/>
          <p:nvPr/>
        </p:nvSpPr>
        <p:spPr>
          <a:xfrm>
            <a:off x="5369388" y="7510569"/>
            <a:ext cx="1313352" cy="192632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CT Model C = 100s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879AD201-7528-506C-1706-2E2D0F5D5395}"/>
              </a:ext>
            </a:extLst>
          </p:cNvPr>
          <p:cNvSpPr/>
          <p:nvPr/>
        </p:nvSpPr>
        <p:spPr>
          <a:xfrm>
            <a:off x="5369388" y="7767067"/>
            <a:ext cx="1313352" cy="192632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rgbClr val="FF0000"/>
                </a:solidFill>
              </a:rPr>
              <a:t>CT Model D = 80s</a:t>
            </a:r>
            <a:endParaRPr kumimoji="1" lang="ja-JP" altLang="en-US" sz="800" dirty="0">
              <a:solidFill>
                <a:srgbClr val="FF0000"/>
              </a:solidFill>
            </a:endParaRPr>
          </a:p>
        </p:txBody>
      </p:sp>
      <p:sp>
        <p:nvSpPr>
          <p:cNvPr id="46" name="二等辺三角形 45">
            <a:extLst>
              <a:ext uri="{FF2B5EF4-FFF2-40B4-BE49-F238E27FC236}">
                <a16:creationId xmlns:a16="http://schemas.microsoft.com/office/drawing/2014/main" id="{8D748BC5-DD8D-02D2-A858-CF2641E57B82}"/>
              </a:ext>
            </a:extLst>
          </p:cNvPr>
          <p:cNvSpPr/>
          <p:nvPr/>
        </p:nvSpPr>
        <p:spPr>
          <a:xfrm>
            <a:off x="5922703" y="1123027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6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72720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59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974FAD0D-052B-47D2-9258-02F896129E2B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4-4. Priority determination</a:t>
            </a:r>
          </a:p>
          <a:p>
            <a:r>
              <a:rPr kumimoji="1" lang="en-US" altLang="ja-JP" sz="1100" b="1" dirty="0"/>
              <a:t>4-4-2. Shopper work instructions for parts phase#2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8947098-29DF-552E-12BC-A9DF7BAFA96E}"/>
              </a:ext>
            </a:extLst>
          </p:cNvPr>
          <p:cNvSpPr txBox="1"/>
          <p:nvPr/>
        </p:nvSpPr>
        <p:spPr>
          <a:xfrm>
            <a:off x="370469" y="1275846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3. Notification method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A2FF643-8A64-093D-4532-55B56970D529}"/>
              </a:ext>
            </a:extLst>
          </p:cNvPr>
          <p:cNvSpPr txBox="1"/>
          <p:nvPr/>
        </p:nvSpPr>
        <p:spPr>
          <a:xfrm>
            <a:off x="406400" y="1511924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Step 3 : Select Pattern #5</a:t>
            </a: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E48AA826-0C77-B215-7534-62F2A1837D7B}"/>
              </a:ext>
            </a:extLst>
          </p:cNvPr>
          <p:cNvSpPr/>
          <p:nvPr/>
        </p:nvSpPr>
        <p:spPr>
          <a:xfrm>
            <a:off x="6241048" y="1124395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3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647AEAB-39A5-D9C2-4081-94DCA6C10ECA}"/>
              </a:ext>
            </a:extLst>
          </p:cNvPr>
          <p:cNvSpPr/>
          <p:nvPr/>
        </p:nvSpPr>
        <p:spPr>
          <a:xfrm>
            <a:off x="433467" y="2921986"/>
            <a:ext cx="958826" cy="26161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Before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7F68FBC-D97F-63A6-7850-C3C49F39A07D}"/>
              </a:ext>
            </a:extLst>
          </p:cNvPr>
          <p:cNvSpPr/>
          <p:nvPr/>
        </p:nvSpPr>
        <p:spPr>
          <a:xfrm>
            <a:off x="433467" y="4145621"/>
            <a:ext cx="958826" cy="26161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After step2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graphicFrame>
        <p:nvGraphicFramePr>
          <p:cNvPr id="30" name="表 9">
            <a:extLst>
              <a:ext uri="{FF2B5EF4-FFF2-40B4-BE49-F238E27FC236}">
                <a16:creationId xmlns:a16="http://schemas.microsoft.com/office/drawing/2014/main" id="{2D71FBA5-F069-7F82-12B1-7F6ADBF5B206}"/>
              </a:ext>
            </a:extLst>
          </p:cNvPr>
          <p:cNvGraphicFramePr>
            <a:graphicFrameLocks noGrp="1"/>
          </p:cNvGraphicFramePr>
          <p:nvPr/>
        </p:nvGraphicFramePr>
        <p:xfrm>
          <a:off x="406400" y="1965729"/>
          <a:ext cx="5002210" cy="6867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4154017237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910229759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491198994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885194170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2166208932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3142143688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1998597631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2279101693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1054716896"/>
                    </a:ext>
                  </a:extLst>
                </a:gridCol>
              </a:tblGrid>
              <a:tr h="22955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1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2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4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5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6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7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8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9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10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42741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Model A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30/30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Line1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#1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B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Line2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#2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C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Line3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#3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D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Line4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#4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E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Line5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#5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F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Line6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#6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G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Line7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#7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H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Line8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#8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J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30/30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Line1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#9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K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30/30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Line1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#10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5A2350AD-0F24-9DFD-0D3D-49D79FB27316}"/>
              </a:ext>
            </a:extLst>
          </p:cNvPr>
          <p:cNvSpPr/>
          <p:nvPr/>
        </p:nvSpPr>
        <p:spPr>
          <a:xfrm>
            <a:off x="3463142" y="3624630"/>
            <a:ext cx="958826" cy="192632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Trigger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ECCB37C3-AF34-2F21-DFC7-44AFF7DB776C}"/>
              </a:ext>
            </a:extLst>
          </p:cNvPr>
          <p:cNvSpPr/>
          <p:nvPr/>
        </p:nvSpPr>
        <p:spPr>
          <a:xfrm>
            <a:off x="4192665" y="3624630"/>
            <a:ext cx="754685" cy="192632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Line 3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34" name="二等辺三角形 33">
            <a:extLst>
              <a:ext uri="{FF2B5EF4-FFF2-40B4-BE49-F238E27FC236}">
                <a16:creationId xmlns:a16="http://schemas.microsoft.com/office/drawing/2014/main" id="{6BE24952-53E2-0DB2-7E4D-973F134D8705}"/>
              </a:ext>
            </a:extLst>
          </p:cNvPr>
          <p:cNvSpPr/>
          <p:nvPr/>
        </p:nvSpPr>
        <p:spPr>
          <a:xfrm flipV="1">
            <a:off x="2483180" y="3595776"/>
            <a:ext cx="1318260" cy="212187"/>
          </a:xfrm>
          <a:prstGeom prst="triangle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14" name="グラフィックス 13" descr="ユーザー">
            <a:extLst>
              <a:ext uri="{FF2B5EF4-FFF2-40B4-BE49-F238E27FC236}">
                <a16:creationId xmlns:a16="http://schemas.microsoft.com/office/drawing/2014/main" id="{F0C3B661-B2D4-88E7-7006-52741B0B6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37421" y="2727710"/>
            <a:ext cx="586740" cy="586740"/>
          </a:xfrm>
          <a:prstGeom prst="rect">
            <a:avLst/>
          </a:prstGeom>
        </p:spPr>
      </p:pic>
      <p:graphicFrame>
        <p:nvGraphicFramePr>
          <p:cNvPr id="15" name="表 9">
            <a:extLst>
              <a:ext uri="{FF2B5EF4-FFF2-40B4-BE49-F238E27FC236}">
                <a16:creationId xmlns:a16="http://schemas.microsoft.com/office/drawing/2014/main" id="{6690C70A-273E-8C5F-672F-11649D2ECFD9}"/>
              </a:ext>
            </a:extLst>
          </p:cNvPr>
          <p:cNvGraphicFramePr>
            <a:graphicFrameLocks noGrp="1"/>
          </p:cNvGraphicFramePr>
          <p:nvPr/>
        </p:nvGraphicFramePr>
        <p:xfrm>
          <a:off x="2357949" y="2756506"/>
          <a:ext cx="500221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Model A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30/30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Line1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#1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82594A9-5DA7-6FE2-960F-794AAB3F3DD1}"/>
              </a:ext>
            </a:extLst>
          </p:cNvPr>
          <p:cNvSpPr txBox="1"/>
          <p:nvPr/>
        </p:nvSpPr>
        <p:spPr>
          <a:xfrm>
            <a:off x="1678565" y="3245755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A</a:t>
            </a:r>
          </a:p>
        </p:txBody>
      </p:sp>
      <p:pic>
        <p:nvPicPr>
          <p:cNvPr id="24" name="グラフィックス 23" descr="ユーザー">
            <a:extLst>
              <a:ext uri="{FF2B5EF4-FFF2-40B4-BE49-F238E27FC236}">
                <a16:creationId xmlns:a16="http://schemas.microsoft.com/office/drawing/2014/main" id="{1A575143-8825-7DDC-F755-3484C0A125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13151" y="2735330"/>
            <a:ext cx="586740" cy="586740"/>
          </a:xfrm>
          <a:prstGeom prst="rect">
            <a:avLst/>
          </a:prstGeom>
        </p:spPr>
      </p:pic>
      <p:graphicFrame>
        <p:nvGraphicFramePr>
          <p:cNvPr id="25" name="表 9">
            <a:extLst>
              <a:ext uri="{FF2B5EF4-FFF2-40B4-BE49-F238E27FC236}">
                <a16:creationId xmlns:a16="http://schemas.microsoft.com/office/drawing/2014/main" id="{60F9467F-C2F7-F282-FCCE-18677C951EBC}"/>
              </a:ext>
            </a:extLst>
          </p:cNvPr>
          <p:cNvGraphicFramePr>
            <a:graphicFrameLocks noGrp="1"/>
          </p:cNvGraphicFramePr>
          <p:nvPr/>
        </p:nvGraphicFramePr>
        <p:xfrm>
          <a:off x="3533679" y="2764126"/>
          <a:ext cx="500221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B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Line2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#2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AE8FC28-23CC-29D3-8115-AE0C34A6116B}"/>
              </a:ext>
            </a:extLst>
          </p:cNvPr>
          <p:cNvSpPr txBox="1"/>
          <p:nvPr/>
        </p:nvSpPr>
        <p:spPr>
          <a:xfrm>
            <a:off x="2858170" y="3259028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B</a:t>
            </a:r>
          </a:p>
        </p:txBody>
      </p:sp>
      <p:pic>
        <p:nvPicPr>
          <p:cNvPr id="27" name="グラフィックス 26" descr="ユーザー">
            <a:extLst>
              <a:ext uri="{FF2B5EF4-FFF2-40B4-BE49-F238E27FC236}">
                <a16:creationId xmlns:a16="http://schemas.microsoft.com/office/drawing/2014/main" id="{F1AF5B7F-C550-9108-FD9C-A69A78A3BF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28598" y="2738278"/>
            <a:ext cx="586740" cy="586740"/>
          </a:xfrm>
          <a:prstGeom prst="rect">
            <a:avLst/>
          </a:prstGeom>
        </p:spPr>
      </p:pic>
      <p:graphicFrame>
        <p:nvGraphicFramePr>
          <p:cNvPr id="28" name="表 9">
            <a:extLst>
              <a:ext uri="{FF2B5EF4-FFF2-40B4-BE49-F238E27FC236}">
                <a16:creationId xmlns:a16="http://schemas.microsoft.com/office/drawing/2014/main" id="{0588326F-31E2-9F1B-8B19-4C02BE75A028}"/>
              </a:ext>
            </a:extLst>
          </p:cNvPr>
          <p:cNvGraphicFramePr>
            <a:graphicFrameLocks noGrp="1"/>
          </p:cNvGraphicFramePr>
          <p:nvPr/>
        </p:nvGraphicFramePr>
        <p:xfrm>
          <a:off x="4749126" y="2767074"/>
          <a:ext cx="500221" cy="639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69B49D8-7438-54EF-645F-23D49934E05C}"/>
              </a:ext>
            </a:extLst>
          </p:cNvPr>
          <p:cNvSpPr txBox="1"/>
          <p:nvPr/>
        </p:nvSpPr>
        <p:spPr>
          <a:xfrm>
            <a:off x="4073617" y="3261976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C</a:t>
            </a:r>
          </a:p>
        </p:txBody>
      </p:sp>
      <p:pic>
        <p:nvPicPr>
          <p:cNvPr id="31" name="グラフィックス 30" descr="ユーザー">
            <a:extLst>
              <a:ext uri="{FF2B5EF4-FFF2-40B4-BE49-F238E27FC236}">
                <a16:creationId xmlns:a16="http://schemas.microsoft.com/office/drawing/2014/main" id="{20C7102F-F6E5-F0BB-DFE8-ECED0DBD4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4387" y="3932958"/>
            <a:ext cx="586740" cy="586740"/>
          </a:xfrm>
          <a:prstGeom prst="rect">
            <a:avLst/>
          </a:prstGeom>
        </p:spPr>
      </p:pic>
      <p:graphicFrame>
        <p:nvGraphicFramePr>
          <p:cNvPr id="35" name="表 9">
            <a:extLst>
              <a:ext uri="{FF2B5EF4-FFF2-40B4-BE49-F238E27FC236}">
                <a16:creationId xmlns:a16="http://schemas.microsoft.com/office/drawing/2014/main" id="{F0EACD2D-9E35-4CD3-F525-AFC737A25D69}"/>
              </a:ext>
            </a:extLst>
          </p:cNvPr>
          <p:cNvGraphicFramePr>
            <a:graphicFrameLocks noGrp="1"/>
          </p:cNvGraphicFramePr>
          <p:nvPr/>
        </p:nvGraphicFramePr>
        <p:xfrm>
          <a:off x="2394915" y="3961754"/>
          <a:ext cx="500221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Model A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30/30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Line1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#1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020A38EE-68CD-36BE-9148-97FB70A9D563}"/>
              </a:ext>
            </a:extLst>
          </p:cNvPr>
          <p:cNvSpPr txBox="1"/>
          <p:nvPr/>
        </p:nvSpPr>
        <p:spPr>
          <a:xfrm>
            <a:off x="1715531" y="4451003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A</a:t>
            </a:r>
          </a:p>
        </p:txBody>
      </p:sp>
      <p:pic>
        <p:nvPicPr>
          <p:cNvPr id="37" name="グラフィックス 36" descr="ユーザー">
            <a:extLst>
              <a:ext uri="{FF2B5EF4-FFF2-40B4-BE49-F238E27FC236}">
                <a16:creationId xmlns:a16="http://schemas.microsoft.com/office/drawing/2014/main" id="{7C2C3117-715B-156B-D0DF-A5DA66B4E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50117" y="3940578"/>
            <a:ext cx="586740" cy="586740"/>
          </a:xfrm>
          <a:prstGeom prst="rect">
            <a:avLst/>
          </a:prstGeom>
        </p:spPr>
      </p:pic>
      <p:graphicFrame>
        <p:nvGraphicFramePr>
          <p:cNvPr id="38" name="表 9">
            <a:extLst>
              <a:ext uri="{FF2B5EF4-FFF2-40B4-BE49-F238E27FC236}">
                <a16:creationId xmlns:a16="http://schemas.microsoft.com/office/drawing/2014/main" id="{36D52143-57D1-0291-576F-DE414D724E82}"/>
              </a:ext>
            </a:extLst>
          </p:cNvPr>
          <p:cNvGraphicFramePr>
            <a:graphicFrameLocks noGrp="1"/>
          </p:cNvGraphicFramePr>
          <p:nvPr/>
        </p:nvGraphicFramePr>
        <p:xfrm>
          <a:off x="3570645" y="3969374"/>
          <a:ext cx="500221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B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Line2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#2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E5C135D3-64CE-14E5-CAB7-062691744542}"/>
              </a:ext>
            </a:extLst>
          </p:cNvPr>
          <p:cNvSpPr txBox="1"/>
          <p:nvPr/>
        </p:nvSpPr>
        <p:spPr>
          <a:xfrm>
            <a:off x="2895136" y="4464276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B</a:t>
            </a:r>
          </a:p>
        </p:txBody>
      </p:sp>
      <p:pic>
        <p:nvPicPr>
          <p:cNvPr id="41" name="グラフィックス 40" descr="ユーザー">
            <a:extLst>
              <a:ext uri="{FF2B5EF4-FFF2-40B4-BE49-F238E27FC236}">
                <a16:creationId xmlns:a16="http://schemas.microsoft.com/office/drawing/2014/main" id="{5AE3B381-2F33-45BF-F5C3-7013E148A3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65564" y="3943526"/>
            <a:ext cx="586740" cy="586740"/>
          </a:xfrm>
          <a:prstGeom prst="rect">
            <a:avLst/>
          </a:prstGeom>
        </p:spPr>
      </p:pic>
      <p:graphicFrame>
        <p:nvGraphicFramePr>
          <p:cNvPr id="42" name="表 9">
            <a:extLst>
              <a:ext uri="{FF2B5EF4-FFF2-40B4-BE49-F238E27FC236}">
                <a16:creationId xmlns:a16="http://schemas.microsoft.com/office/drawing/2014/main" id="{C1E27457-99D9-2237-2C30-570C7F96AE96}"/>
              </a:ext>
            </a:extLst>
          </p:cNvPr>
          <p:cNvGraphicFramePr>
            <a:graphicFrameLocks noGrp="1"/>
          </p:cNvGraphicFramePr>
          <p:nvPr/>
        </p:nvGraphicFramePr>
        <p:xfrm>
          <a:off x="4786092" y="3972322"/>
          <a:ext cx="500221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D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Line4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#4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38EB96B6-DB65-75E4-2E3E-E1D418EF70BB}"/>
              </a:ext>
            </a:extLst>
          </p:cNvPr>
          <p:cNvSpPr txBox="1"/>
          <p:nvPr/>
        </p:nvSpPr>
        <p:spPr>
          <a:xfrm>
            <a:off x="4110583" y="4467224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C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5C55D21-C2D4-DE58-D782-3423C6EC27CF}"/>
              </a:ext>
            </a:extLst>
          </p:cNvPr>
          <p:cNvSpPr/>
          <p:nvPr/>
        </p:nvSpPr>
        <p:spPr>
          <a:xfrm>
            <a:off x="4999236" y="3622333"/>
            <a:ext cx="754685" cy="192632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Line 4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1EDBE3B7-8924-3ED8-48E1-0C4FA0D137B7}"/>
              </a:ext>
            </a:extLst>
          </p:cNvPr>
          <p:cNvSpPr/>
          <p:nvPr/>
        </p:nvSpPr>
        <p:spPr>
          <a:xfrm>
            <a:off x="5432386" y="2812210"/>
            <a:ext cx="1313352" cy="192632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CT Model C = 100s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879AD201-7528-506C-1706-2E2D0F5D5395}"/>
              </a:ext>
            </a:extLst>
          </p:cNvPr>
          <p:cNvSpPr/>
          <p:nvPr/>
        </p:nvSpPr>
        <p:spPr>
          <a:xfrm>
            <a:off x="5432386" y="3068708"/>
            <a:ext cx="1313352" cy="192632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rgbClr val="FF0000"/>
                </a:solidFill>
              </a:rPr>
              <a:t>CT Model D = 80s</a:t>
            </a:r>
            <a:endParaRPr kumimoji="1" lang="ja-JP" altLang="en-US" sz="800" dirty="0">
              <a:solidFill>
                <a:srgbClr val="FF0000"/>
              </a:solidFill>
            </a:endParaRPr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4CC7CF2C-CD2C-0359-319F-485873DA5AEF}"/>
              </a:ext>
            </a:extLst>
          </p:cNvPr>
          <p:cNvSpPr/>
          <p:nvPr/>
        </p:nvSpPr>
        <p:spPr>
          <a:xfrm>
            <a:off x="433467" y="5519483"/>
            <a:ext cx="958826" cy="26161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After step2.5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26A9B086-28DA-5A04-2A4C-6FAC52932DDE}"/>
              </a:ext>
            </a:extLst>
          </p:cNvPr>
          <p:cNvSpPr/>
          <p:nvPr/>
        </p:nvSpPr>
        <p:spPr>
          <a:xfrm>
            <a:off x="3463142" y="4998492"/>
            <a:ext cx="958826" cy="192632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Trigger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E0FC1A7F-1B9B-DB6B-D198-2F4F3B760359}"/>
              </a:ext>
            </a:extLst>
          </p:cNvPr>
          <p:cNvSpPr/>
          <p:nvPr/>
        </p:nvSpPr>
        <p:spPr>
          <a:xfrm>
            <a:off x="4192665" y="4998492"/>
            <a:ext cx="754685" cy="192632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Line 3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53" name="二等辺三角形 52">
            <a:extLst>
              <a:ext uri="{FF2B5EF4-FFF2-40B4-BE49-F238E27FC236}">
                <a16:creationId xmlns:a16="http://schemas.microsoft.com/office/drawing/2014/main" id="{A97EA6BB-E262-75B1-76A0-1C57C48FA4C6}"/>
              </a:ext>
            </a:extLst>
          </p:cNvPr>
          <p:cNvSpPr/>
          <p:nvPr/>
        </p:nvSpPr>
        <p:spPr>
          <a:xfrm flipV="1">
            <a:off x="2483180" y="4969638"/>
            <a:ext cx="1318260" cy="212187"/>
          </a:xfrm>
          <a:prstGeom prst="triangle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57" name="グラフィックス 56" descr="ユーザー">
            <a:extLst>
              <a:ext uri="{FF2B5EF4-FFF2-40B4-BE49-F238E27FC236}">
                <a16:creationId xmlns:a16="http://schemas.microsoft.com/office/drawing/2014/main" id="{BF174D2E-E7ED-C581-AA5A-E291DF691B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4387" y="5306820"/>
            <a:ext cx="586740" cy="586740"/>
          </a:xfrm>
          <a:prstGeom prst="rect">
            <a:avLst/>
          </a:prstGeom>
        </p:spPr>
      </p:pic>
      <p:graphicFrame>
        <p:nvGraphicFramePr>
          <p:cNvPr id="68" name="表 9">
            <a:extLst>
              <a:ext uri="{FF2B5EF4-FFF2-40B4-BE49-F238E27FC236}">
                <a16:creationId xmlns:a16="http://schemas.microsoft.com/office/drawing/2014/main" id="{9F2A73F5-0F4C-F16A-F8DC-3B351E52FEAF}"/>
              </a:ext>
            </a:extLst>
          </p:cNvPr>
          <p:cNvGraphicFramePr>
            <a:graphicFrameLocks noGrp="1"/>
          </p:cNvGraphicFramePr>
          <p:nvPr/>
        </p:nvGraphicFramePr>
        <p:xfrm>
          <a:off x="2394915" y="5335616"/>
          <a:ext cx="500221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Model A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30/30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Line1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#1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441D0B25-CF81-7883-BCBB-9895AF3E735D}"/>
              </a:ext>
            </a:extLst>
          </p:cNvPr>
          <p:cNvSpPr txBox="1"/>
          <p:nvPr/>
        </p:nvSpPr>
        <p:spPr>
          <a:xfrm>
            <a:off x="1715531" y="5824865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A</a:t>
            </a:r>
          </a:p>
        </p:txBody>
      </p:sp>
      <p:pic>
        <p:nvPicPr>
          <p:cNvPr id="70" name="グラフィックス 69" descr="ユーザー">
            <a:extLst>
              <a:ext uri="{FF2B5EF4-FFF2-40B4-BE49-F238E27FC236}">
                <a16:creationId xmlns:a16="http://schemas.microsoft.com/office/drawing/2014/main" id="{0D70B7B1-7864-4D02-8D86-62A2697C29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50117" y="5314440"/>
            <a:ext cx="586740" cy="586740"/>
          </a:xfrm>
          <a:prstGeom prst="rect">
            <a:avLst/>
          </a:prstGeom>
        </p:spPr>
      </p:pic>
      <p:graphicFrame>
        <p:nvGraphicFramePr>
          <p:cNvPr id="71" name="表 9">
            <a:extLst>
              <a:ext uri="{FF2B5EF4-FFF2-40B4-BE49-F238E27FC236}">
                <a16:creationId xmlns:a16="http://schemas.microsoft.com/office/drawing/2014/main" id="{942DE306-6BB9-B782-D5FB-CE54097802C7}"/>
              </a:ext>
            </a:extLst>
          </p:cNvPr>
          <p:cNvGraphicFramePr>
            <a:graphicFrameLocks noGrp="1"/>
          </p:cNvGraphicFramePr>
          <p:nvPr/>
        </p:nvGraphicFramePr>
        <p:xfrm>
          <a:off x="3570645" y="5343236"/>
          <a:ext cx="500221" cy="639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364B1FA7-DE9B-1810-DCED-B980BFD13EF6}"/>
              </a:ext>
            </a:extLst>
          </p:cNvPr>
          <p:cNvSpPr txBox="1"/>
          <p:nvPr/>
        </p:nvSpPr>
        <p:spPr>
          <a:xfrm>
            <a:off x="2895136" y="5838138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B</a:t>
            </a:r>
          </a:p>
        </p:txBody>
      </p:sp>
      <p:pic>
        <p:nvPicPr>
          <p:cNvPr id="73" name="グラフィックス 72" descr="ユーザー">
            <a:extLst>
              <a:ext uri="{FF2B5EF4-FFF2-40B4-BE49-F238E27FC236}">
                <a16:creationId xmlns:a16="http://schemas.microsoft.com/office/drawing/2014/main" id="{BB8AA100-FF9D-1992-6683-9BB7AB70B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65564" y="5317388"/>
            <a:ext cx="586740" cy="586740"/>
          </a:xfrm>
          <a:prstGeom prst="rect">
            <a:avLst/>
          </a:prstGeom>
        </p:spPr>
      </p:pic>
      <p:graphicFrame>
        <p:nvGraphicFramePr>
          <p:cNvPr id="74" name="表 9">
            <a:extLst>
              <a:ext uri="{FF2B5EF4-FFF2-40B4-BE49-F238E27FC236}">
                <a16:creationId xmlns:a16="http://schemas.microsoft.com/office/drawing/2014/main" id="{CD9CDF17-1824-59F3-4368-801231C97139}"/>
              </a:ext>
            </a:extLst>
          </p:cNvPr>
          <p:cNvGraphicFramePr>
            <a:graphicFrameLocks noGrp="1"/>
          </p:cNvGraphicFramePr>
          <p:nvPr/>
        </p:nvGraphicFramePr>
        <p:xfrm>
          <a:off x="4786092" y="5346184"/>
          <a:ext cx="500221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D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Line4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#4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7BAB1C07-68FF-4F15-E8C9-581015F21E74}"/>
              </a:ext>
            </a:extLst>
          </p:cNvPr>
          <p:cNvSpPr txBox="1"/>
          <p:nvPr/>
        </p:nvSpPr>
        <p:spPr>
          <a:xfrm>
            <a:off x="4110583" y="5841086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C</a:t>
            </a:r>
          </a:p>
        </p:txBody>
      </p:sp>
      <p:sp>
        <p:nvSpPr>
          <p:cNvPr id="77" name="正方形/長方形 76">
            <a:extLst>
              <a:ext uri="{FF2B5EF4-FFF2-40B4-BE49-F238E27FC236}">
                <a16:creationId xmlns:a16="http://schemas.microsoft.com/office/drawing/2014/main" id="{42B45961-1A63-5EB3-392F-E93BEE31530E}"/>
              </a:ext>
            </a:extLst>
          </p:cNvPr>
          <p:cNvSpPr/>
          <p:nvPr/>
        </p:nvSpPr>
        <p:spPr>
          <a:xfrm>
            <a:off x="431500" y="6979439"/>
            <a:ext cx="958826" cy="26161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After step3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78" name="正方形/長方形 77">
            <a:extLst>
              <a:ext uri="{FF2B5EF4-FFF2-40B4-BE49-F238E27FC236}">
                <a16:creationId xmlns:a16="http://schemas.microsoft.com/office/drawing/2014/main" id="{41F76706-6719-932E-00DE-DDB4EC07ADDC}"/>
              </a:ext>
            </a:extLst>
          </p:cNvPr>
          <p:cNvSpPr/>
          <p:nvPr/>
        </p:nvSpPr>
        <p:spPr>
          <a:xfrm>
            <a:off x="3461175" y="6458448"/>
            <a:ext cx="958826" cy="192632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Trigger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79" name="正方形/長方形 78">
            <a:extLst>
              <a:ext uri="{FF2B5EF4-FFF2-40B4-BE49-F238E27FC236}">
                <a16:creationId xmlns:a16="http://schemas.microsoft.com/office/drawing/2014/main" id="{85734CE6-1B7A-C606-6BD3-C8BA6845E409}"/>
              </a:ext>
            </a:extLst>
          </p:cNvPr>
          <p:cNvSpPr/>
          <p:nvPr/>
        </p:nvSpPr>
        <p:spPr>
          <a:xfrm>
            <a:off x="4190698" y="6458448"/>
            <a:ext cx="754685" cy="192632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Line 3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80" name="二等辺三角形 79">
            <a:extLst>
              <a:ext uri="{FF2B5EF4-FFF2-40B4-BE49-F238E27FC236}">
                <a16:creationId xmlns:a16="http://schemas.microsoft.com/office/drawing/2014/main" id="{300987B4-3C7D-2F10-7D5B-1F7B2A19B287}"/>
              </a:ext>
            </a:extLst>
          </p:cNvPr>
          <p:cNvSpPr/>
          <p:nvPr/>
        </p:nvSpPr>
        <p:spPr>
          <a:xfrm flipV="1">
            <a:off x="2481213" y="6429594"/>
            <a:ext cx="1318260" cy="212187"/>
          </a:xfrm>
          <a:prstGeom prst="triangle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81" name="グラフィックス 80" descr="ユーザー">
            <a:extLst>
              <a:ext uri="{FF2B5EF4-FFF2-40B4-BE49-F238E27FC236}">
                <a16:creationId xmlns:a16="http://schemas.microsoft.com/office/drawing/2014/main" id="{8B1DF887-D217-22AC-F01E-6754670379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2420" y="6766776"/>
            <a:ext cx="586740" cy="586740"/>
          </a:xfrm>
          <a:prstGeom prst="rect">
            <a:avLst/>
          </a:prstGeom>
        </p:spPr>
      </p:pic>
      <p:graphicFrame>
        <p:nvGraphicFramePr>
          <p:cNvPr id="82" name="表 9">
            <a:extLst>
              <a:ext uri="{FF2B5EF4-FFF2-40B4-BE49-F238E27FC236}">
                <a16:creationId xmlns:a16="http://schemas.microsoft.com/office/drawing/2014/main" id="{C26D0529-2DA2-8F8D-622A-E53B2F359A1E}"/>
              </a:ext>
            </a:extLst>
          </p:cNvPr>
          <p:cNvGraphicFramePr>
            <a:graphicFrameLocks noGrp="1"/>
          </p:cNvGraphicFramePr>
          <p:nvPr/>
        </p:nvGraphicFramePr>
        <p:xfrm>
          <a:off x="2392948" y="6795572"/>
          <a:ext cx="500221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Model A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30/30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Line1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#1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83" name="テキスト ボックス 82">
            <a:extLst>
              <a:ext uri="{FF2B5EF4-FFF2-40B4-BE49-F238E27FC236}">
                <a16:creationId xmlns:a16="http://schemas.microsoft.com/office/drawing/2014/main" id="{B4351392-A834-0B76-9F2F-DE9B685A0EAC}"/>
              </a:ext>
            </a:extLst>
          </p:cNvPr>
          <p:cNvSpPr txBox="1"/>
          <p:nvPr/>
        </p:nvSpPr>
        <p:spPr>
          <a:xfrm>
            <a:off x="1713564" y="7284821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A</a:t>
            </a:r>
          </a:p>
        </p:txBody>
      </p:sp>
      <p:pic>
        <p:nvPicPr>
          <p:cNvPr id="84" name="グラフィックス 83" descr="ユーザー">
            <a:extLst>
              <a:ext uri="{FF2B5EF4-FFF2-40B4-BE49-F238E27FC236}">
                <a16:creationId xmlns:a16="http://schemas.microsoft.com/office/drawing/2014/main" id="{70FF6BED-B2DC-951F-233E-21C7D54A9C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48150" y="6774396"/>
            <a:ext cx="586740" cy="586740"/>
          </a:xfrm>
          <a:prstGeom prst="rect">
            <a:avLst/>
          </a:prstGeom>
        </p:spPr>
      </p:pic>
      <p:graphicFrame>
        <p:nvGraphicFramePr>
          <p:cNvPr id="85" name="表 9">
            <a:extLst>
              <a:ext uri="{FF2B5EF4-FFF2-40B4-BE49-F238E27FC236}">
                <a16:creationId xmlns:a16="http://schemas.microsoft.com/office/drawing/2014/main" id="{FEC698F3-961C-6348-38F1-E23E2E2B5FD6}"/>
              </a:ext>
            </a:extLst>
          </p:cNvPr>
          <p:cNvGraphicFramePr>
            <a:graphicFrameLocks noGrp="1"/>
          </p:cNvGraphicFramePr>
          <p:nvPr/>
        </p:nvGraphicFramePr>
        <p:xfrm>
          <a:off x="3568678" y="6803192"/>
          <a:ext cx="500221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C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Line3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#3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86" name="テキスト ボックス 85">
            <a:extLst>
              <a:ext uri="{FF2B5EF4-FFF2-40B4-BE49-F238E27FC236}">
                <a16:creationId xmlns:a16="http://schemas.microsoft.com/office/drawing/2014/main" id="{77F6C4F8-D61B-2E49-50A1-DABA53B71857}"/>
              </a:ext>
            </a:extLst>
          </p:cNvPr>
          <p:cNvSpPr txBox="1"/>
          <p:nvPr/>
        </p:nvSpPr>
        <p:spPr>
          <a:xfrm>
            <a:off x="2893169" y="7298094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B</a:t>
            </a:r>
          </a:p>
        </p:txBody>
      </p:sp>
      <p:pic>
        <p:nvPicPr>
          <p:cNvPr id="87" name="グラフィックス 86" descr="ユーザー">
            <a:extLst>
              <a:ext uri="{FF2B5EF4-FFF2-40B4-BE49-F238E27FC236}">
                <a16:creationId xmlns:a16="http://schemas.microsoft.com/office/drawing/2014/main" id="{AE3225CA-A4B0-E6FF-19D9-D46065FE9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63597" y="6777344"/>
            <a:ext cx="586740" cy="586740"/>
          </a:xfrm>
          <a:prstGeom prst="rect">
            <a:avLst/>
          </a:prstGeom>
        </p:spPr>
      </p:pic>
      <p:graphicFrame>
        <p:nvGraphicFramePr>
          <p:cNvPr id="88" name="表 9">
            <a:extLst>
              <a:ext uri="{FF2B5EF4-FFF2-40B4-BE49-F238E27FC236}">
                <a16:creationId xmlns:a16="http://schemas.microsoft.com/office/drawing/2014/main" id="{C6E48F62-9490-5ADD-3B7D-AFF786EE17CA}"/>
              </a:ext>
            </a:extLst>
          </p:cNvPr>
          <p:cNvGraphicFramePr>
            <a:graphicFrameLocks noGrp="1"/>
          </p:cNvGraphicFramePr>
          <p:nvPr/>
        </p:nvGraphicFramePr>
        <p:xfrm>
          <a:off x="4784125" y="6806140"/>
          <a:ext cx="500221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D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Line4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#4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89" name="テキスト ボックス 88">
            <a:extLst>
              <a:ext uri="{FF2B5EF4-FFF2-40B4-BE49-F238E27FC236}">
                <a16:creationId xmlns:a16="http://schemas.microsoft.com/office/drawing/2014/main" id="{9A20F3D9-563B-4E9C-5E7F-D26A27DEADFD}"/>
              </a:ext>
            </a:extLst>
          </p:cNvPr>
          <p:cNvSpPr txBox="1"/>
          <p:nvPr/>
        </p:nvSpPr>
        <p:spPr>
          <a:xfrm>
            <a:off x="4108616" y="7301042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C</a:t>
            </a:r>
          </a:p>
        </p:txBody>
      </p:sp>
      <p:sp>
        <p:nvSpPr>
          <p:cNvPr id="4" name="二等辺三角形 3">
            <a:extLst>
              <a:ext uri="{FF2B5EF4-FFF2-40B4-BE49-F238E27FC236}">
                <a16:creationId xmlns:a16="http://schemas.microsoft.com/office/drawing/2014/main" id="{7507E604-981B-6975-F530-BB1BBD347248}"/>
              </a:ext>
            </a:extLst>
          </p:cNvPr>
          <p:cNvSpPr/>
          <p:nvPr/>
        </p:nvSpPr>
        <p:spPr>
          <a:xfrm>
            <a:off x="5922703" y="1123027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6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4070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17180B30-499B-6945-4DE1-1ED81D962704}"/>
              </a:ext>
            </a:extLst>
          </p:cNvPr>
          <p:cNvCxnSpPr>
            <a:cxnSpLocks/>
            <a:stCxn id="4" idx="3"/>
            <a:endCxn id="35" idx="0"/>
          </p:cNvCxnSpPr>
          <p:nvPr/>
        </p:nvCxnSpPr>
        <p:spPr>
          <a:xfrm flipH="1">
            <a:off x="2965270" y="4405225"/>
            <a:ext cx="9974" cy="713402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BB3865C1-75B2-4279-A206-D537FC580716}"/>
              </a:ext>
            </a:extLst>
          </p:cNvPr>
          <p:cNvSpPr/>
          <p:nvPr/>
        </p:nvSpPr>
        <p:spPr>
          <a:xfrm>
            <a:off x="532220" y="3154808"/>
            <a:ext cx="3930856" cy="13942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3CF2B628-9335-4B00-B73B-9012A52144F2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2. Overall configuration diagram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7A7E3F70-2A0C-4693-B7A3-2F0C925AAAE7}"/>
              </a:ext>
            </a:extLst>
          </p:cNvPr>
          <p:cNvSpPr/>
          <p:nvPr/>
        </p:nvSpPr>
        <p:spPr>
          <a:xfrm>
            <a:off x="406400" y="1092830"/>
            <a:ext cx="6117062" cy="808856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4" name="フローチャート: 磁気ディスク 3">
            <a:extLst>
              <a:ext uri="{FF2B5EF4-FFF2-40B4-BE49-F238E27FC236}">
                <a16:creationId xmlns:a16="http://schemas.microsoft.com/office/drawing/2014/main" id="{B513C674-2760-4A3F-A0A8-3E4F9C7D53DC}"/>
              </a:ext>
            </a:extLst>
          </p:cNvPr>
          <p:cNvSpPr/>
          <p:nvPr/>
        </p:nvSpPr>
        <p:spPr>
          <a:xfrm>
            <a:off x="2479944" y="3562098"/>
            <a:ext cx="990600" cy="843127"/>
          </a:xfrm>
          <a:prstGeom prst="flowChartMagneticDisk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Pegasus</a:t>
            </a:r>
          </a:p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server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28BC77B6-A72F-423E-BE2E-9A22B6F717F6}"/>
              </a:ext>
            </a:extLst>
          </p:cNvPr>
          <p:cNvSpPr/>
          <p:nvPr/>
        </p:nvSpPr>
        <p:spPr>
          <a:xfrm>
            <a:off x="4646478" y="6280705"/>
            <a:ext cx="815340" cy="329381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rgbClr val="FF0000"/>
                </a:solidFill>
              </a:rPr>
              <a:t>Smart watch #1</a:t>
            </a:r>
            <a:endParaRPr kumimoji="1" lang="ja-JP" altLang="en-US" sz="800" b="1" dirty="0">
              <a:solidFill>
                <a:srgbClr val="FF0000"/>
              </a:solidFill>
            </a:endParaRPr>
          </a:p>
        </p:txBody>
      </p:sp>
      <p:sp>
        <p:nvSpPr>
          <p:cNvPr id="69" name="正方形/長方形 68">
            <a:extLst>
              <a:ext uri="{FF2B5EF4-FFF2-40B4-BE49-F238E27FC236}">
                <a16:creationId xmlns:a16="http://schemas.microsoft.com/office/drawing/2014/main" id="{7EAA3B7F-1988-4A22-AC06-70D6469DB04E}"/>
              </a:ext>
            </a:extLst>
          </p:cNvPr>
          <p:cNvSpPr/>
          <p:nvPr/>
        </p:nvSpPr>
        <p:spPr>
          <a:xfrm>
            <a:off x="532220" y="4600650"/>
            <a:ext cx="5854292" cy="447413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cxnSp>
        <p:nvCxnSpPr>
          <p:cNvPr id="62" name="直線矢印コネクタ 61">
            <a:extLst>
              <a:ext uri="{FF2B5EF4-FFF2-40B4-BE49-F238E27FC236}">
                <a16:creationId xmlns:a16="http://schemas.microsoft.com/office/drawing/2014/main" id="{F8358342-E7F9-4476-B44A-7F5B2CCC3605}"/>
              </a:ext>
            </a:extLst>
          </p:cNvPr>
          <p:cNvCxnSpPr>
            <a:cxnSpLocks/>
          </p:cNvCxnSpPr>
          <p:nvPr/>
        </p:nvCxnSpPr>
        <p:spPr>
          <a:xfrm>
            <a:off x="4760643" y="3516996"/>
            <a:ext cx="258081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AA99CF50-377A-48F3-A242-54CAD267ABCB}"/>
              </a:ext>
            </a:extLst>
          </p:cNvPr>
          <p:cNvCxnSpPr>
            <a:cxnSpLocks/>
          </p:cNvCxnSpPr>
          <p:nvPr/>
        </p:nvCxnSpPr>
        <p:spPr>
          <a:xfrm>
            <a:off x="4775512" y="3842259"/>
            <a:ext cx="249107" cy="0"/>
          </a:xfrm>
          <a:prstGeom prst="line">
            <a:avLst/>
          </a:prstGeom>
          <a:ln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テキスト ボックス 76">
            <a:extLst>
              <a:ext uri="{FF2B5EF4-FFF2-40B4-BE49-F238E27FC236}">
                <a16:creationId xmlns:a16="http://schemas.microsoft.com/office/drawing/2014/main" id="{46821916-99FF-47CA-96A6-72D38CFACAF7}"/>
              </a:ext>
            </a:extLst>
          </p:cNvPr>
          <p:cNvSpPr txBox="1"/>
          <p:nvPr/>
        </p:nvSpPr>
        <p:spPr>
          <a:xfrm>
            <a:off x="5080096" y="3406728"/>
            <a:ext cx="10111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/>
              <a:t>Lan cable</a:t>
            </a:r>
          </a:p>
        </p:txBody>
      </p:sp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id="{1470DFBE-6680-4515-9C31-AF052AA50A8B}"/>
              </a:ext>
            </a:extLst>
          </p:cNvPr>
          <p:cNvSpPr txBox="1"/>
          <p:nvPr/>
        </p:nvSpPr>
        <p:spPr>
          <a:xfrm>
            <a:off x="5080096" y="3753154"/>
            <a:ext cx="10111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/>
              <a:t>Wi-Fi</a:t>
            </a: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CF77E42F-C721-4F63-B6DD-CA1CBD40FBE5}"/>
              </a:ext>
            </a:extLst>
          </p:cNvPr>
          <p:cNvSpPr/>
          <p:nvPr/>
        </p:nvSpPr>
        <p:spPr>
          <a:xfrm>
            <a:off x="4582454" y="3168506"/>
            <a:ext cx="1794330" cy="138059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9D412604-00FB-4ED8-BC2C-44CEFDAA2989}"/>
              </a:ext>
            </a:extLst>
          </p:cNvPr>
          <p:cNvSpPr txBox="1"/>
          <p:nvPr/>
        </p:nvSpPr>
        <p:spPr>
          <a:xfrm>
            <a:off x="406400" y="831220"/>
            <a:ext cx="6117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00" dirty="0"/>
              <a:t>Network diagram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102" name="正方形/長方形 101">
            <a:extLst>
              <a:ext uri="{FF2B5EF4-FFF2-40B4-BE49-F238E27FC236}">
                <a16:creationId xmlns:a16="http://schemas.microsoft.com/office/drawing/2014/main" id="{EA69A683-EDE4-4BE6-A244-F2C4EA44C94C}"/>
              </a:ext>
            </a:extLst>
          </p:cNvPr>
          <p:cNvSpPr/>
          <p:nvPr/>
        </p:nvSpPr>
        <p:spPr>
          <a:xfrm>
            <a:off x="2206967" y="3210027"/>
            <a:ext cx="1790169" cy="25116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dirty="0" err="1">
                <a:solidFill>
                  <a:schemeClr val="tx1"/>
                </a:solidFill>
              </a:rPr>
              <a:t>DNPH</a:t>
            </a:r>
            <a:r>
              <a:rPr kumimoji="1" lang="en-US" altLang="ja-JP" sz="1000" dirty="0">
                <a:solidFill>
                  <a:schemeClr val="tx1"/>
                </a:solidFill>
              </a:rPr>
              <a:t> office</a:t>
            </a:r>
          </a:p>
        </p:txBody>
      </p:sp>
      <p:sp>
        <p:nvSpPr>
          <p:cNvPr id="103" name="正方形/長方形 102">
            <a:extLst>
              <a:ext uri="{FF2B5EF4-FFF2-40B4-BE49-F238E27FC236}">
                <a16:creationId xmlns:a16="http://schemas.microsoft.com/office/drawing/2014/main" id="{AAC3B509-7E5E-4961-852F-BE339887FC36}"/>
              </a:ext>
            </a:extLst>
          </p:cNvPr>
          <p:cNvSpPr/>
          <p:nvPr/>
        </p:nvSpPr>
        <p:spPr>
          <a:xfrm>
            <a:off x="2256737" y="8771929"/>
            <a:ext cx="1790169" cy="25116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00" dirty="0" err="1">
                <a:solidFill>
                  <a:schemeClr val="tx1"/>
                </a:solidFill>
              </a:rPr>
              <a:t>DNPH</a:t>
            </a:r>
            <a:r>
              <a:rPr kumimoji="1" lang="en-US" altLang="ja-JP" sz="1000" dirty="0">
                <a:solidFill>
                  <a:schemeClr val="tx1"/>
                </a:solidFill>
              </a:rPr>
              <a:t> Factory</a:t>
            </a:r>
            <a:endParaRPr kumimoji="1" lang="ja-JP" altLang="en-US" sz="1000" dirty="0">
              <a:solidFill>
                <a:schemeClr val="tx1"/>
              </a:solidFill>
            </a:endParaRPr>
          </a:p>
        </p:txBody>
      </p:sp>
      <p:sp>
        <p:nvSpPr>
          <p:cNvPr id="37" name="フローチャート: 磁気ディスク 36">
            <a:extLst>
              <a:ext uri="{FF2B5EF4-FFF2-40B4-BE49-F238E27FC236}">
                <a16:creationId xmlns:a16="http://schemas.microsoft.com/office/drawing/2014/main" id="{739A4C3C-E776-4EFA-A5B7-390EE902F08B}"/>
              </a:ext>
            </a:extLst>
          </p:cNvPr>
          <p:cNvSpPr/>
          <p:nvPr/>
        </p:nvSpPr>
        <p:spPr>
          <a:xfrm>
            <a:off x="929456" y="3562239"/>
            <a:ext cx="990600" cy="843127"/>
          </a:xfrm>
          <a:prstGeom prst="flowChartMagneticDisk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 err="1">
                <a:solidFill>
                  <a:schemeClr val="tx1"/>
                </a:solidFill>
              </a:rPr>
              <a:t>KDDI</a:t>
            </a:r>
            <a:r>
              <a:rPr kumimoji="1" lang="en-US" altLang="ja-JP" sz="800" b="1" dirty="0">
                <a:solidFill>
                  <a:schemeClr val="tx1"/>
                </a:solidFill>
              </a:rPr>
              <a:t> server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F12C8B23-09AF-4DBD-82A9-3B9D2223ACEA}"/>
              </a:ext>
            </a:extLst>
          </p:cNvPr>
          <p:cNvCxnSpPr>
            <a:cxnSpLocks/>
            <a:stCxn id="37" idx="4"/>
            <a:endCxn id="4" idx="2"/>
          </p:cNvCxnSpPr>
          <p:nvPr/>
        </p:nvCxnSpPr>
        <p:spPr>
          <a:xfrm flipV="1">
            <a:off x="1920056" y="3983662"/>
            <a:ext cx="559888" cy="141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正方形/長方形 84">
            <a:extLst>
              <a:ext uri="{FF2B5EF4-FFF2-40B4-BE49-F238E27FC236}">
                <a16:creationId xmlns:a16="http://schemas.microsoft.com/office/drawing/2014/main" id="{BAE6847F-5925-41C2-A43E-A15A935D0CA7}"/>
              </a:ext>
            </a:extLst>
          </p:cNvPr>
          <p:cNvSpPr/>
          <p:nvPr/>
        </p:nvSpPr>
        <p:spPr>
          <a:xfrm>
            <a:off x="2886880" y="6280481"/>
            <a:ext cx="815340" cy="329380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rgbClr val="FF0000"/>
                </a:solidFill>
              </a:rPr>
              <a:t>Display driver#1</a:t>
            </a:r>
            <a:endParaRPr kumimoji="1" lang="ja-JP" altLang="en-US" sz="800" b="1" dirty="0">
              <a:solidFill>
                <a:srgbClr val="FF0000"/>
              </a:solidFill>
            </a:endParaRPr>
          </a:p>
        </p:txBody>
      </p:sp>
      <p:graphicFrame>
        <p:nvGraphicFramePr>
          <p:cNvPr id="124" name="オブジェクト 123">
            <a:extLst>
              <a:ext uri="{FF2B5EF4-FFF2-40B4-BE49-F238E27FC236}">
                <a16:creationId xmlns:a16="http://schemas.microsoft.com/office/drawing/2014/main" id="{D596B5E9-BC36-4563-A99F-113F002041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9902902"/>
              </p:ext>
            </p:extLst>
          </p:nvPr>
        </p:nvGraphicFramePr>
        <p:xfrm>
          <a:off x="532220" y="1188215"/>
          <a:ext cx="5901871" cy="183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5448161" imgH="1836512" progId="Excel.Sheet.12">
                  <p:embed/>
                </p:oleObj>
              </mc:Choice>
              <mc:Fallback>
                <p:oleObj name="Worksheet" r:id="rId2" imgW="5448161" imgH="183651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32220" y="1188215"/>
                        <a:ext cx="5901871" cy="1836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0" name="正方形/長方形 129">
            <a:extLst>
              <a:ext uri="{FF2B5EF4-FFF2-40B4-BE49-F238E27FC236}">
                <a16:creationId xmlns:a16="http://schemas.microsoft.com/office/drawing/2014/main" id="{C23A4901-91DF-4895-BCEE-15353B8D514C}"/>
              </a:ext>
            </a:extLst>
          </p:cNvPr>
          <p:cNvSpPr/>
          <p:nvPr/>
        </p:nvSpPr>
        <p:spPr>
          <a:xfrm>
            <a:off x="2567126" y="4704783"/>
            <a:ext cx="815340" cy="32938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Switching hub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F75DCCF1-D6E7-AFC0-4672-4058EE3DF591}"/>
              </a:ext>
            </a:extLst>
          </p:cNvPr>
          <p:cNvSpPr/>
          <p:nvPr/>
        </p:nvSpPr>
        <p:spPr>
          <a:xfrm>
            <a:off x="3620436" y="3820821"/>
            <a:ext cx="815340" cy="32938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Client pc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3237305F-4599-865F-3A8B-3963955918D2}"/>
              </a:ext>
            </a:extLst>
          </p:cNvPr>
          <p:cNvCxnSpPr>
            <a:cxnSpLocks/>
            <a:stCxn id="4" idx="4"/>
            <a:endCxn id="31" idx="1"/>
          </p:cNvCxnSpPr>
          <p:nvPr/>
        </p:nvCxnSpPr>
        <p:spPr>
          <a:xfrm>
            <a:off x="3470544" y="3983662"/>
            <a:ext cx="149892" cy="1849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CA64B018-350E-9599-A3F6-23FAB639A755}"/>
              </a:ext>
            </a:extLst>
          </p:cNvPr>
          <p:cNvSpPr/>
          <p:nvPr/>
        </p:nvSpPr>
        <p:spPr>
          <a:xfrm>
            <a:off x="2557600" y="5118627"/>
            <a:ext cx="815340" cy="32938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Access Point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D7465099-BEE7-F27B-787D-C04BD90F4620}"/>
              </a:ext>
            </a:extLst>
          </p:cNvPr>
          <p:cNvSpPr/>
          <p:nvPr/>
        </p:nvSpPr>
        <p:spPr>
          <a:xfrm>
            <a:off x="5508023" y="6280705"/>
            <a:ext cx="815340" cy="329381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rgbClr val="FF0000"/>
                </a:solidFill>
              </a:rPr>
              <a:t>Smart watch #50</a:t>
            </a:r>
            <a:endParaRPr kumimoji="1" lang="ja-JP" altLang="en-US" sz="800" b="1" dirty="0">
              <a:solidFill>
                <a:srgbClr val="FF0000"/>
              </a:solidFill>
            </a:endParaRPr>
          </a:p>
        </p:txBody>
      </p:sp>
      <p:sp>
        <p:nvSpPr>
          <p:cNvPr id="50" name="矢印: 右 49">
            <a:extLst>
              <a:ext uri="{FF2B5EF4-FFF2-40B4-BE49-F238E27FC236}">
                <a16:creationId xmlns:a16="http://schemas.microsoft.com/office/drawing/2014/main" id="{4A494E9B-CDBC-15C1-F527-9B1BD40C4457}"/>
              </a:ext>
            </a:extLst>
          </p:cNvPr>
          <p:cNvSpPr/>
          <p:nvPr/>
        </p:nvSpPr>
        <p:spPr>
          <a:xfrm>
            <a:off x="5424589" y="6407071"/>
            <a:ext cx="152753" cy="76200"/>
          </a:xfrm>
          <a:prstGeom prst="rightArrow">
            <a:avLst/>
          </a:prstGeom>
          <a:solidFill>
            <a:schemeClr val="bg1"/>
          </a:solidFill>
          <a:ln w="31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srgbClr val="FF0000"/>
              </a:solidFill>
            </a:endParaRPr>
          </a:p>
        </p:txBody>
      </p:sp>
      <p:cxnSp>
        <p:nvCxnSpPr>
          <p:cNvPr id="72" name="コネクタ: カギ線 71">
            <a:extLst>
              <a:ext uri="{FF2B5EF4-FFF2-40B4-BE49-F238E27FC236}">
                <a16:creationId xmlns:a16="http://schemas.microsoft.com/office/drawing/2014/main" id="{BFBF84B8-8113-6660-C08B-08882EE9745E}"/>
              </a:ext>
            </a:extLst>
          </p:cNvPr>
          <p:cNvCxnSpPr>
            <a:cxnSpLocks/>
            <a:stCxn id="85" idx="0"/>
            <a:endCxn id="35" idx="2"/>
          </p:cNvCxnSpPr>
          <p:nvPr/>
        </p:nvCxnSpPr>
        <p:spPr>
          <a:xfrm rot="16200000" flipV="1">
            <a:off x="2713673" y="5699604"/>
            <a:ext cx="832474" cy="329280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コネクタ: カギ線 78">
            <a:extLst>
              <a:ext uri="{FF2B5EF4-FFF2-40B4-BE49-F238E27FC236}">
                <a16:creationId xmlns:a16="http://schemas.microsoft.com/office/drawing/2014/main" id="{6DCF896D-D58E-C353-6642-D428FAB6D676}"/>
              </a:ext>
            </a:extLst>
          </p:cNvPr>
          <p:cNvCxnSpPr>
            <a:cxnSpLocks/>
            <a:stCxn id="36" idx="0"/>
            <a:endCxn id="35" idx="2"/>
          </p:cNvCxnSpPr>
          <p:nvPr/>
        </p:nvCxnSpPr>
        <p:spPr>
          <a:xfrm rot="16200000" flipV="1">
            <a:off x="3593360" y="4819917"/>
            <a:ext cx="832698" cy="2088878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コネクタ: カギ線 88">
            <a:extLst>
              <a:ext uri="{FF2B5EF4-FFF2-40B4-BE49-F238E27FC236}">
                <a16:creationId xmlns:a16="http://schemas.microsoft.com/office/drawing/2014/main" id="{3B12C265-7A65-025C-C02F-68EAA70086D3}"/>
              </a:ext>
            </a:extLst>
          </p:cNvPr>
          <p:cNvCxnSpPr>
            <a:cxnSpLocks/>
            <a:stCxn id="45" idx="0"/>
            <a:endCxn id="35" idx="2"/>
          </p:cNvCxnSpPr>
          <p:nvPr/>
        </p:nvCxnSpPr>
        <p:spPr>
          <a:xfrm rot="16200000" flipV="1">
            <a:off x="4024133" y="4389144"/>
            <a:ext cx="832698" cy="2950423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402B022-2B90-5ED7-BE3B-A816DA7E7C87}"/>
              </a:ext>
            </a:extLst>
          </p:cNvPr>
          <p:cNvSpPr/>
          <p:nvPr/>
        </p:nvSpPr>
        <p:spPr>
          <a:xfrm>
            <a:off x="3719222" y="6280481"/>
            <a:ext cx="815340" cy="329380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rgbClr val="FF0000"/>
                </a:solidFill>
              </a:rPr>
              <a:t>Display driver#2</a:t>
            </a:r>
            <a:endParaRPr kumimoji="1" lang="ja-JP" altLang="en-US" sz="800" b="1" dirty="0">
              <a:solidFill>
                <a:srgbClr val="FF0000"/>
              </a:solidFill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E09BB39-1024-2BD5-ABF6-0580B8B77B9A}"/>
              </a:ext>
            </a:extLst>
          </p:cNvPr>
          <p:cNvSpPr/>
          <p:nvPr/>
        </p:nvSpPr>
        <p:spPr>
          <a:xfrm>
            <a:off x="2884550" y="6641425"/>
            <a:ext cx="815340" cy="329380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rgbClr val="FF0000"/>
                </a:solidFill>
              </a:rPr>
              <a:t>Display #1</a:t>
            </a:r>
            <a:endParaRPr kumimoji="1" lang="ja-JP" altLang="en-US" sz="800" b="1" dirty="0">
              <a:solidFill>
                <a:srgbClr val="FF0000"/>
              </a:solidFill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BE298EB-8F37-AE97-5C4E-9F4AB2DB0726}"/>
              </a:ext>
            </a:extLst>
          </p:cNvPr>
          <p:cNvSpPr/>
          <p:nvPr/>
        </p:nvSpPr>
        <p:spPr>
          <a:xfrm>
            <a:off x="3716892" y="6641425"/>
            <a:ext cx="815340" cy="329380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rgbClr val="FF0000"/>
                </a:solidFill>
              </a:rPr>
              <a:t>Display #2</a:t>
            </a:r>
            <a:endParaRPr kumimoji="1" lang="ja-JP" altLang="en-US" sz="800" b="1" dirty="0">
              <a:solidFill>
                <a:srgbClr val="FF0000"/>
              </a:solidFill>
            </a:endParaRPr>
          </a:p>
        </p:txBody>
      </p:sp>
      <p:cxnSp>
        <p:nvCxnSpPr>
          <p:cNvPr id="10" name="コネクタ: カギ線 9">
            <a:extLst>
              <a:ext uri="{FF2B5EF4-FFF2-40B4-BE49-F238E27FC236}">
                <a16:creationId xmlns:a16="http://schemas.microsoft.com/office/drawing/2014/main" id="{891C07DC-FDFB-449A-37CF-E97AE5E31E6F}"/>
              </a:ext>
            </a:extLst>
          </p:cNvPr>
          <p:cNvCxnSpPr>
            <a:cxnSpLocks/>
            <a:stCxn id="2" idx="0"/>
            <a:endCxn id="35" idx="2"/>
          </p:cNvCxnSpPr>
          <p:nvPr/>
        </p:nvCxnSpPr>
        <p:spPr>
          <a:xfrm rot="16200000" flipV="1">
            <a:off x="3129844" y="5283433"/>
            <a:ext cx="832474" cy="1161622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E929976-74E1-0AC4-91A2-C123F7F217B3}"/>
              </a:ext>
            </a:extLst>
          </p:cNvPr>
          <p:cNvSpPr/>
          <p:nvPr/>
        </p:nvSpPr>
        <p:spPr>
          <a:xfrm>
            <a:off x="1006926" y="6279804"/>
            <a:ext cx="815340" cy="32938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PLC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E275D018-BC34-FF6A-1D96-9D2F35AFFD75}"/>
              </a:ext>
            </a:extLst>
          </p:cNvPr>
          <p:cNvSpPr/>
          <p:nvPr/>
        </p:nvSpPr>
        <p:spPr>
          <a:xfrm>
            <a:off x="1007560" y="5117950"/>
            <a:ext cx="815340" cy="32938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Access Point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AA623964-C671-00FF-13C7-D78A68513F5C}"/>
              </a:ext>
            </a:extLst>
          </p:cNvPr>
          <p:cNvCxnSpPr>
            <a:cxnSpLocks/>
            <a:stCxn id="37" idx="3"/>
            <a:endCxn id="16" idx="0"/>
          </p:cNvCxnSpPr>
          <p:nvPr/>
        </p:nvCxnSpPr>
        <p:spPr>
          <a:xfrm flipH="1">
            <a:off x="1415230" y="4405366"/>
            <a:ext cx="9526" cy="712584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76E830C7-C493-FACD-0A67-F3421ECBA26C}"/>
              </a:ext>
            </a:extLst>
          </p:cNvPr>
          <p:cNvSpPr/>
          <p:nvPr/>
        </p:nvSpPr>
        <p:spPr>
          <a:xfrm>
            <a:off x="1017086" y="4704106"/>
            <a:ext cx="815340" cy="32938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Switching hub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6FCAD244-9A75-78DD-7104-06C99079170F}"/>
              </a:ext>
            </a:extLst>
          </p:cNvPr>
          <p:cNvCxnSpPr>
            <a:cxnSpLocks/>
            <a:stCxn id="16" idx="2"/>
            <a:endCxn id="14" idx="0"/>
          </p:cNvCxnSpPr>
          <p:nvPr/>
        </p:nvCxnSpPr>
        <p:spPr>
          <a:xfrm flipH="1">
            <a:off x="1414596" y="5447330"/>
            <a:ext cx="634" cy="832474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1A9129D2-6740-444E-23EF-B8700C724E91}"/>
              </a:ext>
            </a:extLst>
          </p:cNvPr>
          <p:cNvSpPr/>
          <p:nvPr/>
        </p:nvSpPr>
        <p:spPr>
          <a:xfrm>
            <a:off x="1006488" y="7183222"/>
            <a:ext cx="815340" cy="32938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Various sensors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CC7B79FE-0E60-2926-85DC-7252D491FB57}"/>
              </a:ext>
            </a:extLst>
          </p:cNvPr>
          <p:cNvCxnSpPr>
            <a:cxnSpLocks/>
            <a:stCxn id="14" idx="2"/>
            <a:endCxn id="28" idx="0"/>
          </p:cNvCxnSpPr>
          <p:nvPr/>
        </p:nvCxnSpPr>
        <p:spPr>
          <a:xfrm flipH="1">
            <a:off x="1414158" y="6609184"/>
            <a:ext cx="438" cy="574038"/>
          </a:xfrm>
          <a:prstGeom prst="line">
            <a:avLst/>
          </a:prstGeom>
          <a:ln w="6350" cmpd="sng">
            <a:solidFill>
              <a:schemeClr val="tx1"/>
            </a:solidFill>
            <a:prstDash val="lgDash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B094FE27-9B64-A77D-591C-FC067C6B5A8A}"/>
              </a:ext>
            </a:extLst>
          </p:cNvPr>
          <p:cNvCxnSpPr>
            <a:cxnSpLocks/>
          </p:cNvCxnSpPr>
          <p:nvPr/>
        </p:nvCxnSpPr>
        <p:spPr>
          <a:xfrm flipV="1">
            <a:off x="4775512" y="4190510"/>
            <a:ext cx="253767" cy="3314"/>
          </a:xfrm>
          <a:prstGeom prst="line">
            <a:avLst/>
          </a:prstGeom>
          <a:ln w="6350" cmpd="sng">
            <a:solidFill>
              <a:schemeClr val="tx1"/>
            </a:solidFill>
            <a:prstDash val="lgDash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E3A7AED-EF0F-2FC8-D128-5D67233C1417}"/>
              </a:ext>
            </a:extLst>
          </p:cNvPr>
          <p:cNvSpPr txBox="1"/>
          <p:nvPr/>
        </p:nvSpPr>
        <p:spPr>
          <a:xfrm>
            <a:off x="5080096" y="4075576"/>
            <a:ext cx="10111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dirty="0"/>
              <a:t>I/O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DC75457-4EBA-BA44-8902-FCADCDE995CA}"/>
              </a:ext>
            </a:extLst>
          </p:cNvPr>
          <p:cNvSpPr/>
          <p:nvPr/>
        </p:nvSpPr>
        <p:spPr>
          <a:xfrm>
            <a:off x="934220" y="7945284"/>
            <a:ext cx="5212080" cy="516192"/>
          </a:xfrm>
          <a:prstGeom prst="rect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lvl="1" defTabSz="914400"/>
            <a:r>
              <a:rPr kumimoji="1" lang="en-US" altLang="ja-JP" sz="700" kern="0" dirty="0">
                <a:solidFill>
                  <a:srgbClr val="FF0000"/>
                </a:solidFill>
              </a:rPr>
              <a:t>Respond with a hardware list 52units of MAC addresses to DNPH by January 31, 2024.</a:t>
            </a:r>
            <a:endParaRPr kumimoji="1" lang="ja-JP" altLang="en-US" sz="700" kern="0" dirty="0">
              <a:solidFill>
                <a:srgbClr val="FF0000"/>
              </a:solidFill>
            </a:endParaRPr>
          </a:p>
        </p:txBody>
      </p:sp>
      <p:sp>
        <p:nvSpPr>
          <p:cNvPr id="12" name="二等辺三角形 11">
            <a:extLst>
              <a:ext uri="{FF2B5EF4-FFF2-40B4-BE49-F238E27FC236}">
                <a16:creationId xmlns:a16="http://schemas.microsoft.com/office/drawing/2014/main" id="{410B613C-CBE9-1196-F9A8-963A44BE7C6B}"/>
              </a:ext>
            </a:extLst>
          </p:cNvPr>
          <p:cNvSpPr/>
          <p:nvPr/>
        </p:nvSpPr>
        <p:spPr>
          <a:xfrm>
            <a:off x="5752966" y="8081650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3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20" name="グラフィックス 19" descr="情報">
            <a:extLst>
              <a:ext uri="{FF2B5EF4-FFF2-40B4-BE49-F238E27FC236}">
                <a16:creationId xmlns:a16="http://schemas.microsoft.com/office/drawing/2014/main" id="{70521983-75FB-8DD8-D933-82C6D257A1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6488" y="8029902"/>
            <a:ext cx="361302" cy="36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8870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87C080-616F-58E5-859F-093C3494FF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0E57298-4229-60FF-CC06-DFF7E4F16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60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5AF362F1-D3E0-96E0-54B7-8544D86573CF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3DA9F897-0852-BABC-31CF-7C19498D15D2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4-4. Priority determination</a:t>
            </a:r>
          </a:p>
          <a:p>
            <a:r>
              <a:rPr kumimoji="1" lang="en-US" altLang="ja-JP" sz="1100" b="1" dirty="0"/>
              <a:t>4-4-3. Shopper work instructions for FG phase#1</a:t>
            </a:r>
          </a:p>
        </p:txBody>
      </p:sp>
      <p:graphicFrame>
        <p:nvGraphicFramePr>
          <p:cNvPr id="2" name="表 9">
            <a:extLst>
              <a:ext uri="{FF2B5EF4-FFF2-40B4-BE49-F238E27FC236}">
                <a16:creationId xmlns:a16="http://schemas.microsoft.com/office/drawing/2014/main" id="{A7CC44DC-FAF8-BEC6-4256-EC13BCFAC693}"/>
              </a:ext>
            </a:extLst>
          </p:cNvPr>
          <p:cNvGraphicFramePr>
            <a:graphicFrameLocks noGrp="1"/>
          </p:cNvGraphicFramePr>
          <p:nvPr/>
        </p:nvGraphicFramePr>
        <p:xfrm>
          <a:off x="406399" y="1544839"/>
          <a:ext cx="6117062" cy="27010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0277">
                  <a:extLst>
                    <a:ext uri="{9D8B030D-6E8A-4147-A177-3AD203B41FA5}">
                      <a16:colId xmlns:a16="http://schemas.microsoft.com/office/drawing/2014/main" val="128430823"/>
                    </a:ext>
                  </a:extLst>
                </a:gridCol>
                <a:gridCol w="939718">
                  <a:extLst>
                    <a:ext uri="{9D8B030D-6E8A-4147-A177-3AD203B41FA5}">
                      <a16:colId xmlns:a16="http://schemas.microsoft.com/office/drawing/2014/main" val="495823371"/>
                    </a:ext>
                  </a:extLst>
                </a:gridCol>
                <a:gridCol w="1842130">
                  <a:extLst>
                    <a:ext uri="{9D8B030D-6E8A-4147-A177-3AD203B41FA5}">
                      <a16:colId xmlns:a16="http://schemas.microsoft.com/office/drawing/2014/main" val="3396607111"/>
                    </a:ext>
                  </a:extLst>
                </a:gridCol>
                <a:gridCol w="823913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  <a:gridCol w="2261024">
                  <a:extLst>
                    <a:ext uri="{9D8B030D-6E8A-4147-A177-3AD203B41FA5}">
                      <a16:colId xmlns:a16="http://schemas.microsoft.com/office/drawing/2014/main" val="4154017237"/>
                    </a:ext>
                  </a:extLst>
                </a:gridCol>
              </a:tblGrid>
              <a:tr h="450182">
                <a:tc>
                  <a:txBody>
                    <a:bodyPr/>
                    <a:lstStyle/>
                    <a:p>
                      <a:r>
                        <a:rPr kumimoji="1" lang="en-US" altLang="ja-JP" sz="700" b="0" dirty="0">
                          <a:latin typeface="Arial 本文"/>
                          <a:ea typeface="Meiryo UI" panose="020B0604030504040204" pitchFamily="50" charset="-128"/>
                        </a:rPr>
                        <a:t>#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b="0" dirty="0">
                          <a:latin typeface="Arial 本文"/>
                          <a:ea typeface="Meiryo UI" panose="020B0604030504040204" pitchFamily="50" charset="-128"/>
                        </a:rPr>
                        <a:t>Key item</a:t>
                      </a:r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b="0" dirty="0">
                          <a:latin typeface="Arial 本文"/>
                          <a:ea typeface="Meiryo UI" panose="020B0604030504040204" pitchFamily="50" charset="-128"/>
                        </a:rPr>
                        <a:t>Description</a:t>
                      </a:r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b="0" dirty="0">
                          <a:latin typeface="Arial 本文"/>
                          <a:ea typeface="Meiryo UI" panose="020B0604030504040204" pitchFamily="50" charset="-128"/>
                        </a:rPr>
                        <a:t>Judgement</a:t>
                      </a:r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b="0" dirty="0">
                          <a:latin typeface="Arial 本文"/>
                          <a:ea typeface="Meiryo UI" panose="020B0604030504040204" pitchFamily="50" charset="-128"/>
                        </a:rPr>
                        <a:t>Remark</a:t>
                      </a:r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9308372"/>
                  </a:ext>
                </a:extLst>
              </a:tr>
              <a:tr h="450182">
                <a:tc>
                  <a:txBody>
                    <a:bodyPr/>
                    <a:lstStyle/>
                    <a:p>
                      <a:r>
                        <a:rPr kumimoji="1" lang="en-US" altLang="ja-JP" sz="700" b="0" dirty="0">
                          <a:latin typeface="Arial 本文"/>
                          <a:ea typeface="Meiryo UI" panose="020B0604030504040204" pitchFamily="50" charset="-128"/>
                        </a:rPr>
                        <a:t>1</a:t>
                      </a:r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700" b="0" dirty="0">
                          <a:latin typeface="Arial 本文"/>
                          <a:ea typeface="Meiryo UI" panose="020B0604030504040204" pitchFamily="50" charset="-128"/>
                        </a:rPr>
                        <a:t>Production Line FG sensor data</a:t>
                      </a:r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Production Line FG sensor is ON</a:t>
                      </a:r>
                      <a:endParaRPr kumimoji="1" lang="ja-JP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b="0" dirty="0">
                          <a:latin typeface="Arial 本文"/>
                          <a:ea typeface="Meiryo UI" panose="020B0604030504040204" pitchFamily="50" charset="-128"/>
                        </a:rPr>
                        <a:t>Yes or No</a:t>
                      </a:r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  <a:tr h="4501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700" b="0" dirty="0">
                          <a:latin typeface="Arial 本文"/>
                          <a:ea typeface="Meiryo UI" panose="020B0604030504040204" pitchFamily="50" charset="-128"/>
                        </a:rPr>
                        <a:t>2</a:t>
                      </a:r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1948227"/>
                  </a:ext>
                </a:extLst>
              </a:tr>
              <a:tr h="450182">
                <a:tc>
                  <a:txBody>
                    <a:bodyPr/>
                    <a:lstStyle/>
                    <a:p>
                      <a:r>
                        <a:rPr kumimoji="1" lang="en-US" altLang="ja-JP" sz="700" b="0" dirty="0">
                          <a:latin typeface="Arial 本文"/>
                          <a:ea typeface="Meiryo UI" panose="020B0604030504040204" pitchFamily="50" charset="-128"/>
                        </a:rPr>
                        <a:t>3</a:t>
                      </a:r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4917242"/>
                  </a:ext>
                </a:extLst>
              </a:tr>
              <a:tr h="450182">
                <a:tc>
                  <a:txBody>
                    <a:bodyPr/>
                    <a:lstStyle/>
                    <a:p>
                      <a:r>
                        <a:rPr kumimoji="1" lang="en-US" altLang="ja-JP" sz="700" b="0" dirty="0">
                          <a:latin typeface="Arial 本文"/>
                          <a:ea typeface="Meiryo UI" panose="020B0604030504040204" pitchFamily="50" charset="-128"/>
                        </a:rPr>
                        <a:t>4</a:t>
                      </a:r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6549155"/>
                  </a:ext>
                </a:extLst>
              </a:tr>
              <a:tr h="450182">
                <a:tc>
                  <a:txBody>
                    <a:bodyPr/>
                    <a:lstStyle/>
                    <a:p>
                      <a:r>
                        <a:rPr kumimoji="1" lang="en-US" altLang="ja-JP" sz="700" b="0" dirty="0">
                          <a:latin typeface="Arial 本文"/>
                          <a:ea typeface="Meiryo UI" panose="020B0604030504040204" pitchFamily="50" charset="-128"/>
                        </a:rPr>
                        <a:t>5</a:t>
                      </a:r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4865686"/>
                  </a:ext>
                </a:extLst>
              </a:tr>
            </a:tbl>
          </a:graphicData>
        </a:graphic>
      </p:graphicFrame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78609D2-7994-0DA2-D489-7FF3F4A7877A}"/>
              </a:ext>
            </a:extLst>
          </p:cNvPr>
          <p:cNvSpPr txBox="1"/>
          <p:nvPr/>
        </p:nvSpPr>
        <p:spPr>
          <a:xfrm>
            <a:off x="370469" y="1275846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1. Various conditions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4848A48-2538-3845-BFD0-98694BCF44F3}"/>
              </a:ext>
            </a:extLst>
          </p:cNvPr>
          <p:cNvSpPr txBox="1"/>
          <p:nvPr/>
        </p:nvSpPr>
        <p:spPr>
          <a:xfrm>
            <a:off x="334539" y="4427595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2. Flow chart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70D186D6-98A6-E5D0-6373-0DD45D38FB2A}"/>
              </a:ext>
            </a:extLst>
          </p:cNvPr>
          <p:cNvSpPr/>
          <p:nvPr/>
        </p:nvSpPr>
        <p:spPr>
          <a:xfrm>
            <a:off x="1068683" y="6547379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Picking instruction for ST order with trigger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B6EAE84C-AB10-26C5-F474-F1FE570B7D32}"/>
              </a:ext>
            </a:extLst>
          </p:cNvPr>
          <p:cNvCxnSpPr>
            <a:cxnSpLocks/>
            <a:stCxn id="13" idx="4"/>
            <a:endCxn id="14" idx="0"/>
          </p:cNvCxnSpPr>
          <p:nvPr/>
        </p:nvCxnSpPr>
        <p:spPr>
          <a:xfrm flipH="1">
            <a:off x="1672302" y="5154593"/>
            <a:ext cx="1923" cy="108482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楕円 9">
            <a:extLst>
              <a:ext uri="{FF2B5EF4-FFF2-40B4-BE49-F238E27FC236}">
                <a16:creationId xmlns:a16="http://schemas.microsoft.com/office/drawing/2014/main" id="{F437DCDF-29B7-A0AB-A50E-A9DB3E693031}"/>
              </a:ext>
            </a:extLst>
          </p:cNvPr>
          <p:cNvSpPr/>
          <p:nvPr/>
        </p:nvSpPr>
        <p:spPr>
          <a:xfrm>
            <a:off x="1323706" y="9182963"/>
            <a:ext cx="701037" cy="293273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Finish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27F9650D-1BF6-FBE4-4C12-A43A2331BEFA}"/>
              </a:ext>
            </a:extLst>
          </p:cNvPr>
          <p:cNvSpPr/>
          <p:nvPr/>
        </p:nvSpPr>
        <p:spPr>
          <a:xfrm>
            <a:off x="2253309" y="5353713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476C8441-8A2F-A40E-53D4-4603E3D60064}"/>
              </a:ext>
            </a:extLst>
          </p:cNvPr>
          <p:cNvSpPr/>
          <p:nvPr/>
        </p:nvSpPr>
        <p:spPr>
          <a:xfrm>
            <a:off x="1785915" y="5852020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No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42944E36-6B62-8903-E5DC-35C0AF393C1A}"/>
              </a:ext>
            </a:extLst>
          </p:cNvPr>
          <p:cNvSpPr/>
          <p:nvPr/>
        </p:nvSpPr>
        <p:spPr>
          <a:xfrm>
            <a:off x="1323706" y="4861320"/>
            <a:ext cx="701037" cy="293273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Start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4" name="フローチャート: 判断 13">
            <a:extLst>
              <a:ext uri="{FF2B5EF4-FFF2-40B4-BE49-F238E27FC236}">
                <a16:creationId xmlns:a16="http://schemas.microsoft.com/office/drawing/2014/main" id="{925A31F1-28CB-6298-B91C-917F3F0FF2B2}"/>
              </a:ext>
            </a:extLst>
          </p:cNvPr>
          <p:cNvSpPr/>
          <p:nvPr/>
        </p:nvSpPr>
        <p:spPr>
          <a:xfrm>
            <a:off x="1067782" y="5263075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“Smart watch free Qty”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&lt;=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“Receiving trigger”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Yes / No</a:t>
            </a:r>
            <a:endParaRPr kumimoji="1" lang="ja-JP" altLang="en-US" sz="500" dirty="0">
              <a:solidFill>
                <a:schemeClr val="tx1"/>
              </a:solidFill>
            </a:endParaRPr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DA41E178-40D4-4018-43C7-E2C06B57305B}"/>
              </a:ext>
            </a:extLst>
          </p:cNvPr>
          <p:cNvCxnSpPr>
            <a:cxnSpLocks/>
            <a:stCxn id="14" idx="2"/>
            <a:endCxn id="8" idx="0"/>
          </p:cNvCxnSpPr>
          <p:nvPr/>
        </p:nvCxnSpPr>
        <p:spPr>
          <a:xfrm>
            <a:off x="1672302" y="5908012"/>
            <a:ext cx="901" cy="639367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013DB146-6772-F474-3E60-0D52533DD50F}"/>
              </a:ext>
            </a:extLst>
          </p:cNvPr>
          <p:cNvCxnSpPr>
            <a:cxnSpLocks/>
            <a:stCxn id="8" idx="2"/>
            <a:endCxn id="10" idx="0"/>
          </p:cNvCxnSpPr>
          <p:nvPr/>
        </p:nvCxnSpPr>
        <p:spPr>
          <a:xfrm>
            <a:off x="1673203" y="6978268"/>
            <a:ext cx="1022" cy="2204695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コネクタ: カギ線 19">
            <a:extLst>
              <a:ext uri="{FF2B5EF4-FFF2-40B4-BE49-F238E27FC236}">
                <a16:creationId xmlns:a16="http://schemas.microsoft.com/office/drawing/2014/main" id="{19469E4D-E3D4-852E-18C9-CDB93AFC0F7D}"/>
              </a:ext>
            </a:extLst>
          </p:cNvPr>
          <p:cNvCxnSpPr>
            <a:cxnSpLocks/>
            <a:stCxn id="14" idx="3"/>
            <a:endCxn id="39" idx="0"/>
          </p:cNvCxnSpPr>
          <p:nvPr/>
        </p:nvCxnSpPr>
        <p:spPr>
          <a:xfrm>
            <a:off x="2276822" y="5585544"/>
            <a:ext cx="1043287" cy="961835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コネクタ: カギ線 34">
            <a:extLst>
              <a:ext uri="{FF2B5EF4-FFF2-40B4-BE49-F238E27FC236}">
                <a16:creationId xmlns:a16="http://schemas.microsoft.com/office/drawing/2014/main" id="{C1ACE32A-DD5E-D62F-7093-830EF5CA8D45}"/>
              </a:ext>
            </a:extLst>
          </p:cNvPr>
          <p:cNvCxnSpPr>
            <a:cxnSpLocks/>
            <a:stCxn id="39" idx="2"/>
            <a:endCxn id="10" idx="0"/>
          </p:cNvCxnSpPr>
          <p:nvPr/>
        </p:nvCxnSpPr>
        <p:spPr>
          <a:xfrm rot="5400000">
            <a:off x="1394820" y="7257673"/>
            <a:ext cx="2204695" cy="1645884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4E098960-7DF3-64FB-7E33-6C549C473F50}"/>
              </a:ext>
            </a:extLst>
          </p:cNvPr>
          <p:cNvSpPr/>
          <p:nvPr/>
        </p:nvSpPr>
        <p:spPr>
          <a:xfrm>
            <a:off x="2715589" y="6547379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Wait until smartwatch becomes free. Return to "Start".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4" name="二等辺三角形 3">
            <a:extLst>
              <a:ext uri="{FF2B5EF4-FFF2-40B4-BE49-F238E27FC236}">
                <a16:creationId xmlns:a16="http://schemas.microsoft.com/office/drawing/2014/main" id="{1D42AB2C-0F09-6B29-0913-EDC9F56A73AF}"/>
              </a:ext>
            </a:extLst>
          </p:cNvPr>
          <p:cNvSpPr/>
          <p:nvPr/>
        </p:nvSpPr>
        <p:spPr>
          <a:xfrm>
            <a:off x="6245306" y="990395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6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4221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61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974FAD0D-052B-47D2-9258-02F896129E2B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4-4. Priority determination</a:t>
            </a:r>
          </a:p>
          <a:p>
            <a:r>
              <a:rPr kumimoji="1" lang="en-US" altLang="ja-JP" sz="1100" b="1" dirty="0"/>
              <a:t>4-4-3. Shopper work instructions for FG phase#2</a:t>
            </a:r>
          </a:p>
        </p:txBody>
      </p:sp>
      <p:graphicFrame>
        <p:nvGraphicFramePr>
          <p:cNvPr id="2" name="表 9">
            <a:extLst>
              <a:ext uri="{FF2B5EF4-FFF2-40B4-BE49-F238E27FC236}">
                <a16:creationId xmlns:a16="http://schemas.microsoft.com/office/drawing/2014/main" id="{2155F82A-F69C-2D21-BF2D-635882BDE2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2301651"/>
              </p:ext>
            </p:extLst>
          </p:nvPr>
        </p:nvGraphicFramePr>
        <p:xfrm>
          <a:off x="406399" y="1544839"/>
          <a:ext cx="6117062" cy="27010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0277">
                  <a:extLst>
                    <a:ext uri="{9D8B030D-6E8A-4147-A177-3AD203B41FA5}">
                      <a16:colId xmlns:a16="http://schemas.microsoft.com/office/drawing/2014/main" val="128430823"/>
                    </a:ext>
                  </a:extLst>
                </a:gridCol>
                <a:gridCol w="939718">
                  <a:extLst>
                    <a:ext uri="{9D8B030D-6E8A-4147-A177-3AD203B41FA5}">
                      <a16:colId xmlns:a16="http://schemas.microsoft.com/office/drawing/2014/main" val="495823371"/>
                    </a:ext>
                  </a:extLst>
                </a:gridCol>
                <a:gridCol w="1842130">
                  <a:extLst>
                    <a:ext uri="{9D8B030D-6E8A-4147-A177-3AD203B41FA5}">
                      <a16:colId xmlns:a16="http://schemas.microsoft.com/office/drawing/2014/main" val="3396607111"/>
                    </a:ext>
                  </a:extLst>
                </a:gridCol>
                <a:gridCol w="823913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  <a:gridCol w="2261024">
                  <a:extLst>
                    <a:ext uri="{9D8B030D-6E8A-4147-A177-3AD203B41FA5}">
                      <a16:colId xmlns:a16="http://schemas.microsoft.com/office/drawing/2014/main" val="4154017237"/>
                    </a:ext>
                  </a:extLst>
                </a:gridCol>
              </a:tblGrid>
              <a:tr h="450182">
                <a:tc>
                  <a:txBody>
                    <a:bodyPr/>
                    <a:lstStyle/>
                    <a:p>
                      <a:r>
                        <a:rPr kumimoji="1" lang="en-US" altLang="ja-JP" sz="700" b="0" dirty="0">
                          <a:latin typeface="Arial 本文"/>
                          <a:ea typeface="Meiryo UI" panose="020B0604030504040204" pitchFamily="50" charset="-128"/>
                        </a:rPr>
                        <a:t>#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b="0" dirty="0">
                          <a:latin typeface="Arial 本文"/>
                          <a:ea typeface="Meiryo UI" panose="020B0604030504040204" pitchFamily="50" charset="-128"/>
                        </a:rPr>
                        <a:t>Key item</a:t>
                      </a:r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b="0" dirty="0">
                          <a:latin typeface="Arial 本文"/>
                          <a:ea typeface="Meiryo UI" panose="020B0604030504040204" pitchFamily="50" charset="-128"/>
                        </a:rPr>
                        <a:t>Description</a:t>
                      </a:r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b="0" dirty="0">
                          <a:latin typeface="Arial 本文"/>
                          <a:ea typeface="Meiryo UI" panose="020B0604030504040204" pitchFamily="50" charset="-128"/>
                        </a:rPr>
                        <a:t>Judgement</a:t>
                      </a:r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b="0" dirty="0">
                          <a:latin typeface="Arial 本文"/>
                          <a:ea typeface="Meiryo UI" panose="020B0604030504040204" pitchFamily="50" charset="-128"/>
                        </a:rPr>
                        <a:t>Remark</a:t>
                      </a:r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9308372"/>
                  </a:ext>
                </a:extLst>
              </a:tr>
              <a:tr h="450182">
                <a:tc>
                  <a:txBody>
                    <a:bodyPr/>
                    <a:lstStyle/>
                    <a:p>
                      <a:r>
                        <a:rPr kumimoji="1" lang="en-US" altLang="ja-JP" sz="700" b="0" dirty="0">
                          <a:latin typeface="Arial 本文"/>
                          <a:ea typeface="Meiryo UI" panose="020B0604030504040204" pitchFamily="50" charset="-128"/>
                        </a:rPr>
                        <a:t>1</a:t>
                      </a:r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700" b="0" dirty="0">
                          <a:latin typeface="Arial 本文"/>
                          <a:ea typeface="Meiryo UI" panose="020B0604030504040204" pitchFamily="50" charset="-128"/>
                        </a:rPr>
                        <a:t>Production Line FG sensor data</a:t>
                      </a:r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Production Line FG sensor is ON</a:t>
                      </a:r>
                      <a:endParaRPr kumimoji="1" lang="ja-JP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700" b="0" dirty="0">
                          <a:latin typeface="Arial 本文"/>
                          <a:ea typeface="Meiryo UI" panose="020B0604030504040204" pitchFamily="50" charset="-128"/>
                        </a:rPr>
                        <a:t>Yes or No</a:t>
                      </a:r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  <a:tr h="4501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700" b="0" dirty="0">
                          <a:latin typeface="Arial 本文"/>
                          <a:ea typeface="Meiryo UI" panose="020B0604030504040204" pitchFamily="50" charset="-128"/>
                        </a:rPr>
                        <a:t>2</a:t>
                      </a:r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1948227"/>
                  </a:ext>
                </a:extLst>
              </a:tr>
              <a:tr h="450182">
                <a:tc>
                  <a:txBody>
                    <a:bodyPr/>
                    <a:lstStyle/>
                    <a:p>
                      <a:r>
                        <a:rPr kumimoji="1" lang="en-US" altLang="ja-JP" sz="700" b="0" dirty="0">
                          <a:latin typeface="Arial 本文"/>
                          <a:ea typeface="Meiryo UI" panose="020B0604030504040204" pitchFamily="50" charset="-128"/>
                        </a:rPr>
                        <a:t>3</a:t>
                      </a:r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4917242"/>
                  </a:ext>
                </a:extLst>
              </a:tr>
              <a:tr h="450182">
                <a:tc>
                  <a:txBody>
                    <a:bodyPr/>
                    <a:lstStyle/>
                    <a:p>
                      <a:r>
                        <a:rPr kumimoji="1" lang="en-US" altLang="ja-JP" sz="700" b="0" dirty="0">
                          <a:latin typeface="Arial 本文"/>
                          <a:ea typeface="Meiryo UI" panose="020B0604030504040204" pitchFamily="50" charset="-128"/>
                        </a:rPr>
                        <a:t>4</a:t>
                      </a:r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6549155"/>
                  </a:ext>
                </a:extLst>
              </a:tr>
              <a:tr h="450182">
                <a:tc>
                  <a:txBody>
                    <a:bodyPr/>
                    <a:lstStyle/>
                    <a:p>
                      <a:r>
                        <a:rPr kumimoji="1" lang="en-US" altLang="ja-JP" sz="700" b="0" dirty="0">
                          <a:latin typeface="Arial 本文"/>
                          <a:ea typeface="Meiryo UI" panose="020B0604030504040204" pitchFamily="50" charset="-128"/>
                        </a:rPr>
                        <a:t>5</a:t>
                      </a:r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7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4865686"/>
                  </a:ext>
                </a:extLst>
              </a:tr>
            </a:tbl>
          </a:graphicData>
        </a:graphic>
      </p:graphicFrame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3CBD290-27B7-C353-3611-40C44367D0B9}"/>
              </a:ext>
            </a:extLst>
          </p:cNvPr>
          <p:cNvSpPr txBox="1"/>
          <p:nvPr/>
        </p:nvSpPr>
        <p:spPr>
          <a:xfrm>
            <a:off x="370469" y="1275846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1. Various conditions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2E409E8-1DF7-438B-03EC-03F6FEA0979F}"/>
              </a:ext>
            </a:extLst>
          </p:cNvPr>
          <p:cNvSpPr txBox="1"/>
          <p:nvPr/>
        </p:nvSpPr>
        <p:spPr>
          <a:xfrm>
            <a:off x="334539" y="4427595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2. Flow chart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91C6B79-E453-BAD9-916F-1C055CAC407D}"/>
              </a:ext>
            </a:extLst>
          </p:cNvPr>
          <p:cNvSpPr/>
          <p:nvPr/>
        </p:nvSpPr>
        <p:spPr>
          <a:xfrm>
            <a:off x="1068683" y="6547379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Picking instruction for ST order with trigger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581465BC-FBA6-A3CB-95FF-91940A5B3958}"/>
              </a:ext>
            </a:extLst>
          </p:cNvPr>
          <p:cNvCxnSpPr>
            <a:cxnSpLocks/>
            <a:stCxn id="13" idx="4"/>
            <a:endCxn id="14" idx="0"/>
          </p:cNvCxnSpPr>
          <p:nvPr/>
        </p:nvCxnSpPr>
        <p:spPr>
          <a:xfrm flipH="1">
            <a:off x="1672302" y="5154593"/>
            <a:ext cx="1923" cy="108482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楕円 9">
            <a:extLst>
              <a:ext uri="{FF2B5EF4-FFF2-40B4-BE49-F238E27FC236}">
                <a16:creationId xmlns:a16="http://schemas.microsoft.com/office/drawing/2014/main" id="{8073011C-E330-073E-2512-542F258A5EDB}"/>
              </a:ext>
            </a:extLst>
          </p:cNvPr>
          <p:cNvSpPr/>
          <p:nvPr/>
        </p:nvSpPr>
        <p:spPr>
          <a:xfrm>
            <a:off x="1323706" y="9182963"/>
            <a:ext cx="701037" cy="293273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Finish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48243862-7435-3389-7FD8-03E163E5E6C4}"/>
              </a:ext>
            </a:extLst>
          </p:cNvPr>
          <p:cNvSpPr/>
          <p:nvPr/>
        </p:nvSpPr>
        <p:spPr>
          <a:xfrm>
            <a:off x="2253309" y="5353713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1262C4BD-2325-859A-E8C6-5EB9F4063A81}"/>
              </a:ext>
            </a:extLst>
          </p:cNvPr>
          <p:cNvSpPr/>
          <p:nvPr/>
        </p:nvSpPr>
        <p:spPr>
          <a:xfrm>
            <a:off x="1785915" y="5852020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No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83B4BA56-ABCD-A582-9EF3-D70D603D0CC0}"/>
              </a:ext>
            </a:extLst>
          </p:cNvPr>
          <p:cNvSpPr/>
          <p:nvPr/>
        </p:nvSpPr>
        <p:spPr>
          <a:xfrm>
            <a:off x="1323706" y="4861320"/>
            <a:ext cx="701037" cy="293273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Start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4" name="フローチャート: 判断 13">
            <a:extLst>
              <a:ext uri="{FF2B5EF4-FFF2-40B4-BE49-F238E27FC236}">
                <a16:creationId xmlns:a16="http://schemas.microsoft.com/office/drawing/2014/main" id="{25FB48B1-D4AB-1A3E-50ED-06997D4B1755}"/>
              </a:ext>
            </a:extLst>
          </p:cNvPr>
          <p:cNvSpPr/>
          <p:nvPr/>
        </p:nvSpPr>
        <p:spPr>
          <a:xfrm>
            <a:off x="1067782" y="5263075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“Smart watch free Qty”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&lt;=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“Receiving trigger”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Yes / No</a:t>
            </a:r>
            <a:endParaRPr kumimoji="1" lang="ja-JP" altLang="en-US" sz="500" dirty="0">
              <a:solidFill>
                <a:schemeClr val="tx1"/>
              </a:solidFill>
            </a:endParaRPr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F6B6AF25-A6B0-1B03-A736-43FA16E85E16}"/>
              </a:ext>
            </a:extLst>
          </p:cNvPr>
          <p:cNvCxnSpPr>
            <a:cxnSpLocks/>
            <a:stCxn id="14" idx="2"/>
            <a:endCxn id="8" idx="0"/>
          </p:cNvCxnSpPr>
          <p:nvPr/>
        </p:nvCxnSpPr>
        <p:spPr>
          <a:xfrm>
            <a:off x="1672302" y="5908012"/>
            <a:ext cx="901" cy="639367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A4410403-51C8-E3A1-362E-04D58E46B232}"/>
              </a:ext>
            </a:extLst>
          </p:cNvPr>
          <p:cNvCxnSpPr>
            <a:cxnSpLocks/>
            <a:stCxn id="8" idx="2"/>
            <a:endCxn id="10" idx="0"/>
          </p:cNvCxnSpPr>
          <p:nvPr/>
        </p:nvCxnSpPr>
        <p:spPr>
          <a:xfrm>
            <a:off x="1673203" y="6978268"/>
            <a:ext cx="1022" cy="2204695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コネクタ: カギ線 19">
            <a:extLst>
              <a:ext uri="{FF2B5EF4-FFF2-40B4-BE49-F238E27FC236}">
                <a16:creationId xmlns:a16="http://schemas.microsoft.com/office/drawing/2014/main" id="{01F0CA3C-99EE-D6AD-B3C1-0942D44AF6F5}"/>
              </a:ext>
            </a:extLst>
          </p:cNvPr>
          <p:cNvCxnSpPr>
            <a:cxnSpLocks/>
            <a:stCxn id="14" idx="3"/>
            <a:endCxn id="39" idx="0"/>
          </p:cNvCxnSpPr>
          <p:nvPr/>
        </p:nvCxnSpPr>
        <p:spPr>
          <a:xfrm>
            <a:off x="2276822" y="5585544"/>
            <a:ext cx="1043287" cy="961835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コネクタ: カギ線 34">
            <a:extLst>
              <a:ext uri="{FF2B5EF4-FFF2-40B4-BE49-F238E27FC236}">
                <a16:creationId xmlns:a16="http://schemas.microsoft.com/office/drawing/2014/main" id="{0F6ABE5D-3B47-21A1-6C25-2F4B520CEDDF}"/>
              </a:ext>
            </a:extLst>
          </p:cNvPr>
          <p:cNvCxnSpPr>
            <a:cxnSpLocks/>
            <a:stCxn id="39" idx="2"/>
            <a:endCxn id="10" idx="0"/>
          </p:cNvCxnSpPr>
          <p:nvPr/>
        </p:nvCxnSpPr>
        <p:spPr>
          <a:xfrm rot="5400000">
            <a:off x="1394820" y="7257673"/>
            <a:ext cx="2204695" cy="1645884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E375435F-F503-B09B-6964-10EC634D8087}"/>
              </a:ext>
            </a:extLst>
          </p:cNvPr>
          <p:cNvSpPr/>
          <p:nvPr/>
        </p:nvSpPr>
        <p:spPr>
          <a:xfrm>
            <a:off x="2715589" y="6547379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Wait until smartwatch becomes free. Return to "Start".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4" name="二等辺三角形 3">
            <a:extLst>
              <a:ext uri="{FF2B5EF4-FFF2-40B4-BE49-F238E27FC236}">
                <a16:creationId xmlns:a16="http://schemas.microsoft.com/office/drawing/2014/main" id="{45274618-9569-9715-BE82-4AB1483365D5}"/>
              </a:ext>
            </a:extLst>
          </p:cNvPr>
          <p:cNvSpPr/>
          <p:nvPr/>
        </p:nvSpPr>
        <p:spPr>
          <a:xfrm>
            <a:off x="6245306" y="990395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6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8568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62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974FAD0D-052B-47D2-9258-02F896129E2B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4-4. Priority determination</a:t>
            </a:r>
          </a:p>
          <a:p>
            <a:r>
              <a:rPr kumimoji="1" lang="en-US" altLang="ja-JP" sz="1100" b="1" dirty="0"/>
              <a:t>4-4-3. Shopper work instructions for FG phase#2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8947098-29DF-552E-12BC-A9DF7BAFA96E}"/>
              </a:ext>
            </a:extLst>
          </p:cNvPr>
          <p:cNvSpPr txBox="1"/>
          <p:nvPr/>
        </p:nvSpPr>
        <p:spPr>
          <a:xfrm>
            <a:off x="370469" y="1275846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3. Notification method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A2FF643-8A64-093D-4532-55B56970D529}"/>
              </a:ext>
            </a:extLst>
          </p:cNvPr>
          <p:cNvSpPr txBox="1"/>
          <p:nvPr/>
        </p:nvSpPr>
        <p:spPr>
          <a:xfrm>
            <a:off x="406400" y="1511924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Step 1 : Select Pattern #1</a:t>
            </a: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E48AA826-0C77-B215-7534-62F2A1837D7B}"/>
              </a:ext>
            </a:extLst>
          </p:cNvPr>
          <p:cNvSpPr/>
          <p:nvPr/>
        </p:nvSpPr>
        <p:spPr>
          <a:xfrm>
            <a:off x="6241048" y="1124395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3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71" name="グラフィックス 70" descr="ユーザー">
            <a:extLst>
              <a:ext uri="{FF2B5EF4-FFF2-40B4-BE49-F238E27FC236}">
                <a16:creationId xmlns:a16="http://schemas.microsoft.com/office/drawing/2014/main" id="{68023149-BA1D-CD4B-08DA-5E7892682D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81647" y="7402564"/>
            <a:ext cx="586740" cy="586740"/>
          </a:xfrm>
          <a:prstGeom prst="rect">
            <a:avLst/>
          </a:prstGeom>
        </p:spPr>
      </p:pic>
      <p:graphicFrame>
        <p:nvGraphicFramePr>
          <p:cNvPr id="72" name="表 9">
            <a:extLst>
              <a:ext uri="{FF2B5EF4-FFF2-40B4-BE49-F238E27FC236}">
                <a16:creationId xmlns:a16="http://schemas.microsoft.com/office/drawing/2014/main" id="{79E75C2C-77D5-7F04-D809-0BF012C8C10D}"/>
              </a:ext>
            </a:extLst>
          </p:cNvPr>
          <p:cNvGraphicFramePr>
            <a:graphicFrameLocks noGrp="1"/>
          </p:cNvGraphicFramePr>
          <p:nvPr/>
        </p:nvGraphicFramePr>
        <p:xfrm>
          <a:off x="2202175" y="7431360"/>
          <a:ext cx="500221" cy="639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algn="ctr"/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390B6929-8464-F8FB-0091-1B610DAB26AE}"/>
              </a:ext>
            </a:extLst>
          </p:cNvPr>
          <p:cNvSpPr txBox="1"/>
          <p:nvPr/>
        </p:nvSpPr>
        <p:spPr>
          <a:xfrm>
            <a:off x="1526666" y="7926262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A</a:t>
            </a:r>
          </a:p>
        </p:txBody>
      </p:sp>
      <p:pic>
        <p:nvPicPr>
          <p:cNvPr id="74" name="グラフィックス 73" descr="ユーザー">
            <a:extLst>
              <a:ext uri="{FF2B5EF4-FFF2-40B4-BE49-F238E27FC236}">
                <a16:creationId xmlns:a16="http://schemas.microsoft.com/office/drawing/2014/main" id="{F5855988-1F3B-C321-1D5F-638C6B138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57377" y="7410184"/>
            <a:ext cx="586740" cy="586740"/>
          </a:xfrm>
          <a:prstGeom prst="rect">
            <a:avLst/>
          </a:prstGeom>
        </p:spPr>
      </p:pic>
      <p:graphicFrame>
        <p:nvGraphicFramePr>
          <p:cNvPr id="75" name="表 9">
            <a:extLst>
              <a:ext uri="{FF2B5EF4-FFF2-40B4-BE49-F238E27FC236}">
                <a16:creationId xmlns:a16="http://schemas.microsoft.com/office/drawing/2014/main" id="{69B90303-795A-4555-E2B5-082BE700FE13}"/>
              </a:ext>
            </a:extLst>
          </p:cNvPr>
          <p:cNvGraphicFramePr>
            <a:graphicFrameLocks noGrp="1"/>
          </p:cNvGraphicFramePr>
          <p:nvPr/>
        </p:nvGraphicFramePr>
        <p:xfrm>
          <a:off x="3377905" y="7438980"/>
          <a:ext cx="500221" cy="639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algn="ctr"/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17371486-E541-74AA-B981-379F18EFBE73}"/>
              </a:ext>
            </a:extLst>
          </p:cNvPr>
          <p:cNvSpPr txBox="1"/>
          <p:nvPr/>
        </p:nvSpPr>
        <p:spPr>
          <a:xfrm>
            <a:off x="2702396" y="7933882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B</a:t>
            </a:r>
          </a:p>
        </p:txBody>
      </p:sp>
      <p:pic>
        <p:nvPicPr>
          <p:cNvPr id="77" name="グラフィックス 76" descr="ユーザー">
            <a:extLst>
              <a:ext uri="{FF2B5EF4-FFF2-40B4-BE49-F238E27FC236}">
                <a16:creationId xmlns:a16="http://schemas.microsoft.com/office/drawing/2014/main" id="{7DD5F067-DE15-A41B-F76A-EBFB3A3F63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72824" y="7413132"/>
            <a:ext cx="586740" cy="586740"/>
          </a:xfrm>
          <a:prstGeom prst="rect">
            <a:avLst/>
          </a:prstGeom>
        </p:spPr>
      </p:pic>
      <p:graphicFrame>
        <p:nvGraphicFramePr>
          <p:cNvPr id="78" name="表 9">
            <a:extLst>
              <a:ext uri="{FF2B5EF4-FFF2-40B4-BE49-F238E27FC236}">
                <a16:creationId xmlns:a16="http://schemas.microsoft.com/office/drawing/2014/main" id="{53D9224E-42CA-D98E-4A09-FCF2039DB218}"/>
              </a:ext>
            </a:extLst>
          </p:cNvPr>
          <p:cNvGraphicFramePr>
            <a:graphicFrameLocks noGrp="1"/>
          </p:cNvGraphicFramePr>
          <p:nvPr/>
        </p:nvGraphicFramePr>
        <p:xfrm>
          <a:off x="4593352" y="7441928"/>
          <a:ext cx="500221" cy="639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algn="ctr"/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FF0996D1-92FC-3DC5-869C-63DFA2556C28}"/>
              </a:ext>
            </a:extLst>
          </p:cNvPr>
          <p:cNvSpPr txBox="1"/>
          <p:nvPr/>
        </p:nvSpPr>
        <p:spPr>
          <a:xfrm>
            <a:off x="3917843" y="7936830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C</a:t>
            </a:r>
          </a:p>
        </p:txBody>
      </p:sp>
      <p:pic>
        <p:nvPicPr>
          <p:cNvPr id="80" name="グラフィックス 79" descr="ユーザー">
            <a:extLst>
              <a:ext uri="{FF2B5EF4-FFF2-40B4-BE49-F238E27FC236}">
                <a16:creationId xmlns:a16="http://schemas.microsoft.com/office/drawing/2014/main" id="{EBD6E7D6-12D6-BE56-47FC-D9CA271BDF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81647" y="8655863"/>
            <a:ext cx="586740" cy="586740"/>
          </a:xfrm>
          <a:prstGeom prst="rect">
            <a:avLst/>
          </a:prstGeom>
        </p:spPr>
      </p:pic>
      <p:graphicFrame>
        <p:nvGraphicFramePr>
          <p:cNvPr id="81" name="表 9">
            <a:extLst>
              <a:ext uri="{FF2B5EF4-FFF2-40B4-BE49-F238E27FC236}">
                <a16:creationId xmlns:a16="http://schemas.microsoft.com/office/drawing/2014/main" id="{1113C357-FB22-4B76-2986-62D0FB5AEF51}"/>
              </a:ext>
            </a:extLst>
          </p:cNvPr>
          <p:cNvGraphicFramePr>
            <a:graphicFrameLocks noGrp="1"/>
          </p:cNvGraphicFramePr>
          <p:nvPr/>
        </p:nvGraphicFramePr>
        <p:xfrm>
          <a:off x="2202175" y="8684659"/>
          <a:ext cx="500221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Model A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30/30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Line1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#1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id="{4BCE6914-1C94-3561-3E27-7B01A08904E0}"/>
              </a:ext>
            </a:extLst>
          </p:cNvPr>
          <p:cNvSpPr txBox="1"/>
          <p:nvPr/>
        </p:nvSpPr>
        <p:spPr>
          <a:xfrm>
            <a:off x="1522791" y="9173908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A</a:t>
            </a:r>
          </a:p>
        </p:txBody>
      </p:sp>
      <p:pic>
        <p:nvPicPr>
          <p:cNvPr id="83" name="グラフィックス 82" descr="ユーザー">
            <a:extLst>
              <a:ext uri="{FF2B5EF4-FFF2-40B4-BE49-F238E27FC236}">
                <a16:creationId xmlns:a16="http://schemas.microsoft.com/office/drawing/2014/main" id="{9B3BA051-7F6B-BCE8-C060-6C9E45F19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57377" y="8663483"/>
            <a:ext cx="586740" cy="586740"/>
          </a:xfrm>
          <a:prstGeom prst="rect">
            <a:avLst/>
          </a:prstGeom>
        </p:spPr>
      </p:pic>
      <p:graphicFrame>
        <p:nvGraphicFramePr>
          <p:cNvPr id="84" name="表 9">
            <a:extLst>
              <a:ext uri="{FF2B5EF4-FFF2-40B4-BE49-F238E27FC236}">
                <a16:creationId xmlns:a16="http://schemas.microsoft.com/office/drawing/2014/main" id="{45C488F8-EEFE-75A8-FE20-E927CB255BE2}"/>
              </a:ext>
            </a:extLst>
          </p:cNvPr>
          <p:cNvGraphicFramePr>
            <a:graphicFrameLocks noGrp="1"/>
          </p:cNvGraphicFramePr>
          <p:nvPr/>
        </p:nvGraphicFramePr>
        <p:xfrm>
          <a:off x="3377905" y="8692279"/>
          <a:ext cx="500221" cy="639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algn="ctr"/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0DC562D0-64C5-0579-3AF9-3A63444760A3}"/>
              </a:ext>
            </a:extLst>
          </p:cNvPr>
          <p:cNvSpPr txBox="1"/>
          <p:nvPr/>
        </p:nvSpPr>
        <p:spPr>
          <a:xfrm>
            <a:off x="2702396" y="9187181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B</a:t>
            </a:r>
          </a:p>
        </p:txBody>
      </p:sp>
      <p:pic>
        <p:nvPicPr>
          <p:cNvPr id="86" name="グラフィックス 85" descr="ユーザー">
            <a:extLst>
              <a:ext uri="{FF2B5EF4-FFF2-40B4-BE49-F238E27FC236}">
                <a16:creationId xmlns:a16="http://schemas.microsoft.com/office/drawing/2014/main" id="{0536F255-1823-7B86-9AFB-69EF795470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72824" y="8666431"/>
            <a:ext cx="586740" cy="586740"/>
          </a:xfrm>
          <a:prstGeom prst="rect">
            <a:avLst/>
          </a:prstGeom>
        </p:spPr>
      </p:pic>
      <p:graphicFrame>
        <p:nvGraphicFramePr>
          <p:cNvPr id="87" name="表 9">
            <a:extLst>
              <a:ext uri="{FF2B5EF4-FFF2-40B4-BE49-F238E27FC236}">
                <a16:creationId xmlns:a16="http://schemas.microsoft.com/office/drawing/2014/main" id="{E4849F3B-F5ED-6330-2819-C7FC07C6A7FB}"/>
              </a:ext>
            </a:extLst>
          </p:cNvPr>
          <p:cNvGraphicFramePr>
            <a:graphicFrameLocks noGrp="1"/>
          </p:cNvGraphicFramePr>
          <p:nvPr/>
        </p:nvGraphicFramePr>
        <p:xfrm>
          <a:off x="4593352" y="8695227"/>
          <a:ext cx="500221" cy="639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algn="ctr"/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88" name="テキスト ボックス 87">
            <a:extLst>
              <a:ext uri="{FF2B5EF4-FFF2-40B4-BE49-F238E27FC236}">
                <a16:creationId xmlns:a16="http://schemas.microsoft.com/office/drawing/2014/main" id="{D2A6FAF0-2637-2E54-DAE1-06601E08E851}"/>
              </a:ext>
            </a:extLst>
          </p:cNvPr>
          <p:cNvSpPr txBox="1"/>
          <p:nvPr/>
        </p:nvSpPr>
        <p:spPr>
          <a:xfrm>
            <a:off x="3917843" y="9190129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C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647AEAB-39A5-D9C2-4081-94DCA6C10ECA}"/>
              </a:ext>
            </a:extLst>
          </p:cNvPr>
          <p:cNvSpPr/>
          <p:nvPr/>
        </p:nvSpPr>
        <p:spPr>
          <a:xfrm>
            <a:off x="370469" y="7620345"/>
            <a:ext cx="958826" cy="26161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Before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7F68FBC-D97F-63A6-7850-C3C49F39A07D}"/>
              </a:ext>
            </a:extLst>
          </p:cNvPr>
          <p:cNvSpPr/>
          <p:nvPr/>
        </p:nvSpPr>
        <p:spPr>
          <a:xfrm>
            <a:off x="370469" y="8843980"/>
            <a:ext cx="958826" cy="26161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After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graphicFrame>
        <p:nvGraphicFramePr>
          <p:cNvPr id="30" name="表 9">
            <a:extLst>
              <a:ext uri="{FF2B5EF4-FFF2-40B4-BE49-F238E27FC236}">
                <a16:creationId xmlns:a16="http://schemas.microsoft.com/office/drawing/2014/main" id="{2D71FBA5-F069-7F82-12B1-7F6ADBF5B206}"/>
              </a:ext>
            </a:extLst>
          </p:cNvPr>
          <p:cNvGraphicFramePr>
            <a:graphicFrameLocks noGrp="1"/>
          </p:cNvGraphicFramePr>
          <p:nvPr/>
        </p:nvGraphicFramePr>
        <p:xfrm>
          <a:off x="343402" y="6664088"/>
          <a:ext cx="5002210" cy="6867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4154017237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910229759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491198994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885194170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2166208932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3142143688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1998597631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2279101693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1054716896"/>
                    </a:ext>
                  </a:extLst>
                </a:gridCol>
              </a:tblGrid>
              <a:tr h="22955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1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2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4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5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6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7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8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9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10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42741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Model A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30/30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Line1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#1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B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Line2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#2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C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Line3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#3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D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Line4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#4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E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Line5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#5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F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Line6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#6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G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Line7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#7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H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Line8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#8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J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30/30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Line1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#9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K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30/30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Line1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#10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5A2350AD-0F24-9DFD-0D3D-49D79FB27316}"/>
              </a:ext>
            </a:extLst>
          </p:cNvPr>
          <p:cNvSpPr/>
          <p:nvPr/>
        </p:nvSpPr>
        <p:spPr>
          <a:xfrm>
            <a:off x="3400144" y="8322989"/>
            <a:ext cx="958826" cy="192632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Trigger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ECCB37C3-AF34-2F21-DFC7-44AFF7DB776C}"/>
              </a:ext>
            </a:extLst>
          </p:cNvPr>
          <p:cNvSpPr/>
          <p:nvPr/>
        </p:nvSpPr>
        <p:spPr>
          <a:xfrm>
            <a:off x="4129667" y="8322989"/>
            <a:ext cx="958826" cy="192632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Line 1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34" name="二等辺三角形 33">
            <a:extLst>
              <a:ext uri="{FF2B5EF4-FFF2-40B4-BE49-F238E27FC236}">
                <a16:creationId xmlns:a16="http://schemas.microsoft.com/office/drawing/2014/main" id="{6BE24952-53E2-0DB2-7E4D-973F134D8705}"/>
              </a:ext>
            </a:extLst>
          </p:cNvPr>
          <p:cNvSpPr/>
          <p:nvPr/>
        </p:nvSpPr>
        <p:spPr>
          <a:xfrm flipV="1">
            <a:off x="2420182" y="8294135"/>
            <a:ext cx="1318260" cy="212187"/>
          </a:xfrm>
          <a:prstGeom prst="triangle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1BA1C866-6670-1352-3AF6-D11E47CFDC2C}"/>
              </a:ext>
            </a:extLst>
          </p:cNvPr>
          <p:cNvSpPr/>
          <p:nvPr/>
        </p:nvSpPr>
        <p:spPr>
          <a:xfrm>
            <a:off x="690399" y="3547726"/>
            <a:ext cx="1209040" cy="430889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Picking instruction for ST order with trigger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744E0333-CE39-12A0-B1E1-20236D53C369}"/>
              </a:ext>
            </a:extLst>
          </p:cNvPr>
          <p:cNvCxnSpPr>
            <a:cxnSpLocks/>
            <a:stCxn id="27" idx="4"/>
            <a:endCxn id="28" idx="0"/>
          </p:cNvCxnSpPr>
          <p:nvPr/>
        </p:nvCxnSpPr>
        <p:spPr>
          <a:xfrm flipH="1">
            <a:off x="1294018" y="2154940"/>
            <a:ext cx="1923" cy="108482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楕円 23">
            <a:extLst>
              <a:ext uri="{FF2B5EF4-FFF2-40B4-BE49-F238E27FC236}">
                <a16:creationId xmlns:a16="http://schemas.microsoft.com/office/drawing/2014/main" id="{136A4A90-EEB5-FD8A-2676-4B5C51D9FA8D}"/>
              </a:ext>
            </a:extLst>
          </p:cNvPr>
          <p:cNvSpPr/>
          <p:nvPr/>
        </p:nvSpPr>
        <p:spPr>
          <a:xfrm>
            <a:off x="945422" y="6183310"/>
            <a:ext cx="701037" cy="293273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Finish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15E8D166-3384-83F8-88AD-104CA0F25AF8}"/>
              </a:ext>
            </a:extLst>
          </p:cNvPr>
          <p:cNvSpPr/>
          <p:nvPr/>
        </p:nvSpPr>
        <p:spPr>
          <a:xfrm>
            <a:off x="1875025" y="2354060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FF756647-2FBD-5FAB-83BF-FA8E31321E96}"/>
              </a:ext>
            </a:extLst>
          </p:cNvPr>
          <p:cNvSpPr/>
          <p:nvPr/>
        </p:nvSpPr>
        <p:spPr>
          <a:xfrm>
            <a:off x="1407631" y="2852367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No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ED8A8058-4918-D1CE-4334-55ADA7962F6F}"/>
              </a:ext>
            </a:extLst>
          </p:cNvPr>
          <p:cNvSpPr/>
          <p:nvPr/>
        </p:nvSpPr>
        <p:spPr>
          <a:xfrm>
            <a:off x="945422" y="1861667"/>
            <a:ext cx="701037" cy="293273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Start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8" name="フローチャート: 判断 27">
            <a:extLst>
              <a:ext uri="{FF2B5EF4-FFF2-40B4-BE49-F238E27FC236}">
                <a16:creationId xmlns:a16="http://schemas.microsoft.com/office/drawing/2014/main" id="{EE33446C-A29C-9FCF-2C22-5D00E9DDAF5C}"/>
              </a:ext>
            </a:extLst>
          </p:cNvPr>
          <p:cNvSpPr/>
          <p:nvPr/>
        </p:nvSpPr>
        <p:spPr>
          <a:xfrm>
            <a:off x="689498" y="2263422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“Smart watch free Qty”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&lt;=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“Receiving trigger”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Yes / No</a:t>
            </a:r>
            <a:endParaRPr kumimoji="1" lang="ja-JP" altLang="en-US" sz="500" dirty="0">
              <a:solidFill>
                <a:schemeClr val="tx1"/>
              </a:solidFill>
            </a:endParaRPr>
          </a:p>
        </p:txBody>
      </p: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D4182FC5-D50F-E3C8-E76E-FDCE037700F9}"/>
              </a:ext>
            </a:extLst>
          </p:cNvPr>
          <p:cNvCxnSpPr>
            <a:cxnSpLocks/>
            <a:stCxn id="28" idx="2"/>
            <a:endCxn id="15" idx="0"/>
          </p:cNvCxnSpPr>
          <p:nvPr/>
        </p:nvCxnSpPr>
        <p:spPr>
          <a:xfrm>
            <a:off x="1294018" y="2908359"/>
            <a:ext cx="901" cy="639367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9ECB64BC-1FE4-807B-1952-5956DB7BF77B}"/>
              </a:ext>
            </a:extLst>
          </p:cNvPr>
          <p:cNvCxnSpPr>
            <a:cxnSpLocks/>
            <a:stCxn id="15" idx="2"/>
            <a:endCxn id="24" idx="0"/>
          </p:cNvCxnSpPr>
          <p:nvPr/>
        </p:nvCxnSpPr>
        <p:spPr>
          <a:xfrm>
            <a:off x="1294919" y="3978615"/>
            <a:ext cx="1022" cy="2204695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コネクタ: カギ線 34">
            <a:extLst>
              <a:ext uri="{FF2B5EF4-FFF2-40B4-BE49-F238E27FC236}">
                <a16:creationId xmlns:a16="http://schemas.microsoft.com/office/drawing/2014/main" id="{FCCA86E5-6AFB-8A33-0C9B-B621FE627EC7}"/>
              </a:ext>
            </a:extLst>
          </p:cNvPr>
          <p:cNvCxnSpPr>
            <a:cxnSpLocks/>
            <a:stCxn id="28" idx="3"/>
            <a:endCxn id="37" idx="0"/>
          </p:cNvCxnSpPr>
          <p:nvPr/>
        </p:nvCxnSpPr>
        <p:spPr>
          <a:xfrm>
            <a:off x="1898538" y="2585891"/>
            <a:ext cx="1043287" cy="961835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コネクタ: カギ線 35">
            <a:extLst>
              <a:ext uri="{FF2B5EF4-FFF2-40B4-BE49-F238E27FC236}">
                <a16:creationId xmlns:a16="http://schemas.microsoft.com/office/drawing/2014/main" id="{5A3A7569-1A26-8DDA-DE5B-90C49219D1A5}"/>
              </a:ext>
            </a:extLst>
          </p:cNvPr>
          <p:cNvCxnSpPr>
            <a:cxnSpLocks/>
            <a:stCxn id="37" idx="2"/>
            <a:endCxn id="24" idx="0"/>
          </p:cNvCxnSpPr>
          <p:nvPr/>
        </p:nvCxnSpPr>
        <p:spPr>
          <a:xfrm rot="5400000">
            <a:off x="1016536" y="4258020"/>
            <a:ext cx="2204695" cy="1645884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34C7C17A-34A8-1FB0-4CBD-65E160058BE1}"/>
              </a:ext>
            </a:extLst>
          </p:cNvPr>
          <p:cNvSpPr/>
          <p:nvPr/>
        </p:nvSpPr>
        <p:spPr>
          <a:xfrm>
            <a:off x="2337305" y="3547726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Wait until smartwatch becomes free. Return to "Start".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4" name="二等辺三角形 3">
            <a:extLst>
              <a:ext uri="{FF2B5EF4-FFF2-40B4-BE49-F238E27FC236}">
                <a16:creationId xmlns:a16="http://schemas.microsoft.com/office/drawing/2014/main" id="{E768C9DD-2C65-23BB-BC70-04F984B7EA63}"/>
              </a:ext>
            </a:extLst>
          </p:cNvPr>
          <p:cNvSpPr/>
          <p:nvPr/>
        </p:nvSpPr>
        <p:spPr>
          <a:xfrm>
            <a:off x="5922703" y="1124395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6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41505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63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974FAD0D-052B-47D2-9258-02F896129E2B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4-4. Priority determination</a:t>
            </a:r>
          </a:p>
          <a:p>
            <a:r>
              <a:rPr kumimoji="1" lang="en-US" altLang="ja-JP" sz="1100" b="1" dirty="0"/>
              <a:t>4-4-3. Shopper work instructions for FG phase#2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8947098-29DF-552E-12BC-A9DF7BAFA96E}"/>
              </a:ext>
            </a:extLst>
          </p:cNvPr>
          <p:cNvSpPr txBox="1"/>
          <p:nvPr/>
        </p:nvSpPr>
        <p:spPr>
          <a:xfrm>
            <a:off x="370469" y="1275846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3. Notification method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A2FF643-8A64-093D-4532-55B56970D529}"/>
              </a:ext>
            </a:extLst>
          </p:cNvPr>
          <p:cNvSpPr txBox="1"/>
          <p:nvPr/>
        </p:nvSpPr>
        <p:spPr>
          <a:xfrm>
            <a:off x="406400" y="1511924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Step 1 : Select Pattern #2</a:t>
            </a: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E48AA826-0C77-B215-7534-62F2A1837D7B}"/>
              </a:ext>
            </a:extLst>
          </p:cNvPr>
          <p:cNvSpPr/>
          <p:nvPr/>
        </p:nvSpPr>
        <p:spPr>
          <a:xfrm>
            <a:off x="6241048" y="1124395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3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71" name="グラフィックス 70" descr="ユーザー">
            <a:extLst>
              <a:ext uri="{FF2B5EF4-FFF2-40B4-BE49-F238E27FC236}">
                <a16:creationId xmlns:a16="http://schemas.microsoft.com/office/drawing/2014/main" id="{68023149-BA1D-CD4B-08DA-5E7892682D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81647" y="7402564"/>
            <a:ext cx="586740" cy="586740"/>
          </a:xfrm>
          <a:prstGeom prst="rect">
            <a:avLst/>
          </a:prstGeom>
        </p:spPr>
      </p:pic>
      <p:graphicFrame>
        <p:nvGraphicFramePr>
          <p:cNvPr id="72" name="表 9">
            <a:extLst>
              <a:ext uri="{FF2B5EF4-FFF2-40B4-BE49-F238E27FC236}">
                <a16:creationId xmlns:a16="http://schemas.microsoft.com/office/drawing/2014/main" id="{79E75C2C-77D5-7F04-D809-0BF012C8C10D}"/>
              </a:ext>
            </a:extLst>
          </p:cNvPr>
          <p:cNvGraphicFramePr>
            <a:graphicFrameLocks noGrp="1"/>
          </p:cNvGraphicFramePr>
          <p:nvPr/>
        </p:nvGraphicFramePr>
        <p:xfrm>
          <a:off x="2202175" y="7431360"/>
          <a:ext cx="500221" cy="639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algn="ctr"/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390B6929-8464-F8FB-0091-1B610DAB26AE}"/>
              </a:ext>
            </a:extLst>
          </p:cNvPr>
          <p:cNvSpPr txBox="1"/>
          <p:nvPr/>
        </p:nvSpPr>
        <p:spPr>
          <a:xfrm>
            <a:off x="1526666" y="7926262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A</a:t>
            </a:r>
          </a:p>
        </p:txBody>
      </p:sp>
      <p:pic>
        <p:nvPicPr>
          <p:cNvPr id="74" name="グラフィックス 73" descr="ユーザー">
            <a:extLst>
              <a:ext uri="{FF2B5EF4-FFF2-40B4-BE49-F238E27FC236}">
                <a16:creationId xmlns:a16="http://schemas.microsoft.com/office/drawing/2014/main" id="{F5855988-1F3B-C321-1D5F-638C6B138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57377" y="7410184"/>
            <a:ext cx="586740" cy="586740"/>
          </a:xfrm>
          <a:prstGeom prst="rect">
            <a:avLst/>
          </a:prstGeom>
        </p:spPr>
      </p:pic>
      <p:graphicFrame>
        <p:nvGraphicFramePr>
          <p:cNvPr id="75" name="表 9">
            <a:extLst>
              <a:ext uri="{FF2B5EF4-FFF2-40B4-BE49-F238E27FC236}">
                <a16:creationId xmlns:a16="http://schemas.microsoft.com/office/drawing/2014/main" id="{69B90303-795A-4555-E2B5-082BE700FE13}"/>
              </a:ext>
            </a:extLst>
          </p:cNvPr>
          <p:cNvGraphicFramePr>
            <a:graphicFrameLocks noGrp="1"/>
          </p:cNvGraphicFramePr>
          <p:nvPr/>
        </p:nvGraphicFramePr>
        <p:xfrm>
          <a:off x="3377905" y="7438980"/>
          <a:ext cx="500221" cy="639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algn="ctr"/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17371486-E541-74AA-B981-379F18EFBE73}"/>
              </a:ext>
            </a:extLst>
          </p:cNvPr>
          <p:cNvSpPr txBox="1"/>
          <p:nvPr/>
        </p:nvSpPr>
        <p:spPr>
          <a:xfrm>
            <a:off x="2702396" y="7933882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B</a:t>
            </a:r>
          </a:p>
        </p:txBody>
      </p:sp>
      <p:pic>
        <p:nvPicPr>
          <p:cNvPr id="77" name="グラフィックス 76" descr="ユーザー">
            <a:extLst>
              <a:ext uri="{FF2B5EF4-FFF2-40B4-BE49-F238E27FC236}">
                <a16:creationId xmlns:a16="http://schemas.microsoft.com/office/drawing/2014/main" id="{7DD5F067-DE15-A41B-F76A-EBFB3A3F63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72824" y="7413132"/>
            <a:ext cx="586740" cy="586740"/>
          </a:xfrm>
          <a:prstGeom prst="rect">
            <a:avLst/>
          </a:prstGeom>
        </p:spPr>
      </p:pic>
      <p:graphicFrame>
        <p:nvGraphicFramePr>
          <p:cNvPr id="78" name="表 9">
            <a:extLst>
              <a:ext uri="{FF2B5EF4-FFF2-40B4-BE49-F238E27FC236}">
                <a16:creationId xmlns:a16="http://schemas.microsoft.com/office/drawing/2014/main" id="{53D9224E-42CA-D98E-4A09-FCF2039DB218}"/>
              </a:ext>
            </a:extLst>
          </p:cNvPr>
          <p:cNvGraphicFramePr>
            <a:graphicFrameLocks noGrp="1"/>
          </p:cNvGraphicFramePr>
          <p:nvPr/>
        </p:nvGraphicFramePr>
        <p:xfrm>
          <a:off x="4593352" y="7441928"/>
          <a:ext cx="500221" cy="639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algn="ctr"/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FF0996D1-92FC-3DC5-869C-63DFA2556C28}"/>
              </a:ext>
            </a:extLst>
          </p:cNvPr>
          <p:cNvSpPr txBox="1"/>
          <p:nvPr/>
        </p:nvSpPr>
        <p:spPr>
          <a:xfrm>
            <a:off x="3917843" y="7936830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C</a:t>
            </a:r>
          </a:p>
        </p:txBody>
      </p:sp>
      <p:pic>
        <p:nvPicPr>
          <p:cNvPr id="80" name="グラフィックス 79" descr="ユーザー">
            <a:extLst>
              <a:ext uri="{FF2B5EF4-FFF2-40B4-BE49-F238E27FC236}">
                <a16:creationId xmlns:a16="http://schemas.microsoft.com/office/drawing/2014/main" id="{EBD6E7D6-12D6-BE56-47FC-D9CA271BDF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81647" y="8655863"/>
            <a:ext cx="586740" cy="586740"/>
          </a:xfrm>
          <a:prstGeom prst="rect">
            <a:avLst/>
          </a:prstGeom>
        </p:spPr>
      </p:pic>
      <p:graphicFrame>
        <p:nvGraphicFramePr>
          <p:cNvPr id="81" name="表 9">
            <a:extLst>
              <a:ext uri="{FF2B5EF4-FFF2-40B4-BE49-F238E27FC236}">
                <a16:creationId xmlns:a16="http://schemas.microsoft.com/office/drawing/2014/main" id="{1113C357-FB22-4B76-2986-62D0FB5AEF51}"/>
              </a:ext>
            </a:extLst>
          </p:cNvPr>
          <p:cNvGraphicFramePr>
            <a:graphicFrameLocks noGrp="1"/>
          </p:cNvGraphicFramePr>
          <p:nvPr/>
        </p:nvGraphicFramePr>
        <p:xfrm>
          <a:off x="2202175" y="8684659"/>
          <a:ext cx="500221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Model A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30/30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Line1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#1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id="{4BCE6914-1C94-3561-3E27-7B01A08904E0}"/>
              </a:ext>
            </a:extLst>
          </p:cNvPr>
          <p:cNvSpPr txBox="1"/>
          <p:nvPr/>
        </p:nvSpPr>
        <p:spPr>
          <a:xfrm>
            <a:off x="1522791" y="9173908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A</a:t>
            </a:r>
          </a:p>
        </p:txBody>
      </p:sp>
      <p:pic>
        <p:nvPicPr>
          <p:cNvPr id="83" name="グラフィックス 82" descr="ユーザー">
            <a:extLst>
              <a:ext uri="{FF2B5EF4-FFF2-40B4-BE49-F238E27FC236}">
                <a16:creationId xmlns:a16="http://schemas.microsoft.com/office/drawing/2014/main" id="{9B3BA051-7F6B-BCE8-C060-6C9E45F19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57377" y="8663483"/>
            <a:ext cx="586740" cy="586740"/>
          </a:xfrm>
          <a:prstGeom prst="rect">
            <a:avLst/>
          </a:prstGeom>
        </p:spPr>
      </p:pic>
      <p:graphicFrame>
        <p:nvGraphicFramePr>
          <p:cNvPr id="84" name="表 9">
            <a:extLst>
              <a:ext uri="{FF2B5EF4-FFF2-40B4-BE49-F238E27FC236}">
                <a16:creationId xmlns:a16="http://schemas.microsoft.com/office/drawing/2014/main" id="{45C488F8-EEFE-75A8-FE20-E927CB255BE2}"/>
              </a:ext>
            </a:extLst>
          </p:cNvPr>
          <p:cNvGraphicFramePr>
            <a:graphicFrameLocks noGrp="1"/>
          </p:cNvGraphicFramePr>
          <p:nvPr/>
        </p:nvGraphicFramePr>
        <p:xfrm>
          <a:off x="3377905" y="8692279"/>
          <a:ext cx="500221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B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Line2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#2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0DC562D0-64C5-0579-3AF9-3A63444760A3}"/>
              </a:ext>
            </a:extLst>
          </p:cNvPr>
          <p:cNvSpPr txBox="1"/>
          <p:nvPr/>
        </p:nvSpPr>
        <p:spPr>
          <a:xfrm>
            <a:off x="2702396" y="9187181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B</a:t>
            </a:r>
          </a:p>
        </p:txBody>
      </p:sp>
      <p:pic>
        <p:nvPicPr>
          <p:cNvPr id="86" name="グラフィックス 85" descr="ユーザー">
            <a:extLst>
              <a:ext uri="{FF2B5EF4-FFF2-40B4-BE49-F238E27FC236}">
                <a16:creationId xmlns:a16="http://schemas.microsoft.com/office/drawing/2014/main" id="{0536F255-1823-7B86-9AFB-69EF795470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72824" y="8666431"/>
            <a:ext cx="586740" cy="586740"/>
          </a:xfrm>
          <a:prstGeom prst="rect">
            <a:avLst/>
          </a:prstGeom>
        </p:spPr>
      </p:pic>
      <p:graphicFrame>
        <p:nvGraphicFramePr>
          <p:cNvPr id="87" name="表 9">
            <a:extLst>
              <a:ext uri="{FF2B5EF4-FFF2-40B4-BE49-F238E27FC236}">
                <a16:creationId xmlns:a16="http://schemas.microsoft.com/office/drawing/2014/main" id="{E4849F3B-F5ED-6330-2819-C7FC07C6A7FB}"/>
              </a:ext>
            </a:extLst>
          </p:cNvPr>
          <p:cNvGraphicFramePr>
            <a:graphicFrameLocks noGrp="1"/>
          </p:cNvGraphicFramePr>
          <p:nvPr/>
        </p:nvGraphicFramePr>
        <p:xfrm>
          <a:off x="4593352" y="8695227"/>
          <a:ext cx="500221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E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Line5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#5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88" name="テキスト ボックス 87">
            <a:extLst>
              <a:ext uri="{FF2B5EF4-FFF2-40B4-BE49-F238E27FC236}">
                <a16:creationId xmlns:a16="http://schemas.microsoft.com/office/drawing/2014/main" id="{D2A6FAF0-2637-2E54-DAE1-06601E08E851}"/>
              </a:ext>
            </a:extLst>
          </p:cNvPr>
          <p:cNvSpPr txBox="1"/>
          <p:nvPr/>
        </p:nvSpPr>
        <p:spPr>
          <a:xfrm>
            <a:off x="3917843" y="9190129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C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647AEAB-39A5-D9C2-4081-94DCA6C10ECA}"/>
              </a:ext>
            </a:extLst>
          </p:cNvPr>
          <p:cNvSpPr/>
          <p:nvPr/>
        </p:nvSpPr>
        <p:spPr>
          <a:xfrm>
            <a:off x="370469" y="7620345"/>
            <a:ext cx="958826" cy="26161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Before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7F68FBC-D97F-63A6-7850-C3C49F39A07D}"/>
              </a:ext>
            </a:extLst>
          </p:cNvPr>
          <p:cNvSpPr/>
          <p:nvPr/>
        </p:nvSpPr>
        <p:spPr>
          <a:xfrm>
            <a:off x="370469" y="8843980"/>
            <a:ext cx="958826" cy="26161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After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graphicFrame>
        <p:nvGraphicFramePr>
          <p:cNvPr id="30" name="表 9">
            <a:extLst>
              <a:ext uri="{FF2B5EF4-FFF2-40B4-BE49-F238E27FC236}">
                <a16:creationId xmlns:a16="http://schemas.microsoft.com/office/drawing/2014/main" id="{2D71FBA5-F069-7F82-12B1-7F6ADBF5B206}"/>
              </a:ext>
            </a:extLst>
          </p:cNvPr>
          <p:cNvGraphicFramePr>
            <a:graphicFrameLocks noGrp="1"/>
          </p:cNvGraphicFramePr>
          <p:nvPr/>
        </p:nvGraphicFramePr>
        <p:xfrm>
          <a:off x="343402" y="6664088"/>
          <a:ext cx="5002210" cy="6867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4154017237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910229759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491198994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885194170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2166208932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3142143688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1998597631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2279101693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1054716896"/>
                    </a:ext>
                  </a:extLst>
                </a:gridCol>
              </a:tblGrid>
              <a:tr h="22955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1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2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4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5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6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7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8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9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10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42741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Model A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30/30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Line1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#1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B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Line2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#2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C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Line3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#3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D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Line4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#4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E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Line5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#5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F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Line6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#6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G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Line7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#7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H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Line8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#8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J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30/30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Line1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#9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K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30/30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Line1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#10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5A2350AD-0F24-9DFD-0D3D-49D79FB27316}"/>
              </a:ext>
            </a:extLst>
          </p:cNvPr>
          <p:cNvSpPr/>
          <p:nvPr/>
        </p:nvSpPr>
        <p:spPr>
          <a:xfrm>
            <a:off x="3400144" y="8322989"/>
            <a:ext cx="958826" cy="192632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Trigger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ECCB37C3-AF34-2F21-DFC7-44AFF7DB776C}"/>
              </a:ext>
            </a:extLst>
          </p:cNvPr>
          <p:cNvSpPr/>
          <p:nvPr/>
        </p:nvSpPr>
        <p:spPr>
          <a:xfrm>
            <a:off x="4129667" y="8322989"/>
            <a:ext cx="754685" cy="192632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Line 1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34" name="二等辺三角形 33">
            <a:extLst>
              <a:ext uri="{FF2B5EF4-FFF2-40B4-BE49-F238E27FC236}">
                <a16:creationId xmlns:a16="http://schemas.microsoft.com/office/drawing/2014/main" id="{6BE24952-53E2-0DB2-7E4D-973F134D8705}"/>
              </a:ext>
            </a:extLst>
          </p:cNvPr>
          <p:cNvSpPr/>
          <p:nvPr/>
        </p:nvSpPr>
        <p:spPr>
          <a:xfrm flipV="1">
            <a:off x="2420182" y="8294135"/>
            <a:ext cx="1318260" cy="212187"/>
          </a:xfrm>
          <a:prstGeom prst="triangle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E4DF095-AFFA-AD2B-F347-627649B7B9CF}"/>
              </a:ext>
            </a:extLst>
          </p:cNvPr>
          <p:cNvSpPr/>
          <p:nvPr/>
        </p:nvSpPr>
        <p:spPr>
          <a:xfrm>
            <a:off x="4925608" y="8319826"/>
            <a:ext cx="754685" cy="192632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Line 2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7A0735C0-FFA6-C287-BE81-3B123C7ECBD8}"/>
              </a:ext>
            </a:extLst>
          </p:cNvPr>
          <p:cNvSpPr/>
          <p:nvPr/>
        </p:nvSpPr>
        <p:spPr>
          <a:xfrm>
            <a:off x="5721549" y="8319826"/>
            <a:ext cx="754685" cy="192632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Line 5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4C2A6F01-F14F-00F1-BC88-C3C6F5605021}"/>
              </a:ext>
            </a:extLst>
          </p:cNvPr>
          <p:cNvSpPr/>
          <p:nvPr/>
        </p:nvSpPr>
        <p:spPr>
          <a:xfrm>
            <a:off x="690399" y="3547726"/>
            <a:ext cx="1209040" cy="430889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Picking instruction for ST order with trigger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B39C0B90-EC3F-5CB0-4BB6-D5E1C9E20645}"/>
              </a:ext>
            </a:extLst>
          </p:cNvPr>
          <p:cNvCxnSpPr>
            <a:cxnSpLocks/>
            <a:stCxn id="29" idx="4"/>
            <a:endCxn id="31" idx="0"/>
          </p:cNvCxnSpPr>
          <p:nvPr/>
        </p:nvCxnSpPr>
        <p:spPr>
          <a:xfrm flipH="1">
            <a:off x="1294018" y="2154940"/>
            <a:ext cx="1923" cy="108482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楕円 25">
            <a:extLst>
              <a:ext uri="{FF2B5EF4-FFF2-40B4-BE49-F238E27FC236}">
                <a16:creationId xmlns:a16="http://schemas.microsoft.com/office/drawing/2014/main" id="{F4C43DF6-DD85-1FD4-66CC-550B41BB1B34}"/>
              </a:ext>
            </a:extLst>
          </p:cNvPr>
          <p:cNvSpPr/>
          <p:nvPr/>
        </p:nvSpPr>
        <p:spPr>
          <a:xfrm>
            <a:off x="945422" y="6183310"/>
            <a:ext cx="701037" cy="293273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Finish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FC0E23D6-D529-C6B5-D912-5E84285D071E}"/>
              </a:ext>
            </a:extLst>
          </p:cNvPr>
          <p:cNvSpPr/>
          <p:nvPr/>
        </p:nvSpPr>
        <p:spPr>
          <a:xfrm>
            <a:off x="1875025" y="2354060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055327F8-0B78-0177-DC57-761C8ED09268}"/>
              </a:ext>
            </a:extLst>
          </p:cNvPr>
          <p:cNvSpPr/>
          <p:nvPr/>
        </p:nvSpPr>
        <p:spPr>
          <a:xfrm>
            <a:off x="1407631" y="2852367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No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74EF4732-B192-B55B-450D-0244BD89B249}"/>
              </a:ext>
            </a:extLst>
          </p:cNvPr>
          <p:cNvSpPr/>
          <p:nvPr/>
        </p:nvSpPr>
        <p:spPr>
          <a:xfrm>
            <a:off x="945422" y="1861667"/>
            <a:ext cx="701037" cy="293273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Start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31" name="フローチャート: 判断 30">
            <a:extLst>
              <a:ext uri="{FF2B5EF4-FFF2-40B4-BE49-F238E27FC236}">
                <a16:creationId xmlns:a16="http://schemas.microsoft.com/office/drawing/2014/main" id="{6F8144AD-E151-2028-A2DC-688676BB4580}"/>
              </a:ext>
            </a:extLst>
          </p:cNvPr>
          <p:cNvSpPr/>
          <p:nvPr/>
        </p:nvSpPr>
        <p:spPr>
          <a:xfrm>
            <a:off x="689498" y="2263422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“Smart watch free Qty”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&lt;=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“Receiving trigger”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Yes / No</a:t>
            </a:r>
            <a:endParaRPr kumimoji="1" lang="ja-JP" altLang="en-US" sz="500" dirty="0">
              <a:solidFill>
                <a:schemeClr val="tx1"/>
              </a:solidFill>
            </a:endParaRPr>
          </a:p>
        </p:txBody>
      </p: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455741BB-DEE9-CBB9-9948-84D0001EE200}"/>
              </a:ext>
            </a:extLst>
          </p:cNvPr>
          <p:cNvCxnSpPr>
            <a:cxnSpLocks/>
            <a:stCxn id="31" idx="2"/>
            <a:endCxn id="24" idx="0"/>
          </p:cNvCxnSpPr>
          <p:nvPr/>
        </p:nvCxnSpPr>
        <p:spPr>
          <a:xfrm>
            <a:off x="1294018" y="2908359"/>
            <a:ext cx="901" cy="639367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6C13A8AD-9419-5466-745F-0AA29E5F761B}"/>
              </a:ext>
            </a:extLst>
          </p:cNvPr>
          <p:cNvCxnSpPr>
            <a:cxnSpLocks/>
            <a:stCxn id="24" idx="2"/>
            <a:endCxn id="26" idx="0"/>
          </p:cNvCxnSpPr>
          <p:nvPr/>
        </p:nvCxnSpPr>
        <p:spPr>
          <a:xfrm>
            <a:off x="1294919" y="3978615"/>
            <a:ext cx="1022" cy="2204695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コネクタ: カギ線 36">
            <a:extLst>
              <a:ext uri="{FF2B5EF4-FFF2-40B4-BE49-F238E27FC236}">
                <a16:creationId xmlns:a16="http://schemas.microsoft.com/office/drawing/2014/main" id="{AFF69D99-5412-E022-D952-3894943ECBB9}"/>
              </a:ext>
            </a:extLst>
          </p:cNvPr>
          <p:cNvCxnSpPr>
            <a:cxnSpLocks/>
            <a:stCxn id="31" idx="3"/>
            <a:endCxn id="39" idx="0"/>
          </p:cNvCxnSpPr>
          <p:nvPr/>
        </p:nvCxnSpPr>
        <p:spPr>
          <a:xfrm>
            <a:off x="1898538" y="2585891"/>
            <a:ext cx="1043287" cy="961835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コネクタ: カギ線 37">
            <a:extLst>
              <a:ext uri="{FF2B5EF4-FFF2-40B4-BE49-F238E27FC236}">
                <a16:creationId xmlns:a16="http://schemas.microsoft.com/office/drawing/2014/main" id="{A3EFBEFC-B282-B975-3344-E0F6E4289474}"/>
              </a:ext>
            </a:extLst>
          </p:cNvPr>
          <p:cNvCxnSpPr>
            <a:cxnSpLocks/>
            <a:stCxn id="39" idx="2"/>
            <a:endCxn id="26" idx="0"/>
          </p:cNvCxnSpPr>
          <p:nvPr/>
        </p:nvCxnSpPr>
        <p:spPr>
          <a:xfrm rot="5400000">
            <a:off x="1016536" y="4258020"/>
            <a:ext cx="2204695" cy="1645884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01858264-A5C5-12B0-7A9E-D6FA9B712559}"/>
              </a:ext>
            </a:extLst>
          </p:cNvPr>
          <p:cNvSpPr/>
          <p:nvPr/>
        </p:nvSpPr>
        <p:spPr>
          <a:xfrm>
            <a:off x="2337305" y="3547726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Wait until smartwatch becomes free. Return to "Start".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4" name="二等辺三角形 3">
            <a:extLst>
              <a:ext uri="{FF2B5EF4-FFF2-40B4-BE49-F238E27FC236}">
                <a16:creationId xmlns:a16="http://schemas.microsoft.com/office/drawing/2014/main" id="{BA36DBCF-906B-73BD-749E-739FE9F003B2}"/>
              </a:ext>
            </a:extLst>
          </p:cNvPr>
          <p:cNvSpPr/>
          <p:nvPr/>
        </p:nvSpPr>
        <p:spPr>
          <a:xfrm>
            <a:off x="5922703" y="1124395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6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97622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64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974FAD0D-052B-47D2-9258-02F896129E2B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4-4. Priority determination</a:t>
            </a:r>
          </a:p>
          <a:p>
            <a:r>
              <a:rPr kumimoji="1" lang="en-US" altLang="ja-JP" sz="1100" b="1" dirty="0"/>
              <a:t>4-4-3. Shopper work instructions for FG phase#2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8947098-29DF-552E-12BC-A9DF7BAFA96E}"/>
              </a:ext>
            </a:extLst>
          </p:cNvPr>
          <p:cNvSpPr txBox="1"/>
          <p:nvPr/>
        </p:nvSpPr>
        <p:spPr>
          <a:xfrm>
            <a:off x="370469" y="1275846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3. Notification method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A2FF643-8A64-093D-4532-55B56970D529}"/>
              </a:ext>
            </a:extLst>
          </p:cNvPr>
          <p:cNvSpPr txBox="1"/>
          <p:nvPr/>
        </p:nvSpPr>
        <p:spPr>
          <a:xfrm>
            <a:off x="406400" y="1511924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Step 2 : Select Pattern #3</a:t>
            </a: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E48AA826-0C77-B215-7534-62F2A1837D7B}"/>
              </a:ext>
            </a:extLst>
          </p:cNvPr>
          <p:cNvSpPr/>
          <p:nvPr/>
        </p:nvSpPr>
        <p:spPr>
          <a:xfrm>
            <a:off x="6241048" y="1124395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3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647AEAB-39A5-D9C2-4081-94DCA6C10ECA}"/>
              </a:ext>
            </a:extLst>
          </p:cNvPr>
          <p:cNvSpPr/>
          <p:nvPr/>
        </p:nvSpPr>
        <p:spPr>
          <a:xfrm>
            <a:off x="370469" y="7620345"/>
            <a:ext cx="958826" cy="26161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Before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7F68FBC-D97F-63A6-7850-C3C49F39A07D}"/>
              </a:ext>
            </a:extLst>
          </p:cNvPr>
          <p:cNvSpPr/>
          <p:nvPr/>
        </p:nvSpPr>
        <p:spPr>
          <a:xfrm>
            <a:off x="370469" y="8843980"/>
            <a:ext cx="958826" cy="26161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After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graphicFrame>
        <p:nvGraphicFramePr>
          <p:cNvPr id="30" name="表 9">
            <a:extLst>
              <a:ext uri="{FF2B5EF4-FFF2-40B4-BE49-F238E27FC236}">
                <a16:creationId xmlns:a16="http://schemas.microsoft.com/office/drawing/2014/main" id="{2D71FBA5-F069-7F82-12B1-7F6ADBF5B206}"/>
              </a:ext>
            </a:extLst>
          </p:cNvPr>
          <p:cNvGraphicFramePr>
            <a:graphicFrameLocks noGrp="1"/>
          </p:cNvGraphicFramePr>
          <p:nvPr/>
        </p:nvGraphicFramePr>
        <p:xfrm>
          <a:off x="343402" y="6664088"/>
          <a:ext cx="5002210" cy="6867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4154017237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910229759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491198994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885194170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2166208932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3142143688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1998597631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2279101693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1054716896"/>
                    </a:ext>
                  </a:extLst>
                </a:gridCol>
              </a:tblGrid>
              <a:tr h="22955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1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2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4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5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6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7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8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9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10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42741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Model A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30/30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Line1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#1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B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Line2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#2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C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Line3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#3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D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Line4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#4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E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Line5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#5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F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Line6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#6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G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Line7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#7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H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Line8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#8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J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30/30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Line1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#9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K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30/30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Line1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#10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5A2350AD-0F24-9DFD-0D3D-49D79FB27316}"/>
              </a:ext>
            </a:extLst>
          </p:cNvPr>
          <p:cNvSpPr/>
          <p:nvPr/>
        </p:nvSpPr>
        <p:spPr>
          <a:xfrm>
            <a:off x="3400144" y="8322989"/>
            <a:ext cx="958826" cy="192632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Trigger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ECCB37C3-AF34-2F21-DFC7-44AFF7DB776C}"/>
              </a:ext>
            </a:extLst>
          </p:cNvPr>
          <p:cNvSpPr/>
          <p:nvPr/>
        </p:nvSpPr>
        <p:spPr>
          <a:xfrm>
            <a:off x="4129667" y="8322989"/>
            <a:ext cx="754685" cy="192632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Line 3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34" name="二等辺三角形 33">
            <a:extLst>
              <a:ext uri="{FF2B5EF4-FFF2-40B4-BE49-F238E27FC236}">
                <a16:creationId xmlns:a16="http://schemas.microsoft.com/office/drawing/2014/main" id="{6BE24952-53E2-0DB2-7E4D-973F134D8705}"/>
              </a:ext>
            </a:extLst>
          </p:cNvPr>
          <p:cNvSpPr/>
          <p:nvPr/>
        </p:nvSpPr>
        <p:spPr>
          <a:xfrm flipV="1">
            <a:off x="2420182" y="8294135"/>
            <a:ext cx="1318260" cy="212187"/>
          </a:xfrm>
          <a:prstGeom prst="triangle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14" name="グラフィックス 13" descr="ユーザー">
            <a:extLst>
              <a:ext uri="{FF2B5EF4-FFF2-40B4-BE49-F238E27FC236}">
                <a16:creationId xmlns:a16="http://schemas.microsoft.com/office/drawing/2014/main" id="{F0C3B661-B2D4-88E7-7006-52741B0B6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74423" y="7426069"/>
            <a:ext cx="586740" cy="586740"/>
          </a:xfrm>
          <a:prstGeom prst="rect">
            <a:avLst/>
          </a:prstGeom>
        </p:spPr>
      </p:pic>
      <p:graphicFrame>
        <p:nvGraphicFramePr>
          <p:cNvPr id="15" name="表 9">
            <a:extLst>
              <a:ext uri="{FF2B5EF4-FFF2-40B4-BE49-F238E27FC236}">
                <a16:creationId xmlns:a16="http://schemas.microsoft.com/office/drawing/2014/main" id="{6690C70A-273E-8C5F-672F-11649D2ECFD9}"/>
              </a:ext>
            </a:extLst>
          </p:cNvPr>
          <p:cNvGraphicFramePr>
            <a:graphicFrameLocks noGrp="1"/>
          </p:cNvGraphicFramePr>
          <p:nvPr/>
        </p:nvGraphicFramePr>
        <p:xfrm>
          <a:off x="2294951" y="7454865"/>
          <a:ext cx="500221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Model A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30/30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Line1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#1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82594A9-5DA7-6FE2-960F-794AAB3F3DD1}"/>
              </a:ext>
            </a:extLst>
          </p:cNvPr>
          <p:cNvSpPr txBox="1"/>
          <p:nvPr/>
        </p:nvSpPr>
        <p:spPr>
          <a:xfrm>
            <a:off x="1615567" y="7944114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A</a:t>
            </a:r>
          </a:p>
        </p:txBody>
      </p:sp>
      <p:pic>
        <p:nvPicPr>
          <p:cNvPr id="24" name="グラフィックス 23" descr="ユーザー">
            <a:extLst>
              <a:ext uri="{FF2B5EF4-FFF2-40B4-BE49-F238E27FC236}">
                <a16:creationId xmlns:a16="http://schemas.microsoft.com/office/drawing/2014/main" id="{1A575143-8825-7DDC-F755-3484C0A125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0153" y="7433689"/>
            <a:ext cx="586740" cy="586740"/>
          </a:xfrm>
          <a:prstGeom prst="rect">
            <a:avLst/>
          </a:prstGeom>
        </p:spPr>
      </p:pic>
      <p:graphicFrame>
        <p:nvGraphicFramePr>
          <p:cNvPr id="25" name="表 9">
            <a:extLst>
              <a:ext uri="{FF2B5EF4-FFF2-40B4-BE49-F238E27FC236}">
                <a16:creationId xmlns:a16="http://schemas.microsoft.com/office/drawing/2014/main" id="{60F9467F-C2F7-F282-FCCE-18677C951EBC}"/>
              </a:ext>
            </a:extLst>
          </p:cNvPr>
          <p:cNvGraphicFramePr>
            <a:graphicFrameLocks noGrp="1"/>
          </p:cNvGraphicFramePr>
          <p:nvPr/>
        </p:nvGraphicFramePr>
        <p:xfrm>
          <a:off x="3470681" y="7462485"/>
          <a:ext cx="500221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B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Line2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#2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AE8FC28-23CC-29D3-8115-AE0C34A6116B}"/>
              </a:ext>
            </a:extLst>
          </p:cNvPr>
          <p:cNvSpPr txBox="1"/>
          <p:nvPr/>
        </p:nvSpPr>
        <p:spPr>
          <a:xfrm>
            <a:off x="2795172" y="7957387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B</a:t>
            </a:r>
          </a:p>
        </p:txBody>
      </p:sp>
      <p:pic>
        <p:nvPicPr>
          <p:cNvPr id="27" name="グラフィックス 26" descr="ユーザー">
            <a:extLst>
              <a:ext uri="{FF2B5EF4-FFF2-40B4-BE49-F238E27FC236}">
                <a16:creationId xmlns:a16="http://schemas.microsoft.com/office/drawing/2014/main" id="{F1AF5B7F-C550-9108-FD9C-A69A78A3BF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65600" y="7436637"/>
            <a:ext cx="586740" cy="586740"/>
          </a:xfrm>
          <a:prstGeom prst="rect">
            <a:avLst/>
          </a:prstGeom>
        </p:spPr>
      </p:pic>
      <p:graphicFrame>
        <p:nvGraphicFramePr>
          <p:cNvPr id="28" name="表 9">
            <a:extLst>
              <a:ext uri="{FF2B5EF4-FFF2-40B4-BE49-F238E27FC236}">
                <a16:creationId xmlns:a16="http://schemas.microsoft.com/office/drawing/2014/main" id="{0588326F-31E2-9F1B-8B19-4C02BE75A028}"/>
              </a:ext>
            </a:extLst>
          </p:cNvPr>
          <p:cNvGraphicFramePr>
            <a:graphicFrameLocks noGrp="1"/>
          </p:cNvGraphicFramePr>
          <p:nvPr/>
        </p:nvGraphicFramePr>
        <p:xfrm>
          <a:off x="4686128" y="7465433"/>
          <a:ext cx="500221" cy="639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69B49D8-7438-54EF-645F-23D49934E05C}"/>
              </a:ext>
            </a:extLst>
          </p:cNvPr>
          <p:cNvSpPr txBox="1"/>
          <p:nvPr/>
        </p:nvSpPr>
        <p:spPr>
          <a:xfrm>
            <a:off x="4010619" y="7960335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C</a:t>
            </a:r>
          </a:p>
        </p:txBody>
      </p:sp>
      <p:pic>
        <p:nvPicPr>
          <p:cNvPr id="31" name="グラフィックス 30" descr="ユーザー">
            <a:extLst>
              <a:ext uri="{FF2B5EF4-FFF2-40B4-BE49-F238E27FC236}">
                <a16:creationId xmlns:a16="http://schemas.microsoft.com/office/drawing/2014/main" id="{20C7102F-F6E5-F0BB-DFE8-ECED0DBD4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11389" y="8631317"/>
            <a:ext cx="586740" cy="586740"/>
          </a:xfrm>
          <a:prstGeom prst="rect">
            <a:avLst/>
          </a:prstGeom>
        </p:spPr>
      </p:pic>
      <p:graphicFrame>
        <p:nvGraphicFramePr>
          <p:cNvPr id="35" name="表 9">
            <a:extLst>
              <a:ext uri="{FF2B5EF4-FFF2-40B4-BE49-F238E27FC236}">
                <a16:creationId xmlns:a16="http://schemas.microsoft.com/office/drawing/2014/main" id="{F0EACD2D-9E35-4CD3-F525-AFC737A25D69}"/>
              </a:ext>
            </a:extLst>
          </p:cNvPr>
          <p:cNvGraphicFramePr>
            <a:graphicFrameLocks noGrp="1"/>
          </p:cNvGraphicFramePr>
          <p:nvPr/>
        </p:nvGraphicFramePr>
        <p:xfrm>
          <a:off x="2331917" y="8660113"/>
          <a:ext cx="500221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Model A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30/30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Line1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#1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020A38EE-68CD-36BE-9148-97FB70A9D563}"/>
              </a:ext>
            </a:extLst>
          </p:cNvPr>
          <p:cNvSpPr txBox="1"/>
          <p:nvPr/>
        </p:nvSpPr>
        <p:spPr>
          <a:xfrm>
            <a:off x="1652533" y="9149362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A</a:t>
            </a:r>
          </a:p>
        </p:txBody>
      </p:sp>
      <p:pic>
        <p:nvPicPr>
          <p:cNvPr id="37" name="グラフィックス 36" descr="ユーザー">
            <a:extLst>
              <a:ext uri="{FF2B5EF4-FFF2-40B4-BE49-F238E27FC236}">
                <a16:creationId xmlns:a16="http://schemas.microsoft.com/office/drawing/2014/main" id="{7C2C3117-715B-156B-D0DF-A5DA66B4E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87119" y="8638937"/>
            <a:ext cx="586740" cy="586740"/>
          </a:xfrm>
          <a:prstGeom prst="rect">
            <a:avLst/>
          </a:prstGeom>
        </p:spPr>
      </p:pic>
      <p:graphicFrame>
        <p:nvGraphicFramePr>
          <p:cNvPr id="38" name="表 9">
            <a:extLst>
              <a:ext uri="{FF2B5EF4-FFF2-40B4-BE49-F238E27FC236}">
                <a16:creationId xmlns:a16="http://schemas.microsoft.com/office/drawing/2014/main" id="{36D52143-57D1-0291-576F-DE414D724E82}"/>
              </a:ext>
            </a:extLst>
          </p:cNvPr>
          <p:cNvGraphicFramePr>
            <a:graphicFrameLocks noGrp="1"/>
          </p:cNvGraphicFramePr>
          <p:nvPr/>
        </p:nvGraphicFramePr>
        <p:xfrm>
          <a:off x="3507647" y="8667733"/>
          <a:ext cx="500221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B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Line2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#2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E5C135D3-64CE-14E5-CAB7-062691744542}"/>
              </a:ext>
            </a:extLst>
          </p:cNvPr>
          <p:cNvSpPr txBox="1"/>
          <p:nvPr/>
        </p:nvSpPr>
        <p:spPr>
          <a:xfrm>
            <a:off x="2832138" y="9162635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B</a:t>
            </a:r>
          </a:p>
        </p:txBody>
      </p:sp>
      <p:pic>
        <p:nvPicPr>
          <p:cNvPr id="41" name="グラフィックス 40" descr="ユーザー">
            <a:extLst>
              <a:ext uri="{FF2B5EF4-FFF2-40B4-BE49-F238E27FC236}">
                <a16:creationId xmlns:a16="http://schemas.microsoft.com/office/drawing/2014/main" id="{5AE3B381-2F33-45BF-F5C3-7013E148A3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02566" y="8641885"/>
            <a:ext cx="586740" cy="586740"/>
          </a:xfrm>
          <a:prstGeom prst="rect">
            <a:avLst/>
          </a:prstGeom>
        </p:spPr>
      </p:pic>
      <p:graphicFrame>
        <p:nvGraphicFramePr>
          <p:cNvPr id="42" name="表 9">
            <a:extLst>
              <a:ext uri="{FF2B5EF4-FFF2-40B4-BE49-F238E27FC236}">
                <a16:creationId xmlns:a16="http://schemas.microsoft.com/office/drawing/2014/main" id="{C1E27457-99D9-2237-2C30-570C7F96AE96}"/>
              </a:ext>
            </a:extLst>
          </p:cNvPr>
          <p:cNvGraphicFramePr>
            <a:graphicFrameLocks noGrp="1"/>
          </p:cNvGraphicFramePr>
          <p:nvPr/>
        </p:nvGraphicFramePr>
        <p:xfrm>
          <a:off x="4723094" y="8670681"/>
          <a:ext cx="500221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C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Line3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#3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38EB96B6-DB65-75E4-2E3E-E1D418EF70BB}"/>
              </a:ext>
            </a:extLst>
          </p:cNvPr>
          <p:cNvSpPr txBox="1"/>
          <p:nvPr/>
        </p:nvSpPr>
        <p:spPr>
          <a:xfrm>
            <a:off x="4047585" y="9165583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C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68F47A0-2878-00F1-5938-63AA8E9C05F3}"/>
              </a:ext>
            </a:extLst>
          </p:cNvPr>
          <p:cNvSpPr/>
          <p:nvPr/>
        </p:nvSpPr>
        <p:spPr>
          <a:xfrm>
            <a:off x="690399" y="3547726"/>
            <a:ext cx="1209040" cy="430889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Picking instruction for ST order with trigger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44" name="直線矢印コネクタ 43">
            <a:extLst>
              <a:ext uri="{FF2B5EF4-FFF2-40B4-BE49-F238E27FC236}">
                <a16:creationId xmlns:a16="http://schemas.microsoft.com/office/drawing/2014/main" id="{A9F2546A-EAF0-07E1-F1E8-22A32A2CA06F}"/>
              </a:ext>
            </a:extLst>
          </p:cNvPr>
          <p:cNvCxnSpPr>
            <a:cxnSpLocks/>
            <a:stCxn id="57" idx="4"/>
            <a:endCxn id="62" idx="0"/>
          </p:cNvCxnSpPr>
          <p:nvPr/>
        </p:nvCxnSpPr>
        <p:spPr>
          <a:xfrm flipH="1">
            <a:off x="1294018" y="2154940"/>
            <a:ext cx="1923" cy="108482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楕円 47">
            <a:extLst>
              <a:ext uri="{FF2B5EF4-FFF2-40B4-BE49-F238E27FC236}">
                <a16:creationId xmlns:a16="http://schemas.microsoft.com/office/drawing/2014/main" id="{B3327065-E8DE-ED65-A3BB-D9320F234E37}"/>
              </a:ext>
            </a:extLst>
          </p:cNvPr>
          <p:cNvSpPr/>
          <p:nvPr/>
        </p:nvSpPr>
        <p:spPr>
          <a:xfrm>
            <a:off x="945422" y="6183310"/>
            <a:ext cx="701037" cy="293273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Finish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03E7B535-CDDF-079E-6264-A7206FB9CEB6}"/>
              </a:ext>
            </a:extLst>
          </p:cNvPr>
          <p:cNvSpPr/>
          <p:nvPr/>
        </p:nvSpPr>
        <p:spPr>
          <a:xfrm>
            <a:off x="1875025" y="2354060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53" name="正方形/長方形 52">
            <a:extLst>
              <a:ext uri="{FF2B5EF4-FFF2-40B4-BE49-F238E27FC236}">
                <a16:creationId xmlns:a16="http://schemas.microsoft.com/office/drawing/2014/main" id="{B7E48D86-156F-5822-1D65-0842E5DF3E97}"/>
              </a:ext>
            </a:extLst>
          </p:cNvPr>
          <p:cNvSpPr/>
          <p:nvPr/>
        </p:nvSpPr>
        <p:spPr>
          <a:xfrm>
            <a:off x="1407631" y="2852367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No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57" name="楕円 56">
            <a:extLst>
              <a:ext uri="{FF2B5EF4-FFF2-40B4-BE49-F238E27FC236}">
                <a16:creationId xmlns:a16="http://schemas.microsoft.com/office/drawing/2014/main" id="{A93967D0-46C2-6BCF-BB3E-54433FEB28CC}"/>
              </a:ext>
            </a:extLst>
          </p:cNvPr>
          <p:cNvSpPr/>
          <p:nvPr/>
        </p:nvSpPr>
        <p:spPr>
          <a:xfrm>
            <a:off x="945422" y="1861667"/>
            <a:ext cx="701037" cy="293273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Start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62" name="フローチャート: 判断 61">
            <a:extLst>
              <a:ext uri="{FF2B5EF4-FFF2-40B4-BE49-F238E27FC236}">
                <a16:creationId xmlns:a16="http://schemas.microsoft.com/office/drawing/2014/main" id="{B934C30B-491F-D511-366C-64812EF6C37C}"/>
              </a:ext>
            </a:extLst>
          </p:cNvPr>
          <p:cNvSpPr/>
          <p:nvPr/>
        </p:nvSpPr>
        <p:spPr>
          <a:xfrm>
            <a:off x="689498" y="2263422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“Smart watch free Qty”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&lt;=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“Receiving trigger”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Yes / No</a:t>
            </a:r>
            <a:endParaRPr kumimoji="1" lang="ja-JP" altLang="en-US" sz="500" dirty="0">
              <a:solidFill>
                <a:schemeClr val="tx1"/>
              </a:solidFill>
            </a:endParaRPr>
          </a:p>
        </p:txBody>
      </p:sp>
      <p:cxnSp>
        <p:nvCxnSpPr>
          <p:cNvPr id="64" name="直線矢印コネクタ 63">
            <a:extLst>
              <a:ext uri="{FF2B5EF4-FFF2-40B4-BE49-F238E27FC236}">
                <a16:creationId xmlns:a16="http://schemas.microsoft.com/office/drawing/2014/main" id="{D6DF89D8-F3C2-2236-02D5-B57EE52C9619}"/>
              </a:ext>
            </a:extLst>
          </p:cNvPr>
          <p:cNvCxnSpPr>
            <a:cxnSpLocks/>
            <a:stCxn id="62" idx="2"/>
            <a:endCxn id="9" idx="0"/>
          </p:cNvCxnSpPr>
          <p:nvPr/>
        </p:nvCxnSpPr>
        <p:spPr>
          <a:xfrm>
            <a:off x="1294018" y="2908359"/>
            <a:ext cx="901" cy="639367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矢印コネクタ 67">
            <a:extLst>
              <a:ext uri="{FF2B5EF4-FFF2-40B4-BE49-F238E27FC236}">
                <a16:creationId xmlns:a16="http://schemas.microsoft.com/office/drawing/2014/main" id="{72E9953C-5AA2-951F-6A66-5DFB10766EC8}"/>
              </a:ext>
            </a:extLst>
          </p:cNvPr>
          <p:cNvCxnSpPr>
            <a:cxnSpLocks/>
            <a:stCxn id="9" idx="2"/>
            <a:endCxn id="48" idx="0"/>
          </p:cNvCxnSpPr>
          <p:nvPr/>
        </p:nvCxnSpPr>
        <p:spPr>
          <a:xfrm>
            <a:off x="1294919" y="3978615"/>
            <a:ext cx="1022" cy="2204695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コネクタ: カギ線 68">
            <a:extLst>
              <a:ext uri="{FF2B5EF4-FFF2-40B4-BE49-F238E27FC236}">
                <a16:creationId xmlns:a16="http://schemas.microsoft.com/office/drawing/2014/main" id="{A548D7D1-090C-FB17-AC11-95F61FE5FFB5}"/>
              </a:ext>
            </a:extLst>
          </p:cNvPr>
          <p:cNvCxnSpPr>
            <a:cxnSpLocks/>
            <a:stCxn id="62" idx="3"/>
            <a:endCxn id="71" idx="0"/>
          </p:cNvCxnSpPr>
          <p:nvPr/>
        </p:nvCxnSpPr>
        <p:spPr>
          <a:xfrm>
            <a:off x="1898538" y="2585891"/>
            <a:ext cx="1043287" cy="961835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コネクタ: カギ線 69">
            <a:extLst>
              <a:ext uri="{FF2B5EF4-FFF2-40B4-BE49-F238E27FC236}">
                <a16:creationId xmlns:a16="http://schemas.microsoft.com/office/drawing/2014/main" id="{74CD2709-A695-44C4-628A-55E446059F99}"/>
              </a:ext>
            </a:extLst>
          </p:cNvPr>
          <p:cNvCxnSpPr>
            <a:cxnSpLocks/>
            <a:stCxn id="71" idx="2"/>
            <a:endCxn id="48" idx="0"/>
          </p:cNvCxnSpPr>
          <p:nvPr/>
        </p:nvCxnSpPr>
        <p:spPr>
          <a:xfrm rot="5400000">
            <a:off x="1016536" y="4258020"/>
            <a:ext cx="2204695" cy="1645884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正方形/長方形 70">
            <a:extLst>
              <a:ext uri="{FF2B5EF4-FFF2-40B4-BE49-F238E27FC236}">
                <a16:creationId xmlns:a16="http://schemas.microsoft.com/office/drawing/2014/main" id="{2279A6DC-473F-0F4A-EE25-1A1C1D5320D1}"/>
              </a:ext>
            </a:extLst>
          </p:cNvPr>
          <p:cNvSpPr/>
          <p:nvPr/>
        </p:nvSpPr>
        <p:spPr>
          <a:xfrm>
            <a:off x="2337305" y="3547726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Wait until smartwatch becomes free. Return to "Start".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4" name="二等辺三角形 3">
            <a:extLst>
              <a:ext uri="{FF2B5EF4-FFF2-40B4-BE49-F238E27FC236}">
                <a16:creationId xmlns:a16="http://schemas.microsoft.com/office/drawing/2014/main" id="{47103463-8EFE-91E6-F400-DCAD5E2AE99B}"/>
              </a:ext>
            </a:extLst>
          </p:cNvPr>
          <p:cNvSpPr/>
          <p:nvPr/>
        </p:nvSpPr>
        <p:spPr>
          <a:xfrm>
            <a:off x="5922703" y="1124395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6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73698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65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974FAD0D-052B-47D2-9258-02F896129E2B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4-4. Priority determination</a:t>
            </a:r>
          </a:p>
          <a:p>
            <a:r>
              <a:rPr kumimoji="1" lang="en-US" altLang="ja-JP" sz="1100" b="1" dirty="0"/>
              <a:t>4-4-3. Shopper work instructions for FG phase#2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8947098-29DF-552E-12BC-A9DF7BAFA96E}"/>
              </a:ext>
            </a:extLst>
          </p:cNvPr>
          <p:cNvSpPr txBox="1"/>
          <p:nvPr/>
        </p:nvSpPr>
        <p:spPr>
          <a:xfrm>
            <a:off x="370469" y="1275846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3. Notification method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A2FF643-8A64-093D-4532-55B56970D529}"/>
              </a:ext>
            </a:extLst>
          </p:cNvPr>
          <p:cNvSpPr txBox="1"/>
          <p:nvPr/>
        </p:nvSpPr>
        <p:spPr>
          <a:xfrm>
            <a:off x="406400" y="1511924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Step 2 : Select Pattern #4</a:t>
            </a: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E48AA826-0C77-B215-7534-62F2A1837D7B}"/>
              </a:ext>
            </a:extLst>
          </p:cNvPr>
          <p:cNvSpPr/>
          <p:nvPr/>
        </p:nvSpPr>
        <p:spPr>
          <a:xfrm>
            <a:off x="6241048" y="1124395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3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647AEAB-39A5-D9C2-4081-94DCA6C10ECA}"/>
              </a:ext>
            </a:extLst>
          </p:cNvPr>
          <p:cNvSpPr/>
          <p:nvPr/>
        </p:nvSpPr>
        <p:spPr>
          <a:xfrm>
            <a:off x="370469" y="7620345"/>
            <a:ext cx="958826" cy="26161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Before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7F68FBC-D97F-63A6-7850-C3C49F39A07D}"/>
              </a:ext>
            </a:extLst>
          </p:cNvPr>
          <p:cNvSpPr/>
          <p:nvPr/>
        </p:nvSpPr>
        <p:spPr>
          <a:xfrm>
            <a:off x="370469" y="8843980"/>
            <a:ext cx="958826" cy="26161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After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graphicFrame>
        <p:nvGraphicFramePr>
          <p:cNvPr id="30" name="表 9">
            <a:extLst>
              <a:ext uri="{FF2B5EF4-FFF2-40B4-BE49-F238E27FC236}">
                <a16:creationId xmlns:a16="http://schemas.microsoft.com/office/drawing/2014/main" id="{2D71FBA5-F069-7F82-12B1-7F6ADBF5B206}"/>
              </a:ext>
            </a:extLst>
          </p:cNvPr>
          <p:cNvGraphicFramePr>
            <a:graphicFrameLocks noGrp="1"/>
          </p:cNvGraphicFramePr>
          <p:nvPr/>
        </p:nvGraphicFramePr>
        <p:xfrm>
          <a:off x="343402" y="6664088"/>
          <a:ext cx="5002210" cy="6867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4154017237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910229759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491198994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885194170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2166208932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3142143688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1998597631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2279101693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1054716896"/>
                    </a:ext>
                  </a:extLst>
                </a:gridCol>
              </a:tblGrid>
              <a:tr h="22955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1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2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4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5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6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7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8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9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10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42741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Model A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30/30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Line1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#1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B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Line2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#2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C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Line3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#3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D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Line4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#4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E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Line5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#5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F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Line6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#6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G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Line7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#7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H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Line8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#8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J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30/30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Line1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#9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K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30/30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Line1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#10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5A2350AD-0F24-9DFD-0D3D-49D79FB27316}"/>
              </a:ext>
            </a:extLst>
          </p:cNvPr>
          <p:cNvSpPr/>
          <p:nvPr/>
        </p:nvSpPr>
        <p:spPr>
          <a:xfrm>
            <a:off x="3400144" y="8322989"/>
            <a:ext cx="958826" cy="192632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Trigger1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ECCB37C3-AF34-2F21-DFC7-44AFF7DB776C}"/>
              </a:ext>
            </a:extLst>
          </p:cNvPr>
          <p:cNvSpPr/>
          <p:nvPr/>
        </p:nvSpPr>
        <p:spPr>
          <a:xfrm>
            <a:off x="4129667" y="8322989"/>
            <a:ext cx="754685" cy="192632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Line 3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34" name="二等辺三角形 33">
            <a:extLst>
              <a:ext uri="{FF2B5EF4-FFF2-40B4-BE49-F238E27FC236}">
                <a16:creationId xmlns:a16="http://schemas.microsoft.com/office/drawing/2014/main" id="{6BE24952-53E2-0DB2-7E4D-973F134D8705}"/>
              </a:ext>
            </a:extLst>
          </p:cNvPr>
          <p:cNvSpPr/>
          <p:nvPr/>
        </p:nvSpPr>
        <p:spPr>
          <a:xfrm flipV="1">
            <a:off x="2420182" y="8294135"/>
            <a:ext cx="1318260" cy="212187"/>
          </a:xfrm>
          <a:prstGeom prst="triangle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14" name="グラフィックス 13" descr="ユーザー">
            <a:extLst>
              <a:ext uri="{FF2B5EF4-FFF2-40B4-BE49-F238E27FC236}">
                <a16:creationId xmlns:a16="http://schemas.microsoft.com/office/drawing/2014/main" id="{F0C3B661-B2D4-88E7-7006-52741B0B6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74423" y="7426069"/>
            <a:ext cx="586740" cy="586740"/>
          </a:xfrm>
          <a:prstGeom prst="rect">
            <a:avLst/>
          </a:prstGeom>
        </p:spPr>
      </p:pic>
      <p:graphicFrame>
        <p:nvGraphicFramePr>
          <p:cNvPr id="15" name="表 9">
            <a:extLst>
              <a:ext uri="{FF2B5EF4-FFF2-40B4-BE49-F238E27FC236}">
                <a16:creationId xmlns:a16="http://schemas.microsoft.com/office/drawing/2014/main" id="{6690C70A-273E-8C5F-672F-11649D2ECFD9}"/>
              </a:ext>
            </a:extLst>
          </p:cNvPr>
          <p:cNvGraphicFramePr>
            <a:graphicFrameLocks noGrp="1"/>
          </p:cNvGraphicFramePr>
          <p:nvPr/>
        </p:nvGraphicFramePr>
        <p:xfrm>
          <a:off x="2294951" y="7454865"/>
          <a:ext cx="500221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Model A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30/30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Line1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#1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82594A9-5DA7-6FE2-960F-794AAB3F3DD1}"/>
              </a:ext>
            </a:extLst>
          </p:cNvPr>
          <p:cNvSpPr txBox="1"/>
          <p:nvPr/>
        </p:nvSpPr>
        <p:spPr>
          <a:xfrm>
            <a:off x="1615567" y="7944114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A</a:t>
            </a:r>
          </a:p>
        </p:txBody>
      </p:sp>
      <p:pic>
        <p:nvPicPr>
          <p:cNvPr id="24" name="グラフィックス 23" descr="ユーザー">
            <a:extLst>
              <a:ext uri="{FF2B5EF4-FFF2-40B4-BE49-F238E27FC236}">
                <a16:creationId xmlns:a16="http://schemas.microsoft.com/office/drawing/2014/main" id="{1A575143-8825-7DDC-F755-3484C0A125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0153" y="7433689"/>
            <a:ext cx="586740" cy="586740"/>
          </a:xfrm>
          <a:prstGeom prst="rect">
            <a:avLst/>
          </a:prstGeom>
        </p:spPr>
      </p:pic>
      <p:graphicFrame>
        <p:nvGraphicFramePr>
          <p:cNvPr id="25" name="表 9">
            <a:extLst>
              <a:ext uri="{FF2B5EF4-FFF2-40B4-BE49-F238E27FC236}">
                <a16:creationId xmlns:a16="http://schemas.microsoft.com/office/drawing/2014/main" id="{60F9467F-C2F7-F282-FCCE-18677C951EBC}"/>
              </a:ext>
            </a:extLst>
          </p:cNvPr>
          <p:cNvGraphicFramePr>
            <a:graphicFrameLocks noGrp="1"/>
          </p:cNvGraphicFramePr>
          <p:nvPr/>
        </p:nvGraphicFramePr>
        <p:xfrm>
          <a:off x="3470681" y="7462485"/>
          <a:ext cx="500221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B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Line2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#2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AE8FC28-23CC-29D3-8115-AE0C34A6116B}"/>
              </a:ext>
            </a:extLst>
          </p:cNvPr>
          <p:cNvSpPr txBox="1"/>
          <p:nvPr/>
        </p:nvSpPr>
        <p:spPr>
          <a:xfrm>
            <a:off x="2795172" y="7957387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B</a:t>
            </a:r>
          </a:p>
        </p:txBody>
      </p:sp>
      <p:pic>
        <p:nvPicPr>
          <p:cNvPr id="27" name="グラフィックス 26" descr="ユーザー">
            <a:extLst>
              <a:ext uri="{FF2B5EF4-FFF2-40B4-BE49-F238E27FC236}">
                <a16:creationId xmlns:a16="http://schemas.microsoft.com/office/drawing/2014/main" id="{F1AF5B7F-C550-9108-FD9C-A69A78A3BF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65600" y="7436637"/>
            <a:ext cx="586740" cy="586740"/>
          </a:xfrm>
          <a:prstGeom prst="rect">
            <a:avLst/>
          </a:prstGeom>
        </p:spPr>
      </p:pic>
      <p:graphicFrame>
        <p:nvGraphicFramePr>
          <p:cNvPr id="28" name="表 9">
            <a:extLst>
              <a:ext uri="{FF2B5EF4-FFF2-40B4-BE49-F238E27FC236}">
                <a16:creationId xmlns:a16="http://schemas.microsoft.com/office/drawing/2014/main" id="{0588326F-31E2-9F1B-8B19-4C02BE75A028}"/>
              </a:ext>
            </a:extLst>
          </p:cNvPr>
          <p:cNvGraphicFramePr>
            <a:graphicFrameLocks noGrp="1"/>
          </p:cNvGraphicFramePr>
          <p:nvPr/>
        </p:nvGraphicFramePr>
        <p:xfrm>
          <a:off x="4686128" y="7465433"/>
          <a:ext cx="500221" cy="639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69B49D8-7438-54EF-645F-23D49934E05C}"/>
              </a:ext>
            </a:extLst>
          </p:cNvPr>
          <p:cNvSpPr txBox="1"/>
          <p:nvPr/>
        </p:nvSpPr>
        <p:spPr>
          <a:xfrm>
            <a:off x="4010619" y="7960335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C</a:t>
            </a:r>
          </a:p>
        </p:txBody>
      </p:sp>
      <p:pic>
        <p:nvPicPr>
          <p:cNvPr id="31" name="グラフィックス 30" descr="ユーザー">
            <a:extLst>
              <a:ext uri="{FF2B5EF4-FFF2-40B4-BE49-F238E27FC236}">
                <a16:creationId xmlns:a16="http://schemas.microsoft.com/office/drawing/2014/main" id="{20C7102F-F6E5-F0BB-DFE8-ECED0DBD4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11389" y="8631317"/>
            <a:ext cx="586740" cy="586740"/>
          </a:xfrm>
          <a:prstGeom prst="rect">
            <a:avLst/>
          </a:prstGeom>
        </p:spPr>
      </p:pic>
      <p:graphicFrame>
        <p:nvGraphicFramePr>
          <p:cNvPr id="35" name="表 9">
            <a:extLst>
              <a:ext uri="{FF2B5EF4-FFF2-40B4-BE49-F238E27FC236}">
                <a16:creationId xmlns:a16="http://schemas.microsoft.com/office/drawing/2014/main" id="{F0EACD2D-9E35-4CD3-F525-AFC737A25D69}"/>
              </a:ext>
            </a:extLst>
          </p:cNvPr>
          <p:cNvGraphicFramePr>
            <a:graphicFrameLocks noGrp="1"/>
          </p:cNvGraphicFramePr>
          <p:nvPr/>
        </p:nvGraphicFramePr>
        <p:xfrm>
          <a:off x="2331917" y="8660113"/>
          <a:ext cx="500221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Model A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30/30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Line1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#1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020A38EE-68CD-36BE-9148-97FB70A9D563}"/>
              </a:ext>
            </a:extLst>
          </p:cNvPr>
          <p:cNvSpPr txBox="1"/>
          <p:nvPr/>
        </p:nvSpPr>
        <p:spPr>
          <a:xfrm>
            <a:off x="1652533" y="9149362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A</a:t>
            </a:r>
          </a:p>
        </p:txBody>
      </p:sp>
      <p:pic>
        <p:nvPicPr>
          <p:cNvPr id="37" name="グラフィックス 36" descr="ユーザー">
            <a:extLst>
              <a:ext uri="{FF2B5EF4-FFF2-40B4-BE49-F238E27FC236}">
                <a16:creationId xmlns:a16="http://schemas.microsoft.com/office/drawing/2014/main" id="{7C2C3117-715B-156B-D0DF-A5DA66B4E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87119" y="8638937"/>
            <a:ext cx="586740" cy="586740"/>
          </a:xfrm>
          <a:prstGeom prst="rect">
            <a:avLst/>
          </a:prstGeom>
        </p:spPr>
      </p:pic>
      <p:graphicFrame>
        <p:nvGraphicFramePr>
          <p:cNvPr id="38" name="表 9">
            <a:extLst>
              <a:ext uri="{FF2B5EF4-FFF2-40B4-BE49-F238E27FC236}">
                <a16:creationId xmlns:a16="http://schemas.microsoft.com/office/drawing/2014/main" id="{36D52143-57D1-0291-576F-DE414D724E82}"/>
              </a:ext>
            </a:extLst>
          </p:cNvPr>
          <p:cNvGraphicFramePr>
            <a:graphicFrameLocks noGrp="1"/>
          </p:cNvGraphicFramePr>
          <p:nvPr/>
        </p:nvGraphicFramePr>
        <p:xfrm>
          <a:off x="3507647" y="8667733"/>
          <a:ext cx="500221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B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Line2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#2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E5C135D3-64CE-14E5-CAB7-062691744542}"/>
              </a:ext>
            </a:extLst>
          </p:cNvPr>
          <p:cNvSpPr txBox="1"/>
          <p:nvPr/>
        </p:nvSpPr>
        <p:spPr>
          <a:xfrm>
            <a:off x="2832138" y="9162635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B</a:t>
            </a:r>
          </a:p>
        </p:txBody>
      </p:sp>
      <p:pic>
        <p:nvPicPr>
          <p:cNvPr id="41" name="グラフィックス 40" descr="ユーザー">
            <a:extLst>
              <a:ext uri="{FF2B5EF4-FFF2-40B4-BE49-F238E27FC236}">
                <a16:creationId xmlns:a16="http://schemas.microsoft.com/office/drawing/2014/main" id="{5AE3B381-2F33-45BF-F5C3-7013E148A3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02566" y="8641885"/>
            <a:ext cx="586740" cy="586740"/>
          </a:xfrm>
          <a:prstGeom prst="rect">
            <a:avLst/>
          </a:prstGeom>
        </p:spPr>
      </p:pic>
      <p:graphicFrame>
        <p:nvGraphicFramePr>
          <p:cNvPr id="42" name="表 9">
            <a:extLst>
              <a:ext uri="{FF2B5EF4-FFF2-40B4-BE49-F238E27FC236}">
                <a16:creationId xmlns:a16="http://schemas.microsoft.com/office/drawing/2014/main" id="{C1E27457-99D9-2237-2C30-570C7F96AE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4734931"/>
              </p:ext>
            </p:extLst>
          </p:nvPr>
        </p:nvGraphicFramePr>
        <p:xfrm>
          <a:off x="4723094" y="8670681"/>
          <a:ext cx="500221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C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Line3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#3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38EB96B6-DB65-75E4-2E3E-E1D418EF70BB}"/>
              </a:ext>
            </a:extLst>
          </p:cNvPr>
          <p:cNvSpPr txBox="1"/>
          <p:nvPr/>
        </p:nvSpPr>
        <p:spPr>
          <a:xfrm>
            <a:off x="4047585" y="9165583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C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5C55D21-C2D4-DE58-D782-3423C6EC27CF}"/>
              </a:ext>
            </a:extLst>
          </p:cNvPr>
          <p:cNvSpPr/>
          <p:nvPr/>
        </p:nvSpPr>
        <p:spPr>
          <a:xfrm>
            <a:off x="5627570" y="8318372"/>
            <a:ext cx="754685" cy="192632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Line 4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92DF01BB-1F38-8617-83B2-4E933E03B4AA}"/>
              </a:ext>
            </a:extLst>
          </p:cNvPr>
          <p:cNvSpPr/>
          <p:nvPr/>
        </p:nvSpPr>
        <p:spPr>
          <a:xfrm>
            <a:off x="690399" y="3547726"/>
            <a:ext cx="1209040" cy="430889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Picking instruction for ST order with trigger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48" name="直線矢印コネクタ 47">
            <a:extLst>
              <a:ext uri="{FF2B5EF4-FFF2-40B4-BE49-F238E27FC236}">
                <a16:creationId xmlns:a16="http://schemas.microsoft.com/office/drawing/2014/main" id="{27EA2158-1F4B-8B1A-BF18-0F463E95EC13}"/>
              </a:ext>
            </a:extLst>
          </p:cNvPr>
          <p:cNvCxnSpPr>
            <a:cxnSpLocks/>
            <a:stCxn id="64" idx="4"/>
            <a:endCxn id="68" idx="0"/>
          </p:cNvCxnSpPr>
          <p:nvPr/>
        </p:nvCxnSpPr>
        <p:spPr>
          <a:xfrm flipH="1">
            <a:off x="1294018" y="2154940"/>
            <a:ext cx="1923" cy="108482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楕円 48">
            <a:extLst>
              <a:ext uri="{FF2B5EF4-FFF2-40B4-BE49-F238E27FC236}">
                <a16:creationId xmlns:a16="http://schemas.microsoft.com/office/drawing/2014/main" id="{CA8ED62E-6AED-0AE3-9DA8-DEBA89FBE4AA}"/>
              </a:ext>
            </a:extLst>
          </p:cNvPr>
          <p:cNvSpPr/>
          <p:nvPr/>
        </p:nvSpPr>
        <p:spPr>
          <a:xfrm>
            <a:off x="945422" y="6183310"/>
            <a:ext cx="701037" cy="293273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Finish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53" name="正方形/長方形 52">
            <a:extLst>
              <a:ext uri="{FF2B5EF4-FFF2-40B4-BE49-F238E27FC236}">
                <a16:creationId xmlns:a16="http://schemas.microsoft.com/office/drawing/2014/main" id="{938CBA4F-7A83-CBE1-97DD-73307D63F294}"/>
              </a:ext>
            </a:extLst>
          </p:cNvPr>
          <p:cNvSpPr/>
          <p:nvPr/>
        </p:nvSpPr>
        <p:spPr>
          <a:xfrm>
            <a:off x="1875025" y="2354060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id="{977901B9-9DC3-4012-B931-064C1CC12057}"/>
              </a:ext>
            </a:extLst>
          </p:cNvPr>
          <p:cNvSpPr/>
          <p:nvPr/>
        </p:nvSpPr>
        <p:spPr>
          <a:xfrm>
            <a:off x="1407631" y="2852367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No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64" name="楕円 63">
            <a:extLst>
              <a:ext uri="{FF2B5EF4-FFF2-40B4-BE49-F238E27FC236}">
                <a16:creationId xmlns:a16="http://schemas.microsoft.com/office/drawing/2014/main" id="{388E42F5-98EE-4712-9216-52A5C5845076}"/>
              </a:ext>
            </a:extLst>
          </p:cNvPr>
          <p:cNvSpPr/>
          <p:nvPr/>
        </p:nvSpPr>
        <p:spPr>
          <a:xfrm>
            <a:off x="945422" y="1861667"/>
            <a:ext cx="701037" cy="293273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Start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68" name="フローチャート: 判断 67">
            <a:extLst>
              <a:ext uri="{FF2B5EF4-FFF2-40B4-BE49-F238E27FC236}">
                <a16:creationId xmlns:a16="http://schemas.microsoft.com/office/drawing/2014/main" id="{3C42048D-D7A7-3E3D-0964-791D617195D2}"/>
              </a:ext>
            </a:extLst>
          </p:cNvPr>
          <p:cNvSpPr/>
          <p:nvPr/>
        </p:nvSpPr>
        <p:spPr>
          <a:xfrm>
            <a:off x="689498" y="2263422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“Smart watch free Qty”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&lt;=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“Receiving trigger”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Yes / No</a:t>
            </a:r>
            <a:endParaRPr kumimoji="1" lang="ja-JP" altLang="en-US" sz="500" dirty="0">
              <a:solidFill>
                <a:schemeClr val="tx1"/>
              </a:solidFill>
            </a:endParaRPr>
          </a:p>
        </p:txBody>
      </p:sp>
      <p:cxnSp>
        <p:nvCxnSpPr>
          <p:cNvPr id="69" name="直線矢印コネクタ 68">
            <a:extLst>
              <a:ext uri="{FF2B5EF4-FFF2-40B4-BE49-F238E27FC236}">
                <a16:creationId xmlns:a16="http://schemas.microsoft.com/office/drawing/2014/main" id="{417304BA-D7F8-355C-DD72-D708FE774046}"/>
              </a:ext>
            </a:extLst>
          </p:cNvPr>
          <p:cNvCxnSpPr>
            <a:cxnSpLocks/>
            <a:stCxn id="68" idx="2"/>
            <a:endCxn id="46" idx="0"/>
          </p:cNvCxnSpPr>
          <p:nvPr/>
        </p:nvCxnSpPr>
        <p:spPr>
          <a:xfrm>
            <a:off x="1294018" y="2908359"/>
            <a:ext cx="901" cy="639367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矢印コネクタ 69">
            <a:extLst>
              <a:ext uri="{FF2B5EF4-FFF2-40B4-BE49-F238E27FC236}">
                <a16:creationId xmlns:a16="http://schemas.microsoft.com/office/drawing/2014/main" id="{78A00341-1FAC-143F-4E03-B5081A4D31EF}"/>
              </a:ext>
            </a:extLst>
          </p:cNvPr>
          <p:cNvCxnSpPr>
            <a:cxnSpLocks/>
            <a:stCxn id="46" idx="2"/>
            <a:endCxn id="49" idx="0"/>
          </p:cNvCxnSpPr>
          <p:nvPr/>
        </p:nvCxnSpPr>
        <p:spPr>
          <a:xfrm>
            <a:off x="1294919" y="3978615"/>
            <a:ext cx="1022" cy="2204695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コネクタ: カギ線 70">
            <a:extLst>
              <a:ext uri="{FF2B5EF4-FFF2-40B4-BE49-F238E27FC236}">
                <a16:creationId xmlns:a16="http://schemas.microsoft.com/office/drawing/2014/main" id="{B855B8EB-93F9-E014-EA9C-A40D91C55749}"/>
              </a:ext>
            </a:extLst>
          </p:cNvPr>
          <p:cNvCxnSpPr>
            <a:cxnSpLocks/>
            <a:stCxn id="68" idx="3"/>
            <a:endCxn id="73" idx="0"/>
          </p:cNvCxnSpPr>
          <p:nvPr/>
        </p:nvCxnSpPr>
        <p:spPr>
          <a:xfrm>
            <a:off x="1898538" y="2585891"/>
            <a:ext cx="1043287" cy="961835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コネクタ: カギ線 71">
            <a:extLst>
              <a:ext uri="{FF2B5EF4-FFF2-40B4-BE49-F238E27FC236}">
                <a16:creationId xmlns:a16="http://schemas.microsoft.com/office/drawing/2014/main" id="{4F62CF25-C71F-5E7C-80B2-E9786EE8AFB0}"/>
              </a:ext>
            </a:extLst>
          </p:cNvPr>
          <p:cNvCxnSpPr>
            <a:cxnSpLocks/>
            <a:stCxn id="73" idx="2"/>
            <a:endCxn id="49" idx="0"/>
          </p:cNvCxnSpPr>
          <p:nvPr/>
        </p:nvCxnSpPr>
        <p:spPr>
          <a:xfrm rot="5400000">
            <a:off x="1016536" y="4258020"/>
            <a:ext cx="2204695" cy="1645884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正方形/長方形 72">
            <a:extLst>
              <a:ext uri="{FF2B5EF4-FFF2-40B4-BE49-F238E27FC236}">
                <a16:creationId xmlns:a16="http://schemas.microsoft.com/office/drawing/2014/main" id="{ECE1384C-B400-1373-9885-3B3297942157}"/>
              </a:ext>
            </a:extLst>
          </p:cNvPr>
          <p:cNvSpPr/>
          <p:nvPr/>
        </p:nvSpPr>
        <p:spPr>
          <a:xfrm>
            <a:off x="2337305" y="3547726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Wait until smartwatch becomes free. Return to "Start".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74" name="正方形/長方形 73">
            <a:extLst>
              <a:ext uri="{FF2B5EF4-FFF2-40B4-BE49-F238E27FC236}">
                <a16:creationId xmlns:a16="http://schemas.microsoft.com/office/drawing/2014/main" id="{EEECC9CE-90E5-A068-EC80-84C2A4685CDB}"/>
              </a:ext>
            </a:extLst>
          </p:cNvPr>
          <p:cNvSpPr/>
          <p:nvPr/>
        </p:nvSpPr>
        <p:spPr>
          <a:xfrm>
            <a:off x="4796164" y="8330705"/>
            <a:ext cx="958826" cy="192632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Trigger2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4" name="二等辺三角形 3">
            <a:extLst>
              <a:ext uri="{FF2B5EF4-FFF2-40B4-BE49-F238E27FC236}">
                <a16:creationId xmlns:a16="http://schemas.microsoft.com/office/drawing/2014/main" id="{FA9E7ADD-9D2E-8CA1-55FA-2A5789C1E59B}"/>
              </a:ext>
            </a:extLst>
          </p:cNvPr>
          <p:cNvSpPr/>
          <p:nvPr/>
        </p:nvSpPr>
        <p:spPr>
          <a:xfrm>
            <a:off x="5922703" y="1124395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6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19010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66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974FAD0D-052B-47D2-9258-02F896129E2B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4-4. Priority determination</a:t>
            </a:r>
          </a:p>
          <a:p>
            <a:r>
              <a:rPr kumimoji="1" lang="en-US" altLang="ja-JP" sz="1100" b="1" dirty="0"/>
              <a:t>4-4-3. Shopper work instructions for FG phase#2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8947098-29DF-552E-12BC-A9DF7BAFA96E}"/>
              </a:ext>
            </a:extLst>
          </p:cNvPr>
          <p:cNvSpPr txBox="1"/>
          <p:nvPr/>
        </p:nvSpPr>
        <p:spPr>
          <a:xfrm>
            <a:off x="370469" y="1275846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3. Notification method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A2FF643-8A64-093D-4532-55B56970D529}"/>
              </a:ext>
            </a:extLst>
          </p:cNvPr>
          <p:cNvSpPr txBox="1"/>
          <p:nvPr/>
        </p:nvSpPr>
        <p:spPr>
          <a:xfrm>
            <a:off x="406400" y="1511924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Step 3 : Select Pattern #5</a:t>
            </a: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E48AA826-0C77-B215-7534-62F2A1837D7B}"/>
              </a:ext>
            </a:extLst>
          </p:cNvPr>
          <p:cNvSpPr/>
          <p:nvPr/>
        </p:nvSpPr>
        <p:spPr>
          <a:xfrm>
            <a:off x="6241048" y="1124395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3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647AEAB-39A5-D9C2-4081-94DCA6C10ECA}"/>
              </a:ext>
            </a:extLst>
          </p:cNvPr>
          <p:cNvSpPr/>
          <p:nvPr/>
        </p:nvSpPr>
        <p:spPr>
          <a:xfrm>
            <a:off x="433467" y="2921986"/>
            <a:ext cx="958826" cy="26161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Before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7F68FBC-D97F-63A6-7850-C3C49F39A07D}"/>
              </a:ext>
            </a:extLst>
          </p:cNvPr>
          <p:cNvSpPr/>
          <p:nvPr/>
        </p:nvSpPr>
        <p:spPr>
          <a:xfrm>
            <a:off x="433467" y="4145621"/>
            <a:ext cx="958826" cy="26161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After step2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graphicFrame>
        <p:nvGraphicFramePr>
          <p:cNvPr id="30" name="表 9">
            <a:extLst>
              <a:ext uri="{FF2B5EF4-FFF2-40B4-BE49-F238E27FC236}">
                <a16:creationId xmlns:a16="http://schemas.microsoft.com/office/drawing/2014/main" id="{2D71FBA5-F069-7F82-12B1-7F6ADBF5B206}"/>
              </a:ext>
            </a:extLst>
          </p:cNvPr>
          <p:cNvGraphicFramePr>
            <a:graphicFrameLocks noGrp="1"/>
          </p:cNvGraphicFramePr>
          <p:nvPr/>
        </p:nvGraphicFramePr>
        <p:xfrm>
          <a:off x="406400" y="1965729"/>
          <a:ext cx="5002210" cy="6867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4154017237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910229759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491198994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885194170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2166208932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3142143688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1998597631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2279101693"/>
                    </a:ext>
                  </a:extLst>
                </a:gridCol>
                <a:gridCol w="500221">
                  <a:extLst>
                    <a:ext uri="{9D8B030D-6E8A-4147-A177-3AD203B41FA5}">
                      <a16:colId xmlns:a16="http://schemas.microsoft.com/office/drawing/2014/main" val="1054716896"/>
                    </a:ext>
                  </a:extLst>
                </a:gridCol>
              </a:tblGrid>
              <a:tr h="22955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1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2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4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5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6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7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8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9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10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42741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Model A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30/30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Line1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#1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B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Line2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#2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C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Line3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#3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D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Line4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#4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E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Line5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#5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F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Line6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#6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G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Line7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#7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H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Line8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#8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J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30/30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Line1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#9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K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30/30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Line1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#10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pic>
        <p:nvPicPr>
          <p:cNvPr id="14" name="グラフィックス 13" descr="ユーザー">
            <a:extLst>
              <a:ext uri="{FF2B5EF4-FFF2-40B4-BE49-F238E27FC236}">
                <a16:creationId xmlns:a16="http://schemas.microsoft.com/office/drawing/2014/main" id="{F0C3B661-B2D4-88E7-7006-52741B0B6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37421" y="2727710"/>
            <a:ext cx="586740" cy="586740"/>
          </a:xfrm>
          <a:prstGeom prst="rect">
            <a:avLst/>
          </a:prstGeom>
        </p:spPr>
      </p:pic>
      <p:graphicFrame>
        <p:nvGraphicFramePr>
          <p:cNvPr id="15" name="表 9">
            <a:extLst>
              <a:ext uri="{FF2B5EF4-FFF2-40B4-BE49-F238E27FC236}">
                <a16:creationId xmlns:a16="http://schemas.microsoft.com/office/drawing/2014/main" id="{6690C70A-273E-8C5F-672F-11649D2ECFD9}"/>
              </a:ext>
            </a:extLst>
          </p:cNvPr>
          <p:cNvGraphicFramePr>
            <a:graphicFrameLocks noGrp="1"/>
          </p:cNvGraphicFramePr>
          <p:nvPr/>
        </p:nvGraphicFramePr>
        <p:xfrm>
          <a:off x="2357949" y="2756506"/>
          <a:ext cx="500221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Model A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30/30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Line1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#1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82594A9-5DA7-6FE2-960F-794AAB3F3DD1}"/>
              </a:ext>
            </a:extLst>
          </p:cNvPr>
          <p:cNvSpPr txBox="1"/>
          <p:nvPr/>
        </p:nvSpPr>
        <p:spPr>
          <a:xfrm>
            <a:off x="1678565" y="3245755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A</a:t>
            </a:r>
          </a:p>
        </p:txBody>
      </p:sp>
      <p:pic>
        <p:nvPicPr>
          <p:cNvPr id="24" name="グラフィックス 23" descr="ユーザー">
            <a:extLst>
              <a:ext uri="{FF2B5EF4-FFF2-40B4-BE49-F238E27FC236}">
                <a16:creationId xmlns:a16="http://schemas.microsoft.com/office/drawing/2014/main" id="{1A575143-8825-7DDC-F755-3484C0A125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13151" y="2735330"/>
            <a:ext cx="586740" cy="586740"/>
          </a:xfrm>
          <a:prstGeom prst="rect">
            <a:avLst/>
          </a:prstGeom>
        </p:spPr>
      </p:pic>
      <p:graphicFrame>
        <p:nvGraphicFramePr>
          <p:cNvPr id="25" name="表 9">
            <a:extLst>
              <a:ext uri="{FF2B5EF4-FFF2-40B4-BE49-F238E27FC236}">
                <a16:creationId xmlns:a16="http://schemas.microsoft.com/office/drawing/2014/main" id="{60F9467F-C2F7-F282-FCCE-18677C951EBC}"/>
              </a:ext>
            </a:extLst>
          </p:cNvPr>
          <p:cNvGraphicFramePr>
            <a:graphicFrameLocks noGrp="1"/>
          </p:cNvGraphicFramePr>
          <p:nvPr/>
        </p:nvGraphicFramePr>
        <p:xfrm>
          <a:off x="3533679" y="2764126"/>
          <a:ext cx="500221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B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Line2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#2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AE8FC28-23CC-29D3-8115-AE0C34A6116B}"/>
              </a:ext>
            </a:extLst>
          </p:cNvPr>
          <p:cNvSpPr txBox="1"/>
          <p:nvPr/>
        </p:nvSpPr>
        <p:spPr>
          <a:xfrm>
            <a:off x="2858170" y="3259028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B</a:t>
            </a:r>
          </a:p>
        </p:txBody>
      </p:sp>
      <p:pic>
        <p:nvPicPr>
          <p:cNvPr id="27" name="グラフィックス 26" descr="ユーザー">
            <a:extLst>
              <a:ext uri="{FF2B5EF4-FFF2-40B4-BE49-F238E27FC236}">
                <a16:creationId xmlns:a16="http://schemas.microsoft.com/office/drawing/2014/main" id="{F1AF5B7F-C550-9108-FD9C-A69A78A3BF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28598" y="2738278"/>
            <a:ext cx="586740" cy="586740"/>
          </a:xfrm>
          <a:prstGeom prst="rect">
            <a:avLst/>
          </a:prstGeom>
        </p:spPr>
      </p:pic>
      <p:graphicFrame>
        <p:nvGraphicFramePr>
          <p:cNvPr id="28" name="表 9">
            <a:extLst>
              <a:ext uri="{FF2B5EF4-FFF2-40B4-BE49-F238E27FC236}">
                <a16:creationId xmlns:a16="http://schemas.microsoft.com/office/drawing/2014/main" id="{0588326F-31E2-9F1B-8B19-4C02BE75A0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2346725"/>
              </p:ext>
            </p:extLst>
          </p:nvPr>
        </p:nvGraphicFramePr>
        <p:xfrm>
          <a:off x="4749126" y="2767074"/>
          <a:ext cx="500221" cy="639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69B49D8-7438-54EF-645F-23D49934E05C}"/>
              </a:ext>
            </a:extLst>
          </p:cNvPr>
          <p:cNvSpPr txBox="1"/>
          <p:nvPr/>
        </p:nvSpPr>
        <p:spPr>
          <a:xfrm>
            <a:off x="4073617" y="3261976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C</a:t>
            </a:r>
          </a:p>
        </p:txBody>
      </p:sp>
      <p:pic>
        <p:nvPicPr>
          <p:cNvPr id="31" name="グラフィックス 30" descr="ユーザー">
            <a:extLst>
              <a:ext uri="{FF2B5EF4-FFF2-40B4-BE49-F238E27FC236}">
                <a16:creationId xmlns:a16="http://schemas.microsoft.com/office/drawing/2014/main" id="{20C7102F-F6E5-F0BB-DFE8-ECED0DBD4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4387" y="3932958"/>
            <a:ext cx="586740" cy="586740"/>
          </a:xfrm>
          <a:prstGeom prst="rect">
            <a:avLst/>
          </a:prstGeom>
        </p:spPr>
      </p:pic>
      <p:graphicFrame>
        <p:nvGraphicFramePr>
          <p:cNvPr id="35" name="表 9">
            <a:extLst>
              <a:ext uri="{FF2B5EF4-FFF2-40B4-BE49-F238E27FC236}">
                <a16:creationId xmlns:a16="http://schemas.microsoft.com/office/drawing/2014/main" id="{F0EACD2D-9E35-4CD3-F525-AFC737A25D69}"/>
              </a:ext>
            </a:extLst>
          </p:cNvPr>
          <p:cNvGraphicFramePr>
            <a:graphicFrameLocks noGrp="1"/>
          </p:cNvGraphicFramePr>
          <p:nvPr/>
        </p:nvGraphicFramePr>
        <p:xfrm>
          <a:off x="2394915" y="3961754"/>
          <a:ext cx="500221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Model A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30/30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Line1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#1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020A38EE-68CD-36BE-9148-97FB70A9D563}"/>
              </a:ext>
            </a:extLst>
          </p:cNvPr>
          <p:cNvSpPr txBox="1"/>
          <p:nvPr/>
        </p:nvSpPr>
        <p:spPr>
          <a:xfrm>
            <a:off x="1715531" y="4451003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A</a:t>
            </a:r>
          </a:p>
        </p:txBody>
      </p:sp>
      <p:pic>
        <p:nvPicPr>
          <p:cNvPr id="37" name="グラフィックス 36" descr="ユーザー">
            <a:extLst>
              <a:ext uri="{FF2B5EF4-FFF2-40B4-BE49-F238E27FC236}">
                <a16:creationId xmlns:a16="http://schemas.microsoft.com/office/drawing/2014/main" id="{7C2C3117-715B-156B-D0DF-A5DA66B4E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50117" y="3940578"/>
            <a:ext cx="586740" cy="586740"/>
          </a:xfrm>
          <a:prstGeom prst="rect">
            <a:avLst/>
          </a:prstGeom>
        </p:spPr>
      </p:pic>
      <p:graphicFrame>
        <p:nvGraphicFramePr>
          <p:cNvPr id="38" name="表 9">
            <a:extLst>
              <a:ext uri="{FF2B5EF4-FFF2-40B4-BE49-F238E27FC236}">
                <a16:creationId xmlns:a16="http://schemas.microsoft.com/office/drawing/2014/main" id="{36D52143-57D1-0291-576F-DE414D724E82}"/>
              </a:ext>
            </a:extLst>
          </p:cNvPr>
          <p:cNvGraphicFramePr>
            <a:graphicFrameLocks noGrp="1"/>
          </p:cNvGraphicFramePr>
          <p:nvPr/>
        </p:nvGraphicFramePr>
        <p:xfrm>
          <a:off x="3570645" y="3969374"/>
          <a:ext cx="500221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B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Line2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#2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E5C135D3-64CE-14E5-CAB7-062691744542}"/>
              </a:ext>
            </a:extLst>
          </p:cNvPr>
          <p:cNvSpPr txBox="1"/>
          <p:nvPr/>
        </p:nvSpPr>
        <p:spPr>
          <a:xfrm>
            <a:off x="2895136" y="4464276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B</a:t>
            </a:r>
          </a:p>
        </p:txBody>
      </p:sp>
      <p:pic>
        <p:nvPicPr>
          <p:cNvPr id="41" name="グラフィックス 40" descr="ユーザー">
            <a:extLst>
              <a:ext uri="{FF2B5EF4-FFF2-40B4-BE49-F238E27FC236}">
                <a16:creationId xmlns:a16="http://schemas.microsoft.com/office/drawing/2014/main" id="{5AE3B381-2F33-45BF-F5C3-7013E148A3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65564" y="3943526"/>
            <a:ext cx="586740" cy="586740"/>
          </a:xfrm>
          <a:prstGeom prst="rect">
            <a:avLst/>
          </a:prstGeom>
        </p:spPr>
      </p:pic>
      <p:graphicFrame>
        <p:nvGraphicFramePr>
          <p:cNvPr id="42" name="表 9">
            <a:extLst>
              <a:ext uri="{FF2B5EF4-FFF2-40B4-BE49-F238E27FC236}">
                <a16:creationId xmlns:a16="http://schemas.microsoft.com/office/drawing/2014/main" id="{C1E27457-99D9-2237-2C30-570C7F96AE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3432376"/>
              </p:ext>
            </p:extLst>
          </p:nvPr>
        </p:nvGraphicFramePr>
        <p:xfrm>
          <a:off x="4786092" y="3972322"/>
          <a:ext cx="500221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C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Line3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#3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38EB96B6-DB65-75E4-2E3E-E1D418EF70BB}"/>
              </a:ext>
            </a:extLst>
          </p:cNvPr>
          <p:cNvSpPr txBox="1"/>
          <p:nvPr/>
        </p:nvSpPr>
        <p:spPr>
          <a:xfrm>
            <a:off x="4110583" y="4467224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C</a:t>
            </a:r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4CC7CF2C-CD2C-0359-319F-485873DA5AEF}"/>
              </a:ext>
            </a:extLst>
          </p:cNvPr>
          <p:cNvSpPr/>
          <p:nvPr/>
        </p:nvSpPr>
        <p:spPr>
          <a:xfrm>
            <a:off x="433467" y="5519483"/>
            <a:ext cx="958826" cy="26161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After step2.5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pic>
        <p:nvPicPr>
          <p:cNvPr id="57" name="グラフィックス 56" descr="ユーザー">
            <a:extLst>
              <a:ext uri="{FF2B5EF4-FFF2-40B4-BE49-F238E27FC236}">
                <a16:creationId xmlns:a16="http://schemas.microsoft.com/office/drawing/2014/main" id="{BF174D2E-E7ED-C581-AA5A-E291DF691B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4387" y="5306820"/>
            <a:ext cx="586740" cy="586740"/>
          </a:xfrm>
          <a:prstGeom prst="rect">
            <a:avLst/>
          </a:prstGeom>
        </p:spPr>
      </p:pic>
      <p:graphicFrame>
        <p:nvGraphicFramePr>
          <p:cNvPr id="68" name="表 9">
            <a:extLst>
              <a:ext uri="{FF2B5EF4-FFF2-40B4-BE49-F238E27FC236}">
                <a16:creationId xmlns:a16="http://schemas.microsoft.com/office/drawing/2014/main" id="{9F2A73F5-0F4C-F16A-F8DC-3B351E52FEAF}"/>
              </a:ext>
            </a:extLst>
          </p:cNvPr>
          <p:cNvGraphicFramePr>
            <a:graphicFrameLocks noGrp="1"/>
          </p:cNvGraphicFramePr>
          <p:nvPr/>
        </p:nvGraphicFramePr>
        <p:xfrm>
          <a:off x="2394915" y="5335616"/>
          <a:ext cx="500221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Model A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30/30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Line1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#1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441D0B25-CF81-7883-BCBB-9895AF3E735D}"/>
              </a:ext>
            </a:extLst>
          </p:cNvPr>
          <p:cNvSpPr txBox="1"/>
          <p:nvPr/>
        </p:nvSpPr>
        <p:spPr>
          <a:xfrm>
            <a:off x="1715531" y="5824865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A</a:t>
            </a:r>
          </a:p>
        </p:txBody>
      </p:sp>
      <p:pic>
        <p:nvPicPr>
          <p:cNvPr id="70" name="グラフィックス 69" descr="ユーザー">
            <a:extLst>
              <a:ext uri="{FF2B5EF4-FFF2-40B4-BE49-F238E27FC236}">
                <a16:creationId xmlns:a16="http://schemas.microsoft.com/office/drawing/2014/main" id="{0D70B7B1-7864-4D02-8D86-62A2697C29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50117" y="5314440"/>
            <a:ext cx="586740" cy="586740"/>
          </a:xfrm>
          <a:prstGeom prst="rect">
            <a:avLst/>
          </a:prstGeom>
        </p:spPr>
      </p:pic>
      <p:graphicFrame>
        <p:nvGraphicFramePr>
          <p:cNvPr id="71" name="表 9">
            <a:extLst>
              <a:ext uri="{FF2B5EF4-FFF2-40B4-BE49-F238E27FC236}">
                <a16:creationId xmlns:a16="http://schemas.microsoft.com/office/drawing/2014/main" id="{942DE306-6BB9-B782-D5FB-CE54097802C7}"/>
              </a:ext>
            </a:extLst>
          </p:cNvPr>
          <p:cNvGraphicFramePr>
            <a:graphicFrameLocks noGrp="1"/>
          </p:cNvGraphicFramePr>
          <p:nvPr/>
        </p:nvGraphicFramePr>
        <p:xfrm>
          <a:off x="3570645" y="5343236"/>
          <a:ext cx="500221" cy="639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364B1FA7-DE9B-1810-DCED-B980BFD13EF6}"/>
              </a:ext>
            </a:extLst>
          </p:cNvPr>
          <p:cNvSpPr txBox="1"/>
          <p:nvPr/>
        </p:nvSpPr>
        <p:spPr>
          <a:xfrm>
            <a:off x="2895136" y="5838138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B</a:t>
            </a:r>
          </a:p>
        </p:txBody>
      </p:sp>
      <p:pic>
        <p:nvPicPr>
          <p:cNvPr id="73" name="グラフィックス 72" descr="ユーザー">
            <a:extLst>
              <a:ext uri="{FF2B5EF4-FFF2-40B4-BE49-F238E27FC236}">
                <a16:creationId xmlns:a16="http://schemas.microsoft.com/office/drawing/2014/main" id="{BB8AA100-FF9D-1992-6683-9BB7AB70B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65564" y="5317388"/>
            <a:ext cx="586740" cy="586740"/>
          </a:xfrm>
          <a:prstGeom prst="rect">
            <a:avLst/>
          </a:prstGeom>
        </p:spPr>
      </p:pic>
      <p:graphicFrame>
        <p:nvGraphicFramePr>
          <p:cNvPr id="74" name="表 9">
            <a:extLst>
              <a:ext uri="{FF2B5EF4-FFF2-40B4-BE49-F238E27FC236}">
                <a16:creationId xmlns:a16="http://schemas.microsoft.com/office/drawing/2014/main" id="{CD9CDF17-1824-59F3-4368-801231C971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1902595"/>
              </p:ext>
            </p:extLst>
          </p:nvPr>
        </p:nvGraphicFramePr>
        <p:xfrm>
          <a:off x="4786092" y="5346184"/>
          <a:ext cx="500221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C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Line3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#3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7BAB1C07-68FF-4F15-E8C9-581015F21E74}"/>
              </a:ext>
            </a:extLst>
          </p:cNvPr>
          <p:cNvSpPr txBox="1"/>
          <p:nvPr/>
        </p:nvSpPr>
        <p:spPr>
          <a:xfrm>
            <a:off x="4110583" y="5841086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C</a:t>
            </a:r>
          </a:p>
        </p:txBody>
      </p:sp>
      <p:sp>
        <p:nvSpPr>
          <p:cNvPr id="77" name="正方形/長方形 76">
            <a:extLst>
              <a:ext uri="{FF2B5EF4-FFF2-40B4-BE49-F238E27FC236}">
                <a16:creationId xmlns:a16="http://schemas.microsoft.com/office/drawing/2014/main" id="{42B45961-1A63-5EB3-392F-E93BEE31530E}"/>
              </a:ext>
            </a:extLst>
          </p:cNvPr>
          <p:cNvSpPr/>
          <p:nvPr/>
        </p:nvSpPr>
        <p:spPr>
          <a:xfrm>
            <a:off x="431500" y="6979439"/>
            <a:ext cx="958826" cy="26161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After step3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pic>
        <p:nvPicPr>
          <p:cNvPr id="81" name="グラフィックス 80" descr="ユーザー">
            <a:extLst>
              <a:ext uri="{FF2B5EF4-FFF2-40B4-BE49-F238E27FC236}">
                <a16:creationId xmlns:a16="http://schemas.microsoft.com/office/drawing/2014/main" id="{8B1DF887-D217-22AC-F01E-6754670379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2420" y="6766776"/>
            <a:ext cx="586740" cy="586740"/>
          </a:xfrm>
          <a:prstGeom prst="rect">
            <a:avLst/>
          </a:prstGeom>
        </p:spPr>
      </p:pic>
      <p:graphicFrame>
        <p:nvGraphicFramePr>
          <p:cNvPr id="82" name="表 9">
            <a:extLst>
              <a:ext uri="{FF2B5EF4-FFF2-40B4-BE49-F238E27FC236}">
                <a16:creationId xmlns:a16="http://schemas.microsoft.com/office/drawing/2014/main" id="{C26D0529-2DA2-8F8D-622A-E53B2F359A1E}"/>
              </a:ext>
            </a:extLst>
          </p:cNvPr>
          <p:cNvGraphicFramePr>
            <a:graphicFrameLocks noGrp="1"/>
          </p:cNvGraphicFramePr>
          <p:nvPr/>
        </p:nvGraphicFramePr>
        <p:xfrm>
          <a:off x="2392948" y="6795572"/>
          <a:ext cx="500221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Model A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30/30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Line1</a:t>
                      </a:r>
                    </a:p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#1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83" name="テキスト ボックス 82">
            <a:extLst>
              <a:ext uri="{FF2B5EF4-FFF2-40B4-BE49-F238E27FC236}">
                <a16:creationId xmlns:a16="http://schemas.microsoft.com/office/drawing/2014/main" id="{B4351392-A834-0B76-9F2F-DE9B685A0EAC}"/>
              </a:ext>
            </a:extLst>
          </p:cNvPr>
          <p:cNvSpPr txBox="1"/>
          <p:nvPr/>
        </p:nvSpPr>
        <p:spPr>
          <a:xfrm>
            <a:off x="1713564" y="7284821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A</a:t>
            </a:r>
          </a:p>
        </p:txBody>
      </p:sp>
      <p:pic>
        <p:nvPicPr>
          <p:cNvPr id="84" name="グラフィックス 83" descr="ユーザー">
            <a:extLst>
              <a:ext uri="{FF2B5EF4-FFF2-40B4-BE49-F238E27FC236}">
                <a16:creationId xmlns:a16="http://schemas.microsoft.com/office/drawing/2014/main" id="{70FF6BED-B2DC-951F-233E-21C7D54A9C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48150" y="6774396"/>
            <a:ext cx="586740" cy="586740"/>
          </a:xfrm>
          <a:prstGeom prst="rect">
            <a:avLst/>
          </a:prstGeom>
        </p:spPr>
      </p:pic>
      <p:graphicFrame>
        <p:nvGraphicFramePr>
          <p:cNvPr id="85" name="表 9">
            <a:extLst>
              <a:ext uri="{FF2B5EF4-FFF2-40B4-BE49-F238E27FC236}">
                <a16:creationId xmlns:a16="http://schemas.microsoft.com/office/drawing/2014/main" id="{FEC698F3-961C-6348-38F1-E23E2E2B5F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9066870"/>
              </p:ext>
            </p:extLst>
          </p:nvPr>
        </p:nvGraphicFramePr>
        <p:xfrm>
          <a:off x="3568678" y="6803192"/>
          <a:ext cx="500221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D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Line4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#4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86" name="テキスト ボックス 85">
            <a:extLst>
              <a:ext uri="{FF2B5EF4-FFF2-40B4-BE49-F238E27FC236}">
                <a16:creationId xmlns:a16="http://schemas.microsoft.com/office/drawing/2014/main" id="{77F6C4F8-D61B-2E49-50A1-DABA53B71857}"/>
              </a:ext>
            </a:extLst>
          </p:cNvPr>
          <p:cNvSpPr txBox="1"/>
          <p:nvPr/>
        </p:nvSpPr>
        <p:spPr>
          <a:xfrm>
            <a:off x="2893169" y="7298094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B</a:t>
            </a:r>
          </a:p>
        </p:txBody>
      </p:sp>
      <p:pic>
        <p:nvPicPr>
          <p:cNvPr id="87" name="グラフィックス 86" descr="ユーザー">
            <a:extLst>
              <a:ext uri="{FF2B5EF4-FFF2-40B4-BE49-F238E27FC236}">
                <a16:creationId xmlns:a16="http://schemas.microsoft.com/office/drawing/2014/main" id="{AE3225CA-A4B0-E6FF-19D9-D46065FE9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63597" y="6777344"/>
            <a:ext cx="586740" cy="586740"/>
          </a:xfrm>
          <a:prstGeom prst="rect">
            <a:avLst/>
          </a:prstGeom>
        </p:spPr>
      </p:pic>
      <p:graphicFrame>
        <p:nvGraphicFramePr>
          <p:cNvPr id="88" name="表 9">
            <a:extLst>
              <a:ext uri="{FF2B5EF4-FFF2-40B4-BE49-F238E27FC236}">
                <a16:creationId xmlns:a16="http://schemas.microsoft.com/office/drawing/2014/main" id="{C6E48F62-9490-5ADD-3B7D-AFF786EE17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5089805"/>
              </p:ext>
            </p:extLst>
          </p:nvPr>
        </p:nvGraphicFramePr>
        <p:xfrm>
          <a:off x="4784125" y="6806140"/>
          <a:ext cx="500221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221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23442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600" b="0" dirty="0">
                          <a:latin typeface="Arial 本文"/>
                          <a:ea typeface="Meiryo UI" panose="020B0604030504040204" pitchFamily="50" charset="-128"/>
                        </a:rPr>
                        <a:t>Smart watch</a:t>
                      </a:r>
                      <a:endParaRPr kumimoji="1" lang="ja-JP" altLang="en-US" sz="6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888098"/>
                  </a:ext>
                </a:extLst>
              </a:tr>
              <a:tr h="36526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Model C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30/30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Line3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#3</a:t>
                      </a:r>
                      <a:endParaRPr kumimoji="1" lang="ja-JP" alt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</a:tbl>
          </a:graphicData>
        </a:graphic>
      </p:graphicFrame>
      <p:sp>
        <p:nvSpPr>
          <p:cNvPr id="89" name="テキスト ボックス 88">
            <a:extLst>
              <a:ext uri="{FF2B5EF4-FFF2-40B4-BE49-F238E27FC236}">
                <a16:creationId xmlns:a16="http://schemas.microsoft.com/office/drawing/2014/main" id="{9A20F3D9-563B-4E9C-5E7F-D26A27DEADFD}"/>
              </a:ext>
            </a:extLst>
          </p:cNvPr>
          <p:cNvSpPr txBox="1"/>
          <p:nvPr/>
        </p:nvSpPr>
        <p:spPr>
          <a:xfrm>
            <a:off x="4108616" y="7301042"/>
            <a:ext cx="6832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/>
              <a:t>Worker C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DA25F9A-C3D5-0E99-B859-0C886446CF44}"/>
              </a:ext>
            </a:extLst>
          </p:cNvPr>
          <p:cNvSpPr/>
          <p:nvPr/>
        </p:nvSpPr>
        <p:spPr>
          <a:xfrm>
            <a:off x="3435150" y="3651517"/>
            <a:ext cx="958826" cy="192632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Trigger1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7" name="二等辺三角形 6">
            <a:extLst>
              <a:ext uri="{FF2B5EF4-FFF2-40B4-BE49-F238E27FC236}">
                <a16:creationId xmlns:a16="http://schemas.microsoft.com/office/drawing/2014/main" id="{DB6FFADE-7967-70D9-2C62-9564BE3D6AA7}"/>
              </a:ext>
            </a:extLst>
          </p:cNvPr>
          <p:cNvSpPr/>
          <p:nvPr/>
        </p:nvSpPr>
        <p:spPr>
          <a:xfrm flipV="1">
            <a:off x="2455188" y="3622663"/>
            <a:ext cx="1318260" cy="212187"/>
          </a:xfrm>
          <a:prstGeom prst="triangle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EC69C231-963A-6091-DC5D-E6AEF6C37DAA}"/>
              </a:ext>
            </a:extLst>
          </p:cNvPr>
          <p:cNvSpPr/>
          <p:nvPr/>
        </p:nvSpPr>
        <p:spPr>
          <a:xfrm>
            <a:off x="5662576" y="3646900"/>
            <a:ext cx="754685" cy="192632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Line 4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904D6BEC-E45F-3DCE-22A9-E64B3AFC38B4}"/>
              </a:ext>
            </a:extLst>
          </p:cNvPr>
          <p:cNvSpPr/>
          <p:nvPr/>
        </p:nvSpPr>
        <p:spPr>
          <a:xfrm>
            <a:off x="4831170" y="3659233"/>
            <a:ext cx="958826" cy="192632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Trigger2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BB4D7986-AB6F-9A71-D47D-93675852AF0A}"/>
              </a:ext>
            </a:extLst>
          </p:cNvPr>
          <p:cNvSpPr/>
          <p:nvPr/>
        </p:nvSpPr>
        <p:spPr>
          <a:xfrm>
            <a:off x="3431916" y="4985207"/>
            <a:ext cx="958826" cy="192632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Trigger1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0" name="二等辺三角形 19">
            <a:extLst>
              <a:ext uri="{FF2B5EF4-FFF2-40B4-BE49-F238E27FC236}">
                <a16:creationId xmlns:a16="http://schemas.microsoft.com/office/drawing/2014/main" id="{1B93BF1B-0F62-0D5D-4FAB-326E72DCB941}"/>
              </a:ext>
            </a:extLst>
          </p:cNvPr>
          <p:cNvSpPr/>
          <p:nvPr/>
        </p:nvSpPr>
        <p:spPr>
          <a:xfrm flipV="1">
            <a:off x="2451954" y="4956353"/>
            <a:ext cx="1318260" cy="212187"/>
          </a:xfrm>
          <a:prstGeom prst="triangle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0385EB27-CE1B-50D2-CF91-966ABAEDDE99}"/>
              </a:ext>
            </a:extLst>
          </p:cNvPr>
          <p:cNvSpPr/>
          <p:nvPr/>
        </p:nvSpPr>
        <p:spPr>
          <a:xfrm>
            <a:off x="4231997" y="4973621"/>
            <a:ext cx="754685" cy="192632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Line 4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6D36D5CB-EDDD-B9D2-0FEA-AA11DCBFEB0B}"/>
              </a:ext>
            </a:extLst>
          </p:cNvPr>
          <p:cNvSpPr/>
          <p:nvPr/>
        </p:nvSpPr>
        <p:spPr>
          <a:xfrm>
            <a:off x="4827936" y="4992923"/>
            <a:ext cx="958826" cy="192632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Trigger2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ABE193AB-89E1-3254-53C3-9E42F5872A64}"/>
              </a:ext>
            </a:extLst>
          </p:cNvPr>
          <p:cNvSpPr/>
          <p:nvPr/>
        </p:nvSpPr>
        <p:spPr>
          <a:xfrm>
            <a:off x="3533177" y="6391314"/>
            <a:ext cx="958826" cy="192632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Trigger1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40" name="二等辺三角形 39">
            <a:extLst>
              <a:ext uri="{FF2B5EF4-FFF2-40B4-BE49-F238E27FC236}">
                <a16:creationId xmlns:a16="http://schemas.microsoft.com/office/drawing/2014/main" id="{71B64BC0-C247-BE60-F65C-D65DA343AE00}"/>
              </a:ext>
            </a:extLst>
          </p:cNvPr>
          <p:cNvSpPr/>
          <p:nvPr/>
        </p:nvSpPr>
        <p:spPr>
          <a:xfrm flipV="1">
            <a:off x="2553215" y="6362460"/>
            <a:ext cx="1318260" cy="212187"/>
          </a:xfrm>
          <a:prstGeom prst="triangle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B679064B-351B-BC0D-6CD7-E6518269D1E9}"/>
              </a:ext>
            </a:extLst>
          </p:cNvPr>
          <p:cNvSpPr/>
          <p:nvPr/>
        </p:nvSpPr>
        <p:spPr>
          <a:xfrm>
            <a:off x="4333258" y="6379728"/>
            <a:ext cx="754685" cy="192632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Line 4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856B755B-49EF-36BD-9132-734FC145D6F8}"/>
              </a:ext>
            </a:extLst>
          </p:cNvPr>
          <p:cNvSpPr/>
          <p:nvPr/>
        </p:nvSpPr>
        <p:spPr>
          <a:xfrm>
            <a:off x="4929197" y="6399030"/>
            <a:ext cx="958826" cy="192632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Trigger2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6" name="二等辺三角形 5">
            <a:extLst>
              <a:ext uri="{FF2B5EF4-FFF2-40B4-BE49-F238E27FC236}">
                <a16:creationId xmlns:a16="http://schemas.microsoft.com/office/drawing/2014/main" id="{CE49B9BC-4BAC-0972-0B90-EFDC941B525C}"/>
              </a:ext>
            </a:extLst>
          </p:cNvPr>
          <p:cNvSpPr/>
          <p:nvPr/>
        </p:nvSpPr>
        <p:spPr>
          <a:xfrm>
            <a:off x="5922703" y="1124395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6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12394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67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3FE78F3C-50EF-4F7D-ACE8-E41ADE47135F}"/>
              </a:ext>
            </a:extLst>
          </p:cNvPr>
          <p:cNvSpPr/>
          <p:nvPr/>
        </p:nvSpPr>
        <p:spPr>
          <a:xfrm>
            <a:off x="401320" y="1345290"/>
            <a:ext cx="6117062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3896362-D50B-4437-9CEB-A41F86A579A7}"/>
              </a:ext>
            </a:extLst>
          </p:cNvPr>
          <p:cNvSpPr/>
          <p:nvPr/>
        </p:nvSpPr>
        <p:spPr>
          <a:xfrm>
            <a:off x="391160" y="1354538"/>
            <a:ext cx="1680041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DNPH</a:t>
            </a: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DF0591AD-D482-41BC-BA15-322BB8CD403B}"/>
              </a:ext>
            </a:extLst>
          </p:cNvPr>
          <p:cNvCxnSpPr/>
          <p:nvPr/>
        </p:nvCxnSpPr>
        <p:spPr>
          <a:xfrm>
            <a:off x="2082796" y="1345290"/>
            <a:ext cx="0" cy="7836107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D8D1790C-A30E-48AA-843A-648FED708622}"/>
              </a:ext>
            </a:extLst>
          </p:cNvPr>
          <p:cNvSpPr/>
          <p:nvPr/>
        </p:nvSpPr>
        <p:spPr>
          <a:xfrm>
            <a:off x="2092958" y="1353916"/>
            <a:ext cx="4425422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Pegasus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A75516D-96EF-121C-5EE9-27E671139761}"/>
              </a:ext>
            </a:extLst>
          </p:cNvPr>
          <p:cNvSpPr txBox="1"/>
          <p:nvPr/>
        </p:nvSpPr>
        <p:spPr>
          <a:xfrm>
            <a:off x="406400" y="837577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4-5. Report management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C92BA08-2CDB-F087-BFC8-A9A5E12CAA85}"/>
              </a:ext>
            </a:extLst>
          </p:cNvPr>
          <p:cNvSpPr/>
          <p:nvPr/>
        </p:nvSpPr>
        <p:spPr>
          <a:xfrm>
            <a:off x="2858432" y="2493168"/>
            <a:ext cx="1377827" cy="52740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Report management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Line graph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A9F9357-F565-3436-D301-80247E8DB4E4}"/>
              </a:ext>
            </a:extLst>
          </p:cNvPr>
          <p:cNvSpPr/>
          <p:nvPr/>
        </p:nvSpPr>
        <p:spPr>
          <a:xfrm>
            <a:off x="2858431" y="3150189"/>
            <a:ext cx="1377827" cy="52740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Report management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Bar graph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178805F-B0BB-9869-E81D-813DF338A62E}"/>
              </a:ext>
            </a:extLst>
          </p:cNvPr>
          <p:cNvSpPr/>
          <p:nvPr/>
        </p:nvSpPr>
        <p:spPr>
          <a:xfrm>
            <a:off x="3045509" y="2938984"/>
            <a:ext cx="1424089" cy="1393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PC :Report management Line graph</a:t>
            </a:r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C5B67E3-3851-A9F2-15C4-B1C03E2F3ABB}"/>
              </a:ext>
            </a:extLst>
          </p:cNvPr>
          <p:cNvSpPr/>
          <p:nvPr/>
        </p:nvSpPr>
        <p:spPr>
          <a:xfrm>
            <a:off x="3045509" y="3598599"/>
            <a:ext cx="1424089" cy="1393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PC :Report management bar graph</a:t>
            </a:r>
            <a:endParaRPr kumimoji="1" lang="ja-JP" altLang="en-US" sz="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23119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68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4. Operation flow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3FE78F3C-50EF-4F7D-ACE8-E41ADE47135F}"/>
              </a:ext>
            </a:extLst>
          </p:cNvPr>
          <p:cNvSpPr/>
          <p:nvPr/>
        </p:nvSpPr>
        <p:spPr>
          <a:xfrm>
            <a:off x="401320" y="1345290"/>
            <a:ext cx="6117062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3896362-D50B-4437-9CEB-A41F86A579A7}"/>
              </a:ext>
            </a:extLst>
          </p:cNvPr>
          <p:cNvSpPr/>
          <p:nvPr/>
        </p:nvSpPr>
        <p:spPr>
          <a:xfrm>
            <a:off x="391160" y="1354538"/>
            <a:ext cx="1680041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DNPH</a:t>
            </a:r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DF0591AD-D482-41BC-BA15-322BB8CD403B}"/>
              </a:ext>
            </a:extLst>
          </p:cNvPr>
          <p:cNvCxnSpPr/>
          <p:nvPr/>
        </p:nvCxnSpPr>
        <p:spPr>
          <a:xfrm>
            <a:off x="2082796" y="1345290"/>
            <a:ext cx="0" cy="7836107"/>
          </a:xfrm>
          <a:prstGeom prst="line">
            <a:avLst/>
          </a:prstGeom>
          <a:ln w="6350" cmpd="sng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D8D1790C-A30E-48AA-843A-648FED708622}"/>
              </a:ext>
            </a:extLst>
          </p:cNvPr>
          <p:cNvSpPr/>
          <p:nvPr/>
        </p:nvSpPr>
        <p:spPr>
          <a:xfrm>
            <a:off x="2092958" y="1353916"/>
            <a:ext cx="4425422" cy="430888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Pegasus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A75516D-96EF-121C-5EE9-27E671139761}"/>
              </a:ext>
            </a:extLst>
          </p:cNvPr>
          <p:cNvSpPr txBox="1"/>
          <p:nvPr/>
        </p:nvSpPr>
        <p:spPr>
          <a:xfrm>
            <a:off x="406400" y="837577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4-6. Master management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C92BA08-2CDB-F087-BFC8-A9A5E12CAA85}"/>
              </a:ext>
            </a:extLst>
          </p:cNvPr>
          <p:cNvSpPr/>
          <p:nvPr/>
        </p:nvSpPr>
        <p:spPr>
          <a:xfrm>
            <a:off x="2858432" y="2493168"/>
            <a:ext cx="1377827" cy="52740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Location master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A9F9357-F565-3436-D301-80247E8DB4E4}"/>
              </a:ext>
            </a:extLst>
          </p:cNvPr>
          <p:cNvSpPr/>
          <p:nvPr/>
        </p:nvSpPr>
        <p:spPr>
          <a:xfrm>
            <a:off x="2858431" y="3150189"/>
            <a:ext cx="1377827" cy="52740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Cycle time master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178805F-B0BB-9869-E81D-813DF338A62E}"/>
              </a:ext>
            </a:extLst>
          </p:cNvPr>
          <p:cNvSpPr/>
          <p:nvPr/>
        </p:nvSpPr>
        <p:spPr>
          <a:xfrm>
            <a:off x="3459851" y="2938984"/>
            <a:ext cx="1052548" cy="1393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PC : Location master</a:t>
            </a:r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CDEFD68B-C7A2-B676-38CB-C0AC2052001C}"/>
              </a:ext>
            </a:extLst>
          </p:cNvPr>
          <p:cNvSpPr/>
          <p:nvPr/>
        </p:nvSpPr>
        <p:spPr>
          <a:xfrm>
            <a:off x="3459851" y="3601194"/>
            <a:ext cx="1052548" cy="1393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PC : Cycle time master</a:t>
            </a:r>
            <a:endParaRPr kumimoji="1" lang="ja-JP" altLang="en-US" sz="600" dirty="0">
              <a:solidFill>
                <a:schemeClr val="tx1"/>
              </a:solidFill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A16831EE-35F6-EC7D-94D2-78541B2CBDC3}"/>
              </a:ext>
            </a:extLst>
          </p:cNvPr>
          <p:cNvSpPr/>
          <p:nvPr/>
        </p:nvSpPr>
        <p:spPr>
          <a:xfrm>
            <a:off x="2858431" y="3807210"/>
            <a:ext cx="1377827" cy="527403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User master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04565DD4-438E-F298-F762-D367F54AEC74}"/>
              </a:ext>
            </a:extLst>
          </p:cNvPr>
          <p:cNvSpPr/>
          <p:nvPr/>
        </p:nvSpPr>
        <p:spPr>
          <a:xfrm>
            <a:off x="3459851" y="4258215"/>
            <a:ext cx="1052548" cy="1393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dirty="0">
                <a:solidFill>
                  <a:schemeClr val="tx1"/>
                </a:solidFill>
              </a:rPr>
              <a:t>PC : User master</a:t>
            </a:r>
            <a:endParaRPr kumimoji="1" lang="ja-JP" altLang="en-US" sz="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42145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BDB84-C0BE-9A39-6475-1F7D12027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5E52043-B1FE-8C79-4207-22C5496C0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69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EC8EADB9-3B8E-3E19-05A7-92D7A5F00633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80ABE921-EA63-F698-6647-1040E55A95D8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A8701CD-0679-FD22-468C-61FF2AF3A1CC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5-1. Kitting work instructions phase#1</a:t>
            </a:r>
          </a:p>
          <a:p>
            <a:endParaRPr kumimoji="1" lang="en-US" altLang="ja-JP" sz="1100" b="1" dirty="0"/>
          </a:p>
        </p:txBody>
      </p:sp>
      <p:sp>
        <p:nvSpPr>
          <p:cNvPr id="45" name="二等辺三角形 44">
            <a:extLst>
              <a:ext uri="{FF2B5EF4-FFF2-40B4-BE49-F238E27FC236}">
                <a16:creationId xmlns:a16="http://schemas.microsoft.com/office/drawing/2014/main" id="{75727FFE-B965-B4CB-0610-DD9DDE0001CB}"/>
              </a:ext>
            </a:extLst>
          </p:cNvPr>
          <p:cNvSpPr/>
          <p:nvPr/>
        </p:nvSpPr>
        <p:spPr>
          <a:xfrm>
            <a:off x="6245305" y="841780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6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CA00F312-E479-72D4-B1A7-6A329C2D6FCB}"/>
              </a:ext>
            </a:extLst>
          </p:cNvPr>
          <p:cNvSpPr/>
          <p:nvPr/>
        </p:nvSpPr>
        <p:spPr>
          <a:xfrm>
            <a:off x="637725" y="1579906"/>
            <a:ext cx="5607580" cy="240507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600" dirty="0">
                <a:solidFill>
                  <a:srgbClr val="FF0000"/>
                </a:solidFill>
              </a:rPr>
              <a:t>Not applicable</a:t>
            </a:r>
          </a:p>
          <a:p>
            <a:pPr algn="ctr"/>
            <a:r>
              <a:rPr kumimoji="1" lang="en-US" altLang="ja-JP" sz="600" dirty="0">
                <a:solidFill>
                  <a:srgbClr val="FF0000"/>
                </a:solidFill>
              </a:rPr>
              <a:t>26/Feb/2024</a:t>
            </a:r>
          </a:p>
        </p:txBody>
      </p:sp>
    </p:spTree>
    <p:extLst>
      <p:ext uri="{BB962C8B-B14F-4D97-AF65-F5344CB8AC3E}">
        <p14:creationId xmlns:p14="http://schemas.microsoft.com/office/powerpoint/2010/main" val="1921667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3. Document image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336CB21-70D5-42F6-8526-CB60A290651C}"/>
              </a:ext>
            </a:extLst>
          </p:cNvPr>
          <p:cNvSpPr txBox="1"/>
          <p:nvPr/>
        </p:nvSpPr>
        <p:spPr>
          <a:xfrm>
            <a:off x="334538" y="951238"/>
            <a:ext cx="42008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3-1. Linkage data </a:t>
            </a:r>
            <a:r>
              <a:rPr kumimoji="1" lang="en-US" altLang="ja-JP" sz="1100" dirty="0">
                <a:solidFill>
                  <a:srgbClr val="FF0000"/>
                </a:solidFill>
              </a:rPr>
              <a:t>phase#2</a:t>
            </a:r>
          </a:p>
        </p:txBody>
      </p:sp>
      <p:graphicFrame>
        <p:nvGraphicFramePr>
          <p:cNvPr id="6" name="表 9">
            <a:extLst>
              <a:ext uri="{FF2B5EF4-FFF2-40B4-BE49-F238E27FC236}">
                <a16:creationId xmlns:a16="http://schemas.microsoft.com/office/drawing/2014/main" id="{5671782F-42D2-E3A6-A843-D6C9D09AFE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7390888"/>
              </p:ext>
            </p:extLst>
          </p:nvPr>
        </p:nvGraphicFramePr>
        <p:xfrm>
          <a:off x="406400" y="1265744"/>
          <a:ext cx="6117063" cy="60293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4160">
                  <a:extLst>
                    <a:ext uri="{9D8B030D-6E8A-4147-A177-3AD203B41FA5}">
                      <a16:colId xmlns:a16="http://schemas.microsoft.com/office/drawing/2014/main" val="4211607058"/>
                    </a:ext>
                  </a:extLst>
                </a:gridCol>
                <a:gridCol w="1123066">
                  <a:extLst>
                    <a:ext uri="{9D8B030D-6E8A-4147-A177-3AD203B41FA5}">
                      <a16:colId xmlns:a16="http://schemas.microsoft.com/office/drawing/2014/main" val="1410038060"/>
                    </a:ext>
                  </a:extLst>
                </a:gridCol>
                <a:gridCol w="1357950">
                  <a:extLst>
                    <a:ext uri="{9D8B030D-6E8A-4147-A177-3AD203B41FA5}">
                      <a16:colId xmlns:a16="http://schemas.microsoft.com/office/drawing/2014/main" val="128430823"/>
                    </a:ext>
                  </a:extLst>
                </a:gridCol>
                <a:gridCol w="1006640">
                  <a:extLst>
                    <a:ext uri="{9D8B030D-6E8A-4147-A177-3AD203B41FA5}">
                      <a16:colId xmlns:a16="http://schemas.microsoft.com/office/drawing/2014/main" val="495823371"/>
                    </a:ext>
                  </a:extLst>
                </a:gridCol>
                <a:gridCol w="1080955">
                  <a:extLst>
                    <a:ext uri="{9D8B030D-6E8A-4147-A177-3AD203B41FA5}">
                      <a16:colId xmlns:a16="http://schemas.microsoft.com/office/drawing/2014/main" val="3396607111"/>
                    </a:ext>
                  </a:extLst>
                </a:gridCol>
                <a:gridCol w="1284292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450182">
                <a:tc>
                  <a:txBody>
                    <a:bodyPr/>
                    <a:lstStyle/>
                    <a:p>
                      <a:r>
                        <a:rPr kumimoji="1" lang="en-US" altLang="ja-JP" sz="800" b="0" dirty="0">
                          <a:latin typeface="Arial 本文"/>
                          <a:ea typeface="Meiryo UI" panose="020B0604030504040204" pitchFamily="50" charset="-128"/>
                        </a:rPr>
                        <a:t>#</a:t>
                      </a:r>
                      <a:endParaRPr kumimoji="1" lang="ja-JP" altLang="en-US" sz="8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="0" dirty="0">
                          <a:latin typeface="Arial 本文"/>
                          <a:ea typeface="Meiryo UI" panose="020B0604030504040204" pitchFamily="50" charset="-128"/>
                        </a:rPr>
                        <a:t>Linkage flow</a:t>
                      </a:r>
                      <a:endParaRPr kumimoji="1" lang="ja-JP" altLang="en-US" sz="8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="0" dirty="0">
                          <a:latin typeface="Arial 本文"/>
                          <a:ea typeface="Meiryo UI" panose="020B0604030504040204" pitchFamily="50" charset="-128"/>
                        </a:rPr>
                        <a:t>Contents</a:t>
                      </a:r>
                      <a:endParaRPr kumimoji="1" lang="ja-JP" altLang="en-US" sz="8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="0" dirty="0">
                          <a:latin typeface="Arial 本文"/>
                          <a:ea typeface="Meiryo UI" panose="020B0604030504040204" pitchFamily="50" charset="-128"/>
                        </a:rPr>
                        <a:t>File name</a:t>
                      </a:r>
                      <a:endParaRPr kumimoji="1" lang="ja-JP" altLang="en-US" sz="8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="0" dirty="0">
                          <a:latin typeface="Arial 本文"/>
                          <a:ea typeface="Meiryo UI" panose="020B0604030504040204" pitchFamily="50" charset="-128"/>
                        </a:rPr>
                        <a:t>Method</a:t>
                      </a:r>
                      <a:endParaRPr kumimoji="1" lang="ja-JP" altLang="en-US" sz="8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="0" dirty="0">
                          <a:latin typeface="Arial 本文"/>
                          <a:ea typeface="Meiryo UI" panose="020B0604030504040204" pitchFamily="50" charset="-128"/>
                        </a:rPr>
                        <a:t>Timing</a:t>
                      </a:r>
                      <a:endParaRPr kumimoji="1" lang="ja-JP" altLang="en-US" sz="8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9308372"/>
                  </a:ext>
                </a:extLst>
              </a:tr>
              <a:tr h="619912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kumimoji="1" lang="en-US" altLang="ja-JP" sz="800" b="0" dirty="0" err="1">
                          <a:latin typeface="Arial 本文"/>
                          <a:ea typeface="Meiryo UI" panose="020B0604030504040204" pitchFamily="50" charset="-128"/>
                        </a:rPr>
                        <a:t>KDDI</a:t>
                      </a:r>
                      <a:r>
                        <a:rPr kumimoji="1" lang="ja-JP" altLang="en-US" sz="800" b="0" dirty="0">
                          <a:latin typeface="Arial 本文"/>
                          <a:ea typeface="Meiryo UI" panose="020B0604030504040204" pitchFamily="50" charset="-128"/>
                        </a:rPr>
                        <a:t>→ </a:t>
                      </a:r>
                      <a:r>
                        <a:rPr kumimoji="1" lang="en-US" altLang="ja-JP" sz="800" b="0" dirty="0">
                          <a:latin typeface="Arial 本文"/>
                          <a:ea typeface="Meiryo UI" panose="020B0604030504040204" pitchFamily="50" charset="-128"/>
                        </a:rPr>
                        <a:t>Pegasus</a:t>
                      </a:r>
                      <a:endParaRPr kumimoji="1" lang="ja-JP" altLang="en-US" sz="8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="0" dirty="0">
                          <a:latin typeface="Arial 本文"/>
                          <a:ea typeface="Meiryo UI" panose="020B0604030504040204" pitchFamily="50" charset="-128"/>
                        </a:rPr>
                        <a:t>Andon 1.5 CMS data (Operation status data) linkage</a:t>
                      </a:r>
                      <a:endParaRPr kumimoji="1" lang="ja-JP" altLang="en-US" sz="8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DB linkage</a:t>
                      </a:r>
                      <a:endParaRPr kumimoji="1" lang="en-US" altLang="ja-JP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="0" dirty="0">
                          <a:latin typeface="Arial 本文"/>
                          <a:ea typeface="Meiryo UI" panose="020B0604030504040204" pitchFamily="50" charset="-128"/>
                        </a:rPr>
                        <a:t>Each time</a:t>
                      </a:r>
                      <a:endParaRPr kumimoji="1" lang="ja-JP" altLang="en-US" sz="8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  <a:tr h="619912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8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="0" dirty="0">
                          <a:latin typeface="Arial 本文"/>
                          <a:ea typeface="Meiryo UI" panose="020B0604030504040204" pitchFamily="50" charset="-128"/>
                        </a:rPr>
                        <a:t>Cycle time master for Transport work (New function)</a:t>
                      </a:r>
                      <a:endParaRPr kumimoji="1" lang="ja-JP" altLang="en-US" sz="8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DB linkage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="0" dirty="0">
                          <a:latin typeface="Arial 本文"/>
                          <a:ea typeface="Meiryo UI" panose="020B0604030504040204" pitchFamily="50" charset="-128"/>
                        </a:rPr>
                        <a:t>Once a day</a:t>
                      </a:r>
                      <a:endParaRPr kumimoji="1" lang="ja-JP" altLang="en-US" sz="8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0984212"/>
                  </a:ext>
                </a:extLst>
              </a:tr>
              <a:tr h="619912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="0" dirty="0">
                          <a:latin typeface="Arial 本文"/>
                          <a:ea typeface="Meiryo UI" panose="020B0604030504040204" pitchFamily="50" charset="-128"/>
                        </a:rPr>
                        <a:t>Pegasus </a:t>
                      </a:r>
                      <a:r>
                        <a:rPr kumimoji="1" lang="ja-JP" altLang="en-US" sz="800" b="0" dirty="0">
                          <a:latin typeface="Arial 本文"/>
                          <a:ea typeface="Meiryo UI" panose="020B0604030504040204" pitchFamily="50" charset="-128"/>
                        </a:rPr>
                        <a:t>→ </a:t>
                      </a:r>
                      <a:r>
                        <a:rPr kumimoji="1" lang="en-US" altLang="ja-JP" sz="800" b="0" dirty="0" err="1">
                          <a:latin typeface="Arial 本文"/>
                          <a:ea typeface="Meiryo UI" panose="020B0604030504040204" pitchFamily="50" charset="-128"/>
                        </a:rPr>
                        <a:t>KDDI</a:t>
                      </a:r>
                      <a:endParaRPr kumimoji="1" lang="ja-JP" altLang="en-US" sz="8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="0" dirty="0">
                          <a:latin typeface="Arial 本文"/>
                          <a:ea typeface="Meiryo UI" panose="020B0604030504040204" pitchFamily="50" charset="-128"/>
                        </a:rPr>
                        <a:t>Smart watch performance log</a:t>
                      </a:r>
                      <a:endParaRPr kumimoji="1" lang="ja-JP" altLang="en-US" sz="8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DB linkage</a:t>
                      </a:r>
                      <a:endParaRPr kumimoji="1" lang="en-US" altLang="ja-JP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="0" dirty="0">
                          <a:latin typeface="Arial 本文"/>
                          <a:ea typeface="Meiryo UI" panose="020B0604030504040204" pitchFamily="50" charset="-128"/>
                        </a:rPr>
                        <a:t>Each time</a:t>
                      </a:r>
                      <a:endParaRPr kumimoji="1" lang="ja-JP" altLang="en-US" sz="8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0079081"/>
                  </a:ext>
                </a:extLst>
              </a:tr>
              <a:tr h="619912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dirty="0" err="1">
                          <a:latin typeface="Arial 本文"/>
                          <a:ea typeface="Meiryo UI" panose="020B0604030504040204" pitchFamily="50" charset="-128"/>
                        </a:rPr>
                        <a:t>DNPH</a:t>
                      </a:r>
                      <a:r>
                        <a:rPr kumimoji="1" lang="en-US" altLang="ja-JP" sz="800" b="0" dirty="0">
                          <a:latin typeface="Arial 本文"/>
                          <a:ea typeface="Meiryo UI" panose="020B0604030504040204" pitchFamily="50" charset="-128"/>
                        </a:rPr>
                        <a:t>(E-Kanban)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800" b="0" dirty="0">
                          <a:latin typeface="Arial 本文"/>
                          <a:ea typeface="Meiryo UI" panose="020B0604030504040204" pitchFamily="50" charset="-128"/>
                        </a:rPr>
                        <a:t>→</a:t>
                      </a:r>
                      <a:r>
                        <a:rPr kumimoji="1" lang="en-US" altLang="ja-JP" sz="800" b="0" dirty="0">
                          <a:latin typeface="Arial 本文"/>
                          <a:ea typeface="Meiryo UI" panose="020B0604030504040204" pitchFamily="50" charset="-128"/>
                        </a:rPr>
                        <a:t>Pegasus</a:t>
                      </a:r>
                    </a:p>
                    <a:p>
                      <a:endParaRPr kumimoji="1" lang="ja-JP" altLang="en-US" sz="8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strike="noStrike" baseline="0" dirty="0">
                          <a:latin typeface="Arial 本文"/>
                          <a:ea typeface="Meiryo UI" panose="020B0604030504040204" pitchFamily="50" charset="-128"/>
                        </a:rPr>
                        <a:t>E-Kanban data (Production schedule data) linkage</a:t>
                      </a:r>
                      <a:endParaRPr kumimoji="1" lang="ja-JP" altLang="en-US" sz="800" b="0" strike="noStrike" baseline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DB linkage</a:t>
                      </a:r>
                      <a:endParaRPr kumimoji="1" lang="en-US" altLang="ja-JP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="0" dirty="0">
                          <a:latin typeface="Arial 本文"/>
                          <a:ea typeface="Meiryo UI" panose="020B0604030504040204" pitchFamily="50" charset="-128"/>
                        </a:rPr>
                        <a:t>Once a day</a:t>
                      </a:r>
                      <a:endParaRPr kumimoji="1" lang="ja-JP" altLang="en-US" sz="8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766894"/>
                  </a:ext>
                </a:extLst>
              </a:tr>
              <a:tr h="619912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6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8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strike="noStrike" baseline="0" dirty="0">
                          <a:latin typeface="Arial 本文"/>
                          <a:ea typeface="Meiryo UI" panose="020B0604030504040204" pitchFamily="50" charset="-128"/>
                        </a:rPr>
                        <a:t>E-Log System linkage</a:t>
                      </a:r>
                      <a:endParaRPr kumimoji="1" lang="ja-JP" altLang="en-US" sz="800" b="0" strike="noStrike" baseline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DB linkage</a:t>
                      </a:r>
                      <a:endParaRPr kumimoji="1" lang="en-US" altLang="ja-JP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Each time</a:t>
                      </a:r>
                      <a:endParaRPr kumimoji="1" lang="ja-JP" alt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2693997"/>
                  </a:ext>
                </a:extLst>
              </a:tr>
              <a:tr h="619912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7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dirty="0" err="1">
                          <a:latin typeface="Arial 本文"/>
                          <a:ea typeface="Meiryo UI" panose="020B0604030504040204" pitchFamily="50" charset="-128"/>
                        </a:rPr>
                        <a:t>DNPH</a:t>
                      </a:r>
                      <a:r>
                        <a:rPr kumimoji="1" lang="en-US" altLang="ja-JP" sz="800" b="0" dirty="0">
                          <a:latin typeface="Arial 本文"/>
                          <a:ea typeface="Meiryo UI" panose="020B0604030504040204" pitchFamily="50" charset="-128"/>
                        </a:rPr>
                        <a:t>(E-Kanban)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800" b="0" dirty="0">
                          <a:latin typeface="Arial 本文"/>
                          <a:ea typeface="Meiryo UI" panose="020B0604030504040204" pitchFamily="50" charset="-128"/>
                        </a:rPr>
                        <a:t>→</a:t>
                      </a:r>
                      <a:r>
                        <a:rPr kumimoji="1" lang="en-US" altLang="ja-JP" sz="800" b="0" dirty="0">
                          <a:latin typeface="Arial 本文"/>
                          <a:ea typeface="Meiryo UI" panose="020B0604030504040204" pitchFamily="50" charset="-128"/>
                        </a:rPr>
                        <a:t>Pegasus</a:t>
                      </a:r>
                      <a:endParaRPr kumimoji="1" lang="ja-JP" altLang="en-US" sz="800" b="0" dirty="0">
                        <a:latin typeface="Arial 本文"/>
                        <a:ea typeface="Meiryo UI" panose="020B0604030504040204" pitchFamily="50" charset="-128"/>
                      </a:endParaRPr>
                    </a:p>
                    <a:p>
                      <a:endParaRPr kumimoji="1" lang="ja-JP" altLang="en-US" sz="8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strike="noStrike" baseline="0" dirty="0">
                          <a:latin typeface="Arial 本文"/>
                          <a:ea typeface="Meiryo UI" panose="020B0604030504040204" pitchFamily="50" charset="-128"/>
                        </a:rPr>
                        <a:t>WACS System</a:t>
                      </a:r>
                      <a:endParaRPr kumimoji="1" lang="ja-JP" altLang="en-US" sz="800" b="0" strike="noStrike" baseline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DB linkage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Each time</a:t>
                      </a:r>
                      <a:endParaRPr kumimoji="1" lang="ja-JP" alt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0406355"/>
                  </a:ext>
                </a:extLst>
              </a:tr>
              <a:tr h="619912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8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r>
                        <a:rPr kumimoji="1" lang="en-US" altLang="ja-JP" sz="800" b="0" dirty="0">
                          <a:latin typeface="Arial 本文"/>
                          <a:ea typeface="Meiryo UI" panose="020B0604030504040204" pitchFamily="50" charset="-128"/>
                        </a:rPr>
                        <a:t>KAU</a:t>
                      </a:r>
                      <a:r>
                        <a:rPr kumimoji="1" lang="ja-JP" altLang="en-US" sz="800" b="0" dirty="0">
                          <a:latin typeface="Arial 本文"/>
                          <a:ea typeface="Meiryo UI" panose="020B0604030504040204" pitchFamily="50" charset="-128"/>
                        </a:rPr>
                        <a:t>→</a:t>
                      </a:r>
                      <a:endParaRPr kumimoji="1" lang="en-US" altLang="ja-JP" sz="800" b="0" dirty="0">
                        <a:latin typeface="Arial 本文"/>
                        <a:ea typeface="Meiryo UI" panose="020B0604030504040204" pitchFamily="50" charset="-128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dirty="0">
                          <a:latin typeface="Arial 本文"/>
                          <a:ea typeface="Meiryo UI" panose="020B0604030504040204" pitchFamily="50" charset="-128"/>
                        </a:rPr>
                        <a:t>Pegasus</a:t>
                      </a:r>
                      <a:endParaRPr kumimoji="1" lang="ja-JP" altLang="en-US" sz="8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="0" dirty="0">
                          <a:latin typeface="Arial 本文"/>
                          <a:ea typeface="Meiryo UI" panose="020B0604030504040204" pitchFamily="50" charset="-128"/>
                        </a:rPr>
                        <a:t>Production Line parts sensor</a:t>
                      </a:r>
                    </a:p>
                    <a:p>
                      <a:r>
                        <a:rPr kumimoji="1" lang="en-US" altLang="ja-JP" sz="800" b="0" dirty="0">
                          <a:latin typeface="Arial 本文"/>
                          <a:ea typeface="Meiryo UI" panose="020B0604030504040204" pitchFamily="50" charset="-128"/>
                        </a:rPr>
                        <a:t>(N points)</a:t>
                      </a:r>
                      <a:endParaRPr kumimoji="1" lang="ja-JP" altLang="en-US" sz="8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DB linkage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="0" dirty="0">
                          <a:latin typeface="Arial 本文"/>
                          <a:ea typeface="Meiryo UI" panose="020B0604030504040204" pitchFamily="50" charset="-128"/>
                        </a:rPr>
                        <a:t>Each time</a:t>
                      </a:r>
                      <a:endParaRPr kumimoji="1" lang="ja-JP" altLang="en-US" sz="8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9193723"/>
                  </a:ext>
                </a:extLst>
              </a:tr>
              <a:tr h="619912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9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8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="0" dirty="0">
                          <a:latin typeface="Arial 本文"/>
                          <a:ea typeface="Meiryo UI" panose="020B0604030504040204" pitchFamily="50" charset="-128"/>
                        </a:rPr>
                        <a:t>Production Line FG sensor (N points)</a:t>
                      </a:r>
                      <a:endParaRPr kumimoji="1" lang="ja-JP" altLang="en-US" sz="8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DB linkage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="0" dirty="0">
                          <a:latin typeface="Arial 本文"/>
                          <a:ea typeface="Meiryo UI" panose="020B0604030504040204" pitchFamily="50" charset="-128"/>
                        </a:rPr>
                        <a:t>Each time</a:t>
                      </a:r>
                      <a:endParaRPr kumimoji="1" lang="ja-JP" altLang="en-US" sz="8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0364759"/>
                  </a:ext>
                </a:extLst>
              </a:tr>
              <a:tr h="61991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8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="0" dirty="0">
                          <a:solidFill>
                            <a:srgbClr val="FF0000"/>
                          </a:solidFill>
                          <a:latin typeface="Arial 本文"/>
                          <a:ea typeface="Meiryo UI" panose="020B0604030504040204" pitchFamily="50" charset="-128"/>
                        </a:rPr>
                        <a:t>Shopper </a:t>
                      </a:r>
                      <a:r>
                        <a:rPr kumimoji="1" lang="en-US" altLang="ja-JP" sz="800" b="0" dirty="0" err="1">
                          <a:solidFill>
                            <a:srgbClr val="FF0000"/>
                          </a:solidFill>
                          <a:latin typeface="Arial 本文"/>
                          <a:ea typeface="Meiryo UI" panose="020B0604030504040204" pitchFamily="50" charset="-128"/>
                        </a:rPr>
                        <a:t>AGV</a:t>
                      </a:r>
                      <a:r>
                        <a:rPr kumimoji="1" lang="en-US" altLang="ja-JP" sz="800" b="0" dirty="0">
                          <a:solidFill>
                            <a:srgbClr val="FF0000"/>
                          </a:solidFill>
                          <a:latin typeface="Arial 本文"/>
                          <a:ea typeface="Meiryo UI" panose="020B0604030504040204" pitchFamily="50" charset="-128"/>
                        </a:rPr>
                        <a:t> Station Sensor (9 points)</a:t>
                      </a:r>
                      <a:endParaRPr kumimoji="1" lang="ja-JP" altLang="en-US" sz="800" b="0" dirty="0">
                        <a:solidFill>
                          <a:srgbClr val="FF0000"/>
                        </a:solidFill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CSV linkage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="0" dirty="0">
                          <a:latin typeface="Arial 本文"/>
                          <a:ea typeface="Meiryo UI" panose="020B0604030504040204" pitchFamily="50" charset="-128"/>
                        </a:rPr>
                        <a:t>Each time</a:t>
                      </a:r>
                      <a:endParaRPr kumimoji="1" lang="ja-JP" altLang="en-US" sz="8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9951586"/>
                  </a:ext>
                </a:extLst>
              </a:tr>
            </a:tbl>
          </a:graphicData>
        </a:graphic>
      </p:graphicFrame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8A885-453A-41D9-BF47-0AD6BDE9DCC0}"/>
              </a:ext>
            </a:extLst>
          </p:cNvPr>
          <p:cNvSpPr/>
          <p:nvPr/>
        </p:nvSpPr>
        <p:spPr>
          <a:xfrm>
            <a:off x="517320" y="6736652"/>
            <a:ext cx="5934280" cy="516192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srgbClr val="FF0000"/>
                </a:solidFill>
              </a:rPr>
              <a:t>06/Jan/2024</a:t>
            </a:r>
          </a:p>
          <a:p>
            <a:pPr algn="ctr" defTabSz="914400"/>
            <a:r>
              <a:rPr kumimoji="1" lang="en-US" altLang="ja-JP" sz="700" kern="0" dirty="0">
                <a:solidFill>
                  <a:srgbClr val="FF0000"/>
                </a:solidFill>
              </a:rPr>
              <a:t>Unnecessary</a:t>
            </a:r>
            <a:endParaRPr kumimoji="1" lang="ja-JP" altLang="en-US" sz="700" kern="0" dirty="0">
              <a:solidFill>
                <a:srgbClr val="FF0000"/>
              </a:solidFill>
            </a:endParaRPr>
          </a:p>
        </p:txBody>
      </p:sp>
      <p:sp>
        <p:nvSpPr>
          <p:cNvPr id="4" name="二等辺三角形 3">
            <a:extLst>
              <a:ext uri="{FF2B5EF4-FFF2-40B4-BE49-F238E27FC236}">
                <a16:creationId xmlns:a16="http://schemas.microsoft.com/office/drawing/2014/main" id="{E5E2780E-E7FC-2632-A688-5D2F9A731B7C}"/>
              </a:ext>
            </a:extLst>
          </p:cNvPr>
          <p:cNvSpPr/>
          <p:nvPr/>
        </p:nvSpPr>
        <p:spPr>
          <a:xfrm>
            <a:off x="6058266" y="6876832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3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5" name="二等辺三角形 4">
            <a:extLst>
              <a:ext uri="{FF2B5EF4-FFF2-40B4-BE49-F238E27FC236}">
                <a16:creationId xmlns:a16="http://schemas.microsoft.com/office/drawing/2014/main" id="{1C8E8744-E460-E8C2-7C18-37AE64D8A32A}"/>
              </a:ext>
            </a:extLst>
          </p:cNvPr>
          <p:cNvSpPr/>
          <p:nvPr/>
        </p:nvSpPr>
        <p:spPr>
          <a:xfrm>
            <a:off x="6058266" y="5060224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4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7" name="二等辺三角形 6">
            <a:extLst>
              <a:ext uri="{FF2B5EF4-FFF2-40B4-BE49-F238E27FC236}">
                <a16:creationId xmlns:a16="http://schemas.microsoft.com/office/drawing/2014/main" id="{E6C2DB26-29EB-FE31-79A5-FD54AB3C0521}"/>
              </a:ext>
            </a:extLst>
          </p:cNvPr>
          <p:cNvSpPr/>
          <p:nvPr/>
        </p:nvSpPr>
        <p:spPr>
          <a:xfrm>
            <a:off x="6056171" y="4426146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4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CCE4051-A46D-7F6C-8AD3-E2B31DB2EA0D}"/>
              </a:ext>
            </a:extLst>
          </p:cNvPr>
          <p:cNvSpPr/>
          <p:nvPr/>
        </p:nvSpPr>
        <p:spPr>
          <a:xfrm>
            <a:off x="878420" y="8073858"/>
            <a:ext cx="5212080" cy="516192"/>
          </a:xfrm>
          <a:prstGeom prst="rect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lvl="1" defTabSz="914400"/>
            <a:r>
              <a:rPr kumimoji="1" lang="en-US" altLang="ja-JP" sz="700" kern="0" dirty="0">
                <a:solidFill>
                  <a:srgbClr val="FF0000"/>
                </a:solidFill>
              </a:rPr>
              <a:t>About linking methods and file types in red</a:t>
            </a:r>
            <a:endParaRPr kumimoji="1" lang="ja-JP" altLang="en-US" sz="700" kern="0" dirty="0">
              <a:solidFill>
                <a:srgbClr val="FF0000"/>
              </a:solidFill>
            </a:endParaRPr>
          </a:p>
        </p:txBody>
      </p:sp>
      <p:sp>
        <p:nvSpPr>
          <p:cNvPr id="9" name="二等辺三角形 8">
            <a:extLst>
              <a:ext uri="{FF2B5EF4-FFF2-40B4-BE49-F238E27FC236}">
                <a16:creationId xmlns:a16="http://schemas.microsoft.com/office/drawing/2014/main" id="{0395B029-61D4-364D-C71F-E3DA609D5205}"/>
              </a:ext>
            </a:extLst>
          </p:cNvPr>
          <p:cNvSpPr/>
          <p:nvPr/>
        </p:nvSpPr>
        <p:spPr>
          <a:xfrm>
            <a:off x="5697166" y="8210224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3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12" name="グラフィックス 11" descr="疑問符">
            <a:extLst>
              <a:ext uri="{FF2B5EF4-FFF2-40B4-BE49-F238E27FC236}">
                <a16:creationId xmlns:a16="http://schemas.microsoft.com/office/drawing/2014/main" id="{E2BFD0DB-739C-B822-B9EB-B077D92C1F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0896" y="8144502"/>
            <a:ext cx="374904" cy="374904"/>
          </a:xfrm>
          <a:prstGeom prst="rect">
            <a:avLst/>
          </a:prstGeom>
        </p:spPr>
      </p:pic>
      <p:sp>
        <p:nvSpPr>
          <p:cNvPr id="10" name="二等辺三角形 9">
            <a:extLst>
              <a:ext uri="{FF2B5EF4-FFF2-40B4-BE49-F238E27FC236}">
                <a16:creationId xmlns:a16="http://schemas.microsoft.com/office/drawing/2014/main" id="{902C5B9D-6AA7-1726-67E6-22B14989179B}"/>
              </a:ext>
            </a:extLst>
          </p:cNvPr>
          <p:cNvSpPr/>
          <p:nvPr/>
        </p:nvSpPr>
        <p:spPr>
          <a:xfrm>
            <a:off x="6056171" y="5694302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4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1" name="二等辺三角形 10">
            <a:extLst>
              <a:ext uri="{FF2B5EF4-FFF2-40B4-BE49-F238E27FC236}">
                <a16:creationId xmlns:a16="http://schemas.microsoft.com/office/drawing/2014/main" id="{0CE0B30D-11AE-2D27-0ABE-C12533856520}"/>
              </a:ext>
            </a:extLst>
          </p:cNvPr>
          <p:cNvSpPr/>
          <p:nvPr/>
        </p:nvSpPr>
        <p:spPr>
          <a:xfrm>
            <a:off x="6064299" y="6272915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4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F4FE431B-3C88-7C7B-A729-7DA673D55704}"/>
              </a:ext>
            </a:extLst>
          </p:cNvPr>
          <p:cNvSpPr/>
          <p:nvPr/>
        </p:nvSpPr>
        <p:spPr>
          <a:xfrm>
            <a:off x="6064299" y="3792068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4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4" name="二等辺三角形 13">
            <a:extLst>
              <a:ext uri="{FF2B5EF4-FFF2-40B4-BE49-F238E27FC236}">
                <a16:creationId xmlns:a16="http://schemas.microsoft.com/office/drawing/2014/main" id="{A78141B2-0947-72F8-B136-17C2C701823A}"/>
              </a:ext>
            </a:extLst>
          </p:cNvPr>
          <p:cNvSpPr/>
          <p:nvPr/>
        </p:nvSpPr>
        <p:spPr>
          <a:xfrm>
            <a:off x="6064299" y="3117825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4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AE5A9A90-756F-5D5E-61BB-4123534129C0}"/>
              </a:ext>
            </a:extLst>
          </p:cNvPr>
          <p:cNvSpPr/>
          <p:nvPr/>
        </p:nvSpPr>
        <p:spPr>
          <a:xfrm>
            <a:off x="1876323" y="1761517"/>
            <a:ext cx="4575277" cy="516192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srgbClr val="FF0000"/>
                </a:solidFill>
              </a:rPr>
              <a:t>06/Jan/2024</a:t>
            </a:r>
          </a:p>
          <a:p>
            <a:pPr algn="ctr" defTabSz="914400"/>
            <a:r>
              <a:rPr kumimoji="1" lang="en-US" altLang="ja-JP" sz="700" kern="0" dirty="0">
                <a:solidFill>
                  <a:srgbClr val="FF0000"/>
                </a:solidFill>
              </a:rPr>
              <a:t>Unnecessary</a:t>
            </a:r>
            <a:endParaRPr kumimoji="1" lang="ja-JP" altLang="en-US" sz="700" kern="0" dirty="0">
              <a:solidFill>
                <a:srgbClr val="FF0000"/>
              </a:solidFill>
            </a:endParaRPr>
          </a:p>
        </p:txBody>
      </p:sp>
      <p:sp>
        <p:nvSpPr>
          <p:cNvPr id="16" name="二等辺三角形 15">
            <a:extLst>
              <a:ext uri="{FF2B5EF4-FFF2-40B4-BE49-F238E27FC236}">
                <a16:creationId xmlns:a16="http://schemas.microsoft.com/office/drawing/2014/main" id="{1F8EE0E7-F176-4ED9-B96B-A22E60BB9E7D}"/>
              </a:ext>
            </a:extLst>
          </p:cNvPr>
          <p:cNvSpPr/>
          <p:nvPr/>
        </p:nvSpPr>
        <p:spPr>
          <a:xfrm>
            <a:off x="6064299" y="1897883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3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16120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70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A75516D-96EF-121C-5EE9-27E671139761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5-1. Kitting work instructions phase#2</a:t>
            </a:r>
          </a:p>
          <a:p>
            <a:endParaRPr kumimoji="1" lang="en-US" altLang="ja-JP" sz="1100" b="1" dirty="0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C325FBB-D763-D35B-C866-386529B054EE}"/>
              </a:ext>
            </a:extLst>
          </p:cNvPr>
          <p:cNvSpPr/>
          <p:nvPr/>
        </p:nvSpPr>
        <p:spPr>
          <a:xfrm>
            <a:off x="2861929" y="1853003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Start &amp; Wait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45C657B-E5EF-2934-2866-FEFC7B3A1B84}"/>
              </a:ext>
            </a:extLst>
          </p:cNvPr>
          <p:cNvSpPr/>
          <p:nvPr/>
        </p:nvSpPr>
        <p:spPr>
          <a:xfrm>
            <a:off x="2861929" y="3383949"/>
            <a:ext cx="1209040" cy="43857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Instructions from the top schedule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(Select) *1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9C4FD706-9BE6-172E-2DA2-4100123FEE5F}"/>
              </a:ext>
            </a:extLst>
          </p:cNvPr>
          <p:cNvCxnSpPr>
            <a:cxnSpLocks/>
            <a:stCxn id="2" idx="2"/>
            <a:endCxn id="30" idx="0"/>
          </p:cNvCxnSpPr>
          <p:nvPr/>
        </p:nvCxnSpPr>
        <p:spPr>
          <a:xfrm flipH="1">
            <a:off x="3465858" y="2492138"/>
            <a:ext cx="591" cy="215082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9C614AC-0E22-DDAA-68DB-05BD9659E9CC}"/>
              </a:ext>
            </a:extLst>
          </p:cNvPr>
          <p:cNvSpPr/>
          <p:nvPr/>
        </p:nvSpPr>
        <p:spPr>
          <a:xfrm>
            <a:off x="2861929" y="4219751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Press Start button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Working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5E2E1EA1-26A5-C2FD-0660-C902368587CB}"/>
              </a:ext>
            </a:extLst>
          </p:cNvPr>
          <p:cNvCxnSpPr>
            <a:cxnSpLocks/>
            <a:stCxn id="5" idx="2"/>
            <a:endCxn id="7" idx="0"/>
          </p:cNvCxnSpPr>
          <p:nvPr/>
        </p:nvCxnSpPr>
        <p:spPr>
          <a:xfrm>
            <a:off x="3466449" y="3822520"/>
            <a:ext cx="0" cy="397231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CD664E1-9ADA-87E1-F268-97755400E00F}"/>
              </a:ext>
            </a:extLst>
          </p:cNvPr>
          <p:cNvSpPr/>
          <p:nvPr/>
        </p:nvSpPr>
        <p:spPr>
          <a:xfrm>
            <a:off x="2860006" y="4895700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Press End button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Kitting Completed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9C735A89-D7C3-C1F0-A5C0-6BA282E0BCF8}"/>
              </a:ext>
            </a:extLst>
          </p:cNvPr>
          <p:cNvCxnSpPr>
            <a:cxnSpLocks/>
            <a:stCxn id="7" idx="2"/>
            <a:endCxn id="9" idx="0"/>
          </p:cNvCxnSpPr>
          <p:nvPr/>
        </p:nvCxnSpPr>
        <p:spPr>
          <a:xfrm flipH="1">
            <a:off x="3464526" y="4650640"/>
            <a:ext cx="1923" cy="24506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6F1D1D83-29B4-1167-B336-B91CF9E869CA}"/>
              </a:ext>
            </a:extLst>
          </p:cNvPr>
          <p:cNvCxnSpPr>
            <a:cxnSpLocks/>
            <a:stCxn id="9" idx="2"/>
            <a:endCxn id="15" idx="0"/>
          </p:cNvCxnSpPr>
          <p:nvPr/>
        </p:nvCxnSpPr>
        <p:spPr>
          <a:xfrm>
            <a:off x="3464526" y="5326589"/>
            <a:ext cx="0" cy="1447327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楕円 11">
            <a:extLst>
              <a:ext uri="{FF2B5EF4-FFF2-40B4-BE49-F238E27FC236}">
                <a16:creationId xmlns:a16="http://schemas.microsoft.com/office/drawing/2014/main" id="{E35FB4AE-0933-3BA2-523A-E8BF56FB977C}"/>
              </a:ext>
            </a:extLst>
          </p:cNvPr>
          <p:cNvSpPr/>
          <p:nvPr/>
        </p:nvSpPr>
        <p:spPr>
          <a:xfrm>
            <a:off x="3115930" y="7806483"/>
            <a:ext cx="701037" cy="293273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Finish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6E46B63A-266C-87C0-1C85-6B9782A53196}"/>
              </a:ext>
            </a:extLst>
          </p:cNvPr>
          <p:cNvSpPr/>
          <p:nvPr/>
        </p:nvSpPr>
        <p:spPr>
          <a:xfrm>
            <a:off x="2687316" y="4040590"/>
            <a:ext cx="1589397" cy="139026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C22BD34-37A3-E838-872C-2ED6F20DC681}"/>
              </a:ext>
            </a:extLst>
          </p:cNvPr>
          <p:cNvSpPr/>
          <p:nvPr/>
        </p:nvSpPr>
        <p:spPr>
          <a:xfrm>
            <a:off x="2533016" y="3941568"/>
            <a:ext cx="1159190" cy="121307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Kitting smart watch App</a:t>
            </a:r>
            <a:endParaRPr kumimoji="1" lang="ja-JP" altLang="en-US" sz="5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15" name="フローチャート: 判断 14">
            <a:extLst>
              <a:ext uri="{FF2B5EF4-FFF2-40B4-BE49-F238E27FC236}">
                <a16:creationId xmlns:a16="http://schemas.microsoft.com/office/drawing/2014/main" id="{3BACD4B3-DAB3-D84E-7EA7-5898739308F1}"/>
              </a:ext>
            </a:extLst>
          </p:cNvPr>
          <p:cNvSpPr/>
          <p:nvPr/>
        </p:nvSpPr>
        <p:spPr>
          <a:xfrm>
            <a:off x="2860006" y="6773916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Is today's schedule complete?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Yes / No</a:t>
            </a:r>
            <a:endParaRPr kumimoji="1" lang="ja-JP" altLang="en-US" sz="500" dirty="0">
              <a:solidFill>
                <a:schemeClr val="tx1"/>
              </a:solidFill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F9CA3897-31F8-3743-9835-2ECE1282440A}"/>
              </a:ext>
            </a:extLst>
          </p:cNvPr>
          <p:cNvSpPr/>
          <p:nvPr/>
        </p:nvSpPr>
        <p:spPr>
          <a:xfrm>
            <a:off x="3460225" y="7432269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E2E34AC4-1633-8F3F-9D71-4F45A5DD557A}"/>
              </a:ext>
            </a:extLst>
          </p:cNvPr>
          <p:cNvSpPr/>
          <p:nvPr/>
        </p:nvSpPr>
        <p:spPr>
          <a:xfrm>
            <a:off x="2626679" y="6773916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No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2BCC3EA7-330B-CE1A-8817-6D6DE9D576CC}"/>
              </a:ext>
            </a:extLst>
          </p:cNvPr>
          <p:cNvCxnSpPr>
            <a:cxnSpLocks/>
            <a:stCxn id="15" idx="2"/>
            <a:endCxn id="12" idx="0"/>
          </p:cNvCxnSpPr>
          <p:nvPr/>
        </p:nvCxnSpPr>
        <p:spPr>
          <a:xfrm>
            <a:off x="3464526" y="7418853"/>
            <a:ext cx="1923" cy="38763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コネクタ: カギ線 19">
            <a:extLst>
              <a:ext uri="{FF2B5EF4-FFF2-40B4-BE49-F238E27FC236}">
                <a16:creationId xmlns:a16="http://schemas.microsoft.com/office/drawing/2014/main" id="{A185EA43-6F3A-5265-3E8F-297C0D940108}"/>
              </a:ext>
            </a:extLst>
          </p:cNvPr>
          <p:cNvCxnSpPr>
            <a:cxnSpLocks/>
            <a:stCxn id="15" idx="1"/>
            <a:endCxn id="2" idx="1"/>
          </p:cNvCxnSpPr>
          <p:nvPr/>
        </p:nvCxnSpPr>
        <p:spPr>
          <a:xfrm rot="10800000" flipH="1">
            <a:off x="2860005" y="2172571"/>
            <a:ext cx="1923" cy="4923814"/>
          </a:xfrm>
          <a:prstGeom prst="bentConnector3">
            <a:avLst>
              <a:gd name="adj1" fmla="val -3249298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0D62C8CF-7AC9-F635-DEFD-7EEED2DFA7B7}"/>
              </a:ext>
            </a:extLst>
          </p:cNvPr>
          <p:cNvSpPr/>
          <p:nvPr/>
        </p:nvSpPr>
        <p:spPr>
          <a:xfrm>
            <a:off x="1126343" y="2278935"/>
            <a:ext cx="1667807" cy="299538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Instruction priority calculation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(Update)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E3431B89-5141-5DB8-3C2B-A5747C46B0DB}"/>
              </a:ext>
            </a:extLst>
          </p:cNvPr>
          <p:cNvSpPr/>
          <p:nvPr/>
        </p:nvSpPr>
        <p:spPr>
          <a:xfrm>
            <a:off x="559180" y="5687328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Scan Kanban by E-Log system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2BE76FC9-7272-EC7B-6F72-E1BFD20FCC3F}"/>
              </a:ext>
            </a:extLst>
          </p:cNvPr>
          <p:cNvSpPr/>
          <p:nvPr/>
        </p:nvSpPr>
        <p:spPr>
          <a:xfrm>
            <a:off x="556269" y="6418198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 err="1">
                <a:solidFill>
                  <a:schemeClr val="tx1"/>
                </a:solidFill>
              </a:rPr>
              <a:t>AGV</a:t>
            </a:r>
            <a:r>
              <a:rPr kumimoji="1" lang="en-US" altLang="ja-JP" sz="800" dirty="0">
                <a:solidFill>
                  <a:schemeClr val="tx1"/>
                </a:solidFill>
              </a:rPr>
              <a:t> start action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904D0996-539D-C339-0389-A180A6DD4827}"/>
              </a:ext>
            </a:extLst>
          </p:cNvPr>
          <p:cNvCxnSpPr>
            <a:cxnSpLocks/>
            <a:stCxn id="22" idx="3"/>
            <a:endCxn id="25" idx="2"/>
          </p:cNvCxnSpPr>
          <p:nvPr/>
        </p:nvCxnSpPr>
        <p:spPr>
          <a:xfrm>
            <a:off x="1768220" y="5902773"/>
            <a:ext cx="1629099" cy="7224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headEnd w="sm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左大かっこ 24">
            <a:extLst>
              <a:ext uri="{FF2B5EF4-FFF2-40B4-BE49-F238E27FC236}">
                <a16:creationId xmlns:a16="http://schemas.microsoft.com/office/drawing/2014/main" id="{16EE76B2-E636-70DF-D3DA-F411327A0E1A}"/>
              </a:ext>
            </a:extLst>
          </p:cNvPr>
          <p:cNvSpPr/>
          <p:nvPr/>
        </p:nvSpPr>
        <p:spPr>
          <a:xfrm rot="5400000">
            <a:off x="3408674" y="5789731"/>
            <a:ext cx="108911" cy="131621"/>
          </a:xfrm>
          <a:prstGeom prst="leftBracket">
            <a:avLst/>
          </a:prstGeom>
          <a:ln w="6350" cmpd="sng">
            <a:solidFill>
              <a:schemeClr val="tx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38F66549-7A0E-ACE7-0000-F6B8949602BC}"/>
              </a:ext>
            </a:extLst>
          </p:cNvPr>
          <p:cNvSpPr/>
          <p:nvPr/>
        </p:nvSpPr>
        <p:spPr>
          <a:xfrm>
            <a:off x="554040" y="4895700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Move to buffer ST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2F184AC6-70B1-5063-A70A-B65D8817D300}"/>
              </a:ext>
            </a:extLst>
          </p:cNvPr>
          <p:cNvCxnSpPr>
            <a:cxnSpLocks/>
            <a:stCxn id="9" idx="1"/>
            <a:endCxn id="26" idx="3"/>
          </p:cNvCxnSpPr>
          <p:nvPr/>
        </p:nvCxnSpPr>
        <p:spPr>
          <a:xfrm flipH="1">
            <a:off x="1763080" y="5111145"/>
            <a:ext cx="1096926" cy="0"/>
          </a:xfrm>
          <a:prstGeom prst="straightConnector1">
            <a:avLst/>
          </a:prstGeom>
          <a:ln w="6350" cmpd="sng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652BE8C8-5538-8BF1-3CE3-1E5CA8F138DA}"/>
              </a:ext>
            </a:extLst>
          </p:cNvPr>
          <p:cNvCxnSpPr>
            <a:cxnSpLocks/>
            <a:stCxn id="26" idx="2"/>
            <a:endCxn id="22" idx="0"/>
          </p:cNvCxnSpPr>
          <p:nvPr/>
        </p:nvCxnSpPr>
        <p:spPr>
          <a:xfrm>
            <a:off x="1158560" y="5326589"/>
            <a:ext cx="5140" cy="360739"/>
          </a:xfrm>
          <a:prstGeom prst="straightConnector1">
            <a:avLst/>
          </a:prstGeom>
          <a:ln w="6350" cmpd="sng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DD26C90A-9E07-A6B7-83FE-F7D2C2705CEE}"/>
              </a:ext>
            </a:extLst>
          </p:cNvPr>
          <p:cNvCxnSpPr>
            <a:cxnSpLocks/>
            <a:stCxn id="22" idx="2"/>
            <a:endCxn id="23" idx="0"/>
          </p:cNvCxnSpPr>
          <p:nvPr/>
        </p:nvCxnSpPr>
        <p:spPr>
          <a:xfrm flipH="1">
            <a:off x="1160789" y="6118217"/>
            <a:ext cx="2911" cy="299981"/>
          </a:xfrm>
          <a:prstGeom prst="straightConnector1">
            <a:avLst/>
          </a:prstGeom>
          <a:ln w="6350" cmpd="sng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59288671-841A-7CFA-B3D7-CE62A2C6CDC7}"/>
              </a:ext>
            </a:extLst>
          </p:cNvPr>
          <p:cNvSpPr/>
          <p:nvPr/>
        </p:nvSpPr>
        <p:spPr>
          <a:xfrm>
            <a:off x="2861338" y="2707220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Receiving trigger from Shopper ST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564E9127-4D99-58FA-457D-4B5DAA973B1C}"/>
              </a:ext>
            </a:extLst>
          </p:cNvPr>
          <p:cNvCxnSpPr>
            <a:cxnSpLocks/>
            <a:stCxn id="30" idx="2"/>
            <a:endCxn id="5" idx="0"/>
          </p:cNvCxnSpPr>
          <p:nvPr/>
        </p:nvCxnSpPr>
        <p:spPr>
          <a:xfrm>
            <a:off x="3465858" y="3138109"/>
            <a:ext cx="591" cy="24584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756A0ABA-3D5C-6D99-680E-5FDAE8B9809B}"/>
              </a:ext>
            </a:extLst>
          </p:cNvPr>
          <p:cNvSpPr/>
          <p:nvPr/>
        </p:nvSpPr>
        <p:spPr>
          <a:xfrm>
            <a:off x="5020355" y="3386129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Display status change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Directed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B5E1F947-8E20-DF46-58CE-D1A931175063}"/>
              </a:ext>
            </a:extLst>
          </p:cNvPr>
          <p:cNvSpPr/>
          <p:nvPr/>
        </p:nvSpPr>
        <p:spPr>
          <a:xfrm>
            <a:off x="5042643" y="4219751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Display status change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Working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E6DE114C-7478-8C50-B4E1-B508F4AB01AF}"/>
              </a:ext>
            </a:extLst>
          </p:cNvPr>
          <p:cNvSpPr/>
          <p:nvPr/>
        </p:nvSpPr>
        <p:spPr>
          <a:xfrm>
            <a:off x="5040720" y="4895700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Display status change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Kitting Completed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0602BAB4-46A2-E2D6-F49A-6BC4D5B1A2BD}"/>
              </a:ext>
            </a:extLst>
          </p:cNvPr>
          <p:cNvSpPr/>
          <p:nvPr/>
        </p:nvSpPr>
        <p:spPr>
          <a:xfrm>
            <a:off x="5035023" y="6313207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Display status change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Work</a:t>
            </a:r>
            <a:r>
              <a:rPr kumimoji="1" lang="ja-JP" altLang="en-US" sz="800" dirty="0">
                <a:solidFill>
                  <a:schemeClr val="tx1"/>
                </a:solidFill>
              </a:rPr>
              <a:t> </a:t>
            </a:r>
            <a:r>
              <a:rPr kumimoji="1" lang="en-US" altLang="ja-JP" sz="800" dirty="0">
                <a:solidFill>
                  <a:schemeClr val="tx1"/>
                </a:solidFill>
              </a:rPr>
              <a:t>Completed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8A591725-7C67-2A7F-05BA-6466478E7066}"/>
              </a:ext>
            </a:extLst>
          </p:cNvPr>
          <p:cNvCxnSpPr>
            <a:cxnSpLocks/>
            <a:stCxn id="39" idx="2"/>
            <a:endCxn id="35" idx="0"/>
          </p:cNvCxnSpPr>
          <p:nvPr/>
        </p:nvCxnSpPr>
        <p:spPr>
          <a:xfrm flipH="1">
            <a:off x="5639543" y="6124010"/>
            <a:ext cx="354" cy="189197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606CD8C-DF19-B51B-ED4C-1B14D3ADC774}"/>
              </a:ext>
            </a:extLst>
          </p:cNvPr>
          <p:cNvSpPr/>
          <p:nvPr/>
        </p:nvSpPr>
        <p:spPr>
          <a:xfrm>
            <a:off x="4811047" y="2296278"/>
            <a:ext cx="1589397" cy="313456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51CFC8D3-317F-B204-7769-1D8C8559BB07}"/>
              </a:ext>
            </a:extLst>
          </p:cNvPr>
          <p:cNvSpPr/>
          <p:nvPr/>
        </p:nvSpPr>
        <p:spPr>
          <a:xfrm>
            <a:off x="4712298" y="2224119"/>
            <a:ext cx="1159190" cy="121307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Kitting display App</a:t>
            </a:r>
            <a:endParaRPr kumimoji="1" lang="ja-JP" altLang="en-US" sz="5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57EFD395-666D-30A8-F12C-36FD83A7DFD5}"/>
              </a:ext>
            </a:extLst>
          </p:cNvPr>
          <p:cNvSpPr/>
          <p:nvPr/>
        </p:nvSpPr>
        <p:spPr>
          <a:xfrm>
            <a:off x="5035377" y="5693121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Linkage E-log system data from DNPH database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BC9537C2-530D-26DC-D330-FD325BD77A06}"/>
              </a:ext>
            </a:extLst>
          </p:cNvPr>
          <p:cNvSpPr/>
          <p:nvPr/>
        </p:nvSpPr>
        <p:spPr>
          <a:xfrm>
            <a:off x="5355382" y="5515987"/>
            <a:ext cx="985555" cy="189762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E-Log linkage data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Registration App</a:t>
            </a:r>
            <a:endParaRPr kumimoji="1" lang="ja-JP" altLang="en-US" sz="5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CC9AA4C1-46CF-B7CB-E394-1AA23DAF8979}"/>
              </a:ext>
            </a:extLst>
          </p:cNvPr>
          <p:cNvSpPr/>
          <p:nvPr/>
        </p:nvSpPr>
        <p:spPr>
          <a:xfrm>
            <a:off x="4712298" y="6702553"/>
            <a:ext cx="1159190" cy="121307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Kitting display App</a:t>
            </a:r>
            <a:endParaRPr kumimoji="1" lang="ja-JP" altLang="en-US" sz="5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id="{84496704-A8E5-BCAD-2E53-7096EA2252A7}"/>
              </a:ext>
            </a:extLst>
          </p:cNvPr>
          <p:cNvCxnSpPr>
            <a:cxnSpLocks/>
          </p:cNvCxnSpPr>
          <p:nvPr/>
        </p:nvCxnSpPr>
        <p:spPr>
          <a:xfrm flipV="1">
            <a:off x="3528940" y="5908566"/>
            <a:ext cx="1506437" cy="1431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二等辺三角形 44">
            <a:extLst>
              <a:ext uri="{FF2B5EF4-FFF2-40B4-BE49-F238E27FC236}">
                <a16:creationId xmlns:a16="http://schemas.microsoft.com/office/drawing/2014/main" id="{55055A14-EE5D-9C89-A257-78C48277CE55}"/>
              </a:ext>
            </a:extLst>
          </p:cNvPr>
          <p:cNvSpPr/>
          <p:nvPr/>
        </p:nvSpPr>
        <p:spPr>
          <a:xfrm>
            <a:off x="6245305" y="841780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5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47029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9268B-F271-BD9C-76BA-C125BDA478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73F5F98-755D-D51B-9C85-DB43DB873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71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00D1C1F-8C6B-3C58-402E-9F79F6CBC63E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B849A9F6-EF47-0656-3BA9-67371C6B1694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0A94DB7-760C-5AAB-E7C5-C6303EB900E3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5-1. Kitting work instructions phese#2</a:t>
            </a:r>
          </a:p>
          <a:p>
            <a:r>
              <a:rPr kumimoji="1" lang="en-US" altLang="ja-JP" sz="1100" b="1" dirty="0"/>
              <a:t>5-1-1. Smart watch operation flow</a:t>
            </a: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D567464C-06CF-21B8-A0F4-E64848CEE11B}"/>
              </a:ext>
            </a:extLst>
          </p:cNvPr>
          <p:cNvSpPr/>
          <p:nvPr/>
        </p:nvSpPr>
        <p:spPr>
          <a:xfrm>
            <a:off x="1002649" y="1588843"/>
            <a:ext cx="1209040" cy="63913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Start &amp; Wait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203884C7-BE0C-8506-15E1-5112043D2034}"/>
              </a:ext>
            </a:extLst>
          </p:cNvPr>
          <p:cNvSpPr/>
          <p:nvPr/>
        </p:nvSpPr>
        <p:spPr>
          <a:xfrm>
            <a:off x="1002649" y="3119789"/>
            <a:ext cx="1209040" cy="43857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Instructions from the top schedule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(Select) *1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46" name="直線矢印コネクタ 45">
            <a:extLst>
              <a:ext uri="{FF2B5EF4-FFF2-40B4-BE49-F238E27FC236}">
                <a16:creationId xmlns:a16="http://schemas.microsoft.com/office/drawing/2014/main" id="{9C2EBE8A-6FF1-03BE-A22C-9322A9D64D59}"/>
              </a:ext>
            </a:extLst>
          </p:cNvPr>
          <p:cNvCxnSpPr>
            <a:cxnSpLocks/>
            <a:stCxn id="44" idx="2"/>
            <a:endCxn id="53" idx="0"/>
          </p:cNvCxnSpPr>
          <p:nvPr/>
        </p:nvCxnSpPr>
        <p:spPr>
          <a:xfrm flipH="1">
            <a:off x="1606578" y="2227978"/>
            <a:ext cx="591" cy="215082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A379F24F-CDDD-996F-4120-56DF92A9F0D3}"/>
              </a:ext>
            </a:extLst>
          </p:cNvPr>
          <p:cNvSpPr/>
          <p:nvPr/>
        </p:nvSpPr>
        <p:spPr>
          <a:xfrm>
            <a:off x="1002649" y="3955591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Press Start button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Working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48" name="直線矢印コネクタ 47">
            <a:extLst>
              <a:ext uri="{FF2B5EF4-FFF2-40B4-BE49-F238E27FC236}">
                <a16:creationId xmlns:a16="http://schemas.microsoft.com/office/drawing/2014/main" id="{671DE446-2BD0-BA98-5960-756FCFEEA80D}"/>
              </a:ext>
            </a:extLst>
          </p:cNvPr>
          <p:cNvCxnSpPr>
            <a:cxnSpLocks/>
            <a:stCxn id="45" idx="2"/>
            <a:endCxn id="47" idx="0"/>
          </p:cNvCxnSpPr>
          <p:nvPr/>
        </p:nvCxnSpPr>
        <p:spPr>
          <a:xfrm>
            <a:off x="1607169" y="3558360"/>
            <a:ext cx="0" cy="397231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271F128B-6D92-F693-F11D-49B76381AFA2}"/>
              </a:ext>
            </a:extLst>
          </p:cNvPr>
          <p:cNvSpPr/>
          <p:nvPr/>
        </p:nvSpPr>
        <p:spPr>
          <a:xfrm>
            <a:off x="1000726" y="4631540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Press End button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Kitting Completed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50" name="直線矢印コネクタ 49">
            <a:extLst>
              <a:ext uri="{FF2B5EF4-FFF2-40B4-BE49-F238E27FC236}">
                <a16:creationId xmlns:a16="http://schemas.microsoft.com/office/drawing/2014/main" id="{72A6243D-91E7-2242-6A13-0E19F5347948}"/>
              </a:ext>
            </a:extLst>
          </p:cNvPr>
          <p:cNvCxnSpPr>
            <a:cxnSpLocks/>
            <a:stCxn id="47" idx="2"/>
            <a:endCxn id="49" idx="0"/>
          </p:cNvCxnSpPr>
          <p:nvPr/>
        </p:nvCxnSpPr>
        <p:spPr>
          <a:xfrm flipH="1">
            <a:off x="1605246" y="4386480"/>
            <a:ext cx="1923" cy="24506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CDC0CAF5-2A98-CBE9-4358-531BE30DB1BD}"/>
              </a:ext>
            </a:extLst>
          </p:cNvPr>
          <p:cNvSpPr/>
          <p:nvPr/>
        </p:nvSpPr>
        <p:spPr>
          <a:xfrm>
            <a:off x="828036" y="3776430"/>
            <a:ext cx="1589397" cy="139026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52" name="正方形/長方形 51">
            <a:extLst>
              <a:ext uri="{FF2B5EF4-FFF2-40B4-BE49-F238E27FC236}">
                <a16:creationId xmlns:a16="http://schemas.microsoft.com/office/drawing/2014/main" id="{226C1D47-CCB3-4426-9979-99AF006E8882}"/>
              </a:ext>
            </a:extLst>
          </p:cNvPr>
          <p:cNvSpPr/>
          <p:nvPr/>
        </p:nvSpPr>
        <p:spPr>
          <a:xfrm>
            <a:off x="673736" y="3677408"/>
            <a:ext cx="1159190" cy="121307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Kitting smart watch App</a:t>
            </a:r>
            <a:endParaRPr kumimoji="1" lang="ja-JP" altLang="en-US" sz="5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53" name="正方形/長方形 52">
            <a:extLst>
              <a:ext uri="{FF2B5EF4-FFF2-40B4-BE49-F238E27FC236}">
                <a16:creationId xmlns:a16="http://schemas.microsoft.com/office/drawing/2014/main" id="{CF7A9EC1-9E95-74ED-15E1-A5E7BCC8CDB7}"/>
              </a:ext>
            </a:extLst>
          </p:cNvPr>
          <p:cNvSpPr/>
          <p:nvPr/>
        </p:nvSpPr>
        <p:spPr>
          <a:xfrm>
            <a:off x="1002058" y="2443060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Receiving trigger from Shopper ST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54" name="直線矢印コネクタ 53">
            <a:extLst>
              <a:ext uri="{FF2B5EF4-FFF2-40B4-BE49-F238E27FC236}">
                <a16:creationId xmlns:a16="http://schemas.microsoft.com/office/drawing/2014/main" id="{C946BEB5-E45A-15CB-3F1E-5D5BF403FF28}"/>
              </a:ext>
            </a:extLst>
          </p:cNvPr>
          <p:cNvCxnSpPr>
            <a:cxnSpLocks/>
            <a:stCxn id="53" idx="2"/>
            <a:endCxn id="45" idx="0"/>
          </p:cNvCxnSpPr>
          <p:nvPr/>
        </p:nvCxnSpPr>
        <p:spPr>
          <a:xfrm>
            <a:off x="1606578" y="2873949"/>
            <a:ext cx="591" cy="24584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楕円 54">
            <a:extLst>
              <a:ext uri="{FF2B5EF4-FFF2-40B4-BE49-F238E27FC236}">
                <a16:creationId xmlns:a16="http://schemas.microsoft.com/office/drawing/2014/main" id="{E43BB9D4-C899-95C7-D065-5670D8766A2A}"/>
              </a:ext>
            </a:extLst>
          </p:cNvPr>
          <p:cNvSpPr/>
          <p:nvPr/>
        </p:nvSpPr>
        <p:spPr>
          <a:xfrm>
            <a:off x="3783585" y="1393842"/>
            <a:ext cx="1261872" cy="1261872"/>
          </a:xfrm>
          <a:prstGeom prst="ellipse">
            <a:avLst/>
          </a:prstGeom>
          <a:solidFill>
            <a:schemeClr val="tx1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899C28DE-9F76-92F4-763E-2E932F84DB53}"/>
              </a:ext>
            </a:extLst>
          </p:cNvPr>
          <p:cNvSpPr txBox="1"/>
          <p:nvPr/>
        </p:nvSpPr>
        <p:spPr>
          <a:xfrm>
            <a:off x="4024029" y="1560126"/>
            <a:ext cx="78098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8EFDEE"/>
                </a:solidFill>
              </a:rPr>
              <a:t>Smart</a:t>
            </a:r>
          </a:p>
          <a:p>
            <a:pPr algn="ctr"/>
            <a:r>
              <a:rPr kumimoji="1" lang="en-US" altLang="ja-JP" sz="1200" dirty="0">
                <a:solidFill>
                  <a:srgbClr val="8EFDEE"/>
                </a:solidFill>
              </a:rPr>
              <a:t>Watch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Alex / Group A</a:t>
            </a:r>
          </a:p>
          <a:p>
            <a:pPr algn="ctr"/>
            <a:r>
              <a:rPr kumimoji="1" lang="ja-JP" altLang="en-US" sz="500" dirty="0">
                <a:solidFill>
                  <a:schemeClr val="bg1"/>
                </a:solidFill>
              </a:rPr>
              <a:t>　</a:t>
            </a:r>
            <a:endParaRPr kumimoji="1" lang="en-US" altLang="ja-JP" sz="1200" dirty="0">
              <a:solidFill>
                <a:srgbClr val="8EFDEE"/>
              </a:solidFill>
            </a:endParaRPr>
          </a:p>
          <a:p>
            <a:pPr algn="ctr"/>
            <a:r>
              <a:rPr kumimoji="1" lang="en-US" altLang="ja-JP" sz="1200" dirty="0">
                <a:solidFill>
                  <a:srgbClr val="8EFDEE"/>
                </a:solidFill>
              </a:rPr>
              <a:t>14:56:00</a:t>
            </a: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Mon Sep 19,22</a:t>
            </a: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2">
                    <a:lumMod val="90000"/>
                  </a:schemeClr>
                </a:solidFill>
              </a:rPr>
              <a:t>Worker001</a:t>
            </a:r>
            <a:endParaRPr kumimoji="1" lang="ja-JP" altLang="en-US" sz="12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59" name="object 6">
            <a:extLst>
              <a:ext uri="{FF2B5EF4-FFF2-40B4-BE49-F238E27FC236}">
                <a16:creationId xmlns:a16="http://schemas.microsoft.com/office/drawing/2014/main" id="{5D052EA2-502B-BF2B-5C0E-BC0A19034D5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83907" y="1462583"/>
            <a:ext cx="95465" cy="95465"/>
          </a:xfrm>
          <a:prstGeom prst="rect">
            <a:avLst/>
          </a:prstGeom>
        </p:spPr>
      </p:pic>
      <p:pic>
        <p:nvPicPr>
          <p:cNvPr id="60" name="object 8">
            <a:extLst>
              <a:ext uri="{FF2B5EF4-FFF2-40B4-BE49-F238E27FC236}">
                <a16:creationId xmlns:a16="http://schemas.microsoft.com/office/drawing/2014/main" id="{5E7A9740-E711-409C-60B0-EA3F9618441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33923" y="1450459"/>
            <a:ext cx="60002" cy="123870"/>
          </a:xfrm>
          <a:prstGeom prst="rect">
            <a:avLst/>
          </a:prstGeom>
        </p:spPr>
      </p:pic>
      <p:pic>
        <p:nvPicPr>
          <p:cNvPr id="62" name="グラフィックス 61" descr="Wi-Fi">
            <a:extLst>
              <a:ext uri="{FF2B5EF4-FFF2-40B4-BE49-F238E27FC236}">
                <a16:creationId xmlns:a16="http://schemas.microsoft.com/office/drawing/2014/main" id="{F2609B1F-CDD1-9A60-8DCB-C7A291D59D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13080" y="1406732"/>
            <a:ext cx="199549" cy="199549"/>
          </a:xfrm>
          <a:prstGeom prst="rect">
            <a:avLst/>
          </a:prstGeom>
        </p:spPr>
      </p:pic>
      <p:sp>
        <p:nvSpPr>
          <p:cNvPr id="63" name="楕円 62">
            <a:extLst>
              <a:ext uri="{FF2B5EF4-FFF2-40B4-BE49-F238E27FC236}">
                <a16:creationId xmlns:a16="http://schemas.microsoft.com/office/drawing/2014/main" id="{57A5E35C-3835-AAFB-4A5E-8E2E59A96A63}"/>
              </a:ext>
            </a:extLst>
          </p:cNvPr>
          <p:cNvSpPr/>
          <p:nvPr/>
        </p:nvSpPr>
        <p:spPr>
          <a:xfrm>
            <a:off x="3798825" y="2840875"/>
            <a:ext cx="1261872" cy="1261872"/>
          </a:xfrm>
          <a:prstGeom prst="ellipse">
            <a:avLst/>
          </a:prstGeom>
          <a:solidFill>
            <a:schemeClr val="tx1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60B97049-87AC-0400-7E3D-DC0B1D2EDCFB}"/>
              </a:ext>
            </a:extLst>
          </p:cNvPr>
          <p:cNvSpPr txBox="1"/>
          <p:nvPr/>
        </p:nvSpPr>
        <p:spPr>
          <a:xfrm>
            <a:off x="3890190" y="3007159"/>
            <a:ext cx="1079142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8EFDEE"/>
                </a:solidFill>
              </a:rPr>
              <a:t>Start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Line FA9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Parts  </a:t>
            </a:r>
            <a:r>
              <a:rPr kumimoji="1" lang="de-DE" altLang="ja-JP" sz="500" dirty="0">
                <a:solidFill>
                  <a:schemeClr val="bg1"/>
                </a:solidFill>
              </a:rPr>
              <a:t>PH457380-0553</a:t>
            </a:r>
          </a:p>
          <a:p>
            <a:pPr algn="ctr"/>
            <a:r>
              <a:rPr kumimoji="1" lang="ja-JP" altLang="en-US" sz="500" dirty="0">
                <a:solidFill>
                  <a:schemeClr val="bg1"/>
                </a:solidFill>
              </a:rPr>
              <a:t>　</a:t>
            </a:r>
            <a:endParaRPr kumimoji="1" lang="en-US" altLang="ja-JP" sz="1200" dirty="0">
              <a:solidFill>
                <a:srgbClr val="8EFDEE"/>
              </a:solidFill>
            </a:endParaRPr>
          </a:p>
          <a:p>
            <a:pPr algn="ctr"/>
            <a:r>
              <a:rPr kumimoji="1" lang="en-US" altLang="ja-JP" sz="800" dirty="0">
                <a:solidFill>
                  <a:srgbClr val="8EFDEE"/>
                </a:solidFill>
              </a:rPr>
              <a:t>14:57:00 </a:t>
            </a:r>
            <a:r>
              <a:rPr kumimoji="1" lang="en-US" altLang="ja-JP" sz="800" dirty="0">
                <a:solidFill>
                  <a:srgbClr val="FFFFFF"/>
                </a:solidFill>
              </a:rPr>
              <a:t>/</a:t>
            </a:r>
            <a:r>
              <a:rPr kumimoji="1" lang="en-US" altLang="ja-JP" sz="800" dirty="0">
                <a:solidFill>
                  <a:srgbClr val="8EFDEE"/>
                </a:solidFill>
              </a:rPr>
              <a:t> </a:t>
            </a:r>
            <a:r>
              <a:rPr kumimoji="1" lang="en-US" altLang="ja-JP" sz="800" dirty="0">
                <a:solidFill>
                  <a:srgbClr val="FF0000"/>
                </a:solidFill>
              </a:rPr>
              <a:t>00:00:11</a:t>
            </a:r>
            <a:endParaRPr kumimoji="1" lang="en-US" altLang="ja-JP" sz="1200" dirty="0">
              <a:solidFill>
                <a:srgbClr val="FF0000"/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Mon Sep 19,22</a:t>
            </a: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2">
                    <a:lumMod val="90000"/>
                  </a:schemeClr>
                </a:solidFill>
              </a:rPr>
              <a:t>Worker001</a:t>
            </a:r>
            <a:endParaRPr kumimoji="1" lang="ja-JP" altLang="en-US" sz="12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65" name="object 6">
            <a:extLst>
              <a:ext uri="{FF2B5EF4-FFF2-40B4-BE49-F238E27FC236}">
                <a16:creationId xmlns:a16="http://schemas.microsoft.com/office/drawing/2014/main" id="{ABBEBE0E-80AB-9016-4BA3-FE1D5702679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99147" y="2909616"/>
            <a:ext cx="95465" cy="95465"/>
          </a:xfrm>
          <a:prstGeom prst="rect">
            <a:avLst/>
          </a:prstGeom>
        </p:spPr>
      </p:pic>
      <p:pic>
        <p:nvPicPr>
          <p:cNvPr id="66" name="object 8">
            <a:extLst>
              <a:ext uri="{FF2B5EF4-FFF2-40B4-BE49-F238E27FC236}">
                <a16:creationId xmlns:a16="http://schemas.microsoft.com/office/drawing/2014/main" id="{E68D3796-4965-0468-1F52-A747476C4B8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49163" y="2897492"/>
            <a:ext cx="60002" cy="123870"/>
          </a:xfrm>
          <a:prstGeom prst="rect">
            <a:avLst/>
          </a:prstGeom>
        </p:spPr>
      </p:pic>
      <p:pic>
        <p:nvPicPr>
          <p:cNvPr id="67" name="グラフィックス 66" descr="Wi-Fi">
            <a:extLst>
              <a:ext uri="{FF2B5EF4-FFF2-40B4-BE49-F238E27FC236}">
                <a16:creationId xmlns:a16="http://schemas.microsoft.com/office/drawing/2014/main" id="{5364DFC8-CC54-9D57-2F50-D23D8B2A6E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28320" y="2853765"/>
            <a:ext cx="199549" cy="199549"/>
          </a:xfrm>
          <a:prstGeom prst="rect">
            <a:avLst/>
          </a:prstGeom>
        </p:spPr>
      </p:pic>
      <p:sp>
        <p:nvSpPr>
          <p:cNvPr id="69" name="正方形/長方形 68">
            <a:extLst>
              <a:ext uri="{FF2B5EF4-FFF2-40B4-BE49-F238E27FC236}">
                <a16:creationId xmlns:a16="http://schemas.microsoft.com/office/drawing/2014/main" id="{56D1DA87-EBF0-18C6-44E8-D8E6C3462411}"/>
              </a:ext>
            </a:extLst>
          </p:cNvPr>
          <p:cNvSpPr/>
          <p:nvPr/>
        </p:nvSpPr>
        <p:spPr>
          <a:xfrm>
            <a:off x="4199147" y="3596331"/>
            <a:ext cx="449053" cy="200150"/>
          </a:xfrm>
          <a:prstGeom prst="rect">
            <a:avLst/>
          </a:prstGeom>
          <a:solidFill>
            <a:srgbClr val="1DB100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schemeClr val="bg1"/>
                </a:solidFill>
              </a:rPr>
              <a:t>Start</a:t>
            </a:r>
            <a:endParaRPr kumimoji="1" lang="ja-JP" altLang="en-US" sz="700" kern="0" dirty="0">
              <a:solidFill>
                <a:schemeClr val="bg1"/>
              </a:solidFill>
            </a:endParaRPr>
          </a:p>
        </p:txBody>
      </p:sp>
      <p:sp>
        <p:nvSpPr>
          <p:cNvPr id="70" name="楕円 69">
            <a:extLst>
              <a:ext uri="{FF2B5EF4-FFF2-40B4-BE49-F238E27FC236}">
                <a16:creationId xmlns:a16="http://schemas.microsoft.com/office/drawing/2014/main" id="{7260DB28-7F0E-66DD-1951-4172376AB22E}"/>
              </a:ext>
            </a:extLst>
          </p:cNvPr>
          <p:cNvSpPr/>
          <p:nvPr/>
        </p:nvSpPr>
        <p:spPr>
          <a:xfrm>
            <a:off x="5216006" y="3910922"/>
            <a:ext cx="1261872" cy="1261872"/>
          </a:xfrm>
          <a:prstGeom prst="ellipse">
            <a:avLst/>
          </a:prstGeom>
          <a:solidFill>
            <a:srgbClr val="FF0000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3DFB1CF4-B6C5-5F33-B60A-FFF2E3982B11}"/>
              </a:ext>
            </a:extLst>
          </p:cNvPr>
          <p:cNvSpPr txBox="1"/>
          <p:nvPr/>
        </p:nvSpPr>
        <p:spPr>
          <a:xfrm>
            <a:off x="5307369" y="4077206"/>
            <a:ext cx="1079143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8EFDEE"/>
                </a:solidFill>
              </a:rPr>
              <a:t>Start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Line FA9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Parts  </a:t>
            </a:r>
            <a:r>
              <a:rPr kumimoji="1" lang="de-DE" altLang="ja-JP" sz="500" dirty="0">
                <a:solidFill>
                  <a:schemeClr val="bg1"/>
                </a:solidFill>
              </a:rPr>
              <a:t>PH457380-0553</a:t>
            </a:r>
          </a:p>
          <a:p>
            <a:pPr algn="ctr"/>
            <a:r>
              <a:rPr kumimoji="1" lang="ja-JP" altLang="en-US" sz="500" dirty="0">
                <a:solidFill>
                  <a:schemeClr val="bg1"/>
                </a:solidFill>
              </a:rPr>
              <a:t>　</a:t>
            </a:r>
            <a:endParaRPr kumimoji="1" lang="en-US" altLang="ja-JP" sz="1200" dirty="0">
              <a:solidFill>
                <a:srgbClr val="8EFDEE"/>
              </a:solidFill>
            </a:endParaRPr>
          </a:p>
          <a:p>
            <a:pPr algn="ctr"/>
            <a:r>
              <a:rPr kumimoji="1" lang="en-US" altLang="ja-JP" sz="800" dirty="0">
                <a:solidFill>
                  <a:srgbClr val="8EFDEE"/>
                </a:solidFill>
              </a:rPr>
              <a:t>15:57:00 </a:t>
            </a:r>
            <a:r>
              <a:rPr kumimoji="1" lang="en-US" altLang="ja-JP" sz="800" dirty="0">
                <a:solidFill>
                  <a:srgbClr val="FFFFFF"/>
                </a:solidFill>
              </a:rPr>
              <a:t>/</a:t>
            </a:r>
            <a:r>
              <a:rPr kumimoji="1" lang="en-US" altLang="ja-JP" sz="800" dirty="0">
                <a:solidFill>
                  <a:srgbClr val="8EFDEE"/>
                </a:solidFill>
              </a:rPr>
              <a:t> </a:t>
            </a:r>
            <a:r>
              <a:rPr kumimoji="1" lang="en-US" altLang="ja-JP" sz="800" dirty="0">
                <a:solidFill>
                  <a:srgbClr val="FFFF00"/>
                </a:solidFill>
              </a:rPr>
              <a:t>01:00:01</a:t>
            </a:r>
            <a:endParaRPr kumimoji="1" lang="en-US" altLang="ja-JP" sz="1200" dirty="0">
              <a:solidFill>
                <a:srgbClr val="FFFF00"/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Mon Sep 19,22</a:t>
            </a: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2">
                    <a:lumMod val="90000"/>
                  </a:schemeClr>
                </a:solidFill>
              </a:rPr>
              <a:t>Worker001</a:t>
            </a:r>
            <a:endParaRPr kumimoji="1" lang="ja-JP" altLang="en-US" sz="12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72" name="object 6">
            <a:extLst>
              <a:ext uri="{FF2B5EF4-FFF2-40B4-BE49-F238E27FC236}">
                <a16:creationId xmlns:a16="http://schemas.microsoft.com/office/drawing/2014/main" id="{66DB887D-6E82-A3F2-58FB-FE11CDA75DA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16328" y="3979663"/>
            <a:ext cx="95465" cy="95465"/>
          </a:xfrm>
          <a:prstGeom prst="rect">
            <a:avLst/>
          </a:prstGeom>
        </p:spPr>
      </p:pic>
      <p:pic>
        <p:nvPicPr>
          <p:cNvPr id="73" name="object 8">
            <a:extLst>
              <a:ext uri="{FF2B5EF4-FFF2-40B4-BE49-F238E27FC236}">
                <a16:creationId xmlns:a16="http://schemas.microsoft.com/office/drawing/2014/main" id="{01DA6E74-EF2A-611E-BEF8-B8F09310C5B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66344" y="3967539"/>
            <a:ext cx="60002" cy="123870"/>
          </a:xfrm>
          <a:prstGeom prst="rect">
            <a:avLst/>
          </a:prstGeom>
        </p:spPr>
      </p:pic>
      <p:pic>
        <p:nvPicPr>
          <p:cNvPr id="74" name="グラフィックス 73" descr="Wi-Fi">
            <a:extLst>
              <a:ext uri="{FF2B5EF4-FFF2-40B4-BE49-F238E27FC236}">
                <a16:creationId xmlns:a16="http://schemas.microsoft.com/office/drawing/2014/main" id="{BFCCD093-7063-13A1-F578-39F86F15C9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45501" y="3923812"/>
            <a:ext cx="199549" cy="199549"/>
          </a:xfrm>
          <a:prstGeom prst="rect">
            <a:avLst/>
          </a:prstGeom>
        </p:spPr>
      </p:pic>
      <p:sp>
        <p:nvSpPr>
          <p:cNvPr id="75" name="正方形/長方形 74">
            <a:extLst>
              <a:ext uri="{FF2B5EF4-FFF2-40B4-BE49-F238E27FC236}">
                <a16:creationId xmlns:a16="http://schemas.microsoft.com/office/drawing/2014/main" id="{98DCCD2F-FA4D-59BF-3E1D-AD5FCB7EA8D7}"/>
              </a:ext>
            </a:extLst>
          </p:cNvPr>
          <p:cNvSpPr/>
          <p:nvPr/>
        </p:nvSpPr>
        <p:spPr>
          <a:xfrm>
            <a:off x="5616328" y="4666378"/>
            <a:ext cx="449053" cy="200150"/>
          </a:xfrm>
          <a:prstGeom prst="rect">
            <a:avLst/>
          </a:prstGeom>
          <a:solidFill>
            <a:srgbClr val="FFFF00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/>
              <a:t>Start</a:t>
            </a:r>
            <a:endParaRPr kumimoji="1" lang="ja-JP" altLang="en-US" sz="700" kern="0" dirty="0"/>
          </a:p>
        </p:txBody>
      </p:sp>
      <p:cxnSp>
        <p:nvCxnSpPr>
          <p:cNvPr id="77" name="コネクタ: カギ線 76">
            <a:extLst>
              <a:ext uri="{FF2B5EF4-FFF2-40B4-BE49-F238E27FC236}">
                <a16:creationId xmlns:a16="http://schemas.microsoft.com/office/drawing/2014/main" id="{C27F296C-E6D8-36BC-1552-533D7F0081BF}"/>
              </a:ext>
            </a:extLst>
          </p:cNvPr>
          <p:cNvCxnSpPr>
            <a:cxnSpLocks/>
            <a:stCxn id="63" idx="6"/>
            <a:endCxn id="70" idx="0"/>
          </p:cNvCxnSpPr>
          <p:nvPr/>
        </p:nvCxnSpPr>
        <p:spPr>
          <a:xfrm>
            <a:off x="5060697" y="3471811"/>
            <a:ext cx="786245" cy="439111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コネクタ: カギ線 77">
            <a:extLst>
              <a:ext uri="{FF2B5EF4-FFF2-40B4-BE49-F238E27FC236}">
                <a16:creationId xmlns:a16="http://schemas.microsoft.com/office/drawing/2014/main" id="{8FC85181-B5E3-6AD8-1CE2-2607FCD8D5FE}"/>
              </a:ext>
            </a:extLst>
          </p:cNvPr>
          <p:cNvCxnSpPr>
            <a:cxnSpLocks/>
            <a:stCxn id="58" idx="2"/>
            <a:endCxn id="63" idx="0"/>
          </p:cNvCxnSpPr>
          <p:nvPr/>
        </p:nvCxnSpPr>
        <p:spPr>
          <a:xfrm rot="16200000" flipH="1">
            <a:off x="4335765" y="2746878"/>
            <a:ext cx="172753" cy="15240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楕円 80">
            <a:extLst>
              <a:ext uri="{FF2B5EF4-FFF2-40B4-BE49-F238E27FC236}">
                <a16:creationId xmlns:a16="http://schemas.microsoft.com/office/drawing/2014/main" id="{6A1E977A-A06B-80FB-97C6-746A0B1C32AA}"/>
              </a:ext>
            </a:extLst>
          </p:cNvPr>
          <p:cNvSpPr/>
          <p:nvPr/>
        </p:nvSpPr>
        <p:spPr>
          <a:xfrm>
            <a:off x="3802423" y="5034961"/>
            <a:ext cx="1261872" cy="1261872"/>
          </a:xfrm>
          <a:prstGeom prst="ellipse">
            <a:avLst/>
          </a:prstGeom>
          <a:solidFill>
            <a:schemeClr val="tx1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id="{563C1D7C-DFD1-D772-F1AA-60D80A22BD02}"/>
              </a:ext>
            </a:extLst>
          </p:cNvPr>
          <p:cNvSpPr txBox="1"/>
          <p:nvPr/>
        </p:nvSpPr>
        <p:spPr>
          <a:xfrm>
            <a:off x="3893787" y="5201245"/>
            <a:ext cx="1079143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8EFDEE"/>
                </a:solidFill>
              </a:rPr>
              <a:t>Working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Line FA9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Parts  </a:t>
            </a:r>
            <a:r>
              <a:rPr kumimoji="1" lang="de-DE" altLang="ja-JP" sz="500" dirty="0">
                <a:solidFill>
                  <a:schemeClr val="bg1"/>
                </a:solidFill>
              </a:rPr>
              <a:t>PH457380-0553</a:t>
            </a:r>
          </a:p>
          <a:p>
            <a:pPr algn="ctr"/>
            <a:r>
              <a:rPr kumimoji="1" lang="ja-JP" altLang="en-US" sz="500" dirty="0">
                <a:solidFill>
                  <a:schemeClr val="bg1"/>
                </a:solidFill>
              </a:rPr>
              <a:t>　</a:t>
            </a:r>
            <a:endParaRPr kumimoji="1" lang="en-US" altLang="ja-JP" sz="1200" dirty="0">
              <a:solidFill>
                <a:srgbClr val="8EFDEE"/>
              </a:solidFill>
            </a:endParaRPr>
          </a:p>
          <a:p>
            <a:pPr algn="ctr"/>
            <a:r>
              <a:rPr kumimoji="1" lang="en-US" altLang="ja-JP" sz="800" dirty="0">
                <a:solidFill>
                  <a:srgbClr val="8EFDEE"/>
                </a:solidFill>
              </a:rPr>
              <a:t>14:57:00 </a:t>
            </a:r>
            <a:r>
              <a:rPr kumimoji="1" lang="en-US" altLang="ja-JP" sz="800" dirty="0">
                <a:solidFill>
                  <a:srgbClr val="FFFFFF"/>
                </a:solidFill>
              </a:rPr>
              <a:t>/</a:t>
            </a:r>
            <a:r>
              <a:rPr kumimoji="1" lang="en-US" altLang="ja-JP" sz="800" dirty="0">
                <a:solidFill>
                  <a:srgbClr val="8EFDEE"/>
                </a:solidFill>
              </a:rPr>
              <a:t> </a:t>
            </a:r>
            <a:r>
              <a:rPr kumimoji="1" lang="en-US" altLang="ja-JP" sz="800" dirty="0">
                <a:solidFill>
                  <a:srgbClr val="FF0000"/>
                </a:solidFill>
              </a:rPr>
              <a:t>00:01:01</a:t>
            </a:r>
            <a:endParaRPr kumimoji="1" lang="en-US" altLang="ja-JP" sz="1200" dirty="0">
              <a:solidFill>
                <a:srgbClr val="FF0000"/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Mon Sep 19,22</a:t>
            </a: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2">
                    <a:lumMod val="90000"/>
                  </a:schemeClr>
                </a:solidFill>
              </a:rPr>
              <a:t>Worker001</a:t>
            </a:r>
            <a:endParaRPr kumimoji="1" lang="ja-JP" altLang="en-US" sz="12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83" name="object 6">
            <a:extLst>
              <a:ext uri="{FF2B5EF4-FFF2-40B4-BE49-F238E27FC236}">
                <a16:creationId xmlns:a16="http://schemas.microsoft.com/office/drawing/2014/main" id="{CBF3A0D8-4F3E-48FF-7C5C-076A2D936C8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02745" y="5103702"/>
            <a:ext cx="95465" cy="95465"/>
          </a:xfrm>
          <a:prstGeom prst="rect">
            <a:avLst/>
          </a:prstGeom>
        </p:spPr>
      </p:pic>
      <p:pic>
        <p:nvPicPr>
          <p:cNvPr id="84" name="object 8">
            <a:extLst>
              <a:ext uri="{FF2B5EF4-FFF2-40B4-BE49-F238E27FC236}">
                <a16:creationId xmlns:a16="http://schemas.microsoft.com/office/drawing/2014/main" id="{C84B4AE7-62DB-B13E-0AF2-F0E83902077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52761" y="5091578"/>
            <a:ext cx="60002" cy="123870"/>
          </a:xfrm>
          <a:prstGeom prst="rect">
            <a:avLst/>
          </a:prstGeom>
        </p:spPr>
      </p:pic>
      <p:pic>
        <p:nvPicPr>
          <p:cNvPr id="85" name="グラフィックス 84" descr="Wi-Fi">
            <a:extLst>
              <a:ext uri="{FF2B5EF4-FFF2-40B4-BE49-F238E27FC236}">
                <a16:creationId xmlns:a16="http://schemas.microsoft.com/office/drawing/2014/main" id="{9C8CADB7-E46E-C615-D6BC-BBE4FA1D37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31918" y="5047851"/>
            <a:ext cx="199549" cy="199549"/>
          </a:xfrm>
          <a:prstGeom prst="rect">
            <a:avLst/>
          </a:prstGeom>
        </p:spPr>
      </p:pic>
      <p:sp>
        <p:nvSpPr>
          <p:cNvPr id="86" name="正方形/長方形 85">
            <a:extLst>
              <a:ext uri="{FF2B5EF4-FFF2-40B4-BE49-F238E27FC236}">
                <a16:creationId xmlns:a16="http://schemas.microsoft.com/office/drawing/2014/main" id="{4AC32E3F-C8FE-9A19-0BDD-EE40B112DA6E}"/>
              </a:ext>
            </a:extLst>
          </p:cNvPr>
          <p:cNvSpPr/>
          <p:nvPr/>
        </p:nvSpPr>
        <p:spPr>
          <a:xfrm>
            <a:off x="4202745" y="5790417"/>
            <a:ext cx="449053" cy="200150"/>
          </a:xfrm>
          <a:prstGeom prst="rect">
            <a:avLst/>
          </a:prstGeom>
          <a:solidFill>
            <a:srgbClr val="FF0000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schemeClr val="bg1"/>
                </a:solidFill>
              </a:rPr>
              <a:t>Finish</a:t>
            </a:r>
            <a:endParaRPr kumimoji="1" lang="ja-JP" altLang="en-US" sz="700" kern="0" dirty="0">
              <a:solidFill>
                <a:schemeClr val="bg1"/>
              </a:solidFill>
            </a:endParaRPr>
          </a:p>
        </p:txBody>
      </p:sp>
      <p:cxnSp>
        <p:nvCxnSpPr>
          <p:cNvPr id="87" name="コネクタ: カギ線 86">
            <a:extLst>
              <a:ext uri="{FF2B5EF4-FFF2-40B4-BE49-F238E27FC236}">
                <a16:creationId xmlns:a16="http://schemas.microsoft.com/office/drawing/2014/main" id="{57F774EA-13B5-44D4-E897-38046D4AB432}"/>
              </a:ext>
            </a:extLst>
          </p:cNvPr>
          <p:cNvCxnSpPr>
            <a:cxnSpLocks/>
            <a:stCxn id="64" idx="2"/>
            <a:endCxn id="81" idx="0"/>
          </p:cNvCxnSpPr>
          <p:nvPr/>
        </p:nvCxnSpPr>
        <p:spPr>
          <a:xfrm rot="16200000" flipH="1">
            <a:off x="3963963" y="4565564"/>
            <a:ext cx="935195" cy="3598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コネクタ: カギ線 88">
            <a:extLst>
              <a:ext uri="{FF2B5EF4-FFF2-40B4-BE49-F238E27FC236}">
                <a16:creationId xmlns:a16="http://schemas.microsoft.com/office/drawing/2014/main" id="{9C87937F-BAFC-C2DF-2C04-078261F3C2AB}"/>
              </a:ext>
            </a:extLst>
          </p:cNvPr>
          <p:cNvCxnSpPr>
            <a:cxnSpLocks/>
            <a:stCxn id="71" idx="2"/>
            <a:endCxn id="81" idx="6"/>
          </p:cNvCxnSpPr>
          <p:nvPr/>
        </p:nvCxnSpPr>
        <p:spPr>
          <a:xfrm rot="5400000">
            <a:off x="5207576" y="5026532"/>
            <a:ext cx="496084" cy="782646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楕円 92">
            <a:extLst>
              <a:ext uri="{FF2B5EF4-FFF2-40B4-BE49-F238E27FC236}">
                <a16:creationId xmlns:a16="http://schemas.microsoft.com/office/drawing/2014/main" id="{78C1E8BC-74E9-8A55-E819-D91840564B46}"/>
              </a:ext>
            </a:extLst>
          </p:cNvPr>
          <p:cNvSpPr/>
          <p:nvPr/>
        </p:nvSpPr>
        <p:spPr>
          <a:xfrm>
            <a:off x="3798826" y="6489857"/>
            <a:ext cx="1261872" cy="1261872"/>
          </a:xfrm>
          <a:prstGeom prst="ellipse">
            <a:avLst/>
          </a:prstGeom>
          <a:solidFill>
            <a:schemeClr val="tx1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94" name="テキスト ボックス 93">
            <a:extLst>
              <a:ext uri="{FF2B5EF4-FFF2-40B4-BE49-F238E27FC236}">
                <a16:creationId xmlns:a16="http://schemas.microsoft.com/office/drawing/2014/main" id="{1FBEBAC6-0196-AD38-D47C-D43537D6F21C}"/>
              </a:ext>
            </a:extLst>
          </p:cNvPr>
          <p:cNvSpPr txBox="1"/>
          <p:nvPr/>
        </p:nvSpPr>
        <p:spPr>
          <a:xfrm>
            <a:off x="3890190" y="6656141"/>
            <a:ext cx="1079143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8EFDEE"/>
                </a:solidFill>
              </a:rPr>
              <a:t>Finished?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Line FA9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Parts  </a:t>
            </a:r>
            <a:r>
              <a:rPr kumimoji="1" lang="de-DE" altLang="ja-JP" sz="500" dirty="0">
                <a:solidFill>
                  <a:schemeClr val="bg1"/>
                </a:solidFill>
              </a:rPr>
              <a:t>PH457380-0553</a:t>
            </a:r>
          </a:p>
          <a:p>
            <a:pPr algn="ctr"/>
            <a:r>
              <a:rPr kumimoji="1" lang="ja-JP" altLang="en-US" sz="500" dirty="0">
                <a:solidFill>
                  <a:schemeClr val="bg1"/>
                </a:solidFill>
              </a:rPr>
              <a:t>　</a:t>
            </a:r>
            <a:endParaRPr kumimoji="1" lang="en-US" altLang="ja-JP" sz="1200" dirty="0">
              <a:solidFill>
                <a:srgbClr val="8EFDEE"/>
              </a:solidFill>
            </a:endParaRPr>
          </a:p>
          <a:p>
            <a:pPr algn="ctr"/>
            <a:r>
              <a:rPr kumimoji="1" lang="en-US" altLang="ja-JP" sz="800" dirty="0">
                <a:solidFill>
                  <a:srgbClr val="8EFDEE"/>
                </a:solidFill>
              </a:rPr>
              <a:t>14:57:00 </a:t>
            </a:r>
            <a:r>
              <a:rPr kumimoji="1" lang="en-US" altLang="ja-JP" sz="800" dirty="0">
                <a:solidFill>
                  <a:srgbClr val="FFFFFF"/>
                </a:solidFill>
              </a:rPr>
              <a:t>/</a:t>
            </a:r>
            <a:r>
              <a:rPr kumimoji="1" lang="en-US" altLang="ja-JP" sz="800" dirty="0">
                <a:solidFill>
                  <a:srgbClr val="8EFDEE"/>
                </a:solidFill>
              </a:rPr>
              <a:t> </a:t>
            </a:r>
            <a:r>
              <a:rPr kumimoji="1" lang="en-US" altLang="ja-JP" sz="800" dirty="0">
                <a:solidFill>
                  <a:srgbClr val="FF0000"/>
                </a:solidFill>
              </a:rPr>
              <a:t>00:01:01</a:t>
            </a:r>
            <a:endParaRPr kumimoji="1" lang="en-US" altLang="ja-JP" sz="1200" dirty="0">
              <a:solidFill>
                <a:srgbClr val="FF0000"/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Mon Sep 19,22</a:t>
            </a: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2">
                    <a:lumMod val="90000"/>
                  </a:schemeClr>
                </a:solidFill>
              </a:rPr>
              <a:t>Worker001</a:t>
            </a:r>
            <a:endParaRPr kumimoji="1" lang="ja-JP" altLang="en-US" sz="12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95" name="object 6">
            <a:extLst>
              <a:ext uri="{FF2B5EF4-FFF2-40B4-BE49-F238E27FC236}">
                <a16:creationId xmlns:a16="http://schemas.microsoft.com/office/drawing/2014/main" id="{E2AA9BDD-8954-6F53-E2D7-4CEE561D0C7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99148" y="6558598"/>
            <a:ext cx="95465" cy="95465"/>
          </a:xfrm>
          <a:prstGeom prst="rect">
            <a:avLst/>
          </a:prstGeom>
        </p:spPr>
      </p:pic>
      <p:pic>
        <p:nvPicPr>
          <p:cNvPr id="96" name="object 8">
            <a:extLst>
              <a:ext uri="{FF2B5EF4-FFF2-40B4-BE49-F238E27FC236}">
                <a16:creationId xmlns:a16="http://schemas.microsoft.com/office/drawing/2014/main" id="{8B3F783D-0232-90B0-6917-82F6CCB6C87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49164" y="6546474"/>
            <a:ext cx="60002" cy="123870"/>
          </a:xfrm>
          <a:prstGeom prst="rect">
            <a:avLst/>
          </a:prstGeom>
        </p:spPr>
      </p:pic>
      <p:pic>
        <p:nvPicPr>
          <p:cNvPr id="97" name="グラフィックス 96" descr="Wi-Fi">
            <a:extLst>
              <a:ext uri="{FF2B5EF4-FFF2-40B4-BE49-F238E27FC236}">
                <a16:creationId xmlns:a16="http://schemas.microsoft.com/office/drawing/2014/main" id="{08B760CB-56C9-A1A4-5B8A-95F2AAF67F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28321" y="6502747"/>
            <a:ext cx="199549" cy="199549"/>
          </a:xfrm>
          <a:prstGeom prst="rect">
            <a:avLst/>
          </a:prstGeom>
        </p:spPr>
      </p:pic>
      <p:sp>
        <p:nvSpPr>
          <p:cNvPr id="98" name="正方形/長方形 97">
            <a:extLst>
              <a:ext uri="{FF2B5EF4-FFF2-40B4-BE49-F238E27FC236}">
                <a16:creationId xmlns:a16="http://schemas.microsoft.com/office/drawing/2014/main" id="{32983917-69E3-5B0D-CC00-2C2BED1A67F0}"/>
              </a:ext>
            </a:extLst>
          </p:cNvPr>
          <p:cNvSpPr/>
          <p:nvPr/>
        </p:nvSpPr>
        <p:spPr>
          <a:xfrm>
            <a:off x="3980784" y="7233351"/>
            <a:ext cx="449053" cy="200150"/>
          </a:xfrm>
          <a:prstGeom prst="rect">
            <a:avLst/>
          </a:prstGeom>
          <a:solidFill>
            <a:srgbClr val="00B050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schemeClr val="bg1"/>
                </a:solidFill>
              </a:rPr>
              <a:t>YES</a:t>
            </a:r>
            <a:endParaRPr kumimoji="1" lang="ja-JP" altLang="en-US" sz="700" kern="0" dirty="0">
              <a:solidFill>
                <a:schemeClr val="bg1"/>
              </a:solidFill>
            </a:endParaRPr>
          </a:p>
        </p:txBody>
      </p:sp>
      <p:cxnSp>
        <p:nvCxnSpPr>
          <p:cNvPr id="99" name="コネクタ: カギ線 98">
            <a:extLst>
              <a:ext uri="{FF2B5EF4-FFF2-40B4-BE49-F238E27FC236}">
                <a16:creationId xmlns:a16="http://schemas.microsoft.com/office/drawing/2014/main" id="{E4D99E0B-F7EB-4A80-46BF-9B71300D067D}"/>
              </a:ext>
            </a:extLst>
          </p:cNvPr>
          <p:cNvCxnSpPr>
            <a:cxnSpLocks/>
            <a:stCxn id="82" idx="2"/>
            <a:endCxn id="93" idx="0"/>
          </p:cNvCxnSpPr>
          <p:nvPr/>
        </p:nvCxnSpPr>
        <p:spPr>
          <a:xfrm rot="5400000">
            <a:off x="4333559" y="6390056"/>
            <a:ext cx="196005" cy="3597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正方形/長方形 101">
            <a:extLst>
              <a:ext uri="{FF2B5EF4-FFF2-40B4-BE49-F238E27FC236}">
                <a16:creationId xmlns:a16="http://schemas.microsoft.com/office/drawing/2014/main" id="{5D1B78D2-AEC1-04D1-54C3-EB584B8F681B}"/>
              </a:ext>
            </a:extLst>
          </p:cNvPr>
          <p:cNvSpPr/>
          <p:nvPr/>
        </p:nvSpPr>
        <p:spPr>
          <a:xfrm>
            <a:off x="4448811" y="7233351"/>
            <a:ext cx="449053" cy="200150"/>
          </a:xfrm>
          <a:prstGeom prst="rect">
            <a:avLst/>
          </a:prstGeom>
          <a:solidFill>
            <a:srgbClr val="FF0000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schemeClr val="bg1"/>
                </a:solidFill>
              </a:rPr>
              <a:t>NO</a:t>
            </a:r>
            <a:endParaRPr kumimoji="1" lang="ja-JP" altLang="en-US" sz="700" kern="0" dirty="0">
              <a:solidFill>
                <a:schemeClr val="bg1"/>
              </a:solidFill>
            </a:endParaRPr>
          </a:p>
        </p:txBody>
      </p:sp>
      <p:cxnSp>
        <p:nvCxnSpPr>
          <p:cNvPr id="103" name="コネクタ: カギ線 102">
            <a:extLst>
              <a:ext uri="{FF2B5EF4-FFF2-40B4-BE49-F238E27FC236}">
                <a16:creationId xmlns:a16="http://schemas.microsoft.com/office/drawing/2014/main" id="{BBC22C80-FD56-6A3F-F748-FB2655EDECEE}"/>
              </a:ext>
            </a:extLst>
          </p:cNvPr>
          <p:cNvCxnSpPr>
            <a:cxnSpLocks/>
            <a:stCxn id="93" idx="2"/>
            <a:endCxn id="81" idx="2"/>
          </p:cNvCxnSpPr>
          <p:nvPr/>
        </p:nvCxnSpPr>
        <p:spPr>
          <a:xfrm rot="10800000" flipH="1">
            <a:off x="3798825" y="5665897"/>
            <a:ext cx="3597" cy="1454896"/>
          </a:xfrm>
          <a:prstGeom prst="bentConnector3">
            <a:avLst>
              <a:gd name="adj1" fmla="val -6355296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楕円 105">
            <a:extLst>
              <a:ext uri="{FF2B5EF4-FFF2-40B4-BE49-F238E27FC236}">
                <a16:creationId xmlns:a16="http://schemas.microsoft.com/office/drawing/2014/main" id="{5342D6EC-6EB1-B213-06C4-3194AA77281D}"/>
              </a:ext>
            </a:extLst>
          </p:cNvPr>
          <p:cNvSpPr/>
          <p:nvPr/>
        </p:nvSpPr>
        <p:spPr>
          <a:xfrm>
            <a:off x="3798825" y="7905431"/>
            <a:ext cx="1261872" cy="1261872"/>
          </a:xfrm>
          <a:prstGeom prst="ellipse">
            <a:avLst/>
          </a:prstGeom>
          <a:solidFill>
            <a:schemeClr val="tx1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07" name="テキスト ボックス 106">
            <a:extLst>
              <a:ext uri="{FF2B5EF4-FFF2-40B4-BE49-F238E27FC236}">
                <a16:creationId xmlns:a16="http://schemas.microsoft.com/office/drawing/2014/main" id="{08DCD8D0-5205-B5CA-8816-4DE181447D3A}"/>
              </a:ext>
            </a:extLst>
          </p:cNvPr>
          <p:cNvSpPr txBox="1"/>
          <p:nvPr/>
        </p:nvSpPr>
        <p:spPr>
          <a:xfrm>
            <a:off x="4039269" y="8071715"/>
            <a:ext cx="78098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8EFDEE"/>
                </a:solidFill>
              </a:rPr>
              <a:t>Smart</a:t>
            </a:r>
          </a:p>
          <a:p>
            <a:pPr algn="ctr"/>
            <a:r>
              <a:rPr kumimoji="1" lang="en-US" altLang="ja-JP" sz="1200" dirty="0">
                <a:solidFill>
                  <a:srgbClr val="8EFDEE"/>
                </a:solidFill>
              </a:rPr>
              <a:t>Watch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Alex / Group A</a:t>
            </a:r>
          </a:p>
          <a:p>
            <a:pPr algn="ctr"/>
            <a:r>
              <a:rPr kumimoji="1" lang="ja-JP" altLang="en-US" sz="500" dirty="0">
                <a:solidFill>
                  <a:schemeClr val="bg1"/>
                </a:solidFill>
              </a:rPr>
              <a:t>　</a:t>
            </a:r>
            <a:endParaRPr kumimoji="1" lang="en-US" altLang="ja-JP" sz="1200" dirty="0">
              <a:solidFill>
                <a:srgbClr val="8EFDEE"/>
              </a:solidFill>
            </a:endParaRPr>
          </a:p>
          <a:p>
            <a:pPr algn="ctr"/>
            <a:r>
              <a:rPr kumimoji="1" lang="en-US" altLang="ja-JP" sz="1200" dirty="0">
                <a:solidFill>
                  <a:srgbClr val="8EFDEE"/>
                </a:solidFill>
              </a:rPr>
              <a:t>14:56:00</a:t>
            </a: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Mon Sep 19,22</a:t>
            </a: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2">
                    <a:lumMod val="90000"/>
                  </a:schemeClr>
                </a:solidFill>
              </a:rPr>
              <a:t>Worker001</a:t>
            </a:r>
            <a:endParaRPr kumimoji="1" lang="ja-JP" altLang="en-US" sz="12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108" name="object 6">
            <a:extLst>
              <a:ext uri="{FF2B5EF4-FFF2-40B4-BE49-F238E27FC236}">
                <a16:creationId xmlns:a16="http://schemas.microsoft.com/office/drawing/2014/main" id="{1F3B63CD-A155-2680-410A-F2319EABE5D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99147" y="7974172"/>
            <a:ext cx="95465" cy="95465"/>
          </a:xfrm>
          <a:prstGeom prst="rect">
            <a:avLst/>
          </a:prstGeom>
        </p:spPr>
      </p:pic>
      <p:pic>
        <p:nvPicPr>
          <p:cNvPr id="109" name="object 8">
            <a:extLst>
              <a:ext uri="{FF2B5EF4-FFF2-40B4-BE49-F238E27FC236}">
                <a16:creationId xmlns:a16="http://schemas.microsoft.com/office/drawing/2014/main" id="{56B1CD04-A853-AAA6-3BED-3155F41F5DC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49163" y="7962048"/>
            <a:ext cx="60002" cy="123870"/>
          </a:xfrm>
          <a:prstGeom prst="rect">
            <a:avLst/>
          </a:prstGeom>
        </p:spPr>
      </p:pic>
      <p:pic>
        <p:nvPicPr>
          <p:cNvPr id="110" name="グラフィックス 109" descr="Wi-Fi">
            <a:extLst>
              <a:ext uri="{FF2B5EF4-FFF2-40B4-BE49-F238E27FC236}">
                <a16:creationId xmlns:a16="http://schemas.microsoft.com/office/drawing/2014/main" id="{25549641-9EEA-E35B-55EE-C710E5AE7E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28320" y="7918321"/>
            <a:ext cx="199549" cy="199549"/>
          </a:xfrm>
          <a:prstGeom prst="rect">
            <a:avLst/>
          </a:prstGeom>
        </p:spPr>
      </p:pic>
      <p:cxnSp>
        <p:nvCxnSpPr>
          <p:cNvPr id="111" name="コネクタ: カギ線 110">
            <a:extLst>
              <a:ext uri="{FF2B5EF4-FFF2-40B4-BE49-F238E27FC236}">
                <a16:creationId xmlns:a16="http://schemas.microsoft.com/office/drawing/2014/main" id="{36A68492-3D83-FA91-2CF7-33D9BCCE8B8A}"/>
              </a:ext>
            </a:extLst>
          </p:cNvPr>
          <p:cNvCxnSpPr>
            <a:cxnSpLocks/>
            <a:stCxn id="94" idx="2"/>
            <a:endCxn id="106" idx="0"/>
          </p:cNvCxnSpPr>
          <p:nvPr/>
        </p:nvCxnSpPr>
        <p:spPr>
          <a:xfrm rot="5400000">
            <a:off x="4351421" y="7827089"/>
            <a:ext cx="156683" cy="1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正方形/長方形 114">
            <a:extLst>
              <a:ext uri="{FF2B5EF4-FFF2-40B4-BE49-F238E27FC236}">
                <a16:creationId xmlns:a16="http://schemas.microsoft.com/office/drawing/2014/main" id="{0C432FC3-B85D-3F5B-2F2A-4768D5393DEE}"/>
              </a:ext>
            </a:extLst>
          </p:cNvPr>
          <p:cNvSpPr/>
          <p:nvPr/>
        </p:nvSpPr>
        <p:spPr>
          <a:xfrm>
            <a:off x="5216007" y="3240935"/>
            <a:ext cx="1261871" cy="21558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If the specified time is exceeded</a:t>
            </a:r>
          </a:p>
          <a:p>
            <a:pPr algn="ctr"/>
            <a:r>
              <a:rPr kumimoji="1" lang="en-US" altLang="ja-JP" sz="800" b="1" dirty="0">
                <a:solidFill>
                  <a:srgbClr val="FF0000"/>
                </a:solidFill>
              </a:rPr>
              <a:t>**Allow time to be changed on master</a:t>
            </a:r>
            <a:endParaRPr kumimoji="1" lang="ja-JP" altLang="en-US" sz="800" b="1" dirty="0">
              <a:solidFill>
                <a:srgbClr val="FF0000"/>
              </a:solidFill>
            </a:endParaRPr>
          </a:p>
        </p:txBody>
      </p:sp>
      <p:sp>
        <p:nvSpPr>
          <p:cNvPr id="116" name="正方形/長方形 115">
            <a:extLst>
              <a:ext uri="{FF2B5EF4-FFF2-40B4-BE49-F238E27FC236}">
                <a16:creationId xmlns:a16="http://schemas.microsoft.com/office/drawing/2014/main" id="{817044E3-5795-CCED-97BC-7B25F56EB871}"/>
              </a:ext>
            </a:extLst>
          </p:cNvPr>
          <p:cNvSpPr/>
          <p:nvPr/>
        </p:nvSpPr>
        <p:spPr>
          <a:xfrm>
            <a:off x="2223286" y="6087641"/>
            <a:ext cx="1261871" cy="21558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If the standard cycle time is exceeded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17" name="楕円 116">
            <a:extLst>
              <a:ext uri="{FF2B5EF4-FFF2-40B4-BE49-F238E27FC236}">
                <a16:creationId xmlns:a16="http://schemas.microsoft.com/office/drawing/2014/main" id="{11A18CCD-B8CD-9187-B29B-C25D611B84AA}"/>
              </a:ext>
            </a:extLst>
          </p:cNvPr>
          <p:cNvSpPr/>
          <p:nvPr/>
        </p:nvSpPr>
        <p:spPr>
          <a:xfrm>
            <a:off x="903910" y="5724194"/>
            <a:ext cx="1261872" cy="1261872"/>
          </a:xfrm>
          <a:prstGeom prst="ellipse">
            <a:avLst/>
          </a:prstGeom>
          <a:solidFill>
            <a:srgbClr val="FF0000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18" name="テキスト ボックス 117">
            <a:extLst>
              <a:ext uri="{FF2B5EF4-FFF2-40B4-BE49-F238E27FC236}">
                <a16:creationId xmlns:a16="http://schemas.microsoft.com/office/drawing/2014/main" id="{CA466935-3729-E9FF-881C-0A168B8FD77B}"/>
              </a:ext>
            </a:extLst>
          </p:cNvPr>
          <p:cNvSpPr txBox="1"/>
          <p:nvPr/>
        </p:nvSpPr>
        <p:spPr>
          <a:xfrm>
            <a:off x="995274" y="5890478"/>
            <a:ext cx="1079143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8EFDEE"/>
                </a:solidFill>
              </a:rPr>
              <a:t>Working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Line FA9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Parts  </a:t>
            </a:r>
            <a:r>
              <a:rPr kumimoji="1" lang="de-DE" altLang="ja-JP" sz="500" dirty="0">
                <a:solidFill>
                  <a:schemeClr val="bg1"/>
                </a:solidFill>
              </a:rPr>
              <a:t>PH457380-0553</a:t>
            </a:r>
          </a:p>
          <a:p>
            <a:pPr algn="ctr"/>
            <a:r>
              <a:rPr kumimoji="1" lang="ja-JP" altLang="en-US" sz="500" dirty="0">
                <a:solidFill>
                  <a:schemeClr val="bg1"/>
                </a:solidFill>
              </a:rPr>
              <a:t>　</a:t>
            </a:r>
            <a:endParaRPr kumimoji="1" lang="en-US" altLang="ja-JP" sz="1200" dirty="0">
              <a:solidFill>
                <a:srgbClr val="8EFDEE"/>
              </a:solidFill>
            </a:endParaRPr>
          </a:p>
          <a:p>
            <a:pPr algn="ctr"/>
            <a:r>
              <a:rPr kumimoji="1" lang="en-US" altLang="ja-JP" sz="800" dirty="0">
                <a:solidFill>
                  <a:srgbClr val="8EFDEE"/>
                </a:solidFill>
              </a:rPr>
              <a:t>14:57:00 </a:t>
            </a:r>
            <a:r>
              <a:rPr kumimoji="1" lang="en-US" altLang="ja-JP" sz="800" dirty="0">
                <a:solidFill>
                  <a:srgbClr val="FFFFFF"/>
                </a:solidFill>
              </a:rPr>
              <a:t>/</a:t>
            </a:r>
            <a:r>
              <a:rPr kumimoji="1" lang="en-US" altLang="ja-JP" sz="800" dirty="0">
                <a:solidFill>
                  <a:srgbClr val="8EFDEE"/>
                </a:solidFill>
              </a:rPr>
              <a:t> </a:t>
            </a:r>
            <a:r>
              <a:rPr kumimoji="1" lang="en-US" altLang="ja-JP" sz="800" dirty="0">
                <a:solidFill>
                  <a:srgbClr val="FFFF00"/>
                </a:solidFill>
              </a:rPr>
              <a:t>00:01:01</a:t>
            </a:r>
            <a:endParaRPr kumimoji="1" lang="en-US" altLang="ja-JP" sz="1200" dirty="0">
              <a:solidFill>
                <a:srgbClr val="FFFF00"/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Mon Sep 19,22</a:t>
            </a: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2">
                    <a:lumMod val="90000"/>
                  </a:schemeClr>
                </a:solidFill>
              </a:rPr>
              <a:t>Worker001</a:t>
            </a:r>
            <a:endParaRPr kumimoji="1" lang="ja-JP" altLang="en-US" sz="12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119" name="object 6">
            <a:extLst>
              <a:ext uri="{FF2B5EF4-FFF2-40B4-BE49-F238E27FC236}">
                <a16:creationId xmlns:a16="http://schemas.microsoft.com/office/drawing/2014/main" id="{E897C03F-72F3-25F2-AD90-58ECD7C0B15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04232" y="5792935"/>
            <a:ext cx="95465" cy="95465"/>
          </a:xfrm>
          <a:prstGeom prst="rect">
            <a:avLst/>
          </a:prstGeom>
        </p:spPr>
      </p:pic>
      <p:pic>
        <p:nvPicPr>
          <p:cNvPr id="120" name="object 8">
            <a:extLst>
              <a:ext uri="{FF2B5EF4-FFF2-40B4-BE49-F238E27FC236}">
                <a16:creationId xmlns:a16="http://schemas.microsoft.com/office/drawing/2014/main" id="{2661DD7E-7827-E0CD-2538-6A69FA08F2F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54248" y="5780811"/>
            <a:ext cx="60002" cy="123870"/>
          </a:xfrm>
          <a:prstGeom prst="rect">
            <a:avLst/>
          </a:prstGeom>
        </p:spPr>
      </p:pic>
      <p:pic>
        <p:nvPicPr>
          <p:cNvPr id="121" name="グラフィックス 120" descr="Wi-Fi">
            <a:extLst>
              <a:ext uri="{FF2B5EF4-FFF2-40B4-BE49-F238E27FC236}">
                <a16:creationId xmlns:a16="http://schemas.microsoft.com/office/drawing/2014/main" id="{51B7964C-0226-FCFC-49D3-AC6FAC5198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33405" y="5737084"/>
            <a:ext cx="199549" cy="199549"/>
          </a:xfrm>
          <a:prstGeom prst="rect">
            <a:avLst/>
          </a:prstGeom>
        </p:spPr>
      </p:pic>
      <p:sp>
        <p:nvSpPr>
          <p:cNvPr id="122" name="正方形/長方形 121">
            <a:extLst>
              <a:ext uri="{FF2B5EF4-FFF2-40B4-BE49-F238E27FC236}">
                <a16:creationId xmlns:a16="http://schemas.microsoft.com/office/drawing/2014/main" id="{62FECF98-93AB-6E22-A6D2-4E2C89CEE2D9}"/>
              </a:ext>
            </a:extLst>
          </p:cNvPr>
          <p:cNvSpPr/>
          <p:nvPr/>
        </p:nvSpPr>
        <p:spPr>
          <a:xfrm>
            <a:off x="1304232" y="6479650"/>
            <a:ext cx="449053" cy="200150"/>
          </a:xfrm>
          <a:prstGeom prst="rect">
            <a:avLst/>
          </a:prstGeom>
          <a:solidFill>
            <a:srgbClr val="FFFF00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/>
              <a:t>Finish</a:t>
            </a:r>
            <a:endParaRPr kumimoji="1" lang="ja-JP" altLang="en-US" sz="700" kern="0" dirty="0"/>
          </a:p>
        </p:txBody>
      </p:sp>
      <p:cxnSp>
        <p:nvCxnSpPr>
          <p:cNvPr id="123" name="コネクタ: カギ線 122">
            <a:extLst>
              <a:ext uri="{FF2B5EF4-FFF2-40B4-BE49-F238E27FC236}">
                <a16:creationId xmlns:a16="http://schemas.microsoft.com/office/drawing/2014/main" id="{01F5CD39-FE3B-8981-D680-B8B4A2C9EC25}"/>
              </a:ext>
            </a:extLst>
          </p:cNvPr>
          <p:cNvCxnSpPr>
            <a:cxnSpLocks/>
            <a:stCxn id="82" idx="2"/>
            <a:endCxn id="117" idx="6"/>
          </p:cNvCxnSpPr>
          <p:nvPr/>
        </p:nvCxnSpPr>
        <p:spPr>
          <a:xfrm rot="5400000">
            <a:off x="3268932" y="5190703"/>
            <a:ext cx="61278" cy="2267577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コネクタ: カギ線 126">
            <a:extLst>
              <a:ext uri="{FF2B5EF4-FFF2-40B4-BE49-F238E27FC236}">
                <a16:creationId xmlns:a16="http://schemas.microsoft.com/office/drawing/2014/main" id="{BEB0959A-5CCE-8601-085C-E38D3F8D219B}"/>
              </a:ext>
            </a:extLst>
          </p:cNvPr>
          <p:cNvCxnSpPr>
            <a:cxnSpLocks/>
            <a:stCxn id="118" idx="2"/>
            <a:endCxn id="93" idx="2"/>
          </p:cNvCxnSpPr>
          <p:nvPr/>
        </p:nvCxnSpPr>
        <p:spPr>
          <a:xfrm rot="16200000" flipH="1">
            <a:off x="2597982" y="5919949"/>
            <a:ext cx="137708" cy="2263980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正方形/長方形 129">
            <a:extLst>
              <a:ext uri="{FF2B5EF4-FFF2-40B4-BE49-F238E27FC236}">
                <a16:creationId xmlns:a16="http://schemas.microsoft.com/office/drawing/2014/main" id="{C61B4073-ADA3-3664-8768-6CC9867F7950}"/>
              </a:ext>
            </a:extLst>
          </p:cNvPr>
          <p:cNvSpPr/>
          <p:nvPr/>
        </p:nvSpPr>
        <p:spPr>
          <a:xfrm>
            <a:off x="2033409" y="6901246"/>
            <a:ext cx="1261871" cy="21558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Press “Finish”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31" name="正方形/長方形 130">
            <a:extLst>
              <a:ext uri="{FF2B5EF4-FFF2-40B4-BE49-F238E27FC236}">
                <a16:creationId xmlns:a16="http://schemas.microsoft.com/office/drawing/2014/main" id="{85D97BFA-ABB8-9DF8-004C-0E1B8CF69187}"/>
              </a:ext>
            </a:extLst>
          </p:cNvPr>
          <p:cNvSpPr/>
          <p:nvPr/>
        </p:nvSpPr>
        <p:spPr>
          <a:xfrm>
            <a:off x="5216007" y="5665527"/>
            <a:ext cx="1261871" cy="21558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Press “Start”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32" name="正方形/長方形 131">
            <a:extLst>
              <a:ext uri="{FF2B5EF4-FFF2-40B4-BE49-F238E27FC236}">
                <a16:creationId xmlns:a16="http://schemas.microsoft.com/office/drawing/2014/main" id="{86C70F16-6601-A1D6-4BF4-1804275B11F4}"/>
              </a:ext>
            </a:extLst>
          </p:cNvPr>
          <p:cNvSpPr/>
          <p:nvPr/>
        </p:nvSpPr>
        <p:spPr>
          <a:xfrm>
            <a:off x="3354834" y="4432329"/>
            <a:ext cx="1261871" cy="21558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800" b="1" dirty="0">
                <a:solidFill>
                  <a:schemeClr val="tx1"/>
                </a:solidFill>
              </a:rPr>
              <a:t>Press “Start”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33" name="正方形/長方形 132">
            <a:extLst>
              <a:ext uri="{FF2B5EF4-FFF2-40B4-BE49-F238E27FC236}">
                <a16:creationId xmlns:a16="http://schemas.microsoft.com/office/drawing/2014/main" id="{81A66119-8E5D-9CC5-7142-B5D9FA0DB1F3}"/>
              </a:ext>
            </a:extLst>
          </p:cNvPr>
          <p:cNvSpPr/>
          <p:nvPr/>
        </p:nvSpPr>
        <p:spPr>
          <a:xfrm>
            <a:off x="3099515" y="6536696"/>
            <a:ext cx="895076" cy="21558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Press “NO”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34" name="正方形/長方形 133">
            <a:extLst>
              <a:ext uri="{FF2B5EF4-FFF2-40B4-BE49-F238E27FC236}">
                <a16:creationId xmlns:a16="http://schemas.microsoft.com/office/drawing/2014/main" id="{9F531518-F115-8D55-66D9-2DFD2299D675}"/>
              </a:ext>
            </a:extLst>
          </p:cNvPr>
          <p:cNvSpPr/>
          <p:nvPr/>
        </p:nvSpPr>
        <p:spPr>
          <a:xfrm>
            <a:off x="4510537" y="7715365"/>
            <a:ext cx="895076" cy="21558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Press “YES”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35" name="正方形/長方形 134">
            <a:extLst>
              <a:ext uri="{FF2B5EF4-FFF2-40B4-BE49-F238E27FC236}">
                <a16:creationId xmlns:a16="http://schemas.microsoft.com/office/drawing/2014/main" id="{A8C8139A-C91A-CD3C-F9A3-FE32EB652EC4}"/>
              </a:ext>
            </a:extLst>
          </p:cNvPr>
          <p:cNvSpPr/>
          <p:nvPr/>
        </p:nvSpPr>
        <p:spPr>
          <a:xfrm>
            <a:off x="3247585" y="2644866"/>
            <a:ext cx="895076" cy="21558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Receipt of instructions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37" name="楕円 136">
            <a:extLst>
              <a:ext uri="{FF2B5EF4-FFF2-40B4-BE49-F238E27FC236}">
                <a16:creationId xmlns:a16="http://schemas.microsoft.com/office/drawing/2014/main" id="{778D9B25-2089-2CEE-76AC-CCECA723A457}"/>
              </a:ext>
            </a:extLst>
          </p:cNvPr>
          <p:cNvSpPr/>
          <p:nvPr/>
        </p:nvSpPr>
        <p:spPr>
          <a:xfrm>
            <a:off x="2111145" y="1499269"/>
            <a:ext cx="217540" cy="21754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1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38" name="楕円 137">
            <a:extLst>
              <a:ext uri="{FF2B5EF4-FFF2-40B4-BE49-F238E27FC236}">
                <a16:creationId xmlns:a16="http://schemas.microsoft.com/office/drawing/2014/main" id="{DF457A5D-63CA-652C-4EA8-6D0E0B16B75D}"/>
              </a:ext>
            </a:extLst>
          </p:cNvPr>
          <p:cNvSpPr/>
          <p:nvPr/>
        </p:nvSpPr>
        <p:spPr>
          <a:xfrm>
            <a:off x="2111145" y="3071950"/>
            <a:ext cx="217540" cy="21754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2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39" name="楕円 138">
            <a:extLst>
              <a:ext uri="{FF2B5EF4-FFF2-40B4-BE49-F238E27FC236}">
                <a16:creationId xmlns:a16="http://schemas.microsoft.com/office/drawing/2014/main" id="{1BB695AA-561A-9BE6-835A-45E2AD403E7B}"/>
              </a:ext>
            </a:extLst>
          </p:cNvPr>
          <p:cNvSpPr/>
          <p:nvPr/>
        </p:nvSpPr>
        <p:spPr>
          <a:xfrm>
            <a:off x="2111145" y="3968326"/>
            <a:ext cx="217540" cy="21754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3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40" name="楕円 139">
            <a:extLst>
              <a:ext uri="{FF2B5EF4-FFF2-40B4-BE49-F238E27FC236}">
                <a16:creationId xmlns:a16="http://schemas.microsoft.com/office/drawing/2014/main" id="{36B71A6A-1F2D-9BCF-29BB-2F79C712627A}"/>
              </a:ext>
            </a:extLst>
          </p:cNvPr>
          <p:cNvSpPr/>
          <p:nvPr/>
        </p:nvSpPr>
        <p:spPr>
          <a:xfrm>
            <a:off x="2111145" y="4612498"/>
            <a:ext cx="217540" cy="21754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4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41" name="楕円 140">
            <a:extLst>
              <a:ext uri="{FF2B5EF4-FFF2-40B4-BE49-F238E27FC236}">
                <a16:creationId xmlns:a16="http://schemas.microsoft.com/office/drawing/2014/main" id="{6047A3B9-C4AD-1723-A31D-8F867A9A6F22}"/>
              </a:ext>
            </a:extLst>
          </p:cNvPr>
          <p:cNvSpPr/>
          <p:nvPr/>
        </p:nvSpPr>
        <p:spPr>
          <a:xfrm>
            <a:off x="3138815" y="1912428"/>
            <a:ext cx="217540" cy="21754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1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42" name="楕円 141">
            <a:extLst>
              <a:ext uri="{FF2B5EF4-FFF2-40B4-BE49-F238E27FC236}">
                <a16:creationId xmlns:a16="http://schemas.microsoft.com/office/drawing/2014/main" id="{69DC664F-DDBC-B896-C783-418324363C90}"/>
              </a:ext>
            </a:extLst>
          </p:cNvPr>
          <p:cNvSpPr/>
          <p:nvPr/>
        </p:nvSpPr>
        <p:spPr>
          <a:xfrm>
            <a:off x="3138815" y="2623335"/>
            <a:ext cx="217540" cy="21754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2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43" name="楕円 142">
            <a:extLst>
              <a:ext uri="{FF2B5EF4-FFF2-40B4-BE49-F238E27FC236}">
                <a16:creationId xmlns:a16="http://schemas.microsoft.com/office/drawing/2014/main" id="{A62A0D7A-D9C9-8358-3E74-71FD8B040630}"/>
              </a:ext>
            </a:extLst>
          </p:cNvPr>
          <p:cNvSpPr/>
          <p:nvPr/>
        </p:nvSpPr>
        <p:spPr>
          <a:xfrm>
            <a:off x="3129969" y="4414226"/>
            <a:ext cx="217540" cy="21754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3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44" name="楕円 143">
            <a:extLst>
              <a:ext uri="{FF2B5EF4-FFF2-40B4-BE49-F238E27FC236}">
                <a16:creationId xmlns:a16="http://schemas.microsoft.com/office/drawing/2014/main" id="{3C892C94-C336-14F4-FE81-AB543358F434}"/>
              </a:ext>
            </a:extLst>
          </p:cNvPr>
          <p:cNvSpPr/>
          <p:nvPr/>
        </p:nvSpPr>
        <p:spPr>
          <a:xfrm>
            <a:off x="4707938" y="6284899"/>
            <a:ext cx="217540" cy="21754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4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B94F27A-FAFB-36D9-776F-37A54F047EA5}"/>
              </a:ext>
            </a:extLst>
          </p:cNvPr>
          <p:cNvSpPr/>
          <p:nvPr/>
        </p:nvSpPr>
        <p:spPr>
          <a:xfrm>
            <a:off x="6245305" y="841780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5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83964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B7A820-50D3-1448-4C04-378AE914C8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8846CBD-037F-4143-39D9-58D23FE73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72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F1964548-86D9-8A82-A971-F52C4113275C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A9B80F13-251B-8AA5-F637-DD67998A8E38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E6DE533-2C24-8E50-6883-B82BFCC07ADF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5-1. Kitting work instructions phese#2</a:t>
            </a:r>
          </a:p>
          <a:p>
            <a:r>
              <a:rPr kumimoji="1" lang="en-US" altLang="ja-JP" sz="1100" b="1" dirty="0"/>
              <a:t>5-1-2. Kitting display App</a:t>
            </a:r>
          </a:p>
        </p:txBody>
      </p:sp>
      <p:graphicFrame>
        <p:nvGraphicFramePr>
          <p:cNvPr id="2" name="Table 9">
            <a:extLst>
              <a:ext uri="{FF2B5EF4-FFF2-40B4-BE49-F238E27FC236}">
                <a16:creationId xmlns:a16="http://schemas.microsoft.com/office/drawing/2014/main" id="{AD209A2A-AFA6-F1D0-2B33-084AAA1099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399333"/>
              </p:ext>
            </p:extLst>
          </p:nvPr>
        </p:nvGraphicFramePr>
        <p:xfrm>
          <a:off x="2612280" y="1880067"/>
          <a:ext cx="3839318" cy="3047158"/>
        </p:xfrm>
        <a:graphic>
          <a:graphicData uri="http://schemas.openxmlformats.org/drawingml/2006/table">
            <a:tbl>
              <a:tblPr firstRow="1" bandRow="1"/>
              <a:tblGrid>
                <a:gridCol w="348943">
                  <a:extLst>
                    <a:ext uri="{9D8B030D-6E8A-4147-A177-3AD203B41FA5}">
                      <a16:colId xmlns:a16="http://schemas.microsoft.com/office/drawing/2014/main" val="836165174"/>
                    </a:ext>
                  </a:extLst>
                </a:gridCol>
                <a:gridCol w="909737">
                  <a:extLst>
                    <a:ext uri="{9D8B030D-6E8A-4147-A177-3AD203B41FA5}">
                      <a16:colId xmlns:a16="http://schemas.microsoft.com/office/drawing/2014/main" val="3817693418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3603596578"/>
                    </a:ext>
                  </a:extLst>
                </a:gridCol>
                <a:gridCol w="421640">
                  <a:extLst>
                    <a:ext uri="{9D8B030D-6E8A-4147-A177-3AD203B41FA5}">
                      <a16:colId xmlns:a16="http://schemas.microsoft.com/office/drawing/2014/main" val="2412313956"/>
                    </a:ext>
                  </a:extLst>
                </a:gridCol>
                <a:gridCol w="477520">
                  <a:extLst>
                    <a:ext uri="{9D8B030D-6E8A-4147-A177-3AD203B41FA5}">
                      <a16:colId xmlns:a16="http://schemas.microsoft.com/office/drawing/2014/main" val="3037105544"/>
                    </a:ext>
                  </a:extLst>
                </a:gridCol>
                <a:gridCol w="386078">
                  <a:extLst>
                    <a:ext uri="{9D8B030D-6E8A-4147-A177-3AD203B41FA5}">
                      <a16:colId xmlns:a16="http://schemas.microsoft.com/office/drawing/2014/main" val="4047015432"/>
                    </a:ext>
                  </a:extLst>
                </a:gridCol>
              </a:tblGrid>
              <a:tr h="128752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# 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Parts No.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Model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Lot size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PIC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Status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6032174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Directed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848319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2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6173813"/>
                  </a:ext>
                </a:extLst>
              </a:tr>
              <a:tr h="196797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3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033145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4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2785449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5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6088021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6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4676176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7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5545624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8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765694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9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0940681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10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3891976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11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8380078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12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200045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13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7923136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14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006388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15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190415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16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370001"/>
                  </a:ext>
                </a:extLst>
              </a:tr>
            </a:tbl>
          </a:graphicData>
        </a:graphic>
      </p:graphicFrame>
      <p:graphicFrame>
        <p:nvGraphicFramePr>
          <p:cNvPr id="5" name="Table 12">
            <a:extLst>
              <a:ext uri="{FF2B5EF4-FFF2-40B4-BE49-F238E27FC236}">
                <a16:creationId xmlns:a16="http://schemas.microsoft.com/office/drawing/2014/main" id="{EAA3FD33-65F0-7724-AF94-EFCE1E17A5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3079912"/>
              </p:ext>
            </p:extLst>
          </p:nvPr>
        </p:nvGraphicFramePr>
        <p:xfrm>
          <a:off x="2252439" y="1483319"/>
          <a:ext cx="4199160" cy="395982"/>
        </p:xfrm>
        <a:graphic>
          <a:graphicData uri="http://schemas.openxmlformats.org/drawingml/2006/table">
            <a:tbl>
              <a:tblPr firstRow="1" bandRow="1"/>
              <a:tblGrid>
                <a:gridCol w="1399720">
                  <a:extLst>
                    <a:ext uri="{9D8B030D-6E8A-4147-A177-3AD203B41FA5}">
                      <a16:colId xmlns:a16="http://schemas.microsoft.com/office/drawing/2014/main" val="2000395454"/>
                    </a:ext>
                  </a:extLst>
                </a:gridCol>
                <a:gridCol w="1399720">
                  <a:extLst>
                    <a:ext uri="{9D8B030D-6E8A-4147-A177-3AD203B41FA5}">
                      <a16:colId xmlns:a16="http://schemas.microsoft.com/office/drawing/2014/main" val="3096396175"/>
                    </a:ext>
                  </a:extLst>
                </a:gridCol>
                <a:gridCol w="1399720">
                  <a:extLst>
                    <a:ext uri="{9D8B030D-6E8A-4147-A177-3AD203B41FA5}">
                      <a16:colId xmlns:a16="http://schemas.microsoft.com/office/drawing/2014/main" val="2491756050"/>
                    </a:ext>
                  </a:extLst>
                </a:gridCol>
              </a:tblGrid>
              <a:tr h="197991"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ja-JP" sz="800" b="1" dirty="0">
                          <a:solidFill>
                            <a:schemeClr val="bg1"/>
                          </a:solidFill>
                        </a:rPr>
                        <a:t>Kitting Status Display</a:t>
                      </a:r>
                      <a:endParaRPr lang="en-US" sz="7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600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600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7045829"/>
                  </a:ext>
                </a:extLst>
              </a:tr>
              <a:tr h="19799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Date</a:t>
                      </a:r>
                      <a:r>
                        <a:rPr lang="en-US" sz="6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:</a:t>
                      </a:r>
                      <a:r>
                        <a:rPr lang="en-US" sz="600" dirty="0">
                          <a:solidFill>
                            <a:srgbClr val="FFFF00"/>
                          </a:solidFill>
                        </a:rPr>
                        <a:t> 10-Apr-2024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altLang="ja-JP" sz="600" dirty="0"/>
                        <a:t>Time</a:t>
                      </a:r>
                      <a:r>
                        <a:rPr lang="en-US" sz="600" dirty="0"/>
                        <a:t> :     </a:t>
                      </a:r>
                      <a:r>
                        <a:rPr lang="en-US" sz="600" dirty="0">
                          <a:solidFill>
                            <a:srgbClr val="FFFF00"/>
                          </a:solidFill>
                        </a:rPr>
                        <a:t>8:00 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altLang="ja-JP" sz="600" dirty="0"/>
                        <a:t>Shift</a:t>
                      </a:r>
                      <a:r>
                        <a:rPr lang="en-US" sz="600" dirty="0"/>
                        <a:t> :   </a:t>
                      </a:r>
                      <a:r>
                        <a:rPr lang="en-US" sz="600" dirty="0">
                          <a:solidFill>
                            <a:srgbClr val="FFFF00"/>
                          </a:solidFill>
                        </a:rPr>
                        <a:t>Day</a:t>
                      </a:r>
                    </a:p>
                  </a:txBody>
                  <a:tcPr marL="63048" marR="63048" marT="31523" marB="31523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6369428"/>
                  </a:ext>
                </a:extLst>
              </a:tr>
            </a:tbl>
          </a:graphicData>
        </a:graphic>
      </p:graphicFrame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4E419A4-E941-FA71-307A-67861CDEF017}"/>
              </a:ext>
            </a:extLst>
          </p:cNvPr>
          <p:cNvSpPr/>
          <p:nvPr/>
        </p:nvSpPr>
        <p:spPr>
          <a:xfrm>
            <a:off x="495189" y="1577220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Display status change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Directed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graphicFrame>
        <p:nvGraphicFramePr>
          <p:cNvPr id="12" name="Table 9">
            <a:extLst>
              <a:ext uri="{FF2B5EF4-FFF2-40B4-BE49-F238E27FC236}">
                <a16:creationId xmlns:a16="http://schemas.microsoft.com/office/drawing/2014/main" id="{2BC7AB63-C963-5C6A-59B5-291555CE11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9774713"/>
              </p:ext>
            </p:extLst>
          </p:nvPr>
        </p:nvGraphicFramePr>
        <p:xfrm>
          <a:off x="2252439" y="1880066"/>
          <a:ext cx="365760" cy="3031334"/>
        </p:xfrm>
        <a:graphic>
          <a:graphicData uri="http://schemas.openxmlformats.org/drawingml/2006/table">
            <a:tbl>
              <a:tblPr firstRow="1" bandRow="1"/>
              <a:tblGrid>
                <a:gridCol w="365760">
                  <a:extLst>
                    <a:ext uri="{9D8B030D-6E8A-4147-A177-3AD203B41FA5}">
                      <a16:colId xmlns:a16="http://schemas.microsoft.com/office/drawing/2014/main" val="836165174"/>
                    </a:ext>
                  </a:extLst>
                </a:gridCol>
              </a:tblGrid>
              <a:tr h="1532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Line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6032174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848319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600" b="1" dirty="0">
                          <a:solidFill>
                            <a:schemeClr val="bg1"/>
                          </a:solidFill>
                        </a:rPr>
                        <a:t>FA4</a:t>
                      </a:r>
                      <a:endParaRPr lang="en-US" sz="600" b="1" dirty="0">
                        <a:solidFill>
                          <a:schemeClr val="bg1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033145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FA5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1762871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FA6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5941617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FA7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530105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FA8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4146888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FA9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320258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AC Panel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9728444"/>
                  </a:ext>
                </a:extLst>
              </a:tr>
            </a:tbl>
          </a:graphicData>
        </a:graphic>
      </p:graphicFrame>
      <p:graphicFrame>
        <p:nvGraphicFramePr>
          <p:cNvPr id="14" name="Table 9">
            <a:extLst>
              <a:ext uri="{FF2B5EF4-FFF2-40B4-BE49-F238E27FC236}">
                <a16:creationId xmlns:a16="http://schemas.microsoft.com/office/drawing/2014/main" id="{7FE6B2C5-5DA6-29C9-1E71-E6CEAEDACE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7017439"/>
              </p:ext>
            </p:extLst>
          </p:nvPr>
        </p:nvGraphicFramePr>
        <p:xfrm>
          <a:off x="2612280" y="5487521"/>
          <a:ext cx="3839318" cy="3030086"/>
        </p:xfrm>
        <a:graphic>
          <a:graphicData uri="http://schemas.openxmlformats.org/drawingml/2006/table">
            <a:tbl>
              <a:tblPr firstRow="1" bandRow="1"/>
              <a:tblGrid>
                <a:gridCol w="348943">
                  <a:extLst>
                    <a:ext uri="{9D8B030D-6E8A-4147-A177-3AD203B41FA5}">
                      <a16:colId xmlns:a16="http://schemas.microsoft.com/office/drawing/2014/main" val="836165174"/>
                    </a:ext>
                  </a:extLst>
                </a:gridCol>
                <a:gridCol w="909737">
                  <a:extLst>
                    <a:ext uri="{9D8B030D-6E8A-4147-A177-3AD203B41FA5}">
                      <a16:colId xmlns:a16="http://schemas.microsoft.com/office/drawing/2014/main" val="3817693418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3603596578"/>
                    </a:ext>
                  </a:extLst>
                </a:gridCol>
                <a:gridCol w="421640">
                  <a:extLst>
                    <a:ext uri="{9D8B030D-6E8A-4147-A177-3AD203B41FA5}">
                      <a16:colId xmlns:a16="http://schemas.microsoft.com/office/drawing/2014/main" val="2412313956"/>
                    </a:ext>
                  </a:extLst>
                </a:gridCol>
                <a:gridCol w="477520">
                  <a:extLst>
                    <a:ext uri="{9D8B030D-6E8A-4147-A177-3AD203B41FA5}">
                      <a16:colId xmlns:a16="http://schemas.microsoft.com/office/drawing/2014/main" val="3037105544"/>
                    </a:ext>
                  </a:extLst>
                </a:gridCol>
                <a:gridCol w="386078">
                  <a:extLst>
                    <a:ext uri="{9D8B030D-6E8A-4147-A177-3AD203B41FA5}">
                      <a16:colId xmlns:a16="http://schemas.microsoft.com/office/drawing/2014/main" val="4047015432"/>
                    </a:ext>
                  </a:extLst>
                </a:gridCol>
              </a:tblGrid>
              <a:tr h="128752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# 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Parts No.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Model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Lot size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PIC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Status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6032174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Working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848319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2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6173813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3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033145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4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2785449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5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6088021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6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4676176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7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5545624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8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765694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9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0940681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10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3891976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11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8380078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12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200045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13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7923136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14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006388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15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190415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16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370001"/>
                  </a:ext>
                </a:extLst>
              </a:tr>
            </a:tbl>
          </a:graphicData>
        </a:graphic>
      </p:graphicFrame>
      <p:graphicFrame>
        <p:nvGraphicFramePr>
          <p:cNvPr id="16" name="Table 9">
            <a:extLst>
              <a:ext uri="{FF2B5EF4-FFF2-40B4-BE49-F238E27FC236}">
                <a16:creationId xmlns:a16="http://schemas.microsoft.com/office/drawing/2014/main" id="{4A0E41D2-23BE-5295-E050-73856D0122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8546646"/>
              </p:ext>
            </p:extLst>
          </p:nvPr>
        </p:nvGraphicFramePr>
        <p:xfrm>
          <a:off x="2252439" y="5487520"/>
          <a:ext cx="365760" cy="3031334"/>
        </p:xfrm>
        <a:graphic>
          <a:graphicData uri="http://schemas.openxmlformats.org/drawingml/2006/table">
            <a:tbl>
              <a:tblPr firstRow="1" bandRow="1"/>
              <a:tblGrid>
                <a:gridCol w="365760">
                  <a:extLst>
                    <a:ext uri="{9D8B030D-6E8A-4147-A177-3AD203B41FA5}">
                      <a16:colId xmlns:a16="http://schemas.microsoft.com/office/drawing/2014/main" val="836165174"/>
                    </a:ext>
                  </a:extLst>
                </a:gridCol>
              </a:tblGrid>
              <a:tr h="1532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Line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6032174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848319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600" b="1" dirty="0">
                          <a:solidFill>
                            <a:schemeClr val="bg1"/>
                          </a:solidFill>
                        </a:rPr>
                        <a:t>FA4</a:t>
                      </a:r>
                      <a:endParaRPr lang="en-US" sz="600" b="1" dirty="0">
                        <a:solidFill>
                          <a:schemeClr val="bg1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033145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FA5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1762871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FA6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5941617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FA7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530105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FA8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4146888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FA9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320258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AC Panel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9728444"/>
                  </a:ext>
                </a:extLst>
              </a:tr>
            </a:tbl>
          </a:graphicData>
        </a:graphic>
      </p:graphicFrame>
      <p:sp>
        <p:nvSpPr>
          <p:cNvPr id="18" name="楕円 17">
            <a:extLst>
              <a:ext uri="{FF2B5EF4-FFF2-40B4-BE49-F238E27FC236}">
                <a16:creationId xmlns:a16="http://schemas.microsoft.com/office/drawing/2014/main" id="{2B1CAB23-AF85-D874-BB35-105B96247BCD}"/>
              </a:ext>
            </a:extLst>
          </p:cNvPr>
          <p:cNvSpPr/>
          <p:nvPr/>
        </p:nvSpPr>
        <p:spPr>
          <a:xfrm>
            <a:off x="495189" y="2084935"/>
            <a:ext cx="1261872" cy="1261872"/>
          </a:xfrm>
          <a:prstGeom prst="ellipse">
            <a:avLst/>
          </a:prstGeom>
          <a:solidFill>
            <a:schemeClr val="tx1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1F3DBD8-12C3-D3D2-0EBC-9B3A25EF0D98}"/>
              </a:ext>
            </a:extLst>
          </p:cNvPr>
          <p:cNvSpPr txBox="1"/>
          <p:nvPr/>
        </p:nvSpPr>
        <p:spPr>
          <a:xfrm>
            <a:off x="586554" y="2251219"/>
            <a:ext cx="1079142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8EFDEE"/>
                </a:solidFill>
              </a:rPr>
              <a:t>Start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Line FA9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Parts  </a:t>
            </a:r>
            <a:r>
              <a:rPr kumimoji="1" lang="de-DE" altLang="ja-JP" sz="500" dirty="0">
                <a:solidFill>
                  <a:schemeClr val="bg1"/>
                </a:solidFill>
              </a:rPr>
              <a:t>PH457380-0553</a:t>
            </a:r>
          </a:p>
          <a:p>
            <a:pPr algn="ctr"/>
            <a:r>
              <a:rPr kumimoji="1" lang="ja-JP" altLang="en-US" sz="500" dirty="0">
                <a:solidFill>
                  <a:schemeClr val="bg1"/>
                </a:solidFill>
              </a:rPr>
              <a:t>　</a:t>
            </a:r>
            <a:endParaRPr kumimoji="1" lang="en-US" altLang="ja-JP" sz="1200" dirty="0">
              <a:solidFill>
                <a:srgbClr val="8EFDEE"/>
              </a:solidFill>
            </a:endParaRPr>
          </a:p>
          <a:p>
            <a:pPr algn="ctr"/>
            <a:r>
              <a:rPr kumimoji="1" lang="en-US" altLang="ja-JP" sz="800" dirty="0">
                <a:solidFill>
                  <a:srgbClr val="8EFDEE"/>
                </a:solidFill>
              </a:rPr>
              <a:t>14:57:00 </a:t>
            </a:r>
            <a:r>
              <a:rPr kumimoji="1" lang="en-US" altLang="ja-JP" sz="800" dirty="0">
                <a:solidFill>
                  <a:srgbClr val="FFFFFF"/>
                </a:solidFill>
              </a:rPr>
              <a:t>/</a:t>
            </a:r>
            <a:r>
              <a:rPr kumimoji="1" lang="en-US" altLang="ja-JP" sz="800" dirty="0">
                <a:solidFill>
                  <a:srgbClr val="8EFDEE"/>
                </a:solidFill>
              </a:rPr>
              <a:t> </a:t>
            </a:r>
            <a:r>
              <a:rPr kumimoji="1" lang="en-US" altLang="ja-JP" sz="800" dirty="0">
                <a:solidFill>
                  <a:srgbClr val="FF0000"/>
                </a:solidFill>
              </a:rPr>
              <a:t>00:00:11</a:t>
            </a:r>
            <a:endParaRPr kumimoji="1" lang="en-US" altLang="ja-JP" sz="1200" dirty="0">
              <a:solidFill>
                <a:srgbClr val="FF0000"/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Mon Sep 19,22</a:t>
            </a: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2">
                    <a:lumMod val="90000"/>
                  </a:schemeClr>
                </a:solidFill>
              </a:rPr>
              <a:t>Worker001</a:t>
            </a:r>
            <a:endParaRPr kumimoji="1" lang="ja-JP" altLang="en-US" sz="12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20" name="object 6">
            <a:extLst>
              <a:ext uri="{FF2B5EF4-FFF2-40B4-BE49-F238E27FC236}">
                <a16:creationId xmlns:a16="http://schemas.microsoft.com/office/drawing/2014/main" id="{B57BE6B8-1487-DB5E-C6C3-E036BFF568A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5511" y="2153676"/>
            <a:ext cx="95465" cy="95465"/>
          </a:xfrm>
          <a:prstGeom prst="rect">
            <a:avLst/>
          </a:prstGeom>
        </p:spPr>
      </p:pic>
      <p:pic>
        <p:nvPicPr>
          <p:cNvPr id="21" name="object 8">
            <a:extLst>
              <a:ext uri="{FF2B5EF4-FFF2-40B4-BE49-F238E27FC236}">
                <a16:creationId xmlns:a16="http://schemas.microsoft.com/office/drawing/2014/main" id="{926DCB1C-E1B9-9EB4-5063-5100EC28B16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45527" y="2141552"/>
            <a:ext cx="60002" cy="123870"/>
          </a:xfrm>
          <a:prstGeom prst="rect">
            <a:avLst/>
          </a:prstGeom>
        </p:spPr>
      </p:pic>
      <p:pic>
        <p:nvPicPr>
          <p:cNvPr id="22" name="グラフィックス 21" descr="Wi-Fi">
            <a:extLst>
              <a:ext uri="{FF2B5EF4-FFF2-40B4-BE49-F238E27FC236}">
                <a16:creationId xmlns:a16="http://schemas.microsoft.com/office/drawing/2014/main" id="{3CEE3D97-7236-D801-DC85-2C50194DE4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4684" y="2097825"/>
            <a:ext cx="199549" cy="199549"/>
          </a:xfrm>
          <a:prstGeom prst="rect">
            <a:avLst/>
          </a:prstGeom>
        </p:spPr>
      </p:pic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ED5E3337-C815-92B5-EB09-1490C122577E}"/>
              </a:ext>
            </a:extLst>
          </p:cNvPr>
          <p:cNvSpPr/>
          <p:nvPr/>
        </p:nvSpPr>
        <p:spPr>
          <a:xfrm>
            <a:off x="895511" y="2840391"/>
            <a:ext cx="449053" cy="200150"/>
          </a:xfrm>
          <a:prstGeom prst="rect">
            <a:avLst/>
          </a:prstGeom>
          <a:solidFill>
            <a:srgbClr val="1DB100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schemeClr val="bg1"/>
                </a:solidFill>
              </a:rPr>
              <a:t>Start</a:t>
            </a:r>
            <a:endParaRPr kumimoji="1" lang="ja-JP" altLang="en-US" sz="700" kern="0" dirty="0">
              <a:solidFill>
                <a:schemeClr val="bg1"/>
              </a:solidFill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BF52AF54-175E-46B5-C515-4C01A542B845}"/>
              </a:ext>
            </a:extLst>
          </p:cNvPr>
          <p:cNvSpPr/>
          <p:nvPr/>
        </p:nvSpPr>
        <p:spPr>
          <a:xfrm>
            <a:off x="515517" y="5178727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Display status change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Working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54EB4A05-EEF2-F691-5D0F-35F8BC9DFE0C}"/>
              </a:ext>
            </a:extLst>
          </p:cNvPr>
          <p:cNvSpPr/>
          <p:nvPr/>
        </p:nvSpPr>
        <p:spPr>
          <a:xfrm>
            <a:off x="495190" y="5743621"/>
            <a:ext cx="1261872" cy="1261872"/>
          </a:xfrm>
          <a:prstGeom prst="ellipse">
            <a:avLst/>
          </a:prstGeom>
          <a:solidFill>
            <a:schemeClr val="tx1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DE59EFF8-E217-76BA-D264-E127F90D252F}"/>
              </a:ext>
            </a:extLst>
          </p:cNvPr>
          <p:cNvSpPr txBox="1"/>
          <p:nvPr/>
        </p:nvSpPr>
        <p:spPr>
          <a:xfrm>
            <a:off x="586554" y="5909905"/>
            <a:ext cx="1079143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8EFDEE"/>
                </a:solidFill>
              </a:rPr>
              <a:t>Working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Line FA9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Parts  </a:t>
            </a:r>
            <a:r>
              <a:rPr kumimoji="1" lang="de-DE" altLang="ja-JP" sz="500" dirty="0">
                <a:solidFill>
                  <a:schemeClr val="bg1"/>
                </a:solidFill>
              </a:rPr>
              <a:t>PH457380-0553</a:t>
            </a:r>
          </a:p>
          <a:p>
            <a:pPr algn="ctr"/>
            <a:r>
              <a:rPr kumimoji="1" lang="ja-JP" altLang="en-US" sz="500" dirty="0">
                <a:solidFill>
                  <a:schemeClr val="bg1"/>
                </a:solidFill>
              </a:rPr>
              <a:t>　</a:t>
            </a:r>
            <a:endParaRPr kumimoji="1" lang="en-US" altLang="ja-JP" sz="1200" dirty="0">
              <a:solidFill>
                <a:srgbClr val="8EFDEE"/>
              </a:solidFill>
            </a:endParaRPr>
          </a:p>
          <a:p>
            <a:pPr algn="ctr"/>
            <a:r>
              <a:rPr kumimoji="1" lang="en-US" altLang="ja-JP" sz="800" dirty="0">
                <a:solidFill>
                  <a:srgbClr val="8EFDEE"/>
                </a:solidFill>
              </a:rPr>
              <a:t>14:57:00 </a:t>
            </a:r>
            <a:r>
              <a:rPr kumimoji="1" lang="en-US" altLang="ja-JP" sz="800" dirty="0">
                <a:solidFill>
                  <a:srgbClr val="FFFFFF"/>
                </a:solidFill>
              </a:rPr>
              <a:t>/</a:t>
            </a:r>
            <a:r>
              <a:rPr kumimoji="1" lang="en-US" altLang="ja-JP" sz="800" dirty="0">
                <a:solidFill>
                  <a:srgbClr val="8EFDEE"/>
                </a:solidFill>
              </a:rPr>
              <a:t> </a:t>
            </a:r>
            <a:r>
              <a:rPr kumimoji="1" lang="en-US" altLang="ja-JP" sz="800" dirty="0">
                <a:solidFill>
                  <a:srgbClr val="FF0000"/>
                </a:solidFill>
              </a:rPr>
              <a:t>00:01:01</a:t>
            </a:r>
            <a:endParaRPr kumimoji="1" lang="en-US" altLang="ja-JP" sz="1200" dirty="0">
              <a:solidFill>
                <a:srgbClr val="FF0000"/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Mon Sep 19,22</a:t>
            </a: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2">
                    <a:lumMod val="90000"/>
                  </a:schemeClr>
                </a:solidFill>
              </a:rPr>
              <a:t>Worker001</a:t>
            </a:r>
            <a:endParaRPr kumimoji="1" lang="ja-JP" altLang="en-US" sz="12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29" name="object 6">
            <a:extLst>
              <a:ext uri="{FF2B5EF4-FFF2-40B4-BE49-F238E27FC236}">
                <a16:creationId xmlns:a16="http://schemas.microsoft.com/office/drawing/2014/main" id="{FB9C415F-CFF2-FEA8-B74E-A8B75982B43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5512" y="5812362"/>
            <a:ext cx="95465" cy="95465"/>
          </a:xfrm>
          <a:prstGeom prst="rect">
            <a:avLst/>
          </a:prstGeom>
        </p:spPr>
      </p:pic>
      <p:pic>
        <p:nvPicPr>
          <p:cNvPr id="30" name="object 8">
            <a:extLst>
              <a:ext uri="{FF2B5EF4-FFF2-40B4-BE49-F238E27FC236}">
                <a16:creationId xmlns:a16="http://schemas.microsoft.com/office/drawing/2014/main" id="{60056D60-5F43-8054-8C12-DEDD9FA1F03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45528" y="5800238"/>
            <a:ext cx="60002" cy="123870"/>
          </a:xfrm>
          <a:prstGeom prst="rect">
            <a:avLst/>
          </a:prstGeom>
        </p:spPr>
      </p:pic>
      <p:pic>
        <p:nvPicPr>
          <p:cNvPr id="31" name="グラフィックス 30" descr="Wi-Fi">
            <a:extLst>
              <a:ext uri="{FF2B5EF4-FFF2-40B4-BE49-F238E27FC236}">
                <a16:creationId xmlns:a16="http://schemas.microsoft.com/office/drawing/2014/main" id="{4C9C3CA7-84D7-6D52-4AE4-F6F81A820D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4685" y="5756511"/>
            <a:ext cx="199549" cy="199549"/>
          </a:xfrm>
          <a:prstGeom prst="rect">
            <a:avLst/>
          </a:prstGeom>
        </p:spPr>
      </p:pic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8283DDCC-20C1-DD92-B326-DC81CF9073AD}"/>
              </a:ext>
            </a:extLst>
          </p:cNvPr>
          <p:cNvSpPr/>
          <p:nvPr/>
        </p:nvSpPr>
        <p:spPr>
          <a:xfrm>
            <a:off x="895512" y="6499077"/>
            <a:ext cx="449053" cy="200150"/>
          </a:xfrm>
          <a:prstGeom prst="rect">
            <a:avLst/>
          </a:prstGeom>
          <a:solidFill>
            <a:srgbClr val="FF0000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schemeClr val="bg1"/>
                </a:solidFill>
              </a:rPr>
              <a:t>Finish</a:t>
            </a:r>
            <a:endParaRPr kumimoji="1" lang="ja-JP" altLang="en-US" sz="700" kern="0" dirty="0">
              <a:solidFill>
                <a:schemeClr val="bg1"/>
              </a:solidFill>
            </a:endParaRPr>
          </a:p>
        </p:txBody>
      </p:sp>
      <p:graphicFrame>
        <p:nvGraphicFramePr>
          <p:cNvPr id="7" name="Table 12">
            <a:extLst>
              <a:ext uri="{FF2B5EF4-FFF2-40B4-BE49-F238E27FC236}">
                <a16:creationId xmlns:a16="http://schemas.microsoft.com/office/drawing/2014/main" id="{85A88F55-A8A3-0F8D-C91B-90F17720E7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2491265"/>
              </p:ext>
            </p:extLst>
          </p:nvPr>
        </p:nvGraphicFramePr>
        <p:xfrm>
          <a:off x="2238151" y="5080200"/>
          <a:ext cx="4199160" cy="395982"/>
        </p:xfrm>
        <a:graphic>
          <a:graphicData uri="http://schemas.openxmlformats.org/drawingml/2006/table">
            <a:tbl>
              <a:tblPr firstRow="1" bandRow="1"/>
              <a:tblGrid>
                <a:gridCol w="1399720">
                  <a:extLst>
                    <a:ext uri="{9D8B030D-6E8A-4147-A177-3AD203B41FA5}">
                      <a16:colId xmlns:a16="http://schemas.microsoft.com/office/drawing/2014/main" val="2000395454"/>
                    </a:ext>
                  </a:extLst>
                </a:gridCol>
                <a:gridCol w="1399720">
                  <a:extLst>
                    <a:ext uri="{9D8B030D-6E8A-4147-A177-3AD203B41FA5}">
                      <a16:colId xmlns:a16="http://schemas.microsoft.com/office/drawing/2014/main" val="3096396175"/>
                    </a:ext>
                  </a:extLst>
                </a:gridCol>
                <a:gridCol w="1399720">
                  <a:extLst>
                    <a:ext uri="{9D8B030D-6E8A-4147-A177-3AD203B41FA5}">
                      <a16:colId xmlns:a16="http://schemas.microsoft.com/office/drawing/2014/main" val="2491756050"/>
                    </a:ext>
                  </a:extLst>
                </a:gridCol>
              </a:tblGrid>
              <a:tr h="197991"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ja-JP" sz="800" b="1" dirty="0">
                          <a:solidFill>
                            <a:schemeClr val="bg1"/>
                          </a:solidFill>
                        </a:rPr>
                        <a:t>Kitting Status Display</a:t>
                      </a:r>
                      <a:endParaRPr lang="en-US" sz="7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600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600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7045829"/>
                  </a:ext>
                </a:extLst>
              </a:tr>
              <a:tr h="19799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Date</a:t>
                      </a:r>
                      <a:r>
                        <a:rPr lang="en-US" sz="6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:</a:t>
                      </a:r>
                      <a:r>
                        <a:rPr lang="en-US" sz="600" dirty="0">
                          <a:solidFill>
                            <a:srgbClr val="FFFF00"/>
                          </a:solidFill>
                        </a:rPr>
                        <a:t> 10-Apr-2024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altLang="ja-JP" sz="600" dirty="0"/>
                        <a:t>Time</a:t>
                      </a:r>
                      <a:r>
                        <a:rPr lang="en-US" sz="600" dirty="0"/>
                        <a:t> :     </a:t>
                      </a:r>
                      <a:r>
                        <a:rPr lang="en-US" sz="600" dirty="0">
                          <a:solidFill>
                            <a:srgbClr val="FFFF00"/>
                          </a:solidFill>
                        </a:rPr>
                        <a:t>8:00 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altLang="ja-JP" sz="600" dirty="0"/>
                        <a:t>Shift</a:t>
                      </a:r>
                      <a:r>
                        <a:rPr lang="en-US" sz="600" dirty="0"/>
                        <a:t> :   </a:t>
                      </a:r>
                      <a:r>
                        <a:rPr lang="en-US" sz="600" dirty="0">
                          <a:solidFill>
                            <a:srgbClr val="FFFF00"/>
                          </a:solidFill>
                        </a:rPr>
                        <a:t>Day</a:t>
                      </a:r>
                    </a:p>
                  </a:txBody>
                  <a:tcPr marL="63048" marR="63048" marT="31523" marB="31523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6369428"/>
                  </a:ext>
                </a:extLst>
              </a:tr>
            </a:tbl>
          </a:graphicData>
        </a:graphic>
      </p:graphicFrame>
      <p:sp>
        <p:nvSpPr>
          <p:cNvPr id="8" name="二等辺三角形 7">
            <a:extLst>
              <a:ext uri="{FF2B5EF4-FFF2-40B4-BE49-F238E27FC236}">
                <a16:creationId xmlns:a16="http://schemas.microsoft.com/office/drawing/2014/main" id="{E780A467-FBDE-8B66-83B8-52A1961F4BB3}"/>
              </a:ext>
            </a:extLst>
          </p:cNvPr>
          <p:cNvSpPr/>
          <p:nvPr/>
        </p:nvSpPr>
        <p:spPr>
          <a:xfrm>
            <a:off x="6245305" y="841780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5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6346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50F5FE-7F45-9937-28E5-E46DC14BB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2631581-629A-D3B2-A554-8357E7AEB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73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3F7F6AD0-721F-2170-8454-48AA837CE84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CDFB6326-27F0-1FFE-C3AB-F59F6403BB17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355510E-0F00-E5C7-2895-9CAFCF8544CE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5-1. Kitting work instructions phese#2</a:t>
            </a:r>
          </a:p>
          <a:p>
            <a:r>
              <a:rPr kumimoji="1" lang="en-US" altLang="ja-JP" sz="1100" b="1" dirty="0"/>
              <a:t>5-1-2. Kitting display App</a:t>
            </a:r>
          </a:p>
        </p:txBody>
      </p:sp>
      <p:graphicFrame>
        <p:nvGraphicFramePr>
          <p:cNvPr id="2" name="Table 9">
            <a:extLst>
              <a:ext uri="{FF2B5EF4-FFF2-40B4-BE49-F238E27FC236}">
                <a16:creationId xmlns:a16="http://schemas.microsoft.com/office/drawing/2014/main" id="{FECBA5AA-A3CF-1202-DA50-0D3CA9872B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2188917"/>
              </p:ext>
            </p:extLst>
          </p:nvPr>
        </p:nvGraphicFramePr>
        <p:xfrm>
          <a:off x="2612280" y="1880067"/>
          <a:ext cx="3839318" cy="3065807"/>
        </p:xfrm>
        <a:graphic>
          <a:graphicData uri="http://schemas.openxmlformats.org/drawingml/2006/table">
            <a:tbl>
              <a:tblPr firstRow="1" bandRow="1"/>
              <a:tblGrid>
                <a:gridCol w="348943">
                  <a:extLst>
                    <a:ext uri="{9D8B030D-6E8A-4147-A177-3AD203B41FA5}">
                      <a16:colId xmlns:a16="http://schemas.microsoft.com/office/drawing/2014/main" val="836165174"/>
                    </a:ext>
                  </a:extLst>
                </a:gridCol>
                <a:gridCol w="909737">
                  <a:extLst>
                    <a:ext uri="{9D8B030D-6E8A-4147-A177-3AD203B41FA5}">
                      <a16:colId xmlns:a16="http://schemas.microsoft.com/office/drawing/2014/main" val="3817693418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3603596578"/>
                    </a:ext>
                  </a:extLst>
                </a:gridCol>
                <a:gridCol w="421640">
                  <a:extLst>
                    <a:ext uri="{9D8B030D-6E8A-4147-A177-3AD203B41FA5}">
                      <a16:colId xmlns:a16="http://schemas.microsoft.com/office/drawing/2014/main" val="2412313956"/>
                    </a:ext>
                  </a:extLst>
                </a:gridCol>
                <a:gridCol w="477520">
                  <a:extLst>
                    <a:ext uri="{9D8B030D-6E8A-4147-A177-3AD203B41FA5}">
                      <a16:colId xmlns:a16="http://schemas.microsoft.com/office/drawing/2014/main" val="3037105544"/>
                    </a:ext>
                  </a:extLst>
                </a:gridCol>
                <a:gridCol w="386078">
                  <a:extLst>
                    <a:ext uri="{9D8B030D-6E8A-4147-A177-3AD203B41FA5}">
                      <a16:colId xmlns:a16="http://schemas.microsoft.com/office/drawing/2014/main" val="4047015432"/>
                    </a:ext>
                  </a:extLst>
                </a:gridCol>
              </a:tblGrid>
              <a:tr h="128752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# 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Parts No.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Model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Lot size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PIC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Status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6032174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Directed</a:t>
                      </a:r>
                    </a:p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ST Over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848319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2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6173813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3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033145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4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2785449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5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6088021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6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4676176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7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5545624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8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765694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9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0940681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10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3891976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11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8380078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12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200045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13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7923136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14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006388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15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190415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16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370001"/>
                  </a:ext>
                </a:extLst>
              </a:tr>
            </a:tbl>
          </a:graphicData>
        </a:graphic>
      </p:graphicFrame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A5EE1C3-5613-00EB-FAE7-67ADA17CD0F9}"/>
              </a:ext>
            </a:extLst>
          </p:cNvPr>
          <p:cNvSpPr/>
          <p:nvPr/>
        </p:nvSpPr>
        <p:spPr>
          <a:xfrm>
            <a:off x="495189" y="1577220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Display status change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Directed if delay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graphicFrame>
        <p:nvGraphicFramePr>
          <p:cNvPr id="12" name="Table 9">
            <a:extLst>
              <a:ext uri="{FF2B5EF4-FFF2-40B4-BE49-F238E27FC236}">
                <a16:creationId xmlns:a16="http://schemas.microsoft.com/office/drawing/2014/main" id="{ECFCB837-205E-F53B-CC14-1CC1BAE797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7442170"/>
              </p:ext>
            </p:extLst>
          </p:nvPr>
        </p:nvGraphicFramePr>
        <p:xfrm>
          <a:off x="2252439" y="1880066"/>
          <a:ext cx="365760" cy="3065811"/>
        </p:xfrm>
        <a:graphic>
          <a:graphicData uri="http://schemas.openxmlformats.org/drawingml/2006/table">
            <a:tbl>
              <a:tblPr firstRow="1" bandRow="1"/>
              <a:tblGrid>
                <a:gridCol w="365760">
                  <a:extLst>
                    <a:ext uri="{9D8B030D-6E8A-4147-A177-3AD203B41FA5}">
                      <a16:colId xmlns:a16="http://schemas.microsoft.com/office/drawing/2014/main" val="836165174"/>
                    </a:ext>
                  </a:extLst>
                </a:gridCol>
              </a:tblGrid>
              <a:tr h="156243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Line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6032174"/>
                  </a:ext>
                </a:extLst>
              </a:tr>
              <a:tr h="36369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848319"/>
                  </a:ext>
                </a:extLst>
              </a:tr>
              <a:tr h="363696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600" b="1" dirty="0">
                          <a:solidFill>
                            <a:schemeClr val="bg1"/>
                          </a:solidFill>
                        </a:rPr>
                        <a:t>FA4</a:t>
                      </a:r>
                      <a:endParaRPr lang="en-US" sz="600" b="1" dirty="0">
                        <a:solidFill>
                          <a:schemeClr val="bg1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033145"/>
                  </a:ext>
                </a:extLst>
              </a:tr>
              <a:tr h="36369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FA5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1762871"/>
                  </a:ext>
                </a:extLst>
              </a:tr>
              <a:tr h="36369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FA6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5941617"/>
                  </a:ext>
                </a:extLst>
              </a:tr>
              <a:tr h="36369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FA7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530105"/>
                  </a:ext>
                </a:extLst>
              </a:tr>
              <a:tr h="36369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FA8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4146888"/>
                  </a:ext>
                </a:extLst>
              </a:tr>
              <a:tr h="36369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FA9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320258"/>
                  </a:ext>
                </a:extLst>
              </a:tr>
              <a:tr h="36369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AC Panel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9728444"/>
                  </a:ext>
                </a:extLst>
              </a:tr>
            </a:tbl>
          </a:graphicData>
        </a:graphic>
      </p:graphicFrame>
      <p:graphicFrame>
        <p:nvGraphicFramePr>
          <p:cNvPr id="14" name="Table 9">
            <a:extLst>
              <a:ext uri="{FF2B5EF4-FFF2-40B4-BE49-F238E27FC236}">
                <a16:creationId xmlns:a16="http://schemas.microsoft.com/office/drawing/2014/main" id="{AFC43F06-DC7E-C9EE-2417-17C37D2757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6264593"/>
              </p:ext>
            </p:extLst>
          </p:nvPr>
        </p:nvGraphicFramePr>
        <p:xfrm>
          <a:off x="2612280" y="5487521"/>
          <a:ext cx="3839318" cy="3039566"/>
        </p:xfrm>
        <a:graphic>
          <a:graphicData uri="http://schemas.openxmlformats.org/drawingml/2006/table">
            <a:tbl>
              <a:tblPr firstRow="1" bandRow="1"/>
              <a:tblGrid>
                <a:gridCol w="348943">
                  <a:extLst>
                    <a:ext uri="{9D8B030D-6E8A-4147-A177-3AD203B41FA5}">
                      <a16:colId xmlns:a16="http://schemas.microsoft.com/office/drawing/2014/main" val="836165174"/>
                    </a:ext>
                  </a:extLst>
                </a:gridCol>
                <a:gridCol w="909737">
                  <a:extLst>
                    <a:ext uri="{9D8B030D-6E8A-4147-A177-3AD203B41FA5}">
                      <a16:colId xmlns:a16="http://schemas.microsoft.com/office/drawing/2014/main" val="3817693418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3603596578"/>
                    </a:ext>
                  </a:extLst>
                </a:gridCol>
                <a:gridCol w="421640">
                  <a:extLst>
                    <a:ext uri="{9D8B030D-6E8A-4147-A177-3AD203B41FA5}">
                      <a16:colId xmlns:a16="http://schemas.microsoft.com/office/drawing/2014/main" val="2412313956"/>
                    </a:ext>
                  </a:extLst>
                </a:gridCol>
                <a:gridCol w="477520">
                  <a:extLst>
                    <a:ext uri="{9D8B030D-6E8A-4147-A177-3AD203B41FA5}">
                      <a16:colId xmlns:a16="http://schemas.microsoft.com/office/drawing/2014/main" val="3037105544"/>
                    </a:ext>
                  </a:extLst>
                </a:gridCol>
                <a:gridCol w="386078">
                  <a:extLst>
                    <a:ext uri="{9D8B030D-6E8A-4147-A177-3AD203B41FA5}">
                      <a16:colId xmlns:a16="http://schemas.microsoft.com/office/drawing/2014/main" val="4047015432"/>
                    </a:ext>
                  </a:extLst>
                </a:gridCol>
              </a:tblGrid>
              <a:tr h="150739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# 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Parts No.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Model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Lot size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PIC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Status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6032174"/>
                  </a:ext>
                </a:extLst>
              </a:tr>
              <a:tr h="180480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" b="1" dirty="0">
                          <a:solidFill>
                            <a:srgbClr val="FFFF00"/>
                          </a:solidFill>
                        </a:rPr>
                        <a:t>Working</a:t>
                      </a:r>
                    </a:p>
                    <a:p>
                      <a:pPr algn="ctr"/>
                      <a:r>
                        <a:rPr lang="en-US" sz="400" b="1" dirty="0">
                          <a:solidFill>
                            <a:srgbClr val="FFFF00"/>
                          </a:solidFill>
                        </a:rPr>
                        <a:t>ST Over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848319"/>
                  </a:ext>
                </a:extLst>
              </a:tr>
              <a:tr h="180480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2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6173813"/>
                  </a:ext>
                </a:extLst>
              </a:tr>
              <a:tr h="180480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3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033145"/>
                  </a:ext>
                </a:extLst>
              </a:tr>
              <a:tr h="180480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4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2785449"/>
                  </a:ext>
                </a:extLst>
              </a:tr>
              <a:tr h="180480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5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6088021"/>
                  </a:ext>
                </a:extLst>
              </a:tr>
              <a:tr h="180480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6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4676176"/>
                  </a:ext>
                </a:extLst>
              </a:tr>
              <a:tr h="180480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7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5545624"/>
                  </a:ext>
                </a:extLst>
              </a:tr>
              <a:tr h="180480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8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765694"/>
                  </a:ext>
                </a:extLst>
              </a:tr>
              <a:tr h="180480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9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0940681"/>
                  </a:ext>
                </a:extLst>
              </a:tr>
              <a:tr h="180480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10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3891976"/>
                  </a:ext>
                </a:extLst>
              </a:tr>
              <a:tr h="180480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11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8380078"/>
                  </a:ext>
                </a:extLst>
              </a:tr>
              <a:tr h="180480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12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200045"/>
                  </a:ext>
                </a:extLst>
              </a:tr>
              <a:tr h="180480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13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7923136"/>
                  </a:ext>
                </a:extLst>
              </a:tr>
              <a:tr h="180480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14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006388"/>
                  </a:ext>
                </a:extLst>
              </a:tr>
              <a:tr h="180480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15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190415"/>
                  </a:ext>
                </a:extLst>
              </a:tr>
              <a:tr h="173394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16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370001"/>
                  </a:ext>
                </a:extLst>
              </a:tr>
            </a:tbl>
          </a:graphicData>
        </a:graphic>
      </p:graphicFrame>
      <p:graphicFrame>
        <p:nvGraphicFramePr>
          <p:cNvPr id="16" name="Table 9">
            <a:extLst>
              <a:ext uri="{FF2B5EF4-FFF2-40B4-BE49-F238E27FC236}">
                <a16:creationId xmlns:a16="http://schemas.microsoft.com/office/drawing/2014/main" id="{1B5E2974-2F14-BF31-F2EE-4596D9D9C415}"/>
              </a:ext>
            </a:extLst>
          </p:cNvPr>
          <p:cNvGraphicFramePr>
            <a:graphicFrameLocks noGrp="1"/>
          </p:cNvGraphicFramePr>
          <p:nvPr/>
        </p:nvGraphicFramePr>
        <p:xfrm>
          <a:off x="2252439" y="5487520"/>
          <a:ext cx="365760" cy="3031334"/>
        </p:xfrm>
        <a:graphic>
          <a:graphicData uri="http://schemas.openxmlformats.org/drawingml/2006/table">
            <a:tbl>
              <a:tblPr firstRow="1" bandRow="1"/>
              <a:tblGrid>
                <a:gridCol w="365760">
                  <a:extLst>
                    <a:ext uri="{9D8B030D-6E8A-4147-A177-3AD203B41FA5}">
                      <a16:colId xmlns:a16="http://schemas.microsoft.com/office/drawing/2014/main" val="836165174"/>
                    </a:ext>
                  </a:extLst>
                </a:gridCol>
              </a:tblGrid>
              <a:tr h="1532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Line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6032174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848319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600" b="1" dirty="0">
                          <a:solidFill>
                            <a:schemeClr val="bg1"/>
                          </a:solidFill>
                        </a:rPr>
                        <a:t>FA4</a:t>
                      </a:r>
                      <a:endParaRPr lang="en-US" sz="600" b="1" dirty="0">
                        <a:solidFill>
                          <a:schemeClr val="bg1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033145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FA5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1762871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FA6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5941617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FA7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530105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FA8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4146888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FA9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320258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AC Panel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9728444"/>
                  </a:ext>
                </a:extLst>
              </a:tr>
            </a:tbl>
          </a:graphicData>
        </a:graphic>
      </p:graphicFrame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C1B55E33-FCE8-8278-258C-7AF78C1FC890}"/>
              </a:ext>
            </a:extLst>
          </p:cNvPr>
          <p:cNvSpPr/>
          <p:nvPr/>
        </p:nvSpPr>
        <p:spPr>
          <a:xfrm>
            <a:off x="515517" y="5178727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Display status change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Working if delay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5B5F8458-4DAD-2CF0-A925-02619AEE93C3}"/>
              </a:ext>
            </a:extLst>
          </p:cNvPr>
          <p:cNvSpPr/>
          <p:nvPr/>
        </p:nvSpPr>
        <p:spPr>
          <a:xfrm>
            <a:off x="437832" y="2117776"/>
            <a:ext cx="1261872" cy="1261872"/>
          </a:xfrm>
          <a:prstGeom prst="ellipse">
            <a:avLst/>
          </a:prstGeom>
          <a:solidFill>
            <a:srgbClr val="FF0000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1A0ABAE-431F-EE4B-8200-260428AD48C6}"/>
              </a:ext>
            </a:extLst>
          </p:cNvPr>
          <p:cNvSpPr txBox="1"/>
          <p:nvPr/>
        </p:nvSpPr>
        <p:spPr>
          <a:xfrm>
            <a:off x="529195" y="2284060"/>
            <a:ext cx="1079143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8EFDEE"/>
                </a:solidFill>
              </a:rPr>
              <a:t>Start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Line FA9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Parts  </a:t>
            </a:r>
            <a:r>
              <a:rPr kumimoji="1" lang="de-DE" altLang="ja-JP" sz="500" dirty="0">
                <a:solidFill>
                  <a:schemeClr val="bg1"/>
                </a:solidFill>
              </a:rPr>
              <a:t>PH457380-0553</a:t>
            </a:r>
          </a:p>
          <a:p>
            <a:pPr algn="ctr"/>
            <a:r>
              <a:rPr kumimoji="1" lang="ja-JP" altLang="en-US" sz="500" dirty="0">
                <a:solidFill>
                  <a:schemeClr val="bg1"/>
                </a:solidFill>
              </a:rPr>
              <a:t>　</a:t>
            </a:r>
            <a:endParaRPr kumimoji="1" lang="en-US" altLang="ja-JP" sz="1200" dirty="0">
              <a:solidFill>
                <a:srgbClr val="8EFDEE"/>
              </a:solidFill>
            </a:endParaRPr>
          </a:p>
          <a:p>
            <a:pPr algn="ctr"/>
            <a:r>
              <a:rPr kumimoji="1" lang="en-US" altLang="ja-JP" sz="800" dirty="0">
                <a:solidFill>
                  <a:srgbClr val="8EFDEE"/>
                </a:solidFill>
              </a:rPr>
              <a:t>15:57:00 </a:t>
            </a:r>
            <a:r>
              <a:rPr kumimoji="1" lang="en-US" altLang="ja-JP" sz="800" dirty="0">
                <a:solidFill>
                  <a:srgbClr val="FFFFFF"/>
                </a:solidFill>
              </a:rPr>
              <a:t>/</a:t>
            </a:r>
            <a:r>
              <a:rPr kumimoji="1" lang="en-US" altLang="ja-JP" sz="800" dirty="0">
                <a:solidFill>
                  <a:srgbClr val="8EFDEE"/>
                </a:solidFill>
              </a:rPr>
              <a:t> </a:t>
            </a:r>
            <a:r>
              <a:rPr kumimoji="1" lang="en-US" altLang="ja-JP" sz="800" dirty="0">
                <a:solidFill>
                  <a:srgbClr val="FFFF00"/>
                </a:solidFill>
              </a:rPr>
              <a:t>01:00:01</a:t>
            </a:r>
            <a:endParaRPr kumimoji="1" lang="en-US" altLang="ja-JP" sz="1200" dirty="0">
              <a:solidFill>
                <a:srgbClr val="FFFF00"/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Mon Sep 19,22</a:t>
            </a: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2">
                    <a:lumMod val="90000"/>
                  </a:schemeClr>
                </a:solidFill>
              </a:rPr>
              <a:t>Worker001</a:t>
            </a:r>
            <a:endParaRPr kumimoji="1" lang="ja-JP" altLang="en-US" sz="12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9" name="object 6">
            <a:extLst>
              <a:ext uri="{FF2B5EF4-FFF2-40B4-BE49-F238E27FC236}">
                <a16:creationId xmlns:a16="http://schemas.microsoft.com/office/drawing/2014/main" id="{72C869E6-9C4A-625C-3475-2EA65DF8C21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154" y="2186517"/>
            <a:ext cx="95465" cy="95465"/>
          </a:xfrm>
          <a:prstGeom prst="rect">
            <a:avLst/>
          </a:prstGeom>
        </p:spPr>
      </p:pic>
      <p:pic>
        <p:nvPicPr>
          <p:cNvPr id="10" name="object 8">
            <a:extLst>
              <a:ext uri="{FF2B5EF4-FFF2-40B4-BE49-F238E27FC236}">
                <a16:creationId xmlns:a16="http://schemas.microsoft.com/office/drawing/2014/main" id="{D2F92A33-BA5F-0103-ACFD-114CDC824034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88170" y="2174393"/>
            <a:ext cx="60002" cy="123870"/>
          </a:xfrm>
          <a:prstGeom prst="rect">
            <a:avLst/>
          </a:prstGeom>
        </p:spPr>
      </p:pic>
      <p:pic>
        <p:nvPicPr>
          <p:cNvPr id="11" name="グラフィックス 10" descr="Wi-Fi">
            <a:extLst>
              <a:ext uri="{FF2B5EF4-FFF2-40B4-BE49-F238E27FC236}">
                <a16:creationId xmlns:a16="http://schemas.microsoft.com/office/drawing/2014/main" id="{DD7BD40B-BAC1-AB84-FE25-E7ADDEF6E0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7327" y="2130666"/>
            <a:ext cx="199549" cy="199549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3AE7180C-5917-26D2-6FF0-22067BF481FD}"/>
              </a:ext>
            </a:extLst>
          </p:cNvPr>
          <p:cNvSpPr/>
          <p:nvPr/>
        </p:nvSpPr>
        <p:spPr>
          <a:xfrm>
            <a:off x="838154" y="2873232"/>
            <a:ext cx="449053" cy="200150"/>
          </a:xfrm>
          <a:prstGeom prst="rect">
            <a:avLst/>
          </a:prstGeom>
          <a:solidFill>
            <a:srgbClr val="FFFF00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/>
              <a:t>Start</a:t>
            </a:r>
            <a:endParaRPr kumimoji="1" lang="ja-JP" altLang="en-US" sz="700" kern="0" dirty="0"/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1777EB43-1AEF-D16D-BAE2-2D81FCB75430}"/>
              </a:ext>
            </a:extLst>
          </p:cNvPr>
          <p:cNvSpPr/>
          <p:nvPr/>
        </p:nvSpPr>
        <p:spPr>
          <a:xfrm>
            <a:off x="437832" y="5909588"/>
            <a:ext cx="1261872" cy="1261872"/>
          </a:xfrm>
          <a:prstGeom prst="ellipse">
            <a:avLst/>
          </a:prstGeom>
          <a:solidFill>
            <a:srgbClr val="FF0000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C3D695D-CE50-AF9A-F560-8F57D3A82E31}"/>
              </a:ext>
            </a:extLst>
          </p:cNvPr>
          <p:cNvSpPr txBox="1"/>
          <p:nvPr/>
        </p:nvSpPr>
        <p:spPr>
          <a:xfrm>
            <a:off x="529196" y="6075872"/>
            <a:ext cx="1079143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8EFDEE"/>
                </a:solidFill>
              </a:rPr>
              <a:t>Working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Line FA9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Parts  </a:t>
            </a:r>
            <a:r>
              <a:rPr kumimoji="1" lang="de-DE" altLang="ja-JP" sz="500" dirty="0">
                <a:solidFill>
                  <a:schemeClr val="bg1"/>
                </a:solidFill>
              </a:rPr>
              <a:t>PH457380-0553</a:t>
            </a:r>
          </a:p>
          <a:p>
            <a:pPr algn="ctr"/>
            <a:r>
              <a:rPr kumimoji="1" lang="ja-JP" altLang="en-US" sz="500" dirty="0">
                <a:solidFill>
                  <a:schemeClr val="bg1"/>
                </a:solidFill>
              </a:rPr>
              <a:t>　</a:t>
            </a:r>
            <a:endParaRPr kumimoji="1" lang="en-US" altLang="ja-JP" sz="1200" dirty="0">
              <a:solidFill>
                <a:srgbClr val="8EFDEE"/>
              </a:solidFill>
            </a:endParaRPr>
          </a:p>
          <a:p>
            <a:pPr algn="ctr"/>
            <a:r>
              <a:rPr kumimoji="1" lang="en-US" altLang="ja-JP" sz="800" dirty="0">
                <a:solidFill>
                  <a:srgbClr val="8EFDEE"/>
                </a:solidFill>
              </a:rPr>
              <a:t>14:57:00 </a:t>
            </a:r>
            <a:r>
              <a:rPr kumimoji="1" lang="en-US" altLang="ja-JP" sz="800" dirty="0">
                <a:solidFill>
                  <a:srgbClr val="FFFFFF"/>
                </a:solidFill>
              </a:rPr>
              <a:t>/</a:t>
            </a:r>
            <a:r>
              <a:rPr kumimoji="1" lang="en-US" altLang="ja-JP" sz="800" dirty="0">
                <a:solidFill>
                  <a:srgbClr val="8EFDEE"/>
                </a:solidFill>
              </a:rPr>
              <a:t> </a:t>
            </a:r>
            <a:r>
              <a:rPr kumimoji="1" lang="en-US" altLang="ja-JP" sz="800" dirty="0">
                <a:solidFill>
                  <a:srgbClr val="FFFF00"/>
                </a:solidFill>
              </a:rPr>
              <a:t>00:01:01</a:t>
            </a:r>
            <a:endParaRPr kumimoji="1" lang="en-US" altLang="ja-JP" sz="1200" dirty="0">
              <a:solidFill>
                <a:srgbClr val="FFFF00"/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Mon Sep 19,22</a:t>
            </a: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2">
                    <a:lumMod val="90000"/>
                  </a:schemeClr>
                </a:solidFill>
              </a:rPr>
              <a:t>Worker001</a:t>
            </a:r>
            <a:endParaRPr kumimoji="1" lang="ja-JP" altLang="en-US" sz="12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20" name="object 6">
            <a:extLst>
              <a:ext uri="{FF2B5EF4-FFF2-40B4-BE49-F238E27FC236}">
                <a16:creationId xmlns:a16="http://schemas.microsoft.com/office/drawing/2014/main" id="{1F07996B-E28B-F285-E9F7-CC930A157D9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154" y="5978329"/>
            <a:ext cx="95465" cy="95465"/>
          </a:xfrm>
          <a:prstGeom prst="rect">
            <a:avLst/>
          </a:prstGeom>
        </p:spPr>
      </p:pic>
      <p:pic>
        <p:nvPicPr>
          <p:cNvPr id="21" name="object 8">
            <a:extLst>
              <a:ext uri="{FF2B5EF4-FFF2-40B4-BE49-F238E27FC236}">
                <a16:creationId xmlns:a16="http://schemas.microsoft.com/office/drawing/2014/main" id="{E476A07F-4688-DAEE-BD8A-E2374A77392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88170" y="5966205"/>
            <a:ext cx="60002" cy="123870"/>
          </a:xfrm>
          <a:prstGeom prst="rect">
            <a:avLst/>
          </a:prstGeom>
        </p:spPr>
      </p:pic>
      <p:pic>
        <p:nvPicPr>
          <p:cNvPr id="22" name="グラフィックス 21" descr="Wi-Fi">
            <a:extLst>
              <a:ext uri="{FF2B5EF4-FFF2-40B4-BE49-F238E27FC236}">
                <a16:creationId xmlns:a16="http://schemas.microsoft.com/office/drawing/2014/main" id="{7D9723C1-73D3-CEFA-DA65-9664A845C3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7327" y="5922478"/>
            <a:ext cx="199549" cy="199549"/>
          </a:xfrm>
          <a:prstGeom prst="rect">
            <a:avLst/>
          </a:prstGeom>
        </p:spPr>
      </p:pic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177AA415-1CC7-EE2B-B99F-3AB6F0D75F94}"/>
              </a:ext>
            </a:extLst>
          </p:cNvPr>
          <p:cNvSpPr/>
          <p:nvPr/>
        </p:nvSpPr>
        <p:spPr>
          <a:xfrm>
            <a:off x="838154" y="6665044"/>
            <a:ext cx="449053" cy="200150"/>
          </a:xfrm>
          <a:prstGeom prst="rect">
            <a:avLst/>
          </a:prstGeom>
          <a:solidFill>
            <a:srgbClr val="FFFF00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/>
              <a:t>Finish</a:t>
            </a:r>
            <a:endParaRPr kumimoji="1" lang="ja-JP" altLang="en-US" sz="700" kern="0" dirty="0"/>
          </a:p>
        </p:txBody>
      </p:sp>
      <p:graphicFrame>
        <p:nvGraphicFramePr>
          <p:cNvPr id="25" name="Table 12">
            <a:extLst>
              <a:ext uri="{FF2B5EF4-FFF2-40B4-BE49-F238E27FC236}">
                <a16:creationId xmlns:a16="http://schemas.microsoft.com/office/drawing/2014/main" id="{F5672139-CC12-AD1D-36F9-CD96B34909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3184728"/>
              </p:ext>
            </p:extLst>
          </p:nvPr>
        </p:nvGraphicFramePr>
        <p:xfrm>
          <a:off x="2252438" y="1483319"/>
          <a:ext cx="4199160" cy="395982"/>
        </p:xfrm>
        <a:graphic>
          <a:graphicData uri="http://schemas.openxmlformats.org/drawingml/2006/table">
            <a:tbl>
              <a:tblPr firstRow="1" bandRow="1"/>
              <a:tblGrid>
                <a:gridCol w="1399720">
                  <a:extLst>
                    <a:ext uri="{9D8B030D-6E8A-4147-A177-3AD203B41FA5}">
                      <a16:colId xmlns:a16="http://schemas.microsoft.com/office/drawing/2014/main" val="2000395454"/>
                    </a:ext>
                  </a:extLst>
                </a:gridCol>
                <a:gridCol w="1399720">
                  <a:extLst>
                    <a:ext uri="{9D8B030D-6E8A-4147-A177-3AD203B41FA5}">
                      <a16:colId xmlns:a16="http://schemas.microsoft.com/office/drawing/2014/main" val="3096396175"/>
                    </a:ext>
                  </a:extLst>
                </a:gridCol>
                <a:gridCol w="1399720">
                  <a:extLst>
                    <a:ext uri="{9D8B030D-6E8A-4147-A177-3AD203B41FA5}">
                      <a16:colId xmlns:a16="http://schemas.microsoft.com/office/drawing/2014/main" val="2491756050"/>
                    </a:ext>
                  </a:extLst>
                </a:gridCol>
              </a:tblGrid>
              <a:tr h="197991"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ja-JP" sz="800" b="1" dirty="0">
                          <a:solidFill>
                            <a:schemeClr val="bg1"/>
                          </a:solidFill>
                        </a:rPr>
                        <a:t>Kitting Status Display</a:t>
                      </a:r>
                      <a:endParaRPr lang="en-US" sz="7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600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600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7045829"/>
                  </a:ext>
                </a:extLst>
              </a:tr>
              <a:tr h="19799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Date</a:t>
                      </a:r>
                      <a:r>
                        <a:rPr lang="en-US" sz="6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:</a:t>
                      </a:r>
                      <a:r>
                        <a:rPr lang="en-US" sz="600" dirty="0">
                          <a:solidFill>
                            <a:srgbClr val="FFFF00"/>
                          </a:solidFill>
                        </a:rPr>
                        <a:t> 10-Apr-2024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altLang="ja-JP" sz="600" dirty="0"/>
                        <a:t>Time</a:t>
                      </a:r>
                      <a:r>
                        <a:rPr lang="en-US" sz="600" dirty="0"/>
                        <a:t> :     </a:t>
                      </a:r>
                      <a:r>
                        <a:rPr lang="en-US" sz="600" dirty="0">
                          <a:solidFill>
                            <a:srgbClr val="FFFF00"/>
                          </a:solidFill>
                        </a:rPr>
                        <a:t>8:00 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altLang="ja-JP" sz="600" dirty="0"/>
                        <a:t>Shift</a:t>
                      </a:r>
                      <a:r>
                        <a:rPr lang="en-US" sz="600" dirty="0"/>
                        <a:t> :   </a:t>
                      </a:r>
                      <a:r>
                        <a:rPr lang="en-US" sz="600" dirty="0">
                          <a:solidFill>
                            <a:srgbClr val="FFFF00"/>
                          </a:solidFill>
                        </a:rPr>
                        <a:t>Day</a:t>
                      </a:r>
                    </a:p>
                  </a:txBody>
                  <a:tcPr marL="63048" marR="63048" marT="31523" marB="31523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6369428"/>
                  </a:ext>
                </a:extLst>
              </a:tr>
            </a:tbl>
          </a:graphicData>
        </a:graphic>
      </p:graphicFrame>
      <p:graphicFrame>
        <p:nvGraphicFramePr>
          <p:cNvPr id="26" name="Table 12">
            <a:extLst>
              <a:ext uri="{FF2B5EF4-FFF2-40B4-BE49-F238E27FC236}">
                <a16:creationId xmlns:a16="http://schemas.microsoft.com/office/drawing/2014/main" id="{25415A03-5074-4D21-6608-A4E1A72A6D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452255"/>
              </p:ext>
            </p:extLst>
          </p:nvPr>
        </p:nvGraphicFramePr>
        <p:xfrm>
          <a:off x="2238151" y="5080200"/>
          <a:ext cx="4199160" cy="395982"/>
        </p:xfrm>
        <a:graphic>
          <a:graphicData uri="http://schemas.openxmlformats.org/drawingml/2006/table">
            <a:tbl>
              <a:tblPr firstRow="1" bandRow="1"/>
              <a:tblGrid>
                <a:gridCol w="1399720">
                  <a:extLst>
                    <a:ext uri="{9D8B030D-6E8A-4147-A177-3AD203B41FA5}">
                      <a16:colId xmlns:a16="http://schemas.microsoft.com/office/drawing/2014/main" val="2000395454"/>
                    </a:ext>
                  </a:extLst>
                </a:gridCol>
                <a:gridCol w="1399720">
                  <a:extLst>
                    <a:ext uri="{9D8B030D-6E8A-4147-A177-3AD203B41FA5}">
                      <a16:colId xmlns:a16="http://schemas.microsoft.com/office/drawing/2014/main" val="3096396175"/>
                    </a:ext>
                  </a:extLst>
                </a:gridCol>
                <a:gridCol w="1399720">
                  <a:extLst>
                    <a:ext uri="{9D8B030D-6E8A-4147-A177-3AD203B41FA5}">
                      <a16:colId xmlns:a16="http://schemas.microsoft.com/office/drawing/2014/main" val="2491756050"/>
                    </a:ext>
                  </a:extLst>
                </a:gridCol>
              </a:tblGrid>
              <a:tr h="197991"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ja-JP" sz="800" b="1" dirty="0">
                          <a:solidFill>
                            <a:schemeClr val="bg1"/>
                          </a:solidFill>
                        </a:rPr>
                        <a:t>Kitting Status Display</a:t>
                      </a:r>
                      <a:endParaRPr lang="en-US" sz="7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600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600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7045829"/>
                  </a:ext>
                </a:extLst>
              </a:tr>
              <a:tr h="19799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Date</a:t>
                      </a:r>
                      <a:r>
                        <a:rPr lang="en-US" sz="6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:</a:t>
                      </a:r>
                      <a:r>
                        <a:rPr lang="en-US" sz="600" dirty="0">
                          <a:solidFill>
                            <a:srgbClr val="FFFF00"/>
                          </a:solidFill>
                        </a:rPr>
                        <a:t> 10-Apr-2024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altLang="ja-JP" sz="600" dirty="0"/>
                        <a:t>Time</a:t>
                      </a:r>
                      <a:r>
                        <a:rPr lang="en-US" sz="600" dirty="0"/>
                        <a:t> :     </a:t>
                      </a:r>
                      <a:r>
                        <a:rPr lang="en-US" sz="600" dirty="0">
                          <a:solidFill>
                            <a:srgbClr val="FFFF00"/>
                          </a:solidFill>
                        </a:rPr>
                        <a:t>8:00 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altLang="ja-JP" sz="600" dirty="0"/>
                        <a:t>Shift</a:t>
                      </a:r>
                      <a:r>
                        <a:rPr lang="en-US" sz="600" dirty="0"/>
                        <a:t> :   </a:t>
                      </a:r>
                      <a:r>
                        <a:rPr lang="en-US" sz="600" dirty="0">
                          <a:solidFill>
                            <a:srgbClr val="FFFF00"/>
                          </a:solidFill>
                        </a:rPr>
                        <a:t>Day</a:t>
                      </a:r>
                    </a:p>
                  </a:txBody>
                  <a:tcPr marL="63048" marR="63048" marT="31523" marB="31523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6369428"/>
                  </a:ext>
                </a:extLst>
              </a:tr>
            </a:tbl>
          </a:graphicData>
        </a:graphic>
      </p:graphicFrame>
      <p:sp>
        <p:nvSpPr>
          <p:cNvPr id="35" name="二等辺三角形 34">
            <a:extLst>
              <a:ext uri="{FF2B5EF4-FFF2-40B4-BE49-F238E27FC236}">
                <a16:creationId xmlns:a16="http://schemas.microsoft.com/office/drawing/2014/main" id="{D09BD5F1-F8D5-01A3-65B8-307E114193D3}"/>
              </a:ext>
            </a:extLst>
          </p:cNvPr>
          <p:cNvSpPr/>
          <p:nvPr/>
        </p:nvSpPr>
        <p:spPr>
          <a:xfrm>
            <a:off x="6245305" y="841780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5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90547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5AB507-2DBB-5396-92EF-212B07724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13BDD6F-5DBA-6A20-5908-A039EB43F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74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57837E43-1E1E-58D0-E171-EAE57313365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A5600A-3733-7C6A-FE1D-0B4513F3618F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2755493-3067-3BCD-0BFD-A51A4C61538A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5-1. Kitting work instructions phese#2</a:t>
            </a:r>
          </a:p>
          <a:p>
            <a:r>
              <a:rPr kumimoji="1" lang="en-US" altLang="ja-JP" sz="1100" b="1" dirty="0"/>
              <a:t>5-1-2. Kitting display App</a:t>
            </a:r>
          </a:p>
        </p:txBody>
      </p:sp>
      <p:graphicFrame>
        <p:nvGraphicFramePr>
          <p:cNvPr id="2" name="Table 9">
            <a:extLst>
              <a:ext uri="{FF2B5EF4-FFF2-40B4-BE49-F238E27FC236}">
                <a16:creationId xmlns:a16="http://schemas.microsoft.com/office/drawing/2014/main" id="{EADE3735-3EC5-EFD1-21A0-2F8F0D2C15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7397193"/>
              </p:ext>
            </p:extLst>
          </p:nvPr>
        </p:nvGraphicFramePr>
        <p:xfrm>
          <a:off x="2612280" y="1880067"/>
          <a:ext cx="3839318" cy="3030086"/>
        </p:xfrm>
        <a:graphic>
          <a:graphicData uri="http://schemas.openxmlformats.org/drawingml/2006/table">
            <a:tbl>
              <a:tblPr firstRow="1" bandRow="1"/>
              <a:tblGrid>
                <a:gridCol w="348943">
                  <a:extLst>
                    <a:ext uri="{9D8B030D-6E8A-4147-A177-3AD203B41FA5}">
                      <a16:colId xmlns:a16="http://schemas.microsoft.com/office/drawing/2014/main" val="836165174"/>
                    </a:ext>
                  </a:extLst>
                </a:gridCol>
                <a:gridCol w="909737">
                  <a:extLst>
                    <a:ext uri="{9D8B030D-6E8A-4147-A177-3AD203B41FA5}">
                      <a16:colId xmlns:a16="http://schemas.microsoft.com/office/drawing/2014/main" val="3817693418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3603596578"/>
                    </a:ext>
                  </a:extLst>
                </a:gridCol>
                <a:gridCol w="421640">
                  <a:extLst>
                    <a:ext uri="{9D8B030D-6E8A-4147-A177-3AD203B41FA5}">
                      <a16:colId xmlns:a16="http://schemas.microsoft.com/office/drawing/2014/main" val="2412313956"/>
                    </a:ext>
                  </a:extLst>
                </a:gridCol>
                <a:gridCol w="477520">
                  <a:extLst>
                    <a:ext uri="{9D8B030D-6E8A-4147-A177-3AD203B41FA5}">
                      <a16:colId xmlns:a16="http://schemas.microsoft.com/office/drawing/2014/main" val="3037105544"/>
                    </a:ext>
                  </a:extLst>
                </a:gridCol>
                <a:gridCol w="386078">
                  <a:extLst>
                    <a:ext uri="{9D8B030D-6E8A-4147-A177-3AD203B41FA5}">
                      <a16:colId xmlns:a16="http://schemas.microsoft.com/office/drawing/2014/main" val="4047015432"/>
                    </a:ext>
                  </a:extLst>
                </a:gridCol>
              </a:tblGrid>
              <a:tr h="128752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# 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Parts No.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Model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Lot size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PIC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Status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6032174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" b="1" dirty="0">
                          <a:solidFill>
                            <a:srgbClr val="FFFF00"/>
                          </a:solidFill>
                        </a:rPr>
                        <a:t>Kitting</a:t>
                      </a:r>
                    </a:p>
                    <a:p>
                      <a:pPr algn="ctr"/>
                      <a:r>
                        <a:rPr lang="en-US" sz="300" b="1" dirty="0">
                          <a:solidFill>
                            <a:srgbClr val="FFFF00"/>
                          </a:solidFill>
                        </a:rPr>
                        <a:t>Completed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DB1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848319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U705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2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6173813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3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033145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4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2785449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5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6088021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6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4676176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7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5545624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8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765694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9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0940681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10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3891976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11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8380078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12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200045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13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7923136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14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006388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15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190415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16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370001"/>
                  </a:ext>
                </a:extLst>
              </a:tr>
            </a:tbl>
          </a:graphicData>
        </a:graphic>
      </p:graphicFrame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8DDC7CB-9233-F2BB-5B88-A7260E0911FB}"/>
              </a:ext>
            </a:extLst>
          </p:cNvPr>
          <p:cNvSpPr/>
          <p:nvPr/>
        </p:nvSpPr>
        <p:spPr>
          <a:xfrm>
            <a:off x="495189" y="1577220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Display status change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Kitting Completed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graphicFrame>
        <p:nvGraphicFramePr>
          <p:cNvPr id="12" name="Table 9">
            <a:extLst>
              <a:ext uri="{FF2B5EF4-FFF2-40B4-BE49-F238E27FC236}">
                <a16:creationId xmlns:a16="http://schemas.microsoft.com/office/drawing/2014/main" id="{604C952D-56D2-1DA6-71A7-13E584B479E3}"/>
              </a:ext>
            </a:extLst>
          </p:cNvPr>
          <p:cNvGraphicFramePr>
            <a:graphicFrameLocks noGrp="1"/>
          </p:cNvGraphicFramePr>
          <p:nvPr/>
        </p:nvGraphicFramePr>
        <p:xfrm>
          <a:off x="2252439" y="1880066"/>
          <a:ext cx="365760" cy="3031334"/>
        </p:xfrm>
        <a:graphic>
          <a:graphicData uri="http://schemas.openxmlformats.org/drawingml/2006/table">
            <a:tbl>
              <a:tblPr firstRow="1" bandRow="1"/>
              <a:tblGrid>
                <a:gridCol w="365760">
                  <a:extLst>
                    <a:ext uri="{9D8B030D-6E8A-4147-A177-3AD203B41FA5}">
                      <a16:colId xmlns:a16="http://schemas.microsoft.com/office/drawing/2014/main" val="836165174"/>
                    </a:ext>
                  </a:extLst>
                </a:gridCol>
              </a:tblGrid>
              <a:tr h="1532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Line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6032174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848319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600" b="1" dirty="0">
                          <a:solidFill>
                            <a:schemeClr val="bg1"/>
                          </a:solidFill>
                        </a:rPr>
                        <a:t>FA4</a:t>
                      </a:r>
                      <a:endParaRPr lang="en-US" sz="600" b="1" dirty="0">
                        <a:solidFill>
                          <a:schemeClr val="bg1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033145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FA5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1762871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FA6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5941617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FA7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530105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FA8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4146888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FA9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320258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AC Panel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9728444"/>
                  </a:ext>
                </a:extLst>
              </a:tr>
            </a:tbl>
          </a:graphicData>
        </a:graphic>
      </p:graphicFrame>
      <p:graphicFrame>
        <p:nvGraphicFramePr>
          <p:cNvPr id="14" name="Table 9">
            <a:extLst>
              <a:ext uri="{FF2B5EF4-FFF2-40B4-BE49-F238E27FC236}">
                <a16:creationId xmlns:a16="http://schemas.microsoft.com/office/drawing/2014/main" id="{BBFF9A75-1A05-A6FB-A58C-79B27ACBA7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6344418"/>
              </p:ext>
            </p:extLst>
          </p:nvPr>
        </p:nvGraphicFramePr>
        <p:xfrm>
          <a:off x="2612280" y="5487521"/>
          <a:ext cx="3839318" cy="3030086"/>
        </p:xfrm>
        <a:graphic>
          <a:graphicData uri="http://schemas.openxmlformats.org/drawingml/2006/table">
            <a:tbl>
              <a:tblPr firstRow="1" bandRow="1"/>
              <a:tblGrid>
                <a:gridCol w="348943">
                  <a:extLst>
                    <a:ext uri="{9D8B030D-6E8A-4147-A177-3AD203B41FA5}">
                      <a16:colId xmlns:a16="http://schemas.microsoft.com/office/drawing/2014/main" val="836165174"/>
                    </a:ext>
                  </a:extLst>
                </a:gridCol>
                <a:gridCol w="909737">
                  <a:extLst>
                    <a:ext uri="{9D8B030D-6E8A-4147-A177-3AD203B41FA5}">
                      <a16:colId xmlns:a16="http://schemas.microsoft.com/office/drawing/2014/main" val="3817693418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3603596578"/>
                    </a:ext>
                  </a:extLst>
                </a:gridCol>
                <a:gridCol w="421640">
                  <a:extLst>
                    <a:ext uri="{9D8B030D-6E8A-4147-A177-3AD203B41FA5}">
                      <a16:colId xmlns:a16="http://schemas.microsoft.com/office/drawing/2014/main" val="2412313956"/>
                    </a:ext>
                  </a:extLst>
                </a:gridCol>
                <a:gridCol w="477520">
                  <a:extLst>
                    <a:ext uri="{9D8B030D-6E8A-4147-A177-3AD203B41FA5}">
                      <a16:colId xmlns:a16="http://schemas.microsoft.com/office/drawing/2014/main" val="3037105544"/>
                    </a:ext>
                  </a:extLst>
                </a:gridCol>
                <a:gridCol w="386078">
                  <a:extLst>
                    <a:ext uri="{9D8B030D-6E8A-4147-A177-3AD203B41FA5}">
                      <a16:colId xmlns:a16="http://schemas.microsoft.com/office/drawing/2014/main" val="4047015432"/>
                    </a:ext>
                  </a:extLst>
                </a:gridCol>
              </a:tblGrid>
              <a:tr h="128752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# 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Parts No.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Model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Lot size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PIC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Status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6032174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U705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2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848319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PH457350-58307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U706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6173813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3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500" b="1" dirty="0">
                          <a:solidFill>
                            <a:srgbClr val="FFFF00"/>
                          </a:solidFill>
                        </a:rPr>
                        <a:t>Directed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033145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4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2785449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5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6088021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6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4676176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7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5545624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8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765694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9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0940681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10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3891976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11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8380078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12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200045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13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7923136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14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006388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15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190415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16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370001"/>
                  </a:ext>
                </a:extLst>
              </a:tr>
            </a:tbl>
          </a:graphicData>
        </a:graphic>
      </p:graphicFrame>
      <p:graphicFrame>
        <p:nvGraphicFramePr>
          <p:cNvPr id="16" name="Table 9">
            <a:extLst>
              <a:ext uri="{FF2B5EF4-FFF2-40B4-BE49-F238E27FC236}">
                <a16:creationId xmlns:a16="http://schemas.microsoft.com/office/drawing/2014/main" id="{9242F219-EB30-F941-5B84-03BB60D89490}"/>
              </a:ext>
            </a:extLst>
          </p:cNvPr>
          <p:cNvGraphicFramePr>
            <a:graphicFrameLocks noGrp="1"/>
          </p:cNvGraphicFramePr>
          <p:nvPr/>
        </p:nvGraphicFramePr>
        <p:xfrm>
          <a:off x="2252439" y="5487520"/>
          <a:ext cx="365760" cy="3031334"/>
        </p:xfrm>
        <a:graphic>
          <a:graphicData uri="http://schemas.openxmlformats.org/drawingml/2006/table">
            <a:tbl>
              <a:tblPr firstRow="1" bandRow="1"/>
              <a:tblGrid>
                <a:gridCol w="365760">
                  <a:extLst>
                    <a:ext uri="{9D8B030D-6E8A-4147-A177-3AD203B41FA5}">
                      <a16:colId xmlns:a16="http://schemas.microsoft.com/office/drawing/2014/main" val="836165174"/>
                    </a:ext>
                  </a:extLst>
                </a:gridCol>
              </a:tblGrid>
              <a:tr h="1532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Line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6032174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848319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600" b="1" dirty="0">
                          <a:solidFill>
                            <a:schemeClr val="bg1"/>
                          </a:solidFill>
                        </a:rPr>
                        <a:t>FA4</a:t>
                      </a:r>
                      <a:endParaRPr lang="en-US" sz="600" b="1" dirty="0">
                        <a:solidFill>
                          <a:schemeClr val="bg1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033145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FA5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1762871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FA6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5941617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FA7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530105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FA8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4146888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FA9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320258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AC Panel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9728444"/>
                  </a:ext>
                </a:extLst>
              </a:tr>
            </a:tbl>
          </a:graphicData>
        </a:graphic>
      </p:graphicFrame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5E25199D-7863-9051-C7F1-C02EC1EC6E59}"/>
              </a:ext>
            </a:extLst>
          </p:cNvPr>
          <p:cNvSpPr/>
          <p:nvPr/>
        </p:nvSpPr>
        <p:spPr>
          <a:xfrm>
            <a:off x="515517" y="5178727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Display status change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Work</a:t>
            </a:r>
            <a:r>
              <a:rPr kumimoji="1" lang="ja-JP" altLang="en-US" sz="800" dirty="0">
                <a:solidFill>
                  <a:schemeClr val="tx1"/>
                </a:solidFill>
              </a:rPr>
              <a:t> </a:t>
            </a:r>
            <a:r>
              <a:rPr kumimoji="1" lang="en-US" altLang="ja-JP" sz="800" dirty="0">
                <a:solidFill>
                  <a:schemeClr val="tx1"/>
                </a:solidFill>
              </a:rPr>
              <a:t>Completed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94B8E9E9-A0F0-FB20-953A-304312C2266E}"/>
              </a:ext>
            </a:extLst>
          </p:cNvPr>
          <p:cNvSpPr/>
          <p:nvPr/>
        </p:nvSpPr>
        <p:spPr>
          <a:xfrm>
            <a:off x="492022" y="2091760"/>
            <a:ext cx="1261872" cy="1261872"/>
          </a:xfrm>
          <a:prstGeom prst="ellipse">
            <a:avLst/>
          </a:prstGeom>
          <a:solidFill>
            <a:schemeClr val="tx1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30597038-ED50-810C-58F8-FE68C8C9AC3F}"/>
              </a:ext>
            </a:extLst>
          </p:cNvPr>
          <p:cNvSpPr txBox="1"/>
          <p:nvPr/>
        </p:nvSpPr>
        <p:spPr>
          <a:xfrm>
            <a:off x="583386" y="2258044"/>
            <a:ext cx="1079143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8EFDEE"/>
                </a:solidFill>
              </a:rPr>
              <a:t>Working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Line FA9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Parts  </a:t>
            </a:r>
            <a:r>
              <a:rPr kumimoji="1" lang="de-DE" altLang="ja-JP" sz="500" dirty="0">
                <a:solidFill>
                  <a:schemeClr val="bg1"/>
                </a:solidFill>
              </a:rPr>
              <a:t>PH457380-0553</a:t>
            </a:r>
          </a:p>
          <a:p>
            <a:pPr algn="ctr"/>
            <a:r>
              <a:rPr kumimoji="1" lang="ja-JP" altLang="en-US" sz="500" dirty="0">
                <a:solidFill>
                  <a:schemeClr val="bg1"/>
                </a:solidFill>
              </a:rPr>
              <a:t>　</a:t>
            </a:r>
            <a:endParaRPr kumimoji="1" lang="en-US" altLang="ja-JP" sz="1200" dirty="0">
              <a:solidFill>
                <a:srgbClr val="8EFDEE"/>
              </a:solidFill>
            </a:endParaRPr>
          </a:p>
          <a:p>
            <a:pPr algn="ctr"/>
            <a:r>
              <a:rPr kumimoji="1" lang="en-US" altLang="ja-JP" sz="800" dirty="0">
                <a:solidFill>
                  <a:srgbClr val="8EFDEE"/>
                </a:solidFill>
              </a:rPr>
              <a:t>14:57:00 </a:t>
            </a:r>
            <a:r>
              <a:rPr kumimoji="1" lang="en-US" altLang="ja-JP" sz="800" dirty="0">
                <a:solidFill>
                  <a:srgbClr val="FFFFFF"/>
                </a:solidFill>
              </a:rPr>
              <a:t>/</a:t>
            </a:r>
            <a:r>
              <a:rPr kumimoji="1" lang="en-US" altLang="ja-JP" sz="800" dirty="0">
                <a:solidFill>
                  <a:srgbClr val="8EFDEE"/>
                </a:solidFill>
              </a:rPr>
              <a:t> </a:t>
            </a:r>
            <a:r>
              <a:rPr kumimoji="1" lang="en-US" altLang="ja-JP" sz="800" dirty="0">
                <a:solidFill>
                  <a:srgbClr val="FF0000"/>
                </a:solidFill>
              </a:rPr>
              <a:t>00:01:01</a:t>
            </a:r>
            <a:endParaRPr kumimoji="1" lang="en-US" altLang="ja-JP" sz="1200" dirty="0">
              <a:solidFill>
                <a:srgbClr val="FF0000"/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Mon Sep 19,22</a:t>
            </a: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2">
                    <a:lumMod val="90000"/>
                  </a:schemeClr>
                </a:solidFill>
              </a:rPr>
              <a:t>Worker001</a:t>
            </a:r>
            <a:endParaRPr kumimoji="1" lang="ja-JP" altLang="en-US" sz="12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29" name="object 6">
            <a:extLst>
              <a:ext uri="{FF2B5EF4-FFF2-40B4-BE49-F238E27FC236}">
                <a16:creationId xmlns:a16="http://schemas.microsoft.com/office/drawing/2014/main" id="{C6B506EA-0F17-F90B-F68E-83701C851BD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2344" y="2160501"/>
            <a:ext cx="95465" cy="95465"/>
          </a:xfrm>
          <a:prstGeom prst="rect">
            <a:avLst/>
          </a:prstGeom>
        </p:spPr>
      </p:pic>
      <p:pic>
        <p:nvPicPr>
          <p:cNvPr id="30" name="object 8">
            <a:extLst>
              <a:ext uri="{FF2B5EF4-FFF2-40B4-BE49-F238E27FC236}">
                <a16:creationId xmlns:a16="http://schemas.microsoft.com/office/drawing/2014/main" id="{EF7EB807-088E-71E5-1ED2-29E4719F0F7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42360" y="2148377"/>
            <a:ext cx="60002" cy="123870"/>
          </a:xfrm>
          <a:prstGeom prst="rect">
            <a:avLst/>
          </a:prstGeom>
        </p:spPr>
      </p:pic>
      <p:pic>
        <p:nvPicPr>
          <p:cNvPr id="31" name="グラフィックス 30" descr="Wi-Fi">
            <a:extLst>
              <a:ext uri="{FF2B5EF4-FFF2-40B4-BE49-F238E27FC236}">
                <a16:creationId xmlns:a16="http://schemas.microsoft.com/office/drawing/2014/main" id="{35097562-3E8F-6247-4322-FE87AA3478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517" y="2104650"/>
            <a:ext cx="199549" cy="199549"/>
          </a:xfrm>
          <a:prstGeom prst="rect">
            <a:avLst/>
          </a:prstGeom>
        </p:spPr>
      </p:pic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3EF5DD72-99F1-E416-4484-23B258777396}"/>
              </a:ext>
            </a:extLst>
          </p:cNvPr>
          <p:cNvSpPr/>
          <p:nvPr/>
        </p:nvSpPr>
        <p:spPr>
          <a:xfrm>
            <a:off x="892344" y="2847216"/>
            <a:ext cx="449053" cy="200150"/>
          </a:xfrm>
          <a:prstGeom prst="rect">
            <a:avLst/>
          </a:prstGeom>
          <a:solidFill>
            <a:srgbClr val="FF0000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schemeClr val="bg1"/>
                </a:solidFill>
              </a:rPr>
              <a:t>Finish</a:t>
            </a:r>
            <a:endParaRPr kumimoji="1" lang="ja-JP" altLang="en-US" sz="700" kern="0" dirty="0">
              <a:solidFill>
                <a:schemeClr val="bg1"/>
              </a:solidFill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1C39A339-B27C-F439-682A-278FF7663981}"/>
              </a:ext>
            </a:extLst>
          </p:cNvPr>
          <p:cNvSpPr/>
          <p:nvPr/>
        </p:nvSpPr>
        <p:spPr>
          <a:xfrm>
            <a:off x="1264649" y="3419235"/>
            <a:ext cx="957580" cy="173977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Press “Finish”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66DC24E6-2B43-F538-7B4D-B6411B21970D}"/>
              </a:ext>
            </a:extLst>
          </p:cNvPr>
          <p:cNvSpPr/>
          <p:nvPr/>
        </p:nvSpPr>
        <p:spPr>
          <a:xfrm>
            <a:off x="488972" y="3648046"/>
            <a:ext cx="1261872" cy="1261872"/>
          </a:xfrm>
          <a:prstGeom prst="ellipse">
            <a:avLst/>
          </a:prstGeom>
          <a:solidFill>
            <a:schemeClr val="tx1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A165DE1-8DDF-F7A9-5FE2-27AC42A78676}"/>
              </a:ext>
            </a:extLst>
          </p:cNvPr>
          <p:cNvSpPr txBox="1"/>
          <p:nvPr/>
        </p:nvSpPr>
        <p:spPr>
          <a:xfrm>
            <a:off x="580336" y="3814330"/>
            <a:ext cx="1079143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8EFDEE"/>
                </a:solidFill>
              </a:rPr>
              <a:t>Finished?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Line FA9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Parts  </a:t>
            </a:r>
            <a:r>
              <a:rPr kumimoji="1" lang="de-DE" altLang="ja-JP" sz="500" dirty="0">
                <a:solidFill>
                  <a:schemeClr val="bg1"/>
                </a:solidFill>
              </a:rPr>
              <a:t>PH457380-0553</a:t>
            </a:r>
          </a:p>
          <a:p>
            <a:pPr algn="ctr"/>
            <a:r>
              <a:rPr kumimoji="1" lang="ja-JP" altLang="en-US" sz="500" dirty="0">
                <a:solidFill>
                  <a:schemeClr val="bg1"/>
                </a:solidFill>
              </a:rPr>
              <a:t>　</a:t>
            </a:r>
            <a:endParaRPr kumimoji="1" lang="en-US" altLang="ja-JP" sz="1200" dirty="0">
              <a:solidFill>
                <a:srgbClr val="8EFDEE"/>
              </a:solidFill>
            </a:endParaRPr>
          </a:p>
          <a:p>
            <a:pPr algn="ctr"/>
            <a:r>
              <a:rPr kumimoji="1" lang="en-US" altLang="ja-JP" sz="800" dirty="0">
                <a:solidFill>
                  <a:srgbClr val="8EFDEE"/>
                </a:solidFill>
              </a:rPr>
              <a:t>14:57:00 </a:t>
            </a:r>
            <a:r>
              <a:rPr kumimoji="1" lang="en-US" altLang="ja-JP" sz="800" dirty="0">
                <a:solidFill>
                  <a:srgbClr val="FFFFFF"/>
                </a:solidFill>
              </a:rPr>
              <a:t>/</a:t>
            </a:r>
            <a:r>
              <a:rPr kumimoji="1" lang="en-US" altLang="ja-JP" sz="800" dirty="0">
                <a:solidFill>
                  <a:srgbClr val="8EFDEE"/>
                </a:solidFill>
              </a:rPr>
              <a:t> </a:t>
            </a:r>
            <a:r>
              <a:rPr kumimoji="1" lang="en-US" altLang="ja-JP" sz="800" dirty="0">
                <a:solidFill>
                  <a:srgbClr val="FF0000"/>
                </a:solidFill>
              </a:rPr>
              <a:t>00:01:01</a:t>
            </a:r>
            <a:endParaRPr kumimoji="1" lang="en-US" altLang="ja-JP" sz="1200" dirty="0">
              <a:solidFill>
                <a:srgbClr val="FF0000"/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Mon Sep 19,22</a:t>
            </a: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2">
                    <a:lumMod val="90000"/>
                  </a:schemeClr>
                </a:solidFill>
              </a:rPr>
              <a:t>Worker001</a:t>
            </a:r>
            <a:endParaRPr kumimoji="1" lang="ja-JP" altLang="en-US" sz="12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9" name="object 6">
            <a:extLst>
              <a:ext uri="{FF2B5EF4-FFF2-40B4-BE49-F238E27FC236}">
                <a16:creationId xmlns:a16="http://schemas.microsoft.com/office/drawing/2014/main" id="{5BB7C690-100F-00E2-D9B7-A749D3C9F60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9294" y="3716787"/>
            <a:ext cx="95465" cy="95465"/>
          </a:xfrm>
          <a:prstGeom prst="rect">
            <a:avLst/>
          </a:prstGeom>
        </p:spPr>
      </p:pic>
      <p:pic>
        <p:nvPicPr>
          <p:cNvPr id="10" name="object 8">
            <a:extLst>
              <a:ext uri="{FF2B5EF4-FFF2-40B4-BE49-F238E27FC236}">
                <a16:creationId xmlns:a16="http://schemas.microsoft.com/office/drawing/2014/main" id="{8B92A6D2-1492-A6A3-3849-F129D7231FF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39310" y="3704663"/>
            <a:ext cx="60002" cy="123870"/>
          </a:xfrm>
          <a:prstGeom prst="rect">
            <a:avLst/>
          </a:prstGeom>
        </p:spPr>
      </p:pic>
      <p:pic>
        <p:nvPicPr>
          <p:cNvPr id="11" name="グラフィックス 10" descr="Wi-Fi">
            <a:extLst>
              <a:ext uri="{FF2B5EF4-FFF2-40B4-BE49-F238E27FC236}">
                <a16:creationId xmlns:a16="http://schemas.microsoft.com/office/drawing/2014/main" id="{B4DA020E-C6AE-EFF4-4BB9-A5EEA71AE5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8467" y="3660936"/>
            <a:ext cx="199549" cy="199549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6B64F311-BC17-A199-D0E7-E9AC31FB3E34}"/>
              </a:ext>
            </a:extLst>
          </p:cNvPr>
          <p:cNvSpPr/>
          <p:nvPr/>
        </p:nvSpPr>
        <p:spPr>
          <a:xfrm>
            <a:off x="670930" y="4391540"/>
            <a:ext cx="449053" cy="200150"/>
          </a:xfrm>
          <a:prstGeom prst="rect">
            <a:avLst/>
          </a:prstGeom>
          <a:solidFill>
            <a:srgbClr val="00B050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schemeClr val="bg1"/>
                </a:solidFill>
              </a:rPr>
              <a:t>YES</a:t>
            </a:r>
            <a:endParaRPr kumimoji="1" lang="ja-JP" altLang="en-US" sz="700" kern="0" dirty="0">
              <a:solidFill>
                <a:schemeClr val="bg1"/>
              </a:solidFill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C429070E-4329-4D5F-37E1-75D518E71A5D}"/>
              </a:ext>
            </a:extLst>
          </p:cNvPr>
          <p:cNvSpPr/>
          <p:nvPr/>
        </p:nvSpPr>
        <p:spPr>
          <a:xfrm>
            <a:off x="1138957" y="4391540"/>
            <a:ext cx="449053" cy="200150"/>
          </a:xfrm>
          <a:prstGeom prst="rect">
            <a:avLst/>
          </a:prstGeom>
          <a:solidFill>
            <a:srgbClr val="FF0000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schemeClr val="bg1"/>
                </a:solidFill>
              </a:rPr>
              <a:t>NO</a:t>
            </a:r>
            <a:endParaRPr kumimoji="1" lang="ja-JP" altLang="en-US" sz="700" kern="0" dirty="0">
              <a:solidFill>
                <a:schemeClr val="bg1"/>
              </a:solidFill>
            </a:endParaRPr>
          </a:p>
        </p:txBody>
      </p:sp>
      <p:sp>
        <p:nvSpPr>
          <p:cNvPr id="26" name="二等辺三角形 25">
            <a:extLst>
              <a:ext uri="{FF2B5EF4-FFF2-40B4-BE49-F238E27FC236}">
                <a16:creationId xmlns:a16="http://schemas.microsoft.com/office/drawing/2014/main" id="{FA151CFA-A85F-9CDF-9CA4-ED367302B711}"/>
              </a:ext>
            </a:extLst>
          </p:cNvPr>
          <p:cNvSpPr/>
          <p:nvPr/>
        </p:nvSpPr>
        <p:spPr>
          <a:xfrm flipV="1">
            <a:off x="918964" y="3430791"/>
            <a:ext cx="410455" cy="156973"/>
          </a:xfrm>
          <a:prstGeom prst="triangle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11E9E49C-BB2C-C139-E9ED-CC37CB4CC3B4}"/>
              </a:ext>
            </a:extLst>
          </p:cNvPr>
          <p:cNvSpPr/>
          <p:nvPr/>
        </p:nvSpPr>
        <p:spPr>
          <a:xfrm>
            <a:off x="1151725" y="4900075"/>
            <a:ext cx="957580" cy="173977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Press “YES”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E1554C33-4479-2D33-56B9-9DDE12D0CF99}"/>
              </a:ext>
            </a:extLst>
          </p:cNvPr>
          <p:cNvSpPr/>
          <p:nvPr/>
        </p:nvSpPr>
        <p:spPr>
          <a:xfrm>
            <a:off x="515516" y="5740971"/>
            <a:ext cx="1544931" cy="120237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en-US" altLang="ja-JP" sz="800" dirty="0">
                <a:solidFill>
                  <a:schemeClr val="tx1"/>
                </a:solidFill>
              </a:rPr>
              <a:t>If the screen exits from “Kitting Completed”, delete the schedule. Give work instructions regarding other work.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graphicFrame>
        <p:nvGraphicFramePr>
          <p:cNvPr id="37" name="Table 12">
            <a:extLst>
              <a:ext uri="{FF2B5EF4-FFF2-40B4-BE49-F238E27FC236}">
                <a16:creationId xmlns:a16="http://schemas.microsoft.com/office/drawing/2014/main" id="{35F2EC0D-2EEC-2085-D068-6AD55EA95D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0924538"/>
              </p:ext>
            </p:extLst>
          </p:nvPr>
        </p:nvGraphicFramePr>
        <p:xfrm>
          <a:off x="2252438" y="1483319"/>
          <a:ext cx="4199160" cy="395982"/>
        </p:xfrm>
        <a:graphic>
          <a:graphicData uri="http://schemas.openxmlformats.org/drawingml/2006/table">
            <a:tbl>
              <a:tblPr firstRow="1" bandRow="1"/>
              <a:tblGrid>
                <a:gridCol w="1399720">
                  <a:extLst>
                    <a:ext uri="{9D8B030D-6E8A-4147-A177-3AD203B41FA5}">
                      <a16:colId xmlns:a16="http://schemas.microsoft.com/office/drawing/2014/main" val="2000395454"/>
                    </a:ext>
                  </a:extLst>
                </a:gridCol>
                <a:gridCol w="1399720">
                  <a:extLst>
                    <a:ext uri="{9D8B030D-6E8A-4147-A177-3AD203B41FA5}">
                      <a16:colId xmlns:a16="http://schemas.microsoft.com/office/drawing/2014/main" val="3096396175"/>
                    </a:ext>
                  </a:extLst>
                </a:gridCol>
                <a:gridCol w="1399720">
                  <a:extLst>
                    <a:ext uri="{9D8B030D-6E8A-4147-A177-3AD203B41FA5}">
                      <a16:colId xmlns:a16="http://schemas.microsoft.com/office/drawing/2014/main" val="2491756050"/>
                    </a:ext>
                  </a:extLst>
                </a:gridCol>
              </a:tblGrid>
              <a:tr h="197991"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ja-JP" sz="800" b="1" dirty="0">
                          <a:solidFill>
                            <a:schemeClr val="bg1"/>
                          </a:solidFill>
                        </a:rPr>
                        <a:t>Kitting Status Display</a:t>
                      </a:r>
                      <a:endParaRPr lang="en-US" sz="7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600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600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7045829"/>
                  </a:ext>
                </a:extLst>
              </a:tr>
              <a:tr h="19799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Date</a:t>
                      </a:r>
                      <a:r>
                        <a:rPr lang="en-US" sz="6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:</a:t>
                      </a:r>
                      <a:r>
                        <a:rPr lang="en-US" sz="600" dirty="0">
                          <a:solidFill>
                            <a:srgbClr val="FFFF00"/>
                          </a:solidFill>
                        </a:rPr>
                        <a:t> 10-Apr-2024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altLang="ja-JP" sz="600" dirty="0"/>
                        <a:t>Time</a:t>
                      </a:r>
                      <a:r>
                        <a:rPr lang="en-US" sz="600" dirty="0"/>
                        <a:t> :     </a:t>
                      </a:r>
                      <a:r>
                        <a:rPr lang="en-US" sz="600" dirty="0">
                          <a:solidFill>
                            <a:srgbClr val="FFFF00"/>
                          </a:solidFill>
                        </a:rPr>
                        <a:t>8:00 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altLang="ja-JP" sz="600" dirty="0"/>
                        <a:t>Shift</a:t>
                      </a:r>
                      <a:r>
                        <a:rPr lang="en-US" sz="600" dirty="0"/>
                        <a:t> :   </a:t>
                      </a:r>
                      <a:r>
                        <a:rPr lang="en-US" sz="600" dirty="0">
                          <a:solidFill>
                            <a:srgbClr val="FFFF00"/>
                          </a:solidFill>
                        </a:rPr>
                        <a:t>Day</a:t>
                      </a:r>
                    </a:p>
                  </a:txBody>
                  <a:tcPr marL="63048" marR="63048" marT="31523" marB="31523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6369428"/>
                  </a:ext>
                </a:extLst>
              </a:tr>
            </a:tbl>
          </a:graphicData>
        </a:graphic>
      </p:graphicFrame>
      <p:graphicFrame>
        <p:nvGraphicFramePr>
          <p:cNvPr id="38" name="Table 12">
            <a:extLst>
              <a:ext uri="{FF2B5EF4-FFF2-40B4-BE49-F238E27FC236}">
                <a16:creationId xmlns:a16="http://schemas.microsoft.com/office/drawing/2014/main" id="{D3C9E605-9953-89A5-7E59-1482D44442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1830554"/>
              </p:ext>
            </p:extLst>
          </p:nvPr>
        </p:nvGraphicFramePr>
        <p:xfrm>
          <a:off x="2238151" y="5080200"/>
          <a:ext cx="4199160" cy="395982"/>
        </p:xfrm>
        <a:graphic>
          <a:graphicData uri="http://schemas.openxmlformats.org/drawingml/2006/table">
            <a:tbl>
              <a:tblPr firstRow="1" bandRow="1"/>
              <a:tblGrid>
                <a:gridCol w="1399720">
                  <a:extLst>
                    <a:ext uri="{9D8B030D-6E8A-4147-A177-3AD203B41FA5}">
                      <a16:colId xmlns:a16="http://schemas.microsoft.com/office/drawing/2014/main" val="2000395454"/>
                    </a:ext>
                  </a:extLst>
                </a:gridCol>
                <a:gridCol w="1399720">
                  <a:extLst>
                    <a:ext uri="{9D8B030D-6E8A-4147-A177-3AD203B41FA5}">
                      <a16:colId xmlns:a16="http://schemas.microsoft.com/office/drawing/2014/main" val="3096396175"/>
                    </a:ext>
                  </a:extLst>
                </a:gridCol>
                <a:gridCol w="1399720">
                  <a:extLst>
                    <a:ext uri="{9D8B030D-6E8A-4147-A177-3AD203B41FA5}">
                      <a16:colId xmlns:a16="http://schemas.microsoft.com/office/drawing/2014/main" val="2491756050"/>
                    </a:ext>
                  </a:extLst>
                </a:gridCol>
              </a:tblGrid>
              <a:tr h="197991"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ja-JP" sz="800" b="1" dirty="0">
                          <a:solidFill>
                            <a:schemeClr val="bg1"/>
                          </a:solidFill>
                        </a:rPr>
                        <a:t>Kitting Status Display</a:t>
                      </a:r>
                      <a:endParaRPr lang="en-US" sz="7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600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600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7045829"/>
                  </a:ext>
                </a:extLst>
              </a:tr>
              <a:tr h="19799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Date</a:t>
                      </a:r>
                      <a:r>
                        <a:rPr lang="en-US" sz="6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:</a:t>
                      </a:r>
                      <a:r>
                        <a:rPr lang="en-US" sz="600" dirty="0">
                          <a:solidFill>
                            <a:srgbClr val="FFFF00"/>
                          </a:solidFill>
                        </a:rPr>
                        <a:t> 10-Apr-2024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altLang="ja-JP" sz="600" dirty="0"/>
                        <a:t>Time</a:t>
                      </a:r>
                      <a:r>
                        <a:rPr lang="en-US" sz="600" dirty="0"/>
                        <a:t> :     </a:t>
                      </a:r>
                      <a:r>
                        <a:rPr lang="en-US" sz="600" dirty="0">
                          <a:solidFill>
                            <a:srgbClr val="FFFF00"/>
                          </a:solidFill>
                        </a:rPr>
                        <a:t>8:00 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altLang="ja-JP" sz="600" dirty="0"/>
                        <a:t>Shift</a:t>
                      </a:r>
                      <a:r>
                        <a:rPr lang="en-US" sz="600" dirty="0"/>
                        <a:t> :   </a:t>
                      </a:r>
                      <a:r>
                        <a:rPr lang="en-US" sz="600" dirty="0">
                          <a:solidFill>
                            <a:srgbClr val="FFFF00"/>
                          </a:solidFill>
                        </a:rPr>
                        <a:t>Day</a:t>
                      </a:r>
                    </a:p>
                  </a:txBody>
                  <a:tcPr marL="63048" marR="63048" marT="31523" marB="31523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6369428"/>
                  </a:ext>
                </a:extLst>
              </a:tr>
            </a:tbl>
          </a:graphicData>
        </a:graphic>
      </p:graphicFrame>
      <p:sp>
        <p:nvSpPr>
          <p:cNvPr id="39" name="二等辺三角形 38">
            <a:extLst>
              <a:ext uri="{FF2B5EF4-FFF2-40B4-BE49-F238E27FC236}">
                <a16:creationId xmlns:a16="http://schemas.microsoft.com/office/drawing/2014/main" id="{B6911468-CFFF-4162-32A0-D61E761394ED}"/>
              </a:ext>
            </a:extLst>
          </p:cNvPr>
          <p:cNvSpPr/>
          <p:nvPr/>
        </p:nvSpPr>
        <p:spPr>
          <a:xfrm>
            <a:off x="6245305" y="841780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5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22529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71F253-97B0-7929-81AA-40A40E88F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1C28A4C-572A-2324-D84A-1CD40B42C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75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2DCDFEB8-3F31-FD32-F7E3-1740C407B717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CB71978C-8916-19F3-9002-5C0CCE825772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F13B1A9-854A-9893-D153-833D4EA657ED}"/>
              </a:ext>
            </a:extLst>
          </p:cNvPr>
          <p:cNvSpPr txBox="1"/>
          <p:nvPr/>
        </p:nvSpPr>
        <p:spPr>
          <a:xfrm>
            <a:off x="406400" y="837577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5-2. Shopper work instructions for parts phase#1</a:t>
            </a:r>
          </a:p>
        </p:txBody>
      </p:sp>
      <p:sp>
        <p:nvSpPr>
          <p:cNvPr id="85" name="二等辺三角形 84">
            <a:extLst>
              <a:ext uri="{FF2B5EF4-FFF2-40B4-BE49-F238E27FC236}">
                <a16:creationId xmlns:a16="http://schemas.microsoft.com/office/drawing/2014/main" id="{8B3DDDFB-6D20-0E1F-E732-07D0FFB47616}"/>
              </a:ext>
            </a:extLst>
          </p:cNvPr>
          <p:cNvSpPr/>
          <p:nvPr/>
        </p:nvSpPr>
        <p:spPr>
          <a:xfrm>
            <a:off x="6245305" y="841780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6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5A6F538-37EF-5BA0-0564-9D04E127D9C0}"/>
              </a:ext>
            </a:extLst>
          </p:cNvPr>
          <p:cNvSpPr/>
          <p:nvPr/>
        </p:nvSpPr>
        <p:spPr>
          <a:xfrm>
            <a:off x="2861929" y="2061249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Start &amp; Wait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1DD20C2-B3EB-79A2-CDFF-C78F044E9E06}"/>
              </a:ext>
            </a:extLst>
          </p:cNvPr>
          <p:cNvSpPr/>
          <p:nvPr/>
        </p:nvSpPr>
        <p:spPr>
          <a:xfrm>
            <a:off x="4714983" y="4606466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Display status change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Working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A285252-B01D-B3AE-3459-AA6EA881F433}"/>
              </a:ext>
            </a:extLst>
          </p:cNvPr>
          <p:cNvSpPr/>
          <p:nvPr/>
        </p:nvSpPr>
        <p:spPr>
          <a:xfrm>
            <a:off x="2861929" y="4606466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Press Start button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Working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5550F10E-021C-18B7-F087-0AE874F10F3A}"/>
              </a:ext>
            </a:extLst>
          </p:cNvPr>
          <p:cNvCxnSpPr>
            <a:cxnSpLocks/>
            <a:stCxn id="25" idx="2"/>
            <a:endCxn id="6" idx="0"/>
          </p:cNvCxnSpPr>
          <p:nvPr/>
        </p:nvCxnSpPr>
        <p:spPr>
          <a:xfrm>
            <a:off x="3466449" y="4178590"/>
            <a:ext cx="0" cy="427876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7A1F4AD5-A60F-4AB0-CDDF-4062DA1AB33F}"/>
              </a:ext>
            </a:extLst>
          </p:cNvPr>
          <p:cNvCxnSpPr>
            <a:cxnSpLocks/>
            <a:stCxn id="6" idx="3"/>
            <a:endCxn id="5" idx="1"/>
          </p:cNvCxnSpPr>
          <p:nvPr/>
        </p:nvCxnSpPr>
        <p:spPr>
          <a:xfrm>
            <a:off x="4070969" y="4821911"/>
            <a:ext cx="644014" cy="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9B0C7FE1-D3E9-B8F5-4C14-BB07C7976999}"/>
              </a:ext>
            </a:extLst>
          </p:cNvPr>
          <p:cNvSpPr/>
          <p:nvPr/>
        </p:nvSpPr>
        <p:spPr>
          <a:xfrm>
            <a:off x="2860006" y="5306799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Sending trigger to Kitting ST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59376B5-2086-658B-3538-6501110265D5}"/>
              </a:ext>
            </a:extLst>
          </p:cNvPr>
          <p:cNvSpPr/>
          <p:nvPr/>
        </p:nvSpPr>
        <p:spPr>
          <a:xfrm>
            <a:off x="2860006" y="6129957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Press End button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Shopper Completed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B360DCA4-1171-6639-45A3-D0A4AB5F9528}"/>
              </a:ext>
            </a:extLst>
          </p:cNvPr>
          <p:cNvCxnSpPr>
            <a:cxnSpLocks/>
            <a:stCxn id="6" idx="2"/>
            <a:endCxn id="9" idx="0"/>
          </p:cNvCxnSpPr>
          <p:nvPr/>
        </p:nvCxnSpPr>
        <p:spPr>
          <a:xfrm flipH="1">
            <a:off x="3464526" y="5037355"/>
            <a:ext cx="1923" cy="269444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D9C8BAD3-69B6-479E-2EFE-7D0E0067935D}"/>
              </a:ext>
            </a:extLst>
          </p:cNvPr>
          <p:cNvCxnSpPr>
            <a:cxnSpLocks/>
            <a:stCxn id="9" idx="2"/>
            <a:endCxn id="10" idx="0"/>
          </p:cNvCxnSpPr>
          <p:nvPr/>
        </p:nvCxnSpPr>
        <p:spPr>
          <a:xfrm>
            <a:off x="3464526" y="5737688"/>
            <a:ext cx="0" cy="392269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楕円 12">
            <a:extLst>
              <a:ext uri="{FF2B5EF4-FFF2-40B4-BE49-F238E27FC236}">
                <a16:creationId xmlns:a16="http://schemas.microsoft.com/office/drawing/2014/main" id="{FC0B88B0-31B6-8036-5F65-211B7FE57C93}"/>
              </a:ext>
            </a:extLst>
          </p:cNvPr>
          <p:cNvSpPr/>
          <p:nvPr/>
        </p:nvSpPr>
        <p:spPr>
          <a:xfrm>
            <a:off x="3115930" y="8635158"/>
            <a:ext cx="701037" cy="293273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Finish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F636D8D3-CA57-1376-3FE9-2518EBDC3A49}"/>
              </a:ext>
            </a:extLst>
          </p:cNvPr>
          <p:cNvCxnSpPr>
            <a:cxnSpLocks/>
            <a:stCxn id="10" idx="2"/>
            <a:endCxn id="38" idx="0"/>
          </p:cNvCxnSpPr>
          <p:nvPr/>
        </p:nvCxnSpPr>
        <p:spPr>
          <a:xfrm>
            <a:off x="3464526" y="6560846"/>
            <a:ext cx="2539" cy="265269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168F3B07-7B08-005C-CA7D-35737CEB5D0A}"/>
              </a:ext>
            </a:extLst>
          </p:cNvPr>
          <p:cNvSpPr/>
          <p:nvPr/>
        </p:nvSpPr>
        <p:spPr>
          <a:xfrm>
            <a:off x="2687316" y="4463682"/>
            <a:ext cx="1589397" cy="220006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4795C40C-994A-15F8-22D6-EE9DD361A830}"/>
              </a:ext>
            </a:extLst>
          </p:cNvPr>
          <p:cNvSpPr/>
          <p:nvPr/>
        </p:nvSpPr>
        <p:spPr>
          <a:xfrm>
            <a:off x="4483387" y="3455129"/>
            <a:ext cx="1589397" cy="414746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E05A11BB-441F-1E4D-FCE6-1A2260F3FE5E}"/>
              </a:ext>
            </a:extLst>
          </p:cNvPr>
          <p:cNvSpPr/>
          <p:nvPr/>
        </p:nvSpPr>
        <p:spPr>
          <a:xfrm>
            <a:off x="2533016" y="4361811"/>
            <a:ext cx="1159190" cy="121307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Shopper smart watch App</a:t>
            </a:r>
            <a:endParaRPr kumimoji="1" lang="ja-JP" altLang="en-US" sz="5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19" name="フローチャート: 判断 18">
            <a:extLst>
              <a:ext uri="{FF2B5EF4-FFF2-40B4-BE49-F238E27FC236}">
                <a16:creationId xmlns:a16="http://schemas.microsoft.com/office/drawing/2014/main" id="{E91E9820-26F6-EC30-4F02-AC9E47CD0D92}"/>
              </a:ext>
            </a:extLst>
          </p:cNvPr>
          <p:cNvSpPr/>
          <p:nvPr/>
        </p:nvSpPr>
        <p:spPr>
          <a:xfrm>
            <a:off x="2860006" y="7602591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Is today's schedule complete?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Yes / No</a:t>
            </a:r>
            <a:endParaRPr kumimoji="1" lang="ja-JP" altLang="en-US" sz="500" dirty="0">
              <a:solidFill>
                <a:schemeClr val="tx1"/>
              </a:solidFill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F4E92B42-9D42-FCD6-F9F8-DC2E28180DCF}"/>
              </a:ext>
            </a:extLst>
          </p:cNvPr>
          <p:cNvSpPr/>
          <p:nvPr/>
        </p:nvSpPr>
        <p:spPr>
          <a:xfrm>
            <a:off x="3460225" y="8260944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7C894A37-F814-88B0-F495-91960344098B}"/>
              </a:ext>
            </a:extLst>
          </p:cNvPr>
          <p:cNvSpPr/>
          <p:nvPr/>
        </p:nvSpPr>
        <p:spPr>
          <a:xfrm>
            <a:off x="2626679" y="7602591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No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8B011BD1-8533-71F9-253E-735D71407D46}"/>
              </a:ext>
            </a:extLst>
          </p:cNvPr>
          <p:cNvCxnSpPr>
            <a:cxnSpLocks/>
            <a:stCxn id="19" idx="2"/>
            <a:endCxn id="13" idx="0"/>
          </p:cNvCxnSpPr>
          <p:nvPr/>
        </p:nvCxnSpPr>
        <p:spPr>
          <a:xfrm>
            <a:off x="3464526" y="8247528"/>
            <a:ext cx="1923" cy="38763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コネクタ: カギ線 22">
            <a:extLst>
              <a:ext uri="{FF2B5EF4-FFF2-40B4-BE49-F238E27FC236}">
                <a16:creationId xmlns:a16="http://schemas.microsoft.com/office/drawing/2014/main" id="{68C92B1C-137B-9982-17AE-7B95F92B9C7E}"/>
              </a:ext>
            </a:extLst>
          </p:cNvPr>
          <p:cNvCxnSpPr>
            <a:cxnSpLocks/>
            <a:stCxn id="19" idx="1"/>
            <a:endCxn id="2" idx="1"/>
          </p:cNvCxnSpPr>
          <p:nvPr/>
        </p:nvCxnSpPr>
        <p:spPr>
          <a:xfrm rot="10800000" flipH="1">
            <a:off x="2860005" y="2276694"/>
            <a:ext cx="1923" cy="5648366"/>
          </a:xfrm>
          <a:prstGeom prst="bentConnector3">
            <a:avLst>
              <a:gd name="adj1" fmla="val -120858034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AE417924-AC49-1EBF-5DC5-321FF3CBC27C}"/>
              </a:ext>
            </a:extLst>
          </p:cNvPr>
          <p:cNvSpPr/>
          <p:nvPr/>
        </p:nvSpPr>
        <p:spPr>
          <a:xfrm>
            <a:off x="474794" y="8569958"/>
            <a:ext cx="2586852" cy="4984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600" dirty="0">
                <a:solidFill>
                  <a:schemeClr val="tx1"/>
                </a:solidFill>
              </a:rPr>
              <a:t>*1 After issuing a schedule instruction, the corresponding ID will be excluded from recalculation targets. Changes are not allowed.</a:t>
            </a: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C51F1B12-9E23-CA22-27D2-B18BA43E416B}"/>
              </a:ext>
            </a:extLst>
          </p:cNvPr>
          <p:cNvSpPr/>
          <p:nvPr/>
        </p:nvSpPr>
        <p:spPr>
          <a:xfrm>
            <a:off x="2861929" y="3749591"/>
            <a:ext cx="1209040" cy="42899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rgbClr val="FF0000"/>
                </a:solidFill>
              </a:rPr>
              <a:t>Work instructions from each LINE</a:t>
            </a:r>
            <a:endParaRPr kumimoji="1" lang="ja-JP" altLang="en-US" sz="800" dirty="0">
              <a:solidFill>
                <a:srgbClr val="FF0000"/>
              </a:solidFill>
            </a:endParaRPr>
          </a:p>
        </p:txBody>
      </p: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7314ACFB-A1B7-7B52-BA9E-02A6CB2282CE}"/>
              </a:ext>
            </a:extLst>
          </p:cNvPr>
          <p:cNvCxnSpPr>
            <a:cxnSpLocks/>
            <a:stCxn id="2" idx="2"/>
            <a:endCxn id="31" idx="0"/>
          </p:cNvCxnSpPr>
          <p:nvPr/>
        </p:nvCxnSpPr>
        <p:spPr>
          <a:xfrm flipH="1">
            <a:off x="3465389" y="2492138"/>
            <a:ext cx="1060" cy="541472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1F9DC81A-233B-88DB-0CAF-FCCA15579162}"/>
              </a:ext>
            </a:extLst>
          </p:cNvPr>
          <p:cNvSpPr/>
          <p:nvPr/>
        </p:nvSpPr>
        <p:spPr>
          <a:xfrm>
            <a:off x="4692695" y="3743507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Display status change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Directed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0194C7B5-5BF4-D2A8-85E4-74C974307BB2}"/>
              </a:ext>
            </a:extLst>
          </p:cNvPr>
          <p:cNvCxnSpPr>
            <a:cxnSpLocks/>
            <a:stCxn id="25" idx="3"/>
            <a:endCxn id="27" idx="1"/>
          </p:cNvCxnSpPr>
          <p:nvPr/>
        </p:nvCxnSpPr>
        <p:spPr>
          <a:xfrm flipV="1">
            <a:off x="4070969" y="3958952"/>
            <a:ext cx="621726" cy="5139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B34274A-B9CC-4BDD-BF6F-8310EE8A2984}"/>
              </a:ext>
            </a:extLst>
          </p:cNvPr>
          <p:cNvSpPr/>
          <p:nvPr/>
        </p:nvSpPr>
        <p:spPr>
          <a:xfrm>
            <a:off x="4381832" y="3415109"/>
            <a:ext cx="1159190" cy="121307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Shopper display App</a:t>
            </a:r>
            <a:endParaRPr kumimoji="1" lang="ja-JP" altLang="en-US" sz="5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7D0B16B5-EF37-C06B-B498-20733ED17C99}"/>
              </a:ext>
            </a:extLst>
          </p:cNvPr>
          <p:cNvSpPr/>
          <p:nvPr/>
        </p:nvSpPr>
        <p:spPr>
          <a:xfrm>
            <a:off x="650697" y="3033611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Production Line parts sensor OFF by KAU</a:t>
            </a: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B7D38489-70B5-1834-BBA2-726B05F698CC}"/>
              </a:ext>
            </a:extLst>
          </p:cNvPr>
          <p:cNvSpPr/>
          <p:nvPr/>
        </p:nvSpPr>
        <p:spPr>
          <a:xfrm>
            <a:off x="2860869" y="3033610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Linkage parts sensor data from KAU DB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D14AC736-6948-774C-A46B-6A9B3DDBF518}"/>
              </a:ext>
            </a:extLst>
          </p:cNvPr>
          <p:cNvCxnSpPr>
            <a:cxnSpLocks/>
            <a:stCxn id="30" idx="3"/>
            <a:endCxn id="31" idx="1"/>
          </p:cNvCxnSpPr>
          <p:nvPr/>
        </p:nvCxnSpPr>
        <p:spPr>
          <a:xfrm flipV="1">
            <a:off x="1859737" y="3249055"/>
            <a:ext cx="1001132" cy="1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CE7B3E2D-056E-9671-25B2-7595CC432660}"/>
              </a:ext>
            </a:extLst>
          </p:cNvPr>
          <p:cNvCxnSpPr>
            <a:cxnSpLocks/>
            <a:stCxn id="31" idx="2"/>
            <a:endCxn id="25" idx="0"/>
          </p:cNvCxnSpPr>
          <p:nvPr/>
        </p:nvCxnSpPr>
        <p:spPr>
          <a:xfrm>
            <a:off x="3465389" y="3464499"/>
            <a:ext cx="1060" cy="285092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7BD058E0-E7D1-5827-B149-24566410A0D5}"/>
              </a:ext>
            </a:extLst>
          </p:cNvPr>
          <p:cNvSpPr/>
          <p:nvPr/>
        </p:nvSpPr>
        <p:spPr>
          <a:xfrm>
            <a:off x="3539931" y="2878753"/>
            <a:ext cx="985555" cy="189762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Parts sensor linkage data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Registration App</a:t>
            </a:r>
            <a:endParaRPr kumimoji="1" lang="ja-JP" altLang="en-US" sz="5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1895DCEE-5C5A-8E21-FA46-441696AC5917}"/>
              </a:ext>
            </a:extLst>
          </p:cNvPr>
          <p:cNvSpPr/>
          <p:nvPr/>
        </p:nvSpPr>
        <p:spPr>
          <a:xfrm>
            <a:off x="4714983" y="6134341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Display status change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Shopper Completed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B95F0B6B-9C7B-1FA3-3C4B-E98548BE1BB4}"/>
              </a:ext>
            </a:extLst>
          </p:cNvPr>
          <p:cNvCxnSpPr>
            <a:cxnSpLocks/>
            <a:endCxn id="35" idx="1"/>
          </p:cNvCxnSpPr>
          <p:nvPr/>
        </p:nvCxnSpPr>
        <p:spPr>
          <a:xfrm>
            <a:off x="4070969" y="6349786"/>
            <a:ext cx="644014" cy="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9AA0E545-E4F8-9441-0A02-D7F001820E3E}"/>
              </a:ext>
            </a:extLst>
          </p:cNvPr>
          <p:cNvSpPr/>
          <p:nvPr/>
        </p:nvSpPr>
        <p:spPr>
          <a:xfrm>
            <a:off x="4704180" y="6826115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Display status change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Work</a:t>
            </a:r>
            <a:r>
              <a:rPr kumimoji="1" lang="ja-JP" altLang="en-US" sz="800" dirty="0">
                <a:solidFill>
                  <a:schemeClr val="tx1"/>
                </a:solidFill>
              </a:rPr>
              <a:t> </a:t>
            </a:r>
            <a:r>
              <a:rPr kumimoji="1" lang="en-US" altLang="ja-JP" sz="800" dirty="0">
                <a:solidFill>
                  <a:schemeClr val="tx1"/>
                </a:solidFill>
              </a:rPr>
              <a:t>Completed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5A55265B-CE5D-2F13-7123-E31B194831FD}"/>
              </a:ext>
            </a:extLst>
          </p:cNvPr>
          <p:cNvSpPr/>
          <p:nvPr/>
        </p:nvSpPr>
        <p:spPr>
          <a:xfrm>
            <a:off x="2867008" y="6826115"/>
            <a:ext cx="1200114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Linkage parts sensor data from KAU CSV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5E0D0AC2-E41B-E8E2-8633-F61F70A73AD2}"/>
              </a:ext>
            </a:extLst>
          </p:cNvPr>
          <p:cNvCxnSpPr>
            <a:cxnSpLocks/>
            <a:stCxn id="38" idx="3"/>
            <a:endCxn id="37" idx="1"/>
          </p:cNvCxnSpPr>
          <p:nvPr/>
        </p:nvCxnSpPr>
        <p:spPr>
          <a:xfrm>
            <a:off x="4067122" y="7041560"/>
            <a:ext cx="637058" cy="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039F37F6-FF9B-016D-FE99-ED45E156428A}"/>
              </a:ext>
            </a:extLst>
          </p:cNvPr>
          <p:cNvSpPr/>
          <p:nvPr/>
        </p:nvSpPr>
        <p:spPr>
          <a:xfrm>
            <a:off x="598639" y="6895333"/>
            <a:ext cx="1209040" cy="29049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Production Line parts sensor ON by KAU</a:t>
            </a:r>
          </a:p>
        </p:txBody>
      </p:sp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35CCFFC9-449E-771E-963D-EEE66AB0764B}"/>
              </a:ext>
            </a:extLst>
          </p:cNvPr>
          <p:cNvCxnSpPr>
            <a:cxnSpLocks/>
            <a:stCxn id="41" idx="3"/>
            <a:endCxn id="38" idx="1"/>
          </p:cNvCxnSpPr>
          <p:nvPr/>
        </p:nvCxnSpPr>
        <p:spPr>
          <a:xfrm>
            <a:off x="1807679" y="7040580"/>
            <a:ext cx="1059329" cy="98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96B2C257-2B5A-4755-1E77-96CBF6DDE863}"/>
              </a:ext>
            </a:extLst>
          </p:cNvPr>
          <p:cNvSpPr/>
          <p:nvPr/>
        </p:nvSpPr>
        <p:spPr>
          <a:xfrm>
            <a:off x="3659005" y="7236062"/>
            <a:ext cx="985555" cy="189762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Parts sensor linkage data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Registration App</a:t>
            </a:r>
            <a:endParaRPr kumimoji="1" lang="ja-JP" altLang="en-US" sz="5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cxnSp>
        <p:nvCxnSpPr>
          <p:cNvPr id="84" name="直線矢印コネクタ 83">
            <a:extLst>
              <a:ext uri="{FF2B5EF4-FFF2-40B4-BE49-F238E27FC236}">
                <a16:creationId xmlns:a16="http://schemas.microsoft.com/office/drawing/2014/main" id="{506AD3C1-6568-F1F3-58E6-9BF3D99CA3F4}"/>
              </a:ext>
            </a:extLst>
          </p:cNvPr>
          <p:cNvCxnSpPr>
            <a:cxnSpLocks/>
            <a:stCxn id="38" idx="2"/>
            <a:endCxn id="19" idx="0"/>
          </p:cNvCxnSpPr>
          <p:nvPr/>
        </p:nvCxnSpPr>
        <p:spPr>
          <a:xfrm flipH="1">
            <a:off x="3464526" y="7257004"/>
            <a:ext cx="2539" cy="345587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006480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F8F4B4-19CE-6C50-1A42-25A6EBAAE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AC3C7E7-B266-122E-2D80-56F9CADF2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76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8AC8C686-BB63-7CD4-363A-A17E1CA3FC50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645D9746-F46A-6E78-9F1F-CB9DB6C774FD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A640C0B-6AAD-254E-87E4-05FA6BD7EB0D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5-2. Shopper work instructions for parts phase#1</a:t>
            </a:r>
          </a:p>
          <a:p>
            <a:r>
              <a:rPr kumimoji="1" lang="en-US" altLang="ja-JP" sz="1100" b="1" dirty="0"/>
              <a:t>5-2-1. Smart watch operation flow</a:t>
            </a:r>
          </a:p>
        </p:txBody>
      </p:sp>
      <p:sp>
        <p:nvSpPr>
          <p:cNvPr id="55" name="楕円 54">
            <a:extLst>
              <a:ext uri="{FF2B5EF4-FFF2-40B4-BE49-F238E27FC236}">
                <a16:creationId xmlns:a16="http://schemas.microsoft.com/office/drawing/2014/main" id="{6E517DDA-CB93-CC9A-B908-E5C77953E248}"/>
              </a:ext>
            </a:extLst>
          </p:cNvPr>
          <p:cNvSpPr/>
          <p:nvPr/>
        </p:nvSpPr>
        <p:spPr>
          <a:xfrm>
            <a:off x="3783585" y="1393842"/>
            <a:ext cx="1261872" cy="1261872"/>
          </a:xfrm>
          <a:prstGeom prst="ellipse">
            <a:avLst/>
          </a:prstGeom>
          <a:solidFill>
            <a:schemeClr val="tx1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6B060995-61EF-C18E-6B79-53034DFF4F34}"/>
              </a:ext>
            </a:extLst>
          </p:cNvPr>
          <p:cNvSpPr txBox="1"/>
          <p:nvPr/>
        </p:nvSpPr>
        <p:spPr>
          <a:xfrm>
            <a:off x="4024029" y="1560126"/>
            <a:ext cx="78098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8EFDEE"/>
                </a:solidFill>
              </a:rPr>
              <a:t>Smart</a:t>
            </a:r>
          </a:p>
          <a:p>
            <a:pPr algn="ctr"/>
            <a:r>
              <a:rPr kumimoji="1" lang="en-US" altLang="ja-JP" sz="1200" dirty="0">
                <a:solidFill>
                  <a:srgbClr val="8EFDEE"/>
                </a:solidFill>
              </a:rPr>
              <a:t>Watch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Alex / Group A</a:t>
            </a:r>
          </a:p>
          <a:p>
            <a:pPr algn="ctr"/>
            <a:r>
              <a:rPr kumimoji="1" lang="ja-JP" altLang="en-US" sz="500" dirty="0">
                <a:solidFill>
                  <a:schemeClr val="bg1"/>
                </a:solidFill>
              </a:rPr>
              <a:t>　</a:t>
            </a:r>
            <a:endParaRPr kumimoji="1" lang="en-US" altLang="ja-JP" sz="1200" dirty="0">
              <a:solidFill>
                <a:srgbClr val="8EFDEE"/>
              </a:solidFill>
            </a:endParaRPr>
          </a:p>
          <a:p>
            <a:pPr algn="ctr"/>
            <a:r>
              <a:rPr kumimoji="1" lang="en-US" altLang="ja-JP" sz="1200" dirty="0">
                <a:solidFill>
                  <a:srgbClr val="8EFDEE"/>
                </a:solidFill>
              </a:rPr>
              <a:t>14:56:00</a:t>
            </a: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Mon Sep 19,22</a:t>
            </a: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2">
                    <a:lumMod val="90000"/>
                  </a:schemeClr>
                </a:solidFill>
              </a:rPr>
              <a:t>Worker001</a:t>
            </a:r>
            <a:endParaRPr kumimoji="1" lang="ja-JP" altLang="en-US" sz="12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59" name="object 6">
            <a:extLst>
              <a:ext uri="{FF2B5EF4-FFF2-40B4-BE49-F238E27FC236}">
                <a16:creationId xmlns:a16="http://schemas.microsoft.com/office/drawing/2014/main" id="{1BA2B682-6656-D0A8-43F6-E27BD4C11EA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83907" y="1462583"/>
            <a:ext cx="95465" cy="95465"/>
          </a:xfrm>
          <a:prstGeom prst="rect">
            <a:avLst/>
          </a:prstGeom>
        </p:spPr>
      </p:pic>
      <p:pic>
        <p:nvPicPr>
          <p:cNvPr id="60" name="object 8">
            <a:extLst>
              <a:ext uri="{FF2B5EF4-FFF2-40B4-BE49-F238E27FC236}">
                <a16:creationId xmlns:a16="http://schemas.microsoft.com/office/drawing/2014/main" id="{7175A93B-B004-CAFC-3208-26E460D1A054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33923" y="1450459"/>
            <a:ext cx="60002" cy="123870"/>
          </a:xfrm>
          <a:prstGeom prst="rect">
            <a:avLst/>
          </a:prstGeom>
        </p:spPr>
      </p:pic>
      <p:pic>
        <p:nvPicPr>
          <p:cNvPr id="62" name="グラフィックス 61" descr="Wi-Fi">
            <a:extLst>
              <a:ext uri="{FF2B5EF4-FFF2-40B4-BE49-F238E27FC236}">
                <a16:creationId xmlns:a16="http://schemas.microsoft.com/office/drawing/2014/main" id="{76B71B06-66BE-9B2C-8FF9-2F498CACB3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13080" y="1406732"/>
            <a:ext cx="199549" cy="199549"/>
          </a:xfrm>
          <a:prstGeom prst="rect">
            <a:avLst/>
          </a:prstGeom>
        </p:spPr>
      </p:pic>
      <p:sp>
        <p:nvSpPr>
          <p:cNvPr id="63" name="楕円 62">
            <a:extLst>
              <a:ext uri="{FF2B5EF4-FFF2-40B4-BE49-F238E27FC236}">
                <a16:creationId xmlns:a16="http://schemas.microsoft.com/office/drawing/2014/main" id="{30E66C37-6451-CD15-AD04-BEC6C1648A28}"/>
              </a:ext>
            </a:extLst>
          </p:cNvPr>
          <p:cNvSpPr/>
          <p:nvPr/>
        </p:nvSpPr>
        <p:spPr>
          <a:xfrm>
            <a:off x="3798825" y="2840875"/>
            <a:ext cx="1261872" cy="1261872"/>
          </a:xfrm>
          <a:prstGeom prst="ellipse">
            <a:avLst/>
          </a:prstGeom>
          <a:solidFill>
            <a:schemeClr val="tx1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CB0C8C58-8FD8-ADC3-78C6-E136BF7922E8}"/>
              </a:ext>
            </a:extLst>
          </p:cNvPr>
          <p:cNvSpPr txBox="1"/>
          <p:nvPr/>
        </p:nvSpPr>
        <p:spPr>
          <a:xfrm>
            <a:off x="3890190" y="3007159"/>
            <a:ext cx="1079142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8EFDEE"/>
                </a:solidFill>
              </a:rPr>
              <a:t>Start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Line FA9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Parts  </a:t>
            </a:r>
            <a:r>
              <a:rPr kumimoji="1" lang="de-DE" altLang="ja-JP" sz="500" dirty="0">
                <a:solidFill>
                  <a:schemeClr val="bg1"/>
                </a:solidFill>
              </a:rPr>
              <a:t>PH457380-0553</a:t>
            </a:r>
          </a:p>
          <a:p>
            <a:pPr algn="ctr"/>
            <a:r>
              <a:rPr kumimoji="1" lang="ja-JP" altLang="en-US" sz="500" dirty="0">
                <a:solidFill>
                  <a:schemeClr val="bg1"/>
                </a:solidFill>
              </a:rPr>
              <a:t>　</a:t>
            </a:r>
            <a:endParaRPr kumimoji="1" lang="en-US" altLang="ja-JP" sz="1200" dirty="0">
              <a:solidFill>
                <a:srgbClr val="8EFDEE"/>
              </a:solidFill>
            </a:endParaRPr>
          </a:p>
          <a:p>
            <a:pPr algn="ctr"/>
            <a:r>
              <a:rPr kumimoji="1" lang="en-US" altLang="ja-JP" sz="800" dirty="0">
                <a:solidFill>
                  <a:srgbClr val="8EFDEE"/>
                </a:solidFill>
              </a:rPr>
              <a:t>14:57:00 </a:t>
            </a:r>
            <a:r>
              <a:rPr kumimoji="1" lang="en-US" altLang="ja-JP" sz="800" dirty="0">
                <a:solidFill>
                  <a:srgbClr val="FFFFFF"/>
                </a:solidFill>
              </a:rPr>
              <a:t>/</a:t>
            </a:r>
            <a:r>
              <a:rPr kumimoji="1" lang="en-US" altLang="ja-JP" sz="800" dirty="0">
                <a:solidFill>
                  <a:srgbClr val="8EFDEE"/>
                </a:solidFill>
              </a:rPr>
              <a:t> </a:t>
            </a:r>
            <a:r>
              <a:rPr kumimoji="1" lang="en-US" altLang="ja-JP" sz="800" dirty="0">
                <a:solidFill>
                  <a:srgbClr val="FF0000"/>
                </a:solidFill>
              </a:rPr>
              <a:t>00:00:11</a:t>
            </a:r>
            <a:endParaRPr kumimoji="1" lang="en-US" altLang="ja-JP" sz="1200" dirty="0">
              <a:solidFill>
                <a:srgbClr val="FF0000"/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Mon Sep 19,22</a:t>
            </a: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2">
                    <a:lumMod val="90000"/>
                  </a:schemeClr>
                </a:solidFill>
              </a:rPr>
              <a:t>Worker001</a:t>
            </a:r>
            <a:endParaRPr kumimoji="1" lang="ja-JP" altLang="en-US" sz="12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65" name="object 6">
            <a:extLst>
              <a:ext uri="{FF2B5EF4-FFF2-40B4-BE49-F238E27FC236}">
                <a16:creationId xmlns:a16="http://schemas.microsoft.com/office/drawing/2014/main" id="{799ACE9C-BD76-E253-64D1-0E3505F47FA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99147" y="2909616"/>
            <a:ext cx="95465" cy="95465"/>
          </a:xfrm>
          <a:prstGeom prst="rect">
            <a:avLst/>
          </a:prstGeom>
        </p:spPr>
      </p:pic>
      <p:pic>
        <p:nvPicPr>
          <p:cNvPr id="66" name="object 8">
            <a:extLst>
              <a:ext uri="{FF2B5EF4-FFF2-40B4-BE49-F238E27FC236}">
                <a16:creationId xmlns:a16="http://schemas.microsoft.com/office/drawing/2014/main" id="{0E92EE7E-9D38-19CC-E350-8A77EDA1537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49163" y="2897492"/>
            <a:ext cx="60002" cy="123870"/>
          </a:xfrm>
          <a:prstGeom prst="rect">
            <a:avLst/>
          </a:prstGeom>
        </p:spPr>
      </p:pic>
      <p:pic>
        <p:nvPicPr>
          <p:cNvPr id="67" name="グラフィックス 66" descr="Wi-Fi">
            <a:extLst>
              <a:ext uri="{FF2B5EF4-FFF2-40B4-BE49-F238E27FC236}">
                <a16:creationId xmlns:a16="http://schemas.microsoft.com/office/drawing/2014/main" id="{02B81C43-A323-F19B-6B58-52B3284FDB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28320" y="2853765"/>
            <a:ext cx="199549" cy="199549"/>
          </a:xfrm>
          <a:prstGeom prst="rect">
            <a:avLst/>
          </a:prstGeom>
        </p:spPr>
      </p:pic>
      <p:sp>
        <p:nvSpPr>
          <p:cNvPr id="69" name="正方形/長方形 68">
            <a:extLst>
              <a:ext uri="{FF2B5EF4-FFF2-40B4-BE49-F238E27FC236}">
                <a16:creationId xmlns:a16="http://schemas.microsoft.com/office/drawing/2014/main" id="{773DBAF1-9AFF-FBA4-9484-89A2F851C40B}"/>
              </a:ext>
            </a:extLst>
          </p:cNvPr>
          <p:cNvSpPr/>
          <p:nvPr/>
        </p:nvSpPr>
        <p:spPr>
          <a:xfrm>
            <a:off x="4199147" y="3596331"/>
            <a:ext cx="449053" cy="200150"/>
          </a:xfrm>
          <a:prstGeom prst="rect">
            <a:avLst/>
          </a:prstGeom>
          <a:solidFill>
            <a:srgbClr val="1DB100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schemeClr val="bg1"/>
                </a:solidFill>
              </a:rPr>
              <a:t>Start</a:t>
            </a:r>
            <a:endParaRPr kumimoji="1" lang="ja-JP" altLang="en-US" sz="700" kern="0" dirty="0">
              <a:solidFill>
                <a:schemeClr val="bg1"/>
              </a:solidFill>
            </a:endParaRPr>
          </a:p>
        </p:txBody>
      </p:sp>
      <p:sp>
        <p:nvSpPr>
          <p:cNvPr id="70" name="楕円 69">
            <a:extLst>
              <a:ext uri="{FF2B5EF4-FFF2-40B4-BE49-F238E27FC236}">
                <a16:creationId xmlns:a16="http://schemas.microsoft.com/office/drawing/2014/main" id="{FAB9B5EA-150D-30C3-AA7F-16E6B6C5F4A1}"/>
              </a:ext>
            </a:extLst>
          </p:cNvPr>
          <p:cNvSpPr/>
          <p:nvPr/>
        </p:nvSpPr>
        <p:spPr>
          <a:xfrm>
            <a:off x="5216006" y="3910922"/>
            <a:ext cx="1261872" cy="1261872"/>
          </a:xfrm>
          <a:prstGeom prst="ellipse">
            <a:avLst/>
          </a:prstGeom>
          <a:solidFill>
            <a:srgbClr val="FF0000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CDAE0C3A-2337-D652-AEC3-5FA11037842B}"/>
              </a:ext>
            </a:extLst>
          </p:cNvPr>
          <p:cNvSpPr txBox="1"/>
          <p:nvPr/>
        </p:nvSpPr>
        <p:spPr>
          <a:xfrm>
            <a:off x="5307369" y="4077206"/>
            <a:ext cx="1079143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8EFDEE"/>
                </a:solidFill>
              </a:rPr>
              <a:t>Start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Line FA9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Parts  </a:t>
            </a:r>
            <a:r>
              <a:rPr kumimoji="1" lang="de-DE" altLang="ja-JP" sz="500" dirty="0">
                <a:solidFill>
                  <a:schemeClr val="bg1"/>
                </a:solidFill>
              </a:rPr>
              <a:t>PH457380-0553</a:t>
            </a:r>
          </a:p>
          <a:p>
            <a:pPr algn="ctr"/>
            <a:r>
              <a:rPr kumimoji="1" lang="ja-JP" altLang="en-US" sz="500" dirty="0">
                <a:solidFill>
                  <a:schemeClr val="bg1"/>
                </a:solidFill>
              </a:rPr>
              <a:t>　</a:t>
            </a:r>
            <a:endParaRPr kumimoji="1" lang="en-US" altLang="ja-JP" sz="1200" dirty="0">
              <a:solidFill>
                <a:srgbClr val="8EFDEE"/>
              </a:solidFill>
            </a:endParaRPr>
          </a:p>
          <a:p>
            <a:pPr algn="ctr"/>
            <a:r>
              <a:rPr kumimoji="1" lang="en-US" altLang="ja-JP" sz="800" dirty="0">
                <a:solidFill>
                  <a:srgbClr val="8EFDEE"/>
                </a:solidFill>
              </a:rPr>
              <a:t>15:57:00 </a:t>
            </a:r>
            <a:r>
              <a:rPr kumimoji="1" lang="en-US" altLang="ja-JP" sz="800" dirty="0">
                <a:solidFill>
                  <a:srgbClr val="FFFFFF"/>
                </a:solidFill>
              </a:rPr>
              <a:t>/</a:t>
            </a:r>
            <a:r>
              <a:rPr kumimoji="1" lang="en-US" altLang="ja-JP" sz="800" dirty="0">
                <a:solidFill>
                  <a:srgbClr val="8EFDEE"/>
                </a:solidFill>
              </a:rPr>
              <a:t> </a:t>
            </a:r>
            <a:r>
              <a:rPr kumimoji="1" lang="en-US" altLang="ja-JP" sz="800" dirty="0">
                <a:solidFill>
                  <a:srgbClr val="FFFF00"/>
                </a:solidFill>
              </a:rPr>
              <a:t>01:00:01</a:t>
            </a:r>
            <a:endParaRPr kumimoji="1" lang="en-US" altLang="ja-JP" sz="1200" dirty="0">
              <a:solidFill>
                <a:srgbClr val="FFFF00"/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Mon Sep 19,22</a:t>
            </a: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2">
                    <a:lumMod val="90000"/>
                  </a:schemeClr>
                </a:solidFill>
              </a:rPr>
              <a:t>Worker001</a:t>
            </a:r>
            <a:endParaRPr kumimoji="1" lang="ja-JP" altLang="en-US" sz="12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72" name="object 6">
            <a:extLst>
              <a:ext uri="{FF2B5EF4-FFF2-40B4-BE49-F238E27FC236}">
                <a16:creationId xmlns:a16="http://schemas.microsoft.com/office/drawing/2014/main" id="{8FCA2A0E-C8DB-DA14-CB28-7A4324115F7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16328" y="3979663"/>
            <a:ext cx="95465" cy="95465"/>
          </a:xfrm>
          <a:prstGeom prst="rect">
            <a:avLst/>
          </a:prstGeom>
        </p:spPr>
      </p:pic>
      <p:pic>
        <p:nvPicPr>
          <p:cNvPr id="73" name="object 8">
            <a:extLst>
              <a:ext uri="{FF2B5EF4-FFF2-40B4-BE49-F238E27FC236}">
                <a16:creationId xmlns:a16="http://schemas.microsoft.com/office/drawing/2014/main" id="{2EE71402-918A-6DCD-128E-8D3E575BFCE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66344" y="3967539"/>
            <a:ext cx="60002" cy="123870"/>
          </a:xfrm>
          <a:prstGeom prst="rect">
            <a:avLst/>
          </a:prstGeom>
        </p:spPr>
      </p:pic>
      <p:pic>
        <p:nvPicPr>
          <p:cNvPr id="74" name="グラフィックス 73" descr="Wi-Fi">
            <a:extLst>
              <a:ext uri="{FF2B5EF4-FFF2-40B4-BE49-F238E27FC236}">
                <a16:creationId xmlns:a16="http://schemas.microsoft.com/office/drawing/2014/main" id="{DAB98ED0-338D-45E1-FFAB-D11B3AB65E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45501" y="3923812"/>
            <a:ext cx="199549" cy="199549"/>
          </a:xfrm>
          <a:prstGeom prst="rect">
            <a:avLst/>
          </a:prstGeom>
        </p:spPr>
      </p:pic>
      <p:sp>
        <p:nvSpPr>
          <p:cNvPr id="75" name="正方形/長方形 74">
            <a:extLst>
              <a:ext uri="{FF2B5EF4-FFF2-40B4-BE49-F238E27FC236}">
                <a16:creationId xmlns:a16="http://schemas.microsoft.com/office/drawing/2014/main" id="{9E1444EB-DCD0-CD81-987F-F52F4FDB5EB3}"/>
              </a:ext>
            </a:extLst>
          </p:cNvPr>
          <p:cNvSpPr/>
          <p:nvPr/>
        </p:nvSpPr>
        <p:spPr>
          <a:xfrm>
            <a:off x="5616328" y="4666378"/>
            <a:ext cx="449053" cy="200150"/>
          </a:xfrm>
          <a:prstGeom prst="rect">
            <a:avLst/>
          </a:prstGeom>
          <a:solidFill>
            <a:srgbClr val="FFFF00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/>
              <a:t>Start</a:t>
            </a:r>
            <a:endParaRPr kumimoji="1" lang="ja-JP" altLang="en-US" sz="700" kern="0" dirty="0"/>
          </a:p>
        </p:txBody>
      </p:sp>
      <p:cxnSp>
        <p:nvCxnSpPr>
          <p:cNvPr id="77" name="コネクタ: カギ線 76">
            <a:extLst>
              <a:ext uri="{FF2B5EF4-FFF2-40B4-BE49-F238E27FC236}">
                <a16:creationId xmlns:a16="http://schemas.microsoft.com/office/drawing/2014/main" id="{DAF3D9E5-57A6-3856-0706-DD8FFBD6790F}"/>
              </a:ext>
            </a:extLst>
          </p:cNvPr>
          <p:cNvCxnSpPr>
            <a:cxnSpLocks/>
            <a:stCxn id="63" idx="6"/>
            <a:endCxn id="70" idx="0"/>
          </p:cNvCxnSpPr>
          <p:nvPr/>
        </p:nvCxnSpPr>
        <p:spPr>
          <a:xfrm>
            <a:off x="5060697" y="3471811"/>
            <a:ext cx="786245" cy="439111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コネクタ: カギ線 77">
            <a:extLst>
              <a:ext uri="{FF2B5EF4-FFF2-40B4-BE49-F238E27FC236}">
                <a16:creationId xmlns:a16="http://schemas.microsoft.com/office/drawing/2014/main" id="{C1E6C82A-9413-ADD8-C5BA-0543CAF8BEA8}"/>
              </a:ext>
            </a:extLst>
          </p:cNvPr>
          <p:cNvCxnSpPr>
            <a:cxnSpLocks/>
            <a:stCxn id="58" idx="2"/>
            <a:endCxn id="63" idx="0"/>
          </p:cNvCxnSpPr>
          <p:nvPr/>
        </p:nvCxnSpPr>
        <p:spPr>
          <a:xfrm rot="16200000" flipH="1">
            <a:off x="4335765" y="2746878"/>
            <a:ext cx="172753" cy="15240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楕円 80">
            <a:extLst>
              <a:ext uri="{FF2B5EF4-FFF2-40B4-BE49-F238E27FC236}">
                <a16:creationId xmlns:a16="http://schemas.microsoft.com/office/drawing/2014/main" id="{A1ACCB38-EC6F-A0A9-3125-3074DE82EAC5}"/>
              </a:ext>
            </a:extLst>
          </p:cNvPr>
          <p:cNvSpPr/>
          <p:nvPr/>
        </p:nvSpPr>
        <p:spPr>
          <a:xfrm>
            <a:off x="3802423" y="5034961"/>
            <a:ext cx="1261872" cy="1261872"/>
          </a:xfrm>
          <a:prstGeom prst="ellipse">
            <a:avLst/>
          </a:prstGeom>
          <a:solidFill>
            <a:schemeClr val="tx1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id="{7F917DB7-B047-5BE3-6971-52C5208FB7B6}"/>
              </a:ext>
            </a:extLst>
          </p:cNvPr>
          <p:cNvSpPr txBox="1"/>
          <p:nvPr/>
        </p:nvSpPr>
        <p:spPr>
          <a:xfrm>
            <a:off x="3893787" y="5201245"/>
            <a:ext cx="1079143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8EFDEE"/>
                </a:solidFill>
              </a:rPr>
              <a:t>Working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Line FA9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Parts  </a:t>
            </a:r>
            <a:r>
              <a:rPr kumimoji="1" lang="de-DE" altLang="ja-JP" sz="500" dirty="0">
                <a:solidFill>
                  <a:schemeClr val="bg1"/>
                </a:solidFill>
              </a:rPr>
              <a:t>PH457380-0553</a:t>
            </a:r>
          </a:p>
          <a:p>
            <a:pPr algn="ctr"/>
            <a:r>
              <a:rPr kumimoji="1" lang="ja-JP" altLang="en-US" sz="500" dirty="0">
                <a:solidFill>
                  <a:schemeClr val="bg1"/>
                </a:solidFill>
              </a:rPr>
              <a:t>　</a:t>
            </a:r>
            <a:endParaRPr kumimoji="1" lang="en-US" altLang="ja-JP" sz="1200" dirty="0">
              <a:solidFill>
                <a:srgbClr val="8EFDEE"/>
              </a:solidFill>
            </a:endParaRPr>
          </a:p>
          <a:p>
            <a:pPr algn="ctr"/>
            <a:r>
              <a:rPr kumimoji="1" lang="en-US" altLang="ja-JP" sz="800" dirty="0">
                <a:solidFill>
                  <a:srgbClr val="8EFDEE"/>
                </a:solidFill>
              </a:rPr>
              <a:t>14:57:00 </a:t>
            </a:r>
            <a:r>
              <a:rPr kumimoji="1" lang="en-US" altLang="ja-JP" sz="800" dirty="0">
                <a:solidFill>
                  <a:srgbClr val="FFFFFF"/>
                </a:solidFill>
              </a:rPr>
              <a:t>/</a:t>
            </a:r>
            <a:r>
              <a:rPr kumimoji="1" lang="en-US" altLang="ja-JP" sz="800" dirty="0">
                <a:solidFill>
                  <a:srgbClr val="8EFDEE"/>
                </a:solidFill>
              </a:rPr>
              <a:t> </a:t>
            </a:r>
            <a:r>
              <a:rPr kumimoji="1" lang="en-US" altLang="ja-JP" sz="800" dirty="0">
                <a:solidFill>
                  <a:srgbClr val="FF0000"/>
                </a:solidFill>
              </a:rPr>
              <a:t>00:01:01</a:t>
            </a:r>
            <a:endParaRPr kumimoji="1" lang="en-US" altLang="ja-JP" sz="1200" dirty="0">
              <a:solidFill>
                <a:srgbClr val="FF0000"/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Mon Sep 19,22</a:t>
            </a: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2">
                    <a:lumMod val="90000"/>
                  </a:schemeClr>
                </a:solidFill>
              </a:rPr>
              <a:t>Worker001</a:t>
            </a:r>
            <a:endParaRPr kumimoji="1" lang="ja-JP" altLang="en-US" sz="12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83" name="object 6">
            <a:extLst>
              <a:ext uri="{FF2B5EF4-FFF2-40B4-BE49-F238E27FC236}">
                <a16:creationId xmlns:a16="http://schemas.microsoft.com/office/drawing/2014/main" id="{BD6683BA-7B93-A5EF-549D-63C32E72727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02745" y="5103702"/>
            <a:ext cx="95465" cy="95465"/>
          </a:xfrm>
          <a:prstGeom prst="rect">
            <a:avLst/>
          </a:prstGeom>
        </p:spPr>
      </p:pic>
      <p:pic>
        <p:nvPicPr>
          <p:cNvPr id="84" name="object 8">
            <a:extLst>
              <a:ext uri="{FF2B5EF4-FFF2-40B4-BE49-F238E27FC236}">
                <a16:creationId xmlns:a16="http://schemas.microsoft.com/office/drawing/2014/main" id="{1D31A8DB-8090-CB91-DE32-D31CA119864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52761" y="5091578"/>
            <a:ext cx="60002" cy="123870"/>
          </a:xfrm>
          <a:prstGeom prst="rect">
            <a:avLst/>
          </a:prstGeom>
        </p:spPr>
      </p:pic>
      <p:pic>
        <p:nvPicPr>
          <p:cNvPr id="85" name="グラフィックス 84" descr="Wi-Fi">
            <a:extLst>
              <a:ext uri="{FF2B5EF4-FFF2-40B4-BE49-F238E27FC236}">
                <a16:creationId xmlns:a16="http://schemas.microsoft.com/office/drawing/2014/main" id="{6C881BC2-704B-1D08-FF4C-CD9DA05FC8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31918" y="5047851"/>
            <a:ext cx="199549" cy="199549"/>
          </a:xfrm>
          <a:prstGeom prst="rect">
            <a:avLst/>
          </a:prstGeom>
        </p:spPr>
      </p:pic>
      <p:sp>
        <p:nvSpPr>
          <p:cNvPr id="86" name="正方形/長方形 85">
            <a:extLst>
              <a:ext uri="{FF2B5EF4-FFF2-40B4-BE49-F238E27FC236}">
                <a16:creationId xmlns:a16="http://schemas.microsoft.com/office/drawing/2014/main" id="{6E7EC934-D41E-F4F2-5740-10659D796327}"/>
              </a:ext>
            </a:extLst>
          </p:cNvPr>
          <p:cNvSpPr/>
          <p:nvPr/>
        </p:nvSpPr>
        <p:spPr>
          <a:xfrm>
            <a:off x="4202745" y="5790417"/>
            <a:ext cx="449053" cy="200150"/>
          </a:xfrm>
          <a:prstGeom prst="rect">
            <a:avLst/>
          </a:prstGeom>
          <a:solidFill>
            <a:srgbClr val="FF0000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schemeClr val="bg1"/>
                </a:solidFill>
              </a:rPr>
              <a:t>Finish</a:t>
            </a:r>
            <a:endParaRPr kumimoji="1" lang="ja-JP" altLang="en-US" sz="700" kern="0" dirty="0">
              <a:solidFill>
                <a:schemeClr val="bg1"/>
              </a:solidFill>
            </a:endParaRPr>
          </a:p>
        </p:txBody>
      </p:sp>
      <p:cxnSp>
        <p:nvCxnSpPr>
          <p:cNvPr id="87" name="コネクタ: カギ線 86">
            <a:extLst>
              <a:ext uri="{FF2B5EF4-FFF2-40B4-BE49-F238E27FC236}">
                <a16:creationId xmlns:a16="http://schemas.microsoft.com/office/drawing/2014/main" id="{5AE905CA-A071-84B1-AF72-B2CF430E08F9}"/>
              </a:ext>
            </a:extLst>
          </p:cNvPr>
          <p:cNvCxnSpPr>
            <a:cxnSpLocks/>
            <a:stCxn id="64" idx="2"/>
            <a:endCxn id="81" idx="0"/>
          </p:cNvCxnSpPr>
          <p:nvPr/>
        </p:nvCxnSpPr>
        <p:spPr>
          <a:xfrm rot="16200000" flipH="1">
            <a:off x="3963963" y="4565564"/>
            <a:ext cx="935195" cy="3598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コネクタ: カギ線 88">
            <a:extLst>
              <a:ext uri="{FF2B5EF4-FFF2-40B4-BE49-F238E27FC236}">
                <a16:creationId xmlns:a16="http://schemas.microsoft.com/office/drawing/2014/main" id="{18473960-A21B-746C-2D61-89A2151CD981}"/>
              </a:ext>
            </a:extLst>
          </p:cNvPr>
          <p:cNvCxnSpPr>
            <a:cxnSpLocks/>
            <a:stCxn id="71" idx="2"/>
            <a:endCxn id="81" idx="6"/>
          </p:cNvCxnSpPr>
          <p:nvPr/>
        </p:nvCxnSpPr>
        <p:spPr>
          <a:xfrm rot="5400000">
            <a:off x="5207576" y="5026532"/>
            <a:ext cx="496084" cy="782646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楕円 92">
            <a:extLst>
              <a:ext uri="{FF2B5EF4-FFF2-40B4-BE49-F238E27FC236}">
                <a16:creationId xmlns:a16="http://schemas.microsoft.com/office/drawing/2014/main" id="{9522979C-0214-33B8-40F6-A3C6FEBFD4A1}"/>
              </a:ext>
            </a:extLst>
          </p:cNvPr>
          <p:cNvSpPr/>
          <p:nvPr/>
        </p:nvSpPr>
        <p:spPr>
          <a:xfrm>
            <a:off x="3798826" y="6489857"/>
            <a:ext cx="1261872" cy="1261872"/>
          </a:xfrm>
          <a:prstGeom prst="ellipse">
            <a:avLst/>
          </a:prstGeom>
          <a:solidFill>
            <a:schemeClr val="tx1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94" name="テキスト ボックス 93">
            <a:extLst>
              <a:ext uri="{FF2B5EF4-FFF2-40B4-BE49-F238E27FC236}">
                <a16:creationId xmlns:a16="http://schemas.microsoft.com/office/drawing/2014/main" id="{EE8251BA-1E4C-5E17-B88A-AB2E0FD25ED0}"/>
              </a:ext>
            </a:extLst>
          </p:cNvPr>
          <p:cNvSpPr txBox="1"/>
          <p:nvPr/>
        </p:nvSpPr>
        <p:spPr>
          <a:xfrm>
            <a:off x="3890190" y="6656141"/>
            <a:ext cx="1079143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8EFDEE"/>
                </a:solidFill>
              </a:rPr>
              <a:t>Finished?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Line FA9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Parts  </a:t>
            </a:r>
            <a:r>
              <a:rPr kumimoji="1" lang="de-DE" altLang="ja-JP" sz="500" dirty="0">
                <a:solidFill>
                  <a:schemeClr val="bg1"/>
                </a:solidFill>
              </a:rPr>
              <a:t>PH457380-0553</a:t>
            </a:r>
          </a:p>
          <a:p>
            <a:pPr algn="ctr"/>
            <a:r>
              <a:rPr kumimoji="1" lang="ja-JP" altLang="en-US" sz="500" dirty="0">
                <a:solidFill>
                  <a:schemeClr val="bg1"/>
                </a:solidFill>
              </a:rPr>
              <a:t>　</a:t>
            </a:r>
            <a:endParaRPr kumimoji="1" lang="en-US" altLang="ja-JP" sz="1200" dirty="0">
              <a:solidFill>
                <a:srgbClr val="8EFDEE"/>
              </a:solidFill>
            </a:endParaRPr>
          </a:p>
          <a:p>
            <a:pPr algn="ctr"/>
            <a:r>
              <a:rPr kumimoji="1" lang="en-US" altLang="ja-JP" sz="800" dirty="0">
                <a:solidFill>
                  <a:srgbClr val="8EFDEE"/>
                </a:solidFill>
              </a:rPr>
              <a:t>14:57:00 </a:t>
            </a:r>
            <a:r>
              <a:rPr kumimoji="1" lang="en-US" altLang="ja-JP" sz="800" dirty="0">
                <a:solidFill>
                  <a:srgbClr val="FFFFFF"/>
                </a:solidFill>
              </a:rPr>
              <a:t>/</a:t>
            </a:r>
            <a:r>
              <a:rPr kumimoji="1" lang="en-US" altLang="ja-JP" sz="800" dirty="0">
                <a:solidFill>
                  <a:srgbClr val="8EFDEE"/>
                </a:solidFill>
              </a:rPr>
              <a:t> </a:t>
            </a:r>
            <a:r>
              <a:rPr kumimoji="1" lang="en-US" altLang="ja-JP" sz="800" dirty="0">
                <a:solidFill>
                  <a:srgbClr val="FF0000"/>
                </a:solidFill>
              </a:rPr>
              <a:t>00:01:01</a:t>
            </a:r>
            <a:endParaRPr kumimoji="1" lang="en-US" altLang="ja-JP" sz="1200" dirty="0">
              <a:solidFill>
                <a:srgbClr val="FF0000"/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Mon Sep 19,22</a:t>
            </a: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2">
                    <a:lumMod val="90000"/>
                  </a:schemeClr>
                </a:solidFill>
              </a:rPr>
              <a:t>Worker001</a:t>
            </a:r>
            <a:endParaRPr kumimoji="1" lang="ja-JP" altLang="en-US" sz="12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95" name="object 6">
            <a:extLst>
              <a:ext uri="{FF2B5EF4-FFF2-40B4-BE49-F238E27FC236}">
                <a16:creationId xmlns:a16="http://schemas.microsoft.com/office/drawing/2014/main" id="{A338A075-522D-BF17-1FC3-7A565119EEA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99148" y="6558598"/>
            <a:ext cx="95465" cy="95465"/>
          </a:xfrm>
          <a:prstGeom prst="rect">
            <a:avLst/>
          </a:prstGeom>
        </p:spPr>
      </p:pic>
      <p:pic>
        <p:nvPicPr>
          <p:cNvPr id="96" name="object 8">
            <a:extLst>
              <a:ext uri="{FF2B5EF4-FFF2-40B4-BE49-F238E27FC236}">
                <a16:creationId xmlns:a16="http://schemas.microsoft.com/office/drawing/2014/main" id="{9D61F28A-CCB6-5320-236B-3BE361C776E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49164" y="6546474"/>
            <a:ext cx="60002" cy="123870"/>
          </a:xfrm>
          <a:prstGeom prst="rect">
            <a:avLst/>
          </a:prstGeom>
        </p:spPr>
      </p:pic>
      <p:pic>
        <p:nvPicPr>
          <p:cNvPr id="97" name="グラフィックス 96" descr="Wi-Fi">
            <a:extLst>
              <a:ext uri="{FF2B5EF4-FFF2-40B4-BE49-F238E27FC236}">
                <a16:creationId xmlns:a16="http://schemas.microsoft.com/office/drawing/2014/main" id="{D0A86C0E-FF59-C1A3-2B6C-B229311444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28321" y="6502747"/>
            <a:ext cx="199549" cy="199549"/>
          </a:xfrm>
          <a:prstGeom prst="rect">
            <a:avLst/>
          </a:prstGeom>
        </p:spPr>
      </p:pic>
      <p:sp>
        <p:nvSpPr>
          <p:cNvPr id="98" name="正方形/長方形 97">
            <a:extLst>
              <a:ext uri="{FF2B5EF4-FFF2-40B4-BE49-F238E27FC236}">
                <a16:creationId xmlns:a16="http://schemas.microsoft.com/office/drawing/2014/main" id="{7DD41932-912F-88F7-EC2F-7FB16A513E28}"/>
              </a:ext>
            </a:extLst>
          </p:cNvPr>
          <p:cNvSpPr/>
          <p:nvPr/>
        </p:nvSpPr>
        <p:spPr>
          <a:xfrm>
            <a:off x="3980784" y="7233351"/>
            <a:ext cx="449053" cy="200150"/>
          </a:xfrm>
          <a:prstGeom prst="rect">
            <a:avLst/>
          </a:prstGeom>
          <a:solidFill>
            <a:srgbClr val="00B050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schemeClr val="bg1"/>
                </a:solidFill>
              </a:rPr>
              <a:t>YES</a:t>
            </a:r>
            <a:endParaRPr kumimoji="1" lang="ja-JP" altLang="en-US" sz="700" kern="0" dirty="0">
              <a:solidFill>
                <a:schemeClr val="bg1"/>
              </a:solidFill>
            </a:endParaRPr>
          </a:p>
        </p:txBody>
      </p:sp>
      <p:cxnSp>
        <p:nvCxnSpPr>
          <p:cNvPr id="99" name="コネクタ: カギ線 98">
            <a:extLst>
              <a:ext uri="{FF2B5EF4-FFF2-40B4-BE49-F238E27FC236}">
                <a16:creationId xmlns:a16="http://schemas.microsoft.com/office/drawing/2014/main" id="{D4357B18-DC58-0BFF-D6A4-A29AA80464A4}"/>
              </a:ext>
            </a:extLst>
          </p:cNvPr>
          <p:cNvCxnSpPr>
            <a:cxnSpLocks/>
            <a:stCxn id="82" idx="2"/>
            <a:endCxn id="93" idx="0"/>
          </p:cNvCxnSpPr>
          <p:nvPr/>
        </p:nvCxnSpPr>
        <p:spPr>
          <a:xfrm rot="5400000">
            <a:off x="4333559" y="6390056"/>
            <a:ext cx="196005" cy="3597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正方形/長方形 101">
            <a:extLst>
              <a:ext uri="{FF2B5EF4-FFF2-40B4-BE49-F238E27FC236}">
                <a16:creationId xmlns:a16="http://schemas.microsoft.com/office/drawing/2014/main" id="{0645807E-13C5-0BA2-805E-9A31DBAA3EFD}"/>
              </a:ext>
            </a:extLst>
          </p:cNvPr>
          <p:cNvSpPr/>
          <p:nvPr/>
        </p:nvSpPr>
        <p:spPr>
          <a:xfrm>
            <a:off x="4448811" y="7233351"/>
            <a:ext cx="449053" cy="200150"/>
          </a:xfrm>
          <a:prstGeom prst="rect">
            <a:avLst/>
          </a:prstGeom>
          <a:solidFill>
            <a:srgbClr val="FF0000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schemeClr val="bg1"/>
                </a:solidFill>
              </a:rPr>
              <a:t>NO</a:t>
            </a:r>
            <a:endParaRPr kumimoji="1" lang="ja-JP" altLang="en-US" sz="700" kern="0" dirty="0">
              <a:solidFill>
                <a:schemeClr val="bg1"/>
              </a:solidFill>
            </a:endParaRPr>
          </a:p>
        </p:txBody>
      </p:sp>
      <p:sp>
        <p:nvSpPr>
          <p:cNvPr id="106" name="楕円 105">
            <a:extLst>
              <a:ext uri="{FF2B5EF4-FFF2-40B4-BE49-F238E27FC236}">
                <a16:creationId xmlns:a16="http://schemas.microsoft.com/office/drawing/2014/main" id="{E2DE53D6-6FBA-A5BB-1953-AEC4C9BF658E}"/>
              </a:ext>
            </a:extLst>
          </p:cNvPr>
          <p:cNvSpPr/>
          <p:nvPr/>
        </p:nvSpPr>
        <p:spPr>
          <a:xfrm>
            <a:off x="3798825" y="7905431"/>
            <a:ext cx="1261872" cy="1261872"/>
          </a:xfrm>
          <a:prstGeom prst="ellipse">
            <a:avLst/>
          </a:prstGeom>
          <a:solidFill>
            <a:schemeClr val="tx1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07" name="テキスト ボックス 106">
            <a:extLst>
              <a:ext uri="{FF2B5EF4-FFF2-40B4-BE49-F238E27FC236}">
                <a16:creationId xmlns:a16="http://schemas.microsoft.com/office/drawing/2014/main" id="{E1CB630D-C1CD-6C68-8911-5B38A1E3B73A}"/>
              </a:ext>
            </a:extLst>
          </p:cNvPr>
          <p:cNvSpPr txBox="1"/>
          <p:nvPr/>
        </p:nvSpPr>
        <p:spPr>
          <a:xfrm>
            <a:off x="4039269" y="8071715"/>
            <a:ext cx="78098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8EFDEE"/>
                </a:solidFill>
              </a:rPr>
              <a:t>Smart</a:t>
            </a:r>
          </a:p>
          <a:p>
            <a:pPr algn="ctr"/>
            <a:r>
              <a:rPr kumimoji="1" lang="en-US" altLang="ja-JP" sz="1200" dirty="0">
                <a:solidFill>
                  <a:srgbClr val="8EFDEE"/>
                </a:solidFill>
              </a:rPr>
              <a:t>Watch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Alex / Group A</a:t>
            </a:r>
          </a:p>
          <a:p>
            <a:pPr algn="ctr"/>
            <a:r>
              <a:rPr kumimoji="1" lang="ja-JP" altLang="en-US" sz="500" dirty="0">
                <a:solidFill>
                  <a:schemeClr val="bg1"/>
                </a:solidFill>
              </a:rPr>
              <a:t>　</a:t>
            </a:r>
            <a:endParaRPr kumimoji="1" lang="en-US" altLang="ja-JP" sz="1200" dirty="0">
              <a:solidFill>
                <a:srgbClr val="8EFDEE"/>
              </a:solidFill>
            </a:endParaRPr>
          </a:p>
          <a:p>
            <a:pPr algn="ctr"/>
            <a:r>
              <a:rPr kumimoji="1" lang="en-US" altLang="ja-JP" sz="1200" dirty="0">
                <a:solidFill>
                  <a:srgbClr val="8EFDEE"/>
                </a:solidFill>
              </a:rPr>
              <a:t>14:56:00</a:t>
            </a: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Mon Sep 19,22</a:t>
            </a: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2">
                    <a:lumMod val="90000"/>
                  </a:schemeClr>
                </a:solidFill>
              </a:rPr>
              <a:t>Worker001</a:t>
            </a:r>
            <a:endParaRPr kumimoji="1" lang="ja-JP" altLang="en-US" sz="12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108" name="object 6">
            <a:extLst>
              <a:ext uri="{FF2B5EF4-FFF2-40B4-BE49-F238E27FC236}">
                <a16:creationId xmlns:a16="http://schemas.microsoft.com/office/drawing/2014/main" id="{627A97AF-FF6B-1571-CEFE-EA5409BE435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99147" y="7974172"/>
            <a:ext cx="95465" cy="95465"/>
          </a:xfrm>
          <a:prstGeom prst="rect">
            <a:avLst/>
          </a:prstGeom>
        </p:spPr>
      </p:pic>
      <p:pic>
        <p:nvPicPr>
          <p:cNvPr id="109" name="object 8">
            <a:extLst>
              <a:ext uri="{FF2B5EF4-FFF2-40B4-BE49-F238E27FC236}">
                <a16:creationId xmlns:a16="http://schemas.microsoft.com/office/drawing/2014/main" id="{1C071C2A-961A-49C8-FAEE-637EB78FD03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49163" y="7962048"/>
            <a:ext cx="60002" cy="123870"/>
          </a:xfrm>
          <a:prstGeom prst="rect">
            <a:avLst/>
          </a:prstGeom>
        </p:spPr>
      </p:pic>
      <p:pic>
        <p:nvPicPr>
          <p:cNvPr id="110" name="グラフィックス 109" descr="Wi-Fi">
            <a:extLst>
              <a:ext uri="{FF2B5EF4-FFF2-40B4-BE49-F238E27FC236}">
                <a16:creationId xmlns:a16="http://schemas.microsoft.com/office/drawing/2014/main" id="{6E3FEBE5-BDE5-DF6C-0C5B-E657432BC8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28320" y="7918321"/>
            <a:ext cx="199549" cy="199549"/>
          </a:xfrm>
          <a:prstGeom prst="rect">
            <a:avLst/>
          </a:prstGeom>
        </p:spPr>
      </p:pic>
      <p:cxnSp>
        <p:nvCxnSpPr>
          <p:cNvPr id="111" name="コネクタ: カギ線 110">
            <a:extLst>
              <a:ext uri="{FF2B5EF4-FFF2-40B4-BE49-F238E27FC236}">
                <a16:creationId xmlns:a16="http://schemas.microsoft.com/office/drawing/2014/main" id="{25829F6C-798A-8D29-2DB4-9395D27A29DB}"/>
              </a:ext>
            </a:extLst>
          </p:cNvPr>
          <p:cNvCxnSpPr>
            <a:cxnSpLocks/>
            <a:stCxn id="94" idx="2"/>
            <a:endCxn id="106" idx="0"/>
          </p:cNvCxnSpPr>
          <p:nvPr/>
        </p:nvCxnSpPr>
        <p:spPr>
          <a:xfrm rot="5400000">
            <a:off x="4351421" y="7827089"/>
            <a:ext cx="156683" cy="1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正方形/長方形 114">
            <a:extLst>
              <a:ext uri="{FF2B5EF4-FFF2-40B4-BE49-F238E27FC236}">
                <a16:creationId xmlns:a16="http://schemas.microsoft.com/office/drawing/2014/main" id="{3025DCB6-F741-675B-09D2-F474956C5C1E}"/>
              </a:ext>
            </a:extLst>
          </p:cNvPr>
          <p:cNvSpPr/>
          <p:nvPr/>
        </p:nvSpPr>
        <p:spPr>
          <a:xfrm>
            <a:off x="5216007" y="3240935"/>
            <a:ext cx="1261871" cy="21558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If the specified time is exceeded</a:t>
            </a:r>
          </a:p>
          <a:p>
            <a:pPr algn="ctr"/>
            <a:r>
              <a:rPr kumimoji="1" lang="en-US" altLang="ja-JP" sz="800" b="1" dirty="0">
                <a:solidFill>
                  <a:srgbClr val="FF0000"/>
                </a:solidFill>
              </a:rPr>
              <a:t>**Allow time to be changed on master</a:t>
            </a:r>
            <a:endParaRPr kumimoji="1" lang="ja-JP" altLang="en-US" sz="800" b="1" dirty="0">
              <a:solidFill>
                <a:srgbClr val="FF0000"/>
              </a:solidFill>
            </a:endParaRPr>
          </a:p>
        </p:txBody>
      </p:sp>
      <p:sp>
        <p:nvSpPr>
          <p:cNvPr id="131" name="正方形/長方形 130">
            <a:extLst>
              <a:ext uri="{FF2B5EF4-FFF2-40B4-BE49-F238E27FC236}">
                <a16:creationId xmlns:a16="http://schemas.microsoft.com/office/drawing/2014/main" id="{859BAB7D-F7E2-ED56-FF7E-88DFF018AFE7}"/>
              </a:ext>
            </a:extLst>
          </p:cNvPr>
          <p:cNvSpPr/>
          <p:nvPr/>
        </p:nvSpPr>
        <p:spPr>
          <a:xfrm>
            <a:off x="5216007" y="5665527"/>
            <a:ext cx="1261871" cy="21558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Press “Start”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32" name="正方形/長方形 131">
            <a:extLst>
              <a:ext uri="{FF2B5EF4-FFF2-40B4-BE49-F238E27FC236}">
                <a16:creationId xmlns:a16="http://schemas.microsoft.com/office/drawing/2014/main" id="{B94861F5-3CC7-867B-AA12-5CF351563590}"/>
              </a:ext>
            </a:extLst>
          </p:cNvPr>
          <p:cNvSpPr/>
          <p:nvPr/>
        </p:nvSpPr>
        <p:spPr>
          <a:xfrm>
            <a:off x="3354834" y="4432329"/>
            <a:ext cx="1261871" cy="21558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800" b="1" dirty="0">
                <a:solidFill>
                  <a:schemeClr val="tx1"/>
                </a:solidFill>
              </a:rPr>
              <a:t>Press “Start”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34" name="正方形/長方形 133">
            <a:extLst>
              <a:ext uri="{FF2B5EF4-FFF2-40B4-BE49-F238E27FC236}">
                <a16:creationId xmlns:a16="http://schemas.microsoft.com/office/drawing/2014/main" id="{C70AEA57-ECFB-A431-C29E-BF2F39242ABC}"/>
              </a:ext>
            </a:extLst>
          </p:cNvPr>
          <p:cNvSpPr/>
          <p:nvPr/>
        </p:nvSpPr>
        <p:spPr>
          <a:xfrm>
            <a:off x="4510537" y="7715365"/>
            <a:ext cx="895076" cy="21558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Press “YES”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35" name="正方形/長方形 134">
            <a:extLst>
              <a:ext uri="{FF2B5EF4-FFF2-40B4-BE49-F238E27FC236}">
                <a16:creationId xmlns:a16="http://schemas.microsoft.com/office/drawing/2014/main" id="{CFCCD674-E432-D0E6-9189-EA6E925B0837}"/>
              </a:ext>
            </a:extLst>
          </p:cNvPr>
          <p:cNvSpPr/>
          <p:nvPr/>
        </p:nvSpPr>
        <p:spPr>
          <a:xfrm>
            <a:off x="3247585" y="2644866"/>
            <a:ext cx="895076" cy="21558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Receipt of instructions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41" name="楕円 140">
            <a:extLst>
              <a:ext uri="{FF2B5EF4-FFF2-40B4-BE49-F238E27FC236}">
                <a16:creationId xmlns:a16="http://schemas.microsoft.com/office/drawing/2014/main" id="{043E76A1-9128-E98C-8AF0-CC4EAB3F22AF}"/>
              </a:ext>
            </a:extLst>
          </p:cNvPr>
          <p:cNvSpPr/>
          <p:nvPr/>
        </p:nvSpPr>
        <p:spPr>
          <a:xfrm>
            <a:off x="3138815" y="1912428"/>
            <a:ext cx="217540" cy="21754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1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42" name="楕円 141">
            <a:extLst>
              <a:ext uri="{FF2B5EF4-FFF2-40B4-BE49-F238E27FC236}">
                <a16:creationId xmlns:a16="http://schemas.microsoft.com/office/drawing/2014/main" id="{59770997-CEF3-E8C0-A145-25CEC6ECF897}"/>
              </a:ext>
            </a:extLst>
          </p:cNvPr>
          <p:cNvSpPr/>
          <p:nvPr/>
        </p:nvSpPr>
        <p:spPr>
          <a:xfrm>
            <a:off x="3138815" y="2623335"/>
            <a:ext cx="217540" cy="21754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2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43" name="楕円 142">
            <a:extLst>
              <a:ext uri="{FF2B5EF4-FFF2-40B4-BE49-F238E27FC236}">
                <a16:creationId xmlns:a16="http://schemas.microsoft.com/office/drawing/2014/main" id="{945E8D35-2CAB-0F9F-28C9-99A54D9B15CF}"/>
              </a:ext>
            </a:extLst>
          </p:cNvPr>
          <p:cNvSpPr/>
          <p:nvPr/>
        </p:nvSpPr>
        <p:spPr>
          <a:xfrm>
            <a:off x="3129969" y="4414226"/>
            <a:ext cx="217540" cy="21754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3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44" name="楕円 143">
            <a:extLst>
              <a:ext uri="{FF2B5EF4-FFF2-40B4-BE49-F238E27FC236}">
                <a16:creationId xmlns:a16="http://schemas.microsoft.com/office/drawing/2014/main" id="{366F8A76-5872-0D09-00EF-28010E3CDC23}"/>
              </a:ext>
            </a:extLst>
          </p:cNvPr>
          <p:cNvSpPr/>
          <p:nvPr/>
        </p:nvSpPr>
        <p:spPr>
          <a:xfrm>
            <a:off x="4707938" y="6284899"/>
            <a:ext cx="217540" cy="21754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4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EB9FB56-6AE8-2A53-F987-9EDD37BEA188}"/>
              </a:ext>
            </a:extLst>
          </p:cNvPr>
          <p:cNvSpPr/>
          <p:nvPr/>
        </p:nvSpPr>
        <p:spPr>
          <a:xfrm>
            <a:off x="828294" y="1513538"/>
            <a:ext cx="1209040" cy="20420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Start &amp; Wait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88E5396E-CE2A-BB0D-8BB6-A90E2FD3B9BC}"/>
              </a:ext>
            </a:extLst>
          </p:cNvPr>
          <p:cNvSpPr/>
          <p:nvPr/>
        </p:nvSpPr>
        <p:spPr>
          <a:xfrm>
            <a:off x="828294" y="3110712"/>
            <a:ext cx="1209040" cy="31220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Press Start button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Working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E34EA83C-5434-376F-2333-142E775C0791}"/>
              </a:ext>
            </a:extLst>
          </p:cNvPr>
          <p:cNvCxnSpPr>
            <a:cxnSpLocks/>
            <a:stCxn id="14" idx="2"/>
            <a:endCxn id="5" idx="0"/>
          </p:cNvCxnSpPr>
          <p:nvPr/>
        </p:nvCxnSpPr>
        <p:spPr>
          <a:xfrm>
            <a:off x="1432814" y="2682835"/>
            <a:ext cx="0" cy="427877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3761228-26C2-76E6-6BF8-FD35EF579AE1}"/>
              </a:ext>
            </a:extLst>
          </p:cNvPr>
          <p:cNvSpPr/>
          <p:nvPr/>
        </p:nvSpPr>
        <p:spPr>
          <a:xfrm>
            <a:off x="826371" y="3577365"/>
            <a:ext cx="1209040" cy="31220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Sending trigger to Kitting ST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D446B03-1345-8D01-8626-32514531A1CC}"/>
              </a:ext>
            </a:extLst>
          </p:cNvPr>
          <p:cNvSpPr/>
          <p:nvPr/>
        </p:nvSpPr>
        <p:spPr>
          <a:xfrm>
            <a:off x="826371" y="4055083"/>
            <a:ext cx="1209040" cy="31220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Press End button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Shopper Completed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86B78A1B-2B73-C9C2-FC94-42ED5359E51E}"/>
              </a:ext>
            </a:extLst>
          </p:cNvPr>
          <p:cNvCxnSpPr>
            <a:cxnSpLocks/>
            <a:stCxn id="5" idx="2"/>
            <a:endCxn id="7" idx="0"/>
          </p:cNvCxnSpPr>
          <p:nvPr/>
        </p:nvCxnSpPr>
        <p:spPr>
          <a:xfrm flipH="1">
            <a:off x="1430891" y="3422916"/>
            <a:ext cx="1923" cy="154449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0AF80221-7B46-A085-8EA3-AD73A2CD3E4A}"/>
              </a:ext>
            </a:extLst>
          </p:cNvPr>
          <p:cNvCxnSpPr>
            <a:cxnSpLocks/>
            <a:stCxn id="7" idx="2"/>
            <a:endCxn id="8" idx="0"/>
          </p:cNvCxnSpPr>
          <p:nvPr/>
        </p:nvCxnSpPr>
        <p:spPr>
          <a:xfrm>
            <a:off x="1430891" y="3889569"/>
            <a:ext cx="0" cy="165514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668FD61D-3DA9-113E-2361-DBA8C62194B8}"/>
              </a:ext>
            </a:extLst>
          </p:cNvPr>
          <p:cNvCxnSpPr>
            <a:cxnSpLocks/>
            <a:stCxn id="8" idx="2"/>
            <a:endCxn id="19" idx="0"/>
          </p:cNvCxnSpPr>
          <p:nvPr/>
        </p:nvCxnSpPr>
        <p:spPr>
          <a:xfrm>
            <a:off x="1430891" y="4367287"/>
            <a:ext cx="2539" cy="312833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DDC5254D-8034-0EE3-90CE-1E0B52D80FC3}"/>
              </a:ext>
            </a:extLst>
          </p:cNvPr>
          <p:cNvSpPr/>
          <p:nvPr/>
        </p:nvSpPr>
        <p:spPr>
          <a:xfrm>
            <a:off x="653681" y="2967927"/>
            <a:ext cx="1589397" cy="14706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3A520D2D-9140-8EF3-3E7D-23DB9BEC9F79}"/>
              </a:ext>
            </a:extLst>
          </p:cNvPr>
          <p:cNvSpPr/>
          <p:nvPr/>
        </p:nvSpPr>
        <p:spPr>
          <a:xfrm>
            <a:off x="499381" y="2866056"/>
            <a:ext cx="1159190" cy="121307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Shopper smart watch App</a:t>
            </a:r>
            <a:endParaRPr kumimoji="1" lang="ja-JP" altLang="en-US" sz="5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CB9B990C-C131-4156-AB1D-1E80B10F5FF3}"/>
              </a:ext>
            </a:extLst>
          </p:cNvPr>
          <p:cNvSpPr/>
          <p:nvPr/>
        </p:nvSpPr>
        <p:spPr>
          <a:xfrm>
            <a:off x="828294" y="2253836"/>
            <a:ext cx="1209040" cy="42899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Instructions from the top schedule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(Select) *1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8B7D255B-2FF8-D09B-0FDC-9000ED967A3B}"/>
              </a:ext>
            </a:extLst>
          </p:cNvPr>
          <p:cNvCxnSpPr>
            <a:cxnSpLocks/>
            <a:stCxn id="2" idx="2"/>
            <a:endCxn id="16" idx="0"/>
          </p:cNvCxnSpPr>
          <p:nvPr/>
        </p:nvCxnSpPr>
        <p:spPr>
          <a:xfrm flipH="1">
            <a:off x="1431754" y="1717743"/>
            <a:ext cx="1060" cy="117044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D492AFD5-EACB-2FDB-8B53-C8E5D7F9C067}"/>
              </a:ext>
            </a:extLst>
          </p:cNvPr>
          <p:cNvSpPr/>
          <p:nvPr/>
        </p:nvSpPr>
        <p:spPr>
          <a:xfrm>
            <a:off x="827234" y="1834787"/>
            <a:ext cx="1209040" cy="28635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Linkage parts sensor data from KAU CSV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2FD8B8AA-B173-5EB1-C44B-77B08DF6028D}"/>
              </a:ext>
            </a:extLst>
          </p:cNvPr>
          <p:cNvCxnSpPr>
            <a:cxnSpLocks/>
            <a:stCxn id="16" idx="2"/>
            <a:endCxn id="14" idx="0"/>
          </p:cNvCxnSpPr>
          <p:nvPr/>
        </p:nvCxnSpPr>
        <p:spPr>
          <a:xfrm>
            <a:off x="1431754" y="2121144"/>
            <a:ext cx="1060" cy="132692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095BD015-8157-6F8B-DC77-4791D737151A}"/>
              </a:ext>
            </a:extLst>
          </p:cNvPr>
          <p:cNvSpPr/>
          <p:nvPr/>
        </p:nvSpPr>
        <p:spPr>
          <a:xfrm>
            <a:off x="833373" y="4680120"/>
            <a:ext cx="1200114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Linkage parts sensor data from KAU CSV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AD216AC7-1F36-C7EC-78F9-395E4E664935}"/>
              </a:ext>
            </a:extLst>
          </p:cNvPr>
          <p:cNvSpPr/>
          <p:nvPr/>
        </p:nvSpPr>
        <p:spPr>
          <a:xfrm>
            <a:off x="1625370" y="5090067"/>
            <a:ext cx="985555" cy="189762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Parts sensor linkage data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Registration App</a:t>
            </a:r>
            <a:endParaRPr kumimoji="1" lang="ja-JP" altLang="en-US" sz="5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BD03F307-CACE-2800-0EAB-49936AA70186}"/>
              </a:ext>
            </a:extLst>
          </p:cNvPr>
          <p:cNvSpPr/>
          <p:nvPr/>
        </p:nvSpPr>
        <p:spPr>
          <a:xfrm>
            <a:off x="1965647" y="1462583"/>
            <a:ext cx="217540" cy="21754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1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018DA56E-7596-4F0D-D690-E4D791010FEE}"/>
              </a:ext>
            </a:extLst>
          </p:cNvPr>
          <p:cNvSpPr/>
          <p:nvPr/>
        </p:nvSpPr>
        <p:spPr>
          <a:xfrm>
            <a:off x="1964319" y="2257360"/>
            <a:ext cx="217540" cy="21754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2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5E002E0D-D68E-C89D-46EA-9B706D82F435}"/>
              </a:ext>
            </a:extLst>
          </p:cNvPr>
          <p:cNvSpPr/>
          <p:nvPr/>
        </p:nvSpPr>
        <p:spPr>
          <a:xfrm>
            <a:off x="1946657" y="3049274"/>
            <a:ext cx="217540" cy="21754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3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31" name="楕円 30">
            <a:extLst>
              <a:ext uri="{FF2B5EF4-FFF2-40B4-BE49-F238E27FC236}">
                <a16:creationId xmlns:a16="http://schemas.microsoft.com/office/drawing/2014/main" id="{71C7D280-1B65-8E4D-DA1E-78387114CB11}"/>
              </a:ext>
            </a:extLst>
          </p:cNvPr>
          <p:cNvSpPr/>
          <p:nvPr/>
        </p:nvSpPr>
        <p:spPr>
          <a:xfrm>
            <a:off x="1940860" y="3993645"/>
            <a:ext cx="217540" cy="21754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4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32" name="二等辺三角形 31">
            <a:extLst>
              <a:ext uri="{FF2B5EF4-FFF2-40B4-BE49-F238E27FC236}">
                <a16:creationId xmlns:a16="http://schemas.microsoft.com/office/drawing/2014/main" id="{1EF1B3DA-8792-48E7-B95B-C2F1834A5DC0}"/>
              </a:ext>
            </a:extLst>
          </p:cNvPr>
          <p:cNvSpPr/>
          <p:nvPr/>
        </p:nvSpPr>
        <p:spPr>
          <a:xfrm>
            <a:off x="6245305" y="841780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6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82172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2D42CA-35E6-EE44-D488-998463D27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4A5E2A7-BF4B-025D-F36F-1055A5AE9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77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9DF10492-8221-0C56-920C-418BCC57796E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55841569-61A1-4C0F-FFC7-CBCF60D45D04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296EE98-533D-6273-0D85-70AA0B33EABA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5-2. Shopper work instructions for parts phase#1</a:t>
            </a:r>
          </a:p>
          <a:p>
            <a:r>
              <a:rPr kumimoji="1" lang="en-US" altLang="ja-JP" sz="1100" b="1" dirty="0"/>
              <a:t>5-2-2. Shopper work instructions for parts display App</a:t>
            </a:r>
          </a:p>
        </p:txBody>
      </p:sp>
      <p:graphicFrame>
        <p:nvGraphicFramePr>
          <p:cNvPr id="2" name="Table 9">
            <a:extLst>
              <a:ext uri="{FF2B5EF4-FFF2-40B4-BE49-F238E27FC236}">
                <a16:creationId xmlns:a16="http://schemas.microsoft.com/office/drawing/2014/main" id="{F4E9D18D-627B-D16C-5C6D-CA8CD35969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608790"/>
              </p:ext>
            </p:extLst>
          </p:nvPr>
        </p:nvGraphicFramePr>
        <p:xfrm>
          <a:off x="2612280" y="1880067"/>
          <a:ext cx="3839318" cy="3047158"/>
        </p:xfrm>
        <a:graphic>
          <a:graphicData uri="http://schemas.openxmlformats.org/drawingml/2006/table">
            <a:tbl>
              <a:tblPr firstRow="1" bandRow="1"/>
              <a:tblGrid>
                <a:gridCol w="348943">
                  <a:extLst>
                    <a:ext uri="{9D8B030D-6E8A-4147-A177-3AD203B41FA5}">
                      <a16:colId xmlns:a16="http://schemas.microsoft.com/office/drawing/2014/main" val="836165174"/>
                    </a:ext>
                  </a:extLst>
                </a:gridCol>
                <a:gridCol w="909737">
                  <a:extLst>
                    <a:ext uri="{9D8B030D-6E8A-4147-A177-3AD203B41FA5}">
                      <a16:colId xmlns:a16="http://schemas.microsoft.com/office/drawing/2014/main" val="3817693418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3603596578"/>
                    </a:ext>
                  </a:extLst>
                </a:gridCol>
                <a:gridCol w="421640">
                  <a:extLst>
                    <a:ext uri="{9D8B030D-6E8A-4147-A177-3AD203B41FA5}">
                      <a16:colId xmlns:a16="http://schemas.microsoft.com/office/drawing/2014/main" val="2412313956"/>
                    </a:ext>
                  </a:extLst>
                </a:gridCol>
                <a:gridCol w="477520">
                  <a:extLst>
                    <a:ext uri="{9D8B030D-6E8A-4147-A177-3AD203B41FA5}">
                      <a16:colId xmlns:a16="http://schemas.microsoft.com/office/drawing/2014/main" val="3037105544"/>
                    </a:ext>
                  </a:extLst>
                </a:gridCol>
                <a:gridCol w="386078">
                  <a:extLst>
                    <a:ext uri="{9D8B030D-6E8A-4147-A177-3AD203B41FA5}">
                      <a16:colId xmlns:a16="http://schemas.microsoft.com/office/drawing/2014/main" val="4047015432"/>
                    </a:ext>
                  </a:extLst>
                </a:gridCol>
              </a:tblGrid>
              <a:tr h="128752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# 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Parts No.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Model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Lot size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PIC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Status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6032174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Directed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848319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2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6173813"/>
                  </a:ext>
                </a:extLst>
              </a:tr>
              <a:tr h="196797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3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033145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4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2785449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5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6088021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6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4676176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7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5545624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8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765694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9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0940681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10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3891976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11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8380078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12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200045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13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7923136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14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006388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15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190415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16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370001"/>
                  </a:ext>
                </a:extLst>
              </a:tr>
            </a:tbl>
          </a:graphicData>
        </a:graphic>
      </p:graphicFrame>
      <p:graphicFrame>
        <p:nvGraphicFramePr>
          <p:cNvPr id="5" name="Table 12">
            <a:extLst>
              <a:ext uri="{FF2B5EF4-FFF2-40B4-BE49-F238E27FC236}">
                <a16:creationId xmlns:a16="http://schemas.microsoft.com/office/drawing/2014/main" id="{796F5E4C-3E34-3A62-7529-B9E47EA3D383}"/>
              </a:ext>
            </a:extLst>
          </p:cNvPr>
          <p:cNvGraphicFramePr>
            <a:graphicFrameLocks noGrp="1"/>
          </p:cNvGraphicFramePr>
          <p:nvPr/>
        </p:nvGraphicFramePr>
        <p:xfrm>
          <a:off x="2252439" y="1483319"/>
          <a:ext cx="4199160" cy="395982"/>
        </p:xfrm>
        <a:graphic>
          <a:graphicData uri="http://schemas.openxmlformats.org/drawingml/2006/table">
            <a:tbl>
              <a:tblPr firstRow="1" bandRow="1"/>
              <a:tblGrid>
                <a:gridCol w="1399720">
                  <a:extLst>
                    <a:ext uri="{9D8B030D-6E8A-4147-A177-3AD203B41FA5}">
                      <a16:colId xmlns:a16="http://schemas.microsoft.com/office/drawing/2014/main" val="2000395454"/>
                    </a:ext>
                  </a:extLst>
                </a:gridCol>
                <a:gridCol w="1399720">
                  <a:extLst>
                    <a:ext uri="{9D8B030D-6E8A-4147-A177-3AD203B41FA5}">
                      <a16:colId xmlns:a16="http://schemas.microsoft.com/office/drawing/2014/main" val="3096396175"/>
                    </a:ext>
                  </a:extLst>
                </a:gridCol>
                <a:gridCol w="1399720">
                  <a:extLst>
                    <a:ext uri="{9D8B030D-6E8A-4147-A177-3AD203B41FA5}">
                      <a16:colId xmlns:a16="http://schemas.microsoft.com/office/drawing/2014/main" val="2491756050"/>
                    </a:ext>
                  </a:extLst>
                </a:gridCol>
              </a:tblGrid>
              <a:tr h="197991"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ja-JP" sz="800" b="1" dirty="0">
                          <a:solidFill>
                            <a:schemeClr val="bg1"/>
                          </a:solidFill>
                        </a:rPr>
                        <a:t>Shopper Work Status Display</a:t>
                      </a:r>
                      <a:endParaRPr lang="en-US" sz="7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600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600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7045829"/>
                  </a:ext>
                </a:extLst>
              </a:tr>
              <a:tr h="19799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Date</a:t>
                      </a:r>
                      <a:r>
                        <a:rPr lang="en-US" sz="6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:</a:t>
                      </a:r>
                      <a:r>
                        <a:rPr lang="en-US" sz="600" dirty="0">
                          <a:solidFill>
                            <a:srgbClr val="FFFF00"/>
                          </a:solidFill>
                        </a:rPr>
                        <a:t> 10-Apr-2024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altLang="ja-JP" sz="600" dirty="0"/>
                        <a:t>Time</a:t>
                      </a:r>
                      <a:r>
                        <a:rPr lang="en-US" sz="600" dirty="0"/>
                        <a:t> :     </a:t>
                      </a:r>
                      <a:r>
                        <a:rPr lang="en-US" sz="600" dirty="0">
                          <a:solidFill>
                            <a:srgbClr val="FFFF00"/>
                          </a:solidFill>
                        </a:rPr>
                        <a:t>8:00 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altLang="ja-JP" sz="600" dirty="0"/>
                        <a:t>Shift</a:t>
                      </a:r>
                      <a:r>
                        <a:rPr lang="en-US" sz="600" dirty="0"/>
                        <a:t> :   </a:t>
                      </a:r>
                      <a:r>
                        <a:rPr lang="en-US" sz="600" dirty="0">
                          <a:solidFill>
                            <a:srgbClr val="FFFF00"/>
                          </a:solidFill>
                        </a:rPr>
                        <a:t>Day</a:t>
                      </a:r>
                    </a:p>
                  </a:txBody>
                  <a:tcPr marL="63048" marR="63048" marT="31523" marB="31523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6369428"/>
                  </a:ext>
                </a:extLst>
              </a:tr>
            </a:tbl>
          </a:graphicData>
        </a:graphic>
      </p:graphicFrame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BE64C9C-5FCE-F4CB-514E-A29F8A6B132D}"/>
              </a:ext>
            </a:extLst>
          </p:cNvPr>
          <p:cNvSpPr/>
          <p:nvPr/>
        </p:nvSpPr>
        <p:spPr>
          <a:xfrm>
            <a:off x="495189" y="1577220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Display status change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Directed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graphicFrame>
        <p:nvGraphicFramePr>
          <p:cNvPr id="12" name="Table 9">
            <a:extLst>
              <a:ext uri="{FF2B5EF4-FFF2-40B4-BE49-F238E27FC236}">
                <a16:creationId xmlns:a16="http://schemas.microsoft.com/office/drawing/2014/main" id="{CFE7C995-9E88-C3BA-8DC2-B95FE82AA331}"/>
              </a:ext>
            </a:extLst>
          </p:cNvPr>
          <p:cNvGraphicFramePr>
            <a:graphicFrameLocks noGrp="1"/>
          </p:cNvGraphicFramePr>
          <p:nvPr/>
        </p:nvGraphicFramePr>
        <p:xfrm>
          <a:off x="2252439" y="1880066"/>
          <a:ext cx="365760" cy="3031334"/>
        </p:xfrm>
        <a:graphic>
          <a:graphicData uri="http://schemas.openxmlformats.org/drawingml/2006/table">
            <a:tbl>
              <a:tblPr firstRow="1" bandRow="1"/>
              <a:tblGrid>
                <a:gridCol w="365760">
                  <a:extLst>
                    <a:ext uri="{9D8B030D-6E8A-4147-A177-3AD203B41FA5}">
                      <a16:colId xmlns:a16="http://schemas.microsoft.com/office/drawing/2014/main" val="836165174"/>
                    </a:ext>
                  </a:extLst>
                </a:gridCol>
              </a:tblGrid>
              <a:tr h="1532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Line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6032174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848319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600" b="1" dirty="0">
                          <a:solidFill>
                            <a:schemeClr val="bg1"/>
                          </a:solidFill>
                        </a:rPr>
                        <a:t>FA4</a:t>
                      </a:r>
                      <a:endParaRPr lang="en-US" sz="600" b="1" dirty="0">
                        <a:solidFill>
                          <a:schemeClr val="bg1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033145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FA5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1762871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FA6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5941617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FA7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530105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FA8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4146888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FA9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320258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AC Panel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9728444"/>
                  </a:ext>
                </a:extLst>
              </a:tr>
            </a:tbl>
          </a:graphicData>
        </a:graphic>
      </p:graphicFrame>
      <p:graphicFrame>
        <p:nvGraphicFramePr>
          <p:cNvPr id="14" name="Table 9">
            <a:extLst>
              <a:ext uri="{FF2B5EF4-FFF2-40B4-BE49-F238E27FC236}">
                <a16:creationId xmlns:a16="http://schemas.microsoft.com/office/drawing/2014/main" id="{60A8CDB6-EC63-0AE4-2AB7-534C26C1F1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9567622"/>
              </p:ext>
            </p:extLst>
          </p:nvPr>
        </p:nvGraphicFramePr>
        <p:xfrm>
          <a:off x="2612280" y="5487521"/>
          <a:ext cx="3839318" cy="3030086"/>
        </p:xfrm>
        <a:graphic>
          <a:graphicData uri="http://schemas.openxmlformats.org/drawingml/2006/table">
            <a:tbl>
              <a:tblPr firstRow="1" bandRow="1"/>
              <a:tblGrid>
                <a:gridCol w="348943">
                  <a:extLst>
                    <a:ext uri="{9D8B030D-6E8A-4147-A177-3AD203B41FA5}">
                      <a16:colId xmlns:a16="http://schemas.microsoft.com/office/drawing/2014/main" val="836165174"/>
                    </a:ext>
                  </a:extLst>
                </a:gridCol>
                <a:gridCol w="909737">
                  <a:extLst>
                    <a:ext uri="{9D8B030D-6E8A-4147-A177-3AD203B41FA5}">
                      <a16:colId xmlns:a16="http://schemas.microsoft.com/office/drawing/2014/main" val="3817693418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3603596578"/>
                    </a:ext>
                  </a:extLst>
                </a:gridCol>
                <a:gridCol w="421640">
                  <a:extLst>
                    <a:ext uri="{9D8B030D-6E8A-4147-A177-3AD203B41FA5}">
                      <a16:colId xmlns:a16="http://schemas.microsoft.com/office/drawing/2014/main" val="2412313956"/>
                    </a:ext>
                  </a:extLst>
                </a:gridCol>
                <a:gridCol w="477520">
                  <a:extLst>
                    <a:ext uri="{9D8B030D-6E8A-4147-A177-3AD203B41FA5}">
                      <a16:colId xmlns:a16="http://schemas.microsoft.com/office/drawing/2014/main" val="3037105544"/>
                    </a:ext>
                  </a:extLst>
                </a:gridCol>
                <a:gridCol w="386078">
                  <a:extLst>
                    <a:ext uri="{9D8B030D-6E8A-4147-A177-3AD203B41FA5}">
                      <a16:colId xmlns:a16="http://schemas.microsoft.com/office/drawing/2014/main" val="4047015432"/>
                    </a:ext>
                  </a:extLst>
                </a:gridCol>
              </a:tblGrid>
              <a:tr h="128752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# 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Parts No.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Model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Lot size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PIC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Status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6032174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Working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848319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2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6173813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3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033145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4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2785449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5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6088021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6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4676176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7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5545624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8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765694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9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0940681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10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3891976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11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8380078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12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200045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13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7923136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14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006388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15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190415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16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370001"/>
                  </a:ext>
                </a:extLst>
              </a:tr>
            </a:tbl>
          </a:graphicData>
        </a:graphic>
      </p:graphicFrame>
      <p:graphicFrame>
        <p:nvGraphicFramePr>
          <p:cNvPr id="16" name="Table 9">
            <a:extLst>
              <a:ext uri="{FF2B5EF4-FFF2-40B4-BE49-F238E27FC236}">
                <a16:creationId xmlns:a16="http://schemas.microsoft.com/office/drawing/2014/main" id="{FE10F4AE-062F-9530-3F45-9AFC32EABC02}"/>
              </a:ext>
            </a:extLst>
          </p:cNvPr>
          <p:cNvGraphicFramePr>
            <a:graphicFrameLocks noGrp="1"/>
          </p:cNvGraphicFramePr>
          <p:nvPr/>
        </p:nvGraphicFramePr>
        <p:xfrm>
          <a:off x="2252439" y="5487520"/>
          <a:ext cx="365760" cy="3031334"/>
        </p:xfrm>
        <a:graphic>
          <a:graphicData uri="http://schemas.openxmlformats.org/drawingml/2006/table">
            <a:tbl>
              <a:tblPr firstRow="1" bandRow="1"/>
              <a:tblGrid>
                <a:gridCol w="365760">
                  <a:extLst>
                    <a:ext uri="{9D8B030D-6E8A-4147-A177-3AD203B41FA5}">
                      <a16:colId xmlns:a16="http://schemas.microsoft.com/office/drawing/2014/main" val="836165174"/>
                    </a:ext>
                  </a:extLst>
                </a:gridCol>
              </a:tblGrid>
              <a:tr h="1532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Line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6032174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848319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600" b="1" dirty="0">
                          <a:solidFill>
                            <a:schemeClr val="bg1"/>
                          </a:solidFill>
                        </a:rPr>
                        <a:t>FA4</a:t>
                      </a:r>
                      <a:endParaRPr lang="en-US" sz="600" b="1" dirty="0">
                        <a:solidFill>
                          <a:schemeClr val="bg1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033145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FA5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1762871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FA6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5941617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FA7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530105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FA8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4146888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FA9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320258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AC Panel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9728444"/>
                  </a:ext>
                </a:extLst>
              </a:tr>
            </a:tbl>
          </a:graphicData>
        </a:graphic>
      </p:graphicFrame>
      <p:sp>
        <p:nvSpPr>
          <p:cNvPr id="18" name="楕円 17">
            <a:extLst>
              <a:ext uri="{FF2B5EF4-FFF2-40B4-BE49-F238E27FC236}">
                <a16:creationId xmlns:a16="http://schemas.microsoft.com/office/drawing/2014/main" id="{0420F40F-2D16-DC2F-8548-D1DC2183906F}"/>
              </a:ext>
            </a:extLst>
          </p:cNvPr>
          <p:cNvSpPr/>
          <p:nvPr/>
        </p:nvSpPr>
        <p:spPr>
          <a:xfrm>
            <a:off x="495189" y="2084935"/>
            <a:ext cx="1261872" cy="1261872"/>
          </a:xfrm>
          <a:prstGeom prst="ellipse">
            <a:avLst/>
          </a:prstGeom>
          <a:solidFill>
            <a:schemeClr val="tx1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4BC8DE2-FDCD-DF47-E608-52545431A29C}"/>
              </a:ext>
            </a:extLst>
          </p:cNvPr>
          <p:cNvSpPr txBox="1"/>
          <p:nvPr/>
        </p:nvSpPr>
        <p:spPr>
          <a:xfrm>
            <a:off x="586554" y="2251219"/>
            <a:ext cx="1079142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8EFDEE"/>
                </a:solidFill>
              </a:rPr>
              <a:t>Start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Line FA9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Parts  </a:t>
            </a:r>
            <a:r>
              <a:rPr kumimoji="1" lang="de-DE" altLang="ja-JP" sz="500" dirty="0">
                <a:solidFill>
                  <a:schemeClr val="bg1"/>
                </a:solidFill>
              </a:rPr>
              <a:t>PH457380-0553</a:t>
            </a:r>
          </a:p>
          <a:p>
            <a:pPr algn="ctr"/>
            <a:r>
              <a:rPr kumimoji="1" lang="ja-JP" altLang="en-US" sz="500" dirty="0">
                <a:solidFill>
                  <a:schemeClr val="bg1"/>
                </a:solidFill>
              </a:rPr>
              <a:t>　</a:t>
            </a:r>
            <a:endParaRPr kumimoji="1" lang="en-US" altLang="ja-JP" sz="1200" dirty="0">
              <a:solidFill>
                <a:srgbClr val="8EFDEE"/>
              </a:solidFill>
            </a:endParaRPr>
          </a:p>
          <a:p>
            <a:pPr algn="ctr"/>
            <a:r>
              <a:rPr kumimoji="1" lang="en-US" altLang="ja-JP" sz="800" dirty="0">
                <a:solidFill>
                  <a:srgbClr val="8EFDEE"/>
                </a:solidFill>
              </a:rPr>
              <a:t>14:57:00 </a:t>
            </a:r>
            <a:r>
              <a:rPr kumimoji="1" lang="en-US" altLang="ja-JP" sz="800" dirty="0">
                <a:solidFill>
                  <a:srgbClr val="FFFFFF"/>
                </a:solidFill>
              </a:rPr>
              <a:t>/</a:t>
            </a:r>
            <a:r>
              <a:rPr kumimoji="1" lang="en-US" altLang="ja-JP" sz="800" dirty="0">
                <a:solidFill>
                  <a:srgbClr val="8EFDEE"/>
                </a:solidFill>
              </a:rPr>
              <a:t> </a:t>
            </a:r>
            <a:r>
              <a:rPr kumimoji="1" lang="en-US" altLang="ja-JP" sz="800" dirty="0">
                <a:solidFill>
                  <a:srgbClr val="FF0000"/>
                </a:solidFill>
              </a:rPr>
              <a:t>00:00:11</a:t>
            </a:r>
            <a:endParaRPr kumimoji="1" lang="en-US" altLang="ja-JP" sz="1200" dirty="0">
              <a:solidFill>
                <a:srgbClr val="FF0000"/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Mon Sep 19,22</a:t>
            </a: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2">
                    <a:lumMod val="90000"/>
                  </a:schemeClr>
                </a:solidFill>
              </a:rPr>
              <a:t>Worker001</a:t>
            </a:r>
            <a:endParaRPr kumimoji="1" lang="ja-JP" altLang="en-US" sz="12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20" name="object 6">
            <a:extLst>
              <a:ext uri="{FF2B5EF4-FFF2-40B4-BE49-F238E27FC236}">
                <a16:creationId xmlns:a16="http://schemas.microsoft.com/office/drawing/2014/main" id="{076B07FC-4C73-0C5E-AA8B-F5DF4398591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5511" y="2153676"/>
            <a:ext cx="95465" cy="95465"/>
          </a:xfrm>
          <a:prstGeom prst="rect">
            <a:avLst/>
          </a:prstGeom>
        </p:spPr>
      </p:pic>
      <p:pic>
        <p:nvPicPr>
          <p:cNvPr id="21" name="object 8">
            <a:extLst>
              <a:ext uri="{FF2B5EF4-FFF2-40B4-BE49-F238E27FC236}">
                <a16:creationId xmlns:a16="http://schemas.microsoft.com/office/drawing/2014/main" id="{8AF9AE5C-AD68-9112-8642-59BDFCEBBC9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45527" y="2141552"/>
            <a:ext cx="60002" cy="123870"/>
          </a:xfrm>
          <a:prstGeom prst="rect">
            <a:avLst/>
          </a:prstGeom>
        </p:spPr>
      </p:pic>
      <p:pic>
        <p:nvPicPr>
          <p:cNvPr id="22" name="グラフィックス 21" descr="Wi-Fi">
            <a:extLst>
              <a:ext uri="{FF2B5EF4-FFF2-40B4-BE49-F238E27FC236}">
                <a16:creationId xmlns:a16="http://schemas.microsoft.com/office/drawing/2014/main" id="{BF89CD90-85F7-2EC1-DD56-B80C80F59B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4684" y="2097825"/>
            <a:ext cx="199549" cy="199549"/>
          </a:xfrm>
          <a:prstGeom prst="rect">
            <a:avLst/>
          </a:prstGeom>
        </p:spPr>
      </p:pic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BC4558C1-A9D6-B31B-8E2E-5AE736CE4976}"/>
              </a:ext>
            </a:extLst>
          </p:cNvPr>
          <p:cNvSpPr/>
          <p:nvPr/>
        </p:nvSpPr>
        <p:spPr>
          <a:xfrm>
            <a:off x="895511" y="2840391"/>
            <a:ext cx="449053" cy="200150"/>
          </a:xfrm>
          <a:prstGeom prst="rect">
            <a:avLst/>
          </a:prstGeom>
          <a:solidFill>
            <a:srgbClr val="1DB100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schemeClr val="bg1"/>
                </a:solidFill>
              </a:rPr>
              <a:t>Start</a:t>
            </a:r>
            <a:endParaRPr kumimoji="1" lang="ja-JP" altLang="en-US" sz="700" kern="0" dirty="0">
              <a:solidFill>
                <a:schemeClr val="bg1"/>
              </a:solidFill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15E99755-0D6F-34EC-65E0-0F1F57EC4F6A}"/>
              </a:ext>
            </a:extLst>
          </p:cNvPr>
          <p:cNvSpPr/>
          <p:nvPr/>
        </p:nvSpPr>
        <p:spPr>
          <a:xfrm>
            <a:off x="515517" y="5178727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Display status change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Working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4E66EF80-A286-BF64-A75A-E75AE31D3D8D}"/>
              </a:ext>
            </a:extLst>
          </p:cNvPr>
          <p:cNvSpPr/>
          <p:nvPr/>
        </p:nvSpPr>
        <p:spPr>
          <a:xfrm>
            <a:off x="495190" y="5743621"/>
            <a:ext cx="1261872" cy="1261872"/>
          </a:xfrm>
          <a:prstGeom prst="ellipse">
            <a:avLst/>
          </a:prstGeom>
          <a:solidFill>
            <a:schemeClr val="tx1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F9C326D9-D280-5699-C9E2-CB7703D7463F}"/>
              </a:ext>
            </a:extLst>
          </p:cNvPr>
          <p:cNvSpPr txBox="1"/>
          <p:nvPr/>
        </p:nvSpPr>
        <p:spPr>
          <a:xfrm>
            <a:off x="586554" y="5909905"/>
            <a:ext cx="1079143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8EFDEE"/>
                </a:solidFill>
              </a:rPr>
              <a:t>Working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Line FA9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Parts  </a:t>
            </a:r>
            <a:r>
              <a:rPr kumimoji="1" lang="de-DE" altLang="ja-JP" sz="500" dirty="0">
                <a:solidFill>
                  <a:schemeClr val="bg1"/>
                </a:solidFill>
              </a:rPr>
              <a:t>PH457380-0553</a:t>
            </a:r>
          </a:p>
          <a:p>
            <a:pPr algn="ctr"/>
            <a:r>
              <a:rPr kumimoji="1" lang="ja-JP" altLang="en-US" sz="500" dirty="0">
                <a:solidFill>
                  <a:schemeClr val="bg1"/>
                </a:solidFill>
              </a:rPr>
              <a:t>　</a:t>
            </a:r>
            <a:endParaRPr kumimoji="1" lang="en-US" altLang="ja-JP" sz="1200" dirty="0">
              <a:solidFill>
                <a:srgbClr val="8EFDEE"/>
              </a:solidFill>
            </a:endParaRPr>
          </a:p>
          <a:p>
            <a:pPr algn="ctr"/>
            <a:r>
              <a:rPr kumimoji="1" lang="en-US" altLang="ja-JP" sz="800" dirty="0">
                <a:solidFill>
                  <a:srgbClr val="8EFDEE"/>
                </a:solidFill>
              </a:rPr>
              <a:t>14:57:00 </a:t>
            </a:r>
            <a:r>
              <a:rPr kumimoji="1" lang="en-US" altLang="ja-JP" sz="800" dirty="0">
                <a:solidFill>
                  <a:srgbClr val="FFFFFF"/>
                </a:solidFill>
              </a:rPr>
              <a:t>/</a:t>
            </a:r>
            <a:r>
              <a:rPr kumimoji="1" lang="en-US" altLang="ja-JP" sz="800" dirty="0">
                <a:solidFill>
                  <a:srgbClr val="8EFDEE"/>
                </a:solidFill>
              </a:rPr>
              <a:t> </a:t>
            </a:r>
            <a:r>
              <a:rPr kumimoji="1" lang="en-US" altLang="ja-JP" sz="800" dirty="0">
                <a:solidFill>
                  <a:srgbClr val="FF0000"/>
                </a:solidFill>
              </a:rPr>
              <a:t>00:01:01</a:t>
            </a:r>
            <a:endParaRPr kumimoji="1" lang="en-US" altLang="ja-JP" sz="1200" dirty="0">
              <a:solidFill>
                <a:srgbClr val="FF0000"/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Mon Sep 19,22</a:t>
            </a: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2">
                    <a:lumMod val="90000"/>
                  </a:schemeClr>
                </a:solidFill>
              </a:rPr>
              <a:t>Worker001</a:t>
            </a:r>
            <a:endParaRPr kumimoji="1" lang="ja-JP" altLang="en-US" sz="12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29" name="object 6">
            <a:extLst>
              <a:ext uri="{FF2B5EF4-FFF2-40B4-BE49-F238E27FC236}">
                <a16:creationId xmlns:a16="http://schemas.microsoft.com/office/drawing/2014/main" id="{6B195094-62BD-CD28-C517-970EFA692E3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5512" y="5812362"/>
            <a:ext cx="95465" cy="95465"/>
          </a:xfrm>
          <a:prstGeom prst="rect">
            <a:avLst/>
          </a:prstGeom>
        </p:spPr>
      </p:pic>
      <p:pic>
        <p:nvPicPr>
          <p:cNvPr id="30" name="object 8">
            <a:extLst>
              <a:ext uri="{FF2B5EF4-FFF2-40B4-BE49-F238E27FC236}">
                <a16:creationId xmlns:a16="http://schemas.microsoft.com/office/drawing/2014/main" id="{070DADE6-4C3C-CFB7-E8FE-3D73CFA9892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45528" y="5800238"/>
            <a:ext cx="60002" cy="123870"/>
          </a:xfrm>
          <a:prstGeom prst="rect">
            <a:avLst/>
          </a:prstGeom>
        </p:spPr>
      </p:pic>
      <p:pic>
        <p:nvPicPr>
          <p:cNvPr id="31" name="グラフィックス 30" descr="Wi-Fi">
            <a:extLst>
              <a:ext uri="{FF2B5EF4-FFF2-40B4-BE49-F238E27FC236}">
                <a16:creationId xmlns:a16="http://schemas.microsoft.com/office/drawing/2014/main" id="{2EB9F0E6-26C6-1A58-6429-416EFC1903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4685" y="5756511"/>
            <a:ext cx="199549" cy="199549"/>
          </a:xfrm>
          <a:prstGeom prst="rect">
            <a:avLst/>
          </a:prstGeom>
        </p:spPr>
      </p:pic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B1E1F3CF-A63C-2C5A-8180-B82415E8AC02}"/>
              </a:ext>
            </a:extLst>
          </p:cNvPr>
          <p:cNvSpPr/>
          <p:nvPr/>
        </p:nvSpPr>
        <p:spPr>
          <a:xfrm>
            <a:off x="895512" y="6499077"/>
            <a:ext cx="449053" cy="200150"/>
          </a:xfrm>
          <a:prstGeom prst="rect">
            <a:avLst/>
          </a:prstGeom>
          <a:solidFill>
            <a:srgbClr val="FF0000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schemeClr val="bg1"/>
                </a:solidFill>
              </a:rPr>
              <a:t>Finish</a:t>
            </a:r>
            <a:endParaRPr kumimoji="1" lang="ja-JP" altLang="en-US" sz="700" kern="0" dirty="0">
              <a:solidFill>
                <a:schemeClr val="bg1"/>
              </a:solidFill>
            </a:endParaRPr>
          </a:p>
        </p:txBody>
      </p:sp>
      <p:graphicFrame>
        <p:nvGraphicFramePr>
          <p:cNvPr id="7" name="Table 12">
            <a:extLst>
              <a:ext uri="{FF2B5EF4-FFF2-40B4-BE49-F238E27FC236}">
                <a16:creationId xmlns:a16="http://schemas.microsoft.com/office/drawing/2014/main" id="{E1E264AC-090C-878E-097B-4FF5F5F7E48B}"/>
              </a:ext>
            </a:extLst>
          </p:cNvPr>
          <p:cNvGraphicFramePr>
            <a:graphicFrameLocks noGrp="1"/>
          </p:cNvGraphicFramePr>
          <p:nvPr/>
        </p:nvGraphicFramePr>
        <p:xfrm>
          <a:off x="2238151" y="5080200"/>
          <a:ext cx="4199160" cy="395982"/>
        </p:xfrm>
        <a:graphic>
          <a:graphicData uri="http://schemas.openxmlformats.org/drawingml/2006/table">
            <a:tbl>
              <a:tblPr firstRow="1" bandRow="1"/>
              <a:tblGrid>
                <a:gridCol w="1399720">
                  <a:extLst>
                    <a:ext uri="{9D8B030D-6E8A-4147-A177-3AD203B41FA5}">
                      <a16:colId xmlns:a16="http://schemas.microsoft.com/office/drawing/2014/main" val="2000395454"/>
                    </a:ext>
                  </a:extLst>
                </a:gridCol>
                <a:gridCol w="1399720">
                  <a:extLst>
                    <a:ext uri="{9D8B030D-6E8A-4147-A177-3AD203B41FA5}">
                      <a16:colId xmlns:a16="http://schemas.microsoft.com/office/drawing/2014/main" val="3096396175"/>
                    </a:ext>
                  </a:extLst>
                </a:gridCol>
                <a:gridCol w="1399720">
                  <a:extLst>
                    <a:ext uri="{9D8B030D-6E8A-4147-A177-3AD203B41FA5}">
                      <a16:colId xmlns:a16="http://schemas.microsoft.com/office/drawing/2014/main" val="2491756050"/>
                    </a:ext>
                  </a:extLst>
                </a:gridCol>
              </a:tblGrid>
              <a:tr h="197991"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ja-JP" sz="800" b="1" dirty="0">
                          <a:solidFill>
                            <a:schemeClr val="bg1"/>
                          </a:solidFill>
                        </a:rPr>
                        <a:t>Shopper Work Status Display</a:t>
                      </a:r>
                      <a:endParaRPr lang="en-US" altLang="ja-JP" sz="7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600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600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7045829"/>
                  </a:ext>
                </a:extLst>
              </a:tr>
              <a:tr h="19799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Date</a:t>
                      </a:r>
                      <a:r>
                        <a:rPr lang="en-US" sz="6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:</a:t>
                      </a:r>
                      <a:r>
                        <a:rPr lang="en-US" sz="600" dirty="0">
                          <a:solidFill>
                            <a:srgbClr val="FFFF00"/>
                          </a:solidFill>
                        </a:rPr>
                        <a:t> 10-Apr-2024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altLang="ja-JP" sz="600" dirty="0"/>
                        <a:t>Time</a:t>
                      </a:r>
                      <a:r>
                        <a:rPr lang="en-US" sz="600" dirty="0"/>
                        <a:t> :     </a:t>
                      </a:r>
                      <a:r>
                        <a:rPr lang="en-US" sz="600" dirty="0">
                          <a:solidFill>
                            <a:srgbClr val="FFFF00"/>
                          </a:solidFill>
                        </a:rPr>
                        <a:t>8:00 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altLang="ja-JP" sz="600" dirty="0"/>
                        <a:t>Shift</a:t>
                      </a:r>
                      <a:r>
                        <a:rPr lang="en-US" sz="600" dirty="0"/>
                        <a:t> :   </a:t>
                      </a:r>
                      <a:r>
                        <a:rPr lang="en-US" sz="600" dirty="0">
                          <a:solidFill>
                            <a:srgbClr val="FFFF00"/>
                          </a:solidFill>
                        </a:rPr>
                        <a:t>Day</a:t>
                      </a:r>
                    </a:p>
                  </a:txBody>
                  <a:tcPr marL="63048" marR="63048" marT="31523" marB="31523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6369428"/>
                  </a:ext>
                </a:extLst>
              </a:tr>
            </a:tbl>
          </a:graphicData>
        </a:graphic>
      </p:graphicFrame>
      <p:sp>
        <p:nvSpPr>
          <p:cNvPr id="9" name="二等辺三角形 8">
            <a:extLst>
              <a:ext uri="{FF2B5EF4-FFF2-40B4-BE49-F238E27FC236}">
                <a16:creationId xmlns:a16="http://schemas.microsoft.com/office/drawing/2014/main" id="{FCB9FA65-4915-1606-9CF1-DC3FAC514D57}"/>
              </a:ext>
            </a:extLst>
          </p:cNvPr>
          <p:cNvSpPr/>
          <p:nvPr/>
        </p:nvSpPr>
        <p:spPr>
          <a:xfrm>
            <a:off x="6245305" y="841780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6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26761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AC5F91-60D6-B61F-7ABD-DCB1B3A271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D195806-F1C7-F5F3-0280-50B2D1E1D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78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2B74B06B-B15B-89C5-1950-7095F40BA94F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588E2A0A-14A1-D4B6-ED96-609ABA9BADFE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4CB4A8E-9214-D273-295C-765924BBD33B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5-2. Shopper work instructions for parts phase#1</a:t>
            </a:r>
          </a:p>
          <a:p>
            <a:r>
              <a:rPr kumimoji="1" lang="en-US" altLang="ja-JP" sz="1100" b="1" dirty="0"/>
              <a:t>5-2-2. Shopper work instructions for parts display App</a:t>
            </a:r>
          </a:p>
        </p:txBody>
      </p:sp>
      <p:graphicFrame>
        <p:nvGraphicFramePr>
          <p:cNvPr id="2" name="Table 9">
            <a:extLst>
              <a:ext uri="{FF2B5EF4-FFF2-40B4-BE49-F238E27FC236}">
                <a16:creationId xmlns:a16="http://schemas.microsoft.com/office/drawing/2014/main" id="{EB95022C-7A82-AE4E-95FE-AE6F1D9081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6073287"/>
              </p:ext>
            </p:extLst>
          </p:nvPr>
        </p:nvGraphicFramePr>
        <p:xfrm>
          <a:off x="2612280" y="1880067"/>
          <a:ext cx="3839318" cy="3065807"/>
        </p:xfrm>
        <a:graphic>
          <a:graphicData uri="http://schemas.openxmlformats.org/drawingml/2006/table">
            <a:tbl>
              <a:tblPr firstRow="1" bandRow="1"/>
              <a:tblGrid>
                <a:gridCol w="348943">
                  <a:extLst>
                    <a:ext uri="{9D8B030D-6E8A-4147-A177-3AD203B41FA5}">
                      <a16:colId xmlns:a16="http://schemas.microsoft.com/office/drawing/2014/main" val="836165174"/>
                    </a:ext>
                  </a:extLst>
                </a:gridCol>
                <a:gridCol w="909737">
                  <a:extLst>
                    <a:ext uri="{9D8B030D-6E8A-4147-A177-3AD203B41FA5}">
                      <a16:colId xmlns:a16="http://schemas.microsoft.com/office/drawing/2014/main" val="3817693418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3603596578"/>
                    </a:ext>
                  </a:extLst>
                </a:gridCol>
                <a:gridCol w="421640">
                  <a:extLst>
                    <a:ext uri="{9D8B030D-6E8A-4147-A177-3AD203B41FA5}">
                      <a16:colId xmlns:a16="http://schemas.microsoft.com/office/drawing/2014/main" val="2412313956"/>
                    </a:ext>
                  </a:extLst>
                </a:gridCol>
                <a:gridCol w="477520">
                  <a:extLst>
                    <a:ext uri="{9D8B030D-6E8A-4147-A177-3AD203B41FA5}">
                      <a16:colId xmlns:a16="http://schemas.microsoft.com/office/drawing/2014/main" val="3037105544"/>
                    </a:ext>
                  </a:extLst>
                </a:gridCol>
                <a:gridCol w="386078">
                  <a:extLst>
                    <a:ext uri="{9D8B030D-6E8A-4147-A177-3AD203B41FA5}">
                      <a16:colId xmlns:a16="http://schemas.microsoft.com/office/drawing/2014/main" val="4047015432"/>
                    </a:ext>
                  </a:extLst>
                </a:gridCol>
              </a:tblGrid>
              <a:tr h="128752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# 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Parts No.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Model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Lot size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PIC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Status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6032174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Directed</a:t>
                      </a:r>
                    </a:p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ST Over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848319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2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6173813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3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033145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4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2785449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5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6088021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6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4676176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7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5545624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8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765694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9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0940681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10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3891976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11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8380078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12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200045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13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7923136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14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006388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15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190415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16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370001"/>
                  </a:ext>
                </a:extLst>
              </a:tr>
            </a:tbl>
          </a:graphicData>
        </a:graphic>
      </p:graphicFrame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0E0A2D5-7FA6-6EC4-7E10-2A83BCF4F14B}"/>
              </a:ext>
            </a:extLst>
          </p:cNvPr>
          <p:cNvSpPr/>
          <p:nvPr/>
        </p:nvSpPr>
        <p:spPr>
          <a:xfrm>
            <a:off x="495189" y="1577220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Display status change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Directed if delay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graphicFrame>
        <p:nvGraphicFramePr>
          <p:cNvPr id="12" name="Table 9">
            <a:extLst>
              <a:ext uri="{FF2B5EF4-FFF2-40B4-BE49-F238E27FC236}">
                <a16:creationId xmlns:a16="http://schemas.microsoft.com/office/drawing/2014/main" id="{1A2F6ACB-FB59-AD06-3593-5D155BD9F884}"/>
              </a:ext>
            </a:extLst>
          </p:cNvPr>
          <p:cNvGraphicFramePr>
            <a:graphicFrameLocks noGrp="1"/>
          </p:cNvGraphicFramePr>
          <p:nvPr/>
        </p:nvGraphicFramePr>
        <p:xfrm>
          <a:off x="2252439" y="1880066"/>
          <a:ext cx="365760" cy="3065811"/>
        </p:xfrm>
        <a:graphic>
          <a:graphicData uri="http://schemas.openxmlformats.org/drawingml/2006/table">
            <a:tbl>
              <a:tblPr firstRow="1" bandRow="1"/>
              <a:tblGrid>
                <a:gridCol w="365760">
                  <a:extLst>
                    <a:ext uri="{9D8B030D-6E8A-4147-A177-3AD203B41FA5}">
                      <a16:colId xmlns:a16="http://schemas.microsoft.com/office/drawing/2014/main" val="836165174"/>
                    </a:ext>
                  </a:extLst>
                </a:gridCol>
              </a:tblGrid>
              <a:tr h="156243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Line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6032174"/>
                  </a:ext>
                </a:extLst>
              </a:tr>
              <a:tr h="36369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848319"/>
                  </a:ext>
                </a:extLst>
              </a:tr>
              <a:tr h="363696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600" b="1" dirty="0">
                          <a:solidFill>
                            <a:schemeClr val="bg1"/>
                          </a:solidFill>
                        </a:rPr>
                        <a:t>FA4</a:t>
                      </a:r>
                      <a:endParaRPr lang="en-US" sz="600" b="1" dirty="0">
                        <a:solidFill>
                          <a:schemeClr val="bg1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033145"/>
                  </a:ext>
                </a:extLst>
              </a:tr>
              <a:tr h="36369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FA5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1762871"/>
                  </a:ext>
                </a:extLst>
              </a:tr>
              <a:tr h="36369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FA6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5941617"/>
                  </a:ext>
                </a:extLst>
              </a:tr>
              <a:tr h="36369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FA7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530105"/>
                  </a:ext>
                </a:extLst>
              </a:tr>
              <a:tr h="36369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FA8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4146888"/>
                  </a:ext>
                </a:extLst>
              </a:tr>
              <a:tr h="36369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FA9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320258"/>
                  </a:ext>
                </a:extLst>
              </a:tr>
              <a:tr h="36369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AC Panel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9728444"/>
                  </a:ext>
                </a:extLst>
              </a:tr>
            </a:tbl>
          </a:graphicData>
        </a:graphic>
      </p:graphicFrame>
      <p:sp>
        <p:nvSpPr>
          <p:cNvPr id="7" name="楕円 6">
            <a:extLst>
              <a:ext uri="{FF2B5EF4-FFF2-40B4-BE49-F238E27FC236}">
                <a16:creationId xmlns:a16="http://schemas.microsoft.com/office/drawing/2014/main" id="{E3DA8F9E-FBB3-9AE6-F3E4-F8D6F43366BA}"/>
              </a:ext>
            </a:extLst>
          </p:cNvPr>
          <p:cNvSpPr/>
          <p:nvPr/>
        </p:nvSpPr>
        <p:spPr>
          <a:xfrm>
            <a:off x="437832" y="2117776"/>
            <a:ext cx="1261872" cy="1261872"/>
          </a:xfrm>
          <a:prstGeom prst="ellipse">
            <a:avLst/>
          </a:prstGeom>
          <a:solidFill>
            <a:srgbClr val="FF0000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F32941F-6453-3168-E618-C821EA137830}"/>
              </a:ext>
            </a:extLst>
          </p:cNvPr>
          <p:cNvSpPr txBox="1"/>
          <p:nvPr/>
        </p:nvSpPr>
        <p:spPr>
          <a:xfrm>
            <a:off x="529195" y="2284060"/>
            <a:ext cx="1079143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8EFDEE"/>
                </a:solidFill>
              </a:rPr>
              <a:t>Start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Line FA9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Parts  </a:t>
            </a:r>
            <a:r>
              <a:rPr kumimoji="1" lang="de-DE" altLang="ja-JP" sz="500" dirty="0">
                <a:solidFill>
                  <a:schemeClr val="bg1"/>
                </a:solidFill>
              </a:rPr>
              <a:t>PH457380-0553</a:t>
            </a:r>
          </a:p>
          <a:p>
            <a:pPr algn="ctr"/>
            <a:r>
              <a:rPr kumimoji="1" lang="ja-JP" altLang="en-US" sz="500" dirty="0">
                <a:solidFill>
                  <a:schemeClr val="bg1"/>
                </a:solidFill>
              </a:rPr>
              <a:t>　</a:t>
            </a:r>
            <a:endParaRPr kumimoji="1" lang="en-US" altLang="ja-JP" sz="1200" dirty="0">
              <a:solidFill>
                <a:srgbClr val="8EFDEE"/>
              </a:solidFill>
            </a:endParaRPr>
          </a:p>
          <a:p>
            <a:pPr algn="ctr"/>
            <a:r>
              <a:rPr kumimoji="1" lang="en-US" altLang="ja-JP" sz="800" dirty="0">
                <a:solidFill>
                  <a:srgbClr val="8EFDEE"/>
                </a:solidFill>
              </a:rPr>
              <a:t>15:57:00 </a:t>
            </a:r>
            <a:r>
              <a:rPr kumimoji="1" lang="en-US" altLang="ja-JP" sz="800" dirty="0">
                <a:solidFill>
                  <a:srgbClr val="FFFFFF"/>
                </a:solidFill>
              </a:rPr>
              <a:t>/</a:t>
            </a:r>
            <a:r>
              <a:rPr kumimoji="1" lang="en-US" altLang="ja-JP" sz="800" dirty="0">
                <a:solidFill>
                  <a:srgbClr val="8EFDEE"/>
                </a:solidFill>
              </a:rPr>
              <a:t> </a:t>
            </a:r>
            <a:r>
              <a:rPr kumimoji="1" lang="en-US" altLang="ja-JP" sz="800" dirty="0">
                <a:solidFill>
                  <a:srgbClr val="FFFF00"/>
                </a:solidFill>
              </a:rPr>
              <a:t>01:00:01</a:t>
            </a:r>
            <a:endParaRPr kumimoji="1" lang="en-US" altLang="ja-JP" sz="1200" dirty="0">
              <a:solidFill>
                <a:srgbClr val="FFFF00"/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Mon Sep 19,22</a:t>
            </a: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2">
                    <a:lumMod val="90000"/>
                  </a:schemeClr>
                </a:solidFill>
              </a:rPr>
              <a:t>Worker001</a:t>
            </a:r>
            <a:endParaRPr kumimoji="1" lang="ja-JP" altLang="en-US" sz="12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9" name="object 6">
            <a:extLst>
              <a:ext uri="{FF2B5EF4-FFF2-40B4-BE49-F238E27FC236}">
                <a16:creationId xmlns:a16="http://schemas.microsoft.com/office/drawing/2014/main" id="{6B7F8880-C834-A5E7-02C2-752C6117EDA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154" y="2186517"/>
            <a:ext cx="95465" cy="95465"/>
          </a:xfrm>
          <a:prstGeom prst="rect">
            <a:avLst/>
          </a:prstGeom>
        </p:spPr>
      </p:pic>
      <p:pic>
        <p:nvPicPr>
          <p:cNvPr id="10" name="object 8">
            <a:extLst>
              <a:ext uri="{FF2B5EF4-FFF2-40B4-BE49-F238E27FC236}">
                <a16:creationId xmlns:a16="http://schemas.microsoft.com/office/drawing/2014/main" id="{FD4FEFF5-7796-D9CE-5D10-DD3F4BBA8E54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88170" y="2174393"/>
            <a:ext cx="60002" cy="123870"/>
          </a:xfrm>
          <a:prstGeom prst="rect">
            <a:avLst/>
          </a:prstGeom>
        </p:spPr>
      </p:pic>
      <p:pic>
        <p:nvPicPr>
          <p:cNvPr id="11" name="グラフィックス 10" descr="Wi-Fi">
            <a:extLst>
              <a:ext uri="{FF2B5EF4-FFF2-40B4-BE49-F238E27FC236}">
                <a16:creationId xmlns:a16="http://schemas.microsoft.com/office/drawing/2014/main" id="{FCA5ED48-D547-10FB-D249-B232DE2D02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7327" y="2130666"/>
            <a:ext cx="199549" cy="199549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08F986AA-1A92-96BB-CC9A-6511FE195B44}"/>
              </a:ext>
            </a:extLst>
          </p:cNvPr>
          <p:cNvSpPr/>
          <p:nvPr/>
        </p:nvSpPr>
        <p:spPr>
          <a:xfrm>
            <a:off x="838154" y="2873232"/>
            <a:ext cx="449053" cy="200150"/>
          </a:xfrm>
          <a:prstGeom prst="rect">
            <a:avLst/>
          </a:prstGeom>
          <a:solidFill>
            <a:srgbClr val="FFFF00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/>
              <a:t>Start</a:t>
            </a:r>
            <a:endParaRPr kumimoji="1" lang="ja-JP" altLang="en-US" sz="700" kern="0" dirty="0"/>
          </a:p>
        </p:txBody>
      </p:sp>
      <p:graphicFrame>
        <p:nvGraphicFramePr>
          <p:cNvPr id="25" name="Table 12">
            <a:extLst>
              <a:ext uri="{FF2B5EF4-FFF2-40B4-BE49-F238E27FC236}">
                <a16:creationId xmlns:a16="http://schemas.microsoft.com/office/drawing/2014/main" id="{E37B7AD3-4648-EDE8-6DF1-976784F8A5FD}"/>
              </a:ext>
            </a:extLst>
          </p:cNvPr>
          <p:cNvGraphicFramePr>
            <a:graphicFrameLocks noGrp="1"/>
          </p:cNvGraphicFramePr>
          <p:nvPr/>
        </p:nvGraphicFramePr>
        <p:xfrm>
          <a:off x="2252438" y="1483319"/>
          <a:ext cx="4199160" cy="395982"/>
        </p:xfrm>
        <a:graphic>
          <a:graphicData uri="http://schemas.openxmlformats.org/drawingml/2006/table">
            <a:tbl>
              <a:tblPr firstRow="1" bandRow="1"/>
              <a:tblGrid>
                <a:gridCol w="1399720">
                  <a:extLst>
                    <a:ext uri="{9D8B030D-6E8A-4147-A177-3AD203B41FA5}">
                      <a16:colId xmlns:a16="http://schemas.microsoft.com/office/drawing/2014/main" val="2000395454"/>
                    </a:ext>
                  </a:extLst>
                </a:gridCol>
                <a:gridCol w="1399720">
                  <a:extLst>
                    <a:ext uri="{9D8B030D-6E8A-4147-A177-3AD203B41FA5}">
                      <a16:colId xmlns:a16="http://schemas.microsoft.com/office/drawing/2014/main" val="3096396175"/>
                    </a:ext>
                  </a:extLst>
                </a:gridCol>
                <a:gridCol w="1399720">
                  <a:extLst>
                    <a:ext uri="{9D8B030D-6E8A-4147-A177-3AD203B41FA5}">
                      <a16:colId xmlns:a16="http://schemas.microsoft.com/office/drawing/2014/main" val="2491756050"/>
                    </a:ext>
                  </a:extLst>
                </a:gridCol>
              </a:tblGrid>
              <a:tr h="197991"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ja-JP" sz="800" b="1" dirty="0">
                          <a:solidFill>
                            <a:schemeClr val="bg1"/>
                          </a:solidFill>
                        </a:rPr>
                        <a:t>Shopper Work Status Display</a:t>
                      </a:r>
                      <a:endParaRPr lang="en-US" altLang="ja-JP" sz="7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600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600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7045829"/>
                  </a:ext>
                </a:extLst>
              </a:tr>
              <a:tr h="19799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Date</a:t>
                      </a:r>
                      <a:r>
                        <a:rPr lang="en-US" sz="6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:</a:t>
                      </a:r>
                      <a:r>
                        <a:rPr lang="en-US" sz="600" dirty="0">
                          <a:solidFill>
                            <a:srgbClr val="FFFF00"/>
                          </a:solidFill>
                        </a:rPr>
                        <a:t> 10-Apr-2024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altLang="ja-JP" sz="600" dirty="0"/>
                        <a:t>Time</a:t>
                      </a:r>
                      <a:r>
                        <a:rPr lang="en-US" sz="600" dirty="0"/>
                        <a:t> :     </a:t>
                      </a:r>
                      <a:r>
                        <a:rPr lang="en-US" sz="600" dirty="0">
                          <a:solidFill>
                            <a:srgbClr val="FFFF00"/>
                          </a:solidFill>
                        </a:rPr>
                        <a:t>8:00 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altLang="ja-JP" sz="600" dirty="0"/>
                        <a:t>Shift</a:t>
                      </a:r>
                      <a:r>
                        <a:rPr lang="en-US" sz="600" dirty="0"/>
                        <a:t> :   </a:t>
                      </a:r>
                      <a:r>
                        <a:rPr lang="en-US" sz="600" dirty="0">
                          <a:solidFill>
                            <a:srgbClr val="FFFF00"/>
                          </a:solidFill>
                        </a:rPr>
                        <a:t>Day</a:t>
                      </a:r>
                    </a:p>
                  </a:txBody>
                  <a:tcPr marL="63048" marR="63048" marT="31523" marB="31523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6369428"/>
                  </a:ext>
                </a:extLst>
              </a:tr>
            </a:tbl>
          </a:graphicData>
        </a:graphic>
      </p:graphicFrame>
      <p:sp>
        <p:nvSpPr>
          <p:cNvPr id="5" name="二等辺三角形 4">
            <a:extLst>
              <a:ext uri="{FF2B5EF4-FFF2-40B4-BE49-F238E27FC236}">
                <a16:creationId xmlns:a16="http://schemas.microsoft.com/office/drawing/2014/main" id="{DA6B4CE3-66E6-4346-55B8-B95F75428589}"/>
              </a:ext>
            </a:extLst>
          </p:cNvPr>
          <p:cNvSpPr/>
          <p:nvPr/>
        </p:nvSpPr>
        <p:spPr>
          <a:xfrm>
            <a:off x="6245305" y="841780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6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47694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9D2386-928B-39D1-5851-EC670A56A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B85D3F0-0E57-99D2-988E-7EF4362A8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79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7EF0AEFE-C2EE-69E0-559A-7E1CCE09163F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59B74076-E9EB-F2E6-628A-D31E266D2DE6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02B8BA8-DD62-1B32-2966-18810F896D8C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5-2. Shopper work instructions for parts phase#1</a:t>
            </a:r>
          </a:p>
          <a:p>
            <a:r>
              <a:rPr kumimoji="1" lang="en-US" altLang="ja-JP" sz="1100" b="1" dirty="0"/>
              <a:t>5-2-2. Shopper work instructions for parts display App</a:t>
            </a:r>
          </a:p>
        </p:txBody>
      </p:sp>
      <p:graphicFrame>
        <p:nvGraphicFramePr>
          <p:cNvPr id="2" name="Table 9">
            <a:extLst>
              <a:ext uri="{FF2B5EF4-FFF2-40B4-BE49-F238E27FC236}">
                <a16:creationId xmlns:a16="http://schemas.microsoft.com/office/drawing/2014/main" id="{9EC29AA7-5820-C645-F585-46A2AFCFA5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3786083"/>
              </p:ext>
            </p:extLst>
          </p:nvPr>
        </p:nvGraphicFramePr>
        <p:xfrm>
          <a:off x="2612280" y="1880067"/>
          <a:ext cx="3839318" cy="3030086"/>
        </p:xfrm>
        <a:graphic>
          <a:graphicData uri="http://schemas.openxmlformats.org/drawingml/2006/table">
            <a:tbl>
              <a:tblPr firstRow="1" bandRow="1"/>
              <a:tblGrid>
                <a:gridCol w="348943">
                  <a:extLst>
                    <a:ext uri="{9D8B030D-6E8A-4147-A177-3AD203B41FA5}">
                      <a16:colId xmlns:a16="http://schemas.microsoft.com/office/drawing/2014/main" val="836165174"/>
                    </a:ext>
                  </a:extLst>
                </a:gridCol>
                <a:gridCol w="909737">
                  <a:extLst>
                    <a:ext uri="{9D8B030D-6E8A-4147-A177-3AD203B41FA5}">
                      <a16:colId xmlns:a16="http://schemas.microsoft.com/office/drawing/2014/main" val="3817693418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3603596578"/>
                    </a:ext>
                  </a:extLst>
                </a:gridCol>
                <a:gridCol w="421640">
                  <a:extLst>
                    <a:ext uri="{9D8B030D-6E8A-4147-A177-3AD203B41FA5}">
                      <a16:colId xmlns:a16="http://schemas.microsoft.com/office/drawing/2014/main" val="2412313956"/>
                    </a:ext>
                  </a:extLst>
                </a:gridCol>
                <a:gridCol w="477520">
                  <a:extLst>
                    <a:ext uri="{9D8B030D-6E8A-4147-A177-3AD203B41FA5}">
                      <a16:colId xmlns:a16="http://schemas.microsoft.com/office/drawing/2014/main" val="3037105544"/>
                    </a:ext>
                  </a:extLst>
                </a:gridCol>
                <a:gridCol w="386078">
                  <a:extLst>
                    <a:ext uri="{9D8B030D-6E8A-4147-A177-3AD203B41FA5}">
                      <a16:colId xmlns:a16="http://schemas.microsoft.com/office/drawing/2014/main" val="4047015432"/>
                    </a:ext>
                  </a:extLst>
                </a:gridCol>
              </a:tblGrid>
              <a:tr h="128752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# 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Parts No.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Model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Lot size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PIC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Status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6032174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" b="1" dirty="0">
                          <a:solidFill>
                            <a:srgbClr val="FFFF00"/>
                          </a:solidFill>
                        </a:rPr>
                        <a:t>Kitting</a:t>
                      </a:r>
                    </a:p>
                    <a:p>
                      <a:pPr algn="ctr"/>
                      <a:r>
                        <a:rPr lang="en-US" sz="300" b="1" dirty="0">
                          <a:solidFill>
                            <a:srgbClr val="FFFF00"/>
                          </a:solidFill>
                        </a:rPr>
                        <a:t>Completed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DB1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848319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2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6173813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3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033145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4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2785449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5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6088021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6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4676176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7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5545624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8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765694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9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0940681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10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3891976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11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8380078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12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200045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13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7923136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14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006388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15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190415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16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370001"/>
                  </a:ext>
                </a:extLst>
              </a:tr>
            </a:tbl>
          </a:graphicData>
        </a:graphic>
      </p:graphicFrame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BDDFF4D-7E3F-20E9-1B01-3462E841E452}"/>
              </a:ext>
            </a:extLst>
          </p:cNvPr>
          <p:cNvSpPr/>
          <p:nvPr/>
        </p:nvSpPr>
        <p:spPr>
          <a:xfrm>
            <a:off x="495189" y="1577220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Display status change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Shopper Completed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graphicFrame>
        <p:nvGraphicFramePr>
          <p:cNvPr id="12" name="Table 9">
            <a:extLst>
              <a:ext uri="{FF2B5EF4-FFF2-40B4-BE49-F238E27FC236}">
                <a16:creationId xmlns:a16="http://schemas.microsoft.com/office/drawing/2014/main" id="{CBA54ADE-B2AB-4692-291E-7153BBB314DF}"/>
              </a:ext>
            </a:extLst>
          </p:cNvPr>
          <p:cNvGraphicFramePr>
            <a:graphicFrameLocks noGrp="1"/>
          </p:cNvGraphicFramePr>
          <p:nvPr/>
        </p:nvGraphicFramePr>
        <p:xfrm>
          <a:off x="2252439" y="1880066"/>
          <a:ext cx="365760" cy="3031334"/>
        </p:xfrm>
        <a:graphic>
          <a:graphicData uri="http://schemas.openxmlformats.org/drawingml/2006/table">
            <a:tbl>
              <a:tblPr firstRow="1" bandRow="1"/>
              <a:tblGrid>
                <a:gridCol w="365760">
                  <a:extLst>
                    <a:ext uri="{9D8B030D-6E8A-4147-A177-3AD203B41FA5}">
                      <a16:colId xmlns:a16="http://schemas.microsoft.com/office/drawing/2014/main" val="836165174"/>
                    </a:ext>
                  </a:extLst>
                </a:gridCol>
              </a:tblGrid>
              <a:tr h="1532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Line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6032174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848319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600" b="1" dirty="0">
                          <a:solidFill>
                            <a:schemeClr val="bg1"/>
                          </a:solidFill>
                        </a:rPr>
                        <a:t>FA4</a:t>
                      </a:r>
                      <a:endParaRPr lang="en-US" sz="600" b="1" dirty="0">
                        <a:solidFill>
                          <a:schemeClr val="bg1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033145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FA5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1762871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FA6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5941617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FA7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530105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FA8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4146888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FA9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320258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AC Panel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9728444"/>
                  </a:ext>
                </a:extLst>
              </a:tr>
            </a:tbl>
          </a:graphicData>
        </a:graphic>
      </p:graphicFrame>
      <p:graphicFrame>
        <p:nvGraphicFramePr>
          <p:cNvPr id="14" name="Table 9">
            <a:extLst>
              <a:ext uri="{FF2B5EF4-FFF2-40B4-BE49-F238E27FC236}">
                <a16:creationId xmlns:a16="http://schemas.microsoft.com/office/drawing/2014/main" id="{77DB50AC-0BDE-4006-330E-7C80A97625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9849888"/>
              </p:ext>
            </p:extLst>
          </p:nvPr>
        </p:nvGraphicFramePr>
        <p:xfrm>
          <a:off x="2612280" y="5487521"/>
          <a:ext cx="3839318" cy="3030086"/>
        </p:xfrm>
        <a:graphic>
          <a:graphicData uri="http://schemas.openxmlformats.org/drawingml/2006/table">
            <a:tbl>
              <a:tblPr firstRow="1" bandRow="1"/>
              <a:tblGrid>
                <a:gridCol w="348943">
                  <a:extLst>
                    <a:ext uri="{9D8B030D-6E8A-4147-A177-3AD203B41FA5}">
                      <a16:colId xmlns:a16="http://schemas.microsoft.com/office/drawing/2014/main" val="836165174"/>
                    </a:ext>
                  </a:extLst>
                </a:gridCol>
                <a:gridCol w="909737">
                  <a:extLst>
                    <a:ext uri="{9D8B030D-6E8A-4147-A177-3AD203B41FA5}">
                      <a16:colId xmlns:a16="http://schemas.microsoft.com/office/drawing/2014/main" val="3817693418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3603596578"/>
                    </a:ext>
                  </a:extLst>
                </a:gridCol>
                <a:gridCol w="421640">
                  <a:extLst>
                    <a:ext uri="{9D8B030D-6E8A-4147-A177-3AD203B41FA5}">
                      <a16:colId xmlns:a16="http://schemas.microsoft.com/office/drawing/2014/main" val="2412313956"/>
                    </a:ext>
                  </a:extLst>
                </a:gridCol>
                <a:gridCol w="477520">
                  <a:extLst>
                    <a:ext uri="{9D8B030D-6E8A-4147-A177-3AD203B41FA5}">
                      <a16:colId xmlns:a16="http://schemas.microsoft.com/office/drawing/2014/main" val="3037105544"/>
                    </a:ext>
                  </a:extLst>
                </a:gridCol>
                <a:gridCol w="386078">
                  <a:extLst>
                    <a:ext uri="{9D8B030D-6E8A-4147-A177-3AD203B41FA5}">
                      <a16:colId xmlns:a16="http://schemas.microsoft.com/office/drawing/2014/main" val="4047015432"/>
                    </a:ext>
                  </a:extLst>
                </a:gridCol>
              </a:tblGrid>
              <a:tr h="128752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# 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Parts No.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Model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Lot size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PIC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Status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6032174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2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848319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6173813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3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500" b="1" dirty="0">
                          <a:solidFill>
                            <a:srgbClr val="FFFF00"/>
                          </a:solidFill>
                        </a:rPr>
                        <a:t>Directed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033145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4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2785449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5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6088021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6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4676176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7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5545624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8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765694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9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0940681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10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3891976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11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8380078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12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200045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13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7923136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14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006388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15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190415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16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370001"/>
                  </a:ext>
                </a:extLst>
              </a:tr>
            </a:tbl>
          </a:graphicData>
        </a:graphic>
      </p:graphicFrame>
      <p:graphicFrame>
        <p:nvGraphicFramePr>
          <p:cNvPr id="16" name="Table 9">
            <a:extLst>
              <a:ext uri="{FF2B5EF4-FFF2-40B4-BE49-F238E27FC236}">
                <a16:creationId xmlns:a16="http://schemas.microsoft.com/office/drawing/2014/main" id="{01BC89F8-8A74-7989-AA17-55C96009A0D0}"/>
              </a:ext>
            </a:extLst>
          </p:cNvPr>
          <p:cNvGraphicFramePr>
            <a:graphicFrameLocks noGrp="1"/>
          </p:cNvGraphicFramePr>
          <p:nvPr/>
        </p:nvGraphicFramePr>
        <p:xfrm>
          <a:off x="2252439" y="5487520"/>
          <a:ext cx="365760" cy="3031334"/>
        </p:xfrm>
        <a:graphic>
          <a:graphicData uri="http://schemas.openxmlformats.org/drawingml/2006/table">
            <a:tbl>
              <a:tblPr firstRow="1" bandRow="1"/>
              <a:tblGrid>
                <a:gridCol w="365760">
                  <a:extLst>
                    <a:ext uri="{9D8B030D-6E8A-4147-A177-3AD203B41FA5}">
                      <a16:colId xmlns:a16="http://schemas.microsoft.com/office/drawing/2014/main" val="836165174"/>
                    </a:ext>
                  </a:extLst>
                </a:gridCol>
              </a:tblGrid>
              <a:tr h="1532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Line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6032174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848319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600" b="1" dirty="0">
                          <a:solidFill>
                            <a:schemeClr val="bg1"/>
                          </a:solidFill>
                        </a:rPr>
                        <a:t>FA4</a:t>
                      </a:r>
                      <a:endParaRPr lang="en-US" sz="600" b="1" dirty="0">
                        <a:solidFill>
                          <a:schemeClr val="bg1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033145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FA5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1762871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FA6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5941617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FA7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530105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FA8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4146888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FA9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320258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AC Panel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9728444"/>
                  </a:ext>
                </a:extLst>
              </a:tr>
            </a:tbl>
          </a:graphicData>
        </a:graphic>
      </p:graphicFrame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A695F29D-33C4-67DC-C174-ABFB4B3850EA}"/>
              </a:ext>
            </a:extLst>
          </p:cNvPr>
          <p:cNvSpPr/>
          <p:nvPr/>
        </p:nvSpPr>
        <p:spPr>
          <a:xfrm>
            <a:off x="515517" y="5178727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Display status change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Work</a:t>
            </a:r>
            <a:r>
              <a:rPr kumimoji="1" lang="ja-JP" altLang="en-US" sz="800" dirty="0">
                <a:solidFill>
                  <a:schemeClr val="tx1"/>
                </a:solidFill>
              </a:rPr>
              <a:t> </a:t>
            </a:r>
            <a:r>
              <a:rPr kumimoji="1" lang="en-US" altLang="ja-JP" sz="800" dirty="0">
                <a:solidFill>
                  <a:schemeClr val="tx1"/>
                </a:solidFill>
              </a:rPr>
              <a:t>Completed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36CB2B80-E490-870D-AD00-9B5DC7CC3059}"/>
              </a:ext>
            </a:extLst>
          </p:cNvPr>
          <p:cNvSpPr/>
          <p:nvPr/>
        </p:nvSpPr>
        <p:spPr>
          <a:xfrm>
            <a:off x="492022" y="2091760"/>
            <a:ext cx="1261872" cy="1261872"/>
          </a:xfrm>
          <a:prstGeom prst="ellipse">
            <a:avLst/>
          </a:prstGeom>
          <a:solidFill>
            <a:schemeClr val="tx1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3380D0DD-2E76-03C6-8362-6124788B21BC}"/>
              </a:ext>
            </a:extLst>
          </p:cNvPr>
          <p:cNvSpPr txBox="1"/>
          <p:nvPr/>
        </p:nvSpPr>
        <p:spPr>
          <a:xfrm>
            <a:off x="583386" y="2258044"/>
            <a:ext cx="1079143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8EFDEE"/>
                </a:solidFill>
              </a:rPr>
              <a:t>Working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Line FA9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Parts  </a:t>
            </a:r>
            <a:r>
              <a:rPr kumimoji="1" lang="de-DE" altLang="ja-JP" sz="500" dirty="0">
                <a:solidFill>
                  <a:schemeClr val="bg1"/>
                </a:solidFill>
              </a:rPr>
              <a:t>PH457380-0553</a:t>
            </a:r>
          </a:p>
          <a:p>
            <a:pPr algn="ctr"/>
            <a:r>
              <a:rPr kumimoji="1" lang="ja-JP" altLang="en-US" sz="500" dirty="0">
                <a:solidFill>
                  <a:schemeClr val="bg1"/>
                </a:solidFill>
              </a:rPr>
              <a:t>　</a:t>
            </a:r>
            <a:endParaRPr kumimoji="1" lang="en-US" altLang="ja-JP" sz="1200" dirty="0">
              <a:solidFill>
                <a:srgbClr val="8EFDEE"/>
              </a:solidFill>
            </a:endParaRPr>
          </a:p>
          <a:p>
            <a:pPr algn="ctr"/>
            <a:r>
              <a:rPr kumimoji="1" lang="en-US" altLang="ja-JP" sz="800" dirty="0">
                <a:solidFill>
                  <a:srgbClr val="8EFDEE"/>
                </a:solidFill>
              </a:rPr>
              <a:t>14:57:00 </a:t>
            </a:r>
            <a:r>
              <a:rPr kumimoji="1" lang="en-US" altLang="ja-JP" sz="800" dirty="0">
                <a:solidFill>
                  <a:srgbClr val="FFFFFF"/>
                </a:solidFill>
              </a:rPr>
              <a:t>/</a:t>
            </a:r>
            <a:r>
              <a:rPr kumimoji="1" lang="en-US" altLang="ja-JP" sz="800" dirty="0">
                <a:solidFill>
                  <a:srgbClr val="8EFDEE"/>
                </a:solidFill>
              </a:rPr>
              <a:t> </a:t>
            </a:r>
            <a:r>
              <a:rPr kumimoji="1" lang="en-US" altLang="ja-JP" sz="800" dirty="0">
                <a:solidFill>
                  <a:srgbClr val="FF0000"/>
                </a:solidFill>
              </a:rPr>
              <a:t>00:01:01</a:t>
            </a:r>
            <a:endParaRPr kumimoji="1" lang="en-US" altLang="ja-JP" sz="1200" dirty="0">
              <a:solidFill>
                <a:srgbClr val="FF0000"/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Mon Sep 19,22</a:t>
            </a: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2">
                    <a:lumMod val="90000"/>
                  </a:schemeClr>
                </a:solidFill>
              </a:rPr>
              <a:t>Worker001</a:t>
            </a:r>
            <a:endParaRPr kumimoji="1" lang="ja-JP" altLang="en-US" sz="12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29" name="object 6">
            <a:extLst>
              <a:ext uri="{FF2B5EF4-FFF2-40B4-BE49-F238E27FC236}">
                <a16:creationId xmlns:a16="http://schemas.microsoft.com/office/drawing/2014/main" id="{7F799025-0FE5-6247-730E-EDF38758E0B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2344" y="2160501"/>
            <a:ext cx="95465" cy="95465"/>
          </a:xfrm>
          <a:prstGeom prst="rect">
            <a:avLst/>
          </a:prstGeom>
        </p:spPr>
      </p:pic>
      <p:pic>
        <p:nvPicPr>
          <p:cNvPr id="30" name="object 8">
            <a:extLst>
              <a:ext uri="{FF2B5EF4-FFF2-40B4-BE49-F238E27FC236}">
                <a16:creationId xmlns:a16="http://schemas.microsoft.com/office/drawing/2014/main" id="{3420F38E-2801-632B-DB01-30D419D52D6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42360" y="2148377"/>
            <a:ext cx="60002" cy="123870"/>
          </a:xfrm>
          <a:prstGeom prst="rect">
            <a:avLst/>
          </a:prstGeom>
        </p:spPr>
      </p:pic>
      <p:pic>
        <p:nvPicPr>
          <p:cNvPr id="31" name="グラフィックス 30" descr="Wi-Fi">
            <a:extLst>
              <a:ext uri="{FF2B5EF4-FFF2-40B4-BE49-F238E27FC236}">
                <a16:creationId xmlns:a16="http://schemas.microsoft.com/office/drawing/2014/main" id="{D0DEE809-633C-D25E-E055-EF5D7294B0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517" y="2104650"/>
            <a:ext cx="199549" cy="199549"/>
          </a:xfrm>
          <a:prstGeom prst="rect">
            <a:avLst/>
          </a:prstGeom>
        </p:spPr>
      </p:pic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71B1870A-9B62-B691-34FD-E6337F3FF10E}"/>
              </a:ext>
            </a:extLst>
          </p:cNvPr>
          <p:cNvSpPr/>
          <p:nvPr/>
        </p:nvSpPr>
        <p:spPr>
          <a:xfrm>
            <a:off x="892344" y="2847216"/>
            <a:ext cx="449053" cy="200150"/>
          </a:xfrm>
          <a:prstGeom prst="rect">
            <a:avLst/>
          </a:prstGeom>
          <a:solidFill>
            <a:srgbClr val="FF0000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schemeClr val="bg1"/>
                </a:solidFill>
              </a:rPr>
              <a:t>Finish</a:t>
            </a:r>
            <a:endParaRPr kumimoji="1" lang="ja-JP" altLang="en-US" sz="700" kern="0" dirty="0">
              <a:solidFill>
                <a:schemeClr val="bg1"/>
              </a:solidFill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DE3F778B-F517-B99C-191C-9CEE97CE835E}"/>
              </a:ext>
            </a:extLst>
          </p:cNvPr>
          <p:cNvSpPr/>
          <p:nvPr/>
        </p:nvSpPr>
        <p:spPr>
          <a:xfrm>
            <a:off x="1264649" y="3419235"/>
            <a:ext cx="957580" cy="173977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Press “Finish”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A89BD9ED-E116-AC51-1485-7259DB91768E}"/>
              </a:ext>
            </a:extLst>
          </p:cNvPr>
          <p:cNvSpPr/>
          <p:nvPr/>
        </p:nvSpPr>
        <p:spPr>
          <a:xfrm>
            <a:off x="488972" y="3648046"/>
            <a:ext cx="1261872" cy="1261872"/>
          </a:xfrm>
          <a:prstGeom prst="ellipse">
            <a:avLst/>
          </a:prstGeom>
          <a:solidFill>
            <a:schemeClr val="tx1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92CFEB1-1336-3880-CC04-57F232D4AE52}"/>
              </a:ext>
            </a:extLst>
          </p:cNvPr>
          <p:cNvSpPr txBox="1"/>
          <p:nvPr/>
        </p:nvSpPr>
        <p:spPr>
          <a:xfrm>
            <a:off x="580336" y="3814330"/>
            <a:ext cx="1079143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8EFDEE"/>
                </a:solidFill>
              </a:rPr>
              <a:t>Finished?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Line FA9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Parts  </a:t>
            </a:r>
            <a:r>
              <a:rPr kumimoji="1" lang="de-DE" altLang="ja-JP" sz="500" dirty="0">
                <a:solidFill>
                  <a:schemeClr val="bg1"/>
                </a:solidFill>
              </a:rPr>
              <a:t>PH457380-0553</a:t>
            </a:r>
          </a:p>
          <a:p>
            <a:pPr algn="ctr"/>
            <a:r>
              <a:rPr kumimoji="1" lang="ja-JP" altLang="en-US" sz="500" dirty="0">
                <a:solidFill>
                  <a:schemeClr val="bg1"/>
                </a:solidFill>
              </a:rPr>
              <a:t>　</a:t>
            </a:r>
            <a:endParaRPr kumimoji="1" lang="en-US" altLang="ja-JP" sz="1200" dirty="0">
              <a:solidFill>
                <a:srgbClr val="8EFDEE"/>
              </a:solidFill>
            </a:endParaRPr>
          </a:p>
          <a:p>
            <a:pPr algn="ctr"/>
            <a:r>
              <a:rPr kumimoji="1" lang="en-US" altLang="ja-JP" sz="800" dirty="0">
                <a:solidFill>
                  <a:srgbClr val="8EFDEE"/>
                </a:solidFill>
              </a:rPr>
              <a:t>14:57:00 </a:t>
            </a:r>
            <a:r>
              <a:rPr kumimoji="1" lang="en-US" altLang="ja-JP" sz="800" dirty="0">
                <a:solidFill>
                  <a:srgbClr val="FFFFFF"/>
                </a:solidFill>
              </a:rPr>
              <a:t>/</a:t>
            </a:r>
            <a:r>
              <a:rPr kumimoji="1" lang="en-US" altLang="ja-JP" sz="800" dirty="0">
                <a:solidFill>
                  <a:srgbClr val="8EFDEE"/>
                </a:solidFill>
              </a:rPr>
              <a:t> </a:t>
            </a:r>
            <a:r>
              <a:rPr kumimoji="1" lang="en-US" altLang="ja-JP" sz="800" dirty="0">
                <a:solidFill>
                  <a:srgbClr val="FF0000"/>
                </a:solidFill>
              </a:rPr>
              <a:t>00:01:01</a:t>
            </a:r>
            <a:endParaRPr kumimoji="1" lang="en-US" altLang="ja-JP" sz="1200" dirty="0">
              <a:solidFill>
                <a:srgbClr val="FF0000"/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Mon Sep 19,22</a:t>
            </a: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2">
                    <a:lumMod val="90000"/>
                  </a:schemeClr>
                </a:solidFill>
              </a:rPr>
              <a:t>Worker001</a:t>
            </a:r>
            <a:endParaRPr kumimoji="1" lang="ja-JP" altLang="en-US" sz="12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9" name="object 6">
            <a:extLst>
              <a:ext uri="{FF2B5EF4-FFF2-40B4-BE49-F238E27FC236}">
                <a16:creationId xmlns:a16="http://schemas.microsoft.com/office/drawing/2014/main" id="{298AE069-F57A-0065-11F4-7A373BDCF20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9294" y="3716787"/>
            <a:ext cx="95465" cy="95465"/>
          </a:xfrm>
          <a:prstGeom prst="rect">
            <a:avLst/>
          </a:prstGeom>
        </p:spPr>
      </p:pic>
      <p:pic>
        <p:nvPicPr>
          <p:cNvPr id="10" name="object 8">
            <a:extLst>
              <a:ext uri="{FF2B5EF4-FFF2-40B4-BE49-F238E27FC236}">
                <a16:creationId xmlns:a16="http://schemas.microsoft.com/office/drawing/2014/main" id="{E061F036-607B-E779-7824-0783BB7BFBB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39310" y="3704663"/>
            <a:ext cx="60002" cy="123870"/>
          </a:xfrm>
          <a:prstGeom prst="rect">
            <a:avLst/>
          </a:prstGeom>
        </p:spPr>
      </p:pic>
      <p:pic>
        <p:nvPicPr>
          <p:cNvPr id="11" name="グラフィックス 10" descr="Wi-Fi">
            <a:extLst>
              <a:ext uri="{FF2B5EF4-FFF2-40B4-BE49-F238E27FC236}">
                <a16:creationId xmlns:a16="http://schemas.microsoft.com/office/drawing/2014/main" id="{87F5A8FA-E5F2-6728-9DD9-B9BA904E0B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8467" y="3660936"/>
            <a:ext cx="199549" cy="199549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379D714F-350D-1F41-3370-B657CBAF5219}"/>
              </a:ext>
            </a:extLst>
          </p:cNvPr>
          <p:cNvSpPr/>
          <p:nvPr/>
        </p:nvSpPr>
        <p:spPr>
          <a:xfrm>
            <a:off x="670930" y="4391540"/>
            <a:ext cx="449053" cy="200150"/>
          </a:xfrm>
          <a:prstGeom prst="rect">
            <a:avLst/>
          </a:prstGeom>
          <a:solidFill>
            <a:srgbClr val="00B050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schemeClr val="bg1"/>
                </a:solidFill>
              </a:rPr>
              <a:t>YES</a:t>
            </a:r>
            <a:endParaRPr kumimoji="1" lang="ja-JP" altLang="en-US" sz="700" kern="0" dirty="0">
              <a:solidFill>
                <a:schemeClr val="bg1"/>
              </a:solidFill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4E5D6524-E279-C56F-2BF5-72B5A4F73C72}"/>
              </a:ext>
            </a:extLst>
          </p:cNvPr>
          <p:cNvSpPr/>
          <p:nvPr/>
        </p:nvSpPr>
        <p:spPr>
          <a:xfrm>
            <a:off x="1138957" y="4391540"/>
            <a:ext cx="449053" cy="200150"/>
          </a:xfrm>
          <a:prstGeom prst="rect">
            <a:avLst/>
          </a:prstGeom>
          <a:solidFill>
            <a:srgbClr val="FF0000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schemeClr val="bg1"/>
                </a:solidFill>
              </a:rPr>
              <a:t>NO</a:t>
            </a:r>
            <a:endParaRPr kumimoji="1" lang="ja-JP" altLang="en-US" sz="700" kern="0" dirty="0">
              <a:solidFill>
                <a:schemeClr val="bg1"/>
              </a:solidFill>
            </a:endParaRPr>
          </a:p>
        </p:txBody>
      </p:sp>
      <p:sp>
        <p:nvSpPr>
          <p:cNvPr id="26" name="二等辺三角形 25">
            <a:extLst>
              <a:ext uri="{FF2B5EF4-FFF2-40B4-BE49-F238E27FC236}">
                <a16:creationId xmlns:a16="http://schemas.microsoft.com/office/drawing/2014/main" id="{E52A0962-E603-52B6-EB91-289B03AA005C}"/>
              </a:ext>
            </a:extLst>
          </p:cNvPr>
          <p:cNvSpPr/>
          <p:nvPr/>
        </p:nvSpPr>
        <p:spPr>
          <a:xfrm flipV="1">
            <a:off x="918964" y="3430791"/>
            <a:ext cx="410455" cy="156973"/>
          </a:xfrm>
          <a:prstGeom prst="triangle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1BF5EF26-015F-679C-EFB9-00FB7B435AB1}"/>
              </a:ext>
            </a:extLst>
          </p:cNvPr>
          <p:cNvSpPr/>
          <p:nvPr/>
        </p:nvSpPr>
        <p:spPr>
          <a:xfrm>
            <a:off x="1151725" y="4900075"/>
            <a:ext cx="957580" cy="173977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Press “YES”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E3AB7E6F-504F-4CD9-40FA-CF7591CFCA6C}"/>
              </a:ext>
            </a:extLst>
          </p:cNvPr>
          <p:cNvSpPr/>
          <p:nvPr/>
        </p:nvSpPr>
        <p:spPr>
          <a:xfrm>
            <a:off x="515516" y="5740971"/>
            <a:ext cx="1544931" cy="120237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en-US" altLang="ja-JP" sz="800" dirty="0">
                <a:solidFill>
                  <a:schemeClr val="tx1"/>
                </a:solidFill>
              </a:rPr>
              <a:t>If the screen exits from “Kitting Completed”, delete the schedule. Give work instructions regarding other work.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graphicFrame>
        <p:nvGraphicFramePr>
          <p:cNvPr id="37" name="Table 12">
            <a:extLst>
              <a:ext uri="{FF2B5EF4-FFF2-40B4-BE49-F238E27FC236}">
                <a16:creationId xmlns:a16="http://schemas.microsoft.com/office/drawing/2014/main" id="{8EE47BFA-5335-066F-9D9D-78429882A280}"/>
              </a:ext>
            </a:extLst>
          </p:cNvPr>
          <p:cNvGraphicFramePr>
            <a:graphicFrameLocks noGrp="1"/>
          </p:cNvGraphicFramePr>
          <p:nvPr/>
        </p:nvGraphicFramePr>
        <p:xfrm>
          <a:off x="2252438" y="1483319"/>
          <a:ext cx="4199160" cy="395982"/>
        </p:xfrm>
        <a:graphic>
          <a:graphicData uri="http://schemas.openxmlformats.org/drawingml/2006/table">
            <a:tbl>
              <a:tblPr firstRow="1" bandRow="1"/>
              <a:tblGrid>
                <a:gridCol w="1399720">
                  <a:extLst>
                    <a:ext uri="{9D8B030D-6E8A-4147-A177-3AD203B41FA5}">
                      <a16:colId xmlns:a16="http://schemas.microsoft.com/office/drawing/2014/main" val="2000395454"/>
                    </a:ext>
                  </a:extLst>
                </a:gridCol>
                <a:gridCol w="1399720">
                  <a:extLst>
                    <a:ext uri="{9D8B030D-6E8A-4147-A177-3AD203B41FA5}">
                      <a16:colId xmlns:a16="http://schemas.microsoft.com/office/drawing/2014/main" val="3096396175"/>
                    </a:ext>
                  </a:extLst>
                </a:gridCol>
                <a:gridCol w="1399720">
                  <a:extLst>
                    <a:ext uri="{9D8B030D-6E8A-4147-A177-3AD203B41FA5}">
                      <a16:colId xmlns:a16="http://schemas.microsoft.com/office/drawing/2014/main" val="2491756050"/>
                    </a:ext>
                  </a:extLst>
                </a:gridCol>
              </a:tblGrid>
              <a:tr h="197991"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ja-JP" sz="800" b="1" dirty="0">
                          <a:solidFill>
                            <a:schemeClr val="bg1"/>
                          </a:solidFill>
                        </a:rPr>
                        <a:t>Shopper Work Status Display</a:t>
                      </a:r>
                      <a:endParaRPr lang="en-US" altLang="ja-JP" sz="7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600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600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7045829"/>
                  </a:ext>
                </a:extLst>
              </a:tr>
              <a:tr h="19799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Date</a:t>
                      </a:r>
                      <a:r>
                        <a:rPr lang="en-US" sz="6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:</a:t>
                      </a:r>
                      <a:r>
                        <a:rPr lang="en-US" sz="600" dirty="0">
                          <a:solidFill>
                            <a:srgbClr val="FFFF00"/>
                          </a:solidFill>
                        </a:rPr>
                        <a:t> 10-Apr-2024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altLang="ja-JP" sz="600" dirty="0"/>
                        <a:t>Time</a:t>
                      </a:r>
                      <a:r>
                        <a:rPr lang="en-US" sz="600" dirty="0"/>
                        <a:t> :     </a:t>
                      </a:r>
                      <a:r>
                        <a:rPr lang="en-US" sz="600" dirty="0">
                          <a:solidFill>
                            <a:srgbClr val="FFFF00"/>
                          </a:solidFill>
                        </a:rPr>
                        <a:t>8:00 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altLang="ja-JP" sz="600" dirty="0"/>
                        <a:t>Shift</a:t>
                      </a:r>
                      <a:r>
                        <a:rPr lang="en-US" sz="600" dirty="0"/>
                        <a:t> :   </a:t>
                      </a:r>
                      <a:r>
                        <a:rPr lang="en-US" sz="600" dirty="0">
                          <a:solidFill>
                            <a:srgbClr val="FFFF00"/>
                          </a:solidFill>
                        </a:rPr>
                        <a:t>Day</a:t>
                      </a:r>
                    </a:p>
                  </a:txBody>
                  <a:tcPr marL="63048" marR="63048" marT="31523" marB="31523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6369428"/>
                  </a:ext>
                </a:extLst>
              </a:tr>
            </a:tbl>
          </a:graphicData>
        </a:graphic>
      </p:graphicFrame>
      <p:graphicFrame>
        <p:nvGraphicFramePr>
          <p:cNvPr id="38" name="Table 12">
            <a:extLst>
              <a:ext uri="{FF2B5EF4-FFF2-40B4-BE49-F238E27FC236}">
                <a16:creationId xmlns:a16="http://schemas.microsoft.com/office/drawing/2014/main" id="{B25F6A7E-112A-6FFD-69BB-48958FEA7DA3}"/>
              </a:ext>
            </a:extLst>
          </p:cNvPr>
          <p:cNvGraphicFramePr>
            <a:graphicFrameLocks noGrp="1"/>
          </p:cNvGraphicFramePr>
          <p:nvPr/>
        </p:nvGraphicFramePr>
        <p:xfrm>
          <a:off x="2238151" y="5080200"/>
          <a:ext cx="4199160" cy="395982"/>
        </p:xfrm>
        <a:graphic>
          <a:graphicData uri="http://schemas.openxmlformats.org/drawingml/2006/table">
            <a:tbl>
              <a:tblPr firstRow="1" bandRow="1"/>
              <a:tblGrid>
                <a:gridCol w="1399720">
                  <a:extLst>
                    <a:ext uri="{9D8B030D-6E8A-4147-A177-3AD203B41FA5}">
                      <a16:colId xmlns:a16="http://schemas.microsoft.com/office/drawing/2014/main" val="2000395454"/>
                    </a:ext>
                  </a:extLst>
                </a:gridCol>
                <a:gridCol w="1399720">
                  <a:extLst>
                    <a:ext uri="{9D8B030D-6E8A-4147-A177-3AD203B41FA5}">
                      <a16:colId xmlns:a16="http://schemas.microsoft.com/office/drawing/2014/main" val="3096396175"/>
                    </a:ext>
                  </a:extLst>
                </a:gridCol>
                <a:gridCol w="1399720">
                  <a:extLst>
                    <a:ext uri="{9D8B030D-6E8A-4147-A177-3AD203B41FA5}">
                      <a16:colId xmlns:a16="http://schemas.microsoft.com/office/drawing/2014/main" val="2491756050"/>
                    </a:ext>
                  </a:extLst>
                </a:gridCol>
              </a:tblGrid>
              <a:tr h="197991"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ja-JP" sz="800" b="1" dirty="0">
                          <a:solidFill>
                            <a:schemeClr val="bg1"/>
                          </a:solidFill>
                        </a:rPr>
                        <a:t>Shopper Work Status Display</a:t>
                      </a:r>
                      <a:endParaRPr lang="en-US" altLang="ja-JP" sz="7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600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600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7045829"/>
                  </a:ext>
                </a:extLst>
              </a:tr>
              <a:tr h="19799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Date</a:t>
                      </a:r>
                      <a:r>
                        <a:rPr lang="en-US" sz="6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:</a:t>
                      </a:r>
                      <a:r>
                        <a:rPr lang="en-US" sz="600" dirty="0">
                          <a:solidFill>
                            <a:srgbClr val="FFFF00"/>
                          </a:solidFill>
                        </a:rPr>
                        <a:t> 10-Apr-2024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altLang="ja-JP" sz="600" dirty="0"/>
                        <a:t>Time</a:t>
                      </a:r>
                      <a:r>
                        <a:rPr lang="en-US" sz="600" dirty="0"/>
                        <a:t> :     </a:t>
                      </a:r>
                      <a:r>
                        <a:rPr lang="en-US" sz="600" dirty="0">
                          <a:solidFill>
                            <a:srgbClr val="FFFF00"/>
                          </a:solidFill>
                        </a:rPr>
                        <a:t>8:00 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altLang="ja-JP" sz="600" dirty="0"/>
                        <a:t>Shift</a:t>
                      </a:r>
                      <a:r>
                        <a:rPr lang="en-US" sz="600" dirty="0"/>
                        <a:t> :   </a:t>
                      </a:r>
                      <a:r>
                        <a:rPr lang="en-US" sz="600" dirty="0">
                          <a:solidFill>
                            <a:srgbClr val="FFFF00"/>
                          </a:solidFill>
                        </a:rPr>
                        <a:t>Day</a:t>
                      </a:r>
                    </a:p>
                  </a:txBody>
                  <a:tcPr marL="63048" marR="63048" marT="31523" marB="31523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6369428"/>
                  </a:ext>
                </a:extLst>
              </a:tr>
            </a:tbl>
          </a:graphicData>
        </a:graphic>
      </p:graphicFrame>
      <p:sp>
        <p:nvSpPr>
          <p:cNvPr id="5" name="二等辺三角形 4">
            <a:extLst>
              <a:ext uri="{FF2B5EF4-FFF2-40B4-BE49-F238E27FC236}">
                <a16:creationId xmlns:a16="http://schemas.microsoft.com/office/drawing/2014/main" id="{FA065235-88F3-11E3-B1B7-9C0A2D1EE4FF}"/>
              </a:ext>
            </a:extLst>
          </p:cNvPr>
          <p:cNvSpPr/>
          <p:nvPr/>
        </p:nvSpPr>
        <p:spPr>
          <a:xfrm>
            <a:off x="6245305" y="841780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6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736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7E871-F8F4-05C9-6793-0B3B7C7871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04D145C-6CBA-3874-10D7-F4D7483F3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995DF1A4-0C7F-6826-95FE-88044DE87812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3. Document image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AAF28C9-C9A4-2774-DFB8-3CF315E0F509}"/>
              </a:ext>
            </a:extLst>
          </p:cNvPr>
          <p:cNvSpPr txBox="1"/>
          <p:nvPr/>
        </p:nvSpPr>
        <p:spPr>
          <a:xfrm>
            <a:off x="334538" y="951238"/>
            <a:ext cx="42008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3-1. Linkage data </a:t>
            </a:r>
            <a:r>
              <a:rPr kumimoji="1" lang="en-US" altLang="ja-JP" sz="1100" dirty="0">
                <a:solidFill>
                  <a:srgbClr val="FF0000"/>
                </a:solidFill>
              </a:rPr>
              <a:t>phase#1</a:t>
            </a:r>
            <a:endParaRPr kumimoji="1" lang="en-US" altLang="ja-JP" sz="1100" dirty="0"/>
          </a:p>
        </p:txBody>
      </p:sp>
      <p:graphicFrame>
        <p:nvGraphicFramePr>
          <p:cNvPr id="6" name="表 9">
            <a:extLst>
              <a:ext uri="{FF2B5EF4-FFF2-40B4-BE49-F238E27FC236}">
                <a16:creationId xmlns:a16="http://schemas.microsoft.com/office/drawing/2014/main" id="{B9B46547-A6DD-BDDF-979B-A12DC282A9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5611409"/>
              </p:ext>
            </p:extLst>
          </p:nvPr>
        </p:nvGraphicFramePr>
        <p:xfrm>
          <a:off x="406400" y="1265744"/>
          <a:ext cx="6117063" cy="60293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4160">
                  <a:extLst>
                    <a:ext uri="{9D8B030D-6E8A-4147-A177-3AD203B41FA5}">
                      <a16:colId xmlns:a16="http://schemas.microsoft.com/office/drawing/2014/main" val="4211607058"/>
                    </a:ext>
                  </a:extLst>
                </a:gridCol>
                <a:gridCol w="1123066">
                  <a:extLst>
                    <a:ext uri="{9D8B030D-6E8A-4147-A177-3AD203B41FA5}">
                      <a16:colId xmlns:a16="http://schemas.microsoft.com/office/drawing/2014/main" val="1410038060"/>
                    </a:ext>
                  </a:extLst>
                </a:gridCol>
                <a:gridCol w="1357950">
                  <a:extLst>
                    <a:ext uri="{9D8B030D-6E8A-4147-A177-3AD203B41FA5}">
                      <a16:colId xmlns:a16="http://schemas.microsoft.com/office/drawing/2014/main" val="128430823"/>
                    </a:ext>
                  </a:extLst>
                </a:gridCol>
                <a:gridCol w="1006640">
                  <a:extLst>
                    <a:ext uri="{9D8B030D-6E8A-4147-A177-3AD203B41FA5}">
                      <a16:colId xmlns:a16="http://schemas.microsoft.com/office/drawing/2014/main" val="495823371"/>
                    </a:ext>
                  </a:extLst>
                </a:gridCol>
                <a:gridCol w="1080955">
                  <a:extLst>
                    <a:ext uri="{9D8B030D-6E8A-4147-A177-3AD203B41FA5}">
                      <a16:colId xmlns:a16="http://schemas.microsoft.com/office/drawing/2014/main" val="3396607111"/>
                    </a:ext>
                  </a:extLst>
                </a:gridCol>
                <a:gridCol w="1284292">
                  <a:extLst>
                    <a:ext uri="{9D8B030D-6E8A-4147-A177-3AD203B41FA5}">
                      <a16:colId xmlns:a16="http://schemas.microsoft.com/office/drawing/2014/main" val="2547837550"/>
                    </a:ext>
                  </a:extLst>
                </a:gridCol>
              </a:tblGrid>
              <a:tr h="450182">
                <a:tc>
                  <a:txBody>
                    <a:bodyPr/>
                    <a:lstStyle/>
                    <a:p>
                      <a:r>
                        <a:rPr kumimoji="1" lang="en-US" altLang="ja-JP" sz="800" b="0" dirty="0">
                          <a:latin typeface="Arial 本文"/>
                          <a:ea typeface="Meiryo UI" panose="020B0604030504040204" pitchFamily="50" charset="-128"/>
                        </a:rPr>
                        <a:t>#</a:t>
                      </a:r>
                      <a:endParaRPr kumimoji="1" lang="ja-JP" altLang="en-US" sz="8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="0" dirty="0">
                          <a:latin typeface="Arial 本文"/>
                          <a:ea typeface="Meiryo UI" panose="020B0604030504040204" pitchFamily="50" charset="-128"/>
                        </a:rPr>
                        <a:t>Linkage flow</a:t>
                      </a:r>
                      <a:endParaRPr kumimoji="1" lang="ja-JP" altLang="en-US" sz="8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="0" dirty="0">
                          <a:latin typeface="Arial 本文"/>
                          <a:ea typeface="Meiryo UI" panose="020B0604030504040204" pitchFamily="50" charset="-128"/>
                        </a:rPr>
                        <a:t>Contents</a:t>
                      </a:r>
                      <a:endParaRPr kumimoji="1" lang="ja-JP" altLang="en-US" sz="8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="0" dirty="0">
                          <a:latin typeface="Arial 本文"/>
                          <a:ea typeface="Meiryo UI" panose="020B0604030504040204" pitchFamily="50" charset="-128"/>
                        </a:rPr>
                        <a:t>File name</a:t>
                      </a:r>
                      <a:endParaRPr kumimoji="1" lang="ja-JP" altLang="en-US" sz="8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="0" dirty="0">
                          <a:latin typeface="Arial 本文"/>
                          <a:ea typeface="Meiryo UI" panose="020B0604030504040204" pitchFamily="50" charset="-128"/>
                        </a:rPr>
                        <a:t>Method</a:t>
                      </a:r>
                      <a:endParaRPr kumimoji="1" lang="ja-JP" altLang="en-US" sz="8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="0" dirty="0">
                          <a:latin typeface="Arial 本文"/>
                          <a:ea typeface="Meiryo UI" panose="020B0604030504040204" pitchFamily="50" charset="-128"/>
                        </a:rPr>
                        <a:t>Timing</a:t>
                      </a:r>
                      <a:endParaRPr kumimoji="1" lang="ja-JP" altLang="en-US" sz="8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9308372"/>
                  </a:ext>
                </a:extLst>
              </a:tr>
              <a:tr h="619912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kumimoji="1" lang="en-US" altLang="ja-JP" sz="800" b="0" dirty="0" err="1">
                          <a:latin typeface="Arial 本文"/>
                          <a:ea typeface="Meiryo UI" panose="020B0604030504040204" pitchFamily="50" charset="-128"/>
                        </a:rPr>
                        <a:t>KDDI</a:t>
                      </a:r>
                      <a:r>
                        <a:rPr kumimoji="1" lang="ja-JP" altLang="en-US" sz="800" b="0" dirty="0">
                          <a:latin typeface="Arial 本文"/>
                          <a:ea typeface="Meiryo UI" panose="020B0604030504040204" pitchFamily="50" charset="-128"/>
                        </a:rPr>
                        <a:t>→ </a:t>
                      </a:r>
                      <a:r>
                        <a:rPr kumimoji="1" lang="en-US" altLang="ja-JP" sz="800" b="0" dirty="0">
                          <a:latin typeface="Arial 本文"/>
                          <a:ea typeface="Meiryo UI" panose="020B0604030504040204" pitchFamily="50" charset="-128"/>
                        </a:rPr>
                        <a:t>Pegasus</a:t>
                      </a:r>
                      <a:endParaRPr kumimoji="1" lang="ja-JP" altLang="en-US" sz="8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="0" dirty="0">
                          <a:latin typeface="Arial 本文"/>
                          <a:ea typeface="Meiryo UI" panose="020B0604030504040204" pitchFamily="50" charset="-128"/>
                        </a:rPr>
                        <a:t>Andon 1.5 CMS data (Operation status data) linkage</a:t>
                      </a:r>
                      <a:endParaRPr kumimoji="1" lang="ja-JP" altLang="en-US" sz="8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DB linkage</a:t>
                      </a:r>
                      <a:endParaRPr kumimoji="1" lang="en-US" altLang="ja-JP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="0" dirty="0">
                          <a:latin typeface="Arial 本文"/>
                          <a:ea typeface="Meiryo UI" panose="020B0604030504040204" pitchFamily="50" charset="-128"/>
                        </a:rPr>
                        <a:t>Each time</a:t>
                      </a:r>
                      <a:endParaRPr kumimoji="1" lang="ja-JP" altLang="en-US" sz="8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928382"/>
                  </a:ext>
                </a:extLst>
              </a:tr>
              <a:tr h="619912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8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="0" strike="sngStrike" baseline="0" dirty="0">
                          <a:latin typeface="Arial 本文"/>
                          <a:ea typeface="Meiryo UI" panose="020B0604030504040204" pitchFamily="50" charset="-128"/>
                        </a:rPr>
                        <a:t>Cycle time master for Transport work (New function)</a:t>
                      </a:r>
                      <a:endParaRPr kumimoji="1" lang="ja-JP" altLang="en-US" sz="800" b="0" strike="sngStrike" baseline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b="0" strike="sngStrike" baseline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sng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DB linkage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="0" strike="sngStrike" baseline="0" dirty="0">
                          <a:latin typeface="Arial 本文"/>
                          <a:ea typeface="Meiryo UI" panose="020B0604030504040204" pitchFamily="50" charset="-128"/>
                        </a:rPr>
                        <a:t>Once a day</a:t>
                      </a:r>
                      <a:endParaRPr kumimoji="1" lang="ja-JP" altLang="en-US" sz="800" b="0" strike="sngStrike" baseline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0984212"/>
                  </a:ext>
                </a:extLst>
              </a:tr>
              <a:tr h="619912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="0" dirty="0">
                          <a:latin typeface="Arial 本文"/>
                          <a:ea typeface="Meiryo UI" panose="020B0604030504040204" pitchFamily="50" charset="-128"/>
                        </a:rPr>
                        <a:t>Pegasus </a:t>
                      </a:r>
                      <a:r>
                        <a:rPr kumimoji="1" lang="ja-JP" altLang="en-US" sz="800" b="0" dirty="0">
                          <a:latin typeface="Arial 本文"/>
                          <a:ea typeface="Meiryo UI" panose="020B0604030504040204" pitchFamily="50" charset="-128"/>
                        </a:rPr>
                        <a:t>→ </a:t>
                      </a:r>
                      <a:r>
                        <a:rPr kumimoji="1" lang="en-US" altLang="ja-JP" sz="800" b="0" dirty="0" err="1">
                          <a:latin typeface="Arial 本文"/>
                          <a:ea typeface="Meiryo UI" panose="020B0604030504040204" pitchFamily="50" charset="-128"/>
                        </a:rPr>
                        <a:t>KDDI</a:t>
                      </a:r>
                      <a:endParaRPr kumimoji="1" lang="ja-JP" altLang="en-US" sz="8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="0" dirty="0">
                          <a:latin typeface="Arial 本文"/>
                          <a:ea typeface="Meiryo UI" panose="020B0604030504040204" pitchFamily="50" charset="-128"/>
                        </a:rPr>
                        <a:t>Smart watch performance log</a:t>
                      </a:r>
                      <a:endParaRPr kumimoji="1" lang="ja-JP" altLang="en-US" sz="8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DB linkage</a:t>
                      </a:r>
                      <a:endParaRPr kumimoji="1" lang="en-US" altLang="ja-JP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="0" dirty="0">
                          <a:latin typeface="Arial 本文"/>
                          <a:ea typeface="Meiryo UI" panose="020B0604030504040204" pitchFamily="50" charset="-128"/>
                        </a:rPr>
                        <a:t>Each time</a:t>
                      </a:r>
                      <a:endParaRPr kumimoji="1" lang="ja-JP" altLang="en-US" sz="8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0079081"/>
                  </a:ext>
                </a:extLst>
              </a:tr>
              <a:tr h="619912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dirty="0" err="1">
                          <a:latin typeface="Arial 本文"/>
                          <a:ea typeface="Meiryo UI" panose="020B0604030504040204" pitchFamily="50" charset="-128"/>
                        </a:rPr>
                        <a:t>DNPH</a:t>
                      </a:r>
                      <a:r>
                        <a:rPr kumimoji="1" lang="en-US" altLang="ja-JP" sz="800" b="0" dirty="0">
                          <a:latin typeface="Arial 本文"/>
                          <a:ea typeface="Meiryo UI" panose="020B0604030504040204" pitchFamily="50" charset="-128"/>
                        </a:rPr>
                        <a:t>(E-Kanban)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800" b="0" dirty="0">
                          <a:latin typeface="Arial 本文"/>
                          <a:ea typeface="Meiryo UI" panose="020B0604030504040204" pitchFamily="50" charset="-128"/>
                        </a:rPr>
                        <a:t>→</a:t>
                      </a:r>
                      <a:r>
                        <a:rPr kumimoji="1" lang="en-US" altLang="ja-JP" sz="800" b="0" dirty="0">
                          <a:latin typeface="Arial 本文"/>
                          <a:ea typeface="Meiryo UI" panose="020B0604030504040204" pitchFamily="50" charset="-128"/>
                        </a:rPr>
                        <a:t>Pegasus</a:t>
                      </a:r>
                    </a:p>
                    <a:p>
                      <a:endParaRPr kumimoji="1" lang="ja-JP" altLang="en-US" sz="8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strike="sngStrike" baseline="0" dirty="0">
                          <a:latin typeface="Arial 本文"/>
                          <a:ea typeface="Meiryo UI" panose="020B0604030504040204" pitchFamily="50" charset="-128"/>
                        </a:rPr>
                        <a:t>E-Kanban data (Production schedule data) linkage</a:t>
                      </a:r>
                      <a:endParaRPr kumimoji="1" lang="ja-JP" altLang="en-US" sz="800" b="0" strike="sngStrike" baseline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b="0" strike="sngStrike" baseline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sng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DB linkage</a:t>
                      </a:r>
                      <a:endParaRPr kumimoji="1" lang="en-US" altLang="ja-JP" sz="800" b="0" i="0" u="none" strike="sng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="0" strike="sngStrike" baseline="0" dirty="0">
                          <a:latin typeface="Arial 本文"/>
                          <a:ea typeface="Meiryo UI" panose="020B0604030504040204" pitchFamily="50" charset="-128"/>
                        </a:rPr>
                        <a:t>Once a day</a:t>
                      </a:r>
                      <a:endParaRPr kumimoji="1" lang="ja-JP" altLang="en-US" sz="800" b="0" strike="sngStrike" baseline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766894"/>
                  </a:ext>
                </a:extLst>
              </a:tr>
              <a:tr h="619912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6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 sz="8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strike="sngStrike" baseline="0" dirty="0">
                          <a:latin typeface="Arial 本文"/>
                          <a:ea typeface="Meiryo UI" panose="020B0604030504040204" pitchFamily="50" charset="-128"/>
                        </a:rPr>
                        <a:t>E-Log System linkage</a:t>
                      </a:r>
                      <a:endParaRPr kumimoji="1" lang="ja-JP" altLang="en-US" sz="800" b="0" strike="sngStrike" baseline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b="0" strike="sngStrike" baseline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sng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DB linkage</a:t>
                      </a:r>
                      <a:endParaRPr kumimoji="1" lang="en-US" altLang="ja-JP" sz="800" b="0" i="0" u="none" strike="sng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sng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Each time</a:t>
                      </a:r>
                      <a:endParaRPr kumimoji="1" lang="ja-JP" altLang="en-US" sz="800" b="0" i="0" u="none" strike="sng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2693997"/>
                  </a:ext>
                </a:extLst>
              </a:tr>
              <a:tr h="619912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7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dirty="0" err="1">
                          <a:latin typeface="Arial 本文"/>
                          <a:ea typeface="Meiryo UI" panose="020B0604030504040204" pitchFamily="50" charset="-128"/>
                        </a:rPr>
                        <a:t>DNPH</a:t>
                      </a:r>
                      <a:r>
                        <a:rPr kumimoji="1" lang="en-US" altLang="ja-JP" sz="800" b="0" dirty="0">
                          <a:latin typeface="Arial 本文"/>
                          <a:ea typeface="Meiryo UI" panose="020B0604030504040204" pitchFamily="50" charset="-128"/>
                        </a:rPr>
                        <a:t>(E-Kanban)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800" b="0" dirty="0">
                          <a:latin typeface="Arial 本文"/>
                          <a:ea typeface="Meiryo UI" panose="020B0604030504040204" pitchFamily="50" charset="-128"/>
                        </a:rPr>
                        <a:t>→</a:t>
                      </a:r>
                      <a:r>
                        <a:rPr kumimoji="1" lang="en-US" altLang="ja-JP" sz="800" b="0" dirty="0">
                          <a:latin typeface="Arial 本文"/>
                          <a:ea typeface="Meiryo UI" panose="020B0604030504040204" pitchFamily="50" charset="-128"/>
                        </a:rPr>
                        <a:t>Pegasus</a:t>
                      </a:r>
                      <a:endParaRPr kumimoji="1" lang="ja-JP" altLang="en-US" sz="800" b="0" dirty="0">
                        <a:latin typeface="Arial 本文"/>
                        <a:ea typeface="Meiryo UI" panose="020B0604030504040204" pitchFamily="50" charset="-128"/>
                      </a:endParaRPr>
                    </a:p>
                    <a:p>
                      <a:endParaRPr kumimoji="1" lang="ja-JP" altLang="en-US" sz="8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strike="sngStrike" baseline="0" dirty="0">
                          <a:latin typeface="Arial 本文"/>
                          <a:ea typeface="Meiryo UI" panose="020B0604030504040204" pitchFamily="50" charset="-128"/>
                        </a:rPr>
                        <a:t>WACS System</a:t>
                      </a:r>
                      <a:endParaRPr kumimoji="1" lang="ja-JP" altLang="en-US" sz="800" b="0" strike="sngStrike" baseline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b="0" strike="sngStrike" baseline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sng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DB linkage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sng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Each time</a:t>
                      </a:r>
                      <a:endParaRPr kumimoji="1" lang="ja-JP" altLang="en-US" sz="800" b="0" i="0" u="none" strike="sng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0406355"/>
                  </a:ext>
                </a:extLst>
              </a:tr>
              <a:tr h="619912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8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r>
                        <a:rPr kumimoji="1" lang="en-US" altLang="ja-JP" sz="800" b="0" dirty="0">
                          <a:latin typeface="Arial 本文"/>
                          <a:ea typeface="Meiryo UI" panose="020B0604030504040204" pitchFamily="50" charset="-128"/>
                        </a:rPr>
                        <a:t>KAU</a:t>
                      </a:r>
                      <a:r>
                        <a:rPr kumimoji="1" lang="ja-JP" altLang="en-US" sz="800" b="0" dirty="0">
                          <a:latin typeface="Arial 本文"/>
                          <a:ea typeface="Meiryo UI" panose="020B0604030504040204" pitchFamily="50" charset="-128"/>
                        </a:rPr>
                        <a:t>→</a:t>
                      </a:r>
                      <a:endParaRPr kumimoji="1" lang="en-US" altLang="ja-JP" sz="800" b="0" dirty="0">
                        <a:latin typeface="Arial 本文"/>
                        <a:ea typeface="Meiryo UI" panose="020B0604030504040204" pitchFamily="50" charset="-128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dirty="0">
                          <a:latin typeface="Arial 本文"/>
                          <a:ea typeface="Meiryo UI" panose="020B0604030504040204" pitchFamily="50" charset="-128"/>
                        </a:rPr>
                        <a:t>Pegasus</a:t>
                      </a:r>
                      <a:endParaRPr kumimoji="1" lang="ja-JP" altLang="en-US" sz="8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="0" dirty="0">
                          <a:latin typeface="Arial 本文"/>
                          <a:ea typeface="Meiryo UI" panose="020B0604030504040204" pitchFamily="50" charset="-128"/>
                        </a:rPr>
                        <a:t>Production Line parts sensor</a:t>
                      </a:r>
                    </a:p>
                    <a:p>
                      <a:r>
                        <a:rPr kumimoji="1" lang="en-US" altLang="ja-JP" sz="800" b="0" dirty="0">
                          <a:latin typeface="Arial 本文"/>
                          <a:ea typeface="Meiryo UI" panose="020B0604030504040204" pitchFamily="50" charset="-128"/>
                        </a:rPr>
                        <a:t>(N points)</a:t>
                      </a:r>
                      <a:endParaRPr kumimoji="1" lang="ja-JP" altLang="en-US" sz="8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DB linkage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="0" dirty="0">
                          <a:latin typeface="Arial 本文"/>
                          <a:ea typeface="Meiryo UI" panose="020B0604030504040204" pitchFamily="50" charset="-128"/>
                        </a:rPr>
                        <a:t>Each time</a:t>
                      </a:r>
                      <a:endParaRPr kumimoji="1" lang="ja-JP" altLang="en-US" sz="8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9193723"/>
                  </a:ext>
                </a:extLst>
              </a:tr>
              <a:tr h="619912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9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8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="0" dirty="0">
                          <a:latin typeface="Arial 本文"/>
                          <a:ea typeface="Meiryo UI" panose="020B0604030504040204" pitchFamily="50" charset="-128"/>
                        </a:rPr>
                        <a:t>Production Line FG sensor (N points)</a:t>
                      </a:r>
                      <a:endParaRPr kumimoji="1" lang="ja-JP" altLang="en-US" sz="8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DB linkage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="0" dirty="0">
                          <a:latin typeface="Arial 本文"/>
                          <a:ea typeface="Meiryo UI" panose="020B0604030504040204" pitchFamily="50" charset="-128"/>
                        </a:rPr>
                        <a:t>Each time</a:t>
                      </a:r>
                      <a:endParaRPr kumimoji="1" lang="ja-JP" altLang="en-US" sz="8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0364759"/>
                  </a:ext>
                </a:extLst>
              </a:tr>
              <a:tr h="61991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 本文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8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="0" dirty="0">
                          <a:solidFill>
                            <a:srgbClr val="FF0000"/>
                          </a:solidFill>
                          <a:latin typeface="Arial 本文"/>
                          <a:ea typeface="Meiryo UI" panose="020B0604030504040204" pitchFamily="50" charset="-128"/>
                        </a:rPr>
                        <a:t>Shopper </a:t>
                      </a:r>
                      <a:r>
                        <a:rPr kumimoji="1" lang="en-US" altLang="ja-JP" sz="800" b="0" dirty="0" err="1">
                          <a:solidFill>
                            <a:srgbClr val="FF0000"/>
                          </a:solidFill>
                          <a:latin typeface="Arial 本文"/>
                          <a:ea typeface="Meiryo UI" panose="020B0604030504040204" pitchFamily="50" charset="-128"/>
                        </a:rPr>
                        <a:t>AGV</a:t>
                      </a:r>
                      <a:r>
                        <a:rPr kumimoji="1" lang="en-US" altLang="ja-JP" sz="800" b="0" dirty="0">
                          <a:solidFill>
                            <a:srgbClr val="FF0000"/>
                          </a:solidFill>
                          <a:latin typeface="Arial 本文"/>
                          <a:ea typeface="Meiryo UI" panose="020B0604030504040204" pitchFamily="50" charset="-128"/>
                        </a:rPr>
                        <a:t> Station Sensor (9 points)</a:t>
                      </a:r>
                      <a:endParaRPr kumimoji="1" lang="ja-JP" altLang="en-US" sz="800" b="0" dirty="0">
                        <a:solidFill>
                          <a:srgbClr val="FF0000"/>
                        </a:solidFill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本文"/>
                          <a:ea typeface="Meiryo UI" panose="020B0604030504040204" pitchFamily="50" charset="-128"/>
                          <a:cs typeface="+mn-cs"/>
                        </a:rPr>
                        <a:t>CSV linkage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800" b="0" dirty="0">
                          <a:latin typeface="Arial 本文"/>
                          <a:ea typeface="Meiryo UI" panose="020B0604030504040204" pitchFamily="50" charset="-128"/>
                        </a:rPr>
                        <a:t>Each time</a:t>
                      </a:r>
                      <a:endParaRPr kumimoji="1" lang="ja-JP" altLang="en-US" sz="800" b="0" dirty="0">
                        <a:latin typeface="Arial 本文"/>
                        <a:ea typeface="Meiryo UI" panose="020B0604030504040204" pitchFamily="50" charset="-128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9951586"/>
                  </a:ext>
                </a:extLst>
              </a:tr>
            </a:tbl>
          </a:graphicData>
        </a:graphic>
      </p:graphicFrame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815AB87-E675-0CAB-FA29-B4EE0AEF119B}"/>
              </a:ext>
            </a:extLst>
          </p:cNvPr>
          <p:cNvSpPr/>
          <p:nvPr/>
        </p:nvSpPr>
        <p:spPr>
          <a:xfrm>
            <a:off x="517320" y="6736652"/>
            <a:ext cx="5934280" cy="516192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srgbClr val="FF0000"/>
                </a:solidFill>
              </a:rPr>
              <a:t>06/Jan/2024</a:t>
            </a:r>
          </a:p>
          <a:p>
            <a:pPr algn="ctr" defTabSz="914400"/>
            <a:r>
              <a:rPr kumimoji="1" lang="en-US" altLang="ja-JP" sz="700" kern="0" dirty="0">
                <a:solidFill>
                  <a:srgbClr val="FF0000"/>
                </a:solidFill>
              </a:rPr>
              <a:t>Unnecessary</a:t>
            </a:r>
            <a:endParaRPr kumimoji="1" lang="ja-JP" altLang="en-US" sz="700" kern="0" dirty="0">
              <a:solidFill>
                <a:srgbClr val="FF0000"/>
              </a:solidFill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FE0ACAD-56E2-95A5-DE24-72B495140DC8}"/>
              </a:ext>
            </a:extLst>
          </p:cNvPr>
          <p:cNvSpPr/>
          <p:nvPr/>
        </p:nvSpPr>
        <p:spPr>
          <a:xfrm>
            <a:off x="878420" y="8073858"/>
            <a:ext cx="5212080" cy="516192"/>
          </a:xfrm>
          <a:prstGeom prst="rect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lvl="1" defTabSz="914400"/>
            <a:r>
              <a:rPr kumimoji="1" lang="en-US" altLang="ja-JP" sz="700" kern="0" dirty="0">
                <a:solidFill>
                  <a:srgbClr val="FF0000"/>
                </a:solidFill>
              </a:rPr>
              <a:t>About linking methods and file types in red</a:t>
            </a:r>
            <a:endParaRPr kumimoji="1" lang="ja-JP" altLang="en-US" sz="700" kern="0" dirty="0">
              <a:solidFill>
                <a:srgbClr val="FF0000"/>
              </a:solidFill>
            </a:endParaRPr>
          </a:p>
        </p:txBody>
      </p:sp>
      <p:sp>
        <p:nvSpPr>
          <p:cNvPr id="9" name="二等辺三角形 8">
            <a:extLst>
              <a:ext uri="{FF2B5EF4-FFF2-40B4-BE49-F238E27FC236}">
                <a16:creationId xmlns:a16="http://schemas.microsoft.com/office/drawing/2014/main" id="{16381BB3-3615-CD18-D689-2A1DE89E5EE2}"/>
              </a:ext>
            </a:extLst>
          </p:cNvPr>
          <p:cNvSpPr/>
          <p:nvPr/>
        </p:nvSpPr>
        <p:spPr>
          <a:xfrm>
            <a:off x="5697166" y="8210224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3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12" name="グラフィックス 11" descr="疑問符">
            <a:extLst>
              <a:ext uri="{FF2B5EF4-FFF2-40B4-BE49-F238E27FC236}">
                <a16:creationId xmlns:a16="http://schemas.microsoft.com/office/drawing/2014/main" id="{095C3227-2B34-5756-A905-896BF920B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0896" y="8144502"/>
            <a:ext cx="374904" cy="374904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5BB3960F-E28C-1925-4B03-0529C6E0E42A}"/>
              </a:ext>
            </a:extLst>
          </p:cNvPr>
          <p:cNvSpPr/>
          <p:nvPr/>
        </p:nvSpPr>
        <p:spPr>
          <a:xfrm>
            <a:off x="1876323" y="1761517"/>
            <a:ext cx="4575277" cy="516192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srgbClr val="FF0000"/>
                </a:solidFill>
              </a:rPr>
              <a:t>06/Jan/2024</a:t>
            </a:r>
          </a:p>
          <a:p>
            <a:pPr algn="ctr" defTabSz="914400"/>
            <a:r>
              <a:rPr kumimoji="1" lang="en-US" altLang="ja-JP" sz="700" kern="0" dirty="0">
                <a:solidFill>
                  <a:srgbClr val="FF0000"/>
                </a:solidFill>
              </a:rPr>
              <a:t>Unnecessary</a:t>
            </a:r>
            <a:endParaRPr kumimoji="1" lang="ja-JP" altLang="en-US" sz="700" kern="0" dirty="0">
              <a:solidFill>
                <a:srgbClr val="FF0000"/>
              </a:solidFill>
            </a:endParaRPr>
          </a:p>
        </p:txBody>
      </p:sp>
      <p:sp>
        <p:nvSpPr>
          <p:cNvPr id="18" name="二等辺三角形 17">
            <a:extLst>
              <a:ext uri="{FF2B5EF4-FFF2-40B4-BE49-F238E27FC236}">
                <a16:creationId xmlns:a16="http://schemas.microsoft.com/office/drawing/2014/main" id="{3B07097F-5A83-AF53-AAD0-DCCC1C9F34B0}"/>
              </a:ext>
            </a:extLst>
          </p:cNvPr>
          <p:cNvSpPr/>
          <p:nvPr/>
        </p:nvSpPr>
        <p:spPr>
          <a:xfrm>
            <a:off x="6064299" y="943372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6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7520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4E7AEE-06DD-9CC6-A9E9-DC810F2A7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7247FF1C-6613-4DC7-D657-667BC8041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80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5AEFDFC-028B-C36E-72A4-A056B05A810C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AC4054DF-B4E9-2C28-853E-113B8300ADB7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189BA39-255E-BB9D-5F23-8F34D8AEB7BD}"/>
              </a:ext>
            </a:extLst>
          </p:cNvPr>
          <p:cNvSpPr txBox="1"/>
          <p:nvPr/>
        </p:nvSpPr>
        <p:spPr>
          <a:xfrm>
            <a:off x="406400" y="837577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5-2. Shopper work instructions for parts phase#2</a:t>
            </a: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7D988689-CBA0-9EF9-973A-309524585596}"/>
              </a:ext>
            </a:extLst>
          </p:cNvPr>
          <p:cNvSpPr/>
          <p:nvPr/>
        </p:nvSpPr>
        <p:spPr>
          <a:xfrm>
            <a:off x="2861929" y="2061249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Start &amp; Wait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7F1E3A09-D41A-9ABF-12CC-DF90EBA1E6F9}"/>
              </a:ext>
            </a:extLst>
          </p:cNvPr>
          <p:cNvSpPr/>
          <p:nvPr/>
        </p:nvSpPr>
        <p:spPr>
          <a:xfrm>
            <a:off x="4714983" y="4606466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Display status change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Working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570F17AC-F163-7556-97D2-CA51CC33D3C8}"/>
              </a:ext>
            </a:extLst>
          </p:cNvPr>
          <p:cNvSpPr/>
          <p:nvPr/>
        </p:nvSpPr>
        <p:spPr>
          <a:xfrm>
            <a:off x="2861929" y="4606466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Press Start button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Working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47" name="直線矢印コネクタ 46">
            <a:extLst>
              <a:ext uri="{FF2B5EF4-FFF2-40B4-BE49-F238E27FC236}">
                <a16:creationId xmlns:a16="http://schemas.microsoft.com/office/drawing/2014/main" id="{874B5457-478A-8747-93B9-5C7A856C18B1}"/>
              </a:ext>
            </a:extLst>
          </p:cNvPr>
          <p:cNvCxnSpPr>
            <a:cxnSpLocks/>
            <a:stCxn id="64" idx="2"/>
            <a:endCxn id="46" idx="0"/>
          </p:cNvCxnSpPr>
          <p:nvPr/>
        </p:nvCxnSpPr>
        <p:spPr>
          <a:xfrm>
            <a:off x="3466449" y="4178590"/>
            <a:ext cx="0" cy="427876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矢印コネクタ 47">
            <a:extLst>
              <a:ext uri="{FF2B5EF4-FFF2-40B4-BE49-F238E27FC236}">
                <a16:creationId xmlns:a16="http://schemas.microsoft.com/office/drawing/2014/main" id="{636C7002-3C12-6C26-7DBD-07606B5A14D9}"/>
              </a:ext>
            </a:extLst>
          </p:cNvPr>
          <p:cNvCxnSpPr>
            <a:cxnSpLocks/>
            <a:stCxn id="46" idx="3"/>
            <a:endCxn id="45" idx="1"/>
          </p:cNvCxnSpPr>
          <p:nvPr/>
        </p:nvCxnSpPr>
        <p:spPr>
          <a:xfrm>
            <a:off x="4070969" y="4821911"/>
            <a:ext cx="644014" cy="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1479A1BF-F625-CA2C-FAFE-7DE9DECD0B03}"/>
              </a:ext>
            </a:extLst>
          </p:cNvPr>
          <p:cNvSpPr/>
          <p:nvPr/>
        </p:nvSpPr>
        <p:spPr>
          <a:xfrm>
            <a:off x="2860006" y="5306799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Sending trigger to Kitting ST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FC5B30F6-F407-54B0-8449-48B7B32A10AD}"/>
              </a:ext>
            </a:extLst>
          </p:cNvPr>
          <p:cNvSpPr/>
          <p:nvPr/>
        </p:nvSpPr>
        <p:spPr>
          <a:xfrm>
            <a:off x="2860006" y="6129957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Press End button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Shopper Completed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51" name="直線矢印コネクタ 50">
            <a:extLst>
              <a:ext uri="{FF2B5EF4-FFF2-40B4-BE49-F238E27FC236}">
                <a16:creationId xmlns:a16="http://schemas.microsoft.com/office/drawing/2014/main" id="{084558D8-F950-360A-C3CF-A03D5BC6E4FB}"/>
              </a:ext>
            </a:extLst>
          </p:cNvPr>
          <p:cNvCxnSpPr>
            <a:cxnSpLocks/>
            <a:stCxn id="46" idx="2"/>
            <a:endCxn id="49" idx="0"/>
          </p:cNvCxnSpPr>
          <p:nvPr/>
        </p:nvCxnSpPr>
        <p:spPr>
          <a:xfrm flipH="1">
            <a:off x="3464526" y="5037355"/>
            <a:ext cx="1923" cy="269444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矢印コネクタ 51">
            <a:extLst>
              <a:ext uri="{FF2B5EF4-FFF2-40B4-BE49-F238E27FC236}">
                <a16:creationId xmlns:a16="http://schemas.microsoft.com/office/drawing/2014/main" id="{C05EB03E-68CD-E0A6-DDFC-7B07A10D8405}"/>
              </a:ext>
            </a:extLst>
          </p:cNvPr>
          <p:cNvCxnSpPr>
            <a:cxnSpLocks/>
            <a:stCxn id="49" idx="2"/>
            <a:endCxn id="50" idx="0"/>
          </p:cNvCxnSpPr>
          <p:nvPr/>
        </p:nvCxnSpPr>
        <p:spPr>
          <a:xfrm>
            <a:off x="3464526" y="5737688"/>
            <a:ext cx="0" cy="392269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楕円 52">
            <a:extLst>
              <a:ext uri="{FF2B5EF4-FFF2-40B4-BE49-F238E27FC236}">
                <a16:creationId xmlns:a16="http://schemas.microsoft.com/office/drawing/2014/main" id="{4E5F350E-0C3E-F515-AEF7-D9E59945F57B}"/>
              </a:ext>
            </a:extLst>
          </p:cNvPr>
          <p:cNvSpPr/>
          <p:nvPr/>
        </p:nvSpPr>
        <p:spPr>
          <a:xfrm>
            <a:off x="3115930" y="8635158"/>
            <a:ext cx="701037" cy="293273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Finish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54" name="直線矢印コネクタ 53">
            <a:extLst>
              <a:ext uri="{FF2B5EF4-FFF2-40B4-BE49-F238E27FC236}">
                <a16:creationId xmlns:a16="http://schemas.microsoft.com/office/drawing/2014/main" id="{BE9AB8F1-0DE1-5D2D-8398-42DE50EB4FE3}"/>
              </a:ext>
            </a:extLst>
          </p:cNvPr>
          <p:cNvCxnSpPr>
            <a:cxnSpLocks/>
            <a:stCxn id="50" idx="2"/>
            <a:endCxn id="78" idx="0"/>
          </p:cNvCxnSpPr>
          <p:nvPr/>
        </p:nvCxnSpPr>
        <p:spPr>
          <a:xfrm>
            <a:off x="3464526" y="6560846"/>
            <a:ext cx="2539" cy="265269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6024653E-2236-A671-3E6E-BD0FFE4A0A37}"/>
              </a:ext>
            </a:extLst>
          </p:cNvPr>
          <p:cNvSpPr/>
          <p:nvPr/>
        </p:nvSpPr>
        <p:spPr>
          <a:xfrm>
            <a:off x="2687316" y="4463682"/>
            <a:ext cx="1589397" cy="220006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9625336B-C559-DBDD-1AF7-E4DAD5F5B30E}"/>
              </a:ext>
            </a:extLst>
          </p:cNvPr>
          <p:cNvSpPr/>
          <p:nvPr/>
        </p:nvSpPr>
        <p:spPr>
          <a:xfrm>
            <a:off x="4483387" y="3455129"/>
            <a:ext cx="1589397" cy="414746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id="{5B20EB91-2340-0808-27CD-9723CA5B3620}"/>
              </a:ext>
            </a:extLst>
          </p:cNvPr>
          <p:cNvSpPr/>
          <p:nvPr/>
        </p:nvSpPr>
        <p:spPr>
          <a:xfrm>
            <a:off x="2533016" y="4361811"/>
            <a:ext cx="1159190" cy="121307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Shopper smart watch App</a:t>
            </a:r>
            <a:endParaRPr kumimoji="1" lang="ja-JP" altLang="en-US" sz="5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58" name="フローチャート: 判断 57">
            <a:extLst>
              <a:ext uri="{FF2B5EF4-FFF2-40B4-BE49-F238E27FC236}">
                <a16:creationId xmlns:a16="http://schemas.microsoft.com/office/drawing/2014/main" id="{1B749A71-E941-0211-F99F-60DD4EDBAD30}"/>
              </a:ext>
            </a:extLst>
          </p:cNvPr>
          <p:cNvSpPr/>
          <p:nvPr/>
        </p:nvSpPr>
        <p:spPr>
          <a:xfrm>
            <a:off x="2860006" y="7602591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Is today's schedule complete?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Yes / No</a:t>
            </a:r>
            <a:endParaRPr kumimoji="1" lang="ja-JP" altLang="en-US" sz="500" dirty="0">
              <a:solidFill>
                <a:schemeClr val="tx1"/>
              </a:solidFill>
            </a:endParaRPr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F120DFE7-2BEC-A640-3932-F8A3E22771BC}"/>
              </a:ext>
            </a:extLst>
          </p:cNvPr>
          <p:cNvSpPr/>
          <p:nvPr/>
        </p:nvSpPr>
        <p:spPr>
          <a:xfrm>
            <a:off x="3460225" y="8260944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60" name="正方形/長方形 59">
            <a:extLst>
              <a:ext uri="{FF2B5EF4-FFF2-40B4-BE49-F238E27FC236}">
                <a16:creationId xmlns:a16="http://schemas.microsoft.com/office/drawing/2014/main" id="{97F74273-69C0-3F90-DBE2-5B5594E9BDAA}"/>
              </a:ext>
            </a:extLst>
          </p:cNvPr>
          <p:cNvSpPr/>
          <p:nvPr/>
        </p:nvSpPr>
        <p:spPr>
          <a:xfrm>
            <a:off x="2626679" y="7602591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No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cxnSp>
        <p:nvCxnSpPr>
          <p:cNvPr id="61" name="直線矢印コネクタ 60">
            <a:extLst>
              <a:ext uri="{FF2B5EF4-FFF2-40B4-BE49-F238E27FC236}">
                <a16:creationId xmlns:a16="http://schemas.microsoft.com/office/drawing/2014/main" id="{37F2CAF6-F95E-E150-D8C6-CF9DC0CE8D0F}"/>
              </a:ext>
            </a:extLst>
          </p:cNvPr>
          <p:cNvCxnSpPr>
            <a:cxnSpLocks/>
            <a:stCxn id="58" idx="2"/>
            <a:endCxn id="53" idx="0"/>
          </p:cNvCxnSpPr>
          <p:nvPr/>
        </p:nvCxnSpPr>
        <p:spPr>
          <a:xfrm>
            <a:off x="3464526" y="8247528"/>
            <a:ext cx="1923" cy="38763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コネクタ: カギ線 61">
            <a:extLst>
              <a:ext uri="{FF2B5EF4-FFF2-40B4-BE49-F238E27FC236}">
                <a16:creationId xmlns:a16="http://schemas.microsoft.com/office/drawing/2014/main" id="{A875C3FF-8211-E008-CF2E-99BC7A231C66}"/>
              </a:ext>
            </a:extLst>
          </p:cNvPr>
          <p:cNvCxnSpPr>
            <a:cxnSpLocks/>
            <a:stCxn id="58" idx="1"/>
            <a:endCxn id="44" idx="1"/>
          </p:cNvCxnSpPr>
          <p:nvPr/>
        </p:nvCxnSpPr>
        <p:spPr>
          <a:xfrm rot="10800000" flipH="1">
            <a:off x="2860005" y="2276694"/>
            <a:ext cx="1923" cy="5648366"/>
          </a:xfrm>
          <a:prstGeom prst="bentConnector3">
            <a:avLst>
              <a:gd name="adj1" fmla="val -120858034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正方形/長方形 62">
            <a:extLst>
              <a:ext uri="{FF2B5EF4-FFF2-40B4-BE49-F238E27FC236}">
                <a16:creationId xmlns:a16="http://schemas.microsoft.com/office/drawing/2014/main" id="{465AED18-C32B-3C23-4010-EF0792840E53}"/>
              </a:ext>
            </a:extLst>
          </p:cNvPr>
          <p:cNvSpPr/>
          <p:nvPr/>
        </p:nvSpPr>
        <p:spPr>
          <a:xfrm>
            <a:off x="474794" y="8569958"/>
            <a:ext cx="2586852" cy="49846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600" dirty="0">
                <a:solidFill>
                  <a:schemeClr val="tx1"/>
                </a:solidFill>
              </a:rPr>
              <a:t>*1 After issuing a schedule instruction, the corresponding ID will be excluded from recalculation targets. Changes are not allowed.</a:t>
            </a:r>
          </a:p>
        </p:txBody>
      </p:sp>
      <p:sp>
        <p:nvSpPr>
          <p:cNvPr id="64" name="正方形/長方形 63">
            <a:extLst>
              <a:ext uri="{FF2B5EF4-FFF2-40B4-BE49-F238E27FC236}">
                <a16:creationId xmlns:a16="http://schemas.microsoft.com/office/drawing/2014/main" id="{66A8DBCD-519F-2812-AB48-770F0C9A1267}"/>
              </a:ext>
            </a:extLst>
          </p:cNvPr>
          <p:cNvSpPr/>
          <p:nvPr/>
        </p:nvSpPr>
        <p:spPr>
          <a:xfrm>
            <a:off x="2861929" y="3749591"/>
            <a:ext cx="1209040" cy="42899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Instructions from the top schedule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(Select) *1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65" name="直線矢印コネクタ 64">
            <a:extLst>
              <a:ext uri="{FF2B5EF4-FFF2-40B4-BE49-F238E27FC236}">
                <a16:creationId xmlns:a16="http://schemas.microsoft.com/office/drawing/2014/main" id="{4DDA6BC5-0758-8CAC-C316-DE16DEC58E9A}"/>
              </a:ext>
            </a:extLst>
          </p:cNvPr>
          <p:cNvCxnSpPr>
            <a:cxnSpLocks/>
            <a:stCxn id="44" idx="2"/>
            <a:endCxn id="71" idx="0"/>
          </p:cNvCxnSpPr>
          <p:nvPr/>
        </p:nvCxnSpPr>
        <p:spPr>
          <a:xfrm flipH="1">
            <a:off x="3465389" y="2492138"/>
            <a:ext cx="1060" cy="541472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正方形/長方形 65">
            <a:extLst>
              <a:ext uri="{FF2B5EF4-FFF2-40B4-BE49-F238E27FC236}">
                <a16:creationId xmlns:a16="http://schemas.microsoft.com/office/drawing/2014/main" id="{0AD9AA2E-C169-B788-B972-5F6FD1AEBF3F}"/>
              </a:ext>
            </a:extLst>
          </p:cNvPr>
          <p:cNvSpPr/>
          <p:nvPr/>
        </p:nvSpPr>
        <p:spPr>
          <a:xfrm>
            <a:off x="4692695" y="3743507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Display status change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Directed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67" name="直線矢印コネクタ 66">
            <a:extLst>
              <a:ext uri="{FF2B5EF4-FFF2-40B4-BE49-F238E27FC236}">
                <a16:creationId xmlns:a16="http://schemas.microsoft.com/office/drawing/2014/main" id="{8BC5FEA6-E31E-A651-D620-8E703843A0EC}"/>
              </a:ext>
            </a:extLst>
          </p:cNvPr>
          <p:cNvCxnSpPr>
            <a:cxnSpLocks/>
            <a:stCxn id="64" idx="3"/>
            <a:endCxn id="66" idx="1"/>
          </p:cNvCxnSpPr>
          <p:nvPr/>
        </p:nvCxnSpPr>
        <p:spPr>
          <a:xfrm flipV="1">
            <a:off x="4070969" y="3958952"/>
            <a:ext cx="621726" cy="5139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正方形/長方形 67">
            <a:extLst>
              <a:ext uri="{FF2B5EF4-FFF2-40B4-BE49-F238E27FC236}">
                <a16:creationId xmlns:a16="http://schemas.microsoft.com/office/drawing/2014/main" id="{A69ED8E8-C158-9771-E303-C49EDE6057FA}"/>
              </a:ext>
            </a:extLst>
          </p:cNvPr>
          <p:cNvSpPr/>
          <p:nvPr/>
        </p:nvSpPr>
        <p:spPr>
          <a:xfrm>
            <a:off x="4381832" y="3415109"/>
            <a:ext cx="1159190" cy="121307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Shopper display App</a:t>
            </a:r>
            <a:endParaRPr kumimoji="1" lang="ja-JP" altLang="en-US" sz="5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69" name="正方形/長方形 68">
            <a:extLst>
              <a:ext uri="{FF2B5EF4-FFF2-40B4-BE49-F238E27FC236}">
                <a16:creationId xmlns:a16="http://schemas.microsoft.com/office/drawing/2014/main" id="{851DB40F-7862-DF9D-B48E-013E238F36E2}"/>
              </a:ext>
            </a:extLst>
          </p:cNvPr>
          <p:cNvSpPr/>
          <p:nvPr/>
        </p:nvSpPr>
        <p:spPr>
          <a:xfrm>
            <a:off x="607519" y="7619640"/>
            <a:ext cx="1209040" cy="63913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Instruction priority calculation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(Update)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70" name="正方形/長方形 69">
            <a:extLst>
              <a:ext uri="{FF2B5EF4-FFF2-40B4-BE49-F238E27FC236}">
                <a16:creationId xmlns:a16="http://schemas.microsoft.com/office/drawing/2014/main" id="{3690BC2E-168E-540F-CAED-F5488CA741EF}"/>
              </a:ext>
            </a:extLst>
          </p:cNvPr>
          <p:cNvSpPr/>
          <p:nvPr/>
        </p:nvSpPr>
        <p:spPr>
          <a:xfrm>
            <a:off x="650697" y="3033611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Production Line parts sensor OFF by KAU</a:t>
            </a:r>
          </a:p>
        </p:txBody>
      </p:sp>
      <p:sp>
        <p:nvSpPr>
          <p:cNvPr id="71" name="正方形/長方形 70">
            <a:extLst>
              <a:ext uri="{FF2B5EF4-FFF2-40B4-BE49-F238E27FC236}">
                <a16:creationId xmlns:a16="http://schemas.microsoft.com/office/drawing/2014/main" id="{15B5E8E2-D9D5-431D-3C01-C3E3C23E5051}"/>
              </a:ext>
            </a:extLst>
          </p:cNvPr>
          <p:cNvSpPr/>
          <p:nvPr/>
        </p:nvSpPr>
        <p:spPr>
          <a:xfrm>
            <a:off x="2860869" y="3033610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Linkage parts sensor data from KAU CSV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72" name="直線矢印コネクタ 71">
            <a:extLst>
              <a:ext uri="{FF2B5EF4-FFF2-40B4-BE49-F238E27FC236}">
                <a16:creationId xmlns:a16="http://schemas.microsoft.com/office/drawing/2014/main" id="{24911B48-F6B1-65A5-CEA3-BFAE0C025510}"/>
              </a:ext>
            </a:extLst>
          </p:cNvPr>
          <p:cNvCxnSpPr>
            <a:cxnSpLocks/>
            <a:stCxn id="70" idx="3"/>
            <a:endCxn id="71" idx="1"/>
          </p:cNvCxnSpPr>
          <p:nvPr/>
        </p:nvCxnSpPr>
        <p:spPr>
          <a:xfrm flipV="1">
            <a:off x="1859737" y="3249055"/>
            <a:ext cx="1001132" cy="1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線矢印コネクタ 72">
            <a:extLst>
              <a:ext uri="{FF2B5EF4-FFF2-40B4-BE49-F238E27FC236}">
                <a16:creationId xmlns:a16="http://schemas.microsoft.com/office/drawing/2014/main" id="{A7072E6B-9338-2183-ED41-AB88A6AA3266}"/>
              </a:ext>
            </a:extLst>
          </p:cNvPr>
          <p:cNvCxnSpPr>
            <a:cxnSpLocks/>
            <a:stCxn id="71" idx="2"/>
            <a:endCxn id="64" idx="0"/>
          </p:cNvCxnSpPr>
          <p:nvPr/>
        </p:nvCxnSpPr>
        <p:spPr>
          <a:xfrm>
            <a:off x="3465389" y="3464499"/>
            <a:ext cx="1060" cy="285092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正方形/長方形 73">
            <a:extLst>
              <a:ext uri="{FF2B5EF4-FFF2-40B4-BE49-F238E27FC236}">
                <a16:creationId xmlns:a16="http://schemas.microsoft.com/office/drawing/2014/main" id="{417495AD-8120-E975-7AA4-EE3333D646D3}"/>
              </a:ext>
            </a:extLst>
          </p:cNvPr>
          <p:cNvSpPr/>
          <p:nvPr/>
        </p:nvSpPr>
        <p:spPr>
          <a:xfrm>
            <a:off x="3539931" y="2878753"/>
            <a:ext cx="985555" cy="189762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Parts sensor linkage data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Registration App</a:t>
            </a:r>
            <a:endParaRPr kumimoji="1" lang="ja-JP" altLang="en-US" sz="5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75" name="正方形/長方形 74">
            <a:extLst>
              <a:ext uri="{FF2B5EF4-FFF2-40B4-BE49-F238E27FC236}">
                <a16:creationId xmlns:a16="http://schemas.microsoft.com/office/drawing/2014/main" id="{61EA3C7E-7E6B-7B65-25C2-3673A5BEC737}"/>
              </a:ext>
            </a:extLst>
          </p:cNvPr>
          <p:cNvSpPr/>
          <p:nvPr/>
        </p:nvSpPr>
        <p:spPr>
          <a:xfrm>
            <a:off x="4714983" y="6134341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Display status change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Shopper Completed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76" name="直線矢印コネクタ 75">
            <a:extLst>
              <a:ext uri="{FF2B5EF4-FFF2-40B4-BE49-F238E27FC236}">
                <a16:creationId xmlns:a16="http://schemas.microsoft.com/office/drawing/2014/main" id="{7E9A4EC5-6F40-A9AA-329E-45B9D0B251AB}"/>
              </a:ext>
            </a:extLst>
          </p:cNvPr>
          <p:cNvCxnSpPr>
            <a:cxnSpLocks/>
            <a:endCxn id="75" idx="1"/>
          </p:cNvCxnSpPr>
          <p:nvPr/>
        </p:nvCxnSpPr>
        <p:spPr>
          <a:xfrm>
            <a:off x="4070969" y="6349786"/>
            <a:ext cx="644014" cy="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正方形/長方形 76">
            <a:extLst>
              <a:ext uri="{FF2B5EF4-FFF2-40B4-BE49-F238E27FC236}">
                <a16:creationId xmlns:a16="http://schemas.microsoft.com/office/drawing/2014/main" id="{36B4F5F6-BB64-AA46-B101-BAAEAA8E3F40}"/>
              </a:ext>
            </a:extLst>
          </p:cNvPr>
          <p:cNvSpPr/>
          <p:nvPr/>
        </p:nvSpPr>
        <p:spPr>
          <a:xfrm>
            <a:off x="4704180" y="6826115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Display status change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Work</a:t>
            </a:r>
            <a:r>
              <a:rPr kumimoji="1" lang="ja-JP" altLang="en-US" sz="800" dirty="0">
                <a:solidFill>
                  <a:schemeClr val="tx1"/>
                </a:solidFill>
              </a:rPr>
              <a:t> </a:t>
            </a:r>
            <a:r>
              <a:rPr kumimoji="1" lang="en-US" altLang="ja-JP" sz="800" dirty="0">
                <a:solidFill>
                  <a:schemeClr val="tx1"/>
                </a:solidFill>
              </a:rPr>
              <a:t>Completed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78" name="正方形/長方形 77">
            <a:extLst>
              <a:ext uri="{FF2B5EF4-FFF2-40B4-BE49-F238E27FC236}">
                <a16:creationId xmlns:a16="http://schemas.microsoft.com/office/drawing/2014/main" id="{B4821F6A-EB70-08E5-1496-F42D9390AE8D}"/>
              </a:ext>
            </a:extLst>
          </p:cNvPr>
          <p:cNvSpPr/>
          <p:nvPr/>
        </p:nvSpPr>
        <p:spPr>
          <a:xfrm>
            <a:off x="2867008" y="6826115"/>
            <a:ext cx="1200114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Linkage parts sensor data from KAU CSV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79" name="直線矢印コネクタ 78">
            <a:extLst>
              <a:ext uri="{FF2B5EF4-FFF2-40B4-BE49-F238E27FC236}">
                <a16:creationId xmlns:a16="http://schemas.microsoft.com/office/drawing/2014/main" id="{C21E47E8-0EB7-489B-3EDB-55CB60A0D8F7}"/>
              </a:ext>
            </a:extLst>
          </p:cNvPr>
          <p:cNvCxnSpPr>
            <a:cxnSpLocks/>
            <a:stCxn id="78" idx="3"/>
            <a:endCxn id="77" idx="1"/>
          </p:cNvCxnSpPr>
          <p:nvPr/>
        </p:nvCxnSpPr>
        <p:spPr>
          <a:xfrm>
            <a:off x="4067122" y="7041560"/>
            <a:ext cx="637058" cy="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正方形/長方形 79">
            <a:extLst>
              <a:ext uri="{FF2B5EF4-FFF2-40B4-BE49-F238E27FC236}">
                <a16:creationId xmlns:a16="http://schemas.microsoft.com/office/drawing/2014/main" id="{4B5740CD-203D-F573-7722-5398AC7F4074}"/>
              </a:ext>
            </a:extLst>
          </p:cNvPr>
          <p:cNvSpPr/>
          <p:nvPr/>
        </p:nvSpPr>
        <p:spPr>
          <a:xfrm>
            <a:off x="598639" y="6895333"/>
            <a:ext cx="1209040" cy="29049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Production Line parts sensor ON by KAU</a:t>
            </a:r>
          </a:p>
        </p:txBody>
      </p:sp>
      <p:cxnSp>
        <p:nvCxnSpPr>
          <p:cNvPr id="81" name="直線矢印コネクタ 80">
            <a:extLst>
              <a:ext uri="{FF2B5EF4-FFF2-40B4-BE49-F238E27FC236}">
                <a16:creationId xmlns:a16="http://schemas.microsoft.com/office/drawing/2014/main" id="{4FE7F8F7-EDA5-4124-82B7-62093860C89E}"/>
              </a:ext>
            </a:extLst>
          </p:cNvPr>
          <p:cNvCxnSpPr>
            <a:cxnSpLocks/>
            <a:stCxn id="80" idx="3"/>
            <a:endCxn id="78" idx="1"/>
          </p:cNvCxnSpPr>
          <p:nvPr/>
        </p:nvCxnSpPr>
        <p:spPr>
          <a:xfrm>
            <a:off x="1807679" y="7040580"/>
            <a:ext cx="1059329" cy="98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正方形/長方形 81">
            <a:extLst>
              <a:ext uri="{FF2B5EF4-FFF2-40B4-BE49-F238E27FC236}">
                <a16:creationId xmlns:a16="http://schemas.microsoft.com/office/drawing/2014/main" id="{CA134887-FE2D-4D74-12BD-A68F2EF7CEAB}"/>
              </a:ext>
            </a:extLst>
          </p:cNvPr>
          <p:cNvSpPr/>
          <p:nvPr/>
        </p:nvSpPr>
        <p:spPr>
          <a:xfrm>
            <a:off x="3659005" y="7236062"/>
            <a:ext cx="985555" cy="189762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Parts sensor linkage data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Registration App</a:t>
            </a:r>
            <a:endParaRPr kumimoji="1" lang="ja-JP" altLang="en-US" sz="5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cxnSp>
        <p:nvCxnSpPr>
          <p:cNvPr id="83" name="直線矢印コネクタ 82">
            <a:extLst>
              <a:ext uri="{FF2B5EF4-FFF2-40B4-BE49-F238E27FC236}">
                <a16:creationId xmlns:a16="http://schemas.microsoft.com/office/drawing/2014/main" id="{74BFCDAE-A0E6-AA5D-C225-E678D2789654}"/>
              </a:ext>
            </a:extLst>
          </p:cNvPr>
          <p:cNvCxnSpPr>
            <a:cxnSpLocks/>
            <a:stCxn id="78" idx="2"/>
            <a:endCxn id="58" idx="0"/>
          </p:cNvCxnSpPr>
          <p:nvPr/>
        </p:nvCxnSpPr>
        <p:spPr>
          <a:xfrm flipH="1">
            <a:off x="3464526" y="7257004"/>
            <a:ext cx="2539" cy="345587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二等辺三角形 84">
            <a:extLst>
              <a:ext uri="{FF2B5EF4-FFF2-40B4-BE49-F238E27FC236}">
                <a16:creationId xmlns:a16="http://schemas.microsoft.com/office/drawing/2014/main" id="{E0AB5671-67C8-0E86-4900-8E8FD403D476}"/>
              </a:ext>
            </a:extLst>
          </p:cNvPr>
          <p:cNvSpPr/>
          <p:nvPr/>
        </p:nvSpPr>
        <p:spPr>
          <a:xfrm>
            <a:off x="6245305" y="841780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5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81274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6EA2E5-3A10-CA67-1BBA-9A4E0C208D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2A31DDA-2DDB-0EC0-1D56-1281F13A9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81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A62855E9-1D0D-6C92-AC93-E100F80840F9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2B205010-C277-9B0A-8597-C829ED749DB7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89636EC-D7E8-6DB5-0FBA-BB598CDC85EB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5-2. Shopper work instructions for parts phase#2</a:t>
            </a:r>
          </a:p>
          <a:p>
            <a:r>
              <a:rPr kumimoji="1" lang="en-US" altLang="ja-JP" sz="1100" b="1" dirty="0"/>
              <a:t>5-2-1. Smart watch operation flow</a:t>
            </a:r>
          </a:p>
        </p:txBody>
      </p:sp>
      <p:sp>
        <p:nvSpPr>
          <p:cNvPr id="55" name="楕円 54">
            <a:extLst>
              <a:ext uri="{FF2B5EF4-FFF2-40B4-BE49-F238E27FC236}">
                <a16:creationId xmlns:a16="http://schemas.microsoft.com/office/drawing/2014/main" id="{2586E141-1352-9218-7CE6-BCC0CE4499EB}"/>
              </a:ext>
            </a:extLst>
          </p:cNvPr>
          <p:cNvSpPr/>
          <p:nvPr/>
        </p:nvSpPr>
        <p:spPr>
          <a:xfrm>
            <a:off x="3783585" y="1393842"/>
            <a:ext cx="1261872" cy="1261872"/>
          </a:xfrm>
          <a:prstGeom prst="ellipse">
            <a:avLst/>
          </a:prstGeom>
          <a:solidFill>
            <a:schemeClr val="tx1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44F19F48-3062-C039-B4B1-4EE9D959A080}"/>
              </a:ext>
            </a:extLst>
          </p:cNvPr>
          <p:cNvSpPr txBox="1"/>
          <p:nvPr/>
        </p:nvSpPr>
        <p:spPr>
          <a:xfrm>
            <a:off x="4024029" y="1560126"/>
            <a:ext cx="78098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8EFDEE"/>
                </a:solidFill>
              </a:rPr>
              <a:t>Smart</a:t>
            </a:r>
          </a:p>
          <a:p>
            <a:pPr algn="ctr"/>
            <a:r>
              <a:rPr kumimoji="1" lang="en-US" altLang="ja-JP" sz="1200" dirty="0">
                <a:solidFill>
                  <a:srgbClr val="8EFDEE"/>
                </a:solidFill>
              </a:rPr>
              <a:t>Watch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Alex / Group A</a:t>
            </a:r>
          </a:p>
          <a:p>
            <a:pPr algn="ctr"/>
            <a:r>
              <a:rPr kumimoji="1" lang="ja-JP" altLang="en-US" sz="500" dirty="0">
                <a:solidFill>
                  <a:schemeClr val="bg1"/>
                </a:solidFill>
              </a:rPr>
              <a:t>　</a:t>
            </a:r>
            <a:endParaRPr kumimoji="1" lang="en-US" altLang="ja-JP" sz="1200" dirty="0">
              <a:solidFill>
                <a:srgbClr val="8EFDEE"/>
              </a:solidFill>
            </a:endParaRPr>
          </a:p>
          <a:p>
            <a:pPr algn="ctr"/>
            <a:r>
              <a:rPr kumimoji="1" lang="en-US" altLang="ja-JP" sz="1200" dirty="0">
                <a:solidFill>
                  <a:srgbClr val="8EFDEE"/>
                </a:solidFill>
              </a:rPr>
              <a:t>14:56:00</a:t>
            </a: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Mon Sep 19,22</a:t>
            </a: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2">
                    <a:lumMod val="90000"/>
                  </a:schemeClr>
                </a:solidFill>
              </a:rPr>
              <a:t>Worker001</a:t>
            </a:r>
            <a:endParaRPr kumimoji="1" lang="ja-JP" altLang="en-US" sz="12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59" name="object 6">
            <a:extLst>
              <a:ext uri="{FF2B5EF4-FFF2-40B4-BE49-F238E27FC236}">
                <a16:creationId xmlns:a16="http://schemas.microsoft.com/office/drawing/2014/main" id="{E016C9B8-DBCE-B32B-80EB-E292901737C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83907" y="1462583"/>
            <a:ext cx="95465" cy="95465"/>
          </a:xfrm>
          <a:prstGeom prst="rect">
            <a:avLst/>
          </a:prstGeom>
        </p:spPr>
      </p:pic>
      <p:pic>
        <p:nvPicPr>
          <p:cNvPr id="60" name="object 8">
            <a:extLst>
              <a:ext uri="{FF2B5EF4-FFF2-40B4-BE49-F238E27FC236}">
                <a16:creationId xmlns:a16="http://schemas.microsoft.com/office/drawing/2014/main" id="{A3D3BC88-E205-B35F-BE6B-C2BEDF6F494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33923" y="1450459"/>
            <a:ext cx="60002" cy="123870"/>
          </a:xfrm>
          <a:prstGeom prst="rect">
            <a:avLst/>
          </a:prstGeom>
        </p:spPr>
      </p:pic>
      <p:pic>
        <p:nvPicPr>
          <p:cNvPr id="62" name="グラフィックス 61" descr="Wi-Fi">
            <a:extLst>
              <a:ext uri="{FF2B5EF4-FFF2-40B4-BE49-F238E27FC236}">
                <a16:creationId xmlns:a16="http://schemas.microsoft.com/office/drawing/2014/main" id="{D47B049A-A07C-EAD5-96B3-9E696F8F0E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13080" y="1406732"/>
            <a:ext cx="199549" cy="199549"/>
          </a:xfrm>
          <a:prstGeom prst="rect">
            <a:avLst/>
          </a:prstGeom>
        </p:spPr>
      </p:pic>
      <p:sp>
        <p:nvSpPr>
          <p:cNvPr id="63" name="楕円 62">
            <a:extLst>
              <a:ext uri="{FF2B5EF4-FFF2-40B4-BE49-F238E27FC236}">
                <a16:creationId xmlns:a16="http://schemas.microsoft.com/office/drawing/2014/main" id="{E6DE65BD-EEA8-402A-11B5-9A14589AFFFE}"/>
              </a:ext>
            </a:extLst>
          </p:cNvPr>
          <p:cNvSpPr/>
          <p:nvPr/>
        </p:nvSpPr>
        <p:spPr>
          <a:xfrm>
            <a:off x="3798825" y="2840875"/>
            <a:ext cx="1261872" cy="1261872"/>
          </a:xfrm>
          <a:prstGeom prst="ellipse">
            <a:avLst/>
          </a:prstGeom>
          <a:solidFill>
            <a:schemeClr val="tx1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2343D6C2-DD23-7D6B-0135-BCE6CB9B9DFA}"/>
              </a:ext>
            </a:extLst>
          </p:cNvPr>
          <p:cNvSpPr txBox="1"/>
          <p:nvPr/>
        </p:nvSpPr>
        <p:spPr>
          <a:xfrm>
            <a:off x="3890190" y="3007159"/>
            <a:ext cx="1079142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8EFDEE"/>
                </a:solidFill>
              </a:rPr>
              <a:t>Start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Line FA9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Parts  </a:t>
            </a:r>
            <a:r>
              <a:rPr kumimoji="1" lang="de-DE" altLang="ja-JP" sz="500" dirty="0">
                <a:solidFill>
                  <a:schemeClr val="bg1"/>
                </a:solidFill>
              </a:rPr>
              <a:t>PH457380-0553</a:t>
            </a:r>
          </a:p>
          <a:p>
            <a:pPr algn="ctr"/>
            <a:r>
              <a:rPr kumimoji="1" lang="ja-JP" altLang="en-US" sz="500" dirty="0">
                <a:solidFill>
                  <a:schemeClr val="bg1"/>
                </a:solidFill>
              </a:rPr>
              <a:t>　</a:t>
            </a:r>
            <a:endParaRPr kumimoji="1" lang="en-US" altLang="ja-JP" sz="1200" dirty="0">
              <a:solidFill>
                <a:srgbClr val="8EFDEE"/>
              </a:solidFill>
            </a:endParaRPr>
          </a:p>
          <a:p>
            <a:pPr algn="ctr"/>
            <a:r>
              <a:rPr kumimoji="1" lang="en-US" altLang="ja-JP" sz="800" dirty="0">
                <a:solidFill>
                  <a:srgbClr val="8EFDEE"/>
                </a:solidFill>
              </a:rPr>
              <a:t>14:57:00 </a:t>
            </a:r>
            <a:r>
              <a:rPr kumimoji="1" lang="en-US" altLang="ja-JP" sz="800" dirty="0">
                <a:solidFill>
                  <a:srgbClr val="FFFFFF"/>
                </a:solidFill>
              </a:rPr>
              <a:t>/</a:t>
            </a:r>
            <a:r>
              <a:rPr kumimoji="1" lang="en-US" altLang="ja-JP" sz="800" dirty="0">
                <a:solidFill>
                  <a:srgbClr val="8EFDEE"/>
                </a:solidFill>
              </a:rPr>
              <a:t> </a:t>
            </a:r>
            <a:r>
              <a:rPr kumimoji="1" lang="en-US" altLang="ja-JP" sz="800" dirty="0">
                <a:solidFill>
                  <a:srgbClr val="FF0000"/>
                </a:solidFill>
              </a:rPr>
              <a:t>00:00:11</a:t>
            </a:r>
            <a:endParaRPr kumimoji="1" lang="en-US" altLang="ja-JP" sz="1200" dirty="0">
              <a:solidFill>
                <a:srgbClr val="FF0000"/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Mon Sep 19,22</a:t>
            </a: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2">
                    <a:lumMod val="90000"/>
                  </a:schemeClr>
                </a:solidFill>
              </a:rPr>
              <a:t>Worker001</a:t>
            </a:r>
            <a:endParaRPr kumimoji="1" lang="ja-JP" altLang="en-US" sz="12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65" name="object 6">
            <a:extLst>
              <a:ext uri="{FF2B5EF4-FFF2-40B4-BE49-F238E27FC236}">
                <a16:creationId xmlns:a16="http://schemas.microsoft.com/office/drawing/2014/main" id="{E216D33F-CB67-C5F0-2E1D-66A53A1407E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99147" y="2909616"/>
            <a:ext cx="95465" cy="95465"/>
          </a:xfrm>
          <a:prstGeom prst="rect">
            <a:avLst/>
          </a:prstGeom>
        </p:spPr>
      </p:pic>
      <p:pic>
        <p:nvPicPr>
          <p:cNvPr id="66" name="object 8">
            <a:extLst>
              <a:ext uri="{FF2B5EF4-FFF2-40B4-BE49-F238E27FC236}">
                <a16:creationId xmlns:a16="http://schemas.microsoft.com/office/drawing/2014/main" id="{13D84909-8D91-0C1B-AC90-CCBE1D1624F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49163" y="2897492"/>
            <a:ext cx="60002" cy="123870"/>
          </a:xfrm>
          <a:prstGeom prst="rect">
            <a:avLst/>
          </a:prstGeom>
        </p:spPr>
      </p:pic>
      <p:pic>
        <p:nvPicPr>
          <p:cNvPr id="67" name="グラフィックス 66" descr="Wi-Fi">
            <a:extLst>
              <a:ext uri="{FF2B5EF4-FFF2-40B4-BE49-F238E27FC236}">
                <a16:creationId xmlns:a16="http://schemas.microsoft.com/office/drawing/2014/main" id="{364B8FA4-10C5-3BBE-7C55-20119ABB40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28320" y="2853765"/>
            <a:ext cx="199549" cy="199549"/>
          </a:xfrm>
          <a:prstGeom prst="rect">
            <a:avLst/>
          </a:prstGeom>
        </p:spPr>
      </p:pic>
      <p:sp>
        <p:nvSpPr>
          <p:cNvPr id="69" name="正方形/長方形 68">
            <a:extLst>
              <a:ext uri="{FF2B5EF4-FFF2-40B4-BE49-F238E27FC236}">
                <a16:creationId xmlns:a16="http://schemas.microsoft.com/office/drawing/2014/main" id="{6EC855B2-AF46-03DF-CE5C-56605AC5D7A4}"/>
              </a:ext>
            </a:extLst>
          </p:cNvPr>
          <p:cNvSpPr/>
          <p:nvPr/>
        </p:nvSpPr>
        <p:spPr>
          <a:xfrm>
            <a:off x="4199147" y="3596331"/>
            <a:ext cx="449053" cy="200150"/>
          </a:xfrm>
          <a:prstGeom prst="rect">
            <a:avLst/>
          </a:prstGeom>
          <a:solidFill>
            <a:srgbClr val="1DB100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schemeClr val="bg1"/>
                </a:solidFill>
              </a:rPr>
              <a:t>Start</a:t>
            </a:r>
            <a:endParaRPr kumimoji="1" lang="ja-JP" altLang="en-US" sz="700" kern="0" dirty="0">
              <a:solidFill>
                <a:schemeClr val="bg1"/>
              </a:solidFill>
            </a:endParaRPr>
          </a:p>
        </p:txBody>
      </p:sp>
      <p:sp>
        <p:nvSpPr>
          <p:cNvPr id="70" name="楕円 69">
            <a:extLst>
              <a:ext uri="{FF2B5EF4-FFF2-40B4-BE49-F238E27FC236}">
                <a16:creationId xmlns:a16="http://schemas.microsoft.com/office/drawing/2014/main" id="{C7C8CFDA-5F30-7020-8D45-05C4D521E1E7}"/>
              </a:ext>
            </a:extLst>
          </p:cNvPr>
          <p:cNvSpPr/>
          <p:nvPr/>
        </p:nvSpPr>
        <p:spPr>
          <a:xfrm>
            <a:off x="5216006" y="3910922"/>
            <a:ext cx="1261872" cy="1261872"/>
          </a:xfrm>
          <a:prstGeom prst="ellipse">
            <a:avLst/>
          </a:prstGeom>
          <a:solidFill>
            <a:srgbClr val="FF0000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96D3FE5A-C0BC-EFA8-F83E-E6C7761B28DC}"/>
              </a:ext>
            </a:extLst>
          </p:cNvPr>
          <p:cNvSpPr txBox="1"/>
          <p:nvPr/>
        </p:nvSpPr>
        <p:spPr>
          <a:xfrm>
            <a:off x="5307369" y="4077206"/>
            <a:ext cx="1079143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8EFDEE"/>
                </a:solidFill>
              </a:rPr>
              <a:t>Start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Line FA9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Parts  </a:t>
            </a:r>
            <a:r>
              <a:rPr kumimoji="1" lang="de-DE" altLang="ja-JP" sz="500" dirty="0">
                <a:solidFill>
                  <a:schemeClr val="bg1"/>
                </a:solidFill>
              </a:rPr>
              <a:t>PH457380-0553</a:t>
            </a:r>
          </a:p>
          <a:p>
            <a:pPr algn="ctr"/>
            <a:r>
              <a:rPr kumimoji="1" lang="ja-JP" altLang="en-US" sz="500" dirty="0">
                <a:solidFill>
                  <a:schemeClr val="bg1"/>
                </a:solidFill>
              </a:rPr>
              <a:t>　</a:t>
            </a:r>
            <a:endParaRPr kumimoji="1" lang="en-US" altLang="ja-JP" sz="1200" dirty="0">
              <a:solidFill>
                <a:srgbClr val="8EFDEE"/>
              </a:solidFill>
            </a:endParaRPr>
          </a:p>
          <a:p>
            <a:pPr algn="ctr"/>
            <a:r>
              <a:rPr kumimoji="1" lang="en-US" altLang="ja-JP" sz="800" dirty="0">
                <a:solidFill>
                  <a:srgbClr val="8EFDEE"/>
                </a:solidFill>
              </a:rPr>
              <a:t>15:57:00 </a:t>
            </a:r>
            <a:r>
              <a:rPr kumimoji="1" lang="en-US" altLang="ja-JP" sz="800" dirty="0">
                <a:solidFill>
                  <a:srgbClr val="FFFFFF"/>
                </a:solidFill>
              </a:rPr>
              <a:t>/</a:t>
            </a:r>
            <a:r>
              <a:rPr kumimoji="1" lang="en-US" altLang="ja-JP" sz="800" dirty="0">
                <a:solidFill>
                  <a:srgbClr val="8EFDEE"/>
                </a:solidFill>
              </a:rPr>
              <a:t> </a:t>
            </a:r>
            <a:r>
              <a:rPr kumimoji="1" lang="en-US" altLang="ja-JP" sz="800" dirty="0">
                <a:solidFill>
                  <a:srgbClr val="FFFF00"/>
                </a:solidFill>
              </a:rPr>
              <a:t>01:00:01</a:t>
            </a:r>
            <a:endParaRPr kumimoji="1" lang="en-US" altLang="ja-JP" sz="1200" dirty="0">
              <a:solidFill>
                <a:srgbClr val="FFFF00"/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Mon Sep 19,22</a:t>
            </a: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2">
                    <a:lumMod val="90000"/>
                  </a:schemeClr>
                </a:solidFill>
              </a:rPr>
              <a:t>Worker001</a:t>
            </a:r>
            <a:endParaRPr kumimoji="1" lang="ja-JP" altLang="en-US" sz="12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72" name="object 6">
            <a:extLst>
              <a:ext uri="{FF2B5EF4-FFF2-40B4-BE49-F238E27FC236}">
                <a16:creationId xmlns:a16="http://schemas.microsoft.com/office/drawing/2014/main" id="{04A4031B-7217-29C0-0523-E5487414231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16328" y="3979663"/>
            <a:ext cx="95465" cy="95465"/>
          </a:xfrm>
          <a:prstGeom prst="rect">
            <a:avLst/>
          </a:prstGeom>
        </p:spPr>
      </p:pic>
      <p:pic>
        <p:nvPicPr>
          <p:cNvPr id="73" name="object 8">
            <a:extLst>
              <a:ext uri="{FF2B5EF4-FFF2-40B4-BE49-F238E27FC236}">
                <a16:creationId xmlns:a16="http://schemas.microsoft.com/office/drawing/2014/main" id="{F5C642AF-8AF5-22E1-5B0E-2EC6AA69877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66344" y="3967539"/>
            <a:ext cx="60002" cy="123870"/>
          </a:xfrm>
          <a:prstGeom prst="rect">
            <a:avLst/>
          </a:prstGeom>
        </p:spPr>
      </p:pic>
      <p:pic>
        <p:nvPicPr>
          <p:cNvPr id="74" name="グラフィックス 73" descr="Wi-Fi">
            <a:extLst>
              <a:ext uri="{FF2B5EF4-FFF2-40B4-BE49-F238E27FC236}">
                <a16:creationId xmlns:a16="http://schemas.microsoft.com/office/drawing/2014/main" id="{2504F4A4-A01B-261D-ECFD-818F0FEBEE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45501" y="3923812"/>
            <a:ext cx="199549" cy="199549"/>
          </a:xfrm>
          <a:prstGeom prst="rect">
            <a:avLst/>
          </a:prstGeom>
        </p:spPr>
      </p:pic>
      <p:sp>
        <p:nvSpPr>
          <p:cNvPr id="75" name="正方形/長方形 74">
            <a:extLst>
              <a:ext uri="{FF2B5EF4-FFF2-40B4-BE49-F238E27FC236}">
                <a16:creationId xmlns:a16="http://schemas.microsoft.com/office/drawing/2014/main" id="{276AD150-C180-7064-37DB-DE543333CF4E}"/>
              </a:ext>
            </a:extLst>
          </p:cNvPr>
          <p:cNvSpPr/>
          <p:nvPr/>
        </p:nvSpPr>
        <p:spPr>
          <a:xfrm>
            <a:off x="5616328" y="4666378"/>
            <a:ext cx="449053" cy="200150"/>
          </a:xfrm>
          <a:prstGeom prst="rect">
            <a:avLst/>
          </a:prstGeom>
          <a:solidFill>
            <a:srgbClr val="FFFF00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/>
              <a:t>Start</a:t>
            </a:r>
            <a:endParaRPr kumimoji="1" lang="ja-JP" altLang="en-US" sz="700" kern="0" dirty="0"/>
          </a:p>
        </p:txBody>
      </p:sp>
      <p:cxnSp>
        <p:nvCxnSpPr>
          <p:cNvPr id="77" name="コネクタ: カギ線 76">
            <a:extLst>
              <a:ext uri="{FF2B5EF4-FFF2-40B4-BE49-F238E27FC236}">
                <a16:creationId xmlns:a16="http://schemas.microsoft.com/office/drawing/2014/main" id="{9196F182-45FC-9E33-132A-8B8365153A0F}"/>
              </a:ext>
            </a:extLst>
          </p:cNvPr>
          <p:cNvCxnSpPr>
            <a:cxnSpLocks/>
            <a:stCxn id="63" idx="6"/>
            <a:endCxn id="70" idx="0"/>
          </p:cNvCxnSpPr>
          <p:nvPr/>
        </p:nvCxnSpPr>
        <p:spPr>
          <a:xfrm>
            <a:off x="5060697" y="3471811"/>
            <a:ext cx="786245" cy="439111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コネクタ: カギ線 77">
            <a:extLst>
              <a:ext uri="{FF2B5EF4-FFF2-40B4-BE49-F238E27FC236}">
                <a16:creationId xmlns:a16="http://schemas.microsoft.com/office/drawing/2014/main" id="{DB4C7EEB-4EFD-E76F-CE2E-47B3431E6934}"/>
              </a:ext>
            </a:extLst>
          </p:cNvPr>
          <p:cNvCxnSpPr>
            <a:cxnSpLocks/>
            <a:stCxn id="58" idx="2"/>
            <a:endCxn id="63" idx="0"/>
          </p:cNvCxnSpPr>
          <p:nvPr/>
        </p:nvCxnSpPr>
        <p:spPr>
          <a:xfrm rot="16200000" flipH="1">
            <a:off x="4335765" y="2746878"/>
            <a:ext cx="172753" cy="15240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楕円 80">
            <a:extLst>
              <a:ext uri="{FF2B5EF4-FFF2-40B4-BE49-F238E27FC236}">
                <a16:creationId xmlns:a16="http://schemas.microsoft.com/office/drawing/2014/main" id="{1ED2738F-7EF3-0D86-A049-A2446853C484}"/>
              </a:ext>
            </a:extLst>
          </p:cNvPr>
          <p:cNvSpPr/>
          <p:nvPr/>
        </p:nvSpPr>
        <p:spPr>
          <a:xfrm>
            <a:off x="3802423" y="5034961"/>
            <a:ext cx="1261872" cy="1261872"/>
          </a:xfrm>
          <a:prstGeom prst="ellipse">
            <a:avLst/>
          </a:prstGeom>
          <a:solidFill>
            <a:schemeClr val="tx1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id="{AAAE6861-ED94-CCCC-7E49-AA908964388F}"/>
              </a:ext>
            </a:extLst>
          </p:cNvPr>
          <p:cNvSpPr txBox="1"/>
          <p:nvPr/>
        </p:nvSpPr>
        <p:spPr>
          <a:xfrm>
            <a:off x="3893787" y="5201245"/>
            <a:ext cx="1079143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8EFDEE"/>
                </a:solidFill>
              </a:rPr>
              <a:t>Working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Line FA9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Parts  </a:t>
            </a:r>
            <a:r>
              <a:rPr kumimoji="1" lang="de-DE" altLang="ja-JP" sz="500" dirty="0">
                <a:solidFill>
                  <a:schemeClr val="bg1"/>
                </a:solidFill>
              </a:rPr>
              <a:t>PH457380-0553</a:t>
            </a:r>
          </a:p>
          <a:p>
            <a:pPr algn="ctr"/>
            <a:r>
              <a:rPr kumimoji="1" lang="ja-JP" altLang="en-US" sz="500" dirty="0">
                <a:solidFill>
                  <a:schemeClr val="bg1"/>
                </a:solidFill>
              </a:rPr>
              <a:t>　</a:t>
            </a:r>
            <a:endParaRPr kumimoji="1" lang="en-US" altLang="ja-JP" sz="1200" dirty="0">
              <a:solidFill>
                <a:srgbClr val="8EFDEE"/>
              </a:solidFill>
            </a:endParaRPr>
          </a:p>
          <a:p>
            <a:pPr algn="ctr"/>
            <a:r>
              <a:rPr kumimoji="1" lang="en-US" altLang="ja-JP" sz="800" dirty="0">
                <a:solidFill>
                  <a:srgbClr val="8EFDEE"/>
                </a:solidFill>
              </a:rPr>
              <a:t>14:57:00 </a:t>
            </a:r>
            <a:r>
              <a:rPr kumimoji="1" lang="en-US" altLang="ja-JP" sz="800" dirty="0">
                <a:solidFill>
                  <a:srgbClr val="FFFFFF"/>
                </a:solidFill>
              </a:rPr>
              <a:t>/</a:t>
            </a:r>
            <a:r>
              <a:rPr kumimoji="1" lang="en-US" altLang="ja-JP" sz="800" dirty="0">
                <a:solidFill>
                  <a:srgbClr val="8EFDEE"/>
                </a:solidFill>
              </a:rPr>
              <a:t> </a:t>
            </a:r>
            <a:r>
              <a:rPr kumimoji="1" lang="en-US" altLang="ja-JP" sz="800" dirty="0">
                <a:solidFill>
                  <a:srgbClr val="FF0000"/>
                </a:solidFill>
              </a:rPr>
              <a:t>00:01:01</a:t>
            </a:r>
            <a:endParaRPr kumimoji="1" lang="en-US" altLang="ja-JP" sz="1200" dirty="0">
              <a:solidFill>
                <a:srgbClr val="FF0000"/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Mon Sep 19,22</a:t>
            </a: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2">
                    <a:lumMod val="90000"/>
                  </a:schemeClr>
                </a:solidFill>
              </a:rPr>
              <a:t>Worker001</a:t>
            </a:r>
            <a:endParaRPr kumimoji="1" lang="ja-JP" altLang="en-US" sz="12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83" name="object 6">
            <a:extLst>
              <a:ext uri="{FF2B5EF4-FFF2-40B4-BE49-F238E27FC236}">
                <a16:creationId xmlns:a16="http://schemas.microsoft.com/office/drawing/2014/main" id="{C942E74A-864A-5DE7-DCE7-080A0D667F6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02745" y="5103702"/>
            <a:ext cx="95465" cy="95465"/>
          </a:xfrm>
          <a:prstGeom prst="rect">
            <a:avLst/>
          </a:prstGeom>
        </p:spPr>
      </p:pic>
      <p:pic>
        <p:nvPicPr>
          <p:cNvPr id="84" name="object 8">
            <a:extLst>
              <a:ext uri="{FF2B5EF4-FFF2-40B4-BE49-F238E27FC236}">
                <a16:creationId xmlns:a16="http://schemas.microsoft.com/office/drawing/2014/main" id="{F84F482C-B17B-E85E-D214-296DAFDFF18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52761" y="5091578"/>
            <a:ext cx="60002" cy="123870"/>
          </a:xfrm>
          <a:prstGeom prst="rect">
            <a:avLst/>
          </a:prstGeom>
        </p:spPr>
      </p:pic>
      <p:pic>
        <p:nvPicPr>
          <p:cNvPr id="85" name="グラフィックス 84" descr="Wi-Fi">
            <a:extLst>
              <a:ext uri="{FF2B5EF4-FFF2-40B4-BE49-F238E27FC236}">
                <a16:creationId xmlns:a16="http://schemas.microsoft.com/office/drawing/2014/main" id="{3BE2EEF3-EFDE-FB24-934D-F4CA37137C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31918" y="5047851"/>
            <a:ext cx="199549" cy="199549"/>
          </a:xfrm>
          <a:prstGeom prst="rect">
            <a:avLst/>
          </a:prstGeom>
        </p:spPr>
      </p:pic>
      <p:sp>
        <p:nvSpPr>
          <p:cNvPr id="86" name="正方形/長方形 85">
            <a:extLst>
              <a:ext uri="{FF2B5EF4-FFF2-40B4-BE49-F238E27FC236}">
                <a16:creationId xmlns:a16="http://schemas.microsoft.com/office/drawing/2014/main" id="{D7DBC6E3-8438-34B7-4F27-CB3D826106CF}"/>
              </a:ext>
            </a:extLst>
          </p:cNvPr>
          <p:cNvSpPr/>
          <p:nvPr/>
        </p:nvSpPr>
        <p:spPr>
          <a:xfrm>
            <a:off x="4202745" y="5790417"/>
            <a:ext cx="449053" cy="200150"/>
          </a:xfrm>
          <a:prstGeom prst="rect">
            <a:avLst/>
          </a:prstGeom>
          <a:solidFill>
            <a:srgbClr val="FF0000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schemeClr val="bg1"/>
                </a:solidFill>
              </a:rPr>
              <a:t>Finish</a:t>
            </a:r>
            <a:endParaRPr kumimoji="1" lang="ja-JP" altLang="en-US" sz="700" kern="0" dirty="0">
              <a:solidFill>
                <a:schemeClr val="bg1"/>
              </a:solidFill>
            </a:endParaRPr>
          </a:p>
        </p:txBody>
      </p:sp>
      <p:cxnSp>
        <p:nvCxnSpPr>
          <p:cNvPr id="87" name="コネクタ: カギ線 86">
            <a:extLst>
              <a:ext uri="{FF2B5EF4-FFF2-40B4-BE49-F238E27FC236}">
                <a16:creationId xmlns:a16="http://schemas.microsoft.com/office/drawing/2014/main" id="{AECCE1C1-10B1-CAAF-FBC7-C14A739C174E}"/>
              </a:ext>
            </a:extLst>
          </p:cNvPr>
          <p:cNvCxnSpPr>
            <a:cxnSpLocks/>
            <a:stCxn id="64" idx="2"/>
            <a:endCxn id="81" idx="0"/>
          </p:cNvCxnSpPr>
          <p:nvPr/>
        </p:nvCxnSpPr>
        <p:spPr>
          <a:xfrm rot="16200000" flipH="1">
            <a:off x="3963963" y="4565564"/>
            <a:ext cx="935195" cy="3598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コネクタ: カギ線 88">
            <a:extLst>
              <a:ext uri="{FF2B5EF4-FFF2-40B4-BE49-F238E27FC236}">
                <a16:creationId xmlns:a16="http://schemas.microsoft.com/office/drawing/2014/main" id="{A9080FE1-24A7-31F1-C3A0-D60C75C84E83}"/>
              </a:ext>
            </a:extLst>
          </p:cNvPr>
          <p:cNvCxnSpPr>
            <a:cxnSpLocks/>
            <a:stCxn id="71" idx="2"/>
            <a:endCxn id="81" idx="6"/>
          </p:cNvCxnSpPr>
          <p:nvPr/>
        </p:nvCxnSpPr>
        <p:spPr>
          <a:xfrm rot="5400000">
            <a:off x="5207576" y="5026532"/>
            <a:ext cx="496084" cy="782646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楕円 92">
            <a:extLst>
              <a:ext uri="{FF2B5EF4-FFF2-40B4-BE49-F238E27FC236}">
                <a16:creationId xmlns:a16="http://schemas.microsoft.com/office/drawing/2014/main" id="{2753AA31-2AFC-842D-E9EE-37A47FE4965A}"/>
              </a:ext>
            </a:extLst>
          </p:cNvPr>
          <p:cNvSpPr/>
          <p:nvPr/>
        </p:nvSpPr>
        <p:spPr>
          <a:xfrm>
            <a:off x="3798826" y="6489857"/>
            <a:ext cx="1261872" cy="1261872"/>
          </a:xfrm>
          <a:prstGeom prst="ellipse">
            <a:avLst/>
          </a:prstGeom>
          <a:solidFill>
            <a:schemeClr val="tx1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94" name="テキスト ボックス 93">
            <a:extLst>
              <a:ext uri="{FF2B5EF4-FFF2-40B4-BE49-F238E27FC236}">
                <a16:creationId xmlns:a16="http://schemas.microsoft.com/office/drawing/2014/main" id="{5AF90DBD-6E27-D92C-AF92-E57EE863B04C}"/>
              </a:ext>
            </a:extLst>
          </p:cNvPr>
          <p:cNvSpPr txBox="1"/>
          <p:nvPr/>
        </p:nvSpPr>
        <p:spPr>
          <a:xfrm>
            <a:off x="3890190" y="6656141"/>
            <a:ext cx="1079143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8EFDEE"/>
                </a:solidFill>
              </a:rPr>
              <a:t>Finished?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Line FA9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Parts  </a:t>
            </a:r>
            <a:r>
              <a:rPr kumimoji="1" lang="de-DE" altLang="ja-JP" sz="500" dirty="0">
                <a:solidFill>
                  <a:schemeClr val="bg1"/>
                </a:solidFill>
              </a:rPr>
              <a:t>PH457380-0553</a:t>
            </a:r>
          </a:p>
          <a:p>
            <a:pPr algn="ctr"/>
            <a:r>
              <a:rPr kumimoji="1" lang="ja-JP" altLang="en-US" sz="500" dirty="0">
                <a:solidFill>
                  <a:schemeClr val="bg1"/>
                </a:solidFill>
              </a:rPr>
              <a:t>　</a:t>
            </a:r>
            <a:endParaRPr kumimoji="1" lang="en-US" altLang="ja-JP" sz="1200" dirty="0">
              <a:solidFill>
                <a:srgbClr val="8EFDEE"/>
              </a:solidFill>
            </a:endParaRPr>
          </a:p>
          <a:p>
            <a:pPr algn="ctr"/>
            <a:r>
              <a:rPr kumimoji="1" lang="en-US" altLang="ja-JP" sz="800" dirty="0">
                <a:solidFill>
                  <a:srgbClr val="8EFDEE"/>
                </a:solidFill>
              </a:rPr>
              <a:t>14:57:00 </a:t>
            </a:r>
            <a:r>
              <a:rPr kumimoji="1" lang="en-US" altLang="ja-JP" sz="800" dirty="0">
                <a:solidFill>
                  <a:srgbClr val="FFFFFF"/>
                </a:solidFill>
              </a:rPr>
              <a:t>/</a:t>
            </a:r>
            <a:r>
              <a:rPr kumimoji="1" lang="en-US" altLang="ja-JP" sz="800" dirty="0">
                <a:solidFill>
                  <a:srgbClr val="8EFDEE"/>
                </a:solidFill>
              </a:rPr>
              <a:t> </a:t>
            </a:r>
            <a:r>
              <a:rPr kumimoji="1" lang="en-US" altLang="ja-JP" sz="800" dirty="0">
                <a:solidFill>
                  <a:srgbClr val="FF0000"/>
                </a:solidFill>
              </a:rPr>
              <a:t>00:01:01</a:t>
            </a:r>
            <a:endParaRPr kumimoji="1" lang="en-US" altLang="ja-JP" sz="1200" dirty="0">
              <a:solidFill>
                <a:srgbClr val="FF0000"/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Mon Sep 19,22</a:t>
            </a: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2">
                    <a:lumMod val="90000"/>
                  </a:schemeClr>
                </a:solidFill>
              </a:rPr>
              <a:t>Worker001</a:t>
            </a:r>
            <a:endParaRPr kumimoji="1" lang="ja-JP" altLang="en-US" sz="12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95" name="object 6">
            <a:extLst>
              <a:ext uri="{FF2B5EF4-FFF2-40B4-BE49-F238E27FC236}">
                <a16:creationId xmlns:a16="http://schemas.microsoft.com/office/drawing/2014/main" id="{F7A05E50-76D5-601B-61C9-1109D2769DB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99148" y="6558598"/>
            <a:ext cx="95465" cy="95465"/>
          </a:xfrm>
          <a:prstGeom prst="rect">
            <a:avLst/>
          </a:prstGeom>
        </p:spPr>
      </p:pic>
      <p:pic>
        <p:nvPicPr>
          <p:cNvPr id="96" name="object 8">
            <a:extLst>
              <a:ext uri="{FF2B5EF4-FFF2-40B4-BE49-F238E27FC236}">
                <a16:creationId xmlns:a16="http://schemas.microsoft.com/office/drawing/2014/main" id="{01F4A434-1766-42D3-1593-0475B6739F2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49164" y="6546474"/>
            <a:ext cx="60002" cy="123870"/>
          </a:xfrm>
          <a:prstGeom prst="rect">
            <a:avLst/>
          </a:prstGeom>
        </p:spPr>
      </p:pic>
      <p:pic>
        <p:nvPicPr>
          <p:cNvPr id="97" name="グラフィックス 96" descr="Wi-Fi">
            <a:extLst>
              <a:ext uri="{FF2B5EF4-FFF2-40B4-BE49-F238E27FC236}">
                <a16:creationId xmlns:a16="http://schemas.microsoft.com/office/drawing/2014/main" id="{C958E0F2-D470-26B6-094F-2E439DCF05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28321" y="6502747"/>
            <a:ext cx="199549" cy="199549"/>
          </a:xfrm>
          <a:prstGeom prst="rect">
            <a:avLst/>
          </a:prstGeom>
        </p:spPr>
      </p:pic>
      <p:sp>
        <p:nvSpPr>
          <p:cNvPr id="98" name="正方形/長方形 97">
            <a:extLst>
              <a:ext uri="{FF2B5EF4-FFF2-40B4-BE49-F238E27FC236}">
                <a16:creationId xmlns:a16="http://schemas.microsoft.com/office/drawing/2014/main" id="{46A6DB27-C11F-93C6-C978-336F2D3D035B}"/>
              </a:ext>
            </a:extLst>
          </p:cNvPr>
          <p:cNvSpPr/>
          <p:nvPr/>
        </p:nvSpPr>
        <p:spPr>
          <a:xfrm>
            <a:off x="3980784" y="7233351"/>
            <a:ext cx="449053" cy="200150"/>
          </a:xfrm>
          <a:prstGeom prst="rect">
            <a:avLst/>
          </a:prstGeom>
          <a:solidFill>
            <a:srgbClr val="00B050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schemeClr val="bg1"/>
                </a:solidFill>
              </a:rPr>
              <a:t>YES</a:t>
            </a:r>
            <a:endParaRPr kumimoji="1" lang="ja-JP" altLang="en-US" sz="700" kern="0" dirty="0">
              <a:solidFill>
                <a:schemeClr val="bg1"/>
              </a:solidFill>
            </a:endParaRPr>
          </a:p>
        </p:txBody>
      </p:sp>
      <p:cxnSp>
        <p:nvCxnSpPr>
          <p:cNvPr id="99" name="コネクタ: カギ線 98">
            <a:extLst>
              <a:ext uri="{FF2B5EF4-FFF2-40B4-BE49-F238E27FC236}">
                <a16:creationId xmlns:a16="http://schemas.microsoft.com/office/drawing/2014/main" id="{D30885B7-DA87-8FCF-34AB-24768480C9DB}"/>
              </a:ext>
            </a:extLst>
          </p:cNvPr>
          <p:cNvCxnSpPr>
            <a:cxnSpLocks/>
            <a:stCxn id="82" idx="2"/>
            <a:endCxn id="93" idx="0"/>
          </p:cNvCxnSpPr>
          <p:nvPr/>
        </p:nvCxnSpPr>
        <p:spPr>
          <a:xfrm rot="5400000">
            <a:off x="4333559" y="6390056"/>
            <a:ext cx="196005" cy="3597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正方形/長方形 101">
            <a:extLst>
              <a:ext uri="{FF2B5EF4-FFF2-40B4-BE49-F238E27FC236}">
                <a16:creationId xmlns:a16="http://schemas.microsoft.com/office/drawing/2014/main" id="{B5C2E987-AE65-C9C0-74AF-4208A680D574}"/>
              </a:ext>
            </a:extLst>
          </p:cNvPr>
          <p:cNvSpPr/>
          <p:nvPr/>
        </p:nvSpPr>
        <p:spPr>
          <a:xfrm>
            <a:off x="4448811" y="7233351"/>
            <a:ext cx="449053" cy="200150"/>
          </a:xfrm>
          <a:prstGeom prst="rect">
            <a:avLst/>
          </a:prstGeom>
          <a:solidFill>
            <a:srgbClr val="FF0000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schemeClr val="bg1"/>
                </a:solidFill>
              </a:rPr>
              <a:t>NO</a:t>
            </a:r>
            <a:endParaRPr kumimoji="1" lang="ja-JP" altLang="en-US" sz="700" kern="0" dirty="0">
              <a:solidFill>
                <a:schemeClr val="bg1"/>
              </a:solidFill>
            </a:endParaRPr>
          </a:p>
        </p:txBody>
      </p:sp>
      <p:cxnSp>
        <p:nvCxnSpPr>
          <p:cNvPr id="103" name="コネクタ: カギ線 102">
            <a:extLst>
              <a:ext uri="{FF2B5EF4-FFF2-40B4-BE49-F238E27FC236}">
                <a16:creationId xmlns:a16="http://schemas.microsoft.com/office/drawing/2014/main" id="{02513FCE-E9BA-1E00-A85F-09E402A1EEDC}"/>
              </a:ext>
            </a:extLst>
          </p:cNvPr>
          <p:cNvCxnSpPr>
            <a:cxnSpLocks/>
            <a:stCxn id="93" idx="2"/>
            <a:endCxn id="81" idx="2"/>
          </p:cNvCxnSpPr>
          <p:nvPr/>
        </p:nvCxnSpPr>
        <p:spPr>
          <a:xfrm rot="10800000" flipH="1">
            <a:off x="3798825" y="5665897"/>
            <a:ext cx="3597" cy="1454896"/>
          </a:xfrm>
          <a:prstGeom prst="bentConnector3">
            <a:avLst>
              <a:gd name="adj1" fmla="val -6355296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楕円 105">
            <a:extLst>
              <a:ext uri="{FF2B5EF4-FFF2-40B4-BE49-F238E27FC236}">
                <a16:creationId xmlns:a16="http://schemas.microsoft.com/office/drawing/2014/main" id="{33F06DA3-C549-A230-6BC9-F7A13231E415}"/>
              </a:ext>
            </a:extLst>
          </p:cNvPr>
          <p:cNvSpPr/>
          <p:nvPr/>
        </p:nvSpPr>
        <p:spPr>
          <a:xfrm>
            <a:off x="3798825" y="7905431"/>
            <a:ext cx="1261872" cy="1261872"/>
          </a:xfrm>
          <a:prstGeom prst="ellipse">
            <a:avLst/>
          </a:prstGeom>
          <a:solidFill>
            <a:schemeClr val="tx1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07" name="テキスト ボックス 106">
            <a:extLst>
              <a:ext uri="{FF2B5EF4-FFF2-40B4-BE49-F238E27FC236}">
                <a16:creationId xmlns:a16="http://schemas.microsoft.com/office/drawing/2014/main" id="{74850381-A6D0-67A5-17C5-AA7D51C181D1}"/>
              </a:ext>
            </a:extLst>
          </p:cNvPr>
          <p:cNvSpPr txBox="1"/>
          <p:nvPr/>
        </p:nvSpPr>
        <p:spPr>
          <a:xfrm>
            <a:off x="4039269" y="8071715"/>
            <a:ext cx="78098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8EFDEE"/>
                </a:solidFill>
              </a:rPr>
              <a:t>Smart</a:t>
            </a:r>
          </a:p>
          <a:p>
            <a:pPr algn="ctr"/>
            <a:r>
              <a:rPr kumimoji="1" lang="en-US" altLang="ja-JP" sz="1200" dirty="0">
                <a:solidFill>
                  <a:srgbClr val="8EFDEE"/>
                </a:solidFill>
              </a:rPr>
              <a:t>Watch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Alex / Group A</a:t>
            </a:r>
          </a:p>
          <a:p>
            <a:pPr algn="ctr"/>
            <a:r>
              <a:rPr kumimoji="1" lang="ja-JP" altLang="en-US" sz="500" dirty="0">
                <a:solidFill>
                  <a:schemeClr val="bg1"/>
                </a:solidFill>
              </a:rPr>
              <a:t>　</a:t>
            </a:r>
            <a:endParaRPr kumimoji="1" lang="en-US" altLang="ja-JP" sz="1200" dirty="0">
              <a:solidFill>
                <a:srgbClr val="8EFDEE"/>
              </a:solidFill>
            </a:endParaRPr>
          </a:p>
          <a:p>
            <a:pPr algn="ctr"/>
            <a:r>
              <a:rPr kumimoji="1" lang="en-US" altLang="ja-JP" sz="1200" dirty="0">
                <a:solidFill>
                  <a:srgbClr val="8EFDEE"/>
                </a:solidFill>
              </a:rPr>
              <a:t>14:56:00</a:t>
            </a: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Mon Sep 19,22</a:t>
            </a: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2">
                    <a:lumMod val="90000"/>
                  </a:schemeClr>
                </a:solidFill>
              </a:rPr>
              <a:t>Worker001</a:t>
            </a:r>
            <a:endParaRPr kumimoji="1" lang="ja-JP" altLang="en-US" sz="12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108" name="object 6">
            <a:extLst>
              <a:ext uri="{FF2B5EF4-FFF2-40B4-BE49-F238E27FC236}">
                <a16:creationId xmlns:a16="http://schemas.microsoft.com/office/drawing/2014/main" id="{FAD24791-BC56-AF9A-F615-078ECDC78DA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99147" y="7974172"/>
            <a:ext cx="95465" cy="95465"/>
          </a:xfrm>
          <a:prstGeom prst="rect">
            <a:avLst/>
          </a:prstGeom>
        </p:spPr>
      </p:pic>
      <p:pic>
        <p:nvPicPr>
          <p:cNvPr id="109" name="object 8">
            <a:extLst>
              <a:ext uri="{FF2B5EF4-FFF2-40B4-BE49-F238E27FC236}">
                <a16:creationId xmlns:a16="http://schemas.microsoft.com/office/drawing/2014/main" id="{AAD06A32-6438-1CD5-B316-9F378AB3497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49163" y="7962048"/>
            <a:ext cx="60002" cy="123870"/>
          </a:xfrm>
          <a:prstGeom prst="rect">
            <a:avLst/>
          </a:prstGeom>
        </p:spPr>
      </p:pic>
      <p:pic>
        <p:nvPicPr>
          <p:cNvPr id="110" name="グラフィックス 109" descr="Wi-Fi">
            <a:extLst>
              <a:ext uri="{FF2B5EF4-FFF2-40B4-BE49-F238E27FC236}">
                <a16:creationId xmlns:a16="http://schemas.microsoft.com/office/drawing/2014/main" id="{52918D05-4913-D1AD-8A25-6A2C698561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28320" y="7918321"/>
            <a:ext cx="199549" cy="199549"/>
          </a:xfrm>
          <a:prstGeom prst="rect">
            <a:avLst/>
          </a:prstGeom>
        </p:spPr>
      </p:pic>
      <p:cxnSp>
        <p:nvCxnSpPr>
          <p:cNvPr id="111" name="コネクタ: カギ線 110">
            <a:extLst>
              <a:ext uri="{FF2B5EF4-FFF2-40B4-BE49-F238E27FC236}">
                <a16:creationId xmlns:a16="http://schemas.microsoft.com/office/drawing/2014/main" id="{70CC85A9-F66A-3768-8A23-9A80C834AC84}"/>
              </a:ext>
            </a:extLst>
          </p:cNvPr>
          <p:cNvCxnSpPr>
            <a:cxnSpLocks/>
            <a:stCxn id="94" idx="2"/>
            <a:endCxn id="106" idx="0"/>
          </p:cNvCxnSpPr>
          <p:nvPr/>
        </p:nvCxnSpPr>
        <p:spPr>
          <a:xfrm rot="5400000">
            <a:off x="4351421" y="7827089"/>
            <a:ext cx="156683" cy="1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正方形/長方形 114">
            <a:extLst>
              <a:ext uri="{FF2B5EF4-FFF2-40B4-BE49-F238E27FC236}">
                <a16:creationId xmlns:a16="http://schemas.microsoft.com/office/drawing/2014/main" id="{190B390A-353B-241A-802C-6B91DED0E287}"/>
              </a:ext>
            </a:extLst>
          </p:cNvPr>
          <p:cNvSpPr/>
          <p:nvPr/>
        </p:nvSpPr>
        <p:spPr>
          <a:xfrm>
            <a:off x="5216007" y="3240935"/>
            <a:ext cx="1261871" cy="21558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If the specified time is exceeded</a:t>
            </a:r>
          </a:p>
          <a:p>
            <a:pPr algn="ctr"/>
            <a:r>
              <a:rPr kumimoji="1" lang="en-US" altLang="ja-JP" sz="800" b="1" dirty="0">
                <a:solidFill>
                  <a:srgbClr val="FF0000"/>
                </a:solidFill>
              </a:rPr>
              <a:t>**Allow time to be changed on master</a:t>
            </a:r>
            <a:endParaRPr kumimoji="1" lang="ja-JP" altLang="en-US" sz="800" b="1" dirty="0">
              <a:solidFill>
                <a:srgbClr val="FF0000"/>
              </a:solidFill>
            </a:endParaRPr>
          </a:p>
        </p:txBody>
      </p:sp>
      <p:sp>
        <p:nvSpPr>
          <p:cNvPr id="116" name="正方形/長方形 115">
            <a:extLst>
              <a:ext uri="{FF2B5EF4-FFF2-40B4-BE49-F238E27FC236}">
                <a16:creationId xmlns:a16="http://schemas.microsoft.com/office/drawing/2014/main" id="{0EB559E3-ABF2-B3A2-2948-52C36D3AD08D}"/>
              </a:ext>
            </a:extLst>
          </p:cNvPr>
          <p:cNvSpPr/>
          <p:nvPr/>
        </p:nvSpPr>
        <p:spPr>
          <a:xfrm>
            <a:off x="2223286" y="6087641"/>
            <a:ext cx="1261871" cy="21558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If the standard cycle time is exceeded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17" name="楕円 116">
            <a:extLst>
              <a:ext uri="{FF2B5EF4-FFF2-40B4-BE49-F238E27FC236}">
                <a16:creationId xmlns:a16="http://schemas.microsoft.com/office/drawing/2014/main" id="{7904C31E-05D9-42A5-1A90-A6BDC489F5FB}"/>
              </a:ext>
            </a:extLst>
          </p:cNvPr>
          <p:cNvSpPr/>
          <p:nvPr/>
        </p:nvSpPr>
        <p:spPr>
          <a:xfrm>
            <a:off x="903910" y="5724194"/>
            <a:ext cx="1261872" cy="1261872"/>
          </a:xfrm>
          <a:prstGeom prst="ellipse">
            <a:avLst/>
          </a:prstGeom>
          <a:solidFill>
            <a:srgbClr val="FF0000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18" name="テキスト ボックス 117">
            <a:extLst>
              <a:ext uri="{FF2B5EF4-FFF2-40B4-BE49-F238E27FC236}">
                <a16:creationId xmlns:a16="http://schemas.microsoft.com/office/drawing/2014/main" id="{5DE57EBF-2FB2-CE11-9CFA-FFC1162E3BFD}"/>
              </a:ext>
            </a:extLst>
          </p:cNvPr>
          <p:cNvSpPr txBox="1"/>
          <p:nvPr/>
        </p:nvSpPr>
        <p:spPr>
          <a:xfrm>
            <a:off x="995274" y="5890478"/>
            <a:ext cx="1079143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8EFDEE"/>
                </a:solidFill>
              </a:rPr>
              <a:t>Working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Line FA9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Parts  </a:t>
            </a:r>
            <a:r>
              <a:rPr kumimoji="1" lang="de-DE" altLang="ja-JP" sz="500" dirty="0">
                <a:solidFill>
                  <a:schemeClr val="bg1"/>
                </a:solidFill>
              </a:rPr>
              <a:t>PH457380-0553</a:t>
            </a:r>
          </a:p>
          <a:p>
            <a:pPr algn="ctr"/>
            <a:r>
              <a:rPr kumimoji="1" lang="ja-JP" altLang="en-US" sz="500" dirty="0">
                <a:solidFill>
                  <a:schemeClr val="bg1"/>
                </a:solidFill>
              </a:rPr>
              <a:t>　</a:t>
            </a:r>
            <a:endParaRPr kumimoji="1" lang="en-US" altLang="ja-JP" sz="1200" dirty="0">
              <a:solidFill>
                <a:srgbClr val="8EFDEE"/>
              </a:solidFill>
            </a:endParaRPr>
          </a:p>
          <a:p>
            <a:pPr algn="ctr"/>
            <a:r>
              <a:rPr kumimoji="1" lang="en-US" altLang="ja-JP" sz="800" dirty="0">
                <a:solidFill>
                  <a:srgbClr val="8EFDEE"/>
                </a:solidFill>
              </a:rPr>
              <a:t>14:57:00 </a:t>
            </a:r>
            <a:r>
              <a:rPr kumimoji="1" lang="en-US" altLang="ja-JP" sz="800" dirty="0">
                <a:solidFill>
                  <a:srgbClr val="FFFFFF"/>
                </a:solidFill>
              </a:rPr>
              <a:t>/</a:t>
            </a:r>
            <a:r>
              <a:rPr kumimoji="1" lang="en-US" altLang="ja-JP" sz="800" dirty="0">
                <a:solidFill>
                  <a:srgbClr val="8EFDEE"/>
                </a:solidFill>
              </a:rPr>
              <a:t> </a:t>
            </a:r>
            <a:r>
              <a:rPr kumimoji="1" lang="en-US" altLang="ja-JP" sz="800" dirty="0">
                <a:solidFill>
                  <a:srgbClr val="FFFF00"/>
                </a:solidFill>
              </a:rPr>
              <a:t>00:01:01</a:t>
            </a:r>
            <a:endParaRPr kumimoji="1" lang="en-US" altLang="ja-JP" sz="1200" dirty="0">
              <a:solidFill>
                <a:srgbClr val="FFFF00"/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Mon Sep 19,22</a:t>
            </a: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2">
                    <a:lumMod val="90000"/>
                  </a:schemeClr>
                </a:solidFill>
              </a:rPr>
              <a:t>Worker001</a:t>
            </a:r>
            <a:endParaRPr kumimoji="1" lang="ja-JP" altLang="en-US" sz="12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119" name="object 6">
            <a:extLst>
              <a:ext uri="{FF2B5EF4-FFF2-40B4-BE49-F238E27FC236}">
                <a16:creationId xmlns:a16="http://schemas.microsoft.com/office/drawing/2014/main" id="{9F26A938-9B11-AFE4-406F-FC3658D99AA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04232" y="5792935"/>
            <a:ext cx="95465" cy="95465"/>
          </a:xfrm>
          <a:prstGeom prst="rect">
            <a:avLst/>
          </a:prstGeom>
        </p:spPr>
      </p:pic>
      <p:pic>
        <p:nvPicPr>
          <p:cNvPr id="120" name="object 8">
            <a:extLst>
              <a:ext uri="{FF2B5EF4-FFF2-40B4-BE49-F238E27FC236}">
                <a16:creationId xmlns:a16="http://schemas.microsoft.com/office/drawing/2014/main" id="{D1FD4C9F-93DF-14BB-441C-57788C9234D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54248" y="5780811"/>
            <a:ext cx="60002" cy="123870"/>
          </a:xfrm>
          <a:prstGeom prst="rect">
            <a:avLst/>
          </a:prstGeom>
        </p:spPr>
      </p:pic>
      <p:pic>
        <p:nvPicPr>
          <p:cNvPr id="121" name="グラフィックス 120" descr="Wi-Fi">
            <a:extLst>
              <a:ext uri="{FF2B5EF4-FFF2-40B4-BE49-F238E27FC236}">
                <a16:creationId xmlns:a16="http://schemas.microsoft.com/office/drawing/2014/main" id="{053F96BA-B815-61A9-25BA-9E5AD4965C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33405" y="5737084"/>
            <a:ext cx="199549" cy="199549"/>
          </a:xfrm>
          <a:prstGeom prst="rect">
            <a:avLst/>
          </a:prstGeom>
        </p:spPr>
      </p:pic>
      <p:sp>
        <p:nvSpPr>
          <p:cNvPr id="122" name="正方形/長方形 121">
            <a:extLst>
              <a:ext uri="{FF2B5EF4-FFF2-40B4-BE49-F238E27FC236}">
                <a16:creationId xmlns:a16="http://schemas.microsoft.com/office/drawing/2014/main" id="{A6C94458-59D1-B34B-675F-02B5EF7F9C1F}"/>
              </a:ext>
            </a:extLst>
          </p:cNvPr>
          <p:cNvSpPr/>
          <p:nvPr/>
        </p:nvSpPr>
        <p:spPr>
          <a:xfrm>
            <a:off x="1304232" y="6479650"/>
            <a:ext cx="449053" cy="200150"/>
          </a:xfrm>
          <a:prstGeom prst="rect">
            <a:avLst/>
          </a:prstGeom>
          <a:solidFill>
            <a:srgbClr val="FFFF00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/>
              <a:t>Finish</a:t>
            </a:r>
            <a:endParaRPr kumimoji="1" lang="ja-JP" altLang="en-US" sz="700" kern="0" dirty="0"/>
          </a:p>
        </p:txBody>
      </p:sp>
      <p:cxnSp>
        <p:nvCxnSpPr>
          <p:cNvPr id="123" name="コネクタ: カギ線 122">
            <a:extLst>
              <a:ext uri="{FF2B5EF4-FFF2-40B4-BE49-F238E27FC236}">
                <a16:creationId xmlns:a16="http://schemas.microsoft.com/office/drawing/2014/main" id="{7EE2672C-486B-2A07-DFAF-40A533C5B4D2}"/>
              </a:ext>
            </a:extLst>
          </p:cNvPr>
          <p:cNvCxnSpPr>
            <a:cxnSpLocks/>
            <a:stCxn id="82" idx="2"/>
            <a:endCxn id="117" idx="6"/>
          </p:cNvCxnSpPr>
          <p:nvPr/>
        </p:nvCxnSpPr>
        <p:spPr>
          <a:xfrm rot="5400000">
            <a:off x="3268932" y="5190703"/>
            <a:ext cx="61278" cy="2267577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コネクタ: カギ線 126">
            <a:extLst>
              <a:ext uri="{FF2B5EF4-FFF2-40B4-BE49-F238E27FC236}">
                <a16:creationId xmlns:a16="http://schemas.microsoft.com/office/drawing/2014/main" id="{04302F70-5367-C469-2E65-626502005BF2}"/>
              </a:ext>
            </a:extLst>
          </p:cNvPr>
          <p:cNvCxnSpPr>
            <a:cxnSpLocks/>
            <a:stCxn id="118" idx="2"/>
            <a:endCxn id="93" idx="2"/>
          </p:cNvCxnSpPr>
          <p:nvPr/>
        </p:nvCxnSpPr>
        <p:spPr>
          <a:xfrm rot="16200000" flipH="1">
            <a:off x="2597982" y="5919949"/>
            <a:ext cx="137708" cy="2263980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正方形/長方形 129">
            <a:extLst>
              <a:ext uri="{FF2B5EF4-FFF2-40B4-BE49-F238E27FC236}">
                <a16:creationId xmlns:a16="http://schemas.microsoft.com/office/drawing/2014/main" id="{013883B1-85DD-2DE5-0398-40F09E874132}"/>
              </a:ext>
            </a:extLst>
          </p:cNvPr>
          <p:cNvSpPr/>
          <p:nvPr/>
        </p:nvSpPr>
        <p:spPr>
          <a:xfrm>
            <a:off x="2033409" y="6901246"/>
            <a:ext cx="1261871" cy="21558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Press “Finish”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31" name="正方形/長方形 130">
            <a:extLst>
              <a:ext uri="{FF2B5EF4-FFF2-40B4-BE49-F238E27FC236}">
                <a16:creationId xmlns:a16="http://schemas.microsoft.com/office/drawing/2014/main" id="{69934ACE-E321-DD23-08BB-44D2004F80BD}"/>
              </a:ext>
            </a:extLst>
          </p:cNvPr>
          <p:cNvSpPr/>
          <p:nvPr/>
        </p:nvSpPr>
        <p:spPr>
          <a:xfrm>
            <a:off x="5216007" y="5665527"/>
            <a:ext cx="1261871" cy="21558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Press “Start”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32" name="正方形/長方形 131">
            <a:extLst>
              <a:ext uri="{FF2B5EF4-FFF2-40B4-BE49-F238E27FC236}">
                <a16:creationId xmlns:a16="http://schemas.microsoft.com/office/drawing/2014/main" id="{7EF802FD-D751-A379-3926-141C1261E0C7}"/>
              </a:ext>
            </a:extLst>
          </p:cNvPr>
          <p:cNvSpPr/>
          <p:nvPr/>
        </p:nvSpPr>
        <p:spPr>
          <a:xfrm>
            <a:off x="3354834" y="4432329"/>
            <a:ext cx="1261871" cy="21558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800" b="1" dirty="0">
                <a:solidFill>
                  <a:schemeClr val="tx1"/>
                </a:solidFill>
              </a:rPr>
              <a:t>Press “Start”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33" name="正方形/長方形 132">
            <a:extLst>
              <a:ext uri="{FF2B5EF4-FFF2-40B4-BE49-F238E27FC236}">
                <a16:creationId xmlns:a16="http://schemas.microsoft.com/office/drawing/2014/main" id="{B0A02269-27D9-FC59-B6D1-ADBF1893B4D7}"/>
              </a:ext>
            </a:extLst>
          </p:cNvPr>
          <p:cNvSpPr/>
          <p:nvPr/>
        </p:nvSpPr>
        <p:spPr>
          <a:xfrm>
            <a:off x="3099515" y="6536696"/>
            <a:ext cx="895076" cy="21558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Press “NO”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34" name="正方形/長方形 133">
            <a:extLst>
              <a:ext uri="{FF2B5EF4-FFF2-40B4-BE49-F238E27FC236}">
                <a16:creationId xmlns:a16="http://schemas.microsoft.com/office/drawing/2014/main" id="{A378B501-F106-7BF5-A95C-AA7385B87B27}"/>
              </a:ext>
            </a:extLst>
          </p:cNvPr>
          <p:cNvSpPr/>
          <p:nvPr/>
        </p:nvSpPr>
        <p:spPr>
          <a:xfrm>
            <a:off x="4510537" y="7715365"/>
            <a:ext cx="895076" cy="21558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Press “YES”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35" name="正方形/長方形 134">
            <a:extLst>
              <a:ext uri="{FF2B5EF4-FFF2-40B4-BE49-F238E27FC236}">
                <a16:creationId xmlns:a16="http://schemas.microsoft.com/office/drawing/2014/main" id="{F09D2258-DE75-A6B4-3A0D-8DEEF6518F53}"/>
              </a:ext>
            </a:extLst>
          </p:cNvPr>
          <p:cNvSpPr/>
          <p:nvPr/>
        </p:nvSpPr>
        <p:spPr>
          <a:xfrm>
            <a:off x="3247585" y="2644866"/>
            <a:ext cx="895076" cy="21558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Receipt of instructions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41" name="楕円 140">
            <a:extLst>
              <a:ext uri="{FF2B5EF4-FFF2-40B4-BE49-F238E27FC236}">
                <a16:creationId xmlns:a16="http://schemas.microsoft.com/office/drawing/2014/main" id="{D10942E7-A9A0-1F10-636C-6C06AD80BDB1}"/>
              </a:ext>
            </a:extLst>
          </p:cNvPr>
          <p:cNvSpPr/>
          <p:nvPr/>
        </p:nvSpPr>
        <p:spPr>
          <a:xfrm>
            <a:off x="3138815" y="1912428"/>
            <a:ext cx="217540" cy="21754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1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42" name="楕円 141">
            <a:extLst>
              <a:ext uri="{FF2B5EF4-FFF2-40B4-BE49-F238E27FC236}">
                <a16:creationId xmlns:a16="http://schemas.microsoft.com/office/drawing/2014/main" id="{3BE0DE39-3440-C07F-98E4-90E961082D4B}"/>
              </a:ext>
            </a:extLst>
          </p:cNvPr>
          <p:cNvSpPr/>
          <p:nvPr/>
        </p:nvSpPr>
        <p:spPr>
          <a:xfrm>
            <a:off x="3138815" y="2623335"/>
            <a:ext cx="217540" cy="21754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2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43" name="楕円 142">
            <a:extLst>
              <a:ext uri="{FF2B5EF4-FFF2-40B4-BE49-F238E27FC236}">
                <a16:creationId xmlns:a16="http://schemas.microsoft.com/office/drawing/2014/main" id="{28AA5B49-6EFD-C846-D82B-673EA892C859}"/>
              </a:ext>
            </a:extLst>
          </p:cNvPr>
          <p:cNvSpPr/>
          <p:nvPr/>
        </p:nvSpPr>
        <p:spPr>
          <a:xfrm>
            <a:off x="3129969" y="4414226"/>
            <a:ext cx="217540" cy="21754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3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44" name="楕円 143">
            <a:extLst>
              <a:ext uri="{FF2B5EF4-FFF2-40B4-BE49-F238E27FC236}">
                <a16:creationId xmlns:a16="http://schemas.microsoft.com/office/drawing/2014/main" id="{FEA78601-D4DB-9ED6-E59D-0B8EACEE7446}"/>
              </a:ext>
            </a:extLst>
          </p:cNvPr>
          <p:cNvSpPr/>
          <p:nvPr/>
        </p:nvSpPr>
        <p:spPr>
          <a:xfrm>
            <a:off x="4707938" y="6284899"/>
            <a:ext cx="217540" cy="21754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4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CAB9C6C-2CC7-DBAD-F5B2-BEC839525406}"/>
              </a:ext>
            </a:extLst>
          </p:cNvPr>
          <p:cNvSpPr/>
          <p:nvPr/>
        </p:nvSpPr>
        <p:spPr>
          <a:xfrm>
            <a:off x="828294" y="1513538"/>
            <a:ext cx="1209040" cy="20420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Start &amp; Wait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123399D-E4AF-B97B-5C32-BCBFBA5B80BD}"/>
              </a:ext>
            </a:extLst>
          </p:cNvPr>
          <p:cNvSpPr/>
          <p:nvPr/>
        </p:nvSpPr>
        <p:spPr>
          <a:xfrm>
            <a:off x="828294" y="3110712"/>
            <a:ext cx="1209040" cy="31220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Press Start button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Working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75B51E5B-F9E0-3C6D-AC98-EB5FE01E28A0}"/>
              </a:ext>
            </a:extLst>
          </p:cNvPr>
          <p:cNvCxnSpPr>
            <a:cxnSpLocks/>
            <a:stCxn id="14" idx="2"/>
            <a:endCxn id="5" idx="0"/>
          </p:cNvCxnSpPr>
          <p:nvPr/>
        </p:nvCxnSpPr>
        <p:spPr>
          <a:xfrm>
            <a:off x="1432814" y="2682835"/>
            <a:ext cx="0" cy="427877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7FAA157-DDB1-C6DD-DE06-BF5D07B2EEB6}"/>
              </a:ext>
            </a:extLst>
          </p:cNvPr>
          <p:cNvSpPr/>
          <p:nvPr/>
        </p:nvSpPr>
        <p:spPr>
          <a:xfrm>
            <a:off x="826371" y="3577365"/>
            <a:ext cx="1209040" cy="31220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Sending trigger to Kitting ST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4750EB34-9F50-D430-1BF7-BCD2B96AD2B4}"/>
              </a:ext>
            </a:extLst>
          </p:cNvPr>
          <p:cNvSpPr/>
          <p:nvPr/>
        </p:nvSpPr>
        <p:spPr>
          <a:xfrm>
            <a:off x="826371" y="4055083"/>
            <a:ext cx="1209040" cy="31220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Press End button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Shopper Completed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9A2A1C66-144E-30EE-7FBB-8C3A7501D2B1}"/>
              </a:ext>
            </a:extLst>
          </p:cNvPr>
          <p:cNvCxnSpPr>
            <a:cxnSpLocks/>
            <a:stCxn id="5" idx="2"/>
            <a:endCxn id="7" idx="0"/>
          </p:cNvCxnSpPr>
          <p:nvPr/>
        </p:nvCxnSpPr>
        <p:spPr>
          <a:xfrm flipH="1">
            <a:off x="1430891" y="3422916"/>
            <a:ext cx="1923" cy="154449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D548CDBE-AF74-B4A3-59FA-FADA81937824}"/>
              </a:ext>
            </a:extLst>
          </p:cNvPr>
          <p:cNvCxnSpPr>
            <a:cxnSpLocks/>
            <a:stCxn id="7" idx="2"/>
            <a:endCxn id="8" idx="0"/>
          </p:cNvCxnSpPr>
          <p:nvPr/>
        </p:nvCxnSpPr>
        <p:spPr>
          <a:xfrm>
            <a:off x="1430891" y="3889569"/>
            <a:ext cx="0" cy="165514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3F7A5A8C-DFCA-5E24-1A1E-5793959EAB4F}"/>
              </a:ext>
            </a:extLst>
          </p:cNvPr>
          <p:cNvCxnSpPr>
            <a:cxnSpLocks/>
            <a:stCxn id="8" idx="2"/>
            <a:endCxn id="19" idx="0"/>
          </p:cNvCxnSpPr>
          <p:nvPr/>
        </p:nvCxnSpPr>
        <p:spPr>
          <a:xfrm>
            <a:off x="1430891" y="4367287"/>
            <a:ext cx="2539" cy="312833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3152A3FE-5B42-6513-8DE5-57EED6F663C4}"/>
              </a:ext>
            </a:extLst>
          </p:cNvPr>
          <p:cNvSpPr/>
          <p:nvPr/>
        </p:nvSpPr>
        <p:spPr>
          <a:xfrm>
            <a:off x="653681" y="2967927"/>
            <a:ext cx="1589397" cy="14706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483287CF-4EBC-9FF9-B190-B9298E9338BC}"/>
              </a:ext>
            </a:extLst>
          </p:cNvPr>
          <p:cNvSpPr/>
          <p:nvPr/>
        </p:nvSpPr>
        <p:spPr>
          <a:xfrm>
            <a:off x="499381" y="2866056"/>
            <a:ext cx="1159190" cy="121307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Shopper smart watch App</a:t>
            </a:r>
            <a:endParaRPr kumimoji="1" lang="ja-JP" altLang="en-US" sz="5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B9F278BB-5D72-5641-DFF8-38CB29827676}"/>
              </a:ext>
            </a:extLst>
          </p:cNvPr>
          <p:cNvSpPr/>
          <p:nvPr/>
        </p:nvSpPr>
        <p:spPr>
          <a:xfrm>
            <a:off x="828294" y="2253836"/>
            <a:ext cx="1209040" cy="42899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Instructions from the top schedule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(Select) *1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55A2C020-46DA-B006-7136-1956AADCA7CD}"/>
              </a:ext>
            </a:extLst>
          </p:cNvPr>
          <p:cNvCxnSpPr>
            <a:cxnSpLocks/>
            <a:stCxn id="2" idx="2"/>
            <a:endCxn id="16" idx="0"/>
          </p:cNvCxnSpPr>
          <p:nvPr/>
        </p:nvCxnSpPr>
        <p:spPr>
          <a:xfrm flipH="1">
            <a:off x="1431754" y="1717743"/>
            <a:ext cx="1060" cy="117044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D632FBBC-30CF-17EB-7CD2-3654CFF3FD3A}"/>
              </a:ext>
            </a:extLst>
          </p:cNvPr>
          <p:cNvSpPr/>
          <p:nvPr/>
        </p:nvSpPr>
        <p:spPr>
          <a:xfrm>
            <a:off x="827234" y="1834787"/>
            <a:ext cx="1209040" cy="28635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Linkage parts sensor data from KAU CSV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233725AA-F5F8-8377-9531-132EED60CF99}"/>
              </a:ext>
            </a:extLst>
          </p:cNvPr>
          <p:cNvCxnSpPr>
            <a:cxnSpLocks/>
            <a:stCxn id="16" idx="2"/>
            <a:endCxn id="14" idx="0"/>
          </p:cNvCxnSpPr>
          <p:nvPr/>
        </p:nvCxnSpPr>
        <p:spPr>
          <a:xfrm>
            <a:off x="1431754" y="2121144"/>
            <a:ext cx="1060" cy="132692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F5FFC92D-2F02-C6AA-1F2A-DC198D9289EF}"/>
              </a:ext>
            </a:extLst>
          </p:cNvPr>
          <p:cNvSpPr/>
          <p:nvPr/>
        </p:nvSpPr>
        <p:spPr>
          <a:xfrm>
            <a:off x="833373" y="4680120"/>
            <a:ext cx="1200114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Linkage parts sensor data from KAU CSV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9810323D-1320-BD7D-08BA-F2813BB243F6}"/>
              </a:ext>
            </a:extLst>
          </p:cNvPr>
          <p:cNvSpPr/>
          <p:nvPr/>
        </p:nvSpPr>
        <p:spPr>
          <a:xfrm>
            <a:off x="1625370" y="5090067"/>
            <a:ext cx="985555" cy="189762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Parts sensor linkage data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Registration App</a:t>
            </a:r>
            <a:endParaRPr kumimoji="1" lang="ja-JP" altLang="en-US" sz="5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82F9E91C-D167-FC11-88EE-D14C2F0B26E0}"/>
              </a:ext>
            </a:extLst>
          </p:cNvPr>
          <p:cNvSpPr/>
          <p:nvPr/>
        </p:nvSpPr>
        <p:spPr>
          <a:xfrm>
            <a:off x="1965647" y="1462583"/>
            <a:ext cx="217540" cy="21754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1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3A136052-551B-6243-368A-9DCBC0A21C8E}"/>
              </a:ext>
            </a:extLst>
          </p:cNvPr>
          <p:cNvSpPr/>
          <p:nvPr/>
        </p:nvSpPr>
        <p:spPr>
          <a:xfrm>
            <a:off x="1964319" y="2257360"/>
            <a:ext cx="217540" cy="21754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2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B6DEA16F-2814-185C-9AFD-D601B92AF6FB}"/>
              </a:ext>
            </a:extLst>
          </p:cNvPr>
          <p:cNvSpPr/>
          <p:nvPr/>
        </p:nvSpPr>
        <p:spPr>
          <a:xfrm>
            <a:off x="1946657" y="3049274"/>
            <a:ext cx="217540" cy="21754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3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31" name="楕円 30">
            <a:extLst>
              <a:ext uri="{FF2B5EF4-FFF2-40B4-BE49-F238E27FC236}">
                <a16:creationId xmlns:a16="http://schemas.microsoft.com/office/drawing/2014/main" id="{F74624AF-E67A-C174-F138-FAA414707EB3}"/>
              </a:ext>
            </a:extLst>
          </p:cNvPr>
          <p:cNvSpPr/>
          <p:nvPr/>
        </p:nvSpPr>
        <p:spPr>
          <a:xfrm>
            <a:off x="1940860" y="3993645"/>
            <a:ext cx="217540" cy="21754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4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32" name="二等辺三角形 31">
            <a:extLst>
              <a:ext uri="{FF2B5EF4-FFF2-40B4-BE49-F238E27FC236}">
                <a16:creationId xmlns:a16="http://schemas.microsoft.com/office/drawing/2014/main" id="{A1F4D890-8172-78EE-9666-EE9C9E71E493}"/>
              </a:ext>
            </a:extLst>
          </p:cNvPr>
          <p:cNvSpPr/>
          <p:nvPr/>
        </p:nvSpPr>
        <p:spPr>
          <a:xfrm>
            <a:off x="6245305" y="841780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5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94944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529A52-41D8-E2A2-96E4-6DEB5F17C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98A0A13-E99B-A9AA-4FB3-B01E8F6AA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82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7A0EDDAA-6C13-B29F-1B95-30FBF3BFA09B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60E1DE80-9680-5B81-2BA0-E9393A330A15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FB0C098-A735-E0AB-86D7-7750AB7B068B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5-2. Shopper work instructions for parts phase#2</a:t>
            </a:r>
          </a:p>
          <a:p>
            <a:r>
              <a:rPr kumimoji="1" lang="en-US" altLang="ja-JP" sz="1100" b="1" dirty="0"/>
              <a:t>5-2-2. Shopper work instructions for parts display App</a:t>
            </a:r>
          </a:p>
        </p:txBody>
      </p:sp>
      <p:graphicFrame>
        <p:nvGraphicFramePr>
          <p:cNvPr id="2" name="Table 9">
            <a:extLst>
              <a:ext uri="{FF2B5EF4-FFF2-40B4-BE49-F238E27FC236}">
                <a16:creationId xmlns:a16="http://schemas.microsoft.com/office/drawing/2014/main" id="{B8C5F312-E7EF-0EA5-6CCA-04A68936BBE7}"/>
              </a:ext>
            </a:extLst>
          </p:cNvPr>
          <p:cNvGraphicFramePr>
            <a:graphicFrameLocks noGrp="1"/>
          </p:cNvGraphicFramePr>
          <p:nvPr/>
        </p:nvGraphicFramePr>
        <p:xfrm>
          <a:off x="2612280" y="1880067"/>
          <a:ext cx="3839318" cy="3047158"/>
        </p:xfrm>
        <a:graphic>
          <a:graphicData uri="http://schemas.openxmlformats.org/drawingml/2006/table">
            <a:tbl>
              <a:tblPr firstRow="1" bandRow="1"/>
              <a:tblGrid>
                <a:gridCol w="348943">
                  <a:extLst>
                    <a:ext uri="{9D8B030D-6E8A-4147-A177-3AD203B41FA5}">
                      <a16:colId xmlns:a16="http://schemas.microsoft.com/office/drawing/2014/main" val="836165174"/>
                    </a:ext>
                  </a:extLst>
                </a:gridCol>
                <a:gridCol w="909737">
                  <a:extLst>
                    <a:ext uri="{9D8B030D-6E8A-4147-A177-3AD203B41FA5}">
                      <a16:colId xmlns:a16="http://schemas.microsoft.com/office/drawing/2014/main" val="3817693418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3603596578"/>
                    </a:ext>
                  </a:extLst>
                </a:gridCol>
                <a:gridCol w="421640">
                  <a:extLst>
                    <a:ext uri="{9D8B030D-6E8A-4147-A177-3AD203B41FA5}">
                      <a16:colId xmlns:a16="http://schemas.microsoft.com/office/drawing/2014/main" val="2412313956"/>
                    </a:ext>
                  </a:extLst>
                </a:gridCol>
                <a:gridCol w="477520">
                  <a:extLst>
                    <a:ext uri="{9D8B030D-6E8A-4147-A177-3AD203B41FA5}">
                      <a16:colId xmlns:a16="http://schemas.microsoft.com/office/drawing/2014/main" val="3037105544"/>
                    </a:ext>
                  </a:extLst>
                </a:gridCol>
                <a:gridCol w="386078">
                  <a:extLst>
                    <a:ext uri="{9D8B030D-6E8A-4147-A177-3AD203B41FA5}">
                      <a16:colId xmlns:a16="http://schemas.microsoft.com/office/drawing/2014/main" val="4047015432"/>
                    </a:ext>
                  </a:extLst>
                </a:gridCol>
              </a:tblGrid>
              <a:tr h="128752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# 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Parts No.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Model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Lot size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PIC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Status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6032174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Directed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848319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2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6173813"/>
                  </a:ext>
                </a:extLst>
              </a:tr>
              <a:tr h="196797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3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033145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4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2785449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5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6088021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6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4676176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7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5545624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8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765694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9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0940681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10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3891976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11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8380078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12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200045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13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7923136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14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006388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15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190415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16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370001"/>
                  </a:ext>
                </a:extLst>
              </a:tr>
            </a:tbl>
          </a:graphicData>
        </a:graphic>
      </p:graphicFrame>
      <p:graphicFrame>
        <p:nvGraphicFramePr>
          <p:cNvPr id="5" name="Table 12">
            <a:extLst>
              <a:ext uri="{FF2B5EF4-FFF2-40B4-BE49-F238E27FC236}">
                <a16:creationId xmlns:a16="http://schemas.microsoft.com/office/drawing/2014/main" id="{1B75A9D0-F599-7C21-7605-E22EF491D6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5249272"/>
              </p:ext>
            </p:extLst>
          </p:nvPr>
        </p:nvGraphicFramePr>
        <p:xfrm>
          <a:off x="2252439" y="1483319"/>
          <a:ext cx="4199160" cy="395982"/>
        </p:xfrm>
        <a:graphic>
          <a:graphicData uri="http://schemas.openxmlformats.org/drawingml/2006/table">
            <a:tbl>
              <a:tblPr firstRow="1" bandRow="1"/>
              <a:tblGrid>
                <a:gridCol w="1399720">
                  <a:extLst>
                    <a:ext uri="{9D8B030D-6E8A-4147-A177-3AD203B41FA5}">
                      <a16:colId xmlns:a16="http://schemas.microsoft.com/office/drawing/2014/main" val="2000395454"/>
                    </a:ext>
                  </a:extLst>
                </a:gridCol>
                <a:gridCol w="1399720">
                  <a:extLst>
                    <a:ext uri="{9D8B030D-6E8A-4147-A177-3AD203B41FA5}">
                      <a16:colId xmlns:a16="http://schemas.microsoft.com/office/drawing/2014/main" val="3096396175"/>
                    </a:ext>
                  </a:extLst>
                </a:gridCol>
                <a:gridCol w="1399720">
                  <a:extLst>
                    <a:ext uri="{9D8B030D-6E8A-4147-A177-3AD203B41FA5}">
                      <a16:colId xmlns:a16="http://schemas.microsoft.com/office/drawing/2014/main" val="2491756050"/>
                    </a:ext>
                  </a:extLst>
                </a:gridCol>
              </a:tblGrid>
              <a:tr h="197991"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ja-JP" sz="800" b="1" dirty="0">
                          <a:solidFill>
                            <a:schemeClr val="bg1"/>
                          </a:solidFill>
                        </a:rPr>
                        <a:t>Shopper Work Status Display</a:t>
                      </a:r>
                      <a:endParaRPr lang="en-US" sz="7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600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600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7045829"/>
                  </a:ext>
                </a:extLst>
              </a:tr>
              <a:tr h="19799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Date</a:t>
                      </a:r>
                      <a:r>
                        <a:rPr lang="en-US" sz="6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:</a:t>
                      </a:r>
                      <a:r>
                        <a:rPr lang="en-US" sz="600" dirty="0">
                          <a:solidFill>
                            <a:srgbClr val="FFFF00"/>
                          </a:solidFill>
                        </a:rPr>
                        <a:t> 10-Apr-2024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altLang="ja-JP" sz="600" dirty="0"/>
                        <a:t>Time</a:t>
                      </a:r>
                      <a:r>
                        <a:rPr lang="en-US" sz="600" dirty="0"/>
                        <a:t> :     </a:t>
                      </a:r>
                      <a:r>
                        <a:rPr lang="en-US" sz="600" dirty="0">
                          <a:solidFill>
                            <a:srgbClr val="FFFF00"/>
                          </a:solidFill>
                        </a:rPr>
                        <a:t>8:00 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altLang="ja-JP" sz="600" dirty="0"/>
                        <a:t>Shift</a:t>
                      </a:r>
                      <a:r>
                        <a:rPr lang="en-US" sz="600" dirty="0"/>
                        <a:t> :   </a:t>
                      </a:r>
                      <a:r>
                        <a:rPr lang="en-US" sz="600" dirty="0">
                          <a:solidFill>
                            <a:srgbClr val="FFFF00"/>
                          </a:solidFill>
                        </a:rPr>
                        <a:t>Day</a:t>
                      </a:r>
                    </a:p>
                  </a:txBody>
                  <a:tcPr marL="63048" marR="63048" marT="31523" marB="31523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6369428"/>
                  </a:ext>
                </a:extLst>
              </a:tr>
            </a:tbl>
          </a:graphicData>
        </a:graphic>
      </p:graphicFrame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364D486-86A6-285F-B6E3-071EF300987F}"/>
              </a:ext>
            </a:extLst>
          </p:cNvPr>
          <p:cNvSpPr/>
          <p:nvPr/>
        </p:nvSpPr>
        <p:spPr>
          <a:xfrm>
            <a:off x="495189" y="1577220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Display status change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Directed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graphicFrame>
        <p:nvGraphicFramePr>
          <p:cNvPr id="12" name="Table 9">
            <a:extLst>
              <a:ext uri="{FF2B5EF4-FFF2-40B4-BE49-F238E27FC236}">
                <a16:creationId xmlns:a16="http://schemas.microsoft.com/office/drawing/2014/main" id="{B0C6CCF7-9CB3-BDC5-1C64-5E54949108B0}"/>
              </a:ext>
            </a:extLst>
          </p:cNvPr>
          <p:cNvGraphicFramePr>
            <a:graphicFrameLocks noGrp="1"/>
          </p:cNvGraphicFramePr>
          <p:nvPr/>
        </p:nvGraphicFramePr>
        <p:xfrm>
          <a:off x="2252439" y="1880066"/>
          <a:ext cx="365760" cy="3031334"/>
        </p:xfrm>
        <a:graphic>
          <a:graphicData uri="http://schemas.openxmlformats.org/drawingml/2006/table">
            <a:tbl>
              <a:tblPr firstRow="1" bandRow="1"/>
              <a:tblGrid>
                <a:gridCol w="365760">
                  <a:extLst>
                    <a:ext uri="{9D8B030D-6E8A-4147-A177-3AD203B41FA5}">
                      <a16:colId xmlns:a16="http://schemas.microsoft.com/office/drawing/2014/main" val="836165174"/>
                    </a:ext>
                  </a:extLst>
                </a:gridCol>
              </a:tblGrid>
              <a:tr h="1532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Line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6032174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848319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600" b="1" dirty="0">
                          <a:solidFill>
                            <a:schemeClr val="bg1"/>
                          </a:solidFill>
                        </a:rPr>
                        <a:t>FA4</a:t>
                      </a:r>
                      <a:endParaRPr lang="en-US" sz="600" b="1" dirty="0">
                        <a:solidFill>
                          <a:schemeClr val="bg1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033145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FA5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1762871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FA6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5941617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FA7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530105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FA8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4146888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FA9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320258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AC Panel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9728444"/>
                  </a:ext>
                </a:extLst>
              </a:tr>
            </a:tbl>
          </a:graphicData>
        </a:graphic>
      </p:graphicFrame>
      <p:graphicFrame>
        <p:nvGraphicFramePr>
          <p:cNvPr id="14" name="Table 9">
            <a:extLst>
              <a:ext uri="{FF2B5EF4-FFF2-40B4-BE49-F238E27FC236}">
                <a16:creationId xmlns:a16="http://schemas.microsoft.com/office/drawing/2014/main" id="{A73DE6EA-7601-B144-A8DA-930D5998A708}"/>
              </a:ext>
            </a:extLst>
          </p:cNvPr>
          <p:cNvGraphicFramePr>
            <a:graphicFrameLocks noGrp="1"/>
          </p:cNvGraphicFramePr>
          <p:nvPr/>
        </p:nvGraphicFramePr>
        <p:xfrm>
          <a:off x="2612280" y="5487521"/>
          <a:ext cx="3839318" cy="3030086"/>
        </p:xfrm>
        <a:graphic>
          <a:graphicData uri="http://schemas.openxmlformats.org/drawingml/2006/table">
            <a:tbl>
              <a:tblPr firstRow="1" bandRow="1"/>
              <a:tblGrid>
                <a:gridCol w="348943">
                  <a:extLst>
                    <a:ext uri="{9D8B030D-6E8A-4147-A177-3AD203B41FA5}">
                      <a16:colId xmlns:a16="http://schemas.microsoft.com/office/drawing/2014/main" val="836165174"/>
                    </a:ext>
                  </a:extLst>
                </a:gridCol>
                <a:gridCol w="909737">
                  <a:extLst>
                    <a:ext uri="{9D8B030D-6E8A-4147-A177-3AD203B41FA5}">
                      <a16:colId xmlns:a16="http://schemas.microsoft.com/office/drawing/2014/main" val="3817693418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3603596578"/>
                    </a:ext>
                  </a:extLst>
                </a:gridCol>
                <a:gridCol w="421640">
                  <a:extLst>
                    <a:ext uri="{9D8B030D-6E8A-4147-A177-3AD203B41FA5}">
                      <a16:colId xmlns:a16="http://schemas.microsoft.com/office/drawing/2014/main" val="2412313956"/>
                    </a:ext>
                  </a:extLst>
                </a:gridCol>
                <a:gridCol w="477520">
                  <a:extLst>
                    <a:ext uri="{9D8B030D-6E8A-4147-A177-3AD203B41FA5}">
                      <a16:colId xmlns:a16="http://schemas.microsoft.com/office/drawing/2014/main" val="3037105544"/>
                    </a:ext>
                  </a:extLst>
                </a:gridCol>
                <a:gridCol w="386078">
                  <a:extLst>
                    <a:ext uri="{9D8B030D-6E8A-4147-A177-3AD203B41FA5}">
                      <a16:colId xmlns:a16="http://schemas.microsoft.com/office/drawing/2014/main" val="4047015432"/>
                    </a:ext>
                  </a:extLst>
                </a:gridCol>
              </a:tblGrid>
              <a:tr h="128752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# 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Parts No.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Model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Lot size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PIC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Status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6032174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Working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848319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2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6173813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3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033145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4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2785449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5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6088021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6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4676176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7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5545624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8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765694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9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0940681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10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3891976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11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8380078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12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200045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13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7923136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14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006388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15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190415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16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370001"/>
                  </a:ext>
                </a:extLst>
              </a:tr>
            </a:tbl>
          </a:graphicData>
        </a:graphic>
      </p:graphicFrame>
      <p:graphicFrame>
        <p:nvGraphicFramePr>
          <p:cNvPr id="16" name="Table 9">
            <a:extLst>
              <a:ext uri="{FF2B5EF4-FFF2-40B4-BE49-F238E27FC236}">
                <a16:creationId xmlns:a16="http://schemas.microsoft.com/office/drawing/2014/main" id="{7D0DF5A0-6188-BC88-369B-1023A49AD579}"/>
              </a:ext>
            </a:extLst>
          </p:cNvPr>
          <p:cNvGraphicFramePr>
            <a:graphicFrameLocks noGrp="1"/>
          </p:cNvGraphicFramePr>
          <p:nvPr/>
        </p:nvGraphicFramePr>
        <p:xfrm>
          <a:off x="2252439" y="5487520"/>
          <a:ext cx="365760" cy="3031334"/>
        </p:xfrm>
        <a:graphic>
          <a:graphicData uri="http://schemas.openxmlformats.org/drawingml/2006/table">
            <a:tbl>
              <a:tblPr firstRow="1" bandRow="1"/>
              <a:tblGrid>
                <a:gridCol w="365760">
                  <a:extLst>
                    <a:ext uri="{9D8B030D-6E8A-4147-A177-3AD203B41FA5}">
                      <a16:colId xmlns:a16="http://schemas.microsoft.com/office/drawing/2014/main" val="836165174"/>
                    </a:ext>
                  </a:extLst>
                </a:gridCol>
              </a:tblGrid>
              <a:tr h="1532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Line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6032174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848319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600" b="1" dirty="0">
                          <a:solidFill>
                            <a:schemeClr val="bg1"/>
                          </a:solidFill>
                        </a:rPr>
                        <a:t>FA4</a:t>
                      </a:r>
                      <a:endParaRPr lang="en-US" sz="600" b="1" dirty="0">
                        <a:solidFill>
                          <a:schemeClr val="bg1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033145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FA5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1762871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FA6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5941617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FA7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530105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FA8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4146888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FA9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320258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AC Panel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9728444"/>
                  </a:ext>
                </a:extLst>
              </a:tr>
            </a:tbl>
          </a:graphicData>
        </a:graphic>
      </p:graphicFrame>
      <p:sp>
        <p:nvSpPr>
          <p:cNvPr id="18" name="楕円 17">
            <a:extLst>
              <a:ext uri="{FF2B5EF4-FFF2-40B4-BE49-F238E27FC236}">
                <a16:creationId xmlns:a16="http://schemas.microsoft.com/office/drawing/2014/main" id="{A3F2255C-C243-C434-B935-72C1858170E8}"/>
              </a:ext>
            </a:extLst>
          </p:cNvPr>
          <p:cNvSpPr/>
          <p:nvPr/>
        </p:nvSpPr>
        <p:spPr>
          <a:xfrm>
            <a:off x="495189" y="2084935"/>
            <a:ext cx="1261872" cy="1261872"/>
          </a:xfrm>
          <a:prstGeom prst="ellipse">
            <a:avLst/>
          </a:prstGeom>
          <a:solidFill>
            <a:schemeClr val="tx1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2A8606F-A1E6-C3EA-2CB3-2A93F958B2C2}"/>
              </a:ext>
            </a:extLst>
          </p:cNvPr>
          <p:cNvSpPr txBox="1"/>
          <p:nvPr/>
        </p:nvSpPr>
        <p:spPr>
          <a:xfrm>
            <a:off x="586554" y="2251219"/>
            <a:ext cx="1079142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8EFDEE"/>
                </a:solidFill>
              </a:rPr>
              <a:t>Start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Line FA9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Parts  </a:t>
            </a:r>
            <a:r>
              <a:rPr kumimoji="1" lang="de-DE" altLang="ja-JP" sz="500" dirty="0">
                <a:solidFill>
                  <a:schemeClr val="bg1"/>
                </a:solidFill>
              </a:rPr>
              <a:t>PH457380-0553</a:t>
            </a:r>
          </a:p>
          <a:p>
            <a:pPr algn="ctr"/>
            <a:r>
              <a:rPr kumimoji="1" lang="ja-JP" altLang="en-US" sz="500" dirty="0">
                <a:solidFill>
                  <a:schemeClr val="bg1"/>
                </a:solidFill>
              </a:rPr>
              <a:t>　</a:t>
            </a:r>
            <a:endParaRPr kumimoji="1" lang="en-US" altLang="ja-JP" sz="1200" dirty="0">
              <a:solidFill>
                <a:srgbClr val="8EFDEE"/>
              </a:solidFill>
            </a:endParaRPr>
          </a:p>
          <a:p>
            <a:pPr algn="ctr"/>
            <a:r>
              <a:rPr kumimoji="1" lang="en-US" altLang="ja-JP" sz="800" dirty="0">
                <a:solidFill>
                  <a:srgbClr val="8EFDEE"/>
                </a:solidFill>
              </a:rPr>
              <a:t>14:57:00 </a:t>
            </a:r>
            <a:r>
              <a:rPr kumimoji="1" lang="en-US" altLang="ja-JP" sz="800" dirty="0">
                <a:solidFill>
                  <a:srgbClr val="FFFFFF"/>
                </a:solidFill>
              </a:rPr>
              <a:t>/</a:t>
            </a:r>
            <a:r>
              <a:rPr kumimoji="1" lang="en-US" altLang="ja-JP" sz="800" dirty="0">
                <a:solidFill>
                  <a:srgbClr val="8EFDEE"/>
                </a:solidFill>
              </a:rPr>
              <a:t> </a:t>
            </a:r>
            <a:r>
              <a:rPr kumimoji="1" lang="en-US" altLang="ja-JP" sz="800" dirty="0">
                <a:solidFill>
                  <a:srgbClr val="FF0000"/>
                </a:solidFill>
              </a:rPr>
              <a:t>00:00:11</a:t>
            </a:r>
            <a:endParaRPr kumimoji="1" lang="en-US" altLang="ja-JP" sz="1200" dirty="0">
              <a:solidFill>
                <a:srgbClr val="FF0000"/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Mon Sep 19,22</a:t>
            </a: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2">
                    <a:lumMod val="90000"/>
                  </a:schemeClr>
                </a:solidFill>
              </a:rPr>
              <a:t>Worker001</a:t>
            </a:r>
            <a:endParaRPr kumimoji="1" lang="ja-JP" altLang="en-US" sz="12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20" name="object 6">
            <a:extLst>
              <a:ext uri="{FF2B5EF4-FFF2-40B4-BE49-F238E27FC236}">
                <a16:creationId xmlns:a16="http://schemas.microsoft.com/office/drawing/2014/main" id="{854D0552-153F-BC28-D025-D9281415EB5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5511" y="2153676"/>
            <a:ext cx="95465" cy="95465"/>
          </a:xfrm>
          <a:prstGeom prst="rect">
            <a:avLst/>
          </a:prstGeom>
        </p:spPr>
      </p:pic>
      <p:pic>
        <p:nvPicPr>
          <p:cNvPr id="21" name="object 8">
            <a:extLst>
              <a:ext uri="{FF2B5EF4-FFF2-40B4-BE49-F238E27FC236}">
                <a16:creationId xmlns:a16="http://schemas.microsoft.com/office/drawing/2014/main" id="{16D8C55D-F634-887A-5F53-4EA5990D57D4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45527" y="2141552"/>
            <a:ext cx="60002" cy="123870"/>
          </a:xfrm>
          <a:prstGeom prst="rect">
            <a:avLst/>
          </a:prstGeom>
        </p:spPr>
      </p:pic>
      <p:pic>
        <p:nvPicPr>
          <p:cNvPr id="22" name="グラフィックス 21" descr="Wi-Fi">
            <a:extLst>
              <a:ext uri="{FF2B5EF4-FFF2-40B4-BE49-F238E27FC236}">
                <a16:creationId xmlns:a16="http://schemas.microsoft.com/office/drawing/2014/main" id="{45AA7700-6865-8036-B5CF-BB17F46594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4684" y="2097825"/>
            <a:ext cx="199549" cy="199549"/>
          </a:xfrm>
          <a:prstGeom prst="rect">
            <a:avLst/>
          </a:prstGeom>
        </p:spPr>
      </p:pic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61C21A72-5499-499C-34BD-A3AB302BD796}"/>
              </a:ext>
            </a:extLst>
          </p:cNvPr>
          <p:cNvSpPr/>
          <p:nvPr/>
        </p:nvSpPr>
        <p:spPr>
          <a:xfrm>
            <a:off x="895511" y="2840391"/>
            <a:ext cx="449053" cy="200150"/>
          </a:xfrm>
          <a:prstGeom prst="rect">
            <a:avLst/>
          </a:prstGeom>
          <a:solidFill>
            <a:srgbClr val="1DB100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schemeClr val="bg1"/>
                </a:solidFill>
              </a:rPr>
              <a:t>Start</a:t>
            </a:r>
            <a:endParaRPr kumimoji="1" lang="ja-JP" altLang="en-US" sz="700" kern="0" dirty="0">
              <a:solidFill>
                <a:schemeClr val="bg1"/>
              </a:solidFill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DC0B0C48-37A6-DE5C-A10D-A68F3ACE2C3F}"/>
              </a:ext>
            </a:extLst>
          </p:cNvPr>
          <p:cNvSpPr/>
          <p:nvPr/>
        </p:nvSpPr>
        <p:spPr>
          <a:xfrm>
            <a:off x="515517" y="5178727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Display status change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Working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7E76AAB8-0DD0-D4D5-F108-785FE8454E75}"/>
              </a:ext>
            </a:extLst>
          </p:cNvPr>
          <p:cNvSpPr/>
          <p:nvPr/>
        </p:nvSpPr>
        <p:spPr>
          <a:xfrm>
            <a:off x="495190" y="5743621"/>
            <a:ext cx="1261872" cy="1261872"/>
          </a:xfrm>
          <a:prstGeom prst="ellipse">
            <a:avLst/>
          </a:prstGeom>
          <a:solidFill>
            <a:schemeClr val="tx1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2E2896BA-6CF0-ABFE-4D08-B09576EB0C11}"/>
              </a:ext>
            </a:extLst>
          </p:cNvPr>
          <p:cNvSpPr txBox="1"/>
          <p:nvPr/>
        </p:nvSpPr>
        <p:spPr>
          <a:xfrm>
            <a:off x="586554" y="5909905"/>
            <a:ext cx="1079143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8EFDEE"/>
                </a:solidFill>
              </a:rPr>
              <a:t>Working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Line FA9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Parts  </a:t>
            </a:r>
            <a:r>
              <a:rPr kumimoji="1" lang="de-DE" altLang="ja-JP" sz="500" dirty="0">
                <a:solidFill>
                  <a:schemeClr val="bg1"/>
                </a:solidFill>
              </a:rPr>
              <a:t>PH457380-0553</a:t>
            </a:r>
          </a:p>
          <a:p>
            <a:pPr algn="ctr"/>
            <a:r>
              <a:rPr kumimoji="1" lang="ja-JP" altLang="en-US" sz="500" dirty="0">
                <a:solidFill>
                  <a:schemeClr val="bg1"/>
                </a:solidFill>
              </a:rPr>
              <a:t>　</a:t>
            </a:r>
            <a:endParaRPr kumimoji="1" lang="en-US" altLang="ja-JP" sz="1200" dirty="0">
              <a:solidFill>
                <a:srgbClr val="8EFDEE"/>
              </a:solidFill>
            </a:endParaRPr>
          </a:p>
          <a:p>
            <a:pPr algn="ctr"/>
            <a:r>
              <a:rPr kumimoji="1" lang="en-US" altLang="ja-JP" sz="800" dirty="0">
                <a:solidFill>
                  <a:srgbClr val="8EFDEE"/>
                </a:solidFill>
              </a:rPr>
              <a:t>14:57:00 </a:t>
            </a:r>
            <a:r>
              <a:rPr kumimoji="1" lang="en-US" altLang="ja-JP" sz="800" dirty="0">
                <a:solidFill>
                  <a:srgbClr val="FFFFFF"/>
                </a:solidFill>
              </a:rPr>
              <a:t>/</a:t>
            </a:r>
            <a:r>
              <a:rPr kumimoji="1" lang="en-US" altLang="ja-JP" sz="800" dirty="0">
                <a:solidFill>
                  <a:srgbClr val="8EFDEE"/>
                </a:solidFill>
              </a:rPr>
              <a:t> </a:t>
            </a:r>
            <a:r>
              <a:rPr kumimoji="1" lang="en-US" altLang="ja-JP" sz="800" dirty="0">
                <a:solidFill>
                  <a:srgbClr val="FF0000"/>
                </a:solidFill>
              </a:rPr>
              <a:t>00:01:01</a:t>
            </a:r>
            <a:endParaRPr kumimoji="1" lang="en-US" altLang="ja-JP" sz="1200" dirty="0">
              <a:solidFill>
                <a:srgbClr val="FF0000"/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Mon Sep 19,22</a:t>
            </a: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2">
                    <a:lumMod val="90000"/>
                  </a:schemeClr>
                </a:solidFill>
              </a:rPr>
              <a:t>Worker001</a:t>
            </a:r>
            <a:endParaRPr kumimoji="1" lang="ja-JP" altLang="en-US" sz="12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29" name="object 6">
            <a:extLst>
              <a:ext uri="{FF2B5EF4-FFF2-40B4-BE49-F238E27FC236}">
                <a16:creationId xmlns:a16="http://schemas.microsoft.com/office/drawing/2014/main" id="{6C27B486-B5C5-10C0-EC68-1B2E7A5EAA4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5512" y="5812362"/>
            <a:ext cx="95465" cy="95465"/>
          </a:xfrm>
          <a:prstGeom prst="rect">
            <a:avLst/>
          </a:prstGeom>
        </p:spPr>
      </p:pic>
      <p:pic>
        <p:nvPicPr>
          <p:cNvPr id="30" name="object 8">
            <a:extLst>
              <a:ext uri="{FF2B5EF4-FFF2-40B4-BE49-F238E27FC236}">
                <a16:creationId xmlns:a16="http://schemas.microsoft.com/office/drawing/2014/main" id="{2BE17107-C0A1-0680-2C18-5E0A477EDF6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45528" y="5800238"/>
            <a:ext cx="60002" cy="123870"/>
          </a:xfrm>
          <a:prstGeom prst="rect">
            <a:avLst/>
          </a:prstGeom>
        </p:spPr>
      </p:pic>
      <p:pic>
        <p:nvPicPr>
          <p:cNvPr id="31" name="グラフィックス 30" descr="Wi-Fi">
            <a:extLst>
              <a:ext uri="{FF2B5EF4-FFF2-40B4-BE49-F238E27FC236}">
                <a16:creationId xmlns:a16="http://schemas.microsoft.com/office/drawing/2014/main" id="{47EB2717-E369-6AD4-AC69-F6251F3340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4685" y="5756511"/>
            <a:ext cx="199549" cy="199549"/>
          </a:xfrm>
          <a:prstGeom prst="rect">
            <a:avLst/>
          </a:prstGeom>
        </p:spPr>
      </p:pic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402D1F11-9B6B-BDF5-9C48-A7F9D108A4F8}"/>
              </a:ext>
            </a:extLst>
          </p:cNvPr>
          <p:cNvSpPr/>
          <p:nvPr/>
        </p:nvSpPr>
        <p:spPr>
          <a:xfrm>
            <a:off x="895512" y="6499077"/>
            <a:ext cx="449053" cy="200150"/>
          </a:xfrm>
          <a:prstGeom prst="rect">
            <a:avLst/>
          </a:prstGeom>
          <a:solidFill>
            <a:srgbClr val="FF0000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schemeClr val="bg1"/>
                </a:solidFill>
              </a:rPr>
              <a:t>Finish</a:t>
            </a:r>
            <a:endParaRPr kumimoji="1" lang="ja-JP" altLang="en-US" sz="700" kern="0" dirty="0">
              <a:solidFill>
                <a:schemeClr val="bg1"/>
              </a:solidFill>
            </a:endParaRPr>
          </a:p>
        </p:txBody>
      </p:sp>
      <p:graphicFrame>
        <p:nvGraphicFramePr>
          <p:cNvPr id="7" name="Table 12">
            <a:extLst>
              <a:ext uri="{FF2B5EF4-FFF2-40B4-BE49-F238E27FC236}">
                <a16:creationId xmlns:a16="http://schemas.microsoft.com/office/drawing/2014/main" id="{2DBD4692-7862-1A99-FA73-68079509D3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8003935"/>
              </p:ext>
            </p:extLst>
          </p:nvPr>
        </p:nvGraphicFramePr>
        <p:xfrm>
          <a:off x="2238151" y="5080200"/>
          <a:ext cx="4199160" cy="395982"/>
        </p:xfrm>
        <a:graphic>
          <a:graphicData uri="http://schemas.openxmlformats.org/drawingml/2006/table">
            <a:tbl>
              <a:tblPr firstRow="1" bandRow="1"/>
              <a:tblGrid>
                <a:gridCol w="1399720">
                  <a:extLst>
                    <a:ext uri="{9D8B030D-6E8A-4147-A177-3AD203B41FA5}">
                      <a16:colId xmlns:a16="http://schemas.microsoft.com/office/drawing/2014/main" val="2000395454"/>
                    </a:ext>
                  </a:extLst>
                </a:gridCol>
                <a:gridCol w="1399720">
                  <a:extLst>
                    <a:ext uri="{9D8B030D-6E8A-4147-A177-3AD203B41FA5}">
                      <a16:colId xmlns:a16="http://schemas.microsoft.com/office/drawing/2014/main" val="3096396175"/>
                    </a:ext>
                  </a:extLst>
                </a:gridCol>
                <a:gridCol w="1399720">
                  <a:extLst>
                    <a:ext uri="{9D8B030D-6E8A-4147-A177-3AD203B41FA5}">
                      <a16:colId xmlns:a16="http://schemas.microsoft.com/office/drawing/2014/main" val="2491756050"/>
                    </a:ext>
                  </a:extLst>
                </a:gridCol>
              </a:tblGrid>
              <a:tr h="197991"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ja-JP" sz="800" b="1" dirty="0">
                          <a:solidFill>
                            <a:schemeClr val="bg1"/>
                          </a:solidFill>
                        </a:rPr>
                        <a:t>Shopper Work Status Display</a:t>
                      </a:r>
                      <a:endParaRPr lang="en-US" altLang="ja-JP" sz="7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600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600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7045829"/>
                  </a:ext>
                </a:extLst>
              </a:tr>
              <a:tr h="19799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Date</a:t>
                      </a:r>
                      <a:r>
                        <a:rPr lang="en-US" sz="6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:</a:t>
                      </a:r>
                      <a:r>
                        <a:rPr lang="en-US" sz="600" dirty="0">
                          <a:solidFill>
                            <a:srgbClr val="FFFF00"/>
                          </a:solidFill>
                        </a:rPr>
                        <a:t> 10-Apr-2024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altLang="ja-JP" sz="600" dirty="0"/>
                        <a:t>Time</a:t>
                      </a:r>
                      <a:r>
                        <a:rPr lang="en-US" sz="600" dirty="0"/>
                        <a:t> :     </a:t>
                      </a:r>
                      <a:r>
                        <a:rPr lang="en-US" sz="600" dirty="0">
                          <a:solidFill>
                            <a:srgbClr val="FFFF00"/>
                          </a:solidFill>
                        </a:rPr>
                        <a:t>8:00 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altLang="ja-JP" sz="600" dirty="0"/>
                        <a:t>Shift</a:t>
                      </a:r>
                      <a:r>
                        <a:rPr lang="en-US" sz="600" dirty="0"/>
                        <a:t> :   </a:t>
                      </a:r>
                      <a:r>
                        <a:rPr lang="en-US" sz="600" dirty="0">
                          <a:solidFill>
                            <a:srgbClr val="FFFF00"/>
                          </a:solidFill>
                        </a:rPr>
                        <a:t>Day</a:t>
                      </a:r>
                    </a:p>
                  </a:txBody>
                  <a:tcPr marL="63048" marR="63048" marT="31523" marB="31523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6369428"/>
                  </a:ext>
                </a:extLst>
              </a:tr>
            </a:tbl>
          </a:graphicData>
        </a:graphic>
      </p:graphicFrame>
      <p:sp>
        <p:nvSpPr>
          <p:cNvPr id="8" name="二等辺三角形 7">
            <a:extLst>
              <a:ext uri="{FF2B5EF4-FFF2-40B4-BE49-F238E27FC236}">
                <a16:creationId xmlns:a16="http://schemas.microsoft.com/office/drawing/2014/main" id="{93C1D736-6037-F62A-522E-4F36500DD7B9}"/>
              </a:ext>
            </a:extLst>
          </p:cNvPr>
          <p:cNvSpPr/>
          <p:nvPr/>
        </p:nvSpPr>
        <p:spPr>
          <a:xfrm>
            <a:off x="6245305" y="841780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5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63495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3C500-5FE5-41CB-2424-D856F6A42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78C14B2-148A-76D2-B2D2-FF678351D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83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0F504C2A-BA8A-90F9-2D01-BD757629F186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8E0EF379-9776-ACCC-DD74-A26072FD5C4D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23486E6-F80A-555C-EDA2-7C2542236A37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5-2. Shopper work instructions for parts phase#2</a:t>
            </a:r>
          </a:p>
          <a:p>
            <a:r>
              <a:rPr kumimoji="1" lang="en-US" altLang="ja-JP" sz="1100" b="1" dirty="0"/>
              <a:t>5-2-2. Shopper work instructions for parts display App</a:t>
            </a:r>
          </a:p>
        </p:txBody>
      </p:sp>
      <p:graphicFrame>
        <p:nvGraphicFramePr>
          <p:cNvPr id="2" name="Table 9">
            <a:extLst>
              <a:ext uri="{FF2B5EF4-FFF2-40B4-BE49-F238E27FC236}">
                <a16:creationId xmlns:a16="http://schemas.microsoft.com/office/drawing/2014/main" id="{62D851A9-7763-63E7-8E94-60BD786FF0CD}"/>
              </a:ext>
            </a:extLst>
          </p:cNvPr>
          <p:cNvGraphicFramePr>
            <a:graphicFrameLocks noGrp="1"/>
          </p:cNvGraphicFramePr>
          <p:nvPr/>
        </p:nvGraphicFramePr>
        <p:xfrm>
          <a:off x="2612280" y="1880067"/>
          <a:ext cx="3839318" cy="3065807"/>
        </p:xfrm>
        <a:graphic>
          <a:graphicData uri="http://schemas.openxmlformats.org/drawingml/2006/table">
            <a:tbl>
              <a:tblPr firstRow="1" bandRow="1"/>
              <a:tblGrid>
                <a:gridCol w="348943">
                  <a:extLst>
                    <a:ext uri="{9D8B030D-6E8A-4147-A177-3AD203B41FA5}">
                      <a16:colId xmlns:a16="http://schemas.microsoft.com/office/drawing/2014/main" val="836165174"/>
                    </a:ext>
                  </a:extLst>
                </a:gridCol>
                <a:gridCol w="909737">
                  <a:extLst>
                    <a:ext uri="{9D8B030D-6E8A-4147-A177-3AD203B41FA5}">
                      <a16:colId xmlns:a16="http://schemas.microsoft.com/office/drawing/2014/main" val="3817693418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3603596578"/>
                    </a:ext>
                  </a:extLst>
                </a:gridCol>
                <a:gridCol w="421640">
                  <a:extLst>
                    <a:ext uri="{9D8B030D-6E8A-4147-A177-3AD203B41FA5}">
                      <a16:colId xmlns:a16="http://schemas.microsoft.com/office/drawing/2014/main" val="2412313956"/>
                    </a:ext>
                  </a:extLst>
                </a:gridCol>
                <a:gridCol w="477520">
                  <a:extLst>
                    <a:ext uri="{9D8B030D-6E8A-4147-A177-3AD203B41FA5}">
                      <a16:colId xmlns:a16="http://schemas.microsoft.com/office/drawing/2014/main" val="3037105544"/>
                    </a:ext>
                  </a:extLst>
                </a:gridCol>
                <a:gridCol w="386078">
                  <a:extLst>
                    <a:ext uri="{9D8B030D-6E8A-4147-A177-3AD203B41FA5}">
                      <a16:colId xmlns:a16="http://schemas.microsoft.com/office/drawing/2014/main" val="4047015432"/>
                    </a:ext>
                  </a:extLst>
                </a:gridCol>
              </a:tblGrid>
              <a:tr h="128752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# 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Parts No.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Model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Lot size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PIC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Status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6032174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Directed</a:t>
                      </a:r>
                    </a:p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ST Over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848319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2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6173813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3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033145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4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2785449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5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6088021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6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4676176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7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5545624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8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765694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9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0940681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10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3891976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11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8380078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12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200045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13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7923136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14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006388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15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190415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16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370001"/>
                  </a:ext>
                </a:extLst>
              </a:tr>
            </a:tbl>
          </a:graphicData>
        </a:graphic>
      </p:graphicFrame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A75326F-67E7-5EA0-BD87-6884DC286F47}"/>
              </a:ext>
            </a:extLst>
          </p:cNvPr>
          <p:cNvSpPr/>
          <p:nvPr/>
        </p:nvSpPr>
        <p:spPr>
          <a:xfrm>
            <a:off x="495189" y="1577220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Display status change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Directed if delay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graphicFrame>
        <p:nvGraphicFramePr>
          <p:cNvPr id="12" name="Table 9">
            <a:extLst>
              <a:ext uri="{FF2B5EF4-FFF2-40B4-BE49-F238E27FC236}">
                <a16:creationId xmlns:a16="http://schemas.microsoft.com/office/drawing/2014/main" id="{05F344AC-FA72-A123-15CB-620972CA86E7}"/>
              </a:ext>
            </a:extLst>
          </p:cNvPr>
          <p:cNvGraphicFramePr>
            <a:graphicFrameLocks noGrp="1"/>
          </p:cNvGraphicFramePr>
          <p:nvPr/>
        </p:nvGraphicFramePr>
        <p:xfrm>
          <a:off x="2252439" y="1880066"/>
          <a:ext cx="365760" cy="3065811"/>
        </p:xfrm>
        <a:graphic>
          <a:graphicData uri="http://schemas.openxmlformats.org/drawingml/2006/table">
            <a:tbl>
              <a:tblPr firstRow="1" bandRow="1"/>
              <a:tblGrid>
                <a:gridCol w="365760">
                  <a:extLst>
                    <a:ext uri="{9D8B030D-6E8A-4147-A177-3AD203B41FA5}">
                      <a16:colId xmlns:a16="http://schemas.microsoft.com/office/drawing/2014/main" val="836165174"/>
                    </a:ext>
                  </a:extLst>
                </a:gridCol>
              </a:tblGrid>
              <a:tr h="156243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Line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6032174"/>
                  </a:ext>
                </a:extLst>
              </a:tr>
              <a:tr h="36369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848319"/>
                  </a:ext>
                </a:extLst>
              </a:tr>
              <a:tr h="363696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600" b="1" dirty="0">
                          <a:solidFill>
                            <a:schemeClr val="bg1"/>
                          </a:solidFill>
                        </a:rPr>
                        <a:t>FA4</a:t>
                      </a:r>
                      <a:endParaRPr lang="en-US" sz="600" b="1" dirty="0">
                        <a:solidFill>
                          <a:schemeClr val="bg1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033145"/>
                  </a:ext>
                </a:extLst>
              </a:tr>
              <a:tr h="36369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FA5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1762871"/>
                  </a:ext>
                </a:extLst>
              </a:tr>
              <a:tr h="36369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FA6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5941617"/>
                  </a:ext>
                </a:extLst>
              </a:tr>
              <a:tr h="36369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FA7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530105"/>
                  </a:ext>
                </a:extLst>
              </a:tr>
              <a:tr h="36369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FA8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4146888"/>
                  </a:ext>
                </a:extLst>
              </a:tr>
              <a:tr h="36369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FA9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320258"/>
                  </a:ext>
                </a:extLst>
              </a:tr>
              <a:tr h="36369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AC Panel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9728444"/>
                  </a:ext>
                </a:extLst>
              </a:tr>
            </a:tbl>
          </a:graphicData>
        </a:graphic>
      </p:graphicFrame>
      <p:graphicFrame>
        <p:nvGraphicFramePr>
          <p:cNvPr id="14" name="Table 9">
            <a:extLst>
              <a:ext uri="{FF2B5EF4-FFF2-40B4-BE49-F238E27FC236}">
                <a16:creationId xmlns:a16="http://schemas.microsoft.com/office/drawing/2014/main" id="{AAA96200-1D41-CC66-2167-B6E28181D945}"/>
              </a:ext>
            </a:extLst>
          </p:cNvPr>
          <p:cNvGraphicFramePr>
            <a:graphicFrameLocks noGrp="1"/>
          </p:cNvGraphicFramePr>
          <p:nvPr/>
        </p:nvGraphicFramePr>
        <p:xfrm>
          <a:off x="2612280" y="5487521"/>
          <a:ext cx="3839318" cy="3039566"/>
        </p:xfrm>
        <a:graphic>
          <a:graphicData uri="http://schemas.openxmlformats.org/drawingml/2006/table">
            <a:tbl>
              <a:tblPr firstRow="1" bandRow="1"/>
              <a:tblGrid>
                <a:gridCol w="348943">
                  <a:extLst>
                    <a:ext uri="{9D8B030D-6E8A-4147-A177-3AD203B41FA5}">
                      <a16:colId xmlns:a16="http://schemas.microsoft.com/office/drawing/2014/main" val="836165174"/>
                    </a:ext>
                  </a:extLst>
                </a:gridCol>
                <a:gridCol w="909737">
                  <a:extLst>
                    <a:ext uri="{9D8B030D-6E8A-4147-A177-3AD203B41FA5}">
                      <a16:colId xmlns:a16="http://schemas.microsoft.com/office/drawing/2014/main" val="3817693418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3603596578"/>
                    </a:ext>
                  </a:extLst>
                </a:gridCol>
                <a:gridCol w="421640">
                  <a:extLst>
                    <a:ext uri="{9D8B030D-6E8A-4147-A177-3AD203B41FA5}">
                      <a16:colId xmlns:a16="http://schemas.microsoft.com/office/drawing/2014/main" val="2412313956"/>
                    </a:ext>
                  </a:extLst>
                </a:gridCol>
                <a:gridCol w="477520">
                  <a:extLst>
                    <a:ext uri="{9D8B030D-6E8A-4147-A177-3AD203B41FA5}">
                      <a16:colId xmlns:a16="http://schemas.microsoft.com/office/drawing/2014/main" val="3037105544"/>
                    </a:ext>
                  </a:extLst>
                </a:gridCol>
                <a:gridCol w="386078">
                  <a:extLst>
                    <a:ext uri="{9D8B030D-6E8A-4147-A177-3AD203B41FA5}">
                      <a16:colId xmlns:a16="http://schemas.microsoft.com/office/drawing/2014/main" val="4047015432"/>
                    </a:ext>
                  </a:extLst>
                </a:gridCol>
              </a:tblGrid>
              <a:tr h="150739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# 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Parts No.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Model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Lot size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PIC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Status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6032174"/>
                  </a:ext>
                </a:extLst>
              </a:tr>
              <a:tr h="180480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" b="1" dirty="0">
                          <a:solidFill>
                            <a:srgbClr val="FFFF00"/>
                          </a:solidFill>
                        </a:rPr>
                        <a:t>Working</a:t>
                      </a:r>
                    </a:p>
                    <a:p>
                      <a:pPr algn="ctr"/>
                      <a:r>
                        <a:rPr lang="en-US" sz="400" b="1" dirty="0">
                          <a:solidFill>
                            <a:srgbClr val="FFFF00"/>
                          </a:solidFill>
                        </a:rPr>
                        <a:t>ST Over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848319"/>
                  </a:ext>
                </a:extLst>
              </a:tr>
              <a:tr h="180480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2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6173813"/>
                  </a:ext>
                </a:extLst>
              </a:tr>
              <a:tr h="180480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3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033145"/>
                  </a:ext>
                </a:extLst>
              </a:tr>
              <a:tr h="180480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4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2785449"/>
                  </a:ext>
                </a:extLst>
              </a:tr>
              <a:tr h="180480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5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6088021"/>
                  </a:ext>
                </a:extLst>
              </a:tr>
              <a:tr h="180480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6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4676176"/>
                  </a:ext>
                </a:extLst>
              </a:tr>
              <a:tr h="180480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7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5545624"/>
                  </a:ext>
                </a:extLst>
              </a:tr>
              <a:tr h="180480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8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765694"/>
                  </a:ext>
                </a:extLst>
              </a:tr>
              <a:tr h="180480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9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0940681"/>
                  </a:ext>
                </a:extLst>
              </a:tr>
              <a:tr h="180480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10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3891976"/>
                  </a:ext>
                </a:extLst>
              </a:tr>
              <a:tr h="180480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11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8380078"/>
                  </a:ext>
                </a:extLst>
              </a:tr>
              <a:tr h="180480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12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200045"/>
                  </a:ext>
                </a:extLst>
              </a:tr>
              <a:tr h="180480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13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7923136"/>
                  </a:ext>
                </a:extLst>
              </a:tr>
              <a:tr h="180480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14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006388"/>
                  </a:ext>
                </a:extLst>
              </a:tr>
              <a:tr h="180480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15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190415"/>
                  </a:ext>
                </a:extLst>
              </a:tr>
              <a:tr h="173394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16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370001"/>
                  </a:ext>
                </a:extLst>
              </a:tr>
            </a:tbl>
          </a:graphicData>
        </a:graphic>
      </p:graphicFrame>
      <p:graphicFrame>
        <p:nvGraphicFramePr>
          <p:cNvPr id="16" name="Table 9">
            <a:extLst>
              <a:ext uri="{FF2B5EF4-FFF2-40B4-BE49-F238E27FC236}">
                <a16:creationId xmlns:a16="http://schemas.microsoft.com/office/drawing/2014/main" id="{94C34BBA-EC00-A406-1EEC-54C54B395D9F}"/>
              </a:ext>
            </a:extLst>
          </p:cNvPr>
          <p:cNvGraphicFramePr>
            <a:graphicFrameLocks noGrp="1"/>
          </p:cNvGraphicFramePr>
          <p:nvPr/>
        </p:nvGraphicFramePr>
        <p:xfrm>
          <a:off x="2252439" y="5487520"/>
          <a:ext cx="365760" cy="3031334"/>
        </p:xfrm>
        <a:graphic>
          <a:graphicData uri="http://schemas.openxmlformats.org/drawingml/2006/table">
            <a:tbl>
              <a:tblPr firstRow="1" bandRow="1"/>
              <a:tblGrid>
                <a:gridCol w="365760">
                  <a:extLst>
                    <a:ext uri="{9D8B030D-6E8A-4147-A177-3AD203B41FA5}">
                      <a16:colId xmlns:a16="http://schemas.microsoft.com/office/drawing/2014/main" val="836165174"/>
                    </a:ext>
                  </a:extLst>
                </a:gridCol>
              </a:tblGrid>
              <a:tr h="1532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Line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6032174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848319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600" b="1" dirty="0">
                          <a:solidFill>
                            <a:schemeClr val="bg1"/>
                          </a:solidFill>
                        </a:rPr>
                        <a:t>FA4</a:t>
                      </a:r>
                      <a:endParaRPr lang="en-US" sz="600" b="1" dirty="0">
                        <a:solidFill>
                          <a:schemeClr val="bg1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033145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FA5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1762871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FA6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5941617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FA7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530105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FA8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4146888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FA9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320258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AC Panel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9728444"/>
                  </a:ext>
                </a:extLst>
              </a:tr>
            </a:tbl>
          </a:graphicData>
        </a:graphic>
      </p:graphicFrame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B3C887A3-65A2-7155-8FB3-F2936F0D0F61}"/>
              </a:ext>
            </a:extLst>
          </p:cNvPr>
          <p:cNvSpPr/>
          <p:nvPr/>
        </p:nvSpPr>
        <p:spPr>
          <a:xfrm>
            <a:off x="515517" y="5178727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Display status change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Working if delay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66C3D8A1-C487-86E9-26C3-E5586D73B02A}"/>
              </a:ext>
            </a:extLst>
          </p:cNvPr>
          <p:cNvSpPr/>
          <p:nvPr/>
        </p:nvSpPr>
        <p:spPr>
          <a:xfrm>
            <a:off x="437832" y="2117776"/>
            <a:ext cx="1261872" cy="1261872"/>
          </a:xfrm>
          <a:prstGeom prst="ellipse">
            <a:avLst/>
          </a:prstGeom>
          <a:solidFill>
            <a:srgbClr val="FF0000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20DBAEA-E941-91F7-FC45-DD8AAC715C99}"/>
              </a:ext>
            </a:extLst>
          </p:cNvPr>
          <p:cNvSpPr txBox="1"/>
          <p:nvPr/>
        </p:nvSpPr>
        <p:spPr>
          <a:xfrm>
            <a:off x="529195" y="2284060"/>
            <a:ext cx="1079143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8EFDEE"/>
                </a:solidFill>
              </a:rPr>
              <a:t>Start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Line FA9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Parts  </a:t>
            </a:r>
            <a:r>
              <a:rPr kumimoji="1" lang="de-DE" altLang="ja-JP" sz="500" dirty="0">
                <a:solidFill>
                  <a:schemeClr val="bg1"/>
                </a:solidFill>
              </a:rPr>
              <a:t>PH457380-0553</a:t>
            </a:r>
          </a:p>
          <a:p>
            <a:pPr algn="ctr"/>
            <a:r>
              <a:rPr kumimoji="1" lang="ja-JP" altLang="en-US" sz="500" dirty="0">
                <a:solidFill>
                  <a:schemeClr val="bg1"/>
                </a:solidFill>
              </a:rPr>
              <a:t>　</a:t>
            </a:r>
            <a:endParaRPr kumimoji="1" lang="en-US" altLang="ja-JP" sz="1200" dirty="0">
              <a:solidFill>
                <a:srgbClr val="8EFDEE"/>
              </a:solidFill>
            </a:endParaRPr>
          </a:p>
          <a:p>
            <a:pPr algn="ctr"/>
            <a:r>
              <a:rPr kumimoji="1" lang="en-US" altLang="ja-JP" sz="800" dirty="0">
                <a:solidFill>
                  <a:srgbClr val="8EFDEE"/>
                </a:solidFill>
              </a:rPr>
              <a:t>15:57:00 </a:t>
            </a:r>
            <a:r>
              <a:rPr kumimoji="1" lang="en-US" altLang="ja-JP" sz="800" dirty="0">
                <a:solidFill>
                  <a:srgbClr val="FFFFFF"/>
                </a:solidFill>
              </a:rPr>
              <a:t>/</a:t>
            </a:r>
            <a:r>
              <a:rPr kumimoji="1" lang="en-US" altLang="ja-JP" sz="800" dirty="0">
                <a:solidFill>
                  <a:srgbClr val="8EFDEE"/>
                </a:solidFill>
              </a:rPr>
              <a:t> </a:t>
            </a:r>
            <a:r>
              <a:rPr kumimoji="1" lang="en-US" altLang="ja-JP" sz="800" dirty="0">
                <a:solidFill>
                  <a:srgbClr val="FFFF00"/>
                </a:solidFill>
              </a:rPr>
              <a:t>01:00:01</a:t>
            </a:r>
            <a:endParaRPr kumimoji="1" lang="en-US" altLang="ja-JP" sz="1200" dirty="0">
              <a:solidFill>
                <a:srgbClr val="FFFF00"/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Mon Sep 19,22</a:t>
            </a: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2">
                    <a:lumMod val="90000"/>
                  </a:schemeClr>
                </a:solidFill>
              </a:rPr>
              <a:t>Worker001</a:t>
            </a:r>
            <a:endParaRPr kumimoji="1" lang="ja-JP" altLang="en-US" sz="12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9" name="object 6">
            <a:extLst>
              <a:ext uri="{FF2B5EF4-FFF2-40B4-BE49-F238E27FC236}">
                <a16:creationId xmlns:a16="http://schemas.microsoft.com/office/drawing/2014/main" id="{DB5991EC-6D99-A042-29E4-DFBD88317A6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154" y="2186517"/>
            <a:ext cx="95465" cy="95465"/>
          </a:xfrm>
          <a:prstGeom prst="rect">
            <a:avLst/>
          </a:prstGeom>
        </p:spPr>
      </p:pic>
      <p:pic>
        <p:nvPicPr>
          <p:cNvPr id="10" name="object 8">
            <a:extLst>
              <a:ext uri="{FF2B5EF4-FFF2-40B4-BE49-F238E27FC236}">
                <a16:creationId xmlns:a16="http://schemas.microsoft.com/office/drawing/2014/main" id="{B2D22FF2-1BD9-0311-4D66-65E5FA28C36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88170" y="2174393"/>
            <a:ext cx="60002" cy="123870"/>
          </a:xfrm>
          <a:prstGeom prst="rect">
            <a:avLst/>
          </a:prstGeom>
        </p:spPr>
      </p:pic>
      <p:pic>
        <p:nvPicPr>
          <p:cNvPr id="11" name="グラフィックス 10" descr="Wi-Fi">
            <a:extLst>
              <a:ext uri="{FF2B5EF4-FFF2-40B4-BE49-F238E27FC236}">
                <a16:creationId xmlns:a16="http://schemas.microsoft.com/office/drawing/2014/main" id="{94098557-5CBB-132E-4D4B-437549FF97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7327" y="2130666"/>
            <a:ext cx="199549" cy="199549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771206CA-6E36-E41D-281D-3BD680427D2B}"/>
              </a:ext>
            </a:extLst>
          </p:cNvPr>
          <p:cNvSpPr/>
          <p:nvPr/>
        </p:nvSpPr>
        <p:spPr>
          <a:xfrm>
            <a:off x="838154" y="2873232"/>
            <a:ext cx="449053" cy="200150"/>
          </a:xfrm>
          <a:prstGeom prst="rect">
            <a:avLst/>
          </a:prstGeom>
          <a:solidFill>
            <a:srgbClr val="FFFF00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/>
              <a:t>Start</a:t>
            </a:r>
            <a:endParaRPr kumimoji="1" lang="ja-JP" altLang="en-US" sz="700" kern="0" dirty="0"/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F247488F-1158-AED6-FB5E-E69F0F0EA1DB}"/>
              </a:ext>
            </a:extLst>
          </p:cNvPr>
          <p:cNvSpPr/>
          <p:nvPr/>
        </p:nvSpPr>
        <p:spPr>
          <a:xfrm>
            <a:off x="437832" y="5909588"/>
            <a:ext cx="1261872" cy="1261872"/>
          </a:xfrm>
          <a:prstGeom prst="ellipse">
            <a:avLst/>
          </a:prstGeom>
          <a:solidFill>
            <a:srgbClr val="FF0000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2EE1A29-4F7B-74A6-4DB0-EBCB7D8728C6}"/>
              </a:ext>
            </a:extLst>
          </p:cNvPr>
          <p:cNvSpPr txBox="1"/>
          <p:nvPr/>
        </p:nvSpPr>
        <p:spPr>
          <a:xfrm>
            <a:off x="529196" y="6075872"/>
            <a:ext cx="1079143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8EFDEE"/>
                </a:solidFill>
              </a:rPr>
              <a:t>Working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Line FA9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Parts  </a:t>
            </a:r>
            <a:r>
              <a:rPr kumimoji="1" lang="de-DE" altLang="ja-JP" sz="500" dirty="0">
                <a:solidFill>
                  <a:schemeClr val="bg1"/>
                </a:solidFill>
              </a:rPr>
              <a:t>PH457380-0553</a:t>
            </a:r>
          </a:p>
          <a:p>
            <a:pPr algn="ctr"/>
            <a:r>
              <a:rPr kumimoji="1" lang="ja-JP" altLang="en-US" sz="500" dirty="0">
                <a:solidFill>
                  <a:schemeClr val="bg1"/>
                </a:solidFill>
              </a:rPr>
              <a:t>　</a:t>
            </a:r>
            <a:endParaRPr kumimoji="1" lang="en-US" altLang="ja-JP" sz="1200" dirty="0">
              <a:solidFill>
                <a:srgbClr val="8EFDEE"/>
              </a:solidFill>
            </a:endParaRPr>
          </a:p>
          <a:p>
            <a:pPr algn="ctr"/>
            <a:r>
              <a:rPr kumimoji="1" lang="en-US" altLang="ja-JP" sz="800" dirty="0">
                <a:solidFill>
                  <a:srgbClr val="8EFDEE"/>
                </a:solidFill>
              </a:rPr>
              <a:t>14:57:00 </a:t>
            </a:r>
            <a:r>
              <a:rPr kumimoji="1" lang="en-US" altLang="ja-JP" sz="800" dirty="0">
                <a:solidFill>
                  <a:srgbClr val="FFFFFF"/>
                </a:solidFill>
              </a:rPr>
              <a:t>/</a:t>
            </a:r>
            <a:r>
              <a:rPr kumimoji="1" lang="en-US" altLang="ja-JP" sz="800" dirty="0">
                <a:solidFill>
                  <a:srgbClr val="8EFDEE"/>
                </a:solidFill>
              </a:rPr>
              <a:t> </a:t>
            </a:r>
            <a:r>
              <a:rPr kumimoji="1" lang="en-US" altLang="ja-JP" sz="800" dirty="0">
                <a:solidFill>
                  <a:srgbClr val="FFFF00"/>
                </a:solidFill>
              </a:rPr>
              <a:t>00:01:01</a:t>
            </a:r>
            <a:endParaRPr kumimoji="1" lang="en-US" altLang="ja-JP" sz="1200" dirty="0">
              <a:solidFill>
                <a:srgbClr val="FFFF00"/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Mon Sep 19,22</a:t>
            </a: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2">
                    <a:lumMod val="90000"/>
                  </a:schemeClr>
                </a:solidFill>
              </a:rPr>
              <a:t>Worker001</a:t>
            </a:r>
            <a:endParaRPr kumimoji="1" lang="ja-JP" altLang="en-US" sz="12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20" name="object 6">
            <a:extLst>
              <a:ext uri="{FF2B5EF4-FFF2-40B4-BE49-F238E27FC236}">
                <a16:creationId xmlns:a16="http://schemas.microsoft.com/office/drawing/2014/main" id="{2BD3940E-40D8-EFD5-156B-6FB91C6D5E1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154" y="5978329"/>
            <a:ext cx="95465" cy="95465"/>
          </a:xfrm>
          <a:prstGeom prst="rect">
            <a:avLst/>
          </a:prstGeom>
        </p:spPr>
      </p:pic>
      <p:pic>
        <p:nvPicPr>
          <p:cNvPr id="21" name="object 8">
            <a:extLst>
              <a:ext uri="{FF2B5EF4-FFF2-40B4-BE49-F238E27FC236}">
                <a16:creationId xmlns:a16="http://schemas.microsoft.com/office/drawing/2014/main" id="{EFCBA81F-1733-B4CB-645B-AACF0AC512F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88170" y="5966205"/>
            <a:ext cx="60002" cy="123870"/>
          </a:xfrm>
          <a:prstGeom prst="rect">
            <a:avLst/>
          </a:prstGeom>
        </p:spPr>
      </p:pic>
      <p:pic>
        <p:nvPicPr>
          <p:cNvPr id="22" name="グラフィックス 21" descr="Wi-Fi">
            <a:extLst>
              <a:ext uri="{FF2B5EF4-FFF2-40B4-BE49-F238E27FC236}">
                <a16:creationId xmlns:a16="http://schemas.microsoft.com/office/drawing/2014/main" id="{BC78EED7-E919-5B79-6B6D-7B29EE2F3A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7327" y="5922478"/>
            <a:ext cx="199549" cy="199549"/>
          </a:xfrm>
          <a:prstGeom prst="rect">
            <a:avLst/>
          </a:prstGeom>
        </p:spPr>
      </p:pic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361AA9BC-1AF6-4CE2-5F9E-25357267A53F}"/>
              </a:ext>
            </a:extLst>
          </p:cNvPr>
          <p:cNvSpPr/>
          <p:nvPr/>
        </p:nvSpPr>
        <p:spPr>
          <a:xfrm>
            <a:off x="838154" y="6665044"/>
            <a:ext cx="449053" cy="200150"/>
          </a:xfrm>
          <a:prstGeom prst="rect">
            <a:avLst/>
          </a:prstGeom>
          <a:solidFill>
            <a:srgbClr val="FFFF00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/>
              <a:t>Finish</a:t>
            </a:r>
            <a:endParaRPr kumimoji="1" lang="ja-JP" altLang="en-US" sz="700" kern="0" dirty="0"/>
          </a:p>
        </p:txBody>
      </p:sp>
      <p:graphicFrame>
        <p:nvGraphicFramePr>
          <p:cNvPr id="25" name="Table 12">
            <a:extLst>
              <a:ext uri="{FF2B5EF4-FFF2-40B4-BE49-F238E27FC236}">
                <a16:creationId xmlns:a16="http://schemas.microsoft.com/office/drawing/2014/main" id="{A2048683-AA51-8165-1AAB-CBA0B9CE9A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4478693"/>
              </p:ext>
            </p:extLst>
          </p:nvPr>
        </p:nvGraphicFramePr>
        <p:xfrm>
          <a:off x="2252438" y="1483319"/>
          <a:ext cx="4199160" cy="395982"/>
        </p:xfrm>
        <a:graphic>
          <a:graphicData uri="http://schemas.openxmlformats.org/drawingml/2006/table">
            <a:tbl>
              <a:tblPr firstRow="1" bandRow="1"/>
              <a:tblGrid>
                <a:gridCol w="1399720">
                  <a:extLst>
                    <a:ext uri="{9D8B030D-6E8A-4147-A177-3AD203B41FA5}">
                      <a16:colId xmlns:a16="http://schemas.microsoft.com/office/drawing/2014/main" val="2000395454"/>
                    </a:ext>
                  </a:extLst>
                </a:gridCol>
                <a:gridCol w="1399720">
                  <a:extLst>
                    <a:ext uri="{9D8B030D-6E8A-4147-A177-3AD203B41FA5}">
                      <a16:colId xmlns:a16="http://schemas.microsoft.com/office/drawing/2014/main" val="3096396175"/>
                    </a:ext>
                  </a:extLst>
                </a:gridCol>
                <a:gridCol w="1399720">
                  <a:extLst>
                    <a:ext uri="{9D8B030D-6E8A-4147-A177-3AD203B41FA5}">
                      <a16:colId xmlns:a16="http://schemas.microsoft.com/office/drawing/2014/main" val="2491756050"/>
                    </a:ext>
                  </a:extLst>
                </a:gridCol>
              </a:tblGrid>
              <a:tr h="197991"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ja-JP" sz="800" b="1" dirty="0">
                          <a:solidFill>
                            <a:schemeClr val="bg1"/>
                          </a:solidFill>
                        </a:rPr>
                        <a:t>Shopper Work Status Display</a:t>
                      </a:r>
                      <a:endParaRPr lang="en-US" altLang="ja-JP" sz="7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600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600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7045829"/>
                  </a:ext>
                </a:extLst>
              </a:tr>
              <a:tr h="19799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Date</a:t>
                      </a:r>
                      <a:r>
                        <a:rPr lang="en-US" sz="6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:</a:t>
                      </a:r>
                      <a:r>
                        <a:rPr lang="en-US" sz="600" dirty="0">
                          <a:solidFill>
                            <a:srgbClr val="FFFF00"/>
                          </a:solidFill>
                        </a:rPr>
                        <a:t> 10-Apr-2024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altLang="ja-JP" sz="600" dirty="0"/>
                        <a:t>Time</a:t>
                      </a:r>
                      <a:r>
                        <a:rPr lang="en-US" sz="600" dirty="0"/>
                        <a:t> :     </a:t>
                      </a:r>
                      <a:r>
                        <a:rPr lang="en-US" sz="600" dirty="0">
                          <a:solidFill>
                            <a:srgbClr val="FFFF00"/>
                          </a:solidFill>
                        </a:rPr>
                        <a:t>8:00 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altLang="ja-JP" sz="600" dirty="0"/>
                        <a:t>Shift</a:t>
                      </a:r>
                      <a:r>
                        <a:rPr lang="en-US" sz="600" dirty="0"/>
                        <a:t> :   </a:t>
                      </a:r>
                      <a:r>
                        <a:rPr lang="en-US" sz="600" dirty="0">
                          <a:solidFill>
                            <a:srgbClr val="FFFF00"/>
                          </a:solidFill>
                        </a:rPr>
                        <a:t>Day</a:t>
                      </a:r>
                    </a:p>
                  </a:txBody>
                  <a:tcPr marL="63048" marR="63048" marT="31523" marB="31523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6369428"/>
                  </a:ext>
                </a:extLst>
              </a:tr>
            </a:tbl>
          </a:graphicData>
        </a:graphic>
      </p:graphicFrame>
      <p:graphicFrame>
        <p:nvGraphicFramePr>
          <p:cNvPr id="26" name="Table 12">
            <a:extLst>
              <a:ext uri="{FF2B5EF4-FFF2-40B4-BE49-F238E27FC236}">
                <a16:creationId xmlns:a16="http://schemas.microsoft.com/office/drawing/2014/main" id="{692A46E1-1BE7-977C-31DF-993900C80D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7215848"/>
              </p:ext>
            </p:extLst>
          </p:nvPr>
        </p:nvGraphicFramePr>
        <p:xfrm>
          <a:off x="2238151" y="5080200"/>
          <a:ext cx="4199160" cy="395982"/>
        </p:xfrm>
        <a:graphic>
          <a:graphicData uri="http://schemas.openxmlformats.org/drawingml/2006/table">
            <a:tbl>
              <a:tblPr firstRow="1" bandRow="1"/>
              <a:tblGrid>
                <a:gridCol w="1399720">
                  <a:extLst>
                    <a:ext uri="{9D8B030D-6E8A-4147-A177-3AD203B41FA5}">
                      <a16:colId xmlns:a16="http://schemas.microsoft.com/office/drawing/2014/main" val="2000395454"/>
                    </a:ext>
                  </a:extLst>
                </a:gridCol>
                <a:gridCol w="1399720">
                  <a:extLst>
                    <a:ext uri="{9D8B030D-6E8A-4147-A177-3AD203B41FA5}">
                      <a16:colId xmlns:a16="http://schemas.microsoft.com/office/drawing/2014/main" val="3096396175"/>
                    </a:ext>
                  </a:extLst>
                </a:gridCol>
                <a:gridCol w="1399720">
                  <a:extLst>
                    <a:ext uri="{9D8B030D-6E8A-4147-A177-3AD203B41FA5}">
                      <a16:colId xmlns:a16="http://schemas.microsoft.com/office/drawing/2014/main" val="2491756050"/>
                    </a:ext>
                  </a:extLst>
                </a:gridCol>
              </a:tblGrid>
              <a:tr h="197991"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ja-JP" sz="800" b="1" dirty="0">
                          <a:solidFill>
                            <a:schemeClr val="bg1"/>
                          </a:solidFill>
                        </a:rPr>
                        <a:t>Shopper Work Status Display</a:t>
                      </a:r>
                      <a:endParaRPr lang="en-US" altLang="ja-JP" sz="7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600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600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7045829"/>
                  </a:ext>
                </a:extLst>
              </a:tr>
              <a:tr h="19799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Date</a:t>
                      </a:r>
                      <a:r>
                        <a:rPr lang="en-US" sz="6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:</a:t>
                      </a:r>
                      <a:r>
                        <a:rPr lang="en-US" sz="600" dirty="0">
                          <a:solidFill>
                            <a:srgbClr val="FFFF00"/>
                          </a:solidFill>
                        </a:rPr>
                        <a:t> 10-Apr-2024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altLang="ja-JP" sz="600" dirty="0"/>
                        <a:t>Time</a:t>
                      </a:r>
                      <a:r>
                        <a:rPr lang="en-US" sz="600" dirty="0"/>
                        <a:t> :     </a:t>
                      </a:r>
                      <a:r>
                        <a:rPr lang="en-US" sz="600" dirty="0">
                          <a:solidFill>
                            <a:srgbClr val="FFFF00"/>
                          </a:solidFill>
                        </a:rPr>
                        <a:t>8:00 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altLang="ja-JP" sz="600" dirty="0"/>
                        <a:t>Shift</a:t>
                      </a:r>
                      <a:r>
                        <a:rPr lang="en-US" sz="600" dirty="0"/>
                        <a:t> :   </a:t>
                      </a:r>
                      <a:r>
                        <a:rPr lang="en-US" sz="600" dirty="0">
                          <a:solidFill>
                            <a:srgbClr val="FFFF00"/>
                          </a:solidFill>
                        </a:rPr>
                        <a:t>Day</a:t>
                      </a:r>
                    </a:p>
                  </a:txBody>
                  <a:tcPr marL="63048" marR="63048" marT="31523" marB="31523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6369428"/>
                  </a:ext>
                </a:extLst>
              </a:tr>
            </a:tbl>
          </a:graphicData>
        </a:graphic>
      </p:graphicFrame>
      <p:sp>
        <p:nvSpPr>
          <p:cNvPr id="5" name="二等辺三角形 4">
            <a:extLst>
              <a:ext uri="{FF2B5EF4-FFF2-40B4-BE49-F238E27FC236}">
                <a16:creationId xmlns:a16="http://schemas.microsoft.com/office/drawing/2014/main" id="{551524A6-91D2-99B4-8FBC-575B835DD4FC}"/>
              </a:ext>
            </a:extLst>
          </p:cNvPr>
          <p:cNvSpPr/>
          <p:nvPr/>
        </p:nvSpPr>
        <p:spPr>
          <a:xfrm>
            <a:off x="6245305" y="841780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5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46115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CF4EA-A037-D458-4FAB-7A24866DA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C70D754-23D5-3228-C843-B9C1AD4D3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84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366C0BE1-DFA5-7E24-105D-59D0D7FA7C4C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2297F7AB-2504-E9F3-EAE9-DA72097BAF20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26AA014-3237-2F6C-9D55-D2583BA85FA8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5-2. Shopper work instructions for parts phase#2</a:t>
            </a:r>
          </a:p>
          <a:p>
            <a:r>
              <a:rPr kumimoji="1" lang="en-US" altLang="ja-JP" sz="1100" b="1" dirty="0"/>
              <a:t>5-2-2. Shopper work instructions for parts display App</a:t>
            </a:r>
          </a:p>
        </p:txBody>
      </p:sp>
      <p:graphicFrame>
        <p:nvGraphicFramePr>
          <p:cNvPr id="2" name="Table 9">
            <a:extLst>
              <a:ext uri="{FF2B5EF4-FFF2-40B4-BE49-F238E27FC236}">
                <a16:creationId xmlns:a16="http://schemas.microsoft.com/office/drawing/2014/main" id="{CD98F9D7-CBCD-F46F-13A9-773A75C63AC8}"/>
              </a:ext>
            </a:extLst>
          </p:cNvPr>
          <p:cNvGraphicFramePr>
            <a:graphicFrameLocks noGrp="1"/>
          </p:cNvGraphicFramePr>
          <p:nvPr/>
        </p:nvGraphicFramePr>
        <p:xfrm>
          <a:off x="2612280" y="1880067"/>
          <a:ext cx="3839318" cy="3030086"/>
        </p:xfrm>
        <a:graphic>
          <a:graphicData uri="http://schemas.openxmlformats.org/drawingml/2006/table">
            <a:tbl>
              <a:tblPr firstRow="1" bandRow="1"/>
              <a:tblGrid>
                <a:gridCol w="348943">
                  <a:extLst>
                    <a:ext uri="{9D8B030D-6E8A-4147-A177-3AD203B41FA5}">
                      <a16:colId xmlns:a16="http://schemas.microsoft.com/office/drawing/2014/main" val="836165174"/>
                    </a:ext>
                  </a:extLst>
                </a:gridCol>
                <a:gridCol w="909737">
                  <a:extLst>
                    <a:ext uri="{9D8B030D-6E8A-4147-A177-3AD203B41FA5}">
                      <a16:colId xmlns:a16="http://schemas.microsoft.com/office/drawing/2014/main" val="3817693418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3603596578"/>
                    </a:ext>
                  </a:extLst>
                </a:gridCol>
                <a:gridCol w="421640">
                  <a:extLst>
                    <a:ext uri="{9D8B030D-6E8A-4147-A177-3AD203B41FA5}">
                      <a16:colId xmlns:a16="http://schemas.microsoft.com/office/drawing/2014/main" val="2412313956"/>
                    </a:ext>
                  </a:extLst>
                </a:gridCol>
                <a:gridCol w="477520">
                  <a:extLst>
                    <a:ext uri="{9D8B030D-6E8A-4147-A177-3AD203B41FA5}">
                      <a16:colId xmlns:a16="http://schemas.microsoft.com/office/drawing/2014/main" val="3037105544"/>
                    </a:ext>
                  </a:extLst>
                </a:gridCol>
                <a:gridCol w="386078">
                  <a:extLst>
                    <a:ext uri="{9D8B030D-6E8A-4147-A177-3AD203B41FA5}">
                      <a16:colId xmlns:a16="http://schemas.microsoft.com/office/drawing/2014/main" val="4047015432"/>
                    </a:ext>
                  </a:extLst>
                </a:gridCol>
              </a:tblGrid>
              <a:tr h="128752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# 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Parts No.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Model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Lot size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PIC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Status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6032174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" b="1" dirty="0">
                          <a:solidFill>
                            <a:srgbClr val="FFFF00"/>
                          </a:solidFill>
                        </a:rPr>
                        <a:t>Kitting</a:t>
                      </a:r>
                    </a:p>
                    <a:p>
                      <a:pPr algn="ctr"/>
                      <a:r>
                        <a:rPr lang="en-US" sz="300" b="1" dirty="0">
                          <a:solidFill>
                            <a:srgbClr val="FFFF00"/>
                          </a:solidFill>
                        </a:rPr>
                        <a:t>Completed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DB1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848319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U705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2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6173813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3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033145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4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2785449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5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6088021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6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4676176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7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5545624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8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765694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9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0940681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10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3891976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11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8380078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12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200045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13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7923136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14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006388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15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190415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16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370001"/>
                  </a:ext>
                </a:extLst>
              </a:tr>
            </a:tbl>
          </a:graphicData>
        </a:graphic>
      </p:graphicFrame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3F1DE3D-BDF3-9BA4-3AE9-0700B3B078A3}"/>
              </a:ext>
            </a:extLst>
          </p:cNvPr>
          <p:cNvSpPr/>
          <p:nvPr/>
        </p:nvSpPr>
        <p:spPr>
          <a:xfrm>
            <a:off x="495189" y="1577220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Display status change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Kitting Completed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graphicFrame>
        <p:nvGraphicFramePr>
          <p:cNvPr id="12" name="Table 9">
            <a:extLst>
              <a:ext uri="{FF2B5EF4-FFF2-40B4-BE49-F238E27FC236}">
                <a16:creationId xmlns:a16="http://schemas.microsoft.com/office/drawing/2014/main" id="{81662ADA-8014-CE1C-94F4-C443A909B611}"/>
              </a:ext>
            </a:extLst>
          </p:cNvPr>
          <p:cNvGraphicFramePr>
            <a:graphicFrameLocks noGrp="1"/>
          </p:cNvGraphicFramePr>
          <p:nvPr/>
        </p:nvGraphicFramePr>
        <p:xfrm>
          <a:off x="2252439" y="1880066"/>
          <a:ext cx="365760" cy="3031334"/>
        </p:xfrm>
        <a:graphic>
          <a:graphicData uri="http://schemas.openxmlformats.org/drawingml/2006/table">
            <a:tbl>
              <a:tblPr firstRow="1" bandRow="1"/>
              <a:tblGrid>
                <a:gridCol w="365760">
                  <a:extLst>
                    <a:ext uri="{9D8B030D-6E8A-4147-A177-3AD203B41FA5}">
                      <a16:colId xmlns:a16="http://schemas.microsoft.com/office/drawing/2014/main" val="836165174"/>
                    </a:ext>
                  </a:extLst>
                </a:gridCol>
              </a:tblGrid>
              <a:tr h="1532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Line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6032174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848319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600" b="1" dirty="0">
                          <a:solidFill>
                            <a:schemeClr val="bg1"/>
                          </a:solidFill>
                        </a:rPr>
                        <a:t>FA4</a:t>
                      </a:r>
                      <a:endParaRPr lang="en-US" sz="600" b="1" dirty="0">
                        <a:solidFill>
                          <a:schemeClr val="bg1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033145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FA5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1762871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FA6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5941617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FA7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530105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FA8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4146888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FA9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320258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AC Panel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9728444"/>
                  </a:ext>
                </a:extLst>
              </a:tr>
            </a:tbl>
          </a:graphicData>
        </a:graphic>
      </p:graphicFrame>
      <p:graphicFrame>
        <p:nvGraphicFramePr>
          <p:cNvPr id="14" name="Table 9">
            <a:extLst>
              <a:ext uri="{FF2B5EF4-FFF2-40B4-BE49-F238E27FC236}">
                <a16:creationId xmlns:a16="http://schemas.microsoft.com/office/drawing/2014/main" id="{D2346652-0B94-3485-F840-922797C1F881}"/>
              </a:ext>
            </a:extLst>
          </p:cNvPr>
          <p:cNvGraphicFramePr>
            <a:graphicFrameLocks noGrp="1"/>
          </p:cNvGraphicFramePr>
          <p:nvPr/>
        </p:nvGraphicFramePr>
        <p:xfrm>
          <a:off x="2612280" y="5487521"/>
          <a:ext cx="3839318" cy="3030086"/>
        </p:xfrm>
        <a:graphic>
          <a:graphicData uri="http://schemas.openxmlformats.org/drawingml/2006/table">
            <a:tbl>
              <a:tblPr firstRow="1" bandRow="1"/>
              <a:tblGrid>
                <a:gridCol w="348943">
                  <a:extLst>
                    <a:ext uri="{9D8B030D-6E8A-4147-A177-3AD203B41FA5}">
                      <a16:colId xmlns:a16="http://schemas.microsoft.com/office/drawing/2014/main" val="836165174"/>
                    </a:ext>
                  </a:extLst>
                </a:gridCol>
                <a:gridCol w="909737">
                  <a:extLst>
                    <a:ext uri="{9D8B030D-6E8A-4147-A177-3AD203B41FA5}">
                      <a16:colId xmlns:a16="http://schemas.microsoft.com/office/drawing/2014/main" val="3817693418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3603596578"/>
                    </a:ext>
                  </a:extLst>
                </a:gridCol>
                <a:gridCol w="421640">
                  <a:extLst>
                    <a:ext uri="{9D8B030D-6E8A-4147-A177-3AD203B41FA5}">
                      <a16:colId xmlns:a16="http://schemas.microsoft.com/office/drawing/2014/main" val="2412313956"/>
                    </a:ext>
                  </a:extLst>
                </a:gridCol>
                <a:gridCol w="477520">
                  <a:extLst>
                    <a:ext uri="{9D8B030D-6E8A-4147-A177-3AD203B41FA5}">
                      <a16:colId xmlns:a16="http://schemas.microsoft.com/office/drawing/2014/main" val="3037105544"/>
                    </a:ext>
                  </a:extLst>
                </a:gridCol>
                <a:gridCol w="386078">
                  <a:extLst>
                    <a:ext uri="{9D8B030D-6E8A-4147-A177-3AD203B41FA5}">
                      <a16:colId xmlns:a16="http://schemas.microsoft.com/office/drawing/2014/main" val="4047015432"/>
                    </a:ext>
                  </a:extLst>
                </a:gridCol>
              </a:tblGrid>
              <a:tr h="128752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# 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Parts No.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Model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Lot size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PIC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Status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6032174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U705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2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848319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PH457350-58307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U706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6173813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3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500" b="1" dirty="0">
                          <a:solidFill>
                            <a:srgbClr val="FFFF00"/>
                          </a:solidFill>
                        </a:rPr>
                        <a:t>Directed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033145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4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2785449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5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6088021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6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4676176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7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5545624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8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765694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9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0940681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10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3891976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  <a:endParaRPr kumimoji="1" lang="en-US" altLang="ja-JP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Arial"/>
                        <a:ea typeface="メイリオ"/>
                        <a:cs typeface="+mn-cs"/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11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8380078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12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200045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13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7923136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14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006388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Now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15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190415"/>
                  </a:ext>
                </a:extLst>
              </a:tr>
              <a:tr h="179725"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chemeClr val="bg1"/>
                          </a:solidFill>
                        </a:rPr>
                        <a:t>Next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PH457350-58306F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U704 S2.8 INSTRUMENT CLUSTER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72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Arial"/>
                          <a:ea typeface="メイリオ"/>
                          <a:cs typeface="+mn-cs"/>
                        </a:rPr>
                        <a:t>Worker 16</a:t>
                      </a:r>
                      <a:endParaRPr lang="en-US" sz="5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00" b="1" dirty="0">
                          <a:solidFill>
                            <a:srgbClr val="FFFF00"/>
                          </a:solidFill>
                        </a:rPr>
                        <a:t>-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370001"/>
                  </a:ext>
                </a:extLst>
              </a:tr>
            </a:tbl>
          </a:graphicData>
        </a:graphic>
      </p:graphicFrame>
      <p:graphicFrame>
        <p:nvGraphicFramePr>
          <p:cNvPr id="16" name="Table 9">
            <a:extLst>
              <a:ext uri="{FF2B5EF4-FFF2-40B4-BE49-F238E27FC236}">
                <a16:creationId xmlns:a16="http://schemas.microsoft.com/office/drawing/2014/main" id="{750C6B19-84CB-352F-E49D-DF55D2C252F0}"/>
              </a:ext>
            </a:extLst>
          </p:cNvPr>
          <p:cNvGraphicFramePr>
            <a:graphicFrameLocks noGrp="1"/>
          </p:cNvGraphicFramePr>
          <p:nvPr/>
        </p:nvGraphicFramePr>
        <p:xfrm>
          <a:off x="2252439" y="5487520"/>
          <a:ext cx="365760" cy="3031334"/>
        </p:xfrm>
        <a:graphic>
          <a:graphicData uri="http://schemas.openxmlformats.org/drawingml/2006/table">
            <a:tbl>
              <a:tblPr firstRow="1" bandRow="1"/>
              <a:tblGrid>
                <a:gridCol w="365760">
                  <a:extLst>
                    <a:ext uri="{9D8B030D-6E8A-4147-A177-3AD203B41FA5}">
                      <a16:colId xmlns:a16="http://schemas.microsoft.com/office/drawing/2014/main" val="836165174"/>
                    </a:ext>
                  </a:extLst>
                </a:gridCol>
              </a:tblGrid>
              <a:tr h="1532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Line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6032174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FA2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848319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600" b="1" dirty="0">
                          <a:solidFill>
                            <a:schemeClr val="bg1"/>
                          </a:solidFill>
                        </a:rPr>
                        <a:t>FA4</a:t>
                      </a:r>
                      <a:endParaRPr lang="en-US" sz="600" b="1" dirty="0">
                        <a:solidFill>
                          <a:schemeClr val="bg1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033145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FA5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1762871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FA6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5941617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FA7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530105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FA8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4146888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FA9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320258"/>
                  </a:ext>
                </a:extLst>
              </a:tr>
              <a:tr h="359606">
                <a:tc>
                  <a:txBody>
                    <a:bodyPr/>
                    <a:lstStyle/>
                    <a:p>
                      <a:pPr algn="ctr"/>
                      <a:r>
                        <a:rPr lang="en-US" sz="600" b="1" dirty="0">
                          <a:solidFill>
                            <a:schemeClr val="bg1"/>
                          </a:solidFill>
                        </a:rPr>
                        <a:t>AC Panel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9728444"/>
                  </a:ext>
                </a:extLst>
              </a:tr>
            </a:tbl>
          </a:graphicData>
        </a:graphic>
      </p:graphicFrame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6DF00E9E-5257-DA0D-D37D-71F8DFE0CA04}"/>
              </a:ext>
            </a:extLst>
          </p:cNvPr>
          <p:cNvSpPr/>
          <p:nvPr/>
        </p:nvSpPr>
        <p:spPr>
          <a:xfrm>
            <a:off x="515517" y="5178727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Display status change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Work</a:t>
            </a:r>
            <a:r>
              <a:rPr kumimoji="1" lang="ja-JP" altLang="en-US" sz="800" dirty="0">
                <a:solidFill>
                  <a:schemeClr val="tx1"/>
                </a:solidFill>
              </a:rPr>
              <a:t> </a:t>
            </a:r>
            <a:r>
              <a:rPr kumimoji="1" lang="en-US" altLang="ja-JP" sz="800" dirty="0">
                <a:solidFill>
                  <a:schemeClr val="tx1"/>
                </a:solidFill>
              </a:rPr>
              <a:t>Completed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65C1068F-9DB9-4162-9516-18DE3BF58DDB}"/>
              </a:ext>
            </a:extLst>
          </p:cNvPr>
          <p:cNvSpPr/>
          <p:nvPr/>
        </p:nvSpPr>
        <p:spPr>
          <a:xfrm>
            <a:off x="492022" y="2091760"/>
            <a:ext cx="1261872" cy="1261872"/>
          </a:xfrm>
          <a:prstGeom prst="ellipse">
            <a:avLst/>
          </a:prstGeom>
          <a:solidFill>
            <a:schemeClr val="tx1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FE977EBC-C583-986D-8452-692E4DEB0241}"/>
              </a:ext>
            </a:extLst>
          </p:cNvPr>
          <p:cNvSpPr txBox="1"/>
          <p:nvPr/>
        </p:nvSpPr>
        <p:spPr>
          <a:xfrm>
            <a:off x="583386" y="2258044"/>
            <a:ext cx="1079143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8EFDEE"/>
                </a:solidFill>
              </a:rPr>
              <a:t>Working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Line FA9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Parts  </a:t>
            </a:r>
            <a:r>
              <a:rPr kumimoji="1" lang="de-DE" altLang="ja-JP" sz="500" dirty="0">
                <a:solidFill>
                  <a:schemeClr val="bg1"/>
                </a:solidFill>
              </a:rPr>
              <a:t>PH457380-0553</a:t>
            </a:r>
          </a:p>
          <a:p>
            <a:pPr algn="ctr"/>
            <a:r>
              <a:rPr kumimoji="1" lang="ja-JP" altLang="en-US" sz="500" dirty="0">
                <a:solidFill>
                  <a:schemeClr val="bg1"/>
                </a:solidFill>
              </a:rPr>
              <a:t>　</a:t>
            </a:r>
            <a:endParaRPr kumimoji="1" lang="en-US" altLang="ja-JP" sz="1200" dirty="0">
              <a:solidFill>
                <a:srgbClr val="8EFDEE"/>
              </a:solidFill>
            </a:endParaRPr>
          </a:p>
          <a:p>
            <a:pPr algn="ctr"/>
            <a:r>
              <a:rPr kumimoji="1" lang="en-US" altLang="ja-JP" sz="800" dirty="0">
                <a:solidFill>
                  <a:srgbClr val="8EFDEE"/>
                </a:solidFill>
              </a:rPr>
              <a:t>14:57:00 </a:t>
            </a:r>
            <a:r>
              <a:rPr kumimoji="1" lang="en-US" altLang="ja-JP" sz="800" dirty="0">
                <a:solidFill>
                  <a:srgbClr val="FFFFFF"/>
                </a:solidFill>
              </a:rPr>
              <a:t>/</a:t>
            </a:r>
            <a:r>
              <a:rPr kumimoji="1" lang="en-US" altLang="ja-JP" sz="800" dirty="0">
                <a:solidFill>
                  <a:srgbClr val="8EFDEE"/>
                </a:solidFill>
              </a:rPr>
              <a:t> </a:t>
            </a:r>
            <a:r>
              <a:rPr kumimoji="1" lang="en-US" altLang="ja-JP" sz="800" dirty="0">
                <a:solidFill>
                  <a:srgbClr val="FF0000"/>
                </a:solidFill>
              </a:rPr>
              <a:t>00:01:01</a:t>
            </a:r>
            <a:endParaRPr kumimoji="1" lang="en-US" altLang="ja-JP" sz="1200" dirty="0">
              <a:solidFill>
                <a:srgbClr val="FF0000"/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Mon Sep 19,22</a:t>
            </a: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2">
                    <a:lumMod val="90000"/>
                  </a:schemeClr>
                </a:solidFill>
              </a:rPr>
              <a:t>Worker001</a:t>
            </a:r>
            <a:endParaRPr kumimoji="1" lang="ja-JP" altLang="en-US" sz="12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29" name="object 6">
            <a:extLst>
              <a:ext uri="{FF2B5EF4-FFF2-40B4-BE49-F238E27FC236}">
                <a16:creationId xmlns:a16="http://schemas.microsoft.com/office/drawing/2014/main" id="{ED30CCDA-5CBB-160A-B88C-981CE73B151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2344" y="2160501"/>
            <a:ext cx="95465" cy="95465"/>
          </a:xfrm>
          <a:prstGeom prst="rect">
            <a:avLst/>
          </a:prstGeom>
        </p:spPr>
      </p:pic>
      <p:pic>
        <p:nvPicPr>
          <p:cNvPr id="30" name="object 8">
            <a:extLst>
              <a:ext uri="{FF2B5EF4-FFF2-40B4-BE49-F238E27FC236}">
                <a16:creationId xmlns:a16="http://schemas.microsoft.com/office/drawing/2014/main" id="{312D6B49-843C-71C8-EF9D-8F23EF9B41A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42360" y="2148377"/>
            <a:ext cx="60002" cy="123870"/>
          </a:xfrm>
          <a:prstGeom prst="rect">
            <a:avLst/>
          </a:prstGeom>
        </p:spPr>
      </p:pic>
      <p:pic>
        <p:nvPicPr>
          <p:cNvPr id="31" name="グラフィックス 30" descr="Wi-Fi">
            <a:extLst>
              <a:ext uri="{FF2B5EF4-FFF2-40B4-BE49-F238E27FC236}">
                <a16:creationId xmlns:a16="http://schemas.microsoft.com/office/drawing/2014/main" id="{8438F531-ABED-8512-0730-B63BF4144F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1517" y="2104650"/>
            <a:ext cx="199549" cy="199549"/>
          </a:xfrm>
          <a:prstGeom prst="rect">
            <a:avLst/>
          </a:prstGeom>
        </p:spPr>
      </p:pic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3D6B01CB-E76C-47AD-67E5-5B05226AB7B2}"/>
              </a:ext>
            </a:extLst>
          </p:cNvPr>
          <p:cNvSpPr/>
          <p:nvPr/>
        </p:nvSpPr>
        <p:spPr>
          <a:xfrm>
            <a:off x="892344" y="2847216"/>
            <a:ext cx="449053" cy="200150"/>
          </a:xfrm>
          <a:prstGeom prst="rect">
            <a:avLst/>
          </a:prstGeom>
          <a:solidFill>
            <a:srgbClr val="FF0000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schemeClr val="bg1"/>
                </a:solidFill>
              </a:rPr>
              <a:t>Finish</a:t>
            </a:r>
            <a:endParaRPr kumimoji="1" lang="ja-JP" altLang="en-US" sz="700" kern="0" dirty="0">
              <a:solidFill>
                <a:schemeClr val="bg1"/>
              </a:solidFill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6140C080-7A24-3388-649D-61F010F61016}"/>
              </a:ext>
            </a:extLst>
          </p:cNvPr>
          <p:cNvSpPr/>
          <p:nvPr/>
        </p:nvSpPr>
        <p:spPr>
          <a:xfrm>
            <a:off x="1264649" y="3419235"/>
            <a:ext cx="957580" cy="173977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Press “Finish”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58F28BDA-9963-D9D1-9C1A-1BD6C8C095D0}"/>
              </a:ext>
            </a:extLst>
          </p:cNvPr>
          <p:cNvSpPr/>
          <p:nvPr/>
        </p:nvSpPr>
        <p:spPr>
          <a:xfrm>
            <a:off x="488972" y="3648046"/>
            <a:ext cx="1261872" cy="1261872"/>
          </a:xfrm>
          <a:prstGeom prst="ellipse">
            <a:avLst/>
          </a:prstGeom>
          <a:solidFill>
            <a:schemeClr val="tx1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C1CC2A3-6EC8-AE4C-5F66-23EB1F729D82}"/>
              </a:ext>
            </a:extLst>
          </p:cNvPr>
          <p:cNvSpPr txBox="1"/>
          <p:nvPr/>
        </p:nvSpPr>
        <p:spPr>
          <a:xfrm>
            <a:off x="580336" y="3814330"/>
            <a:ext cx="1079143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8EFDEE"/>
                </a:solidFill>
              </a:rPr>
              <a:t>Finished?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Line FA9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Parts  </a:t>
            </a:r>
            <a:r>
              <a:rPr kumimoji="1" lang="de-DE" altLang="ja-JP" sz="500" dirty="0">
                <a:solidFill>
                  <a:schemeClr val="bg1"/>
                </a:solidFill>
              </a:rPr>
              <a:t>PH457380-0553</a:t>
            </a:r>
          </a:p>
          <a:p>
            <a:pPr algn="ctr"/>
            <a:r>
              <a:rPr kumimoji="1" lang="ja-JP" altLang="en-US" sz="500" dirty="0">
                <a:solidFill>
                  <a:schemeClr val="bg1"/>
                </a:solidFill>
              </a:rPr>
              <a:t>　</a:t>
            </a:r>
            <a:endParaRPr kumimoji="1" lang="en-US" altLang="ja-JP" sz="1200" dirty="0">
              <a:solidFill>
                <a:srgbClr val="8EFDEE"/>
              </a:solidFill>
            </a:endParaRPr>
          </a:p>
          <a:p>
            <a:pPr algn="ctr"/>
            <a:r>
              <a:rPr kumimoji="1" lang="en-US" altLang="ja-JP" sz="800" dirty="0">
                <a:solidFill>
                  <a:srgbClr val="8EFDEE"/>
                </a:solidFill>
              </a:rPr>
              <a:t>14:57:00 </a:t>
            </a:r>
            <a:r>
              <a:rPr kumimoji="1" lang="en-US" altLang="ja-JP" sz="800" dirty="0">
                <a:solidFill>
                  <a:srgbClr val="FFFFFF"/>
                </a:solidFill>
              </a:rPr>
              <a:t>/</a:t>
            </a:r>
            <a:r>
              <a:rPr kumimoji="1" lang="en-US" altLang="ja-JP" sz="800" dirty="0">
                <a:solidFill>
                  <a:srgbClr val="8EFDEE"/>
                </a:solidFill>
              </a:rPr>
              <a:t> </a:t>
            </a:r>
            <a:r>
              <a:rPr kumimoji="1" lang="en-US" altLang="ja-JP" sz="800" dirty="0">
                <a:solidFill>
                  <a:srgbClr val="FF0000"/>
                </a:solidFill>
              </a:rPr>
              <a:t>00:01:01</a:t>
            </a:r>
            <a:endParaRPr kumimoji="1" lang="en-US" altLang="ja-JP" sz="1200" dirty="0">
              <a:solidFill>
                <a:srgbClr val="FF0000"/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Mon Sep 19,22</a:t>
            </a: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2">
                    <a:lumMod val="90000"/>
                  </a:schemeClr>
                </a:solidFill>
              </a:rPr>
              <a:t>Worker001</a:t>
            </a:r>
            <a:endParaRPr kumimoji="1" lang="ja-JP" altLang="en-US" sz="12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9" name="object 6">
            <a:extLst>
              <a:ext uri="{FF2B5EF4-FFF2-40B4-BE49-F238E27FC236}">
                <a16:creationId xmlns:a16="http://schemas.microsoft.com/office/drawing/2014/main" id="{182ABE87-4300-EE60-8462-2168CC707EB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9294" y="3716787"/>
            <a:ext cx="95465" cy="95465"/>
          </a:xfrm>
          <a:prstGeom prst="rect">
            <a:avLst/>
          </a:prstGeom>
        </p:spPr>
      </p:pic>
      <p:pic>
        <p:nvPicPr>
          <p:cNvPr id="10" name="object 8">
            <a:extLst>
              <a:ext uri="{FF2B5EF4-FFF2-40B4-BE49-F238E27FC236}">
                <a16:creationId xmlns:a16="http://schemas.microsoft.com/office/drawing/2014/main" id="{CA90EEE9-6EB3-2C42-7FC8-1E25CF9C3934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39310" y="3704663"/>
            <a:ext cx="60002" cy="123870"/>
          </a:xfrm>
          <a:prstGeom prst="rect">
            <a:avLst/>
          </a:prstGeom>
        </p:spPr>
      </p:pic>
      <p:pic>
        <p:nvPicPr>
          <p:cNvPr id="11" name="グラフィックス 10" descr="Wi-Fi">
            <a:extLst>
              <a:ext uri="{FF2B5EF4-FFF2-40B4-BE49-F238E27FC236}">
                <a16:creationId xmlns:a16="http://schemas.microsoft.com/office/drawing/2014/main" id="{8587100F-635E-7C3D-C868-B10D4B03D9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8467" y="3660936"/>
            <a:ext cx="199549" cy="199549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3F9E7762-AE73-14EB-4184-82D90CFCF622}"/>
              </a:ext>
            </a:extLst>
          </p:cNvPr>
          <p:cNvSpPr/>
          <p:nvPr/>
        </p:nvSpPr>
        <p:spPr>
          <a:xfrm>
            <a:off x="670930" y="4391540"/>
            <a:ext cx="449053" cy="200150"/>
          </a:xfrm>
          <a:prstGeom prst="rect">
            <a:avLst/>
          </a:prstGeom>
          <a:solidFill>
            <a:srgbClr val="00B050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schemeClr val="bg1"/>
                </a:solidFill>
              </a:rPr>
              <a:t>YES</a:t>
            </a:r>
            <a:endParaRPr kumimoji="1" lang="ja-JP" altLang="en-US" sz="700" kern="0" dirty="0">
              <a:solidFill>
                <a:schemeClr val="bg1"/>
              </a:solidFill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87CE7C9E-D93D-45E7-CF76-DCAB1889F800}"/>
              </a:ext>
            </a:extLst>
          </p:cNvPr>
          <p:cNvSpPr/>
          <p:nvPr/>
        </p:nvSpPr>
        <p:spPr>
          <a:xfrm>
            <a:off x="1138957" y="4391540"/>
            <a:ext cx="449053" cy="200150"/>
          </a:xfrm>
          <a:prstGeom prst="rect">
            <a:avLst/>
          </a:prstGeom>
          <a:solidFill>
            <a:srgbClr val="FF0000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schemeClr val="bg1"/>
                </a:solidFill>
              </a:rPr>
              <a:t>NO</a:t>
            </a:r>
            <a:endParaRPr kumimoji="1" lang="ja-JP" altLang="en-US" sz="700" kern="0" dirty="0">
              <a:solidFill>
                <a:schemeClr val="bg1"/>
              </a:solidFill>
            </a:endParaRPr>
          </a:p>
        </p:txBody>
      </p:sp>
      <p:sp>
        <p:nvSpPr>
          <p:cNvPr id="26" name="二等辺三角形 25">
            <a:extLst>
              <a:ext uri="{FF2B5EF4-FFF2-40B4-BE49-F238E27FC236}">
                <a16:creationId xmlns:a16="http://schemas.microsoft.com/office/drawing/2014/main" id="{C39D4B5F-9D3A-4721-5C16-02224169A74D}"/>
              </a:ext>
            </a:extLst>
          </p:cNvPr>
          <p:cNvSpPr/>
          <p:nvPr/>
        </p:nvSpPr>
        <p:spPr>
          <a:xfrm flipV="1">
            <a:off x="918964" y="3430791"/>
            <a:ext cx="410455" cy="156973"/>
          </a:xfrm>
          <a:prstGeom prst="triangle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38F77222-DF79-C224-1DEC-0959B574D47B}"/>
              </a:ext>
            </a:extLst>
          </p:cNvPr>
          <p:cNvSpPr/>
          <p:nvPr/>
        </p:nvSpPr>
        <p:spPr>
          <a:xfrm>
            <a:off x="1151725" y="4900075"/>
            <a:ext cx="957580" cy="173977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Press “YES”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AF1EF48F-AAC7-9AC6-7F8D-865425FE394D}"/>
              </a:ext>
            </a:extLst>
          </p:cNvPr>
          <p:cNvSpPr/>
          <p:nvPr/>
        </p:nvSpPr>
        <p:spPr>
          <a:xfrm>
            <a:off x="515516" y="5740971"/>
            <a:ext cx="1544931" cy="120237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en-US" altLang="ja-JP" sz="800" dirty="0">
                <a:solidFill>
                  <a:schemeClr val="tx1"/>
                </a:solidFill>
              </a:rPr>
              <a:t>If the screen exits from “Kitting Completed”, delete the schedule. Give work instructions regarding other work.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graphicFrame>
        <p:nvGraphicFramePr>
          <p:cNvPr id="37" name="Table 12">
            <a:extLst>
              <a:ext uri="{FF2B5EF4-FFF2-40B4-BE49-F238E27FC236}">
                <a16:creationId xmlns:a16="http://schemas.microsoft.com/office/drawing/2014/main" id="{A14A59DB-BDEB-F03B-BDFE-AD59508D8C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6991006"/>
              </p:ext>
            </p:extLst>
          </p:nvPr>
        </p:nvGraphicFramePr>
        <p:xfrm>
          <a:off x="2252438" y="1483319"/>
          <a:ext cx="4199160" cy="395982"/>
        </p:xfrm>
        <a:graphic>
          <a:graphicData uri="http://schemas.openxmlformats.org/drawingml/2006/table">
            <a:tbl>
              <a:tblPr firstRow="1" bandRow="1"/>
              <a:tblGrid>
                <a:gridCol w="1399720">
                  <a:extLst>
                    <a:ext uri="{9D8B030D-6E8A-4147-A177-3AD203B41FA5}">
                      <a16:colId xmlns:a16="http://schemas.microsoft.com/office/drawing/2014/main" val="2000395454"/>
                    </a:ext>
                  </a:extLst>
                </a:gridCol>
                <a:gridCol w="1399720">
                  <a:extLst>
                    <a:ext uri="{9D8B030D-6E8A-4147-A177-3AD203B41FA5}">
                      <a16:colId xmlns:a16="http://schemas.microsoft.com/office/drawing/2014/main" val="3096396175"/>
                    </a:ext>
                  </a:extLst>
                </a:gridCol>
                <a:gridCol w="1399720">
                  <a:extLst>
                    <a:ext uri="{9D8B030D-6E8A-4147-A177-3AD203B41FA5}">
                      <a16:colId xmlns:a16="http://schemas.microsoft.com/office/drawing/2014/main" val="2491756050"/>
                    </a:ext>
                  </a:extLst>
                </a:gridCol>
              </a:tblGrid>
              <a:tr h="197991"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ja-JP" sz="800" b="1" dirty="0">
                          <a:solidFill>
                            <a:schemeClr val="bg1"/>
                          </a:solidFill>
                        </a:rPr>
                        <a:t>Shopper Work Status Display</a:t>
                      </a:r>
                      <a:endParaRPr lang="en-US" altLang="ja-JP" sz="7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600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600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7045829"/>
                  </a:ext>
                </a:extLst>
              </a:tr>
              <a:tr h="19799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Date</a:t>
                      </a:r>
                      <a:r>
                        <a:rPr lang="en-US" sz="6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:</a:t>
                      </a:r>
                      <a:r>
                        <a:rPr lang="en-US" sz="600" dirty="0">
                          <a:solidFill>
                            <a:srgbClr val="FFFF00"/>
                          </a:solidFill>
                        </a:rPr>
                        <a:t> 10-Apr-2024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altLang="ja-JP" sz="600" dirty="0"/>
                        <a:t>Time</a:t>
                      </a:r>
                      <a:r>
                        <a:rPr lang="en-US" sz="600" dirty="0"/>
                        <a:t> :     </a:t>
                      </a:r>
                      <a:r>
                        <a:rPr lang="en-US" sz="600" dirty="0">
                          <a:solidFill>
                            <a:srgbClr val="FFFF00"/>
                          </a:solidFill>
                        </a:rPr>
                        <a:t>8:00 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altLang="ja-JP" sz="600" dirty="0"/>
                        <a:t>Shift</a:t>
                      </a:r>
                      <a:r>
                        <a:rPr lang="en-US" sz="600" dirty="0"/>
                        <a:t> :   </a:t>
                      </a:r>
                      <a:r>
                        <a:rPr lang="en-US" sz="600" dirty="0">
                          <a:solidFill>
                            <a:srgbClr val="FFFF00"/>
                          </a:solidFill>
                        </a:rPr>
                        <a:t>Day</a:t>
                      </a:r>
                    </a:p>
                  </a:txBody>
                  <a:tcPr marL="63048" marR="63048" marT="31523" marB="31523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6369428"/>
                  </a:ext>
                </a:extLst>
              </a:tr>
            </a:tbl>
          </a:graphicData>
        </a:graphic>
      </p:graphicFrame>
      <p:graphicFrame>
        <p:nvGraphicFramePr>
          <p:cNvPr id="38" name="Table 12">
            <a:extLst>
              <a:ext uri="{FF2B5EF4-FFF2-40B4-BE49-F238E27FC236}">
                <a16:creationId xmlns:a16="http://schemas.microsoft.com/office/drawing/2014/main" id="{ABE85600-5C05-9202-3991-0B31D1FE7D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9577488"/>
              </p:ext>
            </p:extLst>
          </p:nvPr>
        </p:nvGraphicFramePr>
        <p:xfrm>
          <a:off x="2238151" y="5080200"/>
          <a:ext cx="4199160" cy="395982"/>
        </p:xfrm>
        <a:graphic>
          <a:graphicData uri="http://schemas.openxmlformats.org/drawingml/2006/table">
            <a:tbl>
              <a:tblPr firstRow="1" bandRow="1"/>
              <a:tblGrid>
                <a:gridCol w="1399720">
                  <a:extLst>
                    <a:ext uri="{9D8B030D-6E8A-4147-A177-3AD203B41FA5}">
                      <a16:colId xmlns:a16="http://schemas.microsoft.com/office/drawing/2014/main" val="2000395454"/>
                    </a:ext>
                  </a:extLst>
                </a:gridCol>
                <a:gridCol w="1399720">
                  <a:extLst>
                    <a:ext uri="{9D8B030D-6E8A-4147-A177-3AD203B41FA5}">
                      <a16:colId xmlns:a16="http://schemas.microsoft.com/office/drawing/2014/main" val="3096396175"/>
                    </a:ext>
                  </a:extLst>
                </a:gridCol>
                <a:gridCol w="1399720">
                  <a:extLst>
                    <a:ext uri="{9D8B030D-6E8A-4147-A177-3AD203B41FA5}">
                      <a16:colId xmlns:a16="http://schemas.microsoft.com/office/drawing/2014/main" val="2491756050"/>
                    </a:ext>
                  </a:extLst>
                </a:gridCol>
              </a:tblGrid>
              <a:tr h="197991"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ja-JP" sz="800" b="1" dirty="0">
                          <a:solidFill>
                            <a:schemeClr val="bg1"/>
                          </a:solidFill>
                        </a:rPr>
                        <a:t>Shopper Work Status Display</a:t>
                      </a:r>
                      <a:endParaRPr lang="en-US" altLang="ja-JP" sz="700" b="1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600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600" dirty="0">
                        <a:solidFill>
                          <a:srgbClr val="FFFF00"/>
                        </a:solidFill>
                      </a:endParaRP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7045829"/>
                  </a:ext>
                </a:extLst>
              </a:tr>
              <a:tr h="197991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Date</a:t>
                      </a:r>
                      <a:r>
                        <a:rPr lang="en-US" sz="6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600" dirty="0">
                          <a:solidFill>
                            <a:schemeClr val="bg1"/>
                          </a:solidFill>
                        </a:rPr>
                        <a:t>:</a:t>
                      </a:r>
                      <a:r>
                        <a:rPr lang="en-US" sz="600" dirty="0">
                          <a:solidFill>
                            <a:srgbClr val="FFFF00"/>
                          </a:solidFill>
                        </a:rPr>
                        <a:t> 10-Apr-2024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altLang="ja-JP" sz="600" dirty="0"/>
                        <a:t>Time</a:t>
                      </a:r>
                      <a:r>
                        <a:rPr lang="en-US" sz="600" dirty="0"/>
                        <a:t> :     </a:t>
                      </a:r>
                      <a:r>
                        <a:rPr lang="en-US" sz="600" dirty="0">
                          <a:solidFill>
                            <a:srgbClr val="FFFF00"/>
                          </a:solidFill>
                        </a:rPr>
                        <a:t>8:00 </a:t>
                      </a:r>
                    </a:p>
                  </a:txBody>
                  <a:tcPr marL="63048" marR="63048" marT="31523" marB="31523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Segoe UI"/>
                          <a:ea typeface="メイリオ"/>
                        </a:defRPr>
                      </a:lvl9pPr>
                    </a:lstStyle>
                    <a:p>
                      <a:pPr algn="ctr"/>
                      <a:r>
                        <a:rPr lang="en-US" altLang="ja-JP" sz="600" dirty="0"/>
                        <a:t>Shift</a:t>
                      </a:r>
                      <a:r>
                        <a:rPr lang="en-US" sz="600" dirty="0"/>
                        <a:t> :   </a:t>
                      </a:r>
                      <a:r>
                        <a:rPr lang="en-US" sz="600" dirty="0">
                          <a:solidFill>
                            <a:srgbClr val="FFFF00"/>
                          </a:solidFill>
                        </a:rPr>
                        <a:t>Day</a:t>
                      </a:r>
                    </a:p>
                  </a:txBody>
                  <a:tcPr marL="63048" marR="63048" marT="31523" marB="31523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6369428"/>
                  </a:ext>
                </a:extLst>
              </a:tr>
            </a:tbl>
          </a:graphicData>
        </a:graphic>
      </p:graphicFrame>
      <p:sp>
        <p:nvSpPr>
          <p:cNvPr id="5" name="二等辺三角形 4">
            <a:extLst>
              <a:ext uri="{FF2B5EF4-FFF2-40B4-BE49-F238E27FC236}">
                <a16:creationId xmlns:a16="http://schemas.microsoft.com/office/drawing/2014/main" id="{7F4C055F-2BB1-56DF-7931-26BB8C151B20}"/>
              </a:ext>
            </a:extLst>
          </p:cNvPr>
          <p:cNvSpPr/>
          <p:nvPr/>
        </p:nvSpPr>
        <p:spPr>
          <a:xfrm>
            <a:off x="6245305" y="841780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5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05312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E5DF3D-EAF5-819D-EC8A-641A4A0B2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393C063-A44F-7A99-5A9C-4ED552281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85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2F44927C-55B9-3CD2-DA09-690796D1559C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5C044DDD-9E2A-76F5-23CB-B69E51B3CC5B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CAA3F89-B0F8-7A37-549B-792B84F42734}"/>
              </a:ext>
            </a:extLst>
          </p:cNvPr>
          <p:cNvSpPr txBox="1"/>
          <p:nvPr/>
        </p:nvSpPr>
        <p:spPr>
          <a:xfrm>
            <a:off x="406400" y="837577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5-3. Shopper work instructions for FG phase#1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EF3BD99E-277F-9FC7-DA3E-40E24502FC03}"/>
              </a:ext>
            </a:extLst>
          </p:cNvPr>
          <p:cNvSpPr/>
          <p:nvPr/>
        </p:nvSpPr>
        <p:spPr>
          <a:xfrm>
            <a:off x="2861929" y="1955676"/>
            <a:ext cx="1209040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Start &amp; Wait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1B3A831-B9D4-12B2-9B04-3F566F99CC69}"/>
              </a:ext>
            </a:extLst>
          </p:cNvPr>
          <p:cNvSpPr/>
          <p:nvPr/>
        </p:nvSpPr>
        <p:spPr>
          <a:xfrm>
            <a:off x="2860006" y="2845781"/>
            <a:ext cx="1209040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Linkage FG sensor data from KAU CSV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56F98162-8665-31AF-9791-0C1740BC999D}"/>
              </a:ext>
            </a:extLst>
          </p:cNvPr>
          <p:cNvCxnSpPr>
            <a:cxnSpLocks/>
            <a:stCxn id="2" idx="2"/>
            <a:endCxn id="5" idx="0"/>
          </p:cNvCxnSpPr>
          <p:nvPr/>
        </p:nvCxnSpPr>
        <p:spPr>
          <a:xfrm flipH="1">
            <a:off x="3464526" y="2386564"/>
            <a:ext cx="1923" cy="459217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CCC15B1-095A-2737-2548-E07CE5FBEA45}"/>
              </a:ext>
            </a:extLst>
          </p:cNvPr>
          <p:cNvSpPr/>
          <p:nvPr/>
        </p:nvSpPr>
        <p:spPr>
          <a:xfrm>
            <a:off x="2861929" y="5048426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Press Start button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Working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35A5C4C9-26D1-4365-360F-129B3CB84976}"/>
              </a:ext>
            </a:extLst>
          </p:cNvPr>
          <p:cNvCxnSpPr>
            <a:cxnSpLocks/>
            <a:stCxn id="34" idx="2"/>
            <a:endCxn id="8" idx="0"/>
          </p:cNvCxnSpPr>
          <p:nvPr/>
        </p:nvCxnSpPr>
        <p:spPr>
          <a:xfrm>
            <a:off x="3466449" y="4120650"/>
            <a:ext cx="0" cy="927776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7E4F625B-20D9-5FA3-E622-07B6B5562F29}"/>
              </a:ext>
            </a:extLst>
          </p:cNvPr>
          <p:cNvSpPr/>
          <p:nvPr/>
        </p:nvSpPr>
        <p:spPr>
          <a:xfrm>
            <a:off x="2860006" y="5724375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Press End button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Shopper Completed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0C77A856-4ACF-62EE-504C-620A7DA72FE7}"/>
              </a:ext>
            </a:extLst>
          </p:cNvPr>
          <p:cNvSpPr/>
          <p:nvPr/>
        </p:nvSpPr>
        <p:spPr>
          <a:xfrm>
            <a:off x="2860006" y="6431709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Linkage FG sensor data from KAU CSV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5BA7B8A1-D531-A205-6577-E0EB96A2B6D1}"/>
              </a:ext>
            </a:extLst>
          </p:cNvPr>
          <p:cNvCxnSpPr>
            <a:cxnSpLocks/>
            <a:stCxn id="8" idx="2"/>
            <a:endCxn id="12" idx="0"/>
          </p:cNvCxnSpPr>
          <p:nvPr/>
        </p:nvCxnSpPr>
        <p:spPr>
          <a:xfrm flipH="1">
            <a:off x="3464526" y="5479315"/>
            <a:ext cx="1923" cy="24506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297E0C0D-CAD3-5622-07F6-621003A6B4E2}"/>
              </a:ext>
            </a:extLst>
          </p:cNvPr>
          <p:cNvCxnSpPr>
            <a:cxnSpLocks/>
            <a:stCxn id="12" idx="2"/>
            <a:endCxn id="15" idx="0"/>
          </p:cNvCxnSpPr>
          <p:nvPr/>
        </p:nvCxnSpPr>
        <p:spPr>
          <a:xfrm>
            <a:off x="3464526" y="6155264"/>
            <a:ext cx="0" cy="276445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楕円 19">
            <a:extLst>
              <a:ext uri="{FF2B5EF4-FFF2-40B4-BE49-F238E27FC236}">
                <a16:creationId xmlns:a16="http://schemas.microsoft.com/office/drawing/2014/main" id="{B0BDCD2D-4770-22E0-C228-FEA9ED75B1C7}"/>
              </a:ext>
            </a:extLst>
          </p:cNvPr>
          <p:cNvSpPr/>
          <p:nvPr/>
        </p:nvSpPr>
        <p:spPr>
          <a:xfrm>
            <a:off x="3115930" y="8635158"/>
            <a:ext cx="701037" cy="293273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Finish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616E232C-4BC0-0FEF-D3D3-93ECCEF0256D}"/>
              </a:ext>
            </a:extLst>
          </p:cNvPr>
          <p:cNvCxnSpPr>
            <a:cxnSpLocks/>
            <a:stCxn id="15" idx="2"/>
            <a:endCxn id="25" idx="0"/>
          </p:cNvCxnSpPr>
          <p:nvPr/>
        </p:nvCxnSpPr>
        <p:spPr>
          <a:xfrm>
            <a:off x="3464526" y="6862598"/>
            <a:ext cx="0" cy="739993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2A4F18B3-10A6-EE9C-0390-8AB3C7B39461}"/>
              </a:ext>
            </a:extLst>
          </p:cNvPr>
          <p:cNvSpPr/>
          <p:nvPr/>
        </p:nvSpPr>
        <p:spPr>
          <a:xfrm>
            <a:off x="2687316" y="4639095"/>
            <a:ext cx="1589397" cy="164540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C217E60C-9FF4-EBC4-71A1-A4D8935CF134}"/>
              </a:ext>
            </a:extLst>
          </p:cNvPr>
          <p:cNvSpPr/>
          <p:nvPr/>
        </p:nvSpPr>
        <p:spPr>
          <a:xfrm>
            <a:off x="2533016" y="4556883"/>
            <a:ext cx="1159190" cy="121307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Shopper smart watch App</a:t>
            </a:r>
            <a:endParaRPr kumimoji="1" lang="ja-JP" altLang="en-US" sz="5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25" name="フローチャート: 判断 24">
            <a:extLst>
              <a:ext uri="{FF2B5EF4-FFF2-40B4-BE49-F238E27FC236}">
                <a16:creationId xmlns:a16="http://schemas.microsoft.com/office/drawing/2014/main" id="{86190151-4B1F-56FE-52F3-3C700A04152F}"/>
              </a:ext>
            </a:extLst>
          </p:cNvPr>
          <p:cNvSpPr/>
          <p:nvPr/>
        </p:nvSpPr>
        <p:spPr>
          <a:xfrm>
            <a:off x="2860006" y="7602591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Is today's schedule complete?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Yes / No</a:t>
            </a:r>
            <a:endParaRPr kumimoji="1" lang="ja-JP" altLang="en-US" sz="500" dirty="0">
              <a:solidFill>
                <a:schemeClr val="tx1"/>
              </a:solidFill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2E1DFC94-7639-E804-ADAA-EA08A2EE533A}"/>
              </a:ext>
            </a:extLst>
          </p:cNvPr>
          <p:cNvSpPr/>
          <p:nvPr/>
        </p:nvSpPr>
        <p:spPr>
          <a:xfrm>
            <a:off x="3460225" y="8260944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48CA51FC-21F8-5FB0-FB17-AA0ED16C95E0}"/>
              </a:ext>
            </a:extLst>
          </p:cNvPr>
          <p:cNvSpPr/>
          <p:nvPr/>
        </p:nvSpPr>
        <p:spPr>
          <a:xfrm>
            <a:off x="2626679" y="7602591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No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FABF379A-324D-98E3-2792-41F1C6265819}"/>
              </a:ext>
            </a:extLst>
          </p:cNvPr>
          <p:cNvCxnSpPr>
            <a:cxnSpLocks/>
            <a:stCxn id="25" idx="2"/>
            <a:endCxn id="20" idx="0"/>
          </p:cNvCxnSpPr>
          <p:nvPr/>
        </p:nvCxnSpPr>
        <p:spPr>
          <a:xfrm>
            <a:off x="3464526" y="8247528"/>
            <a:ext cx="1923" cy="38763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コネクタ: カギ線 28">
            <a:extLst>
              <a:ext uri="{FF2B5EF4-FFF2-40B4-BE49-F238E27FC236}">
                <a16:creationId xmlns:a16="http://schemas.microsoft.com/office/drawing/2014/main" id="{3AFA5669-BAC1-177A-2F04-E6094389925F}"/>
              </a:ext>
            </a:extLst>
          </p:cNvPr>
          <p:cNvCxnSpPr>
            <a:cxnSpLocks/>
            <a:stCxn id="25" idx="1"/>
            <a:endCxn id="2" idx="1"/>
          </p:cNvCxnSpPr>
          <p:nvPr/>
        </p:nvCxnSpPr>
        <p:spPr>
          <a:xfrm rot="10800000" flipH="1">
            <a:off x="2860005" y="2171120"/>
            <a:ext cx="1923" cy="5753940"/>
          </a:xfrm>
          <a:prstGeom prst="bentConnector3">
            <a:avLst>
              <a:gd name="adj1" fmla="val -3249298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BD281379-2C6D-574E-A147-E61928195933}"/>
              </a:ext>
            </a:extLst>
          </p:cNvPr>
          <p:cNvSpPr/>
          <p:nvPr/>
        </p:nvSpPr>
        <p:spPr>
          <a:xfrm>
            <a:off x="605596" y="2845781"/>
            <a:ext cx="1209040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Production Line FG sensor OFF by KAU</a:t>
            </a:r>
          </a:p>
        </p:txBody>
      </p: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98B6351F-985B-726B-48AF-74CC34C58BEF}"/>
              </a:ext>
            </a:extLst>
          </p:cNvPr>
          <p:cNvCxnSpPr>
            <a:cxnSpLocks/>
            <a:stCxn id="30" idx="3"/>
            <a:endCxn id="5" idx="1"/>
          </p:cNvCxnSpPr>
          <p:nvPr/>
        </p:nvCxnSpPr>
        <p:spPr>
          <a:xfrm>
            <a:off x="1814636" y="3061225"/>
            <a:ext cx="1045370" cy="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979E9BD1-EC61-EFED-85C8-2366766B4FC5}"/>
              </a:ext>
            </a:extLst>
          </p:cNvPr>
          <p:cNvSpPr/>
          <p:nvPr/>
        </p:nvSpPr>
        <p:spPr>
          <a:xfrm>
            <a:off x="607519" y="6500927"/>
            <a:ext cx="1209040" cy="29049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Production Line FG sensor ON by KAU</a:t>
            </a:r>
          </a:p>
        </p:txBody>
      </p: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374808EF-F584-F850-ADC4-A287916287CB}"/>
              </a:ext>
            </a:extLst>
          </p:cNvPr>
          <p:cNvCxnSpPr>
            <a:cxnSpLocks/>
            <a:stCxn id="32" idx="3"/>
            <a:endCxn id="15" idx="1"/>
          </p:cNvCxnSpPr>
          <p:nvPr/>
        </p:nvCxnSpPr>
        <p:spPr>
          <a:xfrm>
            <a:off x="1816559" y="6646174"/>
            <a:ext cx="1043447" cy="98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41E3C41D-03CA-DF3C-F1A4-C26C1FA09929}"/>
              </a:ext>
            </a:extLst>
          </p:cNvPr>
          <p:cNvSpPr/>
          <p:nvPr/>
        </p:nvSpPr>
        <p:spPr>
          <a:xfrm>
            <a:off x="2861929" y="3689762"/>
            <a:ext cx="1209040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Instructions from the top schedule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(Select) *1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C79F09AF-11E7-0DB9-7EF1-53EF92C7FF51}"/>
              </a:ext>
            </a:extLst>
          </p:cNvPr>
          <p:cNvCxnSpPr>
            <a:cxnSpLocks/>
            <a:stCxn id="5" idx="2"/>
            <a:endCxn id="34" idx="0"/>
          </p:cNvCxnSpPr>
          <p:nvPr/>
        </p:nvCxnSpPr>
        <p:spPr>
          <a:xfrm>
            <a:off x="3464526" y="3276669"/>
            <a:ext cx="1923" cy="413093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373D7E8B-8FF0-102A-3796-74300B1AD72E}"/>
              </a:ext>
            </a:extLst>
          </p:cNvPr>
          <p:cNvSpPr/>
          <p:nvPr/>
        </p:nvSpPr>
        <p:spPr>
          <a:xfrm>
            <a:off x="3667885" y="2618331"/>
            <a:ext cx="985555" cy="189762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FG sensor linkage data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Registration App</a:t>
            </a:r>
            <a:endParaRPr kumimoji="1" lang="ja-JP" altLang="en-US" sz="5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A6FEDE66-0C1C-1C68-CE37-50FF6F81BDB6}"/>
              </a:ext>
            </a:extLst>
          </p:cNvPr>
          <p:cNvSpPr/>
          <p:nvPr/>
        </p:nvSpPr>
        <p:spPr>
          <a:xfrm>
            <a:off x="3667885" y="6841656"/>
            <a:ext cx="985555" cy="189762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FG sensor linkage data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Registration App</a:t>
            </a:r>
            <a:endParaRPr kumimoji="1" lang="ja-JP" altLang="en-US" sz="5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7" name="二等辺三角形 6">
            <a:extLst>
              <a:ext uri="{FF2B5EF4-FFF2-40B4-BE49-F238E27FC236}">
                <a16:creationId xmlns:a16="http://schemas.microsoft.com/office/drawing/2014/main" id="{AC1304BF-6140-21E9-E788-2C5FCFFB4F6E}"/>
              </a:ext>
            </a:extLst>
          </p:cNvPr>
          <p:cNvSpPr/>
          <p:nvPr/>
        </p:nvSpPr>
        <p:spPr>
          <a:xfrm>
            <a:off x="6245305" y="841780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6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65645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A3C9D2-4240-815B-8853-A0C52D24C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9916336A-2C4B-57AB-0C3C-B95651D44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86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EDB49CFB-9FAA-6D41-5FF5-0525E5B34CE4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875462A8-2D0D-46C3-0E83-C1F9BA1A456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3CCA09-D4B5-34A6-592C-D9540F653754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5-3. Shopper work instructions for FG phase#1</a:t>
            </a:r>
          </a:p>
          <a:p>
            <a:r>
              <a:rPr kumimoji="1" lang="en-US" altLang="ja-JP" sz="1100" b="1" dirty="0"/>
              <a:t>5-3-1. Smart watch operation flow</a:t>
            </a:r>
          </a:p>
        </p:txBody>
      </p:sp>
      <p:sp>
        <p:nvSpPr>
          <p:cNvPr id="55" name="楕円 54">
            <a:extLst>
              <a:ext uri="{FF2B5EF4-FFF2-40B4-BE49-F238E27FC236}">
                <a16:creationId xmlns:a16="http://schemas.microsoft.com/office/drawing/2014/main" id="{55392AC3-08D3-CCAE-D3E2-7DBAB549E20E}"/>
              </a:ext>
            </a:extLst>
          </p:cNvPr>
          <p:cNvSpPr/>
          <p:nvPr/>
        </p:nvSpPr>
        <p:spPr>
          <a:xfrm>
            <a:off x="3783585" y="1393842"/>
            <a:ext cx="1261872" cy="1261872"/>
          </a:xfrm>
          <a:prstGeom prst="ellipse">
            <a:avLst/>
          </a:prstGeom>
          <a:solidFill>
            <a:schemeClr val="tx1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0F8A976D-C477-655B-071A-1978013C7E63}"/>
              </a:ext>
            </a:extLst>
          </p:cNvPr>
          <p:cNvSpPr txBox="1"/>
          <p:nvPr/>
        </p:nvSpPr>
        <p:spPr>
          <a:xfrm>
            <a:off x="4024029" y="1560126"/>
            <a:ext cx="78098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8EFDEE"/>
                </a:solidFill>
              </a:rPr>
              <a:t>Smart</a:t>
            </a:r>
          </a:p>
          <a:p>
            <a:pPr algn="ctr"/>
            <a:r>
              <a:rPr kumimoji="1" lang="en-US" altLang="ja-JP" sz="1200" dirty="0">
                <a:solidFill>
                  <a:srgbClr val="8EFDEE"/>
                </a:solidFill>
              </a:rPr>
              <a:t>Watch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Alex / Group A</a:t>
            </a:r>
          </a:p>
          <a:p>
            <a:pPr algn="ctr"/>
            <a:r>
              <a:rPr kumimoji="1" lang="ja-JP" altLang="en-US" sz="500" dirty="0">
                <a:solidFill>
                  <a:schemeClr val="bg1"/>
                </a:solidFill>
              </a:rPr>
              <a:t>　</a:t>
            </a:r>
            <a:endParaRPr kumimoji="1" lang="en-US" altLang="ja-JP" sz="1200" dirty="0">
              <a:solidFill>
                <a:srgbClr val="8EFDEE"/>
              </a:solidFill>
            </a:endParaRPr>
          </a:p>
          <a:p>
            <a:pPr algn="ctr"/>
            <a:r>
              <a:rPr kumimoji="1" lang="en-US" altLang="ja-JP" sz="1200" dirty="0">
                <a:solidFill>
                  <a:srgbClr val="8EFDEE"/>
                </a:solidFill>
              </a:rPr>
              <a:t>14:56:00</a:t>
            </a: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Mon Sep 19,22</a:t>
            </a: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2">
                    <a:lumMod val="90000"/>
                  </a:schemeClr>
                </a:solidFill>
              </a:rPr>
              <a:t>Worker001</a:t>
            </a:r>
            <a:endParaRPr kumimoji="1" lang="ja-JP" altLang="en-US" sz="12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59" name="object 6">
            <a:extLst>
              <a:ext uri="{FF2B5EF4-FFF2-40B4-BE49-F238E27FC236}">
                <a16:creationId xmlns:a16="http://schemas.microsoft.com/office/drawing/2014/main" id="{D25FE14C-E522-0EAE-228A-2355540255E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83907" y="1462583"/>
            <a:ext cx="95465" cy="95465"/>
          </a:xfrm>
          <a:prstGeom prst="rect">
            <a:avLst/>
          </a:prstGeom>
        </p:spPr>
      </p:pic>
      <p:pic>
        <p:nvPicPr>
          <p:cNvPr id="60" name="object 8">
            <a:extLst>
              <a:ext uri="{FF2B5EF4-FFF2-40B4-BE49-F238E27FC236}">
                <a16:creationId xmlns:a16="http://schemas.microsoft.com/office/drawing/2014/main" id="{BFC8D8DE-C50C-9597-2949-85B2584646C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33923" y="1450459"/>
            <a:ext cx="60002" cy="123870"/>
          </a:xfrm>
          <a:prstGeom prst="rect">
            <a:avLst/>
          </a:prstGeom>
        </p:spPr>
      </p:pic>
      <p:pic>
        <p:nvPicPr>
          <p:cNvPr id="62" name="グラフィックス 61" descr="Wi-Fi">
            <a:extLst>
              <a:ext uri="{FF2B5EF4-FFF2-40B4-BE49-F238E27FC236}">
                <a16:creationId xmlns:a16="http://schemas.microsoft.com/office/drawing/2014/main" id="{762815D1-2CE2-53CE-5B16-92A776F593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13080" y="1406732"/>
            <a:ext cx="199549" cy="199549"/>
          </a:xfrm>
          <a:prstGeom prst="rect">
            <a:avLst/>
          </a:prstGeom>
        </p:spPr>
      </p:pic>
      <p:sp>
        <p:nvSpPr>
          <p:cNvPr id="63" name="楕円 62">
            <a:extLst>
              <a:ext uri="{FF2B5EF4-FFF2-40B4-BE49-F238E27FC236}">
                <a16:creationId xmlns:a16="http://schemas.microsoft.com/office/drawing/2014/main" id="{B52F3B28-FDD3-3B02-D66A-6403107E2525}"/>
              </a:ext>
            </a:extLst>
          </p:cNvPr>
          <p:cNvSpPr/>
          <p:nvPr/>
        </p:nvSpPr>
        <p:spPr>
          <a:xfrm>
            <a:off x="3798825" y="2840875"/>
            <a:ext cx="1261872" cy="1261872"/>
          </a:xfrm>
          <a:prstGeom prst="ellipse">
            <a:avLst/>
          </a:prstGeom>
          <a:solidFill>
            <a:schemeClr val="tx1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BBECB5BA-62EA-5341-89A8-135077DBF3EB}"/>
              </a:ext>
            </a:extLst>
          </p:cNvPr>
          <p:cNvSpPr txBox="1"/>
          <p:nvPr/>
        </p:nvSpPr>
        <p:spPr>
          <a:xfrm>
            <a:off x="3890190" y="3007159"/>
            <a:ext cx="1079142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8EFDEE"/>
                </a:solidFill>
              </a:rPr>
              <a:t>Start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Line FA9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Parts  </a:t>
            </a:r>
            <a:r>
              <a:rPr kumimoji="1" lang="de-DE" altLang="ja-JP" sz="500" dirty="0">
                <a:solidFill>
                  <a:schemeClr val="bg1"/>
                </a:solidFill>
              </a:rPr>
              <a:t>PH457380-0553</a:t>
            </a:r>
          </a:p>
          <a:p>
            <a:pPr algn="ctr"/>
            <a:r>
              <a:rPr kumimoji="1" lang="ja-JP" altLang="en-US" sz="500" dirty="0">
                <a:solidFill>
                  <a:schemeClr val="bg1"/>
                </a:solidFill>
              </a:rPr>
              <a:t>　</a:t>
            </a:r>
            <a:endParaRPr kumimoji="1" lang="en-US" altLang="ja-JP" sz="1200" dirty="0">
              <a:solidFill>
                <a:srgbClr val="8EFDEE"/>
              </a:solidFill>
            </a:endParaRPr>
          </a:p>
          <a:p>
            <a:pPr algn="ctr"/>
            <a:r>
              <a:rPr kumimoji="1" lang="en-US" altLang="ja-JP" sz="800" dirty="0">
                <a:solidFill>
                  <a:srgbClr val="8EFDEE"/>
                </a:solidFill>
              </a:rPr>
              <a:t>14:57:00 </a:t>
            </a:r>
            <a:r>
              <a:rPr kumimoji="1" lang="en-US" altLang="ja-JP" sz="800" dirty="0">
                <a:solidFill>
                  <a:srgbClr val="FFFFFF"/>
                </a:solidFill>
              </a:rPr>
              <a:t>/</a:t>
            </a:r>
            <a:r>
              <a:rPr kumimoji="1" lang="en-US" altLang="ja-JP" sz="800" dirty="0">
                <a:solidFill>
                  <a:srgbClr val="8EFDEE"/>
                </a:solidFill>
              </a:rPr>
              <a:t> </a:t>
            </a:r>
            <a:r>
              <a:rPr kumimoji="1" lang="en-US" altLang="ja-JP" sz="800" dirty="0">
                <a:solidFill>
                  <a:srgbClr val="FF0000"/>
                </a:solidFill>
              </a:rPr>
              <a:t>00:00:11</a:t>
            </a:r>
            <a:endParaRPr kumimoji="1" lang="en-US" altLang="ja-JP" sz="1200" dirty="0">
              <a:solidFill>
                <a:srgbClr val="FF0000"/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Mon Sep 19,22</a:t>
            </a: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2">
                    <a:lumMod val="90000"/>
                  </a:schemeClr>
                </a:solidFill>
              </a:rPr>
              <a:t>Worker001</a:t>
            </a:r>
            <a:endParaRPr kumimoji="1" lang="ja-JP" altLang="en-US" sz="12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65" name="object 6">
            <a:extLst>
              <a:ext uri="{FF2B5EF4-FFF2-40B4-BE49-F238E27FC236}">
                <a16:creationId xmlns:a16="http://schemas.microsoft.com/office/drawing/2014/main" id="{8FD4D598-8CFD-41A4-BCC3-F21E7400B89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99147" y="2909616"/>
            <a:ext cx="95465" cy="95465"/>
          </a:xfrm>
          <a:prstGeom prst="rect">
            <a:avLst/>
          </a:prstGeom>
        </p:spPr>
      </p:pic>
      <p:pic>
        <p:nvPicPr>
          <p:cNvPr id="66" name="object 8">
            <a:extLst>
              <a:ext uri="{FF2B5EF4-FFF2-40B4-BE49-F238E27FC236}">
                <a16:creationId xmlns:a16="http://schemas.microsoft.com/office/drawing/2014/main" id="{019A6829-1527-DB6A-740C-6357204075D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49163" y="2897492"/>
            <a:ext cx="60002" cy="123870"/>
          </a:xfrm>
          <a:prstGeom prst="rect">
            <a:avLst/>
          </a:prstGeom>
        </p:spPr>
      </p:pic>
      <p:pic>
        <p:nvPicPr>
          <p:cNvPr id="67" name="グラフィックス 66" descr="Wi-Fi">
            <a:extLst>
              <a:ext uri="{FF2B5EF4-FFF2-40B4-BE49-F238E27FC236}">
                <a16:creationId xmlns:a16="http://schemas.microsoft.com/office/drawing/2014/main" id="{F609DBAF-C55E-FA87-987E-FE39918143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28320" y="2853765"/>
            <a:ext cx="199549" cy="199549"/>
          </a:xfrm>
          <a:prstGeom prst="rect">
            <a:avLst/>
          </a:prstGeom>
        </p:spPr>
      </p:pic>
      <p:sp>
        <p:nvSpPr>
          <p:cNvPr id="69" name="正方形/長方形 68">
            <a:extLst>
              <a:ext uri="{FF2B5EF4-FFF2-40B4-BE49-F238E27FC236}">
                <a16:creationId xmlns:a16="http://schemas.microsoft.com/office/drawing/2014/main" id="{DAFB8385-37E9-7818-3C8C-D62F6A8435F2}"/>
              </a:ext>
            </a:extLst>
          </p:cNvPr>
          <p:cNvSpPr/>
          <p:nvPr/>
        </p:nvSpPr>
        <p:spPr>
          <a:xfrm>
            <a:off x="4199147" y="3596331"/>
            <a:ext cx="449053" cy="200150"/>
          </a:xfrm>
          <a:prstGeom prst="rect">
            <a:avLst/>
          </a:prstGeom>
          <a:solidFill>
            <a:srgbClr val="1DB100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schemeClr val="bg1"/>
                </a:solidFill>
              </a:rPr>
              <a:t>Start</a:t>
            </a:r>
            <a:endParaRPr kumimoji="1" lang="ja-JP" altLang="en-US" sz="700" kern="0" dirty="0">
              <a:solidFill>
                <a:schemeClr val="bg1"/>
              </a:solidFill>
            </a:endParaRPr>
          </a:p>
        </p:txBody>
      </p:sp>
      <p:sp>
        <p:nvSpPr>
          <p:cNvPr id="70" name="楕円 69">
            <a:extLst>
              <a:ext uri="{FF2B5EF4-FFF2-40B4-BE49-F238E27FC236}">
                <a16:creationId xmlns:a16="http://schemas.microsoft.com/office/drawing/2014/main" id="{2042C075-BB2D-BC45-7DE9-4F0C558B7EA0}"/>
              </a:ext>
            </a:extLst>
          </p:cNvPr>
          <p:cNvSpPr/>
          <p:nvPr/>
        </p:nvSpPr>
        <p:spPr>
          <a:xfrm>
            <a:off x="5216006" y="3910922"/>
            <a:ext cx="1261872" cy="1261872"/>
          </a:xfrm>
          <a:prstGeom prst="ellipse">
            <a:avLst/>
          </a:prstGeom>
          <a:solidFill>
            <a:srgbClr val="FF0000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ABA84C3B-662D-F4FC-F2A8-B3496C24C2C3}"/>
              </a:ext>
            </a:extLst>
          </p:cNvPr>
          <p:cNvSpPr txBox="1"/>
          <p:nvPr/>
        </p:nvSpPr>
        <p:spPr>
          <a:xfrm>
            <a:off x="5307369" y="4077206"/>
            <a:ext cx="1079143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8EFDEE"/>
                </a:solidFill>
              </a:rPr>
              <a:t>Start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Line FA9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Parts  </a:t>
            </a:r>
            <a:r>
              <a:rPr kumimoji="1" lang="de-DE" altLang="ja-JP" sz="500" dirty="0">
                <a:solidFill>
                  <a:schemeClr val="bg1"/>
                </a:solidFill>
              </a:rPr>
              <a:t>PH457380-0553</a:t>
            </a:r>
          </a:p>
          <a:p>
            <a:pPr algn="ctr"/>
            <a:r>
              <a:rPr kumimoji="1" lang="ja-JP" altLang="en-US" sz="500" dirty="0">
                <a:solidFill>
                  <a:schemeClr val="bg1"/>
                </a:solidFill>
              </a:rPr>
              <a:t>　</a:t>
            </a:r>
            <a:endParaRPr kumimoji="1" lang="en-US" altLang="ja-JP" sz="1200" dirty="0">
              <a:solidFill>
                <a:srgbClr val="8EFDEE"/>
              </a:solidFill>
            </a:endParaRPr>
          </a:p>
          <a:p>
            <a:pPr algn="ctr"/>
            <a:r>
              <a:rPr kumimoji="1" lang="en-US" altLang="ja-JP" sz="800" dirty="0">
                <a:solidFill>
                  <a:srgbClr val="8EFDEE"/>
                </a:solidFill>
              </a:rPr>
              <a:t>15:57:00 </a:t>
            </a:r>
            <a:r>
              <a:rPr kumimoji="1" lang="en-US" altLang="ja-JP" sz="800" dirty="0">
                <a:solidFill>
                  <a:srgbClr val="FFFFFF"/>
                </a:solidFill>
              </a:rPr>
              <a:t>/</a:t>
            </a:r>
            <a:r>
              <a:rPr kumimoji="1" lang="en-US" altLang="ja-JP" sz="800" dirty="0">
                <a:solidFill>
                  <a:srgbClr val="8EFDEE"/>
                </a:solidFill>
              </a:rPr>
              <a:t> </a:t>
            </a:r>
            <a:r>
              <a:rPr kumimoji="1" lang="en-US" altLang="ja-JP" sz="800" dirty="0">
                <a:solidFill>
                  <a:srgbClr val="FFFF00"/>
                </a:solidFill>
              </a:rPr>
              <a:t>01:00:01</a:t>
            </a:r>
            <a:endParaRPr kumimoji="1" lang="en-US" altLang="ja-JP" sz="1200" dirty="0">
              <a:solidFill>
                <a:srgbClr val="FFFF00"/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Mon Sep 19,22</a:t>
            </a: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2">
                    <a:lumMod val="90000"/>
                  </a:schemeClr>
                </a:solidFill>
              </a:rPr>
              <a:t>Worker001</a:t>
            </a:r>
            <a:endParaRPr kumimoji="1" lang="ja-JP" altLang="en-US" sz="12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72" name="object 6">
            <a:extLst>
              <a:ext uri="{FF2B5EF4-FFF2-40B4-BE49-F238E27FC236}">
                <a16:creationId xmlns:a16="http://schemas.microsoft.com/office/drawing/2014/main" id="{92A3E56C-C6DC-CE99-FA98-4B6B3B9D842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16328" y="3979663"/>
            <a:ext cx="95465" cy="95465"/>
          </a:xfrm>
          <a:prstGeom prst="rect">
            <a:avLst/>
          </a:prstGeom>
        </p:spPr>
      </p:pic>
      <p:pic>
        <p:nvPicPr>
          <p:cNvPr id="73" name="object 8">
            <a:extLst>
              <a:ext uri="{FF2B5EF4-FFF2-40B4-BE49-F238E27FC236}">
                <a16:creationId xmlns:a16="http://schemas.microsoft.com/office/drawing/2014/main" id="{6160FD0B-BDB4-30AD-FDA6-CF222675B86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66344" y="3967539"/>
            <a:ext cx="60002" cy="123870"/>
          </a:xfrm>
          <a:prstGeom prst="rect">
            <a:avLst/>
          </a:prstGeom>
        </p:spPr>
      </p:pic>
      <p:pic>
        <p:nvPicPr>
          <p:cNvPr id="74" name="グラフィックス 73" descr="Wi-Fi">
            <a:extLst>
              <a:ext uri="{FF2B5EF4-FFF2-40B4-BE49-F238E27FC236}">
                <a16:creationId xmlns:a16="http://schemas.microsoft.com/office/drawing/2014/main" id="{D6B4FA4B-71F3-82C9-5704-3079A91672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45501" y="3923812"/>
            <a:ext cx="199549" cy="199549"/>
          </a:xfrm>
          <a:prstGeom prst="rect">
            <a:avLst/>
          </a:prstGeom>
        </p:spPr>
      </p:pic>
      <p:sp>
        <p:nvSpPr>
          <p:cNvPr id="75" name="正方形/長方形 74">
            <a:extLst>
              <a:ext uri="{FF2B5EF4-FFF2-40B4-BE49-F238E27FC236}">
                <a16:creationId xmlns:a16="http://schemas.microsoft.com/office/drawing/2014/main" id="{2E90E815-FC61-2B7B-84D5-46FF44748ADE}"/>
              </a:ext>
            </a:extLst>
          </p:cNvPr>
          <p:cNvSpPr/>
          <p:nvPr/>
        </p:nvSpPr>
        <p:spPr>
          <a:xfrm>
            <a:off x="5616328" y="4666378"/>
            <a:ext cx="449053" cy="200150"/>
          </a:xfrm>
          <a:prstGeom prst="rect">
            <a:avLst/>
          </a:prstGeom>
          <a:solidFill>
            <a:srgbClr val="FFFF00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/>
              <a:t>Start</a:t>
            </a:r>
            <a:endParaRPr kumimoji="1" lang="ja-JP" altLang="en-US" sz="700" kern="0" dirty="0"/>
          </a:p>
        </p:txBody>
      </p:sp>
      <p:cxnSp>
        <p:nvCxnSpPr>
          <p:cNvPr id="77" name="コネクタ: カギ線 76">
            <a:extLst>
              <a:ext uri="{FF2B5EF4-FFF2-40B4-BE49-F238E27FC236}">
                <a16:creationId xmlns:a16="http://schemas.microsoft.com/office/drawing/2014/main" id="{7296F180-0D10-4977-E62A-EC79C5864F54}"/>
              </a:ext>
            </a:extLst>
          </p:cNvPr>
          <p:cNvCxnSpPr>
            <a:cxnSpLocks/>
            <a:stCxn id="63" idx="6"/>
            <a:endCxn id="70" idx="0"/>
          </p:cNvCxnSpPr>
          <p:nvPr/>
        </p:nvCxnSpPr>
        <p:spPr>
          <a:xfrm>
            <a:off x="5060697" y="3471811"/>
            <a:ext cx="786245" cy="439111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コネクタ: カギ線 77">
            <a:extLst>
              <a:ext uri="{FF2B5EF4-FFF2-40B4-BE49-F238E27FC236}">
                <a16:creationId xmlns:a16="http://schemas.microsoft.com/office/drawing/2014/main" id="{3309EE99-DB4A-E2C5-034E-B58EF3F1E226}"/>
              </a:ext>
            </a:extLst>
          </p:cNvPr>
          <p:cNvCxnSpPr>
            <a:cxnSpLocks/>
            <a:stCxn id="58" idx="2"/>
            <a:endCxn id="63" idx="0"/>
          </p:cNvCxnSpPr>
          <p:nvPr/>
        </p:nvCxnSpPr>
        <p:spPr>
          <a:xfrm rot="16200000" flipH="1">
            <a:off x="4335765" y="2746878"/>
            <a:ext cx="172753" cy="15240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楕円 80">
            <a:extLst>
              <a:ext uri="{FF2B5EF4-FFF2-40B4-BE49-F238E27FC236}">
                <a16:creationId xmlns:a16="http://schemas.microsoft.com/office/drawing/2014/main" id="{2C146D9C-9FF9-1D64-991B-A449E7B1F8E2}"/>
              </a:ext>
            </a:extLst>
          </p:cNvPr>
          <p:cNvSpPr/>
          <p:nvPr/>
        </p:nvSpPr>
        <p:spPr>
          <a:xfrm>
            <a:off x="3802423" y="5034961"/>
            <a:ext cx="1261872" cy="1261872"/>
          </a:xfrm>
          <a:prstGeom prst="ellipse">
            <a:avLst/>
          </a:prstGeom>
          <a:solidFill>
            <a:schemeClr val="tx1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id="{C30F0AF9-0CB5-205A-7662-7BB4E83A947F}"/>
              </a:ext>
            </a:extLst>
          </p:cNvPr>
          <p:cNvSpPr txBox="1"/>
          <p:nvPr/>
        </p:nvSpPr>
        <p:spPr>
          <a:xfrm>
            <a:off x="3893787" y="5201245"/>
            <a:ext cx="1079143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8EFDEE"/>
                </a:solidFill>
              </a:rPr>
              <a:t>Working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Line FA9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Parts  </a:t>
            </a:r>
            <a:r>
              <a:rPr kumimoji="1" lang="de-DE" altLang="ja-JP" sz="500" dirty="0">
                <a:solidFill>
                  <a:schemeClr val="bg1"/>
                </a:solidFill>
              </a:rPr>
              <a:t>PH457380-0553</a:t>
            </a:r>
          </a:p>
          <a:p>
            <a:pPr algn="ctr"/>
            <a:r>
              <a:rPr kumimoji="1" lang="ja-JP" altLang="en-US" sz="500" dirty="0">
                <a:solidFill>
                  <a:schemeClr val="bg1"/>
                </a:solidFill>
              </a:rPr>
              <a:t>　</a:t>
            </a:r>
            <a:endParaRPr kumimoji="1" lang="en-US" altLang="ja-JP" sz="1200" dirty="0">
              <a:solidFill>
                <a:srgbClr val="8EFDEE"/>
              </a:solidFill>
            </a:endParaRPr>
          </a:p>
          <a:p>
            <a:pPr algn="ctr"/>
            <a:r>
              <a:rPr kumimoji="1" lang="en-US" altLang="ja-JP" sz="800" dirty="0">
                <a:solidFill>
                  <a:srgbClr val="8EFDEE"/>
                </a:solidFill>
              </a:rPr>
              <a:t>14:57:00 </a:t>
            </a:r>
            <a:r>
              <a:rPr kumimoji="1" lang="en-US" altLang="ja-JP" sz="800" dirty="0">
                <a:solidFill>
                  <a:srgbClr val="FFFFFF"/>
                </a:solidFill>
              </a:rPr>
              <a:t>/</a:t>
            </a:r>
            <a:r>
              <a:rPr kumimoji="1" lang="en-US" altLang="ja-JP" sz="800" dirty="0">
                <a:solidFill>
                  <a:srgbClr val="8EFDEE"/>
                </a:solidFill>
              </a:rPr>
              <a:t> </a:t>
            </a:r>
            <a:r>
              <a:rPr kumimoji="1" lang="en-US" altLang="ja-JP" sz="800" dirty="0">
                <a:solidFill>
                  <a:srgbClr val="FF0000"/>
                </a:solidFill>
              </a:rPr>
              <a:t>00:01:01</a:t>
            </a:r>
            <a:endParaRPr kumimoji="1" lang="en-US" altLang="ja-JP" sz="1200" dirty="0">
              <a:solidFill>
                <a:srgbClr val="FF0000"/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Mon Sep 19,22</a:t>
            </a: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2">
                    <a:lumMod val="90000"/>
                  </a:schemeClr>
                </a:solidFill>
              </a:rPr>
              <a:t>Worker001</a:t>
            </a:r>
            <a:endParaRPr kumimoji="1" lang="ja-JP" altLang="en-US" sz="12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83" name="object 6">
            <a:extLst>
              <a:ext uri="{FF2B5EF4-FFF2-40B4-BE49-F238E27FC236}">
                <a16:creationId xmlns:a16="http://schemas.microsoft.com/office/drawing/2014/main" id="{8767C537-C676-6838-259F-CC8454FC949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02745" y="5103702"/>
            <a:ext cx="95465" cy="95465"/>
          </a:xfrm>
          <a:prstGeom prst="rect">
            <a:avLst/>
          </a:prstGeom>
        </p:spPr>
      </p:pic>
      <p:pic>
        <p:nvPicPr>
          <p:cNvPr id="84" name="object 8">
            <a:extLst>
              <a:ext uri="{FF2B5EF4-FFF2-40B4-BE49-F238E27FC236}">
                <a16:creationId xmlns:a16="http://schemas.microsoft.com/office/drawing/2014/main" id="{2332473C-FBB8-9C9E-6F3F-A0419D2CA23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52761" y="5091578"/>
            <a:ext cx="60002" cy="123870"/>
          </a:xfrm>
          <a:prstGeom prst="rect">
            <a:avLst/>
          </a:prstGeom>
        </p:spPr>
      </p:pic>
      <p:pic>
        <p:nvPicPr>
          <p:cNvPr id="85" name="グラフィックス 84" descr="Wi-Fi">
            <a:extLst>
              <a:ext uri="{FF2B5EF4-FFF2-40B4-BE49-F238E27FC236}">
                <a16:creationId xmlns:a16="http://schemas.microsoft.com/office/drawing/2014/main" id="{8BE500E2-E972-2715-3355-9622F3C023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31918" y="5047851"/>
            <a:ext cx="199549" cy="199549"/>
          </a:xfrm>
          <a:prstGeom prst="rect">
            <a:avLst/>
          </a:prstGeom>
        </p:spPr>
      </p:pic>
      <p:sp>
        <p:nvSpPr>
          <p:cNvPr id="86" name="正方形/長方形 85">
            <a:extLst>
              <a:ext uri="{FF2B5EF4-FFF2-40B4-BE49-F238E27FC236}">
                <a16:creationId xmlns:a16="http://schemas.microsoft.com/office/drawing/2014/main" id="{54048C86-AFBF-C698-732A-A191604193EF}"/>
              </a:ext>
            </a:extLst>
          </p:cNvPr>
          <p:cNvSpPr/>
          <p:nvPr/>
        </p:nvSpPr>
        <p:spPr>
          <a:xfrm>
            <a:off x="4202745" y="5790417"/>
            <a:ext cx="449053" cy="200150"/>
          </a:xfrm>
          <a:prstGeom prst="rect">
            <a:avLst/>
          </a:prstGeom>
          <a:solidFill>
            <a:srgbClr val="FF0000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schemeClr val="bg1"/>
                </a:solidFill>
              </a:rPr>
              <a:t>Finish</a:t>
            </a:r>
            <a:endParaRPr kumimoji="1" lang="ja-JP" altLang="en-US" sz="700" kern="0" dirty="0">
              <a:solidFill>
                <a:schemeClr val="bg1"/>
              </a:solidFill>
            </a:endParaRPr>
          </a:p>
        </p:txBody>
      </p:sp>
      <p:cxnSp>
        <p:nvCxnSpPr>
          <p:cNvPr id="87" name="コネクタ: カギ線 86">
            <a:extLst>
              <a:ext uri="{FF2B5EF4-FFF2-40B4-BE49-F238E27FC236}">
                <a16:creationId xmlns:a16="http://schemas.microsoft.com/office/drawing/2014/main" id="{E198A973-BCAC-9843-6AC0-08DB8C909482}"/>
              </a:ext>
            </a:extLst>
          </p:cNvPr>
          <p:cNvCxnSpPr>
            <a:cxnSpLocks/>
            <a:stCxn id="64" idx="2"/>
            <a:endCxn id="81" idx="0"/>
          </p:cNvCxnSpPr>
          <p:nvPr/>
        </p:nvCxnSpPr>
        <p:spPr>
          <a:xfrm rot="16200000" flipH="1">
            <a:off x="3963963" y="4565564"/>
            <a:ext cx="935195" cy="3598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コネクタ: カギ線 88">
            <a:extLst>
              <a:ext uri="{FF2B5EF4-FFF2-40B4-BE49-F238E27FC236}">
                <a16:creationId xmlns:a16="http://schemas.microsoft.com/office/drawing/2014/main" id="{FE237A3E-B826-E48C-6EAB-CA03521F4057}"/>
              </a:ext>
            </a:extLst>
          </p:cNvPr>
          <p:cNvCxnSpPr>
            <a:cxnSpLocks/>
            <a:stCxn id="71" idx="2"/>
            <a:endCxn id="81" idx="6"/>
          </p:cNvCxnSpPr>
          <p:nvPr/>
        </p:nvCxnSpPr>
        <p:spPr>
          <a:xfrm rot="5400000">
            <a:off x="5207576" y="5026532"/>
            <a:ext cx="496084" cy="782646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楕円 92">
            <a:extLst>
              <a:ext uri="{FF2B5EF4-FFF2-40B4-BE49-F238E27FC236}">
                <a16:creationId xmlns:a16="http://schemas.microsoft.com/office/drawing/2014/main" id="{267586E1-77A2-3D48-F5B8-7F138EB46F72}"/>
              </a:ext>
            </a:extLst>
          </p:cNvPr>
          <p:cNvSpPr/>
          <p:nvPr/>
        </p:nvSpPr>
        <p:spPr>
          <a:xfrm>
            <a:off x="3798826" y="6489857"/>
            <a:ext cx="1261872" cy="1261872"/>
          </a:xfrm>
          <a:prstGeom prst="ellipse">
            <a:avLst/>
          </a:prstGeom>
          <a:solidFill>
            <a:schemeClr val="tx1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94" name="テキスト ボックス 93">
            <a:extLst>
              <a:ext uri="{FF2B5EF4-FFF2-40B4-BE49-F238E27FC236}">
                <a16:creationId xmlns:a16="http://schemas.microsoft.com/office/drawing/2014/main" id="{96E07DF6-A34B-30A5-5D3C-C36FD329D0B6}"/>
              </a:ext>
            </a:extLst>
          </p:cNvPr>
          <p:cNvSpPr txBox="1"/>
          <p:nvPr/>
        </p:nvSpPr>
        <p:spPr>
          <a:xfrm>
            <a:off x="3890190" y="6656141"/>
            <a:ext cx="1079143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8EFDEE"/>
                </a:solidFill>
              </a:rPr>
              <a:t>Finished?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Line FA9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Parts  </a:t>
            </a:r>
            <a:r>
              <a:rPr kumimoji="1" lang="de-DE" altLang="ja-JP" sz="500" dirty="0">
                <a:solidFill>
                  <a:schemeClr val="bg1"/>
                </a:solidFill>
              </a:rPr>
              <a:t>PH457380-0553</a:t>
            </a:r>
          </a:p>
          <a:p>
            <a:pPr algn="ctr"/>
            <a:r>
              <a:rPr kumimoji="1" lang="ja-JP" altLang="en-US" sz="500" dirty="0">
                <a:solidFill>
                  <a:schemeClr val="bg1"/>
                </a:solidFill>
              </a:rPr>
              <a:t>　</a:t>
            </a:r>
            <a:endParaRPr kumimoji="1" lang="en-US" altLang="ja-JP" sz="1200" dirty="0">
              <a:solidFill>
                <a:srgbClr val="8EFDEE"/>
              </a:solidFill>
            </a:endParaRPr>
          </a:p>
          <a:p>
            <a:pPr algn="ctr"/>
            <a:r>
              <a:rPr kumimoji="1" lang="en-US" altLang="ja-JP" sz="800" dirty="0">
                <a:solidFill>
                  <a:srgbClr val="8EFDEE"/>
                </a:solidFill>
              </a:rPr>
              <a:t>14:57:00 </a:t>
            </a:r>
            <a:r>
              <a:rPr kumimoji="1" lang="en-US" altLang="ja-JP" sz="800" dirty="0">
                <a:solidFill>
                  <a:srgbClr val="FFFFFF"/>
                </a:solidFill>
              </a:rPr>
              <a:t>/</a:t>
            </a:r>
            <a:r>
              <a:rPr kumimoji="1" lang="en-US" altLang="ja-JP" sz="800" dirty="0">
                <a:solidFill>
                  <a:srgbClr val="8EFDEE"/>
                </a:solidFill>
              </a:rPr>
              <a:t> </a:t>
            </a:r>
            <a:r>
              <a:rPr kumimoji="1" lang="en-US" altLang="ja-JP" sz="800" dirty="0">
                <a:solidFill>
                  <a:srgbClr val="FF0000"/>
                </a:solidFill>
              </a:rPr>
              <a:t>00:01:01</a:t>
            </a:r>
            <a:endParaRPr kumimoji="1" lang="en-US" altLang="ja-JP" sz="1200" dirty="0">
              <a:solidFill>
                <a:srgbClr val="FF0000"/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Mon Sep 19,22</a:t>
            </a: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2">
                    <a:lumMod val="90000"/>
                  </a:schemeClr>
                </a:solidFill>
              </a:rPr>
              <a:t>Worker001</a:t>
            </a:r>
            <a:endParaRPr kumimoji="1" lang="ja-JP" altLang="en-US" sz="12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95" name="object 6">
            <a:extLst>
              <a:ext uri="{FF2B5EF4-FFF2-40B4-BE49-F238E27FC236}">
                <a16:creationId xmlns:a16="http://schemas.microsoft.com/office/drawing/2014/main" id="{2537D564-360A-9870-01C1-B6648355A5A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99148" y="6558598"/>
            <a:ext cx="95465" cy="95465"/>
          </a:xfrm>
          <a:prstGeom prst="rect">
            <a:avLst/>
          </a:prstGeom>
        </p:spPr>
      </p:pic>
      <p:pic>
        <p:nvPicPr>
          <p:cNvPr id="96" name="object 8">
            <a:extLst>
              <a:ext uri="{FF2B5EF4-FFF2-40B4-BE49-F238E27FC236}">
                <a16:creationId xmlns:a16="http://schemas.microsoft.com/office/drawing/2014/main" id="{C30A7CBC-CE13-65AB-5B16-AFC31BF91A9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49164" y="6546474"/>
            <a:ext cx="60002" cy="123870"/>
          </a:xfrm>
          <a:prstGeom prst="rect">
            <a:avLst/>
          </a:prstGeom>
        </p:spPr>
      </p:pic>
      <p:pic>
        <p:nvPicPr>
          <p:cNvPr id="97" name="グラフィックス 96" descr="Wi-Fi">
            <a:extLst>
              <a:ext uri="{FF2B5EF4-FFF2-40B4-BE49-F238E27FC236}">
                <a16:creationId xmlns:a16="http://schemas.microsoft.com/office/drawing/2014/main" id="{CF0400CE-86DF-B052-4A8B-6BE959CAE1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28321" y="6502747"/>
            <a:ext cx="199549" cy="199549"/>
          </a:xfrm>
          <a:prstGeom prst="rect">
            <a:avLst/>
          </a:prstGeom>
        </p:spPr>
      </p:pic>
      <p:sp>
        <p:nvSpPr>
          <p:cNvPr id="98" name="正方形/長方形 97">
            <a:extLst>
              <a:ext uri="{FF2B5EF4-FFF2-40B4-BE49-F238E27FC236}">
                <a16:creationId xmlns:a16="http://schemas.microsoft.com/office/drawing/2014/main" id="{729C9958-4101-9F25-82C6-7EE160B008A1}"/>
              </a:ext>
            </a:extLst>
          </p:cNvPr>
          <p:cNvSpPr/>
          <p:nvPr/>
        </p:nvSpPr>
        <p:spPr>
          <a:xfrm>
            <a:off x="3980784" y="7233351"/>
            <a:ext cx="449053" cy="200150"/>
          </a:xfrm>
          <a:prstGeom prst="rect">
            <a:avLst/>
          </a:prstGeom>
          <a:solidFill>
            <a:srgbClr val="00B050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schemeClr val="bg1"/>
                </a:solidFill>
              </a:rPr>
              <a:t>YES</a:t>
            </a:r>
            <a:endParaRPr kumimoji="1" lang="ja-JP" altLang="en-US" sz="700" kern="0" dirty="0">
              <a:solidFill>
                <a:schemeClr val="bg1"/>
              </a:solidFill>
            </a:endParaRPr>
          </a:p>
        </p:txBody>
      </p:sp>
      <p:cxnSp>
        <p:nvCxnSpPr>
          <p:cNvPr id="99" name="コネクタ: カギ線 98">
            <a:extLst>
              <a:ext uri="{FF2B5EF4-FFF2-40B4-BE49-F238E27FC236}">
                <a16:creationId xmlns:a16="http://schemas.microsoft.com/office/drawing/2014/main" id="{69A40623-73C9-C404-6B9A-406BE8DBB589}"/>
              </a:ext>
            </a:extLst>
          </p:cNvPr>
          <p:cNvCxnSpPr>
            <a:cxnSpLocks/>
            <a:stCxn id="82" idx="2"/>
            <a:endCxn id="93" idx="0"/>
          </p:cNvCxnSpPr>
          <p:nvPr/>
        </p:nvCxnSpPr>
        <p:spPr>
          <a:xfrm rot="5400000">
            <a:off x="4333559" y="6390056"/>
            <a:ext cx="196005" cy="3597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正方形/長方形 101">
            <a:extLst>
              <a:ext uri="{FF2B5EF4-FFF2-40B4-BE49-F238E27FC236}">
                <a16:creationId xmlns:a16="http://schemas.microsoft.com/office/drawing/2014/main" id="{0BD61206-E010-8228-9AE9-C3C0AD2D889B}"/>
              </a:ext>
            </a:extLst>
          </p:cNvPr>
          <p:cNvSpPr/>
          <p:nvPr/>
        </p:nvSpPr>
        <p:spPr>
          <a:xfrm>
            <a:off x="4448811" y="7233351"/>
            <a:ext cx="449053" cy="200150"/>
          </a:xfrm>
          <a:prstGeom prst="rect">
            <a:avLst/>
          </a:prstGeom>
          <a:solidFill>
            <a:srgbClr val="FF0000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schemeClr val="bg1"/>
                </a:solidFill>
              </a:rPr>
              <a:t>NO</a:t>
            </a:r>
            <a:endParaRPr kumimoji="1" lang="ja-JP" altLang="en-US" sz="700" kern="0" dirty="0">
              <a:solidFill>
                <a:schemeClr val="bg1"/>
              </a:solidFill>
            </a:endParaRPr>
          </a:p>
        </p:txBody>
      </p:sp>
      <p:sp>
        <p:nvSpPr>
          <p:cNvPr id="106" name="楕円 105">
            <a:extLst>
              <a:ext uri="{FF2B5EF4-FFF2-40B4-BE49-F238E27FC236}">
                <a16:creationId xmlns:a16="http://schemas.microsoft.com/office/drawing/2014/main" id="{7F3B6F92-F0CB-BFE3-1F08-9E99215DA5BC}"/>
              </a:ext>
            </a:extLst>
          </p:cNvPr>
          <p:cNvSpPr/>
          <p:nvPr/>
        </p:nvSpPr>
        <p:spPr>
          <a:xfrm>
            <a:off x="3798825" y="7905431"/>
            <a:ext cx="1261872" cy="1261872"/>
          </a:xfrm>
          <a:prstGeom prst="ellipse">
            <a:avLst/>
          </a:prstGeom>
          <a:solidFill>
            <a:schemeClr val="tx1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07" name="テキスト ボックス 106">
            <a:extLst>
              <a:ext uri="{FF2B5EF4-FFF2-40B4-BE49-F238E27FC236}">
                <a16:creationId xmlns:a16="http://schemas.microsoft.com/office/drawing/2014/main" id="{B42AECDB-A71A-7C83-345C-2CD2EA9DAA7E}"/>
              </a:ext>
            </a:extLst>
          </p:cNvPr>
          <p:cNvSpPr txBox="1"/>
          <p:nvPr/>
        </p:nvSpPr>
        <p:spPr>
          <a:xfrm>
            <a:off x="4039269" y="8071715"/>
            <a:ext cx="78098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8EFDEE"/>
                </a:solidFill>
              </a:rPr>
              <a:t>Smart</a:t>
            </a:r>
          </a:p>
          <a:p>
            <a:pPr algn="ctr"/>
            <a:r>
              <a:rPr kumimoji="1" lang="en-US" altLang="ja-JP" sz="1200" dirty="0">
                <a:solidFill>
                  <a:srgbClr val="8EFDEE"/>
                </a:solidFill>
              </a:rPr>
              <a:t>Watch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Alex / Group A</a:t>
            </a:r>
          </a:p>
          <a:p>
            <a:pPr algn="ctr"/>
            <a:r>
              <a:rPr kumimoji="1" lang="ja-JP" altLang="en-US" sz="500" dirty="0">
                <a:solidFill>
                  <a:schemeClr val="bg1"/>
                </a:solidFill>
              </a:rPr>
              <a:t>　</a:t>
            </a:r>
            <a:endParaRPr kumimoji="1" lang="en-US" altLang="ja-JP" sz="1200" dirty="0">
              <a:solidFill>
                <a:srgbClr val="8EFDEE"/>
              </a:solidFill>
            </a:endParaRPr>
          </a:p>
          <a:p>
            <a:pPr algn="ctr"/>
            <a:r>
              <a:rPr kumimoji="1" lang="en-US" altLang="ja-JP" sz="1200" dirty="0">
                <a:solidFill>
                  <a:srgbClr val="8EFDEE"/>
                </a:solidFill>
              </a:rPr>
              <a:t>14:56:00</a:t>
            </a: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Mon Sep 19,22</a:t>
            </a: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2">
                    <a:lumMod val="90000"/>
                  </a:schemeClr>
                </a:solidFill>
              </a:rPr>
              <a:t>Worker001</a:t>
            </a:r>
            <a:endParaRPr kumimoji="1" lang="ja-JP" altLang="en-US" sz="12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108" name="object 6">
            <a:extLst>
              <a:ext uri="{FF2B5EF4-FFF2-40B4-BE49-F238E27FC236}">
                <a16:creationId xmlns:a16="http://schemas.microsoft.com/office/drawing/2014/main" id="{A9AC7062-71AA-A09C-7D05-B653C497F7B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99147" y="7974172"/>
            <a:ext cx="95465" cy="95465"/>
          </a:xfrm>
          <a:prstGeom prst="rect">
            <a:avLst/>
          </a:prstGeom>
        </p:spPr>
      </p:pic>
      <p:pic>
        <p:nvPicPr>
          <p:cNvPr id="109" name="object 8">
            <a:extLst>
              <a:ext uri="{FF2B5EF4-FFF2-40B4-BE49-F238E27FC236}">
                <a16:creationId xmlns:a16="http://schemas.microsoft.com/office/drawing/2014/main" id="{0655BBF0-98AD-106C-BF05-81D4353D66E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49163" y="7962048"/>
            <a:ext cx="60002" cy="123870"/>
          </a:xfrm>
          <a:prstGeom prst="rect">
            <a:avLst/>
          </a:prstGeom>
        </p:spPr>
      </p:pic>
      <p:pic>
        <p:nvPicPr>
          <p:cNvPr id="110" name="グラフィックス 109" descr="Wi-Fi">
            <a:extLst>
              <a:ext uri="{FF2B5EF4-FFF2-40B4-BE49-F238E27FC236}">
                <a16:creationId xmlns:a16="http://schemas.microsoft.com/office/drawing/2014/main" id="{BA7A533D-FCDE-9C6A-FAED-C2CC2D0938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28320" y="7918321"/>
            <a:ext cx="199549" cy="199549"/>
          </a:xfrm>
          <a:prstGeom prst="rect">
            <a:avLst/>
          </a:prstGeom>
        </p:spPr>
      </p:pic>
      <p:cxnSp>
        <p:nvCxnSpPr>
          <p:cNvPr id="111" name="コネクタ: カギ線 110">
            <a:extLst>
              <a:ext uri="{FF2B5EF4-FFF2-40B4-BE49-F238E27FC236}">
                <a16:creationId xmlns:a16="http://schemas.microsoft.com/office/drawing/2014/main" id="{F0A4F23A-060B-E274-30C7-53BDF7E31E61}"/>
              </a:ext>
            </a:extLst>
          </p:cNvPr>
          <p:cNvCxnSpPr>
            <a:cxnSpLocks/>
            <a:stCxn id="94" idx="2"/>
            <a:endCxn id="106" idx="0"/>
          </p:cNvCxnSpPr>
          <p:nvPr/>
        </p:nvCxnSpPr>
        <p:spPr>
          <a:xfrm rot="5400000">
            <a:off x="4351421" y="7827089"/>
            <a:ext cx="156683" cy="1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正方形/長方形 114">
            <a:extLst>
              <a:ext uri="{FF2B5EF4-FFF2-40B4-BE49-F238E27FC236}">
                <a16:creationId xmlns:a16="http://schemas.microsoft.com/office/drawing/2014/main" id="{D3D2D99A-1D41-9F94-BDAF-36DB76FCDF45}"/>
              </a:ext>
            </a:extLst>
          </p:cNvPr>
          <p:cNvSpPr/>
          <p:nvPr/>
        </p:nvSpPr>
        <p:spPr>
          <a:xfrm>
            <a:off x="5216007" y="3240935"/>
            <a:ext cx="1261871" cy="21558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If the specified time is exceeded</a:t>
            </a:r>
          </a:p>
          <a:p>
            <a:pPr algn="ctr"/>
            <a:r>
              <a:rPr kumimoji="1" lang="en-US" altLang="ja-JP" sz="800" b="1" dirty="0">
                <a:solidFill>
                  <a:srgbClr val="FF0000"/>
                </a:solidFill>
              </a:rPr>
              <a:t>**Allow time to be changed on master</a:t>
            </a:r>
            <a:endParaRPr kumimoji="1" lang="ja-JP" altLang="en-US" sz="800" b="1" dirty="0">
              <a:solidFill>
                <a:srgbClr val="FF0000"/>
              </a:solidFill>
            </a:endParaRPr>
          </a:p>
        </p:txBody>
      </p:sp>
      <p:sp>
        <p:nvSpPr>
          <p:cNvPr id="131" name="正方形/長方形 130">
            <a:extLst>
              <a:ext uri="{FF2B5EF4-FFF2-40B4-BE49-F238E27FC236}">
                <a16:creationId xmlns:a16="http://schemas.microsoft.com/office/drawing/2014/main" id="{69786FC6-DC15-1AE3-8D09-040547A4064A}"/>
              </a:ext>
            </a:extLst>
          </p:cNvPr>
          <p:cNvSpPr/>
          <p:nvPr/>
        </p:nvSpPr>
        <p:spPr>
          <a:xfrm>
            <a:off x="5216007" y="5665527"/>
            <a:ext cx="1261871" cy="21558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Press “Start”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32" name="正方形/長方形 131">
            <a:extLst>
              <a:ext uri="{FF2B5EF4-FFF2-40B4-BE49-F238E27FC236}">
                <a16:creationId xmlns:a16="http://schemas.microsoft.com/office/drawing/2014/main" id="{068C2626-FF96-E130-FAA0-0BCA2A8316DD}"/>
              </a:ext>
            </a:extLst>
          </p:cNvPr>
          <p:cNvSpPr/>
          <p:nvPr/>
        </p:nvSpPr>
        <p:spPr>
          <a:xfrm>
            <a:off x="3354834" y="4432329"/>
            <a:ext cx="1261871" cy="21558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800" b="1" dirty="0">
                <a:solidFill>
                  <a:schemeClr val="tx1"/>
                </a:solidFill>
              </a:rPr>
              <a:t>Press “Start”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34" name="正方形/長方形 133">
            <a:extLst>
              <a:ext uri="{FF2B5EF4-FFF2-40B4-BE49-F238E27FC236}">
                <a16:creationId xmlns:a16="http://schemas.microsoft.com/office/drawing/2014/main" id="{641E813F-511F-BDF0-3276-4035738FCE37}"/>
              </a:ext>
            </a:extLst>
          </p:cNvPr>
          <p:cNvSpPr/>
          <p:nvPr/>
        </p:nvSpPr>
        <p:spPr>
          <a:xfrm>
            <a:off x="4510537" y="7715365"/>
            <a:ext cx="895076" cy="21558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Press “YES”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35" name="正方形/長方形 134">
            <a:extLst>
              <a:ext uri="{FF2B5EF4-FFF2-40B4-BE49-F238E27FC236}">
                <a16:creationId xmlns:a16="http://schemas.microsoft.com/office/drawing/2014/main" id="{0B3CD8C0-5938-B392-FBE1-6B25446747D5}"/>
              </a:ext>
            </a:extLst>
          </p:cNvPr>
          <p:cNvSpPr/>
          <p:nvPr/>
        </p:nvSpPr>
        <p:spPr>
          <a:xfrm>
            <a:off x="3247585" y="2644866"/>
            <a:ext cx="895076" cy="21558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Receipt of instructions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41" name="楕円 140">
            <a:extLst>
              <a:ext uri="{FF2B5EF4-FFF2-40B4-BE49-F238E27FC236}">
                <a16:creationId xmlns:a16="http://schemas.microsoft.com/office/drawing/2014/main" id="{C7364540-CA24-DC1C-E800-A5C213D3B581}"/>
              </a:ext>
            </a:extLst>
          </p:cNvPr>
          <p:cNvSpPr/>
          <p:nvPr/>
        </p:nvSpPr>
        <p:spPr>
          <a:xfrm>
            <a:off x="3138815" y="1912428"/>
            <a:ext cx="217540" cy="21754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1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42" name="楕円 141">
            <a:extLst>
              <a:ext uri="{FF2B5EF4-FFF2-40B4-BE49-F238E27FC236}">
                <a16:creationId xmlns:a16="http://schemas.microsoft.com/office/drawing/2014/main" id="{FCF595B1-017F-B208-F84C-062D9E1BFB21}"/>
              </a:ext>
            </a:extLst>
          </p:cNvPr>
          <p:cNvSpPr/>
          <p:nvPr/>
        </p:nvSpPr>
        <p:spPr>
          <a:xfrm>
            <a:off x="3138815" y="2623335"/>
            <a:ext cx="217540" cy="21754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2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43" name="楕円 142">
            <a:extLst>
              <a:ext uri="{FF2B5EF4-FFF2-40B4-BE49-F238E27FC236}">
                <a16:creationId xmlns:a16="http://schemas.microsoft.com/office/drawing/2014/main" id="{82517DAA-9EB1-C07A-0520-DD4FA2879C1D}"/>
              </a:ext>
            </a:extLst>
          </p:cNvPr>
          <p:cNvSpPr/>
          <p:nvPr/>
        </p:nvSpPr>
        <p:spPr>
          <a:xfrm>
            <a:off x="3129969" y="4414226"/>
            <a:ext cx="217540" cy="21754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3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44" name="楕円 143">
            <a:extLst>
              <a:ext uri="{FF2B5EF4-FFF2-40B4-BE49-F238E27FC236}">
                <a16:creationId xmlns:a16="http://schemas.microsoft.com/office/drawing/2014/main" id="{B45B3425-41F0-732D-9649-166073282D6E}"/>
              </a:ext>
            </a:extLst>
          </p:cNvPr>
          <p:cNvSpPr/>
          <p:nvPr/>
        </p:nvSpPr>
        <p:spPr>
          <a:xfrm>
            <a:off x="4707938" y="6284899"/>
            <a:ext cx="217540" cy="21754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4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8206DA9-4130-B169-B325-C90329C261B5}"/>
              </a:ext>
            </a:extLst>
          </p:cNvPr>
          <p:cNvSpPr/>
          <p:nvPr/>
        </p:nvSpPr>
        <p:spPr>
          <a:xfrm>
            <a:off x="828294" y="1513538"/>
            <a:ext cx="1209040" cy="20420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Start &amp; Wait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93869CD-E640-6B94-73BD-C073E8044A1A}"/>
              </a:ext>
            </a:extLst>
          </p:cNvPr>
          <p:cNvSpPr/>
          <p:nvPr/>
        </p:nvSpPr>
        <p:spPr>
          <a:xfrm>
            <a:off x="828294" y="3110712"/>
            <a:ext cx="1209040" cy="31220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Press Start button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Working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C1071C8E-EA89-8624-1CF0-F37CF68E6F2F}"/>
              </a:ext>
            </a:extLst>
          </p:cNvPr>
          <p:cNvCxnSpPr>
            <a:cxnSpLocks/>
            <a:stCxn id="14" idx="2"/>
            <a:endCxn id="5" idx="0"/>
          </p:cNvCxnSpPr>
          <p:nvPr/>
        </p:nvCxnSpPr>
        <p:spPr>
          <a:xfrm>
            <a:off x="1432814" y="2682835"/>
            <a:ext cx="0" cy="427877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603692-B7AA-9FDA-9CA1-8A907B6C9853}"/>
              </a:ext>
            </a:extLst>
          </p:cNvPr>
          <p:cNvSpPr/>
          <p:nvPr/>
        </p:nvSpPr>
        <p:spPr>
          <a:xfrm>
            <a:off x="826371" y="3577365"/>
            <a:ext cx="1209040" cy="31220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Sending trigger to Kitting ST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3E9C654-BBBE-A9DB-736E-79A2E6ED285F}"/>
              </a:ext>
            </a:extLst>
          </p:cNvPr>
          <p:cNvSpPr/>
          <p:nvPr/>
        </p:nvSpPr>
        <p:spPr>
          <a:xfrm>
            <a:off x="826371" y="4055083"/>
            <a:ext cx="1209040" cy="31220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Press End button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Shopper Completed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422B561A-CF33-42BC-C5D7-D6FD25858EAA}"/>
              </a:ext>
            </a:extLst>
          </p:cNvPr>
          <p:cNvCxnSpPr>
            <a:cxnSpLocks/>
            <a:stCxn id="5" idx="2"/>
            <a:endCxn id="7" idx="0"/>
          </p:cNvCxnSpPr>
          <p:nvPr/>
        </p:nvCxnSpPr>
        <p:spPr>
          <a:xfrm flipH="1">
            <a:off x="1430891" y="3422916"/>
            <a:ext cx="1923" cy="154449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D9ED3051-E8D4-52CC-894B-D4F71BAE6882}"/>
              </a:ext>
            </a:extLst>
          </p:cNvPr>
          <p:cNvCxnSpPr>
            <a:cxnSpLocks/>
            <a:stCxn id="7" idx="2"/>
            <a:endCxn id="8" idx="0"/>
          </p:cNvCxnSpPr>
          <p:nvPr/>
        </p:nvCxnSpPr>
        <p:spPr>
          <a:xfrm>
            <a:off x="1430891" y="3889569"/>
            <a:ext cx="0" cy="165514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DBFCE5C9-E216-9290-86D1-0680EE3843DB}"/>
              </a:ext>
            </a:extLst>
          </p:cNvPr>
          <p:cNvCxnSpPr>
            <a:cxnSpLocks/>
            <a:stCxn id="8" idx="2"/>
            <a:endCxn id="19" idx="0"/>
          </p:cNvCxnSpPr>
          <p:nvPr/>
        </p:nvCxnSpPr>
        <p:spPr>
          <a:xfrm>
            <a:off x="1430891" y="4367287"/>
            <a:ext cx="2539" cy="312833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97E069C9-4EF5-2430-1C70-505267E62EE1}"/>
              </a:ext>
            </a:extLst>
          </p:cNvPr>
          <p:cNvSpPr/>
          <p:nvPr/>
        </p:nvSpPr>
        <p:spPr>
          <a:xfrm>
            <a:off x="653681" y="2967927"/>
            <a:ext cx="1589397" cy="14706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33081C31-A2F6-018C-1863-F38C61E2D159}"/>
              </a:ext>
            </a:extLst>
          </p:cNvPr>
          <p:cNvSpPr/>
          <p:nvPr/>
        </p:nvSpPr>
        <p:spPr>
          <a:xfrm>
            <a:off x="499381" y="2866056"/>
            <a:ext cx="1159190" cy="121307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Shopper smart watch App</a:t>
            </a:r>
            <a:endParaRPr kumimoji="1" lang="ja-JP" altLang="en-US" sz="5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A5DB49A5-2AF9-7AED-F8DC-FBDF8AD68A1C}"/>
              </a:ext>
            </a:extLst>
          </p:cNvPr>
          <p:cNvSpPr/>
          <p:nvPr/>
        </p:nvSpPr>
        <p:spPr>
          <a:xfrm>
            <a:off x="828294" y="2253836"/>
            <a:ext cx="1209040" cy="42899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Instructions from the top schedule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(Select) *1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3F9981BC-988A-2DCE-8972-3C246C1F443B}"/>
              </a:ext>
            </a:extLst>
          </p:cNvPr>
          <p:cNvCxnSpPr>
            <a:cxnSpLocks/>
            <a:stCxn id="2" idx="2"/>
            <a:endCxn id="16" idx="0"/>
          </p:cNvCxnSpPr>
          <p:nvPr/>
        </p:nvCxnSpPr>
        <p:spPr>
          <a:xfrm flipH="1">
            <a:off x="1431754" y="1717743"/>
            <a:ext cx="1060" cy="117044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6713F6E-99C7-7D0A-D760-0C74E4964C8E}"/>
              </a:ext>
            </a:extLst>
          </p:cNvPr>
          <p:cNvSpPr/>
          <p:nvPr/>
        </p:nvSpPr>
        <p:spPr>
          <a:xfrm>
            <a:off x="827234" y="1834787"/>
            <a:ext cx="1209040" cy="28635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Linkage FG sensor data from KAU CSV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0DA98D4B-5D6C-5B55-E549-7204B20BB4D0}"/>
              </a:ext>
            </a:extLst>
          </p:cNvPr>
          <p:cNvCxnSpPr>
            <a:cxnSpLocks/>
            <a:stCxn id="16" idx="2"/>
            <a:endCxn id="14" idx="0"/>
          </p:cNvCxnSpPr>
          <p:nvPr/>
        </p:nvCxnSpPr>
        <p:spPr>
          <a:xfrm>
            <a:off x="1431754" y="2121144"/>
            <a:ext cx="1060" cy="132692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F0C98C64-F47B-BDB8-DFF8-E1FC44724CFA}"/>
              </a:ext>
            </a:extLst>
          </p:cNvPr>
          <p:cNvSpPr/>
          <p:nvPr/>
        </p:nvSpPr>
        <p:spPr>
          <a:xfrm>
            <a:off x="833373" y="4680120"/>
            <a:ext cx="1200114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Linkage FG sensor data from KAU CSV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D2997BAE-822B-8D87-D01E-88911A1A7B82}"/>
              </a:ext>
            </a:extLst>
          </p:cNvPr>
          <p:cNvSpPr/>
          <p:nvPr/>
        </p:nvSpPr>
        <p:spPr>
          <a:xfrm>
            <a:off x="1625370" y="5090067"/>
            <a:ext cx="985555" cy="189762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FG sensor linkage data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Registration App</a:t>
            </a:r>
            <a:endParaRPr kumimoji="1" lang="ja-JP" altLang="en-US" sz="5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41C52695-5833-5A50-2DE8-6138AB0D8FD2}"/>
              </a:ext>
            </a:extLst>
          </p:cNvPr>
          <p:cNvSpPr/>
          <p:nvPr/>
        </p:nvSpPr>
        <p:spPr>
          <a:xfrm>
            <a:off x="1965647" y="1462583"/>
            <a:ext cx="217540" cy="21754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1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40D54AA7-A3C9-5981-DDF9-413205AB6E81}"/>
              </a:ext>
            </a:extLst>
          </p:cNvPr>
          <p:cNvSpPr/>
          <p:nvPr/>
        </p:nvSpPr>
        <p:spPr>
          <a:xfrm>
            <a:off x="1964319" y="2257360"/>
            <a:ext cx="217540" cy="21754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2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3498D1E5-8634-AC5D-F6DC-A9FE12B31912}"/>
              </a:ext>
            </a:extLst>
          </p:cNvPr>
          <p:cNvSpPr/>
          <p:nvPr/>
        </p:nvSpPr>
        <p:spPr>
          <a:xfrm>
            <a:off x="1946657" y="3049274"/>
            <a:ext cx="217540" cy="21754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3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31" name="楕円 30">
            <a:extLst>
              <a:ext uri="{FF2B5EF4-FFF2-40B4-BE49-F238E27FC236}">
                <a16:creationId xmlns:a16="http://schemas.microsoft.com/office/drawing/2014/main" id="{4C1CB1AC-D577-C307-3FD0-9B16B9DCCFE6}"/>
              </a:ext>
            </a:extLst>
          </p:cNvPr>
          <p:cNvSpPr/>
          <p:nvPr/>
        </p:nvSpPr>
        <p:spPr>
          <a:xfrm>
            <a:off x="1940860" y="3993645"/>
            <a:ext cx="217540" cy="21754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4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1" name="二等辺三角形 20">
            <a:extLst>
              <a:ext uri="{FF2B5EF4-FFF2-40B4-BE49-F238E27FC236}">
                <a16:creationId xmlns:a16="http://schemas.microsoft.com/office/drawing/2014/main" id="{D4FD765E-37BB-853D-7471-FD07464F5090}"/>
              </a:ext>
            </a:extLst>
          </p:cNvPr>
          <p:cNvSpPr/>
          <p:nvPr/>
        </p:nvSpPr>
        <p:spPr>
          <a:xfrm>
            <a:off x="6245305" y="841780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6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8645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C2FE2E-3D64-BF27-2B3B-F939233DE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D9F3A44-6CEC-E2A3-EC3A-1E55C6219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87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E5C95A4-5FC8-11DC-FDE9-1D16043A463B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28A3F133-363E-DF33-4638-6A23ECB26317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9A40AB6-309B-3501-8958-EA31E4E50756}"/>
              </a:ext>
            </a:extLst>
          </p:cNvPr>
          <p:cNvSpPr txBox="1"/>
          <p:nvPr/>
        </p:nvSpPr>
        <p:spPr>
          <a:xfrm>
            <a:off x="406400" y="837577"/>
            <a:ext cx="6117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5-3. Shopper work instructions for FG phase#2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EC717EAB-A025-B2AB-5033-5D297B16AFE3}"/>
              </a:ext>
            </a:extLst>
          </p:cNvPr>
          <p:cNvSpPr/>
          <p:nvPr/>
        </p:nvSpPr>
        <p:spPr>
          <a:xfrm>
            <a:off x="2861929" y="1955676"/>
            <a:ext cx="1209040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Start &amp; Wait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8FDED005-758F-0905-5EF2-2EBB43CB3C60}"/>
              </a:ext>
            </a:extLst>
          </p:cNvPr>
          <p:cNvSpPr/>
          <p:nvPr/>
        </p:nvSpPr>
        <p:spPr>
          <a:xfrm>
            <a:off x="2860006" y="2845781"/>
            <a:ext cx="1209040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Linkage FG sensor data from KAU CSV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A24B0896-81E2-451B-C0AE-04D786C1EAEC}"/>
              </a:ext>
            </a:extLst>
          </p:cNvPr>
          <p:cNvCxnSpPr>
            <a:cxnSpLocks/>
            <a:stCxn id="2" idx="2"/>
            <a:endCxn id="5" idx="0"/>
          </p:cNvCxnSpPr>
          <p:nvPr/>
        </p:nvCxnSpPr>
        <p:spPr>
          <a:xfrm flipH="1">
            <a:off x="3464526" y="2386564"/>
            <a:ext cx="1923" cy="459217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004804C-F51D-0E90-9765-C4C2F8BEF0CB}"/>
              </a:ext>
            </a:extLst>
          </p:cNvPr>
          <p:cNvSpPr/>
          <p:nvPr/>
        </p:nvSpPr>
        <p:spPr>
          <a:xfrm>
            <a:off x="2861929" y="5048426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Press Start button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Working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8C7869ED-09AD-B23E-7DEE-DE5157188576}"/>
              </a:ext>
            </a:extLst>
          </p:cNvPr>
          <p:cNvCxnSpPr>
            <a:cxnSpLocks/>
            <a:stCxn id="34" idx="2"/>
            <a:endCxn id="8" idx="0"/>
          </p:cNvCxnSpPr>
          <p:nvPr/>
        </p:nvCxnSpPr>
        <p:spPr>
          <a:xfrm>
            <a:off x="3466449" y="4120650"/>
            <a:ext cx="0" cy="927776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5ADB3911-5B86-72BC-8C01-E62B81DEF149}"/>
              </a:ext>
            </a:extLst>
          </p:cNvPr>
          <p:cNvSpPr/>
          <p:nvPr/>
        </p:nvSpPr>
        <p:spPr>
          <a:xfrm>
            <a:off x="2860006" y="5724375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Press End button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Shopper Completed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554E0A17-172D-15B3-C61C-D41A4D6C04E3}"/>
              </a:ext>
            </a:extLst>
          </p:cNvPr>
          <p:cNvSpPr/>
          <p:nvPr/>
        </p:nvSpPr>
        <p:spPr>
          <a:xfrm>
            <a:off x="2860006" y="6431709"/>
            <a:ext cx="1209040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Linkage FG sensor data from KAU CSV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84B2A0A7-6C99-9D01-5535-BF38CA4B9EB5}"/>
              </a:ext>
            </a:extLst>
          </p:cNvPr>
          <p:cNvCxnSpPr>
            <a:cxnSpLocks/>
            <a:stCxn id="8" idx="2"/>
            <a:endCxn id="12" idx="0"/>
          </p:cNvCxnSpPr>
          <p:nvPr/>
        </p:nvCxnSpPr>
        <p:spPr>
          <a:xfrm flipH="1">
            <a:off x="3464526" y="5479315"/>
            <a:ext cx="1923" cy="24506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4C2DF9DA-F4D7-8DC8-9741-D6A31E852C43}"/>
              </a:ext>
            </a:extLst>
          </p:cNvPr>
          <p:cNvCxnSpPr>
            <a:cxnSpLocks/>
            <a:stCxn id="12" idx="2"/>
            <a:endCxn id="15" idx="0"/>
          </p:cNvCxnSpPr>
          <p:nvPr/>
        </p:nvCxnSpPr>
        <p:spPr>
          <a:xfrm>
            <a:off x="3464526" y="6155264"/>
            <a:ext cx="0" cy="276445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楕円 19">
            <a:extLst>
              <a:ext uri="{FF2B5EF4-FFF2-40B4-BE49-F238E27FC236}">
                <a16:creationId xmlns:a16="http://schemas.microsoft.com/office/drawing/2014/main" id="{917A99FC-F7C2-A1E5-C9DD-C6682C5A52DE}"/>
              </a:ext>
            </a:extLst>
          </p:cNvPr>
          <p:cNvSpPr/>
          <p:nvPr/>
        </p:nvSpPr>
        <p:spPr>
          <a:xfrm>
            <a:off x="3115930" y="8635158"/>
            <a:ext cx="701037" cy="293273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Finish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E779128D-5757-A287-B52D-10B57EC912D3}"/>
              </a:ext>
            </a:extLst>
          </p:cNvPr>
          <p:cNvCxnSpPr>
            <a:cxnSpLocks/>
            <a:stCxn id="15" idx="2"/>
            <a:endCxn id="25" idx="0"/>
          </p:cNvCxnSpPr>
          <p:nvPr/>
        </p:nvCxnSpPr>
        <p:spPr>
          <a:xfrm>
            <a:off x="3464526" y="6862598"/>
            <a:ext cx="0" cy="739993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328D03DD-C929-76AE-3970-725ED40B8766}"/>
              </a:ext>
            </a:extLst>
          </p:cNvPr>
          <p:cNvSpPr/>
          <p:nvPr/>
        </p:nvSpPr>
        <p:spPr>
          <a:xfrm>
            <a:off x="2687316" y="4639095"/>
            <a:ext cx="1589397" cy="164540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BF656D99-02C3-9738-F6DF-839E1634F1D6}"/>
              </a:ext>
            </a:extLst>
          </p:cNvPr>
          <p:cNvSpPr/>
          <p:nvPr/>
        </p:nvSpPr>
        <p:spPr>
          <a:xfrm>
            <a:off x="2533016" y="4556883"/>
            <a:ext cx="1159190" cy="121307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Shopper smart watch App</a:t>
            </a:r>
            <a:endParaRPr kumimoji="1" lang="ja-JP" altLang="en-US" sz="5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25" name="フローチャート: 判断 24">
            <a:extLst>
              <a:ext uri="{FF2B5EF4-FFF2-40B4-BE49-F238E27FC236}">
                <a16:creationId xmlns:a16="http://schemas.microsoft.com/office/drawing/2014/main" id="{867B168F-1FED-BA06-28DA-947436EEC87E}"/>
              </a:ext>
            </a:extLst>
          </p:cNvPr>
          <p:cNvSpPr/>
          <p:nvPr/>
        </p:nvSpPr>
        <p:spPr>
          <a:xfrm>
            <a:off x="2860006" y="7602591"/>
            <a:ext cx="1209040" cy="644937"/>
          </a:xfrm>
          <a:prstGeom prst="flowChartDecision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Is today's schedule complete?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</a:rPr>
              <a:t>Yes / No</a:t>
            </a:r>
            <a:endParaRPr kumimoji="1" lang="ja-JP" altLang="en-US" sz="500" dirty="0">
              <a:solidFill>
                <a:schemeClr val="tx1"/>
              </a:solidFill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9AF97C0B-D8E2-02BB-109F-4FCA8D6A8010}"/>
              </a:ext>
            </a:extLst>
          </p:cNvPr>
          <p:cNvSpPr/>
          <p:nvPr/>
        </p:nvSpPr>
        <p:spPr>
          <a:xfrm>
            <a:off x="3460225" y="8260944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Yes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2A4CFAB5-A094-C5EF-CB21-8C59EE863B03}"/>
              </a:ext>
            </a:extLst>
          </p:cNvPr>
          <p:cNvSpPr/>
          <p:nvPr/>
        </p:nvSpPr>
        <p:spPr>
          <a:xfrm>
            <a:off x="2626679" y="7602591"/>
            <a:ext cx="462280" cy="208703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No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9E5583FC-D119-FC8B-1664-197514DC4F22}"/>
              </a:ext>
            </a:extLst>
          </p:cNvPr>
          <p:cNvCxnSpPr>
            <a:cxnSpLocks/>
            <a:stCxn id="25" idx="2"/>
            <a:endCxn id="20" idx="0"/>
          </p:cNvCxnSpPr>
          <p:nvPr/>
        </p:nvCxnSpPr>
        <p:spPr>
          <a:xfrm>
            <a:off x="3464526" y="8247528"/>
            <a:ext cx="1923" cy="38763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コネクタ: カギ線 28">
            <a:extLst>
              <a:ext uri="{FF2B5EF4-FFF2-40B4-BE49-F238E27FC236}">
                <a16:creationId xmlns:a16="http://schemas.microsoft.com/office/drawing/2014/main" id="{7BBA7BF2-3B63-3384-321A-0499887AF711}"/>
              </a:ext>
            </a:extLst>
          </p:cNvPr>
          <p:cNvCxnSpPr>
            <a:cxnSpLocks/>
            <a:stCxn id="25" idx="1"/>
            <a:endCxn id="2" idx="1"/>
          </p:cNvCxnSpPr>
          <p:nvPr/>
        </p:nvCxnSpPr>
        <p:spPr>
          <a:xfrm rot="10800000" flipH="1">
            <a:off x="2860005" y="2171120"/>
            <a:ext cx="1923" cy="5753940"/>
          </a:xfrm>
          <a:prstGeom prst="bentConnector3">
            <a:avLst>
              <a:gd name="adj1" fmla="val -3249298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69A63F38-2C57-113D-655C-CC6253FE1833}"/>
              </a:ext>
            </a:extLst>
          </p:cNvPr>
          <p:cNvSpPr/>
          <p:nvPr/>
        </p:nvSpPr>
        <p:spPr>
          <a:xfrm>
            <a:off x="605596" y="2845781"/>
            <a:ext cx="1209040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Production Line FG sensor OFF by KAU</a:t>
            </a:r>
          </a:p>
        </p:txBody>
      </p: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0880146A-B1CC-FEC3-66F9-34ECC55D6B98}"/>
              </a:ext>
            </a:extLst>
          </p:cNvPr>
          <p:cNvCxnSpPr>
            <a:cxnSpLocks/>
            <a:stCxn id="30" idx="3"/>
            <a:endCxn id="5" idx="1"/>
          </p:cNvCxnSpPr>
          <p:nvPr/>
        </p:nvCxnSpPr>
        <p:spPr>
          <a:xfrm>
            <a:off x="1814636" y="3061225"/>
            <a:ext cx="1045370" cy="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004BAAFA-549C-7D61-27A7-E706045F49DC}"/>
              </a:ext>
            </a:extLst>
          </p:cNvPr>
          <p:cNvSpPr/>
          <p:nvPr/>
        </p:nvSpPr>
        <p:spPr>
          <a:xfrm>
            <a:off x="607519" y="6500927"/>
            <a:ext cx="1209040" cy="29049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Production Line FG sensor ON by KAU</a:t>
            </a:r>
          </a:p>
        </p:txBody>
      </p: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DD24E1E7-5C90-73E3-C24F-952FB26D8E08}"/>
              </a:ext>
            </a:extLst>
          </p:cNvPr>
          <p:cNvCxnSpPr>
            <a:cxnSpLocks/>
            <a:stCxn id="32" idx="3"/>
            <a:endCxn id="15" idx="1"/>
          </p:cNvCxnSpPr>
          <p:nvPr/>
        </p:nvCxnSpPr>
        <p:spPr>
          <a:xfrm>
            <a:off x="1816559" y="6646174"/>
            <a:ext cx="1043447" cy="980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275F99F3-1975-8838-3C17-611CA1A09B6B}"/>
              </a:ext>
            </a:extLst>
          </p:cNvPr>
          <p:cNvSpPr/>
          <p:nvPr/>
        </p:nvSpPr>
        <p:spPr>
          <a:xfrm>
            <a:off x="2861929" y="3689762"/>
            <a:ext cx="1209040" cy="43088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Instructions from the top schedule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(Select) *1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C1A007A7-404A-4F0F-6A27-DCA3DA5355A4}"/>
              </a:ext>
            </a:extLst>
          </p:cNvPr>
          <p:cNvCxnSpPr>
            <a:cxnSpLocks/>
            <a:stCxn id="5" idx="2"/>
            <a:endCxn id="34" idx="0"/>
          </p:cNvCxnSpPr>
          <p:nvPr/>
        </p:nvCxnSpPr>
        <p:spPr>
          <a:xfrm>
            <a:off x="3464526" y="3276669"/>
            <a:ext cx="1923" cy="413093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DE3656A5-C84D-C36D-E607-FCF868E3331C}"/>
              </a:ext>
            </a:extLst>
          </p:cNvPr>
          <p:cNvSpPr/>
          <p:nvPr/>
        </p:nvSpPr>
        <p:spPr>
          <a:xfrm>
            <a:off x="3667885" y="2618331"/>
            <a:ext cx="985555" cy="189762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FG sensor linkage data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Registration App</a:t>
            </a:r>
            <a:endParaRPr kumimoji="1" lang="ja-JP" altLang="en-US" sz="5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D05E3323-DE2F-278C-BBE2-7694EEE3D32F}"/>
              </a:ext>
            </a:extLst>
          </p:cNvPr>
          <p:cNvSpPr/>
          <p:nvPr/>
        </p:nvSpPr>
        <p:spPr>
          <a:xfrm>
            <a:off x="3667885" y="6841656"/>
            <a:ext cx="985555" cy="189762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FG sensor linkage data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Registration App</a:t>
            </a:r>
            <a:endParaRPr kumimoji="1" lang="ja-JP" altLang="en-US" sz="5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42" name="二等辺三角形 41">
            <a:extLst>
              <a:ext uri="{FF2B5EF4-FFF2-40B4-BE49-F238E27FC236}">
                <a16:creationId xmlns:a16="http://schemas.microsoft.com/office/drawing/2014/main" id="{07C5A9C0-FEA2-1CE3-52D8-72E0F428105C}"/>
              </a:ext>
            </a:extLst>
          </p:cNvPr>
          <p:cNvSpPr/>
          <p:nvPr/>
        </p:nvSpPr>
        <p:spPr>
          <a:xfrm>
            <a:off x="6245305" y="841780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5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50219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0852B0-D0DE-76C6-5EA3-6128EA7A2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84B0727-C8D7-2A7D-1556-1CAE6C79D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88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73F45016-E878-BAE0-F4B4-C03D312FD06D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C1BF0237-BE51-E1FC-D7A6-C719DAAF2ACB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8BD994A-F587-D9A2-9017-CAF298413E13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5-3. Shopper work instructions for FG phase#2</a:t>
            </a:r>
          </a:p>
          <a:p>
            <a:r>
              <a:rPr kumimoji="1" lang="en-US" altLang="ja-JP" sz="1100" b="1" dirty="0"/>
              <a:t>5-3-1. Smart watch operation flow</a:t>
            </a:r>
          </a:p>
        </p:txBody>
      </p:sp>
      <p:sp>
        <p:nvSpPr>
          <p:cNvPr id="55" name="楕円 54">
            <a:extLst>
              <a:ext uri="{FF2B5EF4-FFF2-40B4-BE49-F238E27FC236}">
                <a16:creationId xmlns:a16="http://schemas.microsoft.com/office/drawing/2014/main" id="{1217EA07-0A5C-CCCB-1925-45E46A5983AD}"/>
              </a:ext>
            </a:extLst>
          </p:cNvPr>
          <p:cNvSpPr/>
          <p:nvPr/>
        </p:nvSpPr>
        <p:spPr>
          <a:xfrm>
            <a:off x="3783585" y="1393842"/>
            <a:ext cx="1261872" cy="1261872"/>
          </a:xfrm>
          <a:prstGeom prst="ellipse">
            <a:avLst/>
          </a:prstGeom>
          <a:solidFill>
            <a:schemeClr val="tx1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7FCDFFE5-046E-6C7D-2028-FE09A97FD6E7}"/>
              </a:ext>
            </a:extLst>
          </p:cNvPr>
          <p:cNvSpPr txBox="1"/>
          <p:nvPr/>
        </p:nvSpPr>
        <p:spPr>
          <a:xfrm>
            <a:off x="4024029" y="1560126"/>
            <a:ext cx="78098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8EFDEE"/>
                </a:solidFill>
              </a:rPr>
              <a:t>Smart</a:t>
            </a:r>
          </a:p>
          <a:p>
            <a:pPr algn="ctr"/>
            <a:r>
              <a:rPr kumimoji="1" lang="en-US" altLang="ja-JP" sz="1200" dirty="0">
                <a:solidFill>
                  <a:srgbClr val="8EFDEE"/>
                </a:solidFill>
              </a:rPr>
              <a:t>Watch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Alex / Group A</a:t>
            </a:r>
          </a:p>
          <a:p>
            <a:pPr algn="ctr"/>
            <a:r>
              <a:rPr kumimoji="1" lang="ja-JP" altLang="en-US" sz="500" dirty="0">
                <a:solidFill>
                  <a:schemeClr val="bg1"/>
                </a:solidFill>
              </a:rPr>
              <a:t>　</a:t>
            </a:r>
            <a:endParaRPr kumimoji="1" lang="en-US" altLang="ja-JP" sz="1200" dirty="0">
              <a:solidFill>
                <a:srgbClr val="8EFDEE"/>
              </a:solidFill>
            </a:endParaRPr>
          </a:p>
          <a:p>
            <a:pPr algn="ctr"/>
            <a:r>
              <a:rPr kumimoji="1" lang="en-US" altLang="ja-JP" sz="1200" dirty="0">
                <a:solidFill>
                  <a:srgbClr val="8EFDEE"/>
                </a:solidFill>
              </a:rPr>
              <a:t>14:56:00</a:t>
            </a: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Mon Sep 19,22</a:t>
            </a: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2">
                    <a:lumMod val="90000"/>
                  </a:schemeClr>
                </a:solidFill>
              </a:rPr>
              <a:t>Worker001</a:t>
            </a:r>
            <a:endParaRPr kumimoji="1" lang="ja-JP" altLang="en-US" sz="12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59" name="object 6">
            <a:extLst>
              <a:ext uri="{FF2B5EF4-FFF2-40B4-BE49-F238E27FC236}">
                <a16:creationId xmlns:a16="http://schemas.microsoft.com/office/drawing/2014/main" id="{18476FC7-BF12-2198-BFB7-A024AEDCE6E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83907" y="1462583"/>
            <a:ext cx="95465" cy="95465"/>
          </a:xfrm>
          <a:prstGeom prst="rect">
            <a:avLst/>
          </a:prstGeom>
        </p:spPr>
      </p:pic>
      <p:pic>
        <p:nvPicPr>
          <p:cNvPr id="60" name="object 8">
            <a:extLst>
              <a:ext uri="{FF2B5EF4-FFF2-40B4-BE49-F238E27FC236}">
                <a16:creationId xmlns:a16="http://schemas.microsoft.com/office/drawing/2014/main" id="{1F429453-31E3-A9A6-E288-6F27ACDCCF38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33923" y="1450459"/>
            <a:ext cx="60002" cy="123870"/>
          </a:xfrm>
          <a:prstGeom prst="rect">
            <a:avLst/>
          </a:prstGeom>
        </p:spPr>
      </p:pic>
      <p:pic>
        <p:nvPicPr>
          <p:cNvPr id="62" name="グラフィックス 61" descr="Wi-Fi">
            <a:extLst>
              <a:ext uri="{FF2B5EF4-FFF2-40B4-BE49-F238E27FC236}">
                <a16:creationId xmlns:a16="http://schemas.microsoft.com/office/drawing/2014/main" id="{27409099-D02F-AC98-0442-A7466B2ADC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13080" y="1406732"/>
            <a:ext cx="199549" cy="199549"/>
          </a:xfrm>
          <a:prstGeom prst="rect">
            <a:avLst/>
          </a:prstGeom>
        </p:spPr>
      </p:pic>
      <p:sp>
        <p:nvSpPr>
          <p:cNvPr id="63" name="楕円 62">
            <a:extLst>
              <a:ext uri="{FF2B5EF4-FFF2-40B4-BE49-F238E27FC236}">
                <a16:creationId xmlns:a16="http://schemas.microsoft.com/office/drawing/2014/main" id="{ACB3A04C-2409-DA49-F8F6-B52506A105F5}"/>
              </a:ext>
            </a:extLst>
          </p:cNvPr>
          <p:cNvSpPr/>
          <p:nvPr/>
        </p:nvSpPr>
        <p:spPr>
          <a:xfrm>
            <a:off x="3798825" y="2840875"/>
            <a:ext cx="1261872" cy="1261872"/>
          </a:xfrm>
          <a:prstGeom prst="ellipse">
            <a:avLst/>
          </a:prstGeom>
          <a:solidFill>
            <a:schemeClr val="tx1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9A1AD197-8B84-E471-BD79-D4CDCE25E394}"/>
              </a:ext>
            </a:extLst>
          </p:cNvPr>
          <p:cNvSpPr txBox="1"/>
          <p:nvPr/>
        </p:nvSpPr>
        <p:spPr>
          <a:xfrm>
            <a:off x="3890190" y="3007159"/>
            <a:ext cx="1079142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8EFDEE"/>
                </a:solidFill>
              </a:rPr>
              <a:t>Start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Line FA9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Parts  </a:t>
            </a:r>
            <a:r>
              <a:rPr kumimoji="1" lang="de-DE" altLang="ja-JP" sz="500" dirty="0">
                <a:solidFill>
                  <a:schemeClr val="bg1"/>
                </a:solidFill>
              </a:rPr>
              <a:t>PH457380-0553</a:t>
            </a:r>
          </a:p>
          <a:p>
            <a:pPr algn="ctr"/>
            <a:r>
              <a:rPr kumimoji="1" lang="ja-JP" altLang="en-US" sz="500" dirty="0">
                <a:solidFill>
                  <a:schemeClr val="bg1"/>
                </a:solidFill>
              </a:rPr>
              <a:t>　</a:t>
            </a:r>
            <a:endParaRPr kumimoji="1" lang="en-US" altLang="ja-JP" sz="1200" dirty="0">
              <a:solidFill>
                <a:srgbClr val="8EFDEE"/>
              </a:solidFill>
            </a:endParaRPr>
          </a:p>
          <a:p>
            <a:pPr algn="ctr"/>
            <a:r>
              <a:rPr kumimoji="1" lang="en-US" altLang="ja-JP" sz="800" dirty="0">
                <a:solidFill>
                  <a:srgbClr val="8EFDEE"/>
                </a:solidFill>
              </a:rPr>
              <a:t>14:57:00 </a:t>
            </a:r>
            <a:r>
              <a:rPr kumimoji="1" lang="en-US" altLang="ja-JP" sz="800" dirty="0">
                <a:solidFill>
                  <a:srgbClr val="FFFFFF"/>
                </a:solidFill>
              </a:rPr>
              <a:t>/</a:t>
            </a:r>
            <a:r>
              <a:rPr kumimoji="1" lang="en-US" altLang="ja-JP" sz="800" dirty="0">
                <a:solidFill>
                  <a:srgbClr val="8EFDEE"/>
                </a:solidFill>
              </a:rPr>
              <a:t> </a:t>
            </a:r>
            <a:r>
              <a:rPr kumimoji="1" lang="en-US" altLang="ja-JP" sz="800" dirty="0">
                <a:solidFill>
                  <a:srgbClr val="FF0000"/>
                </a:solidFill>
              </a:rPr>
              <a:t>00:00:11</a:t>
            </a:r>
            <a:endParaRPr kumimoji="1" lang="en-US" altLang="ja-JP" sz="1200" dirty="0">
              <a:solidFill>
                <a:srgbClr val="FF0000"/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Mon Sep 19,22</a:t>
            </a: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2">
                    <a:lumMod val="90000"/>
                  </a:schemeClr>
                </a:solidFill>
              </a:rPr>
              <a:t>Worker001</a:t>
            </a:r>
            <a:endParaRPr kumimoji="1" lang="ja-JP" altLang="en-US" sz="12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65" name="object 6">
            <a:extLst>
              <a:ext uri="{FF2B5EF4-FFF2-40B4-BE49-F238E27FC236}">
                <a16:creationId xmlns:a16="http://schemas.microsoft.com/office/drawing/2014/main" id="{72B9962E-DADF-F3E8-E0A6-0EC931136CA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99147" y="2909616"/>
            <a:ext cx="95465" cy="95465"/>
          </a:xfrm>
          <a:prstGeom prst="rect">
            <a:avLst/>
          </a:prstGeom>
        </p:spPr>
      </p:pic>
      <p:pic>
        <p:nvPicPr>
          <p:cNvPr id="66" name="object 8">
            <a:extLst>
              <a:ext uri="{FF2B5EF4-FFF2-40B4-BE49-F238E27FC236}">
                <a16:creationId xmlns:a16="http://schemas.microsoft.com/office/drawing/2014/main" id="{CAA1BE51-20AD-B15B-8283-2632017FC62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49163" y="2897492"/>
            <a:ext cx="60002" cy="123870"/>
          </a:xfrm>
          <a:prstGeom prst="rect">
            <a:avLst/>
          </a:prstGeom>
        </p:spPr>
      </p:pic>
      <p:pic>
        <p:nvPicPr>
          <p:cNvPr id="67" name="グラフィックス 66" descr="Wi-Fi">
            <a:extLst>
              <a:ext uri="{FF2B5EF4-FFF2-40B4-BE49-F238E27FC236}">
                <a16:creationId xmlns:a16="http://schemas.microsoft.com/office/drawing/2014/main" id="{65297581-99F1-2272-98D1-7545A29D21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28320" y="2853765"/>
            <a:ext cx="199549" cy="199549"/>
          </a:xfrm>
          <a:prstGeom prst="rect">
            <a:avLst/>
          </a:prstGeom>
        </p:spPr>
      </p:pic>
      <p:sp>
        <p:nvSpPr>
          <p:cNvPr id="69" name="正方形/長方形 68">
            <a:extLst>
              <a:ext uri="{FF2B5EF4-FFF2-40B4-BE49-F238E27FC236}">
                <a16:creationId xmlns:a16="http://schemas.microsoft.com/office/drawing/2014/main" id="{48D96BE2-DA3E-8A77-84F1-BDFDB148E3A4}"/>
              </a:ext>
            </a:extLst>
          </p:cNvPr>
          <p:cNvSpPr/>
          <p:nvPr/>
        </p:nvSpPr>
        <p:spPr>
          <a:xfrm>
            <a:off x="4199147" y="3596331"/>
            <a:ext cx="449053" cy="200150"/>
          </a:xfrm>
          <a:prstGeom prst="rect">
            <a:avLst/>
          </a:prstGeom>
          <a:solidFill>
            <a:srgbClr val="1DB100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schemeClr val="bg1"/>
                </a:solidFill>
              </a:rPr>
              <a:t>Start</a:t>
            </a:r>
            <a:endParaRPr kumimoji="1" lang="ja-JP" altLang="en-US" sz="700" kern="0" dirty="0">
              <a:solidFill>
                <a:schemeClr val="bg1"/>
              </a:solidFill>
            </a:endParaRPr>
          </a:p>
        </p:txBody>
      </p:sp>
      <p:sp>
        <p:nvSpPr>
          <p:cNvPr id="70" name="楕円 69">
            <a:extLst>
              <a:ext uri="{FF2B5EF4-FFF2-40B4-BE49-F238E27FC236}">
                <a16:creationId xmlns:a16="http://schemas.microsoft.com/office/drawing/2014/main" id="{05C79D9B-78DE-4853-AA7C-6FC6C7E63AF4}"/>
              </a:ext>
            </a:extLst>
          </p:cNvPr>
          <p:cNvSpPr/>
          <p:nvPr/>
        </p:nvSpPr>
        <p:spPr>
          <a:xfrm>
            <a:off x="5216006" y="3910922"/>
            <a:ext cx="1261872" cy="1261872"/>
          </a:xfrm>
          <a:prstGeom prst="ellipse">
            <a:avLst/>
          </a:prstGeom>
          <a:solidFill>
            <a:srgbClr val="FF0000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4BF314CF-A445-A059-4AFE-0ABEB65EA22C}"/>
              </a:ext>
            </a:extLst>
          </p:cNvPr>
          <p:cNvSpPr txBox="1"/>
          <p:nvPr/>
        </p:nvSpPr>
        <p:spPr>
          <a:xfrm>
            <a:off x="5307369" y="4077206"/>
            <a:ext cx="1079143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8EFDEE"/>
                </a:solidFill>
              </a:rPr>
              <a:t>Start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Line FA9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Parts  </a:t>
            </a:r>
            <a:r>
              <a:rPr kumimoji="1" lang="de-DE" altLang="ja-JP" sz="500" dirty="0">
                <a:solidFill>
                  <a:schemeClr val="bg1"/>
                </a:solidFill>
              </a:rPr>
              <a:t>PH457380-0553</a:t>
            </a:r>
          </a:p>
          <a:p>
            <a:pPr algn="ctr"/>
            <a:r>
              <a:rPr kumimoji="1" lang="ja-JP" altLang="en-US" sz="500" dirty="0">
                <a:solidFill>
                  <a:schemeClr val="bg1"/>
                </a:solidFill>
              </a:rPr>
              <a:t>　</a:t>
            </a:r>
            <a:endParaRPr kumimoji="1" lang="en-US" altLang="ja-JP" sz="1200" dirty="0">
              <a:solidFill>
                <a:srgbClr val="8EFDEE"/>
              </a:solidFill>
            </a:endParaRPr>
          </a:p>
          <a:p>
            <a:pPr algn="ctr"/>
            <a:r>
              <a:rPr kumimoji="1" lang="en-US" altLang="ja-JP" sz="800" dirty="0">
                <a:solidFill>
                  <a:srgbClr val="8EFDEE"/>
                </a:solidFill>
              </a:rPr>
              <a:t>15:57:00 </a:t>
            </a:r>
            <a:r>
              <a:rPr kumimoji="1" lang="en-US" altLang="ja-JP" sz="800" dirty="0">
                <a:solidFill>
                  <a:srgbClr val="FFFFFF"/>
                </a:solidFill>
              </a:rPr>
              <a:t>/</a:t>
            </a:r>
            <a:r>
              <a:rPr kumimoji="1" lang="en-US" altLang="ja-JP" sz="800" dirty="0">
                <a:solidFill>
                  <a:srgbClr val="8EFDEE"/>
                </a:solidFill>
              </a:rPr>
              <a:t> </a:t>
            </a:r>
            <a:r>
              <a:rPr kumimoji="1" lang="en-US" altLang="ja-JP" sz="800" dirty="0">
                <a:solidFill>
                  <a:srgbClr val="FFFF00"/>
                </a:solidFill>
              </a:rPr>
              <a:t>01:00:01</a:t>
            </a:r>
            <a:endParaRPr kumimoji="1" lang="en-US" altLang="ja-JP" sz="1200" dirty="0">
              <a:solidFill>
                <a:srgbClr val="FFFF00"/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Mon Sep 19,22</a:t>
            </a: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2">
                    <a:lumMod val="90000"/>
                  </a:schemeClr>
                </a:solidFill>
              </a:rPr>
              <a:t>Worker001</a:t>
            </a:r>
            <a:endParaRPr kumimoji="1" lang="ja-JP" altLang="en-US" sz="12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72" name="object 6">
            <a:extLst>
              <a:ext uri="{FF2B5EF4-FFF2-40B4-BE49-F238E27FC236}">
                <a16:creationId xmlns:a16="http://schemas.microsoft.com/office/drawing/2014/main" id="{9AFA0DBE-F5EC-FE12-B542-5E996892291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16328" y="3979663"/>
            <a:ext cx="95465" cy="95465"/>
          </a:xfrm>
          <a:prstGeom prst="rect">
            <a:avLst/>
          </a:prstGeom>
        </p:spPr>
      </p:pic>
      <p:pic>
        <p:nvPicPr>
          <p:cNvPr id="73" name="object 8">
            <a:extLst>
              <a:ext uri="{FF2B5EF4-FFF2-40B4-BE49-F238E27FC236}">
                <a16:creationId xmlns:a16="http://schemas.microsoft.com/office/drawing/2014/main" id="{B3A1F291-EF9E-0735-03A3-91857C2E29C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66344" y="3967539"/>
            <a:ext cx="60002" cy="123870"/>
          </a:xfrm>
          <a:prstGeom prst="rect">
            <a:avLst/>
          </a:prstGeom>
        </p:spPr>
      </p:pic>
      <p:pic>
        <p:nvPicPr>
          <p:cNvPr id="74" name="グラフィックス 73" descr="Wi-Fi">
            <a:extLst>
              <a:ext uri="{FF2B5EF4-FFF2-40B4-BE49-F238E27FC236}">
                <a16:creationId xmlns:a16="http://schemas.microsoft.com/office/drawing/2014/main" id="{82091CDD-42C8-BE8C-5492-73855E0879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45501" y="3923812"/>
            <a:ext cx="199549" cy="199549"/>
          </a:xfrm>
          <a:prstGeom prst="rect">
            <a:avLst/>
          </a:prstGeom>
        </p:spPr>
      </p:pic>
      <p:sp>
        <p:nvSpPr>
          <p:cNvPr id="75" name="正方形/長方形 74">
            <a:extLst>
              <a:ext uri="{FF2B5EF4-FFF2-40B4-BE49-F238E27FC236}">
                <a16:creationId xmlns:a16="http://schemas.microsoft.com/office/drawing/2014/main" id="{5B4AB606-8635-1D53-3C88-37AA42965BDC}"/>
              </a:ext>
            </a:extLst>
          </p:cNvPr>
          <p:cNvSpPr/>
          <p:nvPr/>
        </p:nvSpPr>
        <p:spPr>
          <a:xfrm>
            <a:off x="5616328" y="4666378"/>
            <a:ext cx="449053" cy="200150"/>
          </a:xfrm>
          <a:prstGeom prst="rect">
            <a:avLst/>
          </a:prstGeom>
          <a:solidFill>
            <a:srgbClr val="FFFF00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/>
              <a:t>Start</a:t>
            </a:r>
            <a:endParaRPr kumimoji="1" lang="ja-JP" altLang="en-US" sz="700" kern="0" dirty="0"/>
          </a:p>
        </p:txBody>
      </p:sp>
      <p:cxnSp>
        <p:nvCxnSpPr>
          <p:cNvPr id="77" name="コネクタ: カギ線 76">
            <a:extLst>
              <a:ext uri="{FF2B5EF4-FFF2-40B4-BE49-F238E27FC236}">
                <a16:creationId xmlns:a16="http://schemas.microsoft.com/office/drawing/2014/main" id="{876A2569-C10A-0AD2-F142-BEF59F805043}"/>
              </a:ext>
            </a:extLst>
          </p:cNvPr>
          <p:cNvCxnSpPr>
            <a:cxnSpLocks/>
            <a:stCxn id="63" idx="6"/>
            <a:endCxn id="70" idx="0"/>
          </p:cNvCxnSpPr>
          <p:nvPr/>
        </p:nvCxnSpPr>
        <p:spPr>
          <a:xfrm>
            <a:off x="5060697" y="3471811"/>
            <a:ext cx="786245" cy="439111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コネクタ: カギ線 77">
            <a:extLst>
              <a:ext uri="{FF2B5EF4-FFF2-40B4-BE49-F238E27FC236}">
                <a16:creationId xmlns:a16="http://schemas.microsoft.com/office/drawing/2014/main" id="{C973170F-575A-21BC-FF9B-E428DF3FAFCB}"/>
              </a:ext>
            </a:extLst>
          </p:cNvPr>
          <p:cNvCxnSpPr>
            <a:cxnSpLocks/>
            <a:stCxn id="58" idx="2"/>
            <a:endCxn id="63" idx="0"/>
          </p:cNvCxnSpPr>
          <p:nvPr/>
        </p:nvCxnSpPr>
        <p:spPr>
          <a:xfrm rot="16200000" flipH="1">
            <a:off x="4335765" y="2746878"/>
            <a:ext cx="172753" cy="15240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楕円 80">
            <a:extLst>
              <a:ext uri="{FF2B5EF4-FFF2-40B4-BE49-F238E27FC236}">
                <a16:creationId xmlns:a16="http://schemas.microsoft.com/office/drawing/2014/main" id="{B995809E-C1E3-8DF3-1C35-33D05351F67F}"/>
              </a:ext>
            </a:extLst>
          </p:cNvPr>
          <p:cNvSpPr/>
          <p:nvPr/>
        </p:nvSpPr>
        <p:spPr>
          <a:xfrm>
            <a:off x="3802423" y="5034961"/>
            <a:ext cx="1261872" cy="1261872"/>
          </a:xfrm>
          <a:prstGeom prst="ellipse">
            <a:avLst/>
          </a:prstGeom>
          <a:solidFill>
            <a:schemeClr val="tx1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82" name="テキスト ボックス 81">
            <a:extLst>
              <a:ext uri="{FF2B5EF4-FFF2-40B4-BE49-F238E27FC236}">
                <a16:creationId xmlns:a16="http://schemas.microsoft.com/office/drawing/2014/main" id="{F46565C0-492F-2233-EC4B-BA7B6DBC1EA4}"/>
              </a:ext>
            </a:extLst>
          </p:cNvPr>
          <p:cNvSpPr txBox="1"/>
          <p:nvPr/>
        </p:nvSpPr>
        <p:spPr>
          <a:xfrm>
            <a:off x="3893787" y="5201245"/>
            <a:ext cx="1079143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8EFDEE"/>
                </a:solidFill>
              </a:rPr>
              <a:t>Working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Line FA9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Parts  </a:t>
            </a:r>
            <a:r>
              <a:rPr kumimoji="1" lang="de-DE" altLang="ja-JP" sz="500" dirty="0">
                <a:solidFill>
                  <a:schemeClr val="bg1"/>
                </a:solidFill>
              </a:rPr>
              <a:t>PH457380-0553</a:t>
            </a:r>
          </a:p>
          <a:p>
            <a:pPr algn="ctr"/>
            <a:r>
              <a:rPr kumimoji="1" lang="ja-JP" altLang="en-US" sz="500" dirty="0">
                <a:solidFill>
                  <a:schemeClr val="bg1"/>
                </a:solidFill>
              </a:rPr>
              <a:t>　</a:t>
            </a:r>
            <a:endParaRPr kumimoji="1" lang="en-US" altLang="ja-JP" sz="1200" dirty="0">
              <a:solidFill>
                <a:srgbClr val="8EFDEE"/>
              </a:solidFill>
            </a:endParaRPr>
          </a:p>
          <a:p>
            <a:pPr algn="ctr"/>
            <a:r>
              <a:rPr kumimoji="1" lang="en-US" altLang="ja-JP" sz="800" dirty="0">
                <a:solidFill>
                  <a:srgbClr val="8EFDEE"/>
                </a:solidFill>
              </a:rPr>
              <a:t>14:57:00 </a:t>
            </a:r>
            <a:r>
              <a:rPr kumimoji="1" lang="en-US" altLang="ja-JP" sz="800" dirty="0">
                <a:solidFill>
                  <a:srgbClr val="FFFFFF"/>
                </a:solidFill>
              </a:rPr>
              <a:t>/</a:t>
            </a:r>
            <a:r>
              <a:rPr kumimoji="1" lang="en-US" altLang="ja-JP" sz="800" dirty="0">
                <a:solidFill>
                  <a:srgbClr val="8EFDEE"/>
                </a:solidFill>
              </a:rPr>
              <a:t> </a:t>
            </a:r>
            <a:r>
              <a:rPr kumimoji="1" lang="en-US" altLang="ja-JP" sz="800" dirty="0">
                <a:solidFill>
                  <a:srgbClr val="FF0000"/>
                </a:solidFill>
              </a:rPr>
              <a:t>00:01:01</a:t>
            </a:r>
            <a:endParaRPr kumimoji="1" lang="en-US" altLang="ja-JP" sz="1200" dirty="0">
              <a:solidFill>
                <a:srgbClr val="FF0000"/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Mon Sep 19,22</a:t>
            </a: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2">
                    <a:lumMod val="90000"/>
                  </a:schemeClr>
                </a:solidFill>
              </a:rPr>
              <a:t>Worker001</a:t>
            </a:r>
            <a:endParaRPr kumimoji="1" lang="ja-JP" altLang="en-US" sz="12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83" name="object 6">
            <a:extLst>
              <a:ext uri="{FF2B5EF4-FFF2-40B4-BE49-F238E27FC236}">
                <a16:creationId xmlns:a16="http://schemas.microsoft.com/office/drawing/2014/main" id="{CB33D962-A468-9B3C-AD80-26C8BCFA116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02745" y="5103702"/>
            <a:ext cx="95465" cy="95465"/>
          </a:xfrm>
          <a:prstGeom prst="rect">
            <a:avLst/>
          </a:prstGeom>
        </p:spPr>
      </p:pic>
      <p:pic>
        <p:nvPicPr>
          <p:cNvPr id="84" name="object 8">
            <a:extLst>
              <a:ext uri="{FF2B5EF4-FFF2-40B4-BE49-F238E27FC236}">
                <a16:creationId xmlns:a16="http://schemas.microsoft.com/office/drawing/2014/main" id="{66018CF1-95BE-2B4C-5D27-0EE22CCCA25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52761" y="5091578"/>
            <a:ext cx="60002" cy="123870"/>
          </a:xfrm>
          <a:prstGeom prst="rect">
            <a:avLst/>
          </a:prstGeom>
        </p:spPr>
      </p:pic>
      <p:pic>
        <p:nvPicPr>
          <p:cNvPr id="85" name="グラフィックス 84" descr="Wi-Fi">
            <a:extLst>
              <a:ext uri="{FF2B5EF4-FFF2-40B4-BE49-F238E27FC236}">
                <a16:creationId xmlns:a16="http://schemas.microsoft.com/office/drawing/2014/main" id="{859CD225-7BB7-2DAA-56A1-DC8A6B4573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31918" y="5047851"/>
            <a:ext cx="199549" cy="199549"/>
          </a:xfrm>
          <a:prstGeom prst="rect">
            <a:avLst/>
          </a:prstGeom>
        </p:spPr>
      </p:pic>
      <p:sp>
        <p:nvSpPr>
          <p:cNvPr id="86" name="正方形/長方形 85">
            <a:extLst>
              <a:ext uri="{FF2B5EF4-FFF2-40B4-BE49-F238E27FC236}">
                <a16:creationId xmlns:a16="http://schemas.microsoft.com/office/drawing/2014/main" id="{68000E76-3F22-BB96-B607-9F7C6836B843}"/>
              </a:ext>
            </a:extLst>
          </p:cNvPr>
          <p:cNvSpPr/>
          <p:nvPr/>
        </p:nvSpPr>
        <p:spPr>
          <a:xfrm>
            <a:off x="4202745" y="5790417"/>
            <a:ext cx="449053" cy="200150"/>
          </a:xfrm>
          <a:prstGeom prst="rect">
            <a:avLst/>
          </a:prstGeom>
          <a:solidFill>
            <a:srgbClr val="FF0000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schemeClr val="bg1"/>
                </a:solidFill>
              </a:rPr>
              <a:t>Finish</a:t>
            </a:r>
            <a:endParaRPr kumimoji="1" lang="ja-JP" altLang="en-US" sz="700" kern="0" dirty="0">
              <a:solidFill>
                <a:schemeClr val="bg1"/>
              </a:solidFill>
            </a:endParaRPr>
          </a:p>
        </p:txBody>
      </p:sp>
      <p:cxnSp>
        <p:nvCxnSpPr>
          <p:cNvPr id="87" name="コネクタ: カギ線 86">
            <a:extLst>
              <a:ext uri="{FF2B5EF4-FFF2-40B4-BE49-F238E27FC236}">
                <a16:creationId xmlns:a16="http://schemas.microsoft.com/office/drawing/2014/main" id="{D5829AC4-C865-E345-444F-625CE558B25A}"/>
              </a:ext>
            </a:extLst>
          </p:cNvPr>
          <p:cNvCxnSpPr>
            <a:cxnSpLocks/>
            <a:stCxn id="64" idx="2"/>
            <a:endCxn id="81" idx="0"/>
          </p:cNvCxnSpPr>
          <p:nvPr/>
        </p:nvCxnSpPr>
        <p:spPr>
          <a:xfrm rot="16200000" flipH="1">
            <a:off x="3963963" y="4565564"/>
            <a:ext cx="935195" cy="3598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コネクタ: カギ線 88">
            <a:extLst>
              <a:ext uri="{FF2B5EF4-FFF2-40B4-BE49-F238E27FC236}">
                <a16:creationId xmlns:a16="http://schemas.microsoft.com/office/drawing/2014/main" id="{054452C2-47A4-0BCB-E68E-9F4BD52363FB}"/>
              </a:ext>
            </a:extLst>
          </p:cNvPr>
          <p:cNvCxnSpPr>
            <a:cxnSpLocks/>
            <a:stCxn id="71" idx="2"/>
            <a:endCxn id="81" idx="6"/>
          </p:cNvCxnSpPr>
          <p:nvPr/>
        </p:nvCxnSpPr>
        <p:spPr>
          <a:xfrm rot="5400000">
            <a:off x="5207576" y="5026532"/>
            <a:ext cx="496084" cy="782646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楕円 92">
            <a:extLst>
              <a:ext uri="{FF2B5EF4-FFF2-40B4-BE49-F238E27FC236}">
                <a16:creationId xmlns:a16="http://schemas.microsoft.com/office/drawing/2014/main" id="{851409E0-6BD5-F210-4AAA-0844B2096EDF}"/>
              </a:ext>
            </a:extLst>
          </p:cNvPr>
          <p:cNvSpPr/>
          <p:nvPr/>
        </p:nvSpPr>
        <p:spPr>
          <a:xfrm>
            <a:off x="3798826" y="6489857"/>
            <a:ext cx="1261872" cy="1261872"/>
          </a:xfrm>
          <a:prstGeom prst="ellipse">
            <a:avLst/>
          </a:prstGeom>
          <a:solidFill>
            <a:schemeClr val="tx1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94" name="テキスト ボックス 93">
            <a:extLst>
              <a:ext uri="{FF2B5EF4-FFF2-40B4-BE49-F238E27FC236}">
                <a16:creationId xmlns:a16="http://schemas.microsoft.com/office/drawing/2014/main" id="{BB3A378A-2E74-AECB-DCC3-6BFBFB3EC13A}"/>
              </a:ext>
            </a:extLst>
          </p:cNvPr>
          <p:cNvSpPr txBox="1"/>
          <p:nvPr/>
        </p:nvSpPr>
        <p:spPr>
          <a:xfrm>
            <a:off x="3890190" y="6656141"/>
            <a:ext cx="1079143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8EFDEE"/>
                </a:solidFill>
              </a:rPr>
              <a:t>Finished?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Line FA9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Parts  </a:t>
            </a:r>
            <a:r>
              <a:rPr kumimoji="1" lang="de-DE" altLang="ja-JP" sz="500" dirty="0">
                <a:solidFill>
                  <a:schemeClr val="bg1"/>
                </a:solidFill>
              </a:rPr>
              <a:t>PH457380-0553</a:t>
            </a:r>
          </a:p>
          <a:p>
            <a:pPr algn="ctr"/>
            <a:r>
              <a:rPr kumimoji="1" lang="ja-JP" altLang="en-US" sz="500" dirty="0">
                <a:solidFill>
                  <a:schemeClr val="bg1"/>
                </a:solidFill>
              </a:rPr>
              <a:t>　</a:t>
            </a:r>
            <a:endParaRPr kumimoji="1" lang="en-US" altLang="ja-JP" sz="1200" dirty="0">
              <a:solidFill>
                <a:srgbClr val="8EFDEE"/>
              </a:solidFill>
            </a:endParaRPr>
          </a:p>
          <a:p>
            <a:pPr algn="ctr"/>
            <a:r>
              <a:rPr kumimoji="1" lang="en-US" altLang="ja-JP" sz="800" dirty="0">
                <a:solidFill>
                  <a:srgbClr val="8EFDEE"/>
                </a:solidFill>
              </a:rPr>
              <a:t>14:57:00 </a:t>
            </a:r>
            <a:r>
              <a:rPr kumimoji="1" lang="en-US" altLang="ja-JP" sz="800" dirty="0">
                <a:solidFill>
                  <a:srgbClr val="FFFFFF"/>
                </a:solidFill>
              </a:rPr>
              <a:t>/</a:t>
            </a:r>
            <a:r>
              <a:rPr kumimoji="1" lang="en-US" altLang="ja-JP" sz="800" dirty="0">
                <a:solidFill>
                  <a:srgbClr val="8EFDEE"/>
                </a:solidFill>
              </a:rPr>
              <a:t> </a:t>
            </a:r>
            <a:r>
              <a:rPr kumimoji="1" lang="en-US" altLang="ja-JP" sz="800" dirty="0">
                <a:solidFill>
                  <a:srgbClr val="FF0000"/>
                </a:solidFill>
              </a:rPr>
              <a:t>00:01:01</a:t>
            </a:r>
            <a:endParaRPr kumimoji="1" lang="en-US" altLang="ja-JP" sz="1200" dirty="0">
              <a:solidFill>
                <a:srgbClr val="FF0000"/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Mon Sep 19,22</a:t>
            </a: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2">
                    <a:lumMod val="90000"/>
                  </a:schemeClr>
                </a:solidFill>
              </a:rPr>
              <a:t>Worker001</a:t>
            </a:r>
            <a:endParaRPr kumimoji="1" lang="ja-JP" altLang="en-US" sz="12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95" name="object 6">
            <a:extLst>
              <a:ext uri="{FF2B5EF4-FFF2-40B4-BE49-F238E27FC236}">
                <a16:creationId xmlns:a16="http://schemas.microsoft.com/office/drawing/2014/main" id="{1EA202AD-4D68-2932-29C9-5AB53FEB38B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99148" y="6558598"/>
            <a:ext cx="95465" cy="95465"/>
          </a:xfrm>
          <a:prstGeom prst="rect">
            <a:avLst/>
          </a:prstGeom>
        </p:spPr>
      </p:pic>
      <p:pic>
        <p:nvPicPr>
          <p:cNvPr id="96" name="object 8">
            <a:extLst>
              <a:ext uri="{FF2B5EF4-FFF2-40B4-BE49-F238E27FC236}">
                <a16:creationId xmlns:a16="http://schemas.microsoft.com/office/drawing/2014/main" id="{E00B8E96-6660-6B51-2883-D80BB7690B0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49164" y="6546474"/>
            <a:ext cx="60002" cy="123870"/>
          </a:xfrm>
          <a:prstGeom prst="rect">
            <a:avLst/>
          </a:prstGeom>
        </p:spPr>
      </p:pic>
      <p:pic>
        <p:nvPicPr>
          <p:cNvPr id="97" name="グラフィックス 96" descr="Wi-Fi">
            <a:extLst>
              <a:ext uri="{FF2B5EF4-FFF2-40B4-BE49-F238E27FC236}">
                <a16:creationId xmlns:a16="http://schemas.microsoft.com/office/drawing/2014/main" id="{A88437F3-4614-2E34-8FB8-A3811E6EA4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28321" y="6502747"/>
            <a:ext cx="199549" cy="199549"/>
          </a:xfrm>
          <a:prstGeom prst="rect">
            <a:avLst/>
          </a:prstGeom>
        </p:spPr>
      </p:pic>
      <p:sp>
        <p:nvSpPr>
          <p:cNvPr id="98" name="正方形/長方形 97">
            <a:extLst>
              <a:ext uri="{FF2B5EF4-FFF2-40B4-BE49-F238E27FC236}">
                <a16:creationId xmlns:a16="http://schemas.microsoft.com/office/drawing/2014/main" id="{08D57C31-4048-61A9-83F9-B889EC8FE05A}"/>
              </a:ext>
            </a:extLst>
          </p:cNvPr>
          <p:cNvSpPr/>
          <p:nvPr/>
        </p:nvSpPr>
        <p:spPr>
          <a:xfrm>
            <a:off x="3980784" y="7233351"/>
            <a:ext cx="449053" cy="200150"/>
          </a:xfrm>
          <a:prstGeom prst="rect">
            <a:avLst/>
          </a:prstGeom>
          <a:solidFill>
            <a:srgbClr val="00B050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schemeClr val="bg1"/>
                </a:solidFill>
              </a:rPr>
              <a:t>YES</a:t>
            </a:r>
            <a:endParaRPr kumimoji="1" lang="ja-JP" altLang="en-US" sz="700" kern="0" dirty="0">
              <a:solidFill>
                <a:schemeClr val="bg1"/>
              </a:solidFill>
            </a:endParaRPr>
          </a:p>
        </p:txBody>
      </p:sp>
      <p:cxnSp>
        <p:nvCxnSpPr>
          <p:cNvPr id="99" name="コネクタ: カギ線 98">
            <a:extLst>
              <a:ext uri="{FF2B5EF4-FFF2-40B4-BE49-F238E27FC236}">
                <a16:creationId xmlns:a16="http://schemas.microsoft.com/office/drawing/2014/main" id="{A5E22BB6-B5C9-C675-96BD-A7BA865B7758}"/>
              </a:ext>
            </a:extLst>
          </p:cNvPr>
          <p:cNvCxnSpPr>
            <a:cxnSpLocks/>
            <a:stCxn id="82" idx="2"/>
            <a:endCxn id="93" idx="0"/>
          </p:cNvCxnSpPr>
          <p:nvPr/>
        </p:nvCxnSpPr>
        <p:spPr>
          <a:xfrm rot="5400000">
            <a:off x="4333559" y="6390056"/>
            <a:ext cx="196005" cy="3597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正方形/長方形 101">
            <a:extLst>
              <a:ext uri="{FF2B5EF4-FFF2-40B4-BE49-F238E27FC236}">
                <a16:creationId xmlns:a16="http://schemas.microsoft.com/office/drawing/2014/main" id="{F786F114-CE5E-58DE-E95D-13FFE8D1D2C8}"/>
              </a:ext>
            </a:extLst>
          </p:cNvPr>
          <p:cNvSpPr/>
          <p:nvPr/>
        </p:nvSpPr>
        <p:spPr>
          <a:xfrm>
            <a:off x="4448811" y="7233351"/>
            <a:ext cx="449053" cy="200150"/>
          </a:xfrm>
          <a:prstGeom prst="rect">
            <a:avLst/>
          </a:prstGeom>
          <a:solidFill>
            <a:srgbClr val="FF0000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schemeClr val="bg1"/>
                </a:solidFill>
              </a:rPr>
              <a:t>NO</a:t>
            </a:r>
            <a:endParaRPr kumimoji="1" lang="ja-JP" altLang="en-US" sz="700" kern="0" dirty="0">
              <a:solidFill>
                <a:schemeClr val="bg1"/>
              </a:solidFill>
            </a:endParaRPr>
          </a:p>
        </p:txBody>
      </p:sp>
      <p:cxnSp>
        <p:nvCxnSpPr>
          <p:cNvPr id="103" name="コネクタ: カギ線 102">
            <a:extLst>
              <a:ext uri="{FF2B5EF4-FFF2-40B4-BE49-F238E27FC236}">
                <a16:creationId xmlns:a16="http://schemas.microsoft.com/office/drawing/2014/main" id="{F887039F-1011-0824-3343-5B6FD0374462}"/>
              </a:ext>
            </a:extLst>
          </p:cNvPr>
          <p:cNvCxnSpPr>
            <a:cxnSpLocks/>
            <a:stCxn id="93" idx="2"/>
            <a:endCxn id="81" idx="2"/>
          </p:cNvCxnSpPr>
          <p:nvPr/>
        </p:nvCxnSpPr>
        <p:spPr>
          <a:xfrm rot="10800000" flipH="1">
            <a:off x="3798825" y="5665897"/>
            <a:ext cx="3597" cy="1454896"/>
          </a:xfrm>
          <a:prstGeom prst="bentConnector3">
            <a:avLst>
              <a:gd name="adj1" fmla="val -6355296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楕円 105">
            <a:extLst>
              <a:ext uri="{FF2B5EF4-FFF2-40B4-BE49-F238E27FC236}">
                <a16:creationId xmlns:a16="http://schemas.microsoft.com/office/drawing/2014/main" id="{35944538-41E4-CD2B-641E-A69651C37D56}"/>
              </a:ext>
            </a:extLst>
          </p:cNvPr>
          <p:cNvSpPr/>
          <p:nvPr/>
        </p:nvSpPr>
        <p:spPr>
          <a:xfrm>
            <a:off x="3798825" y="7905431"/>
            <a:ext cx="1261872" cy="1261872"/>
          </a:xfrm>
          <a:prstGeom prst="ellipse">
            <a:avLst/>
          </a:prstGeom>
          <a:solidFill>
            <a:schemeClr val="tx1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07" name="テキスト ボックス 106">
            <a:extLst>
              <a:ext uri="{FF2B5EF4-FFF2-40B4-BE49-F238E27FC236}">
                <a16:creationId xmlns:a16="http://schemas.microsoft.com/office/drawing/2014/main" id="{9507946D-42B1-F113-B74A-FAB44C10EBEE}"/>
              </a:ext>
            </a:extLst>
          </p:cNvPr>
          <p:cNvSpPr txBox="1"/>
          <p:nvPr/>
        </p:nvSpPr>
        <p:spPr>
          <a:xfrm>
            <a:off x="4039269" y="8071715"/>
            <a:ext cx="78098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8EFDEE"/>
                </a:solidFill>
              </a:rPr>
              <a:t>Smart</a:t>
            </a:r>
          </a:p>
          <a:p>
            <a:pPr algn="ctr"/>
            <a:r>
              <a:rPr kumimoji="1" lang="en-US" altLang="ja-JP" sz="1200" dirty="0">
                <a:solidFill>
                  <a:srgbClr val="8EFDEE"/>
                </a:solidFill>
              </a:rPr>
              <a:t>Watch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Alex / Group A</a:t>
            </a:r>
          </a:p>
          <a:p>
            <a:pPr algn="ctr"/>
            <a:r>
              <a:rPr kumimoji="1" lang="ja-JP" altLang="en-US" sz="500" dirty="0">
                <a:solidFill>
                  <a:schemeClr val="bg1"/>
                </a:solidFill>
              </a:rPr>
              <a:t>　</a:t>
            </a:r>
            <a:endParaRPr kumimoji="1" lang="en-US" altLang="ja-JP" sz="1200" dirty="0">
              <a:solidFill>
                <a:srgbClr val="8EFDEE"/>
              </a:solidFill>
            </a:endParaRPr>
          </a:p>
          <a:p>
            <a:pPr algn="ctr"/>
            <a:r>
              <a:rPr kumimoji="1" lang="en-US" altLang="ja-JP" sz="1200" dirty="0">
                <a:solidFill>
                  <a:srgbClr val="8EFDEE"/>
                </a:solidFill>
              </a:rPr>
              <a:t>14:56:00</a:t>
            </a: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Mon Sep 19,22</a:t>
            </a: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2">
                    <a:lumMod val="90000"/>
                  </a:schemeClr>
                </a:solidFill>
              </a:rPr>
              <a:t>Worker001</a:t>
            </a:r>
            <a:endParaRPr kumimoji="1" lang="ja-JP" altLang="en-US" sz="12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108" name="object 6">
            <a:extLst>
              <a:ext uri="{FF2B5EF4-FFF2-40B4-BE49-F238E27FC236}">
                <a16:creationId xmlns:a16="http://schemas.microsoft.com/office/drawing/2014/main" id="{CF84E1A0-21D4-BAC0-74F7-135C24D6765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99147" y="7974172"/>
            <a:ext cx="95465" cy="95465"/>
          </a:xfrm>
          <a:prstGeom prst="rect">
            <a:avLst/>
          </a:prstGeom>
        </p:spPr>
      </p:pic>
      <p:pic>
        <p:nvPicPr>
          <p:cNvPr id="109" name="object 8">
            <a:extLst>
              <a:ext uri="{FF2B5EF4-FFF2-40B4-BE49-F238E27FC236}">
                <a16:creationId xmlns:a16="http://schemas.microsoft.com/office/drawing/2014/main" id="{AD9892DA-C960-B4B4-FB54-B74E78EA610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49163" y="7962048"/>
            <a:ext cx="60002" cy="123870"/>
          </a:xfrm>
          <a:prstGeom prst="rect">
            <a:avLst/>
          </a:prstGeom>
        </p:spPr>
      </p:pic>
      <p:pic>
        <p:nvPicPr>
          <p:cNvPr id="110" name="グラフィックス 109" descr="Wi-Fi">
            <a:extLst>
              <a:ext uri="{FF2B5EF4-FFF2-40B4-BE49-F238E27FC236}">
                <a16:creationId xmlns:a16="http://schemas.microsoft.com/office/drawing/2014/main" id="{EBDA4F33-C791-D115-C019-6F274303AF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28320" y="7918321"/>
            <a:ext cx="199549" cy="199549"/>
          </a:xfrm>
          <a:prstGeom prst="rect">
            <a:avLst/>
          </a:prstGeom>
        </p:spPr>
      </p:pic>
      <p:cxnSp>
        <p:nvCxnSpPr>
          <p:cNvPr id="111" name="コネクタ: カギ線 110">
            <a:extLst>
              <a:ext uri="{FF2B5EF4-FFF2-40B4-BE49-F238E27FC236}">
                <a16:creationId xmlns:a16="http://schemas.microsoft.com/office/drawing/2014/main" id="{F284EFFB-270D-08A8-4E3D-734EC37E9E38}"/>
              </a:ext>
            </a:extLst>
          </p:cNvPr>
          <p:cNvCxnSpPr>
            <a:cxnSpLocks/>
            <a:stCxn id="94" idx="2"/>
            <a:endCxn id="106" idx="0"/>
          </p:cNvCxnSpPr>
          <p:nvPr/>
        </p:nvCxnSpPr>
        <p:spPr>
          <a:xfrm rot="5400000">
            <a:off x="4351421" y="7827089"/>
            <a:ext cx="156683" cy="1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正方形/長方形 114">
            <a:extLst>
              <a:ext uri="{FF2B5EF4-FFF2-40B4-BE49-F238E27FC236}">
                <a16:creationId xmlns:a16="http://schemas.microsoft.com/office/drawing/2014/main" id="{97E84A2E-8BAB-B837-074B-66E74DC5E790}"/>
              </a:ext>
            </a:extLst>
          </p:cNvPr>
          <p:cNvSpPr/>
          <p:nvPr/>
        </p:nvSpPr>
        <p:spPr>
          <a:xfrm>
            <a:off x="5216007" y="3240935"/>
            <a:ext cx="1261871" cy="21558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If the specified time is exceeded</a:t>
            </a:r>
          </a:p>
          <a:p>
            <a:pPr algn="ctr"/>
            <a:r>
              <a:rPr kumimoji="1" lang="en-US" altLang="ja-JP" sz="800" b="1" dirty="0">
                <a:solidFill>
                  <a:srgbClr val="FF0000"/>
                </a:solidFill>
              </a:rPr>
              <a:t>**Allow time to be changed on master</a:t>
            </a:r>
            <a:endParaRPr kumimoji="1" lang="ja-JP" altLang="en-US" sz="800" b="1" dirty="0">
              <a:solidFill>
                <a:srgbClr val="FF0000"/>
              </a:solidFill>
            </a:endParaRPr>
          </a:p>
        </p:txBody>
      </p:sp>
      <p:sp>
        <p:nvSpPr>
          <p:cNvPr id="116" name="正方形/長方形 115">
            <a:extLst>
              <a:ext uri="{FF2B5EF4-FFF2-40B4-BE49-F238E27FC236}">
                <a16:creationId xmlns:a16="http://schemas.microsoft.com/office/drawing/2014/main" id="{4E40C45F-BCA3-FFCB-B76C-3C8DF10D9F44}"/>
              </a:ext>
            </a:extLst>
          </p:cNvPr>
          <p:cNvSpPr/>
          <p:nvPr/>
        </p:nvSpPr>
        <p:spPr>
          <a:xfrm>
            <a:off x="2223286" y="6087641"/>
            <a:ext cx="1261871" cy="21558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If the standard cycle time is exceeded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17" name="楕円 116">
            <a:extLst>
              <a:ext uri="{FF2B5EF4-FFF2-40B4-BE49-F238E27FC236}">
                <a16:creationId xmlns:a16="http://schemas.microsoft.com/office/drawing/2014/main" id="{037CE57E-DB23-D83C-AAE5-A909749BF445}"/>
              </a:ext>
            </a:extLst>
          </p:cNvPr>
          <p:cNvSpPr/>
          <p:nvPr/>
        </p:nvSpPr>
        <p:spPr>
          <a:xfrm>
            <a:off x="903910" y="5724194"/>
            <a:ext cx="1261872" cy="1261872"/>
          </a:xfrm>
          <a:prstGeom prst="ellipse">
            <a:avLst/>
          </a:prstGeom>
          <a:solidFill>
            <a:srgbClr val="FF0000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18" name="テキスト ボックス 117">
            <a:extLst>
              <a:ext uri="{FF2B5EF4-FFF2-40B4-BE49-F238E27FC236}">
                <a16:creationId xmlns:a16="http://schemas.microsoft.com/office/drawing/2014/main" id="{C6E6A7DF-DFFD-FC42-21E8-96A154943BB6}"/>
              </a:ext>
            </a:extLst>
          </p:cNvPr>
          <p:cNvSpPr txBox="1"/>
          <p:nvPr/>
        </p:nvSpPr>
        <p:spPr>
          <a:xfrm>
            <a:off x="995274" y="5890478"/>
            <a:ext cx="1079143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200" dirty="0">
                <a:solidFill>
                  <a:srgbClr val="8EFDEE"/>
                </a:solidFill>
              </a:rPr>
              <a:t>Working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Line FA9</a:t>
            </a: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Parts  </a:t>
            </a:r>
            <a:r>
              <a:rPr kumimoji="1" lang="de-DE" altLang="ja-JP" sz="500" dirty="0">
                <a:solidFill>
                  <a:schemeClr val="bg1"/>
                </a:solidFill>
              </a:rPr>
              <a:t>PH457380-0553</a:t>
            </a:r>
          </a:p>
          <a:p>
            <a:pPr algn="ctr"/>
            <a:r>
              <a:rPr kumimoji="1" lang="ja-JP" altLang="en-US" sz="500" dirty="0">
                <a:solidFill>
                  <a:schemeClr val="bg1"/>
                </a:solidFill>
              </a:rPr>
              <a:t>　</a:t>
            </a:r>
            <a:endParaRPr kumimoji="1" lang="en-US" altLang="ja-JP" sz="1200" dirty="0">
              <a:solidFill>
                <a:srgbClr val="8EFDEE"/>
              </a:solidFill>
            </a:endParaRPr>
          </a:p>
          <a:p>
            <a:pPr algn="ctr"/>
            <a:r>
              <a:rPr kumimoji="1" lang="en-US" altLang="ja-JP" sz="800" dirty="0">
                <a:solidFill>
                  <a:srgbClr val="8EFDEE"/>
                </a:solidFill>
              </a:rPr>
              <a:t>14:57:00 </a:t>
            </a:r>
            <a:r>
              <a:rPr kumimoji="1" lang="en-US" altLang="ja-JP" sz="800" dirty="0">
                <a:solidFill>
                  <a:srgbClr val="FFFFFF"/>
                </a:solidFill>
              </a:rPr>
              <a:t>/</a:t>
            </a:r>
            <a:r>
              <a:rPr kumimoji="1" lang="en-US" altLang="ja-JP" sz="800" dirty="0">
                <a:solidFill>
                  <a:srgbClr val="8EFDEE"/>
                </a:solidFill>
              </a:rPr>
              <a:t> </a:t>
            </a:r>
            <a:r>
              <a:rPr kumimoji="1" lang="en-US" altLang="ja-JP" sz="800" dirty="0">
                <a:solidFill>
                  <a:srgbClr val="FFFF00"/>
                </a:solidFill>
              </a:rPr>
              <a:t>00:01:01</a:t>
            </a:r>
            <a:endParaRPr kumimoji="1" lang="en-US" altLang="ja-JP" sz="1200" dirty="0">
              <a:solidFill>
                <a:srgbClr val="FFFF00"/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1"/>
                </a:solidFill>
              </a:rPr>
              <a:t>Mon Sep 19,22</a:t>
            </a:r>
          </a:p>
          <a:p>
            <a:pPr algn="ctr"/>
            <a:endParaRPr kumimoji="1" lang="en-US" altLang="ja-JP" sz="500" dirty="0">
              <a:solidFill>
                <a:schemeClr val="bg2">
                  <a:lumMod val="90000"/>
                </a:schemeClr>
              </a:solidFill>
            </a:endParaRPr>
          </a:p>
          <a:p>
            <a:pPr algn="ctr"/>
            <a:r>
              <a:rPr kumimoji="1" lang="en-US" altLang="ja-JP" sz="500" dirty="0">
                <a:solidFill>
                  <a:schemeClr val="bg2">
                    <a:lumMod val="90000"/>
                  </a:schemeClr>
                </a:solidFill>
              </a:rPr>
              <a:t>Worker001</a:t>
            </a:r>
            <a:endParaRPr kumimoji="1" lang="ja-JP" altLang="en-US" sz="12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119" name="object 6">
            <a:extLst>
              <a:ext uri="{FF2B5EF4-FFF2-40B4-BE49-F238E27FC236}">
                <a16:creationId xmlns:a16="http://schemas.microsoft.com/office/drawing/2014/main" id="{5266F68A-6286-6C92-AE3D-6C2F5D90AAC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04232" y="5792935"/>
            <a:ext cx="95465" cy="95465"/>
          </a:xfrm>
          <a:prstGeom prst="rect">
            <a:avLst/>
          </a:prstGeom>
        </p:spPr>
      </p:pic>
      <p:pic>
        <p:nvPicPr>
          <p:cNvPr id="120" name="object 8">
            <a:extLst>
              <a:ext uri="{FF2B5EF4-FFF2-40B4-BE49-F238E27FC236}">
                <a16:creationId xmlns:a16="http://schemas.microsoft.com/office/drawing/2014/main" id="{162D0DAA-2A58-C808-AED7-35FAD19E621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54248" y="5780811"/>
            <a:ext cx="60002" cy="123870"/>
          </a:xfrm>
          <a:prstGeom prst="rect">
            <a:avLst/>
          </a:prstGeom>
        </p:spPr>
      </p:pic>
      <p:pic>
        <p:nvPicPr>
          <p:cNvPr id="121" name="グラフィックス 120" descr="Wi-Fi">
            <a:extLst>
              <a:ext uri="{FF2B5EF4-FFF2-40B4-BE49-F238E27FC236}">
                <a16:creationId xmlns:a16="http://schemas.microsoft.com/office/drawing/2014/main" id="{CDE7E064-DC5F-1F69-6DF5-3B3CA74C47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33405" y="5737084"/>
            <a:ext cx="199549" cy="199549"/>
          </a:xfrm>
          <a:prstGeom prst="rect">
            <a:avLst/>
          </a:prstGeom>
        </p:spPr>
      </p:pic>
      <p:sp>
        <p:nvSpPr>
          <p:cNvPr id="122" name="正方形/長方形 121">
            <a:extLst>
              <a:ext uri="{FF2B5EF4-FFF2-40B4-BE49-F238E27FC236}">
                <a16:creationId xmlns:a16="http://schemas.microsoft.com/office/drawing/2014/main" id="{045AF905-2DEC-DC67-82E1-167BD60CF91E}"/>
              </a:ext>
            </a:extLst>
          </p:cNvPr>
          <p:cNvSpPr/>
          <p:nvPr/>
        </p:nvSpPr>
        <p:spPr>
          <a:xfrm>
            <a:off x="1304232" y="6479650"/>
            <a:ext cx="449053" cy="200150"/>
          </a:xfrm>
          <a:prstGeom prst="rect">
            <a:avLst/>
          </a:prstGeom>
          <a:solidFill>
            <a:srgbClr val="FFFF00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/>
              <a:t>Finish</a:t>
            </a:r>
            <a:endParaRPr kumimoji="1" lang="ja-JP" altLang="en-US" sz="700" kern="0" dirty="0"/>
          </a:p>
        </p:txBody>
      </p:sp>
      <p:cxnSp>
        <p:nvCxnSpPr>
          <p:cNvPr id="123" name="コネクタ: カギ線 122">
            <a:extLst>
              <a:ext uri="{FF2B5EF4-FFF2-40B4-BE49-F238E27FC236}">
                <a16:creationId xmlns:a16="http://schemas.microsoft.com/office/drawing/2014/main" id="{7BB7C84C-6FB4-92AF-0B91-41BF19DD3A4E}"/>
              </a:ext>
            </a:extLst>
          </p:cNvPr>
          <p:cNvCxnSpPr>
            <a:cxnSpLocks/>
            <a:stCxn id="82" idx="2"/>
            <a:endCxn id="117" idx="6"/>
          </p:cNvCxnSpPr>
          <p:nvPr/>
        </p:nvCxnSpPr>
        <p:spPr>
          <a:xfrm rot="5400000">
            <a:off x="3268932" y="5190703"/>
            <a:ext cx="61278" cy="2267577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コネクタ: カギ線 126">
            <a:extLst>
              <a:ext uri="{FF2B5EF4-FFF2-40B4-BE49-F238E27FC236}">
                <a16:creationId xmlns:a16="http://schemas.microsoft.com/office/drawing/2014/main" id="{7AE20C32-A96D-15B8-24CC-387FC369C33D}"/>
              </a:ext>
            </a:extLst>
          </p:cNvPr>
          <p:cNvCxnSpPr>
            <a:cxnSpLocks/>
            <a:stCxn id="118" idx="2"/>
            <a:endCxn id="93" idx="2"/>
          </p:cNvCxnSpPr>
          <p:nvPr/>
        </p:nvCxnSpPr>
        <p:spPr>
          <a:xfrm rot="16200000" flipH="1">
            <a:off x="2597982" y="5919949"/>
            <a:ext cx="137708" cy="2263980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正方形/長方形 129">
            <a:extLst>
              <a:ext uri="{FF2B5EF4-FFF2-40B4-BE49-F238E27FC236}">
                <a16:creationId xmlns:a16="http://schemas.microsoft.com/office/drawing/2014/main" id="{B029B81B-1B7A-C27E-75CC-60E10D95D115}"/>
              </a:ext>
            </a:extLst>
          </p:cNvPr>
          <p:cNvSpPr/>
          <p:nvPr/>
        </p:nvSpPr>
        <p:spPr>
          <a:xfrm>
            <a:off x="2033409" y="6901246"/>
            <a:ext cx="1261871" cy="21558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Press “Finish”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31" name="正方形/長方形 130">
            <a:extLst>
              <a:ext uri="{FF2B5EF4-FFF2-40B4-BE49-F238E27FC236}">
                <a16:creationId xmlns:a16="http://schemas.microsoft.com/office/drawing/2014/main" id="{58DB5047-FA8E-EA4B-E9C8-FF2FF55267F7}"/>
              </a:ext>
            </a:extLst>
          </p:cNvPr>
          <p:cNvSpPr/>
          <p:nvPr/>
        </p:nvSpPr>
        <p:spPr>
          <a:xfrm>
            <a:off x="5216007" y="5665527"/>
            <a:ext cx="1261871" cy="21558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Press “Start”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32" name="正方形/長方形 131">
            <a:extLst>
              <a:ext uri="{FF2B5EF4-FFF2-40B4-BE49-F238E27FC236}">
                <a16:creationId xmlns:a16="http://schemas.microsoft.com/office/drawing/2014/main" id="{A31D6E76-3463-809C-6513-081843F627D7}"/>
              </a:ext>
            </a:extLst>
          </p:cNvPr>
          <p:cNvSpPr/>
          <p:nvPr/>
        </p:nvSpPr>
        <p:spPr>
          <a:xfrm>
            <a:off x="3354834" y="4432329"/>
            <a:ext cx="1261871" cy="21558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800" b="1" dirty="0">
                <a:solidFill>
                  <a:schemeClr val="tx1"/>
                </a:solidFill>
              </a:rPr>
              <a:t>Press “Start”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33" name="正方形/長方形 132">
            <a:extLst>
              <a:ext uri="{FF2B5EF4-FFF2-40B4-BE49-F238E27FC236}">
                <a16:creationId xmlns:a16="http://schemas.microsoft.com/office/drawing/2014/main" id="{080FD81A-4189-8BA8-EF4B-688F0FAD92E5}"/>
              </a:ext>
            </a:extLst>
          </p:cNvPr>
          <p:cNvSpPr/>
          <p:nvPr/>
        </p:nvSpPr>
        <p:spPr>
          <a:xfrm>
            <a:off x="3099515" y="6536696"/>
            <a:ext cx="895076" cy="21558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Press “NO”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34" name="正方形/長方形 133">
            <a:extLst>
              <a:ext uri="{FF2B5EF4-FFF2-40B4-BE49-F238E27FC236}">
                <a16:creationId xmlns:a16="http://schemas.microsoft.com/office/drawing/2014/main" id="{B8170111-F136-1800-26CA-6848172DCF5E}"/>
              </a:ext>
            </a:extLst>
          </p:cNvPr>
          <p:cNvSpPr/>
          <p:nvPr/>
        </p:nvSpPr>
        <p:spPr>
          <a:xfrm>
            <a:off x="4510537" y="7715365"/>
            <a:ext cx="895076" cy="21558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Press “YES”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35" name="正方形/長方形 134">
            <a:extLst>
              <a:ext uri="{FF2B5EF4-FFF2-40B4-BE49-F238E27FC236}">
                <a16:creationId xmlns:a16="http://schemas.microsoft.com/office/drawing/2014/main" id="{946A14B1-9043-ED55-9F5A-3FAB0CC35D1A}"/>
              </a:ext>
            </a:extLst>
          </p:cNvPr>
          <p:cNvSpPr/>
          <p:nvPr/>
        </p:nvSpPr>
        <p:spPr>
          <a:xfrm>
            <a:off x="3247585" y="2644866"/>
            <a:ext cx="895076" cy="21558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b="1" dirty="0">
                <a:solidFill>
                  <a:schemeClr val="tx1"/>
                </a:solidFill>
              </a:rPr>
              <a:t>Receipt of instructions</a:t>
            </a:r>
            <a:endParaRPr kumimoji="1" lang="ja-JP" altLang="en-US" sz="800" b="1" dirty="0">
              <a:solidFill>
                <a:schemeClr val="tx1"/>
              </a:solidFill>
            </a:endParaRPr>
          </a:p>
        </p:txBody>
      </p:sp>
      <p:sp>
        <p:nvSpPr>
          <p:cNvPr id="141" name="楕円 140">
            <a:extLst>
              <a:ext uri="{FF2B5EF4-FFF2-40B4-BE49-F238E27FC236}">
                <a16:creationId xmlns:a16="http://schemas.microsoft.com/office/drawing/2014/main" id="{76872D20-7E1F-0AC8-B38F-445117734D59}"/>
              </a:ext>
            </a:extLst>
          </p:cNvPr>
          <p:cNvSpPr/>
          <p:nvPr/>
        </p:nvSpPr>
        <p:spPr>
          <a:xfrm>
            <a:off x="3138815" y="1912428"/>
            <a:ext cx="217540" cy="21754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1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42" name="楕円 141">
            <a:extLst>
              <a:ext uri="{FF2B5EF4-FFF2-40B4-BE49-F238E27FC236}">
                <a16:creationId xmlns:a16="http://schemas.microsoft.com/office/drawing/2014/main" id="{C0392BE1-DD06-637F-A247-7ED1AC1A3F2D}"/>
              </a:ext>
            </a:extLst>
          </p:cNvPr>
          <p:cNvSpPr/>
          <p:nvPr/>
        </p:nvSpPr>
        <p:spPr>
          <a:xfrm>
            <a:off x="3138815" y="2623335"/>
            <a:ext cx="217540" cy="21754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2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43" name="楕円 142">
            <a:extLst>
              <a:ext uri="{FF2B5EF4-FFF2-40B4-BE49-F238E27FC236}">
                <a16:creationId xmlns:a16="http://schemas.microsoft.com/office/drawing/2014/main" id="{DAFEB52C-C036-F5AB-E8F7-B499D11E5758}"/>
              </a:ext>
            </a:extLst>
          </p:cNvPr>
          <p:cNvSpPr/>
          <p:nvPr/>
        </p:nvSpPr>
        <p:spPr>
          <a:xfrm>
            <a:off x="3129969" y="4414226"/>
            <a:ext cx="217540" cy="21754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3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44" name="楕円 143">
            <a:extLst>
              <a:ext uri="{FF2B5EF4-FFF2-40B4-BE49-F238E27FC236}">
                <a16:creationId xmlns:a16="http://schemas.microsoft.com/office/drawing/2014/main" id="{A9649257-CF81-43AE-66BC-0515D493468F}"/>
              </a:ext>
            </a:extLst>
          </p:cNvPr>
          <p:cNvSpPr/>
          <p:nvPr/>
        </p:nvSpPr>
        <p:spPr>
          <a:xfrm>
            <a:off x="4707938" y="6284899"/>
            <a:ext cx="217540" cy="21754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4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6958DC0-FCEA-8295-8A6C-9A9D1A82BFB7}"/>
              </a:ext>
            </a:extLst>
          </p:cNvPr>
          <p:cNvSpPr/>
          <p:nvPr/>
        </p:nvSpPr>
        <p:spPr>
          <a:xfrm>
            <a:off x="828294" y="1513538"/>
            <a:ext cx="1209040" cy="20420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Start &amp; Wait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4415852-3C15-2A9E-4F9F-6575FD279F56}"/>
              </a:ext>
            </a:extLst>
          </p:cNvPr>
          <p:cNvSpPr/>
          <p:nvPr/>
        </p:nvSpPr>
        <p:spPr>
          <a:xfrm>
            <a:off x="828294" y="3110712"/>
            <a:ext cx="1209040" cy="31220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Press Start button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Working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0811C548-A4F2-4E54-ACAF-B822BBE7F727}"/>
              </a:ext>
            </a:extLst>
          </p:cNvPr>
          <p:cNvCxnSpPr>
            <a:cxnSpLocks/>
            <a:stCxn id="14" idx="2"/>
            <a:endCxn id="5" idx="0"/>
          </p:cNvCxnSpPr>
          <p:nvPr/>
        </p:nvCxnSpPr>
        <p:spPr>
          <a:xfrm>
            <a:off x="1432814" y="2682835"/>
            <a:ext cx="0" cy="427877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E5D619A-6144-7093-B89C-4A69E21A0B74}"/>
              </a:ext>
            </a:extLst>
          </p:cNvPr>
          <p:cNvSpPr/>
          <p:nvPr/>
        </p:nvSpPr>
        <p:spPr>
          <a:xfrm>
            <a:off x="826371" y="3577365"/>
            <a:ext cx="1209040" cy="31220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Sending trigger to Kitting ST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499E7F40-1AF8-079D-F85E-7399A3034E68}"/>
              </a:ext>
            </a:extLst>
          </p:cNvPr>
          <p:cNvSpPr/>
          <p:nvPr/>
        </p:nvSpPr>
        <p:spPr>
          <a:xfrm>
            <a:off x="826371" y="4055083"/>
            <a:ext cx="1209040" cy="31220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Press End button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Shopper Completed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EEC25353-25A3-6FEF-C2CE-A43672F4F66C}"/>
              </a:ext>
            </a:extLst>
          </p:cNvPr>
          <p:cNvCxnSpPr>
            <a:cxnSpLocks/>
            <a:stCxn id="5" idx="2"/>
            <a:endCxn id="7" idx="0"/>
          </p:cNvCxnSpPr>
          <p:nvPr/>
        </p:nvCxnSpPr>
        <p:spPr>
          <a:xfrm flipH="1">
            <a:off x="1430891" y="3422916"/>
            <a:ext cx="1923" cy="154449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B641E916-6F16-DF75-1325-6AD71B5A60B6}"/>
              </a:ext>
            </a:extLst>
          </p:cNvPr>
          <p:cNvCxnSpPr>
            <a:cxnSpLocks/>
            <a:stCxn id="7" idx="2"/>
            <a:endCxn id="8" idx="0"/>
          </p:cNvCxnSpPr>
          <p:nvPr/>
        </p:nvCxnSpPr>
        <p:spPr>
          <a:xfrm>
            <a:off x="1430891" y="3889569"/>
            <a:ext cx="0" cy="165514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10017371-C5A2-56DA-E065-3A887A0F316C}"/>
              </a:ext>
            </a:extLst>
          </p:cNvPr>
          <p:cNvCxnSpPr>
            <a:cxnSpLocks/>
            <a:stCxn id="8" idx="2"/>
            <a:endCxn id="19" idx="0"/>
          </p:cNvCxnSpPr>
          <p:nvPr/>
        </p:nvCxnSpPr>
        <p:spPr>
          <a:xfrm>
            <a:off x="1430891" y="4367287"/>
            <a:ext cx="2539" cy="312833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E990624-58AA-482D-038D-CF82A022BBB3}"/>
              </a:ext>
            </a:extLst>
          </p:cNvPr>
          <p:cNvSpPr/>
          <p:nvPr/>
        </p:nvSpPr>
        <p:spPr>
          <a:xfrm>
            <a:off x="653681" y="2967927"/>
            <a:ext cx="1589397" cy="14706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D25DA6E4-4CB2-69C1-0DC6-6AC87722EDEC}"/>
              </a:ext>
            </a:extLst>
          </p:cNvPr>
          <p:cNvSpPr/>
          <p:nvPr/>
        </p:nvSpPr>
        <p:spPr>
          <a:xfrm>
            <a:off x="499381" y="2866056"/>
            <a:ext cx="1159190" cy="121307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Shopper smart watch App</a:t>
            </a:r>
            <a:endParaRPr kumimoji="1" lang="ja-JP" altLang="en-US" sz="5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135F71A4-5F05-0224-D119-9CDDD6E3C506}"/>
              </a:ext>
            </a:extLst>
          </p:cNvPr>
          <p:cNvSpPr/>
          <p:nvPr/>
        </p:nvSpPr>
        <p:spPr>
          <a:xfrm>
            <a:off x="828294" y="2253836"/>
            <a:ext cx="1209040" cy="42899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Instructions from the top schedule</a:t>
            </a:r>
          </a:p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(Select) *1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2A7C93AE-3DF9-65FE-F464-96EAEE64672F}"/>
              </a:ext>
            </a:extLst>
          </p:cNvPr>
          <p:cNvCxnSpPr>
            <a:cxnSpLocks/>
            <a:stCxn id="2" idx="2"/>
            <a:endCxn id="16" idx="0"/>
          </p:cNvCxnSpPr>
          <p:nvPr/>
        </p:nvCxnSpPr>
        <p:spPr>
          <a:xfrm flipH="1">
            <a:off x="1431754" y="1717743"/>
            <a:ext cx="1060" cy="117044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76A4BF1F-742B-0D26-C240-3E7891E5954A}"/>
              </a:ext>
            </a:extLst>
          </p:cNvPr>
          <p:cNvSpPr/>
          <p:nvPr/>
        </p:nvSpPr>
        <p:spPr>
          <a:xfrm>
            <a:off x="827234" y="1834787"/>
            <a:ext cx="1209040" cy="28635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Linkage FG sensor data from KAU CSV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C8F2F31D-663D-3234-635C-B6AFCE449D8E}"/>
              </a:ext>
            </a:extLst>
          </p:cNvPr>
          <p:cNvCxnSpPr>
            <a:cxnSpLocks/>
            <a:stCxn id="16" idx="2"/>
            <a:endCxn id="14" idx="0"/>
          </p:cNvCxnSpPr>
          <p:nvPr/>
        </p:nvCxnSpPr>
        <p:spPr>
          <a:xfrm>
            <a:off x="1431754" y="2121144"/>
            <a:ext cx="1060" cy="132692"/>
          </a:xfrm>
          <a:prstGeom prst="straightConnector1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3142E0C3-5A7B-9A62-DDE2-4B7DCA41C29C}"/>
              </a:ext>
            </a:extLst>
          </p:cNvPr>
          <p:cNvSpPr/>
          <p:nvPr/>
        </p:nvSpPr>
        <p:spPr>
          <a:xfrm>
            <a:off x="833373" y="4680120"/>
            <a:ext cx="1200114" cy="43088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800" dirty="0">
                <a:solidFill>
                  <a:schemeClr val="tx1"/>
                </a:solidFill>
              </a:rPr>
              <a:t>Linkage FG sensor data from KAU CSV</a:t>
            </a:r>
            <a:endParaRPr kumimoji="1" lang="ja-JP" altLang="en-US" sz="800" dirty="0">
              <a:solidFill>
                <a:schemeClr val="tx1"/>
              </a:solidFill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3F0D522C-37D0-8F64-0BB3-A7F66B14F95F}"/>
              </a:ext>
            </a:extLst>
          </p:cNvPr>
          <p:cNvSpPr/>
          <p:nvPr/>
        </p:nvSpPr>
        <p:spPr>
          <a:xfrm>
            <a:off x="1625370" y="5090067"/>
            <a:ext cx="985555" cy="189762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FG sensor linkage data</a:t>
            </a:r>
          </a:p>
          <a:p>
            <a:pPr algn="ctr"/>
            <a:r>
              <a:rPr kumimoji="1" lang="en-US" altLang="ja-JP" sz="500" dirty="0">
                <a:solidFill>
                  <a:schemeClr val="tx1"/>
                </a:solidFill>
                <a:highlight>
                  <a:srgbClr val="FFFF00"/>
                </a:highlight>
              </a:rPr>
              <a:t>Registration App</a:t>
            </a:r>
            <a:endParaRPr kumimoji="1" lang="ja-JP" altLang="en-US" sz="5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91731AB9-90D8-A56E-5DA9-4197D18D3EAE}"/>
              </a:ext>
            </a:extLst>
          </p:cNvPr>
          <p:cNvSpPr/>
          <p:nvPr/>
        </p:nvSpPr>
        <p:spPr>
          <a:xfrm>
            <a:off x="1965647" y="1462583"/>
            <a:ext cx="217540" cy="21754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1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112BB79C-C56C-1EFF-0DD3-C50B88E285B6}"/>
              </a:ext>
            </a:extLst>
          </p:cNvPr>
          <p:cNvSpPr/>
          <p:nvPr/>
        </p:nvSpPr>
        <p:spPr>
          <a:xfrm>
            <a:off x="1964319" y="2257360"/>
            <a:ext cx="217540" cy="21754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2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28F82362-A9C9-711F-3B01-38F829363E26}"/>
              </a:ext>
            </a:extLst>
          </p:cNvPr>
          <p:cNvSpPr/>
          <p:nvPr/>
        </p:nvSpPr>
        <p:spPr>
          <a:xfrm>
            <a:off x="1946657" y="3049274"/>
            <a:ext cx="217540" cy="21754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3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31" name="楕円 30">
            <a:extLst>
              <a:ext uri="{FF2B5EF4-FFF2-40B4-BE49-F238E27FC236}">
                <a16:creationId xmlns:a16="http://schemas.microsoft.com/office/drawing/2014/main" id="{80A80743-2473-25F1-69A2-A5D9396BB312}"/>
              </a:ext>
            </a:extLst>
          </p:cNvPr>
          <p:cNvSpPr/>
          <p:nvPr/>
        </p:nvSpPr>
        <p:spPr>
          <a:xfrm>
            <a:off x="1940860" y="3993645"/>
            <a:ext cx="217540" cy="217540"/>
          </a:xfrm>
          <a:prstGeom prst="ellipse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4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1" name="二等辺三角形 20">
            <a:extLst>
              <a:ext uri="{FF2B5EF4-FFF2-40B4-BE49-F238E27FC236}">
                <a16:creationId xmlns:a16="http://schemas.microsoft.com/office/drawing/2014/main" id="{5FB416C1-E3CD-4960-7713-7752C6D3400C}"/>
              </a:ext>
            </a:extLst>
          </p:cNvPr>
          <p:cNvSpPr/>
          <p:nvPr/>
        </p:nvSpPr>
        <p:spPr>
          <a:xfrm>
            <a:off x="6245305" y="841780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5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76707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89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4D3446FF-91A2-4882-ADFB-35C92745D8C9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A75516D-96EF-121C-5EE9-27E671139761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5-4. PC Data confirmation</a:t>
            </a:r>
          </a:p>
          <a:p>
            <a:r>
              <a:rPr kumimoji="1" lang="en-US" altLang="ja-JP" sz="1100" b="1" dirty="0"/>
              <a:t>5-4-1. Login-Menu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0C8847-0BB1-73F4-1B13-C82D1FFF2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20" y="1532803"/>
            <a:ext cx="3552834" cy="293849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DE19029-DBA7-0A05-C24B-5872D4EAE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4348" y="1779451"/>
            <a:ext cx="1680164" cy="36439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B011001-3891-CAF7-88FB-314DA7325F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3985" y="1725673"/>
            <a:ext cx="1478408" cy="46486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24F43C3-DE98-BF65-9F1E-E3F66A2723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1342830" y="2651419"/>
            <a:ext cx="423825" cy="141275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81644C6-C923-377E-9979-7E5E69D27771}"/>
              </a:ext>
            </a:extLst>
          </p:cNvPr>
          <p:cNvSpPr txBox="1"/>
          <p:nvPr/>
        </p:nvSpPr>
        <p:spPr>
          <a:xfrm>
            <a:off x="1294334" y="2622222"/>
            <a:ext cx="126353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altLang="ja-JP" sz="800" dirty="0">
                <a:latin typeface="Josefin Sans" panose="020B0604020202020204" pitchFamily="2" charset="0"/>
              </a:rPr>
              <a:t>admin</a:t>
            </a:r>
            <a:endParaRPr lang="ja-JP" altLang="en-US" sz="800" dirty="0"/>
          </a:p>
        </p:txBody>
      </p:sp>
      <p:sp>
        <p:nvSpPr>
          <p:cNvPr id="9" name="吹き出し: 四角形 8">
            <a:extLst>
              <a:ext uri="{FF2B5EF4-FFF2-40B4-BE49-F238E27FC236}">
                <a16:creationId xmlns:a16="http://schemas.microsoft.com/office/drawing/2014/main" id="{5D9E5A69-FBF5-FA92-7DB3-A302F6907089}"/>
              </a:ext>
            </a:extLst>
          </p:cNvPr>
          <p:cNvSpPr/>
          <p:nvPr/>
        </p:nvSpPr>
        <p:spPr>
          <a:xfrm>
            <a:off x="4255828" y="2188967"/>
            <a:ext cx="2092960" cy="975360"/>
          </a:xfrm>
          <a:prstGeom prst="wedgeRectCallout">
            <a:avLst>
              <a:gd name="adj1" fmla="val -73746"/>
              <a:gd name="adj2" fmla="val 31250"/>
            </a:avLst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altLang="ja-JP" sz="700" kern="0" dirty="0">
                <a:solidFill>
                  <a:prstClr val="black"/>
                </a:solidFill>
              </a:rPr>
              <a:t>Prepare user ID and password for DNPH.</a:t>
            </a:r>
          </a:p>
          <a:p>
            <a:pPr algn="l" defTabSz="914400"/>
            <a:r>
              <a:rPr kumimoji="1" lang="en-US" altLang="ja-JP" sz="700" kern="0" dirty="0">
                <a:solidFill>
                  <a:prstClr val="black"/>
                </a:solidFill>
              </a:rPr>
              <a:t>Please log in with DNPH user ID and password.</a:t>
            </a:r>
          </a:p>
          <a:p>
            <a:pPr algn="l" defTabSz="914400"/>
            <a:r>
              <a:rPr kumimoji="1" lang="en-US" altLang="ja-JP" sz="700" kern="0" dirty="0">
                <a:solidFill>
                  <a:prstClr val="black"/>
                </a:solidFill>
              </a:rPr>
              <a:t>ID: admin</a:t>
            </a:r>
          </a:p>
          <a:p>
            <a:pPr algn="l" defTabSz="914400"/>
            <a:r>
              <a:rPr kumimoji="1" lang="en-US" altLang="ja-JP" sz="700" kern="0" dirty="0">
                <a:solidFill>
                  <a:prstClr val="black"/>
                </a:solidFill>
              </a:rPr>
              <a:t>Pass: 1234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10" name="二等辺三角形 9">
            <a:extLst>
              <a:ext uri="{FF2B5EF4-FFF2-40B4-BE49-F238E27FC236}">
                <a16:creationId xmlns:a16="http://schemas.microsoft.com/office/drawing/2014/main" id="{D3455AB1-B398-4EA8-19E0-9BC1E7E6091B}"/>
              </a:ext>
            </a:extLst>
          </p:cNvPr>
          <p:cNvSpPr/>
          <p:nvPr/>
        </p:nvSpPr>
        <p:spPr>
          <a:xfrm>
            <a:off x="6245305" y="841780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5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1080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5AD4792-0BE5-482B-8DBB-C95C1477A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3762151-4328-4DD9-8D29-5A720332379A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3. Document image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336CB21-70D5-42F6-8526-CB60A290651C}"/>
              </a:ext>
            </a:extLst>
          </p:cNvPr>
          <p:cNvSpPr txBox="1"/>
          <p:nvPr/>
        </p:nvSpPr>
        <p:spPr>
          <a:xfrm>
            <a:off x="420263" y="846463"/>
            <a:ext cx="42008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dirty="0"/>
              <a:t>3-1-1. Andon 1.5 CMS data format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23FB400-E074-EF9B-7030-B423B7C7567F}"/>
              </a:ext>
            </a:extLst>
          </p:cNvPr>
          <p:cNvSpPr txBox="1"/>
          <p:nvPr/>
        </p:nvSpPr>
        <p:spPr>
          <a:xfrm>
            <a:off x="5477218" y="869546"/>
            <a:ext cx="1046988" cy="2154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800" b="0" dirty="0" err="1"/>
              <a:t>KDDI</a:t>
            </a:r>
            <a:r>
              <a:rPr kumimoji="1" lang="en-US" altLang="ja-JP" sz="800" b="0" dirty="0"/>
              <a:t> ⇒Pegasus</a:t>
            </a:r>
            <a:endParaRPr lang="ja-JP" altLang="en-US" sz="800" dirty="0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585D95B-7C57-9875-A74E-01BCAD5654E5}"/>
              </a:ext>
            </a:extLst>
          </p:cNvPr>
          <p:cNvSpPr/>
          <p:nvPr/>
        </p:nvSpPr>
        <p:spPr>
          <a:xfrm>
            <a:off x="793391" y="1472080"/>
            <a:ext cx="5212080" cy="7079382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srgbClr val="FF0000"/>
                </a:solidFill>
              </a:rPr>
              <a:t>06/Jan/2024</a:t>
            </a:r>
          </a:p>
          <a:p>
            <a:pPr algn="ctr" defTabSz="914400"/>
            <a:r>
              <a:rPr kumimoji="1" lang="en-US" altLang="ja-JP" sz="700" kern="0" dirty="0">
                <a:solidFill>
                  <a:srgbClr val="FF0000"/>
                </a:solidFill>
              </a:rPr>
              <a:t>Unnecessary</a:t>
            </a:r>
            <a:endParaRPr kumimoji="1" lang="ja-JP" altLang="en-US" sz="700" kern="0" dirty="0">
              <a:solidFill>
                <a:srgbClr val="FF0000"/>
              </a:solidFill>
            </a:endParaRPr>
          </a:p>
        </p:txBody>
      </p:sp>
      <p:sp>
        <p:nvSpPr>
          <p:cNvPr id="4" name="二等辺三角形 3">
            <a:extLst>
              <a:ext uri="{FF2B5EF4-FFF2-40B4-BE49-F238E27FC236}">
                <a16:creationId xmlns:a16="http://schemas.microsoft.com/office/drawing/2014/main" id="{03973890-A337-0D29-CEAE-D8A932597AF6}"/>
              </a:ext>
            </a:extLst>
          </p:cNvPr>
          <p:cNvSpPr/>
          <p:nvPr/>
        </p:nvSpPr>
        <p:spPr>
          <a:xfrm>
            <a:off x="5612137" y="1608446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3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64391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C65DD6-1902-8B91-5342-0C119A877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7D3A4BC-3159-D49A-0109-6031982C8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90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800133BB-D165-92C9-974D-D1C75342C685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76FAA212-49A6-D450-FF9E-EF47307155C3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2807EF1-1C62-FF11-4A0E-EDA8F7554D12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5-4. PC Data confirmation</a:t>
            </a:r>
          </a:p>
          <a:p>
            <a:r>
              <a:rPr kumimoji="1" lang="en-US" altLang="ja-JP" sz="1100" b="1" dirty="0"/>
              <a:t>5-4-2. Main-Menu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645FDAE4-AAA3-CFCE-D548-51D703507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026" y="1582846"/>
            <a:ext cx="5983802" cy="2644223"/>
          </a:xfrm>
          <a:prstGeom prst="rect">
            <a:avLst/>
          </a:prstGeom>
        </p:spPr>
      </p:pic>
      <p:sp>
        <p:nvSpPr>
          <p:cNvPr id="11" name="吹き出し: 四角形 10">
            <a:extLst>
              <a:ext uri="{FF2B5EF4-FFF2-40B4-BE49-F238E27FC236}">
                <a16:creationId xmlns:a16="http://schemas.microsoft.com/office/drawing/2014/main" id="{6AC490B9-8C1A-FECA-7278-02EE02FC9FD1}"/>
              </a:ext>
            </a:extLst>
          </p:cNvPr>
          <p:cNvSpPr/>
          <p:nvPr/>
        </p:nvSpPr>
        <p:spPr>
          <a:xfrm>
            <a:off x="1674096" y="1563778"/>
            <a:ext cx="2092960" cy="879269"/>
          </a:xfrm>
          <a:prstGeom prst="wedgeRectCallout">
            <a:avLst>
              <a:gd name="adj1" fmla="val -70833"/>
              <a:gd name="adj2" fmla="val 16875"/>
            </a:avLst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r>
              <a:rPr kumimoji="1" lang="en-US" altLang="ja-JP" sz="700" kern="0" dirty="0">
                <a:solidFill>
                  <a:prstClr val="black"/>
                </a:solidFill>
              </a:rPr>
              <a:t>[Data Reference]</a:t>
            </a:r>
          </a:p>
          <a:p>
            <a:pPr algn="l" defTabSz="914400"/>
            <a:r>
              <a:rPr kumimoji="1" lang="en-US" altLang="ja-JP" sz="700" kern="0" dirty="0">
                <a:solidFill>
                  <a:prstClr val="black"/>
                </a:solidFill>
              </a:rPr>
              <a:t>[Master Management]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4148DEF2-5994-31C5-BE06-EFB12B364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08" y="6357847"/>
            <a:ext cx="911865" cy="293831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FC40E00-D567-BD67-0E56-60511435F254}"/>
              </a:ext>
            </a:extLst>
          </p:cNvPr>
          <p:cNvSpPr txBox="1"/>
          <p:nvPr/>
        </p:nvSpPr>
        <p:spPr>
          <a:xfrm>
            <a:off x="668571" y="6438403"/>
            <a:ext cx="86932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Preset master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cxnSp>
        <p:nvCxnSpPr>
          <p:cNvPr id="18" name="コネクタ: カギ線 17">
            <a:extLst>
              <a:ext uri="{FF2B5EF4-FFF2-40B4-BE49-F238E27FC236}">
                <a16:creationId xmlns:a16="http://schemas.microsoft.com/office/drawing/2014/main" id="{331F81EA-E1C9-C93D-9E1F-B8609EFB422A}"/>
              </a:ext>
            </a:extLst>
          </p:cNvPr>
          <p:cNvCxnSpPr>
            <a:cxnSpLocks/>
            <a:stCxn id="29" idx="1"/>
            <a:endCxn id="109" idx="1"/>
          </p:cNvCxnSpPr>
          <p:nvPr/>
        </p:nvCxnSpPr>
        <p:spPr>
          <a:xfrm rot="10800000" flipH="1" flipV="1">
            <a:off x="440068" y="1772491"/>
            <a:ext cx="100036" cy="3609859"/>
          </a:xfrm>
          <a:prstGeom prst="bentConnector3">
            <a:avLst>
              <a:gd name="adj1" fmla="val -228518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コネクタ: カギ線 18">
            <a:extLst>
              <a:ext uri="{FF2B5EF4-FFF2-40B4-BE49-F238E27FC236}">
                <a16:creationId xmlns:a16="http://schemas.microsoft.com/office/drawing/2014/main" id="{82A96FFF-6595-04E9-A61D-01113A5ADCD6}"/>
              </a:ext>
            </a:extLst>
          </p:cNvPr>
          <p:cNvCxnSpPr>
            <a:cxnSpLocks/>
            <a:stCxn id="90" idx="1"/>
            <a:endCxn id="59" idx="1"/>
          </p:cNvCxnSpPr>
          <p:nvPr/>
        </p:nvCxnSpPr>
        <p:spPr>
          <a:xfrm rot="10800000" flipH="1" flipV="1">
            <a:off x="440068" y="1914129"/>
            <a:ext cx="100036" cy="4956648"/>
          </a:xfrm>
          <a:prstGeom prst="bentConnector3">
            <a:avLst>
              <a:gd name="adj1" fmla="val -228518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楕円 20">
            <a:extLst>
              <a:ext uri="{FF2B5EF4-FFF2-40B4-BE49-F238E27FC236}">
                <a16:creationId xmlns:a16="http://schemas.microsoft.com/office/drawing/2014/main" id="{BF70FBC0-391F-9610-2E27-555AB6EB847A}"/>
              </a:ext>
            </a:extLst>
          </p:cNvPr>
          <p:cNvSpPr/>
          <p:nvPr/>
        </p:nvSpPr>
        <p:spPr>
          <a:xfrm>
            <a:off x="4477438" y="5054548"/>
            <a:ext cx="1579904" cy="430500"/>
          </a:xfrm>
          <a:prstGeom prst="ellips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Data Reference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415700BE-738C-8526-4354-0E51F0FF67A6}"/>
              </a:ext>
            </a:extLst>
          </p:cNvPr>
          <p:cNvSpPr/>
          <p:nvPr/>
        </p:nvSpPr>
        <p:spPr>
          <a:xfrm>
            <a:off x="3263559" y="7669748"/>
            <a:ext cx="1579904" cy="433467"/>
          </a:xfrm>
          <a:prstGeom prst="ellips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1000" kern="0" dirty="0">
                <a:solidFill>
                  <a:prstClr val="black"/>
                </a:solidFill>
              </a:rPr>
              <a:t>Master management</a:t>
            </a:r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AABBAB69-F14C-BB71-748A-F63B52AE9223}"/>
              </a:ext>
            </a:extLst>
          </p:cNvPr>
          <p:cNvSpPr/>
          <p:nvPr/>
        </p:nvSpPr>
        <p:spPr>
          <a:xfrm>
            <a:off x="987452" y="1654098"/>
            <a:ext cx="147347" cy="147347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schemeClr val="bg1"/>
                </a:solidFill>
              </a:rPr>
              <a:t>1</a:t>
            </a:r>
            <a:endParaRPr kumimoji="1" lang="ja-JP" altLang="en-US" sz="600" kern="0" dirty="0">
              <a:solidFill>
                <a:schemeClr val="bg1"/>
              </a:solidFill>
            </a:endParaRPr>
          </a:p>
        </p:txBody>
      </p:sp>
      <p:pic>
        <p:nvPicPr>
          <p:cNvPr id="47" name="図 46">
            <a:extLst>
              <a:ext uri="{FF2B5EF4-FFF2-40B4-BE49-F238E27FC236}">
                <a16:creationId xmlns:a16="http://schemas.microsoft.com/office/drawing/2014/main" id="{59A9AE00-26FC-5584-5A98-DF67EDAACE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2270" y="6351063"/>
            <a:ext cx="911865" cy="293831"/>
          </a:xfrm>
          <a:prstGeom prst="rect">
            <a:avLst/>
          </a:prstGeom>
        </p:spPr>
      </p:pic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89FA4B9D-805A-A461-6BA9-3E7588AB8EF0}"/>
              </a:ext>
            </a:extLst>
          </p:cNvPr>
          <p:cNvSpPr txBox="1"/>
          <p:nvPr/>
        </p:nvSpPr>
        <p:spPr>
          <a:xfrm>
            <a:off x="2648625" y="6413339"/>
            <a:ext cx="86932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Name master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pic>
        <p:nvPicPr>
          <p:cNvPr id="49" name="図 48">
            <a:extLst>
              <a:ext uri="{FF2B5EF4-FFF2-40B4-BE49-F238E27FC236}">
                <a16:creationId xmlns:a16="http://schemas.microsoft.com/office/drawing/2014/main" id="{D5B7D4CA-A5A6-C7A3-C32C-512FF23FF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294" y="7044471"/>
            <a:ext cx="911865" cy="293831"/>
          </a:xfrm>
          <a:prstGeom prst="rect">
            <a:avLst/>
          </a:prstGeom>
        </p:spPr>
      </p:pic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20B0B30B-237B-78B6-FC81-454C034ABB1E}"/>
              </a:ext>
            </a:extLst>
          </p:cNvPr>
          <p:cNvSpPr txBox="1"/>
          <p:nvPr/>
        </p:nvSpPr>
        <p:spPr>
          <a:xfrm>
            <a:off x="1661649" y="7076267"/>
            <a:ext cx="86932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User credential master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pic>
        <p:nvPicPr>
          <p:cNvPr id="51" name="図 50">
            <a:extLst>
              <a:ext uri="{FF2B5EF4-FFF2-40B4-BE49-F238E27FC236}">
                <a16:creationId xmlns:a16="http://schemas.microsoft.com/office/drawing/2014/main" id="{A0951BD7-62F0-C272-FA08-EE725C678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2270" y="6690493"/>
            <a:ext cx="911865" cy="293831"/>
          </a:xfrm>
          <a:prstGeom prst="rect">
            <a:avLst/>
          </a:prstGeom>
        </p:spPr>
      </p:pic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13D877E3-A098-69B9-10C2-B1B10F771F1C}"/>
              </a:ext>
            </a:extLst>
          </p:cNvPr>
          <p:cNvSpPr txBox="1"/>
          <p:nvPr/>
        </p:nvSpPr>
        <p:spPr>
          <a:xfrm>
            <a:off x="2648625" y="6752769"/>
            <a:ext cx="86932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Authority master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pic>
        <p:nvPicPr>
          <p:cNvPr id="55" name="図 54">
            <a:extLst>
              <a:ext uri="{FF2B5EF4-FFF2-40B4-BE49-F238E27FC236}">
                <a16:creationId xmlns:a16="http://schemas.microsoft.com/office/drawing/2014/main" id="{1AABCDC8-F904-95F0-0180-0A46AC919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2582" y="6685730"/>
            <a:ext cx="911865" cy="293831"/>
          </a:xfrm>
          <a:prstGeom prst="rect">
            <a:avLst/>
          </a:prstGeom>
        </p:spPr>
      </p:pic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B1508650-0AD1-1CE5-11A6-6C653CF0D54C}"/>
              </a:ext>
            </a:extLst>
          </p:cNvPr>
          <p:cNvSpPr txBox="1"/>
          <p:nvPr/>
        </p:nvSpPr>
        <p:spPr>
          <a:xfrm>
            <a:off x="1658937" y="6748006"/>
            <a:ext cx="86932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User master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1BE118BA-AE86-4788-A32E-ABE45753AF34}"/>
              </a:ext>
            </a:extLst>
          </p:cNvPr>
          <p:cNvSpPr/>
          <p:nvPr/>
        </p:nvSpPr>
        <p:spPr>
          <a:xfrm>
            <a:off x="540104" y="6266169"/>
            <a:ext cx="3275992" cy="1209215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cxnSp>
        <p:nvCxnSpPr>
          <p:cNvPr id="60" name="コネクタ: カギ線 59">
            <a:extLst>
              <a:ext uri="{FF2B5EF4-FFF2-40B4-BE49-F238E27FC236}">
                <a16:creationId xmlns:a16="http://schemas.microsoft.com/office/drawing/2014/main" id="{26ECD4D6-C823-7C60-3E09-AD53145C8E98}"/>
              </a:ext>
            </a:extLst>
          </p:cNvPr>
          <p:cNvCxnSpPr>
            <a:cxnSpLocks/>
            <a:stCxn id="59" idx="3"/>
            <a:endCxn id="24" idx="0"/>
          </p:cNvCxnSpPr>
          <p:nvPr/>
        </p:nvCxnSpPr>
        <p:spPr>
          <a:xfrm>
            <a:off x="3816096" y="6870777"/>
            <a:ext cx="237415" cy="798971"/>
          </a:xfrm>
          <a:prstGeom prst="bentConnector2">
            <a:avLst/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5" name="図 84">
            <a:extLst>
              <a:ext uri="{FF2B5EF4-FFF2-40B4-BE49-F238E27FC236}">
                <a16:creationId xmlns:a16="http://schemas.microsoft.com/office/drawing/2014/main" id="{31FD4122-8181-E4BA-0CD1-346F6C46EB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484" y="1750969"/>
            <a:ext cx="456673" cy="624407"/>
          </a:xfrm>
          <a:prstGeom prst="rect">
            <a:avLst/>
          </a:prstGeom>
        </p:spPr>
      </p:pic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3E2EDD70-F242-EF44-C432-052969EBC2A3}"/>
              </a:ext>
            </a:extLst>
          </p:cNvPr>
          <p:cNvSpPr/>
          <p:nvPr/>
        </p:nvSpPr>
        <p:spPr>
          <a:xfrm>
            <a:off x="440068" y="1712434"/>
            <a:ext cx="520052" cy="120115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86" name="テキスト ボックス 85">
            <a:extLst>
              <a:ext uri="{FF2B5EF4-FFF2-40B4-BE49-F238E27FC236}">
                <a16:creationId xmlns:a16="http://schemas.microsoft.com/office/drawing/2014/main" id="{39812E41-8E41-4253-6DFE-C3B96FB2173A}"/>
              </a:ext>
            </a:extLst>
          </p:cNvPr>
          <p:cNvSpPr txBox="1"/>
          <p:nvPr/>
        </p:nvSpPr>
        <p:spPr>
          <a:xfrm>
            <a:off x="481184" y="1706703"/>
            <a:ext cx="456974" cy="138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00" dirty="0">
                <a:solidFill>
                  <a:schemeClr val="bg1"/>
                </a:solidFill>
              </a:rPr>
              <a:t>Data Reference</a:t>
            </a:r>
            <a:endParaRPr kumimoji="1" lang="ja-JP" altLang="en-US" sz="300" dirty="0">
              <a:solidFill>
                <a:schemeClr val="bg1"/>
              </a:solidFill>
            </a:endParaRPr>
          </a:p>
        </p:txBody>
      </p:sp>
      <p:sp>
        <p:nvSpPr>
          <p:cNvPr id="87" name="テキスト ボックス 86">
            <a:extLst>
              <a:ext uri="{FF2B5EF4-FFF2-40B4-BE49-F238E27FC236}">
                <a16:creationId xmlns:a16="http://schemas.microsoft.com/office/drawing/2014/main" id="{640F8619-F18F-0E8A-74FF-984A6E4EA026}"/>
              </a:ext>
            </a:extLst>
          </p:cNvPr>
          <p:cNvSpPr txBox="1"/>
          <p:nvPr/>
        </p:nvSpPr>
        <p:spPr>
          <a:xfrm>
            <a:off x="440068" y="1846551"/>
            <a:ext cx="534121" cy="1384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00" dirty="0">
                <a:solidFill>
                  <a:schemeClr val="bg1"/>
                </a:solidFill>
              </a:rPr>
              <a:t>Master Management</a:t>
            </a:r>
            <a:endParaRPr kumimoji="1" lang="ja-JP" altLang="en-US" sz="300" dirty="0">
              <a:solidFill>
                <a:schemeClr val="bg1"/>
              </a:solidFill>
            </a:endParaRPr>
          </a:p>
        </p:txBody>
      </p:sp>
      <p:sp>
        <p:nvSpPr>
          <p:cNvPr id="90" name="正方形/長方形 89">
            <a:extLst>
              <a:ext uri="{FF2B5EF4-FFF2-40B4-BE49-F238E27FC236}">
                <a16:creationId xmlns:a16="http://schemas.microsoft.com/office/drawing/2014/main" id="{7814DDFC-ABAC-121A-0F7D-8A753FD78747}"/>
              </a:ext>
            </a:extLst>
          </p:cNvPr>
          <p:cNvSpPr/>
          <p:nvPr/>
        </p:nvSpPr>
        <p:spPr>
          <a:xfrm>
            <a:off x="440068" y="1854071"/>
            <a:ext cx="520052" cy="120115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sp>
        <p:nvSpPr>
          <p:cNvPr id="91" name="楕円 90">
            <a:extLst>
              <a:ext uri="{FF2B5EF4-FFF2-40B4-BE49-F238E27FC236}">
                <a16:creationId xmlns:a16="http://schemas.microsoft.com/office/drawing/2014/main" id="{D2D151CE-ACED-8AF1-0CFB-650DE62055C3}"/>
              </a:ext>
            </a:extLst>
          </p:cNvPr>
          <p:cNvSpPr/>
          <p:nvPr/>
        </p:nvSpPr>
        <p:spPr>
          <a:xfrm>
            <a:off x="987452" y="1821750"/>
            <a:ext cx="147347" cy="147347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600" kern="0" dirty="0">
                <a:solidFill>
                  <a:schemeClr val="bg1"/>
                </a:solidFill>
              </a:rPr>
              <a:t>2</a:t>
            </a:r>
            <a:endParaRPr kumimoji="1" lang="ja-JP" altLang="en-US" sz="600" kern="0" dirty="0">
              <a:solidFill>
                <a:schemeClr val="bg1"/>
              </a:solidFill>
            </a:endParaRPr>
          </a:p>
        </p:txBody>
      </p:sp>
      <p:pic>
        <p:nvPicPr>
          <p:cNvPr id="92" name="図 91">
            <a:extLst>
              <a:ext uri="{FF2B5EF4-FFF2-40B4-BE49-F238E27FC236}">
                <a16:creationId xmlns:a16="http://schemas.microsoft.com/office/drawing/2014/main" id="{9E714AAA-4D90-CA0D-A584-71330C7588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08" y="6687780"/>
            <a:ext cx="911865" cy="293831"/>
          </a:xfrm>
          <a:prstGeom prst="rect">
            <a:avLst/>
          </a:prstGeom>
        </p:spPr>
      </p:pic>
      <p:sp>
        <p:nvSpPr>
          <p:cNvPr id="93" name="テキスト ボックス 92">
            <a:extLst>
              <a:ext uri="{FF2B5EF4-FFF2-40B4-BE49-F238E27FC236}">
                <a16:creationId xmlns:a16="http://schemas.microsoft.com/office/drawing/2014/main" id="{2923B270-AE74-9F66-7C02-F3B570872CE1}"/>
              </a:ext>
            </a:extLst>
          </p:cNvPr>
          <p:cNvSpPr txBox="1"/>
          <p:nvPr/>
        </p:nvSpPr>
        <p:spPr>
          <a:xfrm>
            <a:off x="668571" y="6748006"/>
            <a:ext cx="86932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Job management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pic>
        <p:nvPicPr>
          <p:cNvPr id="95" name="図 94">
            <a:extLst>
              <a:ext uri="{FF2B5EF4-FFF2-40B4-BE49-F238E27FC236}">
                <a16:creationId xmlns:a16="http://schemas.microsoft.com/office/drawing/2014/main" id="{68629D74-1900-2462-D821-05E2D0DC4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08" y="7039166"/>
            <a:ext cx="911865" cy="293831"/>
          </a:xfrm>
          <a:prstGeom prst="rect">
            <a:avLst/>
          </a:prstGeom>
        </p:spPr>
      </p:pic>
      <p:sp>
        <p:nvSpPr>
          <p:cNvPr id="96" name="テキスト ボックス 95">
            <a:extLst>
              <a:ext uri="{FF2B5EF4-FFF2-40B4-BE49-F238E27FC236}">
                <a16:creationId xmlns:a16="http://schemas.microsoft.com/office/drawing/2014/main" id="{5B79D48A-D59B-9F46-41C1-CBF5E6600775}"/>
              </a:ext>
            </a:extLst>
          </p:cNvPr>
          <p:cNvSpPr txBox="1"/>
          <p:nvPr/>
        </p:nvSpPr>
        <p:spPr>
          <a:xfrm>
            <a:off x="668571" y="7119722"/>
            <a:ext cx="86932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Transaction report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pic>
        <p:nvPicPr>
          <p:cNvPr id="100" name="図 99">
            <a:extLst>
              <a:ext uri="{FF2B5EF4-FFF2-40B4-BE49-F238E27FC236}">
                <a16:creationId xmlns:a16="http://schemas.microsoft.com/office/drawing/2014/main" id="{1C001436-E8F3-9BD7-50C2-3163BEF45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2582" y="6348523"/>
            <a:ext cx="911865" cy="293831"/>
          </a:xfrm>
          <a:prstGeom prst="rect">
            <a:avLst/>
          </a:prstGeom>
        </p:spPr>
      </p:pic>
      <p:sp>
        <p:nvSpPr>
          <p:cNvPr id="101" name="テキスト ボックス 100">
            <a:extLst>
              <a:ext uri="{FF2B5EF4-FFF2-40B4-BE49-F238E27FC236}">
                <a16:creationId xmlns:a16="http://schemas.microsoft.com/office/drawing/2014/main" id="{6E427E46-34EE-0715-D60F-CE7DC4E2FFDE}"/>
              </a:ext>
            </a:extLst>
          </p:cNvPr>
          <p:cNvSpPr txBox="1"/>
          <p:nvPr/>
        </p:nvSpPr>
        <p:spPr>
          <a:xfrm>
            <a:off x="1658937" y="6413339"/>
            <a:ext cx="86932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Cycle time master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sp>
        <p:nvSpPr>
          <p:cNvPr id="109" name="正方形/長方形 108">
            <a:extLst>
              <a:ext uri="{FF2B5EF4-FFF2-40B4-BE49-F238E27FC236}">
                <a16:creationId xmlns:a16="http://schemas.microsoft.com/office/drawing/2014/main" id="{4A403A90-B4D5-C11E-960A-366439CBCF32}"/>
              </a:ext>
            </a:extLst>
          </p:cNvPr>
          <p:cNvSpPr/>
          <p:nvPr/>
        </p:nvSpPr>
        <p:spPr>
          <a:xfrm>
            <a:off x="540104" y="4777743"/>
            <a:ext cx="2108521" cy="1209215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dash"/>
          </a:ln>
          <a:effectLst/>
        </p:spPr>
        <p:txBody>
          <a:bodyPr rtlCol="0" anchor="ctr"/>
          <a:lstStyle/>
          <a:p>
            <a:pPr algn="ctr" defTabSz="914400"/>
            <a:endParaRPr kumimoji="1" lang="ja-JP" altLang="en-US" sz="1000" kern="0" dirty="0">
              <a:solidFill>
                <a:prstClr val="black"/>
              </a:solidFill>
            </a:endParaRPr>
          </a:p>
        </p:txBody>
      </p:sp>
      <p:cxnSp>
        <p:nvCxnSpPr>
          <p:cNvPr id="114" name="コネクタ: カギ線 113">
            <a:extLst>
              <a:ext uri="{FF2B5EF4-FFF2-40B4-BE49-F238E27FC236}">
                <a16:creationId xmlns:a16="http://schemas.microsoft.com/office/drawing/2014/main" id="{DB244368-0135-6326-02F6-633172F9136B}"/>
              </a:ext>
            </a:extLst>
          </p:cNvPr>
          <p:cNvCxnSpPr>
            <a:cxnSpLocks/>
            <a:stCxn id="109" idx="3"/>
            <a:endCxn id="21" idx="2"/>
          </p:cNvCxnSpPr>
          <p:nvPr/>
        </p:nvCxnSpPr>
        <p:spPr>
          <a:xfrm flipV="1">
            <a:off x="2648625" y="5269798"/>
            <a:ext cx="1828813" cy="112553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8" name="図 117">
            <a:extLst>
              <a:ext uri="{FF2B5EF4-FFF2-40B4-BE49-F238E27FC236}">
                <a16:creationId xmlns:a16="http://schemas.microsoft.com/office/drawing/2014/main" id="{21525939-BC2C-5FD8-020C-5315082A6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08" y="4894787"/>
            <a:ext cx="911865" cy="293831"/>
          </a:xfrm>
          <a:prstGeom prst="rect">
            <a:avLst/>
          </a:prstGeom>
        </p:spPr>
      </p:pic>
      <p:sp>
        <p:nvSpPr>
          <p:cNvPr id="119" name="テキスト ボックス 118">
            <a:extLst>
              <a:ext uri="{FF2B5EF4-FFF2-40B4-BE49-F238E27FC236}">
                <a16:creationId xmlns:a16="http://schemas.microsoft.com/office/drawing/2014/main" id="{950702AE-0D1E-4524-D4C8-1BD9EE997358}"/>
              </a:ext>
            </a:extLst>
          </p:cNvPr>
          <p:cNvSpPr txBox="1"/>
          <p:nvPr/>
        </p:nvSpPr>
        <p:spPr>
          <a:xfrm>
            <a:off x="668571" y="4931438"/>
            <a:ext cx="86932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Smart watch performance log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pic>
        <p:nvPicPr>
          <p:cNvPr id="122" name="図 121">
            <a:extLst>
              <a:ext uri="{FF2B5EF4-FFF2-40B4-BE49-F238E27FC236}">
                <a16:creationId xmlns:a16="http://schemas.microsoft.com/office/drawing/2014/main" id="{394DAA34-211E-553C-F6B8-499985218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294" y="5581411"/>
            <a:ext cx="911865" cy="293831"/>
          </a:xfrm>
          <a:prstGeom prst="rect">
            <a:avLst/>
          </a:prstGeom>
        </p:spPr>
      </p:pic>
      <p:sp>
        <p:nvSpPr>
          <p:cNvPr id="123" name="テキスト ボックス 122">
            <a:extLst>
              <a:ext uri="{FF2B5EF4-FFF2-40B4-BE49-F238E27FC236}">
                <a16:creationId xmlns:a16="http://schemas.microsoft.com/office/drawing/2014/main" id="{C37AD2C9-E319-BC88-9FF9-FAB58E801709}"/>
              </a:ext>
            </a:extLst>
          </p:cNvPr>
          <p:cNvSpPr txBox="1"/>
          <p:nvPr/>
        </p:nvSpPr>
        <p:spPr>
          <a:xfrm>
            <a:off x="1666565" y="5606326"/>
            <a:ext cx="86932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Production Line FG sensor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pic>
        <p:nvPicPr>
          <p:cNvPr id="126" name="図 125">
            <a:extLst>
              <a:ext uri="{FF2B5EF4-FFF2-40B4-BE49-F238E27FC236}">
                <a16:creationId xmlns:a16="http://schemas.microsoft.com/office/drawing/2014/main" id="{1A35C419-DF7E-6714-8E1F-55606B212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2582" y="5222670"/>
            <a:ext cx="911865" cy="293831"/>
          </a:xfrm>
          <a:prstGeom prst="rect">
            <a:avLst/>
          </a:prstGeom>
        </p:spPr>
      </p:pic>
      <p:sp>
        <p:nvSpPr>
          <p:cNvPr id="127" name="テキスト ボックス 126">
            <a:extLst>
              <a:ext uri="{FF2B5EF4-FFF2-40B4-BE49-F238E27FC236}">
                <a16:creationId xmlns:a16="http://schemas.microsoft.com/office/drawing/2014/main" id="{41AB631B-B366-962B-8354-ABB074449313}"/>
              </a:ext>
            </a:extLst>
          </p:cNvPr>
          <p:cNvSpPr txBox="1"/>
          <p:nvPr/>
        </p:nvSpPr>
        <p:spPr>
          <a:xfrm>
            <a:off x="1658937" y="5262474"/>
            <a:ext cx="86932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Production Line parts sensor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pic>
        <p:nvPicPr>
          <p:cNvPr id="128" name="図 127">
            <a:extLst>
              <a:ext uri="{FF2B5EF4-FFF2-40B4-BE49-F238E27FC236}">
                <a16:creationId xmlns:a16="http://schemas.microsoft.com/office/drawing/2014/main" id="{18BBF892-D0BA-60AF-99D8-AB8E6AD711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08" y="5224720"/>
            <a:ext cx="911865" cy="293831"/>
          </a:xfrm>
          <a:prstGeom prst="rect">
            <a:avLst/>
          </a:prstGeom>
        </p:spPr>
      </p:pic>
      <p:sp>
        <p:nvSpPr>
          <p:cNvPr id="129" name="テキスト ボックス 128">
            <a:extLst>
              <a:ext uri="{FF2B5EF4-FFF2-40B4-BE49-F238E27FC236}">
                <a16:creationId xmlns:a16="http://schemas.microsoft.com/office/drawing/2014/main" id="{7F1492E2-9876-74CF-B0A1-7158049455BC}"/>
              </a:ext>
            </a:extLst>
          </p:cNvPr>
          <p:cNvSpPr txBox="1"/>
          <p:nvPr/>
        </p:nvSpPr>
        <p:spPr>
          <a:xfrm>
            <a:off x="675973" y="5218981"/>
            <a:ext cx="86932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E-Kanban data linkage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pic>
        <p:nvPicPr>
          <p:cNvPr id="130" name="図 129">
            <a:extLst>
              <a:ext uri="{FF2B5EF4-FFF2-40B4-BE49-F238E27FC236}">
                <a16:creationId xmlns:a16="http://schemas.microsoft.com/office/drawing/2014/main" id="{472CC2CA-0810-3CD8-761B-7CBEB1972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08" y="5576106"/>
            <a:ext cx="911865" cy="293831"/>
          </a:xfrm>
          <a:prstGeom prst="rect">
            <a:avLst/>
          </a:prstGeom>
        </p:spPr>
      </p:pic>
      <p:sp>
        <p:nvSpPr>
          <p:cNvPr id="131" name="テキスト ボックス 130">
            <a:extLst>
              <a:ext uri="{FF2B5EF4-FFF2-40B4-BE49-F238E27FC236}">
                <a16:creationId xmlns:a16="http://schemas.microsoft.com/office/drawing/2014/main" id="{08FF88D7-0080-FB8F-257E-B220A3E965E1}"/>
              </a:ext>
            </a:extLst>
          </p:cNvPr>
          <p:cNvSpPr txBox="1"/>
          <p:nvPr/>
        </p:nvSpPr>
        <p:spPr>
          <a:xfrm>
            <a:off x="668571" y="5644799"/>
            <a:ext cx="86932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E-Log System linkage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pic>
        <p:nvPicPr>
          <p:cNvPr id="132" name="図 131">
            <a:extLst>
              <a:ext uri="{FF2B5EF4-FFF2-40B4-BE49-F238E27FC236}">
                <a16:creationId xmlns:a16="http://schemas.microsoft.com/office/drawing/2014/main" id="{DD9F07D6-511A-69BC-C7BE-225D76C96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2582" y="4885463"/>
            <a:ext cx="911865" cy="293831"/>
          </a:xfrm>
          <a:prstGeom prst="rect">
            <a:avLst/>
          </a:prstGeom>
        </p:spPr>
      </p:pic>
      <p:sp>
        <p:nvSpPr>
          <p:cNvPr id="133" name="テキスト ボックス 132">
            <a:extLst>
              <a:ext uri="{FF2B5EF4-FFF2-40B4-BE49-F238E27FC236}">
                <a16:creationId xmlns:a16="http://schemas.microsoft.com/office/drawing/2014/main" id="{2988DEC6-D3F9-9998-8002-445891495D57}"/>
              </a:ext>
            </a:extLst>
          </p:cNvPr>
          <p:cNvSpPr txBox="1"/>
          <p:nvPr/>
        </p:nvSpPr>
        <p:spPr>
          <a:xfrm>
            <a:off x="1658937" y="4950279"/>
            <a:ext cx="869322" cy="1692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500" b="1" dirty="0">
                <a:solidFill>
                  <a:schemeClr val="bg1"/>
                </a:solidFill>
                <a:latin typeface="Josefin Sans" panose="020B0604020202020204" pitchFamily="2" charset="0"/>
              </a:rPr>
              <a:t>WACS System</a:t>
            </a:r>
            <a:endParaRPr lang="ja-JP" altLang="en-US" sz="500" b="1" dirty="0">
              <a:solidFill>
                <a:schemeClr val="bg1"/>
              </a:solidFill>
            </a:endParaRPr>
          </a:p>
        </p:txBody>
      </p:sp>
      <p:sp>
        <p:nvSpPr>
          <p:cNvPr id="138" name="二等辺三角形 137">
            <a:extLst>
              <a:ext uri="{FF2B5EF4-FFF2-40B4-BE49-F238E27FC236}">
                <a16:creationId xmlns:a16="http://schemas.microsoft.com/office/drawing/2014/main" id="{9D5C9A3D-C1C6-FF9D-1C43-836B0AF67FF7}"/>
              </a:ext>
            </a:extLst>
          </p:cNvPr>
          <p:cNvSpPr/>
          <p:nvPr/>
        </p:nvSpPr>
        <p:spPr>
          <a:xfrm>
            <a:off x="6245305" y="841780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5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82573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826F3-C72E-6272-5941-E39334A3F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F973144-E5E2-F978-774E-0BB983740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91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26CF60B-D6F1-0936-5039-099A73704B67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B9BCC6DF-F5C4-C5F9-526E-8682E4C91EA1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39D90B3-F274-684C-D971-BC931D38BEC1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5-4. PC Data confirmation</a:t>
            </a:r>
          </a:p>
          <a:p>
            <a:r>
              <a:rPr kumimoji="1" lang="en-US" altLang="ja-JP" sz="1100" b="1" dirty="0"/>
              <a:t>5-4-3. Smart watch performance log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60B3757-5131-ECC5-26EC-0E9E64DFE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35" y="1521515"/>
            <a:ext cx="5588000" cy="253856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030A994-0F66-AE13-DC0F-B4C98DA49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35" y="2264361"/>
            <a:ext cx="5559834" cy="147066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3189C2C-2939-E351-3EB2-8C6B9AD1AF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6506" y="1671049"/>
            <a:ext cx="1558713" cy="18882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EEC7CCC-5687-DE06-EA68-0E8466CEA2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2298" y="1921522"/>
            <a:ext cx="486528" cy="12947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7749CA8-B124-A6FB-9A86-2A4C5E7CAC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6205" y="1882271"/>
            <a:ext cx="1558713" cy="45719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70B63612-236D-DE06-86DA-341F9338BC4F}"/>
              </a:ext>
            </a:extLst>
          </p:cNvPr>
          <p:cNvSpPr/>
          <p:nvPr/>
        </p:nvSpPr>
        <p:spPr>
          <a:xfrm>
            <a:off x="1104803" y="1690848"/>
            <a:ext cx="521216" cy="8274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CC9704BB-6709-966B-1503-90D38232F995}"/>
              </a:ext>
            </a:extLst>
          </p:cNvPr>
          <p:cNvSpPr/>
          <p:nvPr/>
        </p:nvSpPr>
        <p:spPr>
          <a:xfrm>
            <a:off x="1691543" y="1690848"/>
            <a:ext cx="521216" cy="8274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600" kern="0" dirty="0">
              <a:solidFill>
                <a:prstClr val="black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5A34236-85D7-5F79-3BF6-DC9C52577CC7}"/>
              </a:ext>
            </a:extLst>
          </p:cNvPr>
          <p:cNvSpPr txBox="1"/>
          <p:nvPr/>
        </p:nvSpPr>
        <p:spPr>
          <a:xfrm>
            <a:off x="717572" y="1639022"/>
            <a:ext cx="304892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00" dirty="0"/>
              <a:t>Line</a:t>
            </a:r>
            <a:endParaRPr kumimoji="1" lang="ja-JP" altLang="en-US" sz="50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617EC2A-6B0A-DCAF-2F91-B89BFDD99E64}"/>
              </a:ext>
            </a:extLst>
          </p:cNvPr>
          <p:cNvSpPr txBox="1"/>
          <p:nvPr/>
        </p:nvSpPr>
        <p:spPr>
          <a:xfrm>
            <a:off x="1560945" y="1639022"/>
            <a:ext cx="17121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/>
              <a:t>-</a:t>
            </a:r>
            <a:endParaRPr kumimoji="1" lang="ja-JP" altLang="en-US" sz="500" dirty="0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F75BF994-BE7A-8403-8495-41B87536534A}"/>
              </a:ext>
            </a:extLst>
          </p:cNvPr>
          <p:cNvSpPr/>
          <p:nvPr/>
        </p:nvSpPr>
        <p:spPr>
          <a:xfrm>
            <a:off x="1104803" y="1792590"/>
            <a:ext cx="521216" cy="8274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fontAlgn="ctr"/>
            <a:endParaRPr lang="en-US" altLang="ja-JP" sz="300" b="0" i="0" u="none" strike="noStrike" dirty="0">
              <a:solidFill>
                <a:srgbClr val="000000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93BDC297-76EA-29C8-48E0-66DADF1DBDC7}"/>
              </a:ext>
            </a:extLst>
          </p:cNvPr>
          <p:cNvSpPr/>
          <p:nvPr/>
        </p:nvSpPr>
        <p:spPr>
          <a:xfrm>
            <a:off x="1691543" y="1792590"/>
            <a:ext cx="521216" cy="8274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fontAlgn="ctr"/>
            <a:endParaRPr lang="en-US" altLang="ja-JP" sz="300" b="0" i="0" u="none" strike="noStrike" dirty="0">
              <a:solidFill>
                <a:srgbClr val="000000"/>
              </a:solidFill>
              <a:effectLst/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9DAE1A4-524D-8237-14E8-510BE0F370B0}"/>
              </a:ext>
            </a:extLst>
          </p:cNvPr>
          <p:cNvSpPr txBox="1"/>
          <p:nvPr/>
        </p:nvSpPr>
        <p:spPr>
          <a:xfrm>
            <a:off x="717572" y="1740764"/>
            <a:ext cx="401072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00" dirty="0"/>
              <a:t>Part No</a:t>
            </a:r>
            <a:endParaRPr kumimoji="1" lang="ja-JP" altLang="en-US" sz="500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9A347CBC-910D-0CA0-5638-D76922F914F1}"/>
              </a:ext>
            </a:extLst>
          </p:cNvPr>
          <p:cNvSpPr txBox="1"/>
          <p:nvPr/>
        </p:nvSpPr>
        <p:spPr>
          <a:xfrm>
            <a:off x="1560945" y="1740764"/>
            <a:ext cx="17121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/>
              <a:t>-</a:t>
            </a:r>
            <a:endParaRPr kumimoji="1" lang="ja-JP" altLang="en-US" sz="500" dirty="0"/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91FBC0D9-4996-FCA6-3139-966CBC02BE8C}"/>
              </a:ext>
            </a:extLst>
          </p:cNvPr>
          <p:cNvSpPr/>
          <p:nvPr/>
        </p:nvSpPr>
        <p:spPr>
          <a:xfrm>
            <a:off x="2574468" y="1689960"/>
            <a:ext cx="521216" cy="8274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DA66FE3F-8082-CF11-DAC5-176156E0271A}"/>
              </a:ext>
            </a:extLst>
          </p:cNvPr>
          <p:cNvSpPr/>
          <p:nvPr/>
        </p:nvSpPr>
        <p:spPr>
          <a:xfrm>
            <a:off x="3161208" y="1689960"/>
            <a:ext cx="521216" cy="8274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3C06F086-E83C-15FC-E60F-3600D76C115B}"/>
              </a:ext>
            </a:extLst>
          </p:cNvPr>
          <p:cNvSpPr txBox="1"/>
          <p:nvPr/>
        </p:nvSpPr>
        <p:spPr>
          <a:xfrm>
            <a:off x="3031712" y="1645637"/>
            <a:ext cx="17121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/>
              <a:t>-</a:t>
            </a:r>
            <a:endParaRPr kumimoji="1" lang="ja-JP" altLang="en-US" sz="500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054D681-D6BB-6163-64A0-648CE91A0ECC}"/>
              </a:ext>
            </a:extLst>
          </p:cNvPr>
          <p:cNvSpPr txBox="1"/>
          <p:nvPr/>
        </p:nvSpPr>
        <p:spPr>
          <a:xfrm>
            <a:off x="2154608" y="1653917"/>
            <a:ext cx="522426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/>
              <a:t>Model</a:t>
            </a:r>
            <a:endParaRPr kumimoji="1" lang="ja-JP" altLang="en-US" sz="400" dirty="0"/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13AC6456-BDEB-B767-F23B-38C59B78B3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3777" y="1670040"/>
            <a:ext cx="1333616" cy="251482"/>
          </a:xfrm>
          <a:prstGeom prst="rect">
            <a:avLst/>
          </a:prstGeom>
        </p:spPr>
      </p:pic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963F7023-7136-2811-14CA-25AAE7DAAAF1}"/>
              </a:ext>
            </a:extLst>
          </p:cNvPr>
          <p:cNvSpPr/>
          <p:nvPr/>
        </p:nvSpPr>
        <p:spPr>
          <a:xfrm>
            <a:off x="5681700" y="1675275"/>
            <a:ext cx="521216" cy="8274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DF6B212B-CB1D-AE07-D053-40086875258B}"/>
              </a:ext>
            </a:extLst>
          </p:cNvPr>
          <p:cNvSpPr txBox="1"/>
          <p:nvPr/>
        </p:nvSpPr>
        <p:spPr>
          <a:xfrm>
            <a:off x="5223062" y="1626264"/>
            <a:ext cx="36580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00" dirty="0"/>
              <a:t>Status</a:t>
            </a:r>
            <a:endParaRPr kumimoji="1" lang="ja-JP" altLang="en-US" sz="500" dirty="0"/>
          </a:p>
        </p:txBody>
      </p:sp>
      <p:pic>
        <p:nvPicPr>
          <p:cNvPr id="35" name="図 34">
            <a:extLst>
              <a:ext uri="{FF2B5EF4-FFF2-40B4-BE49-F238E27FC236}">
                <a16:creationId xmlns:a16="http://schemas.microsoft.com/office/drawing/2014/main" id="{39F03A49-7940-28C3-7773-7CBA44FDCC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6066" y="1904505"/>
            <a:ext cx="604534" cy="251482"/>
          </a:xfrm>
          <a:prstGeom prst="rect">
            <a:avLst/>
          </a:prstGeom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480D2768-BB8F-CFEF-0D1A-0AC146B0F8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5399" y="1525475"/>
            <a:ext cx="1074513" cy="99069"/>
          </a:xfrm>
          <a:prstGeom prst="rect">
            <a:avLst/>
          </a:prstGeom>
        </p:spPr>
      </p:pic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0F8316BF-669F-1CBD-EB93-4071DCD2CF0B}"/>
              </a:ext>
            </a:extLst>
          </p:cNvPr>
          <p:cNvSpPr txBox="1"/>
          <p:nvPr/>
        </p:nvSpPr>
        <p:spPr>
          <a:xfrm>
            <a:off x="3203457" y="1496886"/>
            <a:ext cx="1015021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00" dirty="0">
                <a:solidFill>
                  <a:schemeClr val="bg1"/>
                </a:solidFill>
              </a:rPr>
              <a:t>Smart watch performance log</a:t>
            </a:r>
            <a:endParaRPr kumimoji="1" lang="ja-JP" altLang="en-US" sz="500" dirty="0">
              <a:solidFill>
                <a:schemeClr val="bg1"/>
              </a:solidFill>
            </a:endParaRPr>
          </a:p>
        </p:txBody>
      </p:sp>
      <p:pic>
        <p:nvPicPr>
          <p:cNvPr id="38" name="図 37">
            <a:extLst>
              <a:ext uri="{FF2B5EF4-FFF2-40B4-BE49-F238E27FC236}">
                <a16:creationId xmlns:a16="http://schemas.microsoft.com/office/drawing/2014/main" id="{069C6A1E-3C21-EE7C-C8AE-1C25812CD1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3451" y="1859873"/>
            <a:ext cx="1333616" cy="251482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EB264B16-56AE-D8F8-1F5F-159E2D4021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9148" y="1899162"/>
            <a:ext cx="1333616" cy="251482"/>
          </a:xfrm>
          <a:prstGeom prst="rect">
            <a:avLst/>
          </a:prstGeom>
        </p:spPr>
      </p:pic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D73E26DB-5016-D07D-7222-D2F84B4717A7}"/>
              </a:ext>
            </a:extLst>
          </p:cNvPr>
          <p:cNvSpPr/>
          <p:nvPr/>
        </p:nvSpPr>
        <p:spPr>
          <a:xfrm>
            <a:off x="5681700" y="1788887"/>
            <a:ext cx="521216" cy="8274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222FE5AB-5A00-F982-890D-DFDABFAE8815}"/>
              </a:ext>
            </a:extLst>
          </p:cNvPr>
          <p:cNvSpPr txBox="1"/>
          <p:nvPr/>
        </p:nvSpPr>
        <p:spPr>
          <a:xfrm>
            <a:off x="5136712" y="1740300"/>
            <a:ext cx="606256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00" dirty="0"/>
              <a:t>Linkage Status</a:t>
            </a:r>
            <a:endParaRPr kumimoji="1" lang="ja-JP" altLang="en-US" sz="500" dirty="0"/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301F4643-18E5-E84C-0ED3-289C4A9206B3}"/>
              </a:ext>
            </a:extLst>
          </p:cNvPr>
          <p:cNvSpPr/>
          <p:nvPr/>
        </p:nvSpPr>
        <p:spPr>
          <a:xfrm>
            <a:off x="4076142" y="1788580"/>
            <a:ext cx="521216" cy="8274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5AD63989-ACA2-41A3-DFC2-92A0BB91382D}"/>
              </a:ext>
            </a:extLst>
          </p:cNvPr>
          <p:cNvSpPr/>
          <p:nvPr/>
        </p:nvSpPr>
        <p:spPr>
          <a:xfrm>
            <a:off x="4662882" y="1788580"/>
            <a:ext cx="521216" cy="8274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1C4686FF-B0A2-6D1D-E25A-16134A2847FE}"/>
              </a:ext>
            </a:extLst>
          </p:cNvPr>
          <p:cNvSpPr/>
          <p:nvPr/>
        </p:nvSpPr>
        <p:spPr>
          <a:xfrm>
            <a:off x="2570107" y="1790448"/>
            <a:ext cx="521216" cy="8274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1F793895-C387-CF26-9C87-B1D30095C631}"/>
              </a:ext>
            </a:extLst>
          </p:cNvPr>
          <p:cNvSpPr/>
          <p:nvPr/>
        </p:nvSpPr>
        <p:spPr>
          <a:xfrm>
            <a:off x="3156847" y="1790448"/>
            <a:ext cx="521216" cy="8274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6F4F0E0E-8A10-0A3F-7604-26C8914F0C2B}"/>
              </a:ext>
            </a:extLst>
          </p:cNvPr>
          <p:cNvSpPr txBox="1"/>
          <p:nvPr/>
        </p:nvSpPr>
        <p:spPr>
          <a:xfrm>
            <a:off x="2152673" y="1749288"/>
            <a:ext cx="269626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" dirty="0"/>
              <a:t>PIC</a:t>
            </a:r>
            <a:endParaRPr kumimoji="1" lang="ja-JP" altLang="en-US" sz="400" dirty="0"/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308464D4-14E6-3CC3-4ADC-94637A3CF6C5}"/>
              </a:ext>
            </a:extLst>
          </p:cNvPr>
          <p:cNvSpPr txBox="1"/>
          <p:nvPr/>
        </p:nvSpPr>
        <p:spPr>
          <a:xfrm>
            <a:off x="3026249" y="1738622"/>
            <a:ext cx="17121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/>
              <a:t>-</a:t>
            </a:r>
            <a:endParaRPr kumimoji="1" lang="ja-JP" altLang="en-US" sz="500" dirty="0"/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EF624A5C-DA35-DF9C-073C-3E393453CBEA}"/>
              </a:ext>
            </a:extLst>
          </p:cNvPr>
          <p:cNvSpPr txBox="1"/>
          <p:nvPr/>
        </p:nvSpPr>
        <p:spPr>
          <a:xfrm>
            <a:off x="4533386" y="1744257"/>
            <a:ext cx="17121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/>
              <a:t>-</a:t>
            </a:r>
            <a:endParaRPr kumimoji="1" lang="ja-JP" altLang="en-US" sz="500" dirty="0"/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492F5AE0-EB9F-0C2D-B98D-7AB8264B4137}"/>
              </a:ext>
            </a:extLst>
          </p:cNvPr>
          <p:cNvSpPr txBox="1"/>
          <p:nvPr/>
        </p:nvSpPr>
        <p:spPr>
          <a:xfrm>
            <a:off x="3656281" y="1752537"/>
            <a:ext cx="702797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/>
              <a:t>ST Diff</a:t>
            </a:r>
            <a:endParaRPr kumimoji="1" lang="ja-JP" altLang="en-US" sz="400" dirty="0"/>
          </a:p>
        </p:txBody>
      </p:sp>
      <p:graphicFrame>
        <p:nvGraphicFramePr>
          <p:cNvPr id="61" name="表 60">
            <a:extLst>
              <a:ext uri="{FF2B5EF4-FFF2-40B4-BE49-F238E27FC236}">
                <a16:creationId xmlns:a16="http://schemas.microsoft.com/office/drawing/2014/main" id="{711424A4-81F8-8852-B157-D7C1971CCF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353979"/>
              </p:ext>
            </p:extLst>
          </p:nvPr>
        </p:nvGraphicFramePr>
        <p:xfrm>
          <a:off x="686719" y="2054998"/>
          <a:ext cx="5516200" cy="17901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8041">
                  <a:extLst>
                    <a:ext uri="{9D8B030D-6E8A-4147-A177-3AD203B41FA5}">
                      <a16:colId xmlns:a16="http://schemas.microsoft.com/office/drawing/2014/main" val="2559302169"/>
                    </a:ext>
                  </a:extLst>
                </a:gridCol>
                <a:gridCol w="489710">
                  <a:extLst>
                    <a:ext uri="{9D8B030D-6E8A-4147-A177-3AD203B41FA5}">
                      <a16:colId xmlns:a16="http://schemas.microsoft.com/office/drawing/2014/main" val="4063384082"/>
                    </a:ext>
                  </a:extLst>
                </a:gridCol>
                <a:gridCol w="1064011">
                  <a:extLst>
                    <a:ext uri="{9D8B030D-6E8A-4147-A177-3AD203B41FA5}">
                      <a16:colId xmlns:a16="http://schemas.microsoft.com/office/drawing/2014/main" val="280558277"/>
                    </a:ext>
                  </a:extLst>
                </a:gridCol>
                <a:gridCol w="278498">
                  <a:extLst>
                    <a:ext uri="{9D8B030D-6E8A-4147-A177-3AD203B41FA5}">
                      <a16:colId xmlns:a16="http://schemas.microsoft.com/office/drawing/2014/main" val="2247542472"/>
                    </a:ext>
                  </a:extLst>
                </a:gridCol>
                <a:gridCol w="493911">
                  <a:extLst>
                    <a:ext uri="{9D8B030D-6E8A-4147-A177-3AD203B41FA5}">
                      <a16:colId xmlns:a16="http://schemas.microsoft.com/office/drawing/2014/main" val="397947763"/>
                    </a:ext>
                  </a:extLst>
                </a:gridCol>
                <a:gridCol w="175260">
                  <a:extLst>
                    <a:ext uri="{9D8B030D-6E8A-4147-A177-3AD203B41FA5}">
                      <a16:colId xmlns:a16="http://schemas.microsoft.com/office/drawing/2014/main" val="655635605"/>
                    </a:ext>
                  </a:extLst>
                </a:gridCol>
                <a:gridCol w="278130">
                  <a:extLst>
                    <a:ext uri="{9D8B030D-6E8A-4147-A177-3AD203B41FA5}">
                      <a16:colId xmlns:a16="http://schemas.microsoft.com/office/drawing/2014/main" val="3195158226"/>
                    </a:ext>
                  </a:extLst>
                </a:gridCol>
                <a:gridCol w="278130">
                  <a:extLst>
                    <a:ext uri="{9D8B030D-6E8A-4147-A177-3AD203B41FA5}">
                      <a16:colId xmlns:a16="http://schemas.microsoft.com/office/drawing/2014/main" val="3324998157"/>
                    </a:ext>
                  </a:extLst>
                </a:gridCol>
                <a:gridCol w="274547">
                  <a:extLst>
                    <a:ext uri="{9D8B030D-6E8A-4147-A177-3AD203B41FA5}">
                      <a16:colId xmlns:a16="http://schemas.microsoft.com/office/drawing/2014/main" val="1818142542"/>
                    </a:ext>
                  </a:extLst>
                </a:gridCol>
                <a:gridCol w="403633">
                  <a:extLst>
                    <a:ext uri="{9D8B030D-6E8A-4147-A177-3AD203B41FA5}">
                      <a16:colId xmlns:a16="http://schemas.microsoft.com/office/drawing/2014/main" val="754999195"/>
                    </a:ext>
                  </a:extLst>
                </a:gridCol>
                <a:gridCol w="422910">
                  <a:extLst>
                    <a:ext uri="{9D8B030D-6E8A-4147-A177-3AD203B41FA5}">
                      <a16:colId xmlns:a16="http://schemas.microsoft.com/office/drawing/2014/main" val="3504002055"/>
                    </a:ext>
                  </a:extLst>
                </a:gridCol>
                <a:gridCol w="463338">
                  <a:extLst>
                    <a:ext uri="{9D8B030D-6E8A-4147-A177-3AD203B41FA5}">
                      <a16:colId xmlns:a16="http://schemas.microsoft.com/office/drawing/2014/main" val="2937443416"/>
                    </a:ext>
                  </a:extLst>
                </a:gridCol>
                <a:gridCol w="596081">
                  <a:extLst>
                    <a:ext uri="{9D8B030D-6E8A-4147-A177-3AD203B41FA5}">
                      <a16:colId xmlns:a16="http://schemas.microsoft.com/office/drawing/2014/main" val="1528910521"/>
                    </a:ext>
                  </a:extLst>
                </a:gridCol>
              </a:tblGrid>
              <a:tr h="531992">
                <a:tc>
                  <a:txBody>
                    <a:bodyPr/>
                    <a:lstStyle/>
                    <a:p>
                      <a:pPr algn="l" fontAlgn="ctr"/>
                      <a:r>
                        <a:rPr lang="de-DE" sz="500" u="none" strike="noStrike" dirty="0">
                          <a:effectLst/>
                        </a:rPr>
                        <a:t>Line</a:t>
                      </a:r>
                      <a:endParaRPr lang="de-DE" sz="5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500" u="none" strike="noStrike" dirty="0">
                          <a:effectLst/>
                        </a:rPr>
                        <a:t>PART NO</a:t>
                      </a:r>
                      <a:endParaRPr lang="de-DE" sz="5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Model</a:t>
                      </a: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Job ID</a:t>
                      </a: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Job Scorp</a:t>
                      </a: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500" u="none" strike="noStrike" dirty="0">
                          <a:effectLst/>
                        </a:rPr>
                        <a:t>PIC</a:t>
                      </a:r>
                      <a:endParaRPr lang="de-DE" sz="5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500" u="none" strike="noStrike" dirty="0">
                          <a:effectLst/>
                        </a:rPr>
                        <a:t>Standad</a:t>
                      </a:r>
                    </a:p>
                    <a:p>
                      <a:pPr algn="l" fontAlgn="ctr"/>
                      <a:r>
                        <a:rPr lang="de-DE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ST</a:t>
                      </a: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500" u="none" strike="noStrike" dirty="0">
                          <a:effectLst/>
                        </a:rPr>
                        <a:t>Act</a:t>
                      </a:r>
                    </a:p>
                    <a:p>
                      <a:pPr algn="l" fontAlgn="ctr"/>
                      <a:r>
                        <a:rPr lang="de-DE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ST</a:t>
                      </a: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ST Diff</a:t>
                      </a: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500" u="none" strike="noStrike" dirty="0">
                          <a:effectLst/>
                        </a:rPr>
                        <a:t>Start time</a:t>
                      </a:r>
                      <a:endParaRPr lang="de-DE" sz="5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500" u="none" strike="noStrike" dirty="0">
                          <a:effectLst/>
                        </a:rPr>
                        <a:t>End time</a:t>
                      </a:r>
                      <a:endParaRPr lang="de-DE" sz="5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500" u="none" strike="noStrike">
                          <a:effectLst/>
                        </a:rPr>
                        <a:t>Status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500" u="none" strike="noStrike">
                          <a:effectLst/>
                        </a:rPr>
                        <a:t>Linkage Status</a:t>
                      </a:r>
                      <a:endParaRPr lang="de-DE" sz="5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3497" marR="3497" marT="3497" marB="0" anchor="ctr"/>
                </a:tc>
                <a:extLst>
                  <a:ext uri="{0D108BD9-81ED-4DB2-BD59-A6C34878D82A}">
                    <a16:rowId xmlns:a16="http://schemas.microsoft.com/office/drawing/2014/main" val="306085112"/>
                  </a:ext>
                </a:extLst>
              </a:tr>
              <a:tr h="157345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de-DE" altLang="ja-JP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メイリオ"/>
                          <a:cs typeface="+mn-cs"/>
                        </a:rPr>
                        <a:t>FA4</a:t>
                      </a:r>
                      <a:endParaRPr kumimoji="1" lang="de-DE" altLang="ja-JP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メイリオ"/>
                          <a:cs typeface="+mn-cs"/>
                        </a:rPr>
                        <a:t>PH457350-58306F</a:t>
                      </a:r>
                      <a:endParaRPr kumimoji="1" lang="en-US" altLang="ja-JP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500" u="none" strike="noStrike">
                          <a:effectLst/>
                          <a:latin typeface="+mj-lt"/>
                        </a:rPr>
                        <a:t>U704 S2.8 INSTRUMENT CLUSTER</a:t>
                      </a:r>
                      <a:endParaRPr lang="de-DE" sz="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游ゴシック" panose="020B0400000000000000" pitchFamily="50" charset="-128"/>
                      </a:endParaRP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de-DE" altLang="ja-JP" sz="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游ゴシック" panose="020B0400000000000000" pitchFamily="50" charset="-128"/>
                          <a:cs typeface="+mn-cs"/>
                        </a:rPr>
                        <a:t>ID0001</a:t>
                      </a: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游ゴシック" panose="020B0400000000000000" pitchFamily="50" charset="-128"/>
                        </a:rPr>
                        <a:t>Kitting Directed</a:t>
                      </a: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kumimoji="1" lang="en-US" altLang="ja-JP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游ゴシック" panose="020B0400000000000000" pitchFamily="50" charset="-128"/>
                          <a:cs typeface="+mn-cs"/>
                        </a:rPr>
                        <a:t>Worker A</a:t>
                      </a:r>
                      <a:endParaRPr lang="en-US" altLang="ja-JP" sz="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游ゴシック" panose="020B0400000000000000" pitchFamily="50" charset="-128"/>
                      </a:endParaRP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游ゴシック" panose="020B0400000000000000" pitchFamily="50" charset="-128"/>
                          <a:cs typeface="+mn-cs"/>
                        </a:rPr>
                        <a:t>00:10:00</a:t>
                      </a: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游ゴシック" panose="020B0400000000000000" pitchFamily="50" charset="-128"/>
                          <a:cs typeface="+mn-cs"/>
                        </a:rPr>
                        <a:t>00:10:00</a:t>
                      </a: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游ゴシック" panose="020B0400000000000000" pitchFamily="50" charset="-128"/>
                          <a:cs typeface="+mn-cs"/>
                        </a:rPr>
                        <a:t>0</a:t>
                      </a: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游ゴシック" panose="020B0400000000000000" pitchFamily="50" charset="-128"/>
                        </a:rPr>
                        <a:t>13/Feb/2024</a:t>
                      </a:r>
                    </a:p>
                    <a:p>
                      <a:pPr algn="r" fontAlgn="ctr"/>
                      <a:r>
                        <a:rPr lang="en-US" altLang="ja-JP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游ゴシック" panose="020B0400000000000000" pitchFamily="50" charset="-128"/>
                        </a:rPr>
                        <a:t>13:00:00</a:t>
                      </a: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游ゴシック" panose="020B0400000000000000" pitchFamily="50" charset="-128"/>
                          <a:cs typeface="+mn-cs"/>
                        </a:rPr>
                        <a:t>13/Feb/2024</a:t>
                      </a:r>
                    </a:p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游ゴシック" panose="020B0400000000000000" pitchFamily="50" charset="-128"/>
                          <a:cs typeface="+mn-cs"/>
                        </a:rPr>
                        <a:t>13:10:00</a:t>
                      </a:r>
                      <a:endParaRPr kumimoji="1" lang="en-US" altLang="ja-JP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ja-JP" sz="500" u="none" strike="noStrike" dirty="0">
                          <a:effectLst/>
                          <a:latin typeface="+mj-lt"/>
                        </a:rPr>
                        <a:t>Schedule registered</a:t>
                      </a:r>
                      <a:endParaRPr lang="de-DE" altLang="ja-JP" sz="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游ゴシック" panose="020B0400000000000000" pitchFamily="50" charset="-128"/>
                      </a:endParaRP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u="none" strike="noStrike" dirty="0">
                          <a:effectLst/>
                          <a:latin typeface="+mj-lt"/>
                        </a:rPr>
                        <a:t>Not applicable</a:t>
                      </a:r>
                    </a:p>
                    <a:p>
                      <a:pPr algn="l" fontAlgn="ctr"/>
                      <a:r>
                        <a:rPr lang="de-DE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游ゴシック" panose="020B0400000000000000" pitchFamily="50" charset="-128"/>
                        </a:rPr>
                        <a:t>2023/10/29 21:00:00 </a:t>
                      </a:r>
                    </a:p>
                  </a:txBody>
                  <a:tcPr marL="4365" marR="4365" marT="4365" marB="0" anchor="ctr"/>
                </a:tc>
                <a:extLst>
                  <a:ext uri="{0D108BD9-81ED-4DB2-BD59-A6C34878D82A}">
                    <a16:rowId xmlns:a16="http://schemas.microsoft.com/office/drawing/2014/main" val="1056047023"/>
                  </a:ext>
                </a:extLst>
              </a:tr>
              <a:tr h="157345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de-DE" altLang="ja-JP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メイリオ"/>
                          <a:cs typeface="+mn-cs"/>
                        </a:rPr>
                        <a:t>FA4</a:t>
                      </a:r>
                      <a:endParaRPr kumimoji="1" lang="de-DE" altLang="ja-JP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メイリオ"/>
                          <a:cs typeface="+mn-cs"/>
                        </a:rPr>
                        <a:t>PH457350-58306F</a:t>
                      </a:r>
                      <a:endParaRPr kumimoji="1" lang="en-US" altLang="ja-JP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500" u="none" strike="noStrike" dirty="0">
                          <a:effectLst/>
                          <a:latin typeface="+mj-lt"/>
                        </a:rPr>
                        <a:t>U704 S2.8 INSTRUMENT CLUSTER</a:t>
                      </a:r>
                      <a:endParaRPr lang="de-DE" sz="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游ゴシック" panose="020B0400000000000000" pitchFamily="50" charset="-128"/>
                      </a:endParaRP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de-DE" altLang="ja-JP" sz="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游ゴシック" panose="020B0400000000000000" pitchFamily="50" charset="-128"/>
                          <a:cs typeface="+mn-cs"/>
                        </a:rPr>
                        <a:t>ID0001</a:t>
                      </a: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游ゴシック" panose="020B0400000000000000" pitchFamily="50" charset="-128"/>
                        </a:rPr>
                        <a:t>Kitting Work</a:t>
                      </a: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kumimoji="1" lang="en-US" altLang="ja-JP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游ゴシック" panose="020B0400000000000000" pitchFamily="50" charset="-128"/>
                          <a:cs typeface="+mn-cs"/>
                        </a:rPr>
                        <a:t>Worker A</a:t>
                      </a:r>
                      <a:endParaRPr lang="en-US" altLang="ja-JP" sz="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游ゴシック" panose="020B0400000000000000" pitchFamily="50" charset="-128"/>
                      </a:endParaRP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游ゴシック" panose="020B0400000000000000" pitchFamily="50" charset="-128"/>
                          <a:cs typeface="+mn-cs"/>
                        </a:rPr>
                        <a:t>00:08:00</a:t>
                      </a: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游ゴシック" panose="020B0400000000000000" pitchFamily="50" charset="-128"/>
                          <a:cs typeface="+mn-cs"/>
                        </a:rPr>
                        <a:t>00:10:00</a:t>
                      </a: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游ゴシック" panose="020B0400000000000000" pitchFamily="50" charset="-128"/>
                          <a:cs typeface="+mn-cs"/>
                        </a:rPr>
                        <a:t>+2</a:t>
                      </a: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游ゴシック" panose="020B0400000000000000" pitchFamily="50" charset="-128"/>
                          <a:cs typeface="+mn-cs"/>
                        </a:rPr>
                        <a:t>13/Feb/2024</a:t>
                      </a:r>
                    </a:p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游ゴシック" panose="020B0400000000000000" pitchFamily="50" charset="-128"/>
                          <a:cs typeface="+mn-cs"/>
                        </a:rPr>
                        <a:t>13:00:00</a:t>
                      </a:r>
                      <a:endParaRPr kumimoji="1" lang="en-US" altLang="ja-JP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游ゴシック" panose="020B0400000000000000" pitchFamily="50" charset="-128"/>
                          <a:cs typeface="+mn-cs"/>
                        </a:rPr>
                        <a:t>13/Feb/2024</a:t>
                      </a:r>
                    </a:p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游ゴシック" panose="020B0400000000000000" pitchFamily="50" charset="-128"/>
                          <a:cs typeface="+mn-cs"/>
                        </a:rPr>
                        <a:t>13:10:00</a:t>
                      </a:r>
                      <a:endParaRPr kumimoji="1" lang="en-US" altLang="ja-JP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500" u="none" strike="noStrike" dirty="0">
                          <a:effectLst/>
                          <a:latin typeface="+mj-lt"/>
                        </a:rPr>
                        <a:t>Schedule registered</a:t>
                      </a:r>
                      <a:endParaRPr lang="de-DE" sz="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游ゴシック" panose="020B0400000000000000" pitchFamily="50" charset="-128"/>
                      </a:endParaRP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u="none" strike="noStrike" dirty="0">
                          <a:effectLst/>
                          <a:latin typeface="+mj-lt"/>
                        </a:rPr>
                        <a:t>Not applicable</a:t>
                      </a:r>
                    </a:p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altLang="ja-JP" sz="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游ゴシック" panose="020B0400000000000000" pitchFamily="50" charset="-128"/>
                        </a:rPr>
                        <a:t>2023/10/29 21:00:00 </a:t>
                      </a:r>
                      <a:endParaRPr lang="de-DE" altLang="ja-JP" sz="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游ゴシック" panose="020B0400000000000000" pitchFamily="50" charset="-128"/>
                      </a:endParaRPr>
                    </a:p>
                  </a:txBody>
                  <a:tcPr marL="4365" marR="4365" marT="4365" marB="0" anchor="ctr"/>
                </a:tc>
                <a:extLst>
                  <a:ext uri="{0D108BD9-81ED-4DB2-BD59-A6C34878D82A}">
                    <a16:rowId xmlns:a16="http://schemas.microsoft.com/office/drawing/2014/main" val="1039160151"/>
                  </a:ext>
                </a:extLst>
              </a:tr>
              <a:tr h="157345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de-DE" altLang="ja-JP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メイリオ"/>
                          <a:cs typeface="+mn-cs"/>
                        </a:rPr>
                        <a:t>FA4</a:t>
                      </a:r>
                      <a:endParaRPr kumimoji="1" lang="de-DE" altLang="ja-JP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メイリオ"/>
                          <a:cs typeface="+mn-cs"/>
                        </a:rPr>
                        <a:t>PH457350-58306F</a:t>
                      </a:r>
                      <a:endParaRPr kumimoji="1" lang="en-US" altLang="ja-JP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500" u="none" strike="noStrike">
                          <a:effectLst/>
                          <a:latin typeface="+mj-lt"/>
                        </a:rPr>
                        <a:t>U704 S2.8 INSTRUMENT CLUSTER</a:t>
                      </a:r>
                      <a:endParaRPr lang="de-DE" sz="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游ゴシック" panose="020B0400000000000000" pitchFamily="50" charset="-128"/>
                      </a:endParaRP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de-DE" altLang="ja-JP" sz="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游ゴシック" panose="020B0400000000000000" pitchFamily="50" charset="-128"/>
                          <a:cs typeface="+mn-cs"/>
                        </a:rPr>
                        <a:t>ID0002</a:t>
                      </a: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游ゴシック" panose="020B0400000000000000" pitchFamily="50" charset="-128"/>
                        </a:rPr>
                        <a:t>Shopper Parts Directed</a:t>
                      </a: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kumimoji="1" lang="en-US" altLang="ja-JP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游ゴシック" panose="020B0400000000000000" pitchFamily="50" charset="-128"/>
                          <a:cs typeface="+mn-cs"/>
                        </a:rPr>
                        <a:t>Worker A</a:t>
                      </a:r>
                      <a:endParaRPr lang="en-US" altLang="ja-JP" sz="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游ゴシック" panose="020B0400000000000000" pitchFamily="50" charset="-128"/>
                      </a:endParaRP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游ゴシック" panose="020B0400000000000000" pitchFamily="50" charset="-128"/>
                          <a:cs typeface="+mn-cs"/>
                        </a:rPr>
                        <a:t>00:10:00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游ゴシック" panose="020B0400000000000000" pitchFamily="50" charset="-128"/>
                          <a:cs typeface="+mn-cs"/>
                        </a:rPr>
                        <a:t>00:08:00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游ゴシック" panose="020B0400000000000000" pitchFamily="50" charset="-128"/>
                          <a:cs typeface="+mn-cs"/>
                        </a:rPr>
                        <a:t>-2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游ゴシック" panose="020B0400000000000000" pitchFamily="50" charset="-128"/>
                          <a:cs typeface="+mn-cs"/>
                        </a:rPr>
                        <a:t>13/Feb/2024</a:t>
                      </a:r>
                    </a:p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游ゴシック" panose="020B0400000000000000" pitchFamily="50" charset="-128"/>
                          <a:cs typeface="+mn-cs"/>
                        </a:rPr>
                        <a:t>13:00:00</a:t>
                      </a:r>
                      <a:endParaRPr kumimoji="1" lang="en-US" altLang="ja-JP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游ゴシック" panose="020B0400000000000000" pitchFamily="50" charset="-128"/>
                          <a:cs typeface="+mn-cs"/>
                        </a:rPr>
                        <a:t>13/Feb/2024</a:t>
                      </a:r>
                    </a:p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游ゴシック" panose="020B0400000000000000" pitchFamily="50" charset="-128"/>
                          <a:cs typeface="+mn-cs"/>
                        </a:rPr>
                        <a:t>13:10:00</a:t>
                      </a:r>
                      <a:endParaRPr kumimoji="1" lang="en-US" altLang="ja-JP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500" u="none" strike="noStrike" dirty="0">
                          <a:effectLst/>
                          <a:latin typeface="+mj-lt"/>
                        </a:rPr>
                        <a:t>Working</a:t>
                      </a:r>
                      <a:endParaRPr lang="de-DE" sz="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游ゴシック" panose="020B0400000000000000" pitchFamily="50" charset="-128"/>
                      </a:endParaRP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u="none" strike="noStrike" dirty="0">
                          <a:effectLst/>
                          <a:latin typeface="+mj-lt"/>
                        </a:rPr>
                        <a:t>Not applicable</a:t>
                      </a:r>
                    </a:p>
                    <a:p>
                      <a:pPr algn="l" fontAlgn="ctr"/>
                      <a:r>
                        <a:rPr kumimoji="1" lang="de-DE" altLang="ja-JP" sz="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游ゴシック" panose="020B0400000000000000" pitchFamily="50" charset="-128"/>
                          <a:cs typeface="+mn-cs"/>
                        </a:rPr>
                        <a:t>2023/10/29 21:00:00 </a:t>
                      </a:r>
                      <a:endParaRPr lang="de-DE" sz="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游ゴシック" panose="020B0400000000000000" pitchFamily="50" charset="-128"/>
                      </a:endParaRPr>
                    </a:p>
                  </a:txBody>
                  <a:tcPr marL="4365" marR="4365" marT="4365" marB="0" anchor="ctr"/>
                </a:tc>
                <a:extLst>
                  <a:ext uri="{0D108BD9-81ED-4DB2-BD59-A6C34878D82A}">
                    <a16:rowId xmlns:a16="http://schemas.microsoft.com/office/drawing/2014/main" val="3780715085"/>
                  </a:ext>
                </a:extLst>
              </a:tr>
              <a:tr h="157345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de-DE" altLang="ja-JP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メイリオ"/>
                          <a:cs typeface="+mn-cs"/>
                        </a:rPr>
                        <a:t>FA4</a:t>
                      </a:r>
                      <a:endParaRPr kumimoji="1" lang="de-DE" altLang="ja-JP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メイリオ"/>
                          <a:cs typeface="+mn-cs"/>
                        </a:rPr>
                        <a:t>PH457350-58306F</a:t>
                      </a:r>
                      <a:endParaRPr kumimoji="1" lang="en-US" altLang="ja-JP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500" u="none" strike="noStrike">
                          <a:effectLst/>
                          <a:latin typeface="+mj-lt"/>
                        </a:rPr>
                        <a:t>U704 S2.8 INSTRUMENT CLUSTER</a:t>
                      </a:r>
                      <a:endParaRPr lang="de-DE" sz="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游ゴシック" panose="020B0400000000000000" pitchFamily="50" charset="-128"/>
                      </a:endParaRP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de-DE" altLang="ja-JP" sz="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游ゴシック" panose="020B0400000000000000" pitchFamily="50" charset="-128"/>
                          <a:cs typeface="+mn-cs"/>
                        </a:rPr>
                        <a:t>ID0002</a:t>
                      </a: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游ゴシック" panose="020B0400000000000000" pitchFamily="50" charset="-128"/>
                        </a:rPr>
                        <a:t>Shopper Parts Work</a:t>
                      </a: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kumimoji="1" lang="en-US" altLang="ja-JP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游ゴシック" panose="020B0400000000000000" pitchFamily="50" charset="-128"/>
                          <a:cs typeface="+mn-cs"/>
                        </a:rPr>
                        <a:t>Worker A</a:t>
                      </a:r>
                      <a:endParaRPr lang="en-US" altLang="ja-JP" sz="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游ゴシック" panose="020B0400000000000000" pitchFamily="50" charset="-128"/>
                      </a:endParaRP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游ゴシック" panose="020B0400000000000000" pitchFamily="50" charset="-128"/>
                          <a:cs typeface="+mn-cs"/>
                        </a:rPr>
                        <a:t>00:10:00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游ゴシック" panose="020B0400000000000000" pitchFamily="50" charset="-128"/>
                          <a:cs typeface="+mn-cs"/>
                        </a:rPr>
                        <a:t>00:10:00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游ゴシック" panose="020B0400000000000000" pitchFamily="50" charset="-128"/>
                          <a:cs typeface="+mn-cs"/>
                        </a:rPr>
                        <a:t>0</a:t>
                      </a:r>
                      <a:endParaRPr kumimoji="1" lang="en-US" altLang="ja-JP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游ゴシック" panose="020B0400000000000000" pitchFamily="50" charset="-128"/>
                          <a:cs typeface="+mn-cs"/>
                        </a:rPr>
                        <a:t>13/Feb/2024</a:t>
                      </a:r>
                    </a:p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游ゴシック" panose="020B0400000000000000" pitchFamily="50" charset="-128"/>
                          <a:cs typeface="+mn-cs"/>
                        </a:rPr>
                        <a:t>13:00:00</a:t>
                      </a:r>
                      <a:endParaRPr kumimoji="1" lang="en-US" altLang="ja-JP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游ゴシック" panose="020B0400000000000000" pitchFamily="50" charset="-128"/>
                          <a:cs typeface="+mn-cs"/>
                        </a:rPr>
                        <a:t>13/Feb/2024</a:t>
                      </a:r>
                    </a:p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游ゴシック" panose="020B0400000000000000" pitchFamily="50" charset="-128"/>
                          <a:cs typeface="+mn-cs"/>
                        </a:rPr>
                        <a:t>13:10:00</a:t>
                      </a:r>
                      <a:endParaRPr kumimoji="1" lang="en-US" altLang="ja-JP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altLang="ja-JP" sz="500" u="none" strike="noStrike" dirty="0">
                          <a:effectLst/>
                          <a:latin typeface="+mj-lt"/>
                        </a:rPr>
                        <a:t>Working</a:t>
                      </a:r>
                      <a:endParaRPr lang="de-DE" altLang="ja-JP" sz="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游ゴシック" panose="020B0400000000000000" pitchFamily="50" charset="-128"/>
                      </a:endParaRP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u="none" strike="noStrike" dirty="0">
                          <a:effectLst/>
                          <a:latin typeface="+mj-lt"/>
                        </a:rPr>
                        <a:t>Already linked</a:t>
                      </a:r>
                    </a:p>
                    <a:p>
                      <a:pPr algn="l" fontAlgn="ctr"/>
                      <a:r>
                        <a:rPr kumimoji="1" lang="de-DE" altLang="ja-JP" sz="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游ゴシック" panose="020B0400000000000000" pitchFamily="50" charset="-128"/>
                          <a:cs typeface="+mn-cs"/>
                        </a:rPr>
                        <a:t>2023/10/29 21:00:00 </a:t>
                      </a:r>
                      <a:endParaRPr lang="de-DE" sz="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游ゴシック" panose="020B0400000000000000" pitchFamily="50" charset="-128"/>
                      </a:endParaRPr>
                    </a:p>
                  </a:txBody>
                  <a:tcPr marL="4365" marR="4365" marT="4365" marB="0" anchor="ctr"/>
                </a:tc>
                <a:extLst>
                  <a:ext uri="{0D108BD9-81ED-4DB2-BD59-A6C34878D82A}">
                    <a16:rowId xmlns:a16="http://schemas.microsoft.com/office/drawing/2014/main" val="1562495800"/>
                  </a:ext>
                </a:extLst>
              </a:tr>
              <a:tr h="157345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de-DE" altLang="ja-JP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メイリオ"/>
                          <a:cs typeface="+mn-cs"/>
                        </a:rPr>
                        <a:t>FA4</a:t>
                      </a:r>
                      <a:endParaRPr kumimoji="1" lang="de-DE" altLang="ja-JP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メイリオ"/>
                          <a:cs typeface="+mn-cs"/>
                        </a:rPr>
                        <a:t>PH457350-58306F</a:t>
                      </a:r>
                      <a:endParaRPr kumimoji="1" lang="en-US" altLang="ja-JP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500" u="none" strike="noStrike">
                          <a:effectLst/>
                          <a:latin typeface="+mj-lt"/>
                        </a:rPr>
                        <a:t>U704 S2.8 INSTRUMENT CLUSTER</a:t>
                      </a:r>
                      <a:endParaRPr lang="de-DE" sz="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游ゴシック" panose="020B0400000000000000" pitchFamily="50" charset="-128"/>
                      </a:endParaRP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de-DE" altLang="ja-JP" sz="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游ゴシック" panose="020B0400000000000000" pitchFamily="50" charset="-128"/>
                          <a:cs typeface="+mn-cs"/>
                        </a:rPr>
                        <a:t>ID0003</a:t>
                      </a: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游ゴシック" panose="020B0400000000000000" pitchFamily="50" charset="-128"/>
                        </a:rPr>
                        <a:t>Shopper FG Directed</a:t>
                      </a: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kumimoji="1" lang="en-US" altLang="ja-JP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游ゴシック" panose="020B0400000000000000" pitchFamily="50" charset="-128"/>
                          <a:cs typeface="+mn-cs"/>
                        </a:rPr>
                        <a:t>Worker A</a:t>
                      </a:r>
                      <a:endParaRPr lang="en-US" altLang="ja-JP" sz="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游ゴシック" panose="020B0400000000000000" pitchFamily="50" charset="-128"/>
                      </a:endParaRP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游ゴシック" panose="020B0400000000000000" pitchFamily="50" charset="-128"/>
                          <a:cs typeface="+mn-cs"/>
                        </a:rPr>
                        <a:t>00:10:00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游ゴシック" panose="020B0400000000000000" pitchFamily="50" charset="-128"/>
                          <a:cs typeface="+mn-cs"/>
                        </a:rPr>
                        <a:t>00:10:00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游ゴシック" panose="020B0400000000000000" pitchFamily="50" charset="-128"/>
                          <a:cs typeface="+mn-cs"/>
                        </a:rPr>
                        <a:t>0</a:t>
                      </a:r>
                      <a:endParaRPr kumimoji="1" lang="en-US" altLang="ja-JP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游ゴシック" panose="020B0400000000000000" pitchFamily="50" charset="-128"/>
                          <a:cs typeface="+mn-cs"/>
                        </a:rPr>
                        <a:t>13/Feb/2024</a:t>
                      </a:r>
                    </a:p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游ゴシック" panose="020B0400000000000000" pitchFamily="50" charset="-128"/>
                          <a:cs typeface="+mn-cs"/>
                        </a:rPr>
                        <a:t>13:00:00</a:t>
                      </a:r>
                      <a:endParaRPr kumimoji="1" lang="en-US" altLang="ja-JP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游ゴシック" panose="020B0400000000000000" pitchFamily="50" charset="-128"/>
                          <a:cs typeface="+mn-cs"/>
                        </a:rPr>
                        <a:t>13/Feb/2024</a:t>
                      </a:r>
                    </a:p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游ゴシック" panose="020B0400000000000000" pitchFamily="50" charset="-128"/>
                          <a:cs typeface="+mn-cs"/>
                        </a:rPr>
                        <a:t>13:10:00</a:t>
                      </a:r>
                      <a:endParaRPr kumimoji="1" lang="en-US" altLang="ja-JP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游ゴシック" panose="020B0400000000000000" pitchFamily="50" charset="-128"/>
                        </a:rPr>
                        <a:t>Completed</a:t>
                      </a: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u="none" strike="noStrike" dirty="0">
                          <a:effectLst/>
                          <a:latin typeface="+mj-lt"/>
                        </a:rPr>
                        <a:t>Not applicable</a:t>
                      </a:r>
                    </a:p>
                    <a:p>
                      <a:pPr algn="l" fontAlgn="ctr"/>
                      <a:r>
                        <a:rPr kumimoji="1" lang="de-DE" altLang="ja-JP" sz="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游ゴシック" panose="020B0400000000000000" pitchFamily="50" charset="-128"/>
                          <a:cs typeface="+mn-cs"/>
                        </a:rPr>
                        <a:t>2023/10/29 21:00:00 </a:t>
                      </a:r>
                      <a:endParaRPr lang="de-DE" sz="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游ゴシック" panose="020B0400000000000000" pitchFamily="50" charset="-128"/>
                      </a:endParaRPr>
                    </a:p>
                  </a:txBody>
                  <a:tcPr marL="4365" marR="4365" marT="4365" marB="0" anchor="ctr"/>
                </a:tc>
                <a:extLst>
                  <a:ext uri="{0D108BD9-81ED-4DB2-BD59-A6C34878D82A}">
                    <a16:rowId xmlns:a16="http://schemas.microsoft.com/office/drawing/2014/main" val="808396183"/>
                  </a:ext>
                </a:extLst>
              </a:tr>
              <a:tr h="157345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de-DE" altLang="ja-JP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メイリオ"/>
                          <a:cs typeface="+mn-cs"/>
                        </a:rPr>
                        <a:t>FA4</a:t>
                      </a:r>
                      <a:endParaRPr kumimoji="1" lang="de-DE" altLang="ja-JP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メイリオ"/>
                          <a:cs typeface="+mn-cs"/>
                        </a:rPr>
                        <a:t>PH457350-58306F</a:t>
                      </a:r>
                      <a:endParaRPr kumimoji="1" lang="en-US" altLang="ja-JP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500" u="none" strike="noStrike">
                          <a:effectLst/>
                          <a:latin typeface="+mj-lt"/>
                        </a:rPr>
                        <a:t>U704 S2.8 INSTRUMENT CLUSTER</a:t>
                      </a:r>
                      <a:endParaRPr lang="nl-NL" sz="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游ゴシック" panose="020B0400000000000000" pitchFamily="50" charset="-128"/>
                      </a:endParaRP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de-DE" altLang="ja-JP" sz="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游ゴシック" panose="020B0400000000000000" pitchFamily="50" charset="-128"/>
                          <a:cs typeface="+mn-cs"/>
                        </a:rPr>
                        <a:t>ID0003</a:t>
                      </a: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游ゴシック" panose="020B0400000000000000" pitchFamily="50" charset="-128"/>
                        </a:rPr>
                        <a:t>Shopper FG Work</a:t>
                      </a: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kumimoji="1" lang="en-US" altLang="ja-JP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游ゴシック" panose="020B0400000000000000" pitchFamily="50" charset="-128"/>
                          <a:cs typeface="+mn-cs"/>
                        </a:rPr>
                        <a:t>Worker A</a:t>
                      </a:r>
                      <a:endParaRPr lang="en-US" altLang="ja-JP" sz="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游ゴシック" panose="020B0400000000000000" pitchFamily="50" charset="-128"/>
                      </a:endParaRP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游ゴシック" panose="020B0400000000000000" pitchFamily="50" charset="-128"/>
                          <a:cs typeface="+mn-cs"/>
                        </a:rPr>
                        <a:t>00:10:00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游ゴシック" panose="020B0400000000000000" pitchFamily="50" charset="-128"/>
                          <a:cs typeface="+mn-cs"/>
                        </a:rPr>
                        <a:t>00:10:00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游ゴシック" panose="020B0400000000000000" pitchFamily="50" charset="-128"/>
                          <a:cs typeface="+mn-cs"/>
                        </a:rPr>
                        <a:t>0</a:t>
                      </a:r>
                      <a:endParaRPr kumimoji="1" lang="en-US" altLang="ja-JP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游ゴシック" panose="020B0400000000000000" pitchFamily="50" charset="-128"/>
                          <a:cs typeface="+mn-cs"/>
                        </a:rPr>
                        <a:t>13/Feb/2024</a:t>
                      </a:r>
                    </a:p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游ゴシック" panose="020B0400000000000000" pitchFamily="50" charset="-128"/>
                          <a:cs typeface="+mn-cs"/>
                        </a:rPr>
                        <a:t>13:00:00</a:t>
                      </a:r>
                      <a:endParaRPr kumimoji="1" lang="en-US" altLang="ja-JP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游ゴシック" panose="020B0400000000000000" pitchFamily="50" charset="-128"/>
                          <a:cs typeface="+mn-cs"/>
                        </a:rPr>
                        <a:t>13/Feb/2024</a:t>
                      </a:r>
                    </a:p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游ゴシック" panose="020B0400000000000000" pitchFamily="50" charset="-128"/>
                          <a:cs typeface="+mn-cs"/>
                        </a:rPr>
                        <a:t>13:10:00</a:t>
                      </a:r>
                      <a:endParaRPr kumimoji="1" lang="en-US" altLang="ja-JP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altLang="ja-JP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游ゴシック" panose="020B0400000000000000" pitchFamily="50" charset="-128"/>
                        </a:rPr>
                        <a:t>Completed</a:t>
                      </a:r>
                      <a:endParaRPr lang="de-DE" sz="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游ゴシック" panose="020B0400000000000000" pitchFamily="50" charset="-128"/>
                      </a:endParaRP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u="none" strike="noStrike" dirty="0">
                          <a:effectLst/>
                          <a:latin typeface="+mj-lt"/>
                        </a:rPr>
                        <a:t>Not linked</a:t>
                      </a:r>
                    </a:p>
                    <a:p>
                      <a:pPr algn="l" fontAlgn="ctr"/>
                      <a:r>
                        <a:rPr kumimoji="1" lang="de-DE" altLang="ja-JP" sz="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游ゴシック" panose="020B0400000000000000" pitchFamily="50" charset="-128"/>
                          <a:cs typeface="+mn-cs"/>
                        </a:rPr>
                        <a:t>2023/10/29 21:00:00 </a:t>
                      </a:r>
                      <a:endParaRPr lang="de-DE" sz="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游ゴシック" panose="020B0400000000000000" pitchFamily="50" charset="-128"/>
                      </a:endParaRPr>
                    </a:p>
                  </a:txBody>
                  <a:tcPr marL="4365" marR="4365" marT="4365" marB="0" anchor="ctr"/>
                </a:tc>
                <a:extLst>
                  <a:ext uri="{0D108BD9-81ED-4DB2-BD59-A6C34878D82A}">
                    <a16:rowId xmlns:a16="http://schemas.microsoft.com/office/drawing/2014/main" val="561731301"/>
                  </a:ext>
                </a:extLst>
              </a:tr>
              <a:tr h="157345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de-DE" altLang="ja-JP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メイリオ"/>
                          <a:cs typeface="+mn-cs"/>
                        </a:rPr>
                        <a:t>FA4</a:t>
                      </a:r>
                      <a:endParaRPr kumimoji="1" lang="de-DE" altLang="ja-JP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メイリオ"/>
                          <a:cs typeface="+mn-cs"/>
                        </a:rPr>
                        <a:t>PH457350-58306F</a:t>
                      </a:r>
                      <a:endParaRPr kumimoji="1" lang="en-US" altLang="ja-JP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500" u="none" strike="noStrike">
                          <a:effectLst/>
                          <a:latin typeface="+mj-lt"/>
                        </a:rPr>
                        <a:t>U704 S2.8 INSTRUMENT CLUSTER</a:t>
                      </a:r>
                      <a:endParaRPr lang="de-DE" sz="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游ゴシック" panose="020B0400000000000000" pitchFamily="50" charset="-128"/>
                      </a:endParaRP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de-DE" altLang="ja-JP" sz="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游ゴシック" panose="020B0400000000000000" pitchFamily="50" charset="-128"/>
                          <a:cs typeface="+mn-cs"/>
                        </a:rPr>
                        <a:t>ID0004</a:t>
                      </a: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游ゴシック" panose="020B0400000000000000" pitchFamily="50" charset="-128"/>
                        </a:rPr>
                        <a:t>Kitting Directed</a:t>
                      </a: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kumimoji="1" lang="en-US" altLang="ja-JP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游ゴシック" panose="020B0400000000000000" pitchFamily="50" charset="-128"/>
                          <a:cs typeface="+mn-cs"/>
                        </a:rPr>
                        <a:t>Worker A</a:t>
                      </a:r>
                      <a:endParaRPr lang="en-US" altLang="ja-JP" sz="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游ゴシック" panose="020B0400000000000000" pitchFamily="50" charset="-128"/>
                      </a:endParaRP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游ゴシック" panose="020B0400000000000000" pitchFamily="50" charset="-128"/>
                          <a:cs typeface="+mn-cs"/>
                        </a:rPr>
                        <a:t>00:10:00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游ゴシック" panose="020B0400000000000000" pitchFamily="50" charset="-128"/>
                          <a:cs typeface="+mn-cs"/>
                        </a:rPr>
                        <a:t>00:10:00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游ゴシック" panose="020B0400000000000000" pitchFamily="50" charset="-128"/>
                          <a:cs typeface="+mn-cs"/>
                        </a:rPr>
                        <a:t>0</a:t>
                      </a:r>
                      <a:endParaRPr kumimoji="1" lang="en-US" altLang="ja-JP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游ゴシック" panose="020B0400000000000000" pitchFamily="50" charset="-128"/>
                          <a:cs typeface="+mn-cs"/>
                        </a:rPr>
                        <a:t>13/Feb/2024</a:t>
                      </a:r>
                    </a:p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游ゴシック" panose="020B0400000000000000" pitchFamily="50" charset="-128"/>
                          <a:cs typeface="+mn-cs"/>
                        </a:rPr>
                        <a:t>13:00:00</a:t>
                      </a:r>
                      <a:endParaRPr kumimoji="1" lang="en-US" altLang="ja-JP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游ゴシック" panose="020B0400000000000000" pitchFamily="50" charset="-128"/>
                          <a:cs typeface="+mn-cs"/>
                        </a:rPr>
                        <a:t>13/Feb/2024</a:t>
                      </a:r>
                    </a:p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游ゴシック" panose="020B0400000000000000" pitchFamily="50" charset="-128"/>
                          <a:cs typeface="+mn-cs"/>
                        </a:rPr>
                        <a:t>13:10:00</a:t>
                      </a:r>
                      <a:endParaRPr kumimoji="1" lang="en-US" altLang="ja-JP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altLang="ja-JP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游ゴシック" panose="020B0400000000000000" pitchFamily="50" charset="-128"/>
                        </a:rPr>
                        <a:t>Completed</a:t>
                      </a:r>
                      <a:endParaRPr lang="de-DE" sz="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游ゴシック" panose="020B0400000000000000" pitchFamily="50" charset="-128"/>
                      </a:endParaRP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u="none" strike="noStrike" dirty="0">
                          <a:effectLst/>
                          <a:latin typeface="+mj-lt"/>
                        </a:rPr>
                        <a:t>Already linked</a:t>
                      </a:r>
                    </a:p>
                    <a:p>
                      <a:pPr algn="l" fontAlgn="ctr"/>
                      <a:r>
                        <a:rPr kumimoji="1" lang="de-DE" altLang="ja-JP" sz="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游ゴシック" panose="020B0400000000000000" pitchFamily="50" charset="-128"/>
                          <a:cs typeface="+mn-cs"/>
                        </a:rPr>
                        <a:t>2023/10/29 21:00:00 </a:t>
                      </a:r>
                      <a:endParaRPr lang="de-DE" sz="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游ゴシック" panose="020B0400000000000000" pitchFamily="50" charset="-128"/>
                      </a:endParaRPr>
                    </a:p>
                  </a:txBody>
                  <a:tcPr marL="4365" marR="4365" marT="4365" marB="0" anchor="ctr"/>
                </a:tc>
                <a:extLst>
                  <a:ext uri="{0D108BD9-81ED-4DB2-BD59-A6C34878D82A}">
                    <a16:rowId xmlns:a16="http://schemas.microsoft.com/office/drawing/2014/main" val="16047268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de-DE" altLang="ja-JP" sz="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メイリオ"/>
                          <a:cs typeface="+mn-cs"/>
                        </a:rPr>
                        <a:t>FA4</a:t>
                      </a:r>
                      <a:endParaRPr kumimoji="1" lang="de-DE" altLang="ja-JP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メイリオ"/>
                          <a:cs typeface="+mn-cs"/>
                        </a:rPr>
                        <a:t>PH457350-58306F</a:t>
                      </a:r>
                      <a:endParaRPr kumimoji="1" lang="en-US" altLang="ja-JP" sz="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500" u="none" strike="noStrike" dirty="0">
                          <a:effectLst/>
                          <a:latin typeface="+mj-lt"/>
                        </a:rPr>
                        <a:t>U704 S2.8 INSTRUMENT CLUSTER</a:t>
                      </a:r>
                      <a:endParaRPr lang="nl-NL" sz="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游ゴシック" panose="020B0400000000000000" pitchFamily="50" charset="-128"/>
                      </a:endParaRP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de-DE" altLang="ja-JP" sz="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游ゴシック" panose="020B0400000000000000" pitchFamily="50" charset="-128"/>
                          <a:cs typeface="+mn-cs"/>
                        </a:rPr>
                        <a:t>ID0004</a:t>
                      </a: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5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游ゴシック" panose="020B0400000000000000" pitchFamily="50" charset="-128"/>
                        </a:rPr>
                        <a:t>Kitting Work</a:t>
                      </a: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kumimoji="1" lang="en-US" altLang="ja-JP" sz="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游ゴシック" panose="020B0400000000000000" pitchFamily="50" charset="-128"/>
                          <a:cs typeface="+mn-cs"/>
                        </a:rPr>
                        <a:t>Worker A</a:t>
                      </a:r>
                      <a:endParaRPr lang="en-US" altLang="ja-JP" sz="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游ゴシック" panose="020B0400000000000000" pitchFamily="50" charset="-128"/>
                      </a:endParaRP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游ゴシック" panose="020B0400000000000000" pitchFamily="50" charset="-128"/>
                          <a:cs typeface="+mn-cs"/>
                        </a:rPr>
                        <a:t>00:10:00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游ゴシック" panose="020B0400000000000000" pitchFamily="50" charset="-128"/>
                          <a:cs typeface="+mn-cs"/>
                        </a:rPr>
                        <a:t>00:10:00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游ゴシック" panose="020B0400000000000000" pitchFamily="50" charset="-128"/>
                          <a:cs typeface="+mn-cs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游ゴシック" panose="020B0400000000000000" pitchFamily="50" charset="-128"/>
                          <a:cs typeface="+mn-cs"/>
                        </a:rPr>
                        <a:t>13/Feb/2024</a:t>
                      </a:r>
                    </a:p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游ゴシック" panose="020B0400000000000000" pitchFamily="50" charset="-128"/>
                          <a:cs typeface="+mn-cs"/>
                        </a:rPr>
                        <a:t>13:00:00</a:t>
                      </a: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游ゴシック" panose="020B0400000000000000" pitchFamily="50" charset="-128"/>
                          <a:cs typeface="+mn-cs"/>
                        </a:rPr>
                        <a:t>13/Feb/2024</a:t>
                      </a:r>
                    </a:p>
                    <a:p>
                      <a:pPr marL="0" marR="0" lvl="0" indent="0" algn="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游ゴシック" panose="020B0400000000000000" pitchFamily="50" charset="-128"/>
                          <a:cs typeface="+mn-cs"/>
                        </a:rPr>
                        <a:t>13:10:00</a:t>
                      </a: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500" u="none" strike="noStrike" dirty="0">
                          <a:effectLst/>
                          <a:latin typeface="+mj-lt"/>
                        </a:rPr>
                        <a:t>Cancel</a:t>
                      </a:r>
                      <a:endParaRPr lang="de-DE" sz="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游ゴシック" panose="020B0400000000000000" pitchFamily="50" charset="-128"/>
                      </a:endParaRPr>
                    </a:p>
                  </a:txBody>
                  <a:tcPr marL="3497" marR="3497" marT="34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600" u="none" strike="noStrike" dirty="0">
                          <a:effectLst/>
                          <a:latin typeface="+mj-lt"/>
                        </a:rPr>
                        <a:t>Not applicable</a:t>
                      </a:r>
                    </a:p>
                    <a:p>
                      <a:pPr algn="l" fontAlgn="ctr"/>
                      <a:r>
                        <a:rPr kumimoji="1" lang="de-DE" altLang="ja-JP" sz="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游ゴシック" panose="020B0400000000000000" pitchFamily="50" charset="-128"/>
                          <a:cs typeface="+mn-cs"/>
                        </a:rPr>
                        <a:t>2023/10/29 21:00:00 </a:t>
                      </a:r>
                      <a:endParaRPr lang="de-DE" sz="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游ゴシック" panose="020B0400000000000000" pitchFamily="50" charset="-128"/>
                      </a:endParaRPr>
                    </a:p>
                  </a:txBody>
                  <a:tcPr marL="4365" marR="4365" marT="4365" marB="0" anchor="ctr"/>
                </a:tc>
                <a:extLst>
                  <a:ext uri="{0D108BD9-81ED-4DB2-BD59-A6C34878D82A}">
                    <a16:rowId xmlns:a16="http://schemas.microsoft.com/office/drawing/2014/main" val="3752285602"/>
                  </a:ext>
                </a:extLst>
              </a:tr>
            </a:tbl>
          </a:graphicData>
        </a:graphic>
      </p:graphicFrame>
      <p:sp>
        <p:nvSpPr>
          <p:cNvPr id="62" name="正方形/長方形 61">
            <a:extLst>
              <a:ext uri="{FF2B5EF4-FFF2-40B4-BE49-F238E27FC236}">
                <a16:creationId xmlns:a16="http://schemas.microsoft.com/office/drawing/2014/main" id="{C397329B-45E7-F6ED-B528-4064388A3FA5}"/>
              </a:ext>
            </a:extLst>
          </p:cNvPr>
          <p:cNvSpPr/>
          <p:nvPr/>
        </p:nvSpPr>
        <p:spPr>
          <a:xfrm>
            <a:off x="2288386" y="1932493"/>
            <a:ext cx="337815" cy="95825"/>
          </a:xfrm>
          <a:prstGeom prst="rect">
            <a:avLst/>
          </a:prstGeom>
          <a:solidFill>
            <a:srgbClr val="0070C0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300" kern="0" dirty="0">
                <a:solidFill>
                  <a:schemeClr val="bg1"/>
                </a:solidFill>
              </a:rPr>
              <a:t>Resend</a:t>
            </a:r>
            <a:endParaRPr kumimoji="1" lang="ja-JP" altLang="en-US" sz="300" kern="0" dirty="0">
              <a:solidFill>
                <a:schemeClr val="bg1"/>
              </a:solidFill>
            </a:endParaRPr>
          </a:p>
        </p:txBody>
      </p:sp>
      <p:sp>
        <p:nvSpPr>
          <p:cNvPr id="63" name="正方形/長方形 62">
            <a:extLst>
              <a:ext uri="{FF2B5EF4-FFF2-40B4-BE49-F238E27FC236}">
                <a16:creationId xmlns:a16="http://schemas.microsoft.com/office/drawing/2014/main" id="{A563E189-D418-9AE1-7DF8-33CE68E0F188}"/>
              </a:ext>
            </a:extLst>
          </p:cNvPr>
          <p:cNvSpPr/>
          <p:nvPr/>
        </p:nvSpPr>
        <p:spPr>
          <a:xfrm>
            <a:off x="4077103" y="1670347"/>
            <a:ext cx="521216" cy="8274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64" name="正方形/長方形 63">
            <a:extLst>
              <a:ext uri="{FF2B5EF4-FFF2-40B4-BE49-F238E27FC236}">
                <a16:creationId xmlns:a16="http://schemas.microsoft.com/office/drawing/2014/main" id="{0974CE79-B01B-C036-69C1-9CBBEBCFB72E}"/>
              </a:ext>
            </a:extLst>
          </p:cNvPr>
          <p:cNvSpPr/>
          <p:nvPr/>
        </p:nvSpPr>
        <p:spPr>
          <a:xfrm>
            <a:off x="4663843" y="1670347"/>
            <a:ext cx="521216" cy="8274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l" defTabSz="914400"/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CAF6720F-E191-36B8-1C51-68D32BA1F656}"/>
              </a:ext>
            </a:extLst>
          </p:cNvPr>
          <p:cNvSpPr txBox="1"/>
          <p:nvPr/>
        </p:nvSpPr>
        <p:spPr>
          <a:xfrm>
            <a:off x="4534347" y="1626024"/>
            <a:ext cx="171212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00" dirty="0"/>
              <a:t>-</a:t>
            </a:r>
            <a:endParaRPr kumimoji="1" lang="ja-JP" altLang="en-US" sz="500" dirty="0"/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D8D16F6F-782D-E1EF-9A68-3BA122A89DCA}"/>
              </a:ext>
            </a:extLst>
          </p:cNvPr>
          <p:cNvSpPr txBox="1"/>
          <p:nvPr/>
        </p:nvSpPr>
        <p:spPr>
          <a:xfrm>
            <a:off x="3657242" y="1634304"/>
            <a:ext cx="702797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" dirty="0"/>
              <a:t>Job </a:t>
            </a:r>
            <a:r>
              <a:rPr kumimoji="1" lang="en-US" altLang="ja-JP" sz="400" dirty="0" err="1"/>
              <a:t>scorp</a:t>
            </a:r>
            <a:endParaRPr kumimoji="1" lang="ja-JP" altLang="en-US" sz="400" dirty="0"/>
          </a:p>
        </p:txBody>
      </p:sp>
      <p:sp>
        <p:nvSpPr>
          <p:cNvPr id="67" name="正方形/長方形 66">
            <a:extLst>
              <a:ext uri="{FF2B5EF4-FFF2-40B4-BE49-F238E27FC236}">
                <a16:creationId xmlns:a16="http://schemas.microsoft.com/office/drawing/2014/main" id="{BAB29F78-A5D9-F9C1-A5A5-2645ABD6F22A}"/>
              </a:ext>
            </a:extLst>
          </p:cNvPr>
          <p:cNvSpPr/>
          <p:nvPr/>
        </p:nvSpPr>
        <p:spPr>
          <a:xfrm>
            <a:off x="1879600" y="1930082"/>
            <a:ext cx="389853" cy="95825"/>
          </a:xfrm>
          <a:prstGeom prst="rect">
            <a:avLst/>
          </a:prstGeom>
          <a:solidFill>
            <a:srgbClr val="0070C0"/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300" kern="0" dirty="0">
                <a:solidFill>
                  <a:schemeClr val="bg1"/>
                </a:solidFill>
              </a:rPr>
              <a:t>CSV export</a:t>
            </a:r>
            <a:endParaRPr kumimoji="1" lang="ja-JP" altLang="en-US" sz="300" kern="0" dirty="0">
              <a:solidFill>
                <a:schemeClr val="bg1"/>
              </a:solidFill>
            </a:endParaRPr>
          </a:p>
        </p:txBody>
      </p:sp>
      <p:sp>
        <p:nvSpPr>
          <p:cNvPr id="68" name="二等辺三角形 67">
            <a:extLst>
              <a:ext uri="{FF2B5EF4-FFF2-40B4-BE49-F238E27FC236}">
                <a16:creationId xmlns:a16="http://schemas.microsoft.com/office/drawing/2014/main" id="{A4446393-E758-5C92-F80A-D94AD09627A5}"/>
              </a:ext>
            </a:extLst>
          </p:cNvPr>
          <p:cNvSpPr/>
          <p:nvPr/>
        </p:nvSpPr>
        <p:spPr>
          <a:xfrm>
            <a:off x="6245305" y="841780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5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97220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C939F4-9625-A5AC-983F-86E8B6C59D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FEB21B8-51CD-3590-5955-EE6A2331F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92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ED66F516-8377-25DF-DD5C-102932BF2BA9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0E89EEAF-DFAD-D05A-75EC-7C93F8BE810E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588DA37-083E-3CFF-72A4-C84644AB94BA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5-4. PC Data confirmation</a:t>
            </a:r>
          </a:p>
          <a:p>
            <a:r>
              <a:rPr kumimoji="1" lang="en-US" altLang="ja-JP" sz="1100" b="1" dirty="0"/>
              <a:t>5-4-4. E-Kanban data</a:t>
            </a:r>
          </a:p>
        </p:txBody>
      </p:sp>
      <p:sp>
        <p:nvSpPr>
          <p:cNvPr id="10" name="二等辺三角形 9">
            <a:extLst>
              <a:ext uri="{FF2B5EF4-FFF2-40B4-BE49-F238E27FC236}">
                <a16:creationId xmlns:a16="http://schemas.microsoft.com/office/drawing/2014/main" id="{34B4545E-2CF7-5037-EB5E-8D4271A0DEA2}"/>
              </a:ext>
            </a:extLst>
          </p:cNvPr>
          <p:cNvSpPr/>
          <p:nvPr/>
        </p:nvSpPr>
        <p:spPr>
          <a:xfrm>
            <a:off x="6245305" y="841780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5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20650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C31132-5C76-8F46-DBFF-C19E8DEADE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9413A71-FA89-1148-131B-E565A33DC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93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2EC0F99-A8FC-4275-227B-AEA9764C2394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D5EA56BD-BBAA-B132-1268-53466AFF822A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19E7923-5311-6568-B8D5-F4025C40B137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5-4. PC Data confirmation</a:t>
            </a:r>
          </a:p>
          <a:p>
            <a:r>
              <a:rPr kumimoji="1" lang="en-US" altLang="ja-JP" sz="1100" b="1" dirty="0"/>
              <a:t>5-4-5. E-Log System linkage</a:t>
            </a: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3C9EB27-A8C5-E303-B09F-00802EB74CF7}"/>
              </a:ext>
            </a:extLst>
          </p:cNvPr>
          <p:cNvSpPr/>
          <p:nvPr/>
        </p:nvSpPr>
        <p:spPr>
          <a:xfrm>
            <a:off x="6245305" y="841780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5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93801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D63164-0F9F-AF45-39AE-9CE33EBF7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AC63BAE-B65D-2A07-EDC5-3CBD1085B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94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E45F2E7-072E-4E39-E925-304D384A9D4D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F31B3449-8924-D440-4C64-4632A973CEB1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0C322D6-70AF-3DDB-18DA-1D519A01C4F9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5-4. PC Data confirmation</a:t>
            </a:r>
          </a:p>
          <a:p>
            <a:r>
              <a:rPr kumimoji="1" lang="en-US" altLang="ja-JP" sz="1100" b="1" dirty="0"/>
              <a:t>5-4-6. WACS System</a:t>
            </a: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A10BB26D-55DB-5D2A-CA3A-9889D5AA3E81}"/>
              </a:ext>
            </a:extLst>
          </p:cNvPr>
          <p:cNvSpPr/>
          <p:nvPr/>
        </p:nvSpPr>
        <p:spPr>
          <a:xfrm>
            <a:off x="6245305" y="841780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5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75405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CBCCD6-9B97-DB18-90A6-A4CC407F1D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9BCBA2A-1F59-0EED-9A75-306250F32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95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0F90CAA7-8B9A-DD71-5208-DD15B0FB373E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69F0BED2-B07F-3E43-1C0F-81120D04EDA8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E6ACA02-6885-3755-7FDF-946E90250B3F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5-4. PC Data confirmation</a:t>
            </a:r>
          </a:p>
          <a:p>
            <a:r>
              <a:rPr kumimoji="1" lang="en-US" altLang="ja-JP" sz="1100" b="1" dirty="0"/>
              <a:t>5-4-7. Production Line parts sensor</a:t>
            </a: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DD8E325F-EA91-0A0F-37A2-3A290EDB4871}"/>
              </a:ext>
            </a:extLst>
          </p:cNvPr>
          <p:cNvSpPr/>
          <p:nvPr/>
        </p:nvSpPr>
        <p:spPr>
          <a:xfrm>
            <a:off x="6245305" y="841780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5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70113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1984D3-1D23-CB8E-FE29-58065D5A5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F5451BA-10A7-1A9B-7664-593CD0FD0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96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BD1EF35E-B8C9-3AA9-CBE5-D152393FA46F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919E6353-02C5-B635-967D-D21D1D502DCD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D10C78D-BD2C-5F57-18F9-D4FFB3234EFB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5-4. PC Data confirmation</a:t>
            </a:r>
          </a:p>
          <a:p>
            <a:r>
              <a:rPr kumimoji="1" lang="en-US" altLang="ja-JP" sz="1100" b="1" dirty="0"/>
              <a:t>5-4-8. Production Line FG sensor</a:t>
            </a:r>
          </a:p>
        </p:txBody>
      </p:sp>
      <p:sp>
        <p:nvSpPr>
          <p:cNvPr id="22" name="二等辺三角形 21">
            <a:extLst>
              <a:ext uri="{FF2B5EF4-FFF2-40B4-BE49-F238E27FC236}">
                <a16:creationId xmlns:a16="http://schemas.microsoft.com/office/drawing/2014/main" id="{353B1D1C-D10D-439F-37E5-CB8920916718}"/>
              </a:ext>
            </a:extLst>
          </p:cNvPr>
          <p:cNvSpPr/>
          <p:nvPr/>
        </p:nvSpPr>
        <p:spPr>
          <a:xfrm>
            <a:off x="6245305" y="841780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5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72259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E6E9DC-BEC0-01CC-2B2D-1769098DB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DB6479E-04CE-AF54-8ED2-CE2282D7A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97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7B513691-2033-F111-9D89-E52A13210B98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6F7A0E3A-E2A2-D3A5-FE1A-EB61CCC4FF41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D223130-E49F-9BD4-348E-EBD92ACA82F1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5-5. PC Data confirmation master</a:t>
            </a:r>
          </a:p>
          <a:p>
            <a:r>
              <a:rPr kumimoji="1" lang="en-US" altLang="ja-JP" sz="1100" b="1" dirty="0"/>
              <a:t>5-5-1. Preset master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6367F1F-70E9-C389-0DE4-13447787C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022" y="1409365"/>
            <a:ext cx="5799491" cy="2996687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31249D2-23F4-19D3-7646-A6F9AE344965}"/>
              </a:ext>
            </a:extLst>
          </p:cNvPr>
          <p:cNvSpPr/>
          <p:nvPr/>
        </p:nvSpPr>
        <p:spPr>
          <a:xfrm>
            <a:off x="5424089" y="1105796"/>
            <a:ext cx="1099371" cy="188798"/>
          </a:xfrm>
          <a:prstGeom prst="rect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srgbClr val="FF0000"/>
                </a:solidFill>
              </a:rPr>
              <a:t>** Standard  specifics</a:t>
            </a:r>
            <a:endParaRPr kumimoji="1" lang="ja-JP" altLang="en-US" sz="700" kern="0" dirty="0">
              <a:solidFill>
                <a:srgbClr val="FF0000"/>
              </a:solidFill>
            </a:endParaRPr>
          </a:p>
        </p:txBody>
      </p:sp>
      <p:sp>
        <p:nvSpPr>
          <p:cNvPr id="7" name="二等辺三角形 6">
            <a:extLst>
              <a:ext uri="{FF2B5EF4-FFF2-40B4-BE49-F238E27FC236}">
                <a16:creationId xmlns:a16="http://schemas.microsoft.com/office/drawing/2014/main" id="{D7F02087-8A3E-323F-0589-D6699D644ABF}"/>
              </a:ext>
            </a:extLst>
          </p:cNvPr>
          <p:cNvSpPr/>
          <p:nvPr/>
        </p:nvSpPr>
        <p:spPr>
          <a:xfrm>
            <a:off x="6245305" y="841780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5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79945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9A8E6A-5AC0-9A7E-6181-80BC4AEFDF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5E2C31A-6E32-9C29-A1BC-60F4C0FC7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98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3325D5F3-0EA5-EB66-B154-2BCAA84E92AB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A4429C97-9EBC-7972-14A5-3383C9B3C407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8A1E39A-0886-943E-B0EC-0E55F466F77C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5-5. PC Data confirmation master</a:t>
            </a:r>
          </a:p>
          <a:p>
            <a:r>
              <a:rPr kumimoji="1" lang="en-US" altLang="ja-JP" sz="1100" b="1" dirty="0"/>
              <a:t>5-5-2. Job management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466E9B0-EC0A-D452-FC72-1A0CFE477B5B}"/>
              </a:ext>
            </a:extLst>
          </p:cNvPr>
          <p:cNvSpPr/>
          <p:nvPr/>
        </p:nvSpPr>
        <p:spPr>
          <a:xfrm>
            <a:off x="5424089" y="1105796"/>
            <a:ext cx="1099371" cy="188798"/>
          </a:xfrm>
          <a:prstGeom prst="rect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srgbClr val="FF0000"/>
                </a:solidFill>
              </a:rPr>
              <a:t>** Standard  specifics</a:t>
            </a:r>
            <a:endParaRPr kumimoji="1" lang="ja-JP" altLang="en-US" sz="700" kern="0" dirty="0">
              <a:solidFill>
                <a:srgbClr val="FF0000"/>
              </a:solidFill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7AEDF98-68B5-6CA0-5095-355396BEA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928" y="1461877"/>
            <a:ext cx="5736362" cy="2974656"/>
          </a:xfrm>
          <a:prstGeom prst="rect">
            <a:avLst/>
          </a:prstGeom>
        </p:spPr>
      </p:pic>
      <p:sp>
        <p:nvSpPr>
          <p:cNvPr id="8" name="二等辺三角形 7">
            <a:extLst>
              <a:ext uri="{FF2B5EF4-FFF2-40B4-BE49-F238E27FC236}">
                <a16:creationId xmlns:a16="http://schemas.microsoft.com/office/drawing/2014/main" id="{C3C332A0-1190-BB24-ACE2-D8316E24F792}"/>
              </a:ext>
            </a:extLst>
          </p:cNvPr>
          <p:cNvSpPr/>
          <p:nvPr/>
        </p:nvSpPr>
        <p:spPr>
          <a:xfrm>
            <a:off x="6245305" y="841780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5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1695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5FB511-CF9C-1D4A-C1F4-1E4C8AF6D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71455DF1-8E02-F5C5-8B20-904EC5D10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A90D-F275-432F-8053-456A4E092F4A}" type="slidenum">
              <a:rPr kumimoji="1" lang="ja-JP" altLang="en-US" smtClean="0"/>
              <a:t>99</a:t>
            </a:fld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26BCCBD-93B2-FC5D-095F-96754FFDAC1B}"/>
              </a:ext>
            </a:extLst>
          </p:cNvPr>
          <p:cNvSpPr/>
          <p:nvPr/>
        </p:nvSpPr>
        <p:spPr>
          <a:xfrm>
            <a:off x="406400" y="479503"/>
            <a:ext cx="6117063" cy="345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sz="1400" b="1" dirty="0">
                <a:solidFill>
                  <a:schemeClr val="tx1"/>
                </a:solidFill>
              </a:rPr>
              <a:t>5. System functional specifications</a:t>
            </a: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35FBB7D8-A718-6501-E886-732175FD4EAF}"/>
              </a:ext>
            </a:extLst>
          </p:cNvPr>
          <p:cNvSpPr/>
          <p:nvPr/>
        </p:nvSpPr>
        <p:spPr>
          <a:xfrm>
            <a:off x="406400" y="1345290"/>
            <a:ext cx="6117062" cy="78361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ja-JP" sz="1400" b="1" dirty="0">
              <a:solidFill>
                <a:schemeClr val="tx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8A8DC01-08CA-A032-CBE4-9E0DDDEB520A}"/>
              </a:ext>
            </a:extLst>
          </p:cNvPr>
          <p:cNvSpPr txBox="1"/>
          <p:nvPr/>
        </p:nvSpPr>
        <p:spPr>
          <a:xfrm>
            <a:off x="406400" y="837577"/>
            <a:ext cx="6117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/>
              <a:t>5-5. PC Data confirmation master</a:t>
            </a:r>
          </a:p>
          <a:p>
            <a:r>
              <a:rPr kumimoji="1" lang="en-US" altLang="ja-JP" sz="1100" b="1" dirty="0"/>
              <a:t>5-5-3. Transaction report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CAB123F-F3D6-761A-F31C-26EAFA6D8DDD}"/>
              </a:ext>
            </a:extLst>
          </p:cNvPr>
          <p:cNvSpPr/>
          <p:nvPr/>
        </p:nvSpPr>
        <p:spPr>
          <a:xfrm>
            <a:off x="5424089" y="1105796"/>
            <a:ext cx="1099371" cy="188798"/>
          </a:xfrm>
          <a:prstGeom prst="rect">
            <a:avLst/>
          </a:prstGeom>
          <a:noFill/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srgbClr val="FF0000"/>
                </a:solidFill>
              </a:rPr>
              <a:t>** Standard  specifics</a:t>
            </a:r>
            <a:endParaRPr kumimoji="1" lang="ja-JP" altLang="en-US" sz="700" kern="0" dirty="0">
              <a:solidFill>
                <a:srgbClr val="FF0000"/>
              </a:solidFill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8667B0B-E576-6C2A-821A-71069890E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" y="1465577"/>
            <a:ext cx="5933440" cy="3154837"/>
          </a:xfrm>
          <a:prstGeom prst="rect">
            <a:avLst/>
          </a:prstGeom>
        </p:spPr>
      </p:pic>
      <p:sp>
        <p:nvSpPr>
          <p:cNvPr id="8" name="二等辺三角形 7">
            <a:extLst>
              <a:ext uri="{FF2B5EF4-FFF2-40B4-BE49-F238E27FC236}">
                <a16:creationId xmlns:a16="http://schemas.microsoft.com/office/drawing/2014/main" id="{AFB0A361-7B87-7BCB-859C-43A7B478F2E5}"/>
              </a:ext>
            </a:extLst>
          </p:cNvPr>
          <p:cNvSpPr/>
          <p:nvPr/>
        </p:nvSpPr>
        <p:spPr>
          <a:xfrm>
            <a:off x="6245305" y="841780"/>
            <a:ext cx="282414" cy="243460"/>
          </a:xfrm>
          <a:prstGeom prst="triangle">
            <a:avLst/>
          </a:prstGeom>
          <a:solidFill>
            <a:srgbClr val="FFFF0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kumimoji="1" lang="en-US" altLang="ja-JP" sz="700" kern="0" dirty="0">
                <a:solidFill>
                  <a:prstClr val="black"/>
                </a:solidFill>
              </a:rPr>
              <a:t>5</a:t>
            </a:r>
            <a:endParaRPr kumimoji="1" lang="ja-JP" altLang="en-US" sz="7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7134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マニュアル用">
      <a:majorFont>
        <a:latin typeface="Arial"/>
        <a:ea typeface="メイリオ"/>
        <a:cs typeface=""/>
      </a:majorFont>
      <a:minorFont>
        <a:latin typeface="Arial"/>
        <a:ea typeface="メイリオ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3175" cap="flat" cmpd="sng" algn="ctr">
          <a:solidFill>
            <a:sysClr val="windowText" lastClr="000000"/>
          </a:solidFill>
          <a:prstDash val="solid"/>
        </a:ln>
        <a:effectLst/>
      </a:spPr>
      <a:bodyPr rtlCol="0" anchor="ctr"/>
      <a:lstStyle>
        <a:defPPr algn="l" defTabSz="914400">
          <a:defRPr kumimoji="1" sz="700" kern="0" dirty="0" smtClean="0">
            <a:solidFill>
              <a:prstClr val="black"/>
            </a:solidFill>
          </a:defRPr>
        </a:defPPr>
      </a:lstStyle>
    </a:spDef>
    <a:lnDef>
      <a:spPr>
        <a:ln w="6350" cmpd="sng">
          <a:solidFill>
            <a:schemeClr val="tx1"/>
          </a:solidFill>
          <a:prstDash val="solid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21780</TotalTime>
  <Words>15092</Words>
  <Application>Microsoft Office PowerPoint</Application>
  <PresentationFormat>A4 210 x 297 mm</PresentationFormat>
  <Paragraphs>6447</Paragraphs>
  <Slides>106</Slides>
  <Notes>0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106</vt:i4>
      </vt:variant>
    </vt:vector>
  </HeadingPairs>
  <TitlesOfParts>
    <vt:vector size="114" baseType="lpstr">
      <vt:lpstr>Arial 本文</vt:lpstr>
      <vt:lpstr>ＭＳ Ｐゴシック</vt:lpstr>
      <vt:lpstr>游ゴシック</vt:lpstr>
      <vt:lpstr>Arial</vt:lpstr>
      <vt:lpstr>Josefin Sans</vt:lpstr>
      <vt:lpstr>Office テーマ</vt:lpstr>
      <vt:lpstr>Worksheet</vt:lpstr>
      <vt:lpstr>Macro-Enabled Worksheet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Nozaki Ryo</dc:creator>
  <cp:lastModifiedBy>Ryo Nozaki</cp:lastModifiedBy>
  <cp:revision>333</cp:revision>
  <cp:lastPrinted>2024-02-13T06:15:41Z</cp:lastPrinted>
  <dcterms:created xsi:type="dcterms:W3CDTF">2021-03-06T04:05:57Z</dcterms:created>
  <dcterms:modified xsi:type="dcterms:W3CDTF">2024-02-26T07:07:06Z</dcterms:modified>
</cp:coreProperties>
</file>