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52"/>
  </p:notesMasterIdLst>
  <p:sldIdLst>
    <p:sldId id="256" r:id="rId5"/>
    <p:sldId id="283" r:id="rId6"/>
    <p:sldId id="284" r:id="rId7"/>
    <p:sldId id="257" r:id="rId8"/>
    <p:sldId id="258" r:id="rId9"/>
    <p:sldId id="259" r:id="rId10"/>
    <p:sldId id="260" r:id="rId11"/>
    <p:sldId id="432" r:id="rId12"/>
    <p:sldId id="444" r:id="rId13"/>
    <p:sldId id="431" r:id="rId14"/>
    <p:sldId id="433" r:id="rId15"/>
    <p:sldId id="434" r:id="rId16"/>
    <p:sldId id="449" r:id="rId17"/>
    <p:sldId id="435" r:id="rId18"/>
    <p:sldId id="450" r:id="rId19"/>
    <p:sldId id="451" r:id="rId20"/>
    <p:sldId id="452" r:id="rId21"/>
    <p:sldId id="453" r:id="rId22"/>
    <p:sldId id="480" r:id="rId23"/>
    <p:sldId id="460" r:id="rId24"/>
    <p:sldId id="461" r:id="rId25"/>
    <p:sldId id="462" r:id="rId26"/>
    <p:sldId id="463" r:id="rId27"/>
    <p:sldId id="459" r:id="rId28"/>
    <p:sldId id="464" r:id="rId29"/>
    <p:sldId id="465" r:id="rId30"/>
    <p:sldId id="466" r:id="rId31"/>
    <p:sldId id="467" r:id="rId32"/>
    <p:sldId id="468" r:id="rId33"/>
    <p:sldId id="469" r:id="rId34"/>
    <p:sldId id="479" r:id="rId35"/>
    <p:sldId id="470" r:id="rId36"/>
    <p:sldId id="471" r:id="rId37"/>
    <p:sldId id="472" r:id="rId38"/>
    <p:sldId id="473" r:id="rId39"/>
    <p:sldId id="474" r:id="rId40"/>
    <p:sldId id="475" r:id="rId41"/>
    <p:sldId id="476" r:id="rId42"/>
    <p:sldId id="477" r:id="rId43"/>
    <p:sldId id="440" r:id="rId44"/>
    <p:sldId id="441" r:id="rId45"/>
    <p:sldId id="442" r:id="rId46"/>
    <p:sldId id="443" r:id="rId47"/>
    <p:sldId id="478" r:id="rId48"/>
    <p:sldId id="411" r:id="rId49"/>
    <p:sldId id="276" r:id="rId50"/>
    <p:sldId id="301" r:id="rId51"/>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4472C4"/>
    <a:srgbClr val="D1E9F5"/>
    <a:srgbClr val="AFF8C9"/>
    <a:srgbClr val="02468F"/>
    <a:srgbClr val="FF9999"/>
    <a:srgbClr val="BDD7EE"/>
    <a:srgbClr val="E5E6FA"/>
    <a:srgbClr val="00FF00"/>
    <a:srgbClr val="1919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58" autoAdjust="0"/>
    <p:restoredTop sz="86979" autoAdjust="0"/>
  </p:normalViewPr>
  <p:slideViewPr>
    <p:cSldViewPr snapToGrid="0" showGuides="1">
      <p:cViewPr varScale="1">
        <p:scale>
          <a:sx n="59" d="100"/>
          <a:sy n="59" d="100"/>
        </p:scale>
        <p:origin x="2794" y="82"/>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5659" cy="498056"/>
          </a:xfrm>
          <a:prstGeom prst="rect">
            <a:avLst/>
          </a:prstGeom>
        </p:spPr>
        <p:txBody>
          <a:bodyPr vert="horz" lIns="96606" tIns="48303" rIns="96606" bIns="48303" rtlCol="0"/>
          <a:lstStyle>
            <a:lvl1pPr algn="l">
              <a:defRPr sz="1300"/>
            </a:lvl1pPr>
          </a:lstStyle>
          <a:p>
            <a:endParaRPr kumimoji="1" lang="ja-JP" altLang="en-US"/>
          </a:p>
        </p:txBody>
      </p:sp>
      <p:sp>
        <p:nvSpPr>
          <p:cNvPr id="3" name="日付プレースホルダー 2"/>
          <p:cNvSpPr>
            <a:spLocks noGrp="1"/>
          </p:cNvSpPr>
          <p:nvPr>
            <p:ph type="dt" idx="1"/>
          </p:nvPr>
        </p:nvSpPr>
        <p:spPr>
          <a:xfrm>
            <a:off x="3850444" y="0"/>
            <a:ext cx="2945659" cy="498056"/>
          </a:xfrm>
          <a:prstGeom prst="rect">
            <a:avLst/>
          </a:prstGeom>
        </p:spPr>
        <p:txBody>
          <a:bodyPr vert="horz" lIns="96606" tIns="48303" rIns="96606" bIns="48303" rtlCol="0"/>
          <a:lstStyle>
            <a:lvl1pPr algn="r">
              <a:defRPr sz="1300"/>
            </a:lvl1pPr>
          </a:lstStyle>
          <a:p>
            <a:fld id="{950D9ED6-7A08-499A-95EC-E1D92DDF1BFF}" type="datetimeFigureOut">
              <a:rPr kumimoji="1" lang="ja-JP" altLang="en-US" smtClean="0"/>
              <a:t>2024/2/9</a:t>
            </a:fld>
            <a:endParaRPr kumimoji="1" lang="ja-JP" altLang="en-US"/>
          </a:p>
        </p:txBody>
      </p:sp>
      <p:sp>
        <p:nvSpPr>
          <p:cNvPr id="4" name="スライド イメージ プレースホルダー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6606" tIns="48303" rIns="96606" bIns="48303" rtlCol="0" anchor="ctr"/>
          <a:lstStyle/>
          <a:p>
            <a:endParaRPr lang="ja-JP" altLang="en-US"/>
          </a:p>
        </p:txBody>
      </p:sp>
      <p:sp>
        <p:nvSpPr>
          <p:cNvPr id="5" name="ノート プレースホルダー 4"/>
          <p:cNvSpPr>
            <a:spLocks noGrp="1"/>
          </p:cNvSpPr>
          <p:nvPr>
            <p:ph type="body" sz="quarter" idx="3"/>
          </p:nvPr>
        </p:nvSpPr>
        <p:spPr>
          <a:xfrm>
            <a:off x="679768" y="4777195"/>
            <a:ext cx="5438140" cy="3908613"/>
          </a:xfrm>
          <a:prstGeom prst="rect">
            <a:avLst/>
          </a:prstGeom>
        </p:spPr>
        <p:txBody>
          <a:bodyPr vert="horz" lIns="96606" tIns="48303" rIns="96606" bIns="4830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28584"/>
            <a:ext cx="2945659" cy="498054"/>
          </a:xfrm>
          <a:prstGeom prst="rect">
            <a:avLst/>
          </a:prstGeom>
        </p:spPr>
        <p:txBody>
          <a:bodyPr vert="horz" lIns="96606" tIns="48303" rIns="96606" bIns="48303"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50444" y="9428584"/>
            <a:ext cx="2945659" cy="498054"/>
          </a:xfrm>
          <a:prstGeom prst="rect">
            <a:avLst/>
          </a:prstGeom>
        </p:spPr>
        <p:txBody>
          <a:bodyPr vert="horz" lIns="96606" tIns="48303" rIns="96606" bIns="48303" rtlCol="0" anchor="b"/>
          <a:lstStyle>
            <a:lvl1pPr algn="r">
              <a:defRPr sz="1300"/>
            </a:lvl1pPr>
          </a:lstStyle>
          <a:p>
            <a:fld id="{EC5CBA6C-5079-4F7D-9C03-A85FF6B43F3D}" type="slidenum">
              <a:rPr kumimoji="1" lang="ja-JP" altLang="en-US" smtClean="0"/>
              <a:t>‹#›</a:t>
            </a:fld>
            <a:endParaRPr kumimoji="1" lang="ja-JP" altLang="en-US"/>
          </a:p>
        </p:txBody>
      </p:sp>
    </p:spTree>
    <p:extLst>
      <p:ext uri="{BB962C8B-B14F-4D97-AF65-F5344CB8AC3E}">
        <p14:creationId xmlns:p14="http://schemas.microsoft.com/office/powerpoint/2010/main" val="9007312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search by scrolling or typing.</a:t>
            </a:r>
          </a:p>
        </p:txBody>
      </p:sp>
      <p:sp>
        <p:nvSpPr>
          <p:cNvPr id="4" name="Slide Number Placeholder 3"/>
          <p:cNvSpPr>
            <a:spLocks noGrp="1"/>
          </p:cNvSpPr>
          <p:nvPr>
            <p:ph type="sldNum" sz="quarter" idx="5"/>
          </p:nvPr>
        </p:nvSpPr>
        <p:spPr/>
        <p:txBody>
          <a:bodyPr/>
          <a:lstStyle/>
          <a:p>
            <a:fld id="{EC5CBA6C-5079-4F7D-9C03-A85FF6B43F3D}" type="slidenum">
              <a:rPr kumimoji="1" lang="ja-JP" altLang="en-US" smtClean="0"/>
              <a:t>17</a:t>
            </a:fld>
            <a:endParaRPr kumimoji="1" lang="ja-JP" altLang="en-US"/>
          </a:p>
        </p:txBody>
      </p:sp>
    </p:spTree>
    <p:extLst>
      <p:ext uri="{BB962C8B-B14F-4D97-AF65-F5344CB8AC3E}">
        <p14:creationId xmlns:p14="http://schemas.microsoft.com/office/powerpoint/2010/main" val="2565888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5CBA6C-5079-4F7D-9C03-A85FF6B43F3D}" type="slidenum">
              <a:rPr kumimoji="1" lang="ja-JP" altLang="en-US" smtClean="0"/>
              <a:t>44</a:t>
            </a:fld>
            <a:endParaRPr kumimoji="1" lang="ja-JP" altLang="en-US"/>
          </a:p>
        </p:txBody>
      </p:sp>
    </p:spTree>
    <p:extLst>
      <p:ext uri="{BB962C8B-B14F-4D97-AF65-F5344CB8AC3E}">
        <p14:creationId xmlns:p14="http://schemas.microsoft.com/office/powerpoint/2010/main" val="4150125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search by scrolling or typing.</a:t>
            </a:r>
          </a:p>
        </p:txBody>
      </p:sp>
      <p:sp>
        <p:nvSpPr>
          <p:cNvPr id="4" name="Slide Number Placeholder 3"/>
          <p:cNvSpPr>
            <a:spLocks noGrp="1"/>
          </p:cNvSpPr>
          <p:nvPr>
            <p:ph type="sldNum" sz="quarter" idx="5"/>
          </p:nvPr>
        </p:nvSpPr>
        <p:spPr/>
        <p:txBody>
          <a:bodyPr/>
          <a:lstStyle/>
          <a:p>
            <a:fld id="{EC5CBA6C-5079-4F7D-9C03-A85FF6B43F3D}" type="slidenum">
              <a:rPr kumimoji="1" lang="ja-JP" altLang="en-US" smtClean="0"/>
              <a:t>18</a:t>
            </a:fld>
            <a:endParaRPr kumimoji="1" lang="ja-JP" altLang="en-US"/>
          </a:p>
        </p:txBody>
      </p:sp>
    </p:spTree>
    <p:extLst>
      <p:ext uri="{BB962C8B-B14F-4D97-AF65-F5344CB8AC3E}">
        <p14:creationId xmlns:p14="http://schemas.microsoft.com/office/powerpoint/2010/main" val="2582244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search by scrolling or typing.</a:t>
            </a:r>
          </a:p>
        </p:txBody>
      </p:sp>
      <p:sp>
        <p:nvSpPr>
          <p:cNvPr id="4" name="Slide Number Placeholder 3"/>
          <p:cNvSpPr>
            <a:spLocks noGrp="1"/>
          </p:cNvSpPr>
          <p:nvPr>
            <p:ph type="sldNum" sz="quarter" idx="5"/>
          </p:nvPr>
        </p:nvSpPr>
        <p:spPr/>
        <p:txBody>
          <a:bodyPr/>
          <a:lstStyle/>
          <a:p>
            <a:fld id="{EC5CBA6C-5079-4F7D-9C03-A85FF6B43F3D}" type="slidenum">
              <a:rPr kumimoji="1" lang="ja-JP" altLang="en-US" smtClean="0"/>
              <a:t>19</a:t>
            </a:fld>
            <a:endParaRPr kumimoji="1" lang="ja-JP" altLang="en-US"/>
          </a:p>
        </p:txBody>
      </p:sp>
    </p:spTree>
    <p:extLst>
      <p:ext uri="{BB962C8B-B14F-4D97-AF65-F5344CB8AC3E}">
        <p14:creationId xmlns:p14="http://schemas.microsoft.com/office/powerpoint/2010/main" val="3638932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search by scrolling or typing.</a:t>
            </a:r>
          </a:p>
        </p:txBody>
      </p:sp>
      <p:sp>
        <p:nvSpPr>
          <p:cNvPr id="4" name="Slide Number Placeholder 3"/>
          <p:cNvSpPr>
            <a:spLocks noGrp="1"/>
          </p:cNvSpPr>
          <p:nvPr>
            <p:ph type="sldNum" sz="quarter" idx="5"/>
          </p:nvPr>
        </p:nvSpPr>
        <p:spPr/>
        <p:txBody>
          <a:bodyPr/>
          <a:lstStyle/>
          <a:p>
            <a:fld id="{EC5CBA6C-5079-4F7D-9C03-A85FF6B43F3D}" type="slidenum">
              <a:rPr kumimoji="1" lang="ja-JP" altLang="en-US" smtClean="0"/>
              <a:t>24</a:t>
            </a:fld>
            <a:endParaRPr kumimoji="1" lang="ja-JP" altLang="en-US"/>
          </a:p>
        </p:txBody>
      </p:sp>
    </p:spTree>
    <p:extLst>
      <p:ext uri="{BB962C8B-B14F-4D97-AF65-F5344CB8AC3E}">
        <p14:creationId xmlns:p14="http://schemas.microsoft.com/office/powerpoint/2010/main" val="2968644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5CBA6C-5079-4F7D-9C03-A85FF6B43F3D}" type="slidenum">
              <a:rPr kumimoji="1" lang="ja-JP" altLang="en-US" smtClean="0"/>
              <a:t>29</a:t>
            </a:fld>
            <a:endParaRPr kumimoji="1" lang="ja-JP" altLang="en-US"/>
          </a:p>
        </p:txBody>
      </p:sp>
    </p:spTree>
    <p:extLst>
      <p:ext uri="{BB962C8B-B14F-4D97-AF65-F5344CB8AC3E}">
        <p14:creationId xmlns:p14="http://schemas.microsoft.com/office/powerpoint/2010/main" val="4276320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5CBA6C-5079-4F7D-9C03-A85FF6B43F3D}" type="slidenum">
              <a:rPr kumimoji="1" lang="ja-JP" altLang="en-US" smtClean="0"/>
              <a:t>30</a:t>
            </a:fld>
            <a:endParaRPr kumimoji="1" lang="ja-JP" altLang="en-US"/>
          </a:p>
        </p:txBody>
      </p:sp>
    </p:spTree>
    <p:extLst>
      <p:ext uri="{BB962C8B-B14F-4D97-AF65-F5344CB8AC3E}">
        <p14:creationId xmlns:p14="http://schemas.microsoft.com/office/powerpoint/2010/main" val="3822253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5CBA6C-5079-4F7D-9C03-A85FF6B43F3D}" type="slidenum">
              <a:rPr kumimoji="1" lang="ja-JP" altLang="en-US" smtClean="0"/>
              <a:t>31</a:t>
            </a:fld>
            <a:endParaRPr kumimoji="1" lang="ja-JP" altLang="en-US"/>
          </a:p>
        </p:txBody>
      </p:sp>
    </p:spTree>
    <p:extLst>
      <p:ext uri="{BB962C8B-B14F-4D97-AF65-F5344CB8AC3E}">
        <p14:creationId xmlns:p14="http://schemas.microsoft.com/office/powerpoint/2010/main" val="2270346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5CBA6C-5079-4F7D-9C03-A85FF6B43F3D}" type="slidenum">
              <a:rPr kumimoji="1" lang="ja-JP" altLang="en-US" smtClean="0"/>
              <a:t>32</a:t>
            </a:fld>
            <a:endParaRPr kumimoji="1" lang="ja-JP" altLang="en-US"/>
          </a:p>
        </p:txBody>
      </p:sp>
    </p:spTree>
    <p:extLst>
      <p:ext uri="{BB962C8B-B14F-4D97-AF65-F5344CB8AC3E}">
        <p14:creationId xmlns:p14="http://schemas.microsoft.com/office/powerpoint/2010/main" val="2466904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search by scrolling or typing.</a:t>
            </a:r>
          </a:p>
        </p:txBody>
      </p:sp>
      <p:sp>
        <p:nvSpPr>
          <p:cNvPr id="4" name="Slide Number Placeholder 3"/>
          <p:cNvSpPr>
            <a:spLocks noGrp="1"/>
          </p:cNvSpPr>
          <p:nvPr>
            <p:ph type="sldNum" sz="quarter" idx="5"/>
          </p:nvPr>
        </p:nvSpPr>
        <p:spPr/>
        <p:txBody>
          <a:bodyPr/>
          <a:lstStyle/>
          <a:p>
            <a:fld id="{EC5CBA6C-5079-4F7D-9C03-A85FF6B43F3D}" type="slidenum">
              <a:rPr kumimoji="1" lang="ja-JP" altLang="en-US" smtClean="0"/>
              <a:t>33</a:t>
            </a:fld>
            <a:endParaRPr kumimoji="1" lang="ja-JP" altLang="en-US"/>
          </a:p>
        </p:txBody>
      </p:sp>
    </p:spTree>
    <p:extLst>
      <p:ext uri="{BB962C8B-B14F-4D97-AF65-F5344CB8AC3E}">
        <p14:creationId xmlns:p14="http://schemas.microsoft.com/office/powerpoint/2010/main" val="195636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6481420-B83C-4C58-A0EC-1A3071E587E2}" type="datetime1">
              <a:rPr kumimoji="1" lang="ja-JP" altLang="en-US" smtClean="0"/>
              <a:t>2024/2/9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4100770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C7F539F-5526-4D04-8FD6-260459D8BC5F}" type="datetime1">
              <a:rPr kumimoji="1" lang="ja-JP" altLang="en-US" smtClean="0"/>
              <a:t>2024/2/9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1588548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D3D3D84-5621-4CC5-8FC4-57C7F07D8C49}" type="datetime1">
              <a:rPr kumimoji="1" lang="ja-JP" altLang="en-US" smtClean="0"/>
              <a:t>2024/2/9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3008258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78FA845-20CD-48D2-A2D5-B5407AFF0FCB}" type="datetime1">
              <a:rPr kumimoji="1" lang="ja-JP" altLang="en-US" smtClean="0"/>
              <a:t>2024/2/9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2805075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8A7A997-C117-4E07-8358-707BEF18102A}" type="datetime1">
              <a:rPr kumimoji="1" lang="ja-JP" altLang="en-US" smtClean="0"/>
              <a:t>2024/2/9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81899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AA06C61-18D9-4AC9-AA51-71DA4C67CC89}" type="datetime1">
              <a:rPr kumimoji="1" lang="ja-JP" altLang="en-US" smtClean="0"/>
              <a:t>2024/2/9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793683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56B93E7-F14A-4576-8224-71FB96D1D432}" type="datetime1">
              <a:rPr kumimoji="1" lang="ja-JP" altLang="en-US" smtClean="0"/>
              <a:t>2024/2/9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2855633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F4C12DF-9BCA-4E06-AD49-34DFDD5BC2B2}" type="datetime1">
              <a:rPr kumimoji="1" lang="ja-JP" altLang="en-US" smtClean="0"/>
              <a:t>2024/2/9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1210194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88E020-7334-4238-9110-095FAD913287}" type="datetime1">
              <a:rPr kumimoji="1" lang="ja-JP" altLang="en-US" smtClean="0"/>
              <a:t>2024/2/9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2173932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605DA89-3C9A-4A3F-BA1A-AD4015311DE3}" type="datetime1">
              <a:rPr kumimoji="1" lang="ja-JP" altLang="en-US" smtClean="0"/>
              <a:t>2024/2/9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1245858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07BB7A1-BAA2-4685-9A13-423FC750900D}" type="datetime1">
              <a:rPr kumimoji="1" lang="ja-JP" altLang="en-US" smtClean="0"/>
              <a:t>2024/2/9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2432064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6DDF4AF4-3935-4223-9569-5734B3B1160A}" type="datetime1">
              <a:rPr kumimoji="1" lang="ja-JP" altLang="en-US" smtClean="0"/>
              <a:t>2024/2/9</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9930758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14.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1.xml"/><Relationship Id="rId4" Type="http://schemas.openxmlformats.org/officeDocument/2006/relationships/image" Target="../media/image29.jpg"/></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jpg"/><Relationship Id="rId4" Type="http://schemas.openxmlformats.org/officeDocument/2006/relationships/image" Target="../media/image31.jpg"/></Relationships>
</file>

<file path=ppt/slides/_rels/slide17.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35.jpg"/><Relationship Id="rId4" Type="http://schemas.openxmlformats.org/officeDocument/2006/relationships/image" Target="../media/image34.jpg"/></Relationships>
</file>

<file path=ppt/slides/_rels/slide18.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1.jpg"/><Relationship Id="rId7" Type="http://schemas.openxmlformats.org/officeDocument/2006/relationships/image" Target="../media/image40.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39.jpg"/><Relationship Id="rId4" Type="http://schemas.openxmlformats.org/officeDocument/2006/relationships/image" Target="../media/image38.jp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33.pn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43.jpg"/><Relationship Id="rId7" Type="http://schemas.openxmlformats.org/officeDocument/2006/relationships/image" Target="../media/image19.jpg"/><Relationship Id="rId2" Type="http://schemas.openxmlformats.org/officeDocument/2006/relationships/image" Target="../media/image14.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8" Type="http://schemas.openxmlformats.org/officeDocument/2006/relationships/image" Target="../media/image51.jpg"/><Relationship Id="rId3" Type="http://schemas.openxmlformats.org/officeDocument/2006/relationships/image" Target="../media/image47.jpg"/><Relationship Id="rId7" Type="http://schemas.openxmlformats.org/officeDocument/2006/relationships/image" Target="../media/image50.jpg"/><Relationship Id="rId2" Type="http://schemas.openxmlformats.org/officeDocument/2006/relationships/image" Target="../media/image45.jpg"/><Relationship Id="rId1" Type="http://schemas.openxmlformats.org/officeDocument/2006/relationships/slideLayout" Target="../slideLayouts/slideLayout1.xml"/><Relationship Id="rId6" Type="http://schemas.openxmlformats.org/officeDocument/2006/relationships/image" Target="../media/image49.tmp"/><Relationship Id="rId5" Type="http://schemas.openxmlformats.org/officeDocument/2006/relationships/image" Target="../media/image48.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8" Type="http://schemas.openxmlformats.org/officeDocument/2006/relationships/image" Target="../media/image55.jpg"/><Relationship Id="rId3" Type="http://schemas.openxmlformats.org/officeDocument/2006/relationships/image" Target="../media/image52.jpg"/><Relationship Id="rId7" Type="http://schemas.openxmlformats.org/officeDocument/2006/relationships/image" Target="../media/image54.jpg"/><Relationship Id="rId2" Type="http://schemas.openxmlformats.org/officeDocument/2006/relationships/image" Target="../media/image14.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49.tmp"/><Relationship Id="rId4" Type="http://schemas.openxmlformats.org/officeDocument/2006/relationships/image" Target="../media/image26.jpg"/></Relationships>
</file>

<file path=ppt/slides/_rels/slide24.xml.rels><?xml version="1.0" encoding="UTF-8" standalone="yes"?>
<Relationships xmlns="http://schemas.openxmlformats.org/package/2006/relationships"><Relationship Id="rId3" Type="http://schemas.openxmlformats.org/officeDocument/2006/relationships/image" Target="../media/image56.jpg"/><Relationship Id="rId7" Type="http://schemas.openxmlformats.org/officeDocument/2006/relationships/image" Target="../media/image59.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56.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 Id="rId9" Type="http://schemas.openxmlformats.org/officeDocument/2006/relationships/image" Target="../media/image57.png"/></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7.png"/><Relationship Id="rId1" Type="http://schemas.openxmlformats.org/officeDocument/2006/relationships/slideLayout" Target="../slideLayouts/slideLayout1.xml"/><Relationship Id="rId4" Type="http://schemas.openxmlformats.org/officeDocument/2006/relationships/image" Target="../media/image60.jpg"/></Relationships>
</file>

<file path=ppt/slides/_rels/slide27.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59.jpg"/><Relationship Id="rId2" Type="http://schemas.openxmlformats.org/officeDocument/2006/relationships/image" Target="../media/image57.png"/><Relationship Id="rId1" Type="http://schemas.openxmlformats.org/officeDocument/2006/relationships/slideLayout" Target="../slideLayouts/slideLayout1.xml"/><Relationship Id="rId6" Type="http://schemas.openxmlformats.org/officeDocument/2006/relationships/image" Target="../media/image63.jpg"/><Relationship Id="rId5" Type="http://schemas.openxmlformats.org/officeDocument/2006/relationships/image" Target="../media/image26.jpg"/><Relationship Id="rId4" Type="http://schemas.openxmlformats.org/officeDocument/2006/relationships/image" Target="../media/image62.png"/></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26.jpg"/><Relationship Id="rId2" Type="http://schemas.openxmlformats.org/officeDocument/2006/relationships/image" Target="../media/image64.jpg"/><Relationship Id="rId1" Type="http://schemas.openxmlformats.org/officeDocument/2006/relationships/slideLayout" Target="../slideLayouts/slideLayout1.xml"/><Relationship Id="rId6" Type="http://schemas.openxmlformats.org/officeDocument/2006/relationships/image" Target="../media/image66.jpg"/><Relationship Id="rId5" Type="http://schemas.openxmlformats.org/officeDocument/2006/relationships/image" Target="../media/image63.jpg"/><Relationship Id="rId4" Type="http://schemas.openxmlformats.org/officeDocument/2006/relationships/image" Target="../media/image65.png"/></Relationships>
</file>

<file path=ppt/slides/_rels/slide29.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0.png"/><Relationship Id="rId5" Type="http://schemas.openxmlformats.org/officeDocument/2006/relationships/image" Target="../media/image69.tmp"/><Relationship Id="rId4" Type="http://schemas.openxmlformats.org/officeDocument/2006/relationships/image" Target="../media/image68.jp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6.jpg"/><Relationship Id="rId7" Type="http://schemas.openxmlformats.org/officeDocument/2006/relationships/image" Target="../media/image26.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9.jpg"/><Relationship Id="rId5" Type="http://schemas.openxmlformats.org/officeDocument/2006/relationships/image" Target="../media/image73.png"/><Relationship Id="rId4" Type="http://schemas.openxmlformats.org/officeDocument/2006/relationships/image" Target="../media/image58.png"/></Relationships>
</file>

<file path=ppt/slides/_rels/slide3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76.png"/><Relationship Id="rId4" Type="http://schemas.openxmlformats.org/officeDocument/2006/relationships/image" Target="../media/image75.png"/></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78.png"/><Relationship Id="rId4" Type="http://schemas.openxmlformats.org/officeDocument/2006/relationships/image" Target="../media/image69.tmp"/></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8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0.jpg"/><Relationship Id="rId5" Type="http://schemas.openxmlformats.org/officeDocument/2006/relationships/image" Target="../media/image26.jpg"/><Relationship Id="rId4" Type="http://schemas.openxmlformats.org/officeDocument/2006/relationships/image" Target="../media/image79.png"/></Relationships>
</file>

<file path=ppt/slides/_rels/slide34.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16.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83.png"/></Relationships>
</file>

<file path=ppt/slides/_rels/slide3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8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86.jpg"/><Relationship Id="rId2" Type="http://schemas.openxmlformats.org/officeDocument/2006/relationships/image" Target="../media/image85.jpg"/><Relationship Id="rId1" Type="http://schemas.openxmlformats.org/officeDocument/2006/relationships/slideLayout" Target="../slideLayouts/slideLayout1.xml"/><Relationship Id="rId5" Type="http://schemas.openxmlformats.org/officeDocument/2006/relationships/image" Target="../media/image87.png"/><Relationship Id="rId4" Type="http://schemas.openxmlformats.org/officeDocument/2006/relationships/image" Target="../media/image26.jpg"/></Relationships>
</file>

<file path=ppt/slides/_rels/slide3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2.png"/><Relationship Id="rId1" Type="http://schemas.openxmlformats.org/officeDocument/2006/relationships/slideLayout" Target="../slideLayouts/slideLayout1.xml"/><Relationship Id="rId6" Type="http://schemas.openxmlformats.org/officeDocument/2006/relationships/image" Target="../media/image92.png"/><Relationship Id="rId5" Type="http://schemas.openxmlformats.org/officeDocument/2006/relationships/image" Target="../media/image26.jpg"/><Relationship Id="rId4" Type="http://schemas.openxmlformats.org/officeDocument/2006/relationships/image" Target="../media/image9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93.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94.jpg"/><Relationship Id="rId2" Type="http://schemas.openxmlformats.org/officeDocument/2006/relationships/image" Target="../media/image93.jpg"/><Relationship Id="rId1" Type="http://schemas.openxmlformats.org/officeDocument/2006/relationships/slideLayout" Target="../slideLayouts/slideLayout1.xml"/><Relationship Id="rId5" Type="http://schemas.openxmlformats.org/officeDocument/2006/relationships/image" Target="../media/image95.jp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96.png"/><Relationship Id="rId1" Type="http://schemas.openxmlformats.org/officeDocument/2006/relationships/slideLayout" Target="../slideLayouts/slideLayout1.xml"/><Relationship Id="rId5" Type="http://schemas.openxmlformats.org/officeDocument/2006/relationships/image" Target="../media/image98.jpg"/><Relationship Id="rId4" Type="http://schemas.openxmlformats.org/officeDocument/2006/relationships/image" Target="../media/image97.jpg"/></Relationships>
</file>

<file path=ppt/slides/_rels/slide43.xml.rels><?xml version="1.0" encoding="UTF-8" standalone="yes"?>
<Relationships xmlns="http://schemas.openxmlformats.org/package/2006/relationships"><Relationship Id="rId3" Type="http://schemas.openxmlformats.org/officeDocument/2006/relationships/image" Target="../media/image100.jpg"/><Relationship Id="rId2" Type="http://schemas.openxmlformats.org/officeDocument/2006/relationships/image" Target="../media/image99.jpg"/><Relationship Id="rId1" Type="http://schemas.openxmlformats.org/officeDocument/2006/relationships/slideLayout" Target="../slideLayouts/slideLayout1.xml"/><Relationship Id="rId6" Type="http://schemas.openxmlformats.org/officeDocument/2006/relationships/image" Target="../media/image101.jpg"/><Relationship Id="rId5" Type="http://schemas.openxmlformats.org/officeDocument/2006/relationships/image" Target="../media/image69.tmp"/><Relationship Id="rId4" Type="http://schemas.openxmlformats.org/officeDocument/2006/relationships/image" Target="../media/image26.jpg"/></Relationships>
</file>

<file path=ppt/slides/_rels/slide44.xml.rels><?xml version="1.0" encoding="UTF-8" standalone="yes"?>
<Relationships xmlns="http://schemas.openxmlformats.org/package/2006/relationships"><Relationship Id="rId8" Type="http://schemas.openxmlformats.org/officeDocument/2006/relationships/image" Target="../media/image106.jpg"/><Relationship Id="rId3" Type="http://schemas.openxmlformats.org/officeDocument/2006/relationships/image" Target="../media/image13.jpg"/><Relationship Id="rId7" Type="http://schemas.openxmlformats.org/officeDocument/2006/relationships/image" Target="../media/image10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07.emf"/><Relationship Id="rId2" Type="http://schemas.openxmlformats.org/officeDocument/2006/relationships/package" Target="../embeddings/Microsoft_Excel_Worksheet.xlsx"/><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2" Type="http://schemas.openxmlformats.org/officeDocument/2006/relationships/hyperlink" Target="https://tom-demo-01.proen.app.ruk-com.cloud/"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drawingObject2">
            <a:extLst>
              <a:ext uri="{FF2B5EF4-FFF2-40B4-BE49-F238E27FC236}">
                <a16:creationId xmlns:a16="http://schemas.microsoft.com/office/drawing/2014/main" id="{E8D9608A-6B4B-4561-B61C-C74C30FB5185}"/>
              </a:ext>
            </a:extLst>
          </p:cNvPr>
          <p:cNvGrpSpPr>
            <a:grpSpLocks/>
          </p:cNvGrpSpPr>
          <p:nvPr/>
        </p:nvGrpSpPr>
        <p:grpSpPr bwMode="auto">
          <a:xfrm>
            <a:off x="406400" y="3687445"/>
            <a:ext cx="6045200" cy="2531668"/>
            <a:chOff x="0" y="0"/>
            <a:chExt cx="60452" cy="14719"/>
          </a:xfrm>
        </p:grpSpPr>
        <p:sp>
          <p:nvSpPr>
            <p:cNvPr id="5" name="Shape 3">
              <a:extLst>
                <a:ext uri="{FF2B5EF4-FFF2-40B4-BE49-F238E27FC236}">
                  <a16:creationId xmlns:a16="http://schemas.microsoft.com/office/drawing/2014/main" id="{2A6BEF9C-6AE2-4714-89C9-41C77A60F94A}"/>
                </a:ext>
              </a:extLst>
            </p:cNvPr>
            <p:cNvSpPr>
              <a:spLocks/>
            </p:cNvSpPr>
            <p:nvPr/>
          </p:nvSpPr>
          <p:spPr bwMode="auto">
            <a:xfrm>
              <a:off x="0" y="12395"/>
              <a:ext cx="57092" cy="6"/>
            </a:xfrm>
            <a:custGeom>
              <a:avLst/>
              <a:gdLst>
                <a:gd name="T0" fmla="*/ 0 w 5709284"/>
                <a:gd name="T1" fmla="*/ 0 h 635"/>
                <a:gd name="T2" fmla="*/ 5709284 w 5709284"/>
                <a:gd name="T3" fmla="*/ 635 h 635"/>
                <a:gd name="T4" fmla="*/ 0 w 5709284"/>
                <a:gd name="T5" fmla="*/ 0 h 635"/>
                <a:gd name="T6" fmla="*/ 5709284 w 5709284"/>
                <a:gd name="T7" fmla="*/ 635 h 635"/>
              </a:gdLst>
              <a:ahLst/>
              <a:cxnLst>
                <a:cxn ang="0">
                  <a:pos x="T0" y="T1"/>
                </a:cxn>
                <a:cxn ang="0">
                  <a:pos x="T2" y="T3"/>
                </a:cxn>
              </a:cxnLst>
              <a:rect l="T4" t="T5" r="T6" b="T7"/>
              <a:pathLst>
                <a:path w="5709284" h="635">
                  <a:moveTo>
                    <a:pt x="0" y="0"/>
                  </a:moveTo>
                  <a:lnTo>
                    <a:pt x="5709284" y="635"/>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ja-JP" altLang="en-US"/>
            </a:p>
          </p:txBody>
        </p:sp>
        <p:sp>
          <p:nvSpPr>
            <p:cNvPr id="6" name="Shape 4">
              <a:extLst>
                <a:ext uri="{FF2B5EF4-FFF2-40B4-BE49-F238E27FC236}">
                  <a16:creationId xmlns:a16="http://schemas.microsoft.com/office/drawing/2014/main" id="{2CDC2C1D-88BF-4C3A-95C8-8992DD55D8EA}"/>
                </a:ext>
              </a:extLst>
            </p:cNvPr>
            <p:cNvSpPr>
              <a:spLocks/>
            </p:cNvSpPr>
            <p:nvPr/>
          </p:nvSpPr>
          <p:spPr bwMode="auto">
            <a:xfrm>
              <a:off x="56197" y="0"/>
              <a:ext cx="4255" cy="14719"/>
            </a:xfrm>
            <a:custGeom>
              <a:avLst/>
              <a:gdLst>
                <a:gd name="T0" fmla="*/ 0 w 425451"/>
                <a:gd name="T1" fmla="*/ 0 h 1471930"/>
                <a:gd name="T2" fmla="*/ 0 w 425451"/>
                <a:gd name="T3" fmla="*/ 1471930 h 1471930"/>
                <a:gd name="T4" fmla="*/ 425451 w 425451"/>
                <a:gd name="T5" fmla="*/ 1471930 h 1471930"/>
                <a:gd name="T6" fmla="*/ 425451 w 425451"/>
                <a:gd name="T7" fmla="*/ 0 h 1471930"/>
                <a:gd name="T8" fmla="*/ 0 w 425451"/>
                <a:gd name="T9" fmla="*/ 0 h 1471930"/>
                <a:gd name="T10" fmla="*/ 0 w 425451"/>
                <a:gd name="T11" fmla="*/ 0 h 1471930"/>
                <a:gd name="T12" fmla="*/ 425451 w 425451"/>
                <a:gd name="T13" fmla="*/ 1471930 h 1471930"/>
              </a:gdLst>
              <a:ahLst/>
              <a:cxnLst>
                <a:cxn ang="0">
                  <a:pos x="T0" y="T1"/>
                </a:cxn>
                <a:cxn ang="0">
                  <a:pos x="T2" y="T3"/>
                </a:cxn>
                <a:cxn ang="0">
                  <a:pos x="T4" y="T5"/>
                </a:cxn>
                <a:cxn ang="0">
                  <a:pos x="T6" y="T7"/>
                </a:cxn>
                <a:cxn ang="0">
                  <a:pos x="T8" y="T9"/>
                </a:cxn>
              </a:cxnLst>
              <a:rect l="T10" t="T11" r="T12" b="T13"/>
              <a:pathLst>
                <a:path w="425451" h="1471930">
                  <a:moveTo>
                    <a:pt x="0" y="0"/>
                  </a:moveTo>
                  <a:lnTo>
                    <a:pt x="0" y="1471930"/>
                  </a:lnTo>
                  <a:lnTo>
                    <a:pt x="425451" y="1471930"/>
                  </a:lnTo>
                  <a:lnTo>
                    <a:pt x="425451" y="0"/>
                  </a:lnTo>
                  <a:lnTo>
                    <a:pt x="0"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ja-JP" altLang="en-US"/>
            </a:p>
          </p:txBody>
        </p:sp>
      </p:grpSp>
      <p:sp>
        <p:nvSpPr>
          <p:cNvPr id="7" name="テキスト ボックス 6">
            <a:extLst>
              <a:ext uri="{FF2B5EF4-FFF2-40B4-BE49-F238E27FC236}">
                <a16:creationId xmlns:a16="http://schemas.microsoft.com/office/drawing/2014/main" id="{33ECEFA4-271F-4CD8-A6FE-097AC17AA450}"/>
              </a:ext>
            </a:extLst>
          </p:cNvPr>
          <p:cNvSpPr txBox="1"/>
          <p:nvPr/>
        </p:nvSpPr>
        <p:spPr>
          <a:xfrm>
            <a:off x="1892970" y="4018035"/>
            <a:ext cx="4143057" cy="2123658"/>
          </a:xfrm>
          <a:prstGeom prst="rect">
            <a:avLst/>
          </a:prstGeom>
          <a:noFill/>
        </p:spPr>
        <p:txBody>
          <a:bodyPr wrap="none" rtlCol="0">
            <a:spAutoFit/>
          </a:bodyPr>
          <a:lstStyle/>
          <a:p>
            <a:pPr algn="r"/>
            <a:r>
              <a:rPr kumimoji="1" lang="en-US" altLang="ja-JP" b="1" dirty="0"/>
              <a:t>Handy Terminal Stock management</a:t>
            </a:r>
          </a:p>
          <a:p>
            <a:pPr algn="r"/>
            <a:r>
              <a:rPr kumimoji="1" lang="en-US" altLang="ja-JP" b="1" dirty="0"/>
              <a:t>Manual Document</a:t>
            </a:r>
          </a:p>
          <a:p>
            <a:pPr algn="r"/>
            <a:r>
              <a:rPr kumimoji="1" lang="en-US" altLang="ja-JP" sz="1400" b="1" dirty="0"/>
              <a:t>Documentation EN Blueprint for MAST</a:t>
            </a:r>
          </a:p>
          <a:p>
            <a:pPr algn="r"/>
            <a:endParaRPr kumimoji="1" lang="en-US" altLang="ja-JP" sz="1400" b="1" dirty="0"/>
          </a:p>
          <a:p>
            <a:pPr algn="r"/>
            <a:endParaRPr kumimoji="1" lang="en-US" altLang="ja-JP" sz="1400" dirty="0"/>
          </a:p>
          <a:p>
            <a:pPr algn="r"/>
            <a:r>
              <a:rPr kumimoji="1" lang="en-US" altLang="ja-JP" sz="1200" dirty="0"/>
              <a:t>R1</a:t>
            </a:r>
          </a:p>
          <a:p>
            <a:pPr algn="r"/>
            <a:r>
              <a:rPr kumimoji="1" lang="en-US" altLang="ja-JP" sz="1200" dirty="0"/>
              <a:t>Made for: Minebea AccessSolutions Thai Ltd. </a:t>
            </a:r>
          </a:p>
          <a:p>
            <a:pPr algn="r"/>
            <a:r>
              <a:rPr kumimoji="1" lang="en-US" altLang="ja-JP" sz="1200" dirty="0"/>
              <a:t>By: TOMAS TECH CO.,LTD.</a:t>
            </a:r>
          </a:p>
          <a:p>
            <a:pPr algn="r"/>
            <a:endParaRPr kumimoji="1" lang="ja-JP" altLang="en-US" dirty="0"/>
          </a:p>
        </p:txBody>
      </p:sp>
      <p:sp>
        <p:nvSpPr>
          <p:cNvPr id="15" name="正方形/長方形 14">
            <a:extLst>
              <a:ext uri="{FF2B5EF4-FFF2-40B4-BE49-F238E27FC236}">
                <a16:creationId xmlns:a16="http://schemas.microsoft.com/office/drawing/2014/main" id="{1600D60E-DEF8-4FC2-9AF6-F632CD65EC1B}"/>
              </a:ext>
            </a:extLst>
          </p:cNvPr>
          <p:cNvSpPr/>
          <p:nvPr/>
        </p:nvSpPr>
        <p:spPr>
          <a:xfrm>
            <a:off x="406401" y="479503"/>
            <a:ext cx="1544320" cy="4896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solidFill>
                  <a:srgbClr val="FF0000"/>
                </a:solidFill>
              </a:rPr>
              <a:t>Version </a:t>
            </a:r>
            <a:r>
              <a:rPr kumimoji="1" lang="th-TH" altLang="ja-JP" sz="1100" dirty="0">
                <a:solidFill>
                  <a:srgbClr val="FF0000"/>
                </a:solidFill>
              </a:rPr>
              <a:t>03</a:t>
            </a:r>
            <a:r>
              <a:rPr kumimoji="1" lang="en-US" altLang="ja-JP" sz="1100" dirty="0">
                <a:solidFill>
                  <a:srgbClr val="FF0000"/>
                </a:solidFill>
              </a:rPr>
              <a:t>/Feb/2024</a:t>
            </a:r>
          </a:p>
        </p:txBody>
      </p:sp>
      <p:sp>
        <p:nvSpPr>
          <p:cNvPr id="17" name="スライド番号プレースホルダー 16">
            <a:extLst>
              <a:ext uri="{FF2B5EF4-FFF2-40B4-BE49-F238E27FC236}">
                <a16:creationId xmlns:a16="http://schemas.microsoft.com/office/drawing/2014/main" id="{5B4DA840-04A4-4B68-85C0-2E5D055FF8E8}"/>
              </a:ext>
            </a:extLst>
          </p:cNvPr>
          <p:cNvSpPr>
            <a:spLocks noGrp="1"/>
          </p:cNvSpPr>
          <p:nvPr>
            <p:ph type="sldNum" sz="quarter" idx="12"/>
          </p:nvPr>
        </p:nvSpPr>
        <p:spPr/>
        <p:txBody>
          <a:bodyPr/>
          <a:lstStyle/>
          <a:p>
            <a:fld id="{FABEA90D-F275-432F-8053-456A4E092F4A}" type="slidenum">
              <a:rPr kumimoji="1" lang="ja-JP" altLang="en-US" smtClean="0"/>
              <a:t>1</a:t>
            </a:fld>
            <a:endParaRPr kumimoji="1" lang="ja-JP" altLang="en-US"/>
          </a:p>
        </p:txBody>
      </p:sp>
      <p:sp>
        <p:nvSpPr>
          <p:cNvPr id="19" name="正方形/長方形 18">
            <a:extLst>
              <a:ext uri="{FF2B5EF4-FFF2-40B4-BE49-F238E27FC236}">
                <a16:creationId xmlns:a16="http://schemas.microsoft.com/office/drawing/2014/main" id="{4010B2CE-2E6A-4AD5-BE49-4FB62FDB8834}"/>
              </a:ext>
            </a:extLst>
          </p:cNvPr>
          <p:cNvSpPr/>
          <p:nvPr/>
        </p:nvSpPr>
        <p:spPr>
          <a:xfrm>
            <a:off x="4907281" y="479503"/>
            <a:ext cx="1544320" cy="4896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solidFill>
                  <a:srgbClr val="FF0000"/>
                </a:solidFill>
              </a:rPr>
              <a:t>Confidential</a:t>
            </a:r>
          </a:p>
        </p:txBody>
      </p:sp>
      <p:pic>
        <p:nvPicPr>
          <p:cNvPr id="2" name="図 2">
            <a:extLst>
              <a:ext uri="{FF2B5EF4-FFF2-40B4-BE49-F238E27FC236}">
                <a16:creationId xmlns:a16="http://schemas.microsoft.com/office/drawing/2014/main" id="{944E7B5A-61DC-3B55-FE2F-E676C539E9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972" y="7936751"/>
            <a:ext cx="5214055" cy="1244646"/>
          </a:xfrm>
          <a:prstGeom prst="rect">
            <a:avLst/>
          </a:prstGeom>
        </p:spPr>
      </p:pic>
    </p:spTree>
    <p:extLst>
      <p:ext uri="{BB962C8B-B14F-4D97-AF65-F5344CB8AC3E}">
        <p14:creationId xmlns:p14="http://schemas.microsoft.com/office/powerpoint/2010/main" val="1279534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8C5569-B914-4021-896E-EC77D2901F54}"/>
              </a:ext>
            </a:extLst>
          </p:cNvPr>
          <p:cNvPicPr>
            <a:picLocks noChangeAspect="1"/>
          </p:cNvPicPr>
          <p:nvPr/>
        </p:nvPicPr>
        <p:blipFill rotWithShape="1">
          <a:blip r:embed="rId2">
            <a:extLst>
              <a:ext uri="{28A0092B-C50C-407E-A947-70E740481C1C}">
                <a14:useLocalDpi xmlns:a14="http://schemas.microsoft.com/office/drawing/2010/main" val="0"/>
              </a:ext>
            </a:extLst>
          </a:blip>
          <a:srcRect l="1246" t="5735" r="1490" b="10588"/>
          <a:stretch/>
        </p:blipFill>
        <p:spPr>
          <a:xfrm>
            <a:off x="2294286" y="1926957"/>
            <a:ext cx="2206504" cy="3138751"/>
          </a:xfrm>
          <a:prstGeom prst="rect">
            <a:avLst/>
          </a:prstGeom>
          <a:ln>
            <a:solidFill>
              <a:srgbClr val="666666"/>
            </a:solidFill>
          </a:ln>
        </p:spPr>
      </p:pic>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10</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2-3-1. Main menu</a:t>
            </a:r>
          </a:p>
        </p:txBody>
      </p:sp>
      <p:graphicFrame>
        <p:nvGraphicFramePr>
          <p:cNvPr id="6" name="Table 5">
            <a:extLst>
              <a:ext uri="{FF2B5EF4-FFF2-40B4-BE49-F238E27FC236}">
                <a16:creationId xmlns:a16="http://schemas.microsoft.com/office/drawing/2014/main" id="{FB6431AB-68AB-5EF8-7B63-66351F9DD849}"/>
              </a:ext>
            </a:extLst>
          </p:cNvPr>
          <p:cNvGraphicFramePr>
            <a:graphicFrameLocks noGrp="1"/>
          </p:cNvGraphicFramePr>
          <p:nvPr>
            <p:extLst>
              <p:ext uri="{D42A27DB-BD31-4B8C-83A1-F6EECF244321}">
                <p14:modId xmlns:p14="http://schemas.microsoft.com/office/powerpoint/2010/main" val="1672902568"/>
              </p:ext>
            </p:extLst>
          </p:nvPr>
        </p:nvGraphicFramePr>
        <p:xfrm>
          <a:off x="528142" y="5896577"/>
          <a:ext cx="5858373" cy="2151380"/>
        </p:xfrm>
        <a:graphic>
          <a:graphicData uri="http://schemas.openxmlformats.org/drawingml/2006/table">
            <a:tbl>
              <a:tblPr firstRow="1" bandRow="1">
                <a:tableStyleId>{5C22544A-7EE6-4342-B048-85BDC9FD1C3A}</a:tableStyleId>
              </a:tblPr>
              <a:tblGrid>
                <a:gridCol w="466704">
                  <a:extLst>
                    <a:ext uri="{9D8B030D-6E8A-4147-A177-3AD203B41FA5}">
                      <a16:colId xmlns:a16="http://schemas.microsoft.com/office/drawing/2014/main" val="2731672581"/>
                    </a:ext>
                  </a:extLst>
                </a:gridCol>
                <a:gridCol w="1897232">
                  <a:extLst>
                    <a:ext uri="{9D8B030D-6E8A-4147-A177-3AD203B41FA5}">
                      <a16:colId xmlns:a16="http://schemas.microsoft.com/office/drawing/2014/main" val="2393246791"/>
                    </a:ext>
                  </a:extLst>
                </a:gridCol>
                <a:gridCol w="3494437">
                  <a:extLst>
                    <a:ext uri="{9D8B030D-6E8A-4147-A177-3AD203B41FA5}">
                      <a16:colId xmlns:a16="http://schemas.microsoft.com/office/drawing/2014/main" val="3887695077"/>
                    </a:ext>
                  </a:extLst>
                </a:gridCol>
              </a:tblGrid>
              <a:tr h="0">
                <a:tc>
                  <a:txBody>
                    <a:bodyPr/>
                    <a:lstStyle/>
                    <a:p>
                      <a:r>
                        <a:rPr lang="en-US" dirty="0"/>
                        <a:t>No</a:t>
                      </a:r>
                    </a:p>
                  </a:txBody>
                  <a:tcPr/>
                </a:tc>
                <a:tc>
                  <a:txBody>
                    <a:bodyPr/>
                    <a:lstStyle/>
                    <a:p>
                      <a:r>
                        <a:rPr lang="en-US" dirty="0"/>
                        <a:t>Menu</a:t>
                      </a:r>
                    </a:p>
                  </a:txBody>
                  <a:tcPr/>
                </a:tc>
                <a:tc>
                  <a:txBody>
                    <a:bodyPr/>
                    <a:lstStyle/>
                    <a:p>
                      <a:r>
                        <a:rPr lang="en-US" dirty="0"/>
                        <a:t>Description</a:t>
                      </a:r>
                    </a:p>
                  </a:txBody>
                  <a:tcPr/>
                </a:tc>
                <a:extLst>
                  <a:ext uri="{0D108BD9-81ED-4DB2-BD59-A6C34878D82A}">
                    <a16:rowId xmlns:a16="http://schemas.microsoft.com/office/drawing/2014/main" val="517206269"/>
                  </a:ext>
                </a:extLst>
              </a:tr>
              <a:tr h="370840">
                <a:tc>
                  <a:txBody>
                    <a:bodyPr/>
                    <a:lstStyle/>
                    <a:p>
                      <a:r>
                        <a:rPr lang="en-US" dirty="0"/>
                        <a:t>1.</a:t>
                      </a:r>
                    </a:p>
                  </a:txBody>
                  <a:tcPr anchor="ctr"/>
                </a:tc>
                <a:tc>
                  <a:txBody>
                    <a:bodyPr/>
                    <a:lstStyle/>
                    <a:p>
                      <a:r>
                        <a:rPr lang="en-US" dirty="0"/>
                        <a:t>Inbound</a:t>
                      </a:r>
                    </a:p>
                  </a:txBody>
                  <a:tcPr anchor="ctr"/>
                </a:tc>
                <a:tc>
                  <a:txBody>
                    <a:bodyPr/>
                    <a:lstStyle/>
                    <a:p>
                      <a:r>
                        <a:rPr lang="en-US" dirty="0"/>
                        <a:t>Click to enter Inbound section.</a:t>
                      </a:r>
                    </a:p>
                  </a:txBody>
                  <a:tcPr anchor="ctr"/>
                </a:tc>
                <a:extLst>
                  <a:ext uri="{0D108BD9-81ED-4DB2-BD59-A6C34878D82A}">
                    <a16:rowId xmlns:a16="http://schemas.microsoft.com/office/drawing/2014/main" val="2345386252"/>
                  </a:ext>
                </a:extLst>
              </a:tr>
              <a:tr h="370840">
                <a:tc>
                  <a:txBody>
                    <a:bodyPr/>
                    <a:lstStyle/>
                    <a:p>
                      <a:r>
                        <a:rPr lang="en-US" dirty="0"/>
                        <a:t>2.</a:t>
                      </a:r>
                    </a:p>
                  </a:txBody>
                  <a:tcPr anchor="ctr"/>
                </a:tc>
                <a:tc>
                  <a:txBody>
                    <a:bodyPr/>
                    <a:lstStyle/>
                    <a:p>
                      <a:r>
                        <a:rPr lang="en-US" dirty="0"/>
                        <a:t>Outbound</a:t>
                      </a:r>
                    </a:p>
                  </a:txBody>
                  <a:tcPr anchor="ctr"/>
                </a:tc>
                <a:tc>
                  <a:txBody>
                    <a:bodyPr/>
                    <a:lstStyle/>
                    <a:p>
                      <a:r>
                        <a:rPr lang="en-US" dirty="0"/>
                        <a:t>Click to enter Outbound section.</a:t>
                      </a:r>
                    </a:p>
                  </a:txBody>
                  <a:tcPr anchor="ctr"/>
                </a:tc>
                <a:extLst>
                  <a:ext uri="{0D108BD9-81ED-4DB2-BD59-A6C34878D82A}">
                    <a16:rowId xmlns:a16="http://schemas.microsoft.com/office/drawing/2014/main" val="1702960930"/>
                  </a:ext>
                </a:extLst>
              </a:tr>
              <a:tr h="370840">
                <a:tc>
                  <a:txBody>
                    <a:bodyPr/>
                    <a:lstStyle/>
                    <a:p>
                      <a:r>
                        <a:rPr lang="en-US" dirty="0"/>
                        <a:t>3.</a:t>
                      </a:r>
                    </a:p>
                  </a:txBody>
                  <a:tcPr anchor="ctr"/>
                </a:tc>
                <a:tc>
                  <a:txBody>
                    <a:bodyPr/>
                    <a:lstStyle/>
                    <a:p>
                      <a:r>
                        <a:rPr lang="en-US" dirty="0"/>
                        <a:t>Stock Management</a:t>
                      </a:r>
                    </a:p>
                  </a:txBody>
                  <a:tcPr anchor="ctr"/>
                </a:tc>
                <a:tc>
                  <a:txBody>
                    <a:bodyPr/>
                    <a:lstStyle/>
                    <a:p>
                      <a:r>
                        <a:rPr lang="en-US" dirty="0"/>
                        <a:t>Click to Stock management functions.</a:t>
                      </a:r>
                    </a:p>
                  </a:txBody>
                  <a:tcPr anchor="ctr"/>
                </a:tc>
                <a:extLst>
                  <a:ext uri="{0D108BD9-81ED-4DB2-BD59-A6C34878D82A}">
                    <a16:rowId xmlns:a16="http://schemas.microsoft.com/office/drawing/2014/main" val="3222510212"/>
                  </a:ext>
                </a:extLst>
              </a:tr>
              <a:tr h="370840">
                <a:tc>
                  <a:txBody>
                    <a:bodyPr/>
                    <a:lstStyle/>
                    <a:p>
                      <a:r>
                        <a:rPr lang="en-US" dirty="0"/>
                        <a:t>4.</a:t>
                      </a:r>
                    </a:p>
                  </a:txBody>
                  <a:tcPr anchor="ctr"/>
                </a:tc>
                <a:tc>
                  <a:txBody>
                    <a:bodyPr/>
                    <a:lstStyle/>
                    <a:p>
                      <a:r>
                        <a:rPr lang="en-US" dirty="0"/>
                        <a:t>Printer Setting</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Click to Printer Setting functions.</a:t>
                      </a:r>
                    </a:p>
                  </a:txBody>
                  <a:tcPr anchor="ctr"/>
                </a:tc>
                <a:extLst>
                  <a:ext uri="{0D108BD9-81ED-4DB2-BD59-A6C34878D82A}">
                    <a16:rowId xmlns:a16="http://schemas.microsoft.com/office/drawing/2014/main" val="3698091596"/>
                  </a:ext>
                </a:extLst>
              </a:tr>
              <a:tr h="370840">
                <a:tc>
                  <a:txBody>
                    <a:bodyPr/>
                    <a:lstStyle/>
                    <a:p>
                      <a:r>
                        <a:rPr lang="en-US" dirty="0"/>
                        <a:t>5.</a:t>
                      </a:r>
                    </a:p>
                  </a:txBody>
                  <a:tcPr anchor="ctr"/>
                </a:tc>
                <a:tc>
                  <a:txBody>
                    <a:bodyPr/>
                    <a:lstStyle/>
                    <a:p>
                      <a:r>
                        <a:rPr lang="en-US" dirty="0"/>
                        <a:t>Close</a:t>
                      </a:r>
                    </a:p>
                  </a:txBody>
                  <a:tcPr anchor="ctr"/>
                </a:tc>
                <a:tc>
                  <a:txBody>
                    <a:bodyPr/>
                    <a:lstStyle/>
                    <a:p>
                      <a:r>
                        <a:rPr lang="en-US" dirty="0"/>
                        <a:t>Close the application.</a:t>
                      </a:r>
                    </a:p>
                  </a:txBody>
                  <a:tcPr anchor="ctr"/>
                </a:tc>
                <a:extLst>
                  <a:ext uri="{0D108BD9-81ED-4DB2-BD59-A6C34878D82A}">
                    <a16:rowId xmlns:a16="http://schemas.microsoft.com/office/drawing/2014/main" val="1722855586"/>
                  </a:ext>
                </a:extLst>
              </a:tr>
            </a:tbl>
          </a:graphicData>
        </a:graphic>
      </p:graphicFrame>
      <p:sp>
        <p:nvSpPr>
          <p:cNvPr id="7" name="Callout: Line 6">
            <a:extLst>
              <a:ext uri="{FF2B5EF4-FFF2-40B4-BE49-F238E27FC236}">
                <a16:creationId xmlns:a16="http://schemas.microsoft.com/office/drawing/2014/main" id="{27A15EC7-DFC1-CE9E-5568-E7EBCDF7CA86}"/>
              </a:ext>
            </a:extLst>
          </p:cNvPr>
          <p:cNvSpPr/>
          <p:nvPr/>
        </p:nvSpPr>
        <p:spPr>
          <a:xfrm>
            <a:off x="5020440" y="2636567"/>
            <a:ext cx="1255528" cy="409219"/>
          </a:xfrm>
          <a:prstGeom prst="borderCallout1">
            <a:avLst>
              <a:gd name="adj1" fmla="val 18750"/>
              <a:gd name="adj2" fmla="val -8333"/>
              <a:gd name="adj3" fmla="val -66663"/>
              <a:gd name="adj4" fmla="val -47519"/>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sz="1400" dirty="0">
                <a:solidFill>
                  <a:schemeClr val="tx1"/>
                </a:solidFill>
              </a:rPr>
              <a:t>Device info.</a:t>
            </a:r>
          </a:p>
        </p:txBody>
      </p:sp>
      <p:sp>
        <p:nvSpPr>
          <p:cNvPr id="8" name="Callout: Line 7">
            <a:extLst>
              <a:ext uri="{FF2B5EF4-FFF2-40B4-BE49-F238E27FC236}">
                <a16:creationId xmlns:a16="http://schemas.microsoft.com/office/drawing/2014/main" id="{23437FA4-1ED0-E58C-6456-F4D25A53D824}"/>
              </a:ext>
            </a:extLst>
          </p:cNvPr>
          <p:cNvSpPr/>
          <p:nvPr/>
        </p:nvSpPr>
        <p:spPr>
          <a:xfrm>
            <a:off x="590242" y="2576060"/>
            <a:ext cx="1255528" cy="590994"/>
          </a:xfrm>
          <a:prstGeom prst="borderCallout1">
            <a:avLst>
              <a:gd name="adj1" fmla="val 32842"/>
              <a:gd name="adj2" fmla="val 100584"/>
              <a:gd name="adj3" fmla="val -34296"/>
              <a:gd name="adj4" fmla="val 140132"/>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sz="1400" dirty="0">
                <a:solidFill>
                  <a:schemeClr val="tx1"/>
                </a:solidFill>
              </a:rPr>
              <a:t>User name logged in.</a:t>
            </a:r>
          </a:p>
        </p:txBody>
      </p:sp>
      <p:sp>
        <p:nvSpPr>
          <p:cNvPr id="9" name="Callout: Line 8">
            <a:extLst>
              <a:ext uri="{FF2B5EF4-FFF2-40B4-BE49-F238E27FC236}">
                <a16:creationId xmlns:a16="http://schemas.microsoft.com/office/drawing/2014/main" id="{267ADCCD-4038-ED4F-897D-871F911B7C43}"/>
              </a:ext>
            </a:extLst>
          </p:cNvPr>
          <p:cNvSpPr/>
          <p:nvPr/>
        </p:nvSpPr>
        <p:spPr>
          <a:xfrm>
            <a:off x="1660845" y="1338896"/>
            <a:ext cx="1255528" cy="378122"/>
          </a:xfrm>
          <a:prstGeom prst="borderCallout1">
            <a:avLst>
              <a:gd name="adj1" fmla="val 76053"/>
              <a:gd name="adj2" fmla="val 102552"/>
              <a:gd name="adj3" fmla="val 170266"/>
              <a:gd name="adj4" fmla="val 132914"/>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sz="1400" dirty="0">
                <a:solidFill>
                  <a:schemeClr val="tx1"/>
                </a:solidFill>
              </a:rPr>
              <a:t>Screen name</a:t>
            </a:r>
          </a:p>
        </p:txBody>
      </p:sp>
    </p:spTree>
    <p:extLst>
      <p:ext uri="{BB962C8B-B14F-4D97-AF65-F5344CB8AC3E}">
        <p14:creationId xmlns:p14="http://schemas.microsoft.com/office/powerpoint/2010/main" val="3076994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11</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2-4-1. Inbound menu</a:t>
            </a:r>
          </a:p>
        </p:txBody>
      </p:sp>
      <p:graphicFrame>
        <p:nvGraphicFramePr>
          <p:cNvPr id="6" name="Table 5">
            <a:extLst>
              <a:ext uri="{FF2B5EF4-FFF2-40B4-BE49-F238E27FC236}">
                <a16:creationId xmlns:a16="http://schemas.microsoft.com/office/drawing/2014/main" id="{FB6431AB-68AB-5EF8-7B63-66351F9DD849}"/>
              </a:ext>
            </a:extLst>
          </p:cNvPr>
          <p:cNvGraphicFramePr>
            <a:graphicFrameLocks noGrp="1"/>
          </p:cNvGraphicFramePr>
          <p:nvPr>
            <p:extLst>
              <p:ext uri="{D42A27DB-BD31-4B8C-83A1-F6EECF244321}">
                <p14:modId xmlns:p14="http://schemas.microsoft.com/office/powerpoint/2010/main" val="2883335556"/>
              </p:ext>
            </p:extLst>
          </p:nvPr>
        </p:nvGraphicFramePr>
        <p:xfrm>
          <a:off x="528142" y="5642577"/>
          <a:ext cx="5858373" cy="2564671"/>
        </p:xfrm>
        <a:graphic>
          <a:graphicData uri="http://schemas.openxmlformats.org/drawingml/2006/table">
            <a:tbl>
              <a:tblPr firstRow="1" bandRow="1">
                <a:tableStyleId>{5C22544A-7EE6-4342-B048-85BDC9FD1C3A}</a:tableStyleId>
              </a:tblPr>
              <a:tblGrid>
                <a:gridCol w="466704">
                  <a:extLst>
                    <a:ext uri="{9D8B030D-6E8A-4147-A177-3AD203B41FA5}">
                      <a16:colId xmlns:a16="http://schemas.microsoft.com/office/drawing/2014/main" val="2731672581"/>
                    </a:ext>
                  </a:extLst>
                </a:gridCol>
                <a:gridCol w="1897232">
                  <a:extLst>
                    <a:ext uri="{9D8B030D-6E8A-4147-A177-3AD203B41FA5}">
                      <a16:colId xmlns:a16="http://schemas.microsoft.com/office/drawing/2014/main" val="2393246791"/>
                    </a:ext>
                  </a:extLst>
                </a:gridCol>
                <a:gridCol w="3494437">
                  <a:extLst>
                    <a:ext uri="{9D8B030D-6E8A-4147-A177-3AD203B41FA5}">
                      <a16:colId xmlns:a16="http://schemas.microsoft.com/office/drawing/2014/main" val="3887695077"/>
                    </a:ext>
                  </a:extLst>
                </a:gridCol>
              </a:tblGrid>
              <a:tr h="370840">
                <a:tc>
                  <a:txBody>
                    <a:bodyPr/>
                    <a:lstStyle/>
                    <a:p>
                      <a:r>
                        <a:rPr lang="en-US" dirty="0"/>
                        <a:t>No</a:t>
                      </a:r>
                    </a:p>
                  </a:txBody>
                  <a:tcPr/>
                </a:tc>
                <a:tc>
                  <a:txBody>
                    <a:bodyPr/>
                    <a:lstStyle/>
                    <a:p>
                      <a:r>
                        <a:rPr lang="en-US" dirty="0"/>
                        <a:t>Menu</a:t>
                      </a:r>
                    </a:p>
                  </a:txBody>
                  <a:tcPr/>
                </a:tc>
                <a:tc>
                  <a:txBody>
                    <a:bodyPr/>
                    <a:lstStyle/>
                    <a:p>
                      <a:r>
                        <a:rPr lang="en-US" dirty="0"/>
                        <a:t>Description</a:t>
                      </a:r>
                    </a:p>
                  </a:txBody>
                  <a:tcPr/>
                </a:tc>
                <a:extLst>
                  <a:ext uri="{0D108BD9-81ED-4DB2-BD59-A6C34878D82A}">
                    <a16:rowId xmlns:a16="http://schemas.microsoft.com/office/drawing/2014/main" val="517206269"/>
                  </a:ext>
                </a:extLst>
              </a:tr>
              <a:tr h="370840">
                <a:tc>
                  <a:txBody>
                    <a:bodyPr/>
                    <a:lstStyle/>
                    <a:p>
                      <a:endParaRPr lang="en-US" dirty="0"/>
                    </a:p>
                  </a:txBody>
                  <a:tcPr/>
                </a:tc>
                <a:tc>
                  <a:txBody>
                    <a:bodyPr/>
                    <a:lstStyle/>
                    <a:p>
                      <a:r>
                        <a:rPr lang="en-US" dirty="0"/>
                        <a:t>Schedule Label</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Click to enter Schedule Label.</a:t>
                      </a:r>
                    </a:p>
                  </a:txBody>
                  <a:tcPr anchor="ctr"/>
                </a:tc>
                <a:extLst>
                  <a:ext uri="{0D108BD9-81ED-4DB2-BD59-A6C34878D82A}">
                    <a16:rowId xmlns:a16="http://schemas.microsoft.com/office/drawing/2014/main" val="2345386252"/>
                  </a:ext>
                </a:extLst>
              </a:tr>
              <a:tr h="339631">
                <a:tc>
                  <a:txBody>
                    <a:bodyPr/>
                    <a:lstStyle/>
                    <a:p>
                      <a:endParaRPr lang="en-US" dirty="0"/>
                    </a:p>
                  </a:txBody>
                  <a:tcPr/>
                </a:tc>
                <a:tc>
                  <a:txBody>
                    <a:bodyPr/>
                    <a:lstStyle/>
                    <a:p>
                      <a:r>
                        <a:rPr lang="en-US" dirty="0"/>
                        <a:t>Label Manual</a:t>
                      </a:r>
                    </a:p>
                  </a:txBody>
                  <a:tcPr anchor="ctr"/>
                </a:tc>
                <a:tc>
                  <a:txBody>
                    <a:bodyPr/>
                    <a:lstStyle/>
                    <a:p>
                      <a:r>
                        <a:rPr lang="en-US" dirty="0"/>
                        <a:t>Click to enter Label Manual.</a:t>
                      </a:r>
                    </a:p>
                  </a:txBody>
                  <a:tcPr anchor="ctr"/>
                </a:tc>
                <a:extLst>
                  <a:ext uri="{0D108BD9-81ED-4DB2-BD59-A6C34878D82A}">
                    <a16:rowId xmlns:a16="http://schemas.microsoft.com/office/drawing/2014/main" val="1702960930"/>
                  </a:ext>
                </a:extLst>
              </a:tr>
              <a:tr h="370840">
                <a:tc>
                  <a:txBody>
                    <a:bodyPr/>
                    <a:lstStyle/>
                    <a:p>
                      <a:endParaRPr lang="en-US" dirty="0"/>
                    </a:p>
                  </a:txBody>
                  <a:tcPr/>
                </a:tc>
                <a:tc>
                  <a:txBody>
                    <a:bodyPr/>
                    <a:lstStyle/>
                    <a:p>
                      <a:r>
                        <a:rPr lang="en-US" dirty="0"/>
                        <a:t>Inbound Schedule</a:t>
                      </a:r>
                    </a:p>
                  </a:txBody>
                  <a:tcPr anchor="ctr"/>
                </a:tc>
                <a:tc>
                  <a:txBody>
                    <a:bodyPr/>
                    <a:lstStyle/>
                    <a:p>
                      <a:r>
                        <a:rPr lang="en-US" dirty="0"/>
                        <a:t>Click to enter Inbound Schedule</a:t>
                      </a:r>
                    </a:p>
                  </a:txBody>
                  <a:tcPr anchor="ctr"/>
                </a:tc>
                <a:extLst>
                  <a:ext uri="{0D108BD9-81ED-4DB2-BD59-A6C34878D82A}">
                    <a16:rowId xmlns:a16="http://schemas.microsoft.com/office/drawing/2014/main" val="3222510212"/>
                  </a:ext>
                </a:extLst>
              </a:tr>
              <a:tr h="370840">
                <a:tc>
                  <a:txBody>
                    <a:bodyPr/>
                    <a:lstStyle/>
                    <a:p>
                      <a:endParaRPr lang="en-US" dirty="0"/>
                    </a:p>
                  </a:txBody>
                  <a:tcPr/>
                </a:tc>
                <a:tc>
                  <a:txBody>
                    <a:bodyPr/>
                    <a:lstStyle/>
                    <a:p>
                      <a:r>
                        <a:rPr lang="en-US" dirty="0"/>
                        <a:t>Inbound Manual</a:t>
                      </a:r>
                    </a:p>
                  </a:txBody>
                  <a:tcPr anchor="ctr"/>
                </a:tc>
                <a:tc>
                  <a:txBody>
                    <a:bodyPr/>
                    <a:lstStyle/>
                    <a:p>
                      <a:r>
                        <a:rPr lang="en-US" dirty="0"/>
                        <a:t>Click to enter Inbound Manual.</a:t>
                      </a:r>
                    </a:p>
                  </a:txBody>
                  <a:tcPr anchor="ctr"/>
                </a:tc>
                <a:extLst>
                  <a:ext uri="{0D108BD9-81ED-4DB2-BD59-A6C34878D82A}">
                    <a16:rowId xmlns:a16="http://schemas.microsoft.com/office/drawing/2014/main" val="1722855586"/>
                  </a:ext>
                </a:extLst>
              </a:tr>
              <a:tr h="370840">
                <a:tc>
                  <a:txBody>
                    <a:bodyPr/>
                    <a:lstStyle/>
                    <a:p>
                      <a:endParaRPr lang="en-US" dirty="0"/>
                    </a:p>
                  </a:txBody>
                  <a:tcPr/>
                </a:tc>
                <a:tc>
                  <a:txBody>
                    <a:bodyPr/>
                    <a:lstStyle/>
                    <a:p>
                      <a:r>
                        <a:rPr lang="en-US" dirty="0"/>
                        <a:t>QC Check</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Click to enter QC Check.</a:t>
                      </a:r>
                    </a:p>
                  </a:txBody>
                  <a:tcPr anchor="ctr"/>
                </a:tc>
                <a:extLst>
                  <a:ext uri="{0D108BD9-81ED-4DB2-BD59-A6C34878D82A}">
                    <a16:rowId xmlns:a16="http://schemas.microsoft.com/office/drawing/2014/main" val="908232637"/>
                  </a:ext>
                </a:extLst>
              </a:tr>
              <a:tr h="370840">
                <a:tc>
                  <a:txBody>
                    <a:bodyPr/>
                    <a:lstStyle/>
                    <a:p>
                      <a:endParaRPr lang="en-US" dirty="0"/>
                    </a:p>
                  </a:txBody>
                  <a:tcPr/>
                </a:tc>
                <a:tc>
                  <a:txBody>
                    <a:bodyPr/>
                    <a:lstStyle/>
                    <a:p>
                      <a:r>
                        <a:rPr lang="en-US" dirty="0"/>
                        <a:t>Photo</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Click to enter photo matching.</a:t>
                      </a:r>
                    </a:p>
                  </a:txBody>
                  <a:tcPr anchor="ctr"/>
                </a:tc>
                <a:extLst>
                  <a:ext uri="{0D108BD9-81ED-4DB2-BD59-A6C34878D82A}">
                    <a16:rowId xmlns:a16="http://schemas.microsoft.com/office/drawing/2014/main" val="1079203351"/>
                  </a:ext>
                </a:extLst>
              </a:tr>
            </a:tbl>
          </a:graphicData>
        </a:graphic>
      </p:graphicFrame>
      <p:pic>
        <p:nvPicPr>
          <p:cNvPr id="5" name="Picture 4">
            <a:extLst>
              <a:ext uri="{FF2B5EF4-FFF2-40B4-BE49-F238E27FC236}">
                <a16:creationId xmlns:a16="http://schemas.microsoft.com/office/drawing/2014/main" id="{5E2C2CC2-5D5C-748B-E930-46DBD193290E}"/>
              </a:ext>
            </a:extLst>
          </p:cNvPr>
          <p:cNvPicPr>
            <a:picLocks noChangeAspect="1"/>
          </p:cNvPicPr>
          <p:nvPr/>
        </p:nvPicPr>
        <p:blipFill rotWithShape="1">
          <a:blip r:embed="rId2">
            <a:extLst>
              <a:ext uri="{28A0092B-C50C-407E-A947-70E740481C1C}">
                <a14:useLocalDpi xmlns:a14="http://schemas.microsoft.com/office/drawing/2010/main" val="0"/>
              </a:ext>
            </a:extLst>
          </a:blip>
          <a:srcRect l="339"/>
          <a:stretch/>
        </p:blipFill>
        <p:spPr>
          <a:xfrm>
            <a:off x="2499616" y="1485280"/>
            <a:ext cx="2566546" cy="3662996"/>
          </a:xfrm>
          <a:prstGeom prst="rect">
            <a:avLst/>
          </a:prstGeom>
          <a:ln>
            <a:solidFill>
              <a:srgbClr val="666666"/>
            </a:solidFill>
          </a:ln>
        </p:spPr>
      </p:pic>
      <p:sp>
        <p:nvSpPr>
          <p:cNvPr id="10" name="Callout: Line 9">
            <a:extLst>
              <a:ext uri="{FF2B5EF4-FFF2-40B4-BE49-F238E27FC236}">
                <a16:creationId xmlns:a16="http://schemas.microsoft.com/office/drawing/2014/main" id="{1FB40BBA-F66B-64B6-9A1B-1C70FE866B7F}"/>
              </a:ext>
            </a:extLst>
          </p:cNvPr>
          <p:cNvSpPr/>
          <p:nvPr/>
        </p:nvSpPr>
        <p:spPr>
          <a:xfrm>
            <a:off x="402625" y="1610053"/>
            <a:ext cx="1604069" cy="581212"/>
          </a:xfrm>
          <a:prstGeom prst="borderCallout1">
            <a:avLst>
              <a:gd name="adj1" fmla="val 58929"/>
              <a:gd name="adj2" fmla="val 99403"/>
              <a:gd name="adj3" fmla="val 10898"/>
              <a:gd name="adj4" fmla="val 131601"/>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sz="1400" dirty="0">
                <a:solidFill>
                  <a:schemeClr val="tx1"/>
                </a:solidFill>
              </a:rPr>
              <a:t>Click “&lt;” to exit to main menu</a:t>
            </a:r>
          </a:p>
        </p:txBody>
      </p:sp>
      <p:sp>
        <p:nvSpPr>
          <p:cNvPr id="2" name="Oval 1">
            <a:extLst>
              <a:ext uri="{FF2B5EF4-FFF2-40B4-BE49-F238E27FC236}">
                <a16:creationId xmlns:a16="http://schemas.microsoft.com/office/drawing/2014/main" id="{E46E15D3-E75F-4B92-9D4F-EA51CE881626}"/>
              </a:ext>
            </a:extLst>
          </p:cNvPr>
          <p:cNvSpPr/>
          <p:nvPr/>
        </p:nvSpPr>
        <p:spPr>
          <a:xfrm>
            <a:off x="2609088" y="2082937"/>
            <a:ext cx="231648" cy="216655"/>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b="1" dirty="0">
                <a:solidFill>
                  <a:schemeClr val="bg1"/>
                </a:solidFill>
              </a:rPr>
              <a:t>1</a:t>
            </a:r>
          </a:p>
        </p:txBody>
      </p:sp>
      <p:sp>
        <p:nvSpPr>
          <p:cNvPr id="9" name="Oval 8">
            <a:extLst>
              <a:ext uri="{FF2B5EF4-FFF2-40B4-BE49-F238E27FC236}">
                <a16:creationId xmlns:a16="http://schemas.microsoft.com/office/drawing/2014/main" id="{10228747-C48A-40E5-98DD-CB1299993A0D}"/>
              </a:ext>
            </a:extLst>
          </p:cNvPr>
          <p:cNvSpPr/>
          <p:nvPr/>
        </p:nvSpPr>
        <p:spPr>
          <a:xfrm>
            <a:off x="3837625" y="2068642"/>
            <a:ext cx="231648" cy="216655"/>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b="1" dirty="0">
                <a:solidFill>
                  <a:schemeClr val="bg1"/>
                </a:solidFill>
              </a:rPr>
              <a:t>2</a:t>
            </a:r>
          </a:p>
        </p:txBody>
      </p:sp>
      <p:sp>
        <p:nvSpPr>
          <p:cNvPr id="11" name="Oval 10">
            <a:extLst>
              <a:ext uri="{FF2B5EF4-FFF2-40B4-BE49-F238E27FC236}">
                <a16:creationId xmlns:a16="http://schemas.microsoft.com/office/drawing/2014/main" id="{98244337-2259-4420-9FEE-EB5DCAEA8A65}"/>
              </a:ext>
            </a:extLst>
          </p:cNvPr>
          <p:cNvSpPr/>
          <p:nvPr/>
        </p:nvSpPr>
        <p:spPr>
          <a:xfrm>
            <a:off x="649923" y="6084989"/>
            <a:ext cx="231648" cy="216655"/>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b="1" dirty="0">
                <a:solidFill>
                  <a:schemeClr val="bg1"/>
                </a:solidFill>
              </a:rPr>
              <a:t>1</a:t>
            </a:r>
          </a:p>
        </p:txBody>
      </p:sp>
      <p:sp>
        <p:nvSpPr>
          <p:cNvPr id="12" name="Oval 11">
            <a:extLst>
              <a:ext uri="{FF2B5EF4-FFF2-40B4-BE49-F238E27FC236}">
                <a16:creationId xmlns:a16="http://schemas.microsoft.com/office/drawing/2014/main" id="{DFEEA918-633B-4F58-A5FE-32B155FB009A}"/>
              </a:ext>
            </a:extLst>
          </p:cNvPr>
          <p:cNvSpPr/>
          <p:nvPr/>
        </p:nvSpPr>
        <p:spPr>
          <a:xfrm>
            <a:off x="649923" y="6447011"/>
            <a:ext cx="231648" cy="216655"/>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b="1" dirty="0">
                <a:solidFill>
                  <a:schemeClr val="bg1"/>
                </a:solidFill>
              </a:rPr>
              <a:t>2</a:t>
            </a:r>
          </a:p>
        </p:txBody>
      </p:sp>
      <p:sp>
        <p:nvSpPr>
          <p:cNvPr id="13" name="Oval 12">
            <a:extLst>
              <a:ext uri="{FF2B5EF4-FFF2-40B4-BE49-F238E27FC236}">
                <a16:creationId xmlns:a16="http://schemas.microsoft.com/office/drawing/2014/main" id="{7FB72899-FAAC-493A-8405-168A234F387A}"/>
              </a:ext>
            </a:extLst>
          </p:cNvPr>
          <p:cNvSpPr/>
          <p:nvPr/>
        </p:nvSpPr>
        <p:spPr>
          <a:xfrm>
            <a:off x="2609088" y="3125556"/>
            <a:ext cx="231648" cy="216655"/>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b="1" dirty="0">
                <a:solidFill>
                  <a:schemeClr val="bg1"/>
                </a:solidFill>
              </a:rPr>
              <a:t>3</a:t>
            </a:r>
          </a:p>
        </p:txBody>
      </p:sp>
      <p:sp>
        <p:nvSpPr>
          <p:cNvPr id="14" name="Oval 13">
            <a:extLst>
              <a:ext uri="{FF2B5EF4-FFF2-40B4-BE49-F238E27FC236}">
                <a16:creationId xmlns:a16="http://schemas.microsoft.com/office/drawing/2014/main" id="{8FC08B0E-2425-4C03-8ADE-52AC96170757}"/>
              </a:ext>
            </a:extLst>
          </p:cNvPr>
          <p:cNvSpPr/>
          <p:nvPr/>
        </p:nvSpPr>
        <p:spPr>
          <a:xfrm>
            <a:off x="3819209" y="3099896"/>
            <a:ext cx="231648" cy="216655"/>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b="1" dirty="0">
                <a:solidFill>
                  <a:schemeClr val="bg1"/>
                </a:solidFill>
              </a:rPr>
              <a:t>4</a:t>
            </a:r>
          </a:p>
        </p:txBody>
      </p:sp>
      <p:sp>
        <p:nvSpPr>
          <p:cNvPr id="15" name="Oval 14">
            <a:extLst>
              <a:ext uri="{FF2B5EF4-FFF2-40B4-BE49-F238E27FC236}">
                <a16:creationId xmlns:a16="http://schemas.microsoft.com/office/drawing/2014/main" id="{B04BB2D3-EC7A-4C78-9898-786A2FF39CA7}"/>
              </a:ext>
            </a:extLst>
          </p:cNvPr>
          <p:cNvSpPr/>
          <p:nvPr/>
        </p:nvSpPr>
        <p:spPr>
          <a:xfrm>
            <a:off x="2645408" y="4120553"/>
            <a:ext cx="231648" cy="216655"/>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b="1" dirty="0">
                <a:solidFill>
                  <a:schemeClr val="bg1"/>
                </a:solidFill>
              </a:rPr>
              <a:t>5</a:t>
            </a:r>
          </a:p>
        </p:txBody>
      </p:sp>
      <p:sp>
        <p:nvSpPr>
          <p:cNvPr id="16" name="Oval 15">
            <a:extLst>
              <a:ext uri="{FF2B5EF4-FFF2-40B4-BE49-F238E27FC236}">
                <a16:creationId xmlns:a16="http://schemas.microsoft.com/office/drawing/2014/main" id="{47197FCB-245F-48E0-AF13-E7C0102CBDC5}"/>
              </a:ext>
            </a:extLst>
          </p:cNvPr>
          <p:cNvSpPr/>
          <p:nvPr/>
        </p:nvSpPr>
        <p:spPr>
          <a:xfrm>
            <a:off x="3819209" y="4120552"/>
            <a:ext cx="231648" cy="216655"/>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b="1" dirty="0">
                <a:solidFill>
                  <a:schemeClr val="bg1"/>
                </a:solidFill>
              </a:rPr>
              <a:t>6</a:t>
            </a:r>
          </a:p>
        </p:txBody>
      </p:sp>
      <p:sp>
        <p:nvSpPr>
          <p:cNvPr id="17" name="Oval 16">
            <a:extLst>
              <a:ext uri="{FF2B5EF4-FFF2-40B4-BE49-F238E27FC236}">
                <a16:creationId xmlns:a16="http://schemas.microsoft.com/office/drawing/2014/main" id="{74FA8794-C5CE-4AA2-809D-51B63BA9D2AE}"/>
              </a:ext>
            </a:extLst>
          </p:cNvPr>
          <p:cNvSpPr/>
          <p:nvPr/>
        </p:nvSpPr>
        <p:spPr>
          <a:xfrm>
            <a:off x="649923" y="6809033"/>
            <a:ext cx="231648" cy="216655"/>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b="1" dirty="0">
                <a:solidFill>
                  <a:schemeClr val="bg1"/>
                </a:solidFill>
              </a:rPr>
              <a:t>3</a:t>
            </a:r>
          </a:p>
        </p:txBody>
      </p:sp>
      <p:sp>
        <p:nvSpPr>
          <p:cNvPr id="18" name="Oval 17">
            <a:extLst>
              <a:ext uri="{FF2B5EF4-FFF2-40B4-BE49-F238E27FC236}">
                <a16:creationId xmlns:a16="http://schemas.microsoft.com/office/drawing/2014/main" id="{CB3A6350-DCC2-45B3-80C7-11E7772EB263}"/>
              </a:ext>
            </a:extLst>
          </p:cNvPr>
          <p:cNvSpPr/>
          <p:nvPr/>
        </p:nvSpPr>
        <p:spPr>
          <a:xfrm>
            <a:off x="649923" y="7171055"/>
            <a:ext cx="231648" cy="216655"/>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b="1" dirty="0">
                <a:solidFill>
                  <a:schemeClr val="bg1"/>
                </a:solidFill>
              </a:rPr>
              <a:t>4</a:t>
            </a:r>
          </a:p>
        </p:txBody>
      </p:sp>
      <p:sp>
        <p:nvSpPr>
          <p:cNvPr id="19" name="Oval 18">
            <a:extLst>
              <a:ext uri="{FF2B5EF4-FFF2-40B4-BE49-F238E27FC236}">
                <a16:creationId xmlns:a16="http://schemas.microsoft.com/office/drawing/2014/main" id="{9903E06C-4479-44A3-B48E-BE56022F3ADD}"/>
              </a:ext>
            </a:extLst>
          </p:cNvPr>
          <p:cNvSpPr/>
          <p:nvPr/>
        </p:nvSpPr>
        <p:spPr>
          <a:xfrm>
            <a:off x="649923" y="7533077"/>
            <a:ext cx="231648" cy="216655"/>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b="1" dirty="0">
                <a:solidFill>
                  <a:schemeClr val="bg1"/>
                </a:solidFill>
              </a:rPr>
              <a:t>5</a:t>
            </a:r>
          </a:p>
        </p:txBody>
      </p:sp>
      <p:sp>
        <p:nvSpPr>
          <p:cNvPr id="20" name="Oval 19">
            <a:extLst>
              <a:ext uri="{FF2B5EF4-FFF2-40B4-BE49-F238E27FC236}">
                <a16:creationId xmlns:a16="http://schemas.microsoft.com/office/drawing/2014/main" id="{A04D6E5D-4FA0-43FE-9905-512AB1C7265E}"/>
              </a:ext>
            </a:extLst>
          </p:cNvPr>
          <p:cNvSpPr/>
          <p:nvPr/>
        </p:nvSpPr>
        <p:spPr>
          <a:xfrm>
            <a:off x="649923" y="7895099"/>
            <a:ext cx="231648" cy="216655"/>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b="1" dirty="0">
                <a:solidFill>
                  <a:schemeClr val="bg1"/>
                </a:solidFill>
              </a:rPr>
              <a:t>6</a:t>
            </a:r>
          </a:p>
        </p:txBody>
      </p:sp>
    </p:spTree>
    <p:extLst>
      <p:ext uri="{BB962C8B-B14F-4D97-AF65-F5344CB8AC3E}">
        <p14:creationId xmlns:p14="http://schemas.microsoft.com/office/powerpoint/2010/main" val="955788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12</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5374284" cy="261610"/>
          </a:xfrm>
          <a:prstGeom prst="rect">
            <a:avLst/>
          </a:prstGeom>
          <a:noFill/>
        </p:spPr>
        <p:txBody>
          <a:bodyPr wrap="square" rtlCol="0">
            <a:spAutoFit/>
          </a:bodyPr>
          <a:lstStyle/>
          <a:p>
            <a:r>
              <a:rPr kumimoji="1" lang="en-US" altLang="ja-JP" sz="1100" dirty="0"/>
              <a:t>2-4-2. Schedule Label</a:t>
            </a:r>
          </a:p>
        </p:txBody>
      </p:sp>
      <p:graphicFrame>
        <p:nvGraphicFramePr>
          <p:cNvPr id="19" name="Table 18">
            <a:extLst>
              <a:ext uri="{FF2B5EF4-FFF2-40B4-BE49-F238E27FC236}">
                <a16:creationId xmlns:a16="http://schemas.microsoft.com/office/drawing/2014/main" id="{20C572D7-B93E-A4AD-8502-B4A42ED3F75B}"/>
              </a:ext>
            </a:extLst>
          </p:cNvPr>
          <p:cNvGraphicFramePr>
            <a:graphicFrameLocks noGrp="1"/>
          </p:cNvGraphicFramePr>
          <p:nvPr>
            <p:extLst>
              <p:ext uri="{D42A27DB-BD31-4B8C-83A1-F6EECF244321}">
                <p14:modId xmlns:p14="http://schemas.microsoft.com/office/powerpoint/2010/main" val="1252883574"/>
              </p:ext>
            </p:extLst>
          </p:nvPr>
        </p:nvGraphicFramePr>
        <p:xfrm>
          <a:off x="4396569" y="7694139"/>
          <a:ext cx="2235299" cy="1483360"/>
        </p:xfrm>
        <a:graphic>
          <a:graphicData uri="http://schemas.openxmlformats.org/drawingml/2006/table">
            <a:tbl>
              <a:tblPr firstRow="1" bandRow="1">
                <a:tableStyleId>{5C22544A-7EE6-4342-B048-85BDC9FD1C3A}</a:tableStyleId>
              </a:tblPr>
              <a:tblGrid>
                <a:gridCol w="670032">
                  <a:extLst>
                    <a:ext uri="{9D8B030D-6E8A-4147-A177-3AD203B41FA5}">
                      <a16:colId xmlns:a16="http://schemas.microsoft.com/office/drawing/2014/main" val="3762001999"/>
                    </a:ext>
                  </a:extLst>
                </a:gridCol>
                <a:gridCol w="1565267">
                  <a:extLst>
                    <a:ext uri="{9D8B030D-6E8A-4147-A177-3AD203B41FA5}">
                      <a16:colId xmlns:a16="http://schemas.microsoft.com/office/drawing/2014/main" val="4023663615"/>
                    </a:ext>
                  </a:extLst>
                </a:gridCol>
              </a:tblGrid>
              <a:tr h="370840">
                <a:tc>
                  <a:txBody>
                    <a:bodyPr/>
                    <a:lstStyle/>
                    <a:p>
                      <a:r>
                        <a:rPr lang="en-US" sz="1200" dirty="0"/>
                        <a:t>Color</a:t>
                      </a:r>
                    </a:p>
                  </a:txBody>
                  <a:tcPr>
                    <a:solidFill>
                      <a:srgbClr val="4472C4"/>
                    </a:solidFill>
                  </a:tcPr>
                </a:tc>
                <a:tc>
                  <a:txBody>
                    <a:bodyPr/>
                    <a:lstStyle/>
                    <a:p>
                      <a:r>
                        <a:rPr lang="en-US" sz="1200" dirty="0"/>
                        <a:t>Description</a:t>
                      </a:r>
                    </a:p>
                  </a:txBody>
                  <a:tcPr/>
                </a:tc>
                <a:extLst>
                  <a:ext uri="{0D108BD9-81ED-4DB2-BD59-A6C34878D82A}">
                    <a16:rowId xmlns:a16="http://schemas.microsoft.com/office/drawing/2014/main" val="26467863"/>
                  </a:ext>
                </a:extLst>
              </a:tr>
              <a:tr h="370840">
                <a:tc>
                  <a:txBody>
                    <a:bodyPr/>
                    <a:lstStyle/>
                    <a:p>
                      <a:endParaRPr lang="en-US" sz="1200" dirty="0"/>
                    </a:p>
                  </a:txBody>
                  <a:tcPr>
                    <a:solidFill>
                      <a:srgbClr val="02468F"/>
                    </a:solidFill>
                  </a:tcPr>
                </a:tc>
                <a:tc>
                  <a:txBody>
                    <a:bodyPr/>
                    <a:lstStyle/>
                    <a:p>
                      <a:r>
                        <a:rPr lang="en-US" sz="1200" dirty="0"/>
                        <a:t>WORKING</a:t>
                      </a:r>
                    </a:p>
                  </a:txBody>
                  <a:tcPr/>
                </a:tc>
                <a:extLst>
                  <a:ext uri="{0D108BD9-81ED-4DB2-BD59-A6C34878D82A}">
                    <a16:rowId xmlns:a16="http://schemas.microsoft.com/office/drawing/2014/main" val="557567530"/>
                  </a:ext>
                </a:extLst>
              </a:tr>
              <a:tr h="370840">
                <a:tc>
                  <a:txBody>
                    <a:bodyPr/>
                    <a:lstStyle/>
                    <a:p>
                      <a:endParaRPr lang="en-US" sz="1200" dirty="0"/>
                    </a:p>
                  </a:txBody>
                  <a:tcPr>
                    <a:solidFill>
                      <a:srgbClr val="AFF8C9"/>
                    </a:solidFill>
                  </a:tcPr>
                </a:tc>
                <a:tc>
                  <a:txBody>
                    <a:bodyPr/>
                    <a:lstStyle/>
                    <a:p>
                      <a:r>
                        <a:rPr lang="en-US" sz="1200" dirty="0"/>
                        <a:t>COMPLETED</a:t>
                      </a:r>
                    </a:p>
                  </a:txBody>
                  <a:tcPr/>
                </a:tc>
                <a:extLst>
                  <a:ext uri="{0D108BD9-81ED-4DB2-BD59-A6C34878D82A}">
                    <a16:rowId xmlns:a16="http://schemas.microsoft.com/office/drawing/2014/main" val="2325450270"/>
                  </a:ext>
                </a:extLst>
              </a:tr>
              <a:tr h="370840">
                <a:tc>
                  <a:txBody>
                    <a:bodyPr/>
                    <a:lstStyle/>
                    <a:p>
                      <a:endParaRPr lang="en-US" sz="1200" dirty="0"/>
                    </a:p>
                  </a:txBody>
                  <a:tcPr>
                    <a:solidFill>
                      <a:srgbClr val="D1E9F5"/>
                    </a:solidFill>
                  </a:tcPr>
                </a:tc>
                <a:tc>
                  <a:txBody>
                    <a:bodyPr/>
                    <a:lstStyle/>
                    <a:p>
                      <a:r>
                        <a:rPr lang="en-US" sz="1200" dirty="0"/>
                        <a:t>NEW</a:t>
                      </a:r>
                    </a:p>
                  </a:txBody>
                  <a:tcPr/>
                </a:tc>
                <a:extLst>
                  <a:ext uri="{0D108BD9-81ED-4DB2-BD59-A6C34878D82A}">
                    <a16:rowId xmlns:a16="http://schemas.microsoft.com/office/drawing/2014/main" val="1693410927"/>
                  </a:ext>
                </a:extLst>
              </a:tr>
            </a:tbl>
          </a:graphicData>
        </a:graphic>
      </p:graphicFrame>
      <p:pic>
        <p:nvPicPr>
          <p:cNvPr id="25" name="Picture 24">
            <a:extLst>
              <a:ext uri="{FF2B5EF4-FFF2-40B4-BE49-F238E27FC236}">
                <a16:creationId xmlns:a16="http://schemas.microsoft.com/office/drawing/2014/main" id="{30D8597B-68C5-452B-9414-585AE42AFA86}"/>
              </a:ext>
            </a:extLst>
          </p:cNvPr>
          <p:cNvPicPr>
            <a:picLocks noChangeAspect="1"/>
          </p:cNvPicPr>
          <p:nvPr/>
        </p:nvPicPr>
        <p:blipFill rotWithShape="1">
          <a:blip r:embed="rId2">
            <a:extLst>
              <a:ext uri="{28A0092B-C50C-407E-A947-70E740481C1C}">
                <a14:useLocalDpi xmlns:a14="http://schemas.microsoft.com/office/drawing/2010/main" val="0"/>
              </a:ext>
            </a:extLst>
          </a:blip>
          <a:srcRect l="339"/>
          <a:stretch/>
        </p:blipFill>
        <p:spPr>
          <a:xfrm>
            <a:off x="949569" y="1243785"/>
            <a:ext cx="1765685" cy="2520000"/>
          </a:xfrm>
          <a:prstGeom prst="rect">
            <a:avLst/>
          </a:prstGeom>
          <a:ln>
            <a:solidFill>
              <a:srgbClr val="666666"/>
            </a:solidFill>
          </a:ln>
        </p:spPr>
      </p:pic>
      <p:pic>
        <p:nvPicPr>
          <p:cNvPr id="26" name="Picture 25">
            <a:extLst>
              <a:ext uri="{FF2B5EF4-FFF2-40B4-BE49-F238E27FC236}">
                <a16:creationId xmlns:a16="http://schemas.microsoft.com/office/drawing/2014/main" id="{2B15101B-A026-4D97-9BF0-57D26B0271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3088" y="1226686"/>
            <a:ext cx="1785000" cy="2520000"/>
          </a:xfrm>
          <a:prstGeom prst="rect">
            <a:avLst/>
          </a:prstGeom>
          <a:ln>
            <a:solidFill>
              <a:srgbClr val="666666"/>
            </a:solidFill>
          </a:ln>
        </p:spPr>
      </p:pic>
      <p:sp>
        <p:nvSpPr>
          <p:cNvPr id="22" name="Rectangle 21">
            <a:extLst>
              <a:ext uri="{FF2B5EF4-FFF2-40B4-BE49-F238E27FC236}">
                <a16:creationId xmlns:a16="http://schemas.microsoft.com/office/drawing/2014/main" id="{613AE910-ECB8-490E-B29D-D0B86D3C5073}"/>
              </a:ext>
            </a:extLst>
          </p:cNvPr>
          <p:cNvSpPr/>
          <p:nvPr/>
        </p:nvSpPr>
        <p:spPr>
          <a:xfrm>
            <a:off x="1107914" y="1666240"/>
            <a:ext cx="685956" cy="627723"/>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cxnSp>
        <p:nvCxnSpPr>
          <p:cNvPr id="28" name="Straight Arrow Connector 27">
            <a:extLst>
              <a:ext uri="{FF2B5EF4-FFF2-40B4-BE49-F238E27FC236}">
                <a16:creationId xmlns:a16="http://schemas.microsoft.com/office/drawing/2014/main" id="{042459B0-E57F-4D63-B90C-729D1D6B5094}"/>
              </a:ext>
            </a:extLst>
          </p:cNvPr>
          <p:cNvCxnSpPr>
            <a:cxnSpLocks/>
            <a:stCxn id="25" idx="3"/>
            <a:endCxn id="26" idx="1"/>
          </p:cNvCxnSpPr>
          <p:nvPr/>
        </p:nvCxnSpPr>
        <p:spPr>
          <a:xfrm flipV="1">
            <a:off x="2715254" y="2486686"/>
            <a:ext cx="1217834" cy="17099"/>
          </a:xfrm>
          <a:prstGeom prst="straightConnector1">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0" name="テキスト ボックス 19">
            <a:extLst>
              <a:ext uri="{FF2B5EF4-FFF2-40B4-BE49-F238E27FC236}">
                <a16:creationId xmlns:a16="http://schemas.microsoft.com/office/drawing/2014/main" id="{07D95DAC-3D9B-48A7-91B5-5094EF0A8BEE}"/>
              </a:ext>
            </a:extLst>
          </p:cNvPr>
          <p:cNvSpPr txBox="1"/>
          <p:nvPr/>
        </p:nvSpPr>
        <p:spPr>
          <a:xfrm>
            <a:off x="226132" y="4058962"/>
            <a:ext cx="6464034" cy="526297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1350" b="1" dirty="0">
                <a:latin typeface="+mj-lt"/>
              </a:rPr>
              <a:t>Date From - To</a:t>
            </a:r>
          </a:p>
          <a:p>
            <a:endParaRPr kumimoji="1" lang="en-US" altLang="ja-JP" sz="1350" b="1" dirty="0">
              <a:latin typeface="+mj-lt"/>
            </a:endParaRPr>
          </a:p>
          <a:p>
            <a:endParaRPr kumimoji="1" lang="en-US" altLang="ja-JP" sz="1350" b="1" dirty="0">
              <a:latin typeface="+mj-lt"/>
            </a:endParaRPr>
          </a:p>
          <a:p>
            <a:endParaRPr kumimoji="1" lang="en-US" altLang="ja-JP" sz="1350" b="1" dirty="0">
              <a:latin typeface="+mj-lt"/>
            </a:endParaRPr>
          </a:p>
          <a:p>
            <a:endParaRPr kumimoji="1" lang="en-US" altLang="ja-JP" sz="1350" b="1" dirty="0">
              <a:latin typeface="+mj-lt"/>
            </a:endParaRPr>
          </a:p>
          <a:p>
            <a:r>
              <a:rPr kumimoji="1" lang="en-US" altLang="ja-JP" sz="1350" b="1" dirty="0">
                <a:latin typeface="+mj-lt"/>
              </a:rPr>
              <a:t>Date from</a:t>
            </a:r>
            <a:r>
              <a:rPr kumimoji="1" lang="en-US" altLang="ja-JP" sz="1350" dirty="0">
                <a:latin typeface="+mj-lt"/>
              </a:rPr>
              <a:t>: Default is previous 7 days. </a:t>
            </a:r>
          </a:p>
          <a:p>
            <a:r>
              <a:rPr kumimoji="1" lang="en-US" altLang="ja-JP" sz="1350" b="1" dirty="0">
                <a:latin typeface="+mj-lt"/>
              </a:rPr>
              <a:t>Date to</a:t>
            </a:r>
            <a:r>
              <a:rPr kumimoji="1" lang="en-US" altLang="ja-JP" sz="1350" dirty="0">
                <a:latin typeface="+mj-lt"/>
              </a:rPr>
              <a:t>: Default is advance 7 days. </a:t>
            </a:r>
          </a:p>
          <a:p>
            <a:r>
              <a:rPr kumimoji="1" lang="en-US" altLang="ja-JP" sz="1350" dirty="0">
                <a:solidFill>
                  <a:srgbClr val="FF0000"/>
                </a:solidFill>
                <a:latin typeface="Arial 本文"/>
              </a:rPr>
              <a:t>* Can be changed manually</a:t>
            </a:r>
          </a:p>
          <a:p>
            <a:r>
              <a:rPr kumimoji="1" lang="en-US" altLang="ja-JP" sz="1350" dirty="0">
                <a:latin typeface="+mj-lt"/>
              </a:rPr>
              <a:t>----------------------------------------------------------------------------------------------------------</a:t>
            </a:r>
          </a:p>
          <a:p>
            <a:r>
              <a:rPr kumimoji="1" lang="en-US" altLang="ja-JP" sz="1350" b="1" dirty="0">
                <a:latin typeface="+mj-lt"/>
              </a:rPr>
              <a:t>Supplier code</a:t>
            </a:r>
            <a:endParaRPr kumimoji="1" lang="en-US" altLang="ja-JP" sz="1350" dirty="0">
              <a:latin typeface="+mj-lt"/>
            </a:endParaRPr>
          </a:p>
          <a:p>
            <a:endParaRPr kumimoji="1" lang="en-US" altLang="ja-JP" sz="1350" dirty="0">
              <a:latin typeface="+mj-lt"/>
            </a:endParaRPr>
          </a:p>
          <a:p>
            <a:endParaRPr kumimoji="1" lang="en-US" altLang="ja-JP" sz="1350" dirty="0">
              <a:latin typeface="+mj-lt"/>
            </a:endParaRPr>
          </a:p>
          <a:p>
            <a:endParaRPr kumimoji="1" lang="en-US" altLang="ja-JP" sz="1350" dirty="0">
              <a:latin typeface="+mj-lt"/>
            </a:endParaRPr>
          </a:p>
          <a:p>
            <a:r>
              <a:rPr kumimoji="1" lang="en-US" altLang="ja-JP" sz="1350" dirty="0">
                <a:latin typeface="+mj-lt"/>
              </a:rPr>
              <a:t>Select supplier code or do a scan. </a:t>
            </a:r>
          </a:p>
          <a:p>
            <a:r>
              <a:rPr kumimoji="1" lang="en-US" altLang="ja-JP" sz="1350" dirty="0">
                <a:latin typeface="+mj-lt"/>
              </a:rPr>
              <a:t>Default is All</a:t>
            </a:r>
          </a:p>
          <a:p>
            <a:endParaRPr kumimoji="1" lang="en-US" altLang="ja-JP" sz="1350" dirty="0">
              <a:latin typeface="+mj-lt"/>
            </a:endParaRPr>
          </a:p>
          <a:p>
            <a:endParaRPr kumimoji="1" lang="en-US" altLang="ja-JP" sz="1350" dirty="0">
              <a:latin typeface="+mj-lt"/>
            </a:endParaRPr>
          </a:p>
          <a:p>
            <a:r>
              <a:rPr kumimoji="1" lang="en-US" altLang="ja-JP" sz="1350" dirty="0">
                <a:latin typeface="+mj-lt"/>
              </a:rPr>
              <a:t>----------------------------------------------------------------------------------------------------------</a:t>
            </a:r>
          </a:p>
          <a:p>
            <a:r>
              <a:rPr kumimoji="1" lang="en-US" altLang="ja-JP" sz="1350" b="1" dirty="0">
                <a:latin typeface="+mj-lt"/>
              </a:rPr>
              <a:t>Except complete: </a:t>
            </a:r>
          </a:p>
          <a:p>
            <a:endParaRPr kumimoji="1" lang="en-US" altLang="ja-JP" sz="1350" b="1" dirty="0">
              <a:latin typeface="+mj-lt"/>
            </a:endParaRPr>
          </a:p>
          <a:p>
            <a:endParaRPr kumimoji="1" lang="en-US" altLang="ja-JP" sz="1350" b="1" dirty="0">
              <a:latin typeface="+mj-lt"/>
            </a:endParaRPr>
          </a:p>
          <a:p>
            <a:endParaRPr kumimoji="1" lang="en-US" altLang="ja-JP" sz="1350" b="1" dirty="0">
              <a:latin typeface="+mj-lt"/>
            </a:endParaRPr>
          </a:p>
          <a:p>
            <a:r>
              <a:rPr kumimoji="1" lang="en-US" altLang="ja-JP" sz="1350" dirty="0">
                <a:latin typeface="+mj-lt"/>
              </a:rPr>
              <a:t>If checked, the completed status Item list will not be displayed from the Item list. Default is unchecked.</a:t>
            </a:r>
          </a:p>
        </p:txBody>
      </p:sp>
      <p:pic>
        <p:nvPicPr>
          <p:cNvPr id="31" name="Picture 30">
            <a:extLst>
              <a:ext uri="{FF2B5EF4-FFF2-40B4-BE49-F238E27FC236}">
                <a16:creationId xmlns:a16="http://schemas.microsoft.com/office/drawing/2014/main" id="{2D2A4EAB-977D-4717-A5EA-0061F5AE74E8}"/>
              </a:ext>
            </a:extLst>
          </p:cNvPr>
          <p:cNvPicPr>
            <a:picLocks noChangeAspect="1"/>
          </p:cNvPicPr>
          <p:nvPr/>
        </p:nvPicPr>
        <p:blipFill rotWithShape="1">
          <a:blip r:embed="rId4">
            <a:extLst>
              <a:ext uri="{28A0092B-C50C-407E-A947-70E740481C1C}">
                <a14:useLocalDpi xmlns:a14="http://schemas.microsoft.com/office/drawing/2010/main" val="0"/>
              </a:ext>
            </a:extLst>
          </a:blip>
          <a:srcRect l="823" r="906"/>
          <a:stretch/>
        </p:blipFill>
        <p:spPr>
          <a:xfrm>
            <a:off x="406400" y="4627031"/>
            <a:ext cx="1837534" cy="253931"/>
          </a:xfrm>
          <a:prstGeom prst="rect">
            <a:avLst/>
          </a:prstGeom>
        </p:spPr>
      </p:pic>
      <p:pic>
        <p:nvPicPr>
          <p:cNvPr id="33" name="Picture 32">
            <a:extLst>
              <a:ext uri="{FF2B5EF4-FFF2-40B4-BE49-F238E27FC236}">
                <a16:creationId xmlns:a16="http://schemas.microsoft.com/office/drawing/2014/main" id="{50AD2033-69E6-41A7-B8C9-FFA3E89AF6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8583" y="4090108"/>
            <a:ext cx="1262476" cy="1799616"/>
          </a:xfrm>
          <a:prstGeom prst="rect">
            <a:avLst/>
          </a:prstGeom>
        </p:spPr>
      </p:pic>
      <p:cxnSp>
        <p:nvCxnSpPr>
          <p:cNvPr id="35" name="Straight Arrow Connector 34">
            <a:extLst>
              <a:ext uri="{FF2B5EF4-FFF2-40B4-BE49-F238E27FC236}">
                <a16:creationId xmlns:a16="http://schemas.microsoft.com/office/drawing/2014/main" id="{2413C55B-6A49-40EB-B669-FDB13B4A8D99}"/>
              </a:ext>
            </a:extLst>
          </p:cNvPr>
          <p:cNvCxnSpPr>
            <a:cxnSpLocks/>
          </p:cNvCxnSpPr>
          <p:nvPr/>
        </p:nvCxnSpPr>
        <p:spPr>
          <a:xfrm>
            <a:off x="2554986" y="4738756"/>
            <a:ext cx="1029881" cy="0"/>
          </a:xfrm>
          <a:prstGeom prst="straightConnector1">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39" name="Picture 38">
            <a:extLst>
              <a:ext uri="{FF2B5EF4-FFF2-40B4-BE49-F238E27FC236}">
                <a16:creationId xmlns:a16="http://schemas.microsoft.com/office/drawing/2014/main" id="{C74F8F69-B0B3-409F-A720-1702075F84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8643" y="6421577"/>
            <a:ext cx="1169670" cy="259314"/>
          </a:xfrm>
          <a:prstGeom prst="rect">
            <a:avLst/>
          </a:prstGeom>
        </p:spPr>
      </p:pic>
      <p:pic>
        <p:nvPicPr>
          <p:cNvPr id="41" name="Picture 40">
            <a:extLst>
              <a:ext uri="{FF2B5EF4-FFF2-40B4-BE49-F238E27FC236}">
                <a16:creationId xmlns:a16="http://schemas.microsoft.com/office/drawing/2014/main" id="{CF35C98C-F888-4DF0-98C5-E2D90C72C00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40998" y="5979001"/>
            <a:ext cx="1325187" cy="1840307"/>
          </a:xfrm>
          <a:prstGeom prst="rect">
            <a:avLst/>
          </a:prstGeom>
        </p:spPr>
      </p:pic>
      <p:cxnSp>
        <p:nvCxnSpPr>
          <p:cNvPr id="43" name="Straight Arrow Connector 42">
            <a:extLst>
              <a:ext uri="{FF2B5EF4-FFF2-40B4-BE49-F238E27FC236}">
                <a16:creationId xmlns:a16="http://schemas.microsoft.com/office/drawing/2014/main" id="{894920E6-A239-43A3-A9C1-0FCEBAF20CB0}"/>
              </a:ext>
            </a:extLst>
          </p:cNvPr>
          <p:cNvCxnSpPr>
            <a:cxnSpLocks/>
          </p:cNvCxnSpPr>
          <p:nvPr/>
        </p:nvCxnSpPr>
        <p:spPr>
          <a:xfrm>
            <a:off x="2585467" y="6551234"/>
            <a:ext cx="1029881" cy="0"/>
          </a:xfrm>
          <a:prstGeom prst="straightConnector1">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44" name="Picture 43">
            <a:extLst>
              <a:ext uri="{FF2B5EF4-FFF2-40B4-BE49-F238E27FC236}">
                <a16:creationId xmlns:a16="http://schemas.microsoft.com/office/drawing/2014/main" id="{EE92CB64-3A88-465C-80C0-74788564986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6400" y="8221506"/>
            <a:ext cx="1009650" cy="428625"/>
          </a:xfrm>
          <a:prstGeom prst="rect">
            <a:avLst/>
          </a:prstGeom>
        </p:spPr>
      </p:pic>
      <p:pic>
        <p:nvPicPr>
          <p:cNvPr id="51" name="Picture 50">
            <a:extLst>
              <a:ext uri="{FF2B5EF4-FFF2-40B4-BE49-F238E27FC236}">
                <a16:creationId xmlns:a16="http://schemas.microsoft.com/office/drawing/2014/main" id="{F54F666D-A4B4-4856-971D-F10CA31A3A5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33446" y="8221032"/>
            <a:ext cx="1009650" cy="400050"/>
          </a:xfrm>
          <a:prstGeom prst="rect">
            <a:avLst/>
          </a:prstGeom>
        </p:spPr>
      </p:pic>
      <p:cxnSp>
        <p:nvCxnSpPr>
          <p:cNvPr id="53" name="Straight Arrow Connector 52">
            <a:extLst>
              <a:ext uri="{FF2B5EF4-FFF2-40B4-BE49-F238E27FC236}">
                <a16:creationId xmlns:a16="http://schemas.microsoft.com/office/drawing/2014/main" id="{BCE5C913-865D-4488-9762-BB9A32F4A29F}"/>
              </a:ext>
            </a:extLst>
          </p:cNvPr>
          <p:cNvCxnSpPr>
            <a:cxnSpLocks/>
          </p:cNvCxnSpPr>
          <p:nvPr/>
        </p:nvCxnSpPr>
        <p:spPr>
          <a:xfrm>
            <a:off x="2585467" y="8421057"/>
            <a:ext cx="1029881" cy="0"/>
          </a:xfrm>
          <a:prstGeom prst="straightConnector1">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7F76DF8B-8751-435E-AEE3-D0C25D714E6C}"/>
              </a:ext>
            </a:extLst>
          </p:cNvPr>
          <p:cNvSpPr txBox="1"/>
          <p:nvPr/>
        </p:nvSpPr>
        <p:spPr>
          <a:xfrm>
            <a:off x="117437" y="3797688"/>
            <a:ext cx="5803962" cy="307777"/>
          </a:xfrm>
          <a:prstGeom prst="rect">
            <a:avLst/>
          </a:prstGeom>
          <a:noFill/>
        </p:spPr>
        <p:txBody>
          <a:bodyPr wrap="square">
            <a:spAutoFit/>
          </a:bodyPr>
          <a:lstStyle/>
          <a:p>
            <a:r>
              <a:rPr lang="en-US" sz="1350" dirty="0"/>
              <a:t>1. Select the desired information</a:t>
            </a:r>
          </a:p>
        </p:txBody>
      </p:sp>
    </p:spTree>
    <p:extLst>
      <p:ext uri="{BB962C8B-B14F-4D97-AF65-F5344CB8AC3E}">
        <p14:creationId xmlns:p14="http://schemas.microsoft.com/office/powerpoint/2010/main" val="2561066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13</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5374284" cy="261610"/>
          </a:xfrm>
          <a:prstGeom prst="rect">
            <a:avLst/>
          </a:prstGeom>
          <a:noFill/>
        </p:spPr>
        <p:txBody>
          <a:bodyPr wrap="square" rtlCol="0">
            <a:spAutoFit/>
          </a:bodyPr>
          <a:lstStyle/>
          <a:p>
            <a:r>
              <a:rPr kumimoji="1" lang="en-US" altLang="ja-JP" sz="1100" dirty="0"/>
              <a:t>2-4-2. Schedule Label</a:t>
            </a:r>
          </a:p>
        </p:txBody>
      </p:sp>
      <p:graphicFrame>
        <p:nvGraphicFramePr>
          <p:cNvPr id="19" name="Table 18">
            <a:extLst>
              <a:ext uri="{FF2B5EF4-FFF2-40B4-BE49-F238E27FC236}">
                <a16:creationId xmlns:a16="http://schemas.microsoft.com/office/drawing/2014/main" id="{20C572D7-B93E-A4AD-8502-B4A42ED3F75B}"/>
              </a:ext>
            </a:extLst>
          </p:cNvPr>
          <p:cNvGraphicFramePr>
            <a:graphicFrameLocks noGrp="1"/>
          </p:cNvGraphicFramePr>
          <p:nvPr>
            <p:extLst>
              <p:ext uri="{D42A27DB-BD31-4B8C-83A1-F6EECF244321}">
                <p14:modId xmlns:p14="http://schemas.microsoft.com/office/powerpoint/2010/main" val="3209279900"/>
              </p:ext>
            </p:extLst>
          </p:nvPr>
        </p:nvGraphicFramePr>
        <p:xfrm>
          <a:off x="3853022" y="5592934"/>
          <a:ext cx="2235299" cy="1386840"/>
        </p:xfrm>
        <a:graphic>
          <a:graphicData uri="http://schemas.openxmlformats.org/drawingml/2006/table">
            <a:tbl>
              <a:tblPr firstRow="1" bandRow="1">
                <a:tableStyleId>{5C22544A-7EE6-4342-B048-85BDC9FD1C3A}</a:tableStyleId>
              </a:tblPr>
              <a:tblGrid>
                <a:gridCol w="670032">
                  <a:extLst>
                    <a:ext uri="{9D8B030D-6E8A-4147-A177-3AD203B41FA5}">
                      <a16:colId xmlns:a16="http://schemas.microsoft.com/office/drawing/2014/main" val="3762001999"/>
                    </a:ext>
                  </a:extLst>
                </a:gridCol>
                <a:gridCol w="1565267">
                  <a:extLst>
                    <a:ext uri="{9D8B030D-6E8A-4147-A177-3AD203B41FA5}">
                      <a16:colId xmlns:a16="http://schemas.microsoft.com/office/drawing/2014/main" val="4023663615"/>
                    </a:ext>
                  </a:extLst>
                </a:gridCol>
              </a:tblGrid>
              <a:tr h="0">
                <a:tc>
                  <a:txBody>
                    <a:bodyPr/>
                    <a:lstStyle/>
                    <a:p>
                      <a:r>
                        <a:rPr lang="en-US" sz="1200" dirty="0"/>
                        <a:t>Color</a:t>
                      </a:r>
                    </a:p>
                  </a:txBody>
                  <a:tcPr anchor="ctr">
                    <a:solidFill>
                      <a:srgbClr val="4472C4"/>
                    </a:solidFill>
                  </a:tcPr>
                </a:tc>
                <a:tc>
                  <a:txBody>
                    <a:bodyPr/>
                    <a:lstStyle/>
                    <a:p>
                      <a:r>
                        <a:rPr lang="en-US" sz="1200" dirty="0"/>
                        <a:t>Description</a:t>
                      </a:r>
                    </a:p>
                  </a:txBody>
                  <a:tcPr anchor="ctr"/>
                </a:tc>
                <a:extLst>
                  <a:ext uri="{0D108BD9-81ED-4DB2-BD59-A6C34878D82A}">
                    <a16:rowId xmlns:a16="http://schemas.microsoft.com/office/drawing/2014/main" val="26467863"/>
                  </a:ext>
                </a:extLst>
              </a:tr>
              <a:tr h="370840">
                <a:tc>
                  <a:txBody>
                    <a:bodyPr/>
                    <a:lstStyle/>
                    <a:p>
                      <a:endParaRPr lang="en-US" sz="1200" dirty="0"/>
                    </a:p>
                  </a:txBody>
                  <a:tcPr anchor="ctr">
                    <a:solidFill>
                      <a:schemeClr val="accent5">
                        <a:lumMod val="75000"/>
                      </a:schemeClr>
                    </a:solidFill>
                  </a:tcPr>
                </a:tc>
                <a:tc>
                  <a:txBody>
                    <a:bodyPr/>
                    <a:lstStyle/>
                    <a:p>
                      <a:r>
                        <a:rPr lang="en-US" sz="1200" dirty="0"/>
                        <a:t>WORKING</a:t>
                      </a:r>
                    </a:p>
                  </a:txBody>
                  <a:tcPr anchor="ctr"/>
                </a:tc>
                <a:extLst>
                  <a:ext uri="{0D108BD9-81ED-4DB2-BD59-A6C34878D82A}">
                    <a16:rowId xmlns:a16="http://schemas.microsoft.com/office/drawing/2014/main" val="557567530"/>
                  </a:ext>
                </a:extLst>
              </a:tr>
              <a:tr h="370840">
                <a:tc>
                  <a:txBody>
                    <a:bodyPr/>
                    <a:lstStyle/>
                    <a:p>
                      <a:endParaRPr lang="en-US" sz="1200" dirty="0"/>
                    </a:p>
                  </a:txBody>
                  <a:tcPr anchor="ctr">
                    <a:solidFill>
                      <a:srgbClr val="AFF8C9"/>
                    </a:solidFill>
                  </a:tcPr>
                </a:tc>
                <a:tc>
                  <a:txBody>
                    <a:bodyPr/>
                    <a:lstStyle/>
                    <a:p>
                      <a:r>
                        <a:rPr lang="en-US" sz="1200" dirty="0"/>
                        <a:t>COMPLETED</a:t>
                      </a:r>
                    </a:p>
                  </a:txBody>
                  <a:tcPr anchor="ctr"/>
                </a:tc>
                <a:extLst>
                  <a:ext uri="{0D108BD9-81ED-4DB2-BD59-A6C34878D82A}">
                    <a16:rowId xmlns:a16="http://schemas.microsoft.com/office/drawing/2014/main" val="2325450270"/>
                  </a:ext>
                </a:extLst>
              </a:tr>
              <a:tr h="370840">
                <a:tc>
                  <a:txBody>
                    <a:bodyPr/>
                    <a:lstStyle/>
                    <a:p>
                      <a:endParaRPr lang="en-US" sz="1200" dirty="0"/>
                    </a:p>
                  </a:txBody>
                  <a:tcPr anchor="ctr">
                    <a:solidFill>
                      <a:srgbClr val="D1E9F5"/>
                    </a:solidFill>
                  </a:tcPr>
                </a:tc>
                <a:tc>
                  <a:txBody>
                    <a:bodyPr/>
                    <a:lstStyle/>
                    <a:p>
                      <a:r>
                        <a:rPr lang="en-US" sz="1200" dirty="0"/>
                        <a:t>NEW</a:t>
                      </a:r>
                    </a:p>
                  </a:txBody>
                  <a:tcPr anchor="ctr"/>
                </a:tc>
                <a:extLst>
                  <a:ext uri="{0D108BD9-81ED-4DB2-BD59-A6C34878D82A}">
                    <a16:rowId xmlns:a16="http://schemas.microsoft.com/office/drawing/2014/main" val="1693410927"/>
                  </a:ext>
                </a:extLst>
              </a:tr>
            </a:tbl>
          </a:graphicData>
        </a:graphic>
      </p:graphicFrame>
      <p:pic>
        <p:nvPicPr>
          <p:cNvPr id="26" name="Picture 25">
            <a:extLst>
              <a:ext uri="{FF2B5EF4-FFF2-40B4-BE49-F238E27FC236}">
                <a16:creationId xmlns:a16="http://schemas.microsoft.com/office/drawing/2014/main" id="{2B15101B-A026-4D97-9BF0-57D26B0271A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84919" y="1709988"/>
            <a:ext cx="1766200" cy="2520000"/>
          </a:xfrm>
          <a:prstGeom prst="rect">
            <a:avLst/>
          </a:prstGeom>
          <a:ln>
            <a:solidFill>
              <a:srgbClr val="666666"/>
            </a:solidFill>
          </a:ln>
        </p:spPr>
      </p:pic>
      <p:cxnSp>
        <p:nvCxnSpPr>
          <p:cNvPr id="28" name="Straight Arrow Connector 27">
            <a:extLst>
              <a:ext uri="{FF2B5EF4-FFF2-40B4-BE49-F238E27FC236}">
                <a16:creationId xmlns:a16="http://schemas.microsoft.com/office/drawing/2014/main" id="{042459B0-E57F-4D63-B90C-729D1D6B5094}"/>
              </a:ext>
            </a:extLst>
          </p:cNvPr>
          <p:cNvCxnSpPr>
            <a:cxnSpLocks/>
          </p:cNvCxnSpPr>
          <p:nvPr/>
        </p:nvCxnSpPr>
        <p:spPr>
          <a:xfrm>
            <a:off x="2636520" y="3006925"/>
            <a:ext cx="1212256" cy="0"/>
          </a:xfrm>
          <a:prstGeom prst="straightConnector1">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CDD8C1F1-E3DF-4428-AA0D-D916E0AF37C5}"/>
              </a:ext>
            </a:extLst>
          </p:cNvPr>
          <p:cNvPicPr>
            <a:picLocks noChangeAspect="1"/>
          </p:cNvPicPr>
          <p:nvPr/>
        </p:nvPicPr>
        <p:blipFill rotWithShape="1">
          <a:blip r:embed="rId3"/>
          <a:srcRect r="783"/>
          <a:stretch/>
        </p:blipFill>
        <p:spPr>
          <a:xfrm>
            <a:off x="3886876" y="1746925"/>
            <a:ext cx="1760056" cy="2520000"/>
          </a:xfrm>
          <a:prstGeom prst="rect">
            <a:avLst/>
          </a:prstGeom>
          <a:ln>
            <a:solidFill>
              <a:srgbClr val="666666"/>
            </a:solidFill>
          </a:ln>
        </p:spPr>
      </p:pic>
      <p:sp>
        <p:nvSpPr>
          <p:cNvPr id="24" name="TextBox 23">
            <a:extLst>
              <a:ext uri="{FF2B5EF4-FFF2-40B4-BE49-F238E27FC236}">
                <a16:creationId xmlns:a16="http://schemas.microsoft.com/office/drawing/2014/main" id="{D38E5BB2-BCE4-4A5B-A0F0-A32E9340C7CA}"/>
              </a:ext>
            </a:extLst>
          </p:cNvPr>
          <p:cNvSpPr txBox="1"/>
          <p:nvPr/>
        </p:nvSpPr>
        <p:spPr>
          <a:xfrm>
            <a:off x="488599" y="1285594"/>
            <a:ext cx="5897914" cy="307777"/>
          </a:xfrm>
          <a:prstGeom prst="rect">
            <a:avLst/>
          </a:prstGeom>
          <a:noFill/>
        </p:spPr>
        <p:txBody>
          <a:bodyPr wrap="square">
            <a:spAutoFit/>
          </a:bodyPr>
          <a:lstStyle/>
          <a:p>
            <a:r>
              <a:rPr lang="th-TH" sz="1350" dirty="0"/>
              <a:t>2.</a:t>
            </a:r>
            <a:r>
              <a:rPr lang="en-US" sz="1350" dirty="0"/>
              <a:t> Please pull down the screen to refresh the information.</a:t>
            </a:r>
          </a:p>
        </p:txBody>
      </p:sp>
      <p:cxnSp>
        <p:nvCxnSpPr>
          <p:cNvPr id="27" name="Straight Arrow Connector 26">
            <a:extLst>
              <a:ext uri="{FF2B5EF4-FFF2-40B4-BE49-F238E27FC236}">
                <a16:creationId xmlns:a16="http://schemas.microsoft.com/office/drawing/2014/main" id="{EC7FDAD9-4913-43C4-A509-9ADBA4257E6F}"/>
              </a:ext>
            </a:extLst>
          </p:cNvPr>
          <p:cNvCxnSpPr>
            <a:cxnSpLocks/>
          </p:cNvCxnSpPr>
          <p:nvPr/>
        </p:nvCxnSpPr>
        <p:spPr>
          <a:xfrm>
            <a:off x="2551119" y="2588801"/>
            <a:ext cx="0" cy="1203364"/>
          </a:xfrm>
          <a:prstGeom prst="straightConnector1">
            <a:avLst/>
          </a:prstGeom>
          <a:ln w="57150" cmpd="sng">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6D0B37EC-5A9E-4E7C-9111-85426B0E0FF1}"/>
              </a:ext>
            </a:extLst>
          </p:cNvPr>
          <p:cNvSpPr txBox="1"/>
          <p:nvPr/>
        </p:nvSpPr>
        <p:spPr>
          <a:xfrm>
            <a:off x="421640" y="5000831"/>
            <a:ext cx="5897914" cy="307777"/>
          </a:xfrm>
          <a:prstGeom prst="rect">
            <a:avLst/>
          </a:prstGeom>
          <a:noFill/>
        </p:spPr>
        <p:txBody>
          <a:bodyPr wrap="square">
            <a:spAutoFit/>
          </a:bodyPr>
          <a:lstStyle/>
          <a:p>
            <a:r>
              <a:rPr lang="th-TH" sz="1350" dirty="0"/>
              <a:t>3.</a:t>
            </a:r>
            <a:r>
              <a:rPr kumimoji="1" lang="en-US" altLang="ja-JP" sz="1350" dirty="0"/>
              <a:t> Click an item</a:t>
            </a:r>
            <a:endParaRPr lang="en-US" sz="1350" dirty="0"/>
          </a:p>
        </p:txBody>
      </p:sp>
      <p:pic>
        <p:nvPicPr>
          <p:cNvPr id="11" name="Picture 10">
            <a:extLst>
              <a:ext uri="{FF2B5EF4-FFF2-40B4-BE49-F238E27FC236}">
                <a16:creationId xmlns:a16="http://schemas.microsoft.com/office/drawing/2014/main" id="{071EB1F7-477D-458E-B218-1CD98FA4AA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59" y="5308924"/>
            <a:ext cx="1766202" cy="2520000"/>
          </a:xfrm>
          <a:prstGeom prst="rect">
            <a:avLst/>
          </a:prstGeom>
          <a:ln>
            <a:solidFill>
              <a:srgbClr val="666666"/>
            </a:solidFill>
          </a:ln>
        </p:spPr>
      </p:pic>
      <p:sp>
        <p:nvSpPr>
          <p:cNvPr id="36" name="テキスト ボックス 29">
            <a:extLst>
              <a:ext uri="{FF2B5EF4-FFF2-40B4-BE49-F238E27FC236}">
                <a16:creationId xmlns:a16="http://schemas.microsoft.com/office/drawing/2014/main" id="{071B9BF9-785A-4247-A551-FA4B81A405E2}"/>
              </a:ext>
            </a:extLst>
          </p:cNvPr>
          <p:cNvSpPr txBox="1"/>
          <p:nvPr/>
        </p:nvSpPr>
        <p:spPr>
          <a:xfrm>
            <a:off x="4231971" y="7073614"/>
            <a:ext cx="1744588" cy="261610"/>
          </a:xfrm>
          <a:prstGeom prst="rect">
            <a:avLst/>
          </a:prstGeom>
          <a:noFill/>
        </p:spPr>
        <p:txBody>
          <a:bodyPr wrap="square" rtlCol="0">
            <a:spAutoFit/>
          </a:bodyPr>
          <a:lstStyle/>
          <a:p>
            <a:r>
              <a:rPr kumimoji="1" lang="en-US" altLang="ja-JP" sz="1100" b="1" dirty="0"/>
              <a:t>Color status identify</a:t>
            </a:r>
          </a:p>
        </p:txBody>
      </p:sp>
    </p:spTree>
    <p:extLst>
      <p:ext uri="{BB962C8B-B14F-4D97-AF65-F5344CB8AC3E}">
        <p14:creationId xmlns:p14="http://schemas.microsoft.com/office/powerpoint/2010/main" val="3654453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Straight Arrow Connector 41">
            <a:extLst>
              <a:ext uri="{FF2B5EF4-FFF2-40B4-BE49-F238E27FC236}">
                <a16:creationId xmlns:a16="http://schemas.microsoft.com/office/drawing/2014/main" id="{06975DDC-2ED6-4ADF-8EC9-A79AA20899A8}"/>
              </a:ext>
            </a:extLst>
          </p:cNvPr>
          <p:cNvCxnSpPr>
            <a:cxnSpLocks/>
          </p:cNvCxnSpPr>
          <p:nvPr/>
        </p:nvCxnSpPr>
        <p:spPr>
          <a:xfrm>
            <a:off x="2506752" y="6508735"/>
            <a:ext cx="1143228" cy="0"/>
          </a:xfrm>
          <a:prstGeom prst="straightConnector1">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14</a:t>
            </a:fld>
            <a:endParaRPr kumimoji="1" lang="ja-JP" altLang="en-US"/>
          </a:p>
        </p:txBody>
      </p:sp>
      <p:pic>
        <p:nvPicPr>
          <p:cNvPr id="29" name="Picture 28">
            <a:extLst>
              <a:ext uri="{FF2B5EF4-FFF2-40B4-BE49-F238E27FC236}">
                <a16:creationId xmlns:a16="http://schemas.microsoft.com/office/drawing/2014/main" id="{1F899FC8-D1EB-426B-B779-73D22D8B64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450" y="1724281"/>
            <a:ext cx="1766202" cy="2520000"/>
          </a:xfrm>
          <a:prstGeom prst="rect">
            <a:avLst/>
          </a:prstGeom>
          <a:ln>
            <a:solidFill>
              <a:srgbClr val="666666"/>
            </a:solidFill>
          </a:ln>
        </p:spPr>
      </p:pic>
      <p:sp>
        <p:nvSpPr>
          <p:cNvPr id="30" name="TextBox 29">
            <a:extLst>
              <a:ext uri="{FF2B5EF4-FFF2-40B4-BE49-F238E27FC236}">
                <a16:creationId xmlns:a16="http://schemas.microsoft.com/office/drawing/2014/main" id="{FFC73227-9BDB-446F-9F8E-D67211FDA263}"/>
              </a:ext>
            </a:extLst>
          </p:cNvPr>
          <p:cNvSpPr txBox="1"/>
          <p:nvPr/>
        </p:nvSpPr>
        <p:spPr>
          <a:xfrm>
            <a:off x="406400" y="1301649"/>
            <a:ext cx="5897914" cy="307777"/>
          </a:xfrm>
          <a:prstGeom prst="rect">
            <a:avLst/>
          </a:prstGeom>
          <a:noFill/>
        </p:spPr>
        <p:txBody>
          <a:bodyPr wrap="square">
            <a:spAutoFit/>
          </a:bodyPr>
          <a:lstStyle/>
          <a:p>
            <a:r>
              <a:rPr lang="en-US" sz="1350" dirty="0"/>
              <a:t>1</a:t>
            </a:r>
            <a:r>
              <a:rPr lang="th-TH" sz="1350" dirty="0"/>
              <a:t>.</a:t>
            </a:r>
            <a:r>
              <a:rPr kumimoji="1" lang="en-US" altLang="ja-JP" sz="1350" dirty="0"/>
              <a:t> Click an item from schedule list.</a:t>
            </a:r>
            <a:endParaRPr lang="en-US" sz="1350" dirty="0"/>
          </a:p>
        </p:txBody>
      </p:sp>
      <p:sp>
        <p:nvSpPr>
          <p:cNvPr id="32" name="テキスト ボックス 29">
            <a:extLst>
              <a:ext uri="{FF2B5EF4-FFF2-40B4-BE49-F238E27FC236}">
                <a16:creationId xmlns:a16="http://schemas.microsoft.com/office/drawing/2014/main" id="{27B8E1AB-C372-4828-BADE-226FD3F879DB}"/>
              </a:ext>
            </a:extLst>
          </p:cNvPr>
          <p:cNvSpPr txBox="1"/>
          <p:nvPr/>
        </p:nvSpPr>
        <p:spPr>
          <a:xfrm>
            <a:off x="334538" y="951238"/>
            <a:ext cx="5374284" cy="261610"/>
          </a:xfrm>
          <a:prstGeom prst="rect">
            <a:avLst/>
          </a:prstGeom>
          <a:noFill/>
        </p:spPr>
        <p:txBody>
          <a:bodyPr wrap="square" rtlCol="0">
            <a:spAutoFit/>
          </a:bodyPr>
          <a:lstStyle/>
          <a:p>
            <a:r>
              <a:rPr kumimoji="1" lang="en-US" altLang="ja-JP" sz="1100" dirty="0"/>
              <a:t>2-4-3. Schedule Label [ Label Detail Screen ]</a:t>
            </a:r>
          </a:p>
        </p:txBody>
      </p:sp>
      <p:pic>
        <p:nvPicPr>
          <p:cNvPr id="4" name="Picture 3">
            <a:extLst>
              <a:ext uri="{FF2B5EF4-FFF2-40B4-BE49-F238E27FC236}">
                <a16:creationId xmlns:a16="http://schemas.microsoft.com/office/drawing/2014/main" id="{08CBE545-D130-4D23-83B0-3223505A08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4931" y="1715935"/>
            <a:ext cx="1775581" cy="2520000"/>
          </a:xfrm>
          <a:prstGeom prst="rect">
            <a:avLst/>
          </a:prstGeom>
          <a:ln>
            <a:solidFill>
              <a:srgbClr val="666666"/>
            </a:solidFill>
          </a:ln>
        </p:spPr>
      </p:pic>
      <p:cxnSp>
        <p:nvCxnSpPr>
          <p:cNvPr id="33" name="Straight Arrow Connector 32">
            <a:extLst>
              <a:ext uri="{FF2B5EF4-FFF2-40B4-BE49-F238E27FC236}">
                <a16:creationId xmlns:a16="http://schemas.microsoft.com/office/drawing/2014/main" id="{9502426E-40DD-4296-8BE9-01DD0388B0EE}"/>
              </a:ext>
            </a:extLst>
          </p:cNvPr>
          <p:cNvCxnSpPr>
            <a:cxnSpLocks/>
          </p:cNvCxnSpPr>
          <p:nvPr/>
        </p:nvCxnSpPr>
        <p:spPr>
          <a:xfrm>
            <a:off x="2608209" y="2980675"/>
            <a:ext cx="820791" cy="0"/>
          </a:xfrm>
          <a:prstGeom prst="straightConnector1">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EB6F5A8E-B752-402C-93C1-835C2B58FF64}"/>
              </a:ext>
            </a:extLst>
          </p:cNvPr>
          <p:cNvSpPr/>
          <p:nvPr/>
        </p:nvSpPr>
        <p:spPr>
          <a:xfrm>
            <a:off x="773024" y="2487590"/>
            <a:ext cx="1775581" cy="862809"/>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35" name="TextBox 34">
            <a:extLst>
              <a:ext uri="{FF2B5EF4-FFF2-40B4-BE49-F238E27FC236}">
                <a16:creationId xmlns:a16="http://schemas.microsoft.com/office/drawing/2014/main" id="{B344043D-CE9D-40C6-AA7D-35147A9EBD28}"/>
              </a:ext>
            </a:extLst>
          </p:cNvPr>
          <p:cNvSpPr txBox="1"/>
          <p:nvPr/>
        </p:nvSpPr>
        <p:spPr>
          <a:xfrm>
            <a:off x="4813671" y="2990858"/>
            <a:ext cx="1800860" cy="246221"/>
          </a:xfrm>
          <a:prstGeom prst="rect">
            <a:avLst/>
          </a:prstGeom>
          <a:noFill/>
        </p:spPr>
        <p:txBody>
          <a:bodyPr wrap="square">
            <a:spAutoFit/>
          </a:bodyPr>
          <a:lstStyle/>
          <a:p>
            <a:r>
              <a:rPr kumimoji="1" lang="en-US" altLang="ja-JP" sz="1000" dirty="0">
                <a:solidFill>
                  <a:srgbClr val="FF0000"/>
                </a:solidFill>
                <a:latin typeface="Arial 本文"/>
              </a:rPr>
              <a:t>* Can be changed manually</a:t>
            </a:r>
          </a:p>
        </p:txBody>
      </p:sp>
      <p:sp>
        <p:nvSpPr>
          <p:cNvPr id="37" name="TextBox 36">
            <a:extLst>
              <a:ext uri="{FF2B5EF4-FFF2-40B4-BE49-F238E27FC236}">
                <a16:creationId xmlns:a16="http://schemas.microsoft.com/office/drawing/2014/main" id="{5ECB8F8B-FF94-4766-9CDB-E55BB28CAB46}"/>
              </a:ext>
            </a:extLst>
          </p:cNvPr>
          <p:cNvSpPr txBox="1"/>
          <p:nvPr/>
        </p:nvSpPr>
        <p:spPr>
          <a:xfrm>
            <a:off x="4828911" y="3667071"/>
            <a:ext cx="1800860" cy="246221"/>
          </a:xfrm>
          <a:prstGeom prst="rect">
            <a:avLst/>
          </a:prstGeom>
          <a:noFill/>
        </p:spPr>
        <p:txBody>
          <a:bodyPr wrap="square">
            <a:spAutoFit/>
          </a:bodyPr>
          <a:lstStyle/>
          <a:p>
            <a:r>
              <a:rPr kumimoji="1" lang="en-US" altLang="ja-JP" sz="1000" dirty="0">
                <a:solidFill>
                  <a:srgbClr val="FF0000"/>
                </a:solidFill>
                <a:latin typeface="Arial 本文"/>
              </a:rPr>
              <a:t>* Can be changed manually</a:t>
            </a:r>
          </a:p>
        </p:txBody>
      </p:sp>
      <p:pic>
        <p:nvPicPr>
          <p:cNvPr id="38" name="Picture 37">
            <a:extLst>
              <a:ext uri="{FF2B5EF4-FFF2-40B4-BE49-F238E27FC236}">
                <a16:creationId xmlns:a16="http://schemas.microsoft.com/office/drawing/2014/main" id="{7A08A635-ADCA-4C79-B500-9E59DCCFFBD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92006" y="5361713"/>
            <a:ext cx="1756863" cy="2520000"/>
          </a:xfrm>
          <a:prstGeom prst="rect">
            <a:avLst/>
          </a:prstGeom>
          <a:ln>
            <a:solidFill>
              <a:srgbClr val="666666"/>
            </a:solidFill>
          </a:ln>
        </p:spPr>
      </p:pic>
      <p:sp>
        <p:nvSpPr>
          <p:cNvPr id="39" name="TextBox 38">
            <a:extLst>
              <a:ext uri="{FF2B5EF4-FFF2-40B4-BE49-F238E27FC236}">
                <a16:creationId xmlns:a16="http://schemas.microsoft.com/office/drawing/2014/main" id="{8CBF2AB7-E99D-45C2-97E0-47A50377D8B9}"/>
              </a:ext>
            </a:extLst>
          </p:cNvPr>
          <p:cNvSpPr txBox="1"/>
          <p:nvPr/>
        </p:nvSpPr>
        <p:spPr>
          <a:xfrm>
            <a:off x="406400" y="5072609"/>
            <a:ext cx="5897914" cy="307777"/>
          </a:xfrm>
          <a:prstGeom prst="rect">
            <a:avLst/>
          </a:prstGeom>
          <a:noFill/>
        </p:spPr>
        <p:txBody>
          <a:bodyPr wrap="square">
            <a:spAutoFit/>
          </a:bodyPr>
          <a:lstStyle/>
          <a:p>
            <a:r>
              <a:rPr lang="en-US" sz="1350" dirty="0"/>
              <a:t>2</a:t>
            </a:r>
            <a:r>
              <a:rPr lang="th-TH" sz="1350" dirty="0"/>
              <a:t>.</a:t>
            </a:r>
            <a:r>
              <a:rPr kumimoji="1" lang="en-US" altLang="ja-JP" sz="1350" dirty="0"/>
              <a:t> Enter actual total qty</a:t>
            </a:r>
            <a:r>
              <a:rPr kumimoji="1" lang="th-TH" altLang="ja-JP" sz="1350" dirty="0"/>
              <a:t> </a:t>
            </a:r>
            <a:r>
              <a:rPr kumimoji="1" lang="en-US" altLang="ja-JP" sz="1350" dirty="0"/>
              <a:t>and confirm.</a:t>
            </a:r>
            <a:endParaRPr lang="en-US" sz="1350" dirty="0"/>
          </a:p>
        </p:txBody>
      </p:sp>
      <p:sp>
        <p:nvSpPr>
          <p:cNvPr id="41" name="Rectangle 40">
            <a:extLst>
              <a:ext uri="{FF2B5EF4-FFF2-40B4-BE49-F238E27FC236}">
                <a16:creationId xmlns:a16="http://schemas.microsoft.com/office/drawing/2014/main" id="{C3DE3FC9-4436-4291-AE9D-CE21F199D91E}"/>
              </a:ext>
            </a:extLst>
          </p:cNvPr>
          <p:cNvSpPr/>
          <p:nvPr/>
        </p:nvSpPr>
        <p:spPr>
          <a:xfrm>
            <a:off x="1670437" y="7609599"/>
            <a:ext cx="878168" cy="272114"/>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43" name="Picture 42">
            <a:extLst>
              <a:ext uri="{FF2B5EF4-FFF2-40B4-BE49-F238E27FC236}">
                <a16:creationId xmlns:a16="http://schemas.microsoft.com/office/drawing/2014/main" id="{D486952F-8071-4B42-A279-DFFF3598ED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1465" y="5624601"/>
            <a:ext cx="2428396" cy="1579202"/>
          </a:xfrm>
          <a:prstGeom prst="rect">
            <a:avLst/>
          </a:prstGeom>
        </p:spPr>
      </p:pic>
      <p:sp>
        <p:nvSpPr>
          <p:cNvPr id="46" name="TextBox 45">
            <a:extLst>
              <a:ext uri="{FF2B5EF4-FFF2-40B4-BE49-F238E27FC236}">
                <a16:creationId xmlns:a16="http://schemas.microsoft.com/office/drawing/2014/main" id="{69702803-978A-436A-80DA-2126555801CE}"/>
              </a:ext>
            </a:extLst>
          </p:cNvPr>
          <p:cNvSpPr txBox="1"/>
          <p:nvPr/>
        </p:nvSpPr>
        <p:spPr>
          <a:xfrm>
            <a:off x="3651465" y="7315830"/>
            <a:ext cx="3429000" cy="523220"/>
          </a:xfrm>
          <a:prstGeom prst="rect">
            <a:avLst/>
          </a:prstGeom>
          <a:noFill/>
        </p:spPr>
        <p:txBody>
          <a:bodyPr wrap="square">
            <a:spAutoFit/>
          </a:bodyPr>
          <a:lstStyle/>
          <a:p>
            <a:r>
              <a:rPr lang="en-US" sz="1350" dirty="0"/>
              <a:t>When click confirm.</a:t>
            </a:r>
          </a:p>
          <a:p>
            <a:r>
              <a:rPr lang="en-US" sz="1350" dirty="0"/>
              <a:t>The system will print the label.</a:t>
            </a:r>
          </a:p>
        </p:txBody>
      </p:sp>
      <p:sp>
        <p:nvSpPr>
          <p:cNvPr id="47" name="Rectangle 46">
            <a:extLst>
              <a:ext uri="{FF2B5EF4-FFF2-40B4-BE49-F238E27FC236}">
                <a16:creationId xmlns:a16="http://schemas.microsoft.com/office/drawing/2014/main" id="{50C25F7E-C5A4-47A1-AD66-F0CECB70A43E}"/>
              </a:ext>
            </a:extLst>
          </p:cNvPr>
          <p:cNvSpPr/>
          <p:nvPr/>
        </p:nvSpPr>
        <p:spPr>
          <a:xfrm>
            <a:off x="1487216" y="7081504"/>
            <a:ext cx="1052056" cy="272114"/>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48" name="Oval 47">
            <a:extLst>
              <a:ext uri="{FF2B5EF4-FFF2-40B4-BE49-F238E27FC236}">
                <a16:creationId xmlns:a16="http://schemas.microsoft.com/office/drawing/2014/main" id="{FBD0CB39-7A37-43B5-9938-06953479D67B}"/>
              </a:ext>
            </a:extLst>
          </p:cNvPr>
          <p:cNvSpPr/>
          <p:nvPr/>
        </p:nvSpPr>
        <p:spPr>
          <a:xfrm>
            <a:off x="2559892" y="7125471"/>
            <a:ext cx="231648" cy="216655"/>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b="1" dirty="0">
                <a:solidFill>
                  <a:schemeClr val="bg1"/>
                </a:solidFill>
              </a:rPr>
              <a:t>1</a:t>
            </a:r>
          </a:p>
        </p:txBody>
      </p:sp>
      <p:sp>
        <p:nvSpPr>
          <p:cNvPr id="49" name="Oval 48">
            <a:extLst>
              <a:ext uri="{FF2B5EF4-FFF2-40B4-BE49-F238E27FC236}">
                <a16:creationId xmlns:a16="http://schemas.microsoft.com/office/drawing/2014/main" id="{24CDCD76-D5DA-45F9-8A5B-75F8CB9B37D7}"/>
              </a:ext>
            </a:extLst>
          </p:cNvPr>
          <p:cNvSpPr/>
          <p:nvPr/>
        </p:nvSpPr>
        <p:spPr>
          <a:xfrm>
            <a:off x="2559892" y="7634186"/>
            <a:ext cx="231648" cy="216655"/>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b="1" dirty="0">
                <a:solidFill>
                  <a:schemeClr val="bg1"/>
                </a:solidFill>
              </a:rPr>
              <a:t>2</a:t>
            </a:r>
          </a:p>
        </p:txBody>
      </p:sp>
    </p:spTree>
    <p:extLst>
      <p:ext uri="{BB962C8B-B14F-4D97-AF65-F5344CB8AC3E}">
        <p14:creationId xmlns:p14="http://schemas.microsoft.com/office/powerpoint/2010/main" val="2798277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Arrow Connector 27">
            <a:extLst>
              <a:ext uri="{FF2B5EF4-FFF2-40B4-BE49-F238E27FC236}">
                <a16:creationId xmlns:a16="http://schemas.microsoft.com/office/drawing/2014/main" id="{A3766908-BE49-43AD-BBE4-3A52CD444B89}"/>
              </a:ext>
            </a:extLst>
          </p:cNvPr>
          <p:cNvCxnSpPr>
            <a:cxnSpLocks/>
          </p:cNvCxnSpPr>
          <p:nvPr/>
        </p:nvCxnSpPr>
        <p:spPr>
          <a:xfrm>
            <a:off x="2498565" y="6805515"/>
            <a:ext cx="1166655" cy="0"/>
          </a:xfrm>
          <a:prstGeom prst="straightConnector1">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15</a:t>
            </a:fld>
            <a:endParaRPr kumimoji="1" lang="ja-JP" altLang="en-US"/>
          </a:p>
        </p:txBody>
      </p:sp>
      <p:pic>
        <p:nvPicPr>
          <p:cNvPr id="29" name="Picture 28">
            <a:extLst>
              <a:ext uri="{FF2B5EF4-FFF2-40B4-BE49-F238E27FC236}">
                <a16:creationId xmlns:a16="http://schemas.microsoft.com/office/drawing/2014/main" id="{1F899FC8-D1EB-426B-B779-73D22D8B644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67966" y="2061843"/>
            <a:ext cx="1764000" cy="2520000"/>
          </a:xfrm>
          <a:prstGeom prst="rect">
            <a:avLst/>
          </a:prstGeom>
          <a:ln>
            <a:solidFill>
              <a:srgbClr val="666666"/>
            </a:solidFill>
          </a:ln>
        </p:spPr>
      </p:pic>
      <p:sp>
        <p:nvSpPr>
          <p:cNvPr id="30" name="TextBox 29">
            <a:extLst>
              <a:ext uri="{FF2B5EF4-FFF2-40B4-BE49-F238E27FC236}">
                <a16:creationId xmlns:a16="http://schemas.microsoft.com/office/drawing/2014/main" id="{FFC73227-9BDB-446F-9F8E-D67211FDA263}"/>
              </a:ext>
            </a:extLst>
          </p:cNvPr>
          <p:cNvSpPr txBox="1"/>
          <p:nvPr/>
        </p:nvSpPr>
        <p:spPr>
          <a:xfrm>
            <a:off x="406400" y="1301649"/>
            <a:ext cx="5897914" cy="738664"/>
          </a:xfrm>
          <a:prstGeom prst="rect">
            <a:avLst/>
          </a:prstGeom>
          <a:noFill/>
        </p:spPr>
        <p:txBody>
          <a:bodyPr wrap="square">
            <a:spAutoFit/>
          </a:bodyPr>
          <a:lstStyle/>
          <a:p>
            <a:r>
              <a:rPr lang="en-US" sz="1350" dirty="0"/>
              <a:t>3</a:t>
            </a:r>
            <a:r>
              <a:rPr lang="th-TH" sz="1350" dirty="0"/>
              <a:t>.</a:t>
            </a:r>
            <a:r>
              <a:rPr kumimoji="1" lang="en-US" altLang="ja-JP" sz="1350" dirty="0"/>
              <a:t> When the system finishes printing the label will notify you.</a:t>
            </a:r>
            <a:endParaRPr kumimoji="1" lang="th-TH" altLang="ja-JP" sz="1350" dirty="0"/>
          </a:p>
          <a:p>
            <a:pPr marL="742950" lvl="1" indent="-285750">
              <a:buFontTx/>
              <a:buChar char="-"/>
            </a:pPr>
            <a:r>
              <a:rPr lang="en-US" sz="1350" dirty="0"/>
              <a:t>Click “Yes”  when the label is completely printed.</a:t>
            </a:r>
          </a:p>
          <a:p>
            <a:pPr marL="742950" lvl="1" indent="-285750">
              <a:buFontTx/>
              <a:buChar char="-"/>
            </a:pPr>
            <a:r>
              <a:rPr lang="en-US" sz="1350" dirty="0"/>
              <a:t>Click “No” if nothing printing out?</a:t>
            </a:r>
          </a:p>
        </p:txBody>
      </p:sp>
      <p:sp>
        <p:nvSpPr>
          <p:cNvPr id="32" name="テキスト ボックス 29">
            <a:extLst>
              <a:ext uri="{FF2B5EF4-FFF2-40B4-BE49-F238E27FC236}">
                <a16:creationId xmlns:a16="http://schemas.microsoft.com/office/drawing/2014/main" id="{27B8E1AB-C372-4828-BADE-226FD3F879DB}"/>
              </a:ext>
            </a:extLst>
          </p:cNvPr>
          <p:cNvSpPr txBox="1"/>
          <p:nvPr/>
        </p:nvSpPr>
        <p:spPr>
          <a:xfrm>
            <a:off x="334538" y="951238"/>
            <a:ext cx="5374284" cy="261610"/>
          </a:xfrm>
          <a:prstGeom prst="rect">
            <a:avLst/>
          </a:prstGeom>
          <a:noFill/>
        </p:spPr>
        <p:txBody>
          <a:bodyPr wrap="square" rtlCol="0">
            <a:spAutoFit/>
          </a:bodyPr>
          <a:lstStyle/>
          <a:p>
            <a:r>
              <a:rPr kumimoji="1" lang="en-US" altLang="ja-JP" sz="1100" dirty="0"/>
              <a:t>2-4-3. Schedule Label [label Detail Screen]</a:t>
            </a:r>
          </a:p>
        </p:txBody>
      </p:sp>
      <p:cxnSp>
        <p:nvCxnSpPr>
          <p:cNvPr id="33" name="Straight Arrow Connector 32">
            <a:extLst>
              <a:ext uri="{FF2B5EF4-FFF2-40B4-BE49-F238E27FC236}">
                <a16:creationId xmlns:a16="http://schemas.microsoft.com/office/drawing/2014/main" id="{9502426E-40DD-4296-8BE9-01DD0388B0EE}"/>
              </a:ext>
            </a:extLst>
          </p:cNvPr>
          <p:cNvCxnSpPr>
            <a:cxnSpLocks/>
          </p:cNvCxnSpPr>
          <p:nvPr/>
        </p:nvCxnSpPr>
        <p:spPr>
          <a:xfrm>
            <a:off x="2667126" y="3386258"/>
            <a:ext cx="891171" cy="0"/>
          </a:xfrm>
          <a:prstGeom prst="straightConnector1">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7A08A635-ADCA-4C79-B500-9E59DCCFFB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75137" y="2072003"/>
            <a:ext cx="1779474" cy="2520000"/>
          </a:xfrm>
          <a:prstGeom prst="rect">
            <a:avLst/>
          </a:prstGeom>
          <a:ln>
            <a:solidFill>
              <a:srgbClr val="666666"/>
            </a:solidFill>
          </a:ln>
        </p:spPr>
      </p:pic>
      <p:sp>
        <p:nvSpPr>
          <p:cNvPr id="41" name="Rectangle 40">
            <a:extLst>
              <a:ext uri="{FF2B5EF4-FFF2-40B4-BE49-F238E27FC236}">
                <a16:creationId xmlns:a16="http://schemas.microsoft.com/office/drawing/2014/main" id="{C3DE3FC9-4436-4291-AE9D-CE21F199D91E}"/>
              </a:ext>
            </a:extLst>
          </p:cNvPr>
          <p:cNvSpPr/>
          <p:nvPr/>
        </p:nvSpPr>
        <p:spPr>
          <a:xfrm>
            <a:off x="3670745" y="2795512"/>
            <a:ext cx="1779474" cy="916243"/>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19" name="Rectangle 18">
            <a:extLst>
              <a:ext uri="{FF2B5EF4-FFF2-40B4-BE49-F238E27FC236}">
                <a16:creationId xmlns:a16="http://schemas.microsoft.com/office/drawing/2014/main" id="{C3F3B44A-AC6B-4F32-9E6E-FCCEB2AE32D9}"/>
              </a:ext>
            </a:extLst>
          </p:cNvPr>
          <p:cNvSpPr/>
          <p:nvPr/>
        </p:nvSpPr>
        <p:spPr>
          <a:xfrm>
            <a:off x="1689707" y="3550919"/>
            <a:ext cx="527713" cy="239929"/>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21" name="TextBox 20">
            <a:extLst>
              <a:ext uri="{FF2B5EF4-FFF2-40B4-BE49-F238E27FC236}">
                <a16:creationId xmlns:a16="http://schemas.microsoft.com/office/drawing/2014/main" id="{0F6377B3-5FE8-4E72-8418-CDDDD6A52CF1}"/>
              </a:ext>
            </a:extLst>
          </p:cNvPr>
          <p:cNvSpPr txBox="1"/>
          <p:nvPr/>
        </p:nvSpPr>
        <p:spPr>
          <a:xfrm>
            <a:off x="5450219" y="3063154"/>
            <a:ext cx="1055103" cy="400110"/>
          </a:xfrm>
          <a:prstGeom prst="rect">
            <a:avLst/>
          </a:prstGeom>
          <a:noFill/>
        </p:spPr>
        <p:txBody>
          <a:bodyPr wrap="square">
            <a:spAutoFit/>
          </a:bodyPr>
          <a:lstStyle/>
          <a:p>
            <a:r>
              <a:rPr kumimoji="1" lang="en-US" altLang="ja-JP" sz="1000" dirty="0">
                <a:solidFill>
                  <a:srgbClr val="FF0000"/>
                </a:solidFill>
                <a:latin typeface="Arial 本文"/>
              </a:rPr>
              <a:t>Status :</a:t>
            </a:r>
          </a:p>
          <a:p>
            <a:r>
              <a:rPr kumimoji="1" lang="en-US" altLang="ja-JP" sz="1000" dirty="0">
                <a:solidFill>
                  <a:srgbClr val="FF0000"/>
                </a:solidFill>
                <a:latin typeface="Arial 本文"/>
              </a:rPr>
              <a:t>COMPLETED</a:t>
            </a:r>
          </a:p>
        </p:txBody>
      </p:sp>
      <p:sp>
        <p:nvSpPr>
          <p:cNvPr id="26" name="TextBox 25">
            <a:extLst>
              <a:ext uri="{FF2B5EF4-FFF2-40B4-BE49-F238E27FC236}">
                <a16:creationId xmlns:a16="http://schemas.microsoft.com/office/drawing/2014/main" id="{8DE26F80-5AB4-46E5-BB4F-A0BE69E5E7E7}"/>
              </a:ext>
            </a:extLst>
          </p:cNvPr>
          <p:cNvSpPr txBox="1"/>
          <p:nvPr/>
        </p:nvSpPr>
        <p:spPr>
          <a:xfrm>
            <a:off x="515974" y="5278718"/>
            <a:ext cx="5897914" cy="307777"/>
          </a:xfrm>
          <a:prstGeom prst="rect">
            <a:avLst/>
          </a:prstGeom>
          <a:noFill/>
        </p:spPr>
        <p:txBody>
          <a:bodyPr wrap="square">
            <a:spAutoFit/>
          </a:bodyPr>
          <a:lstStyle/>
          <a:p>
            <a:r>
              <a:rPr lang="th-TH" sz="1350" dirty="0"/>
              <a:t>4.</a:t>
            </a:r>
            <a:r>
              <a:rPr lang="en-US" sz="1350" dirty="0"/>
              <a:t> If you click to select a completed item, it can be reprinted.</a:t>
            </a:r>
          </a:p>
        </p:txBody>
      </p:sp>
      <p:pic>
        <p:nvPicPr>
          <p:cNvPr id="27" name="Picture 26">
            <a:extLst>
              <a:ext uri="{FF2B5EF4-FFF2-40B4-BE49-F238E27FC236}">
                <a16:creationId xmlns:a16="http://schemas.microsoft.com/office/drawing/2014/main" id="{F5AA3EEF-61F3-4BFD-8816-2F75B7A4811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59123" y="5601735"/>
            <a:ext cx="1779474" cy="2520000"/>
          </a:xfrm>
          <a:prstGeom prst="rect">
            <a:avLst/>
          </a:prstGeom>
          <a:ln>
            <a:solidFill>
              <a:srgbClr val="666666"/>
            </a:solidFill>
          </a:ln>
        </p:spPr>
      </p:pic>
      <p:pic>
        <p:nvPicPr>
          <p:cNvPr id="8" name="Picture 7">
            <a:extLst>
              <a:ext uri="{FF2B5EF4-FFF2-40B4-BE49-F238E27FC236}">
                <a16:creationId xmlns:a16="http://schemas.microsoft.com/office/drawing/2014/main" id="{ED0A6501-5EE0-4390-A5F9-4275EFEB30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0744" y="5619975"/>
            <a:ext cx="1775580" cy="2520000"/>
          </a:xfrm>
          <a:prstGeom prst="rect">
            <a:avLst/>
          </a:prstGeom>
          <a:ln>
            <a:solidFill>
              <a:srgbClr val="666666"/>
            </a:solidFill>
          </a:ln>
        </p:spPr>
      </p:pic>
      <p:sp>
        <p:nvSpPr>
          <p:cNvPr id="31" name="Rectangle 30">
            <a:extLst>
              <a:ext uri="{FF2B5EF4-FFF2-40B4-BE49-F238E27FC236}">
                <a16:creationId xmlns:a16="http://schemas.microsoft.com/office/drawing/2014/main" id="{9FDA6A31-8725-481D-A51B-BCDE6127A0AA}"/>
              </a:ext>
            </a:extLst>
          </p:cNvPr>
          <p:cNvSpPr/>
          <p:nvPr/>
        </p:nvSpPr>
        <p:spPr>
          <a:xfrm>
            <a:off x="4558534" y="7896401"/>
            <a:ext cx="896077" cy="261814"/>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36" name="Rectangle 35">
            <a:extLst>
              <a:ext uri="{FF2B5EF4-FFF2-40B4-BE49-F238E27FC236}">
                <a16:creationId xmlns:a16="http://schemas.microsoft.com/office/drawing/2014/main" id="{AB1332F2-1680-4644-A5F2-707852DFDA1E}"/>
              </a:ext>
            </a:extLst>
          </p:cNvPr>
          <p:cNvSpPr/>
          <p:nvPr/>
        </p:nvSpPr>
        <p:spPr>
          <a:xfrm>
            <a:off x="4422789" y="7360093"/>
            <a:ext cx="960972" cy="246221"/>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44" name="TextBox 43">
            <a:extLst>
              <a:ext uri="{FF2B5EF4-FFF2-40B4-BE49-F238E27FC236}">
                <a16:creationId xmlns:a16="http://schemas.microsoft.com/office/drawing/2014/main" id="{F1E85636-A4BE-4FC6-BB89-0270F041C595}"/>
              </a:ext>
            </a:extLst>
          </p:cNvPr>
          <p:cNvSpPr txBox="1"/>
          <p:nvPr/>
        </p:nvSpPr>
        <p:spPr>
          <a:xfrm>
            <a:off x="4410472" y="7351546"/>
            <a:ext cx="1192199" cy="246221"/>
          </a:xfrm>
          <a:prstGeom prst="rect">
            <a:avLst/>
          </a:prstGeom>
          <a:noFill/>
          <a:ln w="19050">
            <a:noFill/>
          </a:ln>
        </p:spPr>
        <p:txBody>
          <a:bodyPr wrap="square">
            <a:spAutoFit/>
          </a:bodyPr>
          <a:lstStyle/>
          <a:p>
            <a:r>
              <a:rPr kumimoji="1" lang="en-US" altLang="ja-JP" sz="1000" dirty="0">
                <a:solidFill>
                  <a:srgbClr val="FF0000"/>
                </a:solidFill>
                <a:latin typeface="Arial 本文"/>
              </a:rPr>
              <a:t>Enter actual qty</a:t>
            </a:r>
          </a:p>
        </p:txBody>
      </p:sp>
    </p:spTree>
    <p:extLst>
      <p:ext uri="{BB962C8B-B14F-4D97-AF65-F5344CB8AC3E}">
        <p14:creationId xmlns:p14="http://schemas.microsoft.com/office/powerpoint/2010/main" val="1398415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40B9BA-E796-41F1-9D6A-33D0F0888B1A}"/>
              </a:ext>
            </a:extLst>
          </p:cNvPr>
          <p:cNvPicPr>
            <a:picLocks noChangeAspect="1"/>
          </p:cNvPicPr>
          <p:nvPr/>
        </p:nvPicPr>
        <p:blipFill rotWithShape="1">
          <a:blip r:embed="rId2"/>
          <a:srcRect l="748" t="627" b="378"/>
          <a:stretch/>
        </p:blipFill>
        <p:spPr>
          <a:xfrm>
            <a:off x="3933534" y="1243328"/>
            <a:ext cx="1767701" cy="2520000"/>
          </a:xfrm>
          <a:prstGeom prst="rect">
            <a:avLst/>
          </a:prstGeom>
          <a:ln>
            <a:solidFill>
              <a:srgbClr val="666666"/>
            </a:solidFill>
          </a:ln>
        </p:spPr>
      </p:pic>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16</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5374284" cy="261610"/>
          </a:xfrm>
          <a:prstGeom prst="rect">
            <a:avLst/>
          </a:prstGeom>
          <a:noFill/>
        </p:spPr>
        <p:txBody>
          <a:bodyPr wrap="square" rtlCol="0">
            <a:spAutoFit/>
          </a:bodyPr>
          <a:lstStyle/>
          <a:p>
            <a:r>
              <a:rPr kumimoji="1" lang="en-US" altLang="ja-JP" sz="1100" dirty="0"/>
              <a:t>2-4-4. Label</a:t>
            </a:r>
            <a:r>
              <a:rPr kumimoji="1" lang="th-TH" altLang="ja-JP" sz="1100" dirty="0"/>
              <a:t> </a:t>
            </a:r>
            <a:r>
              <a:rPr kumimoji="1" lang="en-US" altLang="ja-JP" sz="1100" dirty="0"/>
              <a:t>Manual Menu</a:t>
            </a:r>
          </a:p>
        </p:txBody>
      </p:sp>
      <p:pic>
        <p:nvPicPr>
          <p:cNvPr id="25" name="Picture 24">
            <a:extLst>
              <a:ext uri="{FF2B5EF4-FFF2-40B4-BE49-F238E27FC236}">
                <a16:creationId xmlns:a16="http://schemas.microsoft.com/office/drawing/2014/main" id="{30D8597B-68C5-452B-9414-585AE42AFA86}"/>
              </a:ext>
            </a:extLst>
          </p:cNvPr>
          <p:cNvPicPr>
            <a:picLocks noChangeAspect="1"/>
          </p:cNvPicPr>
          <p:nvPr/>
        </p:nvPicPr>
        <p:blipFill rotWithShape="1">
          <a:blip r:embed="rId3">
            <a:extLst>
              <a:ext uri="{28A0092B-C50C-407E-A947-70E740481C1C}">
                <a14:useLocalDpi xmlns:a14="http://schemas.microsoft.com/office/drawing/2010/main" val="0"/>
              </a:ext>
            </a:extLst>
          </a:blip>
          <a:srcRect l="339"/>
          <a:stretch/>
        </p:blipFill>
        <p:spPr>
          <a:xfrm>
            <a:off x="949569" y="1243785"/>
            <a:ext cx="1765685" cy="2520000"/>
          </a:xfrm>
          <a:prstGeom prst="rect">
            <a:avLst/>
          </a:prstGeom>
          <a:ln>
            <a:solidFill>
              <a:srgbClr val="666666"/>
            </a:solidFill>
          </a:ln>
        </p:spPr>
      </p:pic>
      <p:sp>
        <p:nvSpPr>
          <p:cNvPr id="22" name="Rectangle 21">
            <a:extLst>
              <a:ext uri="{FF2B5EF4-FFF2-40B4-BE49-F238E27FC236}">
                <a16:creationId xmlns:a16="http://schemas.microsoft.com/office/drawing/2014/main" id="{613AE910-ECB8-490E-B29D-D0B86D3C5073}"/>
              </a:ext>
            </a:extLst>
          </p:cNvPr>
          <p:cNvSpPr/>
          <p:nvPr/>
        </p:nvSpPr>
        <p:spPr>
          <a:xfrm>
            <a:off x="1853849" y="1644047"/>
            <a:ext cx="683551" cy="670243"/>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cxnSp>
        <p:nvCxnSpPr>
          <p:cNvPr id="28" name="Straight Arrow Connector 27">
            <a:extLst>
              <a:ext uri="{FF2B5EF4-FFF2-40B4-BE49-F238E27FC236}">
                <a16:creationId xmlns:a16="http://schemas.microsoft.com/office/drawing/2014/main" id="{042459B0-E57F-4D63-B90C-729D1D6B5094}"/>
              </a:ext>
            </a:extLst>
          </p:cNvPr>
          <p:cNvCxnSpPr>
            <a:cxnSpLocks/>
            <a:stCxn id="25" idx="3"/>
          </p:cNvCxnSpPr>
          <p:nvPr/>
        </p:nvCxnSpPr>
        <p:spPr>
          <a:xfrm>
            <a:off x="2715254" y="2503785"/>
            <a:ext cx="1223333" cy="8301"/>
          </a:xfrm>
          <a:prstGeom prst="straightConnector1">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C5ED1ACF-7D40-4E2E-A52F-1DB4722EC3B1}"/>
              </a:ext>
            </a:extLst>
          </p:cNvPr>
          <p:cNvSpPr/>
          <p:nvPr/>
        </p:nvSpPr>
        <p:spPr>
          <a:xfrm>
            <a:off x="4079699" y="1814563"/>
            <a:ext cx="231648" cy="216655"/>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b="1" dirty="0">
                <a:solidFill>
                  <a:schemeClr val="bg1"/>
                </a:solidFill>
              </a:rPr>
              <a:t>1</a:t>
            </a:r>
          </a:p>
        </p:txBody>
      </p:sp>
      <p:sp>
        <p:nvSpPr>
          <p:cNvPr id="27" name="Oval 26">
            <a:extLst>
              <a:ext uri="{FF2B5EF4-FFF2-40B4-BE49-F238E27FC236}">
                <a16:creationId xmlns:a16="http://schemas.microsoft.com/office/drawing/2014/main" id="{304C1B82-6682-47DE-8B9A-022F37368DA7}"/>
              </a:ext>
            </a:extLst>
          </p:cNvPr>
          <p:cNvSpPr/>
          <p:nvPr/>
        </p:nvSpPr>
        <p:spPr>
          <a:xfrm>
            <a:off x="4083763" y="2314290"/>
            <a:ext cx="231648" cy="216655"/>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b="1" dirty="0">
                <a:solidFill>
                  <a:schemeClr val="bg1"/>
                </a:solidFill>
              </a:rPr>
              <a:t>2</a:t>
            </a:r>
          </a:p>
        </p:txBody>
      </p:sp>
      <p:pic>
        <p:nvPicPr>
          <p:cNvPr id="4" name="Picture 3">
            <a:extLst>
              <a:ext uri="{FF2B5EF4-FFF2-40B4-BE49-F238E27FC236}">
                <a16:creationId xmlns:a16="http://schemas.microsoft.com/office/drawing/2014/main" id="{23E53927-4EBD-4787-8EE6-14FC22823F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1469" y="5073423"/>
            <a:ext cx="1777206" cy="2520000"/>
          </a:xfrm>
          <a:prstGeom prst="rect">
            <a:avLst/>
          </a:prstGeom>
          <a:ln>
            <a:solidFill>
              <a:srgbClr val="666666"/>
            </a:solidFill>
          </a:ln>
        </p:spPr>
      </p:pic>
      <p:pic>
        <p:nvPicPr>
          <p:cNvPr id="6" name="Picture 5">
            <a:extLst>
              <a:ext uri="{FF2B5EF4-FFF2-40B4-BE49-F238E27FC236}">
                <a16:creationId xmlns:a16="http://schemas.microsoft.com/office/drawing/2014/main" id="{4AF1E20F-076C-4D91-82FF-C2B00B80BB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231" y="5073423"/>
            <a:ext cx="1771703" cy="2520000"/>
          </a:xfrm>
          <a:prstGeom prst="rect">
            <a:avLst/>
          </a:prstGeom>
          <a:ln>
            <a:solidFill>
              <a:srgbClr val="666666"/>
            </a:solidFill>
          </a:ln>
        </p:spPr>
      </p:pic>
      <p:sp>
        <p:nvSpPr>
          <p:cNvPr id="32" name="Oval 31">
            <a:extLst>
              <a:ext uri="{FF2B5EF4-FFF2-40B4-BE49-F238E27FC236}">
                <a16:creationId xmlns:a16="http://schemas.microsoft.com/office/drawing/2014/main" id="{F450BC70-0519-4FC3-9E20-EAE09C09370F}"/>
              </a:ext>
            </a:extLst>
          </p:cNvPr>
          <p:cNvSpPr/>
          <p:nvPr/>
        </p:nvSpPr>
        <p:spPr>
          <a:xfrm>
            <a:off x="437735" y="4700323"/>
            <a:ext cx="231648" cy="216655"/>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b="1" dirty="0">
                <a:solidFill>
                  <a:schemeClr val="bg1"/>
                </a:solidFill>
              </a:rPr>
              <a:t>1</a:t>
            </a:r>
          </a:p>
        </p:txBody>
      </p:sp>
      <p:sp>
        <p:nvSpPr>
          <p:cNvPr id="34" name="TextBox 33">
            <a:extLst>
              <a:ext uri="{FF2B5EF4-FFF2-40B4-BE49-F238E27FC236}">
                <a16:creationId xmlns:a16="http://schemas.microsoft.com/office/drawing/2014/main" id="{85D94009-2497-4876-B5CC-AA66860C83A5}"/>
              </a:ext>
            </a:extLst>
          </p:cNvPr>
          <p:cNvSpPr txBox="1"/>
          <p:nvPr/>
        </p:nvSpPr>
        <p:spPr>
          <a:xfrm>
            <a:off x="693198" y="4648271"/>
            <a:ext cx="1333500" cy="307777"/>
          </a:xfrm>
          <a:prstGeom prst="rect">
            <a:avLst/>
          </a:prstGeom>
          <a:noFill/>
        </p:spPr>
        <p:txBody>
          <a:bodyPr wrap="square">
            <a:spAutoFit/>
          </a:bodyPr>
          <a:lstStyle/>
          <a:p>
            <a:r>
              <a:rPr lang="en-US" sz="1400" dirty="0"/>
              <a:t>Label Manual</a:t>
            </a:r>
          </a:p>
        </p:txBody>
      </p:sp>
      <p:sp>
        <p:nvSpPr>
          <p:cNvPr id="36" name="TextBox 35">
            <a:extLst>
              <a:ext uri="{FF2B5EF4-FFF2-40B4-BE49-F238E27FC236}">
                <a16:creationId xmlns:a16="http://schemas.microsoft.com/office/drawing/2014/main" id="{AF6B6FC3-3B32-4EE6-A370-446E09359C67}"/>
              </a:ext>
            </a:extLst>
          </p:cNvPr>
          <p:cNvSpPr txBox="1"/>
          <p:nvPr/>
        </p:nvSpPr>
        <p:spPr>
          <a:xfrm>
            <a:off x="2925096" y="4627489"/>
            <a:ext cx="1333500" cy="307777"/>
          </a:xfrm>
          <a:prstGeom prst="rect">
            <a:avLst/>
          </a:prstGeom>
          <a:noFill/>
        </p:spPr>
        <p:txBody>
          <a:bodyPr wrap="square">
            <a:spAutoFit/>
          </a:bodyPr>
          <a:lstStyle/>
          <a:p>
            <a:r>
              <a:rPr lang="en-US" sz="1400" dirty="0"/>
              <a:t>Relabeling</a:t>
            </a:r>
          </a:p>
        </p:txBody>
      </p:sp>
      <p:sp>
        <p:nvSpPr>
          <p:cNvPr id="37" name="Oval 36">
            <a:extLst>
              <a:ext uri="{FF2B5EF4-FFF2-40B4-BE49-F238E27FC236}">
                <a16:creationId xmlns:a16="http://schemas.microsoft.com/office/drawing/2014/main" id="{A0594A7E-5018-4961-BEE5-46CD3B13FC4F}"/>
              </a:ext>
            </a:extLst>
          </p:cNvPr>
          <p:cNvSpPr/>
          <p:nvPr/>
        </p:nvSpPr>
        <p:spPr>
          <a:xfrm>
            <a:off x="2693448" y="4673051"/>
            <a:ext cx="231648" cy="216655"/>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b="1" dirty="0">
                <a:solidFill>
                  <a:schemeClr val="bg1"/>
                </a:solidFill>
              </a:rPr>
              <a:t>2</a:t>
            </a:r>
          </a:p>
        </p:txBody>
      </p:sp>
      <p:cxnSp>
        <p:nvCxnSpPr>
          <p:cNvPr id="11" name="Connector: Elbow 10">
            <a:extLst>
              <a:ext uri="{FF2B5EF4-FFF2-40B4-BE49-F238E27FC236}">
                <a16:creationId xmlns:a16="http://schemas.microsoft.com/office/drawing/2014/main" id="{F6210D20-6E40-4D9C-95D2-908CCB351568}"/>
              </a:ext>
            </a:extLst>
          </p:cNvPr>
          <p:cNvCxnSpPr>
            <a:cxnSpLocks/>
            <a:stCxn id="5" idx="2"/>
            <a:endCxn id="34" idx="0"/>
          </p:cNvCxnSpPr>
          <p:nvPr/>
        </p:nvCxnSpPr>
        <p:spPr>
          <a:xfrm rot="5400000">
            <a:off x="2646196" y="2477081"/>
            <a:ext cx="884943" cy="3457437"/>
          </a:xfrm>
          <a:prstGeom prst="bentConnector3">
            <a:avLst>
              <a:gd name="adj1" fmla="val 51722"/>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D07AA36-DFF6-4F84-A47A-AB820401DD43}"/>
              </a:ext>
            </a:extLst>
          </p:cNvPr>
          <p:cNvCxnSpPr>
            <a:cxnSpLocks/>
          </p:cNvCxnSpPr>
          <p:nvPr/>
        </p:nvCxnSpPr>
        <p:spPr>
          <a:xfrm>
            <a:off x="3372073" y="4221787"/>
            <a:ext cx="0" cy="432000"/>
          </a:xfrm>
          <a:prstGeom prst="straightConnector1">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F1B681C9-24EB-459E-908A-FB55C043DEBD}"/>
              </a:ext>
            </a:extLst>
          </p:cNvPr>
          <p:cNvSpPr/>
          <p:nvPr/>
        </p:nvSpPr>
        <p:spPr>
          <a:xfrm>
            <a:off x="4079699" y="2839657"/>
            <a:ext cx="231648" cy="216655"/>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b="1" dirty="0">
                <a:solidFill>
                  <a:schemeClr val="bg1"/>
                </a:solidFill>
              </a:rPr>
              <a:t>3</a:t>
            </a:r>
          </a:p>
        </p:txBody>
      </p:sp>
      <p:pic>
        <p:nvPicPr>
          <p:cNvPr id="8" name="Picture 7">
            <a:extLst>
              <a:ext uri="{FF2B5EF4-FFF2-40B4-BE49-F238E27FC236}">
                <a16:creationId xmlns:a16="http://schemas.microsoft.com/office/drawing/2014/main" id="{E817A70F-1371-46F2-AEFA-7AE1C1CD5E7D}"/>
              </a:ext>
            </a:extLst>
          </p:cNvPr>
          <p:cNvPicPr>
            <a:picLocks noChangeAspect="1"/>
          </p:cNvPicPr>
          <p:nvPr/>
        </p:nvPicPr>
        <p:blipFill rotWithShape="1">
          <a:blip r:embed="rId6"/>
          <a:srcRect l="1270"/>
          <a:stretch/>
        </p:blipFill>
        <p:spPr>
          <a:xfrm>
            <a:off x="4627451" y="5073423"/>
            <a:ext cx="1759062" cy="2520000"/>
          </a:xfrm>
          <a:prstGeom prst="rect">
            <a:avLst/>
          </a:prstGeom>
          <a:ln>
            <a:solidFill>
              <a:srgbClr val="666666"/>
            </a:solidFill>
          </a:ln>
        </p:spPr>
      </p:pic>
      <p:sp>
        <p:nvSpPr>
          <p:cNvPr id="29" name="TextBox 28">
            <a:extLst>
              <a:ext uri="{FF2B5EF4-FFF2-40B4-BE49-F238E27FC236}">
                <a16:creationId xmlns:a16="http://schemas.microsoft.com/office/drawing/2014/main" id="{70C93235-ECF5-4030-8BC2-A88E1270A634}"/>
              </a:ext>
            </a:extLst>
          </p:cNvPr>
          <p:cNvSpPr txBox="1"/>
          <p:nvPr/>
        </p:nvSpPr>
        <p:spPr>
          <a:xfrm>
            <a:off x="4920152" y="4609201"/>
            <a:ext cx="1333500" cy="307777"/>
          </a:xfrm>
          <a:prstGeom prst="rect">
            <a:avLst/>
          </a:prstGeom>
          <a:noFill/>
        </p:spPr>
        <p:txBody>
          <a:bodyPr wrap="square">
            <a:spAutoFit/>
          </a:bodyPr>
          <a:lstStyle/>
          <a:p>
            <a:r>
              <a:rPr lang="en-US" sz="1400" dirty="0"/>
              <a:t>Re-Print Label</a:t>
            </a:r>
          </a:p>
        </p:txBody>
      </p:sp>
      <p:sp>
        <p:nvSpPr>
          <p:cNvPr id="30" name="Oval 29">
            <a:extLst>
              <a:ext uri="{FF2B5EF4-FFF2-40B4-BE49-F238E27FC236}">
                <a16:creationId xmlns:a16="http://schemas.microsoft.com/office/drawing/2014/main" id="{24CC62D4-8D3C-4E6A-AA20-6C494A85E920}"/>
              </a:ext>
            </a:extLst>
          </p:cNvPr>
          <p:cNvSpPr/>
          <p:nvPr/>
        </p:nvSpPr>
        <p:spPr>
          <a:xfrm>
            <a:off x="4688504" y="4654763"/>
            <a:ext cx="231648" cy="216655"/>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b="1" dirty="0">
                <a:solidFill>
                  <a:schemeClr val="bg1"/>
                </a:solidFill>
              </a:rPr>
              <a:t>3</a:t>
            </a:r>
          </a:p>
        </p:txBody>
      </p:sp>
      <p:cxnSp>
        <p:nvCxnSpPr>
          <p:cNvPr id="12" name="Connector: Elbow 11">
            <a:extLst>
              <a:ext uri="{FF2B5EF4-FFF2-40B4-BE49-F238E27FC236}">
                <a16:creationId xmlns:a16="http://schemas.microsoft.com/office/drawing/2014/main" id="{D41D484D-6E85-459C-A471-66DD47C5DC51}"/>
              </a:ext>
            </a:extLst>
          </p:cNvPr>
          <p:cNvCxnSpPr>
            <a:endCxn id="29" idx="0"/>
          </p:cNvCxnSpPr>
          <p:nvPr/>
        </p:nvCxnSpPr>
        <p:spPr>
          <a:xfrm rot="16200000" flipH="1">
            <a:off x="4812069" y="3834367"/>
            <a:ext cx="780151" cy="769516"/>
          </a:xfrm>
          <a:prstGeom prst="bentConnector3">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0770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a:xfrm>
            <a:off x="4843462" y="9162795"/>
            <a:ext cx="1543050" cy="527403"/>
          </a:xfrm>
        </p:spPr>
        <p:txBody>
          <a:bodyPr/>
          <a:lstStyle/>
          <a:p>
            <a:fld id="{FABEA90D-F275-432F-8053-456A4E092F4A}" type="slidenum">
              <a:rPr kumimoji="1" lang="ja-JP" altLang="en-US" smtClean="0"/>
              <a:t>17</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5374284" cy="261610"/>
          </a:xfrm>
          <a:prstGeom prst="rect">
            <a:avLst/>
          </a:prstGeom>
          <a:noFill/>
        </p:spPr>
        <p:txBody>
          <a:bodyPr wrap="square" rtlCol="0">
            <a:spAutoFit/>
          </a:bodyPr>
          <a:lstStyle/>
          <a:p>
            <a:r>
              <a:rPr kumimoji="1" lang="en-US" altLang="ja-JP" sz="1100" dirty="0"/>
              <a:t>2-4-5. Label</a:t>
            </a:r>
            <a:r>
              <a:rPr kumimoji="1" lang="th-TH" altLang="ja-JP" sz="1100" dirty="0"/>
              <a:t> </a:t>
            </a:r>
            <a:r>
              <a:rPr kumimoji="1" lang="en-US" altLang="ja-JP" sz="1100" dirty="0"/>
              <a:t>Manual</a:t>
            </a:r>
          </a:p>
        </p:txBody>
      </p:sp>
      <p:pic>
        <p:nvPicPr>
          <p:cNvPr id="25" name="Picture 24">
            <a:extLst>
              <a:ext uri="{FF2B5EF4-FFF2-40B4-BE49-F238E27FC236}">
                <a16:creationId xmlns:a16="http://schemas.microsoft.com/office/drawing/2014/main" id="{30D8597B-68C5-452B-9414-585AE42AFA86}"/>
              </a:ext>
            </a:extLst>
          </p:cNvPr>
          <p:cNvPicPr>
            <a:picLocks noChangeAspect="1"/>
          </p:cNvPicPr>
          <p:nvPr/>
        </p:nvPicPr>
        <p:blipFill>
          <a:blip r:embed="rId3">
            <a:extLst>
              <a:ext uri="{28A0092B-C50C-407E-A947-70E740481C1C}">
                <a14:useLocalDpi xmlns:a14="http://schemas.microsoft.com/office/drawing/2010/main" val="0"/>
              </a:ext>
            </a:extLst>
          </a:blip>
          <a:srcRect l="170" r="170"/>
          <a:stretch/>
        </p:blipFill>
        <p:spPr>
          <a:xfrm>
            <a:off x="748344" y="1527995"/>
            <a:ext cx="1765685" cy="2520000"/>
          </a:xfrm>
          <a:prstGeom prst="rect">
            <a:avLst/>
          </a:prstGeom>
          <a:ln>
            <a:solidFill>
              <a:srgbClr val="666666"/>
            </a:solidFill>
          </a:ln>
        </p:spPr>
      </p:pic>
      <p:pic>
        <p:nvPicPr>
          <p:cNvPr id="26" name="Picture 25">
            <a:extLst>
              <a:ext uri="{FF2B5EF4-FFF2-40B4-BE49-F238E27FC236}">
                <a16:creationId xmlns:a16="http://schemas.microsoft.com/office/drawing/2014/main" id="{2B15101B-A026-4D97-9BF0-57D26B0271A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25814" y="1517932"/>
            <a:ext cx="1779474" cy="2520000"/>
          </a:xfrm>
          <a:prstGeom prst="rect">
            <a:avLst/>
          </a:prstGeom>
          <a:ln>
            <a:solidFill>
              <a:srgbClr val="666666"/>
            </a:solidFill>
          </a:ln>
        </p:spPr>
      </p:pic>
      <p:cxnSp>
        <p:nvCxnSpPr>
          <p:cNvPr id="28" name="Straight Arrow Connector 27">
            <a:extLst>
              <a:ext uri="{FF2B5EF4-FFF2-40B4-BE49-F238E27FC236}">
                <a16:creationId xmlns:a16="http://schemas.microsoft.com/office/drawing/2014/main" id="{042459B0-E57F-4D63-B90C-729D1D6B5094}"/>
              </a:ext>
            </a:extLst>
          </p:cNvPr>
          <p:cNvCxnSpPr>
            <a:cxnSpLocks/>
            <a:stCxn id="25" idx="3"/>
            <a:endCxn id="26" idx="1"/>
          </p:cNvCxnSpPr>
          <p:nvPr/>
        </p:nvCxnSpPr>
        <p:spPr>
          <a:xfrm flipV="1">
            <a:off x="2514029" y="2777932"/>
            <a:ext cx="1211785" cy="10063"/>
          </a:xfrm>
          <a:prstGeom prst="straightConnector1">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A53931D-EA20-445F-A4BB-1FE971D3A53E}"/>
              </a:ext>
            </a:extLst>
          </p:cNvPr>
          <p:cNvSpPr txBox="1"/>
          <p:nvPr/>
        </p:nvSpPr>
        <p:spPr>
          <a:xfrm>
            <a:off x="406400" y="1231706"/>
            <a:ext cx="5897914" cy="307777"/>
          </a:xfrm>
          <a:prstGeom prst="rect">
            <a:avLst/>
          </a:prstGeom>
          <a:noFill/>
        </p:spPr>
        <p:txBody>
          <a:bodyPr wrap="square">
            <a:spAutoFit/>
          </a:bodyPr>
          <a:lstStyle/>
          <a:p>
            <a:r>
              <a:rPr lang="en-US" sz="1350" dirty="0"/>
              <a:t>1</a:t>
            </a:r>
            <a:r>
              <a:rPr lang="th-TH" sz="1350" dirty="0"/>
              <a:t>.</a:t>
            </a:r>
            <a:r>
              <a:rPr lang="en-US" sz="1350" dirty="0"/>
              <a:t> Select parts no.</a:t>
            </a:r>
          </a:p>
        </p:txBody>
      </p:sp>
      <p:sp>
        <p:nvSpPr>
          <p:cNvPr id="20" name="Rectangle 19">
            <a:extLst>
              <a:ext uri="{FF2B5EF4-FFF2-40B4-BE49-F238E27FC236}">
                <a16:creationId xmlns:a16="http://schemas.microsoft.com/office/drawing/2014/main" id="{09F43D1B-145F-404C-9704-014BAC9C814C}"/>
              </a:ext>
            </a:extLst>
          </p:cNvPr>
          <p:cNvSpPr/>
          <p:nvPr/>
        </p:nvSpPr>
        <p:spPr>
          <a:xfrm>
            <a:off x="1160628" y="2313502"/>
            <a:ext cx="1333070" cy="253307"/>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29" name="TextBox 28">
            <a:extLst>
              <a:ext uri="{FF2B5EF4-FFF2-40B4-BE49-F238E27FC236}">
                <a16:creationId xmlns:a16="http://schemas.microsoft.com/office/drawing/2014/main" id="{544F706C-BEFE-4A1A-88B6-DAD3ABE70E71}"/>
              </a:ext>
            </a:extLst>
          </p:cNvPr>
          <p:cNvSpPr txBox="1"/>
          <p:nvPr/>
        </p:nvSpPr>
        <p:spPr>
          <a:xfrm>
            <a:off x="3489430" y="3789889"/>
            <a:ext cx="2240280" cy="246221"/>
          </a:xfrm>
          <a:prstGeom prst="rect">
            <a:avLst/>
          </a:prstGeom>
          <a:solidFill>
            <a:srgbClr val="FFFF00"/>
          </a:solidFill>
        </p:spPr>
        <p:txBody>
          <a:bodyPr wrap="square">
            <a:spAutoFit/>
          </a:bodyPr>
          <a:lstStyle/>
          <a:p>
            <a:r>
              <a:rPr lang="en-US" sz="1000" dirty="0">
                <a:solidFill>
                  <a:srgbClr val="FF0000"/>
                </a:solidFill>
              </a:rPr>
              <a:t>can</a:t>
            </a:r>
            <a:r>
              <a:rPr lang="th-TH" sz="1000" dirty="0">
                <a:solidFill>
                  <a:srgbClr val="FF0000"/>
                </a:solidFill>
              </a:rPr>
              <a:t> </a:t>
            </a:r>
            <a:r>
              <a:rPr lang="en-US" sz="1000" dirty="0">
                <a:solidFill>
                  <a:srgbClr val="FF0000"/>
                </a:solidFill>
              </a:rPr>
              <a:t>be search by scrolling or typing.</a:t>
            </a:r>
          </a:p>
        </p:txBody>
      </p:sp>
      <p:cxnSp>
        <p:nvCxnSpPr>
          <p:cNvPr id="7" name="Straight Arrow Connector 6">
            <a:extLst>
              <a:ext uri="{FF2B5EF4-FFF2-40B4-BE49-F238E27FC236}">
                <a16:creationId xmlns:a16="http://schemas.microsoft.com/office/drawing/2014/main" id="{69E74821-BE97-44E4-B2AD-D705D85C1A3F}"/>
              </a:ext>
            </a:extLst>
          </p:cNvPr>
          <p:cNvCxnSpPr/>
          <p:nvPr/>
        </p:nvCxnSpPr>
        <p:spPr>
          <a:xfrm>
            <a:off x="5343062" y="2530884"/>
            <a:ext cx="0" cy="1059180"/>
          </a:xfrm>
          <a:prstGeom prst="straightConnector1">
            <a:avLst/>
          </a:prstGeom>
          <a:ln w="19050" cmpd="sng">
            <a:solidFill>
              <a:srgbClr val="FF00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AEDAFFA3-4BE1-4970-8A6A-1A2D33F2088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11835" y="4506371"/>
            <a:ext cx="1771703" cy="2520000"/>
          </a:xfrm>
          <a:prstGeom prst="rect">
            <a:avLst/>
          </a:prstGeom>
          <a:ln>
            <a:solidFill>
              <a:srgbClr val="666666"/>
            </a:solidFill>
          </a:ln>
        </p:spPr>
      </p:pic>
      <p:sp>
        <p:nvSpPr>
          <p:cNvPr id="33" name="TextBox 32">
            <a:extLst>
              <a:ext uri="{FF2B5EF4-FFF2-40B4-BE49-F238E27FC236}">
                <a16:creationId xmlns:a16="http://schemas.microsoft.com/office/drawing/2014/main" id="{34B68E52-1D64-4905-B3B5-75B10C60A8F8}"/>
              </a:ext>
            </a:extLst>
          </p:cNvPr>
          <p:cNvSpPr txBox="1"/>
          <p:nvPr/>
        </p:nvSpPr>
        <p:spPr>
          <a:xfrm>
            <a:off x="406400" y="4215795"/>
            <a:ext cx="3119491" cy="307777"/>
          </a:xfrm>
          <a:prstGeom prst="rect">
            <a:avLst/>
          </a:prstGeom>
          <a:noFill/>
        </p:spPr>
        <p:txBody>
          <a:bodyPr wrap="square">
            <a:spAutoFit/>
          </a:bodyPr>
          <a:lstStyle/>
          <a:p>
            <a:r>
              <a:rPr lang="en-US" sz="1400" dirty="0"/>
              <a:t>2</a:t>
            </a:r>
            <a:r>
              <a:rPr lang="th-TH" sz="1400" dirty="0"/>
              <a:t>.</a:t>
            </a:r>
            <a:r>
              <a:rPr kumimoji="1" lang="en-US" altLang="ja-JP" sz="1400" dirty="0"/>
              <a:t> Enter </a:t>
            </a:r>
            <a:r>
              <a:rPr kumimoji="1" lang="en-US" altLang="ja-JP" sz="1350" dirty="0"/>
              <a:t>actual</a:t>
            </a:r>
            <a:r>
              <a:rPr kumimoji="1" lang="en-US" altLang="ja-JP" sz="1400" dirty="0"/>
              <a:t> total qty</a:t>
            </a:r>
            <a:r>
              <a:rPr kumimoji="1" lang="th-TH" altLang="ja-JP" sz="1400" dirty="0"/>
              <a:t> </a:t>
            </a:r>
            <a:r>
              <a:rPr kumimoji="1" lang="en-US" altLang="ja-JP" sz="1400" dirty="0"/>
              <a:t>and confirm.</a:t>
            </a:r>
            <a:endParaRPr lang="en-US" sz="1400" dirty="0"/>
          </a:p>
        </p:txBody>
      </p:sp>
      <p:sp>
        <p:nvSpPr>
          <p:cNvPr id="35" name="Rectangle 34">
            <a:extLst>
              <a:ext uri="{FF2B5EF4-FFF2-40B4-BE49-F238E27FC236}">
                <a16:creationId xmlns:a16="http://schemas.microsoft.com/office/drawing/2014/main" id="{8FC78F6E-EC6C-41D7-A73E-11CDBA245B3D}"/>
              </a:ext>
            </a:extLst>
          </p:cNvPr>
          <p:cNvSpPr/>
          <p:nvPr/>
        </p:nvSpPr>
        <p:spPr>
          <a:xfrm>
            <a:off x="1601993" y="6781745"/>
            <a:ext cx="889159" cy="239166"/>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39" name="Picture 38">
            <a:extLst>
              <a:ext uri="{FF2B5EF4-FFF2-40B4-BE49-F238E27FC236}">
                <a16:creationId xmlns:a16="http://schemas.microsoft.com/office/drawing/2014/main" id="{E6161367-C271-4AA6-AE1F-1D890B95F7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11224" y="4480718"/>
            <a:ext cx="2601603" cy="1691840"/>
          </a:xfrm>
          <a:prstGeom prst="rect">
            <a:avLst/>
          </a:prstGeom>
        </p:spPr>
      </p:pic>
      <p:sp>
        <p:nvSpPr>
          <p:cNvPr id="40" name="TextBox 39">
            <a:extLst>
              <a:ext uri="{FF2B5EF4-FFF2-40B4-BE49-F238E27FC236}">
                <a16:creationId xmlns:a16="http://schemas.microsoft.com/office/drawing/2014/main" id="{669CB41F-1963-4DFC-82CD-011623EE7692}"/>
              </a:ext>
            </a:extLst>
          </p:cNvPr>
          <p:cNvSpPr txBox="1"/>
          <p:nvPr/>
        </p:nvSpPr>
        <p:spPr>
          <a:xfrm>
            <a:off x="3525891" y="6172558"/>
            <a:ext cx="3429000" cy="523220"/>
          </a:xfrm>
          <a:prstGeom prst="rect">
            <a:avLst/>
          </a:prstGeom>
          <a:noFill/>
        </p:spPr>
        <p:txBody>
          <a:bodyPr wrap="square">
            <a:spAutoFit/>
          </a:bodyPr>
          <a:lstStyle/>
          <a:p>
            <a:r>
              <a:rPr lang="en-US" sz="1350" dirty="0"/>
              <a:t>When click confirm.</a:t>
            </a:r>
          </a:p>
          <a:p>
            <a:r>
              <a:rPr lang="en-US" sz="1350" dirty="0"/>
              <a:t>The system will print the label.</a:t>
            </a:r>
          </a:p>
        </p:txBody>
      </p:sp>
      <p:sp>
        <p:nvSpPr>
          <p:cNvPr id="41" name="Rectangle 40">
            <a:extLst>
              <a:ext uri="{FF2B5EF4-FFF2-40B4-BE49-F238E27FC236}">
                <a16:creationId xmlns:a16="http://schemas.microsoft.com/office/drawing/2014/main" id="{3E5CA487-CEC8-4897-AB53-483DC64DD186}"/>
              </a:ext>
            </a:extLst>
          </p:cNvPr>
          <p:cNvSpPr/>
          <p:nvPr/>
        </p:nvSpPr>
        <p:spPr>
          <a:xfrm>
            <a:off x="1441137" y="6253258"/>
            <a:ext cx="1050015" cy="239166"/>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42" name="Oval 41">
            <a:extLst>
              <a:ext uri="{FF2B5EF4-FFF2-40B4-BE49-F238E27FC236}">
                <a16:creationId xmlns:a16="http://schemas.microsoft.com/office/drawing/2014/main" id="{63829443-650B-4456-91B2-B63B856E6850}"/>
              </a:ext>
            </a:extLst>
          </p:cNvPr>
          <p:cNvSpPr/>
          <p:nvPr/>
        </p:nvSpPr>
        <p:spPr>
          <a:xfrm>
            <a:off x="2524588" y="6253258"/>
            <a:ext cx="231648" cy="216655"/>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b="1" dirty="0">
                <a:solidFill>
                  <a:schemeClr val="bg1"/>
                </a:solidFill>
              </a:rPr>
              <a:t>1</a:t>
            </a:r>
          </a:p>
        </p:txBody>
      </p:sp>
      <p:sp>
        <p:nvSpPr>
          <p:cNvPr id="43" name="Oval 42">
            <a:extLst>
              <a:ext uri="{FF2B5EF4-FFF2-40B4-BE49-F238E27FC236}">
                <a16:creationId xmlns:a16="http://schemas.microsoft.com/office/drawing/2014/main" id="{95A277F5-4ED4-4C1E-8D0C-48FC8AC9E81D}"/>
              </a:ext>
            </a:extLst>
          </p:cNvPr>
          <p:cNvSpPr/>
          <p:nvPr/>
        </p:nvSpPr>
        <p:spPr>
          <a:xfrm>
            <a:off x="2504038" y="6781745"/>
            <a:ext cx="231648" cy="216655"/>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b="1" dirty="0">
                <a:solidFill>
                  <a:schemeClr val="bg1"/>
                </a:solidFill>
              </a:rPr>
              <a:t>2</a:t>
            </a:r>
          </a:p>
        </p:txBody>
      </p:sp>
      <p:pic>
        <p:nvPicPr>
          <p:cNvPr id="48" name="Picture 47">
            <a:extLst>
              <a:ext uri="{FF2B5EF4-FFF2-40B4-BE49-F238E27FC236}">
                <a16:creationId xmlns:a16="http://schemas.microsoft.com/office/drawing/2014/main" id="{F511AEDC-C17C-429F-9B48-8E09B7A087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94973" y="7853327"/>
            <a:ext cx="1381695" cy="1980000"/>
          </a:xfrm>
          <a:prstGeom prst="rect">
            <a:avLst/>
          </a:prstGeom>
        </p:spPr>
      </p:pic>
      <p:cxnSp>
        <p:nvCxnSpPr>
          <p:cNvPr id="50" name="Straight Arrow Connector 49">
            <a:extLst>
              <a:ext uri="{FF2B5EF4-FFF2-40B4-BE49-F238E27FC236}">
                <a16:creationId xmlns:a16="http://schemas.microsoft.com/office/drawing/2014/main" id="{B956396D-7944-4C83-B6C0-A43716602BC9}"/>
              </a:ext>
            </a:extLst>
          </p:cNvPr>
          <p:cNvCxnSpPr>
            <a:cxnSpLocks/>
          </p:cNvCxnSpPr>
          <p:nvPr/>
        </p:nvCxnSpPr>
        <p:spPr>
          <a:xfrm>
            <a:off x="2605638" y="5276090"/>
            <a:ext cx="795225" cy="97"/>
          </a:xfrm>
          <a:prstGeom prst="straightConnector1">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EF46F316-5DC6-4D46-9DDC-E58262A10355}"/>
              </a:ext>
            </a:extLst>
          </p:cNvPr>
          <p:cNvSpPr txBox="1"/>
          <p:nvPr/>
        </p:nvSpPr>
        <p:spPr>
          <a:xfrm>
            <a:off x="313120" y="7161672"/>
            <a:ext cx="5897914" cy="738664"/>
          </a:xfrm>
          <a:prstGeom prst="rect">
            <a:avLst/>
          </a:prstGeom>
          <a:noFill/>
        </p:spPr>
        <p:txBody>
          <a:bodyPr wrap="square">
            <a:spAutoFit/>
          </a:bodyPr>
          <a:lstStyle/>
          <a:p>
            <a:r>
              <a:rPr lang="en-US" sz="1350" dirty="0"/>
              <a:t>3</a:t>
            </a:r>
            <a:r>
              <a:rPr lang="th-TH" sz="1350" dirty="0"/>
              <a:t>.</a:t>
            </a:r>
            <a:r>
              <a:rPr kumimoji="1" lang="en-US" altLang="ja-JP" sz="1350" dirty="0"/>
              <a:t> When the system finishes printing the label will notify you.</a:t>
            </a:r>
            <a:endParaRPr kumimoji="1" lang="th-TH" altLang="ja-JP" sz="1350" dirty="0"/>
          </a:p>
          <a:p>
            <a:pPr marL="742950" lvl="1" indent="-285750">
              <a:buFontTx/>
              <a:buChar char="-"/>
            </a:pPr>
            <a:r>
              <a:rPr lang="en-US" sz="1350" dirty="0"/>
              <a:t>Click “Yes”  when the label is completely printed.</a:t>
            </a:r>
          </a:p>
          <a:p>
            <a:pPr marL="742950" lvl="1" indent="-285750">
              <a:buFontTx/>
              <a:buChar char="-"/>
            </a:pPr>
            <a:r>
              <a:rPr lang="en-US" sz="1350" dirty="0"/>
              <a:t>Click “No” if nothing printing out?</a:t>
            </a:r>
          </a:p>
        </p:txBody>
      </p:sp>
      <p:pic>
        <p:nvPicPr>
          <p:cNvPr id="53" name="Picture 52">
            <a:extLst>
              <a:ext uri="{FF2B5EF4-FFF2-40B4-BE49-F238E27FC236}">
                <a16:creationId xmlns:a16="http://schemas.microsoft.com/office/drawing/2014/main" id="{31F5F5FF-F2E5-4E87-B267-1B40578780D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3658521" y="7853327"/>
            <a:ext cx="1393816" cy="1980000"/>
          </a:xfrm>
          <a:prstGeom prst="rect">
            <a:avLst/>
          </a:prstGeom>
          <a:ln>
            <a:solidFill>
              <a:srgbClr val="666666"/>
            </a:solidFill>
          </a:ln>
        </p:spPr>
      </p:pic>
      <p:cxnSp>
        <p:nvCxnSpPr>
          <p:cNvPr id="54" name="Straight Arrow Connector 53">
            <a:extLst>
              <a:ext uri="{FF2B5EF4-FFF2-40B4-BE49-F238E27FC236}">
                <a16:creationId xmlns:a16="http://schemas.microsoft.com/office/drawing/2014/main" id="{2E1D728C-B180-4BFA-B8E7-4699AC82AB04}"/>
              </a:ext>
            </a:extLst>
          </p:cNvPr>
          <p:cNvCxnSpPr>
            <a:cxnSpLocks/>
          </p:cNvCxnSpPr>
          <p:nvPr/>
        </p:nvCxnSpPr>
        <p:spPr>
          <a:xfrm>
            <a:off x="2747839" y="8889450"/>
            <a:ext cx="795225" cy="97"/>
          </a:xfrm>
          <a:prstGeom prst="straightConnector1">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2993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a:xfrm>
            <a:off x="4843462" y="9162795"/>
            <a:ext cx="1543050" cy="527403"/>
          </a:xfrm>
        </p:spPr>
        <p:txBody>
          <a:bodyPr/>
          <a:lstStyle/>
          <a:p>
            <a:fld id="{FABEA90D-F275-432F-8053-456A4E092F4A}" type="slidenum">
              <a:rPr kumimoji="1" lang="ja-JP" altLang="en-US" smtClean="0"/>
              <a:t>18</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5374284" cy="261610"/>
          </a:xfrm>
          <a:prstGeom prst="rect">
            <a:avLst/>
          </a:prstGeom>
          <a:noFill/>
        </p:spPr>
        <p:txBody>
          <a:bodyPr wrap="square" rtlCol="0">
            <a:spAutoFit/>
          </a:bodyPr>
          <a:lstStyle/>
          <a:p>
            <a:r>
              <a:rPr kumimoji="1" lang="en-US" altLang="ja-JP" sz="1100" dirty="0"/>
              <a:t>2-4-6. Relabeling</a:t>
            </a:r>
          </a:p>
        </p:txBody>
      </p:sp>
      <p:pic>
        <p:nvPicPr>
          <p:cNvPr id="25" name="Picture 24">
            <a:extLst>
              <a:ext uri="{FF2B5EF4-FFF2-40B4-BE49-F238E27FC236}">
                <a16:creationId xmlns:a16="http://schemas.microsoft.com/office/drawing/2014/main" id="{30D8597B-68C5-452B-9414-585AE42AFA86}"/>
              </a:ext>
            </a:extLst>
          </p:cNvPr>
          <p:cNvPicPr>
            <a:picLocks noChangeAspect="1"/>
          </p:cNvPicPr>
          <p:nvPr/>
        </p:nvPicPr>
        <p:blipFill>
          <a:blip r:embed="rId3">
            <a:extLst>
              <a:ext uri="{28A0092B-C50C-407E-A947-70E740481C1C}">
                <a14:useLocalDpi xmlns:a14="http://schemas.microsoft.com/office/drawing/2010/main" val="0"/>
              </a:ext>
            </a:extLst>
          </a:blip>
          <a:srcRect l="324" r="324"/>
          <a:stretch/>
        </p:blipFill>
        <p:spPr>
          <a:xfrm>
            <a:off x="748344" y="1527995"/>
            <a:ext cx="1765685" cy="2520000"/>
          </a:xfrm>
          <a:prstGeom prst="rect">
            <a:avLst/>
          </a:prstGeom>
          <a:ln>
            <a:solidFill>
              <a:srgbClr val="666666"/>
            </a:solidFill>
          </a:ln>
        </p:spPr>
      </p:pic>
      <p:pic>
        <p:nvPicPr>
          <p:cNvPr id="26" name="Picture 25">
            <a:extLst>
              <a:ext uri="{FF2B5EF4-FFF2-40B4-BE49-F238E27FC236}">
                <a16:creationId xmlns:a16="http://schemas.microsoft.com/office/drawing/2014/main" id="{2B15101B-A026-4D97-9BF0-57D26B0271A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358391" y="1536899"/>
            <a:ext cx="1764000" cy="2520000"/>
          </a:xfrm>
          <a:prstGeom prst="rect">
            <a:avLst/>
          </a:prstGeom>
          <a:ln>
            <a:solidFill>
              <a:srgbClr val="666666"/>
            </a:solidFill>
          </a:ln>
        </p:spPr>
      </p:pic>
      <p:cxnSp>
        <p:nvCxnSpPr>
          <p:cNvPr id="28" name="Straight Arrow Connector 27">
            <a:extLst>
              <a:ext uri="{FF2B5EF4-FFF2-40B4-BE49-F238E27FC236}">
                <a16:creationId xmlns:a16="http://schemas.microsoft.com/office/drawing/2014/main" id="{042459B0-E57F-4D63-B90C-729D1D6B5094}"/>
              </a:ext>
            </a:extLst>
          </p:cNvPr>
          <p:cNvCxnSpPr>
            <a:cxnSpLocks/>
            <a:stCxn id="25" idx="3"/>
            <a:endCxn id="26" idx="1"/>
          </p:cNvCxnSpPr>
          <p:nvPr/>
        </p:nvCxnSpPr>
        <p:spPr>
          <a:xfrm>
            <a:off x="2514029" y="2787995"/>
            <a:ext cx="1844362" cy="8904"/>
          </a:xfrm>
          <a:prstGeom prst="straightConnector1">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A53931D-EA20-445F-A4BB-1FE971D3A53E}"/>
              </a:ext>
            </a:extLst>
          </p:cNvPr>
          <p:cNvSpPr txBox="1"/>
          <p:nvPr/>
        </p:nvSpPr>
        <p:spPr>
          <a:xfrm>
            <a:off x="406400" y="1231706"/>
            <a:ext cx="5897914" cy="307777"/>
          </a:xfrm>
          <a:prstGeom prst="rect">
            <a:avLst/>
          </a:prstGeom>
          <a:noFill/>
        </p:spPr>
        <p:txBody>
          <a:bodyPr wrap="square">
            <a:spAutoFit/>
          </a:bodyPr>
          <a:lstStyle/>
          <a:p>
            <a:r>
              <a:rPr lang="en-US" sz="1350" dirty="0"/>
              <a:t>1</a:t>
            </a:r>
            <a:r>
              <a:rPr lang="th-TH" sz="1350" dirty="0"/>
              <a:t>.</a:t>
            </a:r>
            <a:r>
              <a:rPr lang="en-US" sz="1350" dirty="0"/>
              <a:t> Scan label.</a:t>
            </a:r>
          </a:p>
        </p:txBody>
      </p:sp>
      <p:pic>
        <p:nvPicPr>
          <p:cNvPr id="12" name="Picture 11">
            <a:extLst>
              <a:ext uri="{FF2B5EF4-FFF2-40B4-BE49-F238E27FC236}">
                <a16:creationId xmlns:a16="http://schemas.microsoft.com/office/drawing/2014/main" id="{AEDAFFA3-4BE1-4970-8A6A-1A2D33F2088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11835" y="4510272"/>
            <a:ext cx="1777205" cy="2520000"/>
          </a:xfrm>
          <a:prstGeom prst="rect">
            <a:avLst/>
          </a:prstGeom>
          <a:ln>
            <a:solidFill>
              <a:srgbClr val="666666"/>
            </a:solidFill>
          </a:ln>
        </p:spPr>
      </p:pic>
      <p:sp>
        <p:nvSpPr>
          <p:cNvPr id="33" name="TextBox 32">
            <a:extLst>
              <a:ext uri="{FF2B5EF4-FFF2-40B4-BE49-F238E27FC236}">
                <a16:creationId xmlns:a16="http://schemas.microsoft.com/office/drawing/2014/main" id="{34B68E52-1D64-4905-B3B5-75B10C60A8F8}"/>
              </a:ext>
            </a:extLst>
          </p:cNvPr>
          <p:cNvSpPr txBox="1"/>
          <p:nvPr/>
        </p:nvSpPr>
        <p:spPr>
          <a:xfrm>
            <a:off x="406400" y="4215795"/>
            <a:ext cx="3119491" cy="307777"/>
          </a:xfrm>
          <a:prstGeom prst="rect">
            <a:avLst/>
          </a:prstGeom>
          <a:noFill/>
        </p:spPr>
        <p:txBody>
          <a:bodyPr wrap="square">
            <a:spAutoFit/>
          </a:bodyPr>
          <a:lstStyle/>
          <a:p>
            <a:r>
              <a:rPr lang="en-US" sz="1400" dirty="0"/>
              <a:t>2</a:t>
            </a:r>
            <a:r>
              <a:rPr lang="th-TH" sz="1400" dirty="0"/>
              <a:t>.</a:t>
            </a:r>
            <a:r>
              <a:rPr kumimoji="1" lang="en-US" altLang="ja-JP" sz="1400" dirty="0"/>
              <a:t> Enter outbound qty</a:t>
            </a:r>
            <a:r>
              <a:rPr kumimoji="1" lang="th-TH" altLang="ja-JP" sz="1400" dirty="0"/>
              <a:t> </a:t>
            </a:r>
            <a:r>
              <a:rPr kumimoji="1" lang="en-US" altLang="ja-JP" sz="1400" dirty="0"/>
              <a:t>and confirm.</a:t>
            </a:r>
            <a:endParaRPr lang="en-US" sz="1400" dirty="0"/>
          </a:p>
        </p:txBody>
      </p:sp>
      <p:sp>
        <p:nvSpPr>
          <p:cNvPr id="35" name="Rectangle 34">
            <a:extLst>
              <a:ext uri="{FF2B5EF4-FFF2-40B4-BE49-F238E27FC236}">
                <a16:creationId xmlns:a16="http://schemas.microsoft.com/office/drawing/2014/main" id="{8FC78F6E-EC6C-41D7-A73E-11CDBA245B3D}"/>
              </a:ext>
            </a:extLst>
          </p:cNvPr>
          <p:cNvSpPr/>
          <p:nvPr/>
        </p:nvSpPr>
        <p:spPr>
          <a:xfrm>
            <a:off x="1601993" y="6781745"/>
            <a:ext cx="889159" cy="239166"/>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39" name="Picture 38">
            <a:extLst>
              <a:ext uri="{FF2B5EF4-FFF2-40B4-BE49-F238E27FC236}">
                <a16:creationId xmlns:a16="http://schemas.microsoft.com/office/drawing/2014/main" id="{E6161367-C271-4AA6-AE1F-1D890B95F7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05637" y="1541104"/>
            <a:ext cx="1453167" cy="945005"/>
          </a:xfrm>
          <a:prstGeom prst="rect">
            <a:avLst/>
          </a:prstGeom>
        </p:spPr>
      </p:pic>
      <p:sp>
        <p:nvSpPr>
          <p:cNvPr id="40" name="TextBox 39">
            <a:extLst>
              <a:ext uri="{FF2B5EF4-FFF2-40B4-BE49-F238E27FC236}">
                <a16:creationId xmlns:a16="http://schemas.microsoft.com/office/drawing/2014/main" id="{669CB41F-1963-4DFC-82CD-011623EE7692}"/>
              </a:ext>
            </a:extLst>
          </p:cNvPr>
          <p:cNvSpPr txBox="1"/>
          <p:nvPr/>
        </p:nvSpPr>
        <p:spPr>
          <a:xfrm>
            <a:off x="3525891" y="6172558"/>
            <a:ext cx="3429000" cy="523220"/>
          </a:xfrm>
          <a:prstGeom prst="rect">
            <a:avLst/>
          </a:prstGeom>
          <a:noFill/>
        </p:spPr>
        <p:txBody>
          <a:bodyPr wrap="square">
            <a:spAutoFit/>
          </a:bodyPr>
          <a:lstStyle/>
          <a:p>
            <a:r>
              <a:rPr lang="en-US" sz="1350" dirty="0"/>
              <a:t>When click confirm.</a:t>
            </a:r>
          </a:p>
          <a:p>
            <a:r>
              <a:rPr lang="en-US" sz="1350" dirty="0"/>
              <a:t>The system will print the label.</a:t>
            </a:r>
          </a:p>
        </p:txBody>
      </p:sp>
      <p:sp>
        <p:nvSpPr>
          <p:cNvPr id="41" name="Rectangle 40">
            <a:extLst>
              <a:ext uri="{FF2B5EF4-FFF2-40B4-BE49-F238E27FC236}">
                <a16:creationId xmlns:a16="http://schemas.microsoft.com/office/drawing/2014/main" id="{3E5CA487-CEC8-4897-AB53-483DC64DD186}"/>
              </a:ext>
            </a:extLst>
          </p:cNvPr>
          <p:cNvSpPr/>
          <p:nvPr/>
        </p:nvSpPr>
        <p:spPr>
          <a:xfrm>
            <a:off x="1429692" y="6474410"/>
            <a:ext cx="1050015" cy="239166"/>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42" name="Oval 41">
            <a:extLst>
              <a:ext uri="{FF2B5EF4-FFF2-40B4-BE49-F238E27FC236}">
                <a16:creationId xmlns:a16="http://schemas.microsoft.com/office/drawing/2014/main" id="{63829443-650B-4456-91B2-B63B856E6850}"/>
              </a:ext>
            </a:extLst>
          </p:cNvPr>
          <p:cNvSpPr/>
          <p:nvPr/>
        </p:nvSpPr>
        <p:spPr>
          <a:xfrm>
            <a:off x="2510187" y="6494468"/>
            <a:ext cx="231648" cy="216655"/>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b="1" dirty="0">
                <a:solidFill>
                  <a:schemeClr val="bg1"/>
                </a:solidFill>
              </a:rPr>
              <a:t>1</a:t>
            </a:r>
          </a:p>
        </p:txBody>
      </p:sp>
      <p:sp>
        <p:nvSpPr>
          <p:cNvPr id="43" name="Oval 42">
            <a:extLst>
              <a:ext uri="{FF2B5EF4-FFF2-40B4-BE49-F238E27FC236}">
                <a16:creationId xmlns:a16="http://schemas.microsoft.com/office/drawing/2014/main" id="{95A277F5-4ED4-4C1E-8D0C-48FC8AC9E81D}"/>
              </a:ext>
            </a:extLst>
          </p:cNvPr>
          <p:cNvSpPr/>
          <p:nvPr/>
        </p:nvSpPr>
        <p:spPr>
          <a:xfrm>
            <a:off x="2511658" y="6781745"/>
            <a:ext cx="231648" cy="216655"/>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b="1" dirty="0">
                <a:solidFill>
                  <a:schemeClr val="bg1"/>
                </a:solidFill>
              </a:rPr>
              <a:t>2</a:t>
            </a:r>
          </a:p>
        </p:txBody>
      </p:sp>
      <p:pic>
        <p:nvPicPr>
          <p:cNvPr id="48" name="Picture 47">
            <a:extLst>
              <a:ext uri="{FF2B5EF4-FFF2-40B4-BE49-F238E27FC236}">
                <a16:creationId xmlns:a16="http://schemas.microsoft.com/office/drawing/2014/main" id="{F511AEDC-C17C-429F-9B48-8E09B7A08789}"/>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294973" y="7856710"/>
            <a:ext cx="1381695" cy="1973233"/>
          </a:xfrm>
          <a:prstGeom prst="rect">
            <a:avLst/>
          </a:prstGeom>
          <a:ln>
            <a:solidFill>
              <a:srgbClr val="666666"/>
            </a:solidFill>
          </a:ln>
        </p:spPr>
      </p:pic>
      <p:cxnSp>
        <p:nvCxnSpPr>
          <p:cNvPr id="50" name="Straight Arrow Connector 49">
            <a:extLst>
              <a:ext uri="{FF2B5EF4-FFF2-40B4-BE49-F238E27FC236}">
                <a16:creationId xmlns:a16="http://schemas.microsoft.com/office/drawing/2014/main" id="{B956396D-7944-4C83-B6C0-A43716602BC9}"/>
              </a:ext>
            </a:extLst>
          </p:cNvPr>
          <p:cNvCxnSpPr>
            <a:cxnSpLocks/>
          </p:cNvCxnSpPr>
          <p:nvPr/>
        </p:nvCxnSpPr>
        <p:spPr>
          <a:xfrm>
            <a:off x="2605638" y="5276090"/>
            <a:ext cx="795225" cy="97"/>
          </a:xfrm>
          <a:prstGeom prst="straightConnector1">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EF46F316-5DC6-4D46-9DDC-E58262A10355}"/>
              </a:ext>
            </a:extLst>
          </p:cNvPr>
          <p:cNvSpPr txBox="1"/>
          <p:nvPr/>
        </p:nvSpPr>
        <p:spPr>
          <a:xfrm>
            <a:off x="313120" y="7138812"/>
            <a:ext cx="5897914" cy="738664"/>
          </a:xfrm>
          <a:prstGeom prst="rect">
            <a:avLst/>
          </a:prstGeom>
          <a:noFill/>
        </p:spPr>
        <p:txBody>
          <a:bodyPr wrap="square">
            <a:spAutoFit/>
          </a:bodyPr>
          <a:lstStyle/>
          <a:p>
            <a:r>
              <a:rPr lang="en-US" sz="1350" dirty="0"/>
              <a:t>3</a:t>
            </a:r>
            <a:r>
              <a:rPr lang="th-TH" sz="1350" dirty="0"/>
              <a:t>.</a:t>
            </a:r>
            <a:r>
              <a:rPr kumimoji="1" lang="en-US" altLang="ja-JP" sz="1350" dirty="0"/>
              <a:t> When the system finishes printing the label will notify you.</a:t>
            </a:r>
            <a:endParaRPr kumimoji="1" lang="th-TH" altLang="ja-JP" sz="1350" dirty="0"/>
          </a:p>
          <a:p>
            <a:pPr marL="742950" lvl="1" indent="-285750">
              <a:buFontTx/>
              <a:buChar char="-"/>
            </a:pPr>
            <a:r>
              <a:rPr lang="en-US" sz="1350" dirty="0"/>
              <a:t>Click “Yes”  when the label is completely printed.</a:t>
            </a:r>
          </a:p>
          <a:p>
            <a:pPr marL="742950" lvl="1" indent="-285750">
              <a:buFontTx/>
              <a:buChar char="-"/>
            </a:pPr>
            <a:r>
              <a:rPr lang="en-US" sz="1350" dirty="0"/>
              <a:t>Click “No” if nothing printing out?</a:t>
            </a:r>
          </a:p>
        </p:txBody>
      </p:sp>
      <p:sp>
        <p:nvSpPr>
          <p:cNvPr id="27" name="Rectangle 26">
            <a:extLst>
              <a:ext uri="{FF2B5EF4-FFF2-40B4-BE49-F238E27FC236}">
                <a16:creationId xmlns:a16="http://schemas.microsoft.com/office/drawing/2014/main" id="{77572244-3B6A-4974-8F42-093976255EA4}"/>
              </a:ext>
            </a:extLst>
          </p:cNvPr>
          <p:cNvSpPr/>
          <p:nvPr/>
        </p:nvSpPr>
        <p:spPr>
          <a:xfrm>
            <a:off x="3801067" y="1531542"/>
            <a:ext cx="265357" cy="259114"/>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30" name="Picture 29">
            <a:extLst>
              <a:ext uri="{FF2B5EF4-FFF2-40B4-BE49-F238E27FC236}">
                <a16:creationId xmlns:a16="http://schemas.microsoft.com/office/drawing/2014/main" id="{F237398F-2A70-4E3F-8370-2FAF6C922C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11224" y="4480718"/>
            <a:ext cx="2601603" cy="1691840"/>
          </a:xfrm>
          <a:prstGeom prst="rect">
            <a:avLst/>
          </a:prstGeom>
        </p:spPr>
      </p:pic>
      <p:pic>
        <p:nvPicPr>
          <p:cNvPr id="31" name="Picture 30">
            <a:extLst>
              <a:ext uri="{FF2B5EF4-FFF2-40B4-BE49-F238E27FC236}">
                <a16:creationId xmlns:a16="http://schemas.microsoft.com/office/drawing/2014/main" id="{4CF50A9C-0951-4712-AE43-BFD20C715F1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3658521" y="7853327"/>
            <a:ext cx="1393816" cy="1980000"/>
          </a:xfrm>
          <a:prstGeom prst="rect">
            <a:avLst/>
          </a:prstGeom>
          <a:ln>
            <a:solidFill>
              <a:srgbClr val="666666"/>
            </a:solidFill>
          </a:ln>
        </p:spPr>
      </p:pic>
      <p:cxnSp>
        <p:nvCxnSpPr>
          <p:cNvPr id="32" name="Straight Arrow Connector 31">
            <a:extLst>
              <a:ext uri="{FF2B5EF4-FFF2-40B4-BE49-F238E27FC236}">
                <a16:creationId xmlns:a16="http://schemas.microsoft.com/office/drawing/2014/main" id="{5F5ACB99-CC1D-4409-9F48-B0193D48AD6A}"/>
              </a:ext>
            </a:extLst>
          </p:cNvPr>
          <p:cNvCxnSpPr>
            <a:cxnSpLocks/>
          </p:cNvCxnSpPr>
          <p:nvPr/>
        </p:nvCxnSpPr>
        <p:spPr>
          <a:xfrm>
            <a:off x="2747839" y="8889450"/>
            <a:ext cx="795225" cy="97"/>
          </a:xfrm>
          <a:prstGeom prst="straightConnector1">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6372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11B842-1AAC-4F2B-8B19-37C4CBB39F69}"/>
              </a:ext>
            </a:extLst>
          </p:cNvPr>
          <p:cNvPicPr>
            <a:picLocks noChangeAspect="1"/>
          </p:cNvPicPr>
          <p:nvPr/>
        </p:nvPicPr>
        <p:blipFill>
          <a:blip r:embed="rId3"/>
          <a:stretch>
            <a:fillRect/>
          </a:stretch>
        </p:blipFill>
        <p:spPr>
          <a:xfrm>
            <a:off x="2784731" y="1818294"/>
            <a:ext cx="1767958" cy="2520000"/>
          </a:xfrm>
          <a:prstGeom prst="rect">
            <a:avLst/>
          </a:prstGeom>
          <a:ln>
            <a:solidFill>
              <a:srgbClr val="666666"/>
            </a:solidFill>
          </a:ln>
        </p:spPr>
      </p:pic>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a:xfrm>
            <a:off x="4843462" y="9162795"/>
            <a:ext cx="1543050" cy="527403"/>
          </a:xfrm>
        </p:spPr>
        <p:txBody>
          <a:bodyPr/>
          <a:lstStyle/>
          <a:p>
            <a:fld id="{FABEA90D-F275-432F-8053-456A4E092F4A}" type="slidenum">
              <a:rPr kumimoji="1" lang="ja-JP" altLang="en-US" smtClean="0"/>
              <a:t>19</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5374284" cy="261610"/>
          </a:xfrm>
          <a:prstGeom prst="rect">
            <a:avLst/>
          </a:prstGeom>
          <a:noFill/>
        </p:spPr>
        <p:txBody>
          <a:bodyPr wrap="square" rtlCol="0">
            <a:spAutoFit/>
          </a:bodyPr>
          <a:lstStyle/>
          <a:p>
            <a:r>
              <a:rPr kumimoji="1" lang="en-US" altLang="ja-JP" sz="1100" dirty="0"/>
              <a:t>2-4-7. Re-Print Label</a:t>
            </a:r>
          </a:p>
        </p:txBody>
      </p:sp>
      <p:sp>
        <p:nvSpPr>
          <p:cNvPr id="19" name="TextBox 18">
            <a:extLst>
              <a:ext uri="{FF2B5EF4-FFF2-40B4-BE49-F238E27FC236}">
                <a16:creationId xmlns:a16="http://schemas.microsoft.com/office/drawing/2014/main" id="{6A53931D-EA20-445F-A4BB-1FE971D3A53E}"/>
              </a:ext>
            </a:extLst>
          </p:cNvPr>
          <p:cNvSpPr txBox="1"/>
          <p:nvPr/>
        </p:nvSpPr>
        <p:spPr>
          <a:xfrm>
            <a:off x="406400" y="1231706"/>
            <a:ext cx="5897914" cy="507831"/>
          </a:xfrm>
          <a:prstGeom prst="rect">
            <a:avLst/>
          </a:prstGeom>
          <a:noFill/>
        </p:spPr>
        <p:txBody>
          <a:bodyPr wrap="square">
            <a:spAutoFit/>
          </a:bodyPr>
          <a:lstStyle/>
          <a:p>
            <a:r>
              <a:rPr lang="en-US" sz="1350" dirty="0"/>
              <a:t>Can be done in 2 ways</a:t>
            </a:r>
            <a:endParaRPr lang="th-TH" sz="1350" dirty="0"/>
          </a:p>
          <a:p>
            <a:r>
              <a:rPr lang="th-TH" sz="1350" dirty="0"/>
              <a:t>	1</a:t>
            </a:r>
            <a:r>
              <a:rPr lang="en-US" sz="1350" dirty="0"/>
              <a:t>)</a:t>
            </a:r>
            <a:r>
              <a:rPr lang="th-TH" sz="1350" dirty="0"/>
              <a:t>. </a:t>
            </a:r>
            <a:r>
              <a:rPr lang="en-US" sz="1350" dirty="0"/>
              <a:t>Enter Label ID. </a:t>
            </a:r>
            <a:r>
              <a:rPr lang="en-US" sz="1350" dirty="0">
                <a:sym typeface="Wingdings" panose="05000000000000000000" pitchFamily="2" charset="2"/>
              </a:rPr>
              <a:t> Click “Confirm”.</a:t>
            </a:r>
            <a:endParaRPr lang="en-US" sz="1350" dirty="0"/>
          </a:p>
        </p:txBody>
      </p:sp>
      <p:sp>
        <p:nvSpPr>
          <p:cNvPr id="33" name="TextBox 32">
            <a:extLst>
              <a:ext uri="{FF2B5EF4-FFF2-40B4-BE49-F238E27FC236}">
                <a16:creationId xmlns:a16="http://schemas.microsoft.com/office/drawing/2014/main" id="{34B68E52-1D64-4905-B3B5-75B10C60A8F8}"/>
              </a:ext>
            </a:extLst>
          </p:cNvPr>
          <p:cNvSpPr txBox="1"/>
          <p:nvPr/>
        </p:nvSpPr>
        <p:spPr>
          <a:xfrm>
            <a:off x="833120" y="4749401"/>
            <a:ext cx="3119491" cy="307777"/>
          </a:xfrm>
          <a:prstGeom prst="rect">
            <a:avLst/>
          </a:prstGeom>
          <a:noFill/>
        </p:spPr>
        <p:txBody>
          <a:bodyPr wrap="square">
            <a:spAutoFit/>
          </a:bodyPr>
          <a:lstStyle/>
          <a:p>
            <a:r>
              <a:rPr lang="en-US" sz="1350" dirty="0"/>
              <a:t>2)</a:t>
            </a:r>
            <a:r>
              <a:rPr lang="th-TH" sz="1350" dirty="0"/>
              <a:t>.</a:t>
            </a:r>
            <a:r>
              <a:rPr kumimoji="1" lang="en-US" altLang="ja-JP" sz="1350" dirty="0"/>
              <a:t> Scan Label </a:t>
            </a:r>
            <a:r>
              <a:rPr kumimoji="1" lang="en-US" altLang="ja-JP" sz="1350" dirty="0">
                <a:sym typeface="Wingdings" panose="05000000000000000000" pitchFamily="2" charset="2"/>
              </a:rPr>
              <a:t> </a:t>
            </a:r>
            <a:r>
              <a:rPr lang="en-US" sz="1350" dirty="0">
                <a:sym typeface="Wingdings" panose="05000000000000000000" pitchFamily="2" charset="2"/>
              </a:rPr>
              <a:t>Click “Confirm”</a:t>
            </a:r>
            <a:r>
              <a:rPr kumimoji="1" lang="en-US" altLang="ja-JP" sz="1350" dirty="0"/>
              <a:t>.</a:t>
            </a:r>
            <a:endParaRPr lang="en-US" sz="1350" dirty="0"/>
          </a:p>
        </p:txBody>
      </p:sp>
      <p:pic>
        <p:nvPicPr>
          <p:cNvPr id="39" name="Picture 38">
            <a:extLst>
              <a:ext uri="{FF2B5EF4-FFF2-40B4-BE49-F238E27FC236}">
                <a16:creationId xmlns:a16="http://schemas.microsoft.com/office/drawing/2014/main" id="{E6161367-C271-4AA6-AE1F-1D890B95F7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9629" y="2495265"/>
            <a:ext cx="1453167" cy="945005"/>
          </a:xfrm>
          <a:prstGeom prst="rect">
            <a:avLst/>
          </a:prstGeom>
        </p:spPr>
      </p:pic>
      <p:cxnSp>
        <p:nvCxnSpPr>
          <p:cNvPr id="50" name="Straight Arrow Connector 49">
            <a:extLst>
              <a:ext uri="{FF2B5EF4-FFF2-40B4-BE49-F238E27FC236}">
                <a16:creationId xmlns:a16="http://schemas.microsoft.com/office/drawing/2014/main" id="{B956396D-7944-4C83-B6C0-A43716602BC9}"/>
              </a:ext>
            </a:extLst>
          </p:cNvPr>
          <p:cNvCxnSpPr>
            <a:cxnSpLocks/>
          </p:cNvCxnSpPr>
          <p:nvPr/>
        </p:nvCxnSpPr>
        <p:spPr>
          <a:xfrm>
            <a:off x="2328572" y="6536090"/>
            <a:ext cx="1779537" cy="0"/>
          </a:xfrm>
          <a:prstGeom prst="straightConnector1">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80086327-B06D-4E0B-94E2-046C1A045C8C}"/>
              </a:ext>
            </a:extLst>
          </p:cNvPr>
          <p:cNvPicPr>
            <a:picLocks noChangeAspect="1"/>
          </p:cNvPicPr>
          <p:nvPr/>
        </p:nvPicPr>
        <p:blipFill rotWithShape="1">
          <a:blip r:embed="rId5"/>
          <a:srcRect l="1270"/>
          <a:stretch/>
        </p:blipFill>
        <p:spPr>
          <a:xfrm>
            <a:off x="508322" y="1816556"/>
            <a:ext cx="1759062" cy="2520000"/>
          </a:xfrm>
          <a:prstGeom prst="rect">
            <a:avLst/>
          </a:prstGeom>
          <a:ln>
            <a:solidFill>
              <a:srgbClr val="666666"/>
            </a:solidFill>
          </a:ln>
        </p:spPr>
      </p:pic>
      <p:sp>
        <p:nvSpPr>
          <p:cNvPr id="29" name="Rectangle 28">
            <a:extLst>
              <a:ext uri="{FF2B5EF4-FFF2-40B4-BE49-F238E27FC236}">
                <a16:creationId xmlns:a16="http://schemas.microsoft.com/office/drawing/2014/main" id="{338C1131-7B5C-4257-A29A-464EE951E7D6}"/>
              </a:ext>
            </a:extLst>
          </p:cNvPr>
          <p:cNvSpPr/>
          <p:nvPr/>
        </p:nvSpPr>
        <p:spPr>
          <a:xfrm>
            <a:off x="3663530" y="4084842"/>
            <a:ext cx="889159" cy="239166"/>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36" name="Picture 35">
            <a:extLst>
              <a:ext uri="{FF2B5EF4-FFF2-40B4-BE49-F238E27FC236}">
                <a16:creationId xmlns:a16="http://schemas.microsoft.com/office/drawing/2014/main" id="{D1E6C147-01FE-4B43-8BB2-FBA1D74C2CAD}"/>
              </a:ext>
            </a:extLst>
          </p:cNvPr>
          <p:cNvPicPr>
            <a:picLocks noChangeAspect="1"/>
          </p:cNvPicPr>
          <p:nvPr/>
        </p:nvPicPr>
        <p:blipFill rotWithShape="1">
          <a:blip r:embed="rId5"/>
          <a:srcRect l="1270"/>
          <a:stretch/>
        </p:blipFill>
        <p:spPr>
          <a:xfrm>
            <a:off x="508322" y="5276090"/>
            <a:ext cx="1759062" cy="2520000"/>
          </a:xfrm>
          <a:prstGeom prst="rect">
            <a:avLst/>
          </a:prstGeom>
          <a:ln>
            <a:solidFill>
              <a:srgbClr val="666666"/>
            </a:solidFill>
          </a:ln>
        </p:spPr>
      </p:pic>
      <p:sp>
        <p:nvSpPr>
          <p:cNvPr id="35" name="Rectangle 34">
            <a:extLst>
              <a:ext uri="{FF2B5EF4-FFF2-40B4-BE49-F238E27FC236}">
                <a16:creationId xmlns:a16="http://schemas.microsoft.com/office/drawing/2014/main" id="{8FC78F6E-EC6C-41D7-A73E-11CDBA245B3D}"/>
              </a:ext>
            </a:extLst>
          </p:cNvPr>
          <p:cNvSpPr/>
          <p:nvPr/>
        </p:nvSpPr>
        <p:spPr>
          <a:xfrm>
            <a:off x="3320574" y="2206178"/>
            <a:ext cx="1232115" cy="229604"/>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cxnSp>
        <p:nvCxnSpPr>
          <p:cNvPr id="28" name="Straight Arrow Connector 27">
            <a:extLst>
              <a:ext uri="{FF2B5EF4-FFF2-40B4-BE49-F238E27FC236}">
                <a16:creationId xmlns:a16="http://schemas.microsoft.com/office/drawing/2014/main" id="{042459B0-E57F-4D63-B90C-729D1D6B5094}"/>
              </a:ext>
            </a:extLst>
          </p:cNvPr>
          <p:cNvCxnSpPr>
            <a:cxnSpLocks/>
          </p:cNvCxnSpPr>
          <p:nvPr/>
        </p:nvCxnSpPr>
        <p:spPr>
          <a:xfrm>
            <a:off x="2247611" y="2967768"/>
            <a:ext cx="540000" cy="8904"/>
          </a:xfrm>
          <a:prstGeom prst="straightConnector1">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72BC63A1-17AC-4027-B842-A54E536A2CD1}"/>
              </a:ext>
            </a:extLst>
          </p:cNvPr>
          <p:cNvCxnSpPr>
            <a:cxnSpLocks/>
          </p:cNvCxnSpPr>
          <p:nvPr/>
        </p:nvCxnSpPr>
        <p:spPr>
          <a:xfrm>
            <a:off x="4553931" y="2967768"/>
            <a:ext cx="540000" cy="8904"/>
          </a:xfrm>
          <a:prstGeom prst="straightConnector1">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02434284-5C37-4CDA-9FA3-490CE08B14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0517" y="5249000"/>
            <a:ext cx="1453167" cy="945005"/>
          </a:xfrm>
          <a:prstGeom prst="rect">
            <a:avLst/>
          </a:prstGeom>
        </p:spPr>
      </p:pic>
      <p:sp>
        <p:nvSpPr>
          <p:cNvPr id="27" name="Rectangle 26">
            <a:extLst>
              <a:ext uri="{FF2B5EF4-FFF2-40B4-BE49-F238E27FC236}">
                <a16:creationId xmlns:a16="http://schemas.microsoft.com/office/drawing/2014/main" id="{77572244-3B6A-4974-8F42-093976255EA4}"/>
              </a:ext>
            </a:extLst>
          </p:cNvPr>
          <p:cNvSpPr/>
          <p:nvPr/>
        </p:nvSpPr>
        <p:spPr>
          <a:xfrm>
            <a:off x="3645634" y="5234024"/>
            <a:ext cx="265357" cy="259114"/>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44" name="TextBox 43">
            <a:extLst>
              <a:ext uri="{FF2B5EF4-FFF2-40B4-BE49-F238E27FC236}">
                <a16:creationId xmlns:a16="http://schemas.microsoft.com/office/drawing/2014/main" id="{67072C45-14BB-4761-AA6D-9929A9B25D58}"/>
              </a:ext>
            </a:extLst>
          </p:cNvPr>
          <p:cNvSpPr txBox="1"/>
          <p:nvPr/>
        </p:nvSpPr>
        <p:spPr>
          <a:xfrm>
            <a:off x="5119306" y="3510458"/>
            <a:ext cx="1393490" cy="300082"/>
          </a:xfrm>
          <a:prstGeom prst="rect">
            <a:avLst/>
          </a:prstGeom>
          <a:noFill/>
        </p:spPr>
        <p:txBody>
          <a:bodyPr wrap="square">
            <a:spAutoFit/>
          </a:bodyPr>
          <a:lstStyle/>
          <a:p>
            <a:r>
              <a:rPr lang="en-US" sz="1350" dirty="0"/>
              <a:t>Print new label</a:t>
            </a:r>
          </a:p>
        </p:txBody>
      </p:sp>
      <p:sp>
        <p:nvSpPr>
          <p:cNvPr id="45" name="TextBox 44">
            <a:extLst>
              <a:ext uri="{FF2B5EF4-FFF2-40B4-BE49-F238E27FC236}">
                <a16:creationId xmlns:a16="http://schemas.microsoft.com/office/drawing/2014/main" id="{88427983-530F-4E17-8ADF-268C959C9B5D}"/>
              </a:ext>
            </a:extLst>
          </p:cNvPr>
          <p:cNvSpPr txBox="1"/>
          <p:nvPr/>
        </p:nvSpPr>
        <p:spPr>
          <a:xfrm>
            <a:off x="2662149" y="6235786"/>
            <a:ext cx="1049901" cy="300082"/>
          </a:xfrm>
          <a:prstGeom prst="rect">
            <a:avLst/>
          </a:prstGeom>
          <a:noFill/>
        </p:spPr>
        <p:txBody>
          <a:bodyPr wrap="square">
            <a:spAutoFit/>
          </a:bodyPr>
          <a:lstStyle/>
          <a:p>
            <a:r>
              <a:rPr lang="en-US" sz="1350" dirty="0"/>
              <a:t>Scan label</a:t>
            </a:r>
          </a:p>
        </p:txBody>
      </p:sp>
      <p:pic>
        <p:nvPicPr>
          <p:cNvPr id="46" name="Picture 45">
            <a:extLst>
              <a:ext uri="{FF2B5EF4-FFF2-40B4-BE49-F238E27FC236}">
                <a16:creationId xmlns:a16="http://schemas.microsoft.com/office/drawing/2014/main" id="{EF544FBE-3BEE-4039-B595-2CB583A552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7611" y="8148666"/>
            <a:ext cx="1453167" cy="945005"/>
          </a:xfrm>
          <a:prstGeom prst="rect">
            <a:avLst/>
          </a:prstGeom>
        </p:spPr>
      </p:pic>
      <p:sp>
        <p:nvSpPr>
          <p:cNvPr id="47" name="TextBox 46">
            <a:extLst>
              <a:ext uri="{FF2B5EF4-FFF2-40B4-BE49-F238E27FC236}">
                <a16:creationId xmlns:a16="http://schemas.microsoft.com/office/drawing/2014/main" id="{21280DBE-8C5A-4590-BA68-81CD192FED94}"/>
              </a:ext>
            </a:extLst>
          </p:cNvPr>
          <p:cNvSpPr txBox="1"/>
          <p:nvPr/>
        </p:nvSpPr>
        <p:spPr>
          <a:xfrm>
            <a:off x="2577288" y="9065500"/>
            <a:ext cx="1393490" cy="300082"/>
          </a:xfrm>
          <a:prstGeom prst="rect">
            <a:avLst/>
          </a:prstGeom>
          <a:noFill/>
        </p:spPr>
        <p:txBody>
          <a:bodyPr wrap="square">
            <a:spAutoFit/>
          </a:bodyPr>
          <a:lstStyle/>
          <a:p>
            <a:r>
              <a:rPr lang="en-US" sz="1350" dirty="0"/>
              <a:t>Print new label</a:t>
            </a:r>
          </a:p>
        </p:txBody>
      </p:sp>
      <p:pic>
        <p:nvPicPr>
          <p:cNvPr id="8" name="Picture 7">
            <a:extLst>
              <a:ext uri="{FF2B5EF4-FFF2-40B4-BE49-F238E27FC236}">
                <a16:creationId xmlns:a16="http://schemas.microsoft.com/office/drawing/2014/main" id="{AA087F97-C505-43B6-B612-A8C649701177}"/>
              </a:ext>
            </a:extLst>
          </p:cNvPr>
          <p:cNvPicPr>
            <a:picLocks noChangeAspect="1"/>
          </p:cNvPicPr>
          <p:nvPr/>
        </p:nvPicPr>
        <p:blipFill>
          <a:blip r:embed="rId6"/>
          <a:stretch>
            <a:fillRect/>
          </a:stretch>
        </p:blipFill>
        <p:spPr>
          <a:xfrm>
            <a:off x="4169297" y="5287715"/>
            <a:ext cx="1774150" cy="2520000"/>
          </a:xfrm>
          <a:prstGeom prst="rect">
            <a:avLst/>
          </a:prstGeom>
          <a:ln>
            <a:solidFill>
              <a:srgbClr val="666666"/>
            </a:solidFill>
          </a:ln>
        </p:spPr>
      </p:pic>
      <p:cxnSp>
        <p:nvCxnSpPr>
          <p:cNvPr id="10" name="Connector: Elbow 9">
            <a:extLst>
              <a:ext uri="{FF2B5EF4-FFF2-40B4-BE49-F238E27FC236}">
                <a16:creationId xmlns:a16="http://schemas.microsoft.com/office/drawing/2014/main" id="{EEE6AA1D-DF5D-4FDC-B70D-4FB6C7A3F311}"/>
              </a:ext>
            </a:extLst>
          </p:cNvPr>
          <p:cNvCxnSpPr>
            <a:stCxn id="8" idx="2"/>
            <a:endCxn id="46" idx="0"/>
          </p:cNvCxnSpPr>
          <p:nvPr/>
        </p:nvCxnSpPr>
        <p:spPr>
          <a:xfrm rot="5400000">
            <a:off x="3979809" y="7072102"/>
            <a:ext cx="340951" cy="1812177"/>
          </a:xfrm>
          <a:prstGeom prst="bentConnector3">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16DB5985-C24A-4E20-9357-4B5F263DE2B2}"/>
              </a:ext>
            </a:extLst>
          </p:cNvPr>
          <p:cNvSpPr/>
          <p:nvPr/>
        </p:nvSpPr>
        <p:spPr>
          <a:xfrm>
            <a:off x="5063451" y="7556924"/>
            <a:ext cx="889159" cy="239166"/>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Tree>
    <p:extLst>
      <p:ext uri="{BB962C8B-B14F-4D97-AF65-F5344CB8AC3E}">
        <p14:creationId xmlns:p14="http://schemas.microsoft.com/office/powerpoint/2010/main" val="2824980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a:xfrm>
            <a:off x="4820424" y="9162795"/>
            <a:ext cx="1543050" cy="527403"/>
          </a:xfrm>
        </p:spPr>
        <p:txBody>
          <a:bodyPr/>
          <a:lstStyle/>
          <a:p>
            <a:fld id="{FABEA90D-F275-432F-8053-456A4E092F4A}" type="slidenum">
              <a:rPr kumimoji="1" lang="ja-JP" altLang="en-US" smtClean="0"/>
              <a:t>2</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Introduction</a:t>
            </a:r>
          </a:p>
        </p:txBody>
      </p:sp>
      <p:sp>
        <p:nvSpPr>
          <p:cNvPr id="18" name="テキスト ボックス 17">
            <a:extLst>
              <a:ext uri="{FF2B5EF4-FFF2-40B4-BE49-F238E27FC236}">
                <a16:creationId xmlns:a16="http://schemas.microsoft.com/office/drawing/2014/main" id="{955B3EEA-D4AA-44A8-9AE7-AEB795E8A820}"/>
              </a:ext>
            </a:extLst>
          </p:cNvPr>
          <p:cNvSpPr txBox="1"/>
          <p:nvPr/>
        </p:nvSpPr>
        <p:spPr>
          <a:xfrm>
            <a:off x="385979" y="935620"/>
            <a:ext cx="6117062" cy="600164"/>
          </a:xfrm>
          <a:prstGeom prst="rect">
            <a:avLst/>
          </a:prstGeom>
          <a:noFill/>
        </p:spPr>
        <p:txBody>
          <a:bodyPr wrap="square" rtlCol="0">
            <a:spAutoFit/>
          </a:bodyPr>
          <a:lstStyle/>
          <a:p>
            <a:r>
              <a:rPr kumimoji="1" lang="en-US" altLang="ja-JP" sz="1100" dirty="0"/>
              <a:t>This manual explains each handy terminal, how to set it up with a PC, how to check the operation, and how to communicate with a PC.</a:t>
            </a:r>
          </a:p>
          <a:p>
            <a:r>
              <a:rPr kumimoji="1" lang="en-US" altLang="ja-JP" sz="1100" dirty="0"/>
              <a:t>Please read before starting work.</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5708299"/>
            <a:ext cx="2970784" cy="66023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68" name="正方形/長方形 67">
            <a:extLst>
              <a:ext uri="{FF2B5EF4-FFF2-40B4-BE49-F238E27FC236}">
                <a16:creationId xmlns:a16="http://schemas.microsoft.com/office/drawing/2014/main" id="{6186DD34-FD84-4878-9CE0-7DE40F6EAAA3}"/>
              </a:ext>
            </a:extLst>
          </p:cNvPr>
          <p:cNvSpPr/>
          <p:nvPr/>
        </p:nvSpPr>
        <p:spPr>
          <a:xfrm>
            <a:off x="2037575" y="1545855"/>
            <a:ext cx="2782849" cy="3679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tx1"/>
                </a:solidFill>
              </a:rPr>
              <a:t>For safe use of this device</a:t>
            </a:r>
          </a:p>
        </p:txBody>
      </p:sp>
      <p:sp>
        <p:nvSpPr>
          <p:cNvPr id="69" name="テキスト ボックス 68">
            <a:extLst>
              <a:ext uri="{FF2B5EF4-FFF2-40B4-BE49-F238E27FC236}">
                <a16:creationId xmlns:a16="http://schemas.microsoft.com/office/drawing/2014/main" id="{DAB51B36-F669-42D8-A752-74E19752D03F}"/>
              </a:ext>
            </a:extLst>
          </p:cNvPr>
          <p:cNvSpPr txBox="1"/>
          <p:nvPr/>
        </p:nvSpPr>
        <p:spPr>
          <a:xfrm>
            <a:off x="406400" y="1933985"/>
            <a:ext cx="6117062" cy="600164"/>
          </a:xfrm>
          <a:prstGeom prst="rect">
            <a:avLst/>
          </a:prstGeom>
          <a:noFill/>
        </p:spPr>
        <p:txBody>
          <a:bodyPr wrap="square" rtlCol="0">
            <a:spAutoFit/>
          </a:bodyPr>
          <a:lstStyle/>
          <a:p>
            <a:r>
              <a:rPr kumimoji="1" lang="en-US" altLang="ja-JP" sz="1100" b="1" i="1" dirty="0"/>
              <a:t>To use this device correctly and safely, be sure to observe the following safety precautions when operating this device. TOMAS TECH cannot be held responsible or warranted for any damage caused by using the product in violation of these precautions.</a:t>
            </a:r>
          </a:p>
        </p:txBody>
      </p:sp>
      <p:sp>
        <p:nvSpPr>
          <p:cNvPr id="70" name="テキスト ボックス 69">
            <a:extLst>
              <a:ext uri="{FF2B5EF4-FFF2-40B4-BE49-F238E27FC236}">
                <a16:creationId xmlns:a16="http://schemas.microsoft.com/office/drawing/2014/main" id="{2E183A66-D49C-435F-BB0E-70792C1B101C}"/>
              </a:ext>
            </a:extLst>
          </p:cNvPr>
          <p:cNvSpPr txBox="1"/>
          <p:nvPr/>
        </p:nvSpPr>
        <p:spPr>
          <a:xfrm>
            <a:off x="406400" y="2581575"/>
            <a:ext cx="6117062" cy="600164"/>
          </a:xfrm>
          <a:prstGeom prst="rect">
            <a:avLst/>
          </a:prstGeom>
          <a:noFill/>
        </p:spPr>
        <p:txBody>
          <a:bodyPr wrap="square" rtlCol="0">
            <a:spAutoFit/>
          </a:bodyPr>
          <a:lstStyle/>
          <a:p>
            <a:r>
              <a:rPr kumimoji="1" lang="ja-JP" altLang="en-US" sz="1100" dirty="0"/>
              <a:t>◆</a:t>
            </a:r>
            <a:r>
              <a:rPr kumimoji="1" lang="en-US" altLang="ja-JP" sz="1100" dirty="0"/>
              <a:t>How to read the symbols</a:t>
            </a:r>
          </a:p>
          <a:p>
            <a:r>
              <a:rPr kumimoji="1" lang="en-US" altLang="ja-JP" sz="1100" dirty="0"/>
              <a:t>In this manual, the items to be observed in order to use the device safely are classified as follows.</a:t>
            </a:r>
          </a:p>
        </p:txBody>
      </p:sp>
      <p:sp>
        <p:nvSpPr>
          <p:cNvPr id="2" name="四角形: 角を丸くする 1">
            <a:extLst>
              <a:ext uri="{FF2B5EF4-FFF2-40B4-BE49-F238E27FC236}">
                <a16:creationId xmlns:a16="http://schemas.microsoft.com/office/drawing/2014/main" id="{C073C054-6BB7-42EC-90A1-95D2D328A73B}"/>
              </a:ext>
            </a:extLst>
          </p:cNvPr>
          <p:cNvSpPr/>
          <p:nvPr/>
        </p:nvSpPr>
        <p:spPr>
          <a:xfrm>
            <a:off x="406399" y="3293885"/>
            <a:ext cx="6096641" cy="664842"/>
          </a:xfrm>
          <a:prstGeom prst="round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100" dirty="0">
              <a:solidFill>
                <a:schemeClr val="tx1"/>
              </a:solidFill>
            </a:endParaRPr>
          </a:p>
        </p:txBody>
      </p:sp>
      <p:sp>
        <p:nvSpPr>
          <p:cNvPr id="72" name="テキスト ボックス 71">
            <a:extLst>
              <a:ext uri="{FF2B5EF4-FFF2-40B4-BE49-F238E27FC236}">
                <a16:creationId xmlns:a16="http://schemas.microsoft.com/office/drawing/2014/main" id="{1398A0D6-693B-49E3-A11E-520E28A4C8F7}"/>
              </a:ext>
            </a:extLst>
          </p:cNvPr>
          <p:cNvSpPr txBox="1"/>
          <p:nvPr/>
        </p:nvSpPr>
        <p:spPr>
          <a:xfrm>
            <a:off x="2509024" y="3430539"/>
            <a:ext cx="3922093" cy="430887"/>
          </a:xfrm>
          <a:prstGeom prst="rect">
            <a:avLst/>
          </a:prstGeom>
          <a:noFill/>
        </p:spPr>
        <p:txBody>
          <a:bodyPr wrap="square" rtlCol="0">
            <a:spAutoFit/>
          </a:bodyPr>
          <a:lstStyle/>
          <a:p>
            <a:r>
              <a:rPr kumimoji="1" lang="en-US" altLang="ja-JP" sz="1100" dirty="0">
                <a:solidFill>
                  <a:schemeClr val="tx1"/>
                </a:solidFill>
              </a:rPr>
              <a:t>If you ignore the information on this label and handle it incorrectly, there is a risk of death or serious injury.</a:t>
            </a:r>
            <a:endParaRPr kumimoji="1" lang="ja-JP" altLang="en-US" sz="1100" dirty="0">
              <a:solidFill>
                <a:schemeClr val="tx1"/>
              </a:solidFill>
            </a:endParaRPr>
          </a:p>
        </p:txBody>
      </p:sp>
      <p:sp>
        <p:nvSpPr>
          <p:cNvPr id="75" name="object 57">
            <a:extLst>
              <a:ext uri="{FF2B5EF4-FFF2-40B4-BE49-F238E27FC236}">
                <a16:creationId xmlns:a16="http://schemas.microsoft.com/office/drawing/2014/main" id="{6AAEDD76-AFC6-4D26-90C1-240843520410}"/>
              </a:ext>
            </a:extLst>
          </p:cNvPr>
          <p:cNvSpPr/>
          <p:nvPr/>
        </p:nvSpPr>
        <p:spPr>
          <a:xfrm>
            <a:off x="642875" y="3399418"/>
            <a:ext cx="554355" cy="478155"/>
          </a:xfrm>
          <a:custGeom>
            <a:avLst/>
            <a:gdLst/>
            <a:ahLst/>
            <a:cxnLst/>
            <a:rect l="l" t="t" r="r" b="b"/>
            <a:pathLst>
              <a:path w="554355" h="478154">
                <a:moveTo>
                  <a:pt x="525726" y="477815"/>
                </a:moveTo>
                <a:lnTo>
                  <a:pt x="26815" y="477815"/>
                </a:lnTo>
                <a:lnTo>
                  <a:pt x="18413" y="476755"/>
                </a:lnTo>
                <a:lnTo>
                  <a:pt x="11131" y="473760"/>
                </a:lnTo>
                <a:lnTo>
                  <a:pt x="4969" y="469105"/>
                </a:lnTo>
                <a:lnTo>
                  <a:pt x="0" y="463154"/>
                </a:lnTo>
                <a:lnTo>
                  <a:pt x="0" y="433449"/>
                </a:lnTo>
                <a:lnTo>
                  <a:pt x="247889" y="5898"/>
                </a:lnTo>
                <a:lnTo>
                  <a:pt x="252815" y="0"/>
                </a:lnTo>
                <a:lnTo>
                  <a:pt x="296739" y="0"/>
                </a:lnTo>
                <a:lnTo>
                  <a:pt x="301664" y="5898"/>
                </a:lnTo>
                <a:lnTo>
                  <a:pt x="549626" y="433573"/>
                </a:lnTo>
                <a:lnTo>
                  <a:pt x="552987" y="440255"/>
                </a:lnTo>
                <a:lnTo>
                  <a:pt x="554107" y="447214"/>
                </a:lnTo>
                <a:lnTo>
                  <a:pt x="552987" y="454726"/>
                </a:lnTo>
                <a:lnTo>
                  <a:pt x="525726" y="477815"/>
                </a:lnTo>
                <a:close/>
              </a:path>
            </a:pathLst>
          </a:custGeom>
          <a:solidFill>
            <a:srgbClr val="000000"/>
          </a:solidFill>
        </p:spPr>
        <p:txBody>
          <a:bodyPr wrap="square" lIns="0" tIns="0" rIns="0" bIns="0" rtlCol="0"/>
          <a:lstStyle/>
          <a:p>
            <a:endParaRPr/>
          </a:p>
        </p:txBody>
      </p:sp>
      <p:sp>
        <p:nvSpPr>
          <p:cNvPr id="76" name="object 58">
            <a:extLst>
              <a:ext uri="{FF2B5EF4-FFF2-40B4-BE49-F238E27FC236}">
                <a16:creationId xmlns:a16="http://schemas.microsoft.com/office/drawing/2014/main" id="{6C35EA1F-6EF2-4FE7-80E6-0CBA4522A878}"/>
              </a:ext>
            </a:extLst>
          </p:cNvPr>
          <p:cNvSpPr/>
          <p:nvPr/>
        </p:nvSpPr>
        <p:spPr>
          <a:xfrm>
            <a:off x="687616" y="3440711"/>
            <a:ext cx="463550" cy="395605"/>
          </a:xfrm>
          <a:custGeom>
            <a:avLst/>
            <a:gdLst/>
            <a:ahLst/>
            <a:cxnLst/>
            <a:rect l="l" t="t" r="r" b="b"/>
            <a:pathLst>
              <a:path w="463550" h="395604">
                <a:moveTo>
                  <a:pt x="463061" y="395230"/>
                </a:moveTo>
                <a:lnTo>
                  <a:pt x="0" y="395230"/>
                </a:lnTo>
                <a:lnTo>
                  <a:pt x="230036" y="0"/>
                </a:lnTo>
                <a:lnTo>
                  <a:pt x="463061" y="395230"/>
                </a:lnTo>
                <a:close/>
              </a:path>
            </a:pathLst>
          </a:custGeom>
          <a:solidFill>
            <a:srgbClr val="FDD000"/>
          </a:solidFill>
        </p:spPr>
        <p:txBody>
          <a:bodyPr wrap="square" lIns="0" tIns="0" rIns="0" bIns="0" rtlCol="0"/>
          <a:lstStyle/>
          <a:p>
            <a:endParaRPr/>
          </a:p>
        </p:txBody>
      </p:sp>
      <p:sp>
        <p:nvSpPr>
          <p:cNvPr id="77" name="object 59">
            <a:extLst>
              <a:ext uri="{FF2B5EF4-FFF2-40B4-BE49-F238E27FC236}">
                <a16:creationId xmlns:a16="http://schemas.microsoft.com/office/drawing/2014/main" id="{A0BBD558-F64F-4B3A-B261-6B3E7CE5474A}"/>
              </a:ext>
            </a:extLst>
          </p:cNvPr>
          <p:cNvSpPr/>
          <p:nvPr/>
        </p:nvSpPr>
        <p:spPr>
          <a:xfrm>
            <a:off x="884791" y="3753356"/>
            <a:ext cx="66040" cy="62230"/>
          </a:xfrm>
          <a:custGeom>
            <a:avLst/>
            <a:gdLst/>
            <a:ahLst/>
            <a:cxnLst/>
            <a:rect l="l" t="t" r="r" b="b"/>
            <a:pathLst>
              <a:path w="66040" h="62229">
                <a:moveTo>
                  <a:pt x="32862" y="61939"/>
                </a:moveTo>
                <a:lnTo>
                  <a:pt x="20165" y="59404"/>
                </a:lnTo>
                <a:lnTo>
                  <a:pt x="9709" y="52722"/>
                </a:lnTo>
                <a:lnTo>
                  <a:pt x="2614" y="43274"/>
                </a:lnTo>
                <a:lnTo>
                  <a:pt x="0" y="32444"/>
                </a:lnTo>
                <a:lnTo>
                  <a:pt x="2614" y="19909"/>
                </a:lnTo>
                <a:lnTo>
                  <a:pt x="9709" y="9585"/>
                </a:lnTo>
                <a:lnTo>
                  <a:pt x="20165" y="2580"/>
                </a:lnTo>
                <a:lnTo>
                  <a:pt x="32862" y="0"/>
                </a:lnTo>
                <a:lnTo>
                  <a:pt x="45559" y="2580"/>
                </a:lnTo>
                <a:lnTo>
                  <a:pt x="56015" y="9585"/>
                </a:lnTo>
                <a:lnTo>
                  <a:pt x="63110" y="19909"/>
                </a:lnTo>
                <a:lnTo>
                  <a:pt x="65724" y="32444"/>
                </a:lnTo>
                <a:lnTo>
                  <a:pt x="63110" y="43274"/>
                </a:lnTo>
                <a:lnTo>
                  <a:pt x="56015" y="52722"/>
                </a:lnTo>
                <a:lnTo>
                  <a:pt x="45559" y="59404"/>
                </a:lnTo>
                <a:lnTo>
                  <a:pt x="32862" y="61939"/>
                </a:lnTo>
                <a:close/>
              </a:path>
            </a:pathLst>
          </a:custGeom>
          <a:solidFill>
            <a:srgbClr val="000000"/>
          </a:solidFill>
        </p:spPr>
        <p:txBody>
          <a:bodyPr wrap="square" lIns="0" tIns="0" rIns="0" bIns="0" rtlCol="0"/>
          <a:lstStyle/>
          <a:p>
            <a:endParaRPr/>
          </a:p>
        </p:txBody>
      </p:sp>
      <p:pic>
        <p:nvPicPr>
          <p:cNvPr id="78" name="object 60">
            <a:extLst>
              <a:ext uri="{FF2B5EF4-FFF2-40B4-BE49-F238E27FC236}">
                <a16:creationId xmlns:a16="http://schemas.microsoft.com/office/drawing/2014/main" id="{C53B5F6B-E1C2-463E-919F-7F49B86CCFDD}"/>
              </a:ext>
            </a:extLst>
          </p:cNvPr>
          <p:cNvPicPr/>
          <p:nvPr/>
        </p:nvPicPr>
        <p:blipFill>
          <a:blip r:embed="rId2" cstate="print"/>
          <a:stretch>
            <a:fillRect/>
          </a:stretch>
        </p:blipFill>
        <p:spPr>
          <a:xfrm>
            <a:off x="881803" y="3526247"/>
            <a:ext cx="71699" cy="203514"/>
          </a:xfrm>
          <a:prstGeom prst="rect">
            <a:avLst/>
          </a:prstGeom>
        </p:spPr>
      </p:pic>
      <p:sp>
        <p:nvSpPr>
          <p:cNvPr id="80" name="正方形/長方形 79">
            <a:extLst>
              <a:ext uri="{FF2B5EF4-FFF2-40B4-BE49-F238E27FC236}">
                <a16:creationId xmlns:a16="http://schemas.microsoft.com/office/drawing/2014/main" id="{DF281C11-D5F6-4C23-A0B1-061CA30E940C}"/>
              </a:ext>
            </a:extLst>
          </p:cNvPr>
          <p:cNvSpPr/>
          <p:nvPr/>
        </p:nvSpPr>
        <p:spPr>
          <a:xfrm>
            <a:off x="1103291" y="3444609"/>
            <a:ext cx="1333810" cy="3679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Danger</a:t>
            </a:r>
          </a:p>
        </p:txBody>
      </p:sp>
      <p:sp>
        <p:nvSpPr>
          <p:cNvPr id="81" name="四角形: 角を丸くする 80">
            <a:extLst>
              <a:ext uri="{FF2B5EF4-FFF2-40B4-BE49-F238E27FC236}">
                <a16:creationId xmlns:a16="http://schemas.microsoft.com/office/drawing/2014/main" id="{A3D8B939-A84D-4F0E-A8F9-983CF87385FC}"/>
              </a:ext>
            </a:extLst>
          </p:cNvPr>
          <p:cNvSpPr/>
          <p:nvPr/>
        </p:nvSpPr>
        <p:spPr>
          <a:xfrm>
            <a:off x="406399" y="4064260"/>
            <a:ext cx="6096641" cy="664842"/>
          </a:xfrm>
          <a:prstGeom prst="round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100" dirty="0">
              <a:solidFill>
                <a:schemeClr val="tx1"/>
              </a:solidFill>
            </a:endParaRPr>
          </a:p>
        </p:txBody>
      </p:sp>
      <p:sp>
        <p:nvSpPr>
          <p:cNvPr id="82" name="テキスト ボックス 81">
            <a:extLst>
              <a:ext uri="{FF2B5EF4-FFF2-40B4-BE49-F238E27FC236}">
                <a16:creationId xmlns:a16="http://schemas.microsoft.com/office/drawing/2014/main" id="{B595CF32-C193-417E-9419-2A2B5ADD7508}"/>
              </a:ext>
            </a:extLst>
          </p:cNvPr>
          <p:cNvSpPr txBox="1"/>
          <p:nvPr/>
        </p:nvSpPr>
        <p:spPr>
          <a:xfrm>
            <a:off x="2509024" y="4103378"/>
            <a:ext cx="3922093" cy="600164"/>
          </a:xfrm>
          <a:prstGeom prst="rect">
            <a:avLst/>
          </a:prstGeom>
          <a:noFill/>
        </p:spPr>
        <p:txBody>
          <a:bodyPr wrap="square" rtlCol="0">
            <a:spAutoFit/>
          </a:bodyPr>
          <a:lstStyle/>
          <a:p>
            <a:r>
              <a:rPr kumimoji="1" lang="en-US" altLang="ja-JP" sz="1100" dirty="0">
                <a:solidFill>
                  <a:schemeClr val="tx1"/>
                </a:solidFill>
              </a:rPr>
              <a:t>This indicates the contents that may cause injury if the contents of this display are ignored and the product is handled improperly.</a:t>
            </a:r>
            <a:endParaRPr kumimoji="1" lang="ja-JP" altLang="en-US" sz="1100" dirty="0">
              <a:solidFill>
                <a:schemeClr val="tx1"/>
              </a:solidFill>
            </a:endParaRPr>
          </a:p>
        </p:txBody>
      </p:sp>
      <p:sp>
        <p:nvSpPr>
          <p:cNvPr id="83" name="object 57">
            <a:extLst>
              <a:ext uri="{FF2B5EF4-FFF2-40B4-BE49-F238E27FC236}">
                <a16:creationId xmlns:a16="http://schemas.microsoft.com/office/drawing/2014/main" id="{8514B927-5680-488E-B82D-2F673796B9A3}"/>
              </a:ext>
            </a:extLst>
          </p:cNvPr>
          <p:cNvSpPr/>
          <p:nvPr/>
        </p:nvSpPr>
        <p:spPr>
          <a:xfrm>
            <a:off x="642875" y="4169793"/>
            <a:ext cx="554355" cy="478155"/>
          </a:xfrm>
          <a:custGeom>
            <a:avLst/>
            <a:gdLst/>
            <a:ahLst/>
            <a:cxnLst/>
            <a:rect l="l" t="t" r="r" b="b"/>
            <a:pathLst>
              <a:path w="554355" h="478154">
                <a:moveTo>
                  <a:pt x="525726" y="477815"/>
                </a:moveTo>
                <a:lnTo>
                  <a:pt x="26815" y="477815"/>
                </a:lnTo>
                <a:lnTo>
                  <a:pt x="18413" y="476755"/>
                </a:lnTo>
                <a:lnTo>
                  <a:pt x="11131" y="473760"/>
                </a:lnTo>
                <a:lnTo>
                  <a:pt x="4969" y="469105"/>
                </a:lnTo>
                <a:lnTo>
                  <a:pt x="0" y="463154"/>
                </a:lnTo>
                <a:lnTo>
                  <a:pt x="0" y="433449"/>
                </a:lnTo>
                <a:lnTo>
                  <a:pt x="247889" y="5898"/>
                </a:lnTo>
                <a:lnTo>
                  <a:pt x="252815" y="0"/>
                </a:lnTo>
                <a:lnTo>
                  <a:pt x="296739" y="0"/>
                </a:lnTo>
                <a:lnTo>
                  <a:pt x="301664" y="5898"/>
                </a:lnTo>
                <a:lnTo>
                  <a:pt x="549626" y="433573"/>
                </a:lnTo>
                <a:lnTo>
                  <a:pt x="552987" y="440255"/>
                </a:lnTo>
                <a:lnTo>
                  <a:pt x="554107" y="447214"/>
                </a:lnTo>
                <a:lnTo>
                  <a:pt x="552987" y="454726"/>
                </a:lnTo>
                <a:lnTo>
                  <a:pt x="525726" y="477815"/>
                </a:lnTo>
                <a:close/>
              </a:path>
            </a:pathLst>
          </a:custGeom>
          <a:solidFill>
            <a:srgbClr val="000000"/>
          </a:solidFill>
        </p:spPr>
        <p:txBody>
          <a:bodyPr wrap="square" lIns="0" tIns="0" rIns="0" bIns="0" rtlCol="0"/>
          <a:lstStyle/>
          <a:p>
            <a:endParaRPr/>
          </a:p>
        </p:txBody>
      </p:sp>
      <p:sp>
        <p:nvSpPr>
          <p:cNvPr id="84" name="object 58">
            <a:extLst>
              <a:ext uri="{FF2B5EF4-FFF2-40B4-BE49-F238E27FC236}">
                <a16:creationId xmlns:a16="http://schemas.microsoft.com/office/drawing/2014/main" id="{BEE31896-C69F-4075-8D2D-5D97EB66E07F}"/>
              </a:ext>
            </a:extLst>
          </p:cNvPr>
          <p:cNvSpPr/>
          <p:nvPr/>
        </p:nvSpPr>
        <p:spPr>
          <a:xfrm>
            <a:off x="687616" y="4211086"/>
            <a:ext cx="463550" cy="395605"/>
          </a:xfrm>
          <a:custGeom>
            <a:avLst/>
            <a:gdLst/>
            <a:ahLst/>
            <a:cxnLst/>
            <a:rect l="l" t="t" r="r" b="b"/>
            <a:pathLst>
              <a:path w="463550" h="395604">
                <a:moveTo>
                  <a:pt x="463061" y="395230"/>
                </a:moveTo>
                <a:lnTo>
                  <a:pt x="0" y="395230"/>
                </a:lnTo>
                <a:lnTo>
                  <a:pt x="230036" y="0"/>
                </a:lnTo>
                <a:lnTo>
                  <a:pt x="463061" y="395230"/>
                </a:lnTo>
                <a:close/>
              </a:path>
            </a:pathLst>
          </a:custGeom>
          <a:solidFill>
            <a:srgbClr val="FDD000"/>
          </a:solidFill>
        </p:spPr>
        <p:txBody>
          <a:bodyPr wrap="square" lIns="0" tIns="0" rIns="0" bIns="0" rtlCol="0"/>
          <a:lstStyle/>
          <a:p>
            <a:endParaRPr/>
          </a:p>
        </p:txBody>
      </p:sp>
      <p:sp>
        <p:nvSpPr>
          <p:cNvPr id="85" name="object 59">
            <a:extLst>
              <a:ext uri="{FF2B5EF4-FFF2-40B4-BE49-F238E27FC236}">
                <a16:creationId xmlns:a16="http://schemas.microsoft.com/office/drawing/2014/main" id="{A6572048-6BFA-48B2-AC06-DE801B05056E}"/>
              </a:ext>
            </a:extLst>
          </p:cNvPr>
          <p:cNvSpPr/>
          <p:nvPr/>
        </p:nvSpPr>
        <p:spPr>
          <a:xfrm>
            <a:off x="884791" y="4523731"/>
            <a:ext cx="66040" cy="62230"/>
          </a:xfrm>
          <a:custGeom>
            <a:avLst/>
            <a:gdLst/>
            <a:ahLst/>
            <a:cxnLst/>
            <a:rect l="l" t="t" r="r" b="b"/>
            <a:pathLst>
              <a:path w="66040" h="62229">
                <a:moveTo>
                  <a:pt x="32862" y="61939"/>
                </a:moveTo>
                <a:lnTo>
                  <a:pt x="20165" y="59404"/>
                </a:lnTo>
                <a:lnTo>
                  <a:pt x="9709" y="52722"/>
                </a:lnTo>
                <a:lnTo>
                  <a:pt x="2614" y="43274"/>
                </a:lnTo>
                <a:lnTo>
                  <a:pt x="0" y="32444"/>
                </a:lnTo>
                <a:lnTo>
                  <a:pt x="2614" y="19909"/>
                </a:lnTo>
                <a:lnTo>
                  <a:pt x="9709" y="9585"/>
                </a:lnTo>
                <a:lnTo>
                  <a:pt x="20165" y="2580"/>
                </a:lnTo>
                <a:lnTo>
                  <a:pt x="32862" y="0"/>
                </a:lnTo>
                <a:lnTo>
                  <a:pt x="45559" y="2580"/>
                </a:lnTo>
                <a:lnTo>
                  <a:pt x="56015" y="9585"/>
                </a:lnTo>
                <a:lnTo>
                  <a:pt x="63110" y="19909"/>
                </a:lnTo>
                <a:lnTo>
                  <a:pt x="65724" y="32444"/>
                </a:lnTo>
                <a:lnTo>
                  <a:pt x="63110" y="43274"/>
                </a:lnTo>
                <a:lnTo>
                  <a:pt x="56015" y="52722"/>
                </a:lnTo>
                <a:lnTo>
                  <a:pt x="45559" y="59404"/>
                </a:lnTo>
                <a:lnTo>
                  <a:pt x="32862" y="61939"/>
                </a:lnTo>
                <a:close/>
              </a:path>
            </a:pathLst>
          </a:custGeom>
          <a:solidFill>
            <a:srgbClr val="000000"/>
          </a:solidFill>
        </p:spPr>
        <p:txBody>
          <a:bodyPr wrap="square" lIns="0" tIns="0" rIns="0" bIns="0" rtlCol="0"/>
          <a:lstStyle/>
          <a:p>
            <a:endParaRPr/>
          </a:p>
        </p:txBody>
      </p:sp>
      <p:pic>
        <p:nvPicPr>
          <p:cNvPr id="86" name="object 60">
            <a:extLst>
              <a:ext uri="{FF2B5EF4-FFF2-40B4-BE49-F238E27FC236}">
                <a16:creationId xmlns:a16="http://schemas.microsoft.com/office/drawing/2014/main" id="{430328AC-B9A9-4DC2-9117-15AB3785D7DD}"/>
              </a:ext>
            </a:extLst>
          </p:cNvPr>
          <p:cNvPicPr/>
          <p:nvPr/>
        </p:nvPicPr>
        <p:blipFill>
          <a:blip r:embed="rId2" cstate="print"/>
          <a:stretch>
            <a:fillRect/>
          </a:stretch>
        </p:blipFill>
        <p:spPr>
          <a:xfrm>
            <a:off x="881803" y="4296622"/>
            <a:ext cx="71699" cy="203514"/>
          </a:xfrm>
          <a:prstGeom prst="rect">
            <a:avLst/>
          </a:prstGeom>
        </p:spPr>
      </p:pic>
      <p:sp>
        <p:nvSpPr>
          <p:cNvPr id="87" name="正方形/長方形 86">
            <a:extLst>
              <a:ext uri="{FF2B5EF4-FFF2-40B4-BE49-F238E27FC236}">
                <a16:creationId xmlns:a16="http://schemas.microsoft.com/office/drawing/2014/main" id="{09685C20-7383-45FD-8281-BC87E0CE1A75}"/>
              </a:ext>
            </a:extLst>
          </p:cNvPr>
          <p:cNvSpPr/>
          <p:nvPr/>
        </p:nvSpPr>
        <p:spPr>
          <a:xfrm>
            <a:off x="1103291" y="4214984"/>
            <a:ext cx="1333810" cy="3679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Warning</a:t>
            </a:r>
          </a:p>
        </p:txBody>
      </p:sp>
      <p:sp>
        <p:nvSpPr>
          <p:cNvPr id="89" name="四角形: 角を丸くする 88">
            <a:extLst>
              <a:ext uri="{FF2B5EF4-FFF2-40B4-BE49-F238E27FC236}">
                <a16:creationId xmlns:a16="http://schemas.microsoft.com/office/drawing/2014/main" id="{55971462-7F8C-4EFD-BA21-B1BBA5C694C0}"/>
              </a:ext>
            </a:extLst>
          </p:cNvPr>
          <p:cNvSpPr/>
          <p:nvPr/>
        </p:nvSpPr>
        <p:spPr>
          <a:xfrm>
            <a:off x="406399" y="4861538"/>
            <a:ext cx="6096641" cy="664842"/>
          </a:xfrm>
          <a:prstGeom prst="round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100" dirty="0">
              <a:solidFill>
                <a:schemeClr val="tx1"/>
              </a:solidFill>
            </a:endParaRPr>
          </a:p>
        </p:txBody>
      </p:sp>
      <p:sp>
        <p:nvSpPr>
          <p:cNvPr id="90" name="テキスト ボックス 89">
            <a:extLst>
              <a:ext uri="{FF2B5EF4-FFF2-40B4-BE49-F238E27FC236}">
                <a16:creationId xmlns:a16="http://schemas.microsoft.com/office/drawing/2014/main" id="{82D175DC-8F72-4177-8113-D854BDDCB3E1}"/>
              </a:ext>
            </a:extLst>
          </p:cNvPr>
          <p:cNvSpPr txBox="1"/>
          <p:nvPr/>
        </p:nvSpPr>
        <p:spPr>
          <a:xfrm>
            <a:off x="2509024" y="4961616"/>
            <a:ext cx="3922093" cy="430887"/>
          </a:xfrm>
          <a:prstGeom prst="rect">
            <a:avLst/>
          </a:prstGeom>
          <a:noFill/>
        </p:spPr>
        <p:txBody>
          <a:bodyPr wrap="square" rtlCol="0">
            <a:spAutoFit/>
          </a:bodyPr>
          <a:lstStyle/>
          <a:p>
            <a:r>
              <a:rPr kumimoji="1" lang="en-US" altLang="ja-JP" sz="1100" dirty="0">
                <a:solidFill>
                  <a:schemeClr val="tx1"/>
                </a:solidFill>
              </a:rPr>
              <a:t>It indicates that property damage may occur if the product is handled improperly, ignoring the contents of this display.</a:t>
            </a:r>
            <a:endParaRPr kumimoji="1" lang="ja-JP" altLang="en-US" sz="1100" dirty="0">
              <a:solidFill>
                <a:schemeClr val="tx1"/>
              </a:solidFill>
            </a:endParaRPr>
          </a:p>
        </p:txBody>
      </p:sp>
      <p:sp>
        <p:nvSpPr>
          <p:cNvPr id="91" name="object 57">
            <a:extLst>
              <a:ext uri="{FF2B5EF4-FFF2-40B4-BE49-F238E27FC236}">
                <a16:creationId xmlns:a16="http://schemas.microsoft.com/office/drawing/2014/main" id="{FA875E47-BFE8-4D6D-B489-5F564DBDE35B}"/>
              </a:ext>
            </a:extLst>
          </p:cNvPr>
          <p:cNvSpPr/>
          <p:nvPr/>
        </p:nvSpPr>
        <p:spPr>
          <a:xfrm>
            <a:off x="642875" y="4967071"/>
            <a:ext cx="554355" cy="478155"/>
          </a:xfrm>
          <a:custGeom>
            <a:avLst/>
            <a:gdLst/>
            <a:ahLst/>
            <a:cxnLst/>
            <a:rect l="l" t="t" r="r" b="b"/>
            <a:pathLst>
              <a:path w="554355" h="478154">
                <a:moveTo>
                  <a:pt x="525726" y="477815"/>
                </a:moveTo>
                <a:lnTo>
                  <a:pt x="26815" y="477815"/>
                </a:lnTo>
                <a:lnTo>
                  <a:pt x="18413" y="476755"/>
                </a:lnTo>
                <a:lnTo>
                  <a:pt x="11131" y="473760"/>
                </a:lnTo>
                <a:lnTo>
                  <a:pt x="4969" y="469105"/>
                </a:lnTo>
                <a:lnTo>
                  <a:pt x="0" y="463154"/>
                </a:lnTo>
                <a:lnTo>
                  <a:pt x="0" y="433449"/>
                </a:lnTo>
                <a:lnTo>
                  <a:pt x="247889" y="5898"/>
                </a:lnTo>
                <a:lnTo>
                  <a:pt x="252815" y="0"/>
                </a:lnTo>
                <a:lnTo>
                  <a:pt x="296739" y="0"/>
                </a:lnTo>
                <a:lnTo>
                  <a:pt x="301664" y="5898"/>
                </a:lnTo>
                <a:lnTo>
                  <a:pt x="549626" y="433573"/>
                </a:lnTo>
                <a:lnTo>
                  <a:pt x="552987" y="440255"/>
                </a:lnTo>
                <a:lnTo>
                  <a:pt x="554107" y="447214"/>
                </a:lnTo>
                <a:lnTo>
                  <a:pt x="552987" y="454726"/>
                </a:lnTo>
                <a:lnTo>
                  <a:pt x="525726" y="477815"/>
                </a:lnTo>
                <a:close/>
              </a:path>
            </a:pathLst>
          </a:custGeom>
          <a:solidFill>
            <a:srgbClr val="000000"/>
          </a:solidFill>
        </p:spPr>
        <p:txBody>
          <a:bodyPr wrap="square" lIns="0" tIns="0" rIns="0" bIns="0" rtlCol="0"/>
          <a:lstStyle/>
          <a:p>
            <a:endParaRPr/>
          </a:p>
        </p:txBody>
      </p:sp>
      <p:sp>
        <p:nvSpPr>
          <p:cNvPr id="92" name="object 58">
            <a:extLst>
              <a:ext uri="{FF2B5EF4-FFF2-40B4-BE49-F238E27FC236}">
                <a16:creationId xmlns:a16="http://schemas.microsoft.com/office/drawing/2014/main" id="{0D703EFC-F8C9-4AEF-B733-2C09BFD71C3B}"/>
              </a:ext>
            </a:extLst>
          </p:cNvPr>
          <p:cNvSpPr/>
          <p:nvPr/>
        </p:nvSpPr>
        <p:spPr>
          <a:xfrm>
            <a:off x="687616" y="5008364"/>
            <a:ext cx="463550" cy="395605"/>
          </a:xfrm>
          <a:custGeom>
            <a:avLst/>
            <a:gdLst/>
            <a:ahLst/>
            <a:cxnLst/>
            <a:rect l="l" t="t" r="r" b="b"/>
            <a:pathLst>
              <a:path w="463550" h="395604">
                <a:moveTo>
                  <a:pt x="463061" y="395230"/>
                </a:moveTo>
                <a:lnTo>
                  <a:pt x="0" y="395230"/>
                </a:lnTo>
                <a:lnTo>
                  <a:pt x="230036" y="0"/>
                </a:lnTo>
                <a:lnTo>
                  <a:pt x="463061" y="395230"/>
                </a:lnTo>
                <a:close/>
              </a:path>
            </a:pathLst>
          </a:custGeom>
          <a:solidFill>
            <a:srgbClr val="FDD000"/>
          </a:solidFill>
        </p:spPr>
        <p:txBody>
          <a:bodyPr wrap="square" lIns="0" tIns="0" rIns="0" bIns="0" rtlCol="0"/>
          <a:lstStyle/>
          <a:p>
            <a:endParaRPr/>
          </a:p>
        </p:txBody>
      </p:sp>
      <p:sp>
        <p:nvSpPr>
          <p:cNvPr id="93" name="object 59">
            <a:extLst>
              <a:ext uri="{FF2B5EF4-FFF2-40B4-BE49-F238E27FC236}">
                <a16:creationId xmlns:a16="http://schemas.microsoft.com/office/drawing/2014/main" id="{A24FE8C8-0900-420C-A05C-D5727924CE30}"/>
              </a:ext>
            </a:extLst>
          </p:cNvPr>
          <p:cNvSpPr/>
          <p:nvPr/>
        </p:nvSpPr>
        <p:spPr>
          <a:xfrm>
            <a:off x="884791" y="5321009"/>
            <a:ext cx="66040" cy="62230"/>
          </a:xfrm>
          <a:custGeom>
            <a:avLst/>
            <a:gdLst/>
            <a:ahLst/>
            <a:cxnLst/>
            <a:rect l="l" t="t" r="r" b="b"/>
            <a:pathLst>
              <a:path w="66040" h="62229">
                <a:moveTo>
                  <a:pt x="32862" y="61939"/>
                </a:moveTo>
                <a:lnTo>
                  <a:pt x="20165" y="59404"/>
                </a:lnTo>
                <a:lnTo>
                  <a:pt x="9709" y="52722"/>
                </a:lnTo>
                <a:lnTo>
                  <a:pt x="2614" y="43274"/>
                </a:lnTo>
                <a:lnTo>
                  <a:pt x="0" y="32444"/>
                </a:lnTo>
                <a:lnTo>
                  <a:pt x="2614" y="19909"/>
                </a:lnTo>
                <a:lnTo>
                  <a:pt x="9709" y="9585"/>
                </a:lnTo>
                <a:lnTo>
                  <a:pt x="20165" y="2580"/>
                </a:lnTo>
                <a:lnTo>
                  <a:pt x="32862" y="0"/>
                </a:lnTo>
                <a:lnTo>
                  <a:pt x="45559" y="2580"/>
                </a:lnTo>
                <a:lnTo>
                  <a:pt x="56015" y="9585"/>
                </a:lnTo>
                <a:lnTo>
                  <a:pt x="63110" y="19909"/>
                </a:lnTo>
                <a:lnTo>
                  <a:pt x="65724" y="32444"/>
                </a:lnTo>
                <a:lnTo>
                  <a:pt x="63110" y="43274"/>
                </a:lnTo>
                <a:lnTo>
                  <a:pt x="56015" y="52722"/>
                </a:lnTo>
                <a:lnTo>
                  <a:pt x="45559" y="59404"/>
                </a:lnTo>
                <a:lnTo>
                  <a:pt x="32862" y="61939"/>
                </a:lnTo>
                <a:close/>
              </a:path>
            </a:pathLst>
          </a:custGeom>
          <a:solidFill>
            <a:srgbClr val="000000"/>
          </a:solidFill>
        </p:spPr>
        <p:txBody>
          <a:bodyPr wrap="square" lIns="0" tIns="0" rIns="0" bIns="0" rtlCol="0"/>
          <a:lstStyle/>
          <a:p>
            <a:endParaRPr/>
          </a:p>
        </p:txBody>
      </p:sp>
      <p:pic>
        <p:nvPicPr>
          <p:cNvPr id="94" name="object 60">
            <a:extLst>
              <a:ext uri="{FF2B5EF4-FFF2-40B4-BE49-F238E27FC236}">
                <a16:creationId xmlns:a16="http://schemas.microsoft.com/office/drawing/2014/main" id="{78FB765B-16A3-40A6-BB09-423040A06D0E}"/>
              </a:ext>
            </a:extLst>
          </p:cNvPr>
          <p:cNvPicPr/>
          <p:nvPr/>
        </p:nvPicPr>
        <p:blipFill>
          <a:blip r:embed="rId2" cstate="print"/>
          <a:stretch>
            <a:fillRect/>
          </a:stretch>
        </p:blipFill>
        <p:spPr>
          <a:xfrm>
            <a:off x="881803" y="5093900"/>
            <a:ext cx="71699" cy="203514"/>
          </a:xfrm>
          <a:prstGeom prst="rect">
            <a:avLst/>
          </a:prstGeom>
        </p:spPr>
      </p:pic>
      <p:sp>
        <p:nvSpPr>
          <p:cNvPr id="95" name="正方形/長方形 94">
            <a:extLst>
              <a:ext uri="{FF2B5EF4-FFF2-40B4-BE49-F238E27FC236}">
                <a16:creationId xmlns:a16="http://schemas.microsoft.com/office/drawing/2014/main" id="{1C768E62-FA99-4F5F-A68D-431F4F6ED4D2}"/>
              </a:ext>
            </a:extLst>
          </p:cNvPr>
          <p:cNvSpPr/>
          <p:nvPr/>
        </p:nvSpPr>
        <p:spPr>
          <a:xfrm>
            <a:off x="1103291" y="5012262"/>
            <a:ext cx="1333810" cy="3679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Caution</a:t>
            </a:r>
          </a:p>
        </p:txBody>
      </p:sp>
      <p:sp>
        <p:nvSpPr>
          <p:cNvPr id="96" name="object 8">
            <a:extLst>
              <a:ext uri="{FF2B5EF4-FFF2-40B4-BE49-F238E27FC236}">
                <a16:creationId xmlns:a16="http://schemas.microsoft.com/office/drawing/2014/main" id="{76E40FEC-9B8B-4900-BC4D-A77142F8C7A6}"/>
              </a:ext>
            </a:extLst>
          </p:cNvPr>
          <p:cNvSpPr/>
          <p:nvPr/>
        </p:nvSpPr>
        <p:spPr>
          <a:xfrm>
            <a:off x="734883" y="7589920"/>
            <a:ext cx="218440" cy="280670"/>
          </a:xfrm>
          <a:custGeom>
            <a:avLst/>
            <a:gdLst/>
            <a:ahLst/>
            <a:cxnLst/>
            <a:rect l="l" t="t" r="r" b="b"/>
            <a:pathLst>
              <a:path w="218440" h="280670">
                <a:moveTo>
                  <a:pt x="120768" y="18013"/>
                </a:moveTo>
                <a:lnTo>
                  <a:pt x="107920" y="18013"/>
                </a:lnTo>
                <a:lnTo>
                  <a:pt x="110771" y="10856"/>
                </a:lnTo>
                <a:lnTo>
                  <a:pt x="115308" y="5146"/>
                </a:lnTo>
                <a:lnTo>
                  <a:pt x="121290" y="1367"/>
                </a:lnTo>
                <a:lnTo>
                  <a:pt x="128477" y="0"/>
                </a:lnTo>
                <a:lnTo>
                  <a:pt x="136185" y="0"/>
                </a:lnTo>
                <a:lnTo>
                  <a:pt x="141324" y="2573"/>
                </a:lnTo>
                <a:lnTo>
                  <a:pt x="149033" y="10293"/>
                </a:lnTo>
                <a:lnTo>
                  <a:pt x="150318" y="12867"/>
                </a:lnTo>
                <a:lnTo>
                  <a:pt x="125907" y="12867"/>
                </a:lnTo>
                <a:lnTo>
                  <a:pt x="120768" y="18013"/>
                </a:lnTo>
                <a:close/>
              </a:path>
              <a:path w="218440" h="280670">
                <a:moveTo>
                  <a:pt x="151603" y="123523"/>
                </a:moveTo>
                <a:lnTo>
                  <a:pt x="138755" y="123523"/>
                </a:lnTo>
                <a:lnTo>
                  <a:pt x="138755" y="18013"/>
                </a:lnTo>
                <a:lnTo>
                  <a:pt x="136185" y="15440"/>
                </a:lnTo>
                <a:lnTo>
                  <a:pt x="133616" y="15440"/>
                </a:lnTo>
                <a:lnTo>
                  <a:pt x="133616" y="12867"/>
                </a:lnTo>
                <a:lnTo>
                  <a:pt x="150318" y="12867"/>
                </a:lnTo>
                <a:lnTo>
                  <a:pt x="151603" y="15440"/>
                </a:lnTo>
                <a:lnTo>
                  <a:pt x="151603" y="18013"/>
                </a:lnTo>
                <a:lnTo>
                  <a:pt x="174728" y="18013"/>
                </a:lnTo>
                <a:lnTo>
                  <a:pt x="182437" y="25734"/>
                </a:lnTo>
                <a:lnTo>
                  <a:pt x="183294" y="28307"/>
                </a:lnTo>
                <a:lnTo>
                  <a:pt x="156742" y="28307"/>
                </a:lnTo>
                <a:lnTo>
                  <a:pt x="156742" y="30880"/>
                </a:lnTo>
                <a:lnTo>
                  <a:pt x="151603" y="36027"/>
                </a:lnTo>
                <a:lnTo>
                  <a:pt x="151603" y="123523"/>
                </a:lnTo>
                <a:close/>
              </a:path>
              <a:path w="218440" h="280670">
                <a:moveTo>
                  <a:pt x="87364" y="149257"/>
                </a:moveTo>
                <a:lnTo>
                  <a:pt x="74516" y="149257"/>
                </a:lnTo>
                <a:lnTo>
                  <a:pt x="74516" y="38601"/>
                </a:lnTo>
                <a:lnTo>
                  <a:pt x="76323" y="29553"/>
                </a:lnTo>
                <a:lnTo>
                  <a:pt x="81261" y="22195"/>
                </a:lnTo>
                <a:lnTo>
                  <a:pt x="88609" y="17249"/>
                </a:lnTo>
                <a:lnTo>
                  <a:pt x="97642" y="15440"/>
                </a:lnTo>
                <a:lnTo>
                  <a:pt x="105351" y="15440"/>
                </a:lnTo>
                <a:lnTo>
                  <a:pt x="107920" y="18013"/>
                </a:lnTo>
                <a:lnTo>
                  <a:pt x="120768" y="18013"/>
                </a:lnTo>
                <a:lnTo>
                  <a:pt x="120768" y="28307"/>
                </a:lnTo>
                <a:lnTo>
                  <a:pt x="92503" y="28307"/>
                </a:lnTo>
                <a:lnTo>
                  <a:pt x="87364" y="33454"/>
                </a:lnTo>
                <a:lnTo>
                  <a:pt x="87364" y="149257"/>
                </a:lnTo>
                <a:close/>
              </a:path>
              <a:path w="218440" h="280670">
                <a:moveTo>
                  <a:pt x="174728" y="18013"/>
                </a:moveTo>
                <a:lnTo>
                  <a:pt x="151603" y="18013"/>
                </a:lnTo>
                <a:lnTo>
                  <a:pt x="154172" y="15440"/>
                </a:lnTo>
                <a:lnTo>
                  <a:pt x="169589" y="15440"/>
                </a:lnTo>
                <a:lnTo>
                  <a:pt x="174728" y="18013"/>
                </a:lnTo>
                <a:close/>
              </a:path>
              <a:path w="218440" h="280670">
                <a:moveTo>
                  <a:pt x="120768" y="123523"/>
                </a:moveTo>
                <a:lnTo>
                  <a:pt x="107920" y="123523"/>
                </a:lnTo>
                <a:lnTo>
                  <a:pt x="107920" y="36027"/>
                </a:lnTo>
                <a:lnTo>
                  <a:pt x="102781" y="30880"/>
                </a:lnTo>
                <a:lnTo>
                  <a:pt x="102781" y="28307"/>
                </a:lnTo>
                <a:lnTo>
                  <a:pt x="120768" y="28307"/>
                </a:lnTo>
                <a:lnTo>
                  <a:pt x="120768" y="123523"/>
                </a:lnTo>
                <a:close/>
              </a:path>
              <a:path w="218440" h="280670">
                <a:moveTo>
                  <a:pt x="185007" y="136390"/>
                </a:moveTo>
                <a:lnTo>
                  <a:pt x="172159" y="136390"/>
                </a:lnTo>
                <a:lnTo>
                  <a:pt x="172159" y="33454"/>
                </a:lnTo>
                <a:lnTo>
                  <a:pt x="167020" y="28307"/>
                </a:lnTo>
                <a:lnTo>
                  <a:pt x="183294" y="28307"/>
                </a:lnTo>
                <a:lnTo>
                  <a:pt x="185007" y="33454"/>
                </a:lnTo>
                <a:lnTo>
                  <a:pt x="185007" y="54041"/>
                </a:lnTo>
                <a:lnTo>
                  <a:pt x="208133" y="54041"/>
                </a:lnTo>
                <a:lnTo>
                  <a:pt x="210702" y="59188"/>
                </a:lnTo>
                <a:lnTo>
                  <a:pt x="215841" y="61761"/>
                </a:lnTo>
                <a:lnTo>
                  <a:pt x="217126" y="64335"/>
                </a:lnTo>
                <a:lnTo>
                  <a:pt x="190146" y="64335"/>
                </a:lnTo>
                <a:lnTo>
                  <a:pt x="187576" y="66908"/>
                </a:lnTo>
                <a:lnTo>
                  <a:pt x="187576" y="69481"/>
                </a:lnTo>
                <a:lnTo>
                  <a:pt x="185007" y="72055"/>
                </a:lnTo>
                <a:lnTo>
                  <a:pt x="185007" y="136390"/>
                </a:lnTo>
                <a:close/>
              </a:path>
              <a:path w="218440" h="280670">
                <a:moveTo>
                  <a:pt x="208133" y="54041"/>
                </a:moveTo>
                <a:lnTo>
                  <a:pt x="185007" y="54041"/>
                </a:lnTo>
                <a:lnTo>
                  <a:pt x="187576" y="51468"/>
                </a:lnTo>
                <a:lnTo>
                  <a:pt x="200424" y="51468"/>
                </a:lnTo>
                <a:lnTo>
                  <a:pt x="208133" y="54041"/>
                </a:lnTo>
                <a:close/>
              </a:path>
              <a:path w="218440" h="280670">
                <a:moveTo>
                  <a:pt x="186563" y="267634"/>
                </a:moveTo>
                <a:lnTo>
                  <a:pt x="169589" y="267634"/>
                </a:lnTo>
                <a:lnTo>
                  <a:pt x="184967" y="250424"/>
                </a:lnTo>
                <a:lnTo>
                  <a:pt x="196248" y="230319"/>
                </a:lnTo>
                <a:lnTo>
                  <a:pt x="203194" y="208285"/>
                </a:lnTo>
                <a:lnTo>
                  <a:pt x="205563" y="185285"/>
                </a:lnTo>
                <a:lnTo>
                  <a:pt x="205563" y="69481"/>
                </a:lnTo>
                <a:lnTo>
                  <a:pt x="200424" y="64335"/>
                </a:lnTo>
                <a:lnTo>
                  <a:pt x="217126" y="64335"/>
                </a:lnTo>
                <a:lnTo>
                  <a:pt x="218411" y="66908"/>
                </a:lnTo>
                <a:lnTo>
                  <a:pt x="218411" y="185285"/>
                </a:lnTo>
                <a:lnTo>
                  <a:pt x="215600" y="211702"/>
                </a:lnTo>
                <a:lnTo>
                  <a:pt x="207490" y="236431"/>
                </a:lnTo>
                <a:lnTo>
                  <a:pt x="194562" y="258748"/>
                </a:lnTo>
                <a:lnTo>
                  <a:pt x="186563" y="267634"/>
                </a:lnTo>
                <a:close/>
              </a:path>
              <a:path w="218440" h="280670">
                <a:moveTo>
                  <a:pt x="174728" y="280501"/>
                </a:moveTo>
                <a:lnTo>
                  <a:pt x="79655" y="280501"/>
                </a:lnTo>
                <a:lnTo>
                  <a:pt x="0" y="115803"/>
                </a:lnTo>
                <a:lnTo>
                  <a:pt x="5139" y="113229"/>
                </a:lnTo>
                <a:lnTo>
                  <a:pt x="10278" y="108083"/>
                </a:lnTo>
                <a:lnTo>
                  <a:pt x="23125" y="108083"/>
                </a:lnTo>
                <a:lnTo>
                  <a:pt x="30754" y="108646"/>
                </a:lnTo>
                <a:lnTo>
                  <a:pt x="37900" y="110656"/>
                </a:lnTo>
                <a:lnTo>
                  <a:pt x="44083" y="114597"/>
                </a:lnTo>
                <a:lnTo>
                  <a:pt x="48821" y="120950"/>
                </a:lnTo>
                <a:lnTo>
                  <a:pt x="15417" y="120950"/>
                </a:lnTo>
                <a:lnTo>
                  <a:pt x="87364" y="267634"/>
                </a:lnTo>
                <a:lnTo>
                  <a:pt x="186563" y="267634"/>
                </a:lnTo>
                <a:lnTo>
                  <a:pt x="177298" y="277927"/>
                </a:lnTo>
                <a:lnTo>
                  <a:pt x="174728" y="280501"/>
                </a:lnTo>
                <a:close/>
              </a:path>
              <a:path w="218440" h="280670">
                <a:moveTo>
                  <a:pt x="87364" y="167271"/>
                </a:moveTo>
                <a:lnTo>
                  <a:pt x="71947" y="167271"/>
                </a:lnTo>
                <a:lnTo>
                  <a:pt x="38543" y="128670"/>
                </a:lnTo>
                <a:lnTo>
                  <a:pt x="35973" y="123523"/>
                </a:lnTo>
                <a:lnTo>
                  <a:pt x="28264" y="120950"/>
                </a:lnTo>
                <a:lnTo>
                  <a:pt x="48821" y="120950"/>
                </a:lnTo>
                <a:lnTo>
                  <a:pt x="48821" y="118376"/>
                </a:lnTo>
                <a:lnTo>
                  <a:pt x="74516" y="149257"/>
                </a:lnTo>
                <a:lnTo>
                  <a:pt x="87364" y="149257"/>
                </a:lnTo>
                <a:lnTo>
                  <a:pt x="87364" y="167271"/>
                </a:lnTo>
                <a:close/>
              </a:path>
            </a:pathLst>
          </a:custGeom>
          <a:solidFill>
            <a:srgbClr val="000000"/>
          </a:solidFill>
        </p:spPr>
        <p:txBody>
          <a:bodyPr wrap="square" lIns="0" tIns="0" rIns="0" bIns="0" rtlCol="0"/>
          <a:lstStyle/>
          <a:p>
            <a:endParaRPr/>
          </a:p>
        </p:txBody>
      </p:sp>
      <p:sp>
        <p:nvSpPr>
          <p:cNvPr id="97" name="object 9">
            <a:extLst>
              <a:ext uri="{FF2B5EF4-FFF2-40B4-BE49-F238E27FC236}">
                <a16:creationId xmlns:a16="http://schemas.microsoft.com/office/drawing/2014/main" id="{73583DE5-4A45-4629-819C-0EDFE601C08C}"/>
              </a:ext>
            </a:extLst>
          </p:cNvPr>
          <p:cNvSpPr/>
          <p:nvPr/>
        </p:nvSpPr>
        <p:spPr>
          <a:xfrm>
            <a:off x="647518" y="7528179"/>
            <a:ext cx="434340" cy="424815"/>
          </a:xfrm>
          <a:custGeom>
            <a:avLst/>
            <a:gdLst/>
            <a:ahLst/>
            <a:cxnLst/>
            <a:rect l="l" t="t" r="r" b="b"/>
            <a:pathLst>
              <a:path w="434340" h="424815">
                <a:moveTo>
                  <a:pt x="215841" y="424591"/>
                </a:moveTo>
                <a:lnTo>
                  <a:pt x="166668" y="418829"/>
                </a:lnTo>
                <a:lnTo>
                  <a:pt x="121360" y="402443"/>
                </a:lnTo>
                <a:lnTo>
                  <a:pt x="81266" y="376784"/>
                </a:lnTo>
                <a:lnTo>
                  <a:pt x="47735" y="343203"/>
                </a:lnTo>
                <a:lnTo>
                  <a:pt x="22114" y="303048"/>
                </a:lnTo>
                <a:lnTo>
                  <a:pt x="5753" y="257672"/>
                </a:lnTo>
                <a:lnTo>
                  <a:pt x="0" y="208425"/>
                </a:lnTo>
                <a:lnTo>
                  <a:pt x="5753" y="158367"/>
                </a:lnTo>
                <a:lnTo>
                  <a:pt x="22114" y="112676"/>
                </a:lnTo>
                <a:lnTo>
                  <a:pt x="47735" y="72567"/>
                </a:lnTo>
                <a:lnTo>
                  <a:pt x="81266" y="39255"/>
                </a:lnTo>
                <a:lnTo>
                  <a:pt x="121360" y="13956"/>
                </a:lnTo>
                <a:lnTo>
                  <a:pt x="160709" y="0"/>
                </a:lnTo>
                <a:lnTo>
                  <a:pt x="272015" y="0"/>
                </a:lnTo>
                <a:lnTo>
                  <a:pt x="311956" y="13956"/>
                </a:lnTo>
                <a:lnTo>
                  <a:pt x="343174" y="33433"/>
                </a:lnTo>
                <a:lnTo>
                  <a:pt x="215841" y="33433"/>
                </a:lnTo>
                <a:lnTo>
                  <a:pt x="185609" y="36248"/>
                </a:lnTo>
                <a:lnTo>
                  <a:pt x="157063" y="44370"/>
                </a:lnTo>
                <a:lnTo>
                  <a:pt x="130926" y="57318"/>
                </a:lnTo>
                <a:lnTo>
                  <a:pt x="107920" y="74608"/>
                </a:lnTo>
                <a:lnTo>
                  <a:pt x="131046" y="97769"/>
                </a:lnTo>
                <a:lnTo>
                  <a:pt x="82225" y="97769"/>
                </a:lnTo>
                <a:lnTo>
                  <a:pt x="66446" y="122296"/>
                </a:lnTo>
                <a:lnTo>
                  <a:pt x="54281" y="149237"/>
                </a:lnTo>
                <a:lnTo>
                  <a:pt x="46452" y="178107"/>
                </a:lnTo>
                <a:lnTo>
                  <a:pt x="43682" y="208425"/>
                </a:lnTo>
                <a:lnTo>
                  <a:pt x="49832" y="254258"/>
                </a:lnTo>
                <a:lnTo>
                  <a:pt x="67188" y="295444"/>
                </a:lnTo>
                <a:lnTo>
                  <a:pt x="94109" y="330340"/>
                </a:lnTo>
                <a:lnTo>
                  <a:pt x="128953" y="357301"/>
                </a:lnTo>
                <a:lnTo>
                  <a:pt x="170077" y="374684"/>
                </a:lnTo>
                <a:lnTo>
                  <a:pt x="215841" y="380843"/>
                </a:lnTo>
                <a:lnTo>
                  <a:pt x="346092" y="380843"/>
                </a:lnTo>
                <a:lnTo>
                  <a:pt x="311956" y="402443"/>
                </a:lnTo>
                <a:lnTo>
                  <a:pt x="265966" y="418829"/>
                </a:lnTo>
                <a:lnTo>
                  <a:pt x="215841" y="424591"/>
                </a:lnTo>
                <a:close/>
              </a:path>
              <a:path w="434340" h="424815">
                <a:moveTo>
                  <a:pt x="401791" y="319082"/>
                </a:moveTo>
                <a:lnTo>
                  <a:pt x="352027" y="319082"/>
                </a:lnTo>
                <a:lnTo>
                  <a:pt x="367806" y="294554"/>
                </a:lnTo>
                <a:lnTo>
                  <a:pt x="379971" y="267613"/>
                </a:lnTo>
                <a:lnTo>
                  <a:pt x="387800" y="238743"/>
                </a:lnTo>
                <a:lnTo>
                  <a:pt x="390570" y="208425"/>
                </a:lnTo>
                <a:lnTo>
                  <a:pt x="384408" y="162402"/>
                </a:lnTo>
                <a:lnTo>
                  <a:pt x="366968" y="120739"/>
                </a:lnTo>
                <a:lnTo>
                  <a:pt x="339822" y="85223"/>
                </a:lnTo>
                <a:lnTo>
                  <a:pt x="304538" y="57642"/>
                </a:lnTo>
                <a:lnTo>
                  <a:pt x="262688" y="39783"/>
                </a:lnTo>
                <a:lnTo>
                  <a:pt x="215841" y="33433"/>
                </a:lnTo>
                <a:lnTo>
                  <a:pt x="343174" y="33433"/>
                </a:lnTo>
                <a:lnTo>
                  <a:pt x="386315" y="72567"/>
                </a:lnTo>
                <a:lnTo>
                  <a:pt x="412078" y="112676"/>
                </a:lnTo>
                <a:lnTo>
                  <a:pt x="428492" y="158367"/>
                </a:lnTo>
                <a:lnTo>
                  <a:pt x="434252" y="208425"/>
                </a:lnTo>
                <a:lnTo>
                  <a:pt x="428492" y="257672"/>
                </a:lnTo>
                <a:lnTo>
                  <a:pt x="412078" y="303048"/>
                </a:lnTo>
                <a:lnTo>
                  <a:pt x="401791" y="319082"/>
                </a:lnTo>
                <a:close/>
              </a:path>
              <a:path w="434340" h="424815">
                <a:moveTo>
                  <a:pt x="346092" y="380843"/>
                </a:moveTo>
                <a:lnTo>
                  <a:pt x="215841" y="380843"/>
                </a:lnTo>
                <a:lnTo>
                  <a:pt x="247198" y="378431"/>
                </a:lnTo>
                <a:lnTo>
                  <a:pt x="275904" y="371193"/>
                </a:lnTo>
                <a:lnTo>
                  <a:pt x="302202" y="359130"/>
                </a:lnTo>
                <a:lnTo>
                  <a:pt x="326332" y="342242"/>
                </a:lnTo>
                <a:lnTo>
                  <a:pt x="82225" y="97769"/>
                </a:lnTo>
                <a:lnTo>
                  <a:pt x="131046" y="97769"/>
                </a:lnTo>
                <a:lnTo>
                  <a:pt x="352027" y="319082"/>
                </a:lnTo>
                <a:lnTo>
                  <a:pt x="401791" y="319082"/>
                </a:lnTo>
                <a:lnTo>
                  <a:pt x="386315" y="343203"/>
                </a:lnTo>
                <a:lnTo>
                  <a:pt x="352506" y="376784"/>
                </a:lnTo>
                <a:lnTo>
                  <a:pt x="346092" y="380843"/>
                </a:lnTo>
                <a:close/>
              </a:path>
            </a:pathLst>
          </a:custGeom>
          <a:solidFill>
            <a:srgbClr val="E60012"/>
          </a:solidFill>
        </p:spPr>
        <p:txBody>
          <a:bodyPr wrap="square" lIns="0" tIns="0" rIns="0" bIns="0" rtlCol="0"/>
          <a:lstStyle/>
          <a:p>
            <a:endParaRPr/>
          </a:p>
        </p:txBody>
      </p:sp>
      <p:sp>
        <p:nvSpPr>
          <p:cNvPr id="98" name="object 45">
            <a:extLst>
              <a:ext uri="{FF2B5EF4-FFF2-40B4-BE49-F238E27FC236}">
                <a16:creationId xmlns:a16="http://schemas.microsoft.com/office/drawing/2014/main" id="{648D4776-7A8F-46DF-AC6F-98FA03233197}"/>
              </a:ext>
            </a:extLst>
          </p:cNvPr>
          <p:cNvSpPr/>
          <p:nvPr/>
        </p:nvSpPr>
        <p:spPr>
          <a:xfrm>
            <a:off x="647991" y="6679425"/>
            <a:ext cx="432434" cy="427355"/>
          </a:xfrm>
          <a:custGeom>
            <a:avLst/>
            <a:gdLst/>
            <a:ahLst/>
            <a:cxnLst/>
            <a:rect l="l" t="t" r="r" b="b"/>
            <a:pathLst>
              <a:path w="432434" h="427354">
                <a:moveTo>
                  <a:pt x="216163" y="427176"/>
                </a:moveTo>
                <a:lnTo>
                  <a:pt x="165962" y="421407"/>
                </a:lnTo>
                <a:lnTo>
                  <a:pt x="119903" y="404968"/>
                </a:lnTo>
                <a:lnTo>
                  <a:pt x="79290" y="379166"/>
                </a:lnTo>
                <a:lnTo>
                  <a:pt x="45431" y="345307"/>
                </a:lnTo>
                <a:lnTo>
                  <a:pt x="19629" y="304694"/>
                </a:lnTo>
                <a:lnTo>
                  <a:pt x="3190" y="258635"/>
                </a:lnTo>
                <a:lnTo>
                  <a:pt x="0" y="230873"/>
                </a:lnTo>
                <a:lnTo>
                  <a:pt x="0" y="186421"/>
                </a:lnTo>
                <a:lnTo>
                  <a:pt x="19629" y="113810"/>
                </a:lnTo>
                <a:lnTo>
                  <a:pt x="45431" y="73655"/>
                </a:lnTo>
                <a:lnTo>
                  <a:pt x="79290" y="40073"/>
                </a:lnTo>
                <a:lnTo>
                  <a:pt x="119903" y="14414"/>
                </a:lnTo>
                <a:lnTo>
                  <a:pt x="160419" y="0"/>
                </a:lnTo>
                <a:lnTo>
                  <a:pt x="270871" y="0"/>
                </a:lnTo>
                <a:lnTo>
                  <a:pt x="310787" y="14414"/>
                </a:lnTo>
                <a:lnTo>
                  <a:pt x="344590" y="36014"/>
                </a:lnTo>
                <a:lnTo>
                  <a:pt x="216163" y="36014"/>
                </a:lnTo>
                <a:lnTo>
                  <a:pt x="185845" y="38427"/>
                </a:lnTo>
                <a:lnTo>
                  <a:pt x="156974" y="45664"/>
                </a:lnTo>
                <a:lnTo>
                  <a:pt x="130033" y="57727"/>
                </a:lnTo>
                <a:lnTo>
                  <a:pt x="105505" y="74616"/>
                </a:lnTo>
                <a:lnTo>
                  <a:pt x="131239" y="100350"/>
                </a:lnTo>
                <a:lnTo>
                  <a:pt x="82344" y="100350"/>
                </a:lnTo>
                <a:lnTo>
                  <a:pt x="65054" y="123390"/>
                </a:lnTo>
                <a:lnTo>
                  <a:pt x="52106" y="149567"/>
                </a:lnTo>
                <a:lnTo>
                  <a:pt x="43984" y="178156"/>
                </a:lnTo>
                <a:lnTo>
                  <a:pt x="41169" y="208434"/>
                </a:lnTo>
                <a:lnTo>
                  <a:pt x="47519" y="254458"/>
                </a:lnTo>
                <a:lnTo>
                  <a:pt x="65378" y="296122"/>
                </a:lnTo>
                <a:lnTo>
                  <a:pt x="92959" y="331637"/>
                </a:lnTo>
                <a:lnTo>
                  <a:pt x="128475" y="359219"/>
                </a:lnTo>
                <a:lnTo>
                  <a:pt x="170139" y="377078"/>
                </a:lnTo>
                <a:lnTo>
                  <a:pt x="216163" y="383428"/>
                </a:lnTo>
                <a:lnTo>
                  <a:pt x="344310" y="383428"/>
                </a:lnTo>
                <a:lnTo>
                  <a:pt x="310787" y="404968"/>
                </a:lnTo>
                <a:lnTo>
                  <a:pt x="265411" y="421407"/>
                </a:lnTo>
                <a:lnTo>
                  <a:pt x="216163" y="427176"/>
                </a:lnTo>
                <a:close/>
              </a:path>
              <a:path w="432434" h="427354">
                <a:moveTo>
                  <a:pt x="401087" y="319092"/>
                </a:moveTo>
                <a:lnTo>
                  <a:pt x="349982" y="319092"/>
                </a:lnTo>
                <a:lnTo>
                  <a:pt x="366870" y="294564"/>
                </a:lnTo>
                <a:lnTo>
                  <a:pt x="378933" y="267623"/>
                </a:lnTo>
                <a:lnTo>
                  <a:pt x="386171" y="238753"/>
                </a:lnTo>
                <a:lnTo>
                  <a:pt x="388583" y="208434"/>
                </a:lnTo>
                <a:lnTo>
                  <a:pt x="382424" y="162601"/>
                </a:lnTo>
                <a:lnTo>
                  <a:pt x="365041" y="121414"/>
                </a:lnTo>
                <a:lnTo>
                  <a:pt x="338080" y="86518"/>
                </a:lnTo>
                <a:lnTo>
                  <a:pt x="303183" y="59556"/>
                </a:lnTo>
                <a:lnTo>
                  <a:pt x="261996" y="42174"/>
                </a:lnTo>
                <a:lnTo>
                  <a:pt x="216163" y="36014"/>
                </a:lnTo>
                <a:lnTo>
                  <a:pt x="344590" y="36014"/>
                </a:lnTo>
                <a:lnTo>
                  <a:pt x="384524" y="73655"/>
                </a:lnTo>
                <a:lnTo>
                  <a:pt x="410184" y="113810"/>
                </a:lnTo>
                <a:lnTo>
                  <a:pt x="426570" y="159186"/>
                </a:lnTo>
                <a:lnTo>
                  <a:pt x="432332" y="208434"/>
                </a:lnTo>
                <a:lnTo>
                  <a:pt x="426570" y="258635"/>
                </a:lnTo>
                <a:lnTo>
                  <a:pt x="410184" y="304694"/>
                </a:lnTo>
                <a:lnTo>
                  <a:pt x="401087" y="319092"/>
                </a:lnTo>
                <a:close/>
              </a:path>
              <a:path w="432434" h="427354">
                <a:moveTo>
                  <a:pt x="344310" y="383428"/>
                </a:moveTo>
                <a:lnTo>
                  <a:pt x="216163" y="383428"/>
                </a:lnTo>
                <a:lnTo>
                  <a:pt x="246441" y="380613"/>
                </a:lnTo>
                <a:lnTo>
                  <a:pt x="275030" y="372491"/>
                </a:lnTo>
                <a:lnTo>
                  <a:pt x="301207" y="359543"/>
                </a:lnTo>
                <a:lnTo>
                  <a:pt x="324247" y="342253"/>
                </a:lnTo>
                <a:lnTo>
                  <a:pt x="82344" y="100350"/>
                </a:lnTo>
                <a:lnTo>
                  <a:pt x="131239" y="100350"/>
                </a:lnTo>
                <a:lnTo>
                  <a:pt x="349982" y="319092"/>
                </a:lnTo>
                <a:lnTo>
                  <a:pt x="401087" y="319092"/>
                </a:lnTo>
                <a:lnTo>
                  <a:pt x="384524" y="345307"/>
                </a:lnTo>
                <a:lnTo>
                  <a:pt x="350942" y="379166"/>
                </a:lnTo>
                <a:lnTo>
                  <a:pt x="344310" y="383428"/>
                </a:lnTo>
                <a:close/>
              </a:path>
            </a:pathLst>
          </a:custGeom>
          <a:solidFill>
            <a:srgbClr val="E60012"/>
          </a:solidFill>
        </p:spPr>
        <p:txBody>
          <a:bodyPr wrap="square" lIns="0" tIns="0" rIns="0" bIns="0" rtlCol="0"/>
          <a:lstStyle/>
          <a:p>
            <a:endParaRPr/>
          </a:p>
        </p:txBody>
      </p:sp>
      <p:sp>
        <p:nvSpPr>
          <p:cNvPr id="99" name="object 64">
            <a:extLst>
              <a:ext uri="{FF2B5EF4-FFF2-40B4-BE49-F238E27FC236}">
                <a16:creationId xmlns:a16="http://schemas.microsoft.com/office/drawing/2014/main" id="{E5862364-6115-4A0F-B735-3227075517E3}"/>
              </a:ext>
            </a:extLst>
          </p:cNvPr>
          <p:cNvSpPr/>
          <p:nvPr/>
        </p:nvSpPr>
        <p:spPr>
          <a:xfrm>
            <a:off x="622596" y="5832221"/>
            <a:ext cx="480695" cy="417830"/>
          </a:xfrm>
          <a:custGeom>
            <a:avLst/>
            <a:gdLst/>
            <a:ahLst/>
            <a:cxnLst/>
            <a:rect l="l" t="t" r="r" b="b"/>
            <a:pathLst>
              <a:path w="480694" h="417829">
                <a:moveTo>
                  <a:pt x="454356" y="417794"/>
                </a:moveTo>
                <a:lnTo>
                  <a:pt x="16732" y="417794"/>
                </a:lnTo>
                <a:lnTo>
                  <a:pt x="6435" y="415215"/>
                </a:lnTo>
                <a:lnTo>
                  <a:pt x="3861" y="404900"/>
                </a:lnTo>
                <a:lnTo>
                  <a:pt x="965" y="398694"/>
                </a:lnTo>
                <a:lnTo>
                  <a:pt x="0" y="392005"/>
                </a:lnTo>
                <a:lnTo>
                  <a:pt x="965" y="385316"/>
                </a:lnTo>
                <a:lnTo>
                  <a:pt x="3861" y="379110"/>
                </a:lnTo>
                <a:lnTo>
                  <a:pt x="217524" y="7748"/>
                </a:lnTo>
                <a:lnTo>
                  <a:pt x="221868" y="2470"/>
                </a:lnTo>
                <a:lnTo>
                  <a:pt x="225091" y="0"/>
                </a:lnTo>
                <a:lnTo>
                  <a:pt x="258712" y="12"/>
                </a:lnTo>
                <a:lnTo>
                  <a:pt x="261286" y="7748"/>
                </a:lnTo>
                <a:lnTo>
                  <a:pt x="477524" y="379110"/>
                </a:lnTo>
                <a:lnTo>
                  <a:pt x="479334" y="385316"/>
                </a:lnTo>
                <a:lnTo>
                  <a:pt x="480420" y="392005"/>
                </a:lnTo>
                <a:lnTo>
                  <a:pt x="480058" y="398694"/>
                </a:lnTo>
                <a:lnTo>
                  <a:pt x="477524" y="404900"/>
                </a:lnTo>
                <a:lnTo>
                  <a:pt x="472818" y="411266"/>
                </a:lnTo>
                <a:lnTo>
                  <a:pt x="466905" y="415215"/>
                </a:lnTo>
                <a:lnTo>
                  <a:pt x="460510" y="417230"/>
                </a:lnTo>
                <a:lnTo>
                  <a:pt x="454356" y="417794"/>
                </a:lnTo>
                <a:close/>
              </a:path>
            </a:pathLst>
          </a:custGeom>
          <a:solidFill>
            <a:srgbClr val="000000"/>
          </a:solidFill>
        </p:spPr>
        <p:txBody>
          <a:bodyPr wrap="square" lIns="0" tIns="0" rIns="0" bIns="0" rtlCol="0"/>
          <a:lstStyle/>
          <a:p>
            <a:endParaRPr/>
          </a:p>
        </p:txBody>
      </p:sp>
      <p:sp>
        <p:nvSpPr>
          <p:cNvPr id="100" name="object 65">
            <a:extLst>
              <a:ext uri="{FF2B5EF4-FFF2-40B4-BE49-F238E27FC236}">
                <a16:creationId xmlns:a16="http://schemas.microsoft.com/office/drawing/2014/main" id="{0E133FFF-C228-4485-AA15-2A1C2B52D5CB}"/>
              </a:ext>
            </a:extLst>
          </p:cNvPr>
          <p:cNvSpPr/>
          <p:nvPr/>
        </p:nvSpPr>
        <p:spPr>
          <a:xfrm>
            <a:off x="662497" y="5870916"/>
            <a:ext cx="399415" cy="346075"/>
          </a:xfrm>
          <a:custGeom>
            <a:avLst/>
            <a:gdLst/>
            <a:ahLst/>
            <a:cxnLst/>
            <a:rect l="l" t="t" r="r" b="b"/>
            <a:pathLst>
              <a:path w="399415" h="346075">
                <a:moveTo>
                  <a:pt x="399009" y="345573"/>
                </a:moveTo>
                <a:lnTo>
                  <a:pt x="0" y="345573"/>
                </a:lnTo>
                <a:lnTo>
                  <a:pt x="200791" y="0"/>
                </a:lnTo>
                <a:lnTo>
                  <a:pt x="399009" y="345573"/>
                </a:lnTo>
                <a:close/>
              </a:path>
            </a:pathLst>
          </a:custGeom>
          <a:solidFill>
            <a:srgbClr val="FDD000"/>
          </a:solidFill>
        </p:spPr>
        <p:txBody>
          <a:bodyPr wrap="square" lIns="0" tIns="0" rIns="0" bIns="0" rtlCol="0"/>
          <a:lstStyle/>
          <a:p>
            <a:endParaRPr/>
          </a:p>
        </p:txBody>
      </p:sp>
      <p:sp>
        <p:nvSpPr>
          <p:cNvPr id="101" name="object 66">
            <a:extLst>
              <a:ext uri="{FF2B5EF4-FFF2-40B4-BE49-F238E27FC236}">
                <a16:creationId xmlns:a16="http://schemas.microsoft.com/office/drawing/2014/main" id="{A26BA3B2-4D6E-4AC6-AB62-A3CFB736B846}"/>
              </a:ext>
            </a:extLst>
          </p:cNvPr>
          <p:cNvSpPr/>
          <p:nvPr/>
        </p:nvSpPr>
        <p:spPr>
          <a:xfrm>
            <a:off x="832388" y="5945707"/>
            <a:ext cx="62230" cy="252729"/>
          </a:xfrm>
          <a:custGeom>
            <a:avLst/>
            <a:gdLst/>
            <a:ahLst/>
            <a:cxnLst/>
            <a:rect l="l" t="t" r="r" b="b"/>
            <a:pathLst>
              <a:path w="62230" h="252729">
                <a:moveTo>
                  <a:pt x="56642" y="224370"/>
                </a:moveTo>
                <a:lnTo>
                  <a:pt x="54787" y="213804"/>
                </a:lnTo>
                <a:lnTo>
                  <a:pt x="49555" y="205676"/>
                </a:lnTo>
                <a:lnTo>
                  <a:pt x="41427" y="200431"/>
                </a:lnTo>
                <a:lnTo>
                  <a:pt x="30899" y="198577"/>
                </a:lnTo>
                <a:lnTo>
                  <a:pt x="19951" y="200431"/>
                </a:lnTo>
                <a:lnTo>
                  <a:pt x="10947" y="205676"/>
                </a:lnTo>
                <a:lnTo>
                  <a:pt x="4826" y="213804"/>
                </a:lnTo>
                <a:lnTo>
                  <a:pt x="2578" y="224370"/>
                </a:lnTo>
                <a:lnTo>
                  <a:pt x="4826" y="235331"/>
                </a:lnTo>
                <a:lnTo>
                  <a:pt x="10947" y="244348"/>
                </a:lnTo>
                <a:lnTo>
                  <a:pt x="19951" y="250482"/>
                </a:lnTo>
                <a:lnTo>
                  <a:pt x="30899" y="252730"/>
                </a:lnTo>
                <a:lnTo>
                  <a:pt x="41427" y="250482"/>
                </a:lnTo>
                <a:lnTo>
                  <a:pt x="49555" y="244348"/>
                </a:lnTo>
                <a:lnTo>
                  <a:pt x="54787" y="235331"/>
                </a:lnTo>
                <a:lnTo>
                  <a:pt x="56642" y="224370"/>
                </a:lnTo>
                <a:close/>
              </a:path>
              <a:path w="62230" h="252729">
                <a:moveTo>
                  <a:pt x="61785" y="30949"/>
                </a:moveTo>
                <a:lnTo>
                  <a:pt x="59131" y="18503"/>
                </a:lnTo>
                <a:lnTo>
                  <a:pt x="52133" y="8712"/>
                </a:lnTo>
                <a:lnTo>
                  <a:pt x="42240" y="2298"/>
                </a:lnTo>
                <a:lnTo>
                  <a:pt x="30899" y="0"/>
                </a:lnTo>
                <a:lnTo>
                  <a:pt x="18465" y="2298"/>
                </a:lnTo>
                <a:lnTo>
                  <a:pt x="8686" y="8712"/>
                </a:lnTo>
                <a:lnTo>
                  <a:pt x="2298" y="18503"/>
                </a:lnTo>
                <a:lnTo>
                  <a:pt x="0" y="30949"/>
                </a:lnTo>
                <a:lnTo>
                  <a:pt x="15443" y="162471"/>
                </a:lnTo>
                <a:lnTo>
                  <a:pt x="15443" y="172783"/>
                </a:lnTo>
                <a:lnTo>
                  <a:pt x="20599" y="177952"/>
                </a:lnTo>
                <a:lnTo>
                  <a:pt x="38620" y="177952"/>
                </a:lnTo>
                <a:lnTo>
                  <a:pt x="43764" y="172783"/>
                </a:lnTo>
                <a:lnTo>
                  <a:pt x="43764" y="162471"/>
                </a:lnTo>
                <a:lnTo>
                  <a:pt x="61785" y="30949"/>
                </a:lnTo>
                <a:close/>
              </a:path>
            </a:pathLst>
          </a:custGeom>
          <a:solidFill>
            <a:srgbClr val="000000"/>
          </a:solidFill>
        </p:spPr>
        <p:txBody>
          <a:bodyPr wrap="square" lIns="0" tIns="0" rIns="0" bIns="0" rtlCol="0"/>
          <a:lstStyle/>
          <a:p>
            <a:endParaRPr/>
          </a:p>
        </p:txBody>
      </p:sp>
      <p:sp>
        <p:nvSpPr>
          <p:cNvPr id="102" name="正方形/長方形 101">
            <a:extLst>
              <a:ext uri="{FF2B5EF4-FFF2-40B4-BE49-F238E27FC236}">
                <a16:creationId xmlns:a16="http://schemas.microsoft.com/office/drawing/2014/main" id="{37C1404A-1207-47CC-A39C-C5734B73E9CD}"/>
              </a:ext>
            </a:extLst>
          </p:cNvPr>
          <p:cNvSpPr/>
          <p:nvPr/>
        </p:nvSpPr>
        <p:spPr>
          <a:xfrm>
            <a:off x="405100" y="6547260"/>
            <a:ext cx="2970784" cy="66023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103" name="正方形/長方形 102">
            <a:extLst>
              <a:ext uri="{FF2B5EF4-FFF2-40B4-BE49-F238E27FC236}">
                <a16:creationId xmlns:a16="http://schemas.microsoft.com/office/drawing/2014/main" id="{9DDDEA83-0F91-416F-AC68-83A3935F744E}"/>
              </a:ext>
            </a:extLst>
          </p:cNvPr>
          <p:cNvSpPr/>
          <p:nvPr/>
        </p:nvSpPr>
        <p:spPr>
          <a:xfrm>
            <a:off x="405100" y="7386221"/>
            <a:ext cx="2970784" cy="66023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104" name="正方形/長方形 103">
            <a:extLst>
              <a:ext uri="{FF2B5EF4-FFF2-40B4-BE49-F238E27FC236}">
                <a16:creationId xmlns:a16="http://schemas.microsoft.com/office/drawing/2014/main" id="{319684D0-EA0D-456B-84A6-6720941E7966}"/>
              </a:ext>
            </a:extLst>
          </p:cNvPr>
          <p:cNvSpPr/>
          <p:nvPr/>
        </p:nvSpPr>
        <p:spPr>
          <a:xfrm>
            <a:off x="3532256" y="5708299"/>
            <a:ext cx="2970784" cy="66023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111" name="正方形/長方形 110">
            <a:extLst>
              <a:ext uri="{FF2B5EF4-FFF2-40B4-BE49-F238E27FC236}">
                <a16:creationId xmlns:a16="http://schemas.microsoft.com/office/drawing/2014/main" id="{5EB96034-1F3F-4504-B5C5-F459B56FAA96}"/>
              </a:ext>
            </a:extLst>
          </p:cNvPr>
          <p:cNvSpPr/>
          <p:nvPr/>
        </p:nvSpPr>
        <p:spPr>
          <a:xfrm>
            <a:off x="3530956" y="6547260"/>
            <a:ext cx="2970784" cy="66023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112" name="正方形/長方形 111">
            <a:extLst>
              <a:ext uri="{FF2B5EF4-FFF2-40B4-BE49-F238E27FC236}">
                <a16:creationId xmlns:a16="http://schemas.microsoft.com/office/drawing/2014/main" id="{55678473-51A9-493E-9FC9-2A95E4B99105}"/>
              </a:ext>
            </a:extLst>
          </p:cNvPr>
          <p:cNvSpPr/>
          <p:nvPr/>
        </p:nvSpPr>
        <p:spPr>
          <a:xfrm>
            <a:off x="3530956" y="7386221"/>
            <a:ext cx="2970784" cy="66023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113" name="object 36">
            <a:extLst>
              <a:ext uri="{FF2B5EF4-FFF2-40B4-BE49-F238E27FC236}">
                <a16:creationId xmlns:a16="http://schemas.microsoft.com/office/drawing/2014/main" id="{B49885A1-0E4E-4AC1-B0CF-350945BAAA9C}"/>
              </a:ext>
            </a:extLst>
          </p:cNvPr>
          <p:cNvSpPr/>
          <p:nvPr/>
        </p:nvSpPr>
        <p:spPr>
          <a:xfrm>
            <a:off x="881803" y="8280548"/>
            <a:ext cx="5035758" cy="333375"/>
          </a:xfrm>
          <a:custGeom>
            <a:avLst/>
            <a:gdLst/>
            <a:ahLst/>
            <a:cxnLst/>
            <a:rect l="l" t="t" r="r" b="b"/>
            <a:pathLst>
              <a:path w="4610100" h="333375">
                <a:moveTo>
                  <a:pt x="65100" y="0"/>
                </a:moveTo>
                <a:lnTo>
                  <a:pt x="0" y="333375"/>
                </a:lnTo>
                <a:lnTo>
                  <a:pt x="4545012" y="333375"/>
                </a:lnTo>
                <a:lnTo>
                  <a:pt x="4610100" y="0"/>
                </a:lnTo>
                <a:lnTo>
                  <a:pt x="65100" y="0"/>
                </a:lnTo>
                <a:close/>
              </a:path>
            </a:pathLst>
          </a:custGeom>
          <a:ln w="9525">
            <a:solidFill>
              <a:srgbClr val="000000"/>
            </a:solidFill>
          </a:ln>
        </p:spPr>
        <p:txBody>
          <a:bodyPr wrap="square" lIns="0" tIns="0" rIns="0" bIns="0" rtlCol="0"/>
          <a:lstStyle/>
          <a:p>
            <a:endParaRPr/>
          </a:p>
        </p:txBody>
      </p:sp>
      <p:pic>
        <p:nvPicPr>
          <p:cNvPr id="114" name="object 39">
            <a:extLst>
              <a:ext uri="{FF2B5EF4-FFF2-40B4-BE49-F238E27FC236}">
                <a16:creationId xmlns:a16="http://schemas.microsoft.com/office/drawing/2014/main" id="{39C3DF7B-39D6-4647-B41F-7666FE5E4529}"/>
              </a:ext>
            </a:extLst>
          </p:cNvPr>
          <p:cNvPicPr/>
          <p:nvPr/>
        </p:nvPicPr>
        <p:blipFill>
          <a:blip r:embed="rId3" cstate="print"/>
          <a:stretch>
            <a:fillRect/>
          </a:stretch>
        </p:blipFill>
        <p:spPr>
          <a:xfrm>
            <a:off x="1895830" y="8349903"/>
            <a:ext cx="147497" cy="189547"/>
          </a:xfrm>
          <a:prstGeom prst="rect">
            <a:avLst/>
          </a:prstGeom>
        </p:spPr>
      </p:pic>
      <p:sp>
        <p:nvSpPr>
          <p:cNvPr id="115" name="object 40">
            <a:extLst>
              <a:ext uri="{FF2B5EF4-FFF2-40B4-BE49-F238E27FC236}">
                <a16:creationId xmlns:a16="http://schemas.microsoft.com/office/drawing/2014/main" id="{8B38B037-8596-45AE-8C81-2406C6A5F39D}"/>
              </a:ext>
            </a:extLst>
          </p:cNvPr>
          <p:cNvSpPr/>
          <p:nvPr/>
        </p:nvSpPr>
        <p:spPr>
          <a:xfrm>
            <a:off x="1895827" y="8349903"/>
            <a:ext cx="147955" cy="189865"/>
          </a:xfrm>
          <a:custGeom>
            <a:avLst/>
            <a:gdLst/>
            <a:ahLst/>
            <a:cxnLst/>
            <a:rect l="l" t="t" r="r" b="b"/>
            <a:pathLst>
              <a:path w="147955" h="189865">
                <a:moveTo>
                  <a:pt x="0" y="189539"/>
                </a:moveTo>
                <a:lnTo>
                  <a:pt x="45633" y="182835"/>
                </a:lnTo>
                <a:lnTo>
                  <a:pt x="102387" y="177862"/>
                </a:lnTo>
                <a:lnTo>
                  <a:pt x="124916" y="179259"/>
                </a:lnTo>
                <a:lnTo>
                  <a:pt x="141222" y="181326"/>
                </a:lnTo>
                <a:lnTo>
                  <a:pt x="147503" y="182388"/>
                </a:lnTo>
                <a:lnTo>
                  <a:pt x="147503" y="26"/>
                </a:lnTo>
              </a:path>
            </a:pathLst>
          </a:custGeom>
          <a:ln w="7290">
            <a:solidFill>
              <a:srgbClr val="000000"/>
            </a:solidFill>
          </a:ln>
        </p:spPr>
        <p:txBody>
          <a:bodyPr wrap="square" lIns="0" tIns="0" rIns="0" bIns="0" rtlCol="0"/>
          <a:lstStyle/>
          <a:p>
            <a:endParaRPr/>
          </a:p>
        </p:txBody>
      </p:sp>
      <p:pic>
        <p:nvPicPr>
          <p:cNvPr id="116" name="object 41">
            <a:extLst>
              <a:ext uri="{FF2B5EF4-FFF2-40B4-BE49-F238E27FC236}">
                <a16:creationId xmlns:a16="http://schemas.microsoft.com/office/drawing/2014/main" id="{DBB6340C-01E7-4893-8D17-101D10F51475}"/>
              </a:ext>
            </a:extLst>
          </p:cNvPr>
          <p:cNvPicPr/>
          <p:nvPr/>
        </p:nvPicPr>
        <p:blipFill>
          <a:blip r:embed="rId4" cstate="print"/>
          <a:stretch>
            <a:fillRect/>
          </a:stretch>
        </p:blipFill>
        <p:spPr>
          <a:xfrm>
            <a:off x="1752015" y="8346221"/>
            <a:ext cx="192458" cy="196903"/>
          </a:xfrm>
          <a:prstGeom prst="rect">
            <a:avLst/>
          </a:prstGeom>
        </p:spPr>
      </p:pic>
      <p:sp>
        <p:nvSpPr>
          <p:cNvPr id="117" name="object 42">
            <a:extLst>
              <a:ext uri="{FF2B5EF4-FFF2-40B4-BE49-F238E27FC236}">
                <a16:creationId xmlns:a16="http://schemas.microsoft.com/office/drawing/2014/main" id="{FCD578DA-D6DE-4C0E-B22D-F02F68EB5E86}"/>
              </a:ext>
            </a:extLst>
          </p:cNvPr>
          <p:cNvSpPr/>
          <p:nvPr/>
        </p:nvSpPr>
        <p:spPr>
          <a:xfrm>
            <a:off x="1752011" y="8349903"/>
            <a:ext cx="144145" cy="189865"/>
          </a:xfrm>
          <a:custGeom>
            <a:avLst/>
            <a:gdLst/>
            <a:ahLst/>
            <a:cxnLst/>
            <a:rect l="l" t="t" r="r" b="b"/>
            <a:pathLst>
              <a:path w="144144" h="189865">
                <a:moveTo>
                  <a:pt x="143815" y="189539"/>
                </a:moveTo>
                <a:lnTo>
                  <a:pt x="100947" y="176577"/>
                </a:lnTo>
                <a:lnTo>
                  <a:pt x="42003" y="170711"/>
                </a:lnTo>
                <a:lnTo>
                  <a:pt x="20742" y="172108"/>
                </a:lnTo>
                <a:lnTo>
                  <a:pt x="5704" y="174175"/>
                </a:lnTo>
                <a:lnTo>
                  <a:pt x="0" y="175236"/>
                </a:lnTo>
                <a:lnTo>
                  <a:pt x="0" y="26"/>
                </a:lnTo>
                <a:lnTo>
                  <a:pt x="127" y="0"/>
                </a:lnTo>
              </a:path>
              <a:path w="144144" h="189865">
                <a:moveTo>
                  <a:pt x="95559" y="0"/>
                </a:moveTo>
                <a:lnTo>
                  <a:pt x="117541" y="5390"/>
                </a:lnTo>
                <a:lnTo>
                  <a:pt x="136382" y="11535"/>
                </a:lnTo>
                <a:lnTo>
                  <a:pt x="143815" y="14329"/>
                </a:lnTo>
                <a:lnTo>
                  <a:pt x="143815" y="189539"/>
                </a:lnTo>
              </a:path>
            </a:pathLst>
          </a:custGeom>
          <a:ln w="7263">
            <a:solidFill>
              <a:srgbClr val="000000"/>
            </a:solidFill>
          </a:ln>
        </p:spPr>
        <p:txBody>
          <a:bodyPr wrap="square" lIns="0" tIns="0" rIns="0" bIns="0" rtlCol="0"/>
          <a:lstStyle/>
          <a:p>
            <a:endParaRPr/>
          </a:p>
        </p:txBody>
      </p:sp>
      <p:sp>
        <p:nvSpPr>
          <p:cNvPr id="119" name="テキスト ボックス 118">
            <a:extLst>
              <a:ext uri="{FF2B5EF4-FFF2-40B4-BE49-F238E27FC236}">
                <a16:creationId xmlns:a16="http://schemas.microsoft.com/office/drawing/2014/main" id="{C99D226E-27BF-4F75-AFFB-3CA6243C78FB}"/>
              </a:ext>
            </a:extLst>
          </p:cNvPr>
          <p:cNvSpPr txBox="1"/>
          <p:nvPr/>
        </p:nvSpPr>
        <p:spPr>
          <a:xfrm>
            <a:off x="1231802" y="5740538"/>
            <a:ext cx="2144081" cy="600164"/>
          </a:xfrm>
          <a:prstGeom prst="rect">
            <a:avLst/>
          </a:prstGeom>
          <a:noFill/>
        </p:spPr>
        <p:txBody>
          <a:bodyPr wrap="square" rtlCol="0">
            <a:spAutoFit/>
          </a:bodyPr>
          <a:lstStyle/>
          <a:p>
            <a:r>
              <a:rPr kumimoji="1" lang="en-US" altLang="ja-JP" sz="1100" dirty="0">
                <a:solidFill>
                  <a:schemeClr val="tx1"/>
                </a:solidFill>
              </a:rPr>
              <a:t>The symbol represents a "caution" that it should be aware of.</a:t>
            </a:r>
            <a:endParaRPr kumimoji="1" lang="ja-JP" altLang="en-US" sz="1100" dirty="0">
              <a:solidFill>
                <a:schemeClr val="tx1"/>
              </a:solidFill>
            </a:endParaRPr>
          </a:p>
        </p:txBody>
      </p:sp>
      <p:sp>
        <p:nvSpPr>
          <p:cNvPr id="121" name="テキスト ボックス 120">
            <a:extLst>
              <a:ext uri="{FF2B5EF4-FFF2-40B4-BE49-F238E27FC236}">
                <a16:creationId xmlns:a16="http://schemas.microsoft.com/office/drawing/2014/main" id="{21D791FF-27FD-4F1A-91FB-717298EB95E3}"/>
              </a:ext>
            </a:extLst>
          </p:cNvPr>
          <p:cNvSpPr txBox="1"/>
          <p:nvPr/>
        </p:nvSpPr>
        <p:spPr>
          <a:xfrm>
            <a:off x="4358319" y="5742997"/>
            <a:ext cx="2144081" cy="600164"/>
          </a:xfrm>
          <a:prstGeom prst="rect">
            <a:avLst/>
          </a:prstGeom>
          <a:noFill/>
        </p:spPr>
        <p:txBody>
          <a:bodyPr wrap="square" rtlCol="0">
            <a:spAutoFit/>
          </a:bodyPr>
          <a:lstStyle/>
          <a:p>
            <a:r>
              <a:rPr kumimoji="1" lang="en-US" altLang="ja-JP" sz="1100" dirty="0">
                <a:solidFill>
                  <a:schemeClr val="tx1"/>
                </a:solidFill>
              </a:rPr>
              <a:t>The symbol represents an "instruction" that it must execute.</a:t>
            </a:r>
            <a:endParaRPr kumimoji="1" lang="ja-JP" altLang="en-US" sz="1100" dirty="0">
              <a:solidFill>
                <a:schemeClr val="tx1"/>
              </a:solidFill>
            </a:endParaRPr>
          </a:p>
        </p:txBody>
      </p:sp>
      <p:sp>
        <p:nvSpPr>
          <p:cNvPr id="124" name="テキスト ボックス 123">
            <a:extLst>
              <a:ext uri="{FF2B5EF4-FFF2-40B4-BE49-F238E27FC236}">
                <a16:creationId xmlns:a16="http://schemas.microsoft.com/office/drawing/2014/main" id="{C0AD6B43-DD21-450C-927E-896FDF654C1C}"/>
              </a:ext>
            </a:extLst>
          </p:cNvPr>
          <p:cNvSpPr txBox="1"/>
          <p:nvPr/>
        </p:nvSpPr>
        <p:spPr>
          <a:xfrm>
            <a:off x="1231142" y="6580519"/>
            <a:ext cx="2144081" cy="600164"/>
          </a:xfrm>
          <a:prstGeom prst="rect">
            <a:avLst/>
          </a:prstGeom>
          <a:noFill/>
        </p:spPr>
        <p:txBody>
          <a:bodyPr wrap="square" rtlCol="0">
            <a:spAutoFit/>
          </a:bodyPr>
          <a:lstStyle/>
          <a:p>
            <a:r>
              <a:rPr kumimoji="1" lang="en-US" altLang="ja-JP" sz="1100" dirty="0">
                <a:solidFill>
                  <a:schemeClr val="tx1"/>
                </a:solidFill>
              </a:rPr>
              <a:t>The symbol represents a "prohibition" that must not be done.</a:t>
            </a:r>
            <a:endParaRPr kumimoji="1" lang="ja-JP" altLang="en-US" sz="1100" dirty="0">
              <a:solidFill>
                <a:schemeClr val="tx1"/>
              </a:solidFill>
            </a:endParaRPr>
          </a:p>
        </p:txBody>
      </p:sp>
      <p:sp>
        <p:nvSpPr>
          <p:cNvPr id="125" name="テキスト ボックス 124">
            <a:extLst>
              <a:ext uri="{FF2B5EF4-FFF2-40B4-BE49-F238E27FC236}">
                <a16:creationId xmlns:a16="http://schemas.microsoft.com/office/drawing/2014/main" id="{569B6165-5F47-4917-89E1-A133CBB7F9C8}"/>
              </a:ext>
            </a:extLst>
          </p:cNvPr>
          <p:cNvSpPr txBox="1"/>
          <p:nvPr/>
        </p:nvSpPr>
        <p:spPr>
          <a:xfrm>
            <a:off x="4357659" y="6582978"/>
            <a:ext cx="2144081" cy="600164"/>
          </a:xfrm>
          <a:prstGeom prst="rect">
            <a:avLst/>
          </a:prstGeom>
          <a:noFill/>
        </p:spPr>
        <p:txBody>
          <a:bodyPr wrap="square" rtlCol="0">
            <a:spAutoFit/>
          </a:bodyPr>
          <a:lstStyle/>
          <a:p>
            <a:r>
              <a:rPr kumimoji="1" lang="en-US" altLang="ja-JP" sz="1100" dirty="0">
                <a:solidFill>
                  <a:schemeClr val="tx1"/>
                </a:solidFill>
              </a:rPr>
              <a:t>The symbols represent the "information" needed to deepen your understanding of this book.</a:t>
            </a:r>
            <a:endParaRPr kumimoji="1" lang="ja-JP" altLang="en-US" sz="1100" dirty="0">
              <a:solidFill>
                <a:schemeClr val="tx1"/>
              </a:solidFill>
            </a:endParaRPr>
          </a:p>
        </p:txBody>
      </p:sp>
      <p:sp>
        <p:nvSpPr>
          <p:cNvPr id="126" name="テキスト ボックス 125">
            <a:extLst>
              <a:ext uri="{FF2B5EF4-FFF2-40B4-BE49-F238E27FC236}">
                <a16:creationId xmlns:a16="http://schemas.microsoft.com/office/drawing/2014/main" id="{A29F2D00-DA22-4DFF-9245-6E79DA4A5D2D}"/>
              </a:ext>
            </a:extLst>
          </p:cNvPr>
          <p:cNvSpPr txBox="1"/>
          <p:nvPr/>
        </p:nvSpPr>
        <p:spPr>
          <a:xfrm>
            <a:off x="1226062" y="7419889"/>
            <a:ext cx="2227027" cy="600164"/>
          </a:xfrm>
          <a:prstGeom prst="rect">
            <a:avLst/>
          </a:prstGeom>
          <a:noFill/>
        </p:spPr>
        <p:txBody>
          <a:bodyPr wrap="square" rtlCol="0">
            <a:spAutoFit/>
          </a:bodyPr>
          <a:lstStyle/>
          <a:p>
            <a:r>
              <a:rPr kumimoji="1" lang="en-US" altLang="ja-JP" sz="1100" dirty="0">
                <a:solidFill>
                  <a:schemeClr val="tx1"/>
                </a:solidFill>
              </a:rPr>
              <a:t>The symbol represents "prohibited handling" by anyone other than a service person.</a:t>
            </a:r>
            <a:endParaRPr kumimoji="1" lang="ja-JP" altLang="en-US" sz="1100" dirty="0">
              <a:solidFill>
                <a:schemeClr val="tx1"/>
              </a:solidFill>
            </a:endParaRPr>
          </a:p>
        </p:txBody>
      </p:sp>
      <p:sp>
        <p:nvSpPr>
          <p:cNvPr id="127" name="テキスト ボックス 126">
            <a:extLst>
              <a:ext uri="{FF2B5EF4-FFF2-40B4-BE49-F238E27FC236}">
                <a16:creationId xmlns:a16="http://schemas.microsoft.com/office/drawing/2014/main" id="{8873A024-C536-4299-930F-E303A64AD741}"/>
              </a:ext>
            </a:extLst>
          </p:cNvPr>
          <p:cNvSpPr txBox="1"/>
          <p:nvPr/>
        </p:nvSpPr>
        <p:spPr>
          <a:xfrm>
            <a:off x="4362739" y="7422348"/>
            <a:ext cx="2144081" cy="600164"/>
          </a:xfrm>
          <a:prstGeom prst="rect">
            <a:avLst/>
          </a:prstGeom>
          <a:noFill/>
        </p:spPr>
        <p:txBody>
          <a:bodyPr wrap="square" rtlCol="0">
            <a:spAutoFit/>
          </a:bodyPr>
          <a:lstStyle/>
          <a:p>
            <a:r>
              <a:rPr kumimoji="1" lang="en-US" altLang="ja-JP" sz="1100" dirty="0">
                <a:solidFill>
                  <a:schemeClr val="tx1"/>
                </a:solidFill>
              </a:rPr>
              <a:t>The symbol indicates that grounding is required during installation.</a:t>
            </a:r>
            <a:endParaRPr kumimoji="1" lang="ja-JP" altLang="en-US" sz="1100" dirty="0">
              <a:solidFill>
                <a:schemeClr val="tx1"/>
              </a:solidFill>
            </a:endParaRPr>
          </a:p>
        </p:txBody>
      </p:sp>
      <p:sp>
        <p:nvSpPr>
          <p:cNvPr id="128" name="object 12">
            <a:extLst>
              <a:ext uri="{FF2B5EF4-FFF2-40B4-BE49-F238E27FC236}">
                <a16:creationId xmlns:a16="http://schemas.microsoft.com/office/drawing/2014/main" id="{8D19EBD4-4486-43BE-B5DF-0F1A1D0D7049}"/>
              </a:ext>
            </a:extLst>
          </p:cNvPr>
          <p:cNvSpPr/>
          <p:nvPr/>
        </p:nvSpPr>
        <p:spPr>
          <a:xfrm>
            <a:off x="3762506" y="7530442"/>
            <a:ext cx="432434" cy="424815"/>
          </a:xfrm>
          <a:custGeom>
            <a:avLst/>
            <a:gdLst/>
            <a:ahLst/>
            <a:cxnLst/>
            <a:rect l="l" t="t" r="r" b="b"/>
            <a:pathLst>
              <a:path w="432435" h="424815">
                <a:moveTo>
                  <a:pt x="213522" y="424604"/>
                </a:moveTo>
                <a:lnTo>
                  <a:pt x="164275" y="418834"/>
                </a:lnTo>
                <a:lnTo>
                  <a:pt x="118898" y="402396"/>
                </a:lnTo>
                <a:lnTo>
                  <a:pt x="78744" y="376594"/>
                </a:lnTo>
                <a:lnTo>
                  <a:pt x="45162" y="342735"/>
                </a:lnTo>
                <a:lnTo>
                  <a:pt x="19503" y="302123"/>
                </a:lnTo>
                <a:lnTo>
                  <a:pt x="3117" y="256064"/>
                </a:lnTo>
                <a:lnTo>
                  <a:pt x="0" y="228901"/>
                </a:lnTo>
                <a:lnTo>
                  <a:pt x="0" y="183262"/>
                </a:lnTo>
                <a:lnTo>
                  <a:pt x="19503" y="111239"/>
                </a:lnTo>
                <a:lnTo>
                  <a:pt x="45162" y="71085"/>
                </a:lnTo>
                <a:lnTo>
                  <a:pt x="78744" y="37503"/>
                </a:lnTo>
                <a:lnTo>
                  <a:pt x="118898" y="11844"/>
                </a:lnTo>
                <a:lnTo>
                  <a:pt x="151698" y="0"/>
                </a:lnTo>
                <a:lnTo>
                  <a:pt x="276489" y="0"/>
                </a:lnTo>
                <a:lnTo>
                  <a:pt x="350393" y="37503"/>
                </a:lnTo>
                <a:lnTo>
                  <a:pt x="384253" y="71085"/>
                </a:lnTo>
                <a:lnTo>
                  <a:pt x="410055" y="111239"/>
                </a:lnTo>
                <a:lnTo>
                  <a:pt x="426493" y="156616"/>
                </a:lnTo>
                <a:lnTo>
                  <a:pt x="432262" y="205863"/>
                </a:lnTo>
                <a:lnTo>
                  <a:pt x="426493" y="256064"/>
                </a:lnTo>
                <a:lnTo>
                  <a:pt x="410055" y="302123"/>
                </a:lnTo>
                <a:lnTo>
                  <a:pt x="384253" y="342735"/>
                </a:lnTo>
                <a:lnTo>
                  <a:pt x="350393" y="376594"/>
                </a:lnTo>
                <a:lnTo>
                  <a:pt x="309781" y="402396"/>
                </a:lnTo>
                <a:lnTo>
                  <a:pt x="263722" y="418834"/>
                </a:lnTo>
                <a:lnTo>
                  <a:pt x="213522" y="424604"/>
                </a:lnTo>
                <a:close/>
              </a:path>
            </a:pathLst>
          </a:custGeom>
          <a:solidFill>
            <a:srgbClr val="0081CC"/>
          </a:solidFill>
        </p:spPr>
        <p:txBody>
          <a:bodyPr wrap="square" lIns="0" tIns="0" rIns="0" bIns="0" rtlCol="0"/>
          <a:lstStyle/>
          <a:p>
            <a:endParaRPr/>
          </a:p>
        </p:txBody>
      </p:sp>
      <p:sp>
        <p:nvSpPr>
          <p:cNvPr id="129" name="object 13">
            <a:extLst>
              <a:ext uri="{FF2B5EF4-FFF2-40B4-BE49-F238E27FC236}">
                <a16:creationId xmlns:a16="http://schemas.microsoft.com/office/drawing/2014/main" id="{26A00A92-0BD1-4283-86C8-E9F3DAAC8593}"/>
              </a:ext>
            </a:extLst>
          </p:cNvPr>
          <p:cNvSpPr/>
          <p:nvPr/>
        </p:nvSpPr>
        <p:spPr>
          <a:xfrm>
            <a:off x="3867942" y="7566472"/>
            <a:ext cx="224154" cy="283210"/>
          </a:xfrm>
          <a:custGeom>
            <a:avLst/>
            <a:gdLst/>
            <a:ahLst/>
            <a:cxnLst/>
            <a:rect l="l" t="t" r="r" b="b"/>
            <a:pathLst>
              <a:path w="224154" h="283209">
                <a:moveTo>
                  <a:pt x="195580" y="262483"/>
                </a:moveTo>
                <a:lnTo>
                  <a:pt x="28308" y="262483"/>
                </a:lnTo>
                <a:lnTo>
                  <a:pt x="28308" y="283070"/>
                </a:lnTo>
                <a:lnTo>
                  <a:pt x="195580" y="283070"/>
                </a:lnTo>
                <a:lnTo>
                  <a:pt x="195580" y="262483"/>
                </a:lnTo>
                <a:close/>
              </a:path>
              <a:path w="224154" h="283209">
                <a:moveTo>
                  <a:pt x="223888" y="208445"/>
                </a:moveTo>
                <a:lnTo>
                  <a:pt x="120942" y="208445"/>
                </a:lnTo>
                <a:lnTo>
                  <a:pt x="120942" y="0"/>
                </a:lnTo>
                <a:lnTo>
                  <a:pt x="100355" y="0"/>
                </a:lnTo>
                <a:lnTo>
                  <a:pt x="100355" y="208445"/>
                </a:lnTo>
                <a:lnTo>
                  <a:pt x="0" y="208445"/>
                </a:lnTo>
                <a:lnTo>
                  <a:pt x="0" y="226453"/>
                </a:lnTo>
                <a:lnTo>
                  <a:pt x="223888" y="226453"/>
                </a:lnTo>
                <a:lnTo>
                  <a:pt x="223888" y="208445"/>
                </a:lnTo>
                <a:close/>
              </a:path>
            </a:pathLst>
          </a:custGeom>
          <a:solidFill>
            <a:srgbClr val="FFFFFF"/>
          </a:solidFill>
        </p:spPr>
        <p:txBody>
          <a:bodyPr wrap="square" lIns="0" tIns="0" rIns="0" bIns="0" rtlCol="0"/>
          <a:lstStyle/>
          <a:p>
            <a:endParaRPr/>
          </a:p>
        </p:txBody>
      </p:sp>
      <p:sp>
        <p:nvSpPr>
          <p:cNvPr id="130" name="object 16">
            <a:extLst>
              <a:ext uri="{FF2B5EF4-FFF2-40B4-BE49-F238E27FC236}">
                <a16:creationId xmlns:a16="http://schemas.microsoft.com/office/drawing/2014/main" id="{3A4C7F21-1983-4138-8FC3-F834E6D4353B}"/>
              </a:ext>
            </a:extLst>
          </p:cNvPr>
          <p:cNvSpPr/>
          <p:nvPr/>
        </p:nvSpPr>
        <p:spPr>
          <a:xfrm>
            <a:off x="3761871" y="6673827"/>
            <a:ext cx="429895" cy="429259"/>
          </a:xfrm>
          <a:custGeom>
            <a:avLst/>
            <a:gdLst/>
            <a:ahLst/>
            <a:cxnLst/>
            <a:rect l="l" t="t" r="r" b="b"/>
            <a:pathLst>
              <a:path w="429895" h="429259">
                <a:moveTo>
                  <a:pt x="213468" y="429107"/>
                </a:moveTo>
                <a:lnTo>
                  <a:pt x="163410" y="423354"/>
                </a:lnTo>
                <a:lnTo>
                  <a:pt x="117719" y="406993"/>
                </a:lnTo>
                <a:lnTo>
                  <a:pt x="77610" y="381372"/>
                </a:lnTo>
                <a:lnTo>
                  <a:pt x="44298" y="347841"/>
                </a:lnTo>
                <a:lnTo>
                  <a:pt x="18999" y="307747"/>
                </a:lnTo>
                <a:lnTo>
                  <a:pt x="2928" y="262439"/>
                </a:lnTo>
                <a:lnTo>
                  <a:pt x="0" y="236846"/>
                </a:lnTo>
                <a:lnTo>
                  <a:pt x="0" y="189230"/>
                </a:lnTo>
                <a:lnTo>
                  <a:pt x="18999" y="117152"/>
                </a:lnTo>
                <a:lnTo>
                  <a:pt x="44298" y="76601"/>
                </a:lnTo>
                <a:lnTo>
                  <a:pt x="77610" y="42792"/>
                </a:lnTo>
                <a:lnTo>
                  <a:pt x="117719" y="17030"/>
                </a:lnTo>
                <a:lnTo>
                  <a:pt x="163410" y="616"/>
                </a:lnTo>
                <a:lnTo>
                  <a:pt x="168768" y="0"/>
                </a:lnTo>
                <a:lnTo>
                  <a:pt x="257445" y="0"/>
                </a:lnTo>
                <a:lnTo>
                  <a:pt x="308092" y="17030"/>
                </a:lnTo>
                <a:lnTo>
                  <a:pt x="348246" y="42792"/>
                </a:lnTo>
                <a:lnTo>
                  <a:pt x="381828" y="76601"/>
                </a:lnTo>
                <a:lnTo>
                  <a:pt x="407487" y="117152"/>
                </a:lnTo>
                <a:lnTo>
                  <a:pt x="423873" y="163141"/>
                </a:lnTo>
                <a:lnTo>
                  <a:pt x="429635" y="213266"/>
                </a:lnTo>
                <a:lnTo>
                  <a:pt x="423873" y="262439"/>
                </a:lnTo>
                <a:lnTo>
                  <a:pt x="407487" y="307747"/>
                </a:lnTo>
                <a:lnTo>
                  <a:pt x="381828" y="347841"/>
                </a:lnTo>
                <a:lnTo>
                  <a:pt x="348246" y="381372"/>
                </a:lnTo>
                <a:lnTo>
                  <a:pt x="308092" y="406993"/>
                </a:lnTo>
                <a:lnTo>
                  <a:pt x="262716" y="423354"/>
                </a:lnTo>
                <a:lnTo>
                  <a:pt x="213468" y="429107"/>
                </a:lnTo>
                <a:close/>
              </a:path>
            </a:pathLst>
          </a:custGeom>
          <a:solidFill>
            <a:srgbClr val="0081CC"/>
          </a:solidFill>
        </p:spPr>
        <p:txBody>
          <a:bodyPr wrap="square" lIns="0" tIns="0" rIns="0" bIns="0" rtlCol="0"/>
          <a:lstStyle/>
          <a:p>
            <a:endParaRPr/>
          </a:p>
        </p:txBody>
      </p:sp>
      <p:sp>
        <p:nvSpPr>
          <p:cNvPr id="131" name="object 17">
            <a:extLst>
              <a:ext uri="{FF2B5EF4-FFF2-40B4-BE49-F238E27FC236}">
                <a16:creationId xmlns:a16="http://schemas.microsoft.com/office/drawing/2014/main" id="{7D723F42-67B7-46F5-9767-AF81DB1C6EA7}"/>
              </a:ext>
            </a:extLst>
          </p:cNvPr>
          <p:cNvSpPr/>
          <p:nvPr/>
        </p:nvSpPr>
        <p:spPr>
          <a:xfrm>
            <a:off x="3908431" y="6727782"/>
            <a:ext cx="131445" cy="318770"/>
          </a:xfrm>
          <a:custGeom>
            <a:avLst/>
            <a:gdLst/>
            <a:ahLst/>
            <a:cxnLst/>
            <a:rect l="l" t="t" r="r" b="b"/>
            <a:pathLst>
              <a:path w="131445" h="318770">
                <a:moveTo>
                  <a:pt x="131244" y="318622"/>
                </a:moveTo>
                <a:lnTo>
                  <a:pt x="0" y="318622"/>
                </a:lnTo>
                <a:lnTo>
                  <a:pt x="0" y="300636"/>
                </a:lnTo>
                <a:lnTo>
                  <a:pt x="10575" y="300596"/>
                </a:lnTo>
                <a:lnTo>
                  <a:pt x="18978" y="300315"/>
                </a:lnTo>
                <a:lnTo>
                  <a:pt x="24970" y="299552"/>
                </a:lnTo>
                <a:lnTo>
                  <a:pt x="28307" y="298066"/>
                </a:lnTo>
                <a:lnTo>
                  <a:pt x="33454" y="295497"/>
                </a:lnTo>
                <a:lnTo>
                  <a:pt x="33454" y="292927"/>
                </a:lnTo>
                <a:lnTo>
                  <a:pt x="36027" y="285218"/>
                </a:lnTo>
                <a:lnTo>
                  <a:pt x="36027" y="151602"/>
                </a:lnTo>
                <a:lnTo>
                  <a:pt x="33454" y="146463"/>
                </a:lnTo>
                <a:lnTo>
                  <a:pt x="33454" y="143894"/>
                </a:lnTo>
                <a:lnTo>
                  <a:pt x="30880" y="143894"/>
                </a:lnTo>
                <a:lnTo>
                  <a:pt x="25734" y="141324"/>
                </a:lnTo>
                <a:lnTo>
                  <a:pt x="0" y="141324"/>
                </a:lnTo>
                <a:lnTo>
                  <a:pt x="0" y="123337"/>
                </a:lnTo>
                <a:lnTo>
                  <a:pt x="26055" y="120888"/>
                </a:lnTo>
                <a:lnTo>
                  <a:pt x="50181" y="117235"/>
                </a:lnTo>
                <a:lnTo>
                  <a:pt x="72377" y="112136"/>
                </a:lnTo>
                <a:lnTo>
                  <a:pt x="92642" y="105351"/>
                </a:lnTo>
                <a:lnTo>
                  <a:pt x="97789" y="110490"/>
                </a:lnTo>
                <a:lnTo>
                  <a:pt x="96302" y="132612"/>
                </a:lnTo>
                <a:lnTo>
                  <a:pt x="95538" y="160275"/>
                </a:lnTo>
                <a:lnTo>
                  <a:pt x="95256" y="193237"/>
                </a:lnTo>
                <a:lnTo>
                  <a:pt x="95216" y="287788"/>
                </a:lnTo>
                <a:lnTo>
                  <a:pt x="97789" y="292927"/>
                </a:lnTo>
                <a:lnTo>
                  <a:pt x="97789" y="295497"/>
                </a:lnTo>
                <a:lnTo>
                  <a:pt x="100363" y="298066"/>
                </a:lnTo>
                <a:lnTo>
                  <a:pt x="103740" y="298468"/>
                </a:lnTo>
                <a:lnTo>
                  <a:pt x="110013" y="299351"/>
                </a:lnTo>
                <a:lnTo>
                  <a:pt x="119181" y="300234"/>
                </a:lnTo>
                <a:lnTo>
                  <a:pt x="131244" y="300636"/>
                </a:lnTo>
                <a:lnTo>
                  <a:pt x="131244" y="318622"/>
                </a:lnTo>
                <a:close/>
              </a:path>
              <a:path w="131445" h="318770">
                <a:moveTo>
                  <a:pt x="64335" y="66808"/>
                </a:moveTo>
                <a:lnTo>
                  <a:pt x="30559" y="47215"/>
                </a:lnTo>
                <a:lnTo>
                  <a:pt x="28307" y="33404"/>
                </a:lnTo>
                <a:lnTo>
                  <a:pt x="28307" y="23125"/>
                </a:lnTo>
                <a:lnTo>
                  <a:pt x="30880" y="15417"/>
                </a:lnTo>
                <a:lnTo>
                  <a:pt x="38601" y="10278"/>
                </a:lnTo>
                <a:lnTo>
                  <a:pt x="44431" y="5420"/>
                </a:lnTo>
                <a:lnTo>
                  <a:pt x="50503" y="2248"/>
                </a:lnTo>
                <a:lnTo>
                  <a:pt x="57057" y="521"/>
                </a:lnTo>
                <a:lnTo>
                  <a:pt x="64335" y="0"/>
                </a:lnTo>
                <a:lnTo>
                  <a:pt x="71613" y="521"/>
                </a:lnTo>
                <a:lnTo>
                  <a:pt x="78167" y="2248"/>
                </a:lnTo>
                <a:lnTo>
                  <a:pt x="84239" y="5420"/>
                </a:lnTo>
                <a:lnTo>
                  <a:pt x="90069" y="10278"/>
                </a:lnTo>
                <a:lnTo>
                  <a:pt x="97789" y="15417"/>
                </a:lnTo>
                <a:lnTo>
                  <a:pt x="100363" y="23125"/>
                </a:lnTo>
                <a:lnTo>
                  <a:pt x="100363" y="33404"/>
                </a:lnTo>
                <a:lnTo>
                  <a:pt x="78167" y="64880"/>
                </a:lnTo>
                <a:lnTo>
                  <a:pt x="71613" y="66326"/>
                </a:lnTo>
                <a:lnTo>
                  <a:pt x="64335" y="66808"/>
                </a:lnTo>
                <a:close/>
              </a:path>
            </a:pathLst>
          </a:custGeom>
          <a:solidFill>
            <a:srgbClr val="FFFFFF"/>
          </a:solidFill>
        </p:spPr>
        <p:txBody>
          <a:bodyPr wrap="square" lIns="0" tIns="0" rIns="0" bIns="0" rtlCol="0"/>
          <a:lstStyle/>
          <a:p>
            <a:endParaRPr/>
          </a:p>
        </p:txBody>
      </p:sp>
      <p:sp>
        <p:nvSpPr>
          <p:cNvPr id="132" name="object 48">
            <a:extLst>
              <a:ext uri="{FF2B5EF4-FFF2-40B4-BE49-F238E27FC236}">
                <a16:creationId xmlns:a16="http://schemas.microsoft.com/office/drawing/2014/main" id="{A8D2E9E2-4382-4898-BEF9-EF81B8089286}"/>
              </a:ext>
            </a:extLst>
          </p:cNvPr>
          <p:cNvSpPr/>
          <p:nvPr/>
        </p:nvSpPr>
        <p:spPr>
          <a:xfrm>
            <a:off x="3762506" y="5820792"/>
            <a:ext cx="434340" cy="429259"/>
          </a:xfrm>
          <a:custGeom>
            <a:avLst/>
            <a:gdLst/>
            <a:ahLst/>
            <a:cxnLst/>
            <a:rect l="l" t="t" r="r" b="b"/>
            <a:pathLst>
              <a:path w="434339" h="429260">
                <a:moveTo>
                  <a:pt x="215842" y="429117"/>
                </a:moveTo>
                <a:lnTo>
                  <a:pt x="166668" y="423356"/>
                </a:lnTo>
                <a:lnTo>
                  <a:pt x="121360" y="406942"/>
                </a:lnTo>
                <a:lnTo>
                  <a:pt x="81266" y="381180"/>
                </a:lnTo>
                <a:lnTo>
                  <a:pt x="47735" y="347371"/>
                </a:lnTo>
                <a:lnTo>
                  <a:pt x="22114" y="306820"/>
                </a:lnTo>
                <a:lnTo>
                  <a:pt x="5753" y="260830"/>
                </a:lnTo>
                <a:lnTo>
                  <a:pt x="0" y="210705"/>
                </a:lnTo>
                <a:lnTo>
                  <a:pt x="5753" y="161532"/>
                </a:lnTo>
                <a:lnTo>
                  <a:pt x="22114" y="116224"/>
                </a:lnTo>
                <a:lnTo>
                  <a:pt x="47735" y="76130"/>
                </a:lnTo>
                <a:lnTo>
                  <a:pt x="81266" y="42598"/>
                </a:lnTo>
                <a:lnTo>
                  <a:pt x="121360" y="16978"/>
                </a:lnTo>
                <a:lnTo>
                  <a:pt x="166668" y="616"/>
                </a:lnTo>
                <a:lnTo>
                  <a:pt x="171941" y="0"/>
                </a:lnTo>
                <a:lnTo>
                  <a:pt x="260592" y="0"/>
                </a:lnTo>
                <a:lnTo>
                  <a:pt x="311957" y="16978"/>
                </a:lnTo>
                <a:lnTo>
                  <a:pt x="352508" y="42598"/>
                </a:lnTo>
                <a:lnTo>
                  <a:pt x="386316" y="76130"/>
                </a:lnTo>
                <a:lnTo>
                  <a:pt x="412079" y="116224"/>
                </a:lnTo>
                <a:lnTo>
                  <a:pt x="428493" y="161532"/>
                </a:lnTo>
                <a:lnTo>
                  <a:pt x="434254" y="210705"/>
                </a:lnTo>
                <a:lnTo>
                  <a:pt x="428493" y="260830"/>
                </a:lnTo>
                <a:lnTo>
                  <a:pt x="412079" y="306820"/>
                </a:lnTo>
                <a:lnTo>
                  <a:pt x="386316" y="347371"/>
                </a:lnTo>
                <a:lnTo>
                  <a:pt x="352508" y="381180"/>
                </a:lnTo>
                <a:lnTo>
                  <a:pt x="311957" y="406942"/>
                </a:lnTo>
                <a:lnTo>
                  <a:pt x="265967" y="423356"/>
                </a:lnTo>
                <a:lnTo>
                  <a:pt x="215842" y="429117"/>
                </a:lnTo>
                <a:close/>
              </a:path>
            </a:pathLst>
          </a:custGeom>
          <a:solidFill>
            <a:srgbClr val="0081CC"/>
          </a:solidFill>
        </p:spPr>
        <p:txBody>
          <a:bodyPr wrap="square" lIns="0" tIns="0" rIns="0" bIns="0" rtlCol="0"/>
          <a:lstStyle/>
          <a:p>
            <a:endParaRPr/>
          </a:p>
        </p:txBody>
      </p:sp>
      <p:pic>
        <p:nvPicPr>
          <p:cNvPr id="133" name="object 49">
            <a:extLst>
              <a:ext uri="{FF2B5EF4-FFF2-40B4-BE49-F238E27FC236}">
                <a16:creationId xmlns:a16="http://schemas.microsoft.com/office/drawing/2014/main" id="{E2EFD480-D8AB-4688-8954-4CDE66294C86}"/>
              </a:ext>
            </a:extLst>
          </p:cNvPr>
          <p:cNvPicPr/>
          <p:nvPr/>
        </p:nvPicPr>
        <p:blipFill>
          <a:blip r:embed="rId5" cstate="print"/>
          <a:stretch>
            <a:fillRect/>
          </a:stretch>
        </p:blipFill>
        <p:spPr>
          <a:xfrm>
            <a:off x="3944944" y="6121432"/>
            <a:ext cx="69377" cy="71947"/>
          </a:xfrm>
          <a:prstGeom prst="rect">
            <a:avLst/>
          </a:prstGeom>
        </p:spPr>
      </p:pic>
      <p:pic>
        <p:nvPicPr>
          <p:cNvPr id="134" name="object 50">
            <a:extLst>
              <a:ext uri="{FF2B5EF4-FFF2-40B4-BE49-F238E27FC236}">
                <a16:creationId xmlns:a16="http://schemas.microsoft.com/office/drawing/2014/main" id="{CF0E11E1-A1D0-417B-AB19-8801D30836BC}"/>
              </a:ext>
            </a:extLst>
          </p:cNvPr>
          <p:cNvPicPr/>
          <p:nvPr/>
        </p:nvPicPr>
        <p:blipFill>
          <a:blip r:embed="rId6" cstate="print"/>
          <a:stretch>
            <a:fillRect/>
          </a:stretch>
        </p:blipFill>
        <p:spPr>
          <a:xfrm>
            <a:off x="3939805" y="5867047"/>
            <a:ext cx="79656" cy="228689"/>
          </a:xfrm>
          <a:prstGeom prst="rect">
            <a:avLst/>
          </a:prstGeom>
        </p:spPr>
      </p:pic>
      <p:sp>
        <p:nvSpPr>
          <p:cNvPr id="135" name="テキスト ボックス 134">
            <a:extLst>
              <a:ext uri="{FF2B5EF4-FFF2-40B4-BE49-F238E27FC236}">
                <a16:creationId xmlns:a16="http://schemas.microsoft.com/office/drawing/2014/main" id="{4BA0E5C9-2CC1-4274-874D-16943EB1B8CC}"/>
              </a:ext>
            </a:extLst>
          </p:cNvPr>
          <p:cNvSpPr txBox="1"/>
          <p:nvPr/>
        </p:nvSpPr>
        <p:spPr>
          <a:xfrm>
            <a:off x="2085688" y="8298760"/>
            <a:ext cx="4012844" cy="261610"/>
          </a:xfrm>
          <a:prstGeom prst="rect">
            <a:avLst/>
          </a:prstGeom>
          <a:noFill/>
        </p:spPr>
        <p:txBody>
          <a:bodyPr wrap="square" rtlCol="0">
            <a:spAutoFit/>
          </a:bodyPr>
          <a:lstStyle/>
          <a:p>
            <a:r>
              <a:rPr kumimoji="1" lang="en-US" altLang="ja-JP" sz="1100" dirty="0">
                <a:solidFill>
                  <a:schemeClr val="tx1"/>
                </a:solidFill>
              </a:rPr>
              <a:t>Indicates chapters to refer to and other manual references.</a:t>
            </a:r>
            <a:endParaRPr kumimoji="1" lang="ja-JP" altLang="en-US" sz="1100" dirty="0">
              <a:solidFill>
                <a:schemeClr val="tx1"/>
              </a:solidFill>
            </a:endParaRPr>
          </a:p>
        </p:txBody>
      </p:sp>
      <p:sp>
        <p:nvSpPr>
          <p:cNvPr id="136" name="テキスト ボックス 135">
            <a:extLst>
              <a:ext uri="{FF2B5EF4-FFF2-40B4-BE49-F238E27FC236}">
                <a16:creationId xmlns:a16="http://schemas.microsoft.com/office/drawing/2014/main" id="{F293E000-7213-4806-8C41-BD89F0E4DB9A}"/>
              </a:ext>
            </a:extLst>
          </p:cNvPr>
          <p:cNvSpPr txBox="1"/>
          <p:nvPr/>
        </p:nvSpPr>
        <p:spPr>
          <a:xfrm>
            <a:off x="958451" y="8306247"/>
            <a:ext cx="847373" cy="261610"/>
          </a:xfrm>
          <a:prstGeom prst="rect">
            <a:avLst/>
          </a:prstGeom>
          <a:noFill/>
        </p:spPr>
        <p:txBody>
          <a:bodyPr wrap="square" rtlCol="0">
            <a:spAutoFit/>
          </a:bodyPr>
          <a:lstStyle/>
          <a:p>
            <a:r>
              <a:rPr kumimoji="1" lang="en-US" altLang="ja-JP" sz="1100" dirty="0">
                <a:solidFill>
                  <a:schemeClr val="tx1"/>
                </a:solidFill>
              </a:rPr>
              <a:t>Reference</a:t>
            </a:r>
            <a:endParaRPr kumimoji="1" lang="ja-JP" altLang="en-US" sz="1100" dirty="0">
              <a:solidFill>
                <a:schemeClr val="tx1"/>
              </a:solidFill>
            </a:endParaRPr>
          </a:p>
        </p:txBody>
      </p:sp>
    </p:spTree>
    <p:extLst>
      <p:ext uri="{BB962C8B-B14F-4D97-AF65-F5344CB8AC3E}">
        <p14:creationId xmlns:p14="http://schemas.microsoft.com/office/powerpoint/2010/main" val="1514911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20</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5374284" cy="261610"/>
          </a:xfrm>
          <a:prstGeom prst="rect">
            <a:avLst/>
          </a:prstGeom>
          <a:noFill/>
        </p:spPr>
        <p:txBody>
          <a:bodyPr wrap="square" rtlCol="0">
            <a:spAutoFit/>
          </a:bodyPr>
          <a:lstStyle/>
          <a:p>
            <a:r>
              <a:rPr kumimoji="1" lang="en-US" altLang="ja-JP" sz="1100" dirty="0"/>
              <a:t>2-4-8. Schedule Inbound</a:t>
            </a:r>
          </a:p>
        </p:txBody>
      </p:sp>
      <p:graphicFrame>
        <p:nvGraphicFramePr>
          <p:cNvPr id="19" name="Table 18">
            <a:extLst>
              <a:ext uri="{FF2B5EF4-FFF2-40B4-BE49-F238E27FC236}">
                <a16:creationId xmlns:a16="http://schemas.microsoft.com/office/drawing/2014/main" id="{20C572D7-B93E-A4AD-8502-B4A42ED3F75B}"/>
              </a:ext>
            </a:extLst>
          </p:cNvPr>
          <p:cNvGraphicFramePr>
            <a:graphicFrameLocks noGrp="1"/>
          </p:cNvGraphicFramePr>
          <p:nvPr/>
        </p:nvGraphicFramePr>
        <p:xfrm>
          <a:off x="4396569" y="7694139"/>
          <a:ext cx="2235299" cy="1483360"/>
        </p:xfrm>
        <a:graphic>
          <a:graphicData uri="http://schemas.openxmlformats.org/drawingml/2006/table">
            <a:tbl>
              <a:tblPr firstRow="1" bandRow="1">
                <a:tableStyleId>{5C22544A-7EE6-4342-B048-85BDC9FD1C3A}</a:tableStyleId>
              </a:tblPr>
              <a:tblGrid>
                <a:gridCol w="670032">
                  <a:extLst>
                    <a:ext uri="{9D8B030D-6E8A-4147-A177-3AD203B41FA5}">
                      <a16:colId xmlns:a16="http://schemas.microsoft.com/office/drawing/2014/main" val="3762001999"/>
                    </a:ext>
                  </a:extLst>
                </a:gridCol>
                <a:gridCol w="1565267">
                  <a:extLst>
                    <a:ext uri="{9D8B030D-6E8A-4147-A177-3AD203B41FA5}">
                      <a16:colId xmlns:a16="http://schemas.microsoft.com/office/drawing/2014/main" val="4023663615"/>
                    </a:ext>
                  </a:extLst>
                </a:gridCol>
              </a:tblGrid>
              <a:tr h="370840">
                <a:tc>
                  <a:txBody>
                    <a:bodyPr/>
                    <a:lstStyle/>
                    <a:p>
                      <a:r>
                        <a:rPr lang="en-US" sz="1200" dirty="0"/>
                        <a:t>Color</a:t>
                      </a:r>
                    </a:p>
                  </a:txBody>
                  <a:tcPr>
                    <a:solidFill>
                      <a:srgbClr val="4472C4"/>
                    </a:solidFill>
                  </a:tcPr>
                </a:tc>
                <a:tc>
                  <a:txBody>
                    <a:bodyPr/>
                    <a:lstStyle/>
                    <a:p>
                      <a:r>
                        <a:rPr lang="en-US" sz="1200" dirty="0"/>
                        <a:t>Description</a:t>
                      </a:r>
                    </a:p>
                  </a:txBody>
                  <a:tcPr/>
                </a:tc>
                <a:extLst>
                  <a:ext uri="{0D108BD9-81ED-4DB2-BD59-A6C34878D82A}">
                    <a16:rowId xmlns:a16="http://schemas.microsoft.com/office/drawing/2014/main" val="26467863"/>
                  </a:ext>
                </a:extLst>
              </a:tr>
              <a:tr h="370840">
                <a:tc>
                  <a:txBody>
                    <a:bodyPr/>
                    <a:lstStyle/>
                    <a:p>
                      <a:endParaRPr lang="en-US" sz="1200" dirty="0"/>
                    </a:p>
                  </a:txBody>
                  <a:tcPr>
                    <a:solidFill>
                      <a:srgbClr val="02468F"/>
                    </a:solidFill>
                  </a:tcPr>
                </a:tc>
                <a:tc>
                  <a:txBody>
                    <a:bodyPr/>
                    <a:lstStyle/>
                    <a:p>
                      <a:r>
                        <a:rPr lang="en-US" sz="1200" dirty="0"/>
                        <a:t>WORKING</a:t>
                      </a:r>
                    </a:p>
                  </a:txBody>
                  <a:tcPr/>
                </a:tc>
                <a:extLst>
                  <a:ext uri="{0D108BD9-81ED-4DB2-BD59-A6C34878D82A}">
                    <a16:rowId xmlns:a16="http://schemas.microsoft.com/office/drawing/2014/main" val="557567530"/>
                  </a:ext>
                </a:extLst>
              </a:tr>
              <a:tr h="370840">
                <a:tc>
                  <a:txBody>
                    <a:bodyPr/>
                    <a:lstStyle/>
                    <a:p>
                      <a:endParaRPr lang="en-US" sz="1200" dirty="0"/>
                    </a:p>
                  </a:txBody>
                  <a:tcPr>
                    <a:solidFill>
                      <a:srgbClr val="AFF8C9"/>
                    </a:solidFill>
                  </a:tcPr>
                </a:tc>
                <a:tc>
                  <a:txBody>
                    <a:bodyPr/>
                    <a:lstStyle/>
                    <a:p>
                      <a:r>
                        <a:rPr lang="en-US" sz="1200" dirty="0"/>
                        <a:t>COMPLETED</a:t>
                      </a:r>
                    </a:p>
                  </a:txBody>
                  <a:tcPr/>
                </a:tc>
                <a:extLst>
                  <a:ext uri="{0D108BD9-81ED-4DB2-BD59-A6C34878D82A}">
                    <a16:rowId xmlns:a16="http://schemas.microsoft.com/office/drawing/2014/main" val="2325450270"/>
                  </a:ext>
                </a:extLst>
              </a:tr>
              <a:tr h="370840">
                <a:tc>
                  <a:txBody>
                    <a:bodyPr/>
                    <a:lstStyle/>
                    <a:p>
                      <a:endParaRPr lang="en-US" sz="1200" dirty="0"/>
                    </a:p>
                  </a:txBody>
                  <a:tcPr>
                    <a:solidFill>
                      <a:srgbClr val="D1E9F5"/>
                    </a:solidFill>
                  </a:tcPr>
                </a:tc>
                <a:tc>
                  <a:txBody>
                    <a:bodyPr/>
                    <a:lstStyle/>
                    <a:p>
                      <a:r>
                        <a:rPr lang="en-US" sz="1200" dirty="0"/>
                        <a:t>NEW</a:t>
                      </a:r>
                    </a:p>
                  </a:txBody>
                  <a:tcPr/>
                </a:tc>
                <a:extLst>
                  <a:ext uri="{0D108BD9-81ED-4DB2-BD59-A6C34878D82A}">
                    <a16:rowId xmlns:a16="http://schemas.microsoft.com/office/drawing/2014/main" val="1693410927"/>
                  </a:ext>
                </a:extLst>
              </a:tr>
            </a:tbl>
          </a:graphicData>
        </a:graphic>
      </p:graphicFrame>
      <p:pic>
        <p:nvPicPr>
          <p:cNvPr id="25" name="Picture 24">
            <a:extLst>
              <a:ext uri="{FF2B5EF4-FFF2-40B4-BE49-F238E27FC236}">
                <a16:creationId xmlns:a16="http://schemas.microsoft.com/office/drawing/2014/main" id="{30D8597B-68C5-452B-9414-585AE42AFA86}"/>
              </a:ext>
            </a:extLst>
          </p:cNvPr>
          <p:cNvPicPr>
            <a:picLocks noChangeAspect="1"/>
          </p:cNvPicPr>
          <p:nvPr/>
        </p:nvPicPr>
        <p:blipFill rotWithShape="1">
          <a:blip r:embed="rId2">
            <a:extLst>
              <a:ext uri="{28A0092B-C50C-407E-A947-70E740481C1C}">
                <a14:useLocalDpi xmlns:a14="http://schemas.microsoft.com/office/drawing/2010/main" val="0"/>
              </a:ext>
            </a:extLst>
          </a:blip>
          <a:srcRect l="339"/>
          <a:stretch/>
        </p:blipFill>
        <p:spPr>
          <a:xfrm>
            <a:off x="949569" y="1243785"/>
            <a:ext cx="1765685" cy="2520000"/>
          </a:xfrm>
          <a:prstGeom prst="rect">
            <a:avLst/>
          </a:prstGeom>
          <a:ln>
            <a:solidFill>
              <a:srgbClr val="666666"/>
            </a:solidFill>
          </a:ln>
        </p:spPr>
      </p:pic>
      <p:pic>
        <p:nvPicPr>
          <p:cNvPr id="26" name="Picture 25">
            <a:extLst>
              <a:ext uri="{FF2B5EF4-FFF2-40B4-BE49-F238E27FC236}">
                <a16:creationId xmlns:a16="http://schemas.microsoft.com/office/drawing/2014/main" id="{2B15101B-A026-4D97-9BF0-57D26B0271A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938892" y="1226686"/>
            <a:ext cx="1773333" cy="2520000"/>
          </a:xfrm>
          <a:prstGeom prst="rect">
            <a:avLst/>
          </a:prstGeom>
          <a:ln>
            <a:solidFill>
              <a:srgbClr val="666666"/>
            </a:solidFill>
          </a:ln>
        </p:spPr>
      </p:pic>
      <p:sp>
        <p:nvSpPr>
          <p:cNvPr id="22" name="Rectangle 21">
            <a:extLst>
              <a:ext uri="{FF2B5EF4-FFF2-40B4-BE49-F238E27FC236}">
                <a16:creationId xmlns:a16="http://schemas.microsoft.com/office/drawing/2014/main" id="{613AE910-ECB8-490E-B29D-D0B86D3C5073}"/>
              </a:ext>
            </a:extLst>
          </p:cNvPr>
          <p:cNvSpPr/>
          <p:nvPr/>
        </p:nvSpPr>
        <p:spPr>
          <a:xfrm>
            <a:off x="1109472" y="2357120"/>
            <a:ext cx="697098" cy="672592"/>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cxnSp>
        <p:nvCxnSpPr>
          <p:cNvPr id="28" name="Straight Arrow Connector 27">
            <a:extLst>
              <a:ext uri="{FF2B5EF4-FFF2-40B4-BE49-F238E27FC236}">
                <a16:creationId xmlns:a16="http://schemas.microsoft.com/office/drawing/2014/main" id="{042459B0-E57F-4D63-B90C-729D1D6B5094}"/>
              </a:ext>
            </a:extLst>
          </p:cNvPr>
          <p:cNvCxnSpPr>
            <a:cxnSpLocks/>
            <a:stCxn id="25" idx="3"/>
            <a:endCxn id="26" idx="1"/>
          </p:cNvCxnSpPr>
          <p:nvPr/>
        </p:nvCxnSpPr>
        <p:spPr>
          <a:xfrm flipV="1">
            <a:off x="2715254" y="2486686"/>
            <a:ext cx="1223638" cy="17099"/>
          </a:xfrm>
          <a:prstGeom prst="straightConnector1">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0" name="テキスト ボックス 19">
            <a:extLst>
              <a:ext uri="{FF2B5EF4-FFF2-40B4-BE49-F238E27FC236}">
                <a16:creationId xmlns:a16="http://schemas.microsoft.com/office/drawing/2014/main" id="{07D95DAC-3D9B-48A7-91B5-5094EF0A8BEE}"/>
              </a:ext>
            </a:extLst>
          </p:cNvPr>
          <p:cNvSpPr txBox="1"/>
          <p:nvPr/>
        </p:nvSpPr>
        <p:spPr>
          <a:xfrm>
            <a:off x="226132" y="4058962"/>
            <a:ext cx="6464034" cy="526297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1350" b="1" dirty="0">
                <a:latin typeface="+mj-lt"/>
              </a:rPr>
              <a:t>Date From - To</a:t>
            </a:r>
          </a:p>
          <a:p>
            <a:endParaRPr kumimoji="1" lang="en-US" altLang="ja-JP" sz="1350" b="1" dirty="0">
              <a:latin typeface="+mj-lt"/>
            </a:endParaRPr>
          </a:p>
          <a:p>
            <a:endParaRPr kumimoji="1" lang="en-US" altLang="ja-JP" sz="1350" b="1" dirty="0">
              <a:latin typeface="+mj-lt"/>
            </a:endParaRPr>
          </a:p>
          <a:p>
            <a:endParaRPr kumimoji="1" lang="en-US" altLang="ja-JP" sz="1350" b="1" dirty="0">
              <a:latin typeface="+mj-lt"/>
            </a:endParaRPr>
          </a:p>
          <a:p>
            <a:endParaRPr kumimoji="1" lang="en-US" altLang="ja-JP" sz="1350" b="1" dirty="0">
              <a:latin typeface="+mj-lt"/>
            </a:endParaRPr>
          </a:p>
          <a:p>
            <a:r>
              <a:rPr kumimoji="1" lang="en-US" altLang="ja-JP" sz="1350" b="1" dirty="0">
                <a:latin typeface="+mj-lt"/>
              </a:rPr>
              <a:t>Date from</a:t>
            </a:r>
            <a:r>
              <a:rPr kumimoji="1" lang="en-US" altLang="ja-JP" sz="1350" dirty="0">
                <a:latin typeface="+mj-lt"/>
              </a:rPr>
              <a:t>: Default is previous 7 days. </a:t>
            </a:r>
          </a:p>
          <a:p>
            <a:r>
              <a:rPr kumimoji="1" lang="en-US" altLang="ja-JP" sz="1350" b="1" dirty="0">
                <a:latin typeface="+mj-lt"/>
              </a:rPr>
              <a:t>Date to</a:t>
            </a:r>
            <a:r>
              <a:rPr kumimoji="1" lang="en-US" altLang="ja-JP" sz="1350" dirty="0">
                <a:latin typeface="+mj-lt"/>
              </a:rPr>
              <a:t>: Default is advance 7 days. </a:t>
            </a:r>
          </a:p>
          <a:p>
            <a:r>
              <a:rPr kumimoji="1" lang="en-US" altLang="ja-JP" sz="1350" dirty="0">
                <a:solidFill>
                  <a:srgbClr val="FF0000"/>
                </a:solidFill>
                <a:latin typeface="Arial 本文"/>
              </a:rPr>
              <a:t>* Can be changed manually</a:t>
            </a:r>
          </a:p>
          <a:p>
            <a:r>
              <a:rPr kumimoji="1" lang="en-US" altLang="ja-JP" sz="1350" dirty="0">
                <a:latin typeface="+mj-lt"/>
              </a:rPr>
              <a:t>----------------------------------------------------------------------------------------------------------</a:t>
            </a:r>
          </a:p>
          <a:p>
            <a:r>
              <a:rPr kumimoji="1" lang="en-US" altLang="ja-JP" sz="1350" b="1" dirty="0">
                <a:latin typeface="+mj-lt"/>
              </a:rPr>
              <a:t>Supplier code</a:t>
            </a:r>
            <a:endParaRPr kumimoji="1" lang="en-US" altLang="ja-JP" sz="1350" dirty="0">
              <a:latin typeface="+mj-lt"/>
            </a:endParaRPr>
          </a:p>
          <a:p>
            <a:endParaRPr kumimoji="1" lang="en-US" altLang="ja-JP" sz="1350" dirty="0">
              <a:latin typeface="+mj-lt"/>
            </a:endParaRPr>
          </a:p>
          <a:p>
            <a:endParaRPr kumimoji="1" lang="en-US" altLang="ja-JP" sz="1350" dirty="0">
              <a:latin typeface="+mj-lt"/>
            </a:endParaRPr>
          </a:p>
          <a:p>
            <a:endParaRPr kumimoji="1" lang="en-US" altLang="ja-JP" sz="1350" dirty="0">
              <a:latin typeface="+mj-lt"/>
            </a:endParaRPr>
          </a:p>
          <a:p>
            <a:r>
              <a:rPr kumimoji="1" lang="en-US" altLang="ja-JP" sz="1350" dirty="0">
                <a:latin typeface="+mj-lt"/>
              </a:rPr>
              <a:t>Select supplier code or do a scan. </a:t>
            </a:r>
          </a:p>
          <a:p>
            <a:r>
              <a:rPr kumimoji="1" lang="en-US" altLang="ja-JP" sz="1350" dirty="0">
                <a:latin typeface="+mj-lt"/>
              </a:rPr>
              <a:t>Default is All</a:t>
            </a:r>
          </a:p>
          <a:p>
            <a:endParaRPr kumimoji="1" lang="en-US" altLang="ja-JP" sz="1350" dirty="0">
              <a:latin typeface="+mj-lt"/>
            </a:endParaRPr>
          </a:p>
          <a:p>
            <a:endParaRPr kumimoji="1" lang="en-US" altLang="ja-JP" sz="1350" dirty="0">
              <a:latin typeface="+mj-lt"/>
            </a:endParaRPr>
          </a:p>
          <a:p>
            <a:r>
              <a:rPr kumimoji="1" lang="en-US" altLang="ja-JP" sz="1350" dirty="0">
                <a:latin typeface="+mj-lt"/>
              </a:rPr>
              <a:t>----------------------------------------------------------------------------------------------------------</a:t>
            </a:r>
          </a:p>
          <a:p>
            <a:r>
              <a:rPr kumimoji="1" lang="en-US" altLang="ja-JP" sz="1350" b="1" dirty="0">
                <a:latin typeface="+mj-lt"/>
              </a:rPr>
              <a:t>Except complete: </a:t>
            </a:r>
          </a:p>
          <a:p>
            <a:endParaRPr kumimoji="1" lang="en-US" altLang="ja-JP" sz="1350" b="1" dirty="0">
              <a:latin typeface="+mj-lt"/>
            </a:endParaRPr>
          </a:p>
          <a:p>
            <a:endParaRPr kumimoji="1" lang="en-US" altLang="ja-JP" sz="1350" b="1" dirty="0">
              <a:latin typeface="+mj-lt"/>
            </a:endParaRPr>
          </a:p>
          <a:p>
            <a:endParaRPr kumimoji="1" lang="en-US" altLang="ja-JP" sz="1350" b="1" dirty="0">
              <a:latin typeface="+mj-lt"/>
            </a:endParaRPr>
          </a:p>
          <a:p>
            <a:r>
              <a:rPr kumimoji="1" lang="en-US" altLang="ja-JP" sz="1350" dirty="0">
                <a:latin typeface="+mj-lt"/>
              </a:rPr>
              <a:t>If checked, the completed status Item list will not be displayed from the Item list. Default is unchecked.</a:t>
            </a:r>
          </a:p>
        </p:txBody>
      </p:sp>
      <p:pic>
        <p:nvPicPr>
          <p:cNvPr id="31" name="Picture 30">
            <a:extLst>
              <a:ext uri="{FF2B5EF4-FFF2-40B4-BE49-F238E27FC236}">
                <a16:creationId xmlns:a16="http://schemas.microsoft.com/office/drawing/2014/main" id="{2D2A4EAB-977D-4717-A5EA-0061F5AE74E8}"/>
              </a:ext>
            </a:extLst>
          </p:cNvPr>
          <p:cNvPicPr>
            <a:picLocks noChangeAspect="1"/>
          </p:cNvPicPr>
          <p:nvPr/>
        </p:nvPicPr>
        <p:blipFill rotWithShape="1">
          <a:blip r:embed="rId4">
            <a:extLst>
              <a:ext uri="{28A0092B-C50C-407E-A947-70E740481C1C}">
                <a14:useLocalDpi xmlns:a14="http://schemas.microsoft.com/office/drawing/2010/main" val="0"/>
              </a:ext>
            </a:extLst>
          </a:blip>
          <a:srcRect l="823" r="906"/>
          <a:stretch/>
        </p:blipFill>
        <p:spPr>
          <a:xfrm>
            <a:off x="406400" y="4627031"/>
            <a:ext cx="1837534" cy="253931"/>
          </a:xfrm>
          <a:prstGeom prst="rect">
            <a:avLst/>
          </a:prstGeom>
        </p:spPr>
      </p:pic>
      <p:pic>
        <p:nvPicPr>
          <p:cNvPr id="33" name="Picture 32">
            <a:extLst>
              <a:ext uri="{FF2B5EF4-FFF2-40B4-BE49-F238E27FC236}">
                <a16:creationId xmlns:a16="http://schemas.microsoft.com/office/drawing/2014/main" id="{50AD2033-69E6-41A7-B8C9-FFA3E89AF6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8583" y="4090108"/>
            <a:ext cx="1262476" cy="1799616"/>
          </a:xfrm>
          <a:prstGeom prst="rect">
            <a:avLst/>
          </a:prstGeom>
        </p:spPr>
      </p:pic>
      <p:cxnSp>
        <p:nvCxnSpPr>
          <p:cNvPr id="35" name="Straight Arrow Connector 34">
            <a:extLst>
              <a:ext uri="{FF2B5EF4-FFF2-40B4-BE49-F238E27FC236}">
                <a16:creationId xmlns:a16="http://schemas.microsoft.com/office/drawing/2014/main" id="{2413C55B-6A49-40EB-B669-FDB13B4A8D99}"/>
              </a:ext>
            </a:extLst>
          </p:cNvPr>
          <p:cNvCxnSpPr>
            <a:cxnSpLocks/>
          </p:cNvCxnSpPr>
          <p:nvPr/>
        </p:nvCxnSpPr>
        <p:spPr>
          <a:xfrm>
            <a:off x="2554986" y="4738756"/>
            <a:ext cx="1029881" cy="0"/>
          </a:xfrm>
          <a:prstGeom prst="straightConnector1">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39" name="Picture 38">
            <a:extLst>
              <a:ext uri="{FF2B5EF4-FFF2-40B4-BE49-F238E27FC236}">
                <a16:creationId xmlns:a16="http://schemas.microsoft.com/office/drawing/2014/main" id="{C74F8F69-B0B3-409F-A720-1702075F84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8643" y="6421577"/>
            <a:ext cx="1169670" cy="259314"/>
          </a:xfrm>
          <a:prstGeom prst="rect">
            <a:avLst/>
          </a:prstGeom>
        </p:spPr>
      </p:pic>
      <p:pic>
        <p:nvPicPr>
          <p:cNvPr id="41" name="Picture 40">
            <a:extLst>
              <a:ext uri="{FF2B5EF4-FFF2-40B4-BE49-F238E27FC236}">
                <a16:creationId xmlns:a16="http://schemas.microsoft.com/office/drawing/2014/main" id="{CF35C98C-F888-4DF0-98C5-E2D90C72C00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40998" y="5979001"/>
            <a:ext cx="1325187" cy="1840307"/>
          </a:xfrm>
          <a:prstGeom prst="rect">
            <a:avLst/>
          </a:prstGeom>
        </p:spPr>
      </p:pic>
      <p:cxnSp>
        <p:nvCxnSpPr>
          <p:cNvPr id="43" name="Straight Arrow Connector 42">
            <a:extLst>
              <a:ext uri="{FF2B5EF4-FFF2-40B4-BE49-F238E27FC236}">
                <a16:creationId xmlns:a16="http://schemas.microsoft.com/office/drawing/2014/main" id="{894920E6-A239-43A3-A9C1-0FCEBAF20CB0}"/>
              </a:ext>
            </a:extLst>
          </p:cNvPr>
          <p:cNvCxnSpPr>
            <a:cxnSpLocks/>
          </p:cNvCxnSpPr>
          <p:nvPr/>
        </p:nvCxnSpPr>
        <p:spPr>
          <a:xfrm>
            <a:off x="2585467" y="6551234"/>
            <a:ext cx="1029881" cy="0"/>
          </a:xfrm>
          <a:prstGeom prst="straightConnector1">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44" name="Picture 43">
            <a:extLst>
              <a:ext uri="{FF2B5EF4-FFF2-40B4-BE49-F238E27FC236}">
                <a16:creationId xmlns:a16="http://schemas.microsoft.com/office/drawing/2014/main" id="{EE92CB64-3A88-465C-80C0-74788564986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6400" y="8221506"/>
            <a:ext cx="1009650" cy="428625"/>
          </a:xfrm>
          <a:prstGeom prst="rect">
            <a:avLst/>
          </a:prstGeom>
        </p:spPr>
      </p:pic>
      <p:pic>
        <p:nvPicPr>
          <p:cNvPr id="51" name="Picture 50">
            <a:extLst>
              <a:ext uri="{FF2B5EF4-FFF2-40B4-BE49-F238E27FC236}">
                <a16:creationId xmlns:a16="http://schemas.microsoft.com/office/drawing/2014/main" id="{F54F666D-A4B4-4856-971D-F10CA31A3A5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33446" y="8221032"/>
            <a:ext cx="1009650" cy="400050"/>
          </a:xfrm>
          <a:prstGeom prst="rect">
            <a:avLst/>
          </a:prstGeom>
        </p:spPr>
      </p:pic>
      <p:cxnSp>
        <p:nvCxnSpPr>
          <p:cNvPr id="53" name="Straight Arrow Connector 52">
            <a:extLst>
              <a:ext uri="{FF2B5EF4-FFF2-40B4-BE49-F238E27FC236}">
                <a16:creationId xmlns:a16="http://schemas.microsoft.com/office/drawing/2014/main" id="{BCE5C913-865D-4488-9762-BB9A32F4A29F}"/>
              </a:ext>
            </a:extLst>
          </p:cNvPr>
          <p:cNvCxnSpPr>
            <a:cxnSpLocks/>
          </p:cNvCxnSpPr>
          <p:nvPr/>
        </p:nvCxnSpPr>
        <p:spPr>
          <a:xfrm>
            <a:off x="2585467" y="8421057"/>
            <a:ext cx="1029881" cy="0"/>
          </a:xfrm>
          <a:prstGeom prst="straightConnector1">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7F76DF8B-8751-435E-AEE3-D0C25D714E6C}"/>
              </a:ext>
            </a:extLst>
          </p:cNvPr>
          <p:cNvSpPr txBox="1"/>
          <p:nvPr/>
        </p:nvSpPr>
        <p:spPr>
          <a:xfrm>
            <a:off x="117437" y="3797688"/>
            <a:ext cx="5803962" cy="307777"/>
          </a:xfrm>
          <a:prstGeom prst="rect">
            <a:avLst/>
          </a:prstGeom>
          <a:noFill/>
        </p:spPr>
        <p:txBody>
          <a:bodyPr wrap="square">
            <a:spAutoFit/>
          </a:bodyPr>
          <a:lstStyle/>
          <a:p>
            <a:r>
              <a:rPr lang="en-US" sz="1350" dirty="0"/>
              <a:t>1. Select the desired information</a:t>
            </a:r>
          </a:p>
        </p:txBody>
      </p:sp>
    </p:spTree>
    <p:extLst>
      <p:ext uri="{BB962C8B-B14F-4D97-AF65-F5344CB8AC3E}">
        <p14:creationId xmlns:p14="http://schemas.microsoft.com/office/powerpoint/2010/main" val="1153436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21</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5374284" cy="261610"/>
          </a:xfrm>
          <a:prstGeom prst="rect">
            <a:avLst/>
          </a:prstGeom>
          <a:noFill/>
        </p:spPr>
        <p:txBody>
          <a:bodyPr wrap="square" rtlCol="0">
            <a:spAutoFit/>
          </a:bodyPr>
          <a:lstStyle/>
          <a:p>
            <a:r>
              <a:rPr kumimoji="1" lang="en-US" altLang="ja-JP" sz="1100" dirty="0"/>
              <a:t>2-4-8. Schedule Inbound</a:t>
            </a:r>
          </a:p>
        </p:txBody>
      </p:sp>
      <p:graphicFrame>
        <p:nvGraphicFramePr>
          <p:cNvPr id="19" name="Table 18">
            <a:extLst>
              <a:ext uri="{FF2B5EF4-FFF2-40B4-BE49-F238E27FC236}">
                <a16:creationId xmlns:a16="http://schemas.microsoft.com/office/drawing/2014/main" id="{20C572D7-B93E-A4AD-8502-B4A42ED3F75B}"/>
              </a:ext>
            </a:extLst>
          </p:cNvPr>
          <p:cNvGraphicFramePr>
            <a:graphicFrameLocks noGrp="1"/>
          </p:cNvGraphicFramePr>
          <p:nvPr/>
        </p:nvGraphicFramePr>
        <p:xfrm>
          <a:off x="4033396" y="5992504"/>
          <a:ext cx="2235299" cy="1386840"/>
        </p:xfrm>
        <a:graphic>
          <a:graphicData uri="http://schemas.openxmlformats.org/drawingml/2006/table">
            <a:tbl>
              <a:tblPr firstRow="1" bandRow="1">
                <a:tableStyleId>{5C22544A-7EE6-4342-B048-85BDC9FD1C3A}</a:tableStyleId>
              </a:tblPr>
              <a:tblGrid>
                <a:gridCol w="670032">
                  <a:extLst>
                    <a:ext uri="{9D8B030D-6E8A-4147-A177-3AD203B41FA5}">
                      <a16:colId xmlns:a16="http://schemas.microsoft.com/office/drawing/2014/main" val="3762001999"/>
                    </a:ext>
                  </a:extLst>
                </a:gridCol>
                <a:gridCol w="1565267">
                  <a:extLst>
                    <a:ext uri="{9D8B030D-6E8A-4147-A177-3AD203B41FA5}">
                      <a16:colId xmlns:a16="http://schemas.microsoft.com/office/drawing/2014/main" val="4023663615"/>
                    </a:ext>
                  </a:extLst>
                </a:gridCol>
              </a:tblGrid>
              <a:tr h="0">
                <a:tc>
                  <a:txBody>
                    <a:bodyPr/>
                    <a:lstStyle/>
                    <a:p>
                      <a:r>
                        <a:rPr lang="en-US" sz="1200" dirty="0"/>
                        <a:t>Color</a:t>
                      </a:r>
                    </a:p>
                  </a:txBody>
                  <a:tcPr anchor="ctr">
                    <a:solidFill>
                      <a:srgbClr val="4472C4"/>
                    </a:solidFill>
                  </a:tcPr>
                </a:tc>
                <a:tc>
                  <a:txBody>
                    <a:bodyPr/>
                    <a:lstStyle/>
                    <a:p>
                      <a:r>
                        <a:rPr lang="en-US" sz="1200" dirty="0"/>
                        <a:t>Description</a:t>
                      </a:r>
                    </a:p>
                  </a:txBody>
                  <a:tcPr anchor="ctr"/>
                </a:tc>
                <a:extLst>
                  <a:ext uri="{0D108BD9-81ED-4DB2-BD59-A6C34878D82A}">
                    <a16:rowId xmlns:a16="http://schemas.microsoft.com/office/drawing/2014/main" val="26467863"/>
                  </a:ext>
                </a:extLst>
              </a:tr>
              <a:tr h="370840">
                <a:tc>
                  <a:txBody>
                    <a:bodyPr/>
                    <a:lstStyle/>
                    <a:p>
                      <a:endParaRPr lang="en-US" sz="1200" dirty="0"/>
                    </a:p>
                  </a:txBody>
                  <a:tcPr anchor="ctr">
                    <a:solidFill>
                      <a:schemeClr val="accent5">
                        <a:lumMod val="75000"/>
                      </a:schemeClr>
                    </a:solidFill>
                  </a:tcPr>
                </a:tc>
                <a:tc>
                  <a:txBody>
                    <a:bodyPr/>
                    <a:lstStyle/>
                    <a:p>
                      <a:r>
                        <a:rPr lang="en-US" sz="1200" dirty="0"/>
                        <a:t>WORKING</a:t>
                      </a:r>
                    </a:p>
                  </a:txBody>
                  <a:tcPr anchor="ctr"/>
                </a:tc>
                <a:extLst>
                  <a:ext uri="{0D108BD9-81ED-4DB2-BD59-A6C34878D82A}">
                    <a16:rowId xmlns:a16="http://schemas.microsoft.com/office/drawing/2014/main" val="557567530"/>
                  </a:ext>
                </a:extLst>
              </a:tr>
              <a:tr h="370840">
                <a:tc>
                  <a:txBody>
                    <a:bodyPr/>
                    <a:lstStyle/>
                    <a:p>
                      <a:endParaRPr lang="en-US" sz="1200" dirty="0"/>
                    </a:p>
                  </a:txBody>
                  <a:tcPr anchor="ctr">
                    <a:solidFill>
                      <a:srgbClr val="AFF8C9"/>
                    </a:solidFill>
                  </a:tcPr>
                </a:tc>
                <a:tc>
                  <a:txBody>
                    <a:bodyPr/>
                    <a:lstStyle/>
                    <a:p>
                      <a:r>
                        <a:rPr lang="en-US" sz="1200" dirty="0"/>
                        <a:t>COMPLETED</a:t>
                      </a:r>
                    </a:p>
                  </a:txBody>
                  <a:tcPr anchor="ctr"/>
                </a:tc>
                <a:extLst>
                  <a:ext uri="{0D108BD9-81ED-4DB2-BD59-A6C34878D82A}">
                    <a16:rowId xmlns:a16="http://schemas.microsoft.com/office/drawing/2014/main" val="2325450270"/>
                  </a:ext>
                </a:extLst>
              </a:tr>
              <a:tr h="370840">
                <a:tc>
                  <a:txBody>
                    <a:bodyPr/>
                    <a:lstStyle/>
                    <a:p>
                      <a:endParaRPr lang="en-US" sz="1200" dirty="0"/>
                    </a:p>
                  </a:txBody>
                  <a:tcPr anchor="ctr">
                    <a:solidFill>
                      <a:srgbClr val="D1E9F5"/>
                    </a:solidFill>
                  </a:tcPr>
                </a:tc>
                <a:tc>
                  <a:txBody>
                    <a:bodyPr/>
                    <a:lstStyle/>
                    <a:p>
                      <a:r>
                        <a:rPr lang="en-US" sz="1200" dirty="0"/>
                        <a:t>NEW</a:t>
                      </a:r>
                    </a:p>
                  </a:txBody>
                  <a:tcPr anchor="ctr"/>
                </a:tc>
                <a:extLst>
                  <a:ext uri="{0D108BD9-81ED-4DB2-BD59-A6C34878D82A}">
                    <a16:rowId xmlns:a16="http://schemas.microsoft.com/office/drawing/2014/main" val="1693410927"/>
                  </a:ext>
                </a:extLst>
              </a:tr>
            </a:tbl>
          </a:graphicData>
        </a:graphic>
      </p:graphicFrame>
      <p:pic>
        <p:nvPicPr>
          <p:cNvPr id="26" name="Picture 25">
            <a:extLst>
              <a:ext uri="{FF2B5EF4-FFF2-40B4-BE49-F238E27FC236}">
                <a16:creationId xmlns:a16="http://schemas.microsoft.com/office/drawing/2014/main" id="{2B15101B-A026-4D97-9BF0-57D26B0271A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81874" y="1709988"/>
            <a:ext cx="1771703" cy="2520000"/>
          </a:xfrm>
          <a:prstGeom prst="rect">
            <a:avLst/>
          </a:prstGeom>
          <a:ln>
            <a:solidFill>
              <a:srgbClr val="666666"/>
            </a:solidFill>
          </a:ln>
        </p:spPr>
      </p:pic>
      <p:cxnSp>
        <p:nvCxnSpPr>
          <p:cNvPr id="28" name="Straight Arrow Connector 27">
            <a:extLst>
              <a:ext uri="{FF2B5EF4-FFF2-40B4-BE49-F238E27FC236}">
                <a16:creationId xmlns:a16="http://schemas.microsoft.com/office/drawing/2014/main" id="{042459B0-E57F-4D63-B90C-729D1D6B5094}"/>
              </a:ext>
            </a:extLst>
          </p:cNvPr>
          <p:cNvCxnSpPr>
            <a:cxnSpLocks/>
          </p:cNvCxnSpPr>
          <p:nvPr/>
        </p:nvCxnSpPr>
        <p:spPr>
          <a:xfrm>
            <a:off x="2644082" y="3073345"/>
            <a:ext cx="1136114" cy="0"/>
          </a:xfrm>
          <a:prstGeom prst="straightConnector1">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38E5BB2-BCE4-4A5B-A0F0-A32E9340C7CA}"/>
              </a:ext>
            </a:extLst>
          </p:cNvPr>
          <p:cNvSpPr txBox="1"/>
          <p:nvPr/>
        </p:nvSpPr>
        <p:spPr>
          <a:xfrm>
            <a:off x="488599" y="1285594"/>
            <a:ext cx="5897914" cy="307777"/>
          </a:xfrm>
          <a:prstGeom prst="rect">
            <a:avLst/>
          </a:prstGeom>
          <a:noFill/>
        </p:spPr>
        <p:txBody>
          <a:bodyPr wrap="square">
            <a:spAutoFit/>
          </a:bodyPr>
          <a:lstStyle/>
          <a:p>
            <a:r>
              <a:rPr lang="th-TH" sz="1350" dirty="0"/>
              <a:t>2.</a:t>
            </a:r>
            <a:r>
              <a:rPr lang="en-US" sz="1350" dirty="0"/>
              <a:t> Please pull down the screen to refresh the information.</a:t>
            </a:r>
          </a:p>
        </p:txBody>
      </p:sp>
      <p:cxnSp>
        <p:nvCxnSpPr>
          <p:cNvPr id="27" name="Straight Arrow Connector 26">
            <a:extLst>
              <a:ext uri="{FF2B5EF4-FFF2-40B4-BE49-F238E27FC236}">
                <a16:creationId xmlns:a16="http://schemas.microsoft.com/office/drawing/2014/main" id="{EC7FDAD9-4913-43C4-A509-9ADBA4257E6F}"/>
              </a:ext>
            </a:extLst>
          </p:cNvPr>
          <p:cNvCxnSpPr>
            <a:cxnSpLocks/>
          </p:cNvCxnSpPr>
          <p:nvPr/>
        </p:nvCxnSpPr>
        <p:spPr>
          <a:xfrm>
            <a:off x="2553577" y="2619281"/>
            <a:ext cx="0" cy="1203364"/>
          </a:xfrm>
          <a:prstGeom prst="straightConnector1">
            <a:avLst/>
          </a:prstGeom>
          <a:ln w="57150" cmpd="sng">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6D0B37EC-5A9E-4E7C-9111-85426B0E0FF1}"/>
              </a:ext>
            </a:extLst>
          </p:cNvPr>
          <p:cNvSpPr txBox="1"/>
          <p:nvPr/>
        </p:nvSpPr>
        <p:spPr>
          <a:xfrm>
            <a:off x="488599" y="5107940"/>
            <a:ext cx="5897914" cy="307777"/>
          </a:xfrm>
          <a:prstGeom prst="rect">
            <a:avLst/>
          </a:prstGeom>
          <a:noFill/>
        </p:spPr>
        <p:txBody>
          <a:bodyPr wrap="square">
            <a:spAutoFit/>
          </a:bodyPr>
          <a:lstStyle/>
          <a:p>
            <a:r>
              <a:rPr lang="th-TH" sz="1350" dirty="0"/>
              <a:t>3.</a:t>
            </a:r>
            <a:r>
              <a:rPr kumimoji="1" lang="en-US" altLang="ja-JP" sz="1350" dirty="0"/>
              <a:t> Click an item from schedule list or scan label.</a:t>
            </a:r>
            <a:endParaRPr lang="en-US" sz="1350" dirty="0"/>
          </a:p>
        </p:txBody>
      </p:sp>
      <p:pic>
        <p:nvPicPr>
          <p:cNvPr id="11" name="Picture 10">
            <a:extLst>
              <a:ext uri="{FF2B5EF4-FFF2-40B4-BE49-F238E27FC236}">
                <a16:creationId xmlns:a16="http://schemas.microsoft.com/office/drawing/2014/main" id="{071EB1F7-477D-458E-B218-1CD98FA4AAB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06090" y="5473321"/>
            <a:ext cx="1766201" cy="2520000"/>
          </a:xfrm>
          <a:prstGeom prst="rect">
            <a:avLst/>
          </a:prstGeom>
          <a:ln>
            <a:solidFill>
              <a:srgbClr val="666666"/>
            </a:solidFill>
          </a:ln>
        </p:spPr>
      </p:pic>
      <p:sp>
        <p:nvSpPr>
          <p:cNvPr id="36" name="テキスト ボックス 29">
            <a:extLst>
              <a:ext uri="{FF2B5EF4-FFF2-40B4-BE49-F238E27FC236}">
                <a16:creationId xmlns:a16="http://schemas.microsoft.com/office/drawing/2014/main" id="{071B9BF9-785A-4247-A551-FA4B81A405E2}"/>
              </a:ext>
            </a:extLst>
          </p:cNvPr>
          <p:cNvSpPr txBox="1"/>
          <p:nvPr/>
        </p:nvSpPr>
        <p:spPr>
          <a:xfrm>
            <a:off x="4412345" y="7473184"/>
            <a:ext cx="1744588" cy="261610"/>
          </a:xfrm>
          <a:prstGeom prst="rect">
            <a:avLst/>
          </a:prstGeom>
          <a:noFill/>
        </p:spPr>
        <p:txBody>
          <a:bodyPr wrap="square" rtlCol="0">
            <a:spAutoFit/>
          </a:bodyPr>
          <a:lstStyle/>
          <a:p>
            <a:r>
              <a:rPr kumimoji="1" lang="en-US" altLang="ja-JP" sz="1100" b="1" dirty="0"/>
              <a:t>Color status identify</a:t>
            </a:r>
          </a:p>
        </p:txBody>
      </p:sp>
      <p:pic>
        <p:nvPicPr>
          <p:cNvPr id="5" name="Picture 4">
            <a:extLst>
              <a:ext uri="{FF2B5EF4-FFF2-40B4-BE49-F238E27FC236}">
                <a16:creationId xmlns:a16="http://schemas.microsoft.com/office/drawing/2014/main" id="{4A6BE74A-941F-400B-B12D-CC92D68A1721}"/>
              </a:ext>
            </a:extLst>
          </p:cNvPr>
          <p:cNvPicPr>
            <a:picLocks noChangeAspect="1"/>
          </p:cNvPicPr>
          <p:nvPr/>
        </p:nvPicPr>
        <p:blipFill rotWithShape="1">
          <a:blip r:embed="rId4"/>
          <a:srcRect l="1232"/>
          <a:stretch/>
        </p:blipFill>
        <p:spPr>
          <a:xfrm>
            <a:off x="3894237" y="1700688"/>
            <a:ext cx="1751477" cy="2520000"/>
          </a:xfrm>
          <a:prstGeom prst="rect">
            <a:avLst/>
          </a:prstGeom>
          <a:ln>
            <a:solidFill>
              <a:srgbClr val="666666"/>
            </a:solidFill>
          </a:ln>
        </p:spPr>
      </p:pic>
    </p:spTree>
    <p:extLst>
      <p:ext uri="{BB962C8B-B14F-4D97-AF65-F5344CB8AC3E}">
        <p14:creationId xmlns:p14="http://schemas.microsoft.com/office/powerpoint/2010/main" val="2865978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22</a:t>
            </a:fld>
            <a:endParaRPr kumimoji="1" lang="ja-JP" altLang="en-US"/>
          </a:p>
        </p:txBody>
      </p:sp>
      <p:pic>
        <p:nvPicPr>
          <p:cNvPr id="29" name="Picture 28">
            <a:extLst>
              <a:ext uri="{FF2B5EF4-FFF2-40B4-BE49-F238E27FC236}">
                <a16:creationId xmlns:a16="http://schemas.microsoft.com/office/drawing/2014/main" id="{1F899FC8-D1EB-426B-B779-73D22D8B644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79912" y="1574810"/>
            <a:ext cx="1766201" cy="2520000"/>
          </a:xfrm>
          <a:prstGeom prst="rect">
            <a:avLst/>
          </a:prstGeom>
          <a:ln>
            <a:solidFill>
              <a:srgbClr val="666666"/>
            </a:solidFill>
          </a:ln>
        </p:spPr>
      </p:pic>
      <p:sp>
        <p:nvSpPr>
          <p:cNvPr id="30" name="TextBox 29">
            <a:extLst>
              <a:ext uri="{FF2B5EF4-FFF2-40B4-BE49-F238E27FC236}">
                <a16:creationId xmlns:a16="http://schemas.microsoft.com/office/drawing/2014/main" id="{FFC73227-9BDB-446F-9F8E-D67211FDA263}"/>
              </a:ext>
            </a:extLst>
          </p:cNvPr>
          <p:cNvSpPr txBox="1"/>
          <p:nvPr/>
        </p:nvSpPr>
        <p:spPr>
          <a:xfrm>
            <a:off x="406400" y="1301649"/>
            <a:ext cx="5897914" cy="307777"/>
          </a:xfrm>
          <a:prstGeom prst="rect">
            <a:avLst/>
          </a:prstGeom>
          <a:noFill/>
        </p:spPr>
        <p:txBody>
          <a:bodyPr wrap="square">
            <a:spAutoFit/>
          </a:bodyPr>
          <a:lstStyle/>
          <a:p>
            <a:r>
              <a:rPr lang="en-US" sz="1350" dirty="0"/>
              <a:t>1</a:t>
            </a:r>
            <a:r>
              <a:rPr lang="th-TH" sz="1350" dirty="0"/>
              <a:t>.</a:t>
            </a:r>
            <a:r>
              <a:rPr kumimoji="1" lang="en-US" altLang="ja-JP" sz="1350" dirty="0"/>
              <a:t> scan label.</a:t>
            </a:r>
            <a:endParaRPr lang="en-US" sz="1350" dirty="0"/>
          </a:p>
        </p:txBody>
      </p:sp>
      <p:sp>
        <p:nvSpPr>
          <p:cNvPr id="32" name="テキスト ボックス 29">
            <a:extLst>
              <a:ext uri="{FF2B5EF4-FFF2-40B4-BE49-F238E27FC236}">
                <a16:creationId xmlns:a16="http://schemas.microsoft.com/office/drawing/2014/main" id="{27B8E1AB-C372-4828-BADE-226FD3F879DB}"/>
              </a:ext>
            </a:extLst>
          </p:cNvPr>
          <p:cNvSpPr txBox="1"/>
          <p:nvPr/>
        </p:nvSpPr>
        <p:spPr>
          <a:xfrm>
            <a:off x="334538" y="951238"/>
            <a:ext cx="5374284" cy="261610"/>
          </a:xfrm>
          <a:prstGeom prst="rect">
            <a:avLst/>
          </a:prstGeom>
          <a:noFill/>
        </p:spPr>
        <p:txBody>
          <a:bodyPr wrap="square" rtlCol="0">
            <a:spAutoFit/>
          </a:bodyPr>
          <a:lstStyle/>
          <a:p>
            <a:r>
              <a:rPr kumimoji="1" lang="en-US" altLang="ja-JP" sz="1100" dirty="0"/>
              <a:t>2-4-9. Schedule Inbound [ Inbound Detail Screen ]</a:t>
            </a:r>
          </a:p>
        </p:txBody>
      </p:sp>
      <p:pic>
        <p:nvPicPr>
          <p:cNvPr id="4" name="Picture 3">
            <a:extLst>
              <a:ext uri="{FF2B5EF4-FFF2-40B4-BE49-F238E27FC236}">
                <a16:creationId xmlns:a16="http://schemas.microsoft.com/office/drawing/2014/main" id="{08CBE545-D130-4D23-83B0-3223505A086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88314" y="1579501"/>
            <a:ext cx="1764000" cy="2520000"/>
          </a:xfrm>
          <a:prstGeom prst="rect">
            <a:avLst/>
          </a:prstGeom>
          <a:ln>
            <a:solidFill>
              <a:srgbClr val="666666"/>
            </a:solidFill>
          </a:ln>
        </p:spPr>
      </p:pic>
      <p:cxnSp>
        <p:nvCxnSpPr>
          <p:cNvPr id="33" name="Straight Arrow Connector 32">
            <a:extLst>
              <a:ext uri="{FF2B5EF4-FFF2-40B4-BE49-F238E27FC236}">
                <a16:creationId xmlns:a16="http://schemas.microsoft.com/office/drawing/2014/main" id="{9502426E-40DD-4296-8BE9-01DD0388B0EE}"/>
              </a:ext>
            </a:extLst>
          </p:cNvPr>
          <p:cNvCxnSpPr>
            <a:cxnSpLocks/>
            <a:stCxn id="29" idx="3"/>
            <a:endCxn id="4" idx="1"/>
          </p:cNvCxnSpPr>
          <p:nvPr/>
        </p:nvCxnSpPr>
        <p:spPr>
          <a:xfrm>
            <a:off x="2346113" y="2834810"/>
            <a:ext cx="1942201" cy="4691"/>
          </a:xfrm>
          <a:prstGeom prst="straightConnector1">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8CBF2AB7-E99D-45C2-97E0-47A50377D8B9}"/>
              </a:ext>
            </a:extLst>
          </p:cNvPr>
          <p:cNvSpPr txBox="1"/>
          <p:nvPr/>
        </p:nvSpPr>
        <p:spPr>
          <a:xfrm>
            <a:off x="406400" y="4211108"/>
            <a:ext cx="5897914" cy="307777"/>
          </a:xfrm>
          <a:prstGeom prst="rect">
            <a:avLst/>
          </a:prstGeom>
          <a:noFill/>
        </p:spPr>
        <p:txBody>
          <a:bodyPr wrap="square">
            <a:spAutoFit/>
          </a:bodyPr>
          <a:lstStyle/>
          <a:p>
            <a:r>
              <a:rPr lang="en-US" sz="1350" dirty="0"/>
              <a:t>2</a:t>
            </a:r>
            <a:r>
              <a:rPr lang="th-TH" sz="1350" dirty="0"/>
              <a:t>.</a:t>
            </a:r>
            <a:r>
              <a:rPr kumimoji="1" lang="en-US" altLang="ja-JP" sz="1350" dirty="0"/>
              <a:t> Scan location and confirm</a:t>
            </a:r>
            <a:endParaRPr lang="en-US" sz="1350" dirty="0"/>
          </a:p>
        </p:txBody>
      </p:sp>
      <p:pic>
        <p:nvPicPr>
          <p:cNvPr id="22" name="Picture 21">
            <a:extLst>
              <a:ext uri="{FF2B5EF4-FFF2-40B4-BE49-F238E27FC236}">
                <a16:creationId xmlns:a16="http://schemas.microsoft.com/office/drawing/2014/main" id="{C22CB70F-1640-476D-930A-282B64C679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2416" y="1584372"/>
            <a:ext cx="1453167" cy="945005"/>
          </a:xfrm>
          <a:prstGeom prst="rect">
            <a:avLst/>
          </a:prstGeom>
        </p:spPr>
      </p:pic>
      <p:sp>
        <p:nvSpPr>
          <p:cNvPr id="24" name="Rectangle 23">
            <a:extLst>
              <a:ext uri="{FF2B5EF4-FFF2-40B4-BE49-F238E27FC236}">
                <a16:creationId xmlns:a16="http://schemas.microsoft.com/office/drawing/2014/main" id="{5B636561-B758-4112-AACD-7E006A0FE8D3}"/>
              </a:ext>
            </a:extLst>
          </p:cNvPr>
          <p:cNvSpPr/>
          <p:nvPr/>
        </p:nvSpPr>
        <p:spPr>
          <a:xfrm>
            <a:off x="3897846" y="1574810"/>
            <a:ext cx="265357" cy="259114"/>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7" name="Picture 6">
            <a:extLst>
              <a:ext uri="{FF2B5EF4-FFF2-40B4-BE49-F238E27FC236}">
                <a16:creationId xmlns:a16="http://schemas.microsoft.com/office/drawing/2014/main" id="{DD099AD4-D057-4DE6-B32C-25D9F31E59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687" y="4513523"/>
            <a:ext cx="1767843" cy="2520000"/>
          </a:xfrm>
          <a:prstGeom prst="rect">
            <a:avLst/>
          </a:prstGeom>
          <a:ln w="6350">
            <a:solidFill>
              <a:srgbClr val="666666"/>
            </a:solidFill>
          </a:ln>
        </p:spPr>
      </p:pic>
      <p:pic>
        <p:nvPicPr>
          <p:cNvPr id="28" name="Picture 27">
            <a:extLst>
              <a:ext uri="{FF2B5EF4-FFF2-40B4-BE49-F238E27FC236}">
                <a16:creationId xmlns:a16="http://schemas.microsoft.com/office/drawing/2014/main" id="{2A74BDE6-FD67-4D87-8F42-66F9852583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57399" y="4513523"/>
            <a:ext cx="423933" cy="423933"/>
          </a:xfrm>
          <a:prstGeom prst="rect">
            <a:avLst/>
          </a:prstGeom>
        </p:spPr>
      </p:pic>
      <p:sp>
        <p:nvSpPr>
          <p:cNvPr id="31" name="TextBox 30">
            <a:extLst>
              <a:ext uri="{FF2B5EF4-FFF2-40B4-BE49-F238E27FC236}">
                <a16:creationId xmlns:a16="http://schemas.microsoft.com/office/drawing/2014/main" id="{01EA61B1-D9C9-468F-A6FF-6B6D16DA7501}"/>
              </a:ext>
            </a:extLst>
          </p:cNvPr>
          <p:cNvSpPr txBox="1"/>
          <p:nvPr/>
        </p:nvSpPr>
        <p:spPr>
          <a:xfrm>
            <a:off x="2346113" y="4921912"/>
            <a:ext cx="971334" cy="261610"/>
          </a:xfrm>
          <a:prstGeom prst="rect">
            <a:avLst/>
          </a:prstGeom>
          <a:noFill/>
        </p:spPr>
        <p:txBody>
          <a:bodyPr wrap="square">
            <a:spAutoFit/>
          </a:bodyPr>
          <a:lstStyle/>
          <a:p>
            <a:r>
              <a:rPr lang="en-US" sz="1100" dirty="0"/>
              <a:t>QR location</a:t>
            </a:r>
          </a:p>
        </p:txBody>
      </p:sp>
      <p:sp>
        <p:nvSpPr>
          <p:cNvPr id="36" name="Rectangle 35">
            <a:extLst>
              <a:ext uri="{FF2B5EF4-FFF2-40B4-BE49-F238E27FC236}">
                <a16:creationId xmlns:a16="http://schemas.microsoft.com/office/drawing/2014/main" id="{4E11B2D6-9339-4CF2-BC46-DBC3465D406A}"/>
              </a:ext>
            </a:extLst>
          </p:cNvPr>
          <p:cNvSpPr/>
          <p:nvPr/>
        </p:nvSpPr>
        <p:spPr>
          <a:xfrm>
            <a:off x="2381529" y="4478949"/>
            <a:ext cx="849351" cy="704573"/>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45" name="Rectangle 44">
            <a:extLst>
              <a:ext uri="{FF2B5EF4-FFF2-40B4-BE49-F238E27FC236}">
                <a16:creationId xmlns:a16="http://schemas.microsoft.com/office/drawing/2014/main" id="{FD675671-E54B-4B6F-BA81-134DFCBAB51F}"/>
              </a:ext>
            </a:extLst>
          </p:cNvPr>
          <p:cNvSpPr/>
          <p:nvPr/>
        </p:nvSpPr>
        <p:spPr>
          <a:xfrm>
            <a:off x="553687" y="6537960"/>
            <a:ext cx="849351" cy="251182"/>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50" name="Rectangle 49">
            <a:extLst>
              <a:ext uri="{FF2B5EF4-FFF2-40B4-BE49-F238E27FC236}">
                <a16:creationId xmlns:a16="http://schemas.microsoft.com/office/drawing/2014/main" id="{08640B91-9662-47B0-9AE4-001B2DDF6E74}"/>
              </a:ext>
            </a:extLst>
          </p:cNvPr>
          <p:cNvSpPr/>
          <p:nvPr/>
        </p:nvSpPr>
        <p:spPr>
          <a:xfrm>
            <a:off x="4288314" y="2614473"/>
            <a:ext cx="1764000" cy="307777"/>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cxnSp>
        <p:nvCxnSpPr>
          <p:cNvPr id="51" name="Straight Arrow Connector 50">
            <a:extLst>
              <a:ext uri="{FF2B5EF4-FFF2-40B4-BE49-F238E27FC236}">
                <a16:creationId xmlns:a16="http://schemas.microsoft.com/office/drawing/2014/main" id="{8B529EC0-9C2B-4229-B507-CF91634A222F}"/>
              </a:ext>
            </a:extLst>
          </p:cNvPr>
          <p:cNvCxnSpPr>
            <a:cxnSpLocks/>
          </p:cNvCxnSpPr>
          <p:nvPr/>
        </p:nvCxnSpPr>
        <p:spPr>
          <a:xfrm>
            <a:off x="2321530" y="5867570"/>
            <a:ext cx="1942201" cy="4691"/>
          </a:xfrm>
          <a:prstGeom prst="straightConnector1">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BAC54F11-7EBC-4476-84F5-4774FC72D15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23730" y="4513523"/>
            <a:ext cx="1767843" cy="2520000"/>
          </a:xfrm>
          <a:prstGeom prst="rect">
            <a:avLst/>
          </a:prstGeom>
          <a:ln>
            <a:solidFill>
              <a:srgbClr val="666666"/>
            </a:solidFill>
          </a:ln>
        </p:spPr>
      </p:pic>
      <p:sp>
        <p:nvSpPr>
          <p:cNvPr id="52" name="Rectangle 51">
            <a:extLst>
              <a:ext uri="{FF2B5EF4-FFF2-40B4-BE49-F238E27FC236}">
                <a16:creationId xmlns:a16="http://schemas.microsoft.com/office/drawing/2014/main" id="{D84FE0B3-8F95-4887-86BD-83ACBF6F3424}"/>
              </a:ext>
            </a:extLst>
          </p:cNvPr>
          <p:cNvSpPr/>
          <p:nvPr/>
        </p:nvSpPr>
        <p:spPr>
          <a:xfrm>
            <a:off x="1463012" y="6782341"/>
            <a:ext cx="849351" cy="251182"/>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53" name="Oval 52">
            <a:extLst>
              <a:ext uri="{FF2B5EF4-FFF2-40B4-BE49-F238E27FC236}">
                <a16:creationId xmlns:a16="http://schemas.microsoft.com/office/drawing/2014/main" id="{C8763D49-5CA4-48F7-9A6A-A16202D6B743}"/>
              </a:ext>
            </a:extLst>
          </p:cNvPr>
          <p:cNvSpPr/>
          <p:nvPr/>
        </p:nvSpPr>
        <p:spPr>
          <a:xfrm>
            <a:off x="290576" y="6537960"/>
            <a:ext cx="231648" cy="216655"/>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b="1" dirty="0">
                <a:solidFill>
                  <a:schemeClr val="bg1"/>
                </a:solidFill>
              </a:rPr>
              <a:t>1</a:t>
            </a:r>
          </a:p>
        </p:txBody>
      </p:sp>
      <p:sp>
        <p:nvSpPr>
          <p:cNvPr id="54" name="Oval 53">
            <a:extLst>
              <a:ext uri="{FF2B5EF4-FFF2-40B4-BE49-F238E27FC236}">
                <a16:creationId xmlns:a16="http://schemas.microsoft.com/office/drawing/2014/main" id="{CEAA1582-5301-490F-9565-F1FF5327E939}"/>
              </a:ext>
            </a:extLst>
          </p:cNvPr>
          <p:cNvSpPr/>
          <p:nvPr/>
        </p:nvSpPr>
        <p:spPr>
          <a:xfrm>
            <a:off x="2346113" y="6782341"/>
            <a:ext cx="231648" cy="216655"/>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b="1" dirty="0">
                <a:solidFill>
                  <a:schemeClr val="bg1"/>
                </a:solidFill>
              </a:rPr>
              <a:t>2</a:t>
            </a:r>
          </a:p>
        </p:txBody>
      </p:sp>
      <p:sp>
        <p:nvSpPr>
          <p:cNvPr id="55" name="TextBox 54">
            <a:extLst>
              <a:ext uri="{FF2B5EF4-FFF2-40B4-BE49-F238E27FC236}">
                <a16:creationId xmlns:a16="http://schemas.microsoft.com/office/drawing/2014/main" id="{AEE56112-E8BC-46DA-ACA4-DCFA10B095D5}"/>
              </a:ext>
            </a:extLst>
          </p:cNvPr>
          <p:cNvSpPr txBox="1"/>
          <p:nvPr/>
        </p:nvSpPr>
        <p:spPr>
          <a:xfrm>
            <a:off x="2249024" y="5831708"/>
            <a:ext cx="2213795" cy="646331"/>
          </a:xfrm>
          <a:prstGeom prst="rect">
            <a:avLst/>
          </a:prstGeom>
          <a:noFill/>
        </p:spPr>
        <p:txBody>
          <a:bodyPr wrap="square">
            <a:spAutoFit/>
          </a:bodyPr>
          <a:lstStyle/>
          <a:p>
            <a:r>
              <a:rPr lang="en-US" sz="1200" dirty="0"/>
              <a:t>If the qty is less than the plan </a:t>
            </a:r>
          </a:p>
          <a:p>
            <a:r>
              <a:rPr lang="en-US" sz="1200" dirty="0"/>
              <a:t>The system will notify you </a:t>
            </a:r>
          </a:p>
          <a:p>
            <a:r>
              <a:rPr lang="en-US" sz="1200" dirty="0"/>
              <a:t>to confirm the transaction.</a:t>
            </a:r>
          </a:p>
        </p:txBody>
      </p:sp>
      <p:sp>
        <p:nvSpPr>
          <p:cNvPr id="56" name="Rectangle 55">
            <a:extLst>
              <a:ext uri="{FF2B5EF4-FFF2-40B4-BE49-F238E27FC236}">
                <a16:creationId xmlns:a16="http://schemas.microsoft.com/office/drawing/2014/main" id="{1A6F1253-C159-44F1-A3D8-5088CFC4ADBF}"/>
              </a:ext>
            </a:extLst>
          </p:cNvPr>
          <p:cNvSpPr/>
          <p:nvPr/>
        </p:nvSpPr>
        <p:spPr>
          <a:xfrm>
            <a:off x="5219537" y="6028937"/>
            <a:ext cx="586903" cy="251182"/>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14" name="Picture 13">
            <a:extLst>
              <a:ext uri="{FF2B5EF4-FFF2-40B4-BE49-F238E27FC236}">
                <a16:creationId xmlns:a16="http://schemas.microsoft.com/office/drawing/2014/main" id="{4CA59FAF-3961-438A-8D77-27D08675EDE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46113" y="7222317"/>
            <a:ext cx="1766200" cy="2520000"/>
          </a:xfrm>
          <a:prstGeom prst="rect">
            <a:avLst/>
          </a:prstGeom>
          <a:ln>
            <a:solidFill>
              <a:srgbClr val="666666"/>
            </a:solidFill>
          </a:ln>
        </p:spPr>
      </p:pic>
      <p:cxnSp>
        <p:nvCxnSpPr>
          <p:cNvPr id="16" name="Connector: Elbow 15">
            <a:extLst>
              <a:ext uri="{FF2B5EF4-FFF2-40B4-BE49-F238E27FC236}">
                <a16:creationId xmlns:a16="http://schemas.microsoft.com/office/drawing/2014/main" id="{3113ED43-2B2C-4069-9CB0-12444B0C6226}"/>
              </a:ext>
            </a:extLst>
          </p:cNvPr>
          <p:cNvCxnSpPr>
            <a:stCxn id="11" idx="2"/>
            <a:endCxn id="14" idx="3"/>
          </p:cNvCxnSpPr>
          <p:nvPr/>
        </p:nvCxnSpPr>
        <p:spPr>
          <a:xfrm rot="5400000">
            <a:off x="3935586" y="7210251"/>
            <a:ext cx="1448794" cy="1095339"/>
          </a:xfrm>
          <a:prstGeom prst="bentConnector2">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59B7E339-1EA9-4A3C-9DC1-E62ECC8B70E7}"/>
              </a:ext>
            </a:extLst>
          </p:cNvPr>
          <p:cNvSpPr txBox="1"/>
          <p:nvPr/>
        </p:nvSpPr>
        <p:spPr>
          <a:xfrm>
            <a:off x="2423381" y="2847883"/>
            <a:ext cx="3429000" cy="600164"/>
          </a:xfrm>
          <a:prstGeom prst="rect">
            <a:avLst/>
          </a:prstGeom>
          <a:noFill/>
        </p:spPr>
        <p:txBody>
          <a:bodyPr wrap="square">
            <a:spAutoFit/>
          </a:bodyPr>
          <a:lstStyle/>
          <a:p>
            <a:r>
              <a:rPr lang="en-US" sz="1100" dirty="0"/>
              <a:t>The system will search for </a:t>
            </a:r>
          </a:p>
          <a:p>
            <a:r>
              <a:rPr lang="en-US" sz="1100" dirty="0"/>
              <a:t>the scanned order no. </a:t>
            </a:r>
          </a:p>
          <a:p>
            <a:r>
              <a:rPr lang="en-US" sz="1100" dirty="0"/>
              <a:t>and parts no.</a:t>
            </a:r>
          </a:p>
        </p:txBody>
      </p:sp>
      <p:sp>
        <p:nvSpPr>
          <p:cNvPr id="58" name="TextBox 57">
            <a:extLst>
              <a:ext uri="{FF2B5EF4-FFF2-40B4-BE49-F238E27FC236}">
                <a16:creationId xmlns:a16="http://schemas.microsoft.com/office/drawing/2014/main" id="{CA303765-B63E-4477-A754-066EC486AEE8}"/>
              </a:ext>
            </a:extLst>
          </p:cNvPr>
          <p:cNvSpPr txBox="1"/>
          <p:nvPr/>
        </p:nvSpPr>
        <p:spPr>
          <a:xfrm>
            <a:off x="4091940" y="8485014"/>
            <a:ext cx="3429000" cy="276999"/>
          </a:xfrm>
          <a:prstGeom prst="rect">
            <a:avLst/>
          </a:prstGeom>
          <a:noFill/>
        </p:spPr>
        <p:txBody>
          <a:bodyPr wrap="square">
            <a:spAutoFit/>
          </a:bodyPr>
          <a:lstStyle/>
          <a:p>
            <a:r>
              <a:rPr lang="en-US" sz="1200" dirty="0"/>
              <a:t>The system will update the information.</a:t>
            </a:r>
          </a:p>
        </p:txBody>
      </p:sp>
    </p:spTree>
    <p:extLst>
      <p:ext uri="{BB962C8B-B14F-4D97-AF65-F5344CB8AC3E}">
        <p14:creationId xmlns:p14="http://schemas.microsoft.com/office/powerpoint/2010/main" val="3417310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Straight Arrow Connector 50">
            <a:extLst>
              <a:ext uri="{FF2B5EF4-FFF2-40B4-BE49-F238E27FC236}">
                <a16:creationId xmlns:a16="http://schemas.microsoft.com/office/drawing/2014/main" id="{8B529EC0-9C2B-4229-B507-CF91634A222F}"/>
              </a:ext>
            </a:extLst>
          </p:cNvPr>
          <p:cNvCxnSpPr>
            <a:cxnSpLocks/>
          </p:cNvCxnSpPr>
          <p:nvPr/>
        </p:nvCxnSpPr>
        <p:spPr>
          <a:xfrm>
            <a:off x="2356506" y="2390465"/>
            <a:ext cx="1800000" cy="0"/>
          </a:xfrm>
          <a:prstGeom prst="straightConnector1">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23</a:t>
            </a:fld>
            <a:endParaRPr kumimoji="1" lang="ja-JP" altLang="en-US"/>
          </a:p>
        </p:txBody>
      </p:sp>
      <p:pic>
        <p:nvPicPr>
          <p:cNvPr id="29" name="Picture 28">
            <a:extLst>
              <a:ext uri="{FF2B5EF4-FFF2-40B4-BE49-F238E27FC236}">
                <a16:creationId xmlns:a16="http://schemas.microsoft.com/office/drawing/2014/main" id="{1F899FC8-D1EB-426B-B779-73D22D8B644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24692" y="1220583"/>
            <a:ext cx="1766201" cy="2512174"/>
          </a:xfrm>
          <a:prstGeom prst="rect">
            <a:avLst/>
          </a:prstGeom>
          <a:ln>
            <a:solidFill>
              <a:srgbClr val="666666"/>
            </a:solidFill>
          </a:ln>
        </p:spPr>
      </p:pic>
      <p:sp>
        <p:nvSpPr>
          <p:cNvPr id="30" name="TextBox 29">
            <a:extLst>
              <a:ext uri="{FF2B5EF4-FFF2-40B4-BE49-F238E27FC236}">
                <a16:creationId xmlns:a16="http://schemas.microsoft.com/office/drawing/2014/main" id="{FFC73227-9BDB-446F-9F8E-D67211FDA263}"/>
              </a:ext>
            </a:extLst>
          </p:cNvPr>
          <p:cNvSpPr txBox="1"/>
          <p:nvPr/>
        </p:nvSpPr>
        <p:spPr>
          <a:xfrm>
            <a:off x="334538" y="3867969"/>
            <a:ext cx="5897914" cy="307777"/>
          </a:xfrm>
          <a:prstGeom prst="rect">
            <a:avLst/>
          </a:prstGeom>
          <a:noFill/>
        </p:spPr>
        <p:txBody>
          <a:bodyPr wrap="square">
            <a:spAutoFit/>
          </a:bodyPr>
          <a:lstStyle/>
          <a:p>
            <a:r>
              <a:rPr lang="en-US" sz="1350" dirty="0"/>
              <a:t>1</a:t>
            </a:r>
            <a:r>
              <a:rPr lang="th-TH" sz="1350" dirty="0"/>
              <a:t>.</a:t>
            </a:r>
            <a:r>
              <a:rPr kumimoji="1" lang="en-US" altLang="ja-JP" sz="1350" dirty="0"/>
              <a:t> scan label.</a:t>
            </a:r>
            <a:endParaRPr lang="en-US" sz="1350" dirty="0"/>
          </a:p>
        </p:txBody>
      </p:sp>
      <p:sp>
        <p:nvSpPr>
          <p:cNvPr id="32" name="テキスト ボックス 29">
            <a:extLst>
              <a:ext uri="{FF2B5EF4-FFF2-40B4-BE49-F238E27FC236}">
                <a16:creationId xmlns:a16="http://schemas.microsoft.com/office/drawing/2014/main" id="{27B8E1AB-C372-4828-BADE-226FD3F879DB}"/>
              </a:ext>
            </a:extLst>
          </p:cNvPr>
          <p:cNvSpPr txBox="1"/>
          <p:nvPr/>
        </p:nvSpPr>
        <p:spPr>
          <a:xfrm>
            <a:off x="334538" y="951238"/>
            <a:ext cx="5374284" cy="261610"/>
          </a:xfrm>
          <a:prstGeom prst="rect">
            <a:avLst/>
          </a:prstGeom>
          <a:noFill/>
        </p:spPr>
        <p:txBody>
          <a:bodyPr wrap="square" rtlCol="0">
            <a:spAutoFit/>
          </a:bodyPr>
          <a:lstStyle/>
          <a:p>
            <a:r>
              <a:rPr kumimoji="1" lang="en-US" altLang="ja-JP" sz="1100" dirty="0"/>
              <a:t>2-4-10. Inbound Manual</a:t>
            </a:r>
          </a:p>
        </p:txBody>
      </p:sp>
      <p:pic>
        <p:nvPicPr>
          <p:cNvPr id="4" name="Picture 3">
            <a:extLst>
              <a:ext uri="{FF2B5EF4-FFF2-40B4-BE49-F238E27FC236}">
                <a16:creationId xmlns:a16="http://schemas.microsoft.com/office/drawing/2014/main" id="{08CBE545-D130-4D23-83B0-3223505A086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2104" y="4164150"/>
            <a:ext cx="1764000" cy="2506736"/>
          </a:xfrm>
          <a:prstGeom prst="rect">
            <a:avLst/>
          </a:prstGeom>
          <a:ln>
            <a:solidFill>
              <a:srgbClr val="666666"/>
            </a:solidFill>
          </a:ln>
        </p:spPr>
      </p:pic>
      <p:pic>
        <p:nvPicPr>
          <p:cNvPr id="22" name="Picture 21">
            <a:extLst>
              <a:ext uri="{FF2B5EF4-FFF2-40B4-BE49-F238E27FC236}">
                <a16:creationId xmlns:a16="http://schemas.microsoft.com/office/drawing/2014/main" id="{C22CB70F-1640-476D-930A-282B64C679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2345" y="4152550"/>
            <a:ext cx="1453167" cy="945005"/>
          </a:xfrm>
          <a:prstGeom prst="rect">
            <a:avLst/>
          </a:prstGeom>
        </p:spPr>
      </p:pic>
      <p:pic>
        <p:nvPicPr>
          <p:cNvPr id="28" name="Picture 27">
            <a:extLst>
              <a:ext uri="{FF2B5EF4-FFF2-40B4-BE49-F238E27FC236}">
                <a16:creationId xmlns:a16="http://schemas.microsoft.com/office/drawing/2014/main" id="{2A74BDE6-FD67-4D87-8F42-66F9852583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3534" y="7318062"/>
            <a:ext cx="423933" cy="423933"/>
          </a:xfrm>
          <a:prstGeom prst="rect">
            <a:avLst/>
          </a:prstGeom>
        </p:spPr>
      </p:pic>
      <p:sp>
        <p:nvSpPr>
          <p:cNvPr id="31" name="TextBox 30">
            <a:extLst>
              <a:ext uri="{FF2B5EF4-FFF2-40B4-BE49-F238E27FC236}">
                <a16:creationId xmlns:a16="http://schemas.microsoft.com/office/drawing/2014/main" id="{01EA61B1-D9C9-468F-A6FF-6B6D16DA7501}"/>
              </a:ext>
            </a:extLst>
          </p:cNvPr>
          <p:cNvSpPr txBox="1"/>
          <p:nvPr/>
        </p:nvSpPr>
        <p:spPr>
          <a:xfrm>
            <a:off x="2658234" y="7796963"/>
            <a:ext cx="971334" cy="261610"/>
          </a:xfrm>
          <a:prstGeom prst="rect">
            <a:avLst/>
          </a:prstGeom>
          <a:noFill/>
        </p:spPr>
        <p:txBody>
          <a:bodyPr wrap="square">
            <a:spAutoFit/>
          </a:bodyPr>
          <a:lstStyle/>
          <a:p>
            <a:r>
              <a:rPr lang="en-US" sz="1100" dirty="0"/>
              <a:t>QR location</a:t>
            </a:r>
          </a:p>
        </p:txBody>
      </p:sp>
      <p:sp>
        <p:nvSpPr>
          <p:cNvPr id="36" name="Rectangle 35">
            <a:extLst>
              <a:ext uri="{FF2B5EF4-FFF2-40B4-BE49-F238E27FC236}">
                <a16:creationId xmlns:a16="http://schemas.microsoft.com/office/drawing/2014/main" id="{4E11B2D6-9339-4CF2-BC46-DBC3465D406A}"/>
              </a:ext>
            </a:extLst>
          </p:cNvPr>
          <p:cNvSpPr/>
          <p:nvPr/>
        </p:nvSpPr>
        <p:spPr>
          <a:xfrm>
            <a:off x="1630652" y="2303842"/>
            <a:ext cx="708369" cy="704573"/>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50" name="Rectangle 49">
            <a:extLst>
              <a:ext uri="{FF2B5EF4-FFF2-40B4-BE49-F238E27FC236}">
                <a16:creationId xmlns:a16="http://schemas.microsoft.com/office/drawing/2014/main" id="{08640B91-9662-47B0-9AE4-001B2DDF6E74}"/>
              </a:ext>
            </a:extLst>
          </p:cNvPr>
          <p:cNvSpPr/>
          <p:nvPr/>
        </p:nvSpPr>
        <p:spPr>
          <a:xfrm>
            <a:off x="724692" y="5210261"/>
            <a:ext cx="1764000" cy="564908"/>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53" name="Oval 52">
            <a:extLst>
              <a:ext uri="{FF2B5EF4-FFF2-40B4-BE49-F238E27FC236}">
                <a16:creationId xmlns:a16="http://schemas.microsoft.com/office/drawing/2014/main" id="{C8763D49-5CA4-48F7-9A6A-A16202D6B743}"/>
              </a:ext>
            </a:extLst>
          </p:cNvPr>
          <p:cNvSpPr/>
          <p:nvPr/>
        </p:nvSpPr>
        <p:spPr>
          <a:xfrm>
            <a:off x="441886" y="9156351"/>
            <a:ext cx="231648" cy="216655"/>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b="1" dirty="0">
                <a:solidFill>
                  <a:schemeClr val="bg1"/>
                </a:solidFill>
              </a:rPr>
              <a:t>1</a:t>
            </a:r>
          </a:p>
        </p:txBody>
      </p:sp>
      <p:sp>
        <p:nvSpPr>
          <p:cNvPr id="54" name="Oval 53">
            <a:extLst>
              <a:ext uri="{FF2B5EF4-FFF2-40B4-BE49-F238E27FC236}">
                <a16:creationId xmlns:a16="http://schemas.microsoft.com/office/drawing/2014/main" id="{CEAA1582-5301-490F-9565-F1FF5327E939}"/>
              </a:ext>
            </a:extLst>
          </p:cNvPr>
          <p:cNvSpPr/>
          <p:nvPr/>
        </p:nvSpPr>
        <p:spPr>
          <a:xfrm>
            <a:off x="2522756" y="9400778"/>
            <a:ext cx="231648" cy="216655"/>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b="1" dirty="0">
                <a:solidFill>
                  <a:schemeClr val="bg1"/>
                </a:solidFill>
              </a:rPr>
              <a:t>2</a:t>
            </a:r>
          </a:p>
        </p:txBody>
      </p:sp>
      <p:pic>
        <p:nvPicPr>
          <p:cNvPr id="34" name="Picture 33">
            <a:extLst>
              <a:ext uri="{FF2B5EF4-FFF2-40B4-BE49-F238E27FC236}">
                <a16:creationId xmlns:a16="http://schemas.microsoft.com/office/drawing/2014/main" id="{13048463-55B6-437C-B0B7-A6951B5807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7762" y="4305154"/>
            <a:ext cx="1453167" cy="945005"/>
          </a:xfrm>
          <a:prstGeom prst="rect">
            <a:avLst/>
          </a:prstGeom>
        </p:spPr>
      </p:pic>
      <p:pic>
        <p:nvPicPr>
          <p:cNvPr id="8" name="Picture 7">
            <a:extLst>
              <a:ext uri="{FF2B5EF4-FFF2-40B4-BE49-F238E27FC236}">
                <a16:creationId xmlns:a16="http://schemas.microsoft.com/office/drawing/2014/main" id="{3BD5C498-D3AE-4A1D-B794-2EE2E9D1D5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11373" y="1224484"/>
            <a:ext cx="1771703" cy="2520000"/>
          </a:xfrm>
          <a:prstGeom prst="rect">
            <a:avLst/>
          </a:prstGeom>
          <a:ln>
            <a:solidFill>
              <a:srgbClr val="666666"/>
            </a:solidFill>
          </a:ln>
        </p:spPr>
      </p:pic>
      <p:sp>
        <p:nvSpPr>
          <p:cNvPr id="37" name="TextBox 36">
            <a:extLst>
              <a:ext uri="{FF2B5EF4-FFF2-40B4-BE49-F238E27FC236}">
                <a16:creationId xmlns:a16="http://schemas.microsoft.com/office/drawing/2014/main" id="{5C54E5AB-3DCC-4E0C-929C-F24DB379FCCA}"/>
              </a:ext>
            </a:extLst>
          </p:cNvPr>
          <p:cNvSpPr txBox="1"/>
          <p:nvPr/>
        </p:nvSpPr>
        <p:spPr>
          <a:xfrm>
            <a:off x="407821" y="6821601"/>
            <a:ext cx="5897914" cy="307777"/>
          </a:xfrm>
          <a:prstGeom prst="rect">
            <a:avLst/>
          </a:prstGeom>
          <a:noFill/>
        </p:spPr>
        <p:txBody>
          <a:bodyPr wrap="square">
            <a:spAutoFit/>
          </a:bodyPr>
          <a:lstStyle/>
          <a:p>
            <a:r>
              <a:rPr lang="en-US" sz="1350" dirty="0"/>
              <a:t>2</a:t>
            </a:r>
            <a:r>
              <a:rPr lang="th-TH" sz="1350" dirty="0"/>
              <a:t>.</a:t>
            </a:r>
            <a:r>
              <a:rPr kumimoji="1" lang="en-US" altLang="ja-JP" sz="1350" dirty="0"/>
              <a:t> scan location and confirm.</a:t>
            </a:r>
            <a:endParaRPr lang="en-US" sz="1350" dirty="0"/>
          </a:p>
        </p:txBody>
      </p:sp>
      <p:pic>
        <p:nvPicPr>
          <p:cNvPr id="38" name="Picture 37">
            <a:extLst>
              <a:ext uri="{FF2B5EF4-FFF2-40B4-BE49-F238E27FC236}">
                <a16:creationId xmlns:a16="http://schemas.microsoft.com/office/drawing/2014/main" id="{55B37AB2-CDE9-4934-A7CA-594C14013C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1708" y="4432878"/>
            <a:ext cx="1453167" cy="945005"/>
          </a:xfrm>
          <a:prstGeom prst="rect">
            <a:avLst/>
          </a:prstGeom>
        </p:spPr>
      </p:pic>
      <p:sp>
        <p:nvSpPr>
          <p:cNvPr id="35" name="Rectangle 34">
            <a:extLst>
              <a:ext uri="{FF2B5EF4-FFF2-40B4-BE49-F238E27FC236}">
                <a16:creationId xmlns:a16="http://schemas.microsoft.com/office/drawing/2014/main" id="{22506DBA-9749-4764-BC11-D9D2DB949FBE}"/>
              </a:ext>
            </a:extLst>
          </p:cNvPr>
          <p:cNvSpPr/>
          <p:nvPr/>
        </p:nvSpPr>
        <p:spPr>
          <a:xfrm>
            <a:off x="3810000" y="4164277"/>
            <a:ext cx="505512" cy="522023"/>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12" name="Picture 11">
            <a:extLst>
              <a:ext uri="{FF2B5EF4-FFF2-40B4-BE49-F238E27FC236}">
                <a16:creationId xmlns:a16="http://schemas.microsoft.com/office/drawing/2014/main" id="{91658EF1-F882-4793-9C1B-5572CEBD2B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7598" y="7113122"/>
            <a:ext cx="1781094" cy="2520000"/>
          </a:xfrm>
          <a:prstGeom prst="rect">
            <a:avLst/>
          </a:prstGeom>
        </p:spPr>
      </p:pic>
      <p:sp>
        <p:nvSpPr>
          <p:cNvPr id="40" name="Rectangle 39">
            <a:extLst>
              <a:ext uri="{FF2B5EF4-FFF2-40B4-BE49-F238E27FC236}">
                <a16:creationId xmlns:a16="http://schemas.microsoft.com/office/drawing/2014/main" id="{B79DFEC3-2CC7-43A7-8A14-0271FE9E749F}"/>
              </a:ext>
            </a:extLst>
          </p:cNvPr>
          <p:cNvSpPr/>
          <p:nvPr/>
        </p:nvSpPr>
        <p:spPr>
          <a:xfrm>
            <a:off x="2651252" y="7188740"/>
            <a:ext cx="971334" cy="864135"/>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45" name="Rectangle 44">
            <a:extLst>
              <a:ext uri="{FF2B5EF4-FFF2-40B4-BE49-F238E27FC236}">
                <a16:creationId xmlns:a16="http://schemas.microsoft.com/office/drawing/2014/main" id="{FD675671-E54B-4B6F-BA81-134DFCBAB51F}"/>
              </a:ext>
            </a:extLst>
          </p:cNvPr>
          <p:cNvSpPr/>
          <p:nvPr/>
        </p:nvSpPr>
        <p:spPr>
          <a:xfrm>
            <a:off x="707598" y="9121824"/>
            <a:ext cx="849351" cy="251182"/>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52" name="Rectangle 51">
            <a:extLst>
              <a:ext uri="{FF2B5EF4-FFF2-40B4-BE49-F238E27FC236}">
                <a16:creationId xmlns:a16="http://schemas.microsoft.com/office/drawing/2014/main" id="{D84FE0B3-8F95-4887-86BD-83ACBF6F3424}"/>
              </a:ext>
            </a:extLst>
          </p:cNvPr>
          <p:cNvSpPr/>
          <p:nvPr/>
        </p:nvSpPr>
        <p:spPr>
          <a:xfrm>
            <a:off x="1631188" y="9381183"/>
            <a:ext cx="849351" cy="251182"/>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cxnSp>
        <p:nvCxnSpPr>
          <p:cNvPr id="41" name="Straight Arrow Connector 40">
            <a:extLst>
              <a:ext uri="{FF2B5EF4-FFF2-40B4-BE49-F238E27FC236}">
                <a16:creationId xmlns:a16="http://schemas.microsoft.com/office/drawing/2014/main" id="{EA747009-8509-47E7-BA86-061C698405DF}"/>
              </a:ext>
            </a:extLst>
          </p:cNvPr>
          <p:cNvCxnSpPr>
            <a:cxnSpLocks/>
          </p:cNvCxnSpPr>
          <p:nvPr/>
        </p:nvCxnSpPr>
        <p:spPr>
          <a:xfrm>
            <a:off x="2529000" y="8393767"/>
            <a:ext cx="1800000" cy="0"/>
          </a:xfrm>
          <a:prstGeom prst="straightConnector1">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A4D85E26-F501-4C4D-810F-D77A0DEDA0E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73197" y="7097433"/>
            <a:ext cx="1777205" cy="2520000"/>
          </a:xfrm>
          <a:prstGeom prst="rect">
            <a:avLst/>
          </a:prstGeom>
          <a:ln>
            <a:solidFill>
              <a:srgbClr val="666666"/>
            </a:solidFill>
          </a:ln>
        </p:spPr>
      </p:pic>
    </p:spTree>
    <p:extLst>
      <p:ext uri="{BB962C8B-B14F-4D97-AF65-F5344CB8AC3E}">
        <p14:creationId xmlns:p14="http://schemas.microsoft.com/office/powerpoint/2010/main" val="2972810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a:xfrm>
            <a:off x="4843462" y="9162795"/>
            <a:ext cx="1543050" cy="527403"/>
          </a:xfrm>
        </p:spPr>
        <p:txBody>
          <a:bodyPr/>
          <a:lstStyle/>
          <a:p>
            <a:fld id="{FABEA90D-F275-432F-8053-456A4E092F4A}" type="slidenum">
              <a:rPr kumimoji="1" lang="ja-JP" altLang="en-US" smtClean="0"/>
              <a:t>24</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5374284" cy="261610"/>
          </a:xfrm>
          <a:prstGeom prst="rect">
            <a:avLst/>
          </a:prstGeom>
          <a:noFill/>
        </p:spPr>
        <p:txBody>
          <a:bodyPr wrap="square" rtlCol="0">
            <a:spAutoFit/>
          </a:bodyPr>
          <a:lstStyle/>
          <a:p>
            <a:r>
              <a:rPr kumimoji="1" lang="en-US" altLang="ja-JP" sz="1100" dirty="0"/>
              <a:t>2-4-11. QC Menu</a:t>
            </a:r>
          </a:p>
        </p:txBody>
      </p:sp>
      <p:pic>
        <p:nvPicPr>
          <p:cNvPr id="4" name="Picture 3">
            <a:extLst>
              <a:ext uri="{FF2B5EF4-FFF2-40B4-BE49-F238E27FC236}">
                <a16:creationId xmlns:a16="http://schemas.microsoft.com/office/drawing/2014/main" id="{5F9E4765-2124-42B8-B5BE-21C5CC4DCE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6114" y="1220583"/>
            <a:ext cx="1782708" cy="2520000"/>
          </a:xfrm>
          <a:prstGeom prst="rect">
            <a:avLst/>
          </a:prstGeom>
          <a:ln>
            <a:solidFill>
              <a:srgbClr val="666666"/>
            </a:solidFill>
          </a:ln>
        </p:spPr>
      </p:pic>
      <p:pic>
        <p:nvPicPr>
          <p:cNvPr id="24" name="Picture 23">
            <a:extLst>
              <a:ext uri="{FF2B5EF4-FFF2-40B4-BE49-F238E27FC236}">
                <a16:creationId xmlns:a16="http://schemas.microsoft.com/office/drawing/2014/main" id="{427876BB-444F-4B8A-831B-74E3C23BDAB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24692" y="1220583"/>
            <a:ext cx="1766201" cy="2512174"/>
          </a:xfrm>
          <a:prstGeom prst="rect">
            <a:avLst/>
          </a:prstGeom>
          <a:ln>
            <a:solidFill>
              <a:srgbClr val="666666"/>
            </a:solidFill>
          </a:ln>
        </p:spPr>
      </p:pic>
      <p:sp>
        <p:nvSpPr>
          <p:cNvPr id="29" name="Rectangle 28">
            <a:extLst>
              <a:ext uri="{FF2B5EF4-FFF2-40B4-BE49-F238E27FC236}">
                <a16:creationId xmlns:a16="http://schemas.microsoft.com/office/drawing/2014/main" id="{17075BA3-6E8F-44F1-9920-4805AEBCC191}"/>
              </a:ext>
            </a:extLst>
          </p:cNvPr>
          <p:cNvSpPr/>
          <p:nvPr/>
        </p:nvSpPr>
        <p:spPr>
          <a:xfrm>
            <a:off x="878812" y="3011424"/>
            <a:ext cx="708369" cy="677711"/>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cxnSp>
        <p:nvCxnSpPr>
          <p:cNvPr id="31" name="Straight Arrow Connector 30">
            <a:extLst>
              <a:ext uri="{FF2B5EF4-FFF2-40B4-BE49-F238E27FC236}">
                <a16:creationId xmlns:a16="http://schemas.microsoft.com/office/drawing/2014/main" id="{6BBDD854-67CE-4373-AA1B-BDC881708845}"/>
              </a:ext>
            </a:extLst>
          </p:cNvPr>
          <p:cNvCxnSpPr>
            <a:cxnSpLocks/>
          </p:cNvCxnSpPr>
          <p:nvPr/>
        </p:nvCxnSpPr>
        <p:spPr>
          <a:xfrm>
            <a:off x="2478426" y="2390465"/>
            <a:ext cx="1440000" cy="0"/>
          </a:xfrm>
          <a:prstGeom prst="straightConnector1">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71FDFDBF-8C9F-4AA5-BFD6-4CEFF5189015}"/>
              </a:ext>
            </a:extLst>
          </p:cNvPr>
          <p:cNvSpPr/>
          <p:nvPr/>
        </p:nvSpPr>
        <p:spPr>
          <a:xfrm>
            <a:off x="4079699" y="1814563"/>
            <a:ext cx="231648" cy="216655"/>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b="1" dirty="0">
                <a:solidFill>
                  <a:schemeClr val="bg1"/>
                </a:solidFill>
              </a:rPr>
              <a:t>1</a:t>
            </a:r>
          </a:p>
        </p:txBody>
      </p:sp>
      <p:sp>
        <p:nvSpPr>
          <p:cNvPr id="36" name="Oval 35">
            <a:extLst>
              <a:ext uri="{FF2B5EF4-FFF2-40B4-BE49-F238E27FC236}">
                <a16:creationId xmlns:a16="http://schemas.microsoft.com/office/drawing/2014/main" id="{1AFFE59A-00FB-4A3E-AE17-3C42EA30093B}"/>
              </a:ext>
            </a:extLst>
          </p:cNvPr>
          <p:cNvSpPr/>
          <p:nvPr/>
        </p:nvSpPr>
        <p:spPr>
          <a:xfrm>
            <a:off x="4083763" y="2314290"/>
            <a:ext cx="231648" cy="216655"/>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b="1" dirty="0">
                <a:solidFill>
                  <a:schemeClr val="bg1"/>
                </a:solidFill>
              </a:rPr>
              <a:t>2</a:t>
            </a:r>
          </a:p>
        </p:txBody>
      </p:sp>
      <p:sp>
        <p:nvSpPr>
          <p:cNvPr id="44" name="Oval 43">
            <a:extLst>
              <a:ext uri="{FF2B5EF4-FFF2-40B4-BE49-F238E27FC236}">
                <a16:creationId xmlns:a16="http://schemas.microsoft.com/office/drawing/2014/main" id="{FC43E0E0-C155-4B32-8E73-63753F0A1A96}"/>
              </a:ext>
            </a:extLst>
          </p:cNvPr>
          <p:cNvSpPr/>
          <p:nvPr/>
        </p:nvSpPr>
        <p:spPr>
          <a:xfrm>
            <a:off x="805639" y="4678241"/>
            <a:ext cx="231648" cy="216655"/>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b="1" dirty="0">
                <a:solidFill>
                  <a:schemeClr val="bg1"/>
                </a:solidFill>
              </a:rPr>
              <a:t>1</a:t>
            </a:r>
          </a:p>
        </p:txBody>
      </p:sp>
      <p:sp>
        <p:nvSpPr>
          <p:cNvPr id="45" name="TextBox 44">
            <a:extLst>
              <a:ext uri="{FF2B5EF4-FFF2-40B4-BE49-F238E27FC236}">
                <a16:creationId xmlns:a16="http://schemas.microsoft.com/office/drawing/2014/main" id="{3793D972-9A12-48E5-9ECC-0B0EE0E17996}"/>
              </a:ext>
            </a:extLst>
          </p:cNvPr>
          <p:cNvSpPr txBox="1"/>
          <p:nvPr/>
        </p:nvSpPr>
        <p:spPr>
          <a:xfrm>
            <a:off x="1061102" y="4626189"/>
            <a:ext cx="1333500" cy="307777"/>
          </a:xfrm>
          <a:prstGeom prst="rect">
            <a:avLst/>
          </a:prstGeom>
          <a:noFill/>
        </p:spPr>
        <p:txBody>
          <a:bodyPr wrap="square">
            <a:spAutoFit/>
          </a:bodyPr>
          <a:lstStyle/>
          <a:p>
            <a:r>
              <a:rPr lang="en-US" sz="1400" dirty="0"/>
              <a:t>QC Schedule</a:t>
            </a:r>
          </a:p>
        </p:txBody>
      </p:sp>
      <p:sp>
        <p:nvSpPr>
          <p:cNvPr id="46" name="TextBox 45">
            <a:extLst>
              <a:ext uri="{FF2B5EF4-FFF2-40B4-BE49-F238E27FC236}">
                <a16:creationId xmlns:a16="http://schemas.microsoft.com/office/drawing/2014/main" id="{C61A17D8-0495-4BEC-AFF2-51D710B25D0E}"/>
              </a:ext>
            </a:extLst>
          </p:cNvPr>
          <p:cNvSpPr txBox="1"/>
          <p:nvPr/>
        </p:nvSpPr>
        <p:spPr>
          <a:xfrm>
            <a:off x="4144214" y="4623823"/>
            <a:ext cx="1771703" cy="307777"/>
          </a:xfrm>
          <a:prstGeom prst="rect">
            <a:avLst/>
          </a:prstGeom>
          <a:noFill/>
        </p:spPr>
        <p:txBody>
          <a:bodyPr wrap="square">
            <a:spAutoFit/>
          </a:bodyPr>
          <a:lstStyle/>
          <a:p>
            <a:r>
              <a:rPr lang="en-US" sz="1400" dirty="0"/>
              <a:t>QC Check Manual</a:t>
            </a:r>
          </a:p>
        </p:txBody>
      </p:sp>
      <p:sp>
        <p:nvSpPr>
          <p:cNvPr id="47" name="Oval 46">
            <a:extLst>
              <a:ext uri="{FF2B5EF4-FFF2-40B4-BE49-F238E27FC236}">
                <a16:creationId xmlns:a16="http://schemas.microsoft.com/office/drawing/2014/main" id="{305FE580-CDF4-4FEF-9119-F7322E6BE836}"/>
              </a:ext>
            </a:extLst>
          </p:cNvPr>
          <p:cNvSpPr/>
          <p:nvPr/>
        </p:nvSpPr>
        <p:spPr>
          <a:xfrm>
            <a:off x="3912567" y="4669385"/>
            <a:ext cx="231648" cy="216655"/>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b="1" dirty="0">
                <a:solidFill>
                  <a:schemeClr val="bg1"/>
                </a:solidFill>
              </a:rPr>
              <a:t>2</a:t>
            </a:r>
          </a:p>
        </p:txBody>
      </p:sp>
      <p:cxnSp>
        <p:nvCxnSpPr>
          <p:cNvPr id="49" name="Connector: Elbow 48">
            <a:extLst>
              <a:ext uri="{FF2B5EF4-FFF2-40B4-BE49-F238E27FC236}">
                <a16:creationId xmlns:a16="http://schemas.microsoft.com/office/drawing/2014/main" id="{6297F700-D103-4A11-B8F8-AA34C1AA9105}"/>
              </a:ext>
            </a:extLst>
          </p:cNvPr>
          <p:cNvCxnSpPr>
            <a:cxnSpLocks/>
            <a:stCxn id="4" idx="2"/>
            <a:endCxn id="45" idx="0"/>
          </p:cNvCxnSpPr>
          <p:nvPr/>
        </p:nvCxnSpPr>
        <p:spPr>
          <a:xfrm rot="5400000">
            <a:off x="2829857" y="2638578"/>
            <a:ext cx="885606" cy="3089616"/>
          </a:xfrm>
          <a:prstGeom prst="bentConnector3">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6B7945B4-7AB4-4023-82A5-CA074B13055D}"/>
              </a:ext>
            </a:extLst>
          </p:cNvPr>
          <p:cNvCxnSpPr>
            <a:cxnSpLocks/>
          </p:cNvCxnSpPr>
          <p:nvPr/>
        </p:nvCxnSpPr>
        <p:spPr>
          <a:xfrm>
            <a:off x="4817468" y="4107544"/>
            <a:ext cx="0" cy="561841"/>
          </a:xfrm>
          <a:prstGeom prst="straightConnector1">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53" name="Picture 52">
            <a:extLst>
              <a:ext uri="{FF2B5EF4-FFF2-40B4-BE49-F238E27FC236}">
                <a16:creationId xmlns:a16="http://schemas.microsoft.com/office/drawing/2014/main" id="{581B115E-ACC9-42D1-8C03-5DD07DFEC2A0}"/>
              </a:ext>
            </a:extLst>
          </p:cNvPr>
          <p:cNvPicPr/>
          <p:nvPr/>
        </p:nvPicPr>
        <p:blipFill rotWithShape="1">
          <a:blip r:embed="rId5"/>
          <a:srcRect l="1267" t="4522" r="736" b="10828"/>
          <a:stretch/>
        </p:blipFill>
        <p:spPr>
          <a:xfrm>
            <a:off x="724692" y="5023195"/>
            <a:ext cx="1790016" cy="2492340"/>
          </a:xfrm>
          <a:prstGeom prst="rect">
            <a:avLst/>
          </a:prstGeom>
          <a:ln>
            <a:solidFill>
              <a:srgbClr val="666666"/>
            </a:solidFill>
          </a:ln>
        </p:spPr>
      </p:pic>
      <p:pic>
        <p:nvPicPr>
          <p:cNvPr id="54" name="Picture 53">
            <a:extLst>
              <a:ext uri="{FF2B5EF4-FFF2-40B4-BE49-F238E27FC236}">
                <a16:creationId xmlns:a16="http://schemas.microsoft.com/office/drawing/2014/main" id="{E02E9E76-31C2-4355-B79C-A3EC061CF6FE}"/>
              </a:ext>
            </a:extLst>
          </p:cNvPr>
          <p:cNvPicPr/>
          <p:nvPr/>
        </p:nvPicPr>
        <p:blipFill rotWithShape="1">
          <a:blip r:embed="rId6"/>
          <a:srcRect l="1182" t="4886" r="900" b="10895"/>
          <a:stretch/>
        </p:blipFill>
        <p:spPr>
          <a:xfrm>
            <a:off x="3926114" y="4974401"/>
            <a:ext cx="1876425" cy="2533650"/>
          </a:xfrm>
          <a:prstGeom prst="rect">
            <a:avLst/>
          </a:prstGeom>
          <a:ln>
            <a:solidFill>
              <a:srgbClr val="666666"/>
            </a:solidFill>
          </a:ln>
        </p:spPr>
      </p:pic>
      <p:pic>
        <p:nvPicPr>
          <p:cNvPr id="55" name="Picture 54">
            <a:extLst>
              <a:ext uri="{FF2B5EF4-FFF2-40B4-BE49-F238E27FC236}">
                <a16:creationId xmlns:a16="http://schemas.microsoft.com/office/drawing/2014/main" id="{3F597104-D674-4AA8-AEA2-C7BD62847EA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26114" y="7265159"/>
            <a:ext cx="1876425" cy="242892"/>
          </a:xfrm>
          <a:prstGeom prst="rect">
            <a:avLst/>
          </a:prstGeom>
        </p:spPr>
      </p:pic>
    </p:spTree>
    <p:extLst>
      <p:ext uri="{BB962C8B-B14F-4D97-AF65-F5344CB8AC3E}">
        <p14:creationId xmlns:p14="http://schemas.microsoft.com/office/powerpoint/2010/main" val="2077976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DAC0177D-E585-41BD-9F0F-67A0ED29FD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900" y="1175733"/>
            <a:ext cx="1782708" cy="2520000"/>
          </a:xfrm>
          <a:prstGeom prst="rect">
            <a:avLst/>
          </a:prstGeom>
          <a:ln>
            <a:solidFill>
              <a:srgbClr val="666666"/>
            </a:solidFill>
          </a:ln>
        </p:spPr>
      </p:pic>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25</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5374284" cy="261610"/>
          </a:xfrm>
          <a:prstGeom prst="rect">
            <a:avLst/>
          </a:prstGeom>
          <a:noFill/>
        </p:spPr>
        <p:txBody>
          <a:bodyPr wrap="square" rtlCol="0">
            <a:spAutoFit/>
          </a:bodyPr>
          <a:lstStyle/>
          <a:p>
            <a:r>
              <a:rPr kumimoji="1" lang="en-US" altLang="ja-JP" sz="1100" dirty="0"/>
              <a:t>2-4-12. QC Schedule</a:t>
            </a:r>
          </a:p>
        </p:txBody>
      </p:sp>
      <p:graphicFrame>
        <p:nvGraphicFramePr>
          <p:cNvPr id="19" name="Table 18">
            <a:extLst>
              <a:ext uri="{FF2B5EF4-FFF2-40B4-BE49-F238E27FC236}">
                <a16:creationId xmlns:a16="http://schemas.microsoft.com/office/drawing/2014/main" id="{20C572D7-B93E-A4AD-8502-B4A42ED3F75B}"/>
              </a:ext>
            </a:extLst>
          </p:cNvPr>
          <p:cNvGraphicFramePr>
            <a:graphicFrameLocks noGrp="1"/>
          </p:cNvGraphicFramePr>
          <p:nvPr/>
        </p:nvGraphicFramePr>
        <p:xfrm>
          <a:off x="4396569" y="7694139"/>
          <a:ext cx="2235299" cy="1483360"/>
        </p:xfrm>
        <a:graphic>
          <a:graphicData uri="http://schemas.openxmlformats.org/drawingml/2006/table">
            <a:tbl>
              <a:tblPr firstRow="1" bandRow="1">
                <a:tableStyleId>{5C22544A-7EE6-4342-B048-85BDC9FD1C3A}</a:tableStyleId>
              </a:tblPr>
              <a:tblGrid>
                <a:gridCol w="670032">
                  <a:extLst>
                    <a:ext uri="{9D8B030D-6E8A-4147-A177-3AD203B41FA5}">
                      <a16:colId xmlns:a16="http://schemas.microsoft.com/office/drawing/2014/main" val="3762001999"/>
                    </a:ext>
                  </a:extLst>
                </a:gridCol>
                <a:gridCol w="1565267">
                  <a:extLst>
                    <a:ext uri="{9D8B030D-6E8A-4147-A177-3AD203B41FA5}">
                      <a16:colId xmlns:a16="http://schemas.microsoft.com/office/drawing/2014/main" val="4023663615"/>
                    </a:ext>
                  </a:extLst>
                </a:gridCol>
              </a:tblGrid>
              <a:tr h="370840">
                <a:tc>
                  <a:txBody>
                    <a:bodyPr/>
                    <a:lstStyle/>
                    <a:p>
                      <a:r>
                        <a:rPr lang="en-US" sz="1200" dirty="0"/>
                        <a:t>Color</a:t>
                      </a:r>
                    </a:p>
                  </a:txBody>
                  <a:tcPr>
                    <a:solidFill>
                      <a:srgbClr val="4472C4"/>
                    </a:solidFill>
                  </a:tcPr>
                </a:tc>
                <a:tc>
                  <a:txBody>
                    <a:bodyPr/>
                    <a:lstStyle/>
                    <a:p>
                      <a:r>
                        <a:rPr lang="en-US" sz="1200" dirty="0"/>
                        <a:t>Description</a:t>
                      </a:r>
                    </a:p>
                  </a:txBody>
                  <a:tcPr/>
                </a:tc>
                <a:extLst>
                  <a:ext uri="{0D108BD9-81ED-4DB2-BD59-A6C34878D82A}">
                    <a16:rowId xmlns:a16="http://schemas.microsoft.com/office/drawing/2014/main" val="26467863"/>
                  </a:ext>
                </a:extLst>
              </a:tr>
              <a:tr h="370840">
                <a:tc>
                  <a:txBody>
                    <a:bodyPr/>
                    <a:lstStyle/>
                    <a:p>
                      <a:endParaRPr lang="en-US" sz="1200" dirty="0"/>
                    </a:p>
                  </a:txBody>
                  <a:tcPr>
                    <a:solidFill>
                      <a:srgbClr val="02468F"/>
                    </a:solidFill>
                  </a:tcPr>
                </a:tc>
                <a:tc>
                  <a:txBody>
                    <a:bodyPr/>
                    <a:lstStyle/>
                    <a:p>
                      <a:r>
                        <a:rPr lang="en-US" sz="1200" dirty="0"/>
                        <a:t>WORKING</a:t>
                      </a:r>
                    </a:p>
                  </a:txBody>
                  <a:tcPr/>
                </a:tc>
                <a:extLst>
                  <a:ext uri="{0D108BD9-81ED-4DB2-BD59-A6C34878D82A}">
                    <a16:rowId xmlns:a16="http://schemas.microsoft.com/office/drawing/2014/main" val="557567530"/>
                  </a:ext>
                </a:extLst>
              </a:tr>
              <a:tr h="370840">
                <a:tc>
                  <a:txBody>
                    <a:bodyPr/>
                    <a:lstStyle/>
                    <a:p>
                      <a:endParaRPr lang="en-US" sz="1200" dirty="0"/>
                    </a:p>
                  </a:txBody>
                  <a:tcPr>
                    <a:solidFill>
                      <a:srgbClr val="AFF8C9"/>
                    </a:solidFill>
                  </a:tcPr>
                </a:tc>
                <a:tc>
                  <a:txBody>
                    <a:bodyPr/>
                    <a:lstStyle/>
                    <a:p>
                      <a:r>
                        <a:rPr lang="en-US" sz="1200" dirty="0"/>
                        <a:t>COMPLETED</a:t>
                      </a:r>
                    </a:p>
                  </a:txBody>
                  <a:tcPr/>
                </a:tc>
                <a:extLst>
                  <a:ext uri="{0D108BD9-81ED-4DB2-BD59-A6C34878D82A}">
                    <a16:rowId xmlns:a16="http://schemas.microsoft.com/office/drawing/2014/main" val="2325450270"/>
                  </a:ext>
                </a:extLst>
              </a:tr>
              <a:tr h="370840">
                <a:tc>
                  <a:txBody>
                    <a:bodyPr/>
                    <a:lstStyle/>
                    <a:p>
                      <a:endParaRPr lang="en-US" sz="1200" dirty="0"/>
                    </a:p>
                  </a:txBody>
                  <a:tcPr>
                    <a:solidFill>
                      <a:srgbClr val="D1E9F5"/>
                    </a:solidFill>
                  </a:tcPr>
                </a:tc>
                <a:tc>
                  <a:txBody>
                    <a:bodyPr/>
                    <a:lstStyle/>
                    <a:p>
                      <a:r>
                        <a:rPr lang="en-US" sz="1200" dirty="0"/>
                        <a:t>NEW</a:t>
                      </a:r>
                    </a:p>
                  </a:txBody>
                  <a:tcPr/>
                </a:tc>
                <a:extLst>
                  <a:ext uri="{0D108BD9-81ED-4DB2-BD59-A6C34878D82A}">
                    <a16:rowId xmlns:a16="http://schemas.microsoft.com/office/drawing/2014/main" val="1693410927"/>
                  </a:ext>
                </a:extLst>
              </a:tr>
            </a:tbl>
          </a:graphicData>
        </a:graphic>
      </p:graphicFrame>
      <p:sp>
        <p:nvSpPr>
          <p:cNvPr id="22" name="Rectangle 21">
            <a:extLst>
              <a:ext uri="{FF2B5EF4-FFF2-40B4-BE49-F238E27FC236}">
                <a16:creationId xmlns:a16="http://schemas.microsoft.com/office/drawing/2014/main" id="{613AE910-ECB8-490E-B29D-D0B86D3C5073}"/>
              </a:ext>
            </a:extLst>
          </p:cNvPr>
          <p:cNvSpPr/>
          <p:nvPr/>
        </p:nvSpPr>
        <p:spPr>
          <a:xfrm>
            <a:off x="967448" y="1688252"/>
            <a:ext cx="1330744" cy="355657"/>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cxnSp>
        <p:nvCxnSpPr>
          <p:cNvPr id="28" name="Straight Arrow Connector 27">
            <a:extLst>
              <a:ext uri="{FF2B5EF4-FFF2-40B4-BE49-F238E27FC236}">
                <a16:creationId xmlns:a16="http://schemas.microsoft.com/office/drawing/2014/main" id="{042459B0-E57F-4D63-B90C-729D1D6B5094}"/>
              </a:ext>
            </a:extLst>
          </p:cNvPr>
          <p:cNvCxnSpPr>
            <a:cxnSpLocks/>
          </p:cNvCxnSpPr>
          <p:nvPr/>
        </p:nvCxnSpPr>
        <p:spPr>
          <a:xfrm>
            <a:off x="2585467" y="2489497"/>
            <a:ext cx="1293228" cy="1"/>
          </a:xfrm>
          <a:prstGeom prst="straightConnector1">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0" name="テキスト ボックス 19">
            <a:extLst>
              <a:ext uri="{FF2B5EF4-FFF2-40B4-BE49-F238E27FC236}">
                <a16:creationId xmlns:a16="http://schemas.microsoft.com/office/drawing/2014/main" id="{07D95DAC-3D9B-48A7-91B5-5094EF0A8BEE}"/>
              </a:ext>
            </a:extLst>
          </p:cNvPr>
          <p:cNvSpPr txBox="1"/>
          <p:nvPr/>
        </p:nvSpPr>
        <p:spPr>
          <a:xfrm>
            <a:off x="226132" y="4058962"/>
            <a:ext cx="6464034" cy="526297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1350" b="1" dirty="0">
                <a:latin typeface="+mj-lt"/>
              </a:rPr>
              <a:t>Date From - To</a:t>
            </a:r>
          </a:p>
          <a:p>
            <a:endParaRPr kumimoji="1" lang="en-US" altLang="ja-JP" sz="1350" b="1" dirty="0">
              <a:latin typeface="+mj-lt"/>
            </a:endParaRPr>
          </a:p>
          <a:p>
            <a:endParaRPr kumimoji="1" lang="en-US" altLang="ja-JP" sz="1350" b="1" dirty="0">
              <a:latin typeface="+mj-lt"/>
            </a:endParaRPr>
          </a:p>
          <a:p>
            <a:endParaRPr kumimoji="1" lang="en-US" altLang="ja-JP" sz="1350" b="1" dirty="0">
              <a:latin typeface="+mj-lt"/>
            </a:endParaRPr>
          </a:p>
          <a:p>
            <a:endParaRPr kumimoji="1" lang="en-US" altLang="ja-JP" sz="1350" b="1" dirty="0">
              <a:latin typeface="+mj-lt"/>
            </a:endParaRPr>
          </a:p>
          <a:p>
            <a:r>
              <a:rPr kumimoji="1" lang="en-US" altLang="ja-JP" sz="1350" b="1" dirty="0">
                <a:latin typeface="+mj-lt"/>
              </a:rPr>
              <a:t>Date from</a:t>
            </a:r>
            <a:r>
              <a:rPr kumimoji="1" lang="en-US" altLang="ja-JP" sz="1350" dirty="0">
                <a:latin typeface="+mj-lt"/>
              </a:rPr>
              <a:t>: Default is previous 7 days. </a:t>
            </a:r>
          </a:p>
          <a:p>
            <a:r>
              <a:rPr kumimoji="1" lang="en-US" altLang="ja-JP" sz="1350" b="1" dirty="0">
                <a:latin typeface="+mj-lt"/>
              </a:rPr>
              <a:t>Date to</a:t>
            </a:r>
            <a:r>
              <a:rPr kumimoji="1" lang="en-US" altLang="ja-JP" sz="1350" dirty="0">
                <a:latin typeface="+mj-lt"/>
              </a:rPr>
              <a:t>: Default is advance 7 days. </a:t>
            </a:r>
          </a:p>
          <a:p>
            <a:r>
              <a:rPr kumimoji="1" lang="en-US" altLang="ja-JP" sz="1350" dirty="0">
                <a:solidFill>
                  <a:srgbClr val="FF0000"/>
                </a:solidFill>
                <a:latin typeface="Arial 本文"/>
              </a:rPr>
              <a:t>* Can be changed manually</a:t>
            </a:r>
          </a:p>
          <a:p>
            <a:r>
              <a:rPr kumimoji="1" lang="en-US" altLang="ja-JP" sz="1350" dirty="0">
                <a:latin typeface="+mj-lt"/>
              </a:rPr>
              <a:t>----------------------------------------------------------------------------------------------------------</a:t>
            </a:r>
          </a:p>
          <a:p>
            <a:r>
              <a:rPr kumimoji="1" lang="en-US" altLang="ja-JP" sz="1350" b="1" dirty="0">
                <a:latin typeface="+mj-lt"/>
              </a:rPr>
              <a:t>Supplier code</a:t>
            </a:r>
            <a:endParaRPr kumimoji="1" lang="en-US" altLang="ja-JP" sz="1350" dirty="0">
              <a:latin typeface="+mj-lt"/>
            </a:endParaRPr>
          </a:p>
          <a:p>
            <a:endParaRPr kumimoji="1" lang="en-US" altLang="ja-JP" sz="1350" dirty="0">
              <a:latin typeface="+mj-lt"/>
            </a:endParaRPr>
          </a:p>
          <a:p>
            <a:endParaRPr kumimoji="1" lang="en-US" altLang="ja-JP" sz="1350" dirty="0">
              <a:latin typeface="+mj-lt"/>
            </a:endParaRPr>
          </a:p>
          <a:p>
            <a:endParaRPr kumimoji="1" lang="en-US" altLang="ja-JP" sz="1350" dirty="0">
              <a:latin typeface="+mj-lt"/>
            </a:endParaRPr>
          </a:p>
          <a:p>
            <a:r>
              <a:rPr kumimoji="1" lang="en-US" altLang="ja-JP" sz="1350" dirty="0">
                <a:latin typeface="+mj-lt"/>
              </a:rPr>
              <a:t>Select supplier code or do a scan. </a:t>
            </a:r>
          </a:p>
          <a:p>
            <a:r>
              <a:rPr kumimoji="1" lang="en-US" altLang="ja-JP" sz="1350" dirty="0">
                <a:latin typeface="+mj-lt"/>
              </a:rPr>
              <a:t>Default is All</a:t>
            </a:r>
          </a:p>
          <a:p>
            <a:endParaRPr kumimoji="1" lang="en-US" altLang="ja-JP" sz="1350" dirty="0">
              <a:latin typeface="+mj-lt"/>
            </a:endParaRPr>
          </a:p>
          <a:p>
            <a:endParaRPr kumimoji="1" lang="en-US" altLang="ja-JP" sz="1350" dirty="0">
              <a:latin typeface="+mj-lt"/>
            </a:endParaRPr>
          </a:p>
          <a:p>
            <a:r>
              <a:rPr kumimoji="1" lang="en-US" altLang="ja-JP" sz="1350" dirty="0">
                <a:latin typeface="+mj-lt"/>
              </a:rPr>
              <a:t>----------------------------------------------------------------------------------------------------------</a:t>
            </a:r>
          </a:p>
          <a:p>
            <a:r>
              <a:rPr kumimoji="1" lang="en-US" altLang="ja-JP" sz="1350" b="1" dirty="0">
                <a:latin typeface="+mj-lt"/>
              </a:rPr>
              <a:t>Except complete: </a:t>
            </a:r>
          </a:p>
          <a:p>
            <a:endParaRPr kumimoji="1" lang="en-US" altLang="ja-JP" sz="1350" b="1" dirty="0">
              <a:latin typeface="+mj-lt"/>
            </a:endParaRPr>
          </a:p>
          <a:p>
            <a:endParaRPr kumimoji="1" lang="en-US" altLang="ja-JP" sz="1350" b="1" dirty="0">
              <a:latin typeface="+mj-lt"/>
            </a:endParaRPr>
          </a:p>
          <a:p>
            <a:endParaRPr kumimoji="1" lang="en-US" altLang="ja-JP" sz="1350" b="1" dirty="0">
              <a:latin typeface="+mj-lt"/>
            </a:endParaRPr>
          </a:p>
          <a:p>
            <a:r>
              <a:rPr kumimoji="1" lang="en-US" altLang="ja-JP" sz="1350" dirty="0">
                <a:latin typeface="+mj-lt"/>
              </a:rPr>
              <a:t>If checked, the completed status Item list will not be displayed from the Item list. Default is unchecked.</a:t>
            </a:r>
          </a:p>
        </p:txBody>
      </p:sp>
      <p:pic>
        <p:nvPicPr>
          <p:cNvPr id="31" name="Picture 30">
            <a:extLst>
              <a:ext uri="{FF2B5EF4-FFF2-40B4-BE49-F238E27FC236}">
                <a16:creationId xmlns:a16="http://schemas.microsoft.com/office/drawing/2014/main" id="{2D2A4EAB-977D-4717-A5EA-0061F5AE74E8}"/>
              </a:ext>
            </a:extLst>
          </p:cNvPr>
          <p:cNvPicPr>
            <a:picLocks noChangeAspect="1"/>
          </p:cNvPicPr>
          <p:nvPr/>
        </p:nvPicPr>
        <p:blipFill rotWithShape="1">
          <a:blip r:embed="rId3">
            <a:extLst>
              <a:ext uri="{28A0092B-C50C-407E-A947-70E740481C1C}">
                <a14:useLocalDpi xmlns:a14="http://schemas.microsoft.com/office/drawing/2010/main" val="0"/>
              </a:ext>
            </a:extLst>
          </a:blip>
          <a:srcRect l="823" r="906"/>
          <a:stretch/>
        </p:blipFill>
        <p:spPr>
          <a:xfrm>
            <a:off x="406400" y="4627031"/>
            <a:ext cx="1837534" cy="253931"/>
          </a:xfrm>
          <a:prstGeom prst="rect">
            <a:avLst/>
          </a:prstGeom>
        </p:spPr>
      </p:pic>
      <p:pic>
        <p:nvPicPr>
          <p:cNvPr id="33" name="Picture 32">
            <a:extLst>
              <a:ext uri="{FF2B5EF4-FFF2-40B4-BE49-F238E27FC236}">
                <a16:creationId xmlns:a16="http://schemas.microsoft.com/office/drawing/2014/main" id="{50AD2033-69E6-41A7-B8C9-FFA3E89AF6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8583" y="4090108"/>
            <a:ext cx="1262476" cy="1799616"/>
          </a:xfrm>
          <a:prstGeom prst="rect">
            <a:avLst/>
          </a:prstGeom>
        </p:spPr>
      </p:pic>
      <p:cxnSp>
        <p:nvCxnSpPr>
          <p:cNvPr id="35" name="Straight Arrow Connector 34">
            <a:extLst>
              <a:ext uri="{FF2B5EF4-FFF2-40B4-BE49-F238E27FC236}">
                <a16:creationId xmlns:a16="http://schemas.microsoft.com/office/drawing/2014/main" id="{2413C55B-6A49-40EB-B669-FDB13B4A8D99}"/>
              </a:ext>
            </a:extLst>
          </p:cNvPr>
          <p:cNvCxnSpPr>
            <a:cxnSpLocks/>
          </p:cNvCxnSpPr>
          <p:nvPr/>
        </p:nvCxnSpPr>
        <p:spPr>
          <a:xfrm>
            <a:off x="2554986" y="4738756"/>
            <a:ext cx="1029881" cy="0"/>
          </a:xfrm>
          <a:prstGeom prst="straightConnector1">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39" name="Picture 38">
            <a:extLst>
              <a:ext uri="{FF2B5EF4-FFF2-40B4-BE49-F238E27FC236}">
                <a16:creationId xmlns:a16="http://schemas.microsoft.com/office/drawing/2014/main" id="{C74F8F69-B0B3-409F-A720-1702075F84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643" y="6421577"/>
            <a:ext cx="1169670" cy="259314"/>
          </a:xfrm>
          <a:prstGeom prst="rect">
            <a:avLst/>
          </a:prstGeom>
        </p:spPr>
      </p:pic>
      <p:pic>
        <p:nvPicPr>
          <p:cNvPr id="41" name="Picture 40">
            <a:extLst>
              <a:ext uri="{FF2B5EF4-FFF2-40B4-BE49-F238E27FC236}">
                <a16:creationId xmlns:a16="http://schemas.microsoft.com/office/drawing/2014/main" id="{CF35C98C-F888-4DF0-98C5-E2D90C72C0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40998" y="5979001"/>
            <a:ext cx="1325187" cy="1840307"/>
          </a:xfrm>
          <a:prstGeom prst="rect">
            <a:avLst/>
          </a:prstGeom>
        </p:spPr>
      </p:pic>
      <p:cxnSp>
        <p:nvCxnSpPr>
          <p:cNvPr id="43" name="Straight Arrow Connector 42">
            <a:extLst>
              <a:ext uri="{FF2B5EF4-FFF2-40B4-BE49-F238E27FC236}">
                <a16:creationId xmlns:a16="http://schemas.microsoft.com/office/drawing/2014/main" id="{894920E6-A239-43A3-A9C1-0FCEBAF20CB0}"/>
              </a:ext>
            </a:extLst>
          </p:cNvPr>
          <p:cNvCxnSpPr>
            <a:cxnSpLocks/>
          </p:cNvCxnSpPr>
          <p:nvPr/>
        </p:nvCxnSpPr>
        <p:spPr>
          <a:xfrm>
            <a:off x="2585467" y="6551234"/>
            <a:ext cx="1029881" cy="0"/>
          </a:xfrm>
          <a:prstGeom prst="straightConnector1">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44" name="Picture 43">
            <a:extLst>
              <a:ext uri="{FF2B5EF4-FFF2-40B4-BE49-F238E27FC236}">
                <a16:creationId xmlns:a16="http://schemas.microsoft.com/office/drawing/2014/main" id="{EE92CB64-3A88-465C-80C0-7478856498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6400" y="8221506"/>
            <a:ext cx="1009650" cy="428625"/>
          </a:xfrm>
          <a:prstGeom prst="rect">
            <a:avLst/>
          </a:prstGeom>
        </p:spPr>
      </p:pic>
      <p:pic>
        <p:nvPicPr>
          <p:cNvPr id="51" name="Picture 50">
            <a:extLst>
              <a:ext uri="{FF2B5EF4-FFF2-40B4-BE49-F238E27FC236}">
                <a16:creationId xmlns:a16="http://schemas.microsoft.com/office/drawing/2014/main" id="{F54F666D-A4B4-4856-971D-F10CA31A3A5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33446" y="8221032"/>
            <a:ext cx="1009650" cy="400050"/>
          </a:xfrm>
          <a:prstGeom prst="rect">
            <a:avLst/>
          </a:prstGeom>
        </p:spPr>
      </p:pic>
      <p:cxnSp>
        <p:nvCxnSpPr>
          <p:cNvPr id="53" name="Straight Arrow Connector 52">
            <a:extLst>
              <a:ext uri="{FF2B5EF4-FFF2-40B4-BE49-F238E27FC236}">
                <a16:creationId xmlns:a16="http://schemas.microsoft.com/office/drawing/2014/main" id="{BCE5C913-865D-4488-9762-BB9A32F4A29F}"/>
              </a:ext>
            </a:extLst>
          </p:cNvPr>
          <p:cNvCxnSpPr>
            <a:cxnSpLocks/>
          </p:cNvCxnSpPr>
          <p:nvPr/>
        </p:nvCxnSpPr>
        <p:spPr>
          <a:xfrm>
            <a:off x="2585467" y="8421057"/>
            <a:ext cx="1029881" cy="0"/>
          </a:xfrm>
          <a:prstGeom prst="straightConnector1">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7F76DF8B-8751-435E-AEE3-D0C25D714E6C}"/>
              </a:ext>
            </a:extLst>
          </p:cNvPr>
          <p:cNvSpPr txBox="1"/>
          <p:nvPr/>
        </p:nvSpPr>
        <p:spPr>
          <a:xfrm>
            <a:off x="117437" y="3797688"/>
            <a:ext cx="5803962" cy="307777"/>
          </a:xfrm>
          <a:prstGeom prst="rect">
            <a:avLst/>
          </a:prstGeom>
          <a:noFill/>
        </p:spPr>
        <p:txBody>
          <a:bodyPr wrap="square">
            <a:spAutoFit/>
          </a:bodyPr>
          <a:lstStyle/>
          <a:p>
            <a:r>
              <a:rPr lang="en-US" sz="1350" dirty="0"/>
              <a:t>1. Select the desired information</a:t>
            </a:r>
          </a:p>
        </p:txBody>
      </p:sp>
      <p:pic>
        <p:nvPicPr>
          <p:cNvPr id="21" name="Picture 20">
            <a:extLst>
              <a:ext uri="{FF2B5EF4-FFF2-40B4-BE49-F238E27FC236}">
                <a16:creationId xmlns:a16="http://schemas.microsoft.com/office/drawing/2014/main" id="{3A7C7D1D-4268-4F06-B588-A8C8B9B022BD}"/>
              </a:ext>
            </a:extLst>
          </p:cNvPr>
          <p:cNvPicPr/>
          <p:nvPr/>
        </p:nvPicPr>
        <p:blipFill rotWithShape="1">
          <a:blip r:embed="rId9"/>
          <a:srcRect l="1267" t="4522" r="736" b="10828"/>
          <a:stretch/>
        </p:blipFill>
        <p:spPr>
          <a:xfrm>
            <a:off x="3949700" y="1243328"/>
            <a:ext cx="1790016" cy="2492340"/>
          </a:xfrm>
          <a:prstGeom prst="rect">
            <a:avLst/>
          </a:prstGeom>
          <a:ln>
            <a:solidFill>
              <a:srgbClr val="666666"/>
            </a:solidFill>
          </a:ln>
        </p:spPr>
      </p:pic>
    </p:spTree>
    <p:extLst>
      <p:ext uri="{BB962C8B-B14F-4D97-AF65-F5344CB8AC3E}">
        <p14:creationId xmlns:p14="http://schemas.microsoft.com/office/powerpoint/2010/main" val="712589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80C5380-B219-4EA0-95C2-D76A6BA0F090}"/>
              </a:ext>
            </a:extLst>
          </p:cNvPr>
          <p:cNvPicPr/>
          <p:nvPr/>
        </p:nvPicPr>
        <p:blipFill rotWithShape="1">
          <a:blip r:embed="rId2"/>
          <a:srcRect l="1267" t="4522" r="736" b="10828"/>
          <a:stretch/>
        </p:blipFill>
        <p:spPr>
          <a:xfrm>
            <a:off x="757488" y="1728348"/>
            <a:ext cx="1790016" cy="2492340"/>
          </a:xfrm>
          <a:prstGeom prst="rect">
            <a:avLst/>
          </a:prstGeom>
          <a:ln>
            <a:solidFill>
              <a:srgbClr val="666666"/>
            </a:solidFill>
          </a:ln>
        </p:spPr>
      </p:pic>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26</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5374284" cy="261610"/>
          </a:xfrm>
          <a:prstGeom prst="rect">
            <a:avLst/>
          </a:prstGeom>
          <a:noFill/>
        </p:spPr>
        <p:txBody>
          <a:bodyPr wrap="square" rtlCol="0">
            <a:spAutoFit/>
          </a:bodyPr>
          <a:lstStyle/>
          <a:p>
            <a:r>
              <a:rPr kumimoji="1" lang="en-US" altLang="ja-JP" sz="1100" dirty="0"/>
              <a:t>2-4-12. QC Schedule</a:t>
            </a:r>
          </a:p>
        </p:txBody>
      </p:sp>
      <p:graphicFrame>
        <p:nvGraphicFramePr>
          <p:cNvPr id="19" name="Table 18">
            <a:extLst>
              <a:ext uri="{FF2B5EF4-FFF2-40B4-BE49-F238E27FC236}">
                <a16:creationId xmlns:a16="http://schemas.microsoft.com/office/drawing/2014/main" id="{20C572D7-B93E-A4AD-8502-B4A42ED3F75B}"/>
              </a:ext>
            </a:extLst>
          </p:cNvPr>
          <p:cNvGraphicFramePr>
            <a:graphicFrameLocks noGrp="1"/>
          </p:cNvGraphicFramePr>
          <p:nvPr/>
        </p:nvGraphicFramePr>
        <p:xfrm>
          <a:off x="4033396" y="5992504"/>
          <a:ext cx="2235299" cy="1386840"/>
        </p:xfrm>
        <a:graphic>
          <a:graphicData uri="http://schemas.openxmlformats.org/drawingml/2006/table">
            <a:tbl>
              <a:tblPr firstRow="1" bandRow="1">
                <a:tableStyleId>{5C22544A-7EE6-4342-B048-85BDC9FD1C3A}</a:tableStyleId>
              </a:tblPr>
              <a:tblGrid>
                <a:gridCol w="670032">
                  <a:extLst>
                    <a:ext uri="{9D8B030D-6E8A-4147-A177-3AD203B41FA5}">
                      <a16:colId xmlns:a16="http://schemas.microsoft.com/office/drawing/2014/main" val="3762001999"/>
                    </a:ext>
                  </a:extLst>
                </a:gridCol>
                <a:gridCol w="1565267">
                  <a:extLst>
                    <a:ext uri="{9D8B030D-6E8A-4147-A177-3AD203B41FA5}">
                      <a16:colId xmlns:a16="http://schemas.microsoft.com/office/drawing/2014/main" val="4023663615"/>
                    </a:ext>
                  </a:extLst>
                </a:gridCol>
              </a:tblGrid>
              <a:tr h="0">
                <a:tc>
                  <a:txBody>
                    <a:bodyPr/>
                    <a:lstStyle/>
                    <a:p>
                      <a:r>
                        <a:rPr lang="en-US" sz="1200" dirty="0"/>
                        <a:t>Color</a:t>
                      </a:r>
                    </a:p>
                  </a:txBody>
                  <a:tcPr anchor="ctr">
                    <a:solidFill>
                      <a:srgbClr val="4472C4"/>
                    </a:solidFill>
                  </a:tcPr>
                </a:tc>
                <a:tc>
                  <a:txBody>
                    <a:bodyPr/>
                    <a:lstStyle/>
                    <a:p>
                      <a:r>
                        <a:rPr lang="en-US" sz="1200" dirty="0"/>
                        <a:t>Description</a:t>
                      </a:r>
                    </a:p>
                  </a:txBody>
                  <a:tcPr anchor="ctr"/>
                </a:tc>
                <a:extLst>
                  <a:ext uri="{0D108BD9-81ED-4DB2-BD59-A6C34878D82A}">
                    <a16:rowId xmlns:a16="http://schemas.microsoft.com/office/drawing/2014/main" val="26467863"/>
                  </a:ext>
                </a:extLst>
              </a:tr>
              <a:tr h="370840">
                <a:tc>
                  <a:txBody>
                    <a:bodyPr/>
                    <a:lstStyle/>
                    <a:p>
                      <a:endParaRPr lang="en-US" sz="1200" dirty="0"/>
                    </a:p>
                  </a:txBody>
                  <a:tcPr anchor="ctr">
                    <a:solidFill>
                      <a:schemeClr val="accent5">
                        <a:lumMod val="75000"/>
                      </a:schemeClr>
                    </a:solidFill>
                  </a:tcPr>
                </a:tc>
                <a:tc>
                  <a:txBody>
                    <a:bodyPr/>
                    <a:lstStyle/>
                    <a:p>
                      <a:r>
                        <a:rPr lang="en-US" sz="1200" dirty="0"/>
                        <a:t>WORKING</a:t>
                      </a:r>
                    </a:p>
                  </a:txBody>
                  <a:tcPr anchor="ctr"/>
                </a:tc>
                <a:extLst>
                  <a:ext uri="{0D108BD9-81ED-4DB2-BD59-A6C34878D82A}">
                    <a16:rowId xmlns:a16="http://schemas.microsoft.com/office/drawing/2014/main" val="557567530"/>
                  </a:ext>
                </a:extLst>
              </a:tr>
              <a:tr h="370840">
                <a:tc>
                  <a:txBody>
                    <a:bodyPr/>
                    <a:lstStyle/>
                    <a:p>
                      <a:endParaRPr lang="en-US" sz="1200" dirty="0"/>
                    </a:p>
                  </a:txBody>
                  <a:tcPr anchor="ctr">
                    <a:solidFill>
                      <a:srgbClr val="AFF8C9"/>
                    </a:solidFill>
                  </a:tcPr>
                </a:tc>
                <a:tc>
                  <a:txBody>
                    <a:bodyPr/>
                    <a:lstStyle/>
                    <a:p>
                      <a:r>
                        <a:rPr lang="en-US" sz="1200" dirty="0"/>
                        <a:t>COMPLETED</a:t>
                      </a:r>
                    </a:p>
                  </a:txBody>
                  <a:tcPr anchor="ctr"/>
                </a:tc>
                <a:extLst>
                  <a:ext uri="{0D108BD9-81ED-4DB2-BD59-A6C34878D82A}">
                    <a16:rowId xmlns:a16="http://schemas.microsoft.com/office/drawing/2014/main" val="2325450270"/>
                  </a:ext>
                </a:extLst>
              </a:tr>
              <a:tr h="370840">
                <a:tc>
                  <a:txBody>
                    <a:bodyPr/>
                    <a:lstStyle/>
                    <a:p>
                      <a:endParaRPr lang="en-US" sz="1200" dirty="0"/>
                    </a:p>
                  </a:txBody>
                  <a:tcPr anchor="ctr">
                    <a:solidFill>
                      <a:srgbClr val="D1E9F5"/>
                    </a:solidFill>
                  </a:tcPr>
                </a:tc>
                <a:tc>
                  <a:txBody>
                    <a:bodyPr/>
                    <a:lstStyle/>
                    <a:p>
                      <a:r>
                        <a:rPr lang="en-US" sz="1200" dirty="0"/>
                        <a:t>NEW</a:t>
                      </a:r>
                    </a:p>
                  </a:txBody>
                  <a:tcPr anchor="ctr"/>
                </a:tc>
                <a:extLst>
                  <a:ext uri="{0D108BD9-81ED-4DB2-BD59-A6C34878D82A}">
                    <a16:rowId xmlns:a16="http://schemas.microsoft.com/office/drawing/2014/main" val="1693410927"/>
                  </a:ext>
                </a:extLst>
              </a:tr>
            </a:tbl>
          </a:graphicData>
        </a:graphic>
      </p:graphicFrame>
      <p:cxnSp>
        <p:nvCxnSpPr>
          <p:cNvPr id="28" name="Straight Arrow Connector 27">
            <a:extLst>
              <a:ext uri="{FF2B5EF4-FFF2-40B4-BE49-F238E27FC236}">
                <a16:creationId xmlns:a16="http://schemas.microsoft.com/office/drawing/2014/main" id="{042459B0-E57F-4D63-B90C-729D1D6B5094}"/>
              </a:ext>
            </a:extLst>
          </p:cNvPr>
          <p:cNvCxnSpPr>
            <a:cxnSpLocks/>
          </p:cNvCxnSpPr>
          <p:nvPr/>
        </p:nvCxnSpPr>
        <p:spPr>
          <a:xfrm>
            <a:off x="2644082" y="3073345"/>
            <a:ext cx="1136114" cy="0"/>
          </a:xfrm>
          <a:prstGeom prst="straightConnector1">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38E5BB2-BCE4-4A5B-A0F0-A32E9340C7CA}"/>
              </a:ext>
            </a:extLst>
          </p:cNvPr>
          <p:cNvSpPr txBox="1"/>
          <p:nvPr/>
        </p:nvSpPr>
        <p:spPr>
          <a:xfrm>
            <a:off x="488599" y="1285594"/>
            <a:ext cx="5897914" cy="307777"/>
          </a:xfrm>
          <a:prstGeom prst="rect">
            <a:avLst/>
          </a:prstGeom>
          <a:noFill/>
        </p:spPr>
        <p:txBody>
          <a:bodyPr wrap="square">
            <a:spAutoFit/>
          </a:bodyPr>
          <a:lstStyle/>
          <a:p>
            <a:r>
              <a:rPr lang="th-TH" sz="1350" dirty="0"/>
              <a:t>2.</a:t>
            </a:r>
            <a:r>
              <a:rPr lang="en-US" sz="1350" dirty="0"/>
              <a:t> Please pull down the screen to refresh the information.</a:t>
            </a:r>
          </a:p>
        </p:txBody>
      </p:sp>
      <p:cxnSp>
        <p:nvCxnSpPr>
          <p:cNvPr id="27" name="Straight Arrow Connector 26">
            <a:extLst>
              <a:ext uri="{FF2B5EF4-FFF2-40B4-BE49-F238E27FC236}">
                <a16:creationId xmlns:a16="http://schemas.microsoft.com/office/drawing/2014/main" id="{EC7FDAD9-4913-43C4-A509-9ADBA4257E6F}"/>
              </a:ext>
            </a:extLst>
          </p:cNvPr>
          <p:cNvCxnSpPr>
            <a:cxnSpLocks/>
          </p:cNvCxnSpPr>
          <p:nvPr/>
        </p:nvCxnSpPr>
        <p:spPr>
          <a:xfrm>
            <a:off x="2553577" y="2619281"/>
            <a:ext cx="0" cy="1203364"/>
          </a:xfrm>
          <a:prstGeom prst="straightConnector1">
            <a:avLst/>
          </a:prstGeom>
          <a:ln w="57150" cmpd="sng">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6D0B37EC-5A9E-4E7C-9111-85426B0E0FF1}"/>
              </a:ext>
            </a:extLst>
          </p:cNvPr>
          <p:cNvSpPr txBox="1"/>
          <p:nvPr/>
        </p:nvSpPr>
        <p:spPr>
          <a:xfrm>
            <a:off x="488599" y="5107940"/>
            <a:ext cx="5897914" cy="300082"/>
          </a:xfrm>
          <a:prstGeom prst="rect">
            <a:avLst/>
          </a:prstGeom>
          <a:noFill/>
        </p:spPr>
        <p:txBody>
          <a:bodyPr wrap="square">
            <a:spAutoFit/>
          </a:bodyPr>
          <a:lstStyle/>
          <a:p>
            <a:r>
              <a:rPr lang="th-TH" sz="1350" dirty="0"/>
              <a:t>3.</a:t>
            </a:r>
            <a:r>
              <a:rPr kumimoji="1" lang="en-US" altLang="ja-JP" sz="1350" dirty="0"/>
              <a:t> Click an item from schedule list or scan label.</a:t>
            </a:r>
            <a:endParaRPr lang="en-US" sz="1350" dirty="0"/>
          </a:p>
        </p:txBody>
      </p:sp>
      <p:sp>
        <p:nvSpPr>
          <p:cNvPr id="36" name="テキスト ボックス 29">
            <a:extLst>
              <a:ext uri="{FF2B5EF4-FFF2-40B4-BE49-F238E27FC236}">
                <a16:creationId xmlns:a16="http://schemas.microsoft.com/office/drawing/2014/main" id="{071B9BF9-785A-4247-A551-FA4B81A405E2}"/>
              </a:ext>
            </a:extLst>
          </p:cNvPr>
          <p:cNvSpPr txBox="1"/>
          <p:nvPr/>
        </p:nvSpPr>
        <p:spPr>
          <a:xfrm>
            <a:off x="4412345" y="7473184"/>
            <a:ext cx="1744588" cy="261610"/>
          </a:xfrm>
          <a:prstGeom prst="rect">
            <a:avLst/>
          </a:prstGeom>
          <a:noFill/>
        </p:spPr>
        <p:txBody>
          <a:bodyPr wrap="square" rtlCol="0">
            <a:spAutoFit/>
          </a:bodyPr>
          <a:lstStyle/>
          <a:p>
            <a:r>
              <a:rPr kumimoji="1" lang="en-US" altLang="ja-JP" sz="1100" b="1" dirty="0"/>
              <a:t>Color status identify</a:t>
            </a:r>
          </a:p>
        </p:txBody>
      </p:sp>
      <p:pic>
        <p:nvPicPr>
          <p:cNvPr id="5" name="Picture 4">
            <a:extLst>
              <a:ext uri="{FF2B5EF4-FFF2-40B4-BE49-F238E27FC236}">
                <a16:creationId xmlns:a16="http://schemas.microsoft.com/office/drawing/2014/main" id="{4A6BE74A-941F-400B-B12D-CC92D68A1721}"/>
              </a:ext>
            </a:extLst>
          </p:cNvPr>
          <p:cNvPicPr>
            <a:picLocks noChangeAspect="1"/>
          </p:cNvPicPr>
          <p:nvPr/>
        </p:nvPicPr>
        <p:blipFill rotWithShape="1">
          <a:blip r:embed="rId3"/>
          <a:srcRect l="1232"/>
          <a:stretch/>
        </p:blipFill>
        <p:spPr>
          <a:xfrm>
            <a:off x="3894237" y="1700688"/>
            <a:ext cx="1751477" cy="2520000"/>
          </a:xfrm>
          <a:prstGeom prst="rect">
            <a:avLst/>
          </a:prstGeom>
          <a:ln>
            <a:solidFill>
              <a:srgbClr val="666666"/>
            </a:solidFill>
          </a:ln>
        </p:spPr>
      </p:pic>
      <p:pic>
        <p:nvPicPr>
          <p:cNvPr id="4" name="Picture 3">
            <a:extLst>
              <a:ext uri="{FF2B5EF4-FFF2-40B4-BE49-F238E27FC236}">
                <a16:creationId xmlns:a16="http://schemas.microsoft.com/office/drawing/2014/main" id="{80577FAF-10B2-4ED3-B05C-BC8A339BE4C7}"/>
              </a:ext>
            </a:extLst>
          </p:cNvPr>
          <p:cNvPicPr>
            <a:picLocks noChangeAspect="1"/>
          </p:cNvPicPr>
          <p:nvPr/>
        </p:nvPicPr>
        <p:blipFill rotWithShape="1">
          <a:blip r:embed="rId4">
            <a:extLst>
              <a:ext uri="{28A0092B-C50C-407E-A947-70E740481C1C}">
                <a14:useLocalDpi xmlns:a14="http://schemas.microsoft.com/office/drawing/2010/main" val="0"/>
              </a:ext>
            </a:extLst>
          </a:blip>
          <a:srcRect t="7605" b="-1"/>
          <a:stretch/>
        </p:blipFill>
        <p:spPr>
          <a:xfrm>
            <a:off x="3888522" y="1691487"/>
            <a:ext cx="1762907" cy="220481"/>
          </a:xfrm>
          <a:prstGeom prst="rect">
            <a:avLst/>
          </a:prstGeom>
        </p:spPr>
      </p:pic>
      <p:pic>
        <p:nvPicPr>
          <p:cNvPr id="17" name="Picture 16">
            <a:extLst>
              <a:ext uri="{FF2B5EF4-FFF2-40B4-BE49-F238E27FC236}">
                <a16:creationId xmlns:a16="http://schemas.microsoft.com/office/drawing/2014/main" id="{7CEC0514-522A-402C-8C00-ED0A3EE5BB63}"/>
              </a:ext>
            </a:extLst>
          </p:cNvPr>
          <p:cNvPicPr/>
          <p:nvPr/>
        </p:nvPicPr>
        <p:blipFill rotWithShape="1">
          <a:blip r:embed="rId2"/>
          <a:srcRect l="1267" t="4522" r="736" b="10828"/>
          <a:stretch/>
        </p:blipFill>
        <p:spPr>
          <a:xfrm>
            <a:off x="757488" y="5447147"/>
            <a:ext cx="1790016" cy="2492340"/>
          </a:xfrm>
          <a:prstGeom prst="rect">
            <a:avLst/>
          </a:prstGeom>
          <a:ln>
            <a:solidFill>
              <a:srgbClr val="666666"/>
            </a:solidFill>
          </a:ln>
        </p:spPr>
      </p:pic>
    </p:spTree>
    <p:extLst>
      <p:ext uri="{BB962C8B-B14F-4D97-AF65-F5344CB8AC3E}">
        <p14:creationId xmlns:p14="http://schemas.microsoft.com/office/powerpoint/2010/main" val="3334118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80C5380-B219-4EA0-95C2-D76A6BA0F090}"/>
              </a:ext>
            </a:extLst>
          </p:cNvPr>
          <p:cNvPicPr/>
          <p:nvPr/>
        </p:nvPicPr>
        <p:blipFill rotWithShape="1">
          <a:blip r:embed="rId2"/>
          <a:srcRect l="1267" t="4522" r="736" b="10828"/>
          <a:stretch/>
        </p:blipFill>
        <p:spPr>
          <a:xfrm>
            <a:off x="757488" y="1691772"/>
            <a:ext cx="1790016" cy="2492340"/>
          </a:xfrm>
          <a:prstGeom prst="rect">
            <a:avLst/>
          </a:prstGeom>
          <a:ln>
            <a:solidFill>
              <a:srgbClr val="666666"/>
            </a:solidFill>
          </a:ln>
        </p:spPr>
      </p:pic>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27</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5374284" cy="261610"/>
          </a:xfrm>
          <a:prstGeom prst="rect">
            <a:avLst/>
          </a:prstGeom>
          <a:noFill/>
        </p:spPr>
        <p:txBody>
          <a:bodyPr wrap="square" rtlCol="0">
            <a:spAutoFit/>
          </a:bodyPr>
          <a:lstStyle/>
          <a:p>
            <a:r>
              <a:rPr kumimoji="1" lang="en-US" altLang="ja-JP" sz="1100" dirty="0"/>
              <a:t>2-4-12. QC Schedule</a:t>
            </a:r>
          </a:p>
        </p:txBody>
      </p:sp>
      <p:sp>
        <p:nvSpPr>
          <p:cNvPr id="24" name="TextBox 23">
            <a:extLst>
              <a:ext uri="{FF2B5EF4-FFF2-40B4-BE49-F238E27FC236}">
                <a16:creationId xmlns:a16="http://schemas.microsoft.com/office/drawing/2014/main" id="{D38E5BB2-BCE4-4A5B-A0F0-A32E9340C7CA}"/>
              </a:ext>
            </a:extLst>
          </p:cNvPr>
          <p:cNvSpPr txBox="1"/>
          <p:nvPr/>
        </p:nvSpPr>
        <p:spPr>
          <a:xfrm>
            <a:off x="488599" y="1285594"/>
            <a:ext cx="5897914" cy="307777"/>
          </a:xfrm>
          <a:prstGeom prst="rect">
            <a:avLst/>
          </a:prstGeom>
          <a:noFill/>
        </p:spPr>
        <p:txBody>
          <a:bodyPr wrap="square">
            <a:spAutoFit/>
          </a:bodyPr>
          <a:lstStyle/>
          <a:p>
            <a:r>
              <a:rPr lang="en-US" sz="1350" dirty="0"/>
              <a:t>1</a:t>
            </a:r>
            <a:r>
              <a:rPr lang="th-TH" sz="1350" dirty="0"/>
              <a:t>.</a:t>
            </a:r>
            <a:r>
              <a:rPr lang="en-US" sz="1350" dirty="0"/>
              <a:t> Click an item.</a:t>
            </a:r>
          </a:p>
        </p:txBody>
      </p:sp>
      <p:pic>
        <p:nvPicPr>
          <p:cNvPr id="15" name="Content Placeholder 6">
            <a:extLst>
              <a:ext uri="{FF2B5EF4-FFF2-40B4-BE49-F238E27FC236}">
                <a16:creationId xmlns:a16="http://schemas.microsoft.com/office/drawing/2014/main" id="{2ADAF8F0-83AD-41AC-BB98-06B212CDAABB}"/>
              </a:ext>
            </a:extLst>
          </p:cNvPr>
          <p:cNvPicPr>
            <a:picLocks/>
          </p:cNvPicPr>
          <p:nvPr/>
        </p:nvPicPr>
        <p:blipFill rotWithShape="1">
          <a:blip r:embed="rId3"/>
          <a:srcRect l="1024" t="4838" r="641" b="10410"/>
          <a:stretch/>
        </p:blipFill>
        <p:spPr>
          <a:xfrm>
            <a:off x="3963352" y="1671320"/>
            <a:ext cx="1760221" cy="2512792"/>
          </a:xfrm>
          <a:prstGeom prst="rect">
            <a:avLst/>
          </a:prstGeom>
          <a:ln>
            <a:solidFill>
              <a:srgbClr val="666666"/>
            </a:solidFill>
          </a:ln>
        </p:spPr>
      </p:pic>
      <p:sp>
        <p:nvSpPr>
          <p:cNvPr id="16" name="Rectangle 15">
            <a:extLst>
              <a:ext uri="{FF2B5EF4-FFF2-40B4-BE49-F238E27FC236}">
                <a16:creationId xmlns:a16="http://schemas.microsoft.com/office/drawing/2014/main" id="{4B007C35-ED35-4D30-BE4B-415846B83F49}"/>
              </a:ext>
            </a:extLst>
          </p:cNvPr>
          <p:cNvSpPr/>
          <p:nvPr/>
        </p:nvSpPr>
        <p:spPr>
          <a:xfrm>
            <a:off x="757488" y="2416702"/>
            <a:ext cx="1790016" cy="943718"/>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cxnSp>
        <p:nvCxnSpPr>
          <p:cNvPr id="18" name="Straight Arrow Connector 17">
            <a:extLst>
              <a:ext uri="{FF2B5EF4-FFF2-40B4-BE49-F238E27FC236}">
                <a16:creationId xmlns:a16="http://schemas.microsoft.com/office/drawing/2014/main" id="{B6D7D637-7FEE-4D3F-9E0C-83C9F3C1F5B3}"/>
              </a:ext>
            </a:extLst>
          </p:cNvPr>
          <p:cNvCxnSpPr>
            <a:cxnSpLocks/>
          </p:cNvCxnSpPr>
          <p:nvPr/>
        </p:nvCxnSpPr>
        <p:spPr>
          <a:xfrm>
            <a:off x="2577984" y="2844745"/>
            <a:ext cx="1338696" cy="0"/>
          </a:xfrm>
          <a:prstGeom prst="straightConnector1">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5F412EF-E9C8-4640-AA4F-1DD000DB46E7}"/>
              </a:ext>
            </a:extLst>
          </p:cNvPr>
          <p:cNvSpPr txBox="1"/>
          <p:nvPr/>
        </p:nvSpPr>
        <p:spPr>
          <a:xfrm>
            <a:off x="406400" y="5038381"/>
            <a:ext cx="5897914" cy="307777"/>
          </a:xfrm>
          <a:prstGeom prst="rect">
            <a:avLst/>
          </a:prstGeom>
          <a:noFill/>
        </p:spPr>
        <p:txBody>
          <a:bodyPr wrap="square">
            <a:spAutoFit/>
          </a:bodyPr>
          <a:lstStyle/>
          <a:p>
            <a:r>
              <a:rPr lang="en-US" sz="1350" dirty="0"/>
              <a:t>2</a:t>
            </a:r>
            <a:r>
              <a:rPr lang="th-TH" sz="1350" dirty="0"/>
              <a:t>.</a:t>
            </a:r>
            <a:r>
              <a:rPr lang="en-US" sz="1350" dirty="0"/>
              <a:t> Scan label.</a:t>
            </a:r>
          </a:p>
        </p:txBody>
      </p:sp>
      <p:pic>
        <p:nvPicPr>
          <p:cNvPr id="21" name="Picture 20">
            <a:extLst>
              <a:ext uri="{FF2B5EF4-FFF2-40B4-BE49-F238E27FC236}">
                <a16:creationId xmlns:a16="http://schemas.microsoft.com/office/drawing/2014/main" id="{53A9A5B7-B664-4301-A740-DF7A734A7998}"/>
              </a:ext>
            </a:extLst>
          </p:cNvPr>
          <p:cNvPicPr/>
          <p:nvPr/>
        </p:nvPicPr>
        <p:blipFill rotWithShape="1">
          <a:blip r:embed="rId4"/>
          <a:srcRect l="517" t="4434" r="744" b="11025"/>
          <a:stretch/>
        </p:blipFill>
        <p:spPr>
          <a:xfrm>
            <a:off x="741564" y="5399498"/>
            <a:ext cx="1813560" cy="2448561"/>
          </a:xfrm>
          <a:prstGeom prst="rect">
            <a:avLst/>
          </a:prstGeom>
          <a:ln>
            <a:solidFill>
              <a:srgbClr val="666666"/>
            </a:solidFill>
          </a:ln>
        </p:spPr>
      </p:pic>
      <p:pic>
        <p:nvPicPr>
          <p:cNvPr id="22" name="Picture 21">
            <a:extLst>
              <a:ext uri="{FF2B5EF4-FFF2-40B4-BE49-F238E27FC236}">
                <a16:creationId xmlns:a16="http://schemas.microsoft.com/office/drawing/2014/main" id="{A809C067-4C7D-47DF-B0AB-D7A312CB6E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98923" y="5849844"/>
            <a:ext cx="1453167" cy="945005"/>
          </a:xfrm>
          <a:prstGeom prst="rect">
            <a:avLst/>
          </a:prstGeom>
        </p:spPr>
      </p:pic>
      <p:sp>
        <p:nvSpPr>
          <p:cNvPr id="25" name="Rectangle 24">
            <a:extLst>
              <a:ext uri="{FF2B5EF4-FFF2-40B4-BE49-F238E27FC236}">
                <a16:creationId xmlns:a16="http://schemas.microsoft.com/office/drawing/2014/main" id="{84020527-F985-4DF2-A33A-D5A9D4F73785}"/>
              </a:ext>
            </a:extLst>
          </p:cNvPr>
          <p:cNvSpPr/>
          <p:nvPr/>
        </p:nvSpPr>
        <p:spPr>
          <a:xfrm>
            <a:off x="3964641" y="5811772"/>
            <a:ext cx="338237" cy="323964"/>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7" name="Picture 6">
            <a:extLst>
              <a:ext uri="{FF2B5EF4-FFF2-40B4-BE49-F238E27FC236}">
                <a16:creationId xmlns:a16="http://schemas.microsoft.com/office/drawing/2014/main" id="{8E344517-5C6E-4C5F-B354-4FF73D04AF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3678" y="7334250"/>
            <a:ext cx="846522" cy="272218"/>
          </a:xfrm>
          <a:prstGeom prst="rect">
            <a:avLst/>
          </a:prstGeom>
        </p:spPr>
      </p:pic>
      <p:pic>
        <p:nvPicPr>
          <p:cNvPr id="9" name="Picture 8">
            <a:extLst>
              <a:ext uri="{FF2B5EF4-FFF2-40B4-BE49-F238E27FC236}">
                <a16:creationId xmlns:a16="http://schemas.microsoft.com/office/drawing/2014/main" id="{0D85C170-3005-4593-8896-653690C163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59541" y="3933600"/>
            <a:ext cx="1760221" cy="242892"/>
          </a:xfrm>
          <a:prstGeom prst="rect">
            <a:avLst/>
          </a:prstGeom>
        </p:spPr>
      </p:pic>
    </p:spTree>
    <p:extLst>
      <p:ext uri="{BB962C8B-B14F-4D97-AF65-F5344CB8AC3E}">
        <p14:creationId xmlns:p14="http://schemas.microsoft.com/office/powerpoint/2010/main" val="11886208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28</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5374284" cy="261610"/>
          </a:xfrm>
          <a:prstGeom prst="rect">
            <a:avLst/>
          </a:prstGeom>
          <a:noFill/>
        </p:spPr>
        <p:txBody>
          <a:bodyPr wrap="square" rtlCol="0">
            <a:spAutoFit/>
          </a:bodyPr>
          <a:lstStyle/>
          <a:p>
            <a:r>
              <a:rPr kumimoji="1" lang="en-US" altLang="ja-JP" sz="1100" dirty="0"/>
              <a:t>2-4-12. QC Schedule</a:t>
            </a:r>
          </a:p>
        </p:txBody>
      </p:sp>
      <p:sp>
        <p:nvSpPr>
          <p:cNvPr id="24" name="TextBox 23">
            <a:extLst>
              <a:ext uri="{FF2B5EF4-FFF2-40B4-BE49-F238E27FC236}">
                <a16:creationId xmlns:a16="http://schemas.microsoft.com/office/drawing/2014/main" id="{D38E5BB2-BCE4-4A5B-A0F0-A32E9340C7CA}"/>
              </a:ext>
            </a:extLst>
          </p:cNvPr>
          <p:cNvSpPr txBox="1"/>
          <p:nvPr/>
        </p:nvSpPr>
        <p:spPr>
          <a:xfrm>
            <a:off x="488599" y="1285594"/>
            <a:ext cx="5897914" cy="300082"/>
          </a:xfrm>
          <a:prstGeom prst="rect">
            <a:avLst/>
          </a:prstGeom>
          <a:noFill/>
        </p:spPr>
        <p:txBody>
          <a:bodyPr wrap="square">
            <a:spAutoFit/>
          </a:bodyPr>
          <a:lstStyle/>
          <a:p>
            <a:r>
              <a:rPr lang="en-US" sz="1350" dirty="0"/>
              <a:t>3</a:t>
            </a:r>
            <a:r>
              <a:rPr lang="th-TH" sz="1350" dirty="0"/>
              <a:t>.</a:t>
            </a:r>
            <a:r>
              <a:rPr lang="en-US" sz="1350" dirty="0"/>
              <a:t> If NG items are detected. Please select row item. </a:t>
            </a:r>
          </a:p>
        </p:txBody>
      </p:sp>
      <p:pic>
        <p:nvPicPr>
          <p:cNvPr id="29" name="Picture 28">
            <a:extLst>
              <a:ext uri="{FF2B5EF4-FFF2-40B4-BE49-F238E27FC236}">
                <a16:creationId xmlns:a16="http://schemas.microsoft.com/office/drawing/2014/main" id="{F932578E-2A02-4127-BA3E-C78F0B6A8B99}"/>
              </a:ext>
            </a:extLst>
          </p:cNvPr>
          <p:cNvPicPr>
            <a:picLocks noChangeAspect="1"/>
          </p:cNvPicPr>
          <p:nvPr/>
        </p:nvPicPr>
        <p:blipFill rotWithShape="1">
          <a:blip r:embed="rId2">
            <a:extLst>
              <a:ext uri="{28A0092B-C50C-407E-A947-70E740481C1C}">
                <a14:useLocalDpi xmlns:a14="http://schemas.microsoft.com/office/drawing/2010/main" val="0"/>
              </a:ext>
            </a:extLst>
          </a:blip>
          <a:srcRect l="2238" t="5503" r="2001" b="10222"/>
          <a:stretch/>
        </p:blipFill>
        <p:spPr>
          <a:xfrm>
            <a:off x="909763" y="5139717"/>
            <a:ext cx="1752601" cy="2491933"/>
          </a:xfrm>
          <a:prstGeom prst="rect">
            <a:avLst/>
          </a:prstGeom>
          <a:ln>
            <a:solidFill>
              <a:srgbClr val="666666"/>
            </a:solidFill>
          </a:ln>
        </p:spPr>
      </p:pic>
      <p:pic>
        <p:nvPicPr>
          <p:cNvPr id="19" name="Picture 18">
            <a:extLst>
              <a:ext uri="{FF2B5EF4-FFF2-40B4-BE49-F238E27FC236}">
                <a16:creationId xmlns:a16="http://schemas.microsoft.com/office/drawing/2014/main" id="{4C949B71-CD11-4CDF-8442-CEC8F9DAE5A1}"/>
              </a:ext>
            </a:extLst>
          </p:cNvPr>
          <p:cNvPicPr/>
          <p:nvPr/>
        </p:nvPicPr>
        <p:blipFill rotWithShape="1">
          <a:blip r:embed="rId3"/>
          <a:srcRect l="517" t="4434" r="744" b="11025"/>
          <a:stretch/>
        </p:blipFill>
        <p:spPr>
          <a:xfrm>
            <a:off x="893099" y="1693605"/>
            <a:ext cx="1813560" cy="2448561"/>
          </a:xfrm>
          <a:prstGeom prst="rect">
            <a:avLst/>
          </a:prstGeom>
          <a:ln>
            <a:solidFill>
              <a:srgbClr val="666666"/>
            </a:solidFill>
          </a:ln>
        </p:spPr>
      </p:pic>
      <p:pic>
        <p:nvPicPr>
          <p:cNvPr id="26" name="Picture 25">
            <a:extLst>
              <a:ext uri="{FF2B5EF4-FFF2-40B4-BE49-F238E27FC236}">
                <a16:creationId xmlns:a16="http://schemas.microsoft.com/office/drawing/2014/main" id="{DA8C18B6-07B7-45A5-BC6F-1E462E402B55}"/>
              </a:ext>
            </a:extLst>
          </p:cNvPr>
          <p:cNvPicPr/>
          <p:nvPr/>
        </p:nvPicPr>
        <p:blipFill rotWithShape="1">
          <a:blip r:embed="rId4"/>
          <a:srcRect t="5213" r="1133" b="9482"/>
          <a:stretch/>
        </p:blipFill>
        <p:spPr>
          <a:xfrm>
            <a:off x="3915799" y="1672777"/>
            <a:ext cx="1793023" cy="2481581"/>
          </a:xfrm>
          <a:prstGeom prst="rect">
            <a:avLst/>
          </a:prstGeom>
          <a:ln>
            <a:solidFill>
              <a:srgbClr val="666666"/>
            </a:solidFill>
          </a:ln>
        </p:spPr>
      </p:pic>
      <p:cxnSp>
        <p:nvCxnSpPr>
          <p:cNvPr id="27" name="Straight Arrow Connector 26">
            <a:extLst>
              <a:ext uri="{FF2B5EF4-FFF2-40B4-BE49-F238E27FC236}">
                <a16:creationId xmlns:a16="http://schemas.microsoft.com/office/drawing/2014/main" id="{15C044E6-FF2B-4D79-BB4E-010A896647F9}"/>
              </a:ext>
            </a:extLst>
          </p:cNvPr>
          <p:cNvCxnSpPr>
            <a:cxnSpLocks/>
          </p:cNvCxnSpPr>
          <p:nvPr/>
        </p:nvCxnSpPr>
        <p:spPr>
          <a:xfrm>
            <a:off x="2801912" y="2991587"/>
            <a:ext cx="1020280" cy="0"/>
          </a:xfrm>
          <a:prstGeom prst="straightConnector1">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E344517-5C6E-4C5F-B354-4FF73D04AF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5291" y="3626406"/>
            <a:ext cx="846522" cy="272218"/>
          </a:xfrm>
          <a:prstGeom prst="rect">
            <a:avLst/>
          </a:prstGeom>
        </p:spPr>
      </p:pic>
      <p:pic>
        <p:nvPicPr>
          <p:cNvPr id="31" name="Picture 30">
            <a:extLst>
              <a:ext uri="{FF2B5EF4-FFF2-40B4-BE49-F238E27FC236}">
                <a16:creationId xmlns:a16="http://schemas.microsoft.com/office/drawing/2014/main" id="{08C4DD3C-3E57-4161-A31A-11C6044E85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39468" y="3637401"/>
            <a:ext cx="846522" cy="272218"/>
          </a:xfrm>
          <a:prstGeom prst="rect">
            <a:avLst/>
          </a:prstGeom>
        </p:spPr>
      </p:pic>
      <p:sp>
        <p:nvSpPr>
          <p:cNvPr id="32" name="Rectangle 31">
            <a:extLst>
              <a:ext uri="{FF2B5EF4-FFF2-40B4-BE49-F238E27FC236}">
                <a16:creationId xmlns:a16="http://schemas.microsoft.com/office/drawing/2014/main" id="{779E9C87-2844-423F-B97F-3987E6E0997B}"/>
              </a:ext>
            </a:extLst>
          </p:cNvPr>
          <p:cNvSpPr/>
          <p:nvPr/>
        </p:nvSpPr>
        <p:spPr>
          <a:xfrm>
            <a:off x="893099" y="2706745"/>
            <a:ext cx="1834698" cy="300082"/>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34" name="Rectangle 33">
            <a:extLst>
              <a:ext uri="{FF2B5EF4-FFF2-40B4-BE49-F238E27FC236}">
                <a16:creationId xmlns:a16="http://schemas.microsoft.com/office/drawing/2014/main" id="{B9884EA6-6EA8-4F02-B6F5-3CCD9B249A86}"/>
              </a:ext>
            </a:extLst>
          </p:cNvPr>
          <p:cNvSpPr/>
          <p:nvPr/>
        </p:nvSpPr>
        <p:spPr>
          <a:xfrm>
            <a:off x="1560576" y="6263460"/>
            <a:ext cx="847344" cy="307777"/>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35" name="Rectangle 34">
            <a:extLst>
              <a:ext uri="{FF2B5EF4-FFF2-40B4-BE49-F238E27FC236}">
                <a16:creationId xmlns:a16="http://schemas.microsoft.com/office/drawing/2014/main" id="{E6DD34EF-2ECF-47D6-9259-AAE9B8564445}"/>
              </a:ext>
            </a:extLst>
          </p:cNvPr>
          <p:cNvSpPr/>
          <p:nvPr/>
        </p:nvSpPr>
        <p:spPr>
          <a:xfrm>
            <a:off x="1214628" y="6676136"/>
            <a:ext cx="563093" cy="257960"/>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cxnSp>
        <p:nvCxnSpPr>
          <p:cNvPr id="36" name="Straight Arrow Connector 35">
            <a:extLst>
              <a:ext uri="{FF2B5EF4-FFF2-40B4-BE49-F238E27FC236}">
                <a16:creationId xmlns:a16="http://schemas.microsoft.com/office/drawing/2014/main" id="{F71139A9-26BE-4868-AE18-BD01DCDEB4C0}"/>
              </a:ext>
            </a:extLst>
          </p:cNvPr>
          <p:cNvCxnSpPr>
            <a:cxnSpLocks/>
          </p:cNvCxnSpPr>
          <p:nvPr/>
        </p:nvCxnSpPr>
        <p:spPr>
          <a:xfrm>
            <a:off x="2699296" y="6263460"/>
            <a:ext cx="1440000" cy="0"/>
          </a:xfrm>
          <a:prstGeom prst="straightConnector1">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393F63AE-966E-423F-9FC1-7406FAA3C3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16022" y="7148576"/>
            <a:ext cx="653962" cy="247445"/>
          </a:xfrm>
          <a:prstGeom prst="rect">
            <a:avLst/>
          </a:prstGeom>
        </p:spPr>
      </p:pic>
      <p:sp>
        <p:nvSpPr>
          <p:cNvPr id="45" name="Oval 44">
            <a:extLst>
              <a:ext uri="{FF2B5EF4-FFF2-40B4-BE49-F238E27FC236}">
                <a16:creationId xmlns:a16="http://schemas.microsoft.com/office/drawing/2014/main" id="{596BA374-C14D-445E-B6B5-70E2104B96E4}"/>
              </a:ext>
            </a:extLst>
          </p:cNvPr>
          <p:cNvSpPr/>
          <p:nvPr/>
        </p:nvSpPr>
        <p:spPr>
          <a:xfrm>
            <a:off x="1496174" y="6291898"/>
            <a:ext cx="231648" cy="216655"/>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b="1" dirty="0">
                <a:solidFill>
                  <a:schemeClr val="bg1"/>
                </a:solidFill>
              </a:rPr>
              <a:t>1</a:t>
            </a:r>
          </a:p>
        </p:txBody>
      </p:sp>
      <p:sp>
        <p:nvSpPr>
          <p:cNvPr id="46" name="Oval 45">
            <a:extLst>
              <a:ext uri="{FF2B5EF4-FFF2-40B4-BE49-F238E27FC236}">
                <a16:creationId xmlns:a16="http://schemas.microsoft.com/office/drawing/2014/main" id="{E64578C1-6F75-425E-A0CF-555FBC459B94}"/>
              </a:ext>
            </a:extLst>
          </p:cNvPr>
          <p:cNvSpPr/>
          <p:nvPr/>
        </p:nvSpPr>
        <p:spPr>
          <a:xfrm>
            <a:off x="1037082" y="6717441"/>
            <a:ext cx="231648" cy="216655"/>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b="1" dirty="0">
                <a:solidFill>
                  <a:schemeClr val="bg1"/>
                </a:solidFill>
              </a:rPr>
              <a:t>2</a:t>
            </a:r>
          </a:p>
        </p:txBody>
      </p:sp>
      <p:sp>
        <p:nvSpPr>
          <p:cNvPr id="51" name="TextBox 50">
            <a:extLst>
              <a:ext uri="{FF2B5EF4-FFF2-40B4-BE49-F238E27FC236}">
                <a16:creationId xmlns:a16="http://schemas.microsoft.com/office/drawing/2014/main" id="{89CB6D05-08C1-4EFC-8731-21781D7F3841}"/>
              </a:ext>
            </a:extLst>
          </p:cNvPr>
          <p:cNvSpPr txBox="1"/>
          <p:nvPr/>
        </p:nvSpPr>
        <p:spPr>
          <a:xfrm>
            <a:off x="488599" y="4761718"/>
            <a:ext cx="3429000" cy="300082"/>
          </a:xfrm>
          <a:prstGeom prst="rect">
            <a:avLst/>
          </a:prstGeom>
          <a:noFill/>
        </p:spPr>
        <p:txBody>
          <a:bodyPr wrap="square">
            <a:spAutoFit/>
          </a:bodyPr>
          <a:lstStyle/>
          <a:p>
            <a:r>
              <a:rPr lang="en-US" sz="1350" dirty="0"/>
              <a:t>4. Please enter the qty of NG. </a:t>
            </a:r>
          </a:p>
        </p:txBody>
      </p:sp>
      <p:pic>
        <p:nvPicPr>
          <p:cNvPr id="52" name="Picture 51">
            <a:extLst>
              <a:ext uri="{FF2B5EF4-FFF2-40B4-BE49-F238E27FC236}">
                <a16:creationId xmlns:a16="http://schemas.microsoft.com/office/drawing/2014/main" id="{F13E038A-558B-4B9C-8161-01A09CB8A02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88018" y="5555609"/>
            <a:ext cx="2449561" cy="1592967"/>
          </a:xfrm>
          <a:prstGeom prst="rect">
            <a:avLst/>
          </a:prstGeom>
        </p:spPr>
      </p:pic>
      <p:sp>
        <p:nvSpPr>
          <p:cNvPr id="54" name="TextBox 53">
            <a:extLst>
              <a:ext uri="{FF2B5EF4-FFF2-40B4-BE49-F238E27FC236}">
                <a16:creationId xmlns:a16="http://schemas.microsoft.com/office/drawing/2014/main" id="{AD039797-4F0C-4FFD-8C22-9DCB28CFD99A}"/>
              </a:ext>
            </a:extLst>
          </p:cNvPr>
          <p:cNvSpPr txBox="1"/>
          <p:nvPr/>
        </p:nvSpPr>
        <p:spPr>
          <a:xfrm>
            <a:off x="3187936" y="7346322"/>
            <a:ext cx="3815080" cy="715581"/>
          </a:xfrm>
          <a:prstGeom prst="rect">
            <a:avLst/>
          </a:prstGeom>
          <a:noFill/>
        </p:spPr>
        <p:txBody>
          <a:bodyPr wrap="square">
            <a:spAutoFit/>
          </a:bodyPr>
          <a:lstStyle/>
          <a:p>
            <a:r>
              <a:rPr lang="en-US" sz="1350" dirty="0"/>
              <a:t>When you click the “OK” button to confirm NG, the system will order a new label to be printed to repack good items.</a:t>
            </a:r>
          </a:p>
        </p:txBody>
      </p:sp>
      <p:sp>
        <p:nvSpPr>
          <p:cNvPr id="56" name="TextBox 55">
            <a:extLst>
              <a:ext uri="{FF2B5EF4-FFF2-40B4-BE49-F238E27FC236}">
                <a16:creationId xmlns:a16="http://schemas.microsoft.com/office/drawing/2014/main" id="{28AC7491-6DC8-403C-A2BA-34AE7AE1C056}"/>
              </a:ext>
            </a:extLst>
          </p:cNvPr>
          <p:cNvSpPr txBox="1"/>
          <p:nvPr/>
        </p:nvSpPr>
        <p:spPr>
          <a:xfrm>
            <a:off x="4258244" y="5255527"/>
            <a:ext cx="2304761" cy="300082"/>
          </a:xfrm>
          <a:prstGeom prst="rect">
            <a:avLst/>
          </a:prstGeom>
          <a:noFill/>
          <a:ln w="19050">
            <a:solidFill>
              <a:srgbClr val="FF0000"/>
            </a:solidFill>
          </a:ln>
        </p:spPr>
        <p:txBody>
          <a:bodyPr wrap="square">
            <a:spAutoFit/>
          </a:bodyPr>
          <a:lstStyle/>
          <a:p>
            <a:r>
              <a:rPr lang="en-US" sz="1350" dirty="0"/>
              <a:t>repack good items qty = 98</a:t>
            </a:r>
          </a:p>
        </p:txBody>
      </p:sp>
      <p:sp>
        <p:nvSpPr>
          <p:cNvPr id="57" name="TextBox 56">
            <a:extLst>
              <a:ext uri="{FF2B5EF4-FFF2-40B4-BE49-F238E27FC236}">
                <a16:creationId xmlns:a16="http://schemas.microsoft.com/office/drawing/2014/main" id="{6AD9EDCD-8974-4422-B6C5-80B13333B152}"/>
              </a:ext>
            </a:extLst>
          </p:cNvPr>
          <p:cNvSpPr txBox="1"/>
          <p:nvPr/>
        </p:nvSpPr>
        <p:spPr>
          <a:xfrm>
            <a:off x="2757459" y="5929014"/>
            <a:ext cx="1346087" cy="300082"/>
          </a:xfrm>
          <a:prstGeom prst="rect">
            <a:avLst/>
          </a:prstGeom>
          <a:noFill/>
          <a:ln w="19050">
            <a:solidFill>
              <a:srgbClr val="FF0000"/>
            </a:solidFill>
          </a:ln>
        </p:spPr>
        <p:txBody>
          <a:bodyPr wrap="square">
            <a:spAutoFit/>
          </a:bodyPr>
          <a:lstStyle/>
          <a:p>
            <a:r>
              <a:rPr lang="en-US" sz="1350" dirty="0"/>
              <a:t>Print new label</a:t>
            </a:r>
          </a:p>
        </p:txBody>
      </p:sp>
    </p:spTree>
    <p:extLst>
      <p:ext uri="{BB962C8B-B14F-4D97-AF65-F5344CB8AC3E}">
        <p14:creationId xmlns:p14="http://schemas.microsoft.com/office/powerpoint/2010/main" val="18960698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29</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5374284" cy="261610"/>
          </a:xfrm>
          <a:prstGeom prst="rect">
            <a:avLst/>
          </a:prstGeom>
          <a:noFill/>
        </p:spPr>
        <p:txBody>
          <a:bodyPr wrap="square" rtlCol="0">
            <a:spAutoFit/>
          </a:bodyPr>
          <a:lstStyle/>
          <a:p>
            <a:r>
              <a:rPr kumimoji="1" lang="en-US" altLang="ja-JP" sz="1100" dirty="0"/>
              <a:t>2-4-12. QC Schedule</a:t>
            </a:r>
          </a:p>
        </p:txBody>
      </p:sp>
      <p:sp>
        <p:nvSpPr>
          <p:cNvPr id="24" name="TextBox 23">
            <a:extLst>
              <a:ext uri="{FF2B5EF4-FFF2-40B4-BE49-F238E27FC236}">
                <a16:creationId xmlns:a16="http://schemas.microsoft.com/office/drawing/2014/main" id="{D38E5BB2-BCE4-4A5B-A0F0-A32E9340C7CA}"/>
              </a:ext>
            </a:extLst>
          </p:cNvPr>
          <p:cNvSpPr txBox="1"/>
          <p:nvPr/>
        </p:nvSpPr>
        <p:spPr>
          <a:xfrm>
            <a:off x="488599" y="1285594"/>
            <a:ext cx="5897914" cy="300082"/>
          </a:xfrm>
          <a:prstGeom prst="rect">
            <a:avLst/>
          </a:prstGeom>
          <a:noFill/>
        </p:spPr>
        <p:txBody>
          <a:bodyPr wrap="square">
            <a:spAutoFit/>
          </a:bodyPr>
          <a:lstStyle/>
          <a:p>
            <a:r>
              <a:rPr lang="en-US" sz="1350" dirty="0"/>
              <a:t>After printing the label The system will notify you to confirm print</a:t>
            </a:r>
            <a:r>
              <a:rPr lang="th-TH" sz="1350" dirty="0"/>
              <a:t> </a:t>
            </a:r>
            <a:r>
              <a:rPr lang="en-US" sz="1350" dirty="0"/>
              <a:t>out.</a:t>
            </a:r>
          </a:p>
        </p:txBody>
      </p:sp>
      <p:pic>
        <p:nvPicPr>
          <p:cNvPr id="37" name="Picture 36">
            <a:extLst>
              <a:ext uri="{FF2B5EF4-FFF2-40B4-BE49-F238E27FC236}">
                <a16:creationId xmlns:a16="http://schemas.microsoft.com/office/drawing/2014/main" id="{0DF1ADA7-C563-4B96-93D0-D304047E4265}"/>
              </a:ext>
            </a:extLst>
          </p:cNvPr>
          <p:cNvPicPr/>
          <p:nvPr/>
        </p:nvPicPr>
        <p:blipFill rotWithShape="1">
          <a:blip r:embed="rId3"/>
          <a:srcRect l="424" t="5600" r="974" b="9779"/>
          <a:stretch/>
        </p:blipFill>
        <p:spPr>
          <a:xfrm>
            <a:off x="821551" y="4608089"/>
            <a:ext cx="1752601" cy="2463166"/>
          </a:xfrm>
          <a:prstGeom prst="rect">
            <a:avLst/>
          </a:prstGeom>
          <a:ln>
            <a:solidFill>
              <a:srgbClr val="666666"/>
            </a:solidFill>
          </a:ln>
        </p:spPr>
      </p:pic>
      <p:pic>
        <p:nvPicPr>
          <p:cNvPr id="51" name="Picture 50">
            <a:extLst>
              <a:ext uri="{FF2B5EF4-FFF2-40B4-BE49-F238E27FC236}">
                <a16:creationId xmlns:a16="http://schemas.microsoft.com/office/drawing/2014/main" id="{BFFCCBF9-EC50-401C-ACF9-077E6681E6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302" y="6592589"/>
            <a:ext cx="832963" cy="245290"/>
          </a:xfrm>
          <a:prstGeom prst="rect">
            <a:avLst/>
          </a:prstGeom>
        </p:spPr>
      </p:pic>
      <p:sp>
        <p:nvSpPr>
          <p:cNvPr id="52" name="Rectangle 51">
            <a:extLst>
              <a:ext uri="{FF2B5EF4-FFF2-40B4-BE49-F238E27FC236}">
                <a16:creationId xmlns:a16="http://schemas.microsoft.com/office/drawing/2014/main" id="{6F15A1EA-8A2E-4E8D-8E9D-AFD275D58038}"/>
              </a:ext>
            </a:extLst>
          </p:cNvPr>
          <p:cNvSpPr/>
          <p:nvPr/>
        </p:nvSpPr>
        <p:spPr>
          <a:xfrm>
            <a:off x="847302" y="6619259"/>
            <a:ext cx="832963" cy="209882"/>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53" name="Picture 52">
            <a:extLst>
              <a:ext uri="{FF2B5EF4-FFF2-40B4-BE49-F238E27FC236}">
                <a16:creationId xmlns:a16="http://schemas.microsoft.com/office/drawing/2014/main" id="{8AF14DD1-681E-41C9-B2AB-111ECD17AB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42535" y="4709957"/>
            <a:ext cx="476817" cy="476817"/>
          </a:xfrm>
          <a:prstGeom prst="rect">
            <a:avLst/>
          </a:prstGeom>
        </p:spPr>
      </p:pic>
      <p:sp>
        <p:nvSpPr>
          <p:cNvPr id="54" name="TextBox 53">
            <a:extLst>
              <a:ext uri="{FF2B5EF4-FFF2-40B4-BE49-F238E27FC236}">
                <a16:creationId xmlns:a16="http://schemas.microsoft.com/office/drawing/2014/main" id="{9B159BF0-450A-4813-AC87-BCBB748EB1EE}"/>
              </a:ext>
            </a:extLst>
          </p:cNvPr>
          <p:cNvSpPr txBox="1"/>
          <p:nvPr/>
        </p:nvSpPr>
        <p:spPr>
          <a:xfrm>
            <a:off x="2620976" y="5218882"/>
            <a:ext cx="971334" cy="261610"/>
          </a:xfrm>
          <a:prstGeom prst="rect">
            <a:avLst/>
          </a:prstGeom>
          <a:noFill/>
        </p:spPr>
        <p:txBody>
          <a:bodyPr wrap="square">
            <a:spAutoFit/>
          </a:bodyPr>
          <a:lstStyle/>
          <a:p>
            <a:r>
              <a:rPr lang="en-US" sz="1100" dirty="0"/>
              <a:t>QR location</a:t>
            </a:r>
          </a:p>
        </p:txBody>
      </p:sp>
      <p:sp>
        <p:nvSpPr>
          <p:cNvPr id="55" name="Rectangle 54">
            <a:extLst>
              <a:ext uri="{FF2B5EF4-FFF2-40B4-BE49-F238E27FC236}">
                <a16:creationId xmlns:a16="http://schemas.microsoft.com/office/drawing/2014/main" id="{0D27A181-3AFD-4514-8F5C-021DEAAC6DCB}"/>
              </a:ext>
            </a:extLst>
          </p:cNvPr>
          <p:cNvSpPr/>
          <p:nvPr/>
        </p:nvSpPr>
        <p:spPr>
          <a:xfrm>
            <a:off x="2613994" y="4610659"/>
            <a:ext cx="971334" cy="864135"/>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56" name="Oval 55">
            <a:extLst>
              <a:ext uri="{FF2B5EF4-FFF2-40B4-BE49-F238E27FC236}">
                <a16:creationId xmlns:a16="http://schemas.microsoft.com/office/drawing/2014/main" id="{2C0AC504-D4F8-474A-8236-6C0DD510B17A}"/>
              </a:ext>
            </a:extLst>
          </p:cNvPr>
          <p:cNvSpPr/>
          <p:nvPr/>
        </p:nvSpPr>
        <p:spPr>
          <a:xfrm>
            <a:off x="595055" y="6606906"/>
            <a:ext cx="231648" cy="216655"/>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b="1" dirty="0">
                <a:solidFill>
                  <a:schemeClr val="bg1"/>
                </a:solidFill>
              </a:rPr>
              <a:t>1</a:t>
            </a:r>
          </a:p>
        </p:txBody>
      </p:sp>
      <p:sp>
        <p:nvSpPr>
          <p:cNvPr id="57" name="Rectangle 56">
            <a:extLst>
              <a:ext uri="{FF2B5EF4-FFF2-40B4-BE49-F238E27FC236}">
                <a16:creationId xmlns:a16="http://schemas.microsoft.com/office/drawing/2014/main" id="{DC39C1DC-FBEB-4D04-9EB1-483EC7D70DEA}"/>
              </a:ext>
            </a:extLst>
          </p:cNvPr>
          <p:cNvSpPr/>
          <p:nvPr/>
        </p:nvSpPr>
        <p:spPr>
          <a:xfrm>
            <a:off x="1714515" y="6823561"/>
            <a:ext cx="832963" cy="245290"/>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58" name="Oval 57">
            <a:extLst>
              <a:ext uri="{FF2B5EF4-FFF2-40B4-BE49-F238E27FC236}">
                <a16:creationId xmlns:a16="http://schemas.microsoft.com/office/drawing/2014/main" id="{632483AF-CAD2-4CB5-8B7E-E7781D6A348A}"/>
              </a:ext>
            </a:extLst>
          </p:cNvPr>
          <p:cNvSpPr/>
          <p:nvPr/>
        </p:nvSpPr>
        <p:spPr>
          <a:xfrm>
            <a:off x="2574152" y="6848857"/>
            <a:ext cx="231648" cy="216655"/>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b="1" dirty="0">
                <a:solidFill>
                  <a:schemeClr val="bg1"/>
                </a:solidFill>
              </a:rPr>
              <a:t>2</a:t>
            </a:r>
          </a:p>
        </p:txBody>
      </p:sp>
      <p:sp>
        <p:nvSpPr>
          <p:cNvPr id="60" name="TextBox 59">
            <a:extLst>
              <a:ext uri="{FF2B5EF4-FFF2-40B4-BE49-F238E27FC236}">
                <a16:creationId xmlns:a16="http://schemas.microsoft.com/office/drawing/2014/main" id="{62ADEC20-2B23-4D4A-962E-ADB4AC1A379F}"/>
              </a:ext>
            </a:extLst>
          </p:cNvPr>
          <p:cNvSpPr txBox="1"/>
          <p:nvPr/>
        </p:nvSpPr>
        <p:spPr>
          <a:xfrm>
            <a:off x="2539868" y="5722611"/>
            <a:ext cx="2213795" cy="646331"/>
          </a:xfrm>
          <a:prstGeom prst="rect">
            <a:avLst/>
          </a:prstGeom>
          <a:noFill/>
        </p:spPr>
        <p:txBody>
          <a:bodyPr wrap="square">
            <a:spAutoFit/>
          </a:bodyPr>
          <a:lstStyle/>
          <a:p>
            <a:r>
              <a:rPr lang="en-US" sz="1200" dirty="0"/>
              <a:t>If the qty is less than the plan </a:t>
            </a:r>
          </a:p>
          <a:p>
            <a:r>
              <a:rPr lang="en-US" sz="1200" dirty="0"/>
              <a:t>The system will notify you </a:t>
            </a:r>
          </a:p>
          <a:p>
            <a:r>
              <a:rPr lang="en-US" sz="1200" dirty="0"/>
              <a:t>to confirm the transaction.</a:t>
            </a:r>
          </a:p>
        </p:txBody>
      </p:sp>
      <p:cxnSp>
        <p:nvCxnSpPr>
          <p:cNvPr id="61" name="Straight Arrow Connector 60">
            <a:extLst>
              <a:ext uri="{FF2B5EF4-FFF2-40B4-BE49-F238E27FC236}">
                <a16:creationId xmlns:a16="http://schemas.microsoft.com/office/drawing/2014/main" id="{26264797-38C0-4B66-8F3A-47E9EF54DF33}"/>
              </a:ext>
            </a:extLst>
          </p:cNvPr>
          <p:cNvCxnSpPr>
            <a:cxnSpLocks/>
          </p:cNvCxnSpPr>
          <p:nvPr/>
        </p:nvCxnSpPr>
        <p:spPr>
          <a:xfrm>
            <a:off x="2842535" y="5660204"/>
            <a:ext cx="1583856" cy="0"/>
          </a:xfrm>
          <a:prstGeom prst="straightConnector1">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62" name="Picture 61">
            <a:extLst>
              <a:ext uri="{FF2B5EF4-FFF2-40B4-BE49-F238E27FC236}">
                <a16:creationId xmlns:a16="http://schemas.microsoft.com/office/drawing/2014/main" id="{350F47E0-5DBE-4713-B765-CEBDB09D35B1}"/>
              </a:ext>
            </a:extLst>
          </p:cNvPr>
          <p:cNvPicPr/>
          <p:nvPr/>
        </p:nvPicPr>
        <p:blipFill rotWithShape="1">
          <a:blip r:embed="rId6"/>
          <a:srcRect l="531" t="4878" r="872" b="10106"/>
          <a:stretch/>
        </p:blipFill>
        <p:spPr>
          <a:xfrm>
            <a:off x="4693781" y="4651166"/>
            <a:ext cx="1734820" cy="2486660"/>
          </a:xfrm>
          <a:prstGeom prst="rect">
            <a:avLst/>
          </a:prstGeom>
          <a:ln>
            <a:solidFill>
              <a:srgbClr val="666666"/>
            </a:solidFill>
          </a:ln>
        </p:spPr>
      </p:pic>
      <p:pic>
        <p:nvPicPr>
          <p:cNvPr id="63" name="Picture 62">
            <a:extLst>
              <a:ext uri="{FF2B5EF4-FFF2-40B4-BE49-F238E27FC236}">
                <a16:creationId xmlns:a16="http://schemas.microsoft.com/office/drawing/2014/main" id="{2EA9756B-DFE2-48C6-80CE-91B6E8ADEF23}"/>
              </a:ext>
            </a:extLst>
          </p:cNvPr>
          <p:cNvPicPr/>
          <p:nvPr/>
        </p:nvPicPr>
        <p:blipFill rotWithShape="1">
          <a:blip r:embed="rId7"/>
          <a:srcRect l="634" t="5019" r="1137" b="9639"/>
          <a:stretch/>
        </p:blipFill>
        <p:spPr>
          <a:xfrm>
            <a:off x="2689976" y="7300314"/>
            <a:ext cx="1735423" cy="2444650"/>
          </a:xfrm>
          <a:prstGeom prst="rect">
            <a:avLst/>
          </a:prstGeom>
          <a:ln>
            <a:solidFill>
              <a:srgbClr val="666666"/>
            </a:solidFill>
          </a:ln>
        </p:spPr>
      </p:pic>
      <p:sp>
        <p:nvSpPr>
          <p:cNvPr id="64" name="Rectangle 63">
            <a:extLst>
              <a:ext uri="{FF2B5EF4-FFF2-40B4-BE49-F238E27FC236}">
                <a16:creationId xmlns:a16="http://schemas.microsoft.com/office/drawing/2014/main" id="{9728FE3A-BC0C-4A25-AAD8-AC02D60AAB05}"/>
              </a:ext>
            </a:extLst>
          </p:cNvPr>
          <p:cNvSpPr/>
          <p:nvPr/>
        </p:nvSpPr>
        <p:spPr>
          <a:xfrm>
            <a:off x="5563726" y="6144894"/>
            <a:ext cx="586903" cy="251182"/>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cxnSp>
        <p:nvCxnSpPr>
          <p:cNvPr id="65" name="Connector: Elbow 64">
            <a:extLst>
              <a:ext uri="{FF2B5EF4-FFF2-40B4-BE49-F238E27FC236}">
                <a16:creationId xmlns:a16="http://schemas.microsoft.com/office/drawing/2014/main" id="{B99AB391-7A98-426F-816F-CA088C765E0A}"/>
              </a:ext>
            </a:extLst>
          </p:cNvPr>
          <p:cNvCxnSpPr>
            <a:cxnSpLocks/>
            <a:endCxn id="63" idx="3"/>
          </p:cNvCxnSpPr>
          <p:nvPr/>
        </p:nvCxnSpPr>
        <p:spPr>
          <a:xfrm rot="5400000">
            <a:off x="4346354" y="7288053"/>
            <a:ext cx="1313631" cy="1155540"/>
          </a:xfrm>
          <a:prstGeom prst="bentConnector2">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1233371E-7F97-4FB6-B74A-41D148C39744}"/>
              </a:ext>
            </a:extLst>
          </p:cNvPr>
          <p:cNvSpPr txBox="1"/>
          <p:nvPr/>
        </p:nvSpPr>
        <p:spPr>
          <a:xfrm>
            <a:off x="4631373" y="8723929"/>
            <a:ext cx="3429000" cy="461665"/>
          </a:xfrm>
          <a:prstGeom prst="rect">
            <a:avLst/>
          </a:prstGeom>
          <a:noFill/>
        </p:spPr>
        <p:txBody>
          <a:bodyPr wrap="square">
            <a:spAutoFit/>
          </a:bodyPr>
          <a:lstStyle/>
          <a:p>
            <a:r>
              <a:rPr lang="en-US" sz="1200" dirty="0"/>
              <a:t>The system will update</a:t>
            </a:r>
          </a:p>
          <a:p>
            <a:r>
              <a:rPr lang="en-US" sz="1200" dirty="0"/>
              <a:t> the information.</a:t>
            </a:r>
          </a:p>
        </p:txBody>
      </p:sp>
      <p:pic>
        <p:nvPicPr>
          <p:cNvPr id="67" name="Picture 66">
            <a:extLst>
              <a:ext uri="{FF2B5EF4-FFF2-40B4-BE49-F238E27FC236}">
                <a16:creationId xmlns:a16="http://schemas.microsoft.com/office/drawing/2014/main" id="{B6F00A9C-CF46-404E-A0F6-2C896646E289}"/>
              </a:ext>
            </a:extLst>
          </p:cNvPr>
          <p:cNvPicPr/>
          <p:nvPr/>
        </p:nvPicPr>
        <p:blipFill rotWithShape="1">
          <a:blip r:embed="rId8"/>
          <a:srcRect l="946" t="5874" b="10752"/>
          <a:stretch/>
        </p:blipFill>
        <p:spPr>
          <a:xfrm>
            <a:off x="872351" y="1597854"/>
            <a:ext cx="1712440" cy="2481578"/>
          </a:xfrm>
          <a:prstGeom prst="rect">
            <a:avLst/>
          </a:prstGeom>
          <a:ln>
            <a:solidFill>
              <a:srgbClr val="666666"/>
            </a:solidFill>
          </a:ln>
        </p:spPr>
      </p:pic>
      <p:sp>
        <p:nvSpPr>
          <p:cNvPr id="68" name="Rectangle 67">
            <a:extLst>
              <a:ext uri="{FF2B5EF4-FFF2-40B4-BE49-F238E27FC236}">
                <a16:creationId xmlns:a16="http://schemas.microsoft.com/office/drawing/2014/main" id="{EA239C7B-D452-4303-B1A4-4760C4A70D20}"/>
              </a:ext>
            </a:extLst>
          </p:cNvPr>
          <p:cNvSpPr/>
          <p:nvPr/>
        </p:nvSpPr>
        <p:spPr>
          <a:xfrm>
            <a:off x="1736191" y="3036994"/>
            <a:ext cx="563093" cy="257960"/>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70" name="TextBox 69">
            <a:extLst>
              <a:ext uri="{FF2B5EF4-FFF2-40B4-BE49-F238E27FC236}">
                <a16:creationId xmlns:a16="http://schemas.microsoft.com/office/drawing/2014/main" id="{08D17113-4BD2-468F-B49D-B998670B018E}"/>
              </a:ext>
            </a:extLst>
          </p:cNvPr>
          <p:cNvSpPr txBox="1"/>
          <p:nvPr/>
        </p:nvSpPr>
        <p:spPr>
          <a:xfrm>
            <a:off x="447959" y="4292954"/>
            <a:ext cx="5897914" cy="300082"/>
          </a:xfrm>
          <a:prstGeom prst="rect">
            <a:avLst/>
          </a:prstGeom>
          <a:noFill/>
        </p:spPr>
        <p:txBody>
          <a:bodyPr wrap="square">
            <a:spAutoFit/>
          </a:bodyPr>
          <a:lstStyle/>
          <a:p>
            <a:r>
              <a:rPr lang="en-US" sz="1350" dirty="0"/>
              <a:t>5</a:t>
            </a:r>
            <a:r>
              <a:rPr lang="th-TH" sz="1350" dirty="0"/>
              <a:t>. </a:t>
            </a:r>
            <a:r>
              <a:rPr lang="en-US" sz="1350" dirty="0"/>
              <a:t>Scan Location and confirm</a:t>
            </a:r>
          </a:p>
        </p:txBody>
      </p:sp>
      <p:pic>
        <p:nvPicPr>
          <p:cNvPr id="71" name="Picture 70">
            <a:extLst>
              <a:ext uri="{FF2B5EF4-FFF2-40B4-BE49-F238E27FC236}">
                <a16:creationId xmlns:a16="http://schemas.microsoft.com/office/drawing/2014/main" id="{7965F910-10A3-41BF-9F2C-ADABDFE75D8B}"/>
              </a:ext>
            </a:extLst>
          </p:cNvPr>
          <p:cNvPicPr/>
          <p:nvPr/>
        </p:nvPicPr>
        <p:blipFill rotWithShape="1">
          <a:blip r:embed="rId3"/>
          <a:srcRect l="491" t="4473" r="706" b="9679"/>
          <a:stretch/>
        </p:blipFill>
        <p:spPr>
          <a:xfrm>
            <a:off x="4163345" y="1597854"/>
            <a:ext cx="1731645" cy="2520673"/>
          </a:xfrm>
          <a:prstGeom prst="rect">
            <a:avLst/>
          </a:prstGeom>
          <a:ln>
            <a:solidFill>
              <a:srgbClr val="666666"/>
            </a:solidFill>
          </a:ln>
        </p:spPr>
      </p:pic>
      <p:cxnSp>
        <p:nvCxnSpPr>
          <p:cNvPr id="72" name="Straight Arrow Connector 71">
            <a:extLst>
              <a:ext uri="{FF2B5EF4-FFF2-40B4-BE49-F238E27FC236}">
                <a16:creationId xmlns:a16="http://schemas.microsoft.com/office/drawing/2014/main" id="{A2C27D98-7674-412C-99C2-AB7B6DB1C179}"/>
              </a:ext>
            </a:extLst>
          </p:cNvPr>
          <p:cNvCxnSpPr>
            <a:cxnSpLocks/>
          </p:cNvCxnSpPr>
          <p:nvPr/>
        </p:nvCxnSpPr>
        <p:spPr>
          <a:xfrm>
            <a:off x="2604988" y="2684850"/>
            <a:ext cx="1583856" cy="0"/>
          </a:xfrm>
          <a:prstGeom prst="straightConnector1">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43B8C4EB-90C5-4223-9175-F19FFE869468}"/>
              </a:ext>
            </a:extLst>
          </p:cNvPr>
          <p:cNvSpPr txBox="1"/>
          <p:nvPr/>
        </p:nvSpPr>
        <p:spPr>
          <a:xfrm>
            <a:off x="5029167" y="3123468"/>
            <a:ext cx="551771" cy="215444"/>
          </a:xfrm>
          <a:prstGeom prst="rect">
            <a:avLst/>
          </a:prstGeom>
          <a:noFill/>
          <a:ln>
            <a:solidFill>
              <a:srgbClr val="FF0000"/>
            </a:solidFill>
          </a:ln>
        </p:spPr>
        <p:txBody>
          <a:bodyPr wrap="square">
            <a:spAutoFit/>
          </a:bodyPr>
          <a:lstStyle/>
          <a:p>
            <a:r>
              <a:rPr lang="en-US" sz="800" dirty="0"/>
              <a:t>NG = 2</a:t>
            </a:r>
          </a:p>
        </p:txBody>
      </p:sp>
      <p:cxnSp>
        <p:nvCxnSpPr>
          <p:cNvPr id="74" name="Straight Arrow Connector 73">
            <a:extLst>
              <a:ext uri="{FF2B5EF4-FFF2-40B4-BE49-F238E27FC236}">
                <a16:creationId xmlns:a16="http://schemas.microsoft.com/office/drawing/2014/main" id="{8392AC94-F172-4B06-8A17-C73D2C112CAD}"/>
              </a:ext>
            </a:extLst>
          </p:cNvPr>
          <p:cNvCxnSpPr>
            <a:cxnSpLocks/>
          </p:cNvCxnSpPr>
          <p:nvPr/>
        </p:nvCxnSpPr>
        <p:spPr>
          <a:xfrm flipV="1">
            <a:off x="5346192" y="2923649"/>
            <a:ext cx="135847" cy="205780"/>
          </a:xfrm>
          <a:prstGeom prst="straightConnector1">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5" name="Oval 74">
            <a:extLst>
              <a:ext uri="{FF2B5EF4-FFF2-40B4-BE49-F238E27FC236}">
                <a16:creationId xmlns:a16="http://schemas.microsoft.com/office/drawing/2014/main" id="{4D50165E-2269-4558-87CC-E21ACB7DD28F}"/>
              </a:ext>
            </a:extLst>
          </p:cNvPr>
          <p:cNvSpPr/>
          <p:nvPr/>
        </p:nvSpPr>
        <p:spPr>
          <a:xfrm>
            <a:off x="2250542" y="3062005"/>
            <a:ext cx="231648" cy="216655"/>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b="1" dirty="0">
                <a:solidFill>
                  <a:schemeClr val="bg1"/>
                </a:solidFill>
              </a:rPr>
              <a:t>3</a:t>
            </a:r>
          </a:p>
        </p:txBody>
      </p:sp>
    </p:spTree>
    <p:extLst>
      <p:ext uri="{BB962C8B-B14F-4D97-AF65-F5344CB8AC3E}">
        <p14:creationId xmlns:p14="http://schemas.microsoft.com/office/powerpoint/2010/main" val="724387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33BB1CC0-53F3-44B8-961D-4F19787403C3}"/>
              </a:ext>
            </a:extLst>
          </p:cNvPr>
          <p:cNvSpPr/>
          <p:nvPr/>
        </p:nvSpPr>
        <p:spPr>
          <a:xfrm>
            <a:off x="406399" y="1076960"/>
            <a:ext cx="6096640" cy="455168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solidFill>
                <a:schemeClr val="tx1"/>
              </a:solidFill>
            </a:endParaRP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a:xfrm>
            <a:off x="4820424" y="9162795"/>
            <a:ext cx="1543050" cy="527403"/>
          </a:xfrm>
        </p:spPr>
        <p:txBody>
          <a:bodyPr/>
          <a:lstStyle/>
          <a:p>
            <a:fld id="{FABEA90D-F275-432F-8053-456A4E092F4A}" type="slidenum">
              <a:rPr kumimoji="1" lang="ja-JP" altLang="en-US" smtClean="0"/>
              <a:t>3</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For safe use</a:t>
            </a:r>
          </a:p>
        </p:txBody>
      </p:sp>
      <p:sp>
        <p:nvSpPr>
          <p:cNvPr id="90" name="テキスト ボックス 89">
            <a:extLst>
              <a:ext uri="{FF2B5EF4-FFF2-40B4-BE49-F238E27FC236}">
                <a16:creationId xmlns:a16="http://schemas.microsoft.com/office/drawing/2014/main" id="{82D175DC-8F72-4177-8113-D854BDDCB3E1}"/>
              </a:ext>
            </a:extLst>
          </p:cNvPr>
          <p:cNvSpPr txBox="1"/>
          <p:nvPr/>
        </p:nvSpPr>
        <p:spPr>
          <a:xfrm>
            <a:off x="2509024" y="1171936"/>
            <a:ext cx="3922093" cy="4324261"/>
          </a:xfrm>
          <a:prstGeom prst="rect">
            <a:avLst/>
          </a:prstGeom>
          <a:noFill/>
        </p:spPr>
        <p:txBody>
          <a:bodyPr wrap="square" rtlCol="0">
            <a:spAutoFit/>
          </a:bodyPr>
          <a:lstStyle/>
          <a:p>
            <a:r>
              <a:rPr kumimoji="1" lang="en-US" altLang="ja-JP" sz="1100" dirty="0">
                <a:solidFill>
                  <a:schemeClr val="tx1"/>
                </a:solidFill>
              </a:rPr>
              <a:t>In the unlikely event that this device breaks down, take sufficient safety measures to prevent various damages before use.</a:t>
            </a:r>
          </a:p>
          <a:p>
            <a:r>
              <a:rPr kumimoji="1" lang="en-US" altLang="ja-JP" sz="1100" dirty="0">
                <a:solidFill>
                  <a:schemeClr val="tx1"/>
                </a:solidFill>
              </a:rPr>
              <a:t>Please note that we cannot guarantee the function and performance of products that are used or modified outside the specifications shown in the specifications.</a:t>
            </a:r>
          </a:p>
          <a:p>
            <a:r>
              <a:rPr kumimoji="1" lang="en-US" altLang="ja-JP" sz="1100" dirty="0">
                <a:solidFill>
                  <a:schemeClr val="tx1"/>
                </a:solidFill>
              </a:rPr>
              <a:t>Do not disassemble this device unnecessarily. There is a risk of failure or damage.</a:t>
            </a:r>
          </a:p>
          <a:p>
            <a:r>
              <a:rPr kumimoji="1" lang="en-US" altLang="ja-JP" sz="1100" dirty="0">
                <a:solidFill>
                  <a:schemeClr val="tx1"/>
                </a:solidFill>
              </a:rPr>
              <a:t>Do not allow the device to get wet with water. It may lead to damage to this device.</a:t>
            </a:r>
          </a:p>
          <a:p>
            <a:r>
              <a:rPr kumimoji="1" lang="en-US" altLang="ja-JP" sz="1100" dirty="0">
                <a:solidFill>
                  <a:schemeClr val="tx1"/>
                </a:solidFill>
              </a:rPr>
              <a:t>Please use within the environmental conditions of this device. In addition, even within environmental conditions, equipment may be damaged in an environment where condensation forms due to sudden temperature changes.</a:t>
            </a:r>
          </a:p>
          <a:p>
            <a:r>
              <a:rPr kumimoji="1" lang="en-US" altLang="ja-JP" sz="1100" dirty="0">
                <a:solidFill>
                  <a:schemeClr val="tx1"/>
                </a:solidFill>
              </a:rPr>
              <a:t>Do not drop the device or hit it with strong force. Also, if the wiring from this device is likely to be subject to excessive impact, consider how to protect the wiring. It may lead to damage to this device and other devices.</a:t>
            </a:r>
          </a:p>
          <a:p>
            <a:r>
              <a:rPr kumimoji="1" lang="en-US" altLang="ja-JP" sz="1100" dirty="0">
                <a:solidFill>
                  <a:schemeClr val="tx1"/>
                </a:solidFill>
              </a:rPr>
              <a:t>Do not operate the device in a place with flammable or explosive gas or vapor. It is very dangerous to use this device in such an environment.</a:t>
            </a:r>
          </a:p>
          <a:p>
            <a:r>
              <a:rPr kumimoji="1" lang="en-US" altLang="ja-JP" sz="1100" dirty="0">
                <a:solidFill>
                  <a:schemeClr val="tx1"/>
                </a:solidFill>
              </a:rPr>
              <a:t>When using this device in combination with other devices, the functions and performance may not be satisfactory depending on the usage conditions and environment, so please consider carefully before using.</a:t>
            </a:r>
            <a:endParaRPr kumimoji="1" lang="ja-JP" altLang="en-US" sz="1100" dirty="0">
              <a:solidFill>
                <a:schemeClr val="tx1"/>
              </a:solidFill>
            </a:endParaRPr>
          </a:p>
        </p:txBody>
      </p:sp>
      <p:sp>
        <p:nvSpPr>
          <p:cNvPr id="91" name="object 57">
            <a:extLst>
              <a:ext uri="{FF2B5EF4-FFF2-40B4-BE49-F238E27FC236}">
                <a16:creationId xmlns:a16="http://schemas.microsoft.com/office/drawing/2014/main" id="{FA875E47-BFE8-4D6D-B489-5F564DBDE35B}"/>
              </a:ext>
            </a:extLst>
          </p:cNvPr>
          <p:cNvSpPr/>
          <p:nvPr/>
        </p:nvSpPr>
        <p:spPr>
          <a:xfrm>
            <a:off x="642875" y="3036671"/>
            <a:ext cx="554355" cy="478155"/>
          </a:xfrm>
          <a:custGeom>
            <a:avLst/>
            <a:gdLst/>
            <a:ahLst/>
            <a:cxnLst/>
            <a:rect l="l" t="t" r="r" b="b"/>
            <a:pathLst>
              <a:path w="554355" h="478154">
                <a:moveTo>
                  <a:pt x="525726" y="477815"/>
                </a:moveTo>
                <a:lnTo>
                  <a:pt x="26815" y="477815"/>
                </a:lnTo>
                <a:lnTo>
                  <a:pt x="18413" y="476755"/>
                </a:lnTo>
                <a:lnTo>
                  <a:pt x="11131" y="473760"/>
                </a:lnTo>
                <a:lnTo>
                  <a:pt x="4969" y="469105"/>
                </a:lnTo>
                <a:lnTo>
                  <a:pt x="0" y="463154"/>
                </a:lnTo>
                <a:lnTo>
                  <a:pt x="0" y="433449"/>
                </a:lnTo>
                <a:lnTo>
                  <a:pt x="247889" y="5898"/>
                </a:lnTo>
                <a:lnTo>
                  <a:pt x="252815" y="0"/>
                </a:lnTo>
                <a:lnTo>
                  <a:pt x="296739" y="0"/>
                </a:lnTo>
                <a:lnTo>
                  <a:pt x="301664" y="5898"/>
                </a:lnTo>
                <a:lnTo>
                  <a:pt x="549626" y="433573"/>
                </a:lnTo>
                <a:lnTo>
                  <a:pt x="552987" y="440255"/>
                </a:lnTo>
                <a:lnTo>
                  <a:pt x="554107" y="447214"/>
                </a:lnTo>
                <a:lnTo>
                  <a:pt x="552987" y="454726"/>
                </a:lnTo>
                <a:lnTo>
                  <a:pt x="525726" y="477815"/>
                </a:lnTo>
                <a:close/>
              </a:path>
            </a:pathLst>
          </a:custGeom>
          <a:solidFill>
            <a:srgbClr val="000000"/>
          </a:solidFill>
        </p:spPr>
        <p:txBody>
          <a:bodyPr wrap="square" lIns="0" tIns="0" rIns="0" bIns="0" rtlCol="0"/>
          <a:lstStyle/>
          <a:p>
            <a:endParaRPr/>
          </a:p>
        </p:txBody>
      </p:sp>
      <p:sp>
        <p:nvSpPr>
          <p:cNvPr id="92" name="object 58">
            <a:extLst>
              <a:ext uri="{FF2B5EF4-FFF2-40B4-BE49-F238E27FC236}">
                <a16:creationId xmlns:a16="http://schemas.microsoft.com/office/drawing/2014/main" id="{0D703EFC-F8C9-4AEF-B733-2C09BFD71C3B}"/>
              </a:ext>
            </a:extLst>
          </p:cNvPr>
          <p:cNvSpPr/>
          <p:nvPr/>
        </p:nvSpPr>
        <p:spPr>
          <a:xfrm>
            <a:off x="687616" y="3077964"/>
            <a:ext cx="463550" cy="395605"/>
          </a:xfrm>
          <a:custGeom>
            <a:avLst/>
            <a:gdLst/>
            <a:ahLst/>
            <a:cxnLst/>
            <a:rect l="l" t="t" r="r" b="b"/>
            <a:pathLst>
              <a:path w="463550" h="395604">
                <a:moveTo>
                  <a:pt x="463061" y="395230"/>
                </a:moveTo>
                <a:lnTo>
                  <a:pt x="0" y="395230"/>
                </a:lnTo>
                <a:lnTo>
                  <a:pt x="230036" y="0"/>
                </a:lnTo>
                <a:lnTo>
                  <a:pt x="463061" y="395230"/>
                </a:lnTo>
                <a:close/>
              </a:path>
            </a:pathLst>
          </a:custGeom>
          <a:solidFill>
            <a:srgbClr val="FDD000"/>
          </a:solidFill>
        </p:spPr>
        <p:txBody>
          <a:bodyPr wrap="square" lIns="0" tIns="0" rIns="0" bIns="0" rtlCol="0"/>
          <a:lstStyle/>
          <a:p>
            <a:endParaRPr/>
          </a:p>
        </p:txBody>
      </p:sp>
      <p:sp>
        <p:nvSpPr>
          <p:cNvPr id="93" name="object 59">
            <a:extLst>
              <a:ext uri="{FF2B5EF4-FFF2-40B4-BE49-F238E27FC236}">
                <a16:creationId xmlns:a16="http://schemas.microsoft.com/office/drawing/2014/main" id="{A24FE8C8-0900-420C-A05C-D5727924CE30}"/>
              </a:ext>
            </a:extLst>
          </p:cNvPr>
          <p:cNvSpPr/>
          <p:nvPr/>
        </p:nvSpPr>
        <p:spPr>
          <a:xfrm>
            <a:off x="884791" y="3390609"/>
            <a:ext cx="66040" cy="62230"/>
          </a:xfrm>
          <a:custGeom>
            <a:avLst/>
            <a:gdLst/>
            <a:ahLst/>
            <a:cxnLst/>
            <a:rect l="l" t="t" r="r" b="b"/>
            <a:pathLst>
              <a:path w="66040" h="62229">
                <a:moveTo>
                  <a:pt x="32862" y="61939"/>
                </a:moveTo>
                <a:lnTo>
                  <a:pt x="20165" y="59404"/>
                </a:lnTo>
                <a:lnTo>
                  <a:pt x="9709" y="52722"/>
                </a:lnTo>
                <a:lnTo>
                  <a:pt x="2614" y="43274"/>
                </a:lnTo>
                <a:lnTo>
                  <a:pt x="0" y="32444"/>
                </a:lnTo>
                <a:lnTo>
                  <a:pt x="2614" y="19909"/>
                </a:lnTo>
                <a:lnTo>
                  <a:pt x="9709" y="9585"/>
                </a:lnTo>
                <a:lnTo>
                  <a:pt x="20165" y="2580"/>
                </a:lnTo>
                <a:lnTo>
                  <a:pt x="32862" y="0"/>
                </a:lnTo>
                <a:lnTo>
                  <a:pt x="45559" y="2580"/>
                </a:lnTo>
                <a:lnTo>
                  <a:pt x="56015" y="9585"/>
                </a:lnTo>
                <a:lnTo>
                  <a:pt x="63110" y="19909"/>
                </a:lnTo>
                <a:lnTo>
                  <a:pt x="65724" y="32444"/>
                </a:lnTo>
                <a:lnTo>
                  <a:pt x="63110" y="43274"/>
                </a:lnTo>
                <a:lnTo>
                  <a:pt x="56015" y="52722"/>
                </a:lnTo>
                <a:lnTo>
                  <a:pt x="45559" y="59404"/>
                </a:lnTo>
                <a:lnTo>
                  <a:pt x="32862" y="61939"/>
                </a:lnTo>
                <a:close/>
              </a:path>
            </a:pathLst>
          </a:custGeom>
          <a:solidFill>
            <a:srgbClr val="000000"/>
          </a:solidFill>
        </p:spPr>
        <p:txBody>
          <a:bodyPr wrap="square" lIns="0" tIns="0" rIns="0" bIns="0" rtlCol="0"/>
          <a:lstStyle/>
          <a:p>
            <a:endParaRPr/>
          </a:p>
        </p:txBody>
      </p:sp>
      <p:pic>
        <p:nvPicPr>
          <p:cNvPr id="94" name="object 60">
            <a:extLst>
              <a:ext uri="{FF2B5EF4-FFF2-40B4-BE49-F238E27FC236}">
                <a16:creationId xmlns:a16="http://schemas.microsoft.com/office/drawing/2014/main" id="{78FB765B-16A3-40A6-BB09-423040A06D0E}"/>
              </a:ext>
            </a:extLst>
          </p:cNvPr>
          <p:cNvPicPr/>
          <p:nvPr/>
        </p:nvPicPr>
        <p:blipFill>
          <a:blip r:embed="rId2" cstate="print"/>
          <a:stretch>
            <a:fillRect/>
          </a:stretch>
        </p:blipFill>
        <p:spPr>
          <a:xfrm>
            <a:off x="881803" y="3163500"/>
            <a:ext cx="71699" cy="203514"/>
          </a:xfrm>
          <a:prstGeom prst="rect">
            <a:avLst/>
          </a:prstGeom>
        </p:spPr>
      </p:pic>
      <p:sp>
        <p:nvSpPr>
          <p:cNvPr id="95" name="正方形/長方形 94">
            <a:extLst>
              <a:ext uri="{FF2B5EF4-FFF2-40B4-BE49-F238E27FC236}">
                <a16:creationId xmlns:a16="http://schemas.microsoft.com/office/drawing/2014/main" id="{1C768E62-FA99-4F5F-A68D-431F4F6ED4D2}"/>
              </a:ext>
            </a:extLst>
          </p:cNvPr>
          <p:cNvSpPr/>
          <p:nvPr/>
        </p:nvSpPr>
        <p:spPr>
          <a:xfrm>
            <a:off x="1103291" y="3081862"/>
            <a:ext cx="1333810" cy="3679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Caution</a:t>
            </a:r>
          </a:p>
        </p:txBody>
      </p:sp>
      <p:sp>
        <p:nvSpPr>
          <p:cNvPr id="61" name="テキスト ボックス 60">
            <a:extLst>
              <a:ext uri="{FF2B5EF4-FFF2-40B4-BE49-F238E27FC236}">
                <a16:creationId xmlns:a16="http://schemas.microsoft.com/office/drawing/2014/main" id="{E45EE272-94B6-4C5F-AD71-0E7D2BADFC34}"/>
              </a:ext>
            </a:extLst>
          </p:cNvPr>
          <p:cNvSpPr txBox="1"/>
          <p:nvPr/>
        </p:nvSpPr>
        <p:spPr>
          <a:xfrm>
            <a:off x="406399" y="828684"/>
            <a:ext cx="6117064" cy="261610"/>
          </a:xfrm>
          <a:prstGeom prst="rect">
            <a:avLst/>
          </a:prstGeom>
          <a:noFill/>
        </p:spPr>
        <p:txBody>
          <a:bodyPr wrap="square" rtlCol="0">
            <a:spAutoFit/>
          </a:bodyPr>
          <a:lstStyle/>
          <a:p>
            <a:r>
              <a:rPr kumimoji="1" lang="ja-JP" altLang="en-US" sz="1100" b="1" dirty="0"/>
              <a:t>◆</a:t>
            </a:r>
            <a:r>
              <a:rPr kumimoji="1" lang="en-US" altLang="ja-JP" sz="1100" b="1" dirty="0"/>
              <a:t>General caution</a:t>
            </a:r>
            <a:endParaRPr kumimoji="1" lang="ja-JP" altLang="en-US" sz="1100" b="1" dirty="0">
              <a:solidFill>
                <a:schemeClr val="tx1"/>
              </a:solidFill>
            </a:endParaRPr>
          </a:p>
        </p:txBody>
      </p:sp>
      <p:sp>
        <p:nvSpPr>
          <p:cNvPr id="74" name="正方形/長方形 73">
            <a:extLst>
              <a:ext uri="{FF2B5EF4-FFF2-40B4-BE49-F238E27FC236}">
                <a16:creationId xmlns:a16="http://schemas.microsoft.com/office/drawing/2014/main" id="{4E7FA7D8-CB80-4A68-9B3E-3A41CE956F27}"/>
              </a:ext>
            </a:extLst>
          </p:cNvPr>
          <p:cNvSpPr/>
          <p:nvPr/>
        </p:nvSpPr>
        <p:spPr>
          <a:xfrm>
            <a:off x="406399" y="5973392"/>
            <a:ext cx="6096640" cy="3312848"/>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solidFill>
                <a:schemeClr val="tx1"/>
              </a:solidFill>
            </a:endParaRPr>
          </a:p>
        </p:txBody>
      </p:sp>
      <p:sp>
        <p:nvSpPr>
          <p:cNvPr id="79" name="テキスト ボックス 78">
            <a:extLst>
              <a:ext uri="{FF2B5EF4-FFF2-40B4-BE49-F238E27FC236}">
                <a16:creationId xmlns:a16="http://schemas.microsoft.com/office/drawing/2014/main" id="{EB3B81BC-2CDB-4B8C-A95E-7C49802F48FA}"/>
              </a:ext>
            </a:extLst>
          </p:cNvPr>
          <p:cNvSpPr txBox="1"/>
          <p:nvPr/>
        </p:nvSpPr>
        <p:spPr>
          <a:xfrm>
            <a:off x="2509024" y="6068368"/>
            <a:ext cx="3922093" cy="3139321"/>
          </a:xfrm>
          <a:prstGeom prst="rect">
            <a:avLst/>
          </a:prstGeom>
          <a:noFill/>
        </p:spPr>
        <p:txBody>
          <a:bodyPr wrap="square" rtlCol="0">
            <a:spAutoFit/>
          </a:bodyPr>
          <a:lstStyle/>
          <a:p>
            <a:r>
              <a:rPr kumimoji="1" lang="en-US" altLang="ja-JP" sz="1100" dirty="0">
                <a:solidFill>
                  <a:schemeClr val="tx1"/>
                </a:solidFill>
              </a:rPr>
              <a:t>When installing this device, turn off the power of the device. Do not short-circuit each wiring or terminal.</a:t>
            </a:r>
          </a:p>
          <a:p>
            <a:r>
              <a:rPr kumimoji="1" lang="en-US" altLang="ja-JP" sz="1100" dirty="0">
                <a:solidFill>
                  <a:schemeClr val="tx1"/>
                </a:solidFill>
              </a:rPr>
              <a:t>When installing this device, be sure to perform protective grounding to prevent electric shock.</a:t>
            </a:r>
          </a:p>
          <a:p>
            <a:r>
              <a:rPr kumimoji="1" lang="en-US" altLang="ja-JP" sz="1100" dirty="0">
                <a:solidFill>
                  <a:schemeClr val="tx1"/>
                </a:solidFill>
              </a:rPr>
              <a:t>Be sure to check that the power supply voltage of the device matches the voltage of the power supply before turning on the device.</a:t>
            </a:r>
          </a:p>
          <a:p>
            <a:r>
              <a:rPr kumimoji="1" lang="en-US" altLang="ja-JP" sz="1100" dirty="0">
                <a:solidFill>
                  <a:schemeClr val="tx1"/>
                </a:solidFill>
              </a:rPr>
              <a:t>Only our customer service or equivalent handlers should install this equipment.</a:t>
            </a:r>
          </a:p>
          <a:p>
            <a:r>
              <a:rPr kumimoji="1" lang="en-US" altLang="ja-JP" sz="1100" dirty="0">
                <a:solidFill>
                  <a:schemeClr val="tx1"/>
                </a:solidFill>
              </a:rPr>
              <a:t>To supply power to this device, connect it via a protection circuit such as a switchboard breaker or an earth leakage breaker.</a:t>
            </a:r>
          </a:p>
          <a:p>
            <a:r>
              <a:rPr kumimoji="1" lang="en-US" altLang="ja-JP" sz="1100" dirty="0">
                <a:solidFill>
                  <a:schemeClr val="tx1"/>
                </a:solidFill>
              </a:rPr>
              <a:t>Since this device is an electronic device, when installing various devices, investigate the installation environment (primary power supply system noise, drive device system noise, electrostatic discharge noise, etc.) and take countermeasures. It may cause system malfunction or damage to various devices.</a:t>
            </a:r>
            <a:endParaRPr kumimoji="1" lang="ja-JP" altLang="en-US" sz="1100" dirty="0">
              <a:solidFill>
                <a:schemeClr val="tx1"/>
              </a:solidFill>
            </a:endParaRPr>
          </a:p>
        </p:txBody>
      </p:sp>
      <p:sp>
        <p:nvSpPr>
          <p:cNvPr id="88" name="object 57">
            <a:extLst>
              <a:ext uri="{FF2B5EF4-FFF2-40B4-BE49-F238E27FC236}">
                <a16:creationId xmlns:a16="http://schemas.microsoft.com/office/drawing/2014/main" id="{B88AEC19-96A7-4B8F-BDD8-B4F92A1016BD}"/>
              </a:ext>
            </a:extLst>
          </p:cNvPr>
          <p:cNvSpPr/>
          <p:nvPr/>
        </p:nvSpPr>
        <p:spPr>
          <a:xfrm>
            <a:off x="642875" y="7333663"/>
            <a:ext cx="554355" cy="478155"/>
          </a:xfrm>
          <a:custGeom>
            <a:avLst/>
            <a:gdLst/>
            <a:ahLst/>
            <a:cxnLst/>
            <a:rect l="l" t="t" r="r" b="b"/>
            <a:pathLst>
              <a:path w="554355" h="478154">
                <a:moveTo>
                  <a:pt x="525726" y="477815"/>
                </a:moveTo>
                <a:lnTo>
                  <a:pt x="26815" y="477815"/>
                </a:lnTo>
                <a:lnTo>
                  <a:pt x="18413" y="476755"/>
                </a:lnTo>
                <a:lnTo>
                  <a:pt x="11131" y="473760"/>
                </a:lnTo>
                <a:lnTo>
                  <a:pt x="4969" y="469105"/>
                </a:lnTo>
                <a:lnTo>
                  <a:pt x="0" y="463154"/>
                </a:lnTo>
                <a:lnTo>
                  <a:pt x="0" y="433449"/>
                </a:lnTo>
                <a:lnTo>
                  <a:pt x="247889" y="5898"/>
                </a:lnTo>
                <a:lnTo>
                  <a:pt x="252815" y="0"/>
                </a:lnTo>
                <a:lnTo>
                  <a:pt x="296739" y="0"/>
                </a:lnTo>
                <a:lnTo>
                  <a:pt x="301664" y="5898"/>
                </a:lnTo>
                <a:lnTo>
                  <a:pt x="549626" y="433573"/>
                </a:lnTo>
                <a:lnTo>
                  <a:pt x="552987" y="440255"/>
                </a:lnTo>
                <a:lnTo>
                  <a:pt x="554107" y="447214"/>
                </a:lnTo>
                <a:lnTo>
                  <a:pt x="552987" y="454726"/>
                </a:lnTo>
                <a:lnTo>
                  <a:pt x="525726" y="477815"/>
                </a:lnTo>
                <a:close/>
              </a:path>
            </a:pathLst>
          </a:custGeom>
          <a:solidFill>
            <a:srgbClr val="000000"/>
          </a:solidFill>
        </p:spPr>
        <p:txBody>
          <a:bodyPr wrap="square" lIns="0" tIns="0" rIns="0" bIns="0" rtlCol="0"/>
          <a:lstStyle/>
          <a:p>
            <a:endParaRPr/>
          </a:p>
        </p:txBody>
      </p:sp>
      <p:sp>
        <p:nvSpPr>
          <p:cNvPr id="105" name="object 58">
            <a:extLst>
              <a:ext uri="{FF2B5EF4-FFF2-40B4-BE49-F238E27FC236}">
                <a16:creationId xmlns:a16="http://schemas.microsoft.com/office/drawing/2014/main" id="{37562EF3-18BD-4157-8542-648CC775A4A3}"/>
              </a:ext>
            </a:extLst>
          </p:cNvPr>
          <p:cNvSpPr/>
          <p:nvPr/>
        </p:nvSpPr>
        <p:spPr>
          <a:xfrm>
            <a:off x="687616" y="7374956"/>
            <a:ext cx="463550" cy="395605"/>
          </a:xfrm>
          <a:custGeom>
            <a:avLst/>
            <a:gdLst/>
            <a:ahLst/>
            <a:cxnLst/>
            <a:rect l="l" t="t" r="r" b="b"/>
            <a:pathLst>
              <a:path w="463550" h="395604">
                <a:moveTo>
                  <a:pt x="463061" y="395230"/>
                </a:moveTo>
                <a:lnTo>
                  <a:pt x="0" y="395230"/>
                </a:lnTo>
                <a:lnTo>
                  <a:pt x="230036" y="0"/>
                </a:lnTo>
                <a:lnTo>
                  <a:pt x="463061" y="395230"/>
                </a:lnTo>
                <a:close/>
              </a:path>
            </a:pathLst>
          </a:custGeom>
          <a:solidFill>
            <a:srgbClr val="FDD000"/>
          </a:solidFill>
        </p:spPr>
        <p:txBody>
          <a:bodyPr wrap="square" lIns="0" tIns="0" rIns="0" bIns="0" rtlCol="0"/>
          <a:lstStyle/>
          <a:p>
            <a:endParaRPr/>
          </a:p>
        </p:txBody>
      </p:sp>
      <p:sp>
        <p:nvSpPr>
          <p:cNvPr id="106" name="object 59">
            <a:extLst>
              <a:ext uri="{FF2B5EF4-FFF2-40B4-BE49-F238E27FC236}">
                <a16:creationId xmlns:a16="http://schemas.microsoft.com/office/drawing/2014/main" id="{ABC0BB0F-E865-432D-9DE6-950205BDC162}"/>
              </a:ext>
            </a:extLst>
          </p:cNvPr>
          <p:cNvSpPr/>
          <p:nvPr/>
        </p:nvSpPr>
        <p:spPr>
          <a:xfrm>
            <a:off x="884791" y="7687601"/>
            <a:ext cx="66040" cy="62230"/>
          </a:xfrm>
          <a:custGeom>
            <a:avLst/>
            <a:gdLst/>
            <a:ahLst/>
            <a:cxnLst/>
            <a:rect l="l" t="t" r="r" b="b"/>
            <a:pathLst>
              <a:path w="66040" h="62229">
                <a:moveTo>
                  <a:pt x="32862" y="61939"/>
                </a:moveTo>
                <a:lnTo>
                  <a:pt x="20165" y="59404"/>
                </a:lnTo>
                <a:lnTo>
                  <a:pt x="9709" y="52722"/>
                </a:lnTo>
                <a:lnTo>
                  <a:pt x="2614" y="43274"/>
                </a:lnTo>
                <a:lnTo>
                  <a:pt x="0" y="32444"/>
                </a:lnTo>
                <a:lnTo>
                  <a:pt x="2614" y="19909"/>
                </a:lnTo>
                <a:lnTo>
                  <a:pt x="9709" y="9585"/>
                </a:lnTo>
                <a:lnTo>
                  <a:pt x="20165" y="2580"/>
                </a:lnTo>
                <a:lnTo>
                  <a:pt x="32862" y="0"/>
                </a:lnTo>
                <a:lnTo>
                  <a:pt x="45559" y="2580"/>
                </a:lnTo>
                <a:lnTo>
                  <a:pt x="56015" y="9585"/>
                </a:lnTo>
                <a:lnTo>
                  <a:pt x="63110" y="19909"/>
                </a:lnTo>
                <a:lnTo>
                  <a:pt x="65724" y="32444"/>
                </a:lnTo>
                <a:lnTo>
                  <a:pt x="63110" y="43274"/>
                </a:lnTo>
                <a:lnTo>
                  <a:pt x="56015" y="52722"/>
                </a:lnTo>
                <a:lnTo>
                  <a:pt x="45559" y="59404"/>
                </a:lnTo>
                <a:lnTo>
                  <a:pt x="32862" y="61939"/>
                </a:lnTo>
                <a:close/>
              </a:path>
            </a:pathLst>
          </a:custGeom>
          <a:solidFill>
            <a:srgbClr val="000000"/>
          </a:solidFill>
        </p:spPr>
        <p:txBody>
          <a:bodyPr wrap="square" lIns="0" tIns="0" rIns="0" bIns="0" rtlCol="0"/>
          <a:lstStyle/>
          <a:p>
            <a:endParaRPr/>
          </a:p>
        </p:txBody>
      </p:sp>
      <p:pic>
        <p:nvPicPr>
          <p:cNvPr id="107" name="object 60">
            <a:extLst>
              <a:ext uri="{FF2B5EF4-FFF2-40B4-BE49-F238E27FC236}">
                <a16:creationId xmlns:a16="http://schemas.microsoft.com/office/drawing/2014/main" id="{1837AD69-DF15-43A0-A1CB-2CC5D7EE62DE}"/>
              </a:ext>
            </a:extLst>
          </p:cNvPr>
          <p:cNvPicPr/>
          <p:nvPr/>
        </p:nvPicPr>
        <p:blipFill>
          <a:blip r:embed="rId2" cstate="print"/>
          <a:stretch>
            <a:fillRect/>
          </a:stretch>
        </p:blipFill>
        <p:spPr>
          <a:xfrm>
            <a:off x="881803" y="7460492"/>
            <a:ext cx="71699" cy="203514"/>
          </a:xfrm>
          <a:prstGeom prst="rect">
            <a:avLst/>
          </a:prstGeom>
        </p:spPr>
      </p:pic>
      <p:sp>
        <p:nvSpPr>
          <p:cNvPr id="108" name="正方形/長方形 107">
            <a:extLst>
              <a:ext uri="{FF2B5EF4-FFF2-40B4-BE49-F238E27FC236}">
                <a16:creationId xmlns:a16="http://schemas.microsoft.com/office/drawing/2014/main" id="{6669CA78-DB1F-4720-906F-FB6F3864DE72}"/>
              </a:ext>
            </a:extLst>
          </p:cNvPr>
          <p:cNvSpPr/>
          <p:nvPr/>
        </p:nvSpPr>
        <p:spPr>
          <a:xfrm>
            <a:off x="1103291" y="7378854"/>
            <a:ext cx="1333810" cy="3679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Caution</a:t>
            </a:r>
          </a:p>
        </p:txBody>
      </p:sp>
      <p:sp>
        <p:nvSpPr>
          <p:cNvPr id="109" name="テキスト ボックス 108">
            <a:extLst>
              <a:ext uri="{FF2B5EF4-FFF2-40B4-BE49-F238E27FC236}">
                <a16:creationId xmlns:a16="http://schemas.microsoft.com/office/drawing/2014/main" id="{772A4A4E-F069-4020-8D34-2AD6232473B1}"/>
              </a:ext>
            </a:extLst>
          </p:cNvPr>
          <p:cNvSpPr txBox="1"/>
          <p:nvPr/>
        </p:nvSpPr>
        <p:spPr>
          <a:xfrm>
            <a:off x="375919" y="5716731"/>
            <a:ext cx="6117064" cy="261610"/>
          </a:xfrm>
          <a:prstGeom prst="rect">
            <a:avLst/>
          </a:prstGeom>
          <a:noFill/>
        </p:spPr>
        <p:txBody>
          <a:bodyPr wrap="square" rtlCol="0">
            <a:spAutoFit/>
          </a:bodyPr>
          <a:lstStyle/>
          <a:p>
            <a:r>
              <a:rPr kumimoji="1" lang="ja-JP" altLang="en-US" sz="1100" b="1" dirty="0"/>
              <a:t>◆</a:t>
            </a:r>
            <a:r>
              <a:rPr kumimoji="1" lang="en-US" altLang="ja-JP" sz="1100" b="1" dirty="0"/>
              <a:t>For proper use</a:t>
            </a:r>
            <a:endParaRPr kumimoji="1" lang="ja-JP" altLang="en-US" sz="1100" b="1" dirty="0">
              <a:solidFill>
                <a:schemeClr val="tx1"/>
              </a:solidFill>
            </a:endParaRPr>
          </a:p>
        </p:txBody>
      </p:sp>
    </p:spTree>
    <p:extLst>
      <p:ext uri="{BB962C8B-B14F-4D97-AF65-F5344CB8AC3E}">
        <p14:creationId xmlns:p14="http://schemas.microsoft.com/office/powerpoint/2010/main" val="22294064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30</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5374284" cy="261610"/>
          </a:xfrm>
          <a:prstGeom prst="rect">
            <a:avLst/>
          </a:prstGeom>
          <a:noFill/>
        </p:spPr>
        <p:txBody>
          <a:bodyPr wrap="square" rtlCol="0">
            <a:spAutoFit/>
          </a:bodyPr>
          <a:lstStyle/>
          <a:p>
            <a:r>
              <a:rPr kumimoji="1" lang="en-US" altLang="ja-JP" sz="1100" dirty="0"/>
              <a:t>2-4-13. QC Check Manual</a:t>
            </a:r>
          </a:p>
        </p:txBody>
      </p:sp>
      <p:pic>
        <p:nvPicPr>
          <p:cNvPr id="22" name="Picture 21">
            <a:extLst>
              <a:ext uri="{FF2B5EF4-FFF2-40B4-BE49-F238E27FC236}">
                <a16:creationId xmlns:a16="http://schemas.microsoft.com/office/drawing/2014/main" id="{D9493002-4FEE-4EC9-A590-095864E2E5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247" y="1338896"/>
            <a:ext cx="1782708" cy="2520000"/>
          </a:xfrm>
          <a:prstGeom prst="rect">
            <a:avLst/>
          </a:prstGeom>
          <a:ln>
            <a:solidFill>
              <a:srgbClr val="666666"/>
            </a:solidFill>
          </a:ln>
        </p:spPr>
      </p:pic>
      <p:pic>
        <p:nvPicPr>
          <p:cNvPr id="25" name="Picture 24">
            <a:extLst>
              <a:ext uri="{FF2B5EF4-FFF2-40B4-BE49-F238E27FC236}">
                <a16:creationId xmlns:a16="http://schemas.microsoft.com/office/drawing/2014/main" id="{5C261BCC-ACC3-4ACB-8F88-E11FDA9E0148}"/>
              </a:ext>
            </a:extLst>
          </p:cNvPr>
          <p:cNvPicPr/>
          <p:nvPr/>
        </p:nvPicPr>
        <p:blipFill rotWithShape="1">
          <a:blip r:embed="rId4"/>
          <a:srcRect l="1182" t="4886" r="900" b="10895"/>
          <a:stretch/>
        </p:blipFill>
        <p:spPr>
          <a:xfrm>
            <a:off x="4009364" y="1346992"/>
            <a:ext cx="1876425" cy="2533650"/>
          </a:xfrm>
          <a:prstGeom prst="rect">
            <a:avLst/>
          </a:prstGeom>
          <a:ln>
            <a:solidFill>
              <a:srgbClr val="666666"/>
            </a:solidFill>
          </a:ln>
        </p:spPr>
      </p:pic>
      <p:sp>
        <p:nvSpPr>
          <p:cNvPr id="26" name="Rectangle 25">
            <a:extLst>
              <a:ext uri="{FF2B5EF4-FFF2-40B4-BE49-F238E27FC236}">
                <a16:creationId xmlns:a16="http://schemas.microsoft.com/office/drawing/2014/main" id="{1BC86EAC-0D34-420E-942B-1AC977BD09B2}"/>
              </a:ext>
            </a:extLst>
          </p:cNvPr>
          <p:cNvSpPr/>
          <p:nvPr/>
        </p:nvSpPr>
        <p:spPr>
          <a:xfrm>
            <a:off x="1075843" y="2359702"/>
            <a:ext cx="1289405" cy="359114"/>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cxnSp>
        <p:nvCxnSpPr>
          <p:cNvPr id="27" name="Straight Arrow Connector 26">
            <a:extLst>
              <a:ext uri="{FF2B5EF4-FFF2-40B4-BE49-F238E27FC236}">
                <a16:creationId xmlns:a16="http://schemas.microsoft.com/office/drawing/2014/main" id="{493D372B-9FF0-44D8-8B8F-78D030A816BD}"/>
              </a:ext>
            </a:extLst>
          </p:cNvPr>
          <p:cNvCxnSpPr>
            <a:cxnSpLocks/>
          </p:cNvCxnSpPr>
          <p:nvPr/>
        </p:nvCxnSpPr>
        <p:spPr>
          <a:xfrm>
            <a:off x="2664723" y="2539259"/>
            <a:ext cx="1285485" cy="0"/>
          </a:xfrm>
          <a:prstGeom prst="straightConnector1">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59FC7D3B-FF0C-4024-A89E-9E4A260B40A0}"/>
              </a:ext>
            </a:extLst>
          </p:cNvPr>
          <p:cNvSpPr txBox="1"/>
          <p:nvPr/>
        </p:nvSpPr>
        <p:spPr>
          <a:xfrm>
            <a:off x="488599" y="4002886"/>
            <a:ext cx="5897914" cy="307777"/>
          </a:xfrm>
          <a:prstGeom prst="rect">
            <a:avLst/>
          </a:prstGeom>
          <a:noFill/>
        </p:spPr>
        <p:txBody>
          <a:bodyPr wrap="square">
            <a:spAutoFit/>
          </a:bodyPr>
          <a:lstStyle/>
          <a:p>
            <a:r>
              <a:rPr lang="en-US" sz="1350" dirty="0"/>
              <a:t>1</a:t>
            </a:r>
            <a:r>
              <a:rPr lang="th-TH" sz="1350" dirty="0"/>
              <a:t>.</a:t>
            </a:r>
            <a:r>
              <a:rPr lang="en-US" sz="1350" dirty="0"/>
              <a:t> Scan label.</a:t>
            </a:r>
          </a:p>
        </p:txBody>
      </p:sp>
      <p:pic>
        <p:nvPicPr>
          <p:cNvPr id="29" name="Picture 28">
            <a:extLst>
              <a:ext uri="{FF2B5EF4-FFF2-40B4-BE49-F238E27FC236}">
                <a16:creationId xmlns:a16="http://schemas.microsoft.com/office/drawing/2014/main" id="{887059BA-9668-466D-BA65-DD4C23CD46B5}"/>
              </a:ext>
            </a:extLst>
          </p:cNvPr>
          <p:cNvPicPr/>
          <p:nvPr/>
        </p:nvPicPr>
        <p:blipFill rotWithShape="1">
          <a:blip r:embed="rId5"/>
          <a:srcRect l="2001" t="5159" r="769" b="10242"/>
          <a:stretch/>
        </p:blipFill>
        <p:spPr>
          <a:xfrm>
            <a:off x="858520" y="4307839"/>
            <a:ext cx="1806203" cy="2489201"/>
          </a:xfrm>
          <a:prstGeom prst="rect">
            <a:avLst/>
          </a:prstGeom>
          <a:ln>
            <a:solidFill>
              <a:srgbClr val="666666"/>
            </a:solidFill>
          </a:ln>
        </p:spPr>
      </p:pic>
      <p:pic>
        <p:nvPicPr>
          <p:cNvPr id="30" name="Picture 29">
            <a:extLst>
              <a:ext uri="{FF2B5EF4-FFF2-40B4-BE49-F238E27FC236}">
                <a16:creationId xmlns:a16="http://schemas.microsoft.com/office/drawing/2014/main" id="{3FF9D384-68AA-43FF-A665-069776061E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09364" y="3637750"/>
            <a:ext cx="1876425" cy="242892"/>
          </a:xfrm>
          <a:prstGeom prst="rect">
            <a:avLst/>
          </a:prstGeom>
        </p:spPr>
      </p:pic>
      <p:pic>
        <p:nvPicPr>
          <p:cNvPr id="31" name="Picture 30">
            <a:extLst>
              <a:ext uri="{FF2B5EF4-FFF2-40B4-BE49-F238E27FC236}">
                <a16:creationId xmlns:a16="http://schemas.microsoft.com/office/drawing/2014/main" id="{5B4D8CFC-D50D-49CB-94F0-C9D61C76A0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30162" y="4346821"/>
            <a:ext cx="1453167" cy="945005"/>
          </a:xfrm>
          <a:prstGeom prst="rect">
            <a:avLst/>
          </a:prstGeom>
        </p:spPr>
      </p:pic>
      <p:pic>
        <p:nvPicPr>
          <p:cNvPr id="32" name="Picture 31">
            <a:extLst>
              <a:ext uri="{FF2B5EF4-FFF2-40B4-BE49-F238E27FC236}">
                <a16:creationId xmlns:a16="http://schemas.microsoft.com/office/drawing/2014/main" id="{E1C63C8C-9B82-4DFF-89B2-6B6EA8CB030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04108" y="4474545"/>
            <a:ext cx="1453167" cy="945005"/>
          </a:xfrm>
          <a:prstGeom prst="rect">
            <a:avLst/>
          </a:prstGeom>
        </p:spPr>
      </p:pic>
      <p:sp>
        <p:nvSpPr>
          <p:cNvPr id="33" name="Rectangle 32">
            <a:extLst>
              <a:ext uri="{FF2B5EF4-FFF2-40B4-BE49-F238E27FC236}">
                <a16:creationId xmlns:a16="http://schemas.microsoft.com/office/drawing/2014/main" id="{E7B3E6E2-746A-4D7D-B2C8-F5F7DCF125B0}"/>
              </a:ext>
            </a:extLst>
          </p:cNvPr>
          <p:cNvSpPr/>
          <p:nvPr/>
        </p:nvSpPr>
        <p:spPr>
          <a:xfrm>
            <a:off x="3962400" y="4307839"/>
            <a:ext cx="434260" cy="420128"/>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34" name="Rectangle 33">
            <a:extLst>
              <a:ext uri="{FF2B5EF4-FFF2-40B4-BE49-F238E27FC236}">
                <a16:creationId xmlns:a16="http://schemas.microsoft.com/office/drawing/2014/main" id="{701D55FC-71E4-4875-BE75-1C1F5BF32C71}"/>
              </a:ext>
            </a:extLst>
          </p:cNvPr>
          <p:cNvSpPr/>
          <p:nvPr/>
        </p:nvSpPr>
        <p:spPr>
          <a:xfrm>
            <a:off x="862573" y="5334326"/>
            <a:ext cx="1802149" cy="439963"/>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35" name="TextBox 34">
            <a:extLst>
              <a:ext uri="{FF2B5EF4-FFF2-40B4-BE49-F238E27FC236}">
                <a16:creationId xmlns:a16="http://schemas.microsoft.com/office/drawing/2014/main" id="{C316B0AB-4EFD-427E-9677-42BA5052CD89}"/>
              </a:ext>
            </a:extLst>
          </p:cNvPr>
          <p:cNvSpPr txBox="1"/>
          <p:nvPr/>
        </p:nvSpPr>
        <p:spPr>
          <a:xfrm>
            <a:off x="406400" y="6950660"/>
            <a:ext cx="5897914" cy="300082"/>
          </a:xfrm>
          <a:prstGeom prst="rect">
            <a:avLst/>
          </a:prstGeom>
          <a:noFill/>
        </p:spPr>
        <p:txBody>
          <a:bodyPr wrap="square">
            <a:spAutoFit/>
          </a:bodyPr>
          <a:lstStyle/>
          <a:p>
            <a:r>
              <a:rPr lang="en-US" sz="1350" dirty="0"/>
              <a:t>2</a:t>
            </a:r>
            <a:r>
              <a:rPr lang="th-TH" sz="1350" dirty="0"/>
              <a:t>.</a:t>
            </a:r>
            <a:r>
              <a:rPr lang="en-US" sz="1350" dirty="0"/>
              <a:t> If NG items are detected. Please select row item. </a:t>
            </a:r>
          </a:p>
        </p:txBody>
      </p:sp>
      <p:pic>
        <p:nvPicPr>
          <p:cNvPr id="36" name="Picture 35">
            <a:extLst>
              <a:ext uri="{FF2B5EF4-FFF2-40B4-BE49-F238E27FC236}">
                <a16:creationId xmlns:a16="http://schemas.microsoft.com/office/drawing/2014/main" id="{33FE4A22-A31B-4A60-881B-A4325798A267}"/>
              </a:ext>
            </a:extLst>
          </p:cNvPr>
          <p:cNvPicPr/>
          <p:nvPr/>
        </p:nvPicPr>
        <p:blipFill rotWithShape="1">
          <a:blip r:embed="rId5"/>
          <a:srcRect l="2001" t="5159" r="769" b="10242"/>
          <a:stretch/>
        </p:blipFill>
        <p:spPr>
          <a:xfrm>
            <a:off x="858520" y="7269409"/>
            <a:ext cx="1806203" cy="2489201"/>
          </a:xfrm>
          <a:prstGeom prst="rect">
            <a:avLst/>
          </a:prstGeom>
          <a:ln>
            <a:solidFill>
              <a:srgbClr val="666666"/>
            </a:solidFill>
          </a:ln>
        </p:spPr>
      </p:pic>
    </p:spTree>
    <p:extLst>
      <p:ext uri="{BB962C8B-B14F-4D97-AF65-F5344CB8AC3E}">
        <p14:creationId xmlns:p14="http://schemas.microsoft.com/office/powerpoint/2010/main" val="39162093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31</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5374284" cy="261610"/>
          </a:xfrm>
          <a:prstGeom prst="rect">
            <a:avLst/>
          </a:prstGeom>
          <a:noFill/>
        </p:spPr>
        <p:txBody>
          <a:bodyPr wrap="square" rtlCol="0">
            <a:spAutoFit/>
          </a:bodyPr>
          <a:lstStyle/>
          <a:p>
            <a:r>
              <a:rPr kumimoji="1" lang="en-US" altLang="ja-JP" sz="1100" dirty="0"/>
              <a:t>2-4-13. QC Check Manual</a:t>
            </a:r>
          </a:p>
        </p:txBody>
      </p:sp>
      <p:sp>
        <p:nvSpPr>
          <p:cNvPr id="35" name="TextBox 34">
            <a:extLst>
              <a:ext uri="{FF2B5EF4-FFF2-40B4-BE49-F238E27FC236}">
                <a16:creationId xmlns:a16="http://schemas.microsoft.com/office/drawing/2014/main" id="{C316B0AB-4EFD-427E-9677-42BA5052CD89}"/>
              </a:ext>
            </a:extLst>
          </p:cNvPr>
          <p:cNvSpPr txBox="1"/>
          <p:nvPr/>
        </p:nvSpPr>
        <p:spPr>
          <a:xfrm>
            <a:off x="406400" y="1258520"/>
            <a:ext cx="5897914" cy="300082"/>
          </a:xfrm>
          <a:prstGeom prst="rect">
            <a:avLst/>
          </a:prstGeom>
          <a:noFill/>
        </p:spPr>
        <p:txBody>
          <a:bodyPr wrap="square">
            <a:spAutoFit/>
          </a:bodyPr>
          <a:lstStyle/>
          <a:p>
            <a:r>
              <a:rPr lang="en-US" sz="1350" dirty="0"/>
              <a:t>3</a:t>
            </a:r>
            <a:r>
              <a:rPr lang="th-TH" sz="1350" dirty="0"/>
              <a:t>.</a:t>
            </a:r>
            <a:r>
              <a:rPr lang="en-US" sz="1350" dirty="0"/>
              <a:t> Please enter the qty of NG.  </a:t>
            </a:r>
          </a:p>
        </p:txBody>
      </p:sp>
      <p:pic>
        <p:nvPicPr>
          <p:cNvPr id="20" name="Picture 19">
            <a:extLst>
              <a:ext uri="{FF2B5EF4-FFF2-40B4-BE49-F238E27FC236}">
                <a16:creationId xmlns:a16="http://schemas.microsoft.com/office/drawing/2014/main" id="{2B77854E-8320-4841-8229-CD2957700B08}"/>
              </a:ext>
            </a:extLst>
          </p:cNvPr>
          <p:cNvPicPr/>
          <p:nvPr/>
        </p:nvPicPr>
        <p:blipFill rotWithShape="1">
          <a:blip r:embed="rId3"/>
          <a:srcRect l="2403" t="5562" r="2000" b="10285"/>
          <a:stretch/>
        </p:blipFill>
        <p:spPr>
          <a:xfrm>
            <a:off x="734396" y="5784720"/>
            <a:ext cx="1866901" cy="2512062"/>
          </a:xfrm>
          <a:prstGeom prst="rect">
            <a:avLst/>
          </a:prstGeom>
          <a:ln>
            <a:solidFill>
              <a:srgbClr val="666666"/>
            </a:solidFill>
          </a:ln>
        </p:spPr>
      </p:pic>
      <p:pic>
        <p:nvPicPr>
          <p:cNvPr id="19" name="Picture 18">
            <a:extLst>
              <a:ext uri="{FF2B5EF4-FFF2-40B4-BE49-F238E27FC236}">
                <a16:creationId xmlns:a16="http://schemas.microsoft.com/office/drawing/2014/main" id="{8C6F4631-ED64-4CDC-AA94-1B971CE48AA2}"/>
              </a:ext>
            </a:extLst>
          </p:cNvPr>
          <p:cNvPicPr/>
          <p:nvPr/>
        </p:nvPicPr>
        <p:blipFill rotWithShape="1">
          <a:blip r:embed="rId4"/>
          <a:srcRect l="1262" t="5664" r="1115" b="10735"/>
          <a:stretch/>
        </p:blipFill>
        <p:spPr>
          <a:xfrm>
            <a:off x="756355" y="1650034"/>
            <a:ext cx="1866900" cy="2512061"/>
          </a:xfrm>
          <a:prstGeom prst="rect">
            <a:avLst/>
          </a:prstGeom>
          <a:ln>
            <a:solidFill>
              <a:srgbClr val="666666"/>
            </a:solidFill>
          </a:ln>
        </p:spPr>
      </p:pic>
      <p:sp>
        <p:nvSpPr>
          <p:cNvPr id="24" name="Rectangle 23">
            <a:extLst>
              <a:ext uri="{FF2B5EF4-FFF2-40B4-BE49-F238E27FC236}">
                <a16:creationId xmlns:a16="http://schemas.microsoft.com/office/drawing/2014/main" id="{0599F235-DA58-40CD-958F-ACC72BA2C887}"/>
              </a:ext>
            </a:extLst>
          </p:cNvPr>
          <p:cNvSpPr/>
          <p:nvPr/>
        </p:nvSpPr>
        <p:spPr>
          <a:xfrm>
            <a:off x="1454992" y="2797068"/>
            <a:ext cx="847344" cy="307777"/>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37" name="Rectangle 36">
            <a:extLst>
              <a:ext uri="{FF2B5EF4-FFF2-40B4-BE49-F238E27FC236}">
                <a16:creationId xmlns:a16="http://schemas.microsoft.com/office/drawing/2014/main" id="{B2169D9E-F38F-43FF-8D10-6DB8B8F2FFFB}"/>
              </a:ext>
            </a:extLst>
          </p:cNvPr>
          <p:cNvSpPr/>
          <p:nvPr/>
        </p:nvSpPr>
        <p:spPr>
          <a:xfrm>
            <a:off x="1109044" y="3209744"/>
            <a:ext cx="563093" cy="257960"/>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38" name="Rectangle 37">
            <a:extLst>
              <a:ext uri="{FF2B5EF4-FFF2-40B4-BE49-F238E27FC236}">
                <a16:creationId xmlns:a16="http://schemas.microsoft.com/office/drawing/2014/main" id="{7D6F68F0-553F-453C-A47C-C2983BD4A1DE}"/>
              </a:ext>
            </a:extLst>
          </p:cNvPr>
          <p:cNvSpPr/>
          <p:nvPr/>
        </p:nvSpPr>
        <p:spPr>
          <a:xfrm>
            <a:off x="1697218" y="7248188"/>
            <a:ext cx="563093" cy="257960"/>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39" name="Oval 38">
            <a:extLst>
              <a:ext uri="{FF2B5EF4-FFF2-40B4-BE49-F238E27FC236}">
                <a16:creationId xmlns:a16="http://schemas.microsoft.com/office/drawing/2014/main" id="{08A06FDC-B015-4B5C-98F5-DBAD1E7DE336}"/>
              </a:ext>
            </a:extLst>
          </p:cNvPr>
          <p:cNvSpPr/>
          <p:nvPr/>
        </p:nvSpPr>
        <p:spPr>
          <a:xfrm>
            <a:off x="1390590" y="2825506"/>
            <a:ext cx="231648" cy="216655"/>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b="1" dirty="0">
                <a:solidFill>
                  <a:schemeClr val="bg1"/>
                </a:solidFill>
              </a:rPr>
              <a:t>1</a:t>
            </a:r>
          </a:p>
        </p:txBody>
      </p:sp>
      <p:sp>
        <p:nvSpPr>
          <p:cNvPr id="40" name="Oval 39">
            <a:extLst>
              <a:ext uri="{FF2B5EF4-FFF2-40B4-BE49-F238E27FC236}">
                <a16:creationId xmlns:a16="http://schemas.microsoft.com/office/drawing/2014/main" id="{110E25CB-1F80-431A-8B04-662FE0B5D72C}"/>
              </a:ext>
            </a:extLst>
          </p:cNvPr>
          <p:cNvSpPr/>
          <p:nvPr/>
        </p:nvSpPr>
        <p:spPr>
          <a:xfrm>
            <a:off x="931498" y="3251049"/>
            <a:ext cx="231648" cy="216655"/>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b="1" dirty="0">
                <a:solidFill>
                  <a:schemeClr val="bg1"/>
                </a:solidFill>
              </a:rPr>
              <a:t>2</a:t>
            </a:r>
          </a:p>
        </p:txBody>
      </p:sp>
      <p:sp>
        <p:nvSpPr>
          <p:cNvPr id="41" name="Oval 40">
            <a:extLst>
              <a:ext uri="{FF2B5EF4-FFF2-40B4-BE49-F238E27FC236}">
                <a16:creationId xmlns:a16="http://schemas.microsoft.com/office/drawing/2014/main" id="{8174E2F5-9075-4B4B-A579-29200CCF1FC4}"/>
              </a:ext>
            </a:extLst>
          </p:cNvPr>
          <p:cNvSpPr/>
          <p:nvPr/>
        </p:nvSpPr>
        <p:spPr>
          <a:xfrm>
            <a:off x="2244578" y="7268840"/>
            <a:ext cx="231648" cy="216655"/>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b="1" dirty="0">
                <a:solidFill>
                  <a:schemeClr val="bg1"/>
                </a:solidFill>
              </a:rPr>
              <a:t>3</a:t>
            </a:r>
          </a:p>
        </p:txBody>
      </p:sp>
      <p:pic>
        <p:nvPicPr>
          <p:cNvPr id="18" name="Picture 17">
            <a:extLst>
              <a:ext uri="{FF2B5EF4-FFF2-40B4-BE49-F238E27FC236}">
                <a16:creationId xmlns:a16="http://schemas.microsoft.com/office/drawing/2014/main" id="{C65B2166-ACAC-4412-81E1-81B6A85BE4A1}"/>
              </a:ext>
            </a:extLst>
          </p:cNvPr>
          <p:cNvPicPr/>
          <p:nvPr/>
        </p:nvPicPr>
        <p:blipFill rotWithShape="1">
          <a:blip r:embed="rId5"/>
          <a:srcRect l="1297" t="5303" r="1016" b="9326"/>
          <a:stretch/>
        </p:blipFill>
        <p:spPr>
          <a:xfrm>
            <a:off x="3995016" y="5746311"/>
            <a:ext cx="1844323" cy="2621654"/>
          </a:xfrm>
          <a:prstGeom prst="rect">
            <a:avLst/>
          </a:prstGeom>
          <a:ln>
            <a:solidFill>
              <a:srgbClr val="666666"/>
            </a:solidFill>
          </a:ln>
        </p:spPr>
      </p:pic>
      <p:cxnSp>
        <p:nvCxnSpPr>
          <p:cNvPr id="44" name="Straight Arrow Connector 43">
            <a:extLst>
              <a:ext uri="{FF2B5EF4-FFF2-40B4-BE49-F238E27FC236}">
                <a16:creationId xmlns:a16="http://schemas.microsoft.com/office/drawing/2014/main" id="{CFEAFC52-EF67-4980-B305-92539168A91A}"/>
              </a:ext>
            </a:extLst>
          </p:cNvPr>
          <p:cNvCxnSpPr>
            <a:cxnSpLocks/>
          </p:cNvCxnSpPr>
          <p:nvPr/>
        </p:nvCxnSpPr>
        <p:spPr>
          <a:xfrm>
            <a:off x="2692030" y="6975252"/>
            <a:ext cx="1248215" cy="0"/>
          </a:xfrm>
          <a:prstGeom prst="straightConnector1">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157EF3E2-E5C8-40F0-A2B8-23220D6C6719}"/>
              </a:ext>
            </a:extLst>
          </p:cNvPr>
          <p:cNvCxnSpPr>
            <a:cxnSpLocks/>
          </p:cNvCxnSpPr>
          <p:nvPr/>
        </p:nvCxnSpPr>
        <p:spPr>
          <a:xfrm>
            <a:off x="2633867" y="2946615"/>
            <a:ext cx="1440000" cy="0"/>
          </a:xfrm>
          <a:prstGeom prst="straightConnector1">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57" name="Picture 56">
            <a:extLst>
              <a:ext uri="{FF2B5EF4-FFF2-40B4-BE49-F238E27FC236}">
                <a16:creationId xmlns:a16="http://schemas.microsoft.com/office/drawing/2014/main" id="{CE735358-81A8-459E-8140-E7868105D26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22589" y="2238764"/>
            <a:ext cx="2449561" cy="1592967"/>
          </a:xfrm>
          <a:prstGeom prst="rect">
            <a:avLst/>
          </a:prstGeom>
        </p:spPr>
      </p:pic>
      <p:sp>
        <p:nvSpPr>
          <p:cNvPr id="58" name="TextBox 57">
            <a:extLst>
              <a:ext uri="{FF2B5EF4-FFF2-40B4-BE49-F238E27FC236}">
                <a16:creationId xmlns:a16="http://schemas.microsoft.com/office/drawing/2014/main" id="{EF6BA533-361F-440E-A943-91AACB22568F}"/>
              </a:ext>
            </a:extLst>
          </p:cNvPr>
          <p:cNvSpPr txBox="1"/>
          <p:nvPr/>
        </p:nvSpPr>
        <p:spPr>
          <a:xfrm>
            <a:off x="3160263" y="3896989"/>
            <a:ext cx="3815080" cy="715581"/>
          </a:xfrm>
          <a:prstGeom prst="rect">
            <a:avLst/>
          </a:prstGeom>
          <a:noFill/>
        </p:spPr>
        <p:txBody>
          <a:bodyPr wrap="square">
            <a:spAutoFit/>
          </a:bodyPr>
          <a:lstStyle/>
          <a:p>
            <a:r>
              <a:rPr lang="en-US" sz="1350" dirty="0"/>
              <a:t>When you click the “OK” button to confirm NG, the system will order a new label to be printed to repack good items.</a:t>
            </a:r>
          </a:p>
        </p:txBody>
      </p:sp>
      <p:sp>
        <p:nvSpPr>
          <p:cNvPr id="59" name="TextBox 58">
            <a:extLst>
              <a:ext uri="{FF2B5EF4-FFF2-40B4-BE49-F238E27FC236}">
                <a16:creationId xmlns:a16="http://schemas.microsoft.com/office/drawing/2014/main" id="{791BC462-8896-4907-8A04-493DC44FD93D}"/>
              </a:ext>
            </a:extLst>
          </p:cNvPr>
          <p:cNvSpPr txBox="1"/>
          <p:nvPr/>
        </p:nvSpPr>
        <p:spPr>
          <a:xfrm>
            <a:off x="4131855" y="1938682"/>
            <a:ext cx="2463807" cy="300082"/>
          </a:xfrm>
          <a:prstGeom prst="rect">
            <a:avLst/>
          </a:prstGeom>
          <a:noFill/>
          <a:ln w="19050">
            <a:solidFill>
              <a:srgbClr val="FF0000"/>
            </a:solidFill>
          </a:ln>
        </p:spPr>
        <p:txBody>
          <a:bodyPr wrap="square">
            <a:spAutoFit/>
          </a:bodyPr>
          <a:lstStyle/>
          <a:p>
            <a:r>
              <a:rPr lang="en-US" sz="1350" dirty="0"/>
              <a:t>repack good items qty = 120</a:t>
            </a:r>
          </a:p>
        </p:txBody>
      </p:sp>
      <p:sp>
        <p:nvSpPr>
          <p:cNvPr id="60" name="TextBox 59">
            <a:extLst>
              <a:ext uri="{FF2B5EF4-FFF2-40B4-BE49-F238E27FC236}">
                <a16:creationId xmlns:a16="http://schemas.microsoft.com/office/drawing/2014/main" id="{E028BD41-BDD1-4492-994B-4D1134F425A8}"/>
              </a:ext>
            </a:extLst>
          </p:cNvPr>
          <p:cNvSpPr txBox="1"/>
          <p:nvPr/>
        </p:nvSpPr>
        <p:spPr>
          <a:xfrm>
            <a:off x="2692030" y="2612169"/>
            <a:ext cx="1346087" cy="300082"/>
          </a:xfrm>
          <a:prstGeom prst="rect">
            <a:avLst/>
          </a:prstGeom>
          <a:noFill/>
          <a:ln w="19050">
            <a:solidFill>
              <a:srgbClr val="FF0000"/>
            </a:solidFill>
          </a:ln>
        </p:spPr>
        <p:txBody>
          <a:bodyPr wrap="square">
            <a:spAutoFit/>
          </a:bodyPr>
          <a:lstStyle/>
          <a:p>
            <a:r>
              <a:rPr lang="en-US" sz="1350" dirty="0"/>
              <a:t>Print new label</a:t>
            </a:r>
          </a:p>
        </p:txBody>
      </p:sp>
      <p:sp>
        <p:nvSpPr>
          <p:cNvPr id="61" name="TextBox 60">
            <a:extLst>
              <a:ext uri="{FF2B5EF4-FFF2-40B4-BE49-F238E27FC236}">
                <a16:creationId xmlns:a16="http://schemas.microsoft.com/office/drawing/2014/main" id="{47CEA5B5-34EC-48EA-8761-B6F04208E7F6}"/>
              </a:ext>
            </a:extLst>
          </p:cNvPr>
          <p:cNvSpPr txBox="1"/>
          <p:nvPr/>
        </p:nvSpPr>
        <p:spPr>
          <a:xfrm>
            <a:off x="515974" y="5204777"/>
            <a:ext cx="5897914" cy="300082"/>
          </a:xfrm>
          <a:prstGeom prst="rect">
            <a:avLst/>
          </a:prstGeom>
          <a:noFill/>
        </p:spPr>
        <p:txBody>
          <a:bodyPr wrap="square">
            <a:spAutoFit/>
          </a:bodyPr>
          <a:lstStyle/>
          <a:p>
            <a:r>
              <a:rPr lang="en-US" sz="1350" dirty="0"/>
              <a:t>After printing the label The system will notify you to confirm print</a:t>
            </a:r>
            <a:r>
              <a:rPr lang="th-TH" sz="1350" dirty="0"/>
              <a:t> </a:t>
            </a:r>
            <a:r>
              <a:rPr lang="en-US" sz="1350" dirty="0"/>
              <a:t>out.</a:t>
            </a:r>
          </a:p>
        </p:txBody>
      </p:sp>
    </p:spTree>
    <p:extLst>
      <p:ext uri="{BB962C8B-B14F-4D97-AF65-F5344CB8AC3E}">
        <p14:creationId xmlns:p14="http://schemas.microsoft.com/office/powerpoint/2010/main" val="11333741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32</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5374284" cy="261610"/>
          </a:xfrm>
          <a:prstGeom prst="rect">
            <a:avLst/>
          </a:prstGeom>
          <a:noFill/>
        </p:spPr>
        <p:txBody>
          <a:bodyPr wrap="square" rtlCol="0">
            <a:spAutoFit/>
          </a:bodyPr>
          <a:lstStyle/>
          <a:p>
            <a:r>
              <a:rPr kumimoji="1" lang="en-US" altLang="ja-JP" sz="1100" dirty="0"/>
              <a:t>2-4-13. QC Check Manual</a:t>
            </a:r>
          </a:p>
        </p:txBody>
      </p:sp>
      <p:sp>
        <p:nvSpPr>
          <p:cNvPr id="43" name="TextBox 42">
            <a:extLst>
              <a:ext uri="{FF2B5EF4-FFF2-40B4-BE49-F238E27FC236}">
                <a16:creationId xmlns:a16="http://schemas.microsoft.com/office/drawing/2014/main" id="{31AC2863-E9A4-4A77-BEBB-BF1C817C461D}"/>
              </a:ext>
            </a:extLst>
          </p:cNvPr>
          <p:cNvSpPr txBox="1"/>
          <p:nvPr/>
        </p:nvSpPr>
        <p:spPr>
          <a:xfrm>
            <a:off x="406400" y="1338896"/>
            <a:ext cx="5897914" cy="300082"/>
          </a:xfrm>
          <a:prstGeom prst="rect">
            <a:avLst/>
          </a:prstGeom>
          <a:noFill/>
        </p:spPr>
        <p:txBody>
          <a:bodyPr wrap="square">
            <a:spAutoFit/>
          </a:bodyPr>
          <a:lstStyle/>
          <a:p>
            <a:r>
              <a:rPr lang="en-US" sz="1350" dirty="0"/>
              <a:t>4</a:t>
            </a:r>
            <a:r>
              <a:rPr lang="th-TH" sz="1350" dirty="0"/>
              <a:t>. </a:t>
            </a:r>
            <a:r>
              <a:rPr lang="en-US" sz="1350" dirty="0"/>
              <a:t>Scan Location and confirm</a:t>
            </a:r>
          </a:p>
        </p:txBody>
      </p:sp>
      <p:pic>
        <p:nvPicPr>
          <p:cNvPr id="45" name="Picture 44">
            <a:extLst>
              <a:ext uri="{FF2B5EF4-FFF2-40B4-BE49-F238E27FC236}">
                <a16:creationId xmlns:a16="http://schemas.microsoft.com/office/drawing/2014/main" id="{29C24213-A079-4F43-A0A0-187D67FFDF6C}"/>
              </a:ext>
            </a:extLst>
          </p:cNvPr>
          <p:cNvPicPr/>
          <p:nvPr/>
        </p:nvPicPr>
        <p:blipFill rotWithShape="1">
          <a:blip r:embed="rId3"/>
          <a:srcRect l="1553" t="5939" r="1248" b="9687"/>
          <a:stretch/>
        </p:blipFill>
        <p:spPr>
          <a:xfrm>
            <a:off x="776660" y="1800904"/>
            <a:ext cx="1866900" cy="2456180"/>
          </a:xfrm>
          <a:prstGeom prst="rect">
            <a:avLst/>
          </a:prstGeom>
          <a:ln>
            <a:solidFill>
              <a:srgbClr val="666666"/>
            </a:solidFill>
          </a:ln>
        </p:spPr>
      </p:pic>
      <p:pic>
        <p:nvPicPr>
          <p:cNvPr id="46" name="Picture 45">
            <a:extLst>
              <a:ext uri="{FF2B5EF4-FFF2-40B4-BE49-F238E27FC236}">
                <a16:creationId xmlns:a16="http://schemas.microsoft.com/office/drawing/2014/main" id="{5AFF1B2E-BC6B-4B7C-863A-F3BD8FF5FE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9336" y="1926732"/>
            <a:ext cx="476817" cy="476817"/>
          </a:xfrm>
          <a:prstGeom prst="rect">
            <a:avLst/>
          </a:prstGeom>
        </p:spPr>
      </p:pic>
      <p:sp>
        <p:nvSpPr>
          <p:cNvPr id="47" name="TextBox 46">
            <a:extLst>
              <a:ext uri="{FF2B5EF4-FFF2-40B4-BE49-F238E27FC236}">
                <a16:creationId xmlns:a16="http://schemas.microsoft.com/office/drawing/2014/main" id="{32FDB07A-EB8D-4AB2-A75A-1851BA2A61B8}"/>
              </a:ext>
            </a:extLst>
          </p:cNvPr>
          <p:cNvSpPr txBox="1"/>
          <p:nvPr/>
        </p:nvSpPr>
        <p:spPr>
          <a:xfrm>
            <a:off x="2727777" y="2435657"/>
            <a:ext cx="971334" cy="261610"/>
          </a:xfrm>
          <a:prstGeom prst="rect">
            <a:avLst/>
          </a:prstGeom>
          <a:noFill/>
        </p:spPr>
        <p:txBody>
          <a:bodyPr wrap="square">
            <a:spAutoFit/>
          </a:bodyPr>
          <a:lstStyle/>
          <a:p>
            <a:r>
              <a:rPr lang="en-US" sz="1100" dirty="0"/>
              <a:t>QR location</a:t>
            </a:r>
          </a:p>
        </p:txBody>
      </p:sp>
      <p:sp>
        <p:nvSpPr>
          <p:cNvPr id="48" name="Rectangle 47">
            <a:extLst>
              <a:ext uri="{FF2B5EF4-FFF2-40B4-BE49-F238E27FC236}">
                <a16:creationId xmlns:a16="http://schemas.microsoft.com/office/drawing/2014/main" id="{974B109E-07B7-4A82-B557-606B529D3BAA}"/>
              </a:ext>
            </a:extLst>
          </p:cNvPr>
          <p:cNvSpPr/>
          <p:nvPr/>
        </p:nvSpPr>
        <p:spPr>
          <a:xfrm>
            <a:off x="2720795" y="1827434"/>
            <a:ext cx="971334" cy="864135"/>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49" name="TextBox 48">
            <a:extLst>
              <a:ext uri="{FF2B5EF4-FFF2-40B4-BE49-F238E27FC236}">
                <a16:creationId xmlns:a16="http://schemas.microsoft.com/office/drawing/2014/main" id="{2CB27EB0-41D1-40C2-9247-4E8EB4F9BE71}"/>
              </a:ext>
            </a:extLst>
          </p:cNvPr>
          <p:cNvSpPr txBox="1"/>
          <p:nvPr/>
        </p:nvSpPr>
        <p:spPr>
          <a:xfrm>
            <a:off x="2608569" y="2939386"/>
            <a:ext cx="2213795" cy="646331"/>
          </a:xfrm>
          <a:prstGeom prst="rect">
            <a:avLst/>
          </a:prstGeom>
          <a:noFill/>
        </p:spPr>
        <p:txBody>
          <a:bodyPr wrap="square">
            <a:spAutoFit/>
          </a:bodyPr>
          <a:lstStyle/>
          <a:p>
            <a:r>
              <a:rPr lang="en-US" sz="1200" dirty="0"/>
              <a:t>If the qty is less than the plan </a:t>
            </a:r>
          </a:p>
          <a:p>
            <a:r>
              <a:rPr lang="en-US" sz="1200" dirty="0"/>
              <a:t>The system will notify you </a:t>
            </a:r>
          </a:p>
          <a:p>
            <a:r>
              <a:rPr lang="en-US" sz="1200" dirty="0"/>
              <a:t>to confirm the transaction.</a:t>
            </a:r>
          </a:p>
        </p:txBody>
      </p:sp>
      <p:cxnSp>
        <p:nvCxnSpPr>
          <p:cNvPr id="50" name="Straight Arrow Connector 49">
            <a:extLst>
              <a:ext uri="{FF2B5EF4-FFF2-40B4-BE49-F238E27FC236}">
                <a16:creationId xmlns:a16="http://schemas.microsoft.com/office/drawing/2014/main" id="{A19CD689-5BFE-4CCA-81D7-7DB934731795}"/>
              </a:ext>
            </a:extLst>
          </p:cNvPr>
          <p:cNvCxnSpPr>
            <a:cxnSpLocks/>
          </p:cNvCxnSpPr>
          <p:nvPr/>
        </p:nvCxnSpPr>
        <p:spPr>
          <a:xfrm>
            <a:off x="2949336" y="2876979"/>
            <a:ext cx="1583856" cy="0"/>
          </a:xfrm>
          <a:prstGeom prst="straightConnector1">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282AE3D6-997A-4B68-BF0A-DB8112AFF97B}"/>
              </a:ext>
            </a:extLst>
          </p:cNvPr>
          <p:cNvSpPr/>
          <p:nvPr/>
        </p:nvSpPr>
        <p:spPr>
          <a:xfrm>
            <a:off x="793084" y="3748019"/>
            <a:ext cx="869837" cy="257960"/>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52" name="Rectangle 51">
            <a:extLst>
              <a:ext uri="{FF2B5EF4-FFF2-40B4-BE49-F238E27FC236}">
                <a16:creationId xmlns:a16="http://schemas.microsoft.com/office/drawing/2014/main" id="{84FD6667-FA0D-4584-90A6-1DB94F764366}"/>
              </a:ext>
            </a:extLst>
          </p:cNvPr>
          <p:cNvSpPr/>
          <p:nvPr/>
        </p:nvSpPr>
        <p:spPr>
          <a:xfrm>
            <a:off x="1707285" y="3998181"/>
            <a:ext cx="936275" cy="257960"/>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53" name="Oval 52">
            <a:extLst>
              <a:ext uri="{FF2B5EF4-FFF2-40B4-BE49-F238E27FC236}">
                <a16:creationId xmlns:a16="http://schemas.microsoft.com/office/drawing/2014/main" id="{2700C8FC-F7DE-4626-80E9-0FB50CB967C1}"/>
              </a:ext>
            </a:extLst>
          </p:cNvPr>
          <p:cNvSpPr/>
          <p:nvPr/>
        </p:nvSpPr>
        <p:spPr>
          <a:xfrm>
            <a:off x="2604971" y="4039486"/>
            <a:ext cx="231648" cy="216655"/>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b="1" dirty="0">
                <a:solidFill>
                  <a:schemeClr val="bg1"/>
                </a:solidFill>
              </a:rPr>
              <a:t>2</a:t>
            </a:r>
          </a:p>
        </p:txBody>
      </p:sp>
      <p:sp>
        <p:nvSpPr>
          <p:cNvPr id="54" name="Oval 53">
            <a:extLst>
              <a:ext uri="{FF2B5EF4-FFF2-40B4-BE49-F238E27FC236}">
                <a16:creationId xmlns:a16="http://schemas.microsoft.com/office/drawing/2014/main" id="{BA4F5591-7186-4BDE-BD64-997D3B851916}"/>
              </a:ext>
            </a:extLst>
          </p:cNvPr>
          <p:cNvSpPr/>
          <p:nvPr/>
        </p:nvSpPr>
        <p:spPr>
          <a:xfrm>
            <a:off x="557372" y="3790093"/>
            <a:ext cx="231648" cy="216655"/>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b="1" dirty="0">
                <a:solidFill>
                  <a:schemeClr val="bg1"/>
                </a:solidFill>
              </a:rPr>
              <a:t>1</a:t>
            </a:r>
          </a:p>
        </p:txBody>
      </p:sp>
      <p:pic>
        <p:nvPicPr>
          <p:cNvPr id="55" name="Picture 54">
            <a:extLst>
              <a:ext uri="{FF2B5EF4-FFF2-40B4-BE49-F238E27FC236}">
                <a16:creationId xmlns:a16="http://schemas.microsoft.com/office/drawing/2014/main" id="{64276CE3-9A10-4389-83FA-FDAA4A188DD6}"/>
              </a:ext>
            </a:extLst>
          </p:cNvPr>
          <p:cNvPicPr/>
          <p:nvPr/>
        </p:nvPicPr>
        <p:blipFill rotWithShape="1">
          <a:blip r:embed="rId5"/>
          <a:srcRect l="2087" t="5254" r="1183" b="10350"/>
          <a:stretch/>
        </p:blipFill>
        <p:spPr>
          <a:xfrm>
            <a:off x="4679140" y="1765026"/>
            <a:ext cx="1844323" cy="2527936"/>
          </a:xfrm>
          <a:prstGeom prst="rect">
            <a:avLst/>
          </a:prstGeom>
          <a:ln>
            <a:solidFill>
              <a:srgbClr val="666666"/>
            </a:solidFill>
          </a:ln>
        </p:spPr>
      </p:pic>
    </p:spTree>
    <p:extLst>
      <p:ext uri="{BB962C8B-B14F-4D97-AF65-F5344CB8AC3E}">
        <p14:creationId xmlns:p14="http://schemas.microsoft.com/office/powerpoint/2010/main" val="12070724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a:xfrm>
            <a:off x="4843462" y="9162795"/>
            <a:ext cx="1543050" cy="527403"/>
          </a:xfrm>
        </p:spPr>
        <p:txBody>
          <a:bodyPr/>
          <a:lstStyle/>
          <a:p>
            <a:fld id="{FABEA90D-F275-432F-8053-456A4E092F4A}" type="slidenum">
              <a:rPr kumimoji="1" lang="ja-JP" altLang="en-US" smtClean="0"/>
              <a:t>33</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5374284" cy="261610"/>
          </a:xfrm>
          <a:prstGeom prst="rect">
            <a:avLst/>
          </a:prstGeom>
          <a:noFill/>
        </p:spPr>
        <p:txBody>
          <a:bodyPr wrap="square" rtlCol="0">
            <a:spAutoFit/>
          </a:bodyPr>
          <a:lstStyle/>
          <a:p>
            <a:r>
              <a:rPr kumimoji="1" lang="en-US" altLang="ja-JP" sz="1100" dirty="0"/>
              <a:t>2-4-14. Photo matching </a:t>
            </a:r>
          </a:p>
        </p:txBody>
      </p:sp>
      <p:pic>
        <p:nvPicPr>
          <p:cNvPr id="24" name="Picture 23">
            <a:extLst>
              <a:ext uri="{FF2B5EF4-FFF2-40B4-BE49-F238E27FC236}">
                <a16:creationId xmlns:a16="http://schemas.microsoft.com/office/drawing/2014/main" id="{427876BB-444F-4B8A-831B-74E3C23BDAB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93272" y="1258683"/>
            <a:ext cx="1766201" cy="2512174"/>
          </a:xfrm>
          <a:prstGeom prst="rect">
            <a:avLst/>
          </a:prstGeom>
          <a:ln>
            <a:solidFill>
              <a:srgbClr val="666666"/>
            </a:solidFill>
          </a:ln>
        </p:spPr>
      </p:pic>
      <p:sp>
        <p:nvSpPr>
          <p:cNvPr id="29" name="Rectangle 28">
            <a:extLst>
              <a:ext uri="{FF2B5EF4-FFF2-40B4-BE49-F238E27FC236}">
                <a16:creationId xmlns:a16="http://schemas.microsoft.com/office/drawing/2014/main" id="{17075BA3-6E8F-44F1-9920-4805AEBCC191}"/>
              </a:ext>
            </a:extLst>
          </p:cNvPr>
          <p:cNvSpPr/>
          <p:nvPr/>
        </p:nvSpPr>
        <p:spPr>
          <a:xfrm>
            <a:off x="1699232" y="3062224"/>
            <a:ext cx="708369" cy="677711"/>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cxnSp>
        <p:nvCxnSpPr>
          <p:cNvPr id="31" name="Straight Arrow Connector 30">
            <a:extLst>
              <a:ext uri="{FF2B5EF4-FFF2-40B4-BE49-F238E27FC236}">
                <a16:creationId xmlns:a16="http://schemas.microsoft.com/office/drawing/2014/main" id="{6BBDD854-67CE-4373-AA1B-BDC881708845}"/>
              </a:ext>
            </a:extLst>
          </p:cNvPr>
          <p:cNvCxnSpPr>
            <a:cxnSpLocks/>
          </p:cNvCxnSpPr>
          <p:nvPr/>
        </p:nvCxnSpPr>
        <p:spPr>
          <a:xfrm>
            <a:off x="2547006" y="2428565"/>
            <a:ext cx="1260000" cy="0"/>
          </a:xfrm>
          <a:prstGeom prst="straightConnector1">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4C3088CC-D131-4A7F-829F-DEF1550D7579}"/>
              </a:ext>
            </a:extLst>
          </p:cNvPr>
          <p:cNvPicPr/>
          <p:nvPr/>
        </p:nvPicPr>
        <p:blipFill rotWithShape="1">
          <a:blip r:embed="rId4"/>
          <a:srcRect l="1002" t="5216" r="1722" b="10096"/>
          <a:stretch/>
        </p:blipFill>
        <p:spPr>
          <a:xfrm>
            <a:off x="3807006" y="1250948"/>
            <a:ext cx="1766201" cy="2556511"/>
          </a:xfrm>
          <a:prstGeom prst="rect">
            <a:avLst/>
          </a:prstGeom>
          <a:ln>
            <a:solidFill>
              <a:srgbClr val="666666"/>
            </a:solidFill>
          </a:ln>
        </p:spPr>
      </p:pic>
      <p:sp>
        <p:nvSpPr>
          <p:cNvPr id="21" name="TextBox 20">
            <a:extLst>
              <a:ext uri="{FF2B5EF4-FFF2-40B4-BE49-F238E27FC236}">
                <a16:creationId xmlns:a16="http://schemas.microsoft.com/office/drawing/2014/main" id="{532E83A3-2C7F-4526-B71A-FAF9F25EBDA9}"/>
              </a:ext>
            </a:extLst>
          </p:cNvPr>
          <p:cNvSpPr txBox="1"/>
          <p:nvPr/>
        </p:nvSpPr>
        <p:spPr>
          <a:xfrm>
            <a:off x="406400" y="3966160"/>
            <a:ext cx="5897914" cy="300082"/>
          </a:xfrm>
          <a:prstGeom prst="rect">
            <a:avLst/>
          </a:prstGeom>
          <a:noFill/>
        </p:spPr>
        <p:txBody>
          <a:bodyPr wrap="square">
            <a:spAutoFit/>
          </a:bodyPr>
          <a:lstStyle/>
          <a:p>
            <a:r>
              <a:rPr lang="en-US" sz="1350" dirty="0"/>
              <a:t>1</a:t>
            </a:r>
            <a:r>
              <a:rPr lang="th-TH" sz="1350" dirty="0"/>
              <a:t>.</a:t>
            </a:r>
            <a:r>
              <a:rPr lang="en-US" sz="1350" dirty="0"/>
              <a:t> Scan label.  </a:t>
            </a:r>
          </a:p>
        </p:txBody>
      </p:sp>
      <p:pic>
        <p:nvPicPr>
          <p:cNvPr id="22" name="Picture 21">
            <a:extLst>
              <a:ext uri="{FF2B5EF4-FFF2-40B4-BE49-F238E27FC236}">
                <a16:creationId xmlns:a16="http://schemas.microsoft.com/office/drawing/2014/main" id="{B3DA17E3-9923-448E-AC08-576DB0AA47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77340" y="4266242"/>
            <a:ext cx="1262459" cy="817557"/>
          </a:xfrm>
          <a:prstGeom prst="rect">
            <a:avLst/>
          </a:prstGeom>
        </p:spPr>
      </p:pic>
      <p:sp>
        <p:nvSpPr>
          <p:cNvPr id="25" name="Rectangle 24">
            <a:extLst>
              <a:ext uri="{FF2B5EF4-FFF2-40B4-BE49-F238E27FC236}">
                <a16:creationId xmlns:a16="http://schemas.microsoft.com/office/drawing/2014/main" id="{BCE0271F-71BA-42B1-AB04-F9117256BB71}"/>
              </a:ext>
            </a:extLst>
          </p:cNvPr>
          <p:cNvSpPr/>
          <p:nvPr/>
        </p:nvSpPr>
        <p:spPr>
          <a:xfrm>
            <a:off x="3791766" y="4268515"/>
            <a:ext cx="261369" cy="240886"/>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5" name="Picture 4">
            <a:extLst>
              <a:ext uri="{FF2B5EF4-FFF2-40B4-BE49-F238E27FC236}">
                <a16:creationId xmlns:a16="http://schemas.microsoft.com/office/drawing/2014/main" id="{76DFC6C0-5B8F-46FD-AB60-F99AE9B3C4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85026" y="4343991"/>
            <a:ext cx="1834093" cy="2591535"/>
          </a:xfrm>
          <a:prstGeom prst="rect">
            <a:avLst/>
          </a:prstGeom>
          <a:ln>
            <a:solidFill>
              <a:srgbClr val="666666"/>
            </a:solidFill>
          </a:ln>
        </p:spPr>
      </p:pic>
      <p:pic>
        <p:nvPicPr>
          <p:cNvPr id="26" name="Picture 25">
            <a:extLst>
              <a:ext uri="{FF2B5EF4-FFF2-40B4-BE49-F238E27FC236}">
                <a16:creationId xmlns:a16="http://schemas.microsoft.com/office/drawing/2014/main" id="{6C9A29FD-7DB3-469B-9BEA-4DCA8F1A6C5C}"/>
              </a:ext>
            </a:extLst>
          </p:cNvPr>
          <p:cNvPicPr/>
          <p:nvPr/>
        </p:nvPicPr>
        <p:blipFill rotWithShape="1">
          <a:blip r:embed="rId4"/>
          <a:srcRect l="1002" t="5216" r="1722" b="10096"/>
          <a:stretch/>
        </p:blipFill>
        <p:spPr>
          <a:xfrm>
            <a:off x="894901" y="4283754"/>
            <a:ext cx="1766201" cy="2556511"/>
          </a:xfrm>
          <a:prstGeom prst="rect">
            <a:avLst/>
          </a:prstGeom>
          <a:ln>
            <a:solidFill>
              <a:srgbClr val="666666"/>
            </a:solidFill>
          </a:ln>
        </p:spPr>
      </p:pic>
      <p:pic>
        <p:nvPicPr>
          <p:cNvPr id="32" name="Picture 31">
            <a:extLst>
              <a:ext uri="{FF2B5EF4-FFF2-40B4-BE49-F238E27FC236}">
                <a16:creationId xmlns:a16="http://schemas.microsoft.com/office/drawing/2014/main" id="{88007EA0-9484-4356-AA75-6AD583960258}"/>
              </a:ext>
            </a:extLst>
          </p:cNvPr>
          <p:cNvPicPr/>
          <p:nvPr/>
        </p:nvPicPr>
        <p:blipFill rotWithShape="1">
          <a:blip r:embed="rId7"/>
          <a:srcRect l="693" t="5924" r="706" b="9654"/>
          <a:stretch/>
        </p:blipFill>
        <p:spPr>
          <a:xfrm>
            <a:off x="2661102" y="7232793"/>
            <a:ext cx="1741488" cy="2580510"/>
          </a:xfrm>
          <a:prstGeom prst="rect">
            <a:avLst/>
          </a:prstGeom>
          <a:ln>
            <a:solidFill>
              <a:srgbClr val="666666"/>
            </a:solidFill>
          </a:ln>
        </p:spPr>
      </p:pic>
      <p:cxnSp>
        <p:nvCxnSpPr>
          <p:cNvPr id="12" name="Connector: Elbow 11">
            <a:extLst>
              <a:ext uri="{FF2B5EF4-FFF2-40B4-BE49-F238E27FC236}">
                <a16:creationId xmlns:a16="http://schemas.microsoft.com/office/drawing/2014/main" id="{0A175719-2311-41D3-89BF-86EAA01B2C60}"/>
              </a:ext>
            </a:extLst>
          </p:cNvPr>
          <p:cNvCxnSpPr>
            <a:cxnSpLocks/>
            <a:stCxn id="26" idx="3"/>
            <a:endCxn id="32" idx="0"/>
          </p:cNvCxnSpPr>
          <p:nvPr/>
        </p:nvCxnSpPr>
        <p:spPr>
          <a:xfrm>
            <a:off x="2661102" y="5562010"/>
            <a:ext cx="870744" cy="1670783"/>
          </a:xfrm>
          <a:prstGeom prst="bentConnector2">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256F28C-5738-4C81-ACFC-F03D2A9249CD}"/>
              </a:ext>
            </a:extLst>
          </p:cNvPr>
          <p:cNvCxnSpPr>
            <a:cxnSpLocks/>
          </p:cNvCxnSpPr>
          <p:nvPr/>
        </p:nvCxnSpPr>
        <p:spPr>
          <a:xfrm rot="10800000" flipH="1">
            <a:off x="3531960" y="5562600"/>
            <a:ext cx="720000" cy="0"/>
          </a:xfrm>
          <a:prstGeom prst="straightConnector1">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1912003-EE1B-42CC-820E-93891EC70B3E}"/>
              </a:ext>
            </a:extLst>
          </p:cNvPr>
          <p:cNvSpPr txBox="1"/>
          <p:nvPr/>
        </p:nvSpPr>
        <p:spPr>
          <a:xfrm>
            <a:off x="3492309" y="5268993"/>
            <a:ext cx="954547" cy="261610"/>
          </a:xfrm>
          <a:prstGeom prst="rect">
            <a:avLst/>
          </a:prstGeom>
          <a:noFill/>
          <a:ln w="19050">
            <a:solidFill>
              <a:srgbClr val="FF0000"/>
            </a:solidFill>
          </a:ln>
        </p:spPr>
        <p:txBody>
          <a:bodyPr wrap="square" rtlCol="0">
            <a:spAutoFit/>
          </a:bodyPr>
          <a:lstStyle/>
          <a:p>
            <a:r>
              <a:rPr lang="en-US" sz="1050" dirty="0"/>
              <a:t>Found photo</a:t>
            </a:r>
          </a:p>
        </p:txBody>
      </p:sp>
      <p:sp>
        <p:nvSpPr>
          <p:cNvPr id="39" name="TextBox 38">
            <a:extLst>
              <a:ext uri="{FF2B5EF4-FFF2-40B4-BE49-F238E27FC236}">
                <a16:creationId xmlns:a16="http://schemas.microsoft.com/office/drawing/2014/main" id="{A1D0DCB2-9716-4A38-A85C-7588FC6365E0}"/>
              </a:ext>
            </a:extLst>
          </p:cNvPr>
          <p:cNvSpPr txBox="1"/>
          <p:nvPr/>
        </p:nvSpPr>
        <p:spPr>
          <a:xfrm>
            <a:off x="2135487" y="6911827"/>
            <a:ext cx="1272377" cy="276999"/>
          </a:xfrm>
          <a:prstGeom prst="rect">
            <a:avLst/>
          </a:prstGeom>
          <a:noFill/>
          <a:ln w="19050">
            <a:solidFill>
              <a:srgbClr val="FF0000"/>
            </a:solidFill>
          </a:ln>
        </p:spPr>
        <p:txBody>
          <a:bodyPr wrap="square" rtlCol="0">
            <a:spAutoFit/>
          </a:bodyPr>
          <a:lstStyle/>
          <a:p>
            <a:r>
              <a:rPr lang="en-US" sz="1200" dirty="0"/>
              <a:t>photo</a:t>
            </a:r>
            <a:r>
              <a:rPr lang="th-TH" sz="1200" dirty="0"/>
              <a:t> </a:t>
            </a:r>
            <a:r>
              <a:rPr lang="en-US" sz="1200" dirty="0"/>
              <a:t>not found</a:t>
            </a:r>
          </a:p>
        </p:txBody>
      </p:sp>
    </p:spTree>
    <p:extLst>
      <p:ext uri="{BB962C8B-B14F-4D97-AF65-F5344CB8AC3E}">
        <p14:creationId xmlns:p14="http://schemas.microsoft.com/office/powerpoint/2010/main" val="3307741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34</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2-5-1. Outbound menu</a:t>
            </a:r>
          </a:p>
        </p:txBody>
      </p:sp>
      <p:graphicFrame>
        <p:nvGraphicFramePr>
          <p:cNvPr id="6" name="Table 5">
            <a:extLst>
              <a:ext uri="{FF2B5EF4-FFF2-40B4-BE49-F238E27FC236}">
                <a16:creationId xmlns:a16="http://schemas.microsoft.com/office/drawing/2014/main" id="{FB6431AB-68AB-5EF8-7B63-66351F9DD849}"/>
              </a:ext>
            </a:extLst>
          </p:cNvPr>
          <p:cNvGraphicFramePr>
            <a:graphicFrameLocks noGrp="1"/>
          </p:cNvGraphicFramePr>
          <p:nvPr>
            <p:extLst>
              <p:ext uri="{D42A27DB-BD31-4B8C-83A1-F6EECF244321}">
                <p14:modId xmlns:p14="http://schemas.microsoft.com/office/powerpoint/2010/main" val="3652605471"/>
              </p:ext>
            </p:extLst>
          </p:nvPr>
        </p:nvGraphicFramePr>
        <p:xfrm>
          <a:off x="528142" y="5642577"/>
          <a:ext cx="5858373" cy="1615440"/>
        </p:xfrm>
        <a:graphic>
          <a:graphicData uri="http://schemas.openxmlformats.org/drawingml/2006/table">
            <a:tbl>
              <a:tblPr firstRow="1" bandRow="1">
                <a:tableStyleId>{5C22544A-7EE6-4342-B048-85BDC9FD1C3A}</a:tableStyleId>
              </a:tblPr>
              <a:tblGrid>
                <a:gridCol w="466704">
                  <a:extLst>
                    <a:ext uri="{9D8B030D-6E8A-4147-A177-3AD203B41FA5}">
                      <a16:colId xmlns:a16="http://schemas.microsoft.com/office/drawing/2014/main" val="2731672581"/>
                    </a:ext>
                  </a:extLst>
                </a:gridCol>
                <a:gridCol w="1897232">
                  <a:extLst>
                    <a:ext uri="{9D8B030D-6E8A-4147-A177-3AD203B41FA5}">
                      <a16:colId xmlns:a16="http://schemas.microsoft.com/office/drawing/2014/main" val="2393246791"/>
                    </a:ext>
                  </a:extLst>
                </a:gridCol>
                <a:gridCol w="3494437">
                  <a:extLst>
                    <a:ext uri="{9D8B030D-6E8A-4147-A177-3AD203B41FA5}">
                      <a16:colId xmlns:a16="http://schemas.microsoft.com/office/drawing/2014/main" val="3887695077"/>
                    </a:ext>
                  </a:extLst>
                </a:gridCol>
              </a:tblGrid>
              <a:tr h="370840">
                <a:tc>
                  <a:txBody>
                    <a:bodyPr/>
                    <a:lstStyle/>
                    <a:p>
                      <a:r>
                        <a:rPr lang="en-US" dirty="0"/>
                        <a:t>No</a:t>
                      </a:r>
                    </a:p>
                  </a:txBody>
                  <a:tcPr/>
                </a:tc>
                <a:tc>
                  <a:txBody>
                    <a:bodyPr/>
                    <a:lstStyle/>
                    <a:p>
                      <a:r>
                        <a:rPr lang="en-US" dirty="0"/>
                        <a:t>Menu</a:t>
                      </a:r>
                    </a:p>
                  </a:txBody>
                  <a:tcPr/>
                </a:tc>
                <a:tc>
                  <a:txBody>
                    <a:bodyPr/>
                    <a:lstStyle/>
                    <a:p>
                      <a:r>
                        <a:rPr lang="en-US" dirty="0"/>
                        <a:t>Description</a:t>
                      </a:r>
                    </a:p>
                  </a:txBody>
                  <a:tcPr/>
                </a:tc>
                <a:extLst>
                  <a:ext uri="{0D108BD9-81ED-4DB2-BD59-A6C34878D82A}">
                    <a16:rowId xmlns:a16="http://schemas.microsoft.com/office/drawing/2014/main" val="517206269"/>
                  </a:ext>
                </a:extLst>
              </a:tr>
              <a:tr h="370840">
                <a:tc>
                  <a:txBody>
                    <a:bodyPr/>
                    <a:lstStyle/>
                    <a:p>
                      <a:r>
                        <a:rPr lang="en-US" dirty="0"/>
                        <a:t>1.</a:t>
                      </a:r>
                    </a:p>
                  </a:txBody>
                  <a:tcPr anchor="ctr"/>
                </a:tc>
                <a:tc>
                  <a:txBody>
                    <a:bodyPr/>
                    <a:lstStyle/>
                    <a:p>
                      <a:r>
                        <a:rPr lang="en-US" dirty="0"/>
                        <a:t>Work Outbound</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Click to enter Schedule Label.</a:t>
                      </a:r>
                    </a:p>
                  </a:txBody>
                  <a:tcPr anchor="ctr"/>
                </a:tc>
                <a:extLst>
                  <a:ext uri="{0D108BD9-81ED-4DB2-BD59-A6C34878D82A}">
                    <a16:rowId xmlns:a16="http://schemas.microsoft.com/office/drawing/2014/main" val="2345386252"/>
                  </a:ext>
                </a:extLst>
              </a:tr>
              <a:tr h="339631">
                <a:tc>
                  <a:txBody>
                    <a:bodyPr/>
                    <a:lstStyle/>
                    <a:p>
                      <a:r>
                        <a:rPr lang="en-US" dirty="0"/>
                        <a:t>2.</a:t>
                      </a:r>
                    </a:p>
                  </a:txBody>
                  <a:tcPr anchor="ctr"/>
                </a:tc>
                <a:tc>
                  <a:txBody>
                    <a:bodyPr/>
                    <a:lstStyle/>
                    <a:p>
                      <a:r>
                        <a:rPr lang="en-US" dirty="0"/>
                        <a:t>Production Outbound</a:t>
                      </a:r>
                    </a:p>
                  </a:txBody>
                  <a:tcPr anchor="ctr"/>
                </a:tc>
                <a:tc>
                  <a:txBody>
                    <a:bodyPr/>
                    <a:lstStyle/>
                    <a:p>
                      <a:r>
                        <a:rPr lang="en-US" dirty="0"/>
                        <a:t>Click to enter Outbound Production.</a:t>
                      </a:r>
                    </a:p>
                    <a:p>
                      <a:r>
                        <a:rPr lang="en-US" dirty="0"/>
                        <a:t>Outbound the items to production process.</a:t>
                      </a:r>
                    </a:p>
                  </a:txBody>
                  <a:tcPr anchor="ctr"/>
                </a:tc>
                <a:extLst>
                  <a:ext uri="{0D108BD9-81ED-4DB2-BD59-A6C34878D82A}">
                    <a16:rowId xmlns:a16="http://schemas.microsoft.com/office/drawing/2014/main" val="1702960930"/>
                  </a:ext>
                </a:extLst>
              </a:tr>
              <a:tr h="370840">
                <a:tc>
                  <a:txBody>
                    <a:bodyPr/>
                    <a:lstStyle/>
                    <a:p>
                      <a:r>
                        <a:rPr lang="en-US" dirty="0"/>
                        <a:t>3.</a:t>
                      </a:r>
                    </a:p>
                  </a:txBody>
                  <a:tcPr anchor="ctr"/>
                </a:tc>
                <a:tc>
                  <a:txBody>
                    <a:bodyPr/>
                    <a:lstStyle/>
                    <a:p>
                      <a:r>
                        <a:rPr lang="en-US" dirty="0"/>
                        <a:t>Outbound Manual</a:t>
                      </a:r>
                    </a:p>
                  </a:txBody>
                  <a:tcPr anchor="ctr"/>
                </a:tc>
                <a:tc>
                  <a:txBody>
                    <a:bodyPr/>
                    <a:lstStyle/>
                    <a:p>
                      <a:r>
                        <a:rPr lang="en-US" dirty="0"/>
                        <a:t>Click to enter Inbound Schedule</a:t>
                      </a:r>
                    </a:p>
                  </a:txBody>
                  <a:tcPr anchor="ctr"/>
                </a:tc>
                <a:extLst>
                  <a:ext uri="{0D108BD9-81ED-4DB2-BD59-A6C34878D82A}">
                    <a16:rowId xmlns:a16="http://schemas.microsoft.com/office/drawing/2014/main" val="3222510212"/>
                  </a:ext>
                </a:extLst>
              </a:tr>
            </a:tbl>
          </a:graphicData>
        </a:graphic>
      </p:graphicFrame>
      <p:pic>
        <p:nvPicPr>
          <p:cNvPr id="21" name="Picture 20">
            <a:extLst>
              <a:ext uri="{FF2B5EF4-FFF2-40B4-BE49-F238E27FC236}">
                <a16:creationId xmlns:a16="http://schemas.microsoft.com/office/drawing/2014/main" id="{643AE98F-E00A-4D57-A432-5B69AC58C4F6}"/>
              </a:ext>
            </a:extLst>
          </p:cNvPr>
          <p:cNvPicPr/>
          <p:nvPr/>
        </p:nvPicPr>
        <p:blipFill rotWithShape="1">
          <a:blip r:embed="rId2"/>
          <a:srcRect l="1052" t="5472" b="11684"/>
          <a:stretch/>
        </p:blipFill>
        <p:spPr>
          <a:xfrm>
            <a:off x="1994598" y="1390859"/>
            <a:ext cx="2658681" cy="3686048"/>
          </a:xfrm>
          <a:prstGeom prst="rect">
            <a:avLst/>
          </a:prstGeom>
          <a:ln>
            <a:solidFill>
              <a:srgbClr val="666666"/>
            </a:solidFill>
          </a:ln>
        </p:spPr>
      </p:pic>
    </p:spTree>
    <p:extLst>
      <p:ext uri="{BB962C8B-B14F-4D97-AF65-F5344CB8AC3E}">
        <p14:creationId xmlns:p14="http://schemas.microsoft.com/office/powerpoint/2010/main" val="4157566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35</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5374284" cy="261610"/>
          </a:xfrm>
          <a:prstGeom prst="rect">
            <a:avLst/>
          </a:prstGeom>
          <a:noFill/>
        </p:spPr>
        <p:txBody>
          <a:bodyPr wrap="square" rtlCol="0">
            <a:spAutoFit/>
          </a:bodyPr>
          <a:lstStyle/>
          <a:p>
            <a:r>
              <a:rPr kumimoji="1" lang="en-US" altLang="ja-JP" sz="1100" dirty="0"/>
              <a:t>2-5-2. Outbound Schedule [ Work Outbound &amp; Production Outbound ]</a:t>
            </a:r>
          </a:p>
        </p:txBody>
      </p:sp>
      <p:graphicFrame>
        <p:nvGraphicFramePr>
          <p:cNvPr id="19" name="Table 18">
            <a:extLst>
              <a:ext uri="{FF2B5EF4-FFF2-40B4-BE49-F238E27FC236}">
                <a16:creationId xmlns:a16="http://schemas.microsoft.com/office/drawing/2014/main" id="{20C572D7-B93E-A4AD-8502-B4A42ED3F75B}"/>
              </a:ext>
            </a:extLst>
          </p:cNvPr>
          <p:cNvGraphicFramePr>
            <a:graphicFrameLocks noGrp="1"/>
          </p:cNvGraphicFramePr>
          <p:nvPr/>
        </p:nvGraphicFramePr>
        <p:xfrm>
          <a:off x="4396569" y="7694139"/>
          <a:ext cx="2235299" cy="1483360"/>
        </p:xfrm>
        <a:graphic>
          <a:graphicData uri="http://schemas.openxmlformats.org/drawingml/2006/table">
            <a:tbl>
              <a:tblPr firstRow="1" bandRow="1">
                <a:tableStyleId>{5C22544A-7EE6-4342-B048-85BDC9FD1C3A}</a:tableStyleId>
              </a:tblPr>
              <a:tblGrid>
                <a:gridCol w="670032">
                  <a:extLst>
                    <a:ext uri="{9D8B030D-6E8A-4147-A177-3AD203B41FA5}">
                      <a16:colId xmlns:a16="http://schemas.microsoft.com/office/drawing/2014/main" val="3762001999"/>
                    </a:ext>
                  </a:extLst>
                </a:gridCol>
                <a:gridCol w="1565267">
                  <a:extLst>
                    <a:ext uri="{9D8B030D-6E8A-4147-A177-3AD203B41FA5}">
                      <a16:colId xmlns:a16="http://schemas.microsoft.com/office/drawing/2014/main" val="4023663615"/>
                    </a:ext>
                  </a:extLst>
                </a:gridCol>
              </a:tblGrid>
              <a:tr h="370840">
                <a:tc>
                  <a:txBody>
                    <a:bodyPr/>
                    <a:lstStyle/>
                    <a:p>
                      <a:r>
                        <a:rPr lang="en-US" sz="1200" dirty="0"/>
                        <a:t>Color</a:t>
                      </a:r>
                    </a:p>
                  </a:txBody>
                  <a:tcPr>
                    <a:solidFill>
                      <a:srgbClr val="4472C4"/>
                    </a:solidFill>
                  </a:tcPr>
                </a:tc>
                <a:tc>
                  <a:txBody>
                    <a:bodyPr/>
                    <a:lstStyle/>
                    <a:p>
                      <a:r>
                        <a:rPr lang="en-US" sz="1200" dirty="0"/>
                        <a:t>Description</a:t>
                      </a:r>
                    </a:p>
                  </a:txBody>
                  <a:tcPr/>
                </a:tc>
                <a:extLst>
                  <a:ext uri="{0D108BD9-81ED-4DB2-BD59-A6C34878D82A}">
                    <a16:rowId xmlns:a16="http://schemas.microsoft.com/office/drawing/2014/main" val="26467863"/>
                  </a:ext>
                </a:extLst>
              </a:tr>
              <a:tr h="370840">
                <a:tc>
                  <a:txBody>
                    <a:bodyPr/>
                    <a:lstStyle/>
                    <a:p>
                      <a:endParaRPr lang="en-US" sz="1200" dirty="0"/>
                    </a:p>
                  </a:txBody>
                  <a:tcPr>
                    <a:solidFill>
                      <a:srgbClr val="02468F"/>
                    </a:solidFill>
                  </a:tcPr>
                </a:tc>
                <a:tc>
                  <a:txBody>
                    <a:bodyPr/>
                    <a:lstStyle/>
                    <a:p>
                      <a:r>
                        <a:rPr lang="en-US" sz="1200" dirty="0"/>
                        <a:t>WORKING</a:t>
                      </a:r>
                    </a:p>
                  </a:txBody>
                  <a:tcPr/>
                </a:tc>
                <a:extLst>
                  <a:ext uri="{0D108BD9-81ED-4DB2-BD59-A6C34878D82A}">
                    <a16:rowId xmlns:a16="http://schemas.microsoft.com/office/drawing/2014/main" val="557567530"/>
                  </a:ext>
                </a:extLst>
              </a:tr>
              <a:tr h="370840">
                <a:tc>
                  <a:txBody>
                    <a:bodyPr/>
                    <a:lstStyle/>
                    <a:p>
                      <a:endParaRPr lang="en-US" sz="1200" dirty="0"/>
                    </a:p>
                  </a:txBody>
                  <a:tcPr>
                    <a:solidFill>
                      <a:srgbClr val="AFF8C9"/>
                    </a:solidFill>
                  </a:tcPr>
                </a:tc>
                <a:tc>
                  <a:txBody>
                    <a:bodyPr/>
                    <a:lstStyle/>
                    <a:p>
                      <a:r>
                        <a:rPr lang="en-US" sz="1200" dirty="0"/>
                        <a:t>COMPLETED</a:t>
                      </a:r>
                    </a:p>
                  </a:txBody>
                  <a:tcPr/>
                </a:tc>
                <a:extLst>
                  <a:ext uri="{0D108BD9-81ED-4DB2-BD59-A6C34878D82A}">
                    <a16:rowId xmlns:a16="http://schemas.microsoft.com/office/drawing/2014/main" val="2325450270"/>
                  </a:ext>
                </a:extLst>
              </a:tr>
              <a:tr h="370840">
                <a:tc>
                  <a:txBody>
                    <a:bodyPr/>
                    <a:lstStyle/>
                    <a:p>
                      <a:endParaRPr lang="en-US" sz="1200" dirty="0"/>
                    </a:p>
                  </a:txBody>
                  <a:tcPr>
                    <a:solidFill>
                      <a:srgbClr val="D1E9F5"/>
                    </a:solidFill>
                  </a:tcPr>
                </a:tc>
                <a:tc>
                  <a:txBody>
                    <a:bodyPr/>
                    <a:lstStyle/>
                    <a:p>
                      <a:r>
                        <a:rPr lang="en-US" sz="1200" dirty="0"/>
                        <a:t>NEW</a:t>
                      </a:r>
                    </a:p>
                  </a:txBody>
                  <a:tcPr/>
                </a:tc>
                <a:extLst>
                  <a:ext uri="{0D108BD9-81ED-4DB2-BD59-A6C34878D82A}">
                    <a16:rowId xmlns:a16="http://schemas.microsoft.com/office/drawing/2014/main" val="1693410927"/>
                  </a:ext>
                </a:extLst>
              </a:tr>
            </a:tbl>
          </a:graphicData>
        </a:graphic>
      </p:graphicFrame>
      <p:sp>
        <p:nvSpPr>
          <p:cNvPr id="22" name="Rectangle 21">
            <a:extLst>
              <a:ext uri="{FF2B5EF4-FFF2-40B4-BE49-F238E27FC236}">
                <a16:creationId xmlns:a16="http://schemas.microsoft.com/office/drawing/2014/main" id="{613AE910-ECB8-490E-B29D-D0B86D3C5073}"/>
              </a:ext>
            </a:extLst>
          </p:cNvPr>
          <p:cNvSpPr/>
          <p:nvPr/>
        </p:nvSpPr>
        <p:spPr>
          <a:xfrm>
            <a:off x="967448" y="1688252"/>
            <a:ext cx="1330744" cy="355657"/>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cxnSp>
        <p:nvCxnSpPr>
          <p:cNvPr id="28" name="Straight Arrow Connector 27">
            <a:extLst>
              <a:ext uri="{FF2B5EF4-FFF2-40B4-BE49-F238E27FC236}">
                <a16:creationId xmlns:a16="http://schemas.microsoft.com/office/drawing/2014/main" id="{042459B0-E57F-4D63-B90C-729D1D6B5094}"/>
              </a:ext>
            </a:extLst>
          </p:cNvPr>
          <p:cNvCxnSpPr>
            <a:cxnSpLocks/>
          </p:cNvCxnSpPr>
          <p:nvPr/>
        </p:nvCxnSpPr>
        <p:spPr>
          <a:xfrm>
            <a:off x="2585467" y="2489497"/>
            <a:ext cx="1293228" cy="1"/>
          </a:xfrm>
          <a:prstGeom prst="straightConnector1">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0" name="テキスト ボックス 19">
            <a:extLst>
              <a:ext uri="{FF2B5EF4-FFF2-40B4-BE49-F238E27FC236}">
                <a16:creationId xmlns:a16="http://schemas.microsoft.com/office/drawing/2014/main" id="{07D95DAC-3D9B-48A7-91B5-5094EF0A8BEE}"/>
              </a:ext>
            </a:extLst>
          </p:cNvPr>
          <p:cNvSpPr txBox="1"/>
          <p:nvPr/>
        </p:nvSpPr>
        <p:spPr>
          <a:xfrm>
            <a:off x="226132" y="4058962"/>
            <a:ext cx="6464034" cy="526297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1350" b="1" dirty="0">
                <a:latin typeface="+mj-lt"/>
              </a:rPr>
              <a:t>Date From - To</a:t>
            </a:r>
          </a:p>
          <a:p>
            <a:endParaRPr kumimoji="1" lang="en-US" altLang="ja-JP" sz="1350" b="1" dirty="0">
              <a:latin typeface="+mj-lt"/>
            </a:endParaRPr>
          </a:p>
          <a:p>
            <a:endParaRPr kumimoji="1" lang="en-US" altLang="ja-JP" sz="1350" b="1" dirty="0">
              <a:latin typeface="+mj-lt"/>
            </a:endParaRPr>
          </a:p>
          <a:p>
            <a:endParaRPr kumimoji="1" lang="en-US" altLang="ja-JP" sz="1350" b="1" dirty="0">
              <a:latin typeface="+mj-lt"/>
            </a:endParaRPr>
          </a:p>
          <a:p>
            <a:endParaRPr kumimoji="1" lang="en-US" altLang="ja-JP" sz="1350" b="1" dirty="0">
              <a:latin typeface="+mj-lt"/>
            </a:endParaRPr>
          </a:p>
          <a:p>
            <a:r>
              <a:rPr kumimoji="1" lang="en-US" altLang="ja-JP" sz="1350" b="1" dirty="0">
                <a:latin typeface="+mj-lt"/>
              </a:rPr>
              <a:t>Date from</a:t>
            </a:r>
            <a:r>
              <a:rPr kumimoji="1" lang="en-US" altLang="ja-JP" sz="1350" dirty="0">
                <a:latin typeface="+mj-lt"/>
              </a:rPr>
              <a:t>: Default is today</a:t>
            </a:r>
          </a:p>
          <a:p>
            <a:r>
              <a:rPr kumimoji="1" lang="en-US" altLang="ja-JP" sz="1350" b="1" dirty="0">
                <a:latin typeface="+mj-lt"/>
              </a:rPr>
              <a:t>Date to</a:t>
            </a:r>
            <a:r>
              <a:rPr kumimoji="1" lang="en-US" altLang="ja-JP" sz="1350" dirty="0">
                <a:latin typeface="+mj-lt"/>
              </a:rPr>
              <a:t>: Default is advance 7 days. </a:t>
            </a:r>
          </a:p>
          <a:p>
            <a:r>
              <a:rPr kumimoji="1" lang="en-US" altLang="ja-JP" sz="1350" dirty="0">
                <a:solidFill>
                  <a:srgbClr val="FF0000"/>
                </a:solidFill>
                <a:latin typeface="Arial 本文"/>
              </a:rPr>
              <a:t>* Can be changed manually</a:t>
            </a:r>
          </a:p>
          <a:p>
            <a:r>
              <a:rPr kumimoji="1" lang="en-US" altLang="ja-JP" sz="1350" dirty="0">
                <a:latin typeface="+mj-lt"/>
              </a:rPr>
              <a:t>----------------------------------------------------------------------------------------------------------</a:t>
            </a:r>
          </a:p>
          <a:p>
            <a:r>
              <a:rPr kumimoji="1" lang="en-US" altLang="ja-JP" sz="1350" b="1" dirty="0">
                <a:latin typeface="+mj-lt"/>
              </a:rPr>
              <a:t>Supplier code</a:t>
            </a:r>
            <a:endParaRPr kumimoji="1" lang="en-US" altLang="ja-JP" sz="1350" dirty="0">
              <a:latin typeface="+mj-lt"/>
            </a:endParaRPr>
          </a:p>
          <a:p>
            <a:endParaRPr kumimoji="1" lang="en-US" altLang="ja-JP" sz="1350" dirty="0">
              <a:latin typeface="+mj-lt"/>
            </a:endParaRPr>
          </a:p>
          <a:p>
            <a:endParaRPr kumimoji="1" lang="en-US" altLang="ja-JP" sz="1350" dirty="0">
              <a:latin typeface="+mj-lt"/>
            </a:endParaRPr>
          </a:p>
          <a:p>
            <a:endParaRPr kumimoji="1" lang="en-US" altLang="ja-JP" sz="1350" dirty="0">
              <a:latin typeface="+mj-lt"/>
            </a:endParaRPr>
          </a:p>
          <a:p>
            <a:r>
              <a:rPr kumimoji="1" lang="en-US" altLang="ja-JP" sz="1350" dirty="0">
                <a:latin typeface="+mj-lt"/>
              </a:rPr>
              <a:t>Select supplier code or do a scan. </a:t>
            </a:r>
          </a:p>
          <a:p>
            <a:r>
              <a:rPr kumimoji="1" lang="en-US" altLang="ja-JP" sz="1350" dirty="0">
                <a:latin typeface="+mj-lt"/>
              </a:rPr>
              <a:t>Default is All</a:t>
            </a:r>
          </a:p>
          <a:p>
            <a:endParaRPr kumimoji="1" lang="en-US" altLang="ja-JP" sz="1350" dirty="0">
              <a:latin typeface="+mj-lt"/>
            </a:endParaRPr>
          </a:p>
          <a:p>
            <a:endParaRPr kumimoji="1" lang="en-US" altLang="ja-JP" sz="1350" dirty="0">
              <a:latin typeface="+mj-lt"/>
            </a:endParaRPr>
          </a:p>
          <a:p>
            <a:r>
              <a:rPr kumimoji="1" lang="en-US" altLang="ja-JP" sz="1350" dirty="0">
                <a:latin typeface="+mj-lt"/>
              </a:rPr>
              <a:t>----------------------------------------------------------------------------------------------------------</a:t>
            </a:r>
          </a:p>
          <a:p>
            <a:r>
              <a:rPr kumimoji="1" lang="en-US" altLang="ja-JP" sz="1350" b="1" dirty="0">
                <a:latin typeface="+mj-lt"/>
              </a:rPr>
              <a:t>Except complete: </a:t>
            </a:r>
          </a:p>
          <a:p>
            <a:endParaRPr kumimoji="1" lang="en-US" altLang="ja-JP" sz="1350" b="1" dirty="0">
              <a:latin typeface="+mj-lt"/>
            </a:endParaRPr>
          </a:p>
          <a:p>
            <a:endParaRPr kumimoji="1" lang="en-US" altLang="ja-JP" sz="1350" b="1" dirty="0">
              <a:latin typeface="+mj-lt"/>
            </a:endParaRPr>
          </a:p>
          <a:p>
            <a:endParaRPr kumimoji="1" lang="en-US" altLang="ja-JP" sz="1350" b="1" dirty="0">
              <a:latin typeface="+mj-lt"/>
            </a:endParaRPr>
          </a:p>
          <a:p>
            <a:r>
              <a:rPr kumimoji="1" lang="en-US" altLang="ja-JP" sz="1350" dirty="0">
                <a:latin typeface="+mj-lt"/>
              </a:rPr>
              <a:t>If checked, the completed status Item list will not be displayed from the Item list. Default is unchecked.</a:t>
            </a:r>
          </a:p>
        </p:txBody>
      </p:sp>
      <p:pic>
        <p:nvPicPr>
          <p:cNvPr id="31" name="Picture 30">
            <a:extLst>
              <a:ext uri="{FF2B5EF4-FFF2-40B4-BE49-F238E27FC236}">
                <a16:creationId xmlns:a16="http://schemas.microsoft.com/office/drawing/2014/main" id="{2D2A4EAB-977D-4717-A5EA-0061F5AE74E8}"/>
              </a:ext>
            </a:extLst>
          </p:cNvPr>
          <p:cNvPicPr>
            <a:picLocks noChangeAspect="1"/>
          </p:cNvPicPr>
          <p:nvPr/>
        </p:nvPicPr>
        <p:blipFill rotWithShape="1">
          <a:blip r:embed="rId2">
            <a:extLst>
              <a:ext uri="{28A0092B-C50C-407E-A947-70E740481C1C}">
                <a14:useLocalDpi xmlns:a14="http://schemas.microsoft.com/office/drawing/2010/main" val="0"/>
              </a:ext>
            </a:extLst>
          </a:blip>
          <a:srcRect l="823" r="906"/>
          <a:stretch/>
        </p:blipFill>
        <p:spPr>
          <a:xfrm>
            <a:off x="406400" y="4627031"/>
            <a:ext cx="1837534" cy="253931"/>
          </a:xfrm>
          <a:prstGeom prst="rect">
            <a:avLst/>
          </a:prstGeom>
        </p:spPr>
      </p:pic>
      <p:pic>
        <p:nvPicPr>
          <p:cNvPr id="33" name="Picture 32">
            <a:extLst>
              <a:ext uri="{FF2B5EF4-FFF2-40B4-BE49-F238E27FC236}">
                <a16:creationId xmlns:a16="http://schemas.microsoft.com/office/drawing/2014/main" id="{50AD2033-69E6-41A7-B8C9-FFA3E89AF6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8583" y="4090108"/>
            <a:ext cx="1262476" cy="1799616"/>
          </a:xfrm>
          <a:prstGeom prst="rect">
            <a:avLst/>
          </a:prstGeom>
        </p:spPr>
      </p:pic>
      <p:cxnSp>
        <p:nvCxnSpPr>
          <p:cNvPr id="35" name="Straight Arrow Connector 34">
            <a:extLst>
              <a:ext uri="{FF2B5EF4-FFF2-40B4-BE49-F238E27FC236}">
                <a16:creationId xmlns:a16="http://schemas.microsoft.com/office/drawing/2014/main" id="{2413C55B-6A49-40EB-B669-FDB13B4A8D99}"/>
              </a:ext>
            </a:extLst>
          </p:cNvPr>
          <p:cNvCxnSpPr>
            <a:cxnSpLocks/>
          </p:cNvCxnSpPr>
          <p:nvPr/>
        </p:nvCxnSpPr>
        <p:spPr>
          <a:xfrm>
            <a:off x="2554986" y="4738756"/>
            <a:ext cx="1029881" cy="0"/>
          </a:xfrm>
          <a:prstGeom prst="straightConnector1">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39" name="Picture 38">
            <a:extLst>
              <a:ext uri="{FF2B5EF4-FFF2-40B4-BE49-F238E27FC236}">
                <a16:creationId xmlns:a16="http://schemas.microsoft.com/office/drawing/2014/main" id="{C74F8F69-B0B3-409F-A720-1702075F84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643" y="6421577"/>
            <a:ext cx="1169670" cy="259314"/>
          </a:xfrm>
          <a:prstGeom prst="rect">
            <a:avLst/>
          </a:prstGeom>
        </p:spPr>
      </p:pic>
      <p:pic>
        <p:nvPicPr>
          <p:cNvPr id="41" name="Picture 40">
            <a:extLst>
              <a:ext uri="{FF2B5EF4-FFF2-40B4-BE49-F238E27FC236}">
                <a16:creationId xmlns:a16="http://schemas.microsoft.com/office/drawing/2014/main" id="{CF35C98C-F888-4DF0-98C5-E2D90C72C0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0998" y="5979001"/>
            <a:ext cx="1325187" cy="1840307"/>
          </a:xfrm>
          <a:prstGeom prst="rect">
            <a:avLst/>
          </a:prstGeom>
        </p:spPr>
      </p:pic>
      <p:cxnSp>
        <p:nvCxnSpPr>
          <p:cNvPr id="43" name="Straight Arrow Connector 42">
            <a:extLst>
              <a:ext uri="{FF2B5EF4-FFF2-40B4-BE49-F238E27FC236}">
                <a16:creationId xmlns:a16="http://schemas.microsoft.com/office/drawing/2014/main" id="{894920E6-A239-43A3-A9C1-0FCEBAF20CB0}"/>
              </a:ext>
            </a:extLst>
          </p:cNvPr>
          <p:cNvCxnSpPr>
            <a:cxnSpLocks/>
          </p:cNvCxnSpPr>
          <p:nvPr/>
        </p:nvCxnSpPr>
        <p:spPr>
          <a:xfrm>
            <a:off x="2585467" y="6551234"/>
            <a:ext cx="1029881" cy="0"/>
          </a:xfrm>
          <a:prstGeom prst="straightConnector1">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44" name="Picture 43">
            <a:extLst>
              <a:ext uri="{FF2B5EF4-FFF2-40B4-BE49-F238E27FC236}">
                <a16:creationId xmlns:a16="http://schemas.microsoft.com/office/drawing/2014/main" id="{EE92CB64-3A88-465C-80C0-7478856498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6400" y="8221506"/>
            <a:ext cx="1009650" cy="428625"/>
          </a:xfrm>
          <a:prstGeom prst="rect">
            <a:avLst/>
          </a:prstGeom>
        </p:spPr>
      </p:pic>
      <p:pic>
        <p:nvPicPr>
          <p:cNvPr id="51" name="Picture 50">
            <a:extLst>
              <a:ext uri="{FF2B5EF4-FFF2-40B4-BE49-F238E27FC236}">
                <a16:creationId xmlns:a16="http://schemas.microsoft.com/office/drawing/2014/main" id="{F54F666D-A4B4-4856-971D-F10CA31A3A5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3446" y="8221032"/>
            <a:ext cx="1009650" cy="400050"/>
          </a:xfrm>
          <a:prstGeom prst="rect">
            <a:avLst/>
          </a:prstGeom>
        </p:spPr>
      </p:pic>
      <p:cxnSp>
        <p:nvCxnSpPr>
          <p:cNvPr id="53" name="Straight Arrow Connector 52">
            <a:extLst>
              <a:ext uri="{FF2B5EF4-FFF2-40B4-BE49-F238E27FC236}">
                <a16:creationId xmlns:a16="http://schemas.microsoft.com/office/drawing/2014/main" id="{BCE5C913-865D-4488-9762-BB9A32F4A29F}"/>
              </a:ext>
            </a:extLst>
          </p:cNvPr>
          <p:cNvCxnSpPr>
            <a:cxnSpLocks/>
          </p:cNvCxnSpPr>
          <p:nvPr/>
        </p:nvCxnSpPr>
        <p:spPr>
          <a:xfrm>
            <a:off x="2585467" y="8421057"/>
            <a:ext cx="1029881" cy="0"/>
          </a:xfrm>
          <a:prstGeom prst="straightConnector1">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7F76DF8B-8751-435E-AEE3-D0C25D714E6C}"/>
              </a:ext>
            </a:extLst>
          </p:cNvPr>
          <p:cNvSpPr txBox="1"/>
          <p:nvPr/>
        </p:nvSpPr>
        <p:spPr>
          <a:xfrm>
            <a:off x="117437" y="3797688"/>
            <a:ext cx="5803962" cy="307777"/>
          </a:xfrm>
          <a:prstGeom prst="rect">
            <a:avLst/>
          </a:prstGeom>
          <a:noFill/>
        </p:spPr>
        <p:txBody>
          <a:bodyPr wrap="square">
            <a:spAutoFit/>
          </a:bodyPr>
          <a:lstStyle/>
          <a:p>
            <a:r>
              <a:rPr lang="en-US" sz="1350" dirty="0"/>
              <a:t>1. Select the desired information</a:t>
            </a:r>
          </a:p>
        </p:txBody>
      </p:sp>
      <p:pic>
        <p:nvPicPr>
          <p:cNvPr id="25" name="Picture 24">
            <a:extLst>
              <a:ext uri="{FF2B5EF4-FFF2-40B4-BE49-F238E27FC236}">
                <a16:creationId xmlns:a16="http://schemas.microsoft.com/office/drawing/2014/main" id="{74842599-7D23-4977-952C-8D70DAD3B630}"/>
              </a:ext>
            </a:extLst>
          </p:cNvPr>
          <p:cNvPicPr/>
          <p:nvPr/>
        </p:nvPicPr>
        <p:blipFill rotWithShape="1">
          <a:blip r:embed="rId8"/>
          <a:srcRect l="1052" t="5472" b="11684"/>
          <a:stretch/>
        </p:blipFill>
        <p:spPr>
          <a:xfrm>
            <a:off x="769497" y="1225040"/>
            <a:ext cx="1744965" cy="2522820"/>
          </a:xfrm>
          <a:prstGeom prst="rect">
            <a:avLst/>
          </a:prstGeom>
          <a:ln>
            <a:solidFill>
              <a:srgbClr val="666666"/>
            </a:solidFill>
          </a:ln>
        </p:spPr>
      </p:pic>
      <p:pic>
        <p:nvPicPr>
          <p:cNvPr id="26" name="Picture 25">
            <a:extLst>
              <a:ext uri="{FF2B5EF4-FFF2-40B4-BE49-F238E27FC236}">
                <a16:creationId xmlns:a16="http://schemas.microsoft.com/office/drawing/2014/main" id="{9B8BA908-6534-4D1E-A43F-9B95D2768B91}"/>
              </a:ext>
            </a:extLst>
          </p:cNvPr>
          <p:cNvPicPr/>
          <p:nvPr/>
        </p:nvPicPr>
        <p:blipFill rotWithShape="1">
          <a:blip r:embed="rId9"/>
          <a:srcRect l="891" t="5166" b="9736"/>
          <a:stretch/>
        </p:blipFill>
        <p:spPr>
          <a:xfrm>
            <a:off x="4056434" y="1230260"/>
            <a:ext cx="1744966" cy="2535013"/>
          </a:xfrm>
          <a:prstGeom prst="rect">
            <a:avLst/>
          </a:prstGeom>
          <a:ln>
            <a:solidFill>
              <a:srgbClr val="666666"/>
            </a:solidFill>
          </a:ln>
        </p:spPr>
      </p:pic>
    </p:spTree>
    <p:extLst>
      <p:ext uri="{BB962C8B-B14F-4D97-AF65-F5344CB8AC3E}">
        <p14:creationId xmlns:p14="http://schemas.microsoft.com/office/powerpoint/2010/main" val="10691977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297CDC1-8D55-402F-B284-1B0E7AC44C75}"/>
              </a:ext>
            </a:extLst>
          </p:cNvPr>
          <p:cNvPicPr/>
          <p:nvPr/>
        </p:nvPicPr>
        <p:blipFill rotWithShape="1">
          <a:blip r:embed="rId2"/>
          <a:srcRect l="891" t="5166" b="9736"/>
          <a:stretch/>
        </p:blipFill>
        <p:spPr>
          <a:xfrm>
            <a:off x="798202" y="1682826"/>
            <a:ext cx="1744966" cy="2535013"/>
          </a:xfrm>
          <a:prstGeom prst="rect">
            <a:avLst/>
          </a:prstGeom>
          <a:ln>
            <a:solidFill>
              <a:srgbClr val="666666"/>
            </a:solidFill>
          </a:ln>
        </p:spPr>
      </p:pic>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36</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5374284" cy="261610"/>
          </a:xfrm>
          <a:prstGeom prst="rect">
            <a:avLst/>
          </a:prstGeom>
          <a:noFill/>
        </p:spPr>
        <p:txBody>
          <a:bodyPr wrap="square" rtlCol="0">
            <a:spAutoFit/>
          </a:bodyPr>
          <a:lstStyle/>
          <a:p>
            <a:r>
              <a:rPr kumimoji="1" lang="en-US" altLang="ja-JP" sz="1100" dirty="0"/>
              <a:t>2-5-2. Outbound Schedule [ Work Outbound &amp; Production Outbound ]</a:t>
            </a:r>
          </a:p>
        </p:txBody>
      </p:sp>
      <p:graphicFrame>
        <p:nvGraphicFramePr>
          <p:cNvPr id="19" name="Table 18">
            <a:extLst>
              <a:ext uri="{FF2B5EF4-FFF2-40B4-BE49-F238E27FC236}">
                <a16:creationId xmlns:a16="http://schemas.microsoft.com/office/drawing/2014/main" id="{20C572D7-B93E-A4AD-8502-B4A42ED3F75B}"/>
              </a:ext>
            </a:extLst>
          </p:cNvPr>
          <p:cNvGraphicFramePr>
            <a:graphicFrameLocks noGrp="1"/>
          </p:cNvGraphicFramePr>
          <p:nvPr>
            <p:extLst>
              <p:ext uri="{D42A27DB-BD31-4B8C-83A1-F6EECF244321}">
                <p14:modId xmlns:p14="http://schemas.microsoft.com/office/powerpoint/2010/main" val="1422796041"/>
              </p:ext>
            </p:extLst>
          </p:nvPr>
        </p:nvGraphicFramePr>
        <p:xfrm>
          <a:off x="3621916" y="2243464"/>
          <a:ext cx="2235299" cy="1386840"/>
        </p:xfrm>
        <a:graphic>
          <a:graphicData uri="http://schemas.openxmlformats.org/drawingml/2006/table">
            <a:tbl>
              <a:tblPr firstRow="1" bandRow="1">
                <a:tableStyleId>{5C22544A-7EE6-4342-B048-85BDC9FD1C3A}</a:tableStyleId>
              </a:tblPr>
              <a:tblGrid>
                <a:gridCol w="670032">
                  <a:extLst>
                    <a:ext uri="{9D8B030D-6E8A-4147-A177-3AD203B41FA5}">
                      <a16:colId xmlns:a16="http://schemas.microsoft.com/office/drawing/2014/main" val="3762001999"/>
                    </a:ext>
                  </a:extLst>
                </a:gridCol>
                <a:gridCol w="1565267">
                  <a:extLst>
                    <a:ext uri="{9D8B030D-6E8A-4147-A177-3AD203B41FA5}">
                      <a16:colId xmlns:a16="http://schemas.microsoft.com/office/drawing/2014/main" val="4023663615"/>
                    </a:ext>
                  </a:extLst>
                </a:gridCol>
              </a:tblGrid>
              <a:tr h="0">
                <a:tc>
                  <a:txBody>
                    <a:bodyPr/>
                    <a:lstStyle/>
                    <a:p>
                      <a:r>
                        <a:rPr lang="en-US" sz="1200" dirty="0"/>
                        <a:t>Color</a:t>
                      </a:r>
                    </a:p>
                  </a:txBody>
                  <a:tcPr anchor="ctr">
                    <a:solidFill>
                      <a:srgbClr val="4472C4"/>
                    </a:solidFill>
                  </a:tcPr>
                </a:tc>
                <a:tc>
                  <a:txBody>
                    <a:bodyPr/>
                    <a:lstStyle/>
                    <a:p>
                      <a:r>
                        <a:rPr lang="en-US" sz="1200" dirty="0"/>
                        <a:t>Description</a:t>
                      </a:r>
                    </a:p>
                  </a:txBody>
                  <a:tcPr anchor="ctr"/>
                </a:tc>
                <a:extLst>
                  <a:ext uri="{0D108BD9-81ED-4DB2-BD59-A6C34878D82A}">
                    <a16:rowId xmlns:a16="http://schemas.microsoft.com/office/drawing/2014/main" val="26467863"/>
                  </a:ext>
                </a:extLst>
              </a:tr>
              <a:tr h="370840">
                <a:tc>
                  <a:txBody>
                    <a:bodyPr/>
                    <a:lstStyle/>
                    <a:p>
                      <a:endParaRPr lang="en-US" sz="1200" dirty="0"/>
                    </a:p>
                  </a:txBody>
                  <a:tcPr anchor="ctr">
                    <a:solidFill>
                      <a:schemeClr val="accent5">
                        <a:lumMod val="75000"/>
                      </a:schemeClr>
                    </a:solidFill>
                  </a:tcPr>
                </a:tc>
                <a:tc>
                  <a:txBody>
                    <a:bodyPr/>
                    <a:lstStyle/>
                    <a:p>
                      <a:r>
                        <a:rPr lang="en-US" sz="1200" dirty="0"/>
                        <a:t>WORKING</a:t>
                      </a:r>
                    </a:p>
                  </a:txBody>
                  <a:tcPr anchor="ctr"/>
                </a:tc>
                <a:extLst>
                  <a:ext uri="{0D108BD9-81ED-4DB2-BD59-A6C34878D82A}">
                    <a16:rowId xmlns:a16="http://schemas.microsoft.com/office/drawing/2014/main" val="557567530"/>
                  </a:ext>
                </a:extLst>
              </a:tr>
              <a:tr h="370840">
                <a:tc>
                  <a:txBody>
                    <a:bodyPr/>
                    <a:lstStyle/>
                    <a:p>
                      <a:endParaRPr lang="en-US" sz="1200" dirty="0"/>
                    </a:p>
                  </a:txBody>
                  <a:tcPr anchor="ctr">
                    <a:solidFill>
                      <a:srgbClr val="AFF8C9"/>
                    </a:solidFill>
                  </a:tcPr>
                </a:tc>
                <a:tc>
                  <a:txBody>
                    <a:bodyPr/>
                    <a:lstStyle/>
                    <a:p>
                      <a:r>
                        <a:rPr lang="en-US" sz="1200" dirty="0"/>
                        <a:t>COMPLETED</a:t>
                      </a:r>
                    </a:p>
                  </a:txBody>
                  <a:tcPr anchor="ctr"/>
                </a:tc>
                <a:extLst>
                  <a:ext uri="{0D108BD9-81ED-4DB2-BD59-A6C34878D82A}">
                    <a16:rowId xmlns:a16="http://schemas.microsoft.com/office/drawing/2014/main" val="2325450270"/>
                  </a:ext>
                </a:extLst>
              </a:tr>
              <a:tr h="370840">
                <a:tc>
                  <a:txBody>
                    <a:bodyPr/>
                    <a:lstStyle/>
                    <a:p>
                      <a:endParaRPr lang="en-US" sz="1200" dirty="0"/>
                    </a:p>
                  </a:txBody>
                  <a:tcPr anchor="ctr">
                    <a:solidFill>
                      <a:srgbClr val="D1E9F5"/>
                    </a:solidFill>
                  </a:tcPr>
                </a:tc>
                <a:tc>
                  <a:txBody>
                    <a:bodyPr/>
                    <a:lstStyle/>
                    <a:p>
                      <a:r>
                        <a:rPr lang="en-US" sz="1200" dirty="0"/>
                        <a:t>NEW</a:t>
                      </a:r>
                    </a:p>
                  </a:txBody>
                  <a:tcPr anchor="ctr"/>
                </a:tc>
                <a:extLst>
                  <a:ext uri="{0D108BD9-81ED-4DB2-BD59-A6C34878D82A}">
                    <a16:rowId xmlns:a16="http://schemas.microsoft.com/office/drawing/2014/main" val="1693410927"/>
                  </a:ext>
                </a:extLst>
              </a:tr>
            </a:tbl>
          </a:graphicData>
        </a:graphic>
      </p:graphicFrame>
      <p:sp>
        <p:nvSpPr>
          <p:cNvPr id="24" name="TextBox 23">
            <a:extLst>
              <a:ext uri="{FF2B5EF4-FFF2-40B4-BE49-F238E27FC236}">
                <a16:creationId xmlns:a16="http://schemas.microsoft.com/office/drawing/2014/main" id="{D38E5BB2-BCE4-4A5B-A0F0-A32E9340C7CA}"/>
              </a:ext>
            </a:extLst>
          </p:cNvPr>
          <p:cNvSpPr txBox="1"/>
          <p:nvPr/>
        </p:nvSpPr>
        <p:spPr>
          <a:xfrm>
            <a:off x="488599" y="1285594"/>
            <a:ext cx="5897914" cy="307777"/>
          </a:xfrm>
          <a:prstGeom prst="rect">
            <a:avLst/>
          </a:prstGeom>
          <a:noFill/>
        </p:spPr>
        <p:txBody>
          <a:bodyPr wrap="square">
            <a:spAutoFit/>
          </a:bodyPr>
          <a:lstStyle/>
          <a:p>
            <a:r>
              <a:rPr lang="th-TH" sz="1350" dirty="0"/>
              <a:t>2.</a:t>
            </a:r>
            <a:r>
              <a:rPr lang="en-US" sz="1350" dirty="0"/>
              <a:t> Please pull down the screen to refresh the information.</a:t>
            </a:r>
          </a:p>
        </p:txBody>
      </p:sp>
      <p:cxnSp>
        <p:nvCxnSpPr>
          <p:cNvPr id="27" name="Straight Arrow Connector 26">
            <a:extLst>
              <a:ext uri="{FF2B5EF4-FFF2-40B4-BE49-F238E27FC236}">
                <a16:creationId xmlns:a16="http://schemas.microsoft.com/office/drawing/2014/main" id="{EC7FDAD9-4913-43C4-A509-9ADBA4257E6F}"/>
              </a:ext>
            </a:extLst>
          </p:cNvPr>
          <p:cNvCxnSpPr>
            <a:cxnSpLocks/>
          </p:cNvCxnSpPr>
          <p:nvPr/>
        </p:nvCxnSpPr>
        <p:spPr>
          <a:xfrm>
            <a:off x="2553577" y="2619281"/>
            <a:ext cx="0" cy="1203364"/>
          </a:xfrm>
          <a:prstGeom prst="straightConnector1">
            <a:avLst/>
          </a:prstGeom>
          <a:ln w="57150" cmpd="sng">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29">
            <a:extLst>
              <a:ext uri="{FF2B5EF4-FFF2-40B4-BE49-F238E27FC236}">
                <a16:creationId xmlns:a16="http://schemas.microsoft.com/office/drawing/2014/main" id="{071B9BF9-785A-4247-A551-FA4B81A405E2}"/>
              </a:ext>
            </a:extLst>
          </p:cNvPr>
          <p:cNvSpPr txBox="1"/>
          <p:nvPr/>
        </p:nvSpPr>
        <p:spPr>
          <a:xfrm>
            <a:off x="4000865" y="3724144"/>
            <a:ext cx="1744588" cy="261610"/>
          </a:xfrm>
          <a:prstGeom prst="rect">
            <a:avLst/>
          </a:prstGeom>
          <a:noFill/>
        </p:spPr>
        <p:txBody>
          <a:bodyPr wrap="square" rtlCol="0">
            <a:spAutoFit/>
          </a:bodyPr>
          <a:lstStyle/>
          <a:p>
            <a:r>
              <a:rPr kumimoji="1" lang="en-US" altLang="ja-JP" sz="1100" b="1" dirty="0"/>
              <a:t>Color status identify</a:t>
            </a:r>
          </a:p>
        </p:txBody>
      </p:sp>
      <p:pic>
        <p:nvPicPr>
          <p:cNvPr id="16" name="Picture 15">
            <a:extLst>
              <a:ext uri="{FF2B5EF4-FFF2-40B4-BE49-F238E27FC236}">
                <a16:creationId xmlns:a16="http://schemas.microsoft.com/office/drawing/2014/main" id="{379C1E64-D423-4D38-B14A-72ED99BA521D}"/>
              </a:ext>
            </a:extLst>
          </p:cNvPr>
          <p:cNvPicPr>
            <a:picLocks noChangeAspect="1"/>
          </p:cNvPicPr>
          <p:nvPr/>
        </p:nvPicPr>
        <p:blipFill rotWithShape="1">
          <a:blip r:embed="rId3">
            <a:extLst>
              <a:ext uri="{28A0092B-C50C-407E-A947-70E740481C1C}">
                <a14:useLocalDpi xmlns:a14="http://schemas.microsoft.com/office/drawing/2010/main" val="0"/>
              </a:ext>
            </a:extLst>
          </a:blip>
          <a:srcRect l="1714" t="5109" r="977" b="9993"/>
          <a:stretch/>
        </p:blipFill>
        <p:spPr>
          <a:xfrm>
            <a:off x="4084294" y="5090615"/>
            <a:ext cx="1772921" cy="2532380"/>
          </a:xfrm>
          <a:prstGeom prst="rect">
            <a:avLst/>
          </a:prstGeom>
          <a:ln>
            <a:solidFill>
              <a:srgbClr val="666666"/>
            </a:solidFill>
          </a:ln>
        </p:spPr>
      </p:pic>
      <p:sp>
        <p:nvSpPr>
          <p:cNvPr id="18" name="TextBox 17">
            <a:extLst>
              <a:ext uri="{FF2B5EF4-FFF2-40B4-BE49-F238E27FC236}">
                <a16:creationId xmlns:a16="http://schemas.microsoft.com/office/drawing/2014/main" id="{B701E8FD-11EB-4B39-B8D3-63C04E9BB6DF}"/>
              </a:ext>
            </a:extLst>
          </p:cNvPr>
          <p:cNvSpPr txBox="1"/>
          <p:nvPr/>
        </p:nvSpPr>
        <p:spPr>
          <a:xfrm>
            <a:off x="488599" y="4658360"/>
            <a:ext cx="5897914" cy="300082"/>
          </a:xfrm>
          <a:prstGeom prst="rect">
            <a:avLst/>
          </a:prstGeom>
          <a:noFill/>
        </p:spPr>
        <p:txBody>
          <a:bodyPr wrap="square">
            <a:spAutoFit/>
          </a:bodyPr>
          <a:lstStyle/>
          <a:p>
            <a:r>
              <a:rPr lang="th-TH" sz="1350" dirty="0"/>
              <a:t>3.</a:t>
            </a:r>
            <a:r>
              <a:rPr kumimoji="1" lang="en-US" altLang="ja-JP" sz="1350" dirty="0"/>
              <a:t> Click an item from schedule list or scan label.</a:t>
            </a:r>
            <a:endParaRPr lang="en-US" sz="1350" dirty="0"/>
          </a:p>
        </p:txBody>
      </p:sp>
      <p:pic>
        <p:nvPicPr>
          <p:cNvPr id="20" name="Picture 19">
            <a:extLst>
              <a:ext uri="{FF2B5EF4-FFF2-40B4-BE49-F238E27FC236}">
                <a16:creationId xmlns:a16="http://schemas.microsoft.com/office/drawing/2014/main" id="{257F0BA6-F806-424A-A9A8-2CFA5AC78D57}"/>
              </a:ext>
            </a:extLst>
          </p:cNvPr>
          <p:cNvPicPr/>
          <p:nvPr/>
        </p:nvPicPr>
        <p:blipFill rotWithShape="1">
          <a:blip r:embed="rId2"/>
          <a:srcRect l="891" t="5166" b="9736"/>
          <a:stretch/>
        </p:blipFill>
        <p:spPr>
          <a:xfrm>
            <a:off x="808611" y="5087982"/>
            <a:ext cx="1744966" cy="2535013"/>
          </a:xfrm>
          <a:prstGeom prst="rect">
            <a:avLst/>
          </a:prstGeom>
          <a:ln>
            <a:solidFill>
              <a:srgbClr val="666666"/>
            </a:solidFill>
          </a:ln>
        </p:spPr>
      </p:pic>
      <p:cxnSp>
        <p:nvCxnSpPr>
          <p:cNvPr id="25" name="Straight Arrow Connector 24">
            <a:extLst>
              <a:ext uri="{FF2B5EF4-FFF2-40B4-BE49-F238E27FC236}">
                <a16:creationId xmlns:a16="http://schemas.microsoft.com/office/drawing/2014/main" id="{F318730C-81BE-449E-BF65-90B6CCD0388B}"/>
              </a:ext>
            </a:extLst>
          </p:cNvPr>
          <p:cNvCxnSpPr>
            <a:cxnSpLocks/>
          </p:cNvCxnSpPr>
          <p:nvPr/>
        </p:nvCxnSpPr>
        <p:spPr>
          <a:xfrm>
            <a:off x="2742947" y="6307394"/>
            <a:ext cx="1029881" cy="0"/>
          </a:xfrm>
          <a:prstGeom prst="straightConnector1">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9BC7B258-1488-4D86-A0F0-7CD0C5D8848D}"/>
              </a:ext>
            </a:extLst>
          </p:cNvPr>
          <p:cNvSpPr txBox="1"/>
          <p:nvPr/>
        </p:nvSpPr>
        <p:spPr>
          <a:xfrm>
            <a:off x="4682425" y="6645119"/>
            <a:ext cx="735396" cy="261610"/>
          </a:xfrm>
          <a:prstGeom prst="rect">
            <a:avLst/>
          </a:prstGeom>
          <a:noFill/>
          <a:ln w="19050">
            <a:solidFill>
              <a:srgbClr val="FF0000"/>
            </a:solidFill>
          </a:ln>
        </p:spPr>
        <p:txBody>
          <a:bodyPr wrap="square" rtlCol="0">
            <a:spAutoFit/>
          </a:bodyPr>
          <a:lstStyle/>
          <a:p>
            <a:r>
              <a:rPr lang="en-US" sz="1050" dirty="0"/>
              <a:t>FIFO list</a:t>
            </a:r>
          </a:p>
        </p:txBody>
      </p:sp>
    </p:spTree>
    <p:extLst>
      <p:ext uri="{BB962C8B-B14F-4D97-AF65-F5344CB8AC3E}">
        <p14:creationId xmlns:p14="http://schemas.microsoft.com/office/powerpoint/2010/main" val="13741899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37</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5374284" cy="261610"/>
          </a:xfrm>
          <a:prstGeom prst="rect">
            <a:avLst/>
          </a:prstGeom>
          <a:noFill/>
        </p:spPr>
        <p:txBody>
          <a:bodyPr wrap="square" rtlCol="0">
            <a:spAutoFit/>
          </a:bodyPr>
          <a:lstStyle/>
          <a:p>
            <a:r>
              <a:rPr kumimoji="1" lang="en-US" altLang="ja-JP" sz="1100" dirty="0"/>
              <a:t>2-5-2. Outbound Schedule [ Work Outbound &amp; Production Outbound ]</a:t>
            </a:r>
          </a:p>
        </p:txBody>
      </p:sp>
      <p:sp>
        <p:nvSpPr>
          <p:cNvPr id="24" name="TextBox 23">
            <a:extLst>
              <a:ext uri="{FF2B5EF4-FFF2-40B4-BE49-F238E27FC236}">
                <a16:creationId xmlns:a16="http://schemas.microsoft.com/office/drawing/2014/main" id="{D38E5BB2-BCE4-4A5B-A0F0-A32E9340C7CA}"/>
              </a:ext>
            </a:extLst>
          </p:cNvPr>
          <p:cNvSpPr txBox="1"/>
          <p:nvPr/>
        </p:nvSpPr>
        <p:spPr>
          <a:xfrm>
            <a:off x="480043" y="1284350"/>
            <a:ext cx="5897914" cy="307777"/>
          </a:xfrm>
          <a:prstGeom prst="rect">
            <a:avLst/>
          </a:prstGeom>
          <a:noFill/>
        </p:spPr>
        <p:txBody>
          <a:bodyPr wrap="square">
            <a:spAutoFit/>
          </a:bodyPr>
          <a:lstStyle/>
          <a:p>
            <a:r>
              <a:rPr lang="en-US" sz="1350" dirty="0"/>
              <a:t>4</a:t>
            </a:r>
            <a:r>
              <a:rPr lang="th-TH" sz="1350" dirty="0"/>
              <a:t>.</a:t>
            </a:r>
            <a:r>
              <a:rPr lang="en-US" sz="1350" dirty="0"/>
              <a:t> Scan label.</a:t>
            </a:r>
          </a:p>
        </p:txBody>
      </p:sp>
      <p:sp>
        <p:nvSpPr>
          <p:cNvPr id="18" name="TextBox 17">
            <a:extLst>
              <a:ext uri="{FF2B5EF4-FFF2-40B4-BE49-F238E27FC236}">
                <a16:creationId xmlns:a16="http://schemas.microsoft.com/office/drawing/2014/main" id="{B701E8FD-11EB-4B39-B8D3-63C04E9BB6DF}"/>
              </a:ext>
            </a:extLst>
          </p:cNvPr>
          <p:cNvSpPr txBox="1"/>
          <p:nvPr/>
        </p:nvSpPr>
        <p:spPr>
          <a:xfrm>
            <a:off x="406552" y="4193198"/>
            <a:ext cx="5897914" cy="300082"/>
          </a:xfrm>
          <a:prstGeom prst="rect">
            <a:avLst/>
          </a:prstGeom>
          <a:noFill/>
        </p:spPr>
        <p:txBody>
          <a:bodyPr wrap="square">
            <a:spAutoFit/>
          </a:bodyPr>
          <a:lstStyle/>
          <a:p>
            <a:r>
              <a:rPr lang="en-US" sz="1350" dirty="0"/>
              <a:t>5</a:t>
            </a:r>
            <a:r>
              <a:rPr lang="th-TH" sz="1350" dirty="0"/>
              <a:t>.</a:t>
            </a:r>
            <a:r>
              <a:rPr kumimoji="1" lang="en-US" altLang="ja-JP" sz="1350" dirty="0"/>
              <a:t> Confirm.</a:t>
            </a:r>
            <a:endParaRPr lang="en-US" sz="1350" dirty="0"/>
          </a:p>
        </p:txBody>
      </p:sp>
      <p:pic>
        <p:nvPicPr>
          <p:cNvPr id="14" name="Picture 13">
            <a:extLst>
              <a:ext uri="{FF2B5EF4-FFF2-40B4-BE49-F238E27FC236}">
                <a16:creationId xmlns:a16="http://schemas.microsoft.com/office/drawing/2014/main" id="{BDCD4EF2-1954-4827-B9FA-B1ABA91F69E0}"/>
              </a:ext>
            </a:extLst>
          </p:cNvPr>
          <p:cNvPicPr>
            <a:picLocks noChangeAspect="1"/>
          </p:cNvPicPr>
          <p:nvPr/>
        </p:nvPicPr>
        <p:blipFill rotWithShape="1">
          <a:blip r:embed="rId2">
            <a:extLst>
              <a:ext uri="{28A0092B-C50C-407E-A947-70E740481C1C}">
                <a14:useLocalDpi xmlns:a14="http://schemas.microsoft.com/office/drawing/2010/main" val="0"/>
              </a:ext>
            </a:extLst>
          </a:blip>
          <a:srcRect l="748" t="5468" r="2089" b="11748"/>
          <a:stretch/>
        </p:blipFill>
        <p:spPr>
          <a:xfrm>
            <a:off x="1637224" y="1692922"/>
            <a:ext cx="1592508" cy="2165506"/>
          </a:xfrm>
          <a:prstGeom prst="rect">
            <a:avLst/>
          </a:prstGeom>
          <a:ln>
            <a:solidFill>
              <a:srgbClr val="666666"/>
            </a:solidFill>
          </a:ln>
        </p:spPr>
      </p:pic>
      <p:pic>
        <p:nvPicPr>
          <p:cNvPr id="17" name="Picture 16">
            <a:extLst>
              <a:ext uri="{FF2B5EF4-FFF2-40B4-BE49-F238E27FC236}">
                <a16:creationId xmlns:a16="http://schemas.microsoft.com/office/drawing/2014/main" id="{E609C0DB-692E-474E-AE9B-A7C84A8074AB}"/>
              </a:ext>
            </a:extLst>
          </p:cNvPr>
          <p:cNvPicPr>
            <a:picLocks noChangeAspect="1"/>
          </p:cNvPicPr>
          <p:nvPr/>
        </p:nvPicPr>
        <p:blipFill rotWithShape="1">
          <a:blip r:embed="rId3">
            <a:extLst>
              <a:ext uri="{28A0092B-C50C-407E-A947-70E740481C1C}">
                <a14:useLocalDpi xmlns:a14="http://schemas.microsoft.com/office/drawing/2010/main" val="0"/>
              </a:ext>
            </a:extLst>
          </a:blip>
          <a:srcRect l="2204" t="6047" r="1826" b="10833"/>
          <a:stretch/>
        </p:blipFill>
        <p:spPr>
          <a:xfrm>
            <a:off x="4748869" y="1666117"/>
            <a:ext cx="1555597" cy="2224062"/>
          </a:xfrm>
          <a:prstGeom prst="rect">
            <a:avLst/>
          </a:prstGeom>
          <a:ln>
            <a:solidFill>
              <a:srgbClr val="666666"/>
            </a:solidFill>
          </a:ln>
        </p:spPr>
      </p:pic>
      <p:pic>
        <p:nvPicPr>
          <p:cNvPr id="22" name="Picture 21">
            <a:extLst>
              <a:ext uri="{FF2B5EF4-FFF2-40B4-BE49-F238E27FC236}">
                <a16:creationId xmlns:a16="http://schemas.microsoft.com/office/drawing/2014/main" id="{7592A5A8-AE66-4F54-89EB-E0D8705CB2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4827" y="1896391"/>
            <a:ext cx="1249027" cy="812251"/>
          </a:xfrm>
          <a:prstGeom prst="rect">
            <a:avLst/>
          </a:prstGeom>
        </p:spPr>
      </p:pic>
      <p:pic>
        <p:nvPicPr>
          <p:cNvPr id="26" name="Picture 25">
            <a:extLst>
              <a:ext uri="{FF2B5EF4-FFF2-40B4-BE49-F238E27FC236}">
                <a16:creationId xmlns:a16="http://schemas.microsoft.com/office/drawing/2014/main" id="{F7CBC93F-B60D-4CD9-988B-FCC6AD8AD2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6800" y="2085808"/>
            <a:ext cx="1249027" cy="812251"/>
          </a:xfrm>
          <a:prstGeom prst="rect">
            <a:avLst/>
          </a:prstGeom>
        </p:spPr>
      </p:pic>
      <p:sp>
        <p:nvSpPr>
          <p:cNvPr id="21" name="Rectangle 20">
            <a:extLst>
              <a:ext uri="{FF2B5EF4-FFF2-40B4-BE49-F238E27FC236}">
                <a16:creationId xmlns:a16="http://schemas.microsoft.com/office/drawing/2014/main" id="{EC9FD9BA-4DCE-4278-A121-95EFC38211C3}"/>
              </a:ext>
            </a:extLst>
          </p:cNvPr>
          <p:cNvSpPr/>
          <p:nvPr/>
        </p:nvSpPr>
        <p:spPr>
          <a:xfrm>
            <a:off x="4338320" y="1896390"/>
            <a:ext cx="325534" cy="415009"/>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28" name="Picture 27">
            <a:extLst>
              <a:ext uri="{FF2B5EF4-FFF2-40B4-BE49-F238E27FC236}">
                <a16:creationId xmlns:a16="http://schemas.microsoft.com/office/drawing/2014/main" id="{D20FDEFF-8EF9-4337-99E5-227AC4B797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649" y="1907489"/>
            <a:ext cx="1249027" cy="812251"/>
          </a:xfrm>
          <a:prstGeom prst="rect">
            <a:avLst/>
          </a:prstGeom>
        </p:spPr>
      </p:pic>
      <p:sp>
        <p:nvSpPr>
          <p:cNvPr id="29" name="Rectangle 28">
            <a:extLst>
              <a:ext uri="{FF2B5EF4-FFF2-40B4-BE49-F238E27FC236}">
                <a16:creationId xmlns:a16="http://schemas.microsoft.com/office/drawing/2014/main" id="{8816C17A-BA9C-4130-BA3C-82F3B40318B1}"/>
              </a:ext>
            </a:extLst>
          </p:cNvPr>
          <p:cNvSpPr/>
          <p:nvPr/>
        </p:nvSpPr>
        <p:spPr>
          <a:xfrm>
            <a:off x="1269183" y="1896390"/>
            <a:ext cx="325534" cy="226781"/>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30" name="Picture 29">
            <a:extLst>
              <a:ext uri="{FF2B5EF4-FFF2-40B4-BE49-F238E27FC236}">
                <a16:creationId xmlns:a16="http://schemas.microsoft.com/office/drawing/2014/main" id="{FD77367E-7CDE-4C69-8058-A66CDFC7B364}"/>
              </a:ext>
            </a:extLst>
          </p:cNvPr>
          <p:cNvPicPr>
            <a:picLocks noChangeAspect="1"/>
          </p:cNvPicPr>
          <p:nvPr/>
        </p:nvPicPr>
        <p:blipFill rotWithShape="1">
          <a:blip r:embed="rId3">
            <a:extLst>
              <a:ext uri="{28A0092B-C50C-407E-A947-70E740481C1C}">
                <a14:useLocalDpi xmlns:a14="http://schemas.microsoft.com/office/drawing/2010/main" val="0"/>
              </a:ext>
            </a:extLst>
          </a:blip>
          <a:srcRect l="2204" t="6047" r="1826" b="10833"/>
          <a:stretch/>
        </p:blipFill>
        <p:spPr>
          <a:xfrm>
            <a:off x="945901" y="4649946"/>
            <a:ext cx="1746838" cy="2497482"/>
          </a:xfrm>
          <a:prstGeom prst="rect">
            <a:avLst/>
          </a:prstGeom>
          <a:ln>
            <a:solidFill>
              <a:srgbClr val="666666"/>
            </a:solidFill>
          </a:ln>
        </p:spPr>
      </p:pic>
      <p:sp>
        <p:nvSpPr>
          <p:cNvPr id="31" name="Rectangle 30">
            <a:extLst>
              <a:ext uri="{FF2B5EF4-FFF2-40B4-BE49-F238E27FC236}">
                <a16:creationId xmlns:a16="http://schemas.microsoft.com/office/drawing/2014/main" id="{146EA912-6AB5-4201-9AFA-3D9D4C1D12AE}"/>
              </a:ext>
            </a:extLst>
          </p:cNvPr>
          <p:cNvSpPr/>
          <p:nvPr/>
        </p:nvSpPr>
        <p:spPr>
          <a:xfrm>
            <a:off x="1793580" y="6883502"/>
            <a:ext cx="873419" cy="263925"/>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32" name="Picture 31">
            <a:extLst>
              <a:ext uri="{FF2B5EF4-FFF2-40B4-BE49-F238E27FC236}">
                <a16:creationId xmlns:a16="http://schemas.microsoft.com/office/drawing/2014/main" id="{477A9F8D-C17D-4FF9-9255-4EA81ADFD5AE}"/>
              </a:ext>
            </a:extLst>
          </p:cNvPr>
          <p:cNvPicPr/>
          <p:nvPr/>
        </p:nvPicPr>
        <p:blipFill rotWithShape="1">
          <a:blip r:embed="rId5"/>
          <a:srcRect t="5250" b="12391"/>
          <a:stretch/>
        </p:blipFill>
        <p:spPr>
          <a:xfrm>
            <a:off x="3763765" y="4649946"/>
            <a:ext cx="1800178" cy="2497481"/>
          </a:xfrm>
          <a:prstGeom prst="rect">
            <a:avLst/>
          </a:prstGeom>
        </p:spPr>
      </p:pic>
      <p:cxnSp>
        <p:nvCxnSpPr>
          <p:cNvPr id="33" name="Straight Arrow Connector 32">
            <a:extLst>
              <a:ext uri="{FF2B5EF4-FFF2-40B4-BE49-F238E27FC236}">
                <a16:creationId xmlns:a16="http://schemas.microsoft.com/office/drawing/2014/main" id="{54A1EF99-77B4-420A-993A-B9F5132207AE}"/>
              </a:ext>
            </a:extLst>
          </p:cNvPr>
          <p:cNvCxnSpPr>
            <a:cxnSpLocks/>
          </p:cNvCxnSpPr>
          <p:nvPr/>
        </p:nvCxnSpPr>
        <p:spPr>
          <a:xfrm>
            <a:off x="2673772" y="5929442"/>
            <a:ext cx="1029881" cy="0"/>
          </a:xfrm>
          <a:prstGeom prst="straightConnector1">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E8BA4E2F-56EF-4149-9C49-51594DA51239}"/>
              </a:ext>
            </a:extLst>
          </p:cNvPr>
          <p:cNvSpPr txBox="1"/>
          <p:nvPr/>
        </p:nvSpPr>
        <p:spPr>
          <a:xfrm>
            <a:off x="3358890" y="7238923"/>
            <a:ext cx="3429000" cy="507831"/>
          </a:xfrm>
          <a:prstGeom prst="rect">
            <a:avLst/>
          </a:prstGeom>
          <a:noFill/>
        </p:spPr>
        <p:txBody>
          <a:bodyPr wrap="square">
            <a:spAutoFit/>
          </a:bodyPr>
          <a:lstStyle/>
          <a:p>
            <a:r>
              <a:rPr lang="en-US" sz="1350" dirty="0"/>
              <a:t>If you want to print labels for repack, please click Yes.</a:t>
            </a:r>
          </a:p>
        </p:txBody>
      </p:sp>
      <p:sp>
        <p:nvSpPr>
          <p:cNvPr id="35" name="Rectangle 34">
            <a:extLst>
              <a:ext uri="{FF2B5EF4-FFF2-40B4-BE49-F238E27FC236}">
                <a16:creationId xmlns:a16="http://schemas.microsoft.com/office/drawing/2014/main" id="{3B005387-250D-4580-828C-837A6D43B96F}"/>
              </a:ext>
            </a:extLst>
          </p:cNvPr>
          <p:cNvSpPr/>
          <p:nvPr/>
        </p:nvSpPr>
        <p:spPr>
          <a:xfrm>
            <a:off x="4690525" y="6145088"/>
            <a:ext cx="539844" cy="263925"/>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37" name="Picture 36">
            <a:extLst>
              <a:ext uri="{FF2B5EF4-FFF2-40B4-BE49-F238E27FC236}">
                <a16:creationId xmlns:a16="http://schemas.microsoft.com/office/drawing/2014/main" id="{CC634C2E-8F25-4D86-B934-F8124144C8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3653" y="8076254"/>
            <a:ext cx="2236836" cy="1454630"/>
          </a:xfrm>
          <a:prstGeom prst="rect">
            <a:avLst/>
          </a:prstGeom>
        </p:spPr>
      </p:pic>
      <p:cxnSp>
        <p:nvCxnSpPr>
          <p:cNvPr id="38" name="Straight Arrow Connector 37">
            <a:extLst>
              <a:ext uri="{FF2B5EF4-FFF2-40B4-BE49-F238E27FC236}">
                <a16:creationId xmlns:a16="http://schemas.microsoft.com/office/drawing/2014/main" id="{C73B4FE7-14CA-4CBD-9B81-E8FAACBC2040}"/>
              </a:ext>
            </a:extLst>
          </p:cNvPr>
          <p:cNvCxnSpPr>
            <a:cxnSpLocks/>
          </p:cNvCxnSpPr>
          <p:nvPr/>
        </p:nvCxnSpPr>
        <p:spPr>
          <a:xfrm rot="5400000">
            <a:off x="4573463" y="7762838"/>
            <a:ext cx="540000" cy="0"/>
          </a:xfrm>
          <a:prstGeom prst="straightConnector1">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53501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7F970810-979F-4897-96D3-0EFBDB873829}"/>
              </a:ext>
            </a:extLst>
          </p:cNvPr>
          <p:cNvPicPr/>
          <p:nvPr/>
        </p:nvPicPr>
        <p:blipFill rotWithShape="1">
          <a:blip r:embed="rId2"/>
          <a:srcRect l="977" t="5018" r="527" b="10574"/>
          <a:stretch/>
        </p:blipFill>
        <p:spPr>
          <a:xfrm>
            <a:off x="928720" y="2092529"/>
            <a:ext cx="1945640" cy="2794000"/>
          </a:xfrm>
          <a:prstGeom prst="rect">
            <a:avLst/>
          </a:prstGeom>
        </p:spPr>
      </p:pic>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38</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5374284" cy="261610"/>
          </a:xfrm>
          <a:prstGeom prst="rect">
            <a:avLst/>
          </a:prstGeom>
          <a:noFill/>
        </p:spPr>
        <p:txBody>
          <a:bodyPr wrap="square" rtlCol="0">
            <a:spAutoFit/>
          </a:bodyPr>
          <a:lstStyle/>
          <a:p>
            <a:r>
              <a:rPr kumimoji="1" lang="en-US" altLang="ja-JP" sz="1100" dirty="0"/>
              <a:t>2-5-2. Outbound Schedule [ Work Outbound &amp; Production Outbound ]</a:t>
            </a:r>
          </a:p>
        </p:txBody>
      </p:sp>
      <p:sp>
        <p:nvSpPr>
          <p:cNvPr id="27" name="TextBox 26">
            <a:extLst>
              <a:ext uri="{FF2B5EF4-FFF2-40B4-BE49-F238E27FC236}">
                <a16:creationId xmlns:a16="http://schemas.microsoft.com/office/drawing/2014/main" id="{EF562455-776A-4881-BF48-163D548EBAFA}"/>
              </a:ext>
            </a:extLst>
          </p:cNvPr>
          <p:cNvSpPr txBox="1"/>
          <p:nvPr/>
        </p:nvSpPr>
        <p:spPr>
          <a:xfrm>
            <a:off x="406400" y="1255391"/>
            <a:ext cx="5897914" cy="738664"/>
          </a:xfrm>
          <a:prstGeom prst="rect">
            <a:avLst/>
          </a:prstGeom>
          <a:noFill/>
        </p:spPr>
        <p:txBody>
          <a:bodyPr wrap="square">
            <a:spAutoFit/>
          </a:bodyPr>
          <a:lstStyle/>
          <a:p>
            <a:r>
              <a:rPr lang="en-US" sz="1350" dirty="0"/>
              <a:t>6</a:t>
            </a:r>
            <a:r>
              <a:rPr lang="th-TH" sz="1350" dirty="0"/>
              <a:t>.</a:t>
            </a:r>
            <a:r>
              <a:rPr kumimoji="1" lang="en-US" altLang="ja-JP" sz="1350" dirty="0"/>
              <a:t> When the system finishes printing the label will notify you.</a:t>
            </a:r>
            <a:endParaRPr kumimoji="1" lang="th-TH" altLang="ja-JP" sz="1350" dirty="0"/>
          </a:p>
          <a:p>
            <a:pPr marL="742950" lvl="1" indent="-285750">
              <a:buFontTx/>
              <a:buChar char="-"/>
            </a:pPr>
            <a:r>
              <a:rPr lang="en-US" sz="1350" dirty="0"/>
              <a:t>Click “Yes”  when the label is completely printed.</a:t>
            </a:r>
          </a:p>
          <a:p>
            <a:pPr marL="742950" lvl="1" indent="-285750">
              <a:buFontTx/>
              <a:buChar char="-"/>
            </a:pPr>
            <a:r>
              <a:rPr lang="en-US" sz="1350" dirty="0"/>
              <a:t>Click “No” if nothing printing out?</a:t>
            </a:r>
          </a:p>
        </p:txBody>
      </p:sp>
      <p:cxnSp>
        <p:nvCxnSpPr>
          <p:cNvPr id="36" name="Straight Arrow Connector 35">
            <a:extLst>
              <a:ext uri="{FF2B5EF4-FFF2-40B4-BE49-F238E27FC236}">
                <a16:creationId xmlns:a16="http://schemas.microsoft.com/office/drawing/2014/main" id="{052437BA-5BD9-4331-8589-22875DAE3A5B}"/>
              </a:ext>
            </a:extLst>
          </p:cNvPr>
          <p:cNvCxnSpPr>
            <a:cxnSpLocks/>
          </p:cNvCxnSpPr>
          <p:nvPr/>
        </p:nvCxnSpPr>
        <p:spPr>
          <a:xfrm>
            <a:off x="2983414" y="3571678"/>
            <a:ext cx="891171" cy="0"/>
          </a:xfrm>
          <a:prstGeom prst="straightConnector1">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EFC03248-1FC2-4726-AB31-B072314EACB2}"/>
              </a:ext>
            </a:extLst>
          </p:cNvPr>
          <p:cNvSpPr/>
          <p:nvPr/>
        </p:nvSpPr>
        <p:spPr>
          <a:xfrm>
            <a:off x="1974187" y="3746499"/>
            <a:ext cx="527713" cy="239929"/>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41" name="Picture 40">
            <a:extLst>
              <a:ext uri="{FF2B5EF4-FFF2-40B4-BE49-F238E27FC236}">
                <a16:creationId xmlns:a16="http://schemas.microsoft.com/office/drawing/2014/main" id="{87A6C863-04D3-4041-8A9A-203010F8AABC}"/>
              </a:ext>
            </a:extLst>
          </p:cNvPr>
          <p:cNvPicPr/>
          <p:nvPr/>
        </p:nvPicPr>
        <p:blipFill rotWithShape="1">
          <a:blip r:embed="rId3"/>
          <a:srcRect l="2001" t="5306" r="1235" b="9653"/>
          <a:stretch/>
        </p:blipFill>
        <p:spPr>
          <a:xfrm>
            <a:off x="3919827" y="2065459"/>
            <a:ext cx="1945640" cy="2821068"/>
          </a:xfrm>
          <a:prstGeom prst="rect">
            <a:avLst/>
          </a:prstGeom>
          <a:ln>
            <a:solidFill>
              <a:srgbClr val="666666"/>
            </a:solidFill>
          </a:ln>
        </p:spPr>
      </p:pic>
      <p:sp>
        <p:nvSpPr>
          <p:cNvPr id="42" name="TextBox 41">
            <a:extLst>
              <a:ext uri="{FF2B5EF4-FFF2-40B4-BE49-F238E27FC236}">
                <a16:creationId xmlns:a16="http://schemas.microsoft.com/office/drawing/2014/main" id="{9C422EC5-DBCD-4CFC-A967-AB284DEBBDD5}"/>
              </a:ext>
            </a:extLst>
          </p:cNvPr>
          <p:cNvSpPr txBox="1"/>
          <p:nvPr/>
        </p:nvSpPr>
        <p:spPr>
          <a:xfrm>
            <a:off x="3595688" y="4957462"/>
            <a:ext cx="3429000" cy="276999"/>
          </a:xfrm>
          <a:prstGeom prst="rect">
            <a:avLst/>
          </a:prstGeom>
          <a:noFill/>
        </p:spPr>
        <p:txBody>
          <a:bodyPr wrap="square">
            <a:spAutoFit/>
          </a:bodyPr>
          <a:lstStyle/>
          <a:p>
            <a:r>
              <a:rPr lang="en-US" sz="1200" dirty="0"/>
              <a:t>The system will update the information.</a:t>
            </a:r>
          </a:p>
        </p:txBody>
      </p:sp>
    </p:spTree>
    <p:extLst>
      <p:ext uri="{BB962C8B-B14F-4D97-AF65-F5344CB8AC3E}">
        <p14:creationId xmlns:p14="http://schemas.microsoft.com/office/powerpoint/2010/main" val="13605022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39</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5374284" cy="261610"/>
          </a:xfrm>
          <a:prstGeom prst="rect">
            <a:avLst/>
          </a:prstGeom>
          <a:noFill/>
        </p:spPr>
        <p:txBody>
          <a:bodyPr wrap="square" rtlCol="0">
            <a:spAutoFit/>
          </a:bodyPr>
          <a:lstStyle/>
          <a:p>
            <a:r>
              <a:rPr kumimoji="1" lang="en-US" altLang="ja-JP" sz="1100" dirty="0"/>
              <a:t>2-5-3. Outbound Manual</a:t>
            </a:r>
          </a:p>
        </p:txBody>
      </p:sp>
      <p:sp>
        <p:nvSpPr>
          <p:cNvPr id="18" name="TextBox 17">
            <a:extLst>
              <a:ext uri="{FF2B5EF4-FFF2-40B4-BE49-F238E27FC236}">
                <a16:creationId xmlns:a16="http://schemas.microsoft.com/office/drawing/2014/main" id="{B701E8FD-11EB-4B39-B8D3-63C04E9BB6DF}"/>
              </a:ext>
            </a:extLst>
          </p:cNvPr>
          <p:cNvSpPr txBox="1"/>
          <p:nvPr/>
        </p:nvSpPr>
        <p:spPr>
          <a:xfrm>
            <a:off x="480043" y="4331809"/>
            <a:ext cx="5897914" cy="300082"/>
          </a:xfrm>
          <a:prstGeom prst="rect">
            <a:avLst/>
          </a:prstGeom>
          <a:noFill/>
        </p:spPr>
        <p:txBody>
          <a:bodyPr wrap="square">
            <a:spAutoFit/>
          </a:bodyPr>
          <a:lstStyle/>
          <a:p>
            <a:r>
              <a:rPr lang="en-US" sz="1350" dirty="0"/>
              <a:t>1</a:t>
            </a:r>
            <a:r>
              <a:rPr lang="th-TH" sz="1350" dirty="0"/>
              <a:t>.</a:t>
            </a:r>
            <a:r>
              <a:rPr kumimoji="1" lang="en-US" altLang="ja-JP" sz="1350" dirty="0"/>
              <a:t> Scan label.							2.Confirm</a:t>
            </a:r>
            <a:endParaRPr lang="en-US" sz="1350" dirty="0"/>
          </a:p>
        </p:txBody>
      </p:sp>
      <p:cxnSp>
        <p:nvCxnSpPr>
          <p:cNvPr id="25" name="Straight Arrow Connector 24">
            <a:extLst>
              <a:ext uri="{FF2B5EF4-FFF2-40B4-BE49-F238E27FC236}">
                <a16:creationId xmlns:a16="http://schemas.microsoft.com/office/drawing/2014/main" id="{F318730C-81BE-449E-BF65-90B6CCD0388B}"/>
              </a:ext>
            </a:extLst>
          </p:cNvPr>
          <p:cNvCxnSpPr>
            <a:cxnSpLocks/>
          </p:cNvCxnSpPr>
          <p:nvPr/>
        </p:nvCxnSpPr>
        <p:spPr>
          <a:xfrm>
            <a:off x="2742946" y="6129634"/>
            <a:ext cx="1260000" cy="0"/>
          </a:xfrm>
          <a:prstGeom prst="straightConnector1">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7FDC38CC-CEC8-4DD5-85F4-4203CDB9A864}"/>
              </a:ext>
            </a:extLst>
          </p:cNvPr>
          <p:cNvPicPr/>
          <p:nvPr/>
        </p:nvPicPr>
        <p:blipFill rotWithShape="1">
          <a:blip r:embed="rId2"/>
          <a:srcRect l="1052" t="5472" b="11684"/>
          <a:stretch/>
        </p:blipFill>
        <p:spPr>
          <a:xfrm>
            <a:off x="808611" y="1338896"/>
            <a:ext cx="1843149" cy="2522820"/>
          </a:xfrm>
          <a:prstGeom prst="rect">
            <a:avLst/>
          </a:prstGeom>
          <a:ln>
            <a:solidFill>
              <a:srgbClr val="666666"/>
            </a:solidFill>
          </a:ln>
        </p:spPr>
      </p:pic>
      <p:sp>
        <p:nvSpPr>
          <p:cNvPr id="21" name="Rectangle 20">
            <a:extLst>
              <a:ext uri="{FF2B5EF4-FFF2-40B4-BE49-F238E27FC236}">
                <a16:creationId xmlns:a16="http://schemas.microsoft.com/office/drawing/2014/main" id="{8368D456-2DCA-4EB7-A4E5-4B8D086F9676}"/>
              </a:ext>
            </a:extLst>
          </p:cNvPr>
          <p:cNvSpPr/>
          <p:nvPr/>
        </p:nvSpPr>
        <p:spPr>
          <a:xfrm>
            <a:off x="1035163" y="2877819"/>
            <a:ext cx="1390043" cy="356871"/>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22" name="Picture 21">
            <a:extLst>
              <a:ext uri="{FF2B5EF4-FFF2-40B4-BE49-F238E27FC236}">
                <a16:creationId xmlns:a16="http://schemas.microsoft.com/office/drawing/2014/main" id="{92D71611-B85C-4313-90A7-8223FE1BFA7B}"/>
              </a:ext>
            </a:extLst>
          </p:cNvPr>
          <p:cNvPicPr/>
          <p:nvPr/>
        </p:nvPicPr>
        <p:blipFill rotWithShape="1">
          <a:blip r:embed="rId3"/>
          <a:srcRect l="1550" t="5152" r="778" b="10099"/>
          <a:stretch/>
        </p:blipFill>
        <p:spPr>
          <a:xfrm>
            <a:off x="4123717" y="1357691"/>
            <a:ext cx="1800226" cy="2548890"/>
          </a:xfrm>
          <a:prstGeom prst="rect">
            <a:avLst/>
          </a:prstGeom>
          <a:ln>
            <a:solidFill>
              <a:srgbClr val="666666"/>
            </a:solidFill>
          </a:ln>
        </p:spPr>
      </p:pic>
      <p:cxnSp>
        <p:nvCxnSpPr>
          <p:cNvPr id="26" name="Straight Arrow Connector 25">
            <a:extLst>
              <a:ext uri="{FF2B5EF4-FFF2-40B4-BE49-F238E27FC236}">
                <a16:creationId xmlns:a16="http://schemas.microsoft.com/office/drawing/2014/main" id="{A36F51DB-4520-4794-8848-A8919CECAC51}"/>
              </a:ext>
            </a:extLst>
          </p:cNvPr>
          <p:cNvCxnSpPr>
            <a:cxnSpLocks/>
          </p:cNvCxnSpPr>
          <p:nvPr/>
        </p:nvCxnSpPr>
        <p:spPr>
          <a:xfrm>
            <a:off x="2721636" y="2561266"/>
            <a:ext cx="1260000" cy="0"/>
          </a:xfrm>
          <a:prstGeom prst="straightConnector1">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E1118621-CD64-4BD9-BD1D-CB07717E3A94}"/>
              </a:ext>
            </a:extLst>
          </p:cNvPr>
          <p:cNvPicPr/>
          <p:nvPr/>
        </p:nvPicPr>
        <p:blipFill rotWithShape="1">
          <a:blip r:embed="rId4"/>
          <a:srcRect l="1165" t="5493" r="841" b="10356"/>
          <a:stretch/>
        </p:blipFill>
        <p:spPr>
          <a:xfrm>
            <a:off x="861505" y="4719467"/>
            <a:ext cx="1737360" cy="2397758"/>
          </a:xfrm>
          <a:prstGeom prst="rect">
            <a:avLst/>
          </a:prstGeom>
          <a:ln>
            <a:solidFill>
              <a:srgbClr val="666666"/>
            </a:solidFill>
          </a:ln>
        </p:spPr>
      </p:pic>
      <p:pic>
        <p:nvPicPr>
          <p:cNvPr id="30" name="Picture 29">
            <a:extLst>
              <a:ext uri="{FF2B5EF4-FFF2-40B4-BE49-F238E27FC236}">
                <a16:creationId xmlns:a16="http://schemas.microsoft.com/office/drawing/2014/main" id="{F10FBFE7-4FD2-4834-A8E2-D5C32E7344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6774" y="4794889"/>
            <a:ext cx="1365504" cy="887997"/>
          </a:xfrm>
          <a:prstGeom prst="rect">
            <a:avLst/>
          </a:prstGeom>
        </p:spPr>
      </p:pic>
      <p:sp>
        <p:nvSpPr>
          <p:cNvPr id="31" name="Rectangle 30">
            <a:extLst>
              <a:ext uri="{FF2B5EF4-FFF2-40B4-BE49-F238E27FC236}">
                <a16:creationId xmlns:a16="http://schemas.microsoft.com/office/drawing/2014/main" id="{1BE7FDF4-8E16-45E8-9DE7-5034C08D2198}"/>
              </a:ext>
            </a:extLst>
          </p:cNvPr>
          <p:cNvSpPr/>
          <p:nvPr/>
        </p:nvSpPr>
        <p:spPr>
          <a:xfrm>
            <a:off x="3772828" y="4776025"/>
            <a:ext cx="259449" cy="254765"/>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32" name="Rectangle 31">
            <a:extLst>
              <a:ext uri="{FF2B5EF4-FFF2-40B4-BE49-F238E27FC236}">
                <a16:creationId xmlns:a16="http://schemas.microsoft.com/office/drawing/2014/main" id="{6402AA9E-60FE-4D01-B68D-82EFE4054403}"/>
              </a:ext>
            </a:extLst>
          </p:cNvPr>
          <p:cNvSpPr/>
          <p:nvPr/>
        </p:nvSpPr>
        <p:spPr>
          <a:xfrm>
            <a:off x="1730185" y="6873788"/>
            <a:ext cx="868680" cy="243437"/>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33" name="Picture 32">
            <a:extLst>
              <a:ext uri="{FF2B5EF4-FFF2-40B4-BE49-F238E27FC236}">
                <a16:creationId xmlns:a16="http://schemas.microsoft.com/office/drawing/2014/main" id="{3C8F0443-CB62-4114-839F-269D456E72BD}"/>
              </a:ext>
            </a:extLst>
          </p:cNvPr>
          <p:cNvPicPr/>
          <p:nvPr/>
        </p:nvPicPr>
        <p:blipFill rotWithShape="1">
          <a:blip r:embed="rId6"/>
          <a:srcRect t="5335" r="1051" b="7966"/>
          <a:stretch/>
        </p:blipFill>
        <p:spPr>
          <a:xfrm>
            <a:off x="4176360" y="4668664"/>
            <a:ext cx="1770606" cy="2448561"/>
          </a:xfrm>
          <a:prstGeom prst="rect">
            <a:avLst/>
          </a:prstGeom>
          <a:ln>
            <a:solidFill>
              <a:srgbClr val="666666"/>
            </a:solidFill>
          </a:ln>
        </p:spPr>
      </p:pic>
    </p:spTree>
    <p:extLst>
      <p:ext uri="{BB962C8B-B14F-4D97-AF65-F5344CB8AC3E}">
        <p14:creationId xmlns:p14="http://schemas.microsoft.com/office/powerpoint/2010/main" val="60907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2A56EBC7-709A-4ED6-A792-7E0F926F3B34}"/>
              </a:ext>
            </a:extLst>
          </p:cNvPr>
          <p:cNvSpPr>
            <a:spLocks noChangeArrowheads="1"/>
          </p:cNvSpPr>
          <p:nvPr/>
        </p:nvSpPr>
        <p:spPr bwMode="auto">
          <a:xfrm>
            <a:off x="429432" y="437804"/>
            <a:ext cx="142735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571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57150"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000000"/>
                </a:solidFill>
                <a:effectLst/>
                <a:latin typeface="+mn-lt"/>
                <a:ea typeface="Arial" panose="020B0604020202020204" pitchFamily="34" charset="0"/>
                <a:cs typeface="Cordia New" panose="020B0304020202020204" pitchFamily="34" charset="-34"/>
              </a:rPr>
              <a:t>Revision History</a:t>
            </a:r>
            <a:endParaRPr kumimoji="0" lang="en-US" altLang="ja-JP" sz="700" b="0" i="0" u="none" strike="noStrike" cap="none" normalizeH="0" baseline="0" dirty="0">
              <a:ln>
                <a:noFill/>
              </a:ln>
              <a:solidFill>
                <a:schemeClr val="tx1"/>
              </a:solidFill>
              <a:effectLst/>
              <a:latin typeface="+mn-lt"/>
            </a:endParaRPr>
          </a:p>
        </p:txBody>
      </p:sp>
      <p:graphicFrame>
        <p:nvGraphicFramePr>
          <p:cNvPr id="10" name="表 10">
            <a:extLst>
              <a:ext uri="{FF2B5EF4-FFF2-40B4-BE49-F238E27FC236}">
                <a16:creationId xmlns:a16="http://schemas.microsoft.com/office/drawing/2014/main" id="{7843B40D-5CED-4F03-8A04-82D93EEB5BFE}"/>
              </a:ext>
            </a:extLst>
          </p:cNvPr>
          <p:cNvGraphicFramePr>
            <a:graphicFrameLocks noGrp="1"/>
          </p:cNvGraphicFramePr>
          <p:nvPr>
            <p:extLst>
              <p:ext uri="{D42A27DB-BD31-4B8C-83A1-F6EECF244321}">
                <p14:modId xmlns:p14="http://schemas.microsoft.com/office/powerpoint/2010/main" val="3705185114"/>
              </p:ext>
            </p:extLst>
          </p:nvPr>
        </p:nvGraphicFramePr>
        <p:xfrm>
          <a:off x="607850" y="714803"/>
          <a:ext cx="5642299" cy="2322864"/>
        </p:xfrm>
        <a:graphic>
          <a:graphicData uri="http://schemas.openxmlformats.org/drawingml/2006/table">
            <a:tbl>
              <a:tblPr firstRow="1" bandRow="1">
                <a:tableStyleId>{5C22544A-7EE6-4342-B048-85BDC9FD1C3A}</a:tableStyleId>
              </a:tblPr>
              <a:tblGrid>
                <a:gridCol w="875153">
                  <a:extLst>
                    <a:ext uri="{9D8B030D-6E8A-4147-A177-3AD203B41FA5}">
                      <a16:colId xmlns:a16="http://schemas.microsoft.com/office/drawing/2014/main" val="1689797891"/>
                    </a:ext>
                  </a:extLst>
                </a:gridCol>
                <a:gridCol w="731881">
                  <a:extLst>
                    <a:ext uri="{9D8B030D-6E8A-4147-A177-3AD203B41FA5}">
                      <a16:colId xmlns:a16="http://schemas.microsoft.com/office/drawing/2014/main" val="3968192231"/>
                    </a:ext>
                  </a:extLst>
                </a:gridCol>
                <a:gridCol w="2134322">
                  <a:extLst>
                    <a:ext uri="{9D8B030D-6E8A-4147-A177-3AD203B41FA5}">
                      <a16:colId xmlns:a16="http://schemas.microsoft.com/office/drawing/2014/main" val="1804588261"/>
                    </a:ext>
                  </a:extLst>
                </a:gridCol>
                <a:gridCol w="1900943">
                  <a:extLst>
                    <a:ext uri="{9D8B030D-6E8A-4147-A177-3AD203B41FA5}">
                      <a16:colId xmlns:a16="http://schemas.microsoft.com/office/drawing/2014/main" val="1088014115"/>
                    </a:ext>
                  </a:extLst>
                </a:gridCol>
              </a:tblGrid>
              <a:tr h="299724">
                <a:tc>
                  <a:txBody>
                    <a:bodyPr/>
                    <a:lstStyle/>
                    <a:p>
                      <a:r>
                        <a:rPr kumimoji="1" lang="en-US" altLang="ja-JP" sz="1000" b="0" dirty="0">
                          <a:solidFill>
                            <a:schemeClr val="tx1"/>
                          </a:solidFill>
                          <a:latin typeface="+mn-lt"/>
                        </a:rPr>
                        <a:t>Date</a:t>
                      </a:r>
                      <a:endParaRPr kumimoji="1" lang="ja-JP" altLang="en-US" sz="1000" b="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r>
                        <a:rPr kumimoji="1" lang="en-US" altLang="ja-JP" sz="1000" b="0">
                          <a:solidFill>
                            <a:schemeClr val="tx1"/>
                          </a:solidFill>
                          <a:latin typeface="+mn-lt"/>
                        </a:rPr>
                        <a:t>Version</a:t>
                      </a:r>
                      <a:endParaRPr kumimoji="1" lang="ja-JP" altLang="en-US" sz="1000" b="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r>
                        <a:rPr kumimoji="1" lang="en-US" altLang="ja-JP" sz="1000" b="0">
                          <a:solidFill>
                            <a:schemeClr val="tx1"/>
                          </a:solidFill>
                          <a:latin typeface="+mn-lt"/>
                        </a:rPr>
                        <a:t>File name</a:t>
                      </a:r>
                      <a:endParaRPr kumimoji="1" lang="ja-JP" altLang="en-US" sz="1000" b="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r>
                        <a:rPr kumimoji="1" lang="en-US" altLang="ja-JP" sz="1000" b="0" dirty="0">
                          <a:solidFill>
                            <a:schemeClr val="tx1"/>
                          </a:solidFill>
                          <a:latin typeface="+mn-lt"/>
                        </a:rPr>
                        <a:t>Details</a:t>
                      </a:r>
                      <a:endParaRPr kumimoji="1" lang="ja-JP" altLang="en-US" sz="1000" b="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282119801"/>
                  </a:ext>
                </a:extLst>
              </a:tr>
              <a:tr h="505785">
                <a:tc>
                  <a:txBody>
                    <a:bodyPr/>
                    <a:lstStyle/>
                    <a:p>
                      <a:r>
                        <a:rPr kumimoji="1" lang="en-US" altLang="ja-JP" sz="1000" dirty="0">
                          <a:solidFill>
                            <a:schemeClr val="tx1"/>
                          </a:solidFill>
                          <a:latin typeface="+mn-lt"/>
                        </a:rPr>
                        <a:t>03/Feb/2024</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dirty="0">
                          <a:solidFill>
                            <a:schemeClr val="tx1"/>
                          </a:solidFill>
                          <a:latin typeface="+mn-lt"/>
                        </a:rPr>
                        <a:t>R1</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700" dirty="0">
                          <a:solidFill>
                            <a:schemeClr val="tx1"/>
                          </a:solidFill>
                          <a:latin typeface="+mn-lt"/>
                        </a:rPr>
                        <a:t>Handy Terminal Stock management Manual Document Documentation EN Blueprint for MAST_R1</a:t>
                      </a: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dirty="0">
                          <a:solidFill>
                            <a:schemeClr val="tx1"/>
                          </a:solidFill>
                          <a:latin typeface="+mn-lt"/>
                        </a:rPr>
                        <a:t>First edition </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2148244"/>
                  </a:ext>
                </a:extLst>
              </a:tr>
              <a:tr h="505785">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7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2030208"/>
                  </a:ext>
                </a:extLst>
              </a:tr>
              <a:tr h="505785">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ja-JP" sz="7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7323928"/>
                  </a:ext>
                </a:extLst>
              </a:tr>
              <a:tr h="505785">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ja-JP" sz="700" i="1" dirty="0">
                        <a:solidFill>
                          <a:schemeClr val="tx1">
                            <a:lumMod val="65000"/>
                            <a:lumOff val="35000"/>
                          </a:schemeClr>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3859189"/>
                  </a:ext>
                </a:extLst>
              </a:tr>
            </a:tbl>
          </a:graphicData>
        </a:graphic>
      </p:graphicFrame>
      <p:sp>
        <p:nvSpPr>
          <p:cNvPr id="11" name="スライド番号プレースホルダー 10">
            <a:extLst>
              <a:ext uri="{FF2B5EF4-FFF2-40B4-BE49-F238E27FC236}">
                <a16:creationId xmlns:a16="http://schemas.microsoft.com/office/drawing/2014/main" id="{674C7495-59A2-40E2-A622-FD8030C82660}"/>
              </a:ext>
            </a:extLst>
          </p:cNvPr>
          <p:cNvSpPr>
            <a:spLocks noGrp="1"/>
          </p:cNvSpPr>
          <p:nvPr>
            <p:ph type="sldNum" sz="quarter" idx="12"/>
          </p:nvPr>
        </p:nvSpPr>
        <p:spPr/>
        <p:txBody>
          <a:bodyPr/>
          <a:lstStyle/>
          <a:p>
            <a:fld id="{FABEA90D-F275-432F-8053-456A4E092F4A}" type="slidenum">
              <a:rPr kumimoji="1" lang="ja-JP" altLang="en-US" smtClean="0"/>
              <a:t>4</a:t>
            </a:fld>
            <a:endParaRPr kumimoji="1" lang="ja-JP" altLang="en-US"/>
          </a:p>
        </p:txBody>
      </p:sp>
    </p:spTree>
    <p:extLst>
      <p:ext uri="{BB962C8B-B14F-4D97-AF65-F5344CB8AC3E}">
        <p14:creationId xmlns:p14="http://schemas.microsoft.com/office/powerpoint/2010/main" val="40224342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40</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86212"/>
            <a:ext cx="5662608" cy="261610"/>
          </a:xfrm>
          <a:prstGeom prst="rect">
            <a:avLst/>
          </a:prstGeom>
          <a:noFill/>
        </p:spPr>
        <p:txBody>
          <a:bodyPr wrap="square" rtlCol="0">
            <a:spAutoFit/>
          </a:bodyPr>
          <a:lstStyle/>
          <a:p>
            <a:r>
              <a:rPr kumimoji="1" lang="en-US" altLang="ja-JP" sz="1100" dirty="0"/>
              <a:t>2-6-1. Stock management</a:t>
            </a:r>
          </a:p>
        </p:txBody>
      </p:sp>
      <p:graphicFrame>
        <p:nvGraphicFramePr>
          <p:cNvPr id="5" name="Table 4">
            <a:extLst>
              <a:ext uri="{FF2B5EF4-FFF2-40B4-BE49-F238E27FC236}">
                <a16:creationId xmlns:a16="http://schemas.microsoft.com/office/drawing/2014/main" id="{494117C7-9840-31E8-05AD-5CAD3C60DEAD}"/>
              </a:ext>
            </a:extLst>
          </p:cNvPr>
          <p:cNvGraphicFramePr>
            <a:graphicFrameLocks noGrp="1"/>
          </p:cNvGraphicFramePr>
          <p:nvPr>
            <p:extLst>
              <p:ext uri="{D42A27DB-BD31-4B8C-83A1-F6EECF244321}">
                <p14:modId xmlns:p14="http://schemas.microsoft.com/office/powerpoint/2010/main" val="1352971672"/>
              </p:ext>
            </p:extLst>
          </p:nvPr>
        </p:nvGraphicFramePr>
        <p:xfrm>
          <a:off x="665090" y="5071624"/>
          <a:ext cx="5858373" cy="1615440"/>
        </p:xfrm>
        <a:graphic>
          <a:graphicData uri="http://schemas.openxmlformats.org/drawingml/2006/table">
            <a:tbl>
              <a:tblPr firstRow="1" bandRow="1">
                <a:tableStyleId>{5C22544A-7EE6-4342-B048-85BDC9FD1C3A}</a:tableStyleId>
              </a:tblPr>
              <a:tblGrid>
                <a:gridCol w="466704">
                  <a:extLst>
                    <a:ext uri="{9D8B030D-6E8A-4147-A177-3AD203B41FA5}">
                      <a16:colId xmlns:a16="http://schemas.microsoft.com/office/drawing/2014/main" val="2731672581"/>
                    </a:ext>
                  </a:extLst>
                </a:gridCol>
                <a:gridCol w="1212895">
                  <a:extLst>
                    <a:ext uri="{9D8B030D-6E8A-4147-A177-3AD203B41FA5}">
                      <a16:colId xmlns:a16="http://schemas.microsoft.com/office/drawing/2014/main" val="2393246791"/>
                    </a:ext>
                  </a:extLst>
                </a:gridCol>
                <a:gridCol w="4178774">
                  <a:extLst>
                    <a:ext uri="{9D8B030D-6E8A-4147-A177-3AD203B41FA5}">
                      <a16:colId xmlns:a16="http://schemas.microsoft.com/office/drawing/2014/main" val="3887695077"/>
                    </a:ext>
                  </a:extLst>
                </a:gridCol>
              </a:tblGrid>
              <a:tr h="370840">
                <a:tc>
                  <a:txBody>
                    <a:bodyPr/>
                    <a:lstStyle/>
                    <a:p>
                      <a:r>
                        <a:rPr lang="en-US" dirty="0"/>
                        <a:t>No</a:t>
                      </a:r>
                    </a:p>
                  </a:txBody>
                  <a:tcPr/>
                </a:tc>
                <a:tc>
                  <a:txBody>
                    <a:bodyPr/>
                    <a:lstStyle/>
                    <a:p>
                      <a:r>
                        <a:rPr lang="en-US" dirty="0"/>
                        <a:t>Menu</a:t>
                      </a:r>
                    </a:p>
                  </a:txBody>
                  <a:tcPr/>
                </a:tc>
                <a:tc>
                  <a:txBody>
                    <a:bodyPr/>
                    <a:lstStyle/>
                    <a:p>
                      <a:r>
                        <a:rPr lang="en-US" dirty="0"/>
                        <a:t>Description</a:t>
                      </a:r>
                    </a:p>
                  </a:txBody>
                  <a:tcPr/>
                </a:tc>
                <a:extLst>
                  <a:ext uri="{0D108BD9-81ED-4DB2-BD59-A6C34878D82A}">
                    <a16:rowId xmlns:a16="http://schemas.microsoft.com/office/drawing/2014/main" val="517206269"/>
                  </a:ext>
                </a:extLst>
              </a:tr>
              <a:tr h="370840">
                <a:tc>
                  <a:txBody>
                    <a:bodyPr/>
                    <a:lstStyle/>
                    <a:p>
                      <a:r>
                        <a:rPr lang="en-US" dirty="0"/>
                        <a:t>1.</a:t>
                      </a:r>
                    </a:p>
                  </a:txBody>
                  <a:tcPr/>
                </a:tc>
                <a:tc>
                  <a:txBody>
                    <a:bodyPr/>
                    <a:lstStyle/>
                    <a:p>
                      <a:r>
                        <a:rPr lang="en-US" dirty="0"/>
                        <a:t>Stock Check</a:t>
                      </a:r>
                    </a:p>
                  </a:txBody>
                  <a:tcPr/>
                </a:tc>
                <a:tc>
                  <a:txBody>
                    <a:bodyPr/>
                    <a:lstStyle/>
                    <a:p>
                      <a:r>
                        <a:rPr lang="en-US" dirty="0"/>
                        <a:t>Click to enter Stock Check screen.</a:t>
                      </a:r>
                    </a:p>
                  </a:txBody>
                  <a:tcPr/>
                </a:tc>
                <a:extLst>
                  <a:ext uri="{0D108BD9-81ED-4DB2-BD59-A6C34878D82A}">
                    <a16:rowId xmlns:a16="http://schemas.microsoft.com/office/drawing/2014/main" val="1702960930"/>
                  </a:ext>
                </a:extLst>
              </a:tr>
              <a:tr h="370840">
                <a:tc>
                  <a:txBody>
                    <a:bodyPr/>
                    <a:lstStyle/>
                    <a:p>
                      <a:r>
                        <a:rPr lang="en-US" dirty="0"/>
                        <a:t>2.</a:t>
                      </a:r>
                    </a:p>
                  </a:txBody>
                  <a:tcPr/>
                </a:tc>
                <a:tc>
                  <a:txBody>
                    <a:bodyPr/>
                    <a:lstStyle/>
                    <a:p>
                      <a:r>
                        <a:rPr lang="en-US" dirty="0"/>
                        <a:t>Stocktaking</a:t>
                      </a:r>
                    </a:p>
                  </a:txBody>
                  <a:tcPr/>
                </a:tc>
                <a:tc>
                  <a:txBody>
                    <a:bodyPr/>
                    <a:lstStyle/>
                    <a:p>
                      <a:r>
                        <a:rPr lang="en-US" dirty="0"/>
                        <a:t>Click to enter Stocktaking screen.</a:t>
                      </a:r>
                    </a:p>
                  </a:txBody>
                  <a:tcPr/>
                </a:tc>
                <a:extLst>
                  <a:ext uri="{0D108BD9-81ED-4DB2-BD59-A6C34878D82A}">
                    <a16:rowId xmlns:a16="http://schemas.microsoft.com/office/drawing/2014/main" val="3222510212"/>
                  </a:ext>
                </a:extLst>
              </a:tr>
              <a:tr h="370840">
                <a:tc>
                  <a:txBody>
                    <a:bodyPr/>
                    <a:lstStyle/>
                    <a:p>
                      <a:r>
                        <a:rPr lang="en-US" dirty="0"/>
                        <a:t>3.</a:t>
                      </a:r>
                    </a:p>
                  </a:txBody>
                  <a:tcPr/>
                </a:tc>
                <a:tc>
                  <a:txBody>
                    <a:bodyPr/>
                    <a:lstStyle/>
                    <a:p>
                      <a:r>
                        <a:rPr lang="en-US" dirty="0"/>
                        <a:t>Change Location</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Click to enter Change Location screen.</a:t>
                      </a:r>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User able to changes or repack the package.</a:t>
                      </a:r>
                    </a:p>
                  </a:txBody>
                  <a:tcPr/>
                </a:tc>
                <a:extLst>
                  <a:ext uri="{0D108BD9-81ED-4DB2-BD59-A6C34878D82A}">
                    <a16:rowId xmlns:a16="http://schemas.microsoft.com/office/drawing/2014/main" val="1722855586"/>
                  </a:ext>
                </a:extLst>
              </a:tr>
            </a:tbl>
          </a:graphicData>
        </a:graphic>
      </p:graphicFrame>
      <p:pic>
        <p:nvPicPr>
          <p:cNvPr id="4" name="Picture 3">
            <a:extLst>
              <a:ext uri="{FF2B5EF4-FFF2-40B4-BE49-F238E27FC236}">
                <a16:creationId xmlns:a16="http://schemas.microsoft.com/office/drawing/2014/main" id="{3D23E052-D081-4465-A672-7461D9E644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4739" y="1719723"/>
            <a:ext cx="2028522" cy="2880000"/>
          </a:xfrm>
          <a:prstGeom prst="rect">
            <a:avLst/>
          </a:prstGeom>
        </p:spPr>
      </p:pic>
    </p:spTree>
    <p:extLst>
      <p:ext uri="{BB962C8B-B14F-4D97-AF65-F5344CB8AC3E}">
        <p14:creationId xmlns:p14="http://schemas.microsoft.com/office/powerpoint/2010/main" val="20164228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41</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86212"/>
            <a:ext cx="5662608" cy="261610"/>
          </a:xfrm>
          <a:prstGeom prst="rect">
            <a:avLst/>
          </a:prstGeom>
          <a:noFill/>
        </p:spPr>
        <p:txBody>
          <a:bodyPr wrap="square" rtlCol="0">
            <a:spAutoFit/>
          </a:bodyPr>
          <a:lstStyle/>
          <a:p>
            <a:r>
              <a:rPr kumimoji="1" lang="en-US" altLang="ja-JP" sz="1100" dirty="0"/>
              <a:t>2-6-2. Stock Check</a:t>
            </a:r>
          </a:p>
        </p:txBody>
      </p:sp>
      <p:pic>
        <p:nvPicPr>
          <p:cNvPr id="22" name="Picture 21">
            <a:extLst>
              <a:ext uri="{FF2B5EF4-FFF2-40B4-BE49-F238E27FC236}">
                <a16:creationId xmlns:a16="http://schemas.microsoft.com/office/drawing/2014/main" id="{731FFA2E-CA03-4654-A553-A588D5A9F9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539" y="1320537"/>
            <a:ext cx="2028522" cy="2880000"/>
          </a:xfrm>
          <a:prstGeom prst="rect">
            <a:avLst/>
          </a:prstGeom>
        </p:spPr>
      </p:pic>
      <p:cxnSp>
        <p:nvCxnSpPr>
          <p:cNvPr id="24" name="Straight Arrow Connector 23">
            <a:extLst>
              <a:ext uri="{FF2B5EF4-FFF2-40B4-BE49-F238E27FC236}">
                <a16:creationId xmlns:a16="http://schemas.microsoft.com/office/drawing/2014/main" id="{7D930A27-14F4-42C3-998C-9E5CF4F0D58B}"/>
              </a:ext>
            </a:extLst>
          </p:cNvPr>
          <p:cNvCxnSpPr>
            <a:cxnSpLocks/>
          </p:cNvCxnSpPr>
          <p:nvPr/>
        </p:nvCxnSpPr>
        <p:spPr>
          <a:xfrm>
            <a:off x="2907542" y="2679597"/>
            <a:ext cx="1080000" cy="0"/>
          </a:xfrm>
          <a:prstGeom prst="straightConnector1">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D0E63539-1D88-48B9-8FD6-999D2ADFCB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1249" y="1320537"/>
            <a:ext cx="2026666" cy="2880000"/>
          </a:xfrm>
          <a:prstGeom prst="rect">
            <a:avLst/>
          </a:prstGeom>
          <a:ln>
            <a:solidFill>
              <a:srgbClr val="666666"/>
            </a:solidFill>
          </a:ln>
        </p:spPr>
      </p:pic>
      <p:sp>
        <p:nvSpPr>
          <p:cNvPr id="26" name="Rectangle 25">
            <a:extLst>
              <a:ext uri="{FF2B5EF4-FFF2-40B4-BE49-F238E27FC236}">
                <a16:creationId xmlns:a16="http://schemas.microsoft.com/office/drawing/2014/main" id="{08EFB91C-60B6-4C43-8701-02505B5E9969}"/>
              </a:ext>
            </a:extLst>
          </p:cNvPr>
          <p:cNvSpPr/>
          <p:nvPr/>
        </p:nvSpPr>
        <p:spPr>
          <a:xfrm>
            <a:off x="1112520" y="1926737"/>
            <a:ext cx="1429996" cy="382123"/>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27" name="Callout: Line 26">
            <a:extLst>
              <a:ext uri="{FF2B5EF4-FFF2-40B4-BE49-F238E27FC236}">
                <a16:creationId xmlns:a16="http://schemas.microsoft.com/office/drawing/2014/main" id="{2421D358-FD59-4E9A-AE29-1C721571587B}"/>
              </a:ext>
            </a:extLst>
          </p:cNvPr>
          <p:cNvSpPr/>
          <p:nvPr/>
        </p:nvSpPr>
        <p:spPr>
          <a:xfrm>
            <a:off x="813328" y="4393503"/>
            <a:ext cx="3458376" cy="1061165"/>
          </a:xfrm>
          <a:prstGeom prst="borderCallout1">
            <a:avLst>
              <a:gd name="adj1" fmla="val -256"/>
              <a:gd name="adj2" fmla="val 70793"/>
              <a:gd name="adj3" fmla="val -20619"/>
              <a:gd name="adj4" fmla="val 98939"/>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sz="1400" dirty="0">
                <a:solidFill>
                  <a:schemeClr val="tx1"/>
                </a:solidFill>
              </a:rPr>
              <a:t>Instructions</a:t>
            </a:r>
          </a:p>
          <a:p>
            <a:pPr marL="228600" indent="-228600">
              <a:buAutoNum type="arabicPeriod"/>
            </a:pPr>
            <a:r>
              <a:rPr kumimoji="1" lang="en-US" sz="1400" dirty="0">
                <a:solidFill>
                  <a:schemeClr val="tx1"/>
                </a:solidFill>
              </a:rPr>
              <a:t>Scan tag label package.</a:t>
            </a:r>
          </a:p>
          <a:p>
            <a:pPr marL="228600" indent="-228600">
              <a:buAutoNum type="arabicPeriod"/>
            </a:pPr>
            <a:r>
              <a:rPr kumimoji="1" lang="en-US" sz="1400" dirty="0">
                <a:solidFill>
                  <a:schemeClr val="tx1"/>
                </a:solidFill>
              </a:rPr>
              <a:t>Stock information will be shown on screen table.</a:t>
            </a:r>
          </a:p>
        </p:txBody>
      </p:sp>
      <p:pic>
        <p:nvPicPr>
          <p:cNvPr id="19" name="Picture 18">
            <a:extLst>
              <a:ext uri="{FF2B5EF4-FFF2-40B4-BE49-F238E27FC236}">
                <a16:creationId xmlns:a16="http://schemas.microsoft.com/office/drawing/2014/main" id="{9A7AFFB2-E8CD-48A0-B4A6-AAAF72F20C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6422" y="4639244"/>
            <a:ext cx="2357038" cy="1532798"/>
          </a:xfrm>
          <a:prstGeom prst="rect">
            <a:avLst/>
          </a:prstGeom>
        </p:spPr>
      </p:pic>
      <p:pic>
        <p:nvPicPr>
          <p:cNvPr id="35" name="Picture 34">
            <a:extLst>
              <a:ext uri="{FF2B5EF4-FFF2-40B4-BE49-F238E27FC236}">
                <a16:creationId xmlns:a16="http://schemas.microsoft.com/office/drawing/2014/main" id="{31D0ED15-9DE9-443D-AFC9-AFC6601A3C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2520" y="6172042"/>
            <a:ext cx="2068580" cy="2933157"/>
          </a:xfrm>
          <a:prstGeom prst="rect">
            <a:avLst/>
          </a:prstGeom>
        </p:spPr>
      </p:pic>
      <p:cxnSp>
        <p:nvCxnSpPr>
          <p:cNvPr id="37" name="Straight Arrow Connector 36">
            <a:extLst>
              <a:ext uri="{FF2B5EF4-FFF2-40B4-BE49-F238E27FC236}">
                <a16:creationId xmlns:a16="http://schemas.microsoft.com/office/drawing/2014/main" id="{E6DFFDE8-E8A0-478D-990C-D175B80B224A}"/>
              </a:ext>
            </a:extLst>
          </p:cNvPr>
          <p:cNvCxnSpPr>
            <a:cxnSpLocks/>
          </p:cNvCxnSpPr>
          <p:nvPr/>
        </p:nvCxnSpPr>
        <p:spPr>
          <a:xfrm flipH="1">
            <a:off x="3181100" y="5430360"/>
            <a:ext cx="641471" cy="789837"/>
          </a:xfrm>
          <a:prstGeom prst="straightConnector1">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23369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42</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86212"/>
            <a:ext cx="5662608" cy="261610"/>
          </a:xfrm>
          <a:prstGeom prst="rect">
            <a:avLst/>
          </a:prstGeom>
          <a:noFill/>
        </p:spPr>
        <p:txBody>
          <a:bodyPr wrap="square" rtlCol="0">
            <a:spAutoFit/>
          </a:bodyPr>
          <a:lstStyle/>
          <a:p>
            <a:r>
              <a:rPr kumimoji="1" lang="en-US" altLang="ja-JP" sz="1100" dirty="0"/>
              <a:t>2-6-3. Stocktaking</a:t>
            </a:r>
          </a:p>
        </p:txBody>
      </p:sp>
      <p:sp>
        <p:nvSpPr>
          <p:cNvPr id="10" name="Callout: Line 9">
            <a:extLst>
              <a:ext uri="{FF2B5EF4-FFF2-40B4-BE49-F238E27FC236}">
                <a16:creationId xmlns:a16="http://schemas.microsoft.com/office/drawing/2014/main" id="{C1F8A72D-B42E-1B2B-85E9-9C8E4C545B17}"/>
              </a:ext>
            </a:extLst>
          </p:cNvPr>
          <p:cNvSpPr/>
          <p:nvPr/>
        </p:nvSpPr>
        <p:spPr>
          <a:xfrm>
            <a:off x="939115" y="5245495"/>
            <a:ext cx="3458376" cy="2427751"/>
          </a:xfrm>
          <a:prstGeom prst="borderCallout1">
            <a:avLst>
              <a:gd name="adj1" fmla="val -1055"/>
              <a:gd name="adj2" fmla="val 45234"/>
              <a:gd name="adj3" fmla="val -38814"/>
              <a:gd name="adj4" fmla="val 89025"/>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sz="1400" dirty="0">
                <a:solidFill>
                  <a:schemeClr val="tx1"/>
                </a:solidFill>
              </a:rPr>
              <a:t>Instructions</a:t>
            </a:r>
          </a:p>
          <a:p>
            <a:pPr marL="228600" indent="-228600">
              <a:buAutoNum type="arabicPeriod"/>
            </a:pPr>
            <a:r>
              <a:rPr kumimoji="1" lang="en-US" sz="1400" dirty="0">
                <a:solidFill>
                  <a:schemeClr val="tx1"/>
                </a:solidFill>
              </a:rPr>
              <a:t>Scan tag label package.</a:t>
            </a:r>
          </a:p>
          <a:p>
            <a:pPr marL="228600" indent="-228600">
              <a:buAutoNum type="arabicPeriod"/>
            </a:pPr>
            <a:r>
              <a:rPr kumimoji="1" lang="en-US" sz="1400" dirty="0">
                <a:solidFill>
                  <a:schemeClr val="tx1"/>
                </a:solidFill>
              </a:rPr>
              <a:t>Current stock information will be shown on screen.</a:t>
            </a:r>
          </a:p>
          <a:p>
            <a:pPr marL="228600" indent="-228600">
              <a:buAutoNum type="arabicPeriod"/>
            </a:pPr>
            <a:r>
              <a:rPr kumimoji="1" lang="en-US" sz="1400" dirty="0">
                <a:solidFill>
                  <a:schemeClr val="tx1"/>
                </a:solidFill>
              </a:rPr>
              <a:t>Edit the actual qty.</a:t>
            </a:r>
          </a:p>
          <a:p>
            <a:pPr marL="228600" indent="-228600">
              <a:buAutoNum type="arabicPeriod"/>
            </a:pPr>
            <a:r>
              <a:rPr kumimoji="1" lang="en-US" sz="1400" dirty="0">
                <a:solidFill>
                  <a:schemeClr val="tx1"/>
                </a:solidFill>
              </a:rPr>
              <a:t>Click “Confirm” to apply the information.</a:t>
            </a:r>
          </a:p>
          <a:p>
            <a:pPr marL="228600" indent="-228600">
              <a:buAutoNum type="arabicPeriod"/>
            </a:pPr>
            <a:r>
              <a:rPr kumimoji="1" lang="en-US" sz="1400" dirty="0">
                <a:solidFill>
                  <a:schemeClr val="tx1"/>
                </a:solidFill>
              </a:rPr>
              <a:t>Success dialog will show if the data saving completed.</a:t>
            </a:r>
          </a:p>
          <a:p>
            <a:endParaRPr kumimoji="1" lang="en-US" sz="1400" dirty="0">
              <a:solidFill>
                <a:schemeClr val="tx1"/>
              </a:solidFill>
            </a:endParaRPr>
          </a:p>
          <a:p>
            <a:endParaRPr kumimoji="1" lang="en-US" sz="1400" dirty="0">
              <a:solidFill>
                <a:schemeClr val="tx1"/>
              </a:solidFill>
            </a:endParaRPr>
          </a:p>
        </p:txBody>
      </p:sp>
      <p:pic>
        <p:nvPicPr>
          <p:cNvPr id="13" name="Picture 12">
            <a:extLst>
              <a:ext uri="{FF2B5EF4-FFF2-40B4-BE49-F238E27FC236}">
                <a16:creationId xmlns:a16="http://schemas.microsoft.com/office/drawing/2014/main" id="{16E49AFF-62EC-AE0F-7ECD-021DCF52A1D6}"/>
              </a:ext>
            </a:extLst>
          </p:cNvPr>
          <p:cNvPicPr>
            <a:picLocks noChangeAspect="1"/>
          </p:cNvPicPr>
          <p:nvPr/>
        </p:nvPicPr>
        <p:blipFill>
          <a:blip r:embed="rId2"/>
          <a:stretch>
            <a:fillRect/>
          </a:stretch>
        </p:blipFill>
        <p:spPr>
          <a:xfrm>
            <a:off x="2116418" y="7308978"/>
            <a:ext cx="1912786" cy="1325995"/>
          </a:xfrm>
          <a:prstGeom prst="rect">
            <a:avLst/>
          </a:prstGeom>
        </p:spPr>
      </p:pic>
      <p:pic>
        <p:nvPicPr>
          <p:cNvPr id="12" name="Picture 11">
            <a:extLst>
              <a:ext uri="{FF2B5EF4-FFF2-40B4-BE49-F238E27FC236}">
                <a16:creationId xmlns:a16="http://schemas.microsoft.com/office/drawing/2014/main" id="{A569C18E-9BC7-4137-8AA7-B58D2F74D7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0229" y="5860760"/>
            <a:ext cx="2433234" cy="1582349"/>
          </a:xfrm>
          <a:prstGeom prst="rect">
            <a:avLst/>
          </a:prstGeom>
        </p:spPr>
      </p:pic>
      <p:pic>
        <p:nvPicPr>
          <p:cNvPr id="5" name="Picture 4">
            <a:extLst>
              <a:ext uri="{FF2B5EF4-FFF2-40B4-BE49-F238E27FC236}">
                <a16:creationId xmlns:a16="http://schemas.microsoft.com/office/drawing/2014/main" id="{E24CB7C0-3C06-490D-AB41-8EEF2A60AF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9115" y="1500207"/>
            <a:ext cx="2035536" cy="2880000"/>
          </a:xfrm>
          <a:prstGeom prst="rect">
            <a:avLst/>
          </a:prstGeom>
          <a:ln>
            <a:solidFill>
              <a:srgbClr val="666666"/>
            </a:solidFill>
          </a:ln>
        </p:spPr>
      </p:pic>
      <p:cxnSp>
        <p:nvCxnSpPr>
          <p:cNvPr id="14" name="Straight Arrow Connector 13">
            <a:extLst>
              <a:ext uri="{FF2B5EF4-FFF2-40B4-BE49-F238E27FC236}">
                <a16:creationId xmlns:a16="http://schemas.microsoft.com/office/drawing/2014/main" id="{AC26E714-DB0F-4DAE-BC36-100BF440CFDC}"/>
              </a:ext>
            </a:extLst>
          </p:cNvPr>
          <p:cNvCxnSpPr>
            <a:cxnSpLocks/>
          </p:cNvCxnSpPr>
          <p:nvPr/>
        </p:nvCxnSpPr>
        <p:spPr>
          <a:xfrm>
            <a:off x="3013894" y="3111727"/>
            <a:ext cx="891171" cy="0"/>
          </a:xfrm>
          <a:prstGeom prst="straightConnector1">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E314CD1B-8D76-4DA3-8F1E-A534D67060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29204" y="1497846"/>
            <a:ext cx="2039216" cy="2880000"/>
          </a:xfrm>
          <a:prstGeom prst="rect">
            <a:avLst/>
          </a:prstGeom>
          <a:ln>
            <a:solidFill>
              <a:srgbClr val="666666"/>
            </a:solidFill>
          </a:ln>
        </p:spPr>
      </p:pic>
    </p:spTree>
    <p:extLst>
      <p:ext uri="{BB962C8B-B14F-4D97-AF65-F5344CB8AC3E}">
        <p14:creationId xmlns:p14="http://schemas.microsoft.com/office/powerpoint/2010/main" val="30316946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43</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86212"/>
            <a:ext cx="5662608" cy="261610"/>
          </a:xfrm>
          <a:prstGeom prst="rect">
            <a:avLst/>
          </a:prstGeom>
          <a:noFill/>
        </p:spPr>
        <p:txBody>
          <a:bodyPr wrap="square" rtlCol="0">
            <a:spAutoFit/>
          </a:bodyPr>
          <a:lstStyle/>
          <a:p>
            <a:r>
              <a:rPr kumimoji="1" lang="en-US" altLang="ja-JP" sz="1100" dirty="0"/>
              <a:t>2-6-4. Change Location</a:t>
            </a:r>
          </a:p>
        </p:txBody>
      </p:sp>
      <p:pic>
        <p:nvPicPr>
          <p:cNvPr id="4" name="Picture 3">
            <a:extLst>
              <a:ext uri="{FF2B5EF4-FFF2-40B4-BE49-F238E27FC236}">
                <a16:creationId xmlns:a16="http://schemas.microsoft.com/office/drawing/2014/main" id="{A9FB3597-4254-4AC6-A872-C434B24B64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839" y="1408844"/>
            <a:ext cx="2021053" cy="2880000"/>
          </a:xfrm>
          <a:prstGeom prst="rect">
            <a:avLst/>
          </a:prstGeom>
          <a:ln>
            <a:solidFill>
              <a:srgbClr val="666666"/>
            </a:solidFill>
          </a:ln>
        </p:spPr>
      </p:pic>
      <p:pic>
        <p:nvPicPr>
          <p:cNvPr id="9" name="Picture 8">
            <a:extLst>
              <a:ext uri="{FF2B5EF4-FFF2-40B4-BE49-F238E27FC236}">
                <a16:creationId xmlns:a16="http://schemas.microsoft.com/office/drawing/2014/main" id="{F5835557-DA33-43DB-BDA5-E258B2704B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2677" y="1408844"/>
            <a:ext cx="2044484" cy="2880000"/>
          </a:xfrm>
          <a:prstGeom prst="rect">
            <a:avLst/>
          </a:prstGeom>
          <a:ln>
            <a:solidFill>
              <a:srgbClr val="666666"/>
            </a:solidFill>
          </a:ln>
        </p:spPr>
      </p:pic>
      <p:graphicFrame>
        <p:nvGraphicFramePr>
          <p:cNvPr id="459" name="Table 458">
            <a:extLst>
              <a:ext uri="{FF2B5EF4-FFF2-40B4-BE49-F238E27FC236}">
                <a16:creationId xmlns:a16="http://schemas.microsoft.com/office/drawing/2014/main" id="{1F72C8CF-205E-4B01-BB4B-F2BE03C845E7}"/>
              </a:ext>
            </a:extLst>
          </p:cNvPr>
          <p:cNvGraphicFramePr>
            <a:graphicFrameLocks noGrp="1"/>
          </p:cNvGraphicFramePr>
          <p:nvPr>
            <p:extLst>
              <p:ext uri="{D42A27DB-BD31-4B8C-83A1-F6EECF244321}">
                <p14:modId xmlns:p14="http://schemas.microsoft.com/office/powerpoint/2010/main" val="3647261142"/>
              </p:ext>
            </p:extLst>
          </p:nvPr>
        </p:nvGraphicFramePr>
        <p:xfrm>
          <a:off x="535744" y="4449866"/>
          <a:ext cx="5858373" cy="4897334"/>
        </p:xfrm>
        <a:graphic>
          <a:graphicData uri="http://schemas.openxmlformats.org/drawingml/2006/table">
            <a:tbl>
              <a:tblPr firstRow="1" bandRow="1">
                <a:tableStyleId>{5C22544A-7EE6-4342-B048-85BDC9FD1C3A}</a:tableStyleId>
              </a:tblPr>
              <a:tblGrid>
                <a:gridCol w="699932">
                  <a:extLst>
                    <a:ext uri="{9D8B030D-6E8A-4147-A177-3AD203B41FA5}">
                      <a16:colId xmlns:a16="http://schemas.microsoft.com/office/drawing/2014/main" val="2731672581"/>
                    </a:ext>
                  </a:extLst>
                </a:gridCol>
                <a:gridCol w="674404">
                  <a:extLst>
                    <a:ext uri="{9D8B030D-6E8A-4147-A177-3AD203B41FA5}">
                      <a16:colId xmlns:a16="http://schemas.microsoft.com/office/drawing/2014/main" val="2393246791"/>
                    </a:ext>
                  </a:extLst>
                </a:gridCol>
                <a:gridCol w="4484037">
                  <a:extLst>
                    <a:ext uri="{9D8B030D-6E8A-4147-A177-3AD203B41FA5}">
                      <a16:colId xmlns:a16="http://schemas.microsoft.com/office/drawing/2014/main" val="3887695077"/>
                    </a:ext>
                  </a:extLst>
                </a:gridCol>
              </a:tblGrid>
              <a:tr h="429179">
                <a:tc>
                  <a:txBody>
                    <a:bodyPr/>
                    <a:lstStyle/>
                    <a:p>
                      <a:r>
                        <a:rPr lang="en-US" sz="1100" dirty="0"/>
                        <a:t>No</a:t>
                      </a:r>
                    </a:p>
                  </a:txBody>
                  <a:tcPr/>
                </a:tc>
                <a:tc>
                  <a:txBody>
                    <a:bodyPr/>
                    <a:lstStyle/>
                    <a:p>
                      <a:r>
                        <a:rPr lang="en-US" sz="1100" dirty="0"/>
                        <a:t>Menu</a:t>
                      </a:r>
                    </a:p>
                  </a:txBody>
                  <a:tcPr/>
                </a:tc>
                <a:tc>
                  <a:txBody>
                    <a:bodyPr/>
                    <a:lstStyle/>
                    <a:p>
                      <a:r>
                        <a:rPr lang="en-US" sz="1100" dirty="0"/>
                        <a:t>Description</a:t>
                      </a:r>
                    </a:p>
                  </a:txBody>
                  <a:tcPr/>
                </a:tc>
                <a:extLst>
                  <a:ext uri="{0D108BD9-81ED-4DB2-BD59-A6C34878D82A}">
                    <a16:rowId xmlns:a16="http://schemas.microsoft.com/office/drawing/2014/main" val="517206269"/>
                  </a:ext>
                </a:extLst>
              </a:tr>
              <a:tr h="1359195">
                <a:tc>
                  <a:txBody>
                    <a:bodyPr/>
                    <a:lstStyle/>
                    <a:p>
                      <a:r>
                        <a:rPr lang="en-US" sz="1100" dirty="0"/>
                        <a:t>Mode 1</a:t>
                      </a:r>
                    </a:p>
                  </a:txBody>
                  <a:tcPr/>
                </a:tc>
                <a:tc>
                  <a:txBody>
                    <a:bodyPr/>
                    <a:lstStyle/>
                    <a:p>
                      <a:r>
                        <a:rPr lang="en-US" sz="1100" dirty="0"/>
                        <a:t>Change location</a:t>
                      </a:r>
                    </a:p>
                  </a:txBody>
                  <a:tcPr/>
                </a:tc>
                <a:tc>
                  <a:txBody>
                    <a:bodyPr/>
                    <a:lstStyle/>
                    <a:p>
                      <a:r>
                        <a:rPr lang="en-US" sz="1100" dirty="0"/>
                        <a:t>Scan the tag label twice  </a:t>
                      </a:r>
                      <a:r>
                        <a:rPr lang="en-US" sz="1100" dirty="0">
                          <a:sym typeface="Wingdings" panose="05000000000000000000" pitchFamily="2" charset="2"/>
                        </a:rPr>
                        <a:t> Scan the destinate location</a:t>
                      </a:r>
                    </a:p>
                    <a:p>
                      <a:endParaRPr lang="en-US" sz="1100" dirty="0">
                        <a:sym typeface="Wingdings" panose="05000000000000000000" pitchFamily="2" charset="2"/>
                      </a:endParaRPr>
                    </a:p>
                    <a:p>
                      <a:endParaRPr lang="en-US" sz="1100" dirty="0">
                        <a:sym typeface="Wingdings" panose="05000000000000000000" pitchFamily="2" charset="2"/>
                      </a:endParaRPr>
                    </a:p>
                    <a:p>
                      <a:endParaRPr lang="en-US" sz="1100" dirty="0">
                        <a:sym typeface="Wingdings" panose="05000000000000000000" pitchFamily="2" charset="2"/>
                      </a:endParaRPr>
                    </a:p>
                    <a:p>
                      <a:endParaRPr lang="en-US" sz="1100" dirty="0">
                        <a:sym typeface="Wingdings" panose="05000000000000000000" pitchFamily="2" charset="2"/>
                      </a:endParaRPr>
                    </a:p>
                    <a:p>
                      <a:endParaRPr lang="en-US" sz="1100" dirty="0">
                        <a:sym typeface="Wingdings" panose="05000000000000000000" pitchFamily="2" charset="2"/>
                      </a:endParaRPr>
                    </a:p>
                    <a:p>
                      <a:endParaRPr lang="en-US" sz="1100" dirty="0">
                        <a:sym typeface="Wingdings" panose="05000000000000000000" pitchFamily="2" charset="2"/>
                      </a:endParaRPr>
                    </a:p>
                  </a:txBody>
                  <a:tcPr/>
                </a:tc>
                <a:extLst>
                  <a:ext uri="{0D108BD9-81ED-4DB2-BD59-A6C34878D82A}">
                    <a16:rowId xmlns:a16="http://schemas.microsoft.com/office/drawing/2014/main" val="1702960930"/>
                  </a:ext>
                </a:extLst>
              </a:tr>
              <a:tr h="2821996">
                <a:tc>
                  <a:txBody>
                    <a:bodyPr/>
                    <a:lstStyle/>
                    <a:p>
                      <a:r>
                        <a:rPr lang="en-US" sz="1100" dirty="0"/>
                        <a:t>Mode 2</a:t>
                      </a:r>
                    </a:p>
                  </a:txBody>
                  <a:tcPr/>
                </a:tc>
                <a:tc>
                  <a:txBody>
                    <a:bodyPr/>
                    <a:lstStyle/>
                    <a:p>
                      <a:r>
                        <a:rPr lang="en-US" sz="1100" dirty="0"/>
                        <a:t>Repack</a:t>
                      </a:r>
                    </a:p>
                  </a:txBody>
                  <a:tcPr/>
                </a:tc>
                <a:tc>
                  <a:txBody>
                    <a:bodyPr/>
                    <a:lstStyle/>
                    <a:p>
                      <a:r>
                        <a:rPr lang="en-US" sz="1100" dirty="0"/>
                        <a:t>Scan the label tag once</a:t>
                      </a:r>
                      <a:r>
                        <a:rPr lang="en-US" sz="1100" dirty="0">
                          <a:sym typeface="Wingdings" panose="05000000000000000000" pitchFamily="2" charset="2"/>
                        </a:rPr>
                        <a:t> Enter the amount you want to move.</a:t>
                      </a:r>
                      <a:r>
                        <a:rPr lang="th-TH" sz="1100" dirty="0">
                          <a:sym typeface="Wingdings" panose="05000000000000000000" pitchFamily="2" charset="2"/>
                        </a:rPr>
                        <a:t> </a:t>
                      </a:r>
                    </a:p>
                    <a:p>
                      <a:r>
                        <a:rPr lang="en-US" sz="1100" dirty="0">
                          <a:solidFill>
                            <a:srgbClr val="FF0000"/>
                          </a:solidFill>
                          <a:sym typeface="Wingdings" panose="05000000000000000000" pitchFamily="2" charset="2"/>
                        </a:rPr>
                        <a:t>(move qty &lt; stock qty) </a:t>
                      </a:r>
                      <a:r>
                        <a:rPr lang="en-US" sz="1100" dirty="0">
                          <a:sym typeface="Wingdings" panose="05000000000000000000" pitchFamily="2" charset="2"/>
                        </a:rPr>
                        <a:t> Scan the location</a:t>
                      </a:r>
                    </a:p>
                    <a:p>
                      <a:endParaRPr lang="en-US" sz="1100" dirty="0">
                        <a:sym typeface="Wingdings" panose="05000000000000000000" pitchFamily="2" charset="2"/>
                      </a:endParaRPr>
                    </a:p>
                    <a:p>
                      <a:endParaRPr lang="en-US" sz="1100" dirty="0">
                        <a:sym typeface="Wingdings" panose="05000000000000000000" pitchFamily="2" charset="2"/>
                      </a:endParaRPr>
                    </a:p>
                    <a:p>
                      <a:endParaRPr lang="en-US" sz="1100" dirty="0">
                        <a:sym typeface="Wingdings" panose="05000000000000000000" pitchFamily="2" charset="2"/>
                      </a:endParaRPr>
                    </a:p>
                    <a:p>
                      <a:endParaRPr lang="en-US" sz="1100" dirty="0">
                        <a:sym typeface="Wingdings" panose="05000000000000000000" pitchFamily="2" charset="2"/>
                      </a:endParaRPr>
                    </a:p>
                    <a:p>
                      <a:endParaRPr lang="en-US" sz="1100" dirty="0">
                        <a:sym typeface="Wingdings" panose="05000000000000000000" pitchFamily="2" charset="2"/>
                      </a:endParaRPr>
                    </a:p>
                    <a:p>
                      <a:endParaRPr lang="en-US" sz="1100" dirty="0">
                        <a:sym typeface="Wingdings" panose="05000000000000000000" pitchFamily="2" charset="2"/>
                      </a:endParaRPr>
                    </a:p>
                    <a:p>
                      <a:endParaRPr lang="th-TH" sz="1100" dirty="0">
                        <a:sym typeface="Wingdings" panose="05000000000000000000" pitchFamily="2" charset="2"/>
                      </a:endParaRPr>
                    </a:p>
                    <a:p>
                      <a:endParaRPr lang="th-TH" sz="1100" dirty="0">
                        <a:sym typeface="Wingdings" panose="05000000000000000000" pitchFamily="2" charset="2"/>
                      </a:endParaRPr>
                    </a:p>
                    <a:p>
                      <a:endParaRPr lang="th-TH" sz="1100" dirty="0">
                        <a:sym typeface="Wingdings" panose="05000000000000000000" pitchFamily="2" charset="2"/>
                      </a:endParaRPr>
                    </a:p>
                    <a:p>
                      <a:endParaRPr lang="th-TH" sz="1100" dirty="0">
                        <a:sym typeface="Wingdings" panose="05000000000000000000" pitchFamily="2" charset="2"/>
                      </a:endParaRPr>
                    </a:p>
                    <a:p>
                      <a:endParaRPr lang="th-TH" sz="1100" dirty="0">
                        <a:sym typeface="Wingdings" panose="05000000000000000000" pitchFamily="2" charset="2"/>
                      </a:endParaRPr>
                    </a:p>
                    <a:p>
                      <a:endParaRPr lang="th-TH" sz="1100" dirty="0">
                        <a:sym typeface="Wingdings" panose="05000000000000000000" pitchFamily="2" charset="2"/>
                      </a:endParaRPr>
                    </a:p>
                    <a:p>
                      <a:endParaRPr lang="en-US" sz="1100" dirty="0">
                        <a:sym typeface="Wingdings" panose="05000000000000000000" pitchFamily="2" charset="2"/>
                      </a:endParaRPr>
                    </a:p>
                    <a:p>
                      <a:endParaRPr lang="en-US" sz="1100" dirty="0">
                        <a:sym typeface="Wingdings" panose="05000000000000000000" pitchFamily="2" charset="2"/>
                      </a:endParaRPr>
                    </a:p>
                    <a:p>
                      <a:endParaRPr lang="en-US" sz="1100" dirty="0">
                        <a:sym typeface="Wingdings" panose="05000000000000000000" pitchFamily="2" charset="2"/>
                      </a:endParaRPr>
                    </a:p>
                    <a:p>
                      <a:endParaRPr lang="en-US" sz="1100" dirty="0"/>
                    </a:p>
                  </a:txBody>
                  <a:tcPr/>
                </a:tc>
                <a:extLst>
                  <a:ext uri="{0D108BD9-81ED-4DB2-BD59-A6C34878D82A}">
                    <a16:rowId xmlns:a16="http://schemas.microsoft.com/office/drawing/2014/main" val="3222510212"/>
                  </a:ext>
                </a:extLst>
              </a:tr>
            </a:tbl>
          </a:graphicData>
        </a:graphic>
      </p:graphicFrame>
      <p:pic>
        <p:nvPicPr>
          <p:cNvPr id="457" name="Picture 456">
            <a:extLst>
              <a:ext uri="{FF2B5EF4-FFF2-40B4-BE49-F238E27FC236}">
                <a16:creationId xmlns:a16="http://schemas.microsoft.com/office/drawing/2014/main" id="{63642170-7469-4B27-A2F6-866F3FE48E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4005" y="5106172"/>
            <a:ext cx="1615773" cy="1050748"/>
          </a:xfrm>
          <a:prstGeom prst="rect">
            <a:avLst/>
          </a:prstGeom>
        </p:spPr>
      </p:pic>
      <p:cxnSp>
        <p:nvCxnSpPr>
          <p:cNvPr id="460" name="Straight Arrow Connector 459">
            <a:extLst>
              <a:ext uri="{FF2B5EF4-FFF2-40B4-BE49-F238E27FC236}">
                <a16:creationId xmlns:a16="http://schemas.microsoft.com/office/drawing/2014/main" id="{F94DEA00-279C-4A9E-BFC5-BC817EBE0BF1}"/>
              </a:ext>
            </a:extLst>
          </p:cNvPr>
          <p:cNvCxnSpPr>
            <a:cxnSpLocks/>
          </p:cNvCxnSpPr>
          <p:nvPr/>
        </p:nvCxnSpPr>
        <p:spPr>
          <a:xfrm>
            <a:off x="3770898" y="5631546"/>
            <a:ext cx="891171" cy="0"/>
          </a:xfrm>
          <a:prstGeom prst="straightConnector1">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461" name="Picture 460">
            <a:extLst>
              <a:ext uri="{FF2B5EF4-FFF2-40B4-BE49-F238E27FC236}">
                <a16:creationId xmlns:a16="http://schemas.microsoft.com/office/drawing/2014/main" id="{DA0915FE-29FD-4B8A-AC93-AE2C42996E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4895" y="5179015"/>
            <a:ext cx="884462" cy="884462"/>
          </a:xfrm>
          <a:prstGeom prst="rect">
            <a:avLst/>
          </a:prstGeom>
        </p:spPr>
      </p:pic>
      <p:pic>
        <p:nvPicPr>
          <p:cNvPr id="462" name="Picture 461">
            <a:extLst>
              <a:ext uri="{FF2B5EF4-FFF2-40B4-BE49-F238E27FC236}">
                <a16:creationId xmlns:a16="http://schemas.microsoft.com/office/drawing/2014/main" id="{FB63D751-7F98-4ADB-94FC-B695B6794F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317" y="7388146"/>
            <a:ext cx="1615773" cy="1050748"/>
          </a:xfrm>
          <a:prstGeom prst="rect">
            <a:avLst/>
          </a:prstGeom>
        </p:spPr>
      </p:pic>
      <p:pic>
        <p:nvPicPr>
          <p:cNvPr id="11" name="Picture 10">
            <a:extLst>
              <a:ext uri="{FF2B5EF4-FFF2-40B4-BE49-F238E27FC236}">
                <a16:creationId xmlns:a16="http://schemas.microsoft.com/office/drawing/2014/main" id="{810A2339-17CF-44CB-90A3-BDFB5034BE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83841" y="6691305"/>
            <a:ext cx="1811872" cy="2577135"/>
          </a:xfrm>
          <a:prstGeom prst="rect">
            <a:avLst/>
          </a:prstGeom>
          <a:ln>
            <a:solidFill>
              <a:srgbClr val="666666"/>
            </a:solidFill>
          </a:ln>
        </p:spPr>
      </p:pic>
      <p:cxnSp>
        <p:nvCxnSpPr>
          <p:cNvPr id="463" name="Straight Arrow Connector 462">
            <a:extLst>
              <a:ext uri="{FF2B5EF4-FFF2-40B4-BE49-F238E27FC236}">
                <a16:creationId xmlns:a16="http://schemas.microsoft.com/office/drawing/2014/main" id="{4FBF9C49-9A75-4127-9777-C2A517B36B49}"/>
              </a:ext>
            </a:extLst>
          </p:cNvPr>
          <p:cNvCxnSpPr>
            <a:cxnSpLocks/>
          </p:cNvCxnSpPr>
          <p:nvPr/>
        </p:nvCxnSpPr>
        <p:spPr>
          <a:xfrm>
            <a:off x="2290931" y="7983589"/>
            <a:ext cx="540000" cy="0"/>
          </a:xfrm>
          <a:prstGeom prst="straightConnector1">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64" name="Rectangle 463">
            <a:extLst>
              <a:ext uri="{FF2B5EF4-FFF2-40B4-BE49-F238E27FC236}">
                <a16:creationId xmlns:a16="http://schemas.microsoft.com/office/drawing/2014/main" id="{F17E24AE-58D4-4E25-A398-A2BF8CEC2F11}"/>
              </a:ext>
            </a:extLst>
          </p:cNvPr>
          <p:cNvSpPr/>
          <p:nvPr/>
        </p:nvSpPr>
        <p:spPr>
          <a:xfrm>
            <a:off x="3318243" y="8199603"/>
            <a:ext cx="908318" cy="356871"/>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cxnSp>
        <p:nvCxnSpPr>
          <p:cNvPr id="465" name="Straight Arrow Connector 464">
            <a:extLst>
              <a:ext uri="{FF2B5EF4-FFF2-40B4-BE49-F238E27FC236}">
                <a16:creationId xmlns:a16="http://schemas.microsoft.com/office/drawing/2014/main" id="{102C1CB2-880F-4486-A7BD-E8B7514C7D4B}"/>
              </a:ext>
            </a:extLst>
          </p:cNvPr>
          <p:cNvCxnSpPr>
            <a:cxnSpLocks/>
          </p:cNvCxnSpPr>
          <p:nvPr/>
        </p:nvCxnSpPr>
        <p:spPr>
          <a:xfrm>
            <a:off x="4562699" y="7983589"/>
            <a:ext cx="540000" cy="0"/>
          </a:xfrm>
          <a:prstGeom prst="straightConnector1">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466" name="Picture 465">
            <a:extLst>
              <a:ext uri="{FF2B5EF4-FFF2-40B4-BE49-F238E27FC236}">
                <a16:creationId xmlns:a16="http://schemas.microsoft.com/office/drawing/2014/main" id="{03F94D7F-FE06-4266-92D8-8236F492EC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3019" y="7561678"/>
            <a:ext cx="884462" cy="884462"/>
          </a:xfrm>
          <a:prstGeom prst="rect">
            <a:avLst/>
          </a:prstGeom>
        </p:spPr>
      </p:pic>
    </p:spTree>
    <p:extLst>
      <p:ext uri="{BB962C8B-B14F-4D97-AF65-F5344CB8AC3E}">
        <p14:creationId xmlns:p14="http://schemas.microsoft.com/office/powerpoint/2010/main" val="25909221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4B3D5F8-6D9D-4709-B252-D7347637908F}"/>
              </a:ext>
            </a:extLst>
          </p:cNvPr>
          <p:cNvPicPr>
            <a:picLocks noChangeAspect="1"/>
          </p:cNvPicPr>
          <p:nvPr/>
        </p:nvPicPr>
        <p:blipFill rotWithShape="1">
          <a:blip r:embed="rId3">
            <a:extLst>
              <a:ext uri="{28A0092B-C50C-407E-A947-70E740481C1C}">
                <a14:useLocalDpi xmlns:a14="http://schemas.microsoft.com/office/drawing/2010/main" val="0"/>
              </a:ext>
            </a:extLst>
          </a:blip>
          <a:srcRect l="1246" t="5735" r="1490" b="10588"/>
          <a:stretch/>
        </p:blipFill>
        <p:spPr>
          <a:xfrm>
            <a:off x="815176" y="1243085"/>
            <a:ext cx="1710231" cy="2432803"/>
          </a:xfrm>
          <a:prstGeom prst="rect">
            <a:avLst/>
          </a:prstGeom>
          <a:ln>
            <a:solidFill>
              <a:srgbClr val="666666"/>
            </a:solidFill>
          </a:ln>
        </p:spPr>
      </p:pic>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44</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5374284" cy="261610"/>
          </a:xfrm>
          <a:prstGeom prst="rect">
            <a:avLst/>
          </a:prstGeom>
          <a:noFill/>
        </p:spPr>
        <p:txBody>
          <a:bodyPr wrap="square" rtlCol="0">
            <a:spAutoFit/>
          </a:bodyPr>
          <a:lstStyle/>
          <a:p>
            <a:r>
              <a:rPr kumimoji="1" lang="en-US" altLang="ja-JP" sz="1100" dirty="0"/>
              <a:t>2-7-1. Printer Setting</a:t>
            </a:r>
          </a:p>
        </p:txBody>
      </p:sp>
      <p:sp>
        <p:nvSpPr>
          <p:cNvPr id="18" name="TextBox 17">
            <a:extLst>
              <a:ext uri="{FF2B5EF4-FFF2-40B4-BE49-F238E27FC236}">
                <a16:creationId xmlns:a16="http://schemas.microsoft.com/office/drawing/2014/main" id="{B701E8FD-11EB-4B39-B8D3-63C04E9BB6DF}"/>
              </a:ext>
            </a:extLst>
          </p:cNvPr>
          <p:cNvSpPr txBox="1"/>
          <p:nvPr/>
        </p:nvSpPr>
        <p:spPr>
          <a:xfrm>
            <a:off x="378285" y="3957703"/>
            <a:ext cx="5897914" cy="300082"/>
          </a:xfrm>
          <a:prstGeom prst="rect">
            <a:avLst/>
          </a:prstGeom>
          <a:noFill/>
        </p:spPr>
        <p:txBody>
          <a:bodyPr wrap="square">
            <a:spAutoFit/>
          </a:bodyPr>
          <a:lstStyle/>
          <a:p>
            <a:r>
              <a:rPr lang="en-US" sz="1350" dirty="0"/>
              <a:t>1</a:t>
            </a:r>
            <a:r>
              <a:rPr lang="th-TH" sz="1350" dirty="0"/>
              <a:t>.</a:t>
            </a:r>
            <a:r>
              <a:rPr kumimoji="1" lang="en-US" altLang="ja-JP" sz="1350" dirty="0"/>
              <a:t> Scan QR code Printer.							</a:t>
            </a:r>
            <a:endParaRPr lang="en-US" sz="1350" dirty="0"/>
          </a:p>
        </p:txBody>
      </p:sp>
      <p:sp>
        <p:nvSpPr>
          <p:cNvPr id="21" name="Rectangle 20">
            <a:extLst>
              <a:ext uri="{FF2B5EF4-FFF2-40B4-BE49-F238E27FC236}">
                <a16:creationId xmlns:a16="http://schemas.microsoft.com/office/drawing/2014/main" id="{8368D456-2DCA-4EB7-A4E5-4B8D086F9676}"/>
              </a:ext>
            </a:extLst>
          </p:cNvPr>
          <p:cNvSpPr/>
          <p:nvPr/>
        </p:nvSpPr>
        <p:spPr>
          <a:xfrm>
            <a:off x="1037689" y="2906642"/>
            <a:ext cx="1272695" cy="356871"/>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cxnSp>
        <p:nvCxnSpPr>
          <p:cNvPr id="26" name="Straight Arrow Connector 25">
            <a:extLst>
              <a:ext uri="{FF2B5EF4-FFF2-40B4-BE49-F238E27FC236}">
                <a16:creationId xmlns:a16="http://schemas.microsoft.com/office/drawing/2014/main" id="{A36F51DB-4520-4794-8848-A8919CECAC51}"/>
              </a:ext>
            </a:extLst>
          </p:cNvPr>
          <p:cNvCxnSpPr>
            <a:cxnSpLocks/>
          </p:cNvCxnSpPr>
          <p:nvPr/>
        </p:nvCxnSpPr>
        <p:spPr>
          <a:xfrm>
            <a:off x="2881657" y="2561266"/>
            <a:ext cx="891171" cy="0"/>
          </a:xfrm>
          <a:prstGeom prst="straightConnector1">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ADD986AB-696C-4E44-82D8-C2271C6F63B7}"/>
              </a:ext>
            </a:extLst>
          </p:cNvPr>
          <p:cNvPicPr/>
          <p:nvPr/>
        </p:nvPicPr>
        <p:blipFill rotWithShape="1">
          <a:blip r:embed="rId4"/>
          <a:srcRect l="1460" t="5280" r="841" b="10341"/>
          <a:stretch/>
        </p:blipFill>
        <p:spPr>
          <a:xfrm>
            <a:off x="4099526" y="1243085"/>
            <a:ext cx="1670875" cy="2432803"/>
          </a:xfrm>
          <a:prstGeom prst="rect">
            <a:avLst/>
          </a:prstGeom>
          <a:ln>
            <a:solidFill>
              <a:srgbClr val="666666"/>
            </a:solidFill>
          </a:ln>
        </p:spPr>
      </p:pic>
      <p:pic>
        <p:nvPicPr>
          <p:cNvPr id="20" name="Picture 19">
            <a:extLst>
              <a:ext uri="{FF2B5EF4-FFF2-40B4-BE49-F238E27FC236}">
                <a16:creationId xmlns:a16="http://schemas.microsoft.com/office/drawing/2014/main" id="{80535064-4CA3-4665-9529-DBB3A03B0EFF}"/>
              </a:ext>
            </a:extLst>
          </p:cNvPr>
          <p:cNvPicPr/>
          <p:nvPr/>
        </p:nvPicPr>
        <p:blipFill rotWithShape="1">
          <a:blip r:embed="rId5"/>
          <a:srcRect l="2312" t="5792" r="1228" b="11452"/>
          <a:stretch/>
        </p:blipFill>
        <p:spPr>
          <a:xfrm>
            <a:off x="830174" y="4435270"/>
            <a:ext cx="1710231" cy="2463040"/>
          </a:xfrm>
          <a:prstGeom prst="rect">
            <a:avLst/>
          </a:prstGeom>
          <a:ln>
            <a:solidFill>
              <a:srgbClr val="666666"/>
            </a:solidFill>
          </a:ln>
        </p:spPr>
      </p:pic>
      <p:pic>
        <p:nvPicPr>
          <p:cNvPr id="4" name="Picture 3">
            <a:extLst>
              <a:ext uri="{FF2B5EF4-FFF2-40B4-BE49-F238E27FC236}">
                <a16:creationId xmlns:a16="http://schemas.microsoft.com/office/drawing/2014/main" id="{864616E2-7AAC-4C3F-8EDC-2C9ECEFC716F}"/>
              </a:ext>
            </a:extLst>
          </p:cNvPr>
          <p:cNvPicPr>
            <a:picLocks noChangeAspect="1"/>
          </p:cNvPicPr>
          <p:nvPr/>
        </p:nvPicPr>
        <p:blipFill rotWithShape="1">
          <a:blip r:embed="rId6"/>
          <a:srcRect l="32383" t="30990" r="24223" b="38784"/>
          <a:stretch/>
        </p:blipFill>
        <p:spPr>
          <a:xfrm>
            <a:off x="2688789" y="4435597"/>
            <a:ext cx="858486" cy="797648"/>
          </a:xfrm>
          <a:prstGeom prst="rect">
            <a:avLst/>
          </a:prstGeom>
        </p:spPr>
      </p:pic>
      <p:sp>
        <p:nvSpPr>
          <p:cNvPr id="24" name="Rectangle 23">
            <a:extLst>
              <a:ext uri="{FF2B5EF4-FFF2-40B4-BE49-F238E27FC236}">
                <a16:creationId xmlns:a16="http://schemas.microsoft.com/office/drawing/2014/main" id="{BAD26155-3CD9-4171-BC9D-D4316BED338B}"/>
              </a:ext>
            </a:extLst>
          </p:cNvPr>
          <p:cNvSpPr/>
          <p:nvPr/>
        </p:nvSpPr>
        <p:spPr>
          <a:xfrm>
            <a:off x="1676400" y="6598227"/>
            <a:ext cx="908304" cy="300083"/>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cxnSp>
        <p:nvCxnSpPr>
          <p:cNvPr id="27" name="Straight Arrow Connector 26">
            <a:extLst>
              <a:ext uri="{FF2B5EF4-FFF2-40B4-BE49-F238E27FC236}">
                <a16:creationId xmlns:a16="http://schemas.microsoft.com/office/drawing/2014/main" id="{1BD5999D-A791-4282-87EB-ED02B8741E19}"/>
              </a:ext>
            </a:extLst>
          </p:cNvPr>
          <p:cNvCxnSpPr>
            <a:cxnSpLocks/>
          </p:cNvCxnSpPr>
          <p:nvPr/>
        </p:nvCxnSpPr>
        <p:spPr>
          <a:xfrm>
            <a:off x="2688789" y="5694152"/>
            <a:ext cx="891171" cy="0"/>
          </a:xfrm>
          <a:prstGeom prst="straightConnector1">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88DE4032-185A-4369-A139-B0FCB891341B}"/>
              </a:ext>
            </a:extLst>
          </p:cNvPr>
          <p:cNvPicPr/>
          <p:nvPr/>
        </p:nvPicPr>
        <p:blipFill rotWithShape="1">
          <a:blip r:embed="rId7"/>
          <a:srcRect l="1233" t="5053" r="1133" b="9006"/>
          <a:stretch/>
        </p:blipFill>
        <p:spPr>
          <a:xfrm>
            <a:off x="3997127" y="4457207"/>
            <a:ext cx="1690610" cy="2382018"/>
          </a:xfrm>
          <a:prstGeom prst="rect">
            <a:avLst/>
          </a:prstGeom>
        </p:spPr>
      </p:pic>
      <p:sp>
        <p:nvSpPr>
          <p:cNvPr id="34" name="Rectangle 33">
            <a:extLst>
              <a:ext uri="{FF2B5EF4-FFF2-40B4-BE49-F238E27FC236}">
                <a16:creationId xmlns:a16="http://schemas.microsoft.com/office/drawing/2014/main" id="{1E54EF0A-58A4-43D9-9958-43E232491492}"/>
              </a:ext>
            </a:extLst>
          </p:cNvPr>
          <p:cNvSpPr/>
          <p:nvPr/>
        </p:nvSpPr>
        <p:spPr>
          <a:xfrm>
            <a:off x="5209245" y="5830277"/>
            <a:ext cx="283251" cy="187783"/>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35" name="Picture 34">
            <a:extLst>
              <a:ext uri="{FF2B5EF4-FFF2-40B4-BE49-F238E27FC236}">
                <a16:creationId xmlns:a16="http://schemas.microsoft.com/office/drawing/2014/main" id="{73428532-0192-4685-9E06-6A44FA64F773}"/>
              </a:ext>
            </a:extLst>
          </p:cNvPr>
          <p:cNvPicPr>
            <a:picLocks noChangeAspect="1"/>
          </p:cNvPicPr>
          <p:nvPr/>
        </p:nvPicPr>
        <p:blipFill rotWithShape="1">
          <a:blip r:embed="rId8">
            <a:extLst>
              <a:ext uri="{28A0092B-C50C-407E-A947-70E740481C1C}">
                <a14:useLocalDpi xmlns:a14="http://schemas.microsoft.com/office/drawing/2010/main" val="0"/>
              </a:ext>
            </a:extLst>
          </a:blip>
          <a:srcRect l="1424" t="5405" r="2476" b="12253"/>
          <a:stretch/>
        </p:blipFill>
        <p:spPr>
          <a:xfrm>
            <a:off x="2472690" y="7158991"/>
            <a:ext cx="1690610" cy="2382018"/>
          </a:xfrm>
          <a:prstGeom prst="rect">
            <a:avLst/>
          </a:prstGeom>
          <a:ln>
            <a:solidFill>
              <a:srgbClr val="666666"/>
            </a:solidFill>
          </a:ln>
        </p:spPr>
      </p:pic>
      <p:cxnSp>
        <p:nvCxnSpPr>
          <p:cNvPr id="6" name="Connector: Elbow 5">
            <a:extLst>
              <a:ext uri="{FF2B5EF4-FFF2-40B4-BE49-F238E27FC236}">
                <a16:creationId xmlns:a16="http://schemas.microsoft.com/office/drawing/2014/main" id="{80408EB9-1BD0-4018-984C-E73B282152FD}"/>
              </a:ext>
            </a:extLst>
          </p:cNvPr>
          <p:cNvCxnSpPr>
            <a:stCxn id="29" idx="2"/>
            <a:endCxn id="35" idx="3"/>
          </p:cNvCxnSpPr>
          <p:nvPr/>
        </p:nvCxnSpPr>
        <p:spPr>
          <a:xfrm rot="5400000">
            <a:off x="3747479" y="7255046"/>
            <a:ext cx="1510775" cy="679132"/>
          </a:xfrm>
          <a:prstGeom prst="bentConnector2">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2643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3. Configuration file storage</a:t>
            </a:r>
          </a:p>
        </p:txBody>
      </p:sp>
      <p:sp>
        <p:nvSpPr>
          <p:cNvPr id="2" name="テキスト ボックス 1">
            <a:extLst>
              <a:ext uri="{FF2B5EF4-FFF2-40B4-BE49-F238E27FC236}">
                <a16:creationId xmlns:a16="http://schemas.microsoft.com/office/drawing/2014/main" id="{260BBF93-590E-46B1-959E-D6B1E58C4925}"/>
              </a:ext>
            </a:extLst>
          </p:cNvPr>
          <p:cNvSpPr txBox="1"/>
          <p:nvPr/>
        </p:nvSpPr>
        <p:spPr>
          <a:xfrm>
            <a:off x="406400" y="1025912"/>
            <a:ext cx="6117062" cy="2970044"/>
          </a:xfrm>
          <a:prstGeom prst="rect">
            <a:avLst/>
          </a:prstGeom>
          <a:noFill/>
        </p:spPr>
        <p:txBody>
          <a:bodyPr wrap="square" rtlCol="0">
            <a:spAutoFit/>
          </a:bodyPr>
          <a:lstStyle/>
          <a:p>
            <a:r>
              <a:rPr kumimoji="1" lang="en-US" altLang="ja-JP" sz="1100" b="1" dirty="0"/>
              <a:t>Input data:</a:t>
            </a:r>
          </a:p>
          <a:p>
            <a:r>
              <a:rPr kumimoji="1" lang="en-US" altLang="ja-JP" sz="1100" b="1" dirty="0"/>
              <a:t>1. Employee information</a:t>
            </a:r>
          </a:p>
          <a:p>
            <a:endParaRPr kumimoji="1" lang="en-US" altLang="ja-JP" sz="1100" b="1" dirty="0"/>
          </a:p>
          <a:p>
            <a:endParaRPr kumimoji="1" lang="en-US" altLang="ja-JP" sz="1100" b="1" dirty="0"/>
          </a:p>
          <a:p>
            <a:endParaRPr kumimoji="1" lang="en-US" altLang="ja-JP" sz="1100" b="1" dirty="0"/>
          </a:p>
          <a:p>
            <a:endParaRPr kumimoji="1" lang="en-US" altLang="ja-JP" sz="1100" b="1" dirty="0"/>
          </a:p>
          <a:p>
            <a:endParaRPr kumimoji="1" lang="en-US" altLang="ja-JP" sz="1100" b="1" dirty="0"/>
          </a:p>
          <a:p>
            <a:endParaRPr kumimoji="1" lang="en-US" altLang="ja-JP" sz="1100" b="1" dirty="0"/>
          </a:p>
          <a:p>
            <a:endParaRPr kumimoji="1" lang="en-US" altLang="ja-JP" sz="1100" b="1" dirty="0"/>
          </a:p>
          <a:p>
            <a:r>
              <a:rPr kumimoji="1" lang="en-US" altLang="ja-JP" sz="1100" b="1" dirty="0"/>
              <a:t>2. Product list</a:t>
            </a:r>
          </a:p>
          <a:p>
            <a:endParaRPr kumimoji="1" lang="en-US" altLang="ja-JP" sz="1100" b="1" dirty="0"/>
          </a:p>
          <a:p>
            <a:endParaRPr kumimoji="1" lang="en-US" altLang="ja-JP" sz="1100" b="1" dirty="0"/>
          </a:p>
          <a:p>
            <a:endParaRPr kumimoji="1" lang="en-US" altLang="ja-JP" sz="1100" b="1" dirty="0"/>
          </a:p>
          <a:p>
            <a:endParaRPr kumimoji="1" lang="en-US" altLang="ja-JP" sz="1100" b="1" dirty="0"/>
          </a:p>
          <a:p>
            <a:endParaRPr kumimoji="1" lang="en-US" altLang="ja-JP" sz="1100" b="1" dirty="0"/>
          </a:p>
          <a:p>
            <a:endParaRPr kumimoji="1" lang="en-US" altLang="ja-JP" sz="1100" b="1" dirty="0"/>
          </a:p>
          <a:p>
            <a:endParaRPr kumimoji="1" lang="en-US" altLang="ja-JP" sz="1100" b="1" dirty="0"/>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45</a:t>
            </a:fld>
            <a:endParaRPr kumimoji="1" lang="ja-JP" altLang="en-US"/>
          </a:p>
        </p:txBody>
      </p:sp>
    </p:spTree>
    <p:extLst>
      <p:ext uri="{BB962C8B-B14F-4D97-AF65-F5344CB8AC3E}">
        <p14:creationId xmlns:p14="http://schemas.microsoft.com/office/powerpoint/2010/main" val="41709681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4. Q&amp;A</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46</a:t>
            </a:fld>
            <a:endParaRPr kumimoji="1" lang="ja-JP" altLang="en-US"/>
          </a:p>
        </p:txBody>
      </p:sp>
      <p:graphicFrame>
        <p:nvGraphicFramePr>
          <p:cNvPr id="5" name="表 2"/>
          <p:cNvGraphicFramePr/>
          <p:nvPr>
            <p:extLst>
              <p:ext uri="{D42A27DB-BD31-4B8C-83A1-F6EECF244321}">
                <p14:modId xmlns:p14="http://schemas.microsoft.com/office/powerpoint/2010/main" val="664041657"/>
              </p:ext>
            </p:extLst>
          </p:nvPr>
        </p:nvGraphicFramePr>
        <p:xfrm>
          <a:off x="406400" y="1104901"/>
          <a:ext cx="6116636" cy="4707748"/>
        </p:xfrm>
        <a:graphic>
          <a:graphicData uri="http://schemas.openxmlformats.org/drawingml/2006/table">
            <a:tbl>
              <a:tblPr firstRow="1"/>
              <a:tblGrid>
                <a:gridCol w="220725">
                  <a:extLst>
                    <a:ext uri="{9D8B030D-6E8A-4147-A177-3AD203B41FA5}">
                      <a16:colId xmlns:a16="http://schemas.microsoft.com/office/drawing/2014/main" val="20000"/>
                    </a:ext>
                  </a:extLst>
                </a:gridCol>
                <a:gridCol w="65875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590550">
                  <a:extLst>
                    <a:ext uri="{9D8B030D-6E8A-4147-A177-3AD203B41FA5}">
                      <a16:colId xmlns:a16="http://schemas.microsoft.com/office/drawing/2014/main" val="20003"/>
                    </a:ext>
                  </a:extLst>
                </a:gridCol>
                <a:gridCol w="760613">
                  <a:extLst>
                    <a:ext uri="{9D8B030D-6E8A-4147-A177-3AD203B41FA5}">
                      <a16:colId xmlns:a16="http://schemas.microsoft.com/office/drawing/2014/main" val="20004"/>
                    </a:ext>
                  </a:extLst>
                </a:gridCol>
                <a:gridCol w="1753987">
                  <a:extLst>
                    <a:ext uri="{9D8B030D-6E8A-4147-A177-3AD203B41FA5}">
                      <a16:colId xmlns:a16="http://schemas.microsoft.com/office/drawing/2014/main" val="1543405337"/>
                    </a:ext>
                  </a:extLst>
                </a:gridCol>
                <a:gridCol w="455611">
                  <a:extLst>
                    <a:ext uri="{9D8B030D-6E8A-4147-A177-3AD203B41FA5}">
                      <a16:colId xmlns:a16="http://schemas.microsoft.com/office/drawing/2014/main" val="1791739919"/>
                    </a:ext>
                  </a:extLst>
                </a:gridCol>
              </a:tblGrid>
              <a:tr h="352424">
                <a:tc>
                  <a:txBody>
                    <a:bodyPr/>
                    <a:lstStyle/>
                    <a:p>
                      <a:pPr algn="ctr" defTabSz="914400">
                        <a:defRPr sz="1800" b="0">
                          <a:solidFill>
                            <a:srgbClr val="000000"/>
                          </a:solidFill>
                        </a:defRPr>
                      </a:pPr>
                      <a:r>
                        <a:rPr sz="900" b="1">
                          <a:solidFill>
                            <a:srgbClr val="3F3F3F"/>
                          </a:solidFill>
                        </a:rPr>
                        <a:t>#</a:t>
                      </a:r>
                    </a:p>
                  </a:txBody>
                  <a:tcPr marL="7620" marR="7620" marT="7620" marB="7620" anchor="ctr" horzOverflow="overflow">
                    <a:lnL w="12700">
                      <a:miter lim="400000"/>
                    </a:lnL>
                    <a:lnR w="12700">
                      <a:miter lim="400000"/>
                    </a:lnR>
                    <a:lnT w="12700">
                      <a:solidFill>
                        <a:srgbClr val="000000"/>
                      </a:solidFill>
                    </a:lnT>
                    <a:lnB w="12700" cap="flat" cmpd="sng" algn="ctr">
                      <a:solidFill>
                        <a:schemeClr val="tx1"/>
                      </a:solidFill>
                      <a:prstDash val="solid"/>
                      <a:round/>
                      <a:headEnd type="none" w="med" len="med"/>
                      <a:tailEnd type="none" w="med" len="med"/>
                    </a:lnB>
                    <a:noFill/>
                  </a:tcPr>
                </a:tc>
                <a:tc>
                  <a:txBody>
                    <a:bodyPr/>
                    <a:lstStyle/>
                    <a:p>
                      <a:pPr algn="l" defTabSz="914400">
                        <a:defRPr sz="1800" b="0">
                          <a:solidFill>
                            <a:srgbClr val="000000"/>
                          </a:solidFill>
                        </a:defRPr>
                      </a:pPr>
                      <a:r>
                        <a:rPr sz="900" b="1" dirty="0">
                          <a:solidFill>
                            <a:srgbClr val="3F3F3F"/>
                          </a:solidFill>
                        </a:rPr>
                        <a:t> </a:t>
                      </a:r>
                      <a:r>
                        <a:rPr lang="en-US" sz="900" b="1" dirty="0">
                          <a:solidFill>
                            <a:srgbClr val="3F3F3F"/>
                          </a:solidFill>
                        </a:rPr>
                        <a:t>Date</a:t>
                      </a:r>
                      <a:endParaRPr sz="900" b="1" dirty="0">
                        <a:solidFill>
                          <a:srgbClr val="3F3F3F"/>
                        </a:solidFill>
                      </a:endParaRPr>
                    </a:p>
                  </a:txBody>
                  <a:tcPr marL="7620" marR="7620" marT="7620" marB="7620" anchor="ctr" horzOverflow="overflow">
                    <a:lnL w="12700">
                      <a:miter lim="400000"/>
                    </a:lnL>
                    <a:lnR w="12700">
                      <a:miter lim="400000"/>
                    </a:lnR>
                    <a:lnT w="12700">
                      <a:solidFill>
                        <a:srgbClr val="000000"/>
                      </a:solidFill>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b="0">
                          <a:solidFill>
                            <a:srgbClr val="000000"/>
                          </a:solidFill>
                        </a:defRPr>
                      </a:pPr>
                      <a:r>
                        <a:rPr sz="900" b="1" dirty="0">
                          <a:solidFill>
                            <a:srgbClr val="3F3F3F"/>
                          </a:solidFill>
                        </a:rPr>
                        <a:t> </a:t>
                      </a:r>
                      <a:r>
                        <a:rPr lang="en-US" sz="900" b="1" dirty="0">
                          <a:solidFill>
                            <a:srgbClr val="3F3F3F"/>
                          </a:solidFill>
                        </a:rPr>
                        <a:t>Question</a:t>
                      </a:r>
                    </a:p>
                  </a:txBody>
                  <a:tcPr marL="7620" marR="7620" marT="7620" marB="7620" anchor="ctr" horzOverflow="overflow">
                    <a:lnL w="12700">
                      <a:miter lim="400000"/>
                    </a:lnL>
                    <a:lnR w="12700">
                      <a:miter lim="400000"/>
                    </a:lnR>
                    <a:lnT w="12700">
                      <a:solidFill>
                        <a:srgbClr val="000000"/>
                      </a:solidFill>
                    </a:lnT>
                    <a:lnB w="12700" cap="flat" cmpd="sng" algn="ctr">
                      <a:solidFill>
                        <a:schemeClr val="tx1"/>
                      </a:solidFill>
                      <a:prstDash val="solid"/>
                      <a:round/>
                      <a:headEnd type="none" w="med" len="med"/>
                      <a:tailEnd type="none" w="med" len="med"/>
                    </a:lnB>
                    <a:noFill/>
                  </a:tcPr>
                </a:tc>
                <a:tc>
                  <a:txBody>
                    <a:bodyPr/>
                    <a:lstStyle/>
                    <a:p>
                      <a:pPr algn="ctr" defTabSz="914400">
                        <a:defRPr sz="900">
                          <a:solidFill>
                            <a:srgbClr val="3F3F3F"/>
                          </a:solidFill>
                        </a:defRPr>
                      </a:pPr>
                      <a:r>
                        <a:rPr lang="en-US" b="1" dirty="0"/>
                        <a:t>By</a:t>
                      </a:r>
                      <a:endParaRPr b="1" dirty="0"/>
                    </a:p>
                  </a:txBody>
                  <a:tcPr marL="7620" marR="7620" marT="7620" marB="7620" anchor="ctr" horzOverflow="overflow">
                    <a:lnL w="12700">
                      <a:miter lim="400000"/>
                    </a:lnL>
                    <a:lnR w="12700">
                      <a:miter lim="400000"/>
                    </a:lnR>
                    <a:lnT w="12700">
                      <a:solidFill>
                        <a:srgbClr val="000000"/>
                      </a:solidFill>
                    </a:lnT>
                    <a:lnB w="12700" cap="flat" cmpd="sng" algn="ctr">
                      <a:solidFill>
                        <a:schemeClr val="tx1"/>
                      </a:solidFill>
                      <a:prstDash val="solid"/>
                      <a:round/>
                      <a:headEnd type="none" w="med" len="med"/>
                      <a:tailEnd type="none" w="med" len="med"/>
                    </a:lnB>
                    <a:noFill/>
                  </a:tcPr>
                </a:tc>
                <a:tc>
                  <a:txBody>
                    <a:bodyPr/>
                    <a:lstStyle/>
                    <a:p>
                      <a:pPr algn="ctr" defTabSz="914400">
                        <a:defRPr sz="1800" b="0">
                          <a:solidFill>
                            <a:srgbClr val="000000"/>
                          </a:solidFill>
                        </a:defRPr>
                      </a:pPr>
                      <a:r>
                        <a:rPr lang="en-US" sz="900" b="1" dirty="0">
                          <a:solidFill>
                            <a:srgbClr val="3F3F3F"/>
                          </a:solidFill>
                          <a:latin typeface="Meiryo UI"/>
                          <a:ea typeface="Meiryo UI"/>
                          <a:cs typeface="Meiryo UI"/>
                          <a:sym typeface="Meiryo UI"/>
                        </a:rPr>
                        <a:t>Date</a:t>
                      </a:r>
                      <a:endParaRPr sz="900" b="1" dirty="0">
                        <a:solidFill>
                          <a:srgbClr val="3F3F3F"/>
                        </a:solidFill>
                        <a:latin typeface="Meiryo UI"/>
                        <a:ea typeface="Meiryo UI"/>
                        <a:cs typeface="Meiryo UI"/>
                        <a:sym typeface="Meiryo UI"/>
                      </a:endParaRPr>
                    </a:p>
                  </a:txBody>
                  <a:tcPr marL="7620" marR="7620" marT="7620" marB="7620" anchor="ctr" horzOverflow="overflow">
                    <a:lnL w="12700">
                      <a:miter lim="400000"/>
                    </a:lnL>
                    <a:lnR w="12700">
                      <a:noFill/>
                      <a:miter lim="400000"/>
                    </a:lnR>
                    <a:lnT w="12700">
                      <a:solidFill>
                        <a:srgbClr val="000000"/>
                      </a:solidFill>
                    </a:lnT>
                    <a:lnB w="12700" cap="flat" cmpd="sng" algn="ctr">
                      <a:solidFill>
                        <a:schemeClr val="tx1"/>
                      </a:solidFill>
                      <a:prstDash val="solid"/>
                      <a:round/>
                      <a:headEnd type="none" w="med" len="med"/>
                      <a:tailEnd type="none" w="med" len="med"/>
                    </a:lnB>
                    <a:noFill/>
                  </a:tcPr>
                </a:tc>
                <a:tc>
                  <a:txBody>
                    <a:bodyPr/>
                    <a:lstStyle/>
                    <a:p>
                      <a:pPr algn="ctr" defTabSz="914400">
                        <a:defRPr sz="1800" b="0">
                          <a:solidFill>
                            <a:srgbClr val="000000"/>
                          </a:solidFill>
                        </a:defRPr>
                      </a:pPr>
                      <a:r>
                        <a:rPr lang="en-US" sz="900" b="1" dirty="0">
                          <a:solidFill>
                            <a:srgbClr val="3F3F3F"/>
                          </a:solidFill>
                          <a:latin typeface="Meiryo UI"/>
                          <a:ea typeface="Meiryo UI"/>
                          <a:cs typeface="Meiryo UI"/>
                          <a:sym typeface="Meiryo UI"/>
                        </a:rPr>
                        <a:t>Answer</a:t>
                      </a:r>
                      <a:endParaRPr sz="900" b="1" dirty="0">
                        <a:solidFill>
                          <a:srgbClr val="3F3F3F"/>
                        </a:solidFill>
                        <a:latin typeface="Meiryo UI"/>
                        <a:ea typeface="Meiryo UI"/>
                        <a:cs typeface="Meiryo UI"/>
                        <a:sym typeface="Meiryo UI"/>
                      </a:endParaRPr>
                    </a:p>
                  </a:txBody>
                  <a:tcPr marL="7620" marR="7620" marT="7620" marB="7620" anchor="ctr" horzOverflow="overflow">
                    <a:lnL w="12700">
                      <a:miter lim="400000"/>
                    </a:lnL>
                    <a:lnR w="12700">
                      <a:noFill/>
                      <a:miter lim="400000"/>
                    </a:lnR>
                    <a:lnT w="12700">
                      <a:solidFill>
                        <a:srgbClr val="000000"/>
                      </a:solidFill>
                    </a:lnT>
                    <a:lnB w="12700" cap="flat" cmpd="sng" algn="ctr">
                      <a:solidFill>
                        <a:schemeClr val="tx1"/>
                      </a:solidFill>
                      <a:prstDash val="solid"/>
                      <a:round/>
                      <a:headEnd type="none" w="med" len="med"/>
                      <a:tailEnd type="none" w="med" len="med"/>
                    </a:lnB>
                    <a:noFill/>
                  </a:tcPr>
                </a:tc>
                <a:tc>
                  <a:txBody>
                    <a:bodyPr/>
                    <a:lstStyle/>
                    <a:p>
                      <a:pPr algn="ctr" defTabSz="914400">
                        <a:defRPr sz="1800" b="0">
                          <a:solidFill>
                            <a:srgbClr val="000000"/>
                          </a:solidFill>
                        </a:defRPr>
                      </a:pPr>
                      <a:r>
                        <a:rPr lang="en-US" sz="900" b="1" dirty="0">
                          <a:solidFill>
                            <a:srgbClr val="3F3F3F"/>
                          </a:solidFill>
                          <a:latin typeface="Meiryo UI"/>
                          <a:ea typeface="Meiryo UI"/>
                          <a:cs typeface="Meiryo UI"/>
                          <a:sym typeface="Meiryo UI"/>
                        </a:rPr>
                        <a:t>By</a:t>
                      </a:r>
                      <a:endParaRPr sz="900" b="1" dirty="0">
                        <a:solidFill>
                          <a:srgbClr val="3F3F3F"/>
                        </a:solidFill>
                        <a:latin typeface="Meiryo UI"/>
                        <a:ea typeface="Meiryo UI"/>
                        <a:cs typeface="Meiryo UI"/>
                        <a:sym typeface="Meiryo UI"/>
                      </a:endParaRPr>
                    </a:p>
                  </a:txBody>
                  <a:tcPr marL="7620" marR="7620" marT="7620" marB="7620" anchor="ctr" horzOverflow="overflow">
                    <a:lnL w="12700">
                      <a:miter lim="400000"/>
                    </a:lnL>
                    <a:lnR w="12700">
                      <a:miter lim="400000"/>
                    </a:lnR>
                    <a:lnT w="12700">
                      <a:solidFill>
                        <a:srgbClr val="000000"/>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895350">
                <a:tc>
                  <a:txBody>
                    <a:bodyPr/>
                    <a:lstStyle/>
                    <a:p>
                      <a:pPr algn="ctr" defTabSz="914400">
                        <a:defRPr sz="1800">
                          <a:solidFill>
                            <a:srgbClr val="000000"/>
                          </a:solidFill>
                        </a:defRPr>
                      </a:pPr>
                      <a:r>
                        <a:rPr sz="900" dirty="0">
                          <a:solidFill>
                            <a:srgbClr val="3F3F3F"/>
                          </a:solidFill>
                          <a:latin typeface="Segoe UI 本文"/>
                          <a:ea typeface="Segoe UI 本文"/>
                          <a:cs typeface="Segoe UI 本文"/>
                          <a:sym typeface="Segoe UI 本文"/>
                        </a:rPr>
                        <a:t>1</a:t>
                      </a:r>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extLst>
                  <a:ext uri="{0D108BD9-81ED-4DB2-BD59-A6C34878D82A}">
                    <a16:rowId xmlns:a16="http://schemas.microsoft.com/office/drawing/2014/main" val="10001"/>
                  </a:ext>
                </a:extLst>
              </a:tr>
              <a:tr h="847725">
                <a:tc>
                  <a:txBody>
                    <a:bodyPr/>
                    <a:lstStyle/>
                    <a:p>
                      <a:pPr algn="ctr" defTabSz="914400">
                        <a:defRPr sz="1800">
                          <a:solidFill>
                            <a:srgbClr val="000000"/>
                          </a:solidFill>
                        </a:defRPr>
                      </a:pPr>
                      <a:r>
                        <a:rPr sz="900">
                          <a:solidFill>
                            <a:srgbClr val="3F3F3F"/>
                          </a:solidFill>
                          <a:latin typeface="Segoe UI 本文"/>
                          <a:ea typeface="Segoe UI 本文"/>
                          <a:cs typeface="Segoe UI 本文"/>
                          <a:sym typeface="Segoe UI 本文"/>
                        </a:rPr>
                        <a:t>2</a:t>
                      </a:r>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79381">
                <a:tc>
                  <a:txBody>
                    <a:bodyPr/>
                    <a:lstStyle/>
                    <a:p>
                      <a:pPr algn="ctr" defTabSz="914400">
                        <a:defRPr sz="1800">
                          <a:solidFill>
                            <a:srgbClr val="000000"/>
                          </a:solidFill>
                        </a:defRPr>
                      </a:pPr>
                      <a:r>
                        <a:rPr sz="900">
                          <a:solidFill>
                            <a:srgbClr val="3F3F3F"/>
                          </a:solidFill>
                          <a:latin typeface="Segoe UI 本文"/>
                          <a:ea typeface="Segoe UI 本文"/>
                          <a:cs typeface="Segoe UI 本文"/>
                          <a:sym typeface="Segoe UI 本文"/>
                        </a:rPr>
                        <a:t>3</a:t>
                      </a:r>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extLst>
                  <a:ext uri="{0D108BD9-81ED-4DB2-BD59-A6C34878D82A}">
                    <a16:rowId xmlns:a16="http://schemas.microsoft.com/office/drawing/2014/main" val="10003"/>
                  </a:ext>
                </a:extLst>
              </a:tr>
              <a:tr h="827993">
                <a:tc>
                  <a:txBody>
                    <a:bodyPr/>
                    <a:lstStyle/>
                    <a:p>
                      <a:pPr algn="ctr" defTabSz="914400">
                        <a:defRPr sz="1800">
                          <a:solidFill>
                            <a:srgbClr val="000000"/>
                          </a:solidFill>
                        </a:defRPr>
                      </a:pPr>
                      <a:r>
                        <a:rPr sz="900" dirty="0">
                          <a:solidFill>
                            <a:srgbClr val="3F3F3F"/>
                          </a:solidFill>
                          <a:latin typeface="Segoe UI 本文"/>
                          <a:ea typeface="Segoe UI 本文"/>
                          <a:cs typeface="Segoe UI 本文"/>
                          <a:sym typeface="Segoe UI 本文"/>
                        </a:rPr>
                        <a:t>4</a:t>
                      </a:r>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904875">
                <a:tc>
                  <a:txBody>
                    <a:bodyPr/>
                    <a:lstStyle/>
                    <a:p>
                      <a:pPr algn="ctr" defTabSz="914400">
                        <a:defRPr sz="1800">
                          <a:solidFill>
                            <a:srgbClr val="000000"/>
                          </a:solidFill>
                        </a:defRPr>
                      </a:pPr>
                      <a:r>
                        <a:rPr lang="en-US" sz="900" dirty="0">
                          <a:solidFill>
                            <a:srgbClr val="3F3F3F"/>
                          </a:solidFill>
                          <a:latin typeface="Segoe UI 本文"/>
                          <a:ea typeface="Segoe UI 本文"/>
                          <a:cs typeface="Segoe UI 本文"/>
                          <a:sym typeface="Segoe UI 本文"/>
                        </a:rPr>
                        <a:t>5</a:t>
                      </a:r>
                      <a:endParaRPr sz="900" dirty="0">
                        <a:solidFill>
                          <a:srgbClr val="3F3F3F"/>
                        </a:solidFill>
                        <a:latin typeface="Segoe UI 本文"/>
                        <a:ea typeface="Segoe UI 本文"/>
                        <a:cs typeface="Segoe UI 本文"/>
                        <a:sym typeface="Segoe UI 本文"/>
                      </a:endParaRPr>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extLst>
                  <a:ext uri="{0D108BD9-81ED-4DB2-BD59-A6C34878D82A}">
                    <a16:rowId xmlns:a16="http://schemas.microsoft.com/office/drawing/2014/main" val="2535952038"/>
                  </a:ext>
                </a:extLst>
              </a:tr>
            </a:tbl>
          </a:graphicData>
        </a:graphic>
      </p:graphicFrame>
    </p:spTree>
    <p:extLst>
      <p:ext uri="{BB962C8B-B14F-4D97-AF65-F5344CB8AC3E}">
        <p14:creationId xmlns:p14="http://schemas.microsoft.com/office/powerpoint/2010/main" val="13554832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47</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Contact information</a:t>
            </a:r>
          </a:p>
        </p:txBody>
      </p:sp>
      <p:sp>
        <p:nvSpPr>
          <p:cNvPr id="69" name="正方形/長方形 68">
            <a:extLst>
              <a:ext uri="{FF2B5EF4-FFF2-40B4-BE49-F238E27FC236}">
                <a16:creationId xmlns:a16="http://schemas.microsoft.com/office/drawing/2014/main" id="{57FA926A-9F60-4538-802E-D34C83223070}"/>
              </a:ext>
            </a:extLst>
          </p:cNvPr>
          <p:cNvSpPr/>
          <p:nvPr/>
        </p:nvSpPr>
        <p:spPr>
          <a:xfrm>
            <a:off x="406399" y="1115979"/>
            <a:ext cx="6117063" cy="66023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70" name="object 64">
            <a:extLst>
              <a:ext uri="{FF2B5EF4-FFF2-40B4-BE49-F238E27FC236}">
                <a16:creationId xmlns:a16="http://schemas.microsoft.com/office/drawing/2014/main" id="{2E38301E-D91E-406A-90D0-5BD85A40A547}"/>
              </a:ext>
            </a:extLst>
          </p:cNvPr>
          <p:cNvSpPr/>
          <p:nvPr/>
        </p:nvSpPr>
        <p:spPr>
          <a:xfrm>
            <a:off x="622596" y="1239901"/>
            <a:ext cx="480695" cy="417830"/>
          </a:xfrm>
          <a:custGeom>
            <a:avLst/>
            <a:gdLst/>
            <a:ahLst/>
            <a:cxnLst/>
            <a:rect l="l" t="t" r="r" b="b"/>
            <a:pathLst>
              <a:path w="480694" h="417829">
                <a:moveTo>
                  <a:pt x="454356" y="417794"/>
                </a:moveTo>
                <a:lnTo>
                  <a:pt x="16732" y="417794"/>
                </a:lnTo>
                <a:lnTo>
                  <a:pt x="6435" y="415215"/>
                </a:lnTo>
                <a:lnTo>
                  <a:pt x="3861" y="404900"/>
                </a:lnTo>
                <a:lnTo>
                  <a:pt x="965" y="398694"/>
                </a:lnTo>
                <a:lnTo>
                  <a:pt x="0" y="392005"/>
                </a:lnTo>
                <a:lnTo>
                  <a:pt x="965" y="385316"/>
                </a:lnTo>
                <a:lnTo>
                  <a:pt x="3861" y="379110"/>
                </a:lnTo>
                <a:lnTo>
                  <a:pt x="217524" y="7748"/>
                </a:lnTo>
                <a:lnTo>
                  <a:pt x="221868" y="2470"/>
                </a:lnTo>
                <a:lnTo>
                  <a:pt x="225091" y="0"/>
                </a:lnTo>
                <a:lnTo>
                  <a:pt x="258712" y="12"/>
                </a:lnTo>
                <a:lnTo>
                  <a:pt x="261286" y="7748"/>
                </a:lnTo>
                <a:lnTo>
                  <a:pt x="477524" y="379110"/>
                </a:lnTo>
                <a:lnTo>
                  <a:pt x="479334" y="385316"/>
                </a:lnTo>
                <a:lnTo>
                  <a:pt x="480420" y="392005"/>
                </a:lnTo>
                <a:lnTo>
                  <a:pt x="480058" y="398694"/>
                </a:lnTo>
                <a:lnTo>
                  <a:pt x="477524" y="404900"/>
                </a:lnTo>
                <a:lnTo>
                  <a:pt x="472818" y="411266"/>
                </a:lnTo>
                <a:lnTo>
                  <a:pt x="466905" y="415215"/>
                </a:lnTo>
                <a:lnTo>
                  <a:pt x="460510" y="417230"/>
                </a:lnTo>
                <a:lnTo>
                  <a:pt x="454356" y="417794"/>
                </a:lnTo>
                <a:close/>
              </a:path>
            </a:pathLst>
          </a:custGeom>
          <a:solidFill>
            <a:srgbClr val="000000"/>
          </a:solidFill>
        </p:spPr>
        <p:txBody>
          <a:bodyPr wrap="square" lIns="0" tIns="0" rIns="0" bIns="0" rtlCol="0"/>
          <a:lstStyle/>
          <a:p>
            <a:endParaRPr/>
          </a:p>
        </p:txBody>
      </p:sp>
      <p:sp>
        <p:nvSpPr>
          <p:cNvPr id="72" name="object 65">
            <a:extLst>
              <a:ext uri="{FF2B5EF4-FFF2-40B4-BE49-F238E27FC236}">
                <a16:creationId xmlns:a16="http://schemas.microsoft.com/office/drawing/2014/main" id="{06E89894-BBD9-428E-A05F-B42819A642E4}"/>
              </a:ext>
            </a:extLst>
          </p:cNvPr>
          <p:cNvSpPr/>
          <p:nvPr/>
        </p:nvSpPr>
        <p:spPr>
          <a:xfrm>
            <a:off x="662497" y="1278596"/>
            <a:ext cx="399415" cy="346075"/>
          </a:xfrm>
          <a:custGeom>
            <a:avLst/>
            <a:gdLst/>
            <a:ahLst/>
            <a:cxnLst/>
            <a:rect l="l" t="t" r="r" b="b"/>
            <a:pathLst>
              <a:path w="399415" h="346075">
                <a:moveTo>
                  <a:pt x="399009" y="345573"/>
                </a:moveTo>
                <a:lnTo>
                  <a:pt x="0" y="345573"/>
                </a:lnTo>
                <a:lnTo>
                  <a:pt x="200791" y="0"/>
                </a:lnTo>
                <a:lnTo>
                  <a:pt x="399009" y="345573"/>
                </a:lnTo>
                <a:close/>
              </a:path>
            </a:pathLst>
          </a:custGeom>
          <a:solidFill>
            <a:srgbClr val="FDD000"/>
          </a:solidFill>
        </p:spPr>
        <p:txBody>
          <a:bodyPr wrap="square" lIns="0" tIns="0" rIns="0" bIns="0" rtlCol="0"/>
          <a:lstStyle/>
          <a:p>
            <a:endParaRPr/>
          </a:p>
        </p:txBody>
      </p:sp>
      <p:sp>
        <p:nvSpPr>
          <p:cNvPr id="73" name="object 66">
            <a:extLst>
              <a:ext uri="{FF2B5EF4-FFF2-40B4-BE49-F238E27FC236}">
                <a16:creationId xmlns:a16="http://schemas.microsoft.com/office/drawing/2014/main" id="{C8DCA9DD-4143-4C38-A999-6896D6B22783}"/>
              </a:ext>
            </a:extLst>
          </p:cNvPr>
          <p:cNvSpPr/>
          <p:nvPr/>
        </p:nvSpPr>
        <p:spPr>
          <a:xfrm>
            <a:off x="832388" y="1353387"/>
            <a:ext cx="62230" cy="252729"/>
          </a:xfrm>
          <a:custGeom>
            <a:avLst/>
            <a:gdLst/>
            <a:ahLst/>
            <a:cxnLst/>
            <a:rect l="l" t="t" r="r" b="b"/>
            <a:pathLst>
              <a:path w="62230" h="252729">
                <a:moveTo>
                  <a:pt x="56642" y="224370"/>
                </a:moveTo>
                <a:lnTo>
                  <a:pt x="54787" y="213804"/>
                </a:lnTo>
                <a:lnTo>
                  <a:pt x="49555" y="205676"/>
                </a:lnTo>
                <a:lnTo>
                  <a:pt x="41427" y="200431"/>
                </a:lnTo>
                <a:lnTo>
                  <a:pt x="30899" y="198577"/>
                </a:lnTo>
                <a:lnTo>
                  <a:pt x="19951" y="200431"/>
                </a:lnTo>
                <a:lnTo>
                  <a:pt x="10947" y="205676"/>
                </a:lnTo>
                <a:lnTo>
                  <a:pt x="4826" y="213804"/>
                </a:lnTo>
                <a:lnTo>
                  <a:pt x="2578" y="224370"/>
                </a:lnTo>
                <a:lnTo>
                  <a:pt x="4826" y="235331"/>
                </a:lnTo>
                <a:lnTo>
                  <a:pt x="10947" y="244348"/>
                </a:lnTo>
                <a:lnTo>
                  <a:pt x="19951" y="250482"/>
                </a:lnTo>
                <a:lnTo>
                  <a:pt x="30899" y="252730"/>
                </a:lnTo>
                <a:lnTo>
                  <a:pt x="41427" y="250482"/>
                </a:lnTo>
                <a:lnTo>
                  <a:pt x="49555" y="244348"/>
                </a:lnTo>
                <a:lnTo>
                  <a:pt x="54787" y="235331"/>
                </a:lnTo>
                <a:lnTo>
                  <a:pt x="56642" y="224370"/>
                </a:lnTo>
                <a:close/>
              </a:path>
              <a:path w="62230" h="252729">
                <a:moveTo>
                  <a:pt x="61785" y="30949"/>
                </a:moveTo>
                <a:lnTo>
                  <a:pt x="59131" y="18503"/>
                </a:lnTo>
                <a:lnTo>
                  <a:pt x="52133" y="8712"/>
                </a:lnTo>
                <a:lnTo>
                  <a:pt x="42240" y="2298"/>
                </a:lnTo>
                <a:lnTo>
                  <a:pt x="30899" y="0"/>
                </a:lnTo>
                <a:lnTo>
                  <a:pt x="18465" y="2298"/>
                </a:lnTo>
                <a:lnTo>
                  <a:pt x="8686" y="8712"/>
                </a:lnTo>
                <a:lnTo>
                  <a:pt x="2298" y="18503"/>
                </a:lnTo>
                <a:lnTo>
                  <a:pt x="0" y="30949"/>
                </a:lnTo>
                <a:lnTo>
                  <a:pt x="15443" y="162471"/>
                </a:lnTo>
                <a:lnTo>
                  <a:pt x="15443" y="172783"/>
                </a:lnTo>
                <a:lnTo>
                  <a:pt x="20599" y="177952"/>
                </a:lnTo>
                <a:lnTo>
                  <a:pt x="38620" y="177952"/>
                </a:lnTo>
                <a:lnTo>
                  <a:pt x="43764" y="172783"/>
                </a:lnTo>
                <a:lnTo>
                  <a:pt x="43764" y="162471"/>
                </a:lnTo>
                <a:lnTo>
                  <a:pt x="61785" y="30949"/>
                </a:lnTo>
                <a:close/>
              </a:path>
            </a:pathLst>
          </a:custGeom>
          <a:solidFill>
            <a:srgbClr val="000000"/>
          </a:solidFill>
        </p:spPr>
        <p:txBody>
          <a:bodyPr wrap="square" lIns="0" tIns="0" rIns="0" bIns="0" rtlCol="0"/>
          <a:lstStyle/>
          <a:p>
            <a:endParaRPr/>
          </a:p>
        </p:txBody>
      </p:sp>
      <p:sp>
        <p:nvSpPr>
          <p:cNvPr id="75" name="テキスト ボックス 74">
            <a:extLst>
              <a:ext uri="{FF2B5EF4-FFF2-40B4-BE49-F238E27FC236}">
                <a16:creationId xmlns:a16="http://schemas.microsoft.com/office/drawing/2014/main" id="{337C2EF7-FFA5-4321-B682-C7656BFEF400}"/>
              </a:ext>
            </a:extLst>
          </p:cNvPr>
          <p:cNvSpPr txBox="1"/>
          <p:nvPr/>
        </p:nvSpPr>
        <p:spPr>
          <a:xfrm>
            <a:off x="1231802" y="1158378"/>
            <a:ext cx="5291660" cy="600164"/>
          </a:xfrm>
          <a:prstGeom prst="rect">
            <a:avLst/>
          </a:prstGeom>
          <a:noFill/>
        </p:spPr>
        <p:txBody>
          <a:bodyPr wrap="square" rtlCol="0">
            <a:spAutoFit/>
          </a:bodyPr>
          <a:lstStyle/>
          <a:p>
            <a:r>
              <a:rPr kumimoji="1" lang="en-US" altLang="ja-JP" sz="1100" dirty="0">
                <a:solidFill>
                  <a:schemeClr val="tx1"/>
                </a:solidFill>
              </a:rPr>
              <a:t>The contents of this specification and manual are subject to change without notice. Copying or copying part or all of the manual without the written permission of TOMAS TECH is prohibited, regardless of its form.</a:t>
            </a:r>
            <a:endParaRPr kumimoji="1" lang="ja-JP" altLang="en-US" sz="1100" dirty="0">
              <a:solidFill>
                <a:schemeClr val="tx1"/>
              </a:solidFill>
            </a:endParaRPr>
          </a:p>
        </p:txBody>
      </p:sp>
      <p:sp>
        <p:nvSpPr>
          <p:cNvPr id="76" name="正方形/長方形 75">
            <a:extLst>
              <a:ext uri="{FF2B5EF4-FFF2-40B4-BE49-F238E27FC236}">
                <a16:creationId xmlns:a16="http://schemas.microsoft.com/office/drawing/2014/main" id="{2A3949CA-6B33-4DF9-AA97-0B962F91BA5D}"/>
              </a:ext>
            </a:extLst>
          </p:cNvPr>
          <p:cNvSpPr/>
          <p:nvPr/>
        </p:nvSpPr>
        <p:spPr>
          <a:xfrm>
            <a:off x="406399" y="2142139"/>
            <a:ext cx="6117063" cy="66023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81" name="テキスト ボックス 80">
            <a:extLst>
              <a:ext uri="{FF2B5EF4-FFF2-40B4-BE49-F238E27FC236}">
                <a16:creationId xmlns:a16="http://schemas.microsoft.com/office/drawing/2014/main" id="{27EBD6C7-6D4D-4857-B289-F2360C764B81}"/>
              </a:ext>
            </a:extLst>
          </p:cNvPr>
          <p:cNvSpPr txBox="1"/>
          <p:nvPr/>
        </p:nvSpPr>
        <p:spPr>
          <a:xfrm>
            <a:off x="1231802" y="2184538"/>
            <a:ext cx="5291660" cy="600164"/>
          </a:xfrm>
          <a:prstGeom prst="rect">
            <a:avLst/>
          </a:prstGeom>
          <a:noFill/>
        </p:spPr>
        <p:txBody>
          <a:bodyPr wrap="square" rtlCol="0">
            <a:spAutoFit/>
          </a:bodyPr>
          <a:lstStyle/>
          <a:p>
            <a:r>
              <a:rPr kumimoji="1" lang="en-US" altLang="ja-JP" sz="1100" dirty="0">
                <a:solidFill>
                  <a:schemeClr val="tx1"/>
                </a:solidFill>
              </a:rPr>
              <a:t>If you have any questions, concerns, or questions regarding the specifications of this system and the contents of the manual, please contact us by phone or e-mail. Tel: +66 (0) 2 336 0574 E-mail: info@tomastc.com</a:t>
            </a:r>
            <a:endParaRPr kumimoji="1" lang="ja-JP" altLang="en-US" sz="1100" dirty="0">
              <a:solidFill>
                <a:schemeClr val="tx1"/>
              </a:solidFill>
            </a:endParaRPr>
          </a:p>
        </p:txBody>
      </p:sp>
      <p:sp>
        <p:nvSpPr>
          <p:cNvPr id="82" name="object 16">
            <a:extLst>
              <a:ext uri="{FF2B5EF4-FFF2-40B4-BE49-F238E27FC236}">
                <a16:creationId xmlns:a16="http://schemas.microsoft.com/office/drawing/2014/main" id="{AA212000-BD78-4049-9586-9747AFF058CA}"/>
              </a:ext>
            </a:extLst>
          </p:cNvPr>
          <p:cNvSpPr/>
          <p:nvPr/>
        </p:nvSpPr>
        <p:spPr>
          <a:xfrm>
            <a:off x="662497" y="2269467"/>
            <a:ext cx="429895" cy="429259"/>
          </a:xfrm>
          <a:custGeom>
            <a:avLst/>
            <a:gdLst/>
            <a:ahLst/>
            <a:cxnLst/>
            <a:rect l="l" t="t" r="r" b="b"/>
            <a:pathLst>
              <a:path w="429895" h="429259">
                <a:moveTo>
                  <a:pt x="213468" y="429107"/>
                </a:moveTo>
                <a:lnTo>
                  <a:pt x="163410" y="423354"/>
                </a:lnTo>
                <a:lnTo>
                  <a:pt x="117719" y="406993"/>
                </a:lnTo>
                <a:lnTo>
                  <a:pt x="77610" y="381372"/>
                </a:lnTo>
                <a:lnTo>
                  <a:pt x="44298" y="347841"/>
                </a:lnTo>
                <a:lnTo>
                  <a:pt x="18999" y="307747"/>
                </a:lnTo>
                <a:lnTo>
                  <a:pt x="2928" y="262439"/>
                </a:lnTo>
                <a:lnTo>
                  <a:pt x="0" y="236846"/>
                </a:lnTo>
                <a:lnTo>
                  <a:pt x="0" y="189230"/>
                </a:lnTo>
                <a:lnTo>
                  <a:pt x="18999" y="117152"/>
                </a:lnTo>
                <a:lnTo>
                  <a:pt x="44298" y="76601"/>
                </a:lnTo>
                <a:lnTo>
                  <a:pt x="77610" y="42792"/>
                </a:lnTo>
                <a:lnTo>
                  <a:pt x="117719" y="17030"/>
                </a:lnTo>
                <a:lnTo>
                  <a:pt x="163410" y="616"/>
                </a:lnTo>
                <a:lnTo>
                  <a:pt x="168768" y="0"/>
                </a:lnTo>
                <a:lnTo>
                  <a:pt x="257445" y="0"/>
                </a:lnTo>
                <a:lnTo>
                  <a:pt x="308092" y="17030"/>
                </a:lnTo>
                <a:lnTo>
                  <a:pt x="348246" y="42792"/>
                </a:lnTo>
                <a:lnTo>
                  <a:pt x="381828" y="76601"/>
                </a:lnTo>
                <a:lnTo>
                  <a:pt x="407487" y="117152"/>
                </a:lnTo>
                <a:lnTo>
                  <a:pt x="423873" y="163141"/>
                </a:lnTo>
                <a:lnTo>
                  <a:pt x="429635" y="213266"/>
                </a:lnTo>
                <a:lnTo>
                  <a:pt x="423873" y="262439"/>
                </a:lnTo>
                <a:lnTo>
                  <a:pt x="407487" y="307747"/>
                </a:lnTo>
                <a:lnTo>
                  <a:pt x="381828" y="347841"/>
                </a:lnTo>
                <a:lnTo>
                  <a:pt x="348246" y="381372"/>
                </a:lnTo>
                <a:lnTo>
                  <a:pt x="308092" y="406993"/>
                </a:lnTo>
                <a:lnTo>
                  <a:pt x="262716" y="423354"/>
                </a:lnTo>
                <a:lnTo>
                  <a:pt x="213468" y="429107"/>
                </a:lnTo>
                <a:close/>
              </a:path>
            </a:pathLst>
          </a:custGeom>
          <a:solidFill>
            <a:srgbClr val="0081CC"/>
          </a:solidFill>
        </p:spPr>
        <p:txBody>
          <a:bodyPr wrap="square" lIns="0" tIns="0" rIns="0" bIns="0" rtlCol="0"/>
          <a:lstStyle/>
          <a:p>
            <a:endParaRPr/>
          </a:p>
        </p:txBody>
      </p:sp>
      <p:sp>
        <p:nvSpPr>
          <p:cNvPr id="83" name="object 17">
            <a:extLst>
              <a:ext uri="{FF2B5EF4-FFF2-40B4-BE49-F238E27FC236}">
                <a16:creationId xmlns:a16="http://schemas.microsoft.com/office/drawing/2014/main" id="{436FF184-435E-4BB3-B163-D98C0FA03043}"/>
              </a:ext>
            </a:extLst>
          </p:cNvPr>
          <p:cNvSpPr/>
          <p:nvPr/>
        </p:nvSpPr>
        <p:spPr>
          <a:xfrm>
            <a:off x="809057" y="2323422"/>
            <a:ext cx="131445" cy="318770"/>
          </a:xfrm>
          <a:custGeom>
            <a:avLst/>
            <a:gdLst/>
            <a:ahLst/>
            <a:cxnLst/>
            <a:rect l="l" t="t" r="r" b="b"/>
            <a:pathLst>
              <a:path w="131445" h="318770">
                <a:moveTo>
                  <a:pt x="131244" y="318622"/>
                </a:moveTo>
                <a:lnTo>
                  <a:pt x="0" y="318622"/>
                </a:lnTo>
                <a:lnTo>
                  <a:pt x="0" y="300636"/>
                </a:lnTo>
                <a:lnTo>
                  <a:pt x="10575" y="300596"/>
                </a:lnTo>
                <a:lnTo>
                  <a:pt x="18978" y="300315"/>
                </a:lnTo>
                <a:lnTo>
                  <a:pt x="24970" y="299552"/>
                </a:lnTo>
                <a:lnTo>
                  <a:pt x="28307" y="298066"/>
                </a:lnTo>
                <a:lnTo>
                  <a:pt x="33454" y="295497"/>
                </a:lnTo>
                <a:lnTo>
                  <a:pt x="33454" y="292927"/>
                </a:lnTo>
                <a:lnTo>
                  <a:pt x="36027" y="285218"/>
                </a:lnTo>
                <a:lnTo>
                  <a:pt x="36027" y="151602"/>
                </a:lnTo>
                <a:lnTo>
                  <a:pt x="33454" y="146463"/>
                </a:lnTo>
                <a:lnTo>
                  <a:pt x="33454" y="143894"/>
                </a:lnTo>
                <a:lnTo>
                  <a:pt x="30880" y="143894"/>
                </a:lnTo>
                <a:lnTo>
                  <a:pt x="25734" y="141324"/>
                </a:lnTo>
                <a:lnTo>
                  <a:pt x="0" y="141324"/>
                </a:lnTo>
                <a:lnTo>
                  <a:pt x="0" y="123337"/>
                </a:lnTo>
                <a:lnTo>
                  <a:pt x="26055" y="120888"/>
                </a:lnTo>
                <a:lnTo>
                  <a:pt x="50181" y="117235"/>
                </a:lnTo>
                <a:lnTo>
                  <a:pt x="72377" y="112136"/>
                </a:lnTo>
                <a:lnTo>
                  <a:pt x="92642" y="105351"/>
                </a:lnTo>
                <a:lnTo>
                  <a:pt x="97789" y="110490"/>
                </a:lnTo>
                <a:lnTo>
                  <a:pt x="96302" y="132612"/>
                </a:lnTo>
                <a:lnTo>
                  <a:pt x="95538" y="160275"/>
                </a:lnTo>
                <a:lnTo>
                  <a:pt x="95256" y="193237"/>
                </a:lnTo>
                <a:lnTo>
                  <a:pt x="95216" y="287788"/>
                </a:lnTo>
                <a:lnTo>
                  <a:pt x="97789" y="292927"/>
                </a:lnTo>
                <a:lnTo>
                  <a:pt x="97789" y="295497"/>
                </a:lnTo>
                <a:lnTo>
                  <a:pt x="100363" y="298066"/>
                </a:lnTo>
                <a:lnTo>
                  <a:pt x="103740" y="298468"/>
                </a:lnTo>
                <a:lnTo>
                  <a:pt x="110013" y="299351"/>
                </a:lnTo>
                <a:lnTo>
                  <a:pt x="119181" y="300234"/>
                </a:lnTo>
                <a:lnTo>
                  <a:pt x="131244" y="300636"/>
                </a:lnTo>
                <a:lnTo>
                  <a:pt x="131244" y="318622"/>
                </a:lnTo>
                <a:close/>
              </a:path>
              <a:path w="131445" h="318770">
                <a:moveTo>
                  <a:pt x="64335" y="66808"/>
                </a:moveTo>
                <a:lnTo>
                  <a:pt x="30559" y="47215"/>
                </a:lnTo>
                <a:lnTo>
                  <a:pt x="28307" y="33404"/>
                </a:lnTo>
                <a:lnTo>
                  <a:pt x="28307" y="23125"/>
                </a:lnTo>
                <a:lnTo>
                  <a:pt x="30880" y="15417"/>
                </a:lnTo>
                <a:lnTo>
                  <a:pt x="38601" y="10278"/>
                </a:lnTo>
                <a:lnTo>
                  <a:pt x="44431" y="5420"/>
                </a:lnTo>
                <a:lnTo>
                  <a:pt x="50503" y="2248"/>
                </a:lnTo>
                <a:lnTo>
                  <a:pt x="57057" y="521"/>
                </a:lnTo>
                <a:lnTo>
                  <a:pt x="64335" y="0"/>
                </a:lnTo>
                <a:lnTo>
                  <a:pt x="71613" y="521"/>
                </a:lnTo>
                <a:lnTo>
                  <a:pt x="78167" y="2248"/>
                </a:lnTo>
                <a:lnTo>
                  <a:pt x="84239" y="5420"/>
                </a:lnTo>
                <a:lnTo>
                  <a:pt x="90069" y="10278"/>
                </a:lnTo>
                <a:lnTo>
                  <a:pt x="97789" y="15417"/>
                </a:lnTo>
                <a:lnTo>
                  <a:pt x="100363" y="23125"/>
                </a:lnTo>
                <a:lnTo>
                  <a:pt x="100363" y="33404"/>
                </a:lnTo>
                <a:lnTo>
                  <a:pt x="78167" y="64880"/>
                </a:lnTo>
                <a:lnTo>
                  <a:pt x="71613" y="66326"/>
                </a:lnTo>
                <a:lnTo>
                  <a:pt x="64335" y="66808"/>
                </a:lnTo>
                <a:close/>
              </a:path>
            </a:pathLst>
          </a:custGeom>
          <a:solidFill>
            <a:srgbClr val="FFFFFF"/>
          </a:solidFill>
        </p:spPr>
        <p:txBody>
          <a:bodyPr wrap="square" lIns="0" tIns="0" rIns="0" bIns="0" rtlCol="0"/>
          <a:lstStyle/>
          <a:p>
            <a:endParaRPr/>
          </a:p>
        </p:txBody>
      </p:sp>
      <p:graphicFrame>
        <p:nvGraphicFramePr>
          <p:cNvPr id="6" name="オブジェクト 5">
            <a:extLst>
              <a:ext uri="{FF2B5EF4-FFF2-40B4-BE49-F238E27FC236}">
                <a16:creationId xmlns:a16="http://schemas.microsoft.com/office/drawing/2014/main" id="{A26925D3-060C-4B99-A649-B21CC4399C55}"/>
              </a:ext>
            </a:extLst>
          </p:cNvPr>
          <p:cNvGraphicFramePr>
            <a:graphicFrameLocks noChangeAspect="1"/>
          </p:cNvGraphicFramePr>
          <p:nvPr>
            <p:extLst>
              <p:ext uri="{D42A27DB-BD31-4B8C-83A1-F6EECF244321}">
                <p14:modId xmlns:p14="http://schemas.microsoft.com/office/powerpoint/2010/main" val="3752182612"/>
              </p:ext>
            </p:extLst>
          </p:nvPr>
        </p:nvGraphicFramePr>
        <p:xfrm>
          <a:off x="439545" y="6260033"/>
          <a:ext cx="6083917" cy="1019576"/>
        </p:xfrm>
        <a:graphic>
          <a:graphicData uri="http://schemas.openxmlformats.org/presentationml/2006/ole">
            <mc:AlternateContent xmlns:mc="http://schemas.openxmlformats.org/markup-compatibility/2006">
              <mc:Choice xmlns:v="urn:schemas-microsoft-com:vml" Requires="v">
                <p:oleObj name="Worksheet" r:id="rId2" imgW="6903997" imgH="1150712" progId="Excel.Sheet.12">
                  <p:embed/>
                </p:oleObj>
              </mc:Choice>
              <mc:Fallback>
                <p:oleObj name="Worksheet" r:id="rId2" imgW="6903997" imgH="1150712" progId="Excel.Sheet.12">
                  <p:embed/>
                  <p:pic>
                    <p:nvPicPr>
                      <p:cNvPr id="6" name="オブジェクト 5">
                        <a:extLst>
                          <a:ext uri="{FF2B5EF4-FFF2-40B4-BE49-F238E27FC236}">
                            <a16:creationId xmlns:a16="http://schemas.microsoft.com/office/drawing/2014/main" id="{A26925D3-060C-4B99-A649-B21CC4399C55}"/>
                          </a:ext>
                        </a:extLst>
                      </p:cNvPr>
                      <p:cNvPicPr/>
                      <p:nvPr/>
                    </p:nvPicPr>
                    <p:blipFill>
                      <a:blip r:embed="rId3"/>
                      <a:stretch>
                        <a:fillRect/>
                      </a:stretch>
                    </p:blipFill>
                    <p:spPr>
                      <a:xfrm>
                        <a:off x="439545" y="6260033"/>
                        <a:ext cx="6083917" cy="1019576"/>
                      </a:xfrm>
                      <a:prstGeom prst="rect">
                        <a:avLst/>
                      </a:prstGeom>
                    </p:spPr>
                  </p:pic>
                </p:oleObj>
              </mc:Fallback>
            </mc:AlternateContent>
          </a:graphicData>
        </a:graphic>
      </p:graphicFrame>
      <p:graphicFrame>
        <p:nvGraphicFramePr>
          <p:cNvPr id="8" name="Table 4">
            <a:extLst>
              <a:ext uri="{FF2B5EF4-FFF2-40B4-BE49-F238E27FC236}">
                <a16:creationId xmlns:a16="http://schemas.microsoft.com/office/drawing/2014/main" id="{2AD1535E-8537-3D95-BE2A-12723559A836}"/>
              </a:ext>
            </a:extLst>
          </p:cNvPr>
          <p:cNvGraphicFramePr>
            <a:graphicFrameLocks noGrp="1"/>
          </p:cNvGraphicFramePr>
          <p:nvPr>
            <p:extLst>
              <p:ext uri="{D42A27DB-BD31-4B8C-83A1-F6EECF244321}">
                <p14:modId xmlns:p14="http://schemas.microsoft.com/office/powerpoint/2010/main" val="1127512794"/>
              </p:ext>
            </p:extLst>
          </p:nvPr>
        </p:nvGraphicFramePr>
        <p:xfrm>
          <a:off x="439545" y="3920274"/>
          <a:ext cx="6083917" cy="2103120"/>
        </p:xfrm>
        <a:graphic>
          <a:graphicData uri="http://schemas.openxmlformats.org/drawingml/2006/table">
            <a:tbl>
              <a:tblPr firstRow="1" bandRow="1">
                <a:tableStyleId>{5C22544A-7EE6-4342-B048-85BDC9FD1C3A}</a:tableStyleId>
              </a:tblPr>
              <a:tblGrid>
                <a:gridCol w="2181735">
                  <a:extLst>
                    <a:ext uri="{9D8B030D-6E8A-4147-A177-3AD203B41FA5}">
                      <a16:colId xmlns:a16="http://schemas.microsoft.com/office/drawing/2014/main" val="1250506528"/>
                    </a:ext>
                  </a:extLst>
                </a:gridCol>
                <a:gridCol w="3902182">
                  <a:extLst>
                    <a:ext uri="{9D8B030D-6E8A-4147-A177-3AD203B41FA5}">
                      <a16:colId xmlns:a16="http://schemas.microsoft.com/office/drawing/2014/main" val="1531301550"/>
                    </a:ext>
                  </a:extLst>
                </a:gridCol>
              </a:tblGrid>
              <a:tr h="204984">
                <a:tc>
                  <a:txBody>
                    <a:bodyPr/>
                    <a:lstStyle/>
                    <a:p>
                      <a:pPr algn="l"/>
                      <a:r>
                        <a:rPr lang="en-US" sz="1000" b="1" dirty="0">
                          <a:solidFill>
                            <a:schemeClr val="tx1"/>
                          </a:solidFill>
                        </a:rPr>
                        <a:t>Item</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75000"/>
                      </a:schemeClr>
                    </a:solidFill>
                  </a:tcPr>
                </a:tc>
                <a:tc>
                  <a:txBody>
                    <a:bodyPr/>
                    <a:lstStyle/>
                    <a:p>
                      <a:pPr algn="l"/>
                      <a:r>
                        <a:rPr lang="en-US" sz="1000" b="1" dirty="0">
                          <a:solidFill>
                            <a:schemeClr val="tx1"/>
                          </a:solidFill>
                        </a:rPr>
                        <a:t>Description</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919204718"/>
                  </a:ext>
                </a:extLst>
              </a:tr>
              <a:tr h="204984">
                <a:tc>
                  <a:txBody>
                    <a:bodyPr/>
                    <a:lstStyle/>
                    <a:p>
                      <a:pPr algn="l"/>
                      <a:r>
                        <a:rPr lang="en-US" sz="1000" b="0" dirty="0">
                          <a:solidFill>
                            <a:schemeClr val="tx1"/>
                          </a:solidFill>
                        </a:rPr>
                        <a:t>1. Service time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en-US" sz="1000" b="0" dirty="0">
                          <a:solidFill>
                            <a:schemeClr val="tx1"/>
                          </a:solidFill>
                        </a:rPr>
                        <a:t>8 hours x 5 days (8:00 -17:00 Monday to Friday)</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5250643"/>
                  </a:ext>
                </a:extLst>
              </a:tr>
              <a:tr h="223544">
                <a:tc>
                  <a:txBody>
                    <a:bodyPr/>
                    <a:lstStyle/>
                    <a:p>
                      <a:pPr algn="l"/>
                      <a:r>
                        <a:rPr lang="en-US" sz="1000" b="0" dirty="0">
                          <a:solidFill>
                            <a:schemeClr val="tx1"/>
                          </a:solidFill>
                        </a:rPr>
                        <a:t>2. </a:t>
                      </a:r>
                      <a:r>
                        <a:rPr kumimoji="1" lang="en-US" altLang="ja-JP" sz="1000" b="0" dirty="0">
                          <a:solidFill>
                            <a:schemeClr val="tx1"/>
                          </a:solidFill>
                        </a:rPr>
                        <a:t>Onsite Hardware Maintenance</a:t>
                      </a:r>
                      <a:endParaRPr lang="en-US" sz="1000" b="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00" b="0" dirty="0">
                          <a:solidFill>
                            <a:schemeClr val="tx1"/>
                          </a:solidFill>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5299714"/>
                  </a:ext>
                </a:extLst>
              </a:tr>
              <a:tr h="204984">
                <a:tc>
                  <a:txBody>
                    <a:bodyPr/>
                    <a:lstStyle/>
                    <a:p>
                      <a:pPr algn="l"/>
                      <a:r>
                        <a:rPr lang="en-US" sz="1000" b="0" dirty="0">
                          <a:solidFill>
                            <a:schemeClr val="tx1"/>
                          </a:solidFill>
                        </a:rPr>
                        <a:t>3. Onsite System Maintenance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en-US" sz="1000" b="0" dirty="0">
                          <a:solidFill>
                            <a:schemeClr val="tx1"/>
                          </a:solidFill>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95598372"/>
                  </a:ext>
                </a:extLst>
              </a:tr>
              <a:tr h="332599">
                <a:tc>
                  <a:txBody>
                    <a:bodyPr/>
                    <a:lstStyle/>
                    <a:p>
                      <a:pPr algn="l"/>
                      <a:r>
                        <a:rPr lang="en-US" sz="1000" b="0" dirty="0">
                          <a:solidFill>
                            <a:schemeClr val="tx1"/>
                          </a:solidFill>
                        </a:rPr>
                        <a:t>4. Response after receive a call</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en-US" sz="1000" b="0" dirty="0">
                          <a:solidFill>
                            <a:schemeClr val="tx1"/>
                          </a:solidFill>
                        </a:rPr>
                        <a:t>On-line support within 24 hours / </a:t>
                      </a:r>
                    </a:p>
                    <a:p>
                      <a:pPr algn="l"/>
                      <a:r>
                        <a:rPr lang="en-US" sz="1000" b="0" dirty="0">
                          <a:solidFill>
                            <a:schemeClr val="tx1"/>
                          </a:solidFill>
                        </a:rPr>
                        <a:t>On-site support within 48 hours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5674405"/>
                  </a:ext>
                </a:extLst>
              </a:tr>
              <a:tr h="204984">
                <a:tc>
                  <a:txBody>
                    <a:bodyPr/>
                    <a:lstStyle/>
                    <a:p>
                      <a:pPr algn="l"/>
                      <a:r>
                        <a:rPr lang="en-US" sz="1000" b="0" dirty="0">
                          <a:solidFill>
                            <a:schemeClr val="tx1"/>
                          </a:solidFill>
                        </a:rPr>
                        <a:t>5. Remote service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en-US" sz="1000" b="0" dirty="0">
                          <a:solidFill>
                            <a:schemeClr val="tx1"/>
                          </a:solidFill>
                        </a:rPr>
                        <a:t>Yes </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5030876"/>
                  </a:ext>
                </a:extLst>
              </a:tr>
              <a:tr h="204984">
                <a:tc>
                  <a:txBody>
                    <a:bodyPr/>
                    <a:lstStyle/>
                    <a:p>
                      <a:pPr algn="l"/>
                      <a:r>
                        <a:rPr lang="en-US" sz="1000" b="0" dirty="0">
                          <a:solidFill>
                            <a:schemeClr val="tx1"/>
                          </a:solidFill>
                        </a:rPr>
                        <a:t>6. Phone service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en-US" sz="1000" b="0" dirty="0">
                          <a:solidFill>
                            <a:schemeClr val="tx1"/>
                          </a:solidFill>
                        </a:rPr>
                        <a:t>Yes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1935601"/>
                  </a:ext>
                </a:extLst>
              </a:tr>
              <a:tr h="204984">
                <a:tc>
                  <a:txBody>
                    <a:bodyPr/>
                    <a:lstStyle/>
                    <a:p>
                      <a:pPr algn="l"/>
                      <a:r>
                        <a:rPr lang="en-US" sz="1000" b="0" dirty="0">
                          <a:solidFill>
                            <a:schemeClr val="tx1"/>
                          </a:solidFill>
                        </a:rPr>
                        <a:t>7. Email service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en-US" sz="1000" b="0" dirty="0">
                          <a:solidFill>
                            <a:schemeClr val="tx1"/>
                          </a:solidFill>
                        </a:rPr>
                        <a:t>Yes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0366959"/>
                  </a:ext>
                </a:extLst>
              </a:tr>
            </a:tbl>
          </a:graphicData>
        </a:graphic>
      </p:graphicFrame>
    </p:spTree>
    <p:extLst>
      <p:ext uri="{BB962C8B-B14F-4D97-AF65-F5344CB8AC3E}">
        <p14:creationId xmlns:p14="http://schemas.microsoft.com/office/powerpoint/2010/main" val="2995335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rPr>
              <a:t>■</a:t>
            </a:r>
            <a:r>
              <a:rPr kumimoji="1" lang="en-US" altLang="ja-JP" sz="1400" b="1" dirty="0">
                <a:solidFill>
                  <a:schemeClr val="tx1"/>
                </a:solidFill>
              </a:rPr>
              <a:t>Contents</a:t>
            </a:r>
          </a:p>
        </p:txBody>
      </p:sp>
      <p:sp>
        <p:nvSpPr>
          <p:cNvPr id="2" name="テキスト ボックス 1">
            <a:extLst>
              <a:ext uri="{FF2B5EF4-FFF2-40B4-BE49-F238E27FC236}">
                <a16:creationId xmlns:a16="http://schemas.microsoft.com/office/drawing/2014/main" id="{260BBF93-590E-46B1-959E-D6B1E58C4925}"/>
              </a:ext>
            </a:extLst>
          </p:cNvPr>
          <p:cNvSpPr txBox="1"/>
          <p:nvPr/>
        </p:nvSpPr>
        <p:spPr>
          <a:xfrm>
            <a:off x="429550" y="836936"/>
            <a:ext cx="6117062" cy="8440196"/>
          </a:xfrm>
          <a:prstGeom prst="rect">
            <a:avLst/>
          </a:prstGeom>
          <a:noFill/>
        </p:spPr>
        <p:txBody>
          <a:bodyPr wrap="square" rtlCol="0">
            <a:spAutoFit/>
          </a:bodyPr>
          <a:lstStyle/>
          <a:p>
            <a:pPr marL="0" marR="0">
              <a:lnSpc>
                <a:spcPct val="150000"/>
              </a:lnSpc>
              <a:spcBef>
                <a:spcPts val="0"/>
              </a:spcBef>
              <a:tabLst>
                <a:tab pos="5600700" algn="ctr"/>
              </a:tabLst>
            </a:pPr>
            <a:r>
              <a:rPr lang="en-US" sz="1100" b="1" dirty="0">
                <a:effectLst/>
                <a:ea typeface="Calibri" panose="020F0502020204030204" pitchFamily="34" charset="0"/>
                <a:cs typeface="Arial" panose="020B0604020202020204" pitchFamily="34" charset="0"/>
              </a:rPr>
              <a:t>Chapter	[Page]</a:t>
            </a:r>
            <a:endParaRPr lang="en-US" sz="1100" dirty="0">
              <a:effectLst/>
              <a:ea typeface="Calibri" panose="020F0502020204030204" pitchFamily="34" charset="0"/>
              <a:cs typeface="Arial" panose="020B0604020202020204" pitchFamily="34" charset="0"/>
            </a:endParaRPr>
          </a:p>
          <a:p>
            <a:pPr marL="0" marR="0">
              <a:lnSpc>
                <a:spcPct val="150000"/>
              </a:lnSpc>
              <a:spcBef>
                <a:spcPts val="0"/>
              </a:spcBef>
              <a:tabLst>
                <a:tab pos="5600700" algn="ctr"/>
              </a:tabLst>
            </a:pPr>
            <a:r>
              <a:rPr lang="en-US" sz="1100" dirty="0">
                <a:effectLst/>
                <a:ea typeface="Calibri" panose="020F0502020204030204" pitchFamily="34" charset="0"/>
                <a:cs typeface="Arial" panose="020B0604020202020204" pitchFamily="34" charset="0"/>
              </a:rPr>
              <a:t>1. Overview	4</a:t>
            </a:r>
          </a:p>
          <a:p>
            <a:pPr marL="0" marR="0">
              <a:lnSpc>
                <a:spcPct val="150000"/>
              </a:lnSpc>
              <a:spcBef>
                <a:spcPts val="0"/>
              </a:spcBef>
              <a:tabLst>
                <a:tab pos="5600700" algn="ctr"/>
              </a:tabLst>
            </a:pPr>
            <a:r>
              <a:rPr lang="en-US" sz="1100" dirty="0">
                <a:effectLst/>
                <a:ea typeface="Calibri" panose="020F0502020204030204" pitchFamily="34" charset="0"/>
                <a:cs typeface="Arial" panose="020B0604020202020204" pitchFamily="34" charset="0"/>
              </a:rPr>
              <a:t>2. Overall configuration diagram </a:t>
            </a:r>
          </a:p>
          <a:p>
            <a:pPr marL="0" marR="0">
              <a:lnSpc>
                <a:spcPct val="150000"/>
              </a:lnSpc>
              <a:spcBef>
                <a:spcPts val="0"/>
              </a:spcBef>
              <a:tabLst>
                <a:tab pos="228600" algn="l"/>
                <a:tab pos="685800" algn="l"/>
                <a:tab pos="5600700" algn="ctr"/>
              </a:tabLst>
            </a:pPr>
            <a:r>
              <a:rPr lang="en-US" sz="1100" dirty="0">
                <a:effectLst/>
                <a:ea typeface="Calibri" panose="020F0502020204030204" pitchFamily="34" charset="0"/>
                <a:cs typeface="Arial" panose="020B0604020202020204" pitchFamily="34" charset="0"/>
              </a:rPr>
              <a:t>	</a:t>
            </a:r>
            <a:r>
              <a:rPr lang="th-TH" sz="1100" dirty="0">
                <a:effectLst/>
                <a:ea typeface="Calibri" panose="020F0502020204030204" pitchFamily="34" charset="0"/>
                <a:cs typeface="Calibri" panose="020F0502020204030204" pitchFamily="34" charset="0"/>
              </a:rPr>
              <a:t>2-1-1.</a:t>
            </a:r>
            <a:r>
              <a:rPr lang="en-US" sz="1100" dirty="0">
                <a:effectLst/>
                <a:ea typeface="Calibri" panose="020F0502020204030204" pitchFamily="34" charset="0"/>
                <a:cs typeface="Arial" panose="020B0604020202020204" pitchFamily="34" charset="0"/>
              </a:rPr>
              <a:t>	Login screen	5</a:t>
            </a:r>
          </a:p>
          <a:p>
            <a:pPr marL="0" marR="0">
              <a:lnSpc>
                <a:spcPct val="150000"/>
              </a:lnSpc>
              <a:spcBef>
                <a:spcPts val="0"/>
              </a:spcBef>
              <a:tabLst>
                <a:tab pos="228600" algn="l"/>
                <a:tab pos="685800" algn="l"/>
                <a:tab pos="5600700" algn="ctr"/>
              </a:tabLst>
            </a:pPr>
            <a:r>
              <a:rPr lang="en-US" sz="1100" dirty="0">
                <a:effectLst/>
                <a:ea typeface="Calibri" panose="020F0502020204030204" pitchFamily="34" charset="0"/>
                <a:cs typeface="Arial" panose="020B0604020202020204" pitchFamily="34" charset="0"/>
              </a:rPr>
              <a:t>	</a:t>
            </a:r>
            <a:r>
              <a:rPr lang="th-TH" sz="1100" dirty="0">
                <a:effectLst/>
                <a:ea typeface="Calibri" panose="020F0502020204030204" pitchFamily="34" charset="0"/>
                <a:cs typeface="Calibri" panose="020F0502020204030204" pitchFamily="34" charset="0"/>
              </a:rPr>
              <a:t>2-</a:t>
            </a:r>
            <a:r>
              <a:rPr lang="en-US" sz="1100" dirty="0">
                <a:effectLst/>
                <a:ea typeface="Calibri" panose="020F0502020204030204" pitchFamily="34" charset="0"/>
                <a:cs typeface="Arial" panose="020B0604020202020204" pitchFamily="34" charset="0"/>
              </a:rPr>
              <a:t>2</a:t>
            </a:r>
            <a:r>
              <a:rPr lang="th-TH" sz="1100" dirty="0">
                <a:effectLst/>
                <a:ea typeface="Calibri" panose="020F0502020204030204" pitchFamily="34" charset="0"/>
                <a:cs typeface="Calibri" panose="020F0502020204030204" pitchFamily="34" charset="0"/>
              </a:rPr>
              <a:t>-</a:t>
            </a:r>
            <a:r>
              <a:rPr lang="en-US" sz="1100" dirty="0">
                <a:effectLst/>
                <a:ea typeface="Calibri" panose="020F0502020204030204" pitchFamily="34" charset="0"/>
                <a:cs typeface="Arial" panose="020B0604020202020204" pitchFamily="34" charset="0"/>
              </a:rPr>
              <a:t>1</a:t>
            </a:r>
            <a:r>
              <a:rPr lang="th-TH" sz="1100" dirty="0">
                <a:effectLst/>
                <a:ea typeface="Calibri" panose="020F0502020204030204" pitchFamily="34" charset="0"/>
                <a:cs typeface="Calibri" panose="020F0502020204030204" pitchFamily="34" charset="0"/>
              </a:rPr>
              <a:t>.</a:t>
            </a:r>
            <a:r>
              <a:rPr lang="en-US" sz="1100" dirty="0">
                <a:effectLst/>
                <a:ea typeface="Calibri" panose="020F0502020204030204" pitchFamily="34" charset="0"/>
                <a:cs typeface="Arial" panose="020B0604020202020204" pitchFamily="34" charset="0"/>
              </a:rPr>
              <a:t>	Settings mode	6</a:t>
            </a:r>
          </a:p>
          <a:p>
            <a:pPr marL="0" marR="0">
              <a:lnSpc>
                <a:spcPct val="150000"/>
              </a:lnSpc>
              <a:spcBef>
                <a:spcPts val="0"/>
              </a:spcBef>
              <a:tabLst>
                <a:tab pos="228600" algn="l"/>
                <a:tab pos="685800" algn="l"/>
                <a:tab pos="5600700" algn="ctr"/>
              </a:tabLst>
            </a:pPr>
            <a:r>
              <a:rPr lang="en-US" sz="1100" dirty="0">
                <a:effectLst/>
                <a:ea typeface="Calibri" panose="020F0502020204030204" pitchFamily="34" charset="0"/>
                <a:cs typeface="Arial" panose="020B0604020202020204" pitchFamily="34" charset="0"/>
              </a:rPr>
              <a:t>	2-2-2.	Settings Information	7</a:t>
            </a:r>
          </a:p>
          <a:p>
            <a:pPr marL="0" marR="0">
              <a:lnSpc>
                <a:spcPct val="150000"/>
              </a:lnSpc>
              <a:spcBef>
                <a:spcPts val="0"/>
              </a:spcBef>
              <a:tabLst>
                <a:tab pos="228600" algn="l"/>
                <a:tab pos="685800" algn="l"/>
                <a:tab pos="5600700" algn="ctr"/>
              </a:tabLst>
            </a:pPr>
            <a:r>
              <a:rPr lang="en-US" sz="1100" dirty="0">
                <a:effectLst/>
                <a:ea typeface="Calibri" panose="020F0502020204030204" pitchFamily="34" charset="0"/>
                <a:cs typeface="Arial" panose="020B0604020202020204" pitchFamily="34" charset="0"/>
              </a:rPr>
              <a:t>	2-3-1.	Main menu	8</a:t>
            </a:r>
          </a:p>
          <a:p>
            <a:pPr marL="0" marR="0">
              <a:lnSpc>
                <a:spcPct val="150000"/>
              </a:lnSpc>
              <a:spcBef>
                <a:spcPts val="0"/>
              </a:spcBef>
              <a:tabLst>
                <a:tab pos="228600" algn="l"/>
                <a:tab pos="685800" algn="l"/>
                <a:tab pos="5600700" algn="ctr"/>
              </a:tabLst>
            </a:pPr>
            <a:r>
              <a:rPr lang="en-US" sz="1100" dirty="0">
                <a:effectLst/>
                <a:ea typeface="Calibri" panose="020F0502020204030204" pitchFamily="34" charset="0"/>
                <a:cs typeface="Arial" panose="020B0604020202020204" pitchFamily="34" charset="0"/>
              </a:rPr>
              <a:t>	2-4-1.	Inbound menu	9</a:t>
            </a:r>
          </a:p>
          <a:p>
            <a:pPr marL="0" marR="0">
              <a:lnSpc>
                <a:spcPct val="150000"/>
              </a:lnSpc>
              <a:spcBef>
                <a:spcPts val="0"/>
              </a:spcBef>
              <a:tabLst>
                <a:tab pos="228600" algn="l"/>
                <a:tab pos="685800" algn="l"/>
                <a:tab pos="5600700" algn="ctr"/>
              </a:tabLst>
            </a:pPr>
            <a:r>
              <a:rPr lang="en-US" sz="1100" dirty="0">
                <a:effectLst/>
                <a:ea typeface="Calibri" panose="020F0502020204030204" pitchFamily="34" charset="0"/>
                <a:cs typeface="Arial" panose="020B0604020202020204" pitchFamily="34" charset="0"/>
              </a:rPr>
              <a:t>	2-4-2.	Schedule Label	10</a:t>
            </a:r>
          </a:p>
          <a:p>
            <a:pPr marL="0" marR="0">
              <a:lnSpc>
                <a:spcPct val="150000"/>
              </a:lnSpc>
              <a:spcBef>
                <a:spcPts val="0"/>
              </a:spcBef>
              <a:tabLst>
                <a:tab pos="228600" algn="l"/>
                <a:tab pos="685800" algn="l"/>
                <a:tab pos="5600700" algn="ctr"/>
              </a:tabLst>
            </a:pPr>
            <a:r>
              <a:rPr lang="en-US" sz="1100" dirty="0">
                <a:effectLst/>
                <a:ea typeface="Calibri" panose="020F0502020204030204" pitchFamily="34" charset="0"/>
                <a:cs typeface="Arial" panose="020B0604020202020204" pitchFamily="34" charset="0"/>
              </a:rPr>
              <a:t>	2-4-3. 	Schedule Label [Label Detail Screen]	12</a:t>
            </a:r>
          </a:p>
          <a:p>
            <a:pPr marL="0" marR="0">
              <a:lnSpc>
                <a:spcPct val="150000"/>
              </a:lnSpc>
              <a:spcBef>
                <a:spcPts val="0"/>
              </a:spcBef>
              <a:tabLst>
                <a:tab pos="228600" algn="l"/>
                <a:tab pos="685800" algn="l"/>
                <a:tab pos="5600700" algn="ctr"/>
              </a:tabLst>
            </a:pPr>
            <a:r>
              <a:rPr lang="en-US" sz="1100" dirty="0">
                <a:effectLst/>
                <a:ea typeface="Calibri" panose="020F0502020204030204" pitchFamily="34" charset="0"/>
                <a:cs typeface="Arial" panose="020B0604020202020204" pitchFamily="34" charset="0"/>
              </a:rPr>
              <a:t>	2-4-4.	Label Manual Menu	14</a:t>
            </a:r>
          </a:p>
          <a:p>
            <a:pPr marL="0" marR="0">
              <a:lnSpc>
                <a:spcPct val="150000"/>
              </a:lnSpc>
              <a:spcBef>
                <a:spcPts val="0"/>
              </a:spcBef>
              <a:tabLst>
                <a:tab pos="228600" algn="l"/>
                <a:tab pos="685800" algn="l"/>
                <a:tab pos="5600700" algn="ctr"/>
              </a:tabLst>
            </a:pPr>
            <a:r>
              <a:rPr lang="en-US" sz="1100" dirty="0">
                <a:effectLst/>
                <a:ea typeface="Calibri" panose="020F0502020204030204" pitchFamily="34" charset="0"/>
                <a:cs typeface="Arial" panose="020B0604020202020204" pitchFamily="34" charset="0"/>
              </a:rPr>
              <a:t>	2-4-5.	Label Manual	15</a:t>
            </a:r>
          </a:p>
          <a:p>
            <a:pPr marL="0" marR="0">
              <a:lnSpc>
                <a:spcPct val="150000"/>
              </a:lnSpc>
              <a:spcBef>
                <a:spcPts val="0"/>
              </a:spcBef>
              <a:tabLst>
                <a:tab pos="228600" algn="l"/>
                <a:tab pos="685800" algn="l"/>
                <a:tab pos="5600700" algn="ctr"/>
              </a:tabLst>
            </a:pPr>
            <a:r>
              <a:rPr lang="en-US" sz="1100" dirty="0">
                <a:effectLst/>
                <a:ea typeface="Calibri" panose="020F0502020204030204" pitchFamily="34" charset="0"/>
                <a:cs typeface="Arial" panose="020B0604020202020204" pitchFamily="34" charset="0"/>
              </a:rPr>
              <a:t>	2-4-6.	Relabeling	16</a:t>
            </a:r>
          </a:p>
          <a:p>
            <a:pPr>
              <a:lnSpc>
                <a:spcPct val="150000"/>
              </a:lnSpc>
              <a:tabLst>
                <a:tab pos="228600" algn="l"/>
                <a:tab pos="685800" algn="l"/>
                <a:tab pos="5600700" algn="ctr"/>
              </a:tabLst>
            </a:pPr>
            <a:r>
              <a:rPr lang="en-US" sz="1100" dirty="0">
                <a:effectLst/>
                <a:ea typeface="Calibri" panose="020F0502020204030204" pitchFamily="34" charset="0"/>
                <a:cs typeface="Arial" panose="020B0604020202020204" pitchFamily="34" charset="0"/>
              </a:rPr>
              <a:t>	2-4-7.	Re-Print Label	17</a:t>
            </a:r>
          </a:p>
          <a:p>
            <a:pPr marL="0" marR="0">
              <a:lnSpc>
                <a:spcPct val="150000"/>
              </a:lnSpc>
              <a:spcBef>
                <a:spcPts val="0"/>
              </a:spcBef>
              <a:tabLst>
                <a:tab pos="228600" algn="l"/>
                <a:tab pos="685800" algn="l"/>
                <a:tab pos="5600700" algn="ctr"/>
              </a:tabLst>
            </a:pPr>
            <a:r>
              <a:rPr lang="en-US" sz="1100" dirty="0">
                <a:effectLst/>
                <a:ea typeface="Calibri" panose="020F0502020204030204" pitchFamily="34" charset="0"/>
                <a:cs typeface="Arial" panose="020B0604020202020204" pitchFamily="34" charset="0"/>
              </a:rPr>
              <a:t>	2-4-8.	Schedule Inbound	18</a:t>
            </a:r>
          </a:p>
          <a:p>
            <a:pPr marL="0" marR="0">
              <a:lnSpc>
                <a:spcPct val="150000"/>
              </a:lnSpc>
              <a:spcBef>
                <a:spcPts val="0"/>
              </a:spcBef>
              <a:tabLst>
                <a:tab pos="228600" algn="l"/>
                <a:tab pos="685800" algn="l"/>
                <a:tab pos="5600700" algn="ctr"/>
              </a:tabLst>
            </a:pPr>
            <a:r>
              <a:rPr lang="en-US" sz="1100" dirty="0">
                <a:effectLst/>
                <a:ea typeface="Calibri" panose="020F0502020204030204" pitchFamily="34" charset="0"/>
                <a:cs typeface="Arial" panose="020B0604020202020204" pitchFamily="34" charset="0"/>
              </a:rPr>
              <a:t>	2-4-9.	Schedule Inbound [Inbound Detail Screen]	</a:t>
            </a:r>
            <a:r>
              <a:rPr lang="en-US" sz="1100" dirty="0">
                <a:ea typeface="Calibri" panose="020F0502020204030204" pitchFamily="34" charset="0"/>
                <a:cs typeface="Arial" panose="020B0604020202020204" pitchFamily="34" charset="0"/>
              </a:rPr>
              <a:t>20</a:t>
            </a:r>
            <a:endParaRPr lang="en-US" sz="1100" dirty="0">
              <a:effectLst/>
              <a:ea typeface="Calibri" panose="020F0502020204030204" pitchFamily="34" charset="0"/>
              <a:cs typeface="Arial" panose="020B0604020202020204" pitchFamily="34" charset="0"/>
            </a:endParaRPr>
          </a:p>
          <a:p>
            <a:pPr marL="0" marR="0">
              <a:lnSpc>
                <a:spcPct val="150000"/>
              </a:lnSpc>
              <a:spcBef>
                <a:spcPts val="0"/>
              </a:spcBef>
              <a:tabLst>
                <a:tab pos="228600" algn="l"/>
                <a:tab pos="685800" algn="l"/>
                <a:tab pos="5600700" algn="ctr"/>
              </a:tabLst>
            </a:pPr>
            <a:r>
              <a:rPr lang="en-US" sz="1100" dirty="0">
                <a:effectLst/>
                <a:ea typeface="Calibri" panose="020F0502020204030204" pitchFamily="34" charset="0"/>
                <a:cs typeface="Arial" panose="020B0604020202020204" pitchFamily="34" charset="0"/>
              </a:rPr>
              <a:t>	2-4-10.	Inbound Manual	21</a:t>
            </a:r>
          </a:p>
          <a:p>
            <a:pPr marL="0" marR="0">
              <a:lnSpc>
                <a:spcPct val="150000"/>
              </a:lnSpc>
              <a:spcBef>
                <a:spcPts val="0"/>
              </a:spcBef>
              <a:tabLst>
                <a:tab pos="228600" algn="l"/>
                <a:tab pos="685800" algn="l"/>
                <a:tab pos="5600700" algn="ctr"/>
              </a:tabLst>
            </a:pPr>
            <a:r>
              <a:rPr lang="en-US" sz="1100" dirty="0">
                <a:effectLst/>
                <a:ea typeface="Calibri" panose="020F0502020204030204" pitchFamily="34" charset="0"/>
                <a:cs typeface="Arial" panose="020B0604020202020204" pitchFamily="34" charset="0"/>
              </a:rPr>
              <a:t>	2-4-11.	QC Menu	22</a:t>
            </a:r>
          </a:p>
          <a:p>
            <a:pPr marL="0" marR="0">
              <a:lnSpc>
                <a:spcPct val="150000"/>
              </a:lnSpc>
              <a:spcBef>
                <a:spcPts val="0"/>
              </a:spcBef>
              <a:tabLst>
                <a:tab pos="228600" algn="l"/>
                <a:tab pos="685800" algn="l"/>
                <a:tab pos="5600700" algn="ctr"/>
              </a:tabLst>
            </a:pPr>
            <a:r>
              <a:rPr lang="en-US" sz="1100" dirty="0">
                <a:effectLst/>
                <a:ea typeface="Calibri" panose="020F0502020204030204" pitchFamily="34" charset="0"/>
                <a:cs typeface="Arial" panose="020B0604020202020204" pitchFamily="34" charset="0"/>
              </a:rPr>
              <a:t>	2-4-12.	QC Schedule	23</a:t>
            </a:r>
          </a:p>
          <a:p>
            <a:pPr marL="0" marR="0">
              <a:lnSpc>
                <a:spcPct val="150000"/>
              </a:lnSpc>
              <a:spcBef>
                <a:spcPts val="0"/>
              </a:spcBef>
              <a:tabLst>
                <a:tab pos="228600" algn="l"/>
                <a:tab pos="685800" algn="l"/>
                <a:tab pos="5600700" algn="ctr"/>
              </a:tabLst>
            </a:pPr>
            <a:r>
              <a:rPr lang="en-US" sz="1100" dirty="0">
                <a:effectLst/>
                <a:ea typeface="Calibri" panose="020F0502020204030204" pitchFamily="34" charset="0"/>
                <a:cs typeface="Arial" panose="020B0604020202020204" pitchFamily="34" charset="0"/>
              </a:rPr>
              <a:t>	2-4-13.	QC Check Manual	28</a:t>
            </a:r>
          </a:p>
          <a:p>
            <a:pPr marL="0" marR="0">
              <a:lnSpc>
                <a:spcPct val="150000"/>
              </a:lnSpc>
              <a:spcBef>
                <a:spcPts val="0"/>
              </a:spcBef>
              <a:tabLst>
                <a:tab pos="228600" algn="l"/>
                <a:tab pos="685800" algn="l"/>
                <a:tab pos="5600700" algn="ctr"/>
              </a:tabLst>
            </a:pPr>
            <a:r>
              <a:rPr lang="en-US" sz="1100" dirty="0">
                <a:effectLst/>
                <a:ea typeface="Calibri" panose="020F0502020204030204" pitchFamily="34" charset="0"/>
                <a:cs typeface="Arial" panose="020B0604020202020204" pitchFamily="34" charset="0"/>
              </a:rPr>
              <a:t>	2-4-14.	Photo matching	31</a:t>
            </a:r>
          </a:p>
          <a:p>
            <a:pPr marL="0" marR="0">
              <a:lnSpc>
                <a:spcPct val="150000"/>
              </a:lnSpc>
              <a:spcBef>
                <a:spcPts val="0"/>
              </a:spcBef>
              <a:tabLst>
                <a:tab pos="228600" algn="l"/>
                <a:tab pos="685800" algn="l"/>
                <a:tab pos="5600700" algn="ctr"/>
              </a:tabLst>
            </a:pPr>
            <a:r>
              <a:rPr lang="en-US" sz="1100" dirty="0">
                <a:effectLst/>
                <a:ea typeface="Calibri" panose="020F0502020204030204" pitchFamily="34" charset="0"/>
                <a:cs typeface="Arial" panose="020B0604020202020204" pitchFamily="34" charset="0"/>
              </a:rPr>
              <a:t>	2-5-1.	Outbound menu	32</a:t>
            </a:r>
          </a:p>
          <a:p>
            <a:pPr marL="0" marR="0">
              <a:lnSpc>
                <a:spcPct val="150000"/>
              </a:lnSpc>
              <a:spcBef>
                <a:spcPts val="0"/>
              </a:spcBef>
              <a:tabLst>
                <a:tab pos="228600" algn="l"/>
                <a:tab pos="685800" algn="l"/>
                <a:tab pos="5600700" algn="ctr"/>
              </a:tabLst>
            </a:pPr>
            <a:r>
              <a:rPr lang="en-US" sz="1100" dirty="0">
                <a:effectLst/>
                <a:ea typeface="Calibri" panose="020F0502020204030204" pitchFamily="34" charset="0"/>
                <a:cs typeface="Arial" panose="020B0604020202020204" pitchFamily="34" charset="0"/>
              </a:rPr>
              <a:t>	2-5-2.	Outbound Schedule [Work Outbound &amp; Production Outbound]	33</a:t>
            </a:r>
          </a:p>
          <a:p>
            <a:pPr marL="0" marR="0">
              <a:lnSpc>
                <a:spcPct val="150000"/>
              </a:lnSpc>
              <a:spcBef>
                <a:spcPts val="0"/>
              </a:spcBef>
              <a:tabLst>
                <a:tab pos="228600" algn="l"/>
                <a:tab pos="685800" algn="l"/>
                <a:tab pos="5600700" algn="ctr"/>
              </a:tabLst>
            </a:pPr>
            <a:r>
              <a:rPr lang="en-US" sz="1100" dirty="0">
                <a:effectLst/>
                <a:ea typeface="Calibri" panose="020F0502020204030204" pitchFamily="34" charset="0"/>
                <a:cs typeface="Arial" panose="020B0604020202020204" pitchFamily="34" charset="0"/>
              </a:rPr>
              <a:t>	2-5-3.	Outbound Manual	37</a:t>
            </a:r>
          </a:p>
          <a:p>
            <a:pPr marL="0" marR="0">
              <a:lnSpc>
                <a:spcPct val="150000"/>
              </a:lnSpc>
              <a:spcBef>
                <a:spcPts val="0"/>
              </a:spcBef>
              <a:tabLst>
                <a:tab pos="228600" algn="l"/>
                <a:tab pos="685800" algn="l"/>
                <a:tab pos="5600700" algn="ctr"/>
              </a:tabLst>
            </a:pPr>
            <a:r>
              <a:rPr lang="en-US" sz="1100" dirty="0">
                <a:effectLst/>
                <a:ea typeface="Calibri" panose="020F0502020204030204" pitchFamily="34" charset="0"/>
                <a:cs typeface="Arial" panose="020B0604020202020204" pitchFamily="34" charset="0"/>
              </a:rPr>
              <a:t>	2-6-1.	Stock management Menu	38</a:t>
            </a:r>
          </a:p>
          <a:p>
            <a:pPr marL="0" marR="0">
              <a:lnSpc>
                <a:spcPct val="150000"/>
              </a:lnSpc>
              <a:spcBef>
                <a:spcPts val="0"/>
              </a:spcBef>
              <a:tabLst>
                <a:tab pos="228600" algn="l"/>
                <a:tab pos="685800" algn="l"/>
                <a:tab pos="5600700" algn="ctr"/>
              </a:tabLst>
            </a:pPr>
            <a:r>
              <a:rPr lang="en-US" sz="1100" dirty="0">
                <a:effectLst/>
                <a:ea typeface="Calibri" panose="020F0502020204030204" pitchFamily="34" charset="0"/>
                <a:cs typeface="Arial" panose="020B0604020202020204" pitchFamily="34" charset="0"/>
              </a:rPr>
              <a:t>	2-6-2.	Stock Check	39</a:t>
            </a:r>
          </a:p>
          <a:p>
            <a:pPr marL="0" marR="0">
              <a:lnSpc>
                <a:spcPct val="150000"/>
              </a:lnSpc>
              <a:spcBef>
                <a:spcPts val="0"/>
              </a:spcBef>
              <a:tabLst>
                <a:tab pos="228600" algn="l"/>
                <a:tab pos="685800" algn="l"/>
                <a:tab pos="5600700" algn="ctr"/>
              </a:tabLst>
            </a:pPr>
            <a:r>
              <a:rPr lang="en-US" sz="1100" dirty="0">
                <a:effectLst/>
                <a:ea typeface="Calibri" panose="020F0502020204030204" pitchFamily="34" charset="0"/>
                <a:cs typeface="Arial" panose="020B0604020202020204" pitchFamily="34" charset="0"/>
              </a:rPr>
              <a:t>	2-6-3.	Stocktaking	</a:t>
            </a:r>
            <a:r>
              <a:rPr lang="en-US" sz="1100" dirty="0">
                <a:ea typeface="Calibri" panose="020F0502020204030204" pitchFamily="34" charset="0"/>
                <a:cs typeface="Arial" panose="020B0604020202020204" pitchFamily="34" charset="0"/>
              </a:rPr>
              <a:t>40</a:t>
            </a:r>
            <a:endParaRPr lang="en-US" sz="1100" dirty="0">
              <a:effectLst/>
              <a:ea typeface="Calibri" panose="020F0502020204030204" pitchFamily="34" charset="0"/>
              <a:cs typeface="Arial" panose="020B0604020202020204" pitchFamily="34" charset="0"/>
            </a:endParaRPr>
          </a:p>
          <a:p>
            <a:pPr marL="0" marR="0">
              <a:lnSpc>
                <a:spcPct val="150000"/>
              </a:lnSpc>
              <a:spcBef>
                <a:spcPts val="0"/>
              </a:spcBef>
              <a:tabLst>
                <a:tab pos="228600" algn="l"/>
                <a:tab pos="685800" algn="l"/>
                <a:tab pos="5600700" algn="ctr"/>
              </a:tabLst>
            </a:pPr>
            <a:r>
              <a:rPr lang="en-US" sz="1100" dirty="0">
                <a:effectLst/>
                <a:ea typeface="Calibri" panose="020F0502020204030204" pitchFamily="34" charset="0"/>
                <a:cs typeface="Arial" panose="020B0604020202020204" pitchFamily="34" charset="0"/>
              </a:rPr>
              <a:t>	2-6-4.	Change Location	41</a:t>
            </a:r>
          </a:p>
          <a:p>
            <a:pPr marL="0" marR="0">
              <a:lnSpc>
                <a:spcPct val="150000"/>
              </a:lnSpc>
              <a:spcBef>
                <a:spcPts val="0"/>
              </a:spcBef>
              <a:tabLst>
                <a:tab pos="228600" algn="l"/>
                <a:tab pos="685800" algn="l"/>
                <a:tab pos="5600700" algn="ctr"/>
              </a:tabLst>
            </a:pPr>
            <a:r>
              <a:rPr lang="en-US" sz="1100" dirty="0">
                <a:effectLst/>
                <a:ea typeface="Calibri" panose="020F0502020204030204" pitchFamily="34" charset="0"/>
                <a:cs typeface="Arial" panose="020B0604020202020204" pitchFamily="34" charset="0"/>
              </a:rPr>
              <a:t>	2-7-1.	Printer Setting	42</a:t>
            </a:r>
          </a:p>
          <a:p>
            <a:pPr marL="0" marR="0">
              <a:lnSpc>
                <a:spcPct val="150000"/>
              </a:lnSpc>
              <a:spcBef>
                <a:spcPts val="0"/>
              </a:spcBef>
              <a:tabLst>
                <a:tab pos="228600" algn="l"/>
                <a:tab pos="685800" algn="l"/>
                <a:tab pos="5600700" algn="ctr"/>
              </a:tabLst>
            </a:pPr>
            <a:r>
              <a:rPr lang="en-US" sz="1100" dirty="0">
                <a:effectLst/>
                <a:ea typeface="Calibri" panose="020F0502020204030204" pitchFamily="34" charset="0"/>
                <a:cs typeface="Arial" panose="020B0604020202020204" pitchFamily="34" charset="0"/>
              </a:rPr>
              <a:t>3. Configuration file storage	43</a:t>
            </a:r>
          </a:p>
          <a:p>
            <a:pPr marL="0" marR="0">
              <a:lnSpc>
                <a:spcPct val="150000"/>
              </a:lnSpc>
              <a:spcBef>
                <a:spcPts val="0"/>
              </a:spcBef>
              <a:tabLst>
                <a:tab pos="228600" algn="l"/>
                <a:tab pos="685800" algn="l"/>
                <a:tab pos="5600700" algn="ctr"/>
              </a:tabLst>
            </a:pPr>
            <a:r>
              <a:rPr lang="en-US" sz="1100" dirty="0">
                <a:effectLst/>
                <a:ea typeface="Calibri" panose="020F0502020204030204" pitchFamily="34" charset="0"/>
                <a:cs typeface="Arial" panose="020B0604020202020204" pitchFamily="34" charset="0"/>
              </a:rPr>
              <a:t>4. Q&amp;A		44</a:t>
            </a:r>
          </a:p>
          <a:p>
            <a:pPr marL="0" marR="0">
              <a:lnSpc>
                <a:spcPct val="150000"/>
              </a:lnSpc>
              <a:spcBef>
                <a:spcPts val="0"/>
              </a:spcBef>
              <a:tabLst>
                <a:tab pos="228600" algn="l"/>
                <a:tab pos="685800" algn="l"/>
                <a:tab pos="5600700" algn="ctr"/>
              </a:tabLst>
            </a:pPr>
            <a:r>
              <a:rPr lang="en-US" sz="1100" dirty="0">
                <a:effectLst/>
                <a:ea typeface="Calibri" panose="020F0502020204030204" pitchFamily="34" charset="0"/>
                <a:cs typeface="Arial" panose="020B0604020202020204" pitchFamily="34" charset="0"/>
              </a:rPr>
              <a:t>5. Contact information	47</a:t>
            </a:r>
          </a:p>
        </p:txBody>
      </p:sp>
      <p:sp>
        <p:nvSpPr>
          <p:cNvPr id="3" name="スライド番号プレースホルダー 2">
            <a:extLst>
              <a:ext uri="{FF2B5EF4-FFF2-40B4-BE49-F238E27FC236}">
                <a16:creationId xmlns:a16="http://schemas.microsoft.com/office/drawing/2014/main" id="{67CAA9A5-8087-4AD4-B09F-ABE2347EA125}"/>
              </a:ext>
            </a:extLst>
          </p:cNvPr>
          <p:cNvSpPr>
            <a:spLocks noGrp="1"/>
          </p:cNvSpPr>
          <p:nvPr>
            <p:ph type="sldNum" sz="quarter" idx="12"/>
          </p:nvPr>
        </p:nvSpPr>
        <p:spPr/>
        <p:txBody>
          <a:bodyPr/>
          <a:lstStyle/>
          <a:p>
            <a:fld id="{FABEA90D-F275-432F-8053-456A4E092F4A}" type="slidenum">
              <a:rPr kumimoji="1" lang="ja-JP" altLang="en-US" smtClean="0"/>
              <a:t>5</a:t>
            </a:fld>
            <a:endParaRPr kumimoji="1" lang="ja-JP" altLang="en-US" dirty="0"/>
          </a:p>
        </p:txBody>
      </p:sp>
    </p:spTree>
    <p:extLst>
      <p:ext uri="{BB962C8B-B14F-4D97-AF65-F5344CB8AC3E}">
        <p14:creationId xmlns:p14="http://schemas.microsoft.com/office/powerpoint/2010/main" val="3508431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1. Overview</a:t>
            </a:r>
          </a:p>
        </p:txBody>
      </p:sp>
      <p:sp>
        <p:nvSpPr>
          <p:cNvPr id="2" name="テキスト ボックス 1">
            <a:extLst>
              <a:ext uri="{FF2B5EF4-FFF2-40B4-BE49-F238E27FC236}">
                <a16:creationId xmlns:a16="http://schemas.microsoft.com/office/drawing/2014/main" id="{260BBF93-590E-46B1-959E-D6B1E58C4925}"/>
              </a:ext>
            </a:extLst>
          </p:cNvPr>
          <p:cNvSpPr txBox="1"/>
          <p:nvPr/>
        </p:nvSpPr>
        <p:spPr>
          <a:xfrm>
            <a:off x="406400" y="1025912"/>
            <a:ext cx="6117062" cy="2292935"/>
          </a:xfrm>
          <a:prstGeom prst="rect">
            <a:avLst/>
          </a:prstGeom>
          <a:noFill/>
        </p:spPr>
        <p:txBody>
          <a:bodyPr wrap="square" rtlCol="0">
            <a:spAutoFit/>
          </a:bodyPr>
          <a:lstStyle/>
          <a:p>
            <a:r>
              <a:rPr kumimoji="1" lang="en-US" altLang="ja-JP" sz="1100" dirty="0"/>
              <a:t>We propose a stock management system to Minebea AccessSolutions Thai Ltd.. In the current operation, we aim to improve work efficiency and work accuracy by replacing the work managed by paper and whiteboard with a system. The expected effects of introducing an inventory management system are as follows. </a:t>
            </a:r>
          </a:p>
          <a:p>
            <a:r>
              <a:rPr kumimoji="1" lang="en-US" altLang="ja-JP" sz="1100" dirty="0"/>
              <a:t>1. Work efficiency and work accuracy can be improved by supporting work at the handy terminal at the time of warehousing and warehousing. In addition, the inventory status can be grasped in real time.</a:t>
            </a:r>
          </a:p>
          <a:p>
            <a:r>
              <a:rPr kumimoji="1" lang="en-US" altLang="ja-JP" sz="1100" dirty="0"/>
              <a:t>2. By managing the product location, the location can be used effectively. In addition, it is possible to thoroughly implement the FIFO.</a:t>
            </a:r>
          </a:p>
          <a:p>
            <a:r>
              <a:rPr kumimoji="1" lang="en-US" altLang="ja-JP" sz="1100" dirty="0"/>
              <a:t>3. By managing the ordering points, it is possible to eliminate excess inventory and out of stock.</a:t>
            </a:r>
          </a:p>
          <a:p>
            <a:r>
              <a:rPr kumimoji="1" lang="en-US" altLang="ja-JP" sz="1100" dirty="0"/>
              <a:t>4. By managing the materials and goods tracking, it is able to trace back to find material lot numbers, suppliers, and processes when found problematic products.</a:t>
            </a:r>
          </a:p>
          <a:p>
            <a:endParaRPr kumimoji="1" lang="en-US" altLang="ja-JP" sz="1100" dirty="0"/>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6</a:t>
            </a:fld>
            <a:endParaRPr kumimoji="1" lang="ja-JP" altLang="en-US"/>
          </a:p>
        </p:txBody>
      </p:sp>
    </p:spTree>
    <p:extLst>
      <p:ext uri="{BB962C8B-B14F-4D97-AF65-F5344CB8AC3E}">
        <p14:creationId xmlns:p14="http://schemas.microsoft.com/office/powerpoint/2010/main" val="3021076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7</a:t>
            </a:fld>
            <a:endParaRPr kumimoji="1" lang="ja-JP" altLang="en-US"/>
          </a:p>
        </p:txBody>
      </p:sp>
      <p:pic>
        <p:nvPicPr>
          <p:cNvPr id="89" name="Picture 88">
            <a:extLst>
              <a:ext uri="{FF2B5EF4-FFF2-40B4-BE49-F238E27FC236}">
                <a16:creationId xmlns:a16="http://schemas.microsoft.com/office/drawing/2014/main" id="{1E8B1509-3397-78D2-63FD-4C807900A351}"/>
              </a:ext>
            </a:extLst>
          </p:cNvPr>
          <p:cNvPicPr>
            <a:picLocks noChangeAspect="1"/>
          </p:cNvPicPr>
          <p:nvPr/>
        </p:nvPicPr>
        <p:blipFill>
          <a:blip r:embed="rId2"/>
          <a:stretch>
            <a:fillRect/>
          </a:stretch>
        </p:blipFill>
        <p:spPr>
          <a:xfrm>
            <a:off x="762289" y="1592397"/>
            <a:ext cx="2735817" cy="5006774"/>
          </a:xfrm>
          <a:prstGeom prst="rect">
            <a:avLst/>
          </a:prstGeom>
        </p:spPr>
      </p:pic>
      <p:sp>
        <p:nvSpPr>
          <p:cNvPr id="90" name="Callout: Line 89">
            <a:extLst>
              <a:ext uri="{FF2B5EF4-FFF2-40B4-BE49-F238E27FC236}">
                <a16:creationId xmlns:a16="http://schemas.microsoft.com/office/drawing/2014/main" id="{3DA02399-FD80-0DD2-D402-6A6F0AAAAF6C}"/>
              </a:ext>
            </a:extLst>
          </p:cNvPr>
          <p:cNvSpPr/>
          <p:nvPr/>
        </p:nvSpPr>
        <p:spPr>
          <a:xfrm>
            <a:off x="3641394" y="2076290"/>
            <a:ext cx="2780233" cy="2195231"/>
          </a:xfrm>
          <a:prstGeom prst="borderCallout1">
            <a:avLst>
              <a:gd name="adj1" fmla="val 55526"/>
              <a:gd name="adj2" fmla="val -4185"/>
              <a:gd name="adj3" fmla="val 62590"/>
              <a:gd name="adj4" fmla="val -31519"/>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sz="1400" dirty="0">
                <a:solidFill>
                  <a:schemeClr val="tx1"/>
                </a:solidFill>
              </a:rPr>
              <a:t>Login Instructions</a:t>
            </a:r>
          </a:p>
          <a:p>
            <a:pPr marL="228600" indent="-228600">
              <a:buAutoNum type="arabicPeriod"/>
            </a:pPr>
            <a:r>
              <a:rPr kumimoji="1" lang="en-US" sz="1400" dirty="0">
                <a:solidFill>
                  <a:schemeClr val="tx1"/>
                </a:solidFill>
              </a:rPr>
              <a:t>Scan or Click the Username text box.</a:t>
            </a:r>
          </a:p>
          <a:p>
            <a:pPr marL="228600" indent="-228600">
              <a:buAutoNum type="arabicPeriod"/>
            </a:pPr>
            <a:r>
              <a:rPr kumimoji="1" lang="en-US" sz="1400" dirty="0">
                <a:solidFill>
                  <a:schemeClr val="tx1"/>
                </a:solidFill>
              </a:rPr>
              <a:t>On-screen keyboard will automatic show up.</a:t>
            </a:r>
          </a:p>
          <a:p>
            <a:pPr marL="228600" indent="-228600">
              <a:buAutoNum type="arabicPeriod"/>
            </a:pPr>
            <a:r>
              <a:rPr kumimoji="1" lang="en-US" sz="1400" dirty="0">
                <a:solidFill>
                  <a:schemeClr val="tx1"/>
                </a:solidFill>
              </a:rPr>
              <a:t>Enter the staff ID or Scan the QRcode or Barcode.</a:t>
            </a:r>
          </a:p>
          <a:p>
            <a:pPr marL="228600" indent="-228600">
              <a:buAutoNum type="arabicPeriod"/>
            </a:pPr>
            <a:r>
              <a:rPr kumimoji="1" lang="en-US" sz="1400" dirty="0">
                <a:solidFill>
                  <a:schemeClr val="tx1"/>
                </a:solidFill>
              </a:rPr>
              <a:t>Enter the password.</a:t>
            </a:r>
          </a:p>
          <a:p>
            <a:pPr marL="228600" indent="-228600">
              <a:buAutoNum type="arabicPeriod"/>
            </a:pPr>
            <a:r>
              <a:rPr kumimoji="1" lang="en-US" sz="1400" dirty="0">
                <a:solidFill>
                  <a:schemeClr val="tx1"/>
                </a:solidFill>
              </a:rPr>
              <a:t>Click “Login”</a:t>
            </a:r>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2-1-1. Login screen</a:t>
            </a:r>
          </a:p>
        </p:txBody>
      </p:sp>
      <p:grpSp>
        <p:nvGrpSpPr>
          <p:cNvPr id="95" name="$B$2" descr="QuickResponse barcode, level H, version 1, mode binary, 21x21 cells" title="admin">
            <a:extLst>
              <a:ext uri="{FF2B5EF4-FFF2-40B4-BE49-F238E27FC236}">
                <a16:creationId xmlns:a16="http://schemas.microsoft.com/office/drawing/2014/main" id="{6AEEF2DF-0C1D-4642-876B-A1EE4EDDEECB}"/>
              </a:ext>
            </a:extLst>
          </p:cNvPr>
          <p:cNvGrpSpPr>
            <a:grpSpLocks noChangeAspect="1"/>
          </p:cNvGrpSpPr>
          <p:nvPr/>
        </p:nvGrpSpPr>
        <p:grpSpPr>
          <a:xfrm>
            <a:off x="1271267" y="7737562"/>
            <a:ext cx="1163714" cy="1138647"/>
            <a:chOff x="0" y="17604"/>
            <a:chExt cx="266700" cy="266700"/>
          </a:xfrm>
        </p:grpSpPr>
        <p:sp>
          <p:nvSpPr>
            <p:cNvPr id="212" name="$B$2">
              <a:extLst>
                <a:ext uri="{FF2B5EF4-FFF2-40B4-BE49-F238E27FC236}">
                  <a16:creationId xmlns:a16="http://schemas.microsoft.com/office/drawing/2014/main" id="{2F184ED0-3D89-7D45-B71B-218F441C27CE}"/>
                </a:ext>
              </a:extLst>
            </p:cNvPr>
            <p:cNvSpPr/>
            <p:nvPr/>
          </p:nvSpPr>
          <p:spPr>
            <a:xfrm>
              <a:off x="0" y="176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13" name="$B$2">
              <a:extLst>
                <a:ext uri="{FF2B5EF4-FFF2-40B4-BE49-F238E27FC236}">
                  <a16:creationId xmlns:a16="http://schemas.microsoft.com/office/drawing/2014/main" id="{37A089AF-C14B-6D45-38E8-BE1CAC1B275C}"/>
                </a:ext>
              </a:extLst>
            </p:cNvPr>
            <p:cNvSpPr/>
            <p:nvPr/>
          </p:nvSpPr>
          <p:spPr>
            <a:xfrm>
              <a:off x="12700" y="176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14" name="$B$2">
              <a:extLst>
                <a:ext uri="{FF2B5EF4-FFF2-40B4-BE49-F238E27FC236}">
                  <a16:creationId xmlns:a16="http://schemas.microsoft.com/office/drawing/2014/main" id="{C5898906-B08E-A8AF-07C5-9C58765AE85E}"/>
                </a:ext>
              </a:extLst>
            </p:cNvPr>
            <p:cNvSpPr/>
            <p:nvPr/>
          </p:nvSpPr>
          <p:spPr>
            <a:xfrm>
              <a:off x="25400" y="176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15" name="$B$2">
              <a:extLst>
                <a:ext uri="{FF2B5EF4-FFF2-40B4-BE49-F238E27FC236}">
                  <a16:creationId xmlns:a16="http://schemas.microsoft.com/office/drawing/2014/main" id="{9AFCDB16-866F-48A7-88FD-33024746845B}"/>
                </a:ext>
              </a:extLst>
            </p:cNvPr>
            <p:cNvSpPr/>
            <p:nvPr/>
          </p:nvSpPr>
          <p:spPr>
            <a:xfrm>
              <a:off x="38100" y="176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16" name="$B$2">
              <a:extLst>
                <a:ext uri="{FF2B5EF4-FFF2-40B4-BE49-F238E27FC236}">
                  <a16:creationId xmlns:a16="http://schemas.microsoft.com/office/drawing/2014/main" id="{1747286C-7214-9544-54C8-4CAC64D3054C}"/>
                </a:ext>
              </a:extLst>
            </p:cNvPr>
            <p:cNvSpPr/>
            <p:nvPr/>
          </p:nvSpPr>
          <p:spPr>
            <a:xfrm>
              <a:off x="50800" y="176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18" name="$B$2">
              <a:extLst>
                <a:ext uri="{FF2B5EF4-FFF2-40B4-BE49-F238E27FC236}">
                  <a16:creationId xmlns:a16="http://schemas.microsoft.com/office/drawing/2014/main" id="{8BD3E290-8D3F-B13A-AE5A-AE4ACB20DA5B}"/>
                </a:ext>
              </a:extLst>
            </p:cNvPr>
            <p:cNvSpPr/>
            <p:nvPr/>
          </p:nvSpPr>
          <p:spPr>
            <a:xfrm>
              <a:off x="63500" y="176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19" name="$B$2">
              <a:extLst>
                <a:ext uri="{FF2B5EF4-FFF2-40B4-BE49-F238E27FC236}">
                  <a16:creationId xmlns:a16="http://schemas.microsoft.com/office/drawing/2014/main" id="{B877351F-E9E7-7FC1-8D67-EF2F6C8C32CE}"/>
                </a:ext>
              </a:extLst>
            </p:cNvPr>
            <p:cNvSpPr/>
            <p:nvPr/>
          </p:nvSpPr>
          <p:spPr>
            <a:xfrm>
              <a:off x="76200" y="176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20" name="$B$2">
              <a:extLst>
                <a:ext uri="{FF2B5EF4-FFF2-40B4-BE49-F238E27FC236}">
                  <a16:creationId xmlns:a16="http://schemas.microsoft.com/office/drawing/2014/main" id="{C460022C-B8A5-D149-3FC6-2C645B1908BA}"/>
                </a:ext>
              </a:extLst>
            </p:cNvPr>
            <p:cNvSpPr/>
            <p:nvPr/>
          </p:nvSpPr>
          <p:spPr>
            <a:xfrm>
              <a:off x="127000" y="176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21" name="$B$2">
              <a:extLst>
                <a:ext uri="{FF2B5EF4-FFF2-40B4-BE49-F238E27FC236}">
                  <a16:creationId xmlns:a16="http://schemas.microsoft.com/office/drawing/2014/main" id="{EA15773B-1542-4858-53A6-0B0A11E67A5D}"/>
                </a:ext>
              </a:extLst>
            </p:cNvPr>
            <p:cNvSpPr/>
            <p:nvPr/>
          </p:nvSpPr>
          <p:spPr>
            <a:xfrm>
              <a:off x="139700" y="176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22" name="$B$2">
              <a:extLst>
                <a:ext uri="{FF2B5EF4-FFF2-40B4-BE49-F238E27FC236}">
                  <a16:creationId xmlns:a16="http://schemas.microsoft.com/office/drawing/2014/main" id="{D82D6A89-4FBA-936A-63A1-7941797DFE9B}"/>
                </a:ext>
              </a:extLst>
            </p:cNvPr>
            <p:cNvSpPr/>
            <p:nvPr/>
          </p:nvSpPr>
          <p:spPr>
            <a:xfrm>
              <a:off x="177800" y="176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23" name="$B$2">
              <a:extLst>
                <a:ext uri="{FF2B5EF4-FFF2-40B4-BE49-F238E27FC236}">
                  <a16:creationId xmlns:a16="http://schemas.microsoft.com/office/drawing/2014/main" id="{EC4155EB-71EA-5E5E-CEE1-8248F72687F4}"/>
                </a:ext>
              </a:extLst>
            </p:cNvPr>
            <p:cNvSpPr/>
            <p:nvPr/>
          </p:nvSpPr>
          <p:spPr>
            <a:xfrm>
              <a:off x="190500" y="176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24" name="$B$2">
              <a:extLst>
                <a:ext uri="{FF2B5EF4-FFF2-40B4-BE49-F238E27FC236}">
                  <a16:creationId xmlns:a16="http://schemas.microsoft.com/office/drawing/2014/main" id="{D662149E-BA70-56F9-C7A4-0222360BAEA3}"/>
                </a:ext>
              </a:extLst>
            </p:cNvPr>
            <p:cNvSpPr/>
            <p:nvPr/>
          </p:nvSpPr>
          <p:spPr>
            <a:xfrm>
              <a:off x="203200" y="176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25" name="$B$2">
              <a:extLst>
                <a:ext uri="{FF2B5EF4-FFF2-40B4-BE49-F238E27FC236}">
                  <a16:creationId xmlns:a16="http://schemas.microsoft.com/office/drawing/2014/main" id="{C65CE951-70B3-37AC-716D-5D226569F414}"/>
                </a:ext>
              </a:extLst>
            </p:cNvPr>
            <p:cNvSpPr/>
            <p:nvPr/>
          </p:nvSpPr>
          <p:spPr>
            <a:xfrm>
              <a:off x="215900" y="176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26" name="$B$2">
              <a:extLst>
                <a:ext uri="{FF2B5EF4-FFF2-40B4-BE49-F238E27FC236}">
                  <a16:creationId xmlns:a16="http://schemas.microsoft.com/office/drawing/2014/main" id="{8E47B136-0D6D-DF6A-AA25-E188B8F0FDCE}"/>
                </a:ext>
              </a:extLst>
            </p:cNvPr>
            <p:cNvSpPr/>
            <p:nvPr/>
          </p:nvSpPr>
          <p:spPr>
            <a:xfrm>
              <a:off x="228600" y="176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27" name="$B$2">
              <a:extLst>
                <a:ext uri="{FF2B5EF4-FFF2-40B4-BE49-F238E27FC236}">
                  <a16:creationId xmlns:a16="http://schemas.microsoft.com/office/drawing/2014/main" id="{0FBCECBE-D738-510E-8E3E-6A94D6EB899C}"/>
                </a:ext>
              </a:extLst>
            </p:cNvPr>
            <p:cNvSpPr/>
            <p:nvPr/>
          </p:nvSpPr>
          <p:spPr>
            <a:xfrm>
              <a:off x="241300" y="176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28" name="$B$2">
              <a:extLst>
                <a:ext uri="{FF2B5EF4-FFF2-40B4-BE49-F238E27FC236}">
                  <a16:creationId xmlns:a16="http://schemas.microsoft.com/office/drawing/2014/main" id="{822CC3B8-0FBC-16B9-5C4F-657B5A788C39}"/>
                </a:ext>
              </a:extLst>
            </p:cNvPr>
            <p:cNvSpPr/>
            <p:nvPr/>
          </p:nvSpPr>
          <p:spPr>
            <a:xfrm>
              <a:off x="254000" y="176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29" name="$B$2">
              <a:extLst>
                <a:ext uri="{FF2B5EF4-FFF2-40B4-BE49-F238E27FC236}">
                  <a16:creationId xmlns:a16="http://schemas.microsoft.com/office/drawing/2014/main" id="{D8037117-3460-D9AF-2C43-BE72BB945B1A}"/>
                </a:ext>
              </a:extLst>
            </p:cNvPr>
            <p:cNvSpPr/>
            <p:nvPr/>
          </p:nvSpPr>
          <p:spPr>
            <a:xfrm>
              <a:off x="0" y="303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31" name="$B$2">
              <a:extLst>
                <a:ext uri="{FF2B5EF4-FFF2-40B4-BE49-F238E27FC236}">
                  <a16:creationId xmlns:a16="http://schemas.microsoft.com/office/drawing/2014/main" id="{A2447B49-E563-8562-3C9C-0E9B7E1E378F}"/>
                </a:ext>
              </a:extLst>
            </p:cNvPr>
            <p:cNvSpPr/>
            <p:nvPr/>
          </p:nvSpPr>
          <p:spPr>
            <a:xfrm>
              <a:off x="76200" y="303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33" name="$B$2">
              <a:extLst>
                <a:ext uri="{FF2B5EF4-FFF2-40B4-BE49-F238E27FC236}">
                  <a16:creationId xmlns:a16="http://schemas.microsoft.com/office/drawing/2014/main" id="{D7C878DB-D09A-DB7B-5BF5-5D4EB468A8E5}"/>
                </a:ext>
              </a:extLst>
            </p:cNvPr>
            <p:cNvSpPr/>
            <p:nvPr/>
          </p:nvSpPr>
          <p:spPr>
            <a:xfrm>
              <a:off x="101600" y="303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34" name="$B$2">
              <a:extLst>
                <a:ext uri="{FF2B5EF4-FFF2-40B4-BE49-F238E27FC236}">
                  <a16:creationId xmlns:a16="http://schemas.microsoft.com/office/drawing/2014/main" id="{6716ED54-E5EC-9E8C-6184-A3C257E317E7}"/>
                </a:ext>
              </a:extLst>
            </p:cNvPr>
            <p:cNvSpPr/>
            <p:nvPr/>
          </p:nvSpPr>
          <p:spPr>
            <a:xfrm>
              <a:off x="127000" y="303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35" name="$B$2">
              <a:extLst>
                <a:ext uri="{FF2B5EF4-FFF2-40B4-BE49-F238E27FC236}">
                  <a16:creationId xmlns:a16="http://schemas.microsoft.com/office/drawing/2014/main" id="{F07A25D7-AA1A-966F-E337-958E840B6307}"/>
                </a:ext>
              </a:extLst>
            </p:cNvPr>
            <p:cNvSpPr/>
            <p:nvPr/>
          </p:nvSpPr>
          <p:spPr>
            <a:xfrm>
              <a:off x="177800" y="303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36" name="$B$2">
              <a:extLst>
                <a:ext uri="{FF2B5EF4-FFF2-40B4-BE49-F238E27FC236}">
                  <a16:creationId xmlns:a16="http://schemas.microsoft.com/office/drawing/2014/main" id="{5A3BE04A-B6A2-2853-6DB7-90C35D942028}"/>
                </a:ext>
              </a:extLst>
            </p:cNvPr>
            <p:cNvSpPr/>
            <p:nvPr/>
          </p:nvSpPr>
          <p:spPr>
            <a:xfrm>
              <a:off x="254000" y="303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37" name="$B$2">
              <a:extLst>
                <a:ext uri="{FF2B5EF4-FFF2-40B4-BE49-F238E27FC236}">
                  <a16:creationId xmlns:a16="http://schemas.microsoft.com/office/drawing/2014/main" id="{4194CF18-70AB-66DE-6A34-AC565618271B}"/>
                </a:ext>
              </a:extLst>
            </p:cNvPr>
            <p:cNvSpPr/>
            <p:nvPr/>
          </p:nvSpPr>
          <p:spPr>
            <a:xfrm>
              <a:off x="0" y="430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38" name="$B$2">
              <a:extLst>
                <a:ext uri="{FF2B5EF4-FFF2-40B4-BE49-F238E27FC236}">
                  <a16:creationId xmlns:a16="http://schemas.microsoft.com/office/drawing/2014/main" id="{E8DE4877-7AD6-EFCC-8B2A-C9B923199A10}"/>
                </a:ext>
              </a:extLst>
            </p:cNvPr>
            <p:cNvSpPr/>
            <p:nvPr/>
          </p:nvSpPr>
          <p:spPr>
            <a:xfrm>
              <a:off x="25400" y="430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39" name="$B$2">
              <a:extLst>
                <a:ext uri="{FF2B5EF4-FFF2-40B4-BE49-F238E27FC236}">
                  <a16:creationId xmlns:a16="http://schemas.microsoft.com/office/drawing/2014/main" id="{AF6AB30F-AA1D-AA83-C810-62E444B2928E}"/>
                </a:ext>
              </a:extLst>
            </p:cNvPr>
            <p:cNvSpPr/>
            <p:nvPr/>
          </p:nvSpPr>
          <p:spPr>
            <a:xfrm>
              <a:off x="38100" y="430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40" name="$B$2">
              <a:extLst>
                <a:ext uri="{FF2B5EF4-FFF2-40B4-BE49-F238E27FC236}">
                  <a16:creationId xmlns:a16="http://schemas.microsoft.com/office/drawing/2014/main" id="{EAF20000-68D3-C8AB-3237-BB938BFF871A}"/>
                </a:ext>
              </a:extLst>
            </p:cNvPr>
            <p:cNvSpPr/>
            <p:nvPr/>
          </p:nvSpPr>
          <p:spPr>
            <a:xfrm>
              <a:off x="50800" y="430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41" name="$B$2">
              <a:extLst>
                <a:ext uri="{FF2B5EF4-FFF2-40B4-BE49-F238E27FC236}">
                  <a16:creationId xmlns:a16="http://schemas.microsoft.com/office/drawing/2014/main" id="{78420926-03C8-FF0E-AFF0-77757785DFDD}"/>
                </a:ext>
              </a:extLst>
            </p:cNvPr>
            <p:cNvSpPr/>
            <p:nvPr/>
          </p:nvSpPr>
          <p:spPr>
            <a:xfrm>
              <a:off x="76200" y="430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42" name="$B$2">
              <a:extLst>
                <a:ext uri="{FF2B5EF4-FFF2-40B4-BE49-F238E27FC236}">
                  <a16:creationId xmlns:a16="http://schemas.microsoft.com/office/drawing/2014/main" id="{B9DB73C9-270C-3F77-2ADB-3CD5B393EB37}"/>
                </a:ext>
              </a:extLst>
            </p:cNvPr>
            <p:cNvSpPr/>
            <p:nvPr/>
          </p:nvSpPr>
          <p:spPr>
            <a:xfrm>
              <a:off x="101600" y="430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43" name="$B$2">
              <a:extLst>
                <a:ext uri="{FF2B5EF4-FFF2-40B4-BE49-F238E27FC236}">
                  <a16:creationId xmlns:a16="http://schemas.microsoft.com/office/drawing/2014/main" id="{F75F6549-3286-AB44-4859-991583463117}"/>
                </a:ext>
              </a:extLst>
            </p:cNvPr>
            <p:cNvSpPr/>
            <p:nvPr/>
          </p:nvSpPr>
          <p:spPr>
            <a:xfrm>
              <a:off x="127000" y="430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44" name="$B$2">
              <a:extLst>
                <a:ext uri="{FF2B5EF4-FFF2-40B4-BE49-F238E27FC236}">
                  <a16:creationId xmlns:a16="http://schemas.microsoft.com/office/drawing/2014/main" id="{7A357315-20D8-B751-FCD4-FBD1703E800F}"/>
                </a:ext>
              </a:extLst>
            </p:cNvPr>
            <p:cNvSpPr/>
            <p:nvPr/>
          </p:nvSpPr>
          <p:spPr>
            <a:xfrm>
              <a:off x="177800" y="430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45" name="$B$2">
              <a:extLst>
                <a:ext uri="{FF2B5EF4-FFF2-40B4-BE49-F238E27FC236}">
                  <a16:creationId xmlns:a16="http://schemas.microsoft.com/office/drawing/2014/main" id="{9E337860-A656-AD14-EC57-8AB63680F80E}"/>
                </a:ext>
              </a:extLst>
            </p:cNvPr>
            <p:cNvSpPr/>
            <p:nvPr/>
          </p:nvSpPr>
          <p:spPr>
            <a:xfrm>
              <a:off x="203200" y="430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46" name="$B$2">
              <a:extLst>
                <a:ext uri="{FF2B5EF4-FFF2-40B4-BE49-F238E27FC236}">
                  <a16:creationId xmlns:a16="http://schemas.microsoft.com/office/drawing/2014/main" id="{01965C92-EDA5-9C54-11B2-3D287DDC9DFE}"/>
                </a:ext>
              </a:extLst>
            </p:cNvPr>
            <p:cNvSpPr/>
            <p:nvPr/>
          </p:nvSpPr>
          <p:spPr>
            <a:xfrm>
              <a:off x="215900" y="430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47" name="$B$2">
              <a:extLst>
                <a:ext uri="{FF2B5EF4-FFF2-40B4-BE49-F238E27FC236}">
                  <a16:creationId xmlns:a16="http://schemas.microsoft.com/office/drawing/2014/main" id="{B3DF86B5-C312-1802-A8AE-DFDAE8C34127}"/>
                </a:ext>
              </a:extLst>
            </p:cNvPr>
            <p:cNvSpPr/>
            <p:nvPr/>
          </p:nvSpPr>
          <p:spPr>
            <a:xfrm>
              <a:off x="228600" y="430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48" name="$B$2">
              <a:extLst>
                <a:ext uri="{FF2B5EF4-FFF2-40B4-BE49-F238E27FC236}">
                  <a16:creationId xmlns:a16="http://schemas.microsoft.com/office/drawing/2014/main" id="{5FF001DC-9E7A-FAE5-EC3E-30F8B669AA13}"/>
                </a:ext>
              </a:extLst>
            </p:cNvPr>
            <p:cNvSpPr/>
            <p:nvPr/>
          </p:nvSpPr>
          <p:spPr>
            <a:xfrm>
              <a:off x="254000" y="430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49" name="$B$2">
              <a:extLst>
                <a:ext uri="{FF2B5EF4-FFF2-40B4-BE49-F238E27FC236}">
                  <a16:creationId xmlns:a16="http://schemas.microsoft.com/office/drawing/2014/main" id="{0A42201F-6D86-9FFA-5496-554F5D5374B3}"/>
                </a:ext>
              </a:extLst>
            </p:cNvPr>
            <p:cNvSpPr/>
            <p:nvPr/>
          </p:nvSpPr>
          <p:spPr>
            <a:xfrm>
              <a:off x="0" y="557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50" name="$B$2">
              <a:extLst>
                <a:ext uri="{FF2B5EF4-FFF2-40B4-BE49-F238E27FC236}">
                  <a16:creationId xmlns:a16="http://schemas.microsoft.com/office/drawing/2014/main" id="{01726F8A-2A21-46A1-410F-44991A32ED1D}"/>
                </a:ext>
              </a:extLst>
            </p:cNvPr>
            <p:cNvSpPr/>
            <p:nvPr/>
          </p:nvSpPr>
          <p:spPr>
            <a:xfrm>
              <a:off x="25400" y="557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51" name="$B$2">
              <a:extLst>
                <a:ext uri="{FF2B5EF4-FFF2-40B4-BE49-F238E27FC236}">
                  <a16:creationId xmlns:a16="http://schemas.microsoft.com/office/drawing/2014/main" id="{08680730-0D51-2944-697B-F56F4FB903ED}"/>
                </a:ext>
              </a:extLst>
            </p:cNvPr>
            <p:cNvSpPr/>
            <p:nvPr/>
          </p:nvSpPr>
          <p:spPr>
            <a:xfrm>
              <a:off x="38100" y="557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52" name="$B$2">
              <a:extLst>
                <a:ext uri="{FF2B5EF4-FFF2-40B4-BE49-F238E27FC236}">
                  <a16:creationId xmlns:a16="http://schemas.microsoft.com/office/drawing/2014/main" id="{AD0B0C57-E445-93D9-6E02-C7C9FB2A713C}"/>
                </a:ext>
              </a:extLst>
            </p:cNvPr>
            <p:cNvSpPr/>
            <p:nvPr/>
          </p:nvSpPr>
          <p:spPr>
            <a:xfrm>
              <a:off x="50800" y="557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53" name="$B$2">
              <a:extLst>
                <a:ext uri="{FF2B5EF4-FFF2-40B4-BE49-F238E27FC236}">
                  <a16:creationId xmlns:a16="http://schemas.microsoft.com/office/drawing/2014/main" id="{AFDE14DB-E6EB-9C8F-6EEC-6BE864B26B2F}"/>
                </a:ext>
              </a:extLst>
            </p:cNvPr>
            <p:cNvSpPr/>
            <p:nvPr/>
          </p:nvSpPr>
          <p:spPr>
            <a:xfrm>
              <a:off x="76200" y="557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54" name="$B$2">
              <a:extLst>
                <a:ext uri="{FF2B5EF4-FFF2-40B4-BE49-F238E27FC236}">
                  <a16:creationId xmlns:a16="http://schemas.microsoft.com/office/drawing/2014/main" id="{0BA4D415-5E7F-25A2-0610-BA8EBA57158C}"/>
                </a:ext>
              </a:extLst>
            </p:cNvPr>
            <p:cNvSpPr/>
            <p:nvPr/>
          </p:nvSpPr>
          <p:spPr>
            <a:xfrm>
              <a:off x="101600" y="557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55" name="$B$2">
              <a:extLst>
                <a:ext uri="{FF2B5EF4-FFF2-40B4-BE49-F238E27FC236}">
                  <a16:creationId xmlns:a16="http://schemas.microsoft.com/office/drawing/2014/main" id="{FE7F4E89-A723-C453-9E06-9F6D7505973F}"/>
                </a:ext>
              </a:extLst>
            </p:cNvPr>
            <p:cNvSpPr/>
            <p:nvPr/>
          </p:nvSpPr>
          <p:spPr>
            <a:xfrm>
              <a:off x="177800" y="557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57" name="$B$2">
              <a:extLst>
                <a:ext uri="{FF2B5EF4-FFF2-40B4-BE49-F238E27FC236}">
                  <a16:creationId xmlns:a16="http://schemas.microsoft.com/office/drawing/2014/main" id="{7C99FE3E-F7F6-294F-2902-BF0F07A0B96D}"/>
                </a:ext>
              </a:extLst>
            </p:cNvPr>
            <p:cNvSpPr/>
            <p:nvPr/>
          </p:nvSpPr>
          <p:spPr>
            <a:xfrm>
              <a:off x="203200" y="557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58" name="$B$2">
              <a:extLst>
                <a:ext uri="{FF2B5EF4-FFF2-40B4-BE49-F238E27FC236}">
                  <a16:creationId xmlns:a16="http://schemas.microsoft.com/office/drawing/2014/main" id="{54544EF2-FB01-E1F4-0802-9953E495D4CC}"/>
                </a:ext>
              </a:extLst>
            </p:cNvPr>
            <p:cNvSpPr/>
            <p:nvPr/>
          </p:nvSpPr>
          <p:spPr>
            <a:xfrm>
              <a:off x="215900" y="557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59" name="$B$2">
              <a:extLst>
                <a:ext uri="{FF2B5EF4-FFF2-40B4-BE49-F238E27FC236}">
                  <a16:creationId xmlns:a16="http://schemas.microsoft.com/office/drawing/2014/main" id="{71947E3E-5D91-38A8-DF18-3EDCB60FAC77}"/>
                </a:ext>
              </a:extLst>
            </p:cNvPr>
            <p:cNvSpPr/>
            <p:nvPr/>
          </p:nvSpPr>
          <p:spPr>
            <a:xfrm>
              <a:off x="228600" y="557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60" name="$B$2">
              <a:extLst>
                <a:ext uri="{FF2B5EF4-FFF2-40B4-BE49-F238E27FC236}">
                  <a16:creationId xmlns:a16="http://schemas.microsoft.com/office/drawing/2014/main" id="{F0CC2B01-E9BE-401D-9E93-D6E5FA46C654}"/>
                </a:ext>
              </a:extLst>
            </p:cNvPr>
            <p:cNvSpPr/>
            <p:nvPr/>
          </p:nvSpPr>
          <p:spPr>
            <a:xfrm>
              <a:off x="254000" y="557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61" name="$B$2">
              <a:extLst>
                <a:ext uri="{FF2B5EF4-FFF2-40B4-BE49-F238E27FC236}">
                  <a16:creationId xmlns:a16="http://schemas.microsoft.com/office/drawing/2014/main" id="{E1468939-ECCD-78B8-B436-6F53E5CAD4A1}"/>
                </a:ext>
              </a:extLst>
            </p:cNvPr>
            <p:cNvSpPr/>
            <p:nvPr/>
          </p:nvSpPr>
          <p:spPr>
            <a:xfrm>
              <a:off x="0" y="684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62" name="$B$2">
              <a:extLst>
                <a:ext uri="{FF2B5EF4-FFF2-40B4-BE49-F238E27FC236}">
                  <a16:creationId xmlns:a16="http://schemas.microsoft.com/office/drawing/2014/main" id="{927B49DF-0AA5-840A-C582-FD9349F1F134}"/>
                </a:ext>
              </a:extLst>
            </p:cNvPr>
            <p:cNvSpPr/>
            <p:nvPr/>
          </p:nvSpPr>
          <p:spPr>
            <a:xfrm>
              <a:off x="25400" y="684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63" name="$B$2">
              <a:extLst>
                <a:ext uri="{FF2B5EF4-FFF2-40B4-BE49-F238E27FC236}">
                  <a16:creationId xmlns:a16="http://schemas.microsoft.com/office/drawing/2014/main" id="{58B97429-33A8-D3E1-BD92-033B148287B8}"/>
                </a:ext>
              </a:extLst>
            </p:cNvPr>
            <p:cNvSpPr/>
            <p:nvPr/>
          </p:nvSpPr>
          <p:spPr>
            <a:xfrm>
              <a:off x="38100" y="684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64" name="$B$2">
              <a:extLst>
                <a:ext uri="{FF2B5EF4-FFF2-40B4-BE49-F238E27FC236}">
                  <a16:creationId xmlns:a16="http://schemas.microsoft.com/office/drawing/2014/main" id="{315942DA-89CC-113B-9297-18DDA45E2992}"/>
                </a:ext>
              </a:extLst>
            </p:cNvPr>
            <p:cNvSpPr/>
            <p:nvPr/>
          </p:nvSpPr>
          <p:spPr>
            <a:xfrm>
              <a:off x="50800" y="684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65" name="$B$2">
              <a:extLst>
                <a:ext uri="{FF2B5EF4-FFF2-40B4-BE49-F238E27FC236}">
                  <a16:creationId xmlns:a16="http://schemas.microsoft.com/office/drawing/2014/main" id="{D8CE0BB6-9DA2-07F9-2222-0A14375C2944}"/>
                </a:ext>
              </a:extLst>
            </p:cNvPr>
            <p:cNvSpPr/>
            <p:nvPr/>
          </p:nvSpPr>
          <p:spPr>
            <a:xfrm>
              <a:off x="76200" y="684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66" name="$B$2">
              <a:extLst>
                <a:ext uri="{FF2B5EF4-FFF2-40B4-BE49-F238E27FC236}">
                  <a16:creationId xmlns:a16="http://schemas.microsoft.com/office/drawing/2014/main" id="{594BF678-7E4B-C38B-F971-92923E726B30}"/>
                </a:ext>
              </a:extLst>
            </p:cNvPr>
            <p:cNvSpPr/>
            <p:nvPr/>
          </p:nvSpPr>
          <p:spPr>
            <a:xfrm>
              <a:off x="101600" y="684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67" name="$B$2">
              <a:extLst>
                <a:ext uri="{FF2B5EF4-FFF2-40B4-BE49-F238E27FC236}">
                  <a16:creationId xmlns:a16="http://schemas.microsoft.com/office/drawing/2014/main" id="{C4616C86-10E7-0E07-7501-28891C09FD66}"/>
                </a:ext>
              </a:extLst>
            </p:cNvPr>
            <p:cNvSpPr/>
            <p:nvPr/>
          </p:nvSpPr>
          <p:spPr>
            <a:xfrm>
              <a:off x="114300" y="684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68" name="$B$2">
              <a:extLst>
                <a:ext uri="{FF2B5EF4-FFF2-40B4-BE49-F238E27FC236}">
                  <a16:creationId xmlns:a16="http://schemas.microsoft.com/office/drawing/2014/main" id="{B1A2152D-B52E-4373-46E9-7595AFBEC3F8}"/>
                </a:ext>
              </a:extLst>
            </p:cNvPr>
            <p:cNvSpPr/>
            <p:nvPr/>
          </p:nvSpPr>
          <p:spPr>
            <a:xfrm>
              <a:off x="139700" y="684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69" name="$B$2">
              <a:extLst>
                <a:ext uri="{FF2B5EF4-FFF2-40B4-BE49-F238E27FC236}">
                  <a16:creationId xmlns:a16="http://schemas.microsoft.com/office/drawing/2014/main" id="{82249398-0696-AC1E-0368-708EBA5EFF9A}"/>
                </a:ext>
              </a:extLst>
            </p:cNvPr>
            <p:cNvSpPr/>
            <p:nvPr/>
          </p:nvSpPr>
          <p:spPr>
            <a:xfrm>
              <a:off x="152400" y="684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70" name="$B$2">
              <a:extLst>
                <a:ext uri="{FF2B5EF4-FFF2-40B4-BE49-F238E27FC236}">
                  <a16:creationId xmlns:a16="http://schemas.microsoft.com/office/drawing/2014/main" id="{046160EC-10A4-F834-D959-C61487606E8A}"/>
                </a:ext>
              </a:extLst>
            </p:cNvPr>
            <p:cNvSpPr/>
            <p:nvPr/>
          </p:nvSpPr>
          <p:spPr>
            <a:xfrm>
              <a:off x="177800" y="684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71" name="$B$2">
              <a:extLst>
                <a:ext uri="{FF2B5EF4-FFF2-40B4-BE49-F238E27FC236}">
                  <a16:creationId xmlns:a16="http://schemas.microsoft.com/office/drawing/2014/main" id="{D11301D2-F4C6-EFD1-DE29-E9C56508BF8C}"/>
                </a:ext>
              </a:extLst>
            </p:cNvPr>
            <p:cNvSpPr/>
            <p:nvPr/>
          </p:nvSpPr>
          <p:spPr>
            <a:xfrm>
              <a:off x="203200" y="684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72" name="$B$2">
              <a:extLst>
                <a:ext uri="{FF2B5EF4-FFF2-40B4-BE49-F238E27FC236}">
                  <a16:creationId xmlns:a16="http://schemas.microsoft.com/office/drawing/2014/main" id="{65F934D2-323A-9663-DEBE-E3AB5AEAAD8A}"/>
                </a:ext>
              </a:extLst>
            </p:cNvPr>
            <p:cNvSpPr/>
            <p:nvPr/>
          </p:nvSpPr>
          <p:spPr>
            <a:xfrm>
              <a:off x="215900" y="684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73" name="$B$2">
              <a:extLst>
                <a:ext uri="{FF2B5EF4-FFF2-40B4-BE49-F238E27FC236}">
                  <a16:creationId xmlns:a16="http://schemas.microsoft.com/office/drawing/2014/main" id="{48BB1DCD-4AAD-B772-CEA7-F9DF7EA523F5}"/>
                </a:ext>
              </a:extLst>
            </p:cNvPr>
            <p:cNvSpPr/>
            <p:nvPr/>
          </p:nvSpPr>
          <p:spPr>
            <a:xfrm>
              <a:off x="228600" y="684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74" name="$B$2">
              <a:extLst>
                <a:ext uri="{FF2B5EF4-FFF2-40B4-BE49-F238E27FC236}">
                  <a16:creationId xmlns:a16="http://schemas.microsoft.com/office/drawing/2014/main" id="{D0A18746-67AF-E694-4E5A-14D864158F79}"/>
                </a:ext>
              </a:extLst>
            </p:cNvPr>
            <p:cNvSpPr/>
            <p:nvPr/>
          </p:nvSpPr>
          <p:spPr>
            <a:xfrm>
              <a:off x="254000" y="684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75" name="$B$2">
              <a:extLst>
                <a:ext uri="{FF2B5EF4-FFF2-40B4-BE49-F238E27FC236}">
                  <a16:creationId xmlns:a16="http://schemas.microsoft.com/office/drawing/2014/main" id="{FA72564F-BA6E-D97E-2ADD-21780FD7BAED}"/>
                </a:ext>
              </a:extLst>
            </p:cNvPr>
            <p:cNvSpPr/>
            <p:nvPr/>
          </p:nvSpPr>
          <p:spPr>
            <a:xfrm>
              <a:off x="0" y="811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76" name="$B$2">
              <a:extLst>
                <a:ext uri="{FF2B5EF4-FFF2-40B4-BE49-F238E27FC236}">
                  <a16:creationId xmlns:a16="http://schemas.microsoft.com/office/drawing/2014/main" id="{F1E961D8-E6E5-A07C-0CBF-442CB91F3EC4}"/>
                </a:ext>
              </a:extLst>
            </p:cNvPr>
            <p:cNvSpPr/>
            <p:nvPr/>
          </p:nvSpPr>
          <p:spPr>
            <a:xfrm>
              <a:off x="76200" y="811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77" name="$B$2">
              <a:extLst>
                <a:ext uri="{FF2B5EF4-FFF2-40B4-BE49-F238E27FC236}">
                  <a16:creationId xmlns:a16="http://schemas.microsoft.com/office/drawing/2014/main" id="{41D35A8D-9FB9-5A89-84AE-D4D1115AB558}"/>
                </a:ext>
              </a:extLst>
            </p:cNvPr>
            <p:cNvSpPr/>
            <p:nvPr/>
          </p:nvSpPr>
          <p:spPr>
            <a:xfrm>
              <a:off x="101600" y="811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78" name="$B$2">
              <a:extLst>
                <a:ext uri="{FF2B5EF4-FFF2-40B4-BE49-F238E27FC236}">
                  <a16:creationId xmlns:a16="http://schemas.microsoft.com/office/drawing/2014/main" id="{BE118226-5E97-0870-D5D0-4E26E06D9973}"/>
                </a:ext>
              </a:extLst>
            </p:cNvPr>
            <p:cNvSpPr/>
            <p:nvPr/>
          </p:nvSpPr>
          <p:spPr>
            <a:xfrm>
              <a:off x="139700" y="811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79" name="$B$2">
              <a:extLst>
                <a:ext uri="{FF2B5EF4-FFF2-40B4-BE49-F238E27FC236}">
                  <a16:creationId xmlns:a16="http://schemas.microsoft.com/office/drawing/2014/main" id="{5143ECC3-71F4-9EF4-AC9D-D29DC6234CDB}"/>
                </a:ext>
              </a:extLst>
            </p:cNvPr>
            <p:cNvSpPr/>
            <p:nvPr/>
          </p:nvSpPr>
          <p:spPr>
            <a:xfrm>
              <a:off x="152400" y="811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80" name="$B$2">
              <a:extLst>
                <a:ext uri="{FF2B5EF4-FFF2-40B4-BE49-F238E27FC236}">
                  <a16:creationId xmlns:a16="http://schemas.microsoft.com/office/drawing/2014/main" id="{6279DCE0-7B20-8C43-F3FB-82916823BD58}"/>
                </a:ext>
              </a:extLst>
            </p:cNvPr>
            <p:cNvSpPr/>
            <p:nvPr/>
          </p:nvSpPr>
          <p:spPr>
            <a:xfrm>
              <a:off x="177800" y="811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81" name="$B$2">
              <a:extLst>
                <a:ext uri="{FF2B5EF4-FFF2-40B4-BE49-F238E27FC236}">
                  <a16:creationId xmlns:a16="http://schemas.microsoft.com/office/drawing/2014/main" id="{D77071A3-7B25-657B-701D-0951682F2D9F}"/>
                </a:ext>
              </a:extLst>
            </p:cNvPr>
            <p:cNvSpPr/>
            <p:nvPr/>
          </p:nvSpPr>
          <p:spPr>
            <a:xfrm>
              <a:off x="254000" y="811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82" name="$B$2">
              <a:extLst>
                <a:ext uri="{FF2B5EF4-FFF2-40B4-BE49-F238E27FC236}">
                  <a16:creationId xmlns:a16="http://schemas.microsoft.com/office/drawing/2014/main" id="{65A4B999-908F-EC37-F3D2-4409B99A1F78}"/>
                </a:ext>
              </a:extLst>
            </p:cNvPr>
            <p:cNvSpPr/>
            <p:nvPr/>
          </p:nvSpPr>
          <p:spPr>
            <a:xfrm>
              <a:off x="0" y="938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83" name="$B$2">
              <a:extLst>
                <a:ext uri="{FF2B5EF4-FFF2-40B4-BE49-F238E27FC236}">
                  <a16:creationId xmlns:a16="http://schemas.microsoft.com/office/drawing/2014/main" id="{35F6C4DF-5442-FEBE-9395-213BD49723CD}"/>
                </a:ext>
              </a:extLst>
            </p:cNvPr>
            <p:cNvSpPr/>
            <p:nvPr/>
          </p:nvSpPr>
          <p:spPr>
            <a:xfrm>
              <a:off x="12700" y="938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84" name="$B$2">
              <a:extLst>
                <a:ext uri="{FF2B5EF4-FFF2-40B4-BE49-F238E27FC236}">
                  <a16:creationId xmlns:a16="http://schemas.microsoft.com/office/drawing/2014/main" id="{B25CBDA5-0385-2BEC-F834-78693579D8DF}"/>
                </a:ext>
              </a:extLst>
            </p:cNvPr>
            <p:cNvSpPr/>
            <p:nvPr/>
          </p:nvSpPr>
          <p:spPr>
            <a:xfrm>
              <a:off x="25400" y="938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85" name="$B$2">
              <a:extLst>
                <a:ext uri="{FF2B5EF4-FFF2-40B4-BE49-F238E27FC236}">
                  <a16:creationId xmlns:a16="http://schemas.microsoft.com/office/drawing/2014/main" id="{F77AD837-C214-9392-3AD1-F17516E86A4D}"/>
                </a:ext>
              </a:extLst>
            </p:cNvPr>
            <p:cNvSpPr/>
            <p:nvPr/>
          </p:nvSpPr>
          <p:spPr>
            <a:xfrm>
              <a:off x="38100" y="938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86" name="$B$2">
              <a:extLst>
                <a:ext uri="{FF2B5EF4-FFF2-40B4-BE49-F238E27FC236}">
                  <a16:creationId xmlns:a16="http://schemas.microsoft.com/office/drawing/2014/main" id="{CB5A9A5D-1846-28A9-2ADB-AE8588B3F202}"/>
                </a:ext>
              </a:extLst>
            </p:cNvPr>
            <p:cNvSpPr/>
            <p:nvPr/>
          </p:nvSpPr>
          <p:spPr>
            <a:xfrm>
              <a:off x="50800" y="938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87" name="$B$2">
              <a:extLst>
                <a:ext uri="{FF2B5EF4-FFF2-40B4-BE49-F238E27FC236}">
                  <a16:creationId xmlns:a16="http://schemas.microsoft.com/office/drawing/2014/main" id="{D8B98AB3-6A25-A572-EF7F-8A60F7521CDC}"/>
                </a:ext>
              </a:extLst>
            </p:cNvPr>
            <p:cNvSpPr/>
            <p:nvPr/>
          </p:nvSpPr>
          <p:spPr>
            <a:xfrm>
              <a:off x="63500" y="938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88" name="$B$2">
              <a:extLst>
                <a:ext uri="{FF2B5EF4-FFF2-40B4-BE49-F238E27FC236}">
                  <a16:creationId xmlns:a16="http://schemas.microsoft.com/office/drawing/2014/main" id="{BCD12653-0B2C-2818-A3EA-379C9EFBC559}"/>
                </a:ext>
              </a:extLst>
            </p:cNvPr>
            <p:cNvSpPr/>
            <p:nvPr/>
          </p:nvSpPr>
          <p:spPr>
            <a:xfrm>
              <a:off x="76200" y="938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89" name="$B$2">
              <a:extLst>
                <a:ext uri="{FF2B5EF4-FFF2-40B4-BE49-F238E27FC236}">
                  <a16:creationId xmlns:a16="http://schemas.microsoft.com/office/drawing/2014/main" id="{8B582AC8-A36B-9903-8FBF-2A2492DB858A}"/>
                </a:ext>
              </a:extLst>
            </p:cNvPr>
            <p:cNvSpPr/>
            <p:nvPr/>
          </p:nvSpPr>
          <p:spPr>
            <a:xfrm>
              <a:off x="101600" y="938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90" name="$B$2">
              <a:extLst>
                <a:ext uri="{FF2B5EF4-FFF2-40B4-BE49-F238E27FC236}">
                  <a16:creationId xmlns:a16="http://schemas.microsoft.com/office/drawing/2014/main" id="{0E3368B1-4E01-7C58-C8E7-9AA2F5FEB436}"/>
                </a:ext>
              </a:extLst>
            </p:cNvPr>
            <p:cNvSpPr/>
            <p:nvPr/>
          </p:nvSpPr>
          <p:spPr>
            <a:xfrm>
              <a:off x="127000" y="938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91" name="$B$2">
              <a:extLst>
                <a:ext uri="{FF2B5EF4-FFF2-40B4-BE49-F238E27FC236}">
                  <a16:creationId xmlns:a16="http://schemas.microsoft.com/office/drawing/2014/main" id="{3DA893B6-F2E6-2DC0-EF4E-7692331DBA1D}"/>
                </a:ext>
              </a:extLst>
            </p:cNvPr>
            <p:cNvSpPr/>
            <p:nvPr/>
          </p:nvSpPr>
          <p:spPr>
            <a:xfrm>
              <a:off x="152400" y="938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92" name="$B$2">
              <a:extLst>
                <a:ext uri="{FF2B5EF4-FFF2-40B4-BE49-F238E27FC236}">
                  <a16:creationId xmlns:a16="http://schemas.microsoft.com/office/drawing/2014/main" id="{6B4AFADB-7F48-046E-EFE1-871F54123281}"/>
                </a:ext>
              </a:extLst>
            </p:cNvPr>
            <p:cNvSpPr/>
            <p:nvPr/>
          </p:nvSpPr>
          <p:spPr>
            <a:xfrm>
              <a:off x="177800" y="938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93" name="$B$2">
              <a:extLst>
                <a:ext uri="{FF2B5EF4-FFF2-40B4-BE49-F238E27FC236}">
                  <a16:creationId xmlns:a16="http://schemas.microsoft.com/office/drawing/2014/main" id="{F8FD8460-79C7-4763-DBAD-01FEDA13A649}"/>
                </a:ext>
              </a:extLst>
            </p:cNvPr>
            <p:cNvSpPr/>
            <p:nvPr/>
          </p:nvSpPr>
          <p:spPr>
            <a:xfrm>
              <a:off x="190500" y="938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94" name="$B$2">
              <a:extLst>
                <a:ext uri="{FF2B5EF4-FFF2-40B4-BE49-F238E27FC236}">
                  <a16:creationId xmlns:a16="http://schemas.microsoft.com/office/drawing/2014/main" id="{DC491C5F-9DD3-A074-E55A-2A48476EB39D}"/>
                </a:ext>
              </a:extLst>
            </p:cNvPr>
            <p:cNvSpPr/>
            <p:nvPr/>
          </p:nvSpPr>
          <p:spPr>
            <a:xfrm>
              <a:off x="203200" y="938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95" name="$B$2">
              <a:extLst>
                <a:ext uri="{FF2B5EF4-FFF2-40B4-BE49-F238E27FC236}">
                  <a16:creationId xmlns:a16="http://schemas.microsoft.com/office/drawing/2014/main" id="{ECE40282-FB95-5468-D180-DC1FD276D2C1}"/>
                </a:ext>
              </a:extLst>
            </p:cNvPr>
            <p:cNvSpPr/>
            <p:nvPr/>
          </p:nvSpPr>
          <p:spPr>
            <a:xfrm>
              <a:off x="215900" y="938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96" name="$B$2">
              <a:extLst>
                <a:ext uri="{FF2B5EF4-FFF2-40B4-BE49-F238E27FC236}">
                  <a16:creationId xmlns:a16="http://schemas.microsoft.com/office/drawing/2014/main" id="{27290BCD-1D1B-DC27-8BC9-DA537C708C2F}"/>
                </a:ext>
              </a:extLst>
            </p:cNvPr>
            <p:cNvSpPr/>
            <p:nvPr/>
          </p:nvSpPr>
          <p:spPr>
            <a:xfrm>
              <a:off x="228600" y="938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97" name="$B$2">
              <a:extLst>
                <a:ext uri="{FF2B5EF4-FFF2-40B4-BE49-F238E27FC236}">
                  <a16:creationId xmlns:a16="http://schemas.microsoft.com/office/drawing/2014/main" id="{DD620FEA-A39C-F40B-B130-50542CDFC56B}"/>
                </a:ext>
              </a:extLst>
            </p:cNvPr>
            <p:cNvSpPr/>
            <p:nvPr/>
          </p:nvSpPr>
          <p:spPr>
            <a:xfrm>
              <a:off x="241300" y="938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98" name="$B$2">
              <a:extLst>
                <a:ext uri="{FF2B5EF4-FFF2-40B4-BE49-F238E27FC236}">
                  <a16:creationId xmlns:a16="http://schemas.microsoft.com/office/drawing/2014/main" id="{7DDE861E-CAEB-3E36-81EB-73A3F8A2AF66}"/>
                </a:ext>
              </a:extLst>
            </p:cNvPr>
            <p:cNvSpPr/>
            <p:nvPr/>
          </p:nvSpPr>
          <p:spPr>
            <a:xfrm>
              <a:off x="254000" y="938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99" name="$B$2">
              <a:extLst>
                <a:ext uri="{FF2B5EF4-FFF2-40B4-BE49-F238E27FC236}">
                  <a16:creationId xmlns:a16="http://schemas.microsoft.com/office/drawing/2014/main" id="{F67B816A-D2AA-68D8-7AB4-0C2821DAC99B}"/>
                </a:ext>
              </a:extLst>
            </p:cNvPr>
            <p:cNvSpPr/>
            <p:nvPr/>
          </p:nvSpPr>
          <p:spPr>
            <a:xfrm>
              <a:off x="114300" y="1065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00" name="$B$2">
              <a:extLst>
                <a:ext uri="{FF2B5EF4-FFF2-40B4-BE49-F238E27FC236}">
                  <a16:creationId xmlns:a16="http://schemas.microsoft.com/office/drawing/2014/main" id="{93983B93-4FF0-322E-ED1F-EED860DD326C}"/>
                </a:ext>
              </a:extLst>
            </p:cNvPr>
            <p:cNvSpPr/>
            <p:nvPr/>
          </p:nvSpPr>
          <p:spPr>
            <a:xfrm>
              <a:off x="152400" y="1065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01" name="$B$2">
              <a:extLst>
                <a:ext uri="{FF2B5EF4-FFF2-40B4-BE49-F238E27FC236}">
                  <a16:creationId xmlns:a16="http://schemas.microsoft.com/office/drawing/2014/main" id="{0B303012-3BCB-7BAE-EE2C-DC06A6698D10}"/>
                </a:ext>
              </a:extLst>
            </p:cNvPr>
            <p:cNvSpPr/>
            <p:nvPr/>
          </p:nvSpPr>
          <p:spPr>
            <a:xfrm>
              <a:off x="25400" y="1192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02" name="$B$2">
              <a:extLst>
                <a:ext uri="{FF2B5EF4-FFF2-40B4-BE49-F238E27FC236}">
                  <a16:creationId xmlns:a16="http://schemas.microsoft.com/office/drawing/2014/main" id="{8BB564D2-093E-1402-5D39-1705279E7351}"/>
                </a:ext>
              </a:extLst>
            </p:cNvPr>
            <p:cNvSpPr/>
            <p:nvPr/>
          </p:nvSpPr>
          <p:spPr>
            <a:xfrm>
              <a:off x="63500" y="1192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03" name="$B$2">
              <a:extLst>
                <a:ext uri="{FF2B5EF4-FFF2-40B4-BE49-F238E27FC236}">
                  <a16:creationId xmlns:a16="http://schemas.microsoft.com/office/drawing/2014/main" id="{E7D0D7F2-3DAF-4544-09C2-70A5DE02B630}"/>
                </a:ext>
              </a:extLst>
            </p:cNvPr>
            <p:cNvSpPr/>
            <p:nvPr/>
          </p:nvSpPr>
          <p:spPr>
            <a:xfrm>
              <a:off x="76200" y="1192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04" name="$B$2">
              <a:extLst>
                <a:ext uri="{FF2B5EF4-FFF2-40B4-BE49-F238E27FC236}">
                  <a16:creationId xmlns:a16="http://schemas.microsoft.com/office/drawing/2014/main" id="{E4461CC6-CB2C-6145-765B-74D5FF1D0A62}"/>
                </a:ext>
              </a:extLst>
            </p:cNvPr>
            <p:cNvSpPr/>
            <p:nvPr/>
          </p:nvSpPr>
          <p:spPr>
            <a:xfrm>
              <a:off x="88900" y="1192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05" name="$B$2">
              <a:extLst>
                <a:ext uri="{FF2B5EF4-FFF2-40B4-BE49-F238E27FC236}">
                  <a16:creationId xmlns:a16="http://schemas.microsoft.com/office/drawing/2014/main" id="{D89EA649-C22D-1756-074F-C534B03C710E}"/>
                </a:ext>
              </a:extLst>
            </p:cNvPr>
            <p:cNvSpPr/>
            <p:nvPr/>
          </p:nvSpPr>
          <p:spPr>
            <a:xfrm>
              <a:off x="101600" y="1192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06" name="$B$2">
              <a:extLst>
                <a:ext uri="{FF2B5EF4-FFF2-40B4-BE49-F238E27FC236}">
                  <a16:creationId xmlns:a16="http://schemas.microsoft.com/office/drawing/2014/main" id="{CB598B5A-A6C5-58E8-5353-EDB4E0258856}"/>
                </a:ext>
              </a:extLst>
            </p:cNvPr>
            <p:cNvSpPr/>
            <p:nvPr/>
          </p:nvSpPr>
          <p:spPr>
            <a:xfrm>
              <a:off x="139700" y="1192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07" name="$B$2">
              <a:extLst>
                <a:ext uri="{FF2B5EF4-FFF2-40B4-BE49-F238E27FC236}">
                  <a16:creationId xmlns:a16="http://schemas.microsoft.com/office/drawing/2014/main" id="{98F320CB-6B52-6E0D-66C6-FC50952B87B1}"/>
                </a:ext>
              </a:extLst>
            </p:cNvPr>
            <p:cNvSpPr/>
            <p:nvPr/>
          </p:nvSpPr>
          <p:spPr>
            <a:xfrm>
              <a:off x="152400" y="1192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08" name="$B$2">
              <a:extLst>
                <a:ext uri="{FF2B5EF4-FFF2-40B4-BE49-F238E27FC236}">
                  <a16:creationId xmlns:a16="http://schemas.microsoft.com/office/drawing/2014/main" id="{B13E3AF7-312B-DD3B-99EB-C28B6736F997}"/>
                </a:ext>
              </a:extLst>
            </p:cNvPr>
            <p:cNvSpPr/>
            <p:nvPr/>
          </p:nvSpPr>
          <p:spPr>
            <a:xfrm>
              <a:off x="165100" y="1192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09" name="$B$2">
              <a:extLst>
                <a:ext uri="{FF2B5EF4-FFF2-40B4-BE49-F238E27FC236}">
                  <a16:creationId xmlns:a16="http://schemas.microsoft.com/office/drawing/2014/main" id="{554677DF-9230-3861-384E-856ED00035EB}"/>
                </a:ext>
              </a:extLst>
            </p:cNvPr>
            <p:cNvSpPr/>
            <p:nvPr/>
          </p:nvSpPr>
          <p:spPr>
            <a:xfrm>
              <a:off x="190500" y="1192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0" name="$B$2">
              <a:extLst>
                <a:ext uri="{FF2B5EF4-FFF2-40B4-BE49-F238E27FC236}">
                  <a16:creationId xmlns:a16="http://schemas.microsoft.com/office/drawing/2014/main" id="{0CBF3F61-A910-9C00-785D-2C3AF1428526}"/>
                </a:ext>
              </a:extLst>
            </p:cNvPr>
            <p:cNvSpPr/>
            <p:nvPr/>
          </p:nvSpPr>
          <p:spPr>
            <a:xfrm>
              <a:off x="203200" y="1192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1" name="$B$2">
              <a:extLst>
                <a:ext uri="{FF2B5EF4-FFF2-40B4-BE49-F238E27FC236}">
                  <a16:creationId xmlns:a16="http://schemas.microsoft.com/office/drawing/2014/main" id="{9BEDDB42-A377-0288-AE4B-0E1C428FD7A3}"/>
                </a:ext>
              </a:extLst>
            </p:cNvPr>
            <p:cNvSpPr/>
            <p:nvPr/>
          </p:nvSpPr>
          <p:spPr>
            <a:xfrm>
              <a:off x="215900" y="1192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2" name="$B$2">
              <a:extLst>
                <a:ext uri="{FF2B5EF4-FFF2-40B4-BE49-F238E27FC236}">
                  <a16:creationId xmlns:a16="http://schemas.microsoft.com/office/drawing/2014/main" id="{43C737DB-98C7-19D2-F450-9072C25EF34C}"/>
                </a:ext>
              </a:extLst>
            </p:cNvPr>
            <p:cNvSpPr/>
            <p:nvPr/>
          </p:nvSpPr>
          <p:spPr>
            <a:xfrm>
              <a:off x="228600" y="1192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3" name="$B$2">
              <a:extLst>
                <a:ext uri="{FF2B5EF4-FFF2-40B4-BE49-F238E27FC236}">
                  <a16:creationId xmlns:a16="http://schemas.microsoft.com/office/drawing/2014/main" id="{57A0E6CC-E92C-11BC-0EAB-4B14E81C2537}"/>
                </a:ext>
              </a:extLst>
            </p:cNvPr>
            <p:cNvSpPr/>
            <p:nvPr/>
          </p:nvSpPr>
          <p:spPr>
            <a:xfrm>
              <a:off x="241300" y="1192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4" name="$B$2">
              <a:extLst>
                <a:ext uri="{FF2B5EF4-FFF2-40B4-BE49-F238E27FC236}">
                  <a16:creationId xmlns:a16="http://schemas.microsoft.com/office/drawing/2014/main" id="{BB1BF441-E0CB-0B45-A82B-1D7C687A81B2}"/>
                </a:ext>
              </a:extLst>
            </p:cNvPr>
            <p:cNvSpPr/>
            <p:nvPr/>
          </p:nvSpPr>
          <p:spPr>
            <a:xfrm>
              <a:off x="0" y="1319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5" name="$B$2">
              <a:extLst>
                <a:ext uri="{FF2B5EF4-FFF2-40B4-BE49-F238E27FC236}">
                  <a16:creationId xmlns:a16="http://schemas.microsoft.com/office/drawing/2014/main" id="{924D1C44-B3C7-6BD3-D0BB-B1FA506C7960}"/>
                </a:ext>
              </a:extLst>
            </p:cNvPr>
            <p:cNvSpPr/>
            <p:nvPr/>
          </p:nvSpPr>
          <p:spPr>
            <a:xfrm>
              <a:off x="12700" y="1319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6" name="$B$2">
              <a:extLst>
                <a:ext uri="{FF2B5EF4-FFF2-40B4-BE49-F238E27FC236}">
                  <a16:creationId xmlns:a16="http://schemas.microsoft.com/office/drawing/2014/main" id="{080F15B9-FBF6-A529-D57F-CB0182874BA5}"/>
                </a:ext>
              </a:extLst>
            </p:cNvPr>
            <p:cNvSpPr/>
            <p:nvPr/>
          </p:nvSpPr>
          <p:spPr>
            <a:xfrm>
              <a:off x="25400" y="1319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7" name="$B$2">
              <a:extLst>
                <a:ext uri="{FF2B5EF4-FFF2-40B4-BE49-F238E27FC236}">
                  <a16:creationId xmlns:a16="http://schemas.microsoft.com/office/drawing/2014/main" id="{89F48081-8A0C-E26C-9F21-00ECBC7D5339}"/>
                </a:ext>
              </a:extLst>
            </p:cNvPr>
            <p:cNvSpPr/>
            <p:nvPr/>
          </p:nvSpPr>
          <p:spPr>
            <a:xfrm>
              <a:off x="38100" y="1319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8" name="$B$2">
              <a:extLst>
                <a:ext uri="{FF2B5EF4-FFF2-40B4-BE49-F238E27FC236}">
                  <a16:creationId xmlns:a16="http://schemas.microsoft.com/office/drawing/2014/main" id="{53DC90E2-B844-C63F-AA65-F2C0710C0CB2}"/>
                </a:ext>
              </a:extLst>
            </p:cNvPr>
            <p:cNvSpPr/>
            <p:nvPr/>
          </p:nvSpPr>
          <p:spPr>
            <a:xfrm>
              <a:off x="88900" y="1319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9" name="$B$2">
              <a:extLst>
                <a:ext uri="{FF2B5EF4-FFF2-40B4-BE49-F238E27FC236}">
                  <a16:creationId xmlns:a16="http://schemas.microsoft.com/office/drawing/2014/main" id="{488EE5FF-E889-ADB3-DCC0-38A0E243251D}"/>
                </a:ext>
              </a:extLst>
            </p:cNvPr>
            <p:cNvSpPr/>
            <p:nvPr/>
          </p:nvSpPr>
          <p:spPr>
            <a:xfrm>
              <a:off x="101600" y="1319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072" name="$B$2">
              <a:extLst>
                <a:ext uri="{FF2B5EF4-FFF2-40B4-BE49-F238E27FC236}">
                  <a16:creationId xmlns:a16="http://schemas.microsoft.com/office/drawing/2014/main" id="{7754AF33-3B1C-9BC2-DAA2-86CD68066FD7}"/>
                </a:ext>
              </a:extLst>
            </p:cNvPr>
            <p:cNvSpPr/>
            <p:nvPr/>
          </p:nvSpPr>
          <p:spPr>
            <a:xfrm>
              <a:off x="114300" y="1319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073" name="$B$2">
              <a:extLst>
                <a:ext uri="{FF2B5EF4-FFF2-40B4-BE49-F238E27FC236}">
                  <a16:creationId xmlns:a16="http://schemas.microsoft.com/office/drawing/2014/main" id="{0B4D036A-C41E-DA66-B329-C5545843BD52}"/>
                </a:ext>
              </a:extLst>
            </p:cNvPr>
            <p:cNvSpPr/>
            <p:nvPr/>
          </p:nvSpPr>
          <p:spPr>
            <a:xfrm>
              <a:off x="127000" y="1319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074" name="$B$2">
              <a:extLst>
                <a:ext uri="{FF2B5EF4-FFF2-40B4-BE49-F238E27FC236}">
                  <a16:creationId xmlns:a16="http://schemas.microsoft.com/office/drawing/2014/main" id="{6F714614-27AD-B1F1-F2D6-F6094DCF080F}"/>
                </a:ext>
              </a:extLst>
            </p:cNvPr>
            <p:cNvSpPr/>
            <p:nvPr/>
          </p:nvSpPr>
          <p:spPr>
            <a:xfrm>
              <a:off x="152400" y="1319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075" name="$B$2">
              <a:extLst>
                <a:ext uri="{FF2B5EF4-FFF2-40B4-BE49-F238E27FC236}">
                  <a16:creationId xmlns:a16="http://schemas.microsoft.com/office/drawing/2014/main" id="{B81F9519-EBD1-16BD-59B9-DB2C470B7167}"/>
                </a:ext>
              </a:extLst>
            </p:cNvPr>
            <p:cNvSpPr/>
            <p:nvPr/>
          </p:nvSpPr>
          <p:spPr>
            <a:xfrm>
              <a:off x="177800" y="1319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076" name="$B$2">
              <a:extLst>
                <a:ext uri="{FF2B5EF4-FFF2-40B4-BE49-F238E27FC236}">
                  <a16:creationId xmlns:a16="http://schemas.microsoft.com/office/drawing/2014/main" id="{F991B30A-823D-6741-90AE-085B0C3CE2FC}"/>
                </a:ext>
              </a:extLst>
            </p:cNvPr>
            <p:cNvSpPr/>
            <p:nvPr/>
          </p:nvSpPr>
          <p:spPr>
            <a:xfrm>
              <a:off x="190500" y="1319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077" name="$B$2">
              <a:extLst>
                <a:ext uri="{FF2B5EF4-FFF2-40B4-BE49-F238E27FC236}">
                  <a16:creationId xmlns:a16="http://schemas.microsoft.com/office/drawing/2014/main" id="{40602CBC-AD6A-90F3-70F9-0B0CB4F30EA8}"/>
                </a:ext>
              </a:extLst>
            </p:cNvPr>
            <p:cNvSpPr/>
            <p:nvPr/>
          </p:nvSpPr>
          <p:spPr>
            <a:xfrm>
              <a:off x="215900" y="1319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078" name="$B$2">
              <a:extLst>
                <a:ext uri="{FF2B5EF4-FFF2-40B4-BE49-F238E27FC236}">
                  <a16:creationId xmlns:a16="http://schemas.microsoft.com/office/drawing/2014/main" id="{9FACC4CA-0800-FC68-EBC9-1B67326854F9}"/>
                </a:ext>
              </a:extLst>
            </p:cNvPr>
            <p:cNvSpPr/>
            <p:nvPr/>
          </p:nvSpPr>
          <p:spPr>
            <a:xfrm>
              <a:off x="254000" y="1319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079" name="$B$2">
              <a:extLst>
                <a:ext uri="{FF2B5EF4-FFF2-40B4-BE49-F238E27FC236}">
                  <a16:creationId xmlns:a16="http://schemas.microsoft.com/office/drawing/2014/main" id="{ACDF62B9-6223-71AD-DEC4-527E7DE80CE4}"/>
                </a:ext>
              </a:extLst>
            </p:cNvPr>
            <p:cNvSpPr/>
            <p:nvPr/>
          </p:nvSpPr>
          <p:spPr>
            <a:xfrm>
              <a:off x="50800" y="1446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080" name="$B$2">
              <a:extLst>
                <a:ext uri="{FF2B5EF4-FFF2-40B4-BE49-F238E27FC236}">
                  <a16:creationId xmlns:a16="http://schemas.microsoft.com/office/drawing/2014/main" id="{FA279698-0E17-F493-DC92-DE4F41B4C441}"/>
                </a:ext>
              </a:extLst>
            </p:cNvPr>
            <p:cNvSpPr/>
            <p:nvPr/>
          </p:nvSpPr>
          <p:spPr>
            <a:xfrm>
              <a:off x="76200" y="1446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081" name="$B$2">
              <a:extLst>
                <a:ext uri="{FF2B5EF4-FFF2-40B4-BE49-F238E27FC236}">
                  <a16:creationId xmlns:a16="http://schemas.microsoft.com/office/drawing/2014/main" id="{4C904AED-69A6-9D92-0221-D993CBEF2F3B}"/>
                </a:ext>
              </a:extLst>
            </p:cNvPr>
            <p:cNvSpPr/>
            <p:nvPr/>
          </p:nvSpPr>
          <p:spPr>
            <a:xfrm>
              <a:off x="88900" y="1446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083" name="$B$2">
              <a:extLst>
                <a:ext uri="{FF2B5EF4-FFF2-40B4-BE49-F238E27FC236}">
                  <a16:creationId xmlns:a16="http://schemas.microsoft.com/office/drawing/2014/main" id="{1D39EBEF-6541-AFDB-E3E4-E3D2D40865FA}"/>
                </a:ext>
              </a:extLst>
            </p:cNvPr>
            <p:cNvSpPr/>
            <p:nvPr/>
          </p:nvSpPr>
          <p:spPr>
            <a:xfrm>
              <a:off x="101600" y="1446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084" name="$B$2">
              <a:extLst>
                <a:ext uri="{FF2B5EF4-FFF2-40B4-BE49-F238E27FC236}">
                  <a16:creationId xmlns:a16="http://schemas.microsoft.com/office/drawing/2014/main" id="{B00CD39C-AB9C-7431-AFA2-1D68BB402388}"/>
                </a:ext>
              </a:extLst>
            </p:cNvPr>
            <p:cNvSpPr/>
            <p:nvPr/>
          </p:nvSpPr>
          <p:spPr>
            <a:xfrm>
              <a:off x="114300" y="1446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085" name="$B$2">
              <a:extLst>
                <a:ext uri="{FF2B5EF4-FFF2-40B4-BE49-F238E27FC236}">
                  <a16:creationId xmlns:a16="http://schemas.microsoft.com/office/drawing/2014/main" id="{F35E63CD-0029-F88F-274C-729F6542385F}"/>
                </a:ext>
              </a:extLst>
            </p:cNvPr>
            <p:cNvSpPr/>
            <p:nvPr/>
          </p:nvSpPr>
          <p:spPr>
            <a:xfrm>
              <a:off x="152400" y="1446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086" name="$B$2">
              <a:extLst>
                <a:ext uri="{FF2B5EF4-FFF2-40B4-BE49-F238E27FC236}">
                  <a16:creationId xmlns:a16="http://schemas.microsoft.com/office/drawing/2014/main" id="{510301E1-5A33-CAF3-C550-FD4AE8A29948}"/>
                </a:ext>
              </a:extLst>
            </p:cNvPr>
            <p:cNvSpPr/>
            <p:nvPr/>
          </p:nvSpPr>
          <p:spPr>
            <a:xfrm>
              <a:off x="165100" y="1446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087" name="$B$2">
              <a:extLst>
                <a:ext uri="{FF2B5EF4-FFF2-40B4-BE49-F238E27FC236}">
                  <a16:creationId xmlns:a16="http://schemas.microsoft.com/office/drawing/2014/main" id="{AB3FCB5B-4F73-2F59-3734-2D6C33E54BD1}"/>
                </a:ext>
              </a:extLst>
            </p:cNvPr>
            <p:cNvSpPr/>
            <p:nvPr/>
          </p:nvSpPr>
          <p:spPr>
            <a:xfrm>
              <a:off x="190500" y="1446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088" name="$B$2">
              <a:extLst>
                <a:ext uri="{FF2B5EF4-FFF2-40B4-BE49-F238E27FC236}">
                  <a16:creationId xmlns:a16="http://schemas.microsoft.com/office/drawing/2014/main" id="{F9C8E838-6954-2C50-2599-D60309CA8A33}"/>
                </a:ext>
              </a:extLst>
            </p:cNvPr>
            <p:cNvSpPr/>
            <p:nvPr/>
          </p:nvSpPr>
          <p:spPr>
            <a:xfrm>
              <a:off x="203200" y="1446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089" name="$B$2">
              <a:extLst>
                <a:ext uri="{FF2B5EF4-FFF2-40B4-BE49-F238E27FC236}">
                  <a16:creationId xmlns:a16="http://schemas.microsoft.com/office/drawing/2014/main" id="{A1D9BD03-4FF7-D653-526B-E7DB42368780}"/>
                </a:ext>
              </a:extLst>
            </p:cNvPr>
            <p:cNvSpPr/>
            <p:nvPr/>
          </p:nvSpPr>
          <p:spPr>
            <a:xfrm>
              <a:off x="215900" y="1446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090" name="$B$2">
              <a:extLst>
                <a:ext uri="{FF2B5EF4-FFF2-40B4-BE49-F238E27FC236}">
                  <a16:creationId xmlns:a16="http://schemas.microsoft.com/office/drawing/2014/main" id="{D9A4FB9A-9A90-DEFB-EF59-E069F8242000}"/>
                </a:ext>
              </a:extLst>
            </p:cNvPr>
            <p:cNvSpPr/>
            <p:nvPr/>
          </p:nvSpPr>
          <p:spPr>
            <a:xfrm>
              <a:off x="228600" y="1446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091" name="$B$2">
              <a:extLst>
                <a:ext uri="{FF2B5EF4-FFF2-40B4-BE49-F238E27FC236}">
                  <a16:creationId xmlns:a16="http://schemas.microsoft.com/office/drawing/2014/main" id="{DE14CEBB-A65A-A9DE-4A8D-3E27911EE451}"/>
                </a:ext>
              </a:extLst>
            </p:cNvPr>
            <p:cNvSpPr/>
            <p:nvPr/>
          </p:nvSpPr>
          <p:spPr>
            <a:xfrm>
              <a:off x="254000" y="1446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092" name="$B$2">
              <a:extLst>
                <a:ext uri="{FF2B5EF4-FFF2-40B4-BE49-F238E27FC236}">
                  <a16:creationId xmlns:a16="http://schemas.microsoft.com/office/drawing/2014/main" id="{57C8C021-AAF2-ACA3-B487-038782283D2C}"/>
                </a:ext>
              </a:extLst>
            </p:cNvPr>
            <p:cNvSpPr/>
            <p:nvPr/>
          </p:nvSpPr>
          <p:spPr>
            <a:xfrm>
              <a:off x="0" y="1573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093" name="$B$2">
              <a:extLst>
                <a:ext uri="{FF2B5EF4-FFF2-40B4-BE49-F238E27FC236}">
                  <a16:creationId xmlns:a16="http://schemas.microsoft.com/office/drawing/2014/main" id="{FFD1A324-FCA5-8B37-5D6E-C01DDC753AB5}"/>
                </a:ext>
              </a:extLst>
            </p:cNvPr>
            <p:cNvSpPr/>
            <p:nvPr/>
          </p:nvSpPr>
          <p:spPr>
            <a:xfrm>
              <a:off x="38100" y="1573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094" name="$B$2">
              <a:extLst>
                <a:ext uri="{FF2B5EF4-FFF2-40B4-BE49-F238E27FC236}">
                  <a16:creationId xmlns:a16="http://schemas.microsoft.com/office/drawing/2014/main" id="{3EB8570A-8B86-2F77-1E7D-F68AFB20D4F5}"/>
                </a:ext>
              </a:extLst>
            </p:cNvPr>
            <p:cNvSpPr/>
            <p:nvPr/>
          </p:nvSpPr>
          <p:spPr>
            <a:xfrm>
              <a:off x="63500" y="1573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095" name="$B$2">
              <a:extLst>
                <a:ext uri="{FF2B5EF4-FFF2-40B4-BE49-F238E27FC236}">
                  <a16:creationId xmlns:a16="http://schemas.microsoft.com/office/drawing/2014/main" id="{7B2ABF4D-B30F-89C0-C450-8D909A08B8B7}"/>
                </a:ext>
              </a:extLst>
            </p:cNvPr>
            <p:cNvSpPr/>
            <p:nvPr/>
          </p:nvSpPr>
          <p:spPr>
            <a:xfrm>
              <a:off x="88900" y="1573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096" name="$B$2">
              <a:extLst>
                <a:ext uri="{FF2B5EF4-FFF2-40B4-BE49-F238E27FC236}">
                  <a16:creationId xmlns:a16="http://schemas.microsoft.com/office/drawing/2014/main" id="{8F35B902-DE2B-9D7D-A69A-5EA9DBB9E37D}"/>
                </a:ext>
              </a:extLst>
            </p:cNvPr>
            <p:cNvSpPr/>
            <p:nvPr/>
          </p:nvSpPr>
          <p:spPr>
            <a:xfrm>
              <a:off x="127000" y="1573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097" name="$B$2">
              <a:extLst>
                <a:ext uri="{FF2B5EF4-FFF2-40B4-BE49-F238E27FC236}">
                  <a16:creationId xmlns:a16="http://schemas.microsoft.com/office/drawing/2014/main" id="{C80AD927-91C6-5AB8-4550-B9ECF4524EF5}"/>
                </a:ext>
              </a:extLst>
            </p:cNvPr>
            <p:cNvSpPr/>
            <p:nvPr/>
          </p:nvSpPr>
          <p:spPr>
            <a:xfrm>
              <a:off x="165100" y="1573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098" name="$B$2">
              <a:extLst>
                <a:ext uri="{FF2B5EF4-FFF2-40B4-BE49-F238E27FC236}">
                  <a16:creationId xmlns:a16="http://schemas.microsoft.com/office/drawing/2014/main" id="{A3ED70CB-0B21-E579-A280-032C40603074}"/>
                </a:ext>
              </a:extLst>
            </p:cNvPr>
            <p:cNvSpPr/>
            <p:nvPr/>
          </p:nvSpPr>
          <p:spPr>
            <a:xfrm>
              <a:off x="190500" y="1573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099" name="$B$2">
              <a:extLst>
                <a:ext uri="{FF2B5EF4-FFF2-40B4-BE49-F238E27FC236}">
                  <a16:creationId xmlns:a16="http://schemas.microsoft.com/office/drawing/2014/main" id="{6D5D2273-235E-7D45-3424-CC637B8D3FBC}"/>
                </a:ext>
              </a:extLst>
            </p:cNvPr>
            <p:cNvSpPr/>
            <p:nvPr/>
          </p:nvSpPr>
          <p:spPr>
            <a:xfrm>
              <a:off x="215900" y="1573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00" name="$B$2">
              <a:extLst>
                <a:ext uri="{FF2B5EF4-FFF2-40B4-BE49-F238E27FC236}">
                  <a16:creationId xmlns:a16="http://schemas.microsoft.com/office/drawing/2014/main" id="{FEA632D5-4D74-031B-AC87-7F16B5DC2D90}"/>
                </a:ext>
              </a:extLst>
            </p:cNvPr>
            <p:cNvSpPr/>
            <p:nvPr/>
          </p:nvSpPr>
          <p:spPr>
            <a:xfrm>
              <a:off x="241300" y="1573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01" name="$B$2">
              <a:extLst>
                <a:ext uri="{FF2B5EF4-FFF2-40B4-BE49-F238E27FC236}">
                  <a16:creationId xmlns:a16="http://schemas.microsoft.com/office/drawing/2014/main" id="{A01E0CC5-7895-E06A-D86D-070FB9C46226}"/>
                </a:ext>
              </a:extLst>
            </p:cNvPr>
            <p:cNvSpPr/>
            <p:nvPr/>
          </p:nvSpPr>
          <p:spPr>
            <a:xfrm>
              <a:off x="12700" y="1700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02" name="$B$2">
              <a:extLst>
                <a:ext uri="{FF2B5EF4-FFF2-40B4-BE49-F238E27FC236}">
                  <a16:creationId xmlns:a16="http://schemas.microsoft.com/office/drawing/2014/main" id="{B57643B1-B610-AA78-A359-6E0D7FA6BAA8}"/>
                </a:ext>
              </a:extLst>
            </p:cNvPr>
            <p:cNvSpPr/>
            <p:nvPr/>
          </p:nvSpPr>
          <p:spPr>
            <a:xfrm>
              <a:off x="25400" y="1700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03" name="$B$2">
              <a:extLst>
                <a:ext uri="{FF2B5EF4-FFF2-40B4-BE49-F238E27FC236}">
                  <a16:creationId xmlns:a16="http://schemas.microsoft.com/office/drawing/2014/main" id="{592A9578-D450-6677-3E14-703ED81E3660}"/>
                </a:ext>
              </a:extLst>
            </p:cNvPr>
            <p:cNvSpPr/>
            <p:nvPr/>
          </p:nvSpPr>
          <p:spPr>
            <a:xfrm>
              <a:off x="50800" y="1700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04" name="$B$2">
              <a:extLst>
                <a:ext uri="{FF2B5EF4-FFF2-40B4-BE49-F238E27FC236}">
                  <a16:creationId xmlns:a16="http://schemas.microsoft.com/office/drawing/2014/main" id="{9707482A-4039-4D60-0B3D-49D972637E89}"/>
                </a:ext>
              </a:extLst>
            </p:cNvPr>
            <p:cNvSpPr/>
            <p:nvPr/>
          </p:nvSpPr>
          <p:spPr>
            <a:xfrm>
              <a:off x="76200" y="1700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05" name="$B$2">
              <a:extLst>
                <a:ext uri="{FF2B5EF4-FFF2-40B4-BE49-F238E27FC236}">
                  <a16:creationId xmlns:a16="http://schemas.microsoft.com/office/drawing/2014/main" id="{866A9BD3-1538-474A-CBE0-927CB1507BC8}"/>
                </a:ext>
              </a:extLst>
            </p:cNvPr>
            <p:cNvSpPr/>
            <p:nvPr/>
          </p:nvSpPr>
          <p:spPr>
            <a:xfrm>
              <a:off x="101600" y="1700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06" name="$B$2">
              <a:extLst>
                <a:ext uri="{FF2B5EF4-FFF2-40B4-BE49-F238E27FC236}">
                  <a16:creationId xmlns:a16="http://schemas.microsoft.com/office/drawing/2014/main" id="{D4DB1E17-C4A5-374C-BDA2-1FED06A29B10}"/>
                </a:ext>
              </a:extLst>
            </p:cNvPr>
            <p:cNvSpPr/>
            <p:nvPr/>
          </p:nvSpPr>
          <p:spPr>
            <a:xfrm>
              <a:off x="127000" y="1700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07" name="$B$2">
              <a:extLst>
                <a:ext uri="{FF2B5EF4-FFF2-40B4-BE49-F238E27FC236}">
                  <a16:creationId xmlns:a16="http://schemas.microsoft.com/office/drawing/2014/main" id="{A6D13304-E74A-5A78-2531-52280655C415}"/>
                </a:ext>
              </a:extLst>
            </p:cNvPr>
            <p:cNvSpPr/>
            <p:nvPr/>
          </p:nvSpPr>
          <p:spPr>
            <a:xfrm>
              <a:off x="190500" y="1700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08" name="$B$2">
              <a:extLst>
                <a:ext uri="{FF2B5EF4-FFF2-40B4-BE49-F238E27FC236}">
                  <a16:creationId xmlns:a16="http://schemas.microsoft.com/office/drawing/2014/main" id="{8653A38F-9555-AA57-FCC4-071F0840D58C}"/>
                </a:ext>
              </a:extLst>
            </p:cNvPr>
            <p:cNvSpPr/>
            <p:nvPr/>
          </p:nvSpPr>
          <p:spPr>
            <a:xfrm>
              <a:off x="203200" y="1700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09" name="$B$2">
              <a:extLst>
                <a:ext uri="{FF2B5EF4-FFF2-40B4-BE49-F238E27FC236}">
                  <a16:creationId xmlns:a16="http://schemas.microsoft.com/office/drawing/2014/main" id="{2C79C41D-F168-D44B-3430-1B416272499F}"/>
                </a:ext>
              </a:extLst>
            </p:cNvPr>
            <p:cNvSpPr/>
            <p:nvPr/>
          </p:nvSpPr>
          <p:spPr>
            <a:xfrm>
              <a:off x="215900" y="1700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10" name="$B$2">
              <a:extLst>
                <a:ext uri="{FF2B5EF4-FFF2-40B4-BE49-F238E27FC236}">
                  <a16:creationId xmlns:a16="http://schemas.microsoft.com/office/drawing/2014/main" id="{1CF9020A-1C20-2831-700D-5BCC015B1246}"/>
                </a:ext>
              </a:extLst>
            </p:cNvPr>
            <p:cNvSpPr/>
            <p:nvPr/>
          </p:nvSpPr>
          <p:spPr>
            <a:xfrm>
              <a:off x="241300" y="1700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11" name="$B$2">
              <a:extLst>
                <a:ext uri="{FF2B5EF4-FFF2-40B4-BE49-F238E27FC236}">
                  <a16:creationId xmlns:a16="http://schemas.microsoft.com/office/drawing/2014/main" id="{BA296E93-D627-B31C-4BB1-87A520A52106}"/>
                </a:ext>
              </a:extLst>
            </p:cNvPr>
            <p:cNvSpPr/>
            <p:nvPr/>
          </p:nvSpPr>
          <p:spPr>
            <a:xfrm>
              <a:off x="254000" y="1700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12" name="$B$2">
              <a:extLst>
                <a:ext uri="{FF2B5EF4-FFF2-40B4-BE49-F238E27FC236}">
                  <a16:creationId xmlns:a16="http://schemas.microsoft.com/office/drawing/2014/main" id="{E4CE130B-6141-BC03-24FB-7E973CBED973}"/>
                </a:ext>
              </a:extLst>
            </p:cNvPr>
            <p:cNvSpPr/>
            <p:nvPr/>
          </p:nvSpPr>
          <p:spPr>
            <a:xfrm>
              <a:off x="101600" y="1827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13" name="$B$2">
              <a:extLst>
                <a:ext uri="{FF2B5EF4-FFF2-40B4-BE49-F238E27FC236}">
                  <a16:creationId xmlns:a16="http://schemas.microsoft.com/office/drawing/2014/main" id="{39EB0C69-7823-7424-29EE-97FC874AEAA7}"/>
                </a:ext>
              </a:extLst>
            </p:cNvPr>
            <p:cNvSpPr/>
            <p:nvPr/>
          </p:nvSpPr>
          <p:spPr>
            <a:xfrm>
              <a:off x="114300" y="1827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14" name="$B$2">
              <a:extLst>
                <a:ext uri="{FF2B5EF4-FFF2-40B4-BE49-F238E27FC236}">
                  <a16:creationId xmlns:a16="http://schemas.microsoft.com/office/drawing/2014/main" id="{D2DA1946-922F-1225-56C4-64254AC86AEF}"/>
                </a:ext>
              </a:extLst>
            </p:cNvPr>
            <p:cNvSpPr/>
            <p:nvPr/>
          </p:nvSpPr>
          <p:spPr>
            <a:xfrm>
              <a:off x="127000" y="1827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15" name="$B$2">
              <a:extLst>
                <a:ext uri="{FF2B5EF4-FFF2-40B4-BE49-F238E27FC236}">
                  <a16:creationId xmlns:a16="http://schemas.microsoft.com/office/drawing/2014/main" id="{63AFA2EC-8DC3-A46E-E525-F7F355EEA374}"/>
                </a:ext>
              </a:extLst>
            </p:cNvPr>
            <p:cNvSpPr/>
            <p:nvPr/>
          </p:nvSpPr>
          <p:spPr>
            <a:xfrm>
              <a:off x="165100" y="1827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16" name="$B$2">
              <a:extLst>
                <a:ext uri="{FF2B5EF4-FFF2-40B4-BE49-F238E27FC236}">
                  <a16:creationId xmlns:a16="http://schemas.microsoft.com/office/drawing/2014/main" id="{13C3F026-A25B-5F72-5199-0BC21ECE4E8D}"/>
                </a:ext>
              </a:extLst>
            </p:cNvPr>
            <p:cNvSpPr/>
            <p:nvPr/>
          </p:nvSpPr>
          <p:spPr>
            <a:xfrm>
              <a:off x="177800" y="1827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17" name="$B$2">
              <a:extLst>
                <a:ext uri="{FF2B5EF4-FFF2-40B4-BE49-F238E27FC236}">
                  <a16:creationId xmlns:a16="http://schemas.microsoft.com/office/drawing/2014/main" id="{6887C258-6F63-DD1B-1763-73DE7C016889}"/>
                </a:ext>
              </a:extLst>
            </p:cNvPr>
            <p:cNvSpPr/>
            <p:nvPr/>
          </p:nvSpPr>
          <p:spPr>
            <a:xfrm>
              <a:off x="215900" y="1827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18" name="$B$2">
              <a:extLst>
                <a:ext uri="{FF2B5EF4-FFF2-40B4-BE49-F238E27FC236}">
                  <a16:creationId xmlns:a16="http://schemas.microsoft.com/office/drawing/2014/main" id="{2DA6D19A-F56C-F5A0-8EB6-B8BF0BAD823E}"/>
                </a:ext>
              </a:extLst>
            </p:cNvPr>
            <p:cNvSpPr/>
            <p:nvPr/>
          </p:nvSpPr>
          <p:spPr>
            <a:xfrm>
              <a:off x="228600" y="1827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19" name="$B$2">
              <a:extLst>
                <a:ext uri="{FF2B5EF4-FFF2-40B4-BE49-F238E27FC236}">
                  <a16:creationId xmlns:a16="http://schemas.microsoft.com/office/drawing/2014/main" id="{5974B077-B1C3-C2F7-6E54-44033804E81E}"/>
                </a:ext>
              </a:extLst>
            </p:cNvPr>
            <p:cNvSpPr/>
            <p:nvPr/>
          </p:nvSpPr>
          <p:spPr>
            <a:xfrm>
              <a:off x="254000" y="1827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20" name="$B$2">
              <a:extLst>
                <a:ext uri="{FF2B5EF4-FFF2-40B4-BE49-F238E27FC236}">
                  <a16:creationId xmlns:a16="http://schemas.microsoft.com/office/drawing/2014/main" id="{A4DC7243-9427-1472-BE8D-4D3206103AC7}"/>
                </a:ext>
              </a:extLst>
            </p:cNvPr>
            <p:cNvSpPr/>
            <p:nvPr/>
          </p:nvSpPr>
          <p:spPr>
            <a:xfrm>
              <a:off x="0" y="1954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21" name="$B$2">
              <a:extLst>
                <a:ext uri="{FF2B5EF4-FFF2-40B4-BE49-F238E27FC236}">
                  <a16:creationId xmlns:a16="http://schemas.microsoft.com/office/drawing/2014/main" id="{71AB555F-06DA-3BF8-D9D8-13DD4C8B1F83}"/>
                </a:ext>
              </a:extLst>
            </p:cNvPr>
            <p:cNvSpPr/>
            <p:nvPr/>
          </p:nvSpPr>
          <p:spPr>
            <a:xfrm>
              <a:off x="12700" y="1954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22" name="$B$2">
              <a:extLst>
                <a:ext uri="{FF2B5EF4-FFF2-40B4-BE49-F238E27FC236}">
                  <a16:creationId xmlns:a16="http://schemas.microsoft.com/office/drawing/2014/main" id="{528978EE-0DF2-3ACD-63AA-E65D8AB8804E}"/>
                </a:ext>
              </a:extLst>
            </p:cNvPr>
            <p:cNvSpPr/>
            <p:nvPr/>
          </p:nvSpPr>
          <p:spPr>
            <a:xfrm>
              <a:off x="25400" y="1954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23" name="$B$2">
              <a:extLst>
                <a:ext uri="{FF2B5EF4-FFF2-40B4-BE49-F238E27FC236}">
                  <a16:creationId xmlns:a16="http://schemas.microsoft.com/office/drawing/2014/main" id="{2F9B4749-3034-B6C8-35C9-9A4B3E219DF1}"/>
                </a:ext>
              </a:extLst>
            </p:cNvPr>
            <p:cNvSpPr/>
            <p:nvPr/>
          </p:nvSpPr>
          <p:spPr>
            <a:xfrm>
              <a:off x="38100" y="1954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24" name="$B$2">
              <a:extLst>
                <a:ext uri="{FF2B5EF4-FFF2-40B4-BE49-F238E27FC236}">
                  <a16:creationId xmlns:a16="http://schemas.microsoft.com/office/drawing/2014/main" id="{9C595BE9-5637-8059-A008-EB731A5B6B9D}"/>
                </a:ext>
              </a:extLst>
            </p:cNvPr>
            <p:cNvSpPr/>
            <p:nvPr/>
          </p:nvSpPr>
          <p:spPr>
            <a:xfrm>
              <a:off x="50800" y="1954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25" name="$B$2">
              <a:extLst>
                <a:ext uri="{FF2B5EF4-FFF2-40B4-BE49-F238E27FC236}">
                  <a16:creationId xmlns:a16="http://schemas.microsoft.com/office/drawing/2014/main" id="{01D24887-C9F1-50EB-DC24-AE7C383DDC0D}"/>
                </a:ext>
              </a:extLst>
            </p:cNvPr>
            <p:cNvSpPr/>
            <p:nvPr/>
          </p:nvSpPr>
          <p:spPr>
            <a:xfrm>
              <a:off x="63500" y="1954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26" name="$B$2">
              <a:extLst>
                <a:ext uri="{FF2B5EF4-FFF2-40B4-BE49-F238E27FC236}">
                  <a16:creationId xmlns:a16="http://schemas.microsoft.com/office/drawing/2014/main" id="{A9DD8F92-6288-30A3-06B3-B830E7B4718B}"/>
                </a:ext>
              </a:extLst>
            </p:cNvPr>
            <p:cNvSpPr/>
            <p:nvPr/>
          </p:nvSpPr>
          <p:spPr>
            <a:xfrm>
              <a:off x="76200" y="1954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27" name="$B$2">
              <a:extLst>
                <a:ext uri="{FF2B5EF4-FFF2-40B4-BE49-F238E27FC236}">
                  <a16:creationId xmlns:a16="http://schemas.microsoft.com/office/drawing/2014/main" id="{AA9CF7F0-1CAB-E10A-6537-39C60074B5C3}"/>
                </a:ext>
              </a:extLst>
            </p:cNvPr>
            <p:cNvSpPr/>
            <p:nvPr/>
          </p:nvSpPr>
          <p:spPr>
            <a:xfrm>
              <a:off x="101600" y="1954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28" name="$B$2">
              <a:extLst>
                <a:ext uri="{FF2B5EF4-FFF2-40B4-BE49-F238E27FC236}">
                  <a16:creationId xmlns:a16="http://schemas.microsoft.com/office/drawing/2014/main" id="{4E7F6298-EB8F-526E-FA9B-30559981B29A}"/>
                </a:ext>
              </a:extLst>
            </p:cNvPr>
            <p:cNvSpPr/>
            <p:nvPr/>
          </p:nvSpPr>
          <p:spPr>
            <a:xfrm>
              <a:off x="127000" y="1954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29" name="$B$2">
              <a:extLst>
                <a:ext uri="{FF2B5EF4-FFF2-40B4-BE49-F238E27FC236}">
                  <a16:creationId xmlns:a16="http://schemas.microsoft.com/office/drawing/2014/main" id="{B7B529D7-AFE3-F53C-D9D9-6A9E65A5C430}"/>
                </a:ext>
              </a:extLst>
            </p:cNvPr>
            <p:cNvSpPr/>
            <p:nvPr/>
          </p:nvSpPr>
          <p:spPr>
            <a:xfrm>
              <a:off x="139700" y="1954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30" name="$B$2">
              <a:extLst>
                <a:ext uri="{FF2B5EF4-FFF2-40B4-BE49-F238E27FC236}">
                  <a16:creationId xmlns:a16="http://schemas.microsoft.com/office/drawing/2014/main" id="{880F4216-CEBF-8D62-BDA0-4F70FA6A15C7}"/>
                </a:ext>
              </a:extLst>
            </p:cNvPr>
            <p:cNvSpPr/>
            <p:nvPr/>
          </p:nvSpPr>
          <p:spPr>
            <a:xfrm>
              <a:off x="177800" y="1954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31" name="$B$2">
              <a:extLst>
                <a:ext uri="{FF2B5EF4-FFF2-40B4-BE49-F238E27FC236}">
                  <a16:creationId xmlns:a16="http://schemas.microsoft.com/office/drawing/2014/main" id="{8B872D02-B9C7-C907-0E0B-4E420BEB3C4B}"/>
                </a:ext>
              </a:extLst>
            </p:cNvPr>
            <p:cNvSpPr/>
            <p:nvPr/>
          </p:nvSpPr>
          <p:spPr>
            <a:xfrm>
              <a:off x="228600" y="1954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32" name="$B$2">
              <a:extLst>
                <a:ext uri="{FF2B5EF4-FFF2-40B4-BE49-F238E27FC236}">
                  <a16:creationId xmlns:a16="http://schemas.microsoft.com/office/drawing/2014/main" id="{88AA943B-DD81-0332-9ACE-16190DD3CB72}"/>
                </a:ext>
              </a:extLst>
            </p:cNvPr>
            <p:cNvSpPr/>
            <p:nvPr/>
          </p:nvSpPr>
          <p:spPr>
            <a:xfrm>
              <a:off x="254000" y="1954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33" name="$B$2">
              <a:extLst>
                <a:ext uri="{FF2B5EF4-FFF2-40B4-BE49-F238E27FC236}">
                  <a16:creationId xmlns:a16="http://schemas.microsoft.com/office/drawing/2014/main" id="{3C31588C-EDE5-8C1C-D5F1-11EA882CFA63}"/>
                </a:ext>
              </a:extLst>
            </p:cNvPr>
            <p:cNvSpPr/>
            <p:nvPr/>
          </p:nvSpPr>
          <p:spPr>
            <a:xfrm>
              <a:off x="0" y="2081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34" name="$B$2">
              <a:extLst>
                <a:ext uri="{FF2B5EF4-FFF2-40B4-BE49-F238E27FC236}">
                  <a16:creationId xmlns:a16="http://schemas.microsoft.com/office/drawing/2014/main" id="{902AC8E1-D852-35EC-30F9-E49F7BB4D097}"/>
                </a:ext>
              </a:extLst>
            </p:cNvPr>
            <p:cNvSpPr/>
            <p:nvPr/>
          </p:nvSpPr>
          <p:spPr>
            <a:xfrm>
              <a:off x="76200" y="2081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35" name="$B$2">
              <a:extLst>
                <a:ext uri="{FF2B5EF4-FFF2-40B4-BE49-F238E27FC236}">
                  <a16:creationId xmlns:a16="http://schemas.microsoft.com/office/drawing/2014/main" id="{F7A6758E-73FA-DC38-62EC-1FCF8308B3D6}"/>
                </a:ext>
              </a:extLst>
            </p:cNvPr>
            <p:cNvSpPr/>
            <p:nvPr/>
          </p:nvSpPr>
          <p:spPr>
            <a:xfrm>
              <a:off x="101600" y="2081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36" name="$B$2">
              <a:extLst>
                <a:ext uri="{FF2B5EF4-FFF2-40B4-BE49-F238E27FC236}">
                  <a16:creationId xmlns:a16="http://schemas.microsoft.com/office/drawing/2014/main" id="{B327F190-57F8-52DD-D627-711BAFE17C4F}"/>
                </a:ext>
              </a:extLst>
            </p:cNvPr>
            <p:cNvSpPr/>
            <p:nvPr/>
          </p:nvSpPr>
          <p:spPr>
            <a:xfrm>
              <a:off x="127000" y="2081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37" name="$B$2">
              <a:extLst>
                <a:ext uri="{FF2B5EF4-FFF2-40B4-BE49-F238E27FC236}">
                  <a16:creationId xmlns:a16="http://schemas.microsoft.com/office/drawing/2014/main" id="{50CE4796-2523-F36D-4EB6-B14B72A8AF12}"/>
                </a:ext>
              </a:extLst>
            </p:cNvPr>
            <p:cNvSpPr/>
            <p:nvPr/>
          </p:nvSpPr>
          <p:spPr>
            <a:xfrm>
              <a:off x="152400" y="2081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38" name="$B$2">
              <a:extLst>
                <a:ext uri="{FF2B5EF4-FFF2-40B4-BE49-F238E27FC236}">
                  <a16:creationId xmlns:a16="http://schemas.microsoft.com/office/drawing/2014/main" id="{2C0C8217-D4E7-CF24-B633-A0F0588C3B9A}"/>
                </a:ext>
              </a:extLst>
            </p:cNvPr>
            <p:cNvSpPr/>
            <p:nvPr/>
          </p:nvSpPr>
          <p:spPr>
            <a:xfrm>
              <a:off x="177800" y="2081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39" name="$B$2">
              <a:extLst>
                <a:ext uri="{FF2B5EF4-FFF2-40B4-BE49-F238E27FC236}">
                  <a16:creationId xmlns:a16="http://schemas.microsoft.com/office/drawing/2014/main" id="{32DEB6E3-125A-3F7A-C5C3-A53D9361505E}"/>
                </a:ext>
              </a:extLst>
            </p:cNvPr>
            <p:cNvSpPr/>
            <p:nvPr/>
          </p:nvSpPr>
          <p:spPr>
            <a:xfrm>
              <a:off x="203200" y="2081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40" name="$B$2">
              <a:extLst>
                <a:ext uri="{FF2B5EF4-FFF2-40B4-BE49-F238E27FC236}">
                  <a16:creationId xmlns:a16="http://schemas.microsoft.com/office/drawing/2014/main" id="{B3BB5490-F326-7363-6906-2D21CFD6F448}"/>
                </a:ext>
              </a:extLst>
            </p:cNvPr>
            <p:cNvSpPr/>
            <p:nvPr/>
          </p:nvSpPr>
          <p:spPr>
            <a:xfrm>
              <a:off x="215900" y="2081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41" name="$B$2">
              <a:extLst>
                <a:ext uri="{FF2B5EF4-FFF2-40B4-BE49-F238E27FC236}">
                  <a16:creationId xmlns:a16="http://schemas.microsoft.com/office/drawing/2014/main" id="{FCF98D9D-95AC-B39C-D464-2DDE36F45959}"/>
                </a:ext>
              </a:extLst>
            </p:cNvPr>
            <p:cNvSpPr/>
            <p:nvPr/>
          </p:nvSpPr>
          <p:spPr>
            <a:xfrm>
              <a:off x="241300" y="2081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42" name="$B$2">
              <a:extLst>
                <a:ext uri="{FF2B5EF4-FFF2-40B4-BE49-F238E27FC236}">
                  <a16:creationId xmlns:a16="http://schemas.microsoft.com/office/drawing/2014/main" id="{D7ECA81C-E5F7-75A5-407D-A4C69E1401A6}"/>
                </a:ext>
              </a:extLst>
            </p:cNvPr>
            <p:cNvSpPr/>
            <p:nvPr/>
          </p:nvSpPr>
          <p:spPr>
            <a:xfrm>
              <a:off x="0" y="2208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43" name="$B$2">
              <a:extLst>
                <a:ext uri="{FF2B5EF4-FFF2-40B4-BE49-F238E27FC236}">
                  <a16:creationId xmlns:a16="http://schemas.microsoft.com/office/drawing/2014/main" id="{E5A9B78D-F0A9-DACA-FF27-C08BB8511CDD}"/>
                </a:ext>
              </a:extLst>
            </p:cNvPr>
            <p:cNvSpPr/>
            <p:nvPr/>
          </p:nvSpPr>
          <p:spPr>
            <a:xfrm>
              <a:off x="25400" y="2208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44" name="$B$2">
              <a:extLst>
                <a:ext uri="{FF2B5EF4-FFF2-40B4-BE49-F238E27FC236}">
                  <a16:creationId xmlns:a16="http://schemas.microsoft.com/office/drawing/2014/main" id="{D1E86EE9-015A-AB71-3643-B82E6248A02A}"/>
                </a:ext>
              </a:extLst>
            </p:cNvPr>
            <p:cNvSpPr/>
            <p:nvPr/>
          </p:nvSpPr>
          <p:spPr>
            <a:xfrm>
              <a:off x="38100" y="2208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45" name="$B$2">
              <a:extLst>
                <a:ext uri="{FF2B5EF4-FFF2-40B4-BE49-F238E27FC236}">
                  <a16:creationId xmlns:a16="http://schemas.microsoft.com/office/drawing/2014/main" id="{B254577C-E56E-977E-FA0E-1ED6CE1283E8}"/>
                </a:ext>
              </a:extLst>
            </p:cNvPr>
            <p:cNvSpPr/>
            <p:nvPr/>
          </p:nvSpPr>
          <p:spPr>
            <a:xfrm>
              <a:off x="50800" y="2208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46" name="$B$2">
              <a:extLst>
                <a:ext uri="{FF2B5EF4-FFF2-40B4-BE49-F238E27FC236}">
                  <a16:creationId xmlns:a16="http://schemas.microsoft.com/office/drawing/2014/main" id="{C22B29C2-0495-8CFF-0CD2-D51BC1442EBD}"/>
                </a:ext>
              </a:extLst>
            </p:cNvPr>
            <p:cNvSpPr/>
            <p:nvPr/>
          </p:nvSpPr>
          <p:spPr>
            <a:xfrm>
              <a:off x="76200" y="2208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47" name="$B$2">
              <a:extLst>
                <a:ext uri="{FF2B5EF4-FFF2-40B4-BE49-F238E27FC236}">
                  <a16:creationId xmlns:a16="http://schemas.microsoft.com/office/drawing/2014/main" id="{DD007013-B541-1878-9783-8682171A72B5}"/>
                </a:ext>
              </a:extLst>
            </p:cNvPr>
            <p:cNvSpPr/>
            <p:nvPr/>
          </p:nvSpPr>
          <p:spPr>
            <a:xfrm>
              <a:off x="127000" y="2208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48" name="$B$2">
              <a:extLst>
                <a:ext uri="{FF2B5EF4-FFF2-40B4-BE49-F238E27FC236}">
                  <a16:creationId xmlns:a16="http://schemas.microsoft.com/office/drawing/2014/main" id="{2E12A32E-F2C5-C308-C15D-39E46135D629}"/>
                </a:ext>
              </a:extLst>
            </p:cNvPr>
            <p:cNvSpPr/>
            <p:nvPr/>
          </p:nvSpPr>
          <p:spPr>
            <a:xfrm>
              <a:off x="165100" y="2208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49" name="$B$2">
              <a:extLst>
                <a:ext uri="{FF2B5EF4-FFF2-40B4-BE49-F238E27FC236}">
                  <a16:creationId xmlns:a16="http://schemas.microsoft.com/office/drawing/2014/main" id="{D977F7A2-76EF-7C7B-C2B5-3D3B08CFD81F}"/>
                </a:ext>
              </a:extLst>
            </p:cNvPr>
            <p:cNvSpPr/>
            <p:nvPr/>
          </p:nvSpPr>
          <p:spPr>
            <a:xfrm>
              <a:off x="215900" y="2208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50" name="$B$2">
              <a:extLst>
                <a:ext uri="{FF2B5EF4-FFF2-40B4-BE49-F238E27FC236}">
                  <a16:creationId xmlns:a16="http://schemas.microsoft.com/office/drawing/2014/main" id="{05CF6162-627C-C0A3-DB1B-1ABB78425B6B}"/>
                </a:ext>
              </a:extLst>
            </p:cNvPr>
            <p:cNvSpPr/>
            <p:nvPr/>
          </p:nvSpPr>
          <p:spPr>
            <a:xfrm>
              <a:off x="254000" y="2208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51" name="$B$2">
              <a:extLst>
                <a:ext uri="{FF2B5EF4-FFF2-40B4-BE49-F238E27FC236}">
                  <a16:creationId xmlns:a16="http://schemas.microsoft.com/office/drawing/2014/main" id="{324E7D78-42D4-33C4-26CE-685919E71780}"/>
                </a:ext>
              </a:extLst>
            </p:cNvPr>
            <p:cNvSpPr/>
            <p:nvPr/>
          </p:nvSpPr>
          <p:spPr>
            <a:xfrm>
              <a:off x="0" y="2335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52" name="$B$2">
              <a:extLst>
                <a:ext uri="{FF2B5EF4-FFF2-40B4-BE49-F238E27FC236}">
                  <a16:creationId xmlns:a16="http://schemas.microsoft.com/office/drawing/2014/main" id="{DFDF4B6D-F8A0-6366-36AC-94DCC7CBF51B}"/>
                </a:ext>
              </a:extLst>
            </p:cNvPr>
            <p:cNvSpPr/>
            <p:nvPr/>
          </p:nvSpPr>
          <p:spPr>
            <a:xfrm>
              <a:off x="25400" y="2335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53" name="$B$2">
              <a:extLst>
                <a:ext uri="{FF2B5EF4-FFF2-40B4-BE49-F238E27FC236}">
                  <a16:creationId xmlns:a16="http://schemas.microsoft.com/office/drawing/2014/main" id="{9DB0FD95-E3DC-0E01-632D-6FD53C1AA13D}"/>
                </a:ext>
              </a:extLst>
            </p:cNvPr>
            <p:cNvSpPr/>
            <p:nvPr/>
          </p:nvSpPr>
          <p:spPr>
            <a:xfrm>
              <a:off x="38100" y="2335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54" name="$B$2">
              <a:extLst>
                <a:ext uri="{FF2B5EF4-FFF2-40B4-BE49-F238E27FC236}">
                  <a16:creationId xmlns:a16="http://schemas.microsoft.com/office/drawing/2014/main" id="{E9BA67BE-1288-A30A-307A-EF579BB23B56}"/>
                </a:ext>
              </a:extLst>
            </p:cNvPr>
            <p:cNvSpPr/>
            <p:nvPr/>
          </p:nvSpPr>
          <p:spPr>
            <a:xfrm>
              <a:off x="50800" y="2335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55" name="$B$2">
              <a:extLst>
                <a:ext uri="{FF2B5EF4-FFF2-40B4-BE49-F238E27FC236}">
                  <a16:creationId xmlns:a16="http://schemas.microsoft.com/office/drawing/2014/main" id="{094C7CFD-16EE-4D70-77E0-B68FDEF0BF44}"/>
                </a:ext>
              </a:extLst>
            </p:cNvPr>
            <p:cNvSpPr/>
            <p:nvPr/>
          </p:nvSpPr>
          <p:spPr>
            <a:xfrm>
              <a:off x="76200" y="2335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56" name="$B$2">
              <a:extLst>
                <a:ext uri="{FF2B5EF4-FFF2-40B4-BE49-F238E27FC236}">
                  <a16:creationId xmlns:a16="http://schemas.microsoft.com/office/drawing/2014/main" id="{6F985C8B-8446-89A9-73E4-3721B11A4AD4}"/>
                </a:ext>
              </a:extLst>
            </p:cNvPr>
            <p:cNvSpPr/>
            <p:nvPr/>
          </p:nvSpPr>
          <p:spPr>
            <a:xfrm>
              <a:off x="127000" y="2335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57" name="$B$2">
              <a:extLst>
                <a:ext uri="{FF2B5EF4-FFF2-40B4-BE49-F238E27FC236}">
                  <a16:creationId xmlns:a16="http://schemas.microsoft.com/office/drawing/2014/main" id="{43A8F870-B373-F1C9-F6D0-E13320F08440}"/>
                </a:ext>
              </a:extLst>
            </p:cNvPr>
            <p:cNvSpPr/>
            <p:nvPr/>
          </p:nvSpPr>
          <p:spPr>
            <a:xfrm>
              <a:off x="177800" y="2335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58" name="$B$2">
              <a:extLst>
                <a:ext uri="{FF2B5EF4-FFF2-40B4-BE49-F238E27FC236}">
                  <a16:creationId xmlns:a16="http://schemas.microsoft.com/office/drawing/2014/main" id="{5F491FCC-EEBC-689B-8B77-84B2C891DA38}"/>
                </a:ext>
              </a:extLst>
            </p:cNvPr>
            <p:cNvSpPr/>
            <p:nvPr/>
          </p:nvSpPr>
          <p:spPr>
            <a:xfrm>
              <a:off x="228600" y="2335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59" name="$B$2">
              <a:extLst>
                <a:ext uri="{FF2B5EF4-FFF2-40B4-BE49-F238E27FC236}">
                  <a16:creationId xmlns:a16="http://schemas.microsoft.com/office/drawing/2014/main" id="{1CABD157-3B7E-D8E9-789A-12E47ABC0463}"/>
                </a:ext>
              </a:extLst>
            </p:cNvPr>
            <p:cNvSpPr/>
            <p:nvPr/>
          </p:nvSpPr>
          <p:spPr>
            <a:xfrm>
              <a:off x="0" y="2462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60" name="$B$2">
              <a:extLst>
                <a:ext uri="{FF2B5EF4-FFF2-40B4-BE49-F238E27FC236}">
                  <a16:creationId xmlns:a16="http://schemas.microsoft.com/office/drawing/2014/main" id="{A3E46DA8-B52B-20B8-4558-2EDE8C51F1F3}"/>
                </a:ext>
              </a:extLst>
            </p:cNvPr>
            <p:cNvSpPr/>
            <p:nvPr/>
          </p:nvSpPr>
          <p:spPr>
            <a:xfrm>
              <a:off x="25400" y="2462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61" name="$B$2">
              <a:extLst>
                <a:ext uri="{FF2B5EF4-FFF2-40B4-BE49-F238E27FC236}">
                  <a16:creationId xmlns:a16="http://schemas.microsoft.com/office/drawing/2014/main" id="{608ED26C-CA79-C42B-CFBF-AB903C4134D2}"/>
                </a:ext>
              </a:extLst>
            </p:cNvPr>
            <p:cNvSpPr/>
            <p:nvPr/>
          </p:nvSpPr>
          <p:spPr>
            <a:xfrm>
              <a:off x="38100" y="2462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62" name="$B$2">
              <a:extLst>
                <a:ext uri="{FF2B5EF4-FFF2-40B4-BE49-F238E27FC236}">
                  <a16:creationId xmlns:a16="http://schemas.microsoft.com/office/drawing/2014/main" id="{082331B8-12B1-087E-E8B7-40C940B1277F}"/>
                </a:ext>
              </a:extLst>
            </p:cNvPr>
            <p:cNvSpPr/>
            <p:nvPr/>
          </p:nvSpPr>
          <p:spPr>
            <a:xfrm>
              <a:off x="50800" y="2462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63" name="$B$2">
              <a:extLst>
                <a:ext uri="{FF2B5EF4-FFF2-40B4-BE49-F238E27FC236}">
                  <a16:creationId xmlns:a16="http://schemas.microsoft.com/office/drawing/2014/main" id="{367F9E2B-7514-CB2D-FC22-D311A163F235}"/>
                </a:ext>
              </a:extLst>
            </p:cNvPr>
            <p:cNvSpPr/>
            <p:nvPr/>
          </p:nvSpPr>
          <p:spPr>
            <a:xfrm>
              <a:off x="76200" y="2462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64" name="$B$2">
              <a:extLst>
                <a:ext uri="{FF2B5EF4-FFF2-40B4-BE49-F238E27FC236}">
                  <a16:creationId xmlns:a16="http://schemas.microsoft.com/office/drawing/2014/main" id="{FF8CCAD3-7B70-42EC-C4CB-82B3220591E3}"/>
                </a:ext>
              </a:extLst>
            </p:cNvPr>
            <p:cNvSpPr/>
            <p:nvPr/>
          </p:nvSpPr>
          <p:spPr>
            <a:xfrm>
              <a:off x="101600" y="2462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65" name="$B$2">
              <a:extLst>
                <a:ext uri="{FF2B5EF4-FFF2-40B4-BE49-F238E27FC236}">
                  <a16:creationId xmlns:a16="http://schemas.microsoft.com/office/drawing/2014/main" id="{B7B6CF54-4A1D-5207-C299-FDF75AF8CCEA}"/>
                </a:ext>
              </a:extLst>
            </p:cNvPr>
            <p:cNvSpPr/>
            <p:nvPr/>
          </p:nvSpPr>
          <p:spPr>
            <a:xfrm>
              <a:off x="127000" y="2462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66" name="$B$2">
              <a:extLst>
                <a:ext uri="{FF2B5EF4-FFF2-40B4-BE49-F238E27FC236}">
                  <a16:creationId xmlns:a16="http://schemas.microsoft.com/office/drawing/2014/main" id="{50F16D1F-BC56-E62B-E53F-551F3186BFEF}"/>
                </a:ext>
              </a:extLst>
            </p:cNvPr>
            <p:cNvSpPr/>
            <p:nvPr/>
          </p:nvSpPr>
          <p:spPr>
            <a:xfrm>
              <a:off x="152400" y="2462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67" name="$B$2">
              <a:extLst>
                <a:ext uri="{FF2B5EF4-FFF2-40B4-BE49-F238E27FC236}">
                  <a16:creationId xmlns:a16="http://schemas.microsoft.com/office/drawing/2014/main" id="{4E644E03-69AA-CBDB-CEEB-8E93912F336D}"/>
                </a:ext>
              </a:extLst>
            </p:cNvPr>
            <p:cNvSpPr/>
            <p:nvPr/>
          </p:nvSpPr>
          <p:spPr>
            <a:xfrm>
              <a:off x="165100" y="2462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68" name="$B$2">
              <a:extLst>
                <a:ext uri="{FF2B5EF4-FFF2-40B4-BE49-F238E27FC236}">
                  <a16:creationId xmlns:a16="http://schemas.microsoft.com/office/drawing/2014/main" id="{40EEDA20-93AD-BFFD-38FC-7DC52B429A3A}"/>
                </a:ext>
              </a:extLst>
            </p:cNvPr>
            <p:cNvSpPr/>
            <p:nvPr/>
          </p:nvSpPr>
          <p:spPr>
            <a:xfrm>
              <a:off x="190500" y="2462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69" name="$B$2">
              <a:extLst>
                <a:ext uri="{FF2B5EF4-FFF2-40B4-BE49-F238E27FC236}">
                  <a16:creationId xmlns:a16="http://schemas.microsoft.com/office/drawing/2014/main" id="{1FDD38A3-4F24-BFBE-4EC8-389042FF1387}"/>
                </a:ext>
              </a:extLst>
            </p:cNvPr>
            <p:cNvSpPr/>
            <p:nvPr/>
          </p:nvSpPr>
          <p:spPr>
            <a:xfrm>
              <a:off x="203200" y="2462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70" name="$B$2">
              <a:extLst>
                <a:ext uri="{FF2B5EF4-FFF2-40B4-BE49-F238E27FC236}">
                  <a16:creationId xmlns:a16="http://schemas.microsoft.com/office/drawing/2014/main" id="{CD432E07-8490-7441-EAA7-A354FDA079E4}"/>
                </a:ext>
              </a:extLst>
            </p:cNvPr>
            <p:cNvSpPr/>
            <p:nvPr/>
          </p:nvSpPr>
          <p:spPr>
            <a:xfrm>
              <a:off x="228600" y="2462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71" name="$B$2">
              <a:extLst>
                <a:ext uri="{FF2B5EF4-FFF2-40B4-BE49-F238E27FC236}">
                  <a16:creationId xmlns:a16="http://schemas.microsoft.com/office/drawing/2014/main" id="{69D7B506-0062-A86C-20D3-277908EDD707}"/>
                </a:ext>
              </a:extLst>
            </p:cNvPr>
            <p:cNvSpPr/>
            <p:nvPr/>
          </p:nvSpPr>
          <p:spPr>
            <a:xfrm>
              <a:off x="241300" y="2462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72" name="$B$2">
              <a:extLst>
                <a:ext uri="{FF2B5EF4-FFF2-40B4-BE49-F238E27FC236}">
                  <a16:creationId xmlns:a16="http://schemas.microsoft.com/office/drawing/2014/main" id="{C40850CB-18BC-C41E-070C-1E3AB450BE19}"/>
                </a:ext>
              </a:extLst>
            </p:cNvPr>
            <p:cNvSpPr/>
            <p:nvPr/>
          </p:nvSpPr>
          <p:spPr>
            <a:xfrm>
              <a:off x="254000" y="2462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73" name="$B$2">
              <a:extLst>
                <a:ext uri="{FF2B5EF4-FFF2-40B4-BE49-F238E27FC236}">
                  <a16:creationId xmlns:a16="http://schemas.microsoft.com/office/drawing/2014/main" id="{AF9FEC03-04E6-0109-A668-304FD749887F}"/>
                </a:ext>
              </a:extLst>
            </p:cNvPr>
            <p:cNvSpPr/>
            <p:nvPr/>
          </p:nvSpPr>
          <p:spPr>
            <a:xfrm>
              <a:off x="0" y="2589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74" name="$B$2">
              <a:extLst>
                <a:ext uri="{FF2B5EF4-FFF2-40B4-BE49-F238E27FC236}">
                  <a16:creationId xmlns:a16="http://schemas.microsoft.com/office/drawing/2014/main" id="{BB18DBE9-75E1-647B-363C-C0AA25F4E0DC}"/>
                </a:ext>
              </a:extLst>
            </p:cNvPr>
            <p:cNvSpPr/>
            <p:nvPr/>
          </p:nvSpPr>
          <p:spPr>
            <a:xfrm>
              <a:off x="76200" y="2589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75" name="$B$2">
              <a:extLst>
                <a:ext uri="{FF2B5EF4-FFF2-40B4-BE49-F238E27FC236}">
                  <a16:creationId xmlns:a16="http://schemas.microsoft.com/office/drawing/2014/main" id="{8B8D8A4B-2279-FAEF-9463-8DF177D43873}"/>
                </a:ext>
              </a:extLst>
            </p:cNvPr>
            <p:cNvSpPr/>
            <p:nvPr/>
          </p:nvSpPr>
          <p:spPr>
            <a:xfrm>
              <a:off x="114300" y="2589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76" name="$B$2">
              <a:extLst>
                <a:ext uri="{FF2B5EF4-FFF2-40B4-BE49-F238E27FC236}">
                  <a16:creationId xmlns:a16="http://schemas.microsoft.com/office/drawing/2014/main" id="{9B8FB1ED-DD5A-4478-12EC-C4B8882635C2}"/>
                </a:ext>
              </a:extLst>
            </p:cNvPr>
            <p:cNvSpPr/>
            <p:nvPr/>
          </p:nvSpPr>
          <p:spPr>
            <a:xfrm>
              <a:off x="127000" y="2589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77" name="$B$2">
              <a:extLst>
                <a:ext uri="{FF2B5EF4-FFF2-40B4-BE49-F238E27FC236}">
                  <a16:creationId xmlns:a16="http://schemas.microsoft.com/office/drawing/2014/main" id="{53144624-9737-B8B9-8474-D923C7AF86B0}"/>
                </a:ext>
              </a:extLst>
            </p:cNvPr>
            <p:cNvSpPr/>
            <p:nvPr/>
          </p:nvSpPr>
          <p:spPr>
            <a:xfrm>
              <a:off x="139700" y="2589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78" name="$B$2">
              <a:extLst>
                <a:ext uri="{FF2B5EF4-FFF2-40B4-BE49-F238E27FC236}">
                  <a16:creationId xmlns:a16="http://schemas.microsoft.com/office/drawing/2014/main" id="{AB049627-EEBA-45DB-59AE-A5D61B4FAD06}"/>
                </a:ext>
              </a:extLst>
            </p:cNvPr>
            <p:cNvSpPr/>
            <p:nvPr/>
          </p:nvSpPr>
          <p:spPr>
            <a:xfrm>
              <a:off x="165100" y="2589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79" name="$B$2">
              <a:extLst>
                <a:ext uri="{FF2B5EF4-FFF2-40B4-BE49-F238E27FC236}">
                  <a16:creationId xmlns:a16="http://schemas.microsoft.com/office/drawing/2014/main" id="{6C20DA2B-063F-E7FB-D489-905B338CE711}"/>
                </a:ext>
              </a:extLst>
            </p:cNvPr>
            <p:cNvSpPr/>
            <p:nvPr/>
          </p:nvSpPr>
          <p:spPr>
            <a:xfrm>
              <a:off x="177800" y="2589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80" name="$B$2">
              <a:extLst>
                <a:ext uri="{FF2B5EF4-FFF2-40B4-BE49-F238E27FC236}">
                  <a16:creationId xmlns:a16="http://schemas.microsoft.com/office/drawing/2014/main" id="{5F8378E5-EDE5-8AE0-3F14-BB3222FCDDA0}"/>
                </a:ext>
              </a:extLst>
            </p:cNvPr>
            <p:cNvSpPr/>
            <p:nvPr/>
          </p:nvSpPr>
          <p:spPr>
            <a:xfrm>
              <a:off x="203200" y="2589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81" name="$B$2">
              <a:extLst>
                <a:ext uri="{FF2B5EF4-FFF2-40B4-BE49-F238E27FC236}">
                  <a16:creationId xmlns:a16="http://schemas.microsoft.com/office/drawing/2014/main" id="{0170AE81-32C8-C658-88D9-7983FB1D7D54}"/>
                </a:ext>
              </a:extLst>
            </p:cNvPr>
            <p:cNvSpPr/>
            <p:nvPr/>
          </p:nvSpPr>
          <p:spPr>
            <a:xfrm>
              <a:off x="215900" y="2589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82" name="$B$2">
              <a:extLst>
                <a:ext uri="{FF2B5EF4-FFF2-40B4-BE49-F238E27FC236}">
                  <a16:creationId xmlns:a16="http://schemas.microsoft.com/office/drawing/2014/main" id="{1ECA2F3E-5507-3118-1374-EB0EF6847CE0}"/>
                </a:ext>
              </a:extLst>
            </p:cNvPr>
            <p:cNvSpPr/>
            <p:nvPr/>
          </p:nvSpPr>
          <p:spPr>
            <a:xfrm>
              <a:off x="0" y="2716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83" name="$B$2">
              <a:extLst>
                <a:ext uri="{FF2B5EF4-FFF2-40B4-BE49-F238E27FC236}">
                  <a16:creationId xmlns:a16="http://schemas.microsoft.com/office/drawing/2014/main" id="{A0241B0B-9615-417B-C1DF-5081A91A0058}"/>
                </a:ext>
              </a:extLst>
            </p:cNvPr>
            <p:cNvSpPr/>
            <p:nvPr/>
          </p:nvSpPr>
          <p:spPr>
            <a:xfrm>
              <a:off x="12700" y="2716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84" name="$B$2">
              <a:extLst>
                <a:ext uri="{FF2B5EF4-FFF2-40B4-BE49-F238E27FC236}">
                  <a16:creationId xmlns:a16="http://schemas.microsoft.com/office/drawing/2014/main" id="{1F7465FD-B1D4-B6D4-C798-CE35BFFD5729}"/>
                </a:ext>
              </a:extLst>
            </p:cNvPr>
            <p:cNvSpPr/>
            <p:nvPr/>
          </p:nvSpPr>
          <p:spPr>
            <a:xfrm>
              <a:off x="25400" y="2716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85" name="$B$2">
              <a:extLst>
                <a:ext uri="{FF2B5EF4-FFF2-40B4-BE49-F238E27FC236}">
                  <a16:creationId xmlns:a16="http://schemas.microsoft.com/office/drawing/2014/main" id="{55919DD9-8270-3CCE-B7FA-F07B382BF07F}"/>
                </a:ext>
              </a:extLst>
            </p:cNvPr>
            <p:cNvSpPr/>
            <p:nvPr/>
          </p:nvSpPr>
          <p:spPr>
            <a:xfrm>
              <a:off x="38100" y="2716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86" name="$B$2">
              <a:extLst>
                <a:ext uri="{FF2B5EF4-FFF2-40B4-BE49-F238E27FC236}">
                  <a16:creationId xmlns:a16="http://schemas.microsoft.com/office/drawing/2014/main" id="{3EB5A5F9-D3B7-BA21-440E-5957B1C3A2C4}"/>
                </a:ext>
              </a:extLst>
            </p:cNvPr>
            <p:cNvSpPr/>
            <p:nvPr/>
          </p:nvSpPr>
          <p:spPr>
            <a:xfrm>
              <a:off x="50800" y="2716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87" name="$B$2">
              <a:extLst>
                <a:ext uri="{FF2B5EF4-FFF2-40B4-BE49-F238E27FC236}">
                  <a16:creationId xmlns:a16="http://schemas.microsoft.com/office/drawing/2014/main" id="{8BEA6369-F113-9CD6-69C6-A86F1E70F79B}"/>
                </a:ext>
              </a:extLst>
            </p:cNvPr>
            <p:cNvSpPr/>
            <p:nvPr/>
          </p:nvSpPr>
          <p:spPr>
            <a:xfrm>
              <a:off x="63500" y="2716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88" name="$B$2">
              <a:extLst>
                <a:ext uri="{FF2B5EF4-FFF2-40B4-BE49-F238E27FC236}">
                  <a16:creationId xmlns:a16="http://schemas.microsoft.com/office/drawing/2014/main" id="{6CF58AD7-957B-15A4-B6E2-E9747F9B5BFC}"/>
                </a:ext>
              </a:extLst>
            </p:cNvPr>
            <p:cNvSpPr/>
            <p:nvPr/>
          </p:nvSpPr>
          <p:spPr>
            <a:xfrm>
              <a:off x="76200" y="2716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89" name="$B$2">
              <a:extLst>
                <a:ext uri="{FF2B5EF4-FFF2-40B4-BE49-F238E27FC236}">
                  <a16:creationId xmlns:a16="http://schemas.microsoft.com/office/drawing/2014/main" id="{8D9708B6-1403-6392-AB1D-8B31F8B7F4A7}"/>
                </a:ext>
              </a:extLst>
            </p:cNvPr>
            <p:cNvSpPr/>
            <p:nvPr/>
          </p:nvSpPr>
          <p:spPr>
            <a:xfrm>
              <a:off x="127000" y="2716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90" name="$B$2">
              <a:extLst>
                <a:ext uri="{FF2B5EF4-FFF2-40B4-BE49-F238E27FC236}">
                  <a16:creationId xmlns:a16="http://schemas.microsoft.com/office/drawing/2014/main" id="{F53423DF-0CEE-E0B2-C723-6E67689BFA7F}"/>
                </a:ext>
              </a:extLst>
            </p:cNvPr>
            <p:cNvSpPr/>
            <p:nvPr/>
          </p:nvSpPr>
          <p:spPr>
            <a:xfrm>
              <a:off x="139700" y="2716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91" name="$B$2">
              <a:extLst>
                <a:ext uri="{FF2B5EF4-FFF2-40B4-BE49-F238E27FC236}">
                  <a16:creationId xmlns:a16="http://schemas.microsoft.com/office/drawing/2014/main" id="{72F1BC75-D1BF-5981-9CFA-D6DE28584B0A}"/>
                </a:ext>
              </a:extLst>
            </p:cNvPr>
            <p:cNvSpPr/>
            <p:nvPr/>
          </p:nvSpPr>
          <p:spPr>
            <a:xfrm>
              <a:off x="215900" y="2716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3192" name="$B$2">
              <a:extLst>
                <a:ext uri="{FF2B5EF4-FFF2-40B4-BE49-F238E27FC236}">
                  <a16:creationId xmlns:a16="http://schemas.microsoft.com/office/drawing/2014/main" id="{CC9201FF-682A-F15E-103A-B652A59815D1}"/>
                </a:ext>
              </a:extLst>
            </p:cNvPr>
            <p:cNvSpPr/>
            <p:nvPr/>
          </p:nvSpPr>
          <p:spPr>
            <a:xfrm>
              <a:off x="254000" y="271604"/>
              <a:ext cx="12700" cy="12700"/>
            </a:xfrm>
            <a:prstGeom prst="rect">
              <a:avLst/>
            </a:prstGeom>
            <a:solidFill>
              <a:srgbClr val="000000"/>
            </a:solidFill>
            <a:ln w="12700" cap="flat">
              <a:solidFill>
                <a:srgbClr val="0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grpSp>
      <p:grpSp>
        <p:nvGrpSpPr>
          <p:cNvPr id="97" name="$D$2" descr="Code128 barcode, 8 characters" title="admin">
            <a:extLst>
              <a:ext uri="{FF2B5EF4-FFF2-40B4-BE49-F238E27FC236}">
                <a16:creationId xmlns:a16="http://schemas.microsoft.com/office/drawing/2014/main" id="{D9BAF368-39CD-4F21-8CD5-7673274BB5E9}"/>
              </a:ext>
            </a:extLst>
          </p:cNvPr>
          <p:cNvGrpSpPr/>
          <p:nvPr/>
        </p:nvGrpSpPr>
        <p:grpSpPr>
          <a:xfrm>
            <a:off x="3099960" y="7708356"/>
            <a:ext cx="3094410" cy="1185077"/>
            <a:chOff x="2135999" y="0"/>
            <a:chExt cx="1143000" cy="12700"/>
          </a:xfrm>
        </p:grpSpPr>
        <p:sp>
          <p:nvSpPr>
            <p:cNvPr id="99" name="$D$2">
              <a:extLst>
                <a:ext uri="{FF2B5EF4-FFF2-40B4-BE49-F238E27FC236}">
                  <a16:creationId xmlns:a16="http://schemas.microsoft.com/office/drawing/2014/main" id="{59FA50A6-33A0-EA20-378D-80F70495CEF9}"/>
                </a:ext>
              </a:extLst>
            </p:cNvPr>
            <p:cNvSpPr/>
            <p:nvPr/>
          </p:nvSpPr>
          <p:spPr>
            <a:xfrm>
              <a:off x="2135999" y="0"/>
              <a:ext cx="25400" cy="12700"/>
            </a:xfrm>
            <a:prstGeom prst="rect">
              <a:avLst/>
            </a:prstGeom>
            <a:solidFill>
              <a:srgbClr val="000000"/>
            </a:solidFill>
            <a:ln w="12700" cap="flat">
              <a:noFill/>
              <a:prstDash val="solid"/>
              <a:miter lim="800000"/>
            </a:ln>
            <a:effectLst/>
            <a:sp3d/>
            <a:extLst>
              <a:ext uri="{91240B29-F687-4F45-9708-019B960494DF}">
                <a14:hiddenLine xmlns:a14="http://schemas.microsoft.com/office/drawing/2010/main" w="12700" cap="flat">
                  <a:solidFill>
                    <a:schemeClr val="accent1"/>
                  </a:solidFill>
                  <a:prstDash val="solid"/>
                  <a:miter lim="800000"/>
                </a14:hiddenLine>
              </a:ext>
            </a:extLst>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109" name="$D$2">
              <a:extLst>
                <a:ext uri="{FF2B5EF4-FFF2-40B4-BE49-F238E27FC236}">
                  <a16:creationId xmlns:a16="http://schemas.microsoft.com/office/drawing/2014/main" id="{0D79D3C6-6E57-CBBE-E58E-7A178FC56A38}"/>
                </a:ext>
              </a:extLst>
            </p:cNvPr>
            <p:cNvSpPr/>
            <p:nvPr/>
          </p:nvSpPr>
          <p:spPr>
            <a:xfrm>
              <a:off x="2174099" y="0"/>
              <a:ext cx="12700" cy="12700"/>
            </a:xfrm>
            <a:prstGeom prst="rect">
              <a:avLst/>
            </a:prstGeom>
            <a:solidFill>
              <a:srgbClr val="000000"/>
            </a:solidFill>
            <a:ln w="12700" cap="flat">
              <a:noFill/>
              <a:prstDash val="solid"/>
              <a:miter lim="800000"/>
            </a:ln>
            <a:effectLst/>
            <a:sp3d/>
            <a:extLst>
              <a:ext uri="{91240B29-F687-4F45-9708-019B960494DF}">
                <a14:hiddenLine xmlns:a14="http://schemas.microsoft.com/office/drawing/2010/main" w="12700" cap="flat">
                  <a:solidFill>
                    <a:schemeClr val="accent1"/>
                  </a:solidFill>
                  <a:prstDash val="solid"/>
                  <a:miter lim="800000"/>
                </a14:hiddenLine>
              </a:ext>
            </a:extLst>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111" name="$D$2">
              <a:extLst>
                <a:ext uri="{FF2B5EF4-FFF2-40B4-BE49-F238E27FC236}">
                  <a16:creationId xmlns:a16="http://schemas.microsoft.com/office/drawing/2014/main" id="{EEE4EDF1-2C3B-6ECE-9E26-D0BC3BF1306C}"/>
                </a:ext>
              </a:extLst>
            </p:cNvPr>
            <p:cNvSpPr/>
            <p:nvPr/>
          </p:nvSpPr>
          <p:spPr>
            <a:xfrm>
              <a:off x="2212199" y="0"/>
              <a:ext cx="12700" cy="12700"/>
            </a:xfrm>
            <a:prstGeom prst="rect">
              <a:avLst/>
            </a:prstGeom>
            <a:solidFill>
              <a:srgbClr val="000000"/>
            </a:solidFill>
            <a:ln w="12700" cap="flat">
              <a:noFill/>
              <a:prstDash val="solid"/>
              <a:miter lim="800000"/>
            </a:ln>
            <a:effectLst/>
            <a:sp3d/>
            <a:extLst>
              <a:ext uri="{91240B29-F687-4F45-9708-019B960494DF}">
                <a14:hiddenLine xmlns:a14="http://schemas.microsoft.com/office/drawing/2010/main" w="12700" cap="flat">
                  <a:solidFill>
                    <a:schemeClr val="accent1"/>
                  </a:solidFill>
                  <a:prstDash val="solid"/>
                  <a:miter lim="800000"/>
                </a14:hiddenLine>
              </a:ext>
            </a:extLst>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112" name="$D$2">
              <a:extLst>
                <a:ext uri="{FF2B5EF4-FFF2-40B4-BE49-F238E27FC236}">
                  <a16:creationId xmlns:a16="http://schemas.microsoft.com/office/drawing/2014/main" id="{7CA73671-E238-A3C2-1315-BA3B9CFDC0DB}"/>
                </a:ext>
              </a:extLst>
            </p:cNvPr>
            <p:cNvSpPr/>
            <p:nvPr/>
          </p:nvSpPr>
          <p:spPr>
            <a:xfrm>
              <a:off x="2275699" y="0"/>
              <a:ext cx="12700" cy="12700"/>
            </a:xfrm>
            <a:prstGeom prst="rect">
              <a:avLst/>
            </a:prstGeom>
            <a:solidFill>
              <a:srgbClr val="000000"/>
            </a:solidFill>
            <a:ln w="12700" cap="flat">
              <a:noFill/>
              <a:prstDash val="solid"/>
              <a:miter lim="800000"/>
            </a:ln>
            <a:effectLst/>
            <a:sp3d/>
            <a:extLst>
              <a:ext uri="{91240B29-F687-4F45-9708-019B960494DF}">
                <a14:hiddenLine xmlns:a14="http://schemas.microsoft.com/office/drawing/2010/main" w="12700" cap="flat">
                  <a:solidFill>
                    <a:schemeClr val="accent1"/>
                  </a:solidFill>
                  <a:prstDash val="solid"/>
                  <a:miter lim="800000"/>
                </a14:hiddenLine>
              </a:ext>
            </a:extLst>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114" name="$D$2">
              <a:extLst>
                <a:ext uri="{FF2B5EF4-FFF2-40B4-BE49-F238E27FC236}">
                  <a16:creationId xmlns:a16="http://schemas.microsoft.com/office/drawing/2014/main" id="{0388553D-ABC4-1C3C-715F-C6C5E8595F9D}"/>
                </a:ext>
              </a:extLst>
            </p:cNvPr>
            <p:cNvSpPr/>
            <p:nvPr/>
          </p:nvSpPr>
          <p:spPr>
            <a:xfrm>
              <a:off x="2313799" y="0"/>
              <a:ext cx="12700" cy="12700"/>
            </a:xfrm>
            <a:prstGeom prst="rect">
              <a:avLst/>
            </a:prstGeom>
            <a:solidFill>
              <a:srgbClr val="000000"/>
            </a:solidFill>
            <a:ln w="12700" cap="flat">
              <a:noFill/>
              <a:prstDash val="solid"/>
              <a:miter lim="800000"/>
            </a:ln>
            <a:effectLst/>
            <a:sp3d/>
            <a:extLst>
              <a:ext uri="{91240B29-F687-4F45-9708-019B960494DF}">
                <a14:hiddenLine xmlns:a14="http://schemas.microsoft.com/office/drawing/2010/main" w="12700" cap="flat">
                  <a:solidFill>
                    <a:schemeClr val="accent1"/>
                  </a:solidFill>
                  <a:prstDash val="solid"/>
                  <a:miter lim="800000"/>
                </a14:hiddenLine>
              </a:ext>
            </a:extLst>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116" name="$D$2">
              <a:extLst>
                <a:ext uri="{FF2B5EF4-FFF2-40B4-BE49-F238E27FC236}">
                  <a16:creationId xmlns:a16="http://schemas.microsoft.com/office/drawing/2014/main" id="{98EA16D8-214D-AED8-F896-9BD8838FFF97}"/>
                </a:ext>
              </a:extLst>
            </p:cNvPr>
            <p:cNvSpPr/>
            <p:nvPr/>
          </p:nvSpPr>
          <p:spPr>
            <a:xfrm>
              <a:off x="2339199" y="0"/>
              <a:ext cx="25400" cy="12700"/>
            </a:xfrm>
            <a:prstGeom prst="rect">
              <a:avLst/>
            </a:prstGeom>
            <a:solidFill>
              <a:srgbClr val="000000"/>
            </a:solidFill>
            <a:ln w="12700" cap="flat">
              <a:noFill/>
              <a:prstDash val="solid"/>
              <a:miter lim="800000"/>
            </a:ln>
            <a:effectLst/>
            <a:sp3d/>
            <a:extLst>
              <a:ext uri="{91240B29-F687-4F45-9708-019B960494DF}">
                <a14:hiddenLine xmlns:a14="http://schemas.microsoft.com/office/drawing/2010/main" w="12700" cap="flat">
                  <a:solidFill>
                    <a:schemeClr val="accent1"/>
                  </a:solidFill>
                  <a:prstDash val="solid"/>
                  <a:miter lim="800000"/>
                </a14:hiddenLine>
              </a:ext>
            </a:extLst>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117" name="$D$2">
              <a:extLst>
                <a:ext uri="{FF2B5EF4-FFF2-40B4-BE49-F238E27FC236}">
                  <a16:creationId xmlns:a16="http://schemas.microsoft.com/office/drawing/2014/main" id="{FC4188F3-E849-F6F5-94EE-87F1460BB112}"/>
                </a:ext>
              </a:extLst>
            </p:cNvPr>
            <p:cNvSpPr/>
            <p:nvPr/>
          </p:nvSpPr>
          <p:spPr>
            <a:xfrm>
              <a:off x="2415399" y="0"/>
              <a:ext cx="12700" cy="12700"/>
            </a:xfrm>
            <a:prstGeom prst="rect">
              <a:avLst/>
            </a:prstGeom>
            <a:solidFill>
              <a:srgbClr val="000000"/>
            </a:solidFill>
            <a:ln w="12700" cap="flat">
              <a:noFill/>
              <a:prstDash val="solid"/>
              <a:miter lim="800000"/>
            </a:ln>
            <a:effectLst/>
            <a:sp3d/>
            <a:extLst>
              <a:ext uri="{91240B29-F687-4F45-9708-019B960494DF}">
                <a14:hiddenLine xmlns:a14="http://schemas.microsoft.com/office/drawing/2010/main" w="12700" cap="flat">
                  <a:solidFill>
                    <a:schemeClr val="accent1"/>
                  </a:solidFill>
                  <a:prstDash val="solid"/>
                  <a:miter lim="800000"/>
                </a14:hiddenLine>
              </a:ext>
            </a:extLst>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118" name="$D$2">
              <a:extLst>
                <a:ext uri="{FF2B5EF4-FFF2-40B4-BE49-F238E27FC236}">
                  <a16:creationId xmlns:a16="http://schemas.microsoft.com/office/drawing/2014/main" id="{EB5AFDDD-0809-D8FC-AEFF-725222FEB567}"/>
                </a:ext>
              </a:extLst>
            </p:cNvPr>
            <p:cNvSpPr/>
            <p:nvPr/>
          </p:nvSpPr>
          <p:spPr>
            <a:xfrm>
              <a:off x="2478899" y="0"/>
              <a:ext cx="12700" cy="12700"/>
            </a:xfrm>
            <a:prstGeom prst="rect">
              <a:avLst/>
            </a:prstGeom>
            <a:solidFill>
              <a:srgbClr val="000000"/>
            </a:solidFill>
            <a:ln w="12700" cap="flat">
              <a:noFill/>
              <a:prstDash val="solid"/>
              <a:miter lim="800000"/>
            </a:ln>
            <a:effectLst/>
            <a:sp3d/>
            <a:extLst>
              <a:ext uri="{91240B29-F687-4F45-9708-019B960494DF}">
                <a14:hiddenLine xmlns:a14="http://schemas.microsoft.com/office/drawing/2010/main" w="12700" cap="flat">
                  <a:solidFill>
                    <a:schemeClr val="accent1"/>
                  </a:solidFill>
                  <a:prstDash val="solid"/>
                  <a:miter lim="800000"/>
                </a14:hiddenLine>
              </a:ext>
            </a:extLst>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120" name="$D$2">
              <a:extLst>
                <a:ext uri="{FF2B5EF4-FFF2-40B4-BE49-F238E27FC236}">
                  <a16:creationId xmlns:a16="http://schemas.microsoft.com/office/drawing/2014/main" id="{9D8B39BE-114A-D3EF-6957-4F57B0999090}"/>
                </a:ext>
              </a:extLst>
            </p:cNvPr>
            <p:cNvSpPr/>
            <p:nvPr/>
          </p:nvSpPr>
          <p:spPr>
            <a:xfrm>
              <a:off x="2516999" y="0"/>
              <a:ext cx="25400" cy="12700"/>
            </a:xfrm>
            <a:prstGeom prst="rect">
              <a:avLst/>
            </a:prstGeom>
            <a:solidFill>
              <a:srgbClr val="000000"/>
            </a:solidFill>
            <a:ln w="12700" cap="flat">
              <a:noFill/>
              <a:prstDash val="solid"/>
              <a:miter lim="800000"/>
            </a:ln>
            <a:effectLst/>
            <a:sp3d/>
            <a:extLst>
              <a:ext uri="{91240B29-F687-4F45-9708-019B960494DF}">
                <a14:hiddenLine xmlns:a14="http://schemas.microsoft.com/office/drawing/2010/main" w="12700" cap="flat">
                  <a:solidFill>
                    <a:schemeClr val="accent1"/>
                  </a:solidFill>
                  <a:prstDash val="solid"/>
                  <a:miter lim="800000"/>
                </a14:hiddenLine>
              </a:ext>
            </a:extLst>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122" name="$D$2">
              <a:extLst>
                <a:ext uri="{FF2B5EF4-FFF2-40B4-BE49-F238E27FC236}">
                  <a16:creationId xmlns:a16="http://schemas.microsoft.com/office/drawing/2014/main" id="{B166699B-37A3-98C0-6829-98074D5E3174}"/>
                </a:ext>
              </a:extLst>
            </p:cNvPr>
            <p:cNvSpPr/>
            <p:nvPr/>
          </p:nvSpPr>
          <p:spPr>
            <a:xfrm>
              <a:off x="2555099" y="0"/>
              <a:ext cx="50800" cy="12700"/>
            </a:xfrm>
            <a:prstGeom prst="rect">
              <a:avLst/>
            </a:prstGeom>
            <a:solidFill>
              <a:srgbClr val="000000"/>
            </a:solidFill>
            <a:ln w="12700" cap="flat">
              <a:noFill/>
              <a:prstDash val="solid"/>
              <a:miter lim="800000"/>
            </a:ln>
            <a:effectLst/>
            <a:sp3d/>
            <a:extLst>
              <a:ext uri="{91240B29-F687-4F45-9708-019B960494DF}">
                <a14:hiddenLine xmlns:a14="http://schemas.microsoft.com/office/drawing/2010/main" w="12700" cap="flat">
                  <a:solidFill>
                    <a:schemeClr val="accent1"/>
                  </a:solidFill>
                  <a:prstDash val="solid"/>
                  <a:miter lim="800000"/>
                </a14:hiddenLine>
              </a:ext>
            </a:extLst>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123" name="$D$2">
              <a:extLst>
                <a:ext uri="{FF2B5EF4-FFF2-40B4-BE49-F238E27FC236}">
                  <a16:creationId xmlns:a16="http://schemas.microsoft.com/office/drawing/2014/main" id="{4F977501-FEED-AE07-0EF2-8D4DFF9CF3A3}"/>
                </a:ext>
              </a:extLst>
            </p:cNvPr>
            <p:cNvSpPr/>
            <p:nvPr/>
          </p:nvSpPr>
          <p:spPr>
            <a:xfrm>
              <a:off x="2618599" y="0"/>
              <a:ext cx="38100" cy="12700"/>
            </a:xfrm>
            <a:prstGeom prst="rect">
              <a:avLst/>
            </a:prstGeom>
            <a:solidFill>
              <a:srgbClr val="000000"/>
            </a:solidFill>
            <a:ln w="12700" cap="flat">
              <a:noFill/>
              <a:prstDash val="solid"/>
              <a:miter lim="800000"/>
            </a:ln>
            <a:effectLst/>
            <a:sp3d/>
            <a:extLst>
              <a:ext uri="{91240B29-F687-4F45-9708-019B960494DF}">
                <a14:hiddenLine xmlns:a14="http://schemas.microsoft.com/office/drawing/2010/main" w="12700" cap="flat">
                  <a:solidFill>
                    <a:schemeClr val="accent1"/>
                  </a:solidFill>
                  <a:prstDash val="solid"/>
                  <a:miter lim="800000"/>
                </a14:hiddenLine>
              </a:ext>
            </a:extLst>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125" name="$D$2">
              <a:extLst>
                <a:ext uri="{FF2B5EF4-FFF2-40B4-BE49-F238E27FC236}">
                  <a16:creationId xmlns:a16="http://schemas.microsoft.com/office/drawing/2014/main" id="{A4CB8B98-45E8-1209-E1AD-372C54817A07}"/>
                </a:ext>
              </a:extLst>
            </p:cNvPr>
            <p:cNvSpPr/>
            <p:nvPr/>
          </p:nvSpPr>
          <p:spPr>
            <a:xfrm>
              <a:off x="2669399" y="0"/>
              <a:ext cx="12700" cy="12700"/>
            </a:xfrm>
            <a:prstGeom prst="rect">
              <a:avLst/>
            </a:prstGeom>
            <a:solidFill>
              <a:srgbClr val="000000"/>
            </a:solidFill>
            <a:ln w="12700" cap="flat">
              <a:noFill/>
              <a:prstDash val="solid"/>
              <a:miter lim="800000"/>
            </a:ln>
            <a:effectLst/>
            <a:sp3d/>
            <a:extLst>
              <a:ext uri="{91240B29-F687-4F45-9708-019B960494DF}">
                <a14:hiddenLine xmlns:a14="http://schemas.microsoft.com/office/drawing/2010/main" w="12700" cap="flat">
                  <a:solidFill>
                    <a:schemeClr val="accent1"/>
                  </a:solidFill>
                  <a:prstDash val="solid"/>
                  <a:miter lim="800000"/>
                </a14:hiddenLine>
              </a:ext>
            </a:extLst>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126" name="$D$2">
              <a:extLst>
                <a:ext uri="{FF2B5EF4-FFF2-40B4-BE49-F238E27FC236}">
                  <a16:creationId xmlns:a16="http://schemas.microsoft.com/office/drawing/2014/main" id="{6D002D1A-4967-F857-7455-42AD720B5B74}"/>
                </a:ext>
              </a:extLst>
            </p:cNvPr>
            <p:cNvSpPr/>
            <p:nvPr/>
          </p:nvSpPr>
          <p:spPr>
            <a:xfrm>
              <a:off x="2694799" y="0"/>
              <a:ext cx="12700" cy="12700"/>
            </a:xfrm>
            <a:prstGeom prst="rect">
              <a:avLst/>
            </a:prstGeom>
            <a:solidFill>
              <a:srgbClr val="000000"/>
            </a:solidFill>
            <a:ln w="12700" cap="flat">
              <a:noFill/>
              <a:prstDash val="solid"/>
              <a:miter lim="800000"/>
            </a:ln>
            <a:effectLst/>
            <a:sp3d/>
            <a:extLst>
              <a:ext uri="{91240B29-F687-4F45-9708-019B960494DF}">
                <a14:hiddenLine xmlns:a14="http://schemas.microsoft.com/office/drawing/2010/main" w="12700" cap="flat">
                  <a:solidFill>
                    <a:schemeClr val="accent1"/>
                  </a:solidFill>
                  <a:prstDash val="solid"/>
                  <a:miter lim="800000"/>
                </a14:hiddenLine>
              </a:ext>
            </a:extLst>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192" name="$D$2">
              <a:extLst>
                <a:ext uri="{FF2B5EF4-FFF2-40B4-BE49-F238E27FC236}">
                  <a16:creationId xmlns:a16="http://schemas.microsoft.com/office/drawing/2014/main" id="{9746A8F1-64F3-D272-2F92-45007F0FECC4}"/>
                </a:ext>
              </a:extLst>
            </p:cNvPr>
            <p:cNvSpPr/>
            <p:nvPr/>
          </p:nvSpPr>
          <p:spPr>
            <a:xfrm>
              <a:off x="2758299" y="0"/>
              <a:ext cx="25400" cy="12700"/>
            </a:xfrm>
            <a:prstGeom prst="rect">
              <a:avLst/>
            </a:prstGeom>
            <a:solidFill>
              <a:srgbClr val="000000"/>
            </a:solidFill>
            <a:ln w="12700" cap="flat">
              <a:noFill/>
              <a:prstDash val="solid"/>
              <a:miter lim="800000"/>
            </a:ln>
            <a:effectLst/>
            <a:sp3d/>
            <a:extLst>
              <a:ext uri="{91240B29-F687-4F45-9708-019B960494DF}">
                <a14:hiddenLine xmlns:a14="http://schemas.microsoft.com/office/drawing/2010/main" w="12700" cap="flat">
                  <a:solidFill>
                    <a:schemeClr val="accent1"/>
                  </a:solidFill>
                  <a:prstDash val="solid"/>
                  <a:miter lim="800000"/>
                </a14:hiddenLine>
              </a:ext>
            </a:extLst>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193" name="$D$2">
              <a:extLst>
                <a:ext uri="{FF2B5EF4-FFF2-40B4-BE49-F238E27FC236}">
                  <a16:creationId xmlns:a16="http://schemas.microsoft.com/office/drawing/2014/main" id="{76DEDE89-81C2-59E8-BA58-E1923D6EEE69}"/>
                </a:ext>
              </a:extLst>
            </p:cNvPr>
            <p:cNvSpPr/>
            <p:nvPr/>
          </p:nvSpPr>
          <p:spPr>
            <a:xfrm>
              <a:off x="2796399" y="0"/>
              <a:ext cx="12700" cy="12700"/>
            </a:xfrm>
            <a:prstGeom prst="rect">
              <a:avLst/>
            </a:prstGeom>
            <a:solidFill>
              <a:srgbClr val="000000"/>
            </a:solidFill>
            <a:ln w="12700" cap="flat">
              <a:noFill/>
              <a:prstDash val="solid"/>
              <a:miter lim="800000"/>
            </a:ln>
            <a:effectLst/>
            <a:sp3d/>
            <a:extLst>
              <a:ext uri="{91240B29-F687-4F45-9708-019B960494DF}">
                <a14:hiddenLine xmlns:a14="http://schemas.microsoft.com/office/drawing/2010/main" w="12700" cap="flat">
                  <a:solidFill>
                    <a:schemeClr val="accent1"/>
                  </a:solidFill>
                  <a:prstDash val="solid"/>
                  <a:miter lim="800000"/>
                </a14:hiddenLine>
              </a:ext>
            </a:extLst>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195" name="$D$2">
              <a:extLst>
                <a:ext uri="{FF2B5EF4-FFF2-40B4-BE49-F238E27FC236}">
                  <a16:creationId xmlns:a16="http://schemas.microsoft.com/office/drawing/2014/main" id="{CA5964B5-F791-44FE-2F0C-8FAC742D4A67}"/>
                </a:ext>
              </a:extLst>
            </p:cNvPr>
            <p:cNvSpPr/>
            <p:nvPr/>
          </p:nvSpPr>
          <p:spPr>
            <a:xfrm>
              <a:off x="2834499" y="0"/>
              <a:ext cx="25400" cy="12700"/>
            </a:xfrm>
            <a:prstGeom prst="rect">
              <a:avLst/>
            </a:prstGeom>
            <a:solidFill>
              <a:srgbClr val="000000"/>
            </a:solidFill>
            <a:ln w="12700" cap="flat">
              <a:noFill/>
              <a:prstDash val="solid"/>
              <a:miter lim="800000"/>
            </a:ln>
            <a:effectLst/>
            <a:sp3d/>
            <a:extLst>
              <a:ext uri="{91240B29-F687-4F45-9708-019B960494DF}">
                <a14:hiddenLine xmlns:a14="http://schemas.microsoft.com/office/drawing/2010/main" w="12700" cap="flat">
                  <a:solidFill>
                    <a:schemeClr val="accent1"/>
                  </a:solidFill>
                  <a:prstDash val="solid"/>
                  <a:miter lim="800000"/>
                </a14:hiddenLine>
              </a:ext>
            </a:extLst>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196" name="$D$2">
              <a:extLst>
                <a:ext uri="{FF2B5EF4-FFF2-40B4-BE49-F238E27FC236}">
                  <a16:creationId xmlns:a16="http://schemas.microsoft.com/office/drawing/2014/main" id="{9EB86028-DBB7-D748-4CE0-D7893A0DF211}"/>
                </a:ext>
              </a:extLst>
            </p:cNvPr>
            <p:cNvSpPr/>
            <p:nvPr/>
          </p:nvSpPr>
          <p:spPr>
            <a:xfrm>
              <a:off x="2910699" y="0"/>
              <a:ext cx="12700" cy="12700"/>
            </a:xfrm>
            <a:prstGeom prst="rect">
              <a:avLst/>
            </a:prstGeom>
            <a:solidFill>
              <a:srgbClr val="000000"/>
            </a:solidFill>
            <a:ln w="12700" cap="flat">
              <a:noFill/>
              <a:prstDash val="solid"/>
              <a:miter lim="800000"/>
            </a:ln>
            <a:effectLst/>
            <a:sp3d/>
            <a:extLst>
              <a:ext uri="{91240B29-F687-4F45-9708-019B960494DF}">
                <a14:hiddenLine xmlns:a14="http://schemas.microsoft.com/office/drawing/2010/main" w="12700" cap="flat">
                  <a:solidFill>
                    <a:schemeClr val="accent1"/>
                  </a:solidFill>
                  <a:prstDash val="solid"/>
                  <a:miter lim="800000"/>
                </a14:hiddenLine>
              </a:ext>
            </a:extLst>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198" name="$D$2">
              <a:extLst>
                <a:ext uri="{FF2B5EF4-FFF2-40B4-BE49-F238E27FC236}">
                  <a16:creationId xmlns:a16="http://schemas.microsoft.com/office/drawing/2014/main" id="{D4025CA6-5667-9793-8459-08EE53CC2A77}"/>
                </a:ext>
              </a:extLst>
            </p:cNvPr>
            <p:cNvSpPr/>
            <p:nvPr/>
          </p:nvSpPr>
          <p:spPr>
            <a:xfrm>
              <a:off x="2936099" y="0"/>
              <a:ext cx="12700" cy="12700"/>
            </a:xfrm>
            <a:prstGeom prst="rect">
              <a:avLst/>
            </a:prstGeom>
            <a:solidFill>
              <a:srgbClr val="000000"/>
            </a:solidFill>
            <a:ln w="12700" cap="flat">
              <a:noFill/>
              <a:prstDash val="solid"/>
              <a:miter lim="800000"/>
            </a:ln>
            <a:effectLst/>
            <a:sp3d/>
            <a:extLst>
              <a:ext uri="{91240B29-F687-4F45-9708-019B960494DF}">
                <a14:hiddenLine xmlns:a14="http://schemas.microsoft.com/office/drawing/2010/main" w="12700" cap="flat">
                  <a:solidFill>
                    <a:schemeClr val="accent1"/>
                  </a:solidFill>
                  <a:prstDash val="solid"/>
                  <a:miter lim="800000"/>
                </a14:hiddenLine>
              </a:ext>
            </a:extLst>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199" name="$D$2">
              <a:extLst>
                <a:ext uri="{FF2B5EF4-FFF2-40B4-BE49-F238E27FC236}">
                  <a16:creationId xmlns:a16="http://schemas.microsoft.com/office/drawing/2014/main" id="{77F7252A-DD16-B868-C747-2EAD734DA265}"/>
                </a:ext>
              </a:extLst>
            </p:cNvPr>
            <p:cNvSpPr/>
            <p:nvPr/>
          </p:nvSpPr>
          <p:spPr>
            <a:xfrm>
              <a:off x="2974199" y="0"/>
              <a:ext cx="12700" cy="12700"/>
            </a:xfrm>
            <a:prstGeom prst="rect">
              <a:avLst/>
            </a:prstGeom>
            <a:solidFill>
              <a:srgbClr val="000000"/>
            </a:solidFill>
            <a:ln w="12700" cap="flat">
              <a:noFill/>
              <a:prstDash val="solid"/>
              <a:miter lim="800000"/>
            </a:ln>
            <a:effectLst/>
            <a:sp3d/>
            <a:extLst>
              <a:ext uri="{91240B29-F687-4F45-9708-019B960494DF}">
                <a14:hiddenLine xmlns:a14="http://schemas.microsoft.com/office/drawing/2010/main" w="12700" cap="flat">
                  <a:solidFill>
                    <a:schemeClr val="accent1"/>
                  </a:solidFill>
                  <a:prstDash val="solid"/>
                  <a:miter lim="800000"/>
                </a14:hiddenLine>
              </a:ext>
            </a:extLst>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01" name="$D$2">
              <a:extLst>
                <a:ext uri="{FF2B5EF4-FFF2-40B4-BE49-F238E27FC236}">
                  <a16:creationId xmlns:a16="http://schemas.microsoft.com/office/drawing/2014/main" id="{1C869356-A4EF-2946-C341-CB27A646F144}"/>
                </a:ext>
              </a:extLst>
            </p:cNvPr>
            <p:cNvSpPr/>
            <p:nvPr/>
          </p:nvSpPr>
          <p:spPr>
            <a:xfrm>
              <a:off x="3012299" y="0"/>
              <a:ext cx="50800" cy="12700"/>
            </a:xfrm>
            <a:prstGeom prst="rect">
              <a:avLst/>
            </a:prstGeom>
            <a:solidFill>
              <a:srgbClr val="000000"/>
            </a:solidFill>
            <a:ln w="12700" cap="flat">
              <a:noFill/>
              <a:prstDash val="solid"/>
              <a:miter lim="800000"/>
            </a:ln>
            <a:effectLst/>
            <a:sp3d/>
            <a:extLst>
              <a:ext uri="{91240B29-F687-4F45-9708-019B960494DF}">
                <a14:hiddenLine xmlns:a14="http://schemas.microsoft.com/office/drawing/2010/main" w="12700" cap="flat">
                  <a:solidFill>
                    <a:schemeClr val="accent1"/>
                  </a:solidFill>
                  <a:prstDash val="solid"/>
                  <a:miter lim="800000"/>
                </a14:hiddenLine>
              </a:ext>
            </a:extLst>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02" name="$D$2">
              <a:extLst>
                <a:ext uri="{FF2B5EF4-FFF2-40B4-BE49-F238E27FC236}">
                  <a16:creationId xmlns:a16="http://schemas.microsoft.com/office/drawing/2014/main" id="{53FEF8F5-0CA1-28A0-361B-E87E496FA117}"/>
                </a:ext>
              </a:extLst>
            </p:cNvPr>
            <p:cNvSpPr/>
            <p:nvPr/>
          </p:nvSpPr>
          <p:spPr>
            <a:xfrm>
              <a:off x="3088499" y="0"/>
              <a:ext cx="12700" cy="12700"/>
            </a:xfrm>
            <a:prstGeom prst="rect">
              <a:avLst/>
            </a:prstGeom>
            <a:solidFill>
              <a:srgbClr val="000000"/>
            </a:solidFill>
            <a:ln w="12700" cap="flat">
              <a:noFill/>
              <a:prstDash val="solid"/>
              <a:miter lim="800000"/>
            </a:ln>
            <a:effectLst/>
            <a:sp3d/>
            <a:extLst>
              <a:ext uri="{91240B29-F687-4F45-9708-019B960494DF}">
                <a14:hiddenLine xmlns:a14="http://schemas.microsoft.com/office/drawing/2010/main" w="12700" cap="flat">
                  <a:solidFill>
                    <a:schemeClr val="accent1"/>
                  </a:solidFill>
                  <a:prstDash val="solid"/>
                  <a:miter lim="800000"/>
                </a14:hiddenLine>
              </a:ext>
            </a:extLst>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07" name="$D$2">
              <a:extLst>
                <a:ext uri="{FF2B5EF4-FFF2-40B4-BE49-F238E27FC236}">
                  <a16:creationId xmlns:a16="http://schemas.microsoft.com/office/drawing/2014/main" id="{23D2D262-1090-0CD7-7621-FE4532150E97}"/>
                </a:ext>
              </a:extLst>
            </p:cNvPr>
            <p:cNvSpPr/>
            <p:nvPr/>
          </p:nvSpPr>
          <p:spPr>
            <a:xfrm>
              <a:off x="3113899" y="0"/>
              <a:ext cx="25400" cy="12700"/>
            </a:xfrm>
            <a:prstGeom prst="rect">
              <a:avLst/>
            </a:prstGeom>
            <a:solidFill>
              <a:srgbClr val="000000"/>
            </a:solidFill>
            <a:ln w="12700" cap="flat">
              <a:noFill/>
              <a:prstDash val="solid"/>
              <a:miter lim="800000"/>
            </a:ln>
            <a:effectLst/>
            <a:sp3d/>
            <a:extLst>
              <a:ext uri="{91240B29-F687-4F45-9708-019B960494DF}">
                <a14:hiddenLine xmlns:a14="http://schemas.microsoft.com/office/drawing/2010/main" w="12700" cap="flat">
                  <a:solidFill>
                    <a:schemeClr val="accent1"/>
                  </a:solidFill>
                  <a:prstDash val="solid"/>
                  <a:miter lim="800000"/>
                </a14:hiddenLine>
              </a:ext>
            </a:extLst>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08" name="$D$2">
              <a:extLst>
                <a:ext uri="{FF2B5EF4-FFF2-40B4-BE49-F238E27FC236}">
                  <a16:creationId xmlns:a16="http://schemas.microsoft.com/office/drawing/2014/main" id="{7316F6C1-D9C9-9B20-1F4B-FE5B2AD54339}"/>
                </a:ext>
              </a:extLst>
            </p:cNvPr>
            <p:cNvSpPr/>
            <p:nvPr/>
          </p:nvSpPr>
          <p:spPr>
            <a:xfrm>
              <a:off x="3177399" y="0"/>
              <a:ext cx="38100" cy="12700"/>
            </a:xfrm>
            <a:prstGeom prst="rect">
              <a:avLst/>
            </a:prstGeom>
            <a:solidFill>
              <a:srgbClr val="000000"/>
            </a:solidFill>
            <a:ln w="12700" cap="flat">
              <a:noFill/>
              <a:prstDash val="solid"/>
              <a:miter lim="800000"/>
            </a:ln>
            <a:effectLst/>
            <a:sp3d/>
            <a:extLst>
              <a:ext uri="{91240B29-F687-4F45-9708-019B960494DF}">
                <a14:hiddenLine xmlns:a14="http://schemas.microsoft.com/office/drawing/2010/main" w="12700" cap="flat">
                  <a:solidFill>
                    <a:schemeClr val="accent1"/>
                  </a:solidFill>
                  <a:prstDash val="solid"/>
                  <a:miter lim="800000"/>
                </a14:hiddenLine>
              </a:ext>
            </a:extLst>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10" name="$D$2">
              <a:extLst>
                <a:ext uri="{FF2B5EF4-FFF2-40B4-BE49-F238E27FC236}">
                  <a16:creationId xmlns:a16="http://schemas.microsoft.com/office/drawing/2014/main" id="{CF82535D-0F3A-9B88-57AD-B5C45C10C352}"/>
                </a:ext>
              </a:extLst>
            </p:cNvPr>
            <p:cNvSpPr/>
            <p:nvPr/>
          </p:nvSpPr>
          <p:spPr>
            <a:xfrm>
              <a:off x="3228199" y="0"/>
              <a:ext cx="12700" cy="12700"/>
            </a:xfrm>
            <a:prstGeom prst="rect">
              <a:avLst/>
            </a:prstGeom>
            <a:solidFill>
              <a:srgbClr val="000000"/>
            </a:solidFill>
            <a:ln w="12700" cap="flat">
              <a:noFill/>
              <a:prstDash val="solid"/>
              <a:miter lim="800000"/>
            </a:ln>
            <a:effectLst/>
            <a:sp3d/>
            <a:extLst>
              <a:ext uri="{91240B29-F687-4F45-9708-019B960494DF}">
                <a14:hiddenLine xmlns:a14="http://schemas.microsoft.com/office/drawing/2010/main" w="12700" cap="flat">
                  <a:solidFill>
                    <a:schemeClr val="accent1"/>
                  </a:solidFill>
                  <a:prstDash val="solid"/>
                  <a:miter lim="800000"/>
                </a14:hiddenLine>
              </a:ext>
            </a:extLst>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sp>
          <p:nvSpPr>
            <p:cNvPr id="211" name="$D$2">
              <a:extLst>
                <a:ext uri="{FF2B5EF4-FFF2-40B4-BE49-F238E27FC236}">
                  <a16:creationId xmlns:a16="http://schemas.microsoft.com/office/drawing/2014/main" id="{38E62D4C-D107-8920-D026-AB51374EDD29}"/>
                </a:ext>
              </a:extLst>
            </p:cNvPr>
            <p:cNvSpPr/>
            <p:nvPr/>
          </p:nvSpPr>
          <p:spPr>
            <a:xfrm>
              <a:off x="3253599" y="0"/>
              <a:ext cx="25400" cy="12700"/>
            </a:xfrm>
            <a:prstGeom prst="rect">
              <a:avLst/>
            </a:prstGeom>
            <a:solidFill>
              <a:srgbClr val="000000"/>
            </a:solidFill>
            <a:ln w="12700" cap="flat">
              <a:noFill/>
              <a:prstDash val="solid"/>
              <a:miter lim="800000"/>
            </a:ln>
            <a:effectLst/>
            <a:sp3d/>
            <a:extLst>
              <a:ext uri="{91240B29-F687-4F45-9708-019B960494DF}">
                <a14:hiddenLine xmlns:a14="http://schemas.microsoft.com/office/drawing/2010/main" w="12700" cap="flat">
                  <a:solidFill>
                    <a:schemeClr val="accent1"/>
                  </a:solidFill>
                  <a:prstDash val="solid"/>
                  <a:miter lim="800000"/>
                </a14:hiddenLine>
              </a:ext>
            </a:extLst>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solidFill>
                  <a:srgbClr val="000000"/>
                </a:solidFill>
                <a:effectLst/>
                <a:uFillTx/>
                <a:latin typeface="Calibri"/>
                <a:ea typeface="Calibri"/>
                <a:cs typeface="Calibri"/>
                <a:sym typeface="Calibri"/>
              </a:endParaRPr>
            </a:p>
          </p:txBody>
        </p:sp>
      </p:grpSp>
      <p:sp>
        <p:nvSpPr>
          <p:cNvPr id="3193" name="テキスト ボックス 29">
            <a:extLst>
              <a:ext uri="{FF2B5EF4-FFF2-40B4-BE49-F238E27FC236}">
                <a16:creationId xmlns:a16="http://schemas.microsoft.com/office/drawing/2014/main" id="{4F8A95F8-9546-4CB4-B780-F69A52F600E1}"/>
              </a:ext>
            </a:extLst>
          </p:cNvPr>
          <p:cNvSpPr txBox="1"/>
          <p:nvPr/>
        </p:nvSpPr>
        <p:spPr>
          <a:xfrm>
            <a:off x="334538" y="7269228"/>
            <a:ext cx="4200886" cy="261610"/>
          </a:xfrm>
          <a:prstGeom prst="rect">
            <a:avLst/>
          </a:prstGeom>
          <a:noFill/>
        </p:spPr>
        <p:txBody>
          <a:bodyPr wrap="square" rtlCol="0">
            <a:spAutoFit/>
          </a:bodyPr>
          <a:lstStyle/>
          <a:p>
            <a:r>
              <a:rPr kumimoji="1" lang="en-US" altLang="ja-JP" sz="1100" dirty="0"/>
              <a:t>2.1.2 Example of Staff ID </a:t>
            </a:r>
            <a:r>
              <a:rPr kumimoji="1" lang="en-US" altLang="ja-JP" sz="1100" dirty="0" err="1"/>
              <a:t>Qrcode</a:t>
            </a:r>
            <a:r>
              <a:rPr kumimoji="1" lang="en-US" altLang="ja-JP" sz="1100" dirty="0"/>
              <a:t> or Barcode</a:t>
            </a:r>
          </a:p>
        </p:txBody>
      </p:sp>
      <p:pic>
        <p:nvPicPr>
          <p:cNvPr id="3195" name="Picture 3194">
            <a:extLst>
              <a:ext uri="{FF2B5EF4-FFF2-40B4-BE49-F238E27FC236}">
                <a16:creationId xmlns:a16="http://schemas.microsoft.com/office/drawing/2014/main" id="{804D4FC9-0CE7-45DB-D501-C2E4CBF7E1AC}"/>
              </a:ext>
            </a:extLst>
          </p:cNvPr>
          <p:cNvPicPr>
            <a:picLocks noChangeAspect="1"/>
          </p:cNvPicPr>
          <p:nvPr/>
        </p:nvPicPr>
        <p:blipFill>
          <a:blip r:embed="rId3"/>
          <a:stretch>
            <a:fillRect/>
          </a:stretch>
        </p:blipFill>
        <p:spPr>
          <a:xfrm>
            <a:off x="530218" y="4127039"/>
            <a:ext cx="1572273" cy="2864252"/>
          </a:xfrm>
          <a:prstGeom prst="rect">
            <a:avLst/>
          </a:prstGeom>
        </p:spPr>
      </p:pic>
      <p:pic>
        <p:nvPicPr>
          <p:cNvPr id="3200" name="Picture 3199">
            <a:extLst>
              <a:ext uri="{FF2B5EF4-FFF2-40B4-BE49-F238E27FC236}">
                <a16:creationId xmlns:a16="http://schemas.microsoft.com/office/drawing/2014/main" id="{C34F08E4-76CE-2B2A-3C00-875C61E837EC}"/>
              </a:ext>
            </a:extLst>
          </p:cNvPr>
          <p:cNvPicPr>
            <a:picLocks noChangeAspect="1"/>
          </p:cNvPicPr>
          <p:nvPr/>
        </p:nvPicPr>
        <p:blipFill>
          <a:blip r:embed="rId4"/>
          <a:stretch>
            <a:fillRect/>
          </a:stretch>
        </p:blipFill>
        <p:spPr>
          <a:xfrm>
            <a:off x="1416598" y="4893264"/>
            <a:ext cx="1775614" cy="1196444"/>
          </a:xfrm>
          <a:prstGeom prst="rect">
            <a:avLst/>
          </a:prstGeom>
        </p:spPr>
      </p:pic>
      <p:sp>
        <p:nvSpPr>
          <p:cNvPr id="3201" name="Callout: Line 3200">
            <a:extLst>
              <a:ext uri="{FF2B5EF4-FFF2-40B4-BE49-F238E27FC236}">
                <a16:creationId xmlns:a16="http://schemas.microsoft.com/office/drawing/2014/main" id="{1D1FD8F6-D15D-6240-7220-1A3512055023}"/>
              </a:ext>
            </a:extLst>
          </p:cNvPr>
          <p:cNvSpPr/>
          <p:nvPr/>
        </p:nvSpPr>
        <p:spPr>
          <a:xfrm>
            <a:off x="3730177" y="4782616"/>
            <a:ext cx="2496662" cy="497761"/>
          </a:xfrm>
          <a:prstGeom prst="borderCallout1">
            <a:avLst>
              <a:gd name="adj1" fmla="val 18750"/>
              <a:gd name="adj2" fmla="val -8333"/>
              <a:gd name="adj3" fmla="val 90314"/>
              <a:gd name="adj4" fmla="val -33180"/>
            </a:avLst>
          </a:prstGeom>
          <a:solidFill>
            <a:srgbClr val="FF99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48640" rtlCol="0" anchor="t"/>
          <a:lstStyle/>
          <a:p>
            <a:r>
              <a:rPr kumimoji="1" lang="en-US" sz="1400" dirty="0">
                <a:solidFill>
                  <a:schemeClr val="tx1"/>
                </a:solidFill>
              </a:rPr>
              <a:t>The warning dialog will be shown if login failed.</a:t>
            </a:r>
          </a:p>
        </p:txBody>
      </p:sp>
      <p:sp>
        <p:nvSpPr>
          <p:cNvPr id="3202" name="Isosceles Triangle 3201">
            <a:extLst>
              <a:ext uri="{FF2B5EF4-FFF2-40B4-BE49-F238E27FC236}">
                <a16:creationId xmlns:a16="http://schemas.microsoft.com/office/drawing/2014/main" id="{305DC336-9E42-93AD-3C4D-CC28023F8D7D}"/>
              </a:ext>
            </a:extLst>
          </p:cNvPr>
          <p:cNvSpPr/>
          <p:nvPr/>
        </p:nvSpPr>
        <p:spPr>
          <a:xfrm>
            <a:off x="3829186" y="4868325"/>
            <a:ext cx="343825" cy="294766"/>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b="1" dirty="0">
                <a:solidFill>
                  <a:schemeClr val="tx1"/>
                </a:solidFill>
              </a:rPr>
              <a:t>!</a:t>
            </a:r>
          </a:p>
        </p:txBody>
      </p:sp>
    </p:spTree>
    <p:extLst>
      <p:ext uri="{BB962C8B-B14F-4D97-AF65-F5344CB8AC3E}">
        <p14:creationId xmlns:p14="http://schemas.microsoft.com/office/powerpoint/2010/main" val="2449073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8</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2-2-1. Settings mode</a:t>
            </a:r>
          </a:p>
        </p:txBody>
      </p:sp>
      <p:pic>
        <p:nvPicPr>
          <p:cNvPr id="2" name="Picture 1">
            <a:extLst>
              <a:ext uri="{FF2B5EF4-FFF2-40B4-BE49-F238E27FC236}">
                <a16:creationId xmlns:a16="http://schemas.microsoft.com/office/drawing/2014/main" id="{7C7D92BC-4D90-120C-B4BB-B694908F57B7}"/>
              </a:ext>
            </a:extLst>
          </p:cNvPr>
          <p:cNvPicPr>
            <a:picLocks noChangeAspect="1"/>
          </p:cNvPicPr>
          <p:nvPr/>
        </p:nvPicPr>
        <p:blipFill>
          <a:blip r:embed="rId2"/>
          <a:stretch>
            <a:fillRect/>
          </a:stretch>
        </p:blipFill>
        <p:spPr>
          <a:xfrm>
            <a:off x="636409" y="1629119"/>
            <a:ext cx="3176544" cy="5555629"/>
          </a:xfrm>
          <a:prstGeom prst="rect">
            <a:avLst/>
          </a:prstGeom>
        </p:spPr>
      </p:pic>
      <p:sp>
        <p:nvSpPr>
          <p:cNvPr id="4" name="Callout: Line 3">
            <a:extLst>
              <a:ext uri="{FF2B5EF4-FFF2-40B4-BE49-F238E27FC236}">
                <a16:creationId xmlns:a16="http://schemas.microsoft.com/office/drawing/2014/main" id="{58B937A4-4DFB-EDC5-D59A-CE0036E54497}"/>
              </a:ext>
            </a:extLst>
          </p:cNvPr>
          <p:cNvSpPr/>
          <p:nvPr/>
        </p:nvSpPr>
        <p:spPr>
          <a:xfrm>
            <a:off x="3009036" y="1212848"/>
            <a:ext cx="3377477" cy="888434"/>
          </a:xfrm>
          <a:prstGeom prst="borderCallout1">
            <a:avLst>
              <a:gd name="adj1" fmla="val 28173"/>
              <a:gd name="adj2" fmla="val -1537"/>
              <a:gd name="adj3" fmla="val 51444"/>
              <a:gd name="adj4" fmla="val -22144"/>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sz="1400" dirty="0">
                <a:solidFill>
                  <a:schemeClr val="tx1"/>
                </a:solidFill>
              </a:rPr>
              <a:t>To enter the “Settings” screen.</a:t>
            </a:r>
          </a:p>
          <a:p>
            <a:endParaRPr kumimoji="1" lang="en-US" sz="1400" dirty="0">
              <a:solidFill>
                <a:schemeClr val="tx1"/>
              </a:solidFill>
            </a:endParaRPr>
          </a:p>
          <a:p>
            <a:r>
              <a:rPr kumimoji="1" lang="en-US" sz="1400" dirty="0">
                <a:solidFill>
                  <a:schemeClr val="tx1"/>
                </a:solidFill>
              </a:rPr>
              <a:t>Tap the upper title “User Login” 7 times.</a:t>
            </a:r>
          </a:p>
        </p:txBody>
      </p:sp>
      <p:sp>
        <p:nvSpPr>
          <p:cNvPr id="90" name="Callout: Line 89">
            <a:extLst>
              <a:ext uri="{FF2B5EF4-FFF2-40B4-BE49-F238E27FC236}">
                <a16:creationId xmlns:a16="http://schemas.microsoft.com/office/drawing/2014/main" id="{3DA02399-FD80-0DD2-D402-6A6F0AAAAF6C}"/>
              </a:ext>
            </a:extLst>
          </p:cNvPr>
          <p:cNvSpPr/>
          <p:nvPr/>
        </p:nvSpPr>
        <p:spPr>
          <a:xfrm>
            <a:off x="378812" y="6111003"/>
            <a:ext cx="2780233" cy="2749870"/>
          </a:xfrm>
          <a:prstGeom prst="borderCallout1">
            <a:avLst>
              <a:gd name="adj1" fmla="val -886"/>
              <a:gd name="adj2" fmla="val 83816"/>
              <a:gd name="adj3" fmla="val -8699"/>
              <a:gd name="adj4" fmla="val 104484"/>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sz="1400" dirty="0">
                <a:solidFill>
                  <a:schemeClr val="tx1"/>
                </a:solidFill>
              </a:rPr>
              <a:t>Instructions</a:t>
            </a:r>
          </a:p>
          <a:p>
            <a:pPr marL="228600" indent="-228600">
              <a:buAutoNum type="arabicPeriod"/>
            </a:pPr>
            <a:r>
              <a:rPr kumimoji="1" lang="en-US" sz="1400" dirty="0">
                <a:solidFill>
                  <a:schemeClr val="tx1"/>
                </a:solidFill>
              </a:rPr>
              <a:t>Enter the information to each text box regarding to below table.</a:t>
            </a:r>
          </a:p>
          <a:p>
            <a:pPr marL="228600" indent="-228600">
              <a:buAutoNum type="arabicPeriod"/>
            </a:pPr>
            <a:r>
              <a:rPr kumimoji="1" lang="en-US" sz="1400" dirty="0">
                <a:solidFill>
                  <a:schemeClr val="tx1"/>
                </a:solidFill>
              </a:rPr>
              <a:t>Click “Save” to apply the settings and restart the app.</a:t>
            </a:r>
          </a:p>
          <a:p>
            <a:pPr marL="228600" indent="-228600">
              <a:buAutoNum type="arabicPeriod"/>
            </a:pPr>
            <a:r>
              <a:rPr kumimoji="1" lang="en-US" sz="1400" dirty="0">
                <a:solidFill>
                  <a:schemeClr val="tx1"/>
                </a:solidFill>
              </a:rPr>
              <a:t>Click “Cancel” to cancel any changed.</a:t>
            </a:r>
          </a:p>
          <a:p>
            <a:pPr marL="228600" indent="-228600">
              <a:buAutoNum type="arabicPeriod"/>
            </a:pPr>
            <a:r>
              <a:rPr kumimoji="1" lang="en-US" sz="1400" dirty="0">
                <a:solidFill>
                  <a:schemeClr val="tx1"/>
                </a:solidFill>
              </a:rPr>
              <a:t>Click “Restore Default Factory” to remove all settings.</a:t>
            </a:r>
          </a:p>
        </p:txBody>
      </p:sp>
      <p:sp>
        <p:nvSpPr>
          <p:cNvPr id="7" name="Arrow: Right 6">
            <a:extLst>
              <a:ext uri="{FF2B5EF4-FFF2-40B4-BE49-F238E27FC236}">
                <a16:creationId xmlns:a16="http://schemas.microsoft.com/office/drawing/2014/main" id="{5EDFA382-2055-6D73-C07A-194E09D787EF}"/>
              </a:ext>
            </a:extLst>
          </p:cNvPr>
          <p:cNvSpPr/>
          <p:nvPr/>
        </p:nvSpPr>
        <p:spPr>
          <a:xfrm>
            <a:off x="1944130" y="4852086"/>
            <a:ext cx="1008965" cy="634314"/>
          </a:xfrm>
          <a:prstGeom prst="rightArrow">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grpSp>
        <p:nvGrpSpPr>
          <p:cNvPr id="12" name="Group 11">
            <a:extLst>
              <a:ext uri="{FF2B5EF4-FFF2-40B4-BE49-F238E27FC236}">
                <a16:creationId xmlns:a16="http://schemas.microsoft.com/office/drawing/2014/main" id="{0B732F99-C4DF-17E9-3DCA-E796B789FB2D}"/>
              </a:ext>
            </a:extLst>
          </p:cNvPr>
          <p:cNvGrpSpPr/>
          <p:nvPr/>
        </p:nvGrpSpPr>
        <p:grpSpPr>
          <a:xfrm>
            <a:off x="3812953" y="2743200"/>
            <a:ext cx="2488993" cy="1186249"/>
            <a:chOff x="3812953" y="2743200"/>
            <a:chExt cx="2488993" cy="1186249"/>
          </a:xfrm>
        </p:grpSpPr>
        <p:sp>
          <p:nvSpPr>
            <p:cNvPr id="9" name="Rectangle 8">
              <a:extLst>
                <a:ext uri="{FF2B5EF4-FFF2-40B4-BE49-F238E27FC236}">
                  <a16:creationId xmlns:a16="http://schemas.microsoft.com/office/drawing/2014/main" id="{9015D99D-71A6-6D6D-E75C-6F95975974BC}"/>
                </a:ext>
              </a:extLst>
            </p:cNvPr>
            <p:cNvSpPr/>
            <p:nvPr/>
          </p:nvSpPr>
          <p:spPr>
            <a:xfrm>
              <a:off x="3880022" y="2743200"/>
              <a:ext cx="2421924" cy="1186249"/>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31520" rtlCol="0" anchor="t"/>
            <a:lstStyle/>
            <a:p>
              <a:r>
                <a:rPr kumimoji="1" lang="en-US" sz="1200" dirty="0">
                  <a:solidFill>
                    <a:schemeClr val="tx1"/>
                  </a:solidFill>
                </a:rPr>
                <a:t>In case of upgrading new version or restore default settings. User need to enter the information in settings screen.</a:t>
              </a:r>
            </a:p>
          </p:txBody>
        </p:sp>
        <p:pic>
          <p:nvPicPr>
            <p:cNvPr id="11" name="Graphic 10" descr="Lightbulb with solid fill">
              <a:extLst>
                <a:ext uri="{FF2B5EF4-FFF2-40B4-BE49-F238E27FC236}">
                  <a16:creationId xmlns:a16="http://schemas.microsoft.com/office/drawing/2014/main" id="{A0D5359B-D80F-259A-59D2-F07952FC7FC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12953" y="2877986"/>
              <a:ext cx="783939" cy="783939"/>
            </a:xfrm>
            <a:prstGeom prst="rect">
              <a:avLst/>
            </a:prstGeom>
          </p:spPr>
        </p:pic>
      </p:grpSp>
      <p:pic>
        <p:nvPicPr>
          <p:cNvPr id="8" name="Picture 7">
            <a:extLst>
              <a:ext uri="{FF2B5EF4-FFF2-40B4-BE49-F238E27FC236}">
                <a16:creationId xmlns:a16="http://schemas.microsoft.com/office/drawing/2014/main" id="{8F0AB759-A5FB-D85E-1607-0AC48BD52BC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534514" y="4574081"/>
            <a:ext cx="2617897" cy="3718882"/>
          </a:xfrm>
          <a:prstGeom prst="rect">
            <a:avLst/>
          </a:prstGeom>
          <a:ln>
            <a:solidFill>
              <a:srgbClr val="666666"/>
            </a:solidFill>
          </a:ln>
        </p:spPr>
      </p:pic>
      <p:sp>
        <p:nvSpPr>
          <p:cNvPr id="10" name="Isosceles Triangle 9">
            <a:extLst>
              <a:ext uri="{FF2B5EF4-FFF2-40B4-BE49-F238E27FC236}">
                <a16:creationId xmlns:a16="http://schemas.microsoft.com/office/drawing/2014/main" id="{FD9E1906-FD2E-5D42-7D53-8F51844E9236}"/>
              </a:ext>
            </a:extLst>
          </p:cNvPr>
          <p:cNvSpPr/>
          <p:nvPr/>
        </p:nvSpPr>
        <p:spPr>
          <a:xfrm>
            <a:off x="5661986" y="7757922"/>
            <a:ext cx="343825" cy="294766"/>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1100" b="1" dirty="0">
                <a:solidFill>
                  <a:schemeClr val="tx1"/>
                </a:solidFill>
              </a:rPr>
              <a:t>2</a:t>
            </a:r>
          </a:p>
        </p:txBody>
      </p:sp>
    </p:spTree>
    <p:extLst>
      <p:ext uri="{BB962C8B-B14F-4D97-AF65-F5344CB8AC3E}">
        <p14:creationId xmlns:p14="http://schemas.microsoft.com/office/powerpoint/2010/main" val="2166704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9</a:t>
            </a:fld>
            <a:endParaRPr kumimoji="1" lang="ja-JP" altLang="en-US"/>
          </a:p>
        </p:txBody>
      </p:sp>
      <p:sp>
        <p:nvSpPr>
          <p:cNvPr id="3193" name="テキスト ボックス 29">
            <a:extLst>
              <a:ext uri="{FF2B5EF4-FFF2-40B4-BE49-F238E27FC236}">
                <a16:creationId xmlns:a16="http://schemas.microsoft.com/office/drawing/2014/main" id="{4F8A95F8-9546-4CB4-B780-F69A52F600E1}"/>
              </a:ext>
            </a:extLst>
          </p:cNvPr>
          <p:cNvSpPr txBox="1"/>
          <p:nvPr/>
        </p:nvSpPr>
        <p:spPr>
          <a:xfrm>
            <a:off x="284658" y="1070707"/>
            <a:ext cx="4200886" cy="261610"/>
          </a:xfrm>
          <a:prstGeom prst="rect">
            <a:avLst/>
          </a:prstGeom>
          <a:noFill/>
        </p:spPr>
        <p:txBody>
          <a:bodyPr wrap="square" rtlCol="0">
            <a:spAutoFit/>
          </a:bodyPr>
          <a:lstStyle/>
          <a:p>
            <a:r>
              <a:rPr kumimoji="1" lang="en-US" altLang="ja-JP" sz="1100" dirty="0"/>
              <a:t>2.2.2 Settings information</a:t>
            </a:r>
          </a:p>
        </p:txBody>
      </p:sp>
      <p:graphicFrame>
        <p:nvGraphicFramePr>
          <p:cNvPr id="6" name="Table 5">
            <a:extLst>
              <a:ext uri="{FF2B5EF4-FFF2-40B4-BE49-F238E27FC236}">
                <a16:creationId xmlns:a16="http://schemas.microsoft.com/office/drawing/2014/main" id="{00C9D266-96DB-059A-EAD2-2D6596E7D12F}"/>
              </a:ext>
            </a:extLst>
          </p:cNvPr>
          <p:cNvGraphicFramePr>
            <a:graphicFrameLocks noGrp="1"/>
          </p:cNvGraphicFramePr>
          <p:nvPr>
            <p:extLst>
              <p:ext uri="{D42A27DB-BD31-4B8C-83A1-F6EECF244321}">
                <p14:modId xmlns:p14="http://schemas.microsoft.com/office/powerpoint/2010/main" val="4068372997"/>
              </p:ext>
            </p:extLst>
          </p:nvPr>
        </p:nvGraphicFramePr>
        <p:xfrm>
          <a:off x="406400" y="1367139"/>
          <a:ext cx="6117062" cy="2646680"/>
        </p:xfrm>
        <a:graphic>
          <a:graphicData uri="http://schemas.openxmlformats.org/drawingml/2006/table">
            <a:tbl>
              <a:tblPr firstRow="1" bandRow="1">
                <a:tableStyleId>{5C22544A-7EE6-4342-B048-85BDC9FD1C3A}</a:tableStyleId>
              </a:tblPr>
              <a:tblGrid>
                <a:gridCol w="480729">
                  <a:extLst>
                    <a:ext uri="{9D8B030D-6E8A-4147-A177-3AD203B41FA5}">
                      <a16:colId xmlns:a16="http://schemas.microsoft.com/office/drawing/2014/main" val="2731672581"/>
                    </a:ext>
                  </a:extLst>
                </a:gridCol>
                <a:gridCol w="1065367">
                  <a:extLst>
                    <a:ext uri="{9D8B030D-6E8A-4147-A177-3AD203B41FA5}">
                      <a16:colId xmlns:a16="http://schemas.microsoft.com/office/drawing/2014/main" val="2393246791"/>
                    </a:ext>
                  </a:extLst>
                </a:gridCol>
                <a:gridCol w="2395984">
                  <a:extLst>
                    <a:ext uri="{9D8B030D-6E8A-4147-A177-3AD203B41FA5}">
                      <a16:colId xmlns:a16="http://schemas.microsoft.com/office/drawing/2014/main" val="3887695077"/>
                    </a:ext>
                  </a:extLst>
                </a:gridCol>
                <a:gridCol w="2174982">
                  <a:extLst>
                    <a:ext uri="{9D8B030D-6E8A-4147-A177-3AD203B41FA5}">
                      <a16:colId xmlns:a16="http://schemas.microsoft.com/office/drawing/2014/main" val="4067919530"/>
                    </a:ext>
                  </a:extLst>
                </a:gridCol>
              </a:tblGrid>
              <a:tr h="370840">
                <a:tc>
                  <a:txBody>
                    <a:bodyPr/>
                    <a:lstStyle/>
                    <a:p>
                      <a:r>
                        <a:rPr lang="en-US" sz="1000" dirty="0"/>
                        <a:t>No</a:t>
                      </a:r>
                    </a:p>
                  </a:txBody>
                  <a:tcPr anchor="ctr"/>
                </a:tc>
                <a:tc>
                  <a:txBody>
                    <a:bodyPr/>
                    <a:lstStyle/>
                    <a:p>
                      <a:r>
                        <a:rPr lang="en-US" sz="1000" dirty="0"/>
                        <a:t>Item</a:t>
                      </a:r>
                    </a:p>
                  </a:txBody>
                  <a:tcPr anchor="ctr"/>
                </a:tc>
                <a:tc>
                  <a:txBody>
                    <a:bodyPr/>
                    <a:lstStyle/>
                    <a:p>
                      <a:r>
                        <a:rPr lang="en-US" sz="1000" dirty="0"/>
                        <a:t>Description</a:t>
                      </a:r>
                    </a:p>
                  </a:txBody>
                  <a:tcPr anchor="ctr"/>
                </a:tc>
                <a:tc>
                  <a:txBody>
                    <a:bodyPr/>
                    <a:lstStyle/>
                    <a:p>
                      <a:r>
                        <a:rPr lang="en-US" sz="1000" dirty="0"/>
                        <a:t>Example</a:t>
                      </a:r>
                    </a:p>
                  </a:txBody>
                  <a:tcPr anchor="ctr"/>
                </a:tc>
                <a:extLst>
                  <a:ext uri="{0D108BD9-81ED-4DB2-BD59-A6C34878D82A}">
                    <a16:rowId xmlns:a16="http://schemas.microsoft.com/office/drawing/2014/main" val="517206269"/>
                  </a:ext>
                </a:extLst>
              </a:tr>
              <a:tr h="370840">
                <a:tc>
                  <a:txBody>
                    <a:bodyPr/>
                    <a:lstStyle/>
                    <a:p>
                      <a:r>
                        <a:rPr lang="en-US" sz="1000" dirty="0"/>
                        <a:t>1.</a:t>
                      </a:r>
                    </a:p>
                  </a:txBody>
                  <a:tcPr anchor="ctr"/>
                </a:tc>
                <a:tc>
                  <a:txBody>
                    <a:bodyPr/>
                    <a:lstStyle/>
                    <a:p>
                      <a:r>
                        <a:rPr lang="en-US" sz="1000" dirty="0"/>
                        <a:t>Device No.</a:t>
                      </a:r>
                    </a:p>
                  </a:txBody>
                  <a:tcPr anchor="ctr"/>
                </a:tc>
                <a:tc>
                  <a:txBody>
                    <a:bodyPr/>
                    <a:lstStyle/>
                    <a:p>
                      <a:r>
                        <a:rPr lang="en-US" sz="1000" dirty="0"/>
                        <a:t>Device name</a:t>
                      </a:r>
                    </a:p>
                  </a:txBody>
                  <a:tcPr anchor="ctr"/>
                </a:tc>
                <a:tc>
                  <a:txBody>
                    <a:bodyPr/>
                    <a:lstStyle/>
                    <a:p>
                      <a:r>
                        <a:rPr lang="en-US" sz="1000" dirty="0"/>
                        <a:t>HT01</a:t>
                      </a:r>
                    </a:p>
                  </a:txBody>
                  <a:tcPr anchor="ctr"/>
                </a:tc>
                <a:extLst>
                  <a:ext uri="{0D108BD9-81ED-4DB2-BD59-A6C34878D82A}">
                    <a16:rowId xmlns:a16="http://schemas.microsoft.com/office/drawing/2014/main" val="2345386252"/>
                  </a:ext>
                </a:extLst>
              </a:tr>
              <a:tr h="370840">
                <a:tc>
                  <a:txBody>
                    <a:bodyPr/>
                    <a:lstStyle/>
                    <a:p>
                      <a:r>
                        <a:rPr lang="en-US" sz="1000" dirty="0"/>
                        <a:t>2.</a:t>
                      </a:r>
                    </a:p>
                  </a:txBody>
                  <a:tcPr anchor="ctr"/>
                </a:tc>
                <a:tc>
                  <a:txBody>
                    <a:bodyPr/>
                    <a:lstStyle/>
                    <a:p>
                      <a:r>
                        <a:rPr lang="en-US" sz="1000" dirty="0"/>
                        <a:t>Server mode</a:t>
                      </a:r>
                    </a:p>
                  </a:txBody>
                  <a:tcPr anchor="ctr"/>
                </a:tc>
                <a:tc>
                  <a:txBody>
                    <a:bodyPr/>
                    <a:lstStyle/>
                    <a:p>
                      <a:r>
                        <a:rPr lang="en-US" sz="1000" dirty="0"/>
                        <a:t>Communication protocol</a:t>
                      </a:r>
                    </a:p>
                  </a:txBody>
                  <a:tcPr anchor="ctr"/>
                </a:tc>
                <a:tc>
                  <a:txBody>
                    <a:bodyPr/>
                    <a:lstStyle/>
                    <a:p>
                      <a:r>
                        <a:rPr lang="en-US" sz="1000" dirty="0"/>
                        <a:t>HTTP or FTP</a:t>
                      </a:r>
                    </a:p>
                  </a:txBody>
                  <a:tcPr anchor="ctr"/>
                </a:tc>
                <a:extLst>
                  <a:ext uri="{0D108BD9-81ED-4DB2-BD59-A6C34878D82A}">
                    <a16:rowId xmlns:a16="http://schemas.microsoft.com/office/drawing/2014/main" val="1702960930"/>
                  </a:ext>
                </a:extLst>
              </a:tr>
              <a:tr h="370840">
                <a:tc>
                  <a:txBody>
                    <a:bodyPr/>
                    <a:lstStyle/>
                    <a:p>
                      <a:r>
                        <a:rPr lang="en-US" sz="1000" dirty="0"/>
                        <a:t>3.</a:t>
                      </a:r>
                    </a:p>
                  </a:txBody>
                  <a:tcPr anchor="ctr"/>
                </a:tc>
                <a:tc>
                  <a:txBody>
                    <a:bodyPr/>
                    <a:lstStyle/>
                    <a:p>
                      <a:r>
                        <a:rPr lang="en-US" sz="1000" dirty="0"/>
                        <a:t>Server</a:t>
                      </a:r>
                    </a:p>
                  </a:txBody>
                  <a:tcPr anchor="ctr"/>
                </a:tc>
                <a:tc>
                  <a:txBody>
                    <a:bodyPr/>
                    <a:lstStyle/>
                    <a:p>
                      <a:r>
                        <a:rPr lang="en-US" sz="1000" dirty="0"/>
                        <a:t>URL link to server instance.</a:t>
                      </a:r>
                    </a:p>
                  </a:txBody>
                  <a:tcPr anchor="ctr"/>
                </a:tc>
                <a:tc>
                  <a:txBody>
                    <a:bodyPr/>
                    <a:lstStyle/>
                    <a:p>
                      <a:r>
                        <a:rPr lang="en-US" sz="1000" dirty="0">
                          <a:hlinkClick r:id="rId2"/>
                        </a:rPr>
                        <a:t>https://tom-demo-01.proen.app.ruk-com.cloud</a:t>
                      </a:r>
                      <a:endParaRPr lang="en-US" sz="1000" dirty="0"/>
                    </a:p>
                  </a:txBody>
                  <a:tcPr anchor="ctr"/>
                </a:tc>
                <a:extLst>
                  <a:ext uri="{0D108BD9-81ED-4DB2-BD59-A6C34878D82A}">
                    <a16:rowId xmlns:a16="http://schemas.microsoft.com/office/drawing/2014/main" val="3222510212"/>
                  </a:ext>
                </a:extLst>
              </a:tr>
              <a:tr h="370840">
                <a:tc>
                  <a:txBody>
                    <a:bodyPr/>
                    <a:lstStyle/>
                    <a:p>
                      <a:r>
                        <a:rPr lang="en-US" sz="1000" dirty="0"/>
                        <a:t>4.</a:t>
                      </a:r>
                    </a:p>
                  </a:txBody>
                  <a:tcPr anchor="ctr"/>
                </a:tc>
                <a:tc>
                  <a:txBody>
                    <a:bodyPr/>
                    <a:lstStyle/>
                    <a:p>
                      <a:r>
                        <a:rPr lang="en-US" sz="1000" dirty="0"/>
                        <a:t>Path</a:t>
                      </a:r>
                    </a:p>
                  </a:txBody>
                  <a:tcPr anchor="ctr"/>
                </a:tc>
                <a:tc>
                  <a:txBody>
                    <a:bodyPr/>
                    <a:lstStyle/>
                    <a:p>
                      <a:r>
                        <a:rPr lang="en-US" sz="1000" dirty="0"/>
                        <a:t>Application web configuration path</a:t>
                      </a:r>
                    </a:p>
                  </a:txBody>
                  <a:tcPr anchor="ctr"/>
                </a:tc>
                <a:tc>
                  <a:txBody>
                    <a:bodyPr/>
                    <a:lstStyle/>
                    <a:p>
                      <a:r>
                        <a:rPr lang="en-US" sz="1000" dirty="0"/>
                        <a:t>/mast/pegasus/config/</a:t>
                      </a:r>
                    </a:p>
                  </a:txBody>
                  <a:tcPr anchor="ctr"/>
                </a:tc>
                <a:extLst>
                  <a:ext uri="{0D108BD9-81ED-4DB2-BD59-A6C34878D82A}">
                    <a16:rowId xmlns:a16="http://schemas.microsoft.com/office/drawing/2014/main" val="1722855586"/>
                  </a:ext>
                </a:extLst>
              </a:tr>
              <a:tr h="370840">
                <a:tc>
                  <a:txBody>
                    <a:bodyPr/>
                    <a:lstStyle/>
                    <a:p>
                      <a:r>
                        <a:rPr lang="en-US" sz="1000" dirty="0"/>
                        <a:t>5</a:t>
                      </a:r>
                    </a:p>
                  </a:txBody>
                  <a:tcPr anchor="ctr"/>
                </a:tc>
                <a:tc>
                  <a:txBody>
                    <a:bodyPr/>
                    <a:lstStyle/>
                    <a:p>
                      <a:r>
                        <a:rPr lang="en-US" sz="1000" dirty="0"/>
                        <a:t>User(optional)</a:t>
                      </a:r>
                    </a:p>
                  </a:txBody>
                  <a:tcPr anchor="ctr"/>
                </a:tc>
                <a:tc>
                  <a:txBody>
                    <a:bodyPr/>
                    <a:lstStyle/>
                    <a:p>
                      <a:r>
                        <a:rPr lang="en-US" sz="1000" dirty="0"/>
                        <a:t>Authenticate user account</a:t>
                      </a:r>
                    </a:p>
                  </a:txBody>
                  <a:tcPr anchor="ctr"/>
                </a:tc>
                <a:tc>
                  <a:txBody>
                    <a:bodyPr/>
                    <a:lstStyle/>
                    <a:p>
                      <a:endParaRPr lang="en-US" sz="1000" dirty="0"/>
                    </a:p>
                  </a:txBody>
                  <a:tcPr anchor="ctr"/>
                </a:tc>
                <a:extLst>
                  <a:ext uri="{0D108BD9-81ED-4DB2-BD59-A6C34878D82A}">
                    <a16:rowId xmlns:a16="http://schemas.microsoft.com/office/drawing/2014/main" val="181015324"/>
                  </a:ext>
                </a:extLst>
              </a:tr>
              <a:tr h="370840">
                <a:tc>
                  <a:txBody>
                    <a:bodyPr/>
                    <a:lstStyle/>
                    <a:p>
                      <a:r>
                        <a:rPr lang="en-US" sz="1000" dirty="0"/>
                        <a:t>6</a:t>
                      </a:r>
                    </a:p>
                  </a:txBody>
                  <a:tcPr anchor="ctr"/>
                </a:tc>
                <a:tc>
                  <a:txBody>
                    <a:bodyPr/>
                    <a:lstStyle/>
                    <a:p>
                      <a:r>
                        <a:rPr lang="en-US" sz="1000" dirty="0"/>
                        <a:t>Password (optional)</a:t>
                      </a:r>
                    </a:p>
                  </a:txBody>
                  <a:tcPr anchor="ctr"/>
                </a:tc>
                <a:tc>
                  <a:txBody>
                    <a:bodyPr/>
                    <a:lstStyle/>
                    <a:p>
                      <a:r>
                        <a:rPr lang="en-US" sz="1000" dirty="0"/>
                        <a:t>Password for login</a:t>
                      </a:r>
                    </a:p>
                  </a:txBody>
                  <a:tcPr anchor="ctr"/>
                </a:tc>
                <a:tc>
                  <a:txBody>
                    <a:bodyPr/>
                    <a:lstStyle/>
                    <a:p>
                      <a:endParaRPr lang="en-US" sz="1000" dirty="0"/>
                    </a:p>
                  </a:txBody>
                  <a:tcPr anchor="ctr"/>
                </a:tc>
                <a:extLst>
                  <a:ext uri="{0D108BD9-81ED-4DB2-BD59-A6C34878D82A}">
                    <a16:rowId xmlns:a16="http://schemas.microsoft.com/office/drawing/2014/main" val="3485324719"/>
                  </a:ext>
                </a:extLst>
              </a:tr>
            </a:tbl>
          </a:graphicData>
        </a:graphic>
      </p:graphicFrame>
    </p:spTree>
    <p:extLst>
      <p:ext uri="{BB962C8B-B14F-4D97-AF65-F5344CB8AC3E}">
        <p14:creationId xmlns:p14="http://schemas.microsoft.com/office/powerpoint/2010/main" val="282235587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マニュアル用">
      <a:majorFont>
        <a:latin typeface="Arial"/>
        <a:ea typeface="メイリオ"/>
        <a:cs typeface=""/>
      </a:majorFont>
      <a:minorFont>
        <a:latin typeface="Arial"/>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3175">
          <a:solidFill>
            <a:schemeClr val="tx1"/>
          </a:solidFill>
        </a:ln>
      </a:spPr>
      <a:bodyPr rtlCol="0" anchor="ctr"/>
      <a:lstStyle>
        <a:defPPr algn="ctr">
          <a:defRPr kumimoji="1" sz="9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mpd="sng">
          <a:solidFill>
            <a:schemeClr val="tx1"/>
          </a:solidFill>
          <a:prstDash val="solid"/>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5D9E6603E1E52438D723F682571B910" ma:contentTypeVersion="6" ma:contentTypeDescription="Create a new document." ma:contentTypeScope="" ma:versionID="53d28599f87d1a508f55ab16d93da862">
  <xsd:schema xmlns:xsd="http://www.w3.org/2001/XMLSchema" xmlns:xs="http://www.w3.org/2001/XMLSchema" xmlns:p="http://schemas.microsoft.com/office/2006/metadata/properties" xmlns:ns2="d69dc703-2c22-47a8-80f7-c7609a53fa4e" targetNamespace="http://schemas.microsoft.com/office/2006/metadata/properties" ma:root="true" ma:fieldsID="b99a87ee98df5b8a8de1230d2de77a87" ns2:_="">
    <xsd:import namespace="d69dc703-2c22-47a8-80f7-c7609a53fa4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9dc703-2c22-47a8-80f7-c7609a53fa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C80E180-78D8-4AD1-A75B-732A7EFDE369}">
  <ds:schemaRefs>
    <ds:schemaRef ds:uri="http://www.w3.org/XML/1998/namespace"/>
    <ds:schemaRef ds:uri="http://purl.org/dc/dcmitype/"/>
    <ds:schemaRef ds:uri="http://schemas.microsoft.com/office/2006/documentManagement/types"/>
    <ds:schemaRef ds:uri="http://purl.org/dc/terms/"/>
    <ds:schemaRef ds:uri="http://purl.org/dc/elements/1.1/"/>
    <ds:schemaRef ds:uri="d69dc703-2c22-47a8-80f7-c7609a53fa4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E73BDBF9-412C-47F0-A05C-0A94A72273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9dc703-2c22-47a8-80f7-c7609a53fa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9B717E7-A7F0-4D59-8FBE-0925BB3AC3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20414</TotalTime>
  <Words>3428</Words>
  <Application>Microsoft Office PowerPoint</Application>
  <PresentationFormat>A4 210 x 297 mm</PresentationFormat>
  <Paragraphs>713</Paragraphs>
  <Slides>47</Slides>
  <Notes>10</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1</vt:i4>
      </vt:variant>
      <vt:variant>
        <vt:lpstr>スライド タイトル</vt:lpstr>
      </vt:variant>
      <vt:variant>
        <vt:i4>47</vt:i4>
      </vt:variant>
    </vt:vector>
  </HeadingPairs>
  <TitlesOfParts>
    <vt:vector size="56" baseType="lpstr">
      <vt:lpstr>Arial 本文</vt:lpstr>
      <vt:lpstr>Meiryo UI</vt:lpstr>
      <vt:lpstr>Segoe UI 本文</vt:lpstr>
      <vt:lpstr>游ゴシック</vt:lpstr>
      <vt:lpstr>Arial</vt:lpstr>
      <vt:lpstr>Calibri</vt:lpstr>
      <vt:lpstr>Wingdings</vt:lpstr>
      <vt:lpstr>Office テーマ</vt:lpstr>
      <vt:lpstr>Worksheet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Nozaki Ryo</dc:creator>
  <cp:lastModifiedBy>Ryo Nozaki</cp:lastModifiedBy>
  <cp:revision>531</cp:revision>
  <cp:lastPrinted>2023-11-12T23:15:04Z</cp:lastPrinted>
  <dcterms:created xsi:type="dcterms:W3CDTF">2021-03-06T04:05:57Z</dcterms:created>
  <dcterms:modified xsi:type="dcterms:W3CDTF">2024-02-09T06:12:04Z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0x010100E5D9E6603E1E52438D723F682571B910</vt:lpwstr>
  </property>
</Properties>
</file>