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64" r:id="rId3"/>
    <p:sldId id="390" r:id="rId4"/>
    <p:sldId id="389" r:id="rId5"/>
    <p:sldId id="388" r:id="rId6"/>
    <p:sldId id="391" r:id="rId7"/>
    <p:sldId id="392" r:id="rId8"/>
    <p:sldId id="402" r:id="rId9"/>
    <p:sldId id="403" r:id="rId10"/>
    <p:sldId id="405" r:id="rId11"/>
    <p:sldId id="404" r:id="rId12"/>
    <p:sldId id="407" r:id="rId13"/>
    <p:sldId id="408" r:id="rId14"/>
    <p:sldId id="409" r:id="rId15"/>
    <p:sldId id="406" r:id="rId16"/>
    <p:sldId id="397" r:id="rId17"/>
    <p:sldId id="383" r:id="rId18"/>
    <p:sldId id="399" r:id="rId19"/>
    <p:sldId id="400" r:id="rId20"/>
    <p:sldId id="401" r:id="rId21"/>
    <p:sldId id="357" r:id="rId22"/>
    <p:sldId id="366" r:id="rId23"/>
    <p:sldId id="358" r:id="rId2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zaki ryo" initials="nr" lastIdx="1" clrIdx="0">
    <p:extLst>
      <p:ext uri="{19B8F6BF-5375-455C-9EA6-DF929625EA0E}">
        <p15:presenceInfo xmlns:p15="http://schemas.microsoft.com/office/powerpoint/2012/main" userId="392c27c9e4926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3399FF"/>
    <a:srgbClr val="FFFFCC"/>
    <a:srgbClr val="0000FF"/>
    <a:srgbClr val="E7F1FA"/>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5865" autoAdjust="0"/>
  </p:normalViewPr>
  <p:slideViewPr>
    <p:cSldViewPr snapToGrid="0" showGuides="1">
      <p:cViewPr varScale="1">
        <p:scale>
          <a:sx n="112" d="100"/>
          <a:sy n="112" d="100"/>
        </p:scale>
        <p:origin x="954"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30"/>
          </a:xfrm>
          <a:prstGeom prst="rect">
            <a:avLst/>
          </a:prstGeom>
        </p:spPr>
        <p:txBody>
          <a:bodyPr vert="horz" lIns="91051" tIns="45526" rIns="91051" bIns="4552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30"/>
          </a:xfrm>
          <a:prstGeom prst="rect">
            <a:avLst/>
          </a:prstGeom>
        </p:spPr>
        <p:txBody>
          <a:bodyPr vert="horz" lIns="91051" tIns="45526" rIns="91051" bIns="45526" rtlCol="0"/>
          <a:lstStyle>
            <a:lvl1pPr algn="r">
              <a:defRPr sz="1200"/>
            </a:lvl1pPr>
          </a:lstStyle>
          <a:p>
            <a:fld id="{539D8877-6569-4601-A5D3-72C3670B8196}"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406400" y="1231900"/>
            <a:ext cx="5922963" cy="3332163"/>
          </a:xfrm>
          <a:prstGeom prst="rect">
            <a:avLst/>
          </a:prstGeom>
          <a:noFill/>
          <a:ln w="12700">
            <a:solidFill>
              <a:prstClr val="black"/>
            </a:solidFill>
          </a:ln>
        </p:spPr>
        <p:txBody>
          <a:bodyPr vert="horz" lIns="91051" tIns="45526" rIns="91051" bIns="45526"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051" tIns="45526" rIns="91051" bIns="455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0" cy="495029"/>
          </a:xfrm>
          <a:prstGeom prst="rect">
            <a:avLst/>
          </a:prstGeom>
        </p:spPr>
        <p:txBody>
          <a:bodyPr vert="horz" lIns="91051" tIns="45526" rIns="91051" bIns="455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0" cy="495029"/>
          </a:xfrm>
          <a:prstGeom prst="rect">
            <a:avLst/>
          </a:prstGeom>
        </p:spPr>
        <p:txBody>
          <a:bodyPr vert="horz" lIns="91051" tIns="45526" rIns="91051" bIns="45526" rtlCol="0" anchor="b"/>
          <a:lstStyle>
            <a:lvl1pPr algn="r">
              <a:defRPr sz="1200"/>
            </a:lvl1pPr>
          </a:lstStyle>
          <a:p>
            <a:fld id="{5B5D0C45-6DCD-4D47-967D-53E5F83E1545}" type="slidenum">
              <a:rPr kumimoji="1" lang="ja-JP" altLang="en-US" smtClean="0"/>
              <a:t>‹#›</a:t>
            </a:fld>
            <a:endParaRPr kumimoji="1" lang="ja-JP" altLang="en-US"/>
          </a:p>
        </p:txBody>
      </p:sp>
    </p:spTree>
    <p:extLst>
      <p:ext uri="{BB962C8B-B14F-4D97-AF65-F5344CB8AC3E}">
        <p14:creationId xmlns:p14="http://schemas.microsoft.com/office/powerpoint/2010/main" val="941809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a:t>
            </a:fld>
            <a:endParaRPr kumimoji="1" lang="ja-JP" altLang="en-US"/>
          </a:p>
        </p:txBody>
      </p:sp>
    </p:spTree>
    <p:extLst>
      <p:ext uri="{BB962C8B-B14F-4D97-AF65-F5344CB8AC3E}">
        <p14:creationId xmlns:p14="http://schemas.microsoft.com/office/powerpoint/2010/main" val="172510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14</a:t>
            </a:fld>
            <a:endParaRPr kumimoji="1" lang="ja-JP" altLang="en-US"/>
          </a:p>
        </p:txBody>
      </p:sp>
    </p:spTree>
    <p:extLst>
      <p:ext uri="{BB962C8B-B14F-4D97-AF65-F5344CB8AC3E}">
        <p14:creationId xmlns:p14="http://schemas.microsoft.com/office/powerpoint/2010/main" val="353923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15</a:t>
            </a:fld>
            <a:endParaRPr kumimoji="1" lang="ja-JP" altLang="en-US"/>
          </a:p>
        </p:txBody>
      </p:sp>
    </p:spTree>
    <p:extLst>
      <p:ext uri="{BB962C8B-B14F-4D97-AF65-F5344CB8AC3E}">
        <p14:creationId xmlns:p14="http://schemas.microsoft.com/office/powerpoint/2010/main" val="3992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17</a:t>
            </a:fld>
            <a:endParaRPr kumimoji="1" lang="ja-JP" altLang="en-US"/>
          </a:p>
        </p:txBody>
      </p:sp>
    </p:spTree>
    <p:extLst>
      <p:ext uri="{BB962C8B-B14F-4D97-AF65-F5344CB8AC3E}">
        <p14:creationId xmlns:p14="http://schemas.microsoft.com/office/powerpoint/2010/main" val="57668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18</a:t>
            </a:fld>
            <a:endParaRPr kumimoji="1" lang="ja-JP" altLang="en-US"/>
          </a:p>
        </p:txBody>
      </p:sp>
    </p:spTree>
    <p:extLst>
      <p:ext uri="{BB962C8B-B14F-4D97-AF65-F5344CB8AC3E}">
        <p14:creationId xmlns:p14="http://schemas.microsoft.com/office/powerpoint/2010/main" val="49027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19</a:t>
            </a:fld>
            <a:endParaRPr kumimoji="1" lang="ja-JP" altLang="en-US"/>
          </a:p>
        </p:txBody>
      </p:sp>
    </p:spTree>
    <p:extLst>
      <p:ext uri="{BB962C8B-B14F-4D97-AF65-F5344CB8AC3E}">
        <p14:creationId xmlns:p14="http://schemas.microsoft.com/office/powerpoint/2010/main" val="3682028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20</a:t>
            </a:fld>
            <a:endParaRPr kumimoji="1" lang="ja-JP" altLang="en-US"/>
          </a:p>
        </p:txBody>
      </p:sp>
    </p:spTree>
    <p:extLst>
      <p:ext uri="{BB962C8B-B14F-4D97-AF65-F5344CB8AC3E}">
        <p14:creationId xmlns:p14="http://schemas.microsoft.com/office/powerpoint/2010/main" val="264854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4</a:t>
            </a:fld>
            <a:endParaRPr kumimoji="1" lang="ja-JP" altLang="en-US"/>
          </a:p>
        </p:txBody>
      </p:sp>
    </p:spTree>
    <p:extLst>
      <p:ext uri="{BB962C8B-B14F-4D97-AF65-F5344CB8AC3E}">
        <p14:creationId xmlns:p14="http://schemas.microsoft.com/office/powerpoint/2010/main" val="111953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6</a:t>
            </a:fld>
            <a:endParaRPr kumimoji="1" lang="ja-JP" altLang="en-US"/>
          </a:p>
        </p:txBody>
      </p:sp>
    </p:spTree>
    <p:extLst>
      <p:ext uri="{BB962C8B-B14F-4D97-AF65-F5344CB8AC3E}">
        <p14:creationId xmlns:p14="http://schemas.microsoft.com/office/powerpoint/2010/main" val="92396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7</a:t>
            </a:fld>
            <a:endParaRPr kumimoji="1" lang="ja-JP" altLang="en-US"/>
          </a:p>
        </p:txBody>
      </p:sp>
    </p:spTree>
    <p:extLst>
      <p:ext uri="{BB962C8B-B14F-4D97-AF65-F5344CB8AC3E}">
        <p14:creationId xmlns:p14="http://schemas.microsoft.com/office/powerpoint/2010/main" val="278953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9</a:t>
            </a:fld>
            <a:endParaRPr kumimoji="1" lang="ja-JP" altLang="en-US"/>
          </a:p>
        </p:txBody>
      </p:sp>
    </p:spTree>
    <p:extLst>
      <p:ext uri="{BB962C8B-B14F-4D97-AF65-F5344CB8AC3E}">
        <p14:creationId xmlns:p14="http://schemas.microsoft.com/office/powerpoint/2010/main" val="394200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10</a:t>
            </a:fld>
            <a:endParaRPr kumimoji="1" lang="ja-JP" altLang="en-US"/>
          </a:p>
        </p:txBody>
      </p:sp>
    </p:spTree>
    <p:extLst>
      <p:ext uri="{BB962C8B-B14F-4D97-AF65-F5344CB8AC3E}">
        <p14:creationId xmlns:p14="http://schemas.microsoft.com/office/powerpoint/2010/main" val="126500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11</a:t>
            </a:fld>
            <a:endParaRPr kumimoji="1" lang="ja-JP" altLang="en-US"/>
          </a:p>
        </p:txBody>
      </p:sp>
    </p:spTree>
    <p:extLst>
      <p:ext uri="{BB962C8B-B14F-4D97-AF65-F5344CB8AC3E}">
        <p14:creationId xmlns:p14="http://schemas.microsoft.com/office/powerpoint/2010/main" val="253556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12</a:t>
            </a:fld>
            <a:endParaRPr kumimoji="1" lang="ja-JP" altLang="en-US"/>
          </a:p>
        </p:txBody>
      </p:sp>
    </p:spTree>
    <p:extLst>
      <p:ext uri="{BB962C8B-B14F-4D97-AF65-F5344CB8AC3E}">
        <p14:creationId xmlns:p14="http://schemas.microsoft.com/office/powerpoint/2010/main" val="403700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5D0C45-6DCD-4D47-967D-53E5F83E1545}" type="slidenum">
              <a:rPr kumimoji="1" lang="ja-JP" altLang="en-US" smtClean="0"/>
              <a:t>13</a:t>
            </a:fld>
            <a:endParaRPr kumimoji="1" lang="ja-JP" altLang="en-US"/>
          </a:p>
        </p:txBody>
      </p:sp>
    </p:spTree>
    <p:extLst>
      <p:ext uri="{BB962C8B-B14F-4D97-AF65-F5344CB8AC3E}">
        <p14:creationId xmlns:p14="http://schemas.microsoft.com/office/powerpoint/2010/main" val="132264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B9FDB8-7F7F-4C94-A4CF-B1A3571650C5}"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4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48E54B-2316-46CF-BAF6-AD9ECB1795E2}"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6355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16791F-F478-4EBE-B9B2-31A569F6089F}"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31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5D436-5242-4F02-B8E0-57A7DD7F1762}"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065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25D2B1-24F9-45D6-895D-BDCEE28D6835}" type="datetime1">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r>
              <a:rPr kumimoji="1" lang="en-US" altLang="ja-JP"/>
              <a:t>TOMAS ENGINEERING (THAILAND) Co., Ltd. </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4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A60839-0245-470E-8B2E-E0EB6220AE6B}" type="datetime1">
              <a:rPr kumimoji="1" lang="ja-JP" altLang="en-US" smtClean="0"/>
              <a:t>2024/1/19</a:t>
            </a:fld>
            <a:endParaRPr kumimoji="1" lang="ja-JP" altLang="en-US"/>
          </a:p>
        </p:txBody>
      </p:sp>
      <p:sp>
        <p:nvSpPr>
          <p:cNvPr id="6" name="Footer Placeholder 5"/>
          <p:cNvSpPr>
            <a:spLocks noGrp="1"/>
          </p:cNvSpPr>
          <p:nvPr>
            <p:ph type="ftr" sz="quarter" idx="11"/>
          </p:nvPr>
        </p:nvSpPr>
        <p:spPr/>
        <p:txBody>
          <a:bodyPr/>
          <a:lstStyle/>
          <a:p>
            <a:r>
              <a:rPr kumimoji="1" lang="en-US" altLang="ja-JP"/>
              <a:t>TOMAS ENGINEERING (THAILAND) Co., Ltd. </a:t>
            </a:r>
            <a:endParaRPr kumimoji="1" lang="ja-JP" altLang="en-US"/>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17189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734BAC-0399-4DB1-910A-CC8E79B5BC8B}" type="datetime1">
              <a:rPr kumimoji="1" lang="ja-JP" altLang="en-US" smtClean="0"/>
              <a:t>2024/1/19</a:t>
            </a:fld>
            <a:endParaRPr kumimoji="1" lang="ja-JP" altLang="en-US"/>
          </a:p>
        </p:txBody>
      </p:sp>
      <p:sp>
        <p:nvSpPr>
          <p:cNvPr id="8" name="Footer Placeholder 7"/>
          <p:cNvSpPr>
            <a:spLocks noGrp="1"/>
          </p:cNvSpPr>
          <p:nvPr>
            <p:ph type="ftr" sz="quarter" idx="11"/>
          </p:nvPr>
        </p:nvSpPr>
        <p:spPr/>
        <p:txBody>
          <a:bodyPr/>
          <a:lstStyle/>
          <a:p>
            <a:r>
              <a:rPr kumimoji="1" lang="en-US" altLang="ja-JP"/>
              <a:t>TOMAS ENGINEERING (THAILAND) Co., Ltd. </a:t>
            </a:r>
            <a:endParaRPr kumimoji="1" lang="ja-JP" altLang="en-US"/>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0885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38147D-130D-4417-AC9D-867A3602327B}" type="datetime1">
              <a:rPr kumimoji="1" lang="ja-JP" altLang="en-US" smtClean="0"/>
              <a:t>2024/1/19</a:t>
            </a:fld>
            <a:endParaRPr kumimoji="1" lang="ja-JP" altLang="en-US"/>
          </a:p>
        </p:txBody>
      </p:sp>
      <p:sp>
        <p:nvSpPr>
          <p:cNvPr id="4" name="Footer Placeholder 3"/>
          <p:cNvSpPr>
            <a:spLocks noGrp="1"/>
          </p:cNvSpPr>
          <p:nvPr>
            <p:ph type="ftr" sz="quarter" idx="11"/>
          </p:nvPr>
        </p:nvSpPr>
        <p:spPr/>
        <p:txBody>
          <a:bodyPr/>
          <a:lstStyle/>
          <a:p>
            <a:r>
              <a:rPr kumimoji="1" lang="en-US" altLang="ja-JP"/>
              <a:t>TOMAS ENGINEERING (THAILAND) Co., Ltd. </a:t>
            </a:r>
            <a:endParaRPr kumimoji="1" lang="ja-JP" altLang="en-US"/>
          </a:p>
        </p:txBody>
      </p:sp>
      <p:sp>
        <p:nvSpPr>
          <p:cNvPr id="5" name="Slide Number Placeholder 4"/>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1698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0EC72D-71DC-4E79-8F54-02590A93B83A}" type="datetime1">
              <a:rPr kumimoji="1" lang="ja-JP" altLang="en-US" smtClean="0"/>
              <a:t>2024/1/19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TOMAS ENGINEERING (THAILAND) Co., Ltd. </a:t>
            </a:r>
            <a:endParaRPr kumimoji="1" lang="ja-JP" altLang="en-US"/>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095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641D0D-EBF4-455C-A33F-0D47DAEBBAB6}" type="datetime1">
              <a:rPr kumimoji="1" lang="ja-JP" altLang="en-US" smtClean="0"/>
              <a:t>2024/1/19</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US" altLang="ja-JP"/>
              <a:t>TOMAS ENGINEERING (THAILAND) Co., Ltd. </a:t>
            </a:r>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44197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B56EF6-FBB2-410B-9895-1C64563D4977}" type="datetime1">
              <a:rPr kumimoji="1" lang="ja-JP" altLang="en-US" smtClean="0"/>
              <a:t>2024/1/19</a:t>
            </a:fld>
            <a:endParaRPr kumimoji="1" lang="ja-JP" altLang="en-US"/>
          </a:p>
        </p:txBody>
      </p:sp>
      <p:sp>
        <p:nvSpPr>
          <p:cNvPr id="6" name="Footer Placeholder 5"/>
          <p:cNvSpPr>
            <a:spLocks noGrp="1"/>
          </p:cNvSpPr>
          <p:nvPr>
            <p:ph type="ftr" sz="quarter" idx="11"/>
          </p:nvPr>
        </p:nvSpPr>
        <p:spPr/>
        <p:txBody>
          <a:bodyPr/>
          <a:lstStyle/>
          <a:p>
            <a:r>
              <a:rPr kumimoji="1" lang="en-US" altLang="ja-JP"/>
              <a:t>TOMAS ENGINEERING (THAILAND) Co., Ltd. </a:t>
            </a:r>
            <a:endParaRPr kumimoji="1" lang="ja-JP" altLang="en-US"/>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616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55B2A1-8CB7-40D2-8210-863C877945A7}" type="datetime1">
              <a:rPr kumimoji="1" lang="ja-JP" altLang="en-US" smtClean="0"/>
              <a:t>2024/1/19</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a:t>TOMAS ENGINEERING (THAILAND) Co., Ltd. </a:t>
            </a:r>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C34D28-DE79-4B28-8B5E-B753BBC8727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8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84EAA-6BE9-41CE-AE2F-FB1FCB46F4DE}"/>
              </a:ext>
            </a:extLst>
          </p:cNvPr>
          <p:cNvSpPr>
            <a:spLocks noGrp="1"/>
          </p:cNvSpPr>
          <p:nvPr>
            <p:ph type="ctrTitle"/>
          </p:nvPr>
        </p:nvSpPr>
        <p:spPr>
          <a:xfrm>
            <a:off x="1156676" y="3204308"/>
            <a:ext cx="10855569" cy="1120804"/>
          </a:xfrm>
        </p:spPr>
        <p:txBody>
          <a:bodyPr>
            <a:noAutofit/>
          </a:bodyPr>
          <a:lstStyle/>
          <a:p>
            <a:br>
              <a:rPr lang="en-US" altLang="ja-JP" sz="3200" i="1" dirty="0">
                <a:solidFill>
                  <a:schemeClr val="tx1">
                    <a:lumMod val="75000"/>
                  </a:schemeClr>
                </a:solidFill>
                <a:latin typeface="Century Gothic" panose="020B0502020202020204" pitchFamily="34" charset="0"/>
                <a:cs typeface="Segoe UI" panose="020B0502040204020203" pitchFamily="34" charset="0"/>
              </a:rPr>
            </a:br>
            <a:r>
              <a:rPr lang="en-US" altLang="ja-JP" sz="3200" i="1" dirty="0">
                <a:solidFill>
                  <a:schemeClr val="tx1">
                    <a:lumMod val="75000"/>
                  </a:schemeClr>
                </a:solidFill>
                <a:latin typeface="Century Gothic" panose="020B0502020202020204" pitchFamily="34" charset="0"/>
                <a:cs typeface="Segoe UI" panose="020B0502040204020203" pitchFamily="34" charset="0"/>
              </a:rPr>
              <a:t>Shoe size sorting machine</a:t>
            </a:r>
            <a:br>
              <a:rPr lang="en-US" altLang="ja-JP" sz="3200" i="1" dirty="0">
                <a:solidFill>
                  <a:schemeClr val="tx1">
                    <a:lumMod val="75000"/>
                  </a:schemeClr>
                </a:solidFill>
                <a:latin typeface="Century Gothic" panose="020B0502020202020204" pitchFamily="34" charset="0"/>
                <a:cs typeface="Segoe UI" panose="020B0502040204020203" pitchFamily="34" charset="0"/>
              </a:rPr>
            </a:br>
            <a:r>
              <a:rPr lang="en-US" altLang="ja-JP" sz="3200" i="1" dirty="0">
                <a:solidFill>
                  <a:schemeClr val="tx1">
                    <a:lumMod val="75000"/>
                  </a:schemeClr>
                </a:solidFill>
                <a:latin typeface="Century Gothic" panose="020B0502020202020204" pitchFamily="34" charset="0"/>
                <a:cs typeface="Segoe UI" panose="020B0502040204020203" pitchFamily="34" charset="0"/>
              </a:rPr>
              <a:t>Made for </a:t>
            </a:r>
            <a:r>
              <a:rPr lang="en-US" altLang="ja-JP" sz="2800" i="1" dirty="0">
                <a:solidFill>
                  <a:schemeClr val="tx1">
                    <a:lumMod val="75000"/>
                  </a:schemeClr>
                </a:solidFill>
                <a:latin typeface="Century Gothic" panose="020B0502020202020204" pitchFamily="34" charset="0"/>
                <a:cs typeface="Segoe UI" panose="020B0502040204020203" pitchFamily="34" charset="0"/>
              </a:rPr>
              <a:t>BIG STAR CO.,LTD.</a:t>
            </a:r>
            <a:endParaRPr kumimoji="1" lang="ja-JP" altLang="en-US" sz="3600" i="1" dirty="0">
              <a:solidFill>
                <a:schemeClr val="tx1">
                  <a:lumMod val="75000"/>
                </a:schemeClr>
              </a:solidFill>
              <a:latin typeface="Century Gothic" panose="020B0502020202020204" pitchFamily="34" charset="0"/>
              <a:cs typeface="Segoe UI" panose="020B0502040204020203" pitchFamily="34" charset="0"/>
            </a:endParaRPr>
          </a:p>
        </p:txBody>
      </p:sp>
      <p:sp>
        <p:nvSpPr>
          <p:cNvPr id="3" name="字幕 2">
            <a:extLst>
              <a:ext uri="{FF2B5EF4-FFF2-40B4-BE49-F238E27FC236}">
                <a16:creationId xmlns:a16="http://schemas.microsoft.com/office/drawing/2014/main" id="{0177C167-3C0C-4EF2-A67F-55EBA3BF88E5}"/>
              </a:ext>
            </a:extLst>
          </p:cNvPr>
          <p:cNvSpPr>
            <a:spLocks noGrp="1"/>
          </p:cNvSpPr>
          <p:nvPr>
            <p:ph type="subTitle" idx="1"/>
          </p:nvPr>
        </p:nvSpPr>
        <p:spPr>
          <a:xfrm>
            <a:off x="1100051" y="4455621"/>
            <a:ext cx="10058400" cy="421179"/>
          </a:xfrm>
        </p:spPr>
        <p:txBody>
          <a:bodyPr/>
          <a:lstStyle/>
          <a:p>
            <a:r>
              <a:rPr lang="en-US" altLang="ja-JP" b="1" dirty="0"/>
              <a:t>TOMAS TECH Co., Ltd.</a:t>
            </a:r>
          </a:p>
        </p:txBody>
      </p:sp>
      <p:sp>
        <p:nvSpPr>
          <p:cNvPr id="5" name="スライド番号プレースホルダー 4">
            <a:extLst>
              <a:ext uri="{FF2B5EF4-FFF2-40B4-BE49-F238E27FC236}">
                <a16:creationId xmlns:a16="http://schemas.microsoft.com/office/drawing/2014/main" id="{4F45C039-71CD-41CD-859E-F36171F027BC}"/>
              </a:ext>
            </a:extLst>
          </p:cNvPr>
          <p:cNvSpPr>
            <a:spLocks noGrp="1"/>
          </p:cNvSpPr>
          <p:nvPr>
            <p:ph type="sldNum" sz="quarter" idx="12"/>
          </p:nvPr>
        </p:nvSpPr>
        <p:spPr/>
        <p:txBody>
          <a:bodyPr/>
          <a:lstStyle/>
          <a:p>
            <a:fld id="{99C34D28-DE79-4B28-8B5E-B753BBC87275}" type="slidenum">
              <a:rPr kumimoji="1" lang="ja-JP" altLang="en-US" smtClean="0"/>
              <a:t>1</a:t>
            </a:fld>
            <a:endParaRPr kumimoji="1" lang="ja-JP" altLang="en-US"/>
          </a:p>
        </p:txBody>
      </p:sp>
      <p:sp>
        <p:nvSpPr>
          <p:cNvPr id="6" name="フッター プレースホルダー 3">
            <a:extLst>
              <a:ext uri="{FF2B5EF4-FFF2-40B4-BE49-F238E27FC236}">
                <a16:creationId xmlns:a16="http://schemas.microsoft.com/office/drawing/2014/main" id="{36A57B5D-EC14-4EFF-B254-E2260906D6CE}"/>
              </a:ext>
            </a:extLst>
          </p:cNvPr>
          <p:cNvSpPr>
            <a:spLocks noGrp="1"/>
          </p:cNvSpPr>
          <p:nvPr>
            <p:ph type="ftr" sz="quarter" idx="11"/>
          </p:nvPr>
        </p:nvSpPr>
        <p:spPr>
          <a:xfrm>
            <a:off x="3686185" y="6459785"/>
            <a:ext cx="4822804" cy="365125"/>
          </a:xfrm>
        </p:spPr>
        <p:txBody>
          <a:bodyPr/>
          <a:lstStyle/>
          <a:p>
            <a:r>
              <a:rPr kumimoji="1" lang="en-US" altLang="ja-JP" sz="1200" dirty="0"/>
              <a:t>Copyright© TOMAS TECH CORPORATION. All rights reserved.</a:t>
            </a:r>
            <a:endParaRPr kumimoji="1" lang="ja-JP" altLang="en-US" sz="1200" dirty="0"/>
          </a:p>
        </p:txBody>
      </p:sp>
      <p:sp>
        <p:nvSpPr>
          <p:cNvPr id="4" name="タイトル 1">
            <a:extLst>
              <a:ext uri="{FF2B5EF4-FFF2-40B4-BE49-F238E27FC236}">
                <a16:creationId xmlns:a16="http://schemas.microsoft.com/office/drawing/2014/main" id="{F82DDDF6-34B1-8E58-321F-40C3D1F4C55F}"/>
              </a:ext>
            </a:extLst>
          </p:cNvPr>
          <p:cNvSpPr txBox="1">
            <a:spLocks/>
          </p:cNvSpPr>
          <p:nvPr/>
        </p:nvSpPr>
        <p:spPr>
          <a:xfrm>
            <a:off x="9515485" y="6146222"/>
            <a:ext cx="2676515" cy="22001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en-US" altLang="ja-JP" sz="1400" i="1" dirty="0">
                <a:solidFill>
                  <a:schemeClr val="tx1">
                    <a:lumMod val="75000"/>
                  </a:schemeClr>
                </a:solidFill>
                <a:latin typeface="Segoe UI" panose="020B0502040204020203" pitchFamily="34" charset="0"/>
                <a:cs typeface="Segoe UI" panose="020B0502040204020203" pitchFamily="34" charset="0"/>
              </a:rPr>
              <a:t>Make by Nattapol ( IoT Engineer )</a:t>
            </a:r>
            <a:endParaRPr lang="ja-JP" altLang="en-US" sz="1600" i="1" dirty="0">
              <a:solidFill>
                <a:schemeClr val="tx1">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030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10</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Process flow ( Reader )</a:t>
            </a:r>
          </a:p>
        </p:txBody>
      </p:sp>
      <p:pic>
        <p:nvPicPr>
          <p:cNvPr id="3" name="Picture 2">
            <a:extLst>
              <a:ext uri="{FF2B5EF4-FFF2-40B4-BE49-F238E27FC236}">
                <a16:creationId xmlns:a16="http://schemas.microsoft.com/office/drawing/2014/main" id="{C3509437-B956-CCCC-C0DC-0196CE4DF6B7}"/>
              </a:ext>
            </a:extLst>
          </p:cNvPr>
          <p:cNvPicPr>
            <a:picLocks noChangeAspect="1"/>
          </p:cNvPicPr>
          <p:nvPr/>
        </p:nvPicPr>
        <p:blipFill>
          <a:blip r:embed="rId3"/>
          <a:stretch>
            <a:fillRect/>
          </a:stretch>
        </p:blipFill>
        <p:spPr>
          <a:xfrm>
            <a:off x="724101" y="1157170"/>
            <a:ext cx="6156925" cy="4102883"/>
          </a:xfrm>
          <a:prstGeom prst="rect">
            <a:avLst/>
          </a:prstGeom>
        </p:spPr>
      </p:pic>
      <p:sp>
        <p:nvSpPr>
          <p:cNvPr id="6" name="Isosceles Triangle 5">
            <a:extLst>
              <a:ext uri="{FF2B5EF4-FFF2-40B4-BE49-F238E27FC236}">
                <a16:creationId xmlns:a16="http://schemas.microsoft.com/office/drawing/2014/main" id="{C3EC2658-5849-EFB1-2E1A-9E49F0F5C12B}"/>
              </a:ext>
            </a:extLst>
          </p:cNvPr>
          <p:cNvSpPr/>
          <p:nvPr/>
        </p:nvSpPr>
        <p:spPr>
          <a:xfrm>
            <a:off x="2452703" y="2458020"/>
            <a:ext cx="944880" cy="1361077"/>
          </a:xfrm>
          <a:prstGeom prst="triangle">
            <a:avLst/>
          </a:prstGeom>
          <a:solidFill>
            <a:srgbClr val="FFCCCC"/>
          </a:solidFill>
          <a:ln w="3175">
            <a:solidFill>
              <a:srgbClr val="FFCC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pic>
        <p:nvPicPr>
          <p:cNvPr id="1028" name="Picture 4" descr="Barcode Png Images - Free Download on Freepik">
            <a:extLst>
              <a:ext uri="{FF2B5EF4-FFF2-40B4-BE49-F238E27FC236}">
                <a16:creationId xmlns:a16="http://schemas.microsoft.com/office/drawing/2014/main" id="{FE1E3298-9B1A-B96D-C176-AD3A79BAB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52" y="1370862"/>
            <a:ext cx="2653665" cy="1767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C9B3E3C1-FBAE-C512-4160-423D8CB61558}"/>
              </a:ext>
            </a:extLst>
          </p:cNvPr>
          <p:cNvSpPr/>
          <p:nvPr/>
        </p:nvSpPr>
        <p:spPr>
          <a:xfrm>
            <a:off x="3898944" y="3395467"/>
            <a:ext cx="2653665" cy="160767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1" name="TextBox 10">
            <a:extLst>
              <a:ext uri="{FF2B5EF4-FFF2-40B4-BE49-F238E27FC236}">
                <a16:creationId xmlns:a16="http://schemas.microsoft.com/office/drawing/2014/main" id="{80EAD82B-9D48-3C9A-E189-326E31C204E8}"/>
              </a:ext>
            </a:extLst>
          </p:cNvPr>
          <p:cNvSpPr txBox="1"/>
          <p:nvPr/>
        </p:nvSpPr>
        <p:spPr>
          <a:xfrm>
            <a:off x="848676" y="5624521"/>
            <a:ext cx="11191875" cy="369332"/>
          </a:xfrm>
          <a:prstGeom prst="rect">
            <a:avLst/>
          </a:prstGeom>
          <a:noFill/>
        </p:spPr>
        <p:txBody>
          <a:bodyPr wrap="square">
            <a:spAutoFit/>
          </a:bodyPr>
          <a:lstStyle/>
          <a:p>
            <a:r>
              <a:rPr lang="en-US" dirty="0">
                <a:latin typeface="Century Gothic" panose="020B0502020202020204" pitchFamily="34" charset="0"/>
              </a:rPr>
              <a:t>Scan barcodes from Barcode attached to the workpiece to send for processing and size sorting</a:t>
            </a:r>
          </a:p>
        </p:txBody>
      </p:sp>
      <p:pic>
        <p:nvPicPr>
          <p:cNvPr id="1030" name="Picture 6" descr="Barcode Scanners | KEYENCE America">
            <a:extLst>
              <a:ext uri="{FF2B5EF4-FFF2-40B4-BE49-F238E27FC236}">
                <a16:creationId xmlns:a16="http://schemas.microsoft.com/office/drawing/2014/main" id="{186633C7-5F7A-14E4-F497-B1169BA03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501" y="618133"/>
            <a:ext cx="5151398" cy="41028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9622768-37A6-99C5-122E-E41A48C3464A}"/>
              </a:ext>
            </a:extLst>
          </p:cNvPr>
          <p:cNvPicPr>
            <a:picLocks noChangeAspect="1"/>
          </p:cNvPicPr>
          <p:nvPr/>
        </p:nvPicPr>
        <p:blipFill>
          <a:blip r:embed="rId6"/>
          <a:stretch>
            <a:fillRect/>
          </a:stretch>
        </p:blipFill>
        <p:spPr>
          <a:xfrm>
            <a:off x="7742089" y="4546447"/>
            <a:ext cx="3133975" cy="713606"/>
          </a:xfrm>
          <a:prstGeom prst="rect">
            <a:avLst/>
          </a:prstGeom>
        </p:spPr>
      </p:pic>
    </p:spTree>
    <p:extLst>
      <p:ext uri="{BB962C8B-B14F-4D97-AF65-F5344CB8AC3E}">
        <p14:creationId xmlns:p14="http://schemas.microsoft.com/office/powerpoint/2010/main" val="378951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11</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Process flow ( Pushing )</a:t>
            </a:r>
          </a:p>
        </p:txBody>
      </p:sp>
      <p:pic>
        <p:nvPicPr>
          <p:cNvPr id="9" name="Picture 8">
            <a:extLst>
              <a:ext uri="{FF2B5EF4-FFF2-40B4-BE49-F238E27FC236}">
                <a16:creationId xmlns:a16="http://schemas.microsoft.com/office/drawing/2014/main" id="{8829FD11-75A8-463A-44F3-18CFD35BAF51}"/>
              </a:ext>
            </a:extLst>
          </p:cNvPr>
          <p:cNvPicPr>
            <a:picLocks noChangeAspect="1"/>
          </p:cNvPicPr>
          <p:nvPr/>
        </p:nvPicPr>
        <p:blipFill rotWithShape="1">
          <a:blip r:embed="rId3"/>
          <a:srcRect l="21484" t="11560" r="8035" b="11389"/>
          <a:stretch/>
        </p:blipFill>
        <p:spPr>
          <a:xfrm>
            <a:off x="597457" y="1788551"/>
            <a:ext cx="5597474" cy="3442112"/>
          </a:xfrm>
          <a:prstGeom prst="rect">
            <a:avLst/>
          </a:prstGeom>
        </p:spPr>
      </p:pic>
      <p:pic>
        <p:nvPicPr>
          <p:cNvPr id="14" name="Picture 13">
            <a:extLst>
              <a:ext uri="{FF2B5EF4-FFF2-40B4-BE49-F238E27FC236}">
                <a16:creationId xmlns:a16="http://schemas.microsoft.com/office/drawing/2014/main" id="{487F80D7-6AF9-2986-43AB-57F83E84D616}"/>
              </a:ext>
            </a:extLst>
          </p:cNvPr>
          <p:cNvPicPr>
            <a:picLocks noChangeAspect="1"/>
          </p:cNvPicPr>
          <p:nvPr/>
        </p:nvPicPr>
        <p:blipFill>
          <a:blip r:embed="rId4"/>
          <a:stretch>
            <a:fillRect/>
          </a:stretch>
        </p:blipFill>
        <p:spPr>
          <a:xfrm>
            <a:off x="6642930" y="1788551"/>
            <a:ext cx="4634314" cy="3126105"/>
          </a:xfrm>
          <a:prstGeom prst="rect">
            <a:avLst/>
          </a:prstGeom>
        </p:spPr>
      </p:pic>
      <p:sp>
        <p:nvSpPr>
          <p:cNvPr id="15" name="Oval 14">
            <a:extLst>
              <a:ext uri="{FF2B5EF4-FFF2-40B4-BE49-F238E27FC236}">
                <a16:creationId xmlns:a16="http://schemas.microsoft.com/office/drawing/2014/main" id="{A1E4AC08-867E-C385-3D1E-CC824506E00C}"/>
              </a:ext>
            </a:extLst>
          </p:cNvPr>
          <p:cNvSpPr/>
          <p:nvPr/>
        </p:nvSpPr>
        <p:spPr>
          <a:xfrm>
            <a:off x="2906317" y="3569502"/>
            <a:ext cx="845820" cy="51054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8" name="Arrow: Right 17">
            <a:extLst>
              <a:ext uri="{FF2B5EF4-FFF2-40B4-BE49-F238E27FC236}">
                <a16:creationId xmlns:a16="http://schemas.microsoft.com/office/drawing/2014/main" id="{003F8184-612E-1106-8C24-6DD44495592B}"/>
              </a:ext>
            </a:extLst>
          </p:cNvPr>
          <p:cNvSpPr/>
          <p:nvPr/>
        </p:nvSpPr>
        <p:spPr>
          <a:xfrm rot="2700000">
            <a:off x="3681021" y="4003820"/>
            <a:ext cx="652491" cy="177800"/>
          </a:xfrm>
          <a:prstGeom prst="right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Tree>
    <p:extLst>
      <p:ext uri="{BB962C8B-B14F-4D97-AF65-F5344CB8AC3E}">
        <p14:creationId xmlns:p14="http://schemas.microsoft.com/office/powerpoint/2010/main" val="372851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12</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Operation panel and status machine</a:t>
            </a:r>
          </a:p>
        </p:txBody>
      </p:sp>
      <p:pic>
        <p:nvPicPr>
          <p:cNvPr id="3" name="Picture 2">
            <a:extLst>
              <a:ext uri="{FF2B5EF4-FFF2-40B4-BE49-F238E27FC236}">
                <a16:creationId xmlns:a16="http://schemas.microsoft.com/office/drawing/2014/main" id="{49EDEA4E-7446-9E20-07D2-9DADBC39379C}"/>
              </a:ext>
            </a:extLst>
          </p:cNvPr>
          <p:cNvPicPr>
            <a:picLocks noChangeAspect="1"/>
          </p:cNvPicPr>
          <p:nvPr/>
        </p:nvPicPr>
        <p:blipFill>
          <a:blip r:embed="rId3"/>
          <a:stretch>
            <a:fillRect/>
          </a:stretch>
        </p:blipFill>
        <p:spPr>
          <a:xfrm>
            <a:off x="1311780" y="1538472"/>
            <a:ext cx="9363342" cy="4064556"/>
          </a:xfrm>
          <a:prstGeom prst="rect">
            <a:avLst/>
          </a:prstGeom>
        </p:spPr>
      </p:pic>
      <p:sp>
        <p:nvSpPr>
          <p:cNvPr id="2" name="Rectangle 1">
            <a:extLst>
              <a:ext uri="{FF2B5EF4-FFF2-40B4-BE49-F238E27FC236}">
                <a16:creationId xmlns:a16="http://schemas.microsoft.com/office/drawing/2014/main" id="{B03CD68C-63C0-6252-77AD-0365519261FC}"/>
              </a:ext>
            </a:extLst>
          </p:cNvPr>
          <p:cNvSpPr/>
          <p:nvPr/>
        </p:nvSpPr>
        <p:spPr>
          <a:xfrm>
            <a:off x="4640367" y="1427485"/>
            <a:ext cx="3922520" cy="1204957"/>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 name="Rectangle 7">
            <a:extLst>
              <a:ext uri="{FF2B5EF4-FFF2-40B4-BE49-F238E27FC236}">
                <a16:creationId xmlns:a16="http://schemas.microsoft.com/office/drawing/2014/main" id="{74357498-A9AD-0087-39BF-1984E958AAD4}"/>
              </a:ext>
            </a:extLst>
          </p:cNvPr>
          <p:cNvSpPr/>
          <p:nvPr/>
        </p:nvSpPr>
        <p:spPr>
          <a:xfrm>
            <a:off x="8778875" y="2473324"/>
            <a:ext cx="1050926" cy="75722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 name="Rectangle 8">
            <a:extLst>
              <a:ext uri="{FF2B5EF4-FFF2-40B4-BE49-F238E27FC236}">
                <a16:creationId xmlns:a16="http://schemas.microsoft.com/office/drawing/2014/main" id="{EB325F49-23C3-A22D-E0C3-5C530C387F04}"/>
              </a:ext>
            </a:extLst>
          </p:cNvPr>
          <p:cNvSpPr/>
          <p:nvPr/>
        </p:nvSpPr>
        <p:spPr>
          <a:xfrm>
            <a:off x="8778874" y="3272377"/>
            <a:ext cx="1050927" cy="44872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0" name="Callout: Bent Line with Accent Bar 9">
            <a:extLst>
              <a:ext uri="{FF2B5EF4-FFF2-40B4-BE49-F238E27FC236}">
                <a16:creationId xmlns:a16="http://schemas.microsoft.com/office/drawing/2014/main" id="{22F012EF-D72F-C4A0-10C0-5A6A01152E89}"/>
              </a:ext>
            </a:extLst>
          </p:cNvPr>
          <p:cNvSpPr/>
          <p:nvPr/>
        </p:nvSpPr>
        <p:spPr>
          <a:xfrm>
            <a:off x="8668991" y="1075525"/>
            <a:ext cx="2462933" cy="566400"/>
          </a:xfrm>
          <a:prstGeom prst="accentCallout2">
            <a:avLst>
              <a:gd name="adj1" fmla="val 18751"/>
              <a:gd name="adj2" fmla="val 3119"/>
              <a:gd name="adj3" fmla="val 21528"/>
              <a:gd name="adj4" fmla="val -34211"/>
              <a:gd name="adj5" fmla="val 60680"/>
              <a:gd name="adj6" fmla="val -89661"/>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Status machine</a:t>
            </a:r>
          </a:p>
          <a:p>
            <a:r>
              <a:rPr kumimoji="1" lang="en-US" sz="1400" b="1" dirty="0">
                <a:solidFill>
                  <a:schemeClr val="tx1"/>
                </a:solidFill>
                <a:latin typeface="Century Gothic" panose="020B0502020202020204" pitchFamily="34" charset="0"/>
              </a:rPr>
              <a:t> - Lamp</a:t>
            </a:r>
          </a:p>
          <a:p>
            <a:r>
              <a:rPr kumimoji="1" lang="en-US" sz="1400" b="1" dirty="0">
                <a:solidFill>
                  <a:schemeClr val="tx1"/>
                </a:solidFill>
                <a:latin typeface="Century Gothic" panose="020B0502020202020204" pitchFamily="34" charset="0"/>
              </a:rPr>
              <a:t> - Buzzer</a:t>
            </a:r>
          </a:p>
        </p:txBody>
      </p:sp>
      <p:sp>
        <p:nvSpPr>
          <p:cNvPr id="12" name="Callout: Bent Line with Accent Bar 11">
            <a:extLst>
              <a:ext uri="{FF2B5EF4-FFF2-40B4-BE49-F238E27FC236}">
                <a16:creationId xmlns:a16="http://schemas.microsoft.com/office/drawing/2014/main" id="{7F5C2A2E-5F54-30A7-C574-A11F1BC22765}"/>
              </a:ext>
            </a:extLst>
          </p:cNvPr>
          <p:cNvSpPr/>
          <p:nvPr/>
        </p:nvSpPr>
        <p:spPr>
          <a:xfrm>
            <a:off x="9981016" y="1649460"/>
            <a:ext cx="2462933" cy="566400"/>
          </a:xfrm>
          <a:prstGeom prst="accentCallout2">
            <a:avLst>
              <a:gd name="adj1" fmla="val 18751"/>
              <a:gd name="adj2" fmla="val 3119"/>
              <a:gd name="adj3" fmla="val 21528"/>
              <a:gd name="adj4" fmla="val -34211"/>
              <a:gd name="adj5" fmla="val 142746"/>
              <a:gd name="adj6" fmla="val -36756"/>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Touch panel operation</a:t>
            </a:r>
          </a:p>
          <a:p>
            <a:r>
              <a:rPr kumimoji="1" lang="en-US" sz="1400" b="1" dirty="0">
                <a:solidFill>
                  <a:schemeClr val="tx1"/>
                </a:solidFill>
                <a:latin typeface="Century Gothic" panose="020B0502020202020204" pitchFamily="34" charset="0"/>
              </a:rPr>
              <a:t> - VTW10 ( Keyence )</a:t>
            </a:r>
          </a:p>
        </p:txBody>
      </p:sp>
      <p:sp>
        <p:nvSpPr>
          <p:cNvPr id="13" name="Callout: Bent Line with Accent Bar 12">
            <a:extLst>
              <a:ext uri="{FF2B5EF4-FFF2-40B4-BE49-F238E27FC236}">
                <a16:creationId xmlns:a16="http://schemas.microsoft.com/office/drawing/2014/main" id="{617B9FD7-6E46-B82C-B030-37712C34C20E}"/>
              </a:ext>
            </a:extLst>
          </p:cNvPr>
          <p:cNvSpPr/>
          <p:nvPr/>
        </p:nvSpPr>
        <p:spPr>
          <a:xfrm>
            <a:off x="9668596" y="4575145"/>
            <a:ext cx="2645324" cy="566400"/>
          </a:xfrm>
          <a:prstGeom prst="accentCallout2">
            <a:avLst>
              <a:gd name="adj1" fmla="val 18751"/>
              <a:gd name="adj2" fmla="val 3119"/>
              <a:gd name="adj3" fmla="val 9420"/>
              <a:gd name="adj4" fmla="val -6846"/>
              <a:gd name="adj5" fmla="val -151883"/>
              <a:gd name="adj6" fmla="val -26119"/>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Button and lamp operation</a:t>
            </a:r>
          </a:p>
          <a:p>
            <a:r>
              <a:rPr kumimoji="1" lang="en-US" sz="1400" b="1" dirty="0">
                <a:solidFill>
                  <a:schemeClr val="tx1"/>
                </a:solidFill>
                <a:latin typeface="Century Gothic" panose="020B0502020202020204" pitchFamily="34" charset="0"/>
              </a:rPr>
              <a:t> - Start machine</a:t>
            </a:r>
          </a:p>
          <a:p>
            <a:r>
              <a:rPr kumimoji="1" lang="en-US" sz="1400" b="1" dirty="0">
                <a:solidFill>
                  <a:schemeClr val="tx1"/>
                </a:solidFill>
                <a:latin typeface="Century Gothic" panose="020B0502020202020204" pitchFamily="34" charset="0"/>
              </a:rPr>
              <a:t> - Stop machine</a:t>
            </a:r>
          </a:p>
          <a:p>
            <a:r>
              <a:rPr kumimoji="1" lang="en-US" sz="1400" b="1" dirty="0">
                <a:solidFill>
                  <a:schemeClr val="tx1"/>
                </a:solidFill>
                <a:latin typeface="Century Gothic" panose="020B0502020202020204" pitchFamily="34" charset="0"/>
              </a:rPr>
              <a:t> - Emergency stop</a:t>
            </a:r>
          </a:p>
        </p:txBody>
      </p:sp>
    </p:spTree>
    <p:extLst>
      <p:ext uri="{BB962C8B-B14F-4D97-AF65-F5344CB8AC3E}">
        <p14:creationId xmlns:p14="http://schemas.microsoft.com/office/powerpoint/2010/main" val="260380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13</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setting parameter</a:t>
            </a:r>
          </a:p>
        </p:txBody>
      </p:sp>
      <p:sp>
        <p:nvSpPr>
          <p:cNvPr id="6" name="Rectangle 5">
            <a:extLst>
              <a:ext uri="{FF2B5EF4-FFF2-40B4-BE49-F238E27FC236}">
                <a16:creationId xmlns:a16="http://schemas.microsoft.com/office/drawing/2014/main" id="{94851E7C-5AE0-EC35-5901-F5DED9FFCDAF}"/>
              </a:ext>
            </a:extLst>
          </p:cNvPr>
          <p:cNvSpPr/>
          <p:nvPr/>
        </p:nvSpPr>
        <p:spPr>
          <a:xfrm>
            <a:off x="1499570" y="989176"/>
            <a:ext cx="9192860" cy="4879648"/>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1" name="TextBox 10">
            <a:extLst>
              <a:ext uri="{FF2B5EF4-FFF2-40B4-BE49-F238E27FC236}">
                <a16:creationId xmlns:a16="http://schemas.microsoft.com/office/drawing/2014/main" id="{507002D9-F0A9-0E48-4F5C-4CE1FCED6744}"/>
              </a:ext>
            </a:extLst>
          </p:cNvPr>
          <p:cNvSpPr txBox="1"/>
          <p:nvPr/>
        </p:nvSpPr>
        <p:spPr>
          <a:xfrm>
            <a:off x="4399591" y="1124317"/>
            <a:ext cx="3070071" cy="369332"/>
          </a:xfrm>
          <a:prstGeom prst="rect">
            <a:avLst/>
          </a:prstGeom>
          <a:noFill/>
        </p:spPr>
        <p:txBody>
          <a:bodyPr wrap="none" rtlCol="0">
            <a:spAutoFit/>
          </a:bodyPr>
          <a:lstStyle/>
          <a:p>
            <a:r>
              <a:rPr lang="en-US" u="sng" dirty="0">
                <a:latin typeface="Century Gothic" panose="020B0502020202020204" pitchFamily="34" charset="0"/>
              </a:rPr>
              <a:t>Pattern parameter setting</a:t>
            </a:r>
          </a:p>
        </p:txBody>
      </p:sp>
      <p:sp>
        <p:nvSpPr>
          <p:cNvPr id="14" name="Rectangle 13">
            <a:extLst>
              <a:ext uri="{FF2B5EF4-FFF2-40B4-BE49-F238E27FC236}">
                <a16:creationId xmlns:a16="http://schemas.microsoft.com/office/drawing/2014/main" id="{625143F7-64E2-42AA-0866-ED11369CF901}"/>
              </a:ext>
            </a:extLst>
          </p:cNvPr>
          <p:cNvSpPr/>
          <p:nvPr/>
        </p:nvSpPr>
        <p:spPr>
          <a:xfrm>
            <a:off x="9337704" y="1113363"/>
            <a:ext cx="1222049" cy="399243"/>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ALARM</a:t>
            </a:r>
          </a:p>
        </p:txBody>
      </p:sp>
      <p:sp>
        <p:nvSpPr>
          <p:cNvPr id="15" name="Rectangle 14">
            <a:extLst>
              <a:ext uri="{FF2B5EF4-FFF2-40B4-BE49-F238E27FC236}">
                <a16:creationId xmlns:a16="http://schemas.microsoft.com/office/drawing/2014/main" id="{07F96971-AF57-D6BD-140F-86955D81FE52}"/>
              </a:ext>
            </a:extLst>
          </p:cNvPr>
          <p:cNvSpPr/>
          <p:nvPr/>
        </p:nvSpPr>
        <p:spPr>
          <a:xfrm>
            <a:off x="1632247" y="1113362"/>
            <a:ext cx="1222049" cy="399243"/>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MIAN MENU</a:t>
            </a:r>
          </a:p>
        </p:txBody>
      </p:sp>
      <p:sp>
        <p:nvSpPr>
          <p:cNvPr id="16" name="TextBox 15">
            <a:extLst>
              <a:ext uri="{FF2B5EF4-FFF2-40B4-BE49-F238E27FC236}">
                <a16:creationId xmlns:a16="http://schemas.microsoft.com/office/drawing/2014/main" id="{59871CCE-2426-2925-1896-93C468A0D6F4}"/>
              </a:ext>
            </a:extLst>
          </p:cNvPr>
          <p:cNvSpPr txBox="1"/>
          <p:nvPr/>
        </p:nvSpPr>
        <p:spPr>
          <a:xfrm>
            <a:off x="1757586" y="2017930"/>
            <a:ext cx="1096710" cy="369332"/>
          </a:xfrm>
          <a:prstGeom prst="rect">
            <a:avLst/>
          </a:prstGeom>
          <a:noFill/>
        </p:spPr>
        <p:txBody>
          <a:bodyPr wrap="none" rtlCol="0">
            <a:spAutoFit/>
          </a:bodyPr>
          <a:lstStyle/>
          <a:p>
            <a:r>
              <a:rPr lang="en-US" dirty="0"/>
              <a:t>Pattern 1</a:t>
            </a:r>
          </a:p>
        </p:txBody>
      </p:sp>
      <p:sp>
        <p:nvSpPr>
          <p:cNvPr id="17" name="TextBox 16">
            <a:extLst>
              <a:ext uri="{FF2B5EF4-FFF2-40B4-BE49-F238E27FC236}">
                <a16:creationId xmlns:a16="http://schemas.microsoft.com/office/drawing/2014/main" id="{2171EB25-CFCF-F5AF-DE33-EA7B3C975FD9}"/>
              </a:ext>
            </a:extLst>
          </p:cNvPr>
          <p:cNvSpPr txBox="1"/>
          <p:nvPr/>
        </p:nvSpPr>
        <p:spPr>
          <a:xfrm>
            <a:off x="1760434" y="2401984"/>
            <a:ext cx="1096710" cy="369332"/>
          </a:xfrm>
          <a:prstGeom prst="rect">
            <a:avLst/>
          </a:prstGeom>
          <a:noFill/>
        </p:spPr>
        <p:txBody>
          <a:bodyPr wrap="none" rtlCol="0">
            <a:spAutoFit/>
          </a:bodyPr>
          <a:lstStyle/>
          <a:p>
            <a:r>
              <a:rPr lang="en-US" dirty="0"/>
              <a:t>Pattern 2</a:t>
            </a:r>
          </a:p>
        </p:txBody>
      </p:sp>
      <p:sp>
        <p:nvSpPr>
          <p:cNvPr id="18" name="TextBox 17">
            <a:extLst>
              <a:ext uri="{FF2B5EF4-FFF2-40B4-BE49-F238E27FC236}">
                <a16:creationId xmlns:a16="http://schemas.microsoft.com/office/drawing/2014/main" id="{4711CD3D-452D-83D6-EECD-4E3A4BA6B146}"/>
              </a:ext>
            </a:extLst>
          </p:cNvPr>
          <p:cNvSpPr txBox="1"/>
          <p:nvPr/>
        </p:nvSpPr>
        <p:spPr>
          <a:xfrm>
            <a:off x="1757586" y="2786037"/>
            <a:ext cx="1096710" cy="369332"/>
          </a:xfrm>
          <a:prstGeom prst="rect">
            <a:avLst/>
          </a:prstGeom>
          <a:noFill/>
        </p:spPr>
        <p:txBody>
          <a:bodyPr wrap="none" rtlCol="0">
            <a:spAutoFit/>
          </a:bodyPr>
          <a:lstStyle/>
          <a:p>
            <a:r>
              <a:rPr lang="en-US" dirty="0"/>
              <a:t>Pattern 3</a:t>
            </a:r>
          </a:p>
        </p:txBody>
      </p:sp>
      <p:sp>
        <p:nvSpPr>
          <p:cNvPr id="19" name="TextBox 18">
            <a:extLst>
              <a:ext uri="{FF2B5EF4-FFF2-40B4-BE49-F238E27FC236}">
                <a16:creationId xmlns:a16="http://schemas.microsoft.com/office/drawing/2014/main" id="{F9B57FD4-D7A3-695D-161E-D742EC275F72}"/>
              </a:ext>
            </a:extLst>
          </p:cNvPr>
          <p:cNvSpPr txBox="1"/>
          <p:nvPr/>
        </p:nvSpPr>
        <p:spPr>
          <a:xfrm>
            <a:off x="1757586" y="3170090"/>
            <a:ext cx="1096710" cy="369332"/>
          </a:xfrm>
          <a:prstGeom prst="rect">
            <a:avLst/>
          </a:prstGeom>
          <a:noFill/>
        </p:spPr>
        <p:txBody>
          <a:bodyPr wrap="none" rtlCol="0">
            <a:spAutoFit/>
          </a:bodyPr>
          <a:lstStyle/>
          <a:p>
            <a:r>
              <a:rPr lang="en-US" dirty="0"/>
              <a:t>Pattern 4</a:t>
            </a:r>
          </a:p>
        </p:txBody>
      </p:sp>
      <p:sp>
        <p:nvSpPr>
          <p:cNvPr id="20" name="TextBox 19">
            <a:extLst>
              <a:ext uri="{FF2B5EF4-FFF2-40B4-BE49-F238E27FC236}">
                <a16:creationId xmlns:a16="http://schemas.microsoft.com/office/drawing/2014/main" id="{471DDFFA-E425-4F0B-99D6-045BA4567E0E}"/>
              </a:ext>
            </a:extLst>
          </p:cNvPr>
          <p:cNvSpPr txBox="1"/>
          <p:nvPr/>
        </p:nvSpPr>
        <p:spPr>
          <a:xfrm>
            <a:off x="1760434" y="3554144"/>
            <a:ext cx="1096710" cy="369332"/>
          </a:xfrm>
          <a:prstGeom prst="rect">
            <a:avLst/>
          </a:prstGeom>
          <a:noFill/>
        </p:spPr>
        <p:txBody>
          <a:bodyPr wrap="none" rtlCol="0">
            <a:spAutoFit/>
          </a:bodyPr>
          <a:lstStyle/>
          <a:p>
            <a:r>
              <a:rPr lang="en-US" dirty="0"/>
              <a:t>Pattern 5</a:t>
            </a:r>
          </a:p>
        </p:txBody>
      </p:sp>
      <p:sp>
        <p:nvSpPr>
          <p:cNvPr id="21" name="TextBox 20">
            <a:extLst>
              <a:ext uri="{FF2B5EF4-FFF2-40B4-BE49-F238E27FC236}">
                <a16:creationId xmlns:a16="http://schemas.microsoft.com/office/drawing/2014/main" id="{0FCFD7A4-6BF1-21CF-E8F5-9F4BB718BB48}"/>
              </a:ext>
            </a:extLst>
          </p:cNvPr>
          <p:cNvSpPr txBox="1"/>
          <p:nvPr/>
        </p:nvSpPr>
        <p:spPr>
          <a:xfrm>
            <a:off x="1757586" y="3938197"/>
            <a:ext cx="1096710" cy="369332"/>
          </a:xfrm>
          <a:prstGeom prst="rect">
            <a:avLst/>
          </a:prstGeom>
          <a:noFill/>
        </p:spPr>
        <p:txBody>
          <a:bodyPr wrap="none" rtlCol="0">
            <a:spAutoFit/>
          </a:bodyPr>
          <a:lstStyle/>
          <a:p>
            <a:r>
              <a:rPr lang="en-US" dirty="0"/>
              <a:t>Pattern 6</a:t>
            </a:r>
          </a:p>
        </p:txBody>
      </p:sp>
      <p:sp>
        <p:nvSpPr>
          <p:cNvPr id="22" name="TextBox 21">
            <a:extLst>
              <a:ext uri="{FF2B5EF4-FFF2-40B4-BE49-F238E27FC236}">
                <a16:creationId xmlns:a16="http://schemas.microsoft.com/office/drawing/2014/main" id="{C58552F7-654A-E56A-A28B-8654B64AAC98}"/>
              </a:ext>
            </a:extLst>
          </p:cNvPr>
          <p:cNvSpPr txBox="1"/>
          <p:nvPr/>
        </p:nvSpPr>
        <p:spPr>
          <a:xfrm>
            <a:off x="1765121" y="4282375"/>
            <a:ext cx="1096710" cy="369332"/>
          </a:xfrm>
          <a:prstGeom prst="rect">
            <a:avLst/>
          </a:prstGeom>
          <a:noFill/>
        </p:spPr>
        <p:txBody>
          <a:bodyPr wrap="none" rtlCol="0">
            <a:spAutoFit/>
          </a:bodyPr>
          <a:lstStyle/>
          <a:p>
            <a:r>
              <a:rPr lang="en-US" dirty="0"/>
              <a:t>Pattern 7</a:t>
            </a:r>
          </a:p>
        </p:txBody>
      </p:sp>
      <p:sp>
        <p:nvSpPr>
          <p:cNvPr id="23" name="TextBox 22">
            <a:extLst>
              <a:ext uri="{FF2B5EF4-FFF2-40B4-BE49-F238E27FC236}">
                <a16:creationId xmlns:a16="http://schemas.microsoft.com/office/drawing/2014/main" id="{91B61E8E-0D2F-410A-AB6F-D7A0DCEC4888}"/>
              </a:ext>
            </a:extLst>
          </p:cNvPr>
          <p:cNvSpPr txBox="1"/>
          <p:nvPr/>
        </p:nvSpPr>
        <p:spPr>
          <a:xfrm>
            <a:off x="1767969" y="4666429"/>
            <a:ext cx="1096710" cy="369332"/>
          </a:xfrm>
          <a:prstGeom prst="rect">
            <a:avLst/>
          </a:prstGeom>
          <a:noFill/>
        </p:spPr>
        <p:txBody>
          <a:bodyPr wrap="none" rtlCol="0">
            <a:spAutoFit/>
          </a:bodyPr>
          <a:lstStyle/>
          <a:p>
            <a:r>
              <a:rPr lang="en-US" dirty="0"/>
              <a:t>Pattern 8</a:t>
            </a:r>
          </a:p>
        </p:txBody>
      </p:sp>
      <p:sp>
        <p:nvSpPr>
          <p:cNvPr id="24" name="TextBox 23">
            <a:extLst>
              <a:ext uri="{FF2B5EF4-FFF2-40B4-BE49-F238E27FC236}">
                <a16:creationId xmlns:a16="http://schemas.microsoft.com/office/drawing/2014/main" id="{78014C6D-2B2A-0DD0-D8A7-E379D6BB1BD9}"/>
              </a:ext>
            </a:extLst>
          </p:cNvPr>
          <p:cNvSpPr txBox="1"/>
          <p:nvPr/>
        </p:nvSpPr>
        <p:spPr>
          <a:xfrm>
            <a:off x="1765121" y="5050482"/>
            <a:ext cx="1096710" cy="369332"/>
          </a:xfrm>
          <a:prstGeom prst="rect">
            <a:avLst/>
          </a:prstGeom>
          <a:noFill/>
        </p:spPr>
        <p:txBody>
          <a:bodyPr wrap="none" rtlCol="0">
            <a:spAutoFit/>
          </a:bodyPr>
          <a:lstStyle/>
          <a:p>
            <a:r>
              <a:rPr lang="en-US" dirty="0"/>
              <a:t>Pattern 9</a:t>
            </a:r>
          </a:p>
        </p:txBody>
      </p:sp>
      <p:sp>
        <p:nvSpPr>
          <p:cNvPr id="26" name="TextBox 25">
            <a:extLst>
              <a:ext uri="{FF2B5EF4-FFF2-40B4-BE49-F238E27FC236}">
                <a16:creationId xmlns:a16="http://schemas.microsoft.com/office/drawing/2014/main" id="{653E80E4-1B2D-283E-B7C0-D451BFF6A2E9}"/>
              </a:ext>
            </a:extLst>
          </p:cNvPr>
          <p:cNvSpPr txBox="1"/>
          <p:nvPr/>
        </p:nvSpPr>
        <p:spPr>
          <a:xfrm>
            <a:off x="1765121" y="5434535"/>
            <a:ext cx="1221745" cy="369332"/>
          </a:xfrm>
          <a:prstGeom prst="rect">
            <a:avLst/>
          </a:prstGeom>
          <a:noFill/>
        </p:spPr>
        <p:txBody>
          <a:bodyPr wrap="none" rtlCol="0">
            <a:spAutoFit/>
          </a:bodyPr>
          <a:lstStyle/>
          <a:p>
            <a:r>
              <a:rPr lang="en-US" dirty="0"/>
              <a:t>Pattern 99</a:t>
            </a:r>
          </a:p>
        </p:txBody>
      </p:sp>
      <p:sp>
        <p:nvSpPr>
          <p:cNvPr id="29" name="TextBox 28">
            <a:extLst>
              <a:ext uri="{FF2B5EF4-FFF2-40B4-BE49-F238E27FC236}">
                <a16:creationId xmlns:a16="http://schemas.microsoft.com/office/drawing/2014/main" id="{BAB91FEB-C8DA-1E13-9D86-6E9074996E10}"/>
              </a:ext>
            </a:extLst>
          </p:cNvPr>
          <p:cNvSpPr txBox="1"/>
          <p:nvPr/>
        </p:nvSpPr>
        <p:spPr>
          <a:xfrm>
            <a:off x="1509094" y="1648169"/>
            <a:ext cx="1690656" cy="369332"/>
          </a:xfrm>
          <a:prstGeom prst="rect">
            <a:avLst/>
          </a:prstGeom>
          <a:noFill/>
        </p:spPr>
        <p:txBody>
          <a:bodyPr wrap="none" rtlCol="0">
            <a:spAutoFit/>
          </a:bodyPr>
          <a:lstStyle/>
          <a:p>
            <a:r>
              <a:rPr lang="en-US" b="1" dirty="0"/>
              <a:t>Name pattern</a:t>
            </a:r>
          </a:p>
        </p:txBody>
      </p:sp>
      <p:sp>
        <p:nvSpPr>
          <p:cNvPr id="30" name="TextBox 29">
            <a:extLst>
              <a:ext uri="{FF2B5EF4-FFF2-40B4-BE49-F238E27FC236}">
                <a16:creationId xmlns:a16="http://schemas.microsoft.com/office/drawing/2014/main" id="{FBD23DC2-A5BF-027D-6399-B4E494F09295}"/>
              </a:ext>
            </a:extLst>
          </p:cNvPr>
          <p:cNvSpPr txBox="1"/>
          <p:nvPr/>
        </p:nvSpPr>
        <p:spPr>
          <a:xfrm>
            <a:off x="3209274" y="1646847"/>
            <a:ext cx="1066318" cy="369332"/>
          </a:xfrm>
          <a:prstGeom prst="rect">
            <a:avLst/>
          </a:prstGeom>
          <a:noFill/>
        </p:spPr>
        <p:txBody>
          <a:bodyPr wrap="none" rtlCol="0">
            <a:spAutoFit/>
          </a:bodyPr>
          <a:lstStyle/>
          <a:p>
            <a:r>
              <a:rPr lang="en-US" b="1" dirty="0"/>
              <a:t>B1(Size)</a:t>
            </a:r>
          </a:p>
        </p:txBody>
      </p:sp>
      <p:sp>
        <p:nvSpPr>
          <p:cNvPr id="31" name="TextBox 30">
            <a:extLst>
              <a:ext uri="{FF2B5EF4-FFF2-40B4-BE49-F238E27FC236}">
                <a16:creationId xmlns:a16="http://schemas.microsoft.com/office/drawing/2014/main" id="{ED87302A-7F2E-6D47-0FBD-8A19E84DF837}"/>
              </a:ext>
            </a:extLst>
          </p:cNvPr>
          <p:cNvSpPr txBox="1"/>
          <p:nvPr/>
        </p:nvSpPr>
        <p:spPr>
          <a:xfrm>
            <a:off x="4163834" y="1646847"/>
            <a:ext cx="1066318" cy="369332"/>
          </a:xfrm>
          <a:prstGeom prst="rect">
            <a:avLst/>
          </a:prstGeom>
          <a:noFill/>
        </p:spPr>
        <p:txBody>
          <a:bodyPr wrap="none" rtlCol="0">
            <a:spAutoFit/>
          </a:bodyPr>
          <a:lstStyle/>
          <a:p>
            <a:r>
              <a:rPr lang="en-US" b="1" dirty="0"/>
              <a:t>B2(Size)</a:t>
            </a:r>
          </a:p>
        </p:txBody>
      </p:sp>
      <p:sp>
        <p:nvSpPr>
          <p:cNvPr id="34" name="TextBox 33">
            <a:extLst>
              <a:ext uri="{FF2B5EF4-FFF2-40B4-BE49-F238E27FC236}">
                <a16:creationId xmlns:a16="http://schemas.microsoft.com/office/drawing/2014/main" id="{E0B82B21-5634-2662-CC05-53EC7E8DDFBE}"/>
              </a:ext>
            </a:extLst>
          </p:cNvPr>
          <p:cNvSpPr txBox="1"/>
          <p:nvPr/>
        </p:nvSpPr>
        <p:spPr>
          <a:xfrm>
            <a:off x="5141440" y="1646847"/>
            <a:ext cx="1066318" cy="369332"/>
          </a:xfrm>
          <a:prstGeom prst="rect">
            <a:avLst/>
          </a:prstGeom>
          <a:noFill/>
        </p:spPr>
        <p:txBody>
          <a:bodyPr wrap="none" rtlCol="0">
            <a:spAutoFit/>
          </a:bodyPr>
          <a:lstStyle/>
          <a:p>
            <a:r>
              <a:rPr lang="en-US" b="1" dirty="0"/>
              <a:t>B3(Size)</a:t>
            </a:r>
          </a:p>
        </p:txBody>
      </p:sp>
      <p:sp>
        <p:nvSpPr>
          <p:cNvPr id="35" name="TextBox 34">
            <a:extLst>
              <a:ext uri="{FF2B5EF4-FFF2-40B4-BE49-F238E27FC236}">
                <a16:creationId xmlns:a16="http://schemas.microsoft.com/office/drawing/2014/main" id="{96E47FF1-DD75-E4EF-26F7-4310E0573692}"/>
              </a:ext>
            </a:extLst>
          </p:cNvPr>
          <p:cNvSpPr txBox="1"/>
          <p:nvPr/>
        </p:nvSpPr>
        <p:spPr>
          <a:xfrm>
            <a:off x="6096000" y="1646847"/>
            <a:ext cx="1066318" cy="369332"/>
          </a:xfrm>
          <a:prstGeom prst="rect">
            <a:avLst/>
          </a:prstGeom>
          <a:noFill/>
        </p:spPr>
        <p:txBody>
          <a:bodyPr wrap="none" rtlCol="0">
            <a:spAutoFit/>
          </a:bodyPr>
          <a:lstStyle/>
          <a:p>
            <a:r>
              <a:rPr lang="en-US" b="1" dirty="0"/>
              <a:t>B4(Size)</a:t>
            </a:r>
          </a:p>
        </p:txBody>
      </p:sp>
      <p:sp>
        <p:nvSpPr>
          <p:cNvPr id="36" name="TextBox 35">
            <a:extLst>
              <a:ext uri="{FF2B5EF4-FFF2-40B4-BE49-F238E27FC236}">
                <a16:creationId xmlns:a16="http://schemas.microsoft.com/office/drawing/2014/main" id="{87CCD636-F3A3-3A78-E5F6-0E9F825427DA}"/>
              </a:ext>
            </a:extLst>
          </p:cNvPr>
          <p:cNvSpPr txBox="1"/>
          <p:nvPr/>
        </p:nvSpPr>
        <p:spPr>
          <a:xfrm>
            <a:off x="7083130" y="1646847"/>
            <a:ext cx="1066318" cy="369332"/>
          </a:xfrm>
          <a:prstGeom prst="rect">
            <a:avLst/>
          </a:prstGeom>
          <a:noFill/>
        </p:spPr>
        <p:txBody>
          <a:bodyPr wrap="none" rtlCol="0">
            <a:spAutoFit/>
          </a:bodyPr>
          <a:lstStyle/>
          <a:p>
            <a:r>
              <a:rPr lang="en-US" b="1" dirty="0"/>
              <a:t>B5(Size)</a:t>
            </a:r>
          </a:p>
        </p:txBody>
      </p:sp>
      <p:sp>
        <p:nvSpPr>
          <p:cNvPr id="37" name="TextBox 36">
            <a:extLst>
              <a:ext uri="{FF2B5EF4-FFF2-40B4-BE49-F238E27FC236}">
                <a16:creationId xmlns:a16="http://schemas.microsoft.com/office/drawing/2014/main" id="{4D44836B-9FC3-B87D-3221-F56D092D3B2A}"/>
              </a:ext>
            </a:extLst>
          </p:cNvPr>
          <p:cNvSpPr txBox="1"/>
          <p:nvPr/>
        </p:nvSpPr>
        <p:spPr>
          <a:xfrm>
            <a:off x="8052156" y="1646847"/>
            <a:ext cx="1066318" cy="369332"/>
          </a:xfrm>
          <a:prstGeom prst="rect">
            <a:avLst/>
          </a:prstGeom>
          <a:noFill/>
        </p:spPr>
        <p:txBody>
          <a:bodyPr wrap="none" rtlCol="0">
            <a:spAutoFit/>
          </a:bodyPr>
          <a:lstStyle/>
          <a:p>
            <a:r>
              <a:rPr lang="en-US" b="1" dirty="0"/>
              <a:t>B6(Size)</a:t>
            </a:r>
          </a:p>
        </p:txBody>
      </p:sp>
      <p:sp>
        <p:nvSpPr>
          <p:cNvPr id="38" name="Rectangle 37">
            <a:extLst>
              <a:ext uri="{FF2B5EF4-FFF2-40B4-BE49-F238E27FC236}">
                <a16:creationId xmlns:a16="http://schemas.microsoft.com/office/drawing/2014/main" id="{E68AF19A-4FE4-23D3-7E7E-9FBA762179F9}"/>
              </a:ext>
            </a:extLst>
          </p:cNvPr>
          <p:cNvSpPr/>
          <p:nvPr/>
        </p:nvSpPr>
        <p:spPr>
          <a:xfrm>
            <a:off x="3380483" y="206624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36</a:t>
            </a:r>
          </a:p>
        </p:txBody>
      </p:sp>
      <p:sp>
        <p:nvSpPr>
          <p:cNvPr id="39" name="Rectangle 38">
            <a:extLst>
              <a:ext uri="{FF2B5EF4-FFF2-40B4-BE49-F238E27FC236}">
                <a16:creationId xmlns:a16="http://schemas.microsoft.com/office/drawing/2014/main" id="{BAB90AF9-DBA3-6E32-D5C5-4C77805AF128}"/>
              </a:ext>
            </a:extLst>
          </p:cNvPr>
          <p:cNvSpPr/>
          <p:nvPr/>
        </p:nvSpPr>
        <p:spPr>
          <a:xfrm>
            <a:off x="3380483" y="244542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40</a:t>
            </a:r>
          </a:p>
        </p:txBody>
      </p:sp>
      <p:sp>
        <p:nvSpPr>
          <p:cNvPr id="40" name="Rectangle 39">
            <a:extLst>
              <a:ext uri="{FF2B5EF4-FFF2-40B4-BE49-F238E27FC236}">
                <a16:creationId xmlns:a16="http://schemas.microsoft.com/office/drawing/2014/main" id="{8BDA3A70-24E8-F877-E855-D8ACAF94D3E4}"/>
              </a:ext>
            </a:extLst>
          </p:cNvPr>
          <p:cNvSpPr/>
          <p:nvPr/>
        </p:nvSpPr>
        <p:spPr>
          <a:xfrm>
            <a:off x="3380483" y="282746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1" name="Rectangle 40">
            <a:extLst>
              <a:ext uri="{FF2B5EF4-FFF2-40B4-BE49-F238E27FC236}">
                <a16:creationId xmlns:a16="http://schemas.microsoft.com/office/drawing/2014/main" id="{1036A600-B9E2-107F-FBEC-49AE37372E0F}"/>
              </a:ext>
            </a:extLst>
          </p:cNvPr>
          <p:cNvSpPr/>
          <p:nvPr/>
        </p:nvSpPr>
        <p:spPr>
          <a:xfrm>
            <a:off x="3380483" y="320665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2" name="Rectangle 41">
            <a:extLst>
              <a:ext uri="{FF2B5EF4-FFF2-40B4-BE49-F238E27FC236}">
                <a16:creationId xmlns:a16="http://schemas.microsoft.com/office/drawing/2014/main" id="{5C77B317-121B-0B12-B6F7-6A957ABE7901}"/>
              </a:ext>
            </a:extLst>
          </p:cNvPr>
          <p:cNvSpPr/>
          <p:nvPr/>
        </p:nvSpPr>
        <p:spPr>
          <a:xfrm>
            <a:off x="3380483" y="358233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3" name="Rectangle 42">
            <a:extLst>
              <a:ext uri="{FF2B5EF4-FFF2-40B4-BE49-F238E27FC236}">
                <a16:creationId xmlns:a16="http://schemas.microsoft.com/office/drawing/2014/main" id="{3078757A-D5AB-62C8-796F-09D42C32F778}"/>
              </a:ext>
            </a:extLst>
          </p:cNvPr>
          <p:cNvSpPr/>
          <p:nvPr/>
        </p:nvSpPr>
        <p:spPr>
          <a:xfrm>
            <a:off x="3380483" y="396152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4" name="Rectangle 43">
            <a:extLst>
              <a:ext uri="{FF2B5EF4-FFF2-40B4-BE49-F238E27FC236}">
                <a16:creationId xmlns:a16="http://schemas.microsoft.com/office/drawing/2014/main" id="{1B18F478-0A23-59FB-E3EC-92B02DE38659}"/>
              </a:ext>
            </a:extLst>
          </p:cNvPr>
          <p:cNvSpPr/>
          <p:nvPr/>
        </p:nvSpPr>
        <p:spPr>
          <a:xfrm>
            <a:off x="3380483" y="434071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5" name="Rectangle 44">
            <a:extLst>
              <a:ext uri="{FF2B5EF4-FFF2-40B4-BE49-F238E27FC236}">
                <a16:creationId xmlns:a16="http://schemas.microsoft.com/office/drawing/2014/main" id="{7D5BD8AC-5BDA-EE76-694E-BC3A662A2B5A}"/>
              </a:ext>
            </a:extLst>
          </p:cNvPr>
          <p:cNvSpPr/>
          <p:nvPr/>
        </p:nvSpPr>
        <p:spPr>
          <a:xfrm>
            <a:off x="3380483" y="471989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6" name="Rectangle 45">
            <a:extLst>
              <a:ext uri="{FF2B5EF4-FFF2-40B4-BE49-F238E27FC236}">
                <a16:creationId xmlns:a16="http://schemas.microsoft.com/office/drawing/2014/main" id="{6B4F5A8A-2089-79E4-8045-26540958720E}"/>
              </a:ext>
            </a:extLst>
          </p:cNvPr>
          <p:cNvSpPr/>
          <p:nvPr/>
        </p:nvSpPr>
        <p:spPr>
          <a:xfrm>
            <a:off x="3380483" y="509908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7" name="Rectangle 46">
            <a:extLst>
              <a:ext uri="{FF2B5EF4-FFF2-40B4-BE49-F238E27FC236}">
                <a16:creationId xmlns:a16="http://schemas.microsoft.com/office/drawing/2014/main" id="{F5B049A3-D17E-63D4-1E59-5A4ADCCE8DB1}"/>
              </a:ext>
            </a:extLst>
          </p:cNvPr>
          <p:cNvSpPr/>
          <p:nvPr/>
        </p:nvSpPr>
        <p:spPr>
          <a:xfrm>
            <a:off x="3380483" y="547826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48" name="Rectangle 47">
            <a:extLst>
              <a:ext uri="{FF2B5EF4-FFF2-40B4-BE49-F238E27FC236}">
                <a16:creationId xmlns:a16="http://schemas.microsoft.com/office/drawing/2014/main" id="{652067E3-529B-EC93-B9E5-EE989B818549}"/>
              </a:ext>
            </a:extLst>
          </p:cNvPr>
          <p:cNvSpPr/>
          <p:nvPr/>
        </p:nvSpPr>
        <p:spPr>
          <a:xfrm>
            <a:off x="4367376" y="205925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37</a:t>
            </a:r>
          </a:p>
        </p:txBody>
      </p:sp>
      <p:sp>
        <p:nvSpPr>
          <p:cNvPr id="49" name="Rectangle 48">
            <a:extLst>
              <a:ext uri="{FF2B5EF4-FFF2-40B4-BE49-F238E27FC236}">
                <a16:creationId xmlns:a16="http://schemas.microsoft.com/office/drawing/2014/main" id="{ACCCB4D0-7244-6461-906C-69B7584E958F}"/>
              </a:ext>
            </a:extLst>
          </p:cNvPr>
          <p:cNvSpPr/>
          <p:nvPr/>
        </p:nvSpPr>
        <p:spPr>
          <a:xfrm>
            <a:off x="4367376" y="243843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41</a:t>
            </a:r>
          </a:p>
        </p:txBody>
      </p:sp>
      <p:sp>
        <p:nvSpPr>
          <p:cNvPr id="50" name="Rectangle 49">
            <a:extLst>
              <a:ext uri="{FF2B5EF4-FFF2-40B4-BE49-F238E27FC236}">
                <a16:creationId xmlns:a16="http://schemas.microsoft.com/office/drawing/2014/main" id="{5B744E54-7813-4210-C355-3EB538A7BE9A}"/>
              </a:ext>
            </a:extLst>
          </p:cNvPr>
          <p:cNvSpPr/>
          <p:nvPr/>
        </p:nvSpPr>
        <p:spPr>
          <a:xfrm>
            <a:off x="4367376" y="282047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1" name="Rectangle 50">
            <a:extLst>
              <a:ext uri="{FF2B5EF4-FFF2-40B4-BE49-F238E27FC236}">
                <a16:creationId xmlns:a16="http://schemas.microsoft.com/office/drawing/2014/main" id="{3EE7434C-196C-B204-E388-D55B1B1D9BC8}"/>
              </a:ext>
            </a:extLst>
          </p:cNvPr>
          <p:cNvSpPr/>
          <p:nvPr/>
        </p:nvSpPr>
        <p:spPr>
          <a:xfrm>
            <a:off x="4367376" y="319966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2" name="Rectangle 51">
            <a:extLst>
              <a:ext uri="{FF2B5EF4-FFF2-40B4-BE49-F238E27FC236}">
                <a16:creationId xmlns:a16="http://schemas.microsoft.com/office/drawing/2014/main" id="{EAECBC6F-D7A4-44E3-035E-23DF63A9C9CB}"/>
              </a:ext>
            </a:extLst>
          </p:cNvPr>
          <p:cNvSpPr/>
          <p:nvPr/>
        </p:nvSpPr>
        <p:spPr>
          <a:xfrm>
            <a:off x="4367376" y="357535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3" name="Rectangle 52">
            <a:extLst>
              <a:ext uri="{FF2B5EF4-FFF2-40B4-BE49-F238E27FC236}">
                <a16:creationId xmlns:a16="http://schemas.microsoft.com/office/drawing/2014/main" id="{6A0968BD-3A2E-1740-3A26-98213A314580}"/>
              </a:ext>
            </a:extLst>
          </p:cNvPr>
          <p:cNvSpPr/>
          <p:nvPr/>
        </p:nvSpPr>
        <p:spPr>
          <a:xfrm>
            <a:off x="4367376" y="395453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4" name="Rectangle 53">
            <a:extLst>
              <a:ext uri="{FF2B5EF4-FFF2-40B4-BE49-F238E27FC236}">
                <a16:creationId xmlns:a16="http://schemas.microsoft.com/office/drawing/2014/main" id="{DFBF1930-A201-AA18-E865-1FD02EEB0752}"/>
              </a:ext>
            </a:extLst>
          </p:cNvPr>
          <p:cNvSpPr/>
          <p:nvPr/>
        </p:nvSpPr>
        <p:spPr>
          <a:xfrm>
            <a:off x="4367376" y="433372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5" name="Rectangle 54">
            <a:extLst>
              <a:ext uri="{FF2B5EF4-FFF2-40B4-BE49-F238E27FC236}">
                <a16:creationId xmlns:a16="http://schemas.microsoft.com/office/drawing/2014/main" id="{8324D675-7E4F-7754-0860-68C6E5EEA221}"/>
              </a:ext>
            </a:extLst>
          </p:cNvPr>
          <p:cNvSpPr/>
          <p:nvPr/>
        </p:nvSpPr>
        <p:spPr>
          <a:xfrm>
            <a:off x="4367376" y="471290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6" name="Rectangle 55">
            <a:extLst>
              <a:ext uri="{FF2B5EF4-FFF2-40B4-BE49-F238E27FC236}">
                <a16:creationId xmlns:a16="http://schemas.microsoft.com/office/drawing/2014/main" id="{ADFBFBDC-944F-57DF-ED3A-465644E5490D}"/>
              </a:ext>
            </a:extLst>
          </p:cNvPr>
          <p:cNvSpPr/>
          <p:nvPr/>
        </p:nvSpPr>
        <p:spPr>
          <a:xfrm>
            <a:off x="4367376" y="509209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7" name="Rectangle 56">
            <a:extLst>
              <a:ext uri="{FF2B5EF4-FFF2-40B4-BE49-F238E27FC236}">
                <a16:creationId xmlns:a16="http://schemas.microsoft.com/office/drawing/2014/main" id="{6CBA4BE5-DA90-D100-F387-388F7FC4AF13}"/>
              </a:ext>
            </a:extLst>
          </p:cNvPr>
          <p:cNvSpPr/>
          <p:nvPr/>
        </p:nvSpPr>
        <p:spPr>
          <a:xfrm>
            <a:off x="4367376" y="547128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58" name="Rectangle 57">
            <a:extLst>
              <a:ext uri="{FF2B5EF4-FFF2-40B4-BE49-F238E27FC236}">
                <a16:creationId xmlns:a16="http://schemas.microsoft.com/office/drawing/2014/main" id="{08AF4FA8-6DC7-9A02-38E8-1EF34B49D4DC}"/>
              </a:ext>
            </a:extLst>
          </p:cNvPr>
          <p:cNvSpPr/>
          <p:nvPr/>
        </p:nvSpPr>
        <p:spPr>
          <a:xfrm>
            <a:off x="5337427" y="205925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38</a:t>
            </a:r>
          </a:p>
        </p:txBody>
      </p:sp>
      <p:sp>
        <p:nvSpPr>
          <p:cNvPr id="59" name="Rectangle 58">
            <a:extLst>
              <a:ext uri="{FF2B5EF4-FFF2-40B4-BE49-F238E27FC236}">
                <a16:creationId xmlns:a16="http://schemas.microsoft.com/office/drawing/2014/main" id="{23F74767-031A-F8B0-7E24-A3D4CBA951A0}"/>
              </a:ext>
            </a:extLst>
          </p:cNvPr>
          <p:cNvSpPr/>
          <p:nvPr/>
        </p:nvSpPr>
        <p:spPr>
          <a:xfrm>
            <a:off x="5337427" y="243843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42</a:t>
            </a:r>
          </a:p>
        </p:txBody>
      </p:sp>
      <p:sp>
        <p:nvSpPr>
          <p:cNvPr id="60" name="Rectangle 59">
            <a:extLst>
              <a:ext uri="{FF2B5EF4-FFF2-40B4-BE49-F238E27FC236}">
                <a16:creationId xmlns:a16="http://schemas.microsoft.com/office/drawing/2014/main" id="{20768325-1932-D3F3-EFB0-E30196EC985D}"/>
              </a:ext>
            </a:extLst>
          </p:cNvPr>
          <p:cNvSpPr/>
          <p:nvPr/>
        </p:nvSpPr>
        <p:spPr>
          <a:xfrm>
            <a:off x="5337427" y="282047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1" name="Rectangle 60">
            <a:extLst>
              <a:ext uri="{FF2B5EF4-FFF2-40B4-BE49-F238E27FC236}">
                <a16:creationId xmlns:a16="http://schemas.microsoft.com/office/drawing/2014/main" id="{409087F7-25CB-BCEA-890B-EF89AE0B77EC}"/>
              </a:ext>
            </a:extLst>
          </p:cNvPr>
          <p:cNvSpPr/>
          <p:nvPr/>
        </p:nvSpPr>
        <p:spPr>
          <a:xfrm>
            <a:off x="5337427" y="319966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2" name="Rectangle 61">
            <a:extLst>
              <a:ext uri="{FF2B5EF4-FFF2-40B4-BE49-F238E27FC236}">
                <a16:creationId xmlns:a16="http://schemas.microsoft.com/office/drawing/2014/main" id="{BBA363EB-BAF8-1F23-8E57-14A4B9A1D7CB}"/>
              </a:ext>
            </a:extLst>
          </p:cNvPr>
          <p:cNvSpPr/>
          <p:nvPr/>
        </p:nvSpPr>
        <p:spPr>
          <a:xfrm>
            <a:off x="5337427" y="357535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3" name="Rectangle 62">
            <a:extLst>
              <a:ext uri="{FF2B5EF4-FFF2-40B4-BE49-F238E27FC236}">
                <a16:creationId xmlns:a16="http://schemas.microsoft.com/office/drawing/2014/main" id="{A3E5306D-53D6-338B-9CAD-2BFC48B2C547}"/>
              </a:ext>
            </a:extLst>
          </p:cNvPr>
          <p:cNvSpPr/>
          <p:nvPr/>
        </p:nvSpPr>
        <p:spPr>
          <a:xfrm>
            <a:off x="5337427" y="395453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4" name="Rectangle 63">
            <a:extLst>
              <a:ext uri="{FF2B5EF4-FFF2-40B4-BE49-F238E27FC236}">
                <a16:creationId xmlns:a16="http://schemas.microsoft.com/office/drawing/2014/main" id="{80B91CB1-3489-2128-10BB-B65427571089}"/>
              </a:ext>
            </a:extLst>
          </p:cNvPr>
          <p:cNvSpPr/>
          <p:nvPr/>
        </p:nvSpPr>
        <p:spPr>
          <a:xfrm>
            <a:off x="5337427" y="433372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5" name="Rectangle 64">
            <a:extLst>
              <a:ext uri="{FF2B5EF4-FFF2-40B4-BE49-F238E27FC236}">
                <a16:creationId xmlns:a16="http://schemas.microsoft.com/office/drawing/2014/main" id="{28D2AE42-1F50-3013-2EC6-B5D81BF32CA7}"/>
              </a:ext>
            </a:extLst>
          </p:cNvPr>
          <p:cNvSpPr/>
          <p:nvPr/>
        </p:nvSpPr>
        <p:spPr>
          <a:xfrm>
            <a:off x="5337427" y="471290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6" name="Rectangle 65">
            <a:extLst>
              <a:ext uri="{FF2B5EF4-FFF2-40B4-BE49-F238E27FC236}">
                <a16:creationId xmlns:a16="http://schemas.microsoft.com/office/drawing/2014/main" id="{CACB23EE-9F65-172D-520C-C28E005FA997}"/>
              </a:ext>
            </a:extLst>
          </p:cNvPr>
          <p:cNvSpPr/>
          <p:nvPr/>
        </p:nvSpPr>
        <p:spPr>
          <a:xfrm>
            <a:off x="5337427" y="509209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7" name="Rectangle 66">
            <a:extLst>
              <a:ext uri="{FF2B5EF4-FFF2-40B4-BE49-F238E27FC236}">
                <a16:creationId xmlns:a16="http://schemas.microsoft.com/office/drawing/2014/main" id="{AE3FD019-E4DC-7988-3768-F804AC8DE1FB}"/>
              </a:ext>
            </a:extLst>
          </p:cNvPr>
          <p:cNvSpPr/>
          <p:nvPr/>
        </p:nvSpPr>
        <p:spPr>
          <a:xfrm>
            <a:off x="5337427" y="547128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68" name="Rectangle 67">
            <a:extLst>
              <a:ext uri="{FF2B5EF4-FFF2-40B4-BE49-F238E27FC236}">
                <a16:creationId xmlns:a16="http://schemas.microsoft.com/office/drawing/2014/main" id="{46F3A03D-992F-0583-DE11-C93820F1E476}"/>
              </a:ext>
            </a:extLst>
          </p:cNvPr>
          <p:cNvSpPr/>
          <p:nvPr/>
        </p:nvSpPr>
        <p:spPr>
          <a:xfrm>
            <a:off x="6307478" y="205925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39</a:t>
            </a:r>
          </a:p>
        </p:txBody>
      </p:sp>
      <p:sp>
        <p:nvSpPr>
          <p:cNvPr id="69" name="Rectangle 68">
            <a:extLst>
              <a:ext uri="{FF2B5EF4-FFF2-40B4-BE49-F238E27FC236}">
                <a16:creationId xmlns:a16="http://schemas.microsoft.com/office/drawing/2014/main" id="{EFD79275-95F0-7825-1E75-0963BAA9585A}"/>
              </a:ext>
            </a:extLst>
          </p:cNvPr>
          <p:cNvSpPr/>
          <p:nvPr/>
        </p:nvSpPr>
        <p:spPr>
          <a:xfrm>
            <a:off x="6307478" y="243843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43</a:t>
            </a:r>
          </a:p>
        </p:txBody>
      </p:sp>
      <p:sp>
        <p:nvSpPr>
          <p:cNvPr id="70" name="Rectangle 69">
            <a:extLst>
              <a:ext uri="{FF2B5EF4-FFF2-40B4-BE49-F238E27FC236}">
                <a16:creationId xmlns:a16="http://schemas.microsoft.com/office/drawing/2014/main" id="{2CAA3375-D24B-50AB-343B-A5E2D03B25E0}"/>
              </a:ext>
            </a:extLst>
          </p:cNvPr>
          <p:cNvSpPr/>
          <p:nvPr/>
        </p:nvSpPr>
        <p:spPr>
          <a:xfrm>
            <a:off x="6307478" y="282047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1" name="Rectangle 70">
            <a:extLst>
              <a:ext uri="{FF2B5EF4-FFF2-40B4-BE49-F238E27FC236}">
                <a16:creationId xmlns:a16="http://schemas.microsoft.com/office/drawing/2014/main" id="{5B8DBF77-E99E-18BD-07F3-35555018299F}"/>
              </a:ext>
            </a:extLst>
          </p:cNvPr>
          <p:cNvSpPr/>
          <p:nvPr/>
        </p:nvSpPr>
        <p:spPr>
          <a:xfrm>
            <a:off x="6307478" y="319966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2" name="Rectangle 71">
            <a:extLst>
              <a:ext uri="{FF2B5EF4-FFF2-40B4-BE49-F238E27FC236}">
                <a16:creationId xmlns:a16="http://schemas.microsoft.com/office/drawing/2014/main" id="{B8BAB780-2968-4AF7-885A-715DF1F67D73}"/>
              </a:ext>
            </a:extLst>
          </p:cNvPr>
          <p:cNvSpPr/>
          <p:nvPr/>
        </p:nvSpPr>
        <p:spPr>
          <a:xfrm>
            <a:off x="6307478" y="357535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3" name="Rectangle 72">
            <a:extLst>
              <a:ext uri="{FF2B5EF4-FFF2-40B4-BE49-F238E27FC236}">
                <a16:creationId xmlns:a16="http://schemas.microsoft.com/office/drawing/2014/main" id="{5A61F2DF-E7FA-C1E2-98D6-683BF980D904}"/>
              </a:ext>
            </a:extLst>
          </p:cNvPr>
          <p:cNvSpPr/>
          <p:nvPr/>
        </p:nvSpPr>
        <p:spPr>
          <a:xfrm>
            <a:off x="6307478" y="395453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4" name="Rectangle 73">
            <a:extLst>
              <a:ext uri="{FF2B5EF4-FFF2-40B4-BE49-F238E27FC236}">
                <a16:creationId xmlns:a16="http://schemas.microsoft.com/office/drawing/2014/main" id="{1BF82B86-2C85-12B5-A033-5BE557E1FE3F}"/>
              </a:ext>
            </a:extLst>
          </p:cNvPr>
          <p:cNvSpPr/>
          <p:nvPr/>
        </p:nvSpPr>
        <p:spPr>
          <a:xfrm>
            <a:off x="6307478" y="433372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5" name="Rectangle 74">
            <a:extLst>
              <a:ext uri="{FF2B5EF4-FFF2-40B4-BE49-F238E27FC236}">
                <a16:creationId xmlns:a16="http://schemas.microsoft.com/office/drawing/2014/main" id="{FB3D4E07-7BC9-70B8-E596-4A2929F56113}"/>
              </a:ext>
            </a:extLst>
          </p:cNvPr>
          <p:cNvSpPr/>
          <p:nvPr/>
        </p:nvSpPr>
        <p:spPr>
          <a:xfrm>
            <a:off x="6307478" y="471290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6" name="Rectangle 75">
            <a:extLst>
              <a:ext uri="{FF2B5EF4-FFF2-40B4-BE49-F238E27FC236}">
                <a16:creationId xmlns:a16="http://schemas.microsoft.com/office/drawing/2014/main" id="{BD92E5D1-560E-2092-98C7-9F41D9BD1210}"/>
              </a:ext>
            </a:extLst>
          </p:cNvPr>
          <p:cNvSpPr/>
          <p:nvPr/>
        </p:nvSpPr>
        <p:spPr>
          <a:xfrm>
            <a:off x="6307478" y="509209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7" name="Rectangle 76">
            <a:extLst>
              <a:ext uri="{FF2B5EF4-FFF2-40B4-BE49-F238E27FC236}">
                <a16:creationId xmlns:a16="http://schemas.microsoft.com/office/drawing/2014/main" id="{25E18A84-A285-316B-46FC-76276AF86295}"/>
              </a:ext>
            </a:extLst>
          </p:cNvPr>
          <p:cNvSpPr/>
          <p:nvPr/>
        </p:nvSpPr>
        <p:spPr>
          <a:xfrm>
            <a:off x="6307478" y="547128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8" name="Rectangle 77">
            <a:extLst>
              <a:ext uri="{FF2B5EF4-FFF2-40B4-BE49-F238E27FC236}">
                <a16:creationId xmlns:a16="http://schemas.microsoft.com/office/drawing/2014/main" id="{0F274EBE-20D9-EB11-F67A-C1729FC9EFC3}"/>
              </a:ext>
            </a:extLst>
          </p:cNvPr>
          <p:cNvSpPr/>
          <p:nvPr/>
        </p:nvSpPr>
        <p:spPr>
          <a:xfrm>
            <a:off x="7277529" y="205925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40</a:t>
            </a:r>
          </a:p>
        </p:txBody>
      </p:sp>
      <p:sp>
        <p:nvSpPr>
          <p:cNvPr id="79" name="Rectangle 78">
            <a:extLst>
              <a:ext uri="{FF2B5EF4-FFF2-40B4-BE49-F238E27FC236}">
                <a16:creationId xmlns:a16="http://schemas.microsoft.com/office/drawing/2014/main" id="{C0C65A24-80AA-37A3-B78F-6B29CCAF8C1C}"/>
              </a:ext>
            </a:extLst>
          </p:cNvPr>
          <p:cNvSpPr/>
          <p:nvPr/>
        </p:nvSpPr>
        <p:spPr>
          <a:xfrm>
            <a:off x="7277529" y="243843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44</a:t>
            </a:r>
          </a:p>
        </p:txBody>
      </p:sp>
      <p:sp>
        <p:nvSpPr>
          <p:cNvPr id="80" name="Rectangle 79">
            <a:extLst>
              <a:ext uri="{FF2B5EF4-FFF2-40B4-BE49-F238E27FC236}">
                <a16:creationId xmlns:a16="http://schemas.microsoft.com/office/drawing/2014/main" id="{CB6C5A14-4689-FAA9-EF30-CF4F28CD0035}"/>
              </a:ext>
            </a:extLst>
          </p:cNvPr>
          <p:cNvSpPr/>
          <p:nvPr/>
        </p:nvSpPr>
        <p:spPr>
          <a:xfrm>
            <a:off x="7277529" y="282047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1" name="Rectangle 80">
            <a:extLst>
              <a:ext uri="{FF2B5EF4-FFF2-40B4-BE49-F238E27FC236}">
                <a16:creationId xmlns:a16="http://schemas.microsoft.com/office/drawing/2014/main" id="{01DDBD0F-6BE9-E3EE-50B8-D4D0AD3651CF}"/>
              </a:ext>
            </a:extLst>
          </p:cNvPr>
          <p:cNvSpPr/>
          <p:nvPr/>
        </p:nvSpPr>
        <p:spPr>
          <a:xfrm>
            <a:off x="7277529" y="319966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2" name="Rectangle 81">
            <a:extLst>
              <a:ext uri="{FF2B5EF4-FFF2-40B4-BE49-F238E27FC236}">
                <a16:creationId xmlns:a16="http://schemas.microsoft.com/office/drawing/2014/main" id="{D508F6FE-268A-967E-E20E-52129D213851}"/>
              </a:ext>
            </a:extLst>
          </p:cNvPr>
          <p:cNvSpPr/>
          <p:nvPr/>
        </p:nvSpPr>
        <p:spPr>
          <a:xfrm>
            <a:off x="7277529" y="357535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3" name="Rectangle 82">
            <a:extLst>
              <a:ext uri="{FF2B5EF4-FFF2-40B4-BE49-F238E27FC236}">
                <a16:creationId xmlns:a16="http://schemas.microsoft.com/office/drawing/2014/main" id="{8AAD6350-054E-7447-0C07-0E01F45A48F7}"/>
              </a:ext>
            </a:extLst>
          </p:cNvPr>
          <p:cNvSpPr/>
          <p:nvPr/>
        </p:nvSpPr>
        <p:spPr>
          <a:xfrm>
            <a:off x="7277529" y="395453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4" name="Rectangle 83">
            <a:extLst>
              <a:ext uri="{FF2B5EF4-FFF2-40B4-BE49-F238E27FC236}">
                <a16:creationId xmlns:a16="http://schemas.microsoft.com/office/drawing/2014/main" id="{0AA8E905-8ED0-6649-B565-DACB387FF5B5}"/>
              </a:ext>
            </a:extLst>
          </p:cNvPr>
          <p:cNvSpPr/>
          <p:nvPr/>
        </p:nvSpPr>
        <p:spPr>
          <a:xfrm>
            <a:off x="7277529" y="433372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5" name="Rectangle 84">
            <a:extLst>
              <a:ext uri="{FF2B5EF4-FFF2-40B4-BE49-F238E27FC236}">
                <a16:creationId xmlns:a16="http://schemas.microsoft.com/office/drawing/2014/main" id="{8597884A-A50A-856C-C829-E3CD46FC4748}"/>
              </a:ext>
            </a:extLst>
          </p:cNvPr>
          <p:cNvSpPr/>
          <p:nvPr/>
        </p:nvSpPr>
        <p:spPr>
          <a:xfrm>
            <a:off x="7277529" y="471290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6" name="Rectangle 85">
            <a:extLst>
              <a:ext uri="{FF2B5EF4-FFF2-40B4-BE49-F238E27FC236}">
                <a16:creationId xmlns:a16="http://schemas.microsoft.com/office/drawing/2014/main" id="{DE182502-2335-58ED-700C-A9BB7DD9A454}"/>
              </a:ext>
            </a:extLst>
          </p:cNvPr>
          <p:cNvSpPr/>
          <p:nvPr/>
        </p:nvSpPr>
        <p:spPr>
          <a:xfrm>
            <a:off x="7277529" y="509209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7" name="Rectangle 86">
            <a:extLst>
              <a:ext uri="{FF2B5EF4-FFF2-40B4-BE49-F238E27FC236}">
                <a16:creationId xmlns:a16="http://schemas.microsoft.com/office/drawing/2014/main" id="{B56AA7EE-587A-71B3-0B7F-866DE805F610}"/>
              </a:ext>
            </a:extLst>
          </p:cNvPr>
          <p:cNvSpPr/>
          <p:nvPr/>
        </p:nvSpPr>
        <p:spPr>
          <a:xfrm>
            <a:off x="7277529" y="547128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88" name="Rectangle 87">
            <a:extLst>
              <a:ext uri="{FF2B5EF4-FFF2-40B4-BE49-F238E27FC236}">
                <a16:creationId xmlns:a16="http://schemas.microsoft.com/office/drawing/2014/main" id="{0CC6678F-F708-D7FF-1929-4D8AB100D363}"/>
              </a:ext>
            </a:extLst>
          </p:cNvPr>
          <p:cNvSpPr/>
          <p:nvPr/>
        </p:nvSpPr>
        <p:spPr>
          <a:xfrm>
            <a:off x="8247332" y="205925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41</a:t>
            </a:r>
          </a:p>
        </p:txBody>
      </p:sp>
      <p:sp>
        <p:nvSpPr>
          <p:cNvPr id="89" name="Rectangle 88">
            <a:extLst>
              <a:ext uri="{FF2B5EF4-FFF2-40B4-BE49-F238E27FC236}">
                <a16:creationId xmlns:a16="http://schemas.microsoft.com/office/drawing/2014/main" id="{DEE4A30F-125C-5CD3-8DB2-55811C2E22C7}"/>
              </a:ext>
            </a:extLst>
          </p:cNvPr>
          <p:cNvSpPr/>
          <p:nvPr/>
        </p:nvSpPr>
        <p:spPr>
          <a:xfrm>
            <a:off x="8247332" y="243843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45</a:t>
            </a:r>
          </a:p>
        </p:txBody>
      </p:sp>
      <p:sp>
        <p:nvSpPr>
          <p:cNvPr id="90" name="Rectangle 89">
            <a:extLst>
              <a:ext uri="{FF2B5EF4-FFF2-40B4-BE49-F238E27FC236}">
                <a16:creationId xmlns:a16="http://schemas.microsoft.com/office/drawing/2014/main" id="{053EA1A8-6B9A-9989-D2C3-48D5DF82A6FD}"/>
              </a:ext>
            </a:extLst>
          </p:cNvPr>
          <p:cNvSpPr/>
          <p:nvPr/>
        </p:nvSpPr>
        <p:spPr>
          <a:xfrm>
            <a:off x="8247332" y="282047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1" name="Rectangle 90">
            <a:extLst>
              <a:ext uri="{FF2B5EF4-FFF2-40B4-BE49-F238E27FC236}">
                <a16:creationId xmlns:a16="http://schemas.microsoft.com/office/drawing/2014/main" id="{ED408905-A2D1-86D1-B818-84EF63C52733}"/>
              </a:ext>
            </a:extLst>
          </p:cNvPr>
          <p:cNvSpPr/>
          <p:nvPr/>
        </p:nvSpPr>
        <p:spPr>
          <a:xfrm>
            <a:off x="8247332" y="319966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2" name="Rectangle 91">
            <a:extLst>
              <a:ext uri="{FF2B5EF4-FFF2-40B4-BE49-F238E27FC236}">
                <a16:creationId xmlns:a16="http://schemas.microsoft.com/office/drawing/2014/main" id="{5ADE1658-CF29-0A8B-69A2-1CC0F5FC7AB1}"/>
              </a:ext>
            </a:extLst>
          </p:cNvPr>
          <p:cNvSpPr/>
          <p:nvPr/>
        </p:nvSpPr>
        <p:spPr>
          <a:xfrm>
            <a:off x="8247332" y="357535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3" name="Rectangle 92">
            <a:extLst>
              <a:ext uri="{FF2B5EF4-FFF2-40B4-BE49-F238E27FC236}">
                <a16:creationId xmlns:a16="http://schemas.microsoft.com/office/drawing/2014/main" id="{E5D3840A-0766-C9DC-DE3F-2C1CBDBAAEB9}"/>
              </a:ext>
            </a:extLst>
          </p:cNvPr>
          <p:cNvSpPr/>
          <p:nvPr/>
        </p:nvSpPr>
        <p:spPr>
          <a:xfrm>
            <a:off x="8247332" y="3954536"/>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4" name="Rectangle 93">
            <a:extLst>
              <a:ext uri="{FF2B5EF4-FFF2-40B4-BE49-F238E27FC236}">
                <a16:creationId xmlns:a16="http://schemas.microsoft.com/office/drawing/2014/main" id="{15049873-E35F-79D8-0D01-B9E8F964C94C}"/>
              </a:ext>
            </a:extLst>
          </p:cNvPr>
          <p:cNvSpPr/>
          <p:nvPr/>
        </p:nvSpPr>
        <p:spPr>
          <a:xfrm>
            <a:off x="8247332" y="4333722"/>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5" name="Rectangle 94">
            <a:extLst>
              <a:ext uri="{FF2B5EF4-FFF2-40B4-BE49-F238E27FC236}">
                <a16:creationId xmlns:a16="http://schemas.microsoft.com/office/drawing/2014/main" id="{83F1005F-C411-9025-E120-0DD1408AADA3}"/>
              </a:ext>
            </a:extLst>
          </p:cNvPr>
          <p:cNvSpPr/>
          <p:nvPr/>
        </p:nvSpPr>
        <p:spPr>
          <a:xfrm>
            <a:off x="8247332" y="4712908"/>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6" name="Rectangle 95">
            <a:extLst>
              <a:ext uri="{FF2B5EF4-FFF2-40B4-BE49-F238E27FC236}">
                <a16:creationId xmlns:a16="http://schemas.microsoft.com/office/drawing/2014/main" id="{EB724230-6668-5B0A-9C4E-09FFB2979E79}"/>
              </a:ext>
            </a:extLst>
          </p:cNvPr>
          <p:cNvSpPr/>
          <p:nvPr/>
        </p:nvSpPr>
        <p:spPr>
          <a:xfrm>
            <a:off x="8247332" y="5092094"/>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97" name="Rectangle 96">
            <a:extLst>
              <a:ext uri="{FF2B5EF4-FFF2-40B4-BE49-F238E27FC236}">
                <a16:creationId xmlns:a16="http://schemas.microsoft.com/office/drawing/2014/main" id="{549B7FE0-E8BD-FAC1-F185-8C397D7D6EB5}"/>
              </a:ext>
            </a:extLst>
          </p:cNvPr>
          <p:cNvSpPr/>
          <p:nvPr/>
        </p:nvSpPr>
        <p:spPr>
          <a:xfrm>
            <a:off x="8247332" y="5471280"/>
            <a:ext cx="723900"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00" name="Rectangle 99">
            <a:extLst>
              <a:ext uri="{FF2B5EF4-FFF2-40B4-BE49-F238E27FC236}">
                <a16:creationId xmlns:a16="http://schemas.microsoft.com/office/drawing/2014/main" id="{5088B14E-3E7F-5C27-D219-9F55EF5B37C5}"/>
              </a:ext>
            </a:extLst>
          </p:cNvPr>
          <p:cNvSpPr/>
          <p:nvPr/>
        </p:nvSpPr>
        <p:spPr>
          <a:xfrm>
            <a:off x="9337703" y="2059252"/>
            <a:ext cx="1222049" cy="27271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sz="1100" dirty="0">
                <a:solidFill>
                  <a:schemeClr val="tx1"/>
                </a:solidFill>
              </a:rPr>
              <a:t>SELECT</a:t>
            </a:r>
          </a:p>
        </p:txBody>
      </p:sp>
      <p:sp>
        <p:nvSpPr>
          <p:cNvPr id="101" name="Rectangle 100">
            <a:extLst>
              <a:ext uri="{FF2B5EF4-FFF2-40B4-BE49-F238E27FC236}">
                <a16:creationId xmlns:a16="http://schemas.microsoft.com/office/drawing/2014/main" id="{A11E70C6-2890-04CF-4A74-79F7BF59B615}"/>
              </a:ext>
            </a:extLst>
          </p:cNvPr>
          <p:cNvSpPr/>
          <p:nvPr/>
        </p:nvSpPr>
        <p:spPr>
          <a:xfrm>
            <a:off x="9337703" y="2438438"/>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2" name="Rectangle 101">
            <a:extLst>
              <a:ext uri="{FF2B5EF4-FFF2-40B4-BE49-F238E27FC236}">
                <a16:creationId xmlns:a16="http://schemas.microsoft.com/office/drawing/2014/main" id="{4364654F-570A-85EA-D346-DACCE5C91F2B}"/>
              </a:ext>
            </a:extLst>
          </p:cNvPr>
          <p:cNvSpPr/>
          <p:nvPr/>
        </p:nvSpPr>
        <p:spPr>
          <a:xfrm>
            <a:off x="9337703" y="2820476"/>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3" name="Rectangle 102">
            <a:extLst>
              <a:ext uri="{FF2B5EF4-FFF2-40B4-BE49-F238E27FC236}">
                <a16:creationId xmlns:a16="http://schemas.microsoft.com/office/drawing/2014/main" id="{808CF72E-EF94-A339-1875-F45A7AB8D6EE}"/>
              </a:ext>
            </a:extLst>
          </p:cNvPr>
          <p:cNvSpPr/>
          <p:nvPr/>
        </p:nvSpPr>
        <p:spPr>
          <a:xfrm>
            <a:off x="9337703" y="3199662"/>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4" name="Rectangle 103">
            <a:extLst>
              <a:ext uri="{FF2B5EF4-FFF2-40B4-BE49-F238E27FC236}">
                <a16:creationId xmlns:a16="http://schemas.microsoft.com/office/drawing/2014/main" id="{F4793994-FDA4-BB8B-2E67-8456BA4C1D56}"/>
              </a:ext>
            </a:extLst>
          </p:cNvPr>
          <p:cNvSpPr/>
          <p:nvPr/>
        </p:nvSpPr>
        <p:spPr>
          <a:xfrm>
            <a:off x="9337703" y="3575350"/>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5" name="Rectangle 104">
            <a:extLst>
              <a:ext uri="{FF2B5EF4-FFF2-40B4-BE49-F238E27FC236}">
                <a16:creationId xmlns:a16="http://schemas.microsoft.com/office/drawing/2014/main" id="{F0C6ADE4-A97A-52F1-425F-314CB0AF4769}"/>
              </a:ext>
            </a:extLst>
          </p:cNvPr>
          <p:cNvSpPr/>
          <p:nvPr/>
        </p:nvSpPr>
        <p:spPr>
          <a:xfrm>
            <a:off x="9337703" y="3954536"/>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6" name="Rectangle 105">
            <a:extLst>
              <a:ext uri="{FF2B5EF4-FFF2-40B4-BE49-F238E27FC236}">
                <a16:creationId xmlns:a16="http://schemas.microsoft.com/office/drawing/2014/main" id="{91EE2C3D-2A55-4086-69F7-91422A0ECF8C}"/>
              </a:ext>
            </a:extLst>
          </p:cNvPr>
          <p:cNvSpPr/>
          <p:nvPr/>
        </p:nvSpPr>
        <p:spPr>
          <a:xfrm>
            <a:off x="9337703" y="4333722"/>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7" name="Rectangle 106">
            <a:extLst>
              <a:ext uri="{FF2B5EF4-FFF2-40B4-BE49-F238E27FC236}">
                <a16:creationId xmlns:a16="http://schemas.microsoft.com/office/drawing/2014/main" id="{EEB1AA89-3FAD-FB38-C90D-A12BD16352FC}"/>
              </a:ext>
            </a:extLst>
          </p:cNvPr>
          <p:cNvSpPr/>
          <p:nvPr/>
        </p:nvSpPr>
        <p:spPr>
          <a:xfrm>
            <a:off x="9337703" y="4712908"/>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8" name="Rectangle 107">
            <a:extLst>
              <a:ext uri="{FF2B5EF4-FFF2-40B4-BE49-F238E27FC236}">
                <a16:creationId xmlns:a16="http://schemas.microsoft.com/office/drawing/2014/main" id="{10E9779D-A5B5-4DF3-7FC5-11F15C974167}"/>
              </a:ext>
            </a:extLst>
          </p:cNvPr>
          <p:cNvSpPr/>
          <p:nvPr/>
        </p:nvSpPr>
        <p:spPr>
          <a:xfrm>
            <a:off x="9337703" y="5092094"/>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
        <p:nvSpPr>
          <p:cNvPr id="109" name="Rectangle 108">
            <a:extLst>
              <a:ext uri="{FF2B5EF4-FFF2-40B4-BE49-F238E27FC236}">
                <a16:creationId xmlns:a16="http://schemas.microsoft.com/office/drawing/2014/main" id="{3E9D9871-BCFA-4C56-4981-7247371129CA}"/>
              </a:ext>
            </a:extLst>
          </p:cNvPr>
          <p:cNvSpPr/>
          <p:nvPr/>
        </p:nvSpPr>
        <p:spPr>
          <a:xfrm>
            <a:off x="9337703" y="5471280"/>
            <a:ext cx="1222049" cy="272712"/>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a:solidFill>
                  <a:schemeClr val="tx1"/>
                </a:solidFill>
              </a:rPr>
              <a:t>SELECT</a:t>
            </a:r>
            <a:endParaRPr kumimoji="1" lang="en-US" sz="1100" dirty="0">
              <a:solidFill>
                <a:schemeClr val="tx1"/>
              </a:solidFill>
            </a:endParaRPr>
          </a:p>
        </p:txBody>
      </p:sp>
    </p:spTree>
    <p:extLst>
      <p:ext uri="{BB962C8B-B14F-4D97-AF65-F5344CB8AC3E}">
        <p14:creationId xmlns:p14="http://schemas.microsoft.com/office/powerpoint/2010/main" val="414665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14</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setting parameter</a:t>
            </a:r>
          </a:p>
        </p:txBody>
      </p:sp>
      <p:pic>
        <p:nvPicPr>
          <p:cNvPr id="3" name="Picture 2">
            <a:extLst>
              <a:ext uri="{FF2B5EF4-FFF2-40B4-BE49-F238E27FC236}">
                <a16:creationId xmlns:a16="http://schemas.microsoft.com/office/drawing/2014/main" id="{0A651864-F290-E6EE-B340-2052D6110964}"/>
              </a:ext>
            </a:extLst>
          </p:cNvPr>
          <p:cNvPicPr>
            <a:picLocks noChangeAspect="1"/>
          </p:cNvPicPr>
          <p:nvPr/>
        </p:nvPicPr>
        <p:blipFill>
          <a:blip r:embed="rId3"/>
          <a:stretch>
            <a:fillRect/>
          </a:stretch>
        </p:blipFill>
        <p:spPr>
          <a:xfrm>
            <a:off x="885825" y="2696115"/>
            <a:ext cx="9900458" cy="3177768"/>
          </a:xfrm>
          <a:prstGeom prst="rect">
            <a:avLst/>
          </a:prstGeom>
        </p:spPr>
      </p:pic>
      <p:sp>
        <p:nvSpPr>
          <p:cNvPr id="10" name="Oval 9">
            <a:extLst>
              <a:ext uri="{FF2B5EF4-FFF2-40B4-BE49-F238E27FC236}">
                <a16:creationId xmlns:a16="http://schemas.microsoft.com/office/drawing/2014/main" id="{F52CB16F-FFEF-82DE-DA9F-C74E8946F82D}"/>
              </a:ext>
            </a:extLst>
          </p:cNvPr>
          <p:cNvSpPr/>
          <p:nvPr/>
        </p:nvSpPr>
        <p:spPr>
          <a:xfrm>
            <a:off x="2898818" y="3252592"/>
            <a:ext cx="951513" cy="57645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cxnSp>
        <p:nvCxnSpPr>
          <p:cNvPr id="13" name="Straight Arrow Connector 12">
            <a:extLst>
              <a:ext uri="{FF2B5EF4-FFF2-40B4-BE49-F238E27FC236}">
                <a16:creationId xmlns:a16="http://schemas.microsoft.com/office/drawing/2014/main" id="{738EC477-F945-CC41-B2C9-F744872F618E}"/>
              </a:ext>
            </a:extLst>
          </p:cNvPr>
          <p:cNvCxnSpPr>
            <a:cxnSpLocks/>
            <a:stCxn id="9" idx="1"/>
            <a:endCxn id="10" idx="0"/>
          </p:cNvCxnSpPr>
          <p:nvPr/>
        </p:nvCxnSpPr>
        <p:spPr>
          <a:xfrm flipH="1">
            <a:off x="3374575" y="1853815"/>
            <a:ext cx="2281879" cy="1398777"/>
          </a:xfrm>
          <a:prstGeom prst="straightConnector1">
            <a:avLst/>
          </a:prstGeom>
          <a:ln w="28575"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1779120B-82DE-B5B1-6250-68098DB52588}"/>
              </a:ext>
            </a:extLst>
          </p:cNvPr>
          <p:cNvGrpSpPr/>
          <p:nvPr/>
        </p:nvGrpSpPr>
        <p:grpSpPr>
          <a:xfrm>
            <a:off x="5656454" y="1180621"/>
            <a:ext cx="5720981" cy="1346388"/>
            <a:chOff x="5286961" y="913921"/>
            <a:chExt cx="5720981" cy="1346388"/>
          </a:xfrm>
        </p:grpSpPr>
        <p:pic>
          <p:nvPicPr>
            <p:cNvPr id="9" name="Picture 8">
              <a:extLst>
                <a:ext uri="{FF2B5EF4-FFF2-40B4-BE49-F238E27FC236}">
                  <a16:creationId xmlns:a16="http://schemas.microsoft.com/office/drawing/2014/main" id="{1AE0998E-3E13-F71B-8005-49AEC3DAE043}"/>
                </a:ext>
              </a:extLst>
            </p:cNvPr>
            <p:cNvPicPr>
              <a:picLocks noChangeAspect="1"/>
            </p:cNvPicPr>
            <p:nvPr/>
          </p:nvPicPr>
          <p:blipFill>
            <a:blip r:embed="rId4"/>
            <a:stretch>
              <a:fillRect/>
            </a:stretch>
          </p:blipFill>
          <p:spPr>
            <a:xfrm>
              <a:off x="5286961" y="913921"/>
              <a:ext cx="5720981" cy="1346388"/>
            </a:xfrm>
            <a:prstGeom prst="rect">
              <a:avLst/>
            </a:prstGeom>
          </p:spPr>
        </p:pic>
        <p:sp>
          <p:nvSpPr>
            <p:cNvPr id="32" name="TextBox 31">
              <a:extLst>
                <a:ext uri="{FF2B5EF4-FFF2-40B4-BE49-F238E27FC236}">
                  <a16:creationId xmlns:a16="http://schemas.microsoft.com/office/drawing/2014/main" id="{392F1C84-3CAC-17DD-7404-87AADC7CBCD1}"/>
                </a:ext>
              </a:extLst>
            </p:cNvPr>
            <p:cNvSpPr txBox="1"/>
            <p:nvPr/>
          </p:nvSpPr>
          <p:spPr>
            <a:xfrm>
              <a:off x="5636126" y="1128404"/>
              <a:ext cx="683200"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36</a:t>
              </a:r>
            </a:p>
          </p:txBody>
        </p:sp>
        <p:sp>
          <p:nvSpPr>
            <p:cNvPr id="33" name="TextBox 32">
              <a:extLst>
                <a:ext uri="{FF2B5EF4-FFF2-40B4-BE49-F238E27FC236}">
                  <a16:creationId xmlns:a16="http://schemas.microsoft.com/office/drawing/2014/main" id="{F7215A2A-1781-B0A9-0DBA-989063AE2BA9}"/>
                </a:ext>
              </a:extLst>
            </p:cNvPr>
            <p:cNvSpPr txBox="1"/>
            <p:nvPr/>
          </p:nvSpPr>
          <p:spPr>
            <a:xfrm>
              <a:off x="6369551" y="1128404"/>
              <a:ext cx="665567"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37</a:t>
              </a:r>
            </a:p>
          </p:txBody>
        </p:sp>
        <p:sp>
          <p:nvSpPr>
            <p:cNvPr id="98" name="TextBox 97">
              <a:extLst>
                <a:ext uri="{FF2B5EF4-FFF2-40B4-BE49-F238E27FC236}">
                  <a16:creationId xmlns:a16="http://schemas.microsoft.com/office/drawing/2014/main" id="{4440C35A-EA53-96A9-035C-1E9C9697AC6D}"/>
                </a:ext>
              </a:extLst>
            </p:cNvPr>
            <p:cNvSpPr txBox="1"/>
            <p:nvPr/>
          </p:nvSpPr>
          <p:spPr>
            <a:xfrm>
              <a:off x="7080751" y="1128404"/>
              <a:ext cx="665567"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38</a:t>
              </a:r>
            </a:p>
          </p:txBody>
        </p:sp>
        <p:sp>
          <p:nvSpPr>
            <p:cNvPr id="99" name="TextBox 98">
              <a:extLst>
                <a:ext uri="{FF2B5EF4-FFF2-40B4-BE49-F238E27FC236}">
                  <a16:creationId xmlns:a16="http://schemas.microsoft.com/office/drawing/2014/main" id="{47CCE903-DCC3-16E3-A00D-D80CC7B25C9E}"/>
                </a:ext>
              </a:extLst>
            </p:cNvPr>
            <p:cNvSpPr txBox="1"/>
            <p:nvPr/>
          </p:nvSpPr>
          <p:spPr>
            <a:xfrm>
              <a:off x="7791951" y="1128404"/>
              <a:ext cx="665567"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39</a:t>
              </a:r>
            </a:p>
          </p:txBody>
        </p:sp>
        <p:sp>
          <p:nvSpPr>
            <p:cNvPr id="112" name="TextBox 111">
              <a:extLst>
                <a:ext uri="{FF2B5EF4-FFF2-40B4-BE49-F238E27FC236}">
                  <a16:creationId xmlns:a16="http://schemas.microsoft.com/office/drawing/2014/main" id="{61DD0ACC-FDF6-4C86-5299-50BC5325C9F7}"/>
                </a:ext>
              </a:extLst>
            </p:cNvPr>
            <p:cNvSpPr txBox="1"/>
            <p:nvPr/>
          </p:nvSpPr>
          <p:spPr>
            <a:xfrm>
              <a:off x="8557855" y="1128404"/>
              <a:ext cx="665567"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40</a:t>
              </a:r>
            </a:p>
          </p:txBody>
        </p:sp>
        <p:sp>
          <p:nvSpPr>
            <p:cNvPr id="113" name="TextBox 112">
              <a:extLst>
                <a:ext uri="{FF2B5EF4-FFF2-40B4-BE49-F238E27FC236}">
                  <a16:creationId xmlns:a16="http://schemas.microsoft.com/office/drawing/2014/main" id="{44385562-C6CC-E4C3-DAED-3836213A5719}"/>
                </a:ext>
              </a:extLst>
            </p:cNvPr>
            <p:cNvSpPr txBox="1"/>
            <p:nvPr/>
          </p:nvSpPr>
          <p:spPr>
            <a:xfrm>
              <a:off x="9269055" y="1128404"/>
              <a:ext cx="665567"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41</a:t>
              </a:r>
            </a:p>
          </p:txBody>
        </p:sp>
        <p:sp>
          <p:nvSpPr>
            <p:cNvPr id="114" name="TextBox 113">
              <a:extLst>
                <a:ext uri="{FF2B5EF4-FFF2-40B4-BE49-F238E27FC236}">
                  <a16:creationId xmlns:a16="http://schemas.microsoft.com/office/drawing/2014/main" id="{9DA5F8EC-FC00-8406-7EF7-851A48C81BC0}"/>
                </a:ext>
              </a:extLst>
            </p:cNvPr>
            <p:cNvSpPr txBox="1"/>
            <p:nvPr/>
          </p:nvSpPr>
          <p:spPr>
            <a:xfrm>
              <a:off x="9980255" y="1128404"/>
              <a:ext cx="665567" cy="276999"/>
            </a:xfrm>
            <a:prstGeom prst="rect">
              <a:avLst/>
            </a:prstGeom>
            <a:noFill/>
          </p:spPr>
          <p:txBody>
            <a:bodyPr wrap="none" rtlCol="0">
              <a:spAutoFit/>
            </a:bodyPr>
            <a:lstStyle/>
            <a:p>
              <a:r>
                <a:rPr lang="en-US" sz="1200" dirty="0">
                  <a:solidFill>
                    <a:srgbClr val="FFFF00"/>
                  </a:solidFill>
                  <a:latin typeface="Century Gothic" panose="020B0502020202020204" pitchFamily="34" charset="0"/>
                </a:rPr>
                <a:t>SIZE 42</a:t>
              </a:r>
            </a:p>
          </p:txBody>
        </p:sp>
      </p:grpSp>
    </p:spTree>
    <p:extLst>
      <p:ext uri="{BB962C8B-B14F-4D97-AF65-F5344CB8AC3E}">
        <p14:creationId xmlns:p14="http://schemas.microsoft.com/office/powerpoint/2010/main" val="236214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15</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Time Chart</a:t>
            </a:r>
          </a:p>
        </p:txBody>
      </p:sp>
      <p:pic>
        <p:nvPicPr>
          <p:cNvPr id="2" name="Picture 1">
            <a:extLst>
              <a:ext uri="{FF2B5EF4-FFF2-40B4-BE49-F238E27FC236}">
                <a16:creationId xmlns:a16="http://schemas.microsoft.com/office/drawing/2014/main" id="{066AEDC8-B6FF-9543-2F22-0A734EA3664F}"/>
              </a:ext>
            </a:extLst>
          </p:cNvPr>
          <p:cNvPicPr>
            <a:picLocks noChangeAspect="1"/>
          </p:cNvPicPr>
          <p:nvPr/>
        </p:nvPicPr>
        <p:blipFill>
          <a:blip r:embed="rId3"/>
          <a:stretch>
            <a:fillRect/>
          </a:stretch>
        </p:blipFill>
        <p:spPr>
          <a:xfrm>
            <a:off x="852487" y="895350"/>
            <a:ext cx="10487025" cy="5067300"/>
          </a:xfrm>
          <a:prstGeom prst="rect">
            <a:avLst/>
          </a:prstGeom>
        </p:spPr>
      </p:pic>
    </p:spTree>
    <p:extLst>
      <p:ext uri="{BB962C8B-B14F-4D97-AF65-F5344CB8AC3E}">
        <p14:creationId xmlns:p14="http://schemas.microsoft.com/office/powerpoint/2010/main" val="233587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i="1" dirty="0">
                <a:solidFill>
                  <a:schemeClr val="tx1">
                    <a:lumMod val="75000"/>
                  </a:schemeClr>
                </a:solidFill>
                <a:latin typeface="Century Gothic" panose="020B0502020202020204" pitchFamily="34" charset="0"/>
              </a:rPr>
              <a:t>Machine operation monitoring system | </a:t>
            </a:r>
            <a:r>
              <a:rPr lang="en-US" altLang="ja-JP" sz="3200" b="1" dirty="0">
                <a:solidFill>
                  <a:schemeClr val="tx1">
                    <a:lumMod val="75000"/>
                  </a:schemeClr>
                </a:solidFill>
                <a:latin typeface="Century Gothic" panose="020B0502020202020204" pitchFamily="34" charset="0"/>
              </a:rPr>
              <a:t>Phase 2</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6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17</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operation monitoring system </a:t>
            </a:r>
            <a:r>
              <a:rPr lang="en-US" altLang="ja-JP" sz="3200" b="1" i="1" dirty="0">
                <a:solidFill>
                  <a:schemeClr val="tx1">
                    <a:lumMod val="75000"/>
                  </a:schemeClr>
                </a:solidFill>
                <a:latin typeface="Century Gothic" panose="020B0502020202020204" pitchFamily="34" charset="0"/>
              </a:rPr>
              <a:t>| </a:t>
            </a:r>
            <a:r>
              <a:rPr lang="en-US" altLang="ja-JP" sz="3200" b="1" dirty="0">
                <a:solidFill>
                  <a:schemeClr val="tx1">
                    <a:lumMod val="75000"/>
                  </a:schemeClr>
                </a:solidFill>
                <a:latin typeface="Century Gothic" panose="020B0502020202020204" pitchFamily="34" charset="0"/>
              </a:rPr>
              <a:t>Phase 2</a:t>
            </a:r>
          </a:p>
        </p:txBody>
      </p:sp>
      <p:pic>
        <p:nvPicPr>
          <p:cNvPr id="59" name="Picture 58">
            <a:extLst>
              <a:ext uri="{FF2B5EF4-FFF2-40B4-BE49-F238E27FC236}">
                <a16:creationId xmlns:a16="http://schemas.microsoft.com/office/drawing/2014/main" id="{5E2CE9D2-27F8-29F4-CB4F-AAC8B03EA3C6}"/>
              </a:ext>
            </a:extLst>
          </p:cNvPr>
          <p:cNvPicPr>
            <a:picLocks noChangeAspect="1"/>
          </p:cNvPicPr>
          <p:nvPr/>
        </p:nvPicPr>
        <p:blipFill>
          <a:blip r:embed="rId3"/>
          <a:stretch>
            <a:fillRect/>
          </a:stretch>
        </p:blipFill>
        <p:spPr>
          <a:xfrm>
            <a:off x="859581" y="1740210"/>
            <a:ext cx="10299582" cy="4135174"/>
          </a:xfrm>
          <a:prstGeom prst="rect">
            <a:avLst/>
          </a:prstGeom>
        </p:spPr>
      </p:pic>
      <p:sp>
        <p:nvSpPr>
          <p:cNvPr id="60" name="正方形/長方形 27">
            <a:extLst>
              <a:ext uri="{FF2B5EF4-FFF2-40B4-BE49-F238E27FC236}">
                <a16:creationId xmlns:a16="http://schemas.microsoft.com/office/drawing/2014/main" id="{DC3B4845-7587-7557-E79A-EE36217C0222}"/>
              </a:ext>
            </a:extLst>
          </p:cNvPr>
          <p:cNvSpPr/>
          <p:nvPr/>
        </p:nvSpPr>
        <p:spPr>
          <a:xfrm>
            <a:off x="156836" y="861089"/>
            <a:ext cx="11898432" cy="810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Century Gothic" panose="020B0502020202020204" pitchFamily="34" charset="0"/>
              </a:rPr>
              <a:t>	The Operation Monitor Application </a:t>
            </a:r>
            <a:r>
              <a:rPr kumimoji="1" lang="en-US" altLang="ja-JP" sz="1600" dirty="0">
                <a:solidFill>
                  <a:schemeClr val="tx1"/>
                </a:solidFill>
                <a:latin typeface="Century Gothic" panose="020B0502020202020204" pitchFamily="34" charset="0"/>
              </a:rPr>
              <a:t>uses the KV-XD02 to analyze and display the factors of non-operating equipment from signals for status such as equipment operating and stopped signals.</a:t>
            </a:r>
            <a:endParaRPr kumimoji="1" lang="ja-JP" alt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272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18</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operation monitoring system </a:t>
            </a:r>
            <a:r>
              <a:rPr lang="en-US" altLang="ja-JP" sz="3200" b="1" i="1" dirty="0">
                <a:solidFill>
                  <a:schemeClr val="tx1">
                    <a:lumMod val="75000"/>
                  </a:schemeClr>
                </a:solidFill>
                <a:latin typeface="Century Gothic" panose="020B0502020202020204" pitchFamily="34" charset="0"/>
              </a:rPr>
              <a:t>| </a:t>
            </a:r>
            <a:r>
              <a:rPr lang="en-US" altLang="ja-JP" sz="3200" b="1" dirty="0">
                <a:solidFill>
                  <a:schemeClr val="tx1">
                    <a:lumMod val="75000"/>
                  </a:schemeClr>
                </a:solidFill>
                <a:latin typeface="Century Gothic" panose="020B0502020202020204" pitchFamily="34" charset="0"/>
              </a:rPr>
              <a:t>Phase 2</a:t>
            </a:r>
          </a:p>
        </p:txBody>
      </p:sp>
      <p:sp>
        <p:nvSpPr>
          <p:cNvPr id="60" name="正方形/長方形 27">
            <a:extLst>
              <a:ext uri="{FF2B5EF4-FFF2-40B4-BE49-F238E27FC236}">
                <a16:creationId xmlns:a16="http://schemas.microsoft.com/office/drawing/2014/main" id="{DC3B4845-7587-7557-E79A-EE36217C0222}"/>
              </a:ext>
            </a:extLst>
          </p:cNvPr>
          <p:cNvSpPr/>
          <p:nvPr/>
        </p:nvSpPr>
        <p:spPr>
          <a:xfrm>
            <a:off x="156836" y="861089"/>
            <a:ext cx="11898432" cy="810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Century Gothic" panose="020B0502020202020204" pitchFamily="34" charset="0"/>
              </a:rPr>
              <a:t>	</a:t>
            </a:r>
            <a:r>
              <a:rPr kumimoji="1" lang="en-US" altLang="ja-JP" sz="1600" b="1" dirty="0">
                <a:solidFill>
                  <a:schemeClr val="tx1"/>
                </a:solidFill>
                <a:latin typeface="Century Gothic" panose="020B0502020202020204" pitchFamily="34" charset="0"/>
              </a:rPr>
              <a:t>Today’s operation </a:t>
            </a:r>
            <a:r>
              <a:rPr kumimoji="1" lang="en-US" altLang="ja-JP" sz="1600" dirty="0">
                <a:solidFill>
                  <a:schemeClr val="tx1"/>
                </a:solidFill>
                <a:latin typeface="Century Gothic" panose="020B0502020202020204" pitchFamily="34" charset="0"/>
              </a:rPr>
              <a:t>ratio and the time and percentage for each factor are updated in real time on this screen.</a:t>
            </a:r>
          </a:p>
          <a:p>
            <a:r>
              <a:rPr kumimoji="1" lang="en-US" altLang="ja-JP" sz="1600" dirty="0">
                <a:solidFill>
                  <a:schemeClr val="tx1"/>
                </a:solidFill>
                <a:latin typeface="Century Gothic" panose="020B0502020202020204" pitchFamily="34" charset="0"/>
              </a:rPr>
              <a:t>The table of times and percentages on the right side of the screen displays only the enabled items.</a:t>
            </a:r>
            <a:endParaRPr kumimoji="1" lang="ja-JP" altLang="en-US" sz="1600"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1F7B0E62-9F3D-3032-E70F-F1A7F53F14E2}"/>
              </a:ext>
            </a:extLst>
          </p:cNvPr>
          <p:cNvPicPr>
            <a:picLocks noChangeAspect="1"/>
          </p:cNvPicPr>
          <p:nvPr/>
        </p:nvPicPr>
        <p:blipFill>
          <a:blip r:embed="rId3"/>
          <a:stretch>
            <a:fillRect/>
          </a:stretch>
        </p:blipFill>
        <p:spPr>
          <a:xfrm>
            <a:off x="972013" y="1740210"/>
            <a:ext cx="7544932" cy="4476260"/>
          </a:xfrm>
          <a:prstGeom prst="rect">
            <a:avLst/>
          </a:prstGeom>
        </p:spPr>
      </p:pic>
      <p:pic>
        <p:nvPicPr>
          <p:cNvPr id="7" name="Picture 6">
            <a:extLst>
              <a:ext uri="{FF2B5EF4-FFF2-40B4-BE49-F238E27FC236}">
                <a16:creationId xmlns:a16="http://schemas.microsoft.com/office/drawing/2014/main" id="{6417B02C-858F-8E08-F574-0A0D4A3989B9}"/>
              </a:ext>
            </a:extLst>
          </p:cNvPr>
          <p:cNvPicPr>
            <a:picLocks noChangeAspect="1"/>
          </p:cNvPicPr>
          <p:nvPr/>
        </p:nvPicPr>
        <p:blipFill rotWithShape="1">
          <a:blip r:embed="rId4"/>
          <a:srcRect l="46981" t="15208" r="1649" b="3845"/>
          <a:stretch/>
        </p:blipFill>
        <p:spPr>
          <a:xfrm>
            <a:off x="8516945" y="4989571"/>
            <a:ext cx="3488983" cy="1295285"/>
          </a:xfrm>
          <a:prstGeom prst="rect">
            <a:avLst/>
          </a:prstGeom>
        </p:spPr>
      </p:pic>
      <p:sp>
        <p:nvSpPr>
          <p:cNvPr id="8" name="Arrow: Right 7">
            <a:extLst>
              <a:ext uri="{FF2B5EF4-FFF2-40B4-BE49-F238E27FC236}">
                <a16:creationId xmlns:a16="http://schemas.microsoft.com/office/drawing/2014/main" id="{1849E0C4-17F4-963C-0F17-3BC4CF68CA37}"/>
              </a:ext>
            </a:extLst>
          </p:cNvPr>
          <p:cNvSpPr/>
          <p:nvPr/>
        </p:nvSpPr>
        <p:spPr>
          <a:xfrm>
            <a:off x="5151120" y="5905500"/>
            <a:ext cx="2979420" cy="19812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en-US" sz="1100" dirty="0">
              <a:solidFill>
                <a:schemeClr val="tx1"/>
              </a:solidFill>
            </a:endParaRPr>
          </a:p>
        </p:txBody>
      </p:sp>
    </p:spTree>
    <p:extLst>
      <p:ext uri="{BB962C8B-B14F-4D97-AF65-F5344CB8AC3E}">
        <p14:creationId xmlns:p14="http://schemas.microsoft.com/office/powerpoint/2010/main" val="156475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19</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operation monitoring system </a:t>
            </a:r>
            <a:r>
              <a:rPr lang="en-US" altLang="ja-JP" sz="3200" b="1" i="1" dirty="0">
                <a:solidFill>
                  <a:schemeClr val="tx1">
                    <a:lumMod val="75000"/>
                  </a:schemeClr>
                </a:solidFill>
                <a:latin typeface="Century Gothic" panose="020B0502020202020204" pitchFamily="34" charset="0"/>
              </a:rPr>
              <a:t>| </a:t>
            </a:r>
            <a:r>
              <a:rPr lang="en-US" altLang="ja-JP" sz="3200" b="1" dirty="0">
                <a:solidFill>
                  <a:schemeClr val="tx1">
                    <a:lumMod val="75000"/>
                  </a:schemeClr>
                </a:solidFill>
                <a:latin typeface="Century Gothic" panose="020B0502020202020204" pitchFamily="34" charset="0"/>
              </a:rPr>
              <a:t>Phase 2</a:t>
            </a:r>
          </a:p>
        </p:txBody>
      </p:sp>
      <p:sp>
        <p:nvSpPr>
          <p:cNvPr id="60" name="正方形/長方形 27">
            <a:extLst>
              <a:ext uri="{FF2B5EF4-FFF2-40B4-BE49-F238E27FC236}">
                <a16:creationId xmlns:a16="http://schemas.microsoft.com/office/drawing/2014/main" id="{DC3B4845-7587-7557-E79A-EE36217C0222}"/>
              </a:ext>
            </a:extLst>
          </p:cNvPr>
          <p:cNvSpPr/>
          <p:nvPr/>
        </p:nvSpPr>
        <p:spPr>
          <a:xfrm>
            <a:off x="156836" y="861089"/>
            <a:ext cx="11898432" cy="810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Century Gothic" panose="020B0502020202020204" pitchFamily="34" charset="0"/>
              </a:rPr>
              <a:t>Monthly transition screen :</a:t>
            </a:r>
            <a:r>
              <a:rPr kumimoji="1" lang="en-US" altLang="ja-JP" sz="1600" dirty="0">
                <a:solidFill>
                  <a:schemeClr val="tx1"/>
                </a:solidFill>
                <a:latin typeface="Century Gothic" panose="020B0502020202020204" pitchFamily="34" charset="0"/>
              </a:rPr>
              <a:t> Displays 31 days worth of daily operation ratios as well as times and percentages for each monitoring factor from the </a:t>
            </a:r>
          </a:p>
          <a:p>
            <a:r>
              <a:rPr kumimoji="1" lang="en-US" altLang="ja-JP" sz="1600" dirty="0">
                <a:solidFill>
                  <a:schemeClr val="tx1"/>
                </a:solidFill>
                <a:latin typeface="Century Gothic" panose="020B0502020202020204" pitchFamily="34" charset="0"/>
              </a:rPr>
              <a:t>specified day</a:t>
            </a:r>
            <a:endParaRPr kumimoji="1" lang="ja-JP" altLang="en-US" sz="1600"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F26BBD53-EFDC-D5F1-4A20-76EFCE83DAA9}"/>
              </a:ext>
            </a:extLst>
          </p:cNvPr>
          <p:cNvPicPr>
            <a:picLocks noChangeAspect="1"/>
          </p:cNvPicPr>
          <p:nvPr/>
        </p:nvPicPr>
        <p:blipFill>
          <a:blip r:embed="rId3"/>
          <a:stretch>
            <a:fillRect/>
          </a:stretch>
        </p:blipFill>
        <p:spPr>
          <a:xfrm>
            <a:off x="2126664" y="1522630"/>
            <a:ext cx="7276099" cy="4811495"/>
          </a:xfrm>
          <a:prstGeom prst="rect">
            <a:avLst/>
          </a:prstGeom>
        </p:spPr>
      </p:pic>
    </p:spTree>
    <p:extLst>
      <p:ext uri="{BB962C8B-B14F-4D97-AF65-F5344CB8AC3E}">
        <p14:creationId xmlns:p14="http://schemas.microsoft.com/office/powerpoint/2010/main" val="106822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a:t>
            </a:fld>
            <a:endParaRPr kumimoji="1" lang="ja-JP" altLang="en-US"/>
          </a:p>
        </p:txBody>
      </p:sp>
      <p:sp>
        <p:nvSpPr>
          <p:cNvPr id="2" name="テキスト ボックス 1">
            <a:extLst>
              <a:ext uri="{FF2B5EF4-FFF2-40B4-BE49-F238E27FC236}">
                <a16:creationId xmlns:a16="http://schemas.microsoft.com/office/drawing/2014/main" id="{5F9D2F44-612F-415D-BB88-979CB30984BE}"/>
              </a:ext>
            </a:extLst>
          </p:cNvPr>
          <p:cNvSpPr txBox="1"/>
          <p:nvPr/>
        </p:nvSpPr>
        <p:spPr>
          <a:xfrm>
            <a:off x="564022" y="1123625"/>
            <a:ext cx="9485832" cy="1631216"/>
          </a:xfrm>
          <a:prstGeom prst="rect">
            <a:avLst/>
          </a:prstGeom>
          <a:noFill/>
        </p:spPr>
        <p:txBody>
          <a:bodyPr wrap="square" rtlCol="0">
            <a:spAutoFit/>
          </a:bodyPr>
          <a:lstStyle/>
          <a:p>
            <a:r>
              <a:rPr kumimoji="1" lang="en-US" altLang="ja-JP" sz="2000" dirty="0">
                <a:latin typeface="Century Gothic" panose="020B0502020202020204" pitchFamily="34" charset="0"/>
              </a:rPr>
              <a:t>►</a:t>
            </a:r>
            <a:r>
              <a:rPr kumimoji="1" lang="th-TH" altLang="ja-JP" sz="2000" dirty="0">
                <a:latin typeface="Century Gothic" panose="020B0502020202020204" pitchFamily="34" charset="0"/>
              </a:rPr>
              <a:t> </a:t>
            </a:r>
            <a:r>
              <a:rPr kumimoji="1" lang="en-US" altLang="ja-JP" sz="2000" dirty="0">
                <a:latin typeface="Century Gothic" panose="020B0502020202020204" pitchFamily="34" charset="0"/>
              </a:rPr>
              <a:t>Proposal overview</a:t>
            </a:r>
            <a:endParaRPr kumimoji="1" lang="th-TH" altLang="ja-JP" sz="2000" dirty="0">
              <a:latin typeface="Century Gothic" panose="020B0502020202020204" pitchFamily="34" charset="0"/>
            </a:endParaRPr>
          </a:p>
          <a:p>
            <a:r>
              <a:rPr kumimoji="1" lang="en-US" altLang="ja-JP" sz="2000" dirty="0">
                <a:latin typeface="Century Gothic" panose="020B0502020202020204" pitchFamily="34" charset="0"/>
              </a:rPr>
              <a:t>► Layout machine</a:t>
            </a:r>
          </a:p>
          <a:p>
            <a:r>
              <a:rPr kumimoji="1" lang="en-US" altLang="ja-JP" sz="2000" dirty="0">
                <a:latin typeface="Century Gothic" panose="020B0502020202020204" pitchFamily="34" charset="0"/>
              </a:rPr>
              <a:t>► Process flow</a:t>
            </a:r>
          </a:p>
          <a:p>
            <a:r>
              <a:rPr kumimoji="1" lang="en-US" altLang="ja-JP" sz="2000" dirty="0">
                <a:latin typeface="Century Gothic" panose="020B0502020202020204" pitchFamily="34" charset="0"/>
              </a:rPr>
              <a:t>► Machine operation monitoring system</a:t>
            </a:r>
          </a:p>
          <a:p>
            <a:r>
              <a:rPr kumimoji="1" lang="en-US" altLang="ja-JP" sz="2000" dirty="0">
                <a:latin typeface="Century Gothic" panose="020B0502020202020204" pitchFamily="34" charset="0"/>
              </a:rPr>
              <a:t>► Machine data record</a:t>
            </a:r>
          </a:p>
        </p:txBody>
      </p:sp>
      <p:sp>
        <p:nvSpPr>
          <p:cNvPr id="7" name="タイトル 1">
            <a:extLst>
              <a:ext uri="{FF2B5EF4-FFF2-40B4-BE49-F238E27FC236}">
                <a16:creationId xmlns:a16="http://schemas.microsoft.com/office/drawing/2014/main" id="{D665816F-152A-F767-9924-94763409AA88}"/>
              </a:ext>
            </a:extLst>
          </p:cNvPr>
          <p:cNvSpPr txBox="1">
            <a:spLocks/>
          </p:cNvSpPr>
          <p:nvPr/>
        </p:nvSpPr>
        <p:spPr>
          <a:xfrm>
            <a:off x="-3881"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latin typeface="Century Gothic" panose="020B0502020202020204" pitchFamily="34" charset="0"/>
              </a:rPr>
              <a:t>┃</a:t>
            </a:r>
            <a:r>
              <a:rPr lang="en-US" altLang="ja-JP" sz="3200" dirty="0">
                <a:solidFill>
                  <a:schemeClr val="tx1">
                    <a:lumMod val="75000"/>
                  </a:schemeClr>
                </a:solidFill>
                <a:latin typeface="Century Gothic" panose="020B0502020202020204" pitchFamily="34" charset="0"/>
              </a:rPr>
              <a:t>Agenda</a:t>
            </a:r>
          </a:p>
        </p:txBody>
      </p:sp>
    </p:spTree>
    <p:extLst>
      <p:ext uri="{BB962C8B-B14F-4D97-AF65-F5344CB8AC3E}">
        <p14:creationId xmlns:p14="http://schemas.microsoft.com/office/powerpoint/2010/main" val="205243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20</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operation monitoring system </a:t>
            </a:r>
            <a:r>
              <a:rPr lang="en-US" altLang="ja-JP" sz="3200" b="1" i="1" dirty="0">
                <a:solidFill>
                  <a:schemeClr val="tx1">
                    <a:lumMod val="75000"/>
                  </a:schemeClr>
                </a:solidFill>
                <a:latin typeface="Century Gothic" panose="020B0502020202020204" pitchFamily="34" charset="0"/>
              </a:rPr>
              <a:t>| </a:t>
            </a:r>
            <a:r>
              <a:rPr lang="en-US" altLang="ja-JP" sz="3200" b="1" dirty="0">
                <a:solidFill>
                  <a:schemeClr val="tx1">
                    <a:lumMod val="75000"/>
                  </a:schemeClr>
                </a:solidFill>
                <a:latin typeface="Century Gothic" panose="020B0502020202020204" pitchFamily="34" charset="0"/>
              </a:rPr>
              <a:t>Phase 2</a:t>
            </a:r>
          </a:p>
        </p:txBody>
      </p:sp>
      <p:sp>
        <p:nvSpPr>
          <p:cNvPr id="60" name="正方形/長方形 27">
            <a:extLst>
              <a:ext uri="{FF2B5EF4-FFF2-40B4-BE49-F238E27FC236}">
                <a16:creationId xmlns:a16="http://schemas.microsoft.com/office/drawing/2014/main" id="{DC3B4845-7587-7557-E79A-EE36217C0222}"/>
              </a:ext>
            </a:extLst>
          </p:cNvPr>
          <p:cNvSpPr/>
          <p:nvPr/>
        </p:nvSpPr>
        <p:spPr>
          <a:xfrm>
            <a:off x="394961" y="916529"/>
            <a:ext cx="10273039" cy="121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Century Gothic" panose="020B0502020202020204" pitchFamily="34" charset="0"/>
              </a:rPr>
              <a:t>Record production data into the database</a:t>
            </a:r>
            <a:r>
              <a:rPr kumimoji="1" lang="th-TH" altLang="ja-JP" sz="1600" b="1" dirty="0">
                <a:solidFill>
                  <a:schemeClr val="tx1"/>
                </a:solidFill>
                <a:latin typeface="Century Gothic" panose="020B0502020202020204" pitchFamily="34" charset="0"/>
              </a:rPr>
              <a:t> </a:t>
            </a:r>
            <a:r>
              <a:rPr kumimoji="1" lang="en-US" altLang="ja-JP" sz="1600" b="1" dirty="0">
                <a:solidFill>
                  <a:schemeClr val="tx1"/>
                </a:solidFill>
                <a:latin typeface="Century Gothic" panose="020B0502020202020204" pitchFamily="34" charset="0"/>
              </a:rPr>
              <a:t>Basic information</a:t>
            </a:r>
            <a:endParaRPr kumimoji="1" lang="th-TH" altLang="ja-JP" sz="1600" b="1" dirty="0">
              <a:solidFill>
                <a:schemeClr val="tx1"/>
              </a:solidFill>
              <a:latin typeface="Century Gothic" panose="020B0502020202020204" pitchFamily="34" charset="0"/>
            </a:endParaRPr>
          </a:p>
          <a:p>
            <a:r>
              <a:rPr kumimoji="1" lang="en-US" altLang="ja-JP" sz="1600" dirty="0">
                <a:solidFill>
                  <a:schemeClr val="tx1"/>
                </a:solidFill>
                <a:latin typeface="Century Gothic" panose="020B0502020202020204" pitchFamily="34" charset="0"/>
              </a:rPr>
              <a:t>Production Code: [1234567890]</a:t>
            </a:r>
          </a:p>
          <a:p>
            <a:r>
              <a:rPr kumimoji="1" lang="en-US" altLang="ja-JP" sz="1600" dirty="0">
                <a:solidFill>
                  <a:schemeClr val="tx1"/>
                </a:solidFill>
                <a:latin typeface="Century Gothic" panose="020B0502020202020204" pitchFamily="34" charset="0"/>
              </a:rPr>
              <a:t>Production date: [2024/01/01 15:30:41]</a:t>
            </a:r>
          </a:p>
          <a:p>
            <a:r>
              <a:rPr kumimoji="1" lang="en-US" altLang="ja-JP" sz="1600" dirty="0">
                <a:solidFill>
                  <a:schemeClr val="tx1"/>
                </a:solidFill>
                <a:latin typeface="Century Gothic" panose="020B0502020202020204" pitchFamily="34" charset="0"/>
              </a:rPr>
              <a:t>Number of Shoes Produced: [2000]</a:t>
            </a:r>
            <a:endParaRPr kumimoji="1" lang="th-TH" altLang="ja-JP" sz="1600" dirty="0">
              <a:solidFill>
                <a:schemeClr val="tx1"/>
              </a:solidFill>
              <a:latin typeface="Century Gothic" panose="020B0502020202020204" pitchFamily="34" charset="0"/>
            </a:endParaRPr>
          </a:p>
          <a:p>
            <a:endParaRPr kumimoji="1" lang="ja-JP" altLang="en-US" sz="1600" dirty="0">
              <a:solidFill>
                <a:schemeClr val="tx1"/>
              </a:solidFill>
              <a:latin typeface="Century Gothic" panose="020B0502020202020204" pitchFamily="34" charset="0"/>
            </a:endParaRPr>
          </a:p>
        </p:txBody>
      </p:sp>
      <p:pic>
        <p:nvPicPr>
          <p:cNvPr id="2" name="Picture 1">
            <a:extLst>
              <a:ext uri="{FF2B5EF4-FFF2-40B4-BE49-F238E27FC236}">
                <a16:creationId xmlns:a16="http://schemas.microsoft.com/office/drawing/2014/main" id="{B0CA673F-18CB-02F4-A2E5-BEC29D984E1E}"/>
              </a:ext>
            </a:extLst>
          </p:cNvPr>
          <p:cNvPicPr>
            <a:picLocks noChangeAspect="1"/>
          </p:cNvPicPr>
          <p:nvPr/>
        </p:nvPicPr>
        <p:blipFill>
          <a:blip r:embed="rId3"/>
          <a:stretch>
            <a:fillRect/>
          </a:stretch>
        </p:blipFill>
        <p:spPr>
          <a:xfrm>
            <a:off x="660693" y="2533652"/>
            <a:ext cx="3797008" cy="2458319"/>
          </a:xfrm>
          <a:prstGeom prst="rect">
            <a:avLst/>
          </a:prstGeom>
        </p:spPr>
      </p:pic>
      <p:cxnSp>
        <p:nvCxnSpPr>
          <p:cNvPr id="8" name="Straight Arrow Connector 7">
            <a:extLst>
              <a:ext uri="{FF2B5EF4-FFF2-40B4-BE49-F238E27FC236}">
                <a16:creationId xmlns:a16="http://schemas.microsoft.com/office/drawing/2014/main" id="{72F30E11-ED9A-67BC-0115-F0460E527845}"/>
              </a:ext>
            </a:extLst>
          </p:cNvPr>
          <p:cNvCxnSpPr>
            <a:cxnSpLocks/>
          </p:cNvCxnSpPr>
          <p:nvPr/>
        </p:nvCxnSpPr>
        <p:spPr>
          <a:xfrm>
            <a:off x="3235886" y="5392022"/>
            <a:ext cx="5259184" cy="0"/>
          </a:xfrm>
          <a:prstGeom prst="straightConnector1">
            <a:avLst/>
          </a:prstGeom>
          <a:ln w="76200" cmpd="sng">
            <a:solidFill>
              <a:srgbClr val="3399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グラフィックス 531" descr="データベース">
            <a:extLst>
              <a:ext uri="{FF2B5EF4-FFF2-40B4-BE49-F238E27FC236}">
                <a16:creationId xmlns:a16="http://schemas.microsoft.com/office/drawing/2014/main" id="{4697F46C-765E-3CE9-961C-3E2C621E82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5070" y="2533652"/>
            <a:ext cx="2463844" cy="2463844"/>
          </a:xfrm>
          <a:prstGeom prst="rect">
            <a:avLst/>
          </a:prstGeom>
        </p:spPr>
      </p:pic>
      <p:sp>
        <p:nvSpPr>
          <p:cNvPr id="14" name="正方形/長方形 544">
            <a:extLst>
              <a:ext uri="{FF2B5EF4-FFF2-40B4-BE49-F238E27FC236}">
                <a16:creationId xmlns:a16="http://schemas.microsoft.com/office/drawing/2014/main" id="{CA74278A-7D94-C7A3-F7DE-21627DC7028E}"/>
              </a:ext>
            </a:extLst>
          </p:cNvPr>
          <p:cNvSpPr/>
          <p:nvPr/>
        </p:nvSpPr>
        <p:spPr>
          <a:xfrm>
            <a:off x="8684185" y="5174550"/>
            <a:ext cx="2085614" cy="43494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i="0" u="none" strike="noStrike" kern="0" cap="none" spc="0" normalizeH="0" baseline="0" noProof="0" dirty="0">
                <a:ln>
                  <a:noFill/>
                </a:ln>
                <a:solidFill>
                  <a:prstClr val="black"/>
                </a:solidFill>
                <a:effectLst/>
                <a:uLnTx/>
                <a:uFillTx/>
                <a:latin typeface="Century Gothic" panose="020B0502020202020204" pitchFamily="34" charset="0"/>
                <a:ea typeface="メイリオ"/>
              </a:rPr>
              <a:t>Data base</a:t>
            </a:r>
            <a:endParaRPr kumimoji="1" lang="ja-JP" altLang="en-US" sz="2000" i="0" u="none" strike="noStrike" kern="0" cap="none" spc="0" normalizeH="0" baseline="0" noProof="0" dirty="0">
              <a:ln>
                <a:noFill/>
              </a:ln>
              <a:solidFill>
                <a:prstClr val="black"/>
              </a:solidFill>
              <a:effectLst/>
              <a:uLnTx/>
              <a:uFillTx/>
              <a:latin typeface="Century Gothic" panose="020B0502020202020204" pitchFamily="34" charset="0"/>
              <a:ea typeface="メイリオ"/>
            </a:endParaRPr>
          </a:p>
        </p:txBody>
      </p:sp>
      <p:sp>
        <p:nvSpPr>
          <p:cNvPr id="15" name="正方形/長方形 544">
            <a:extLst>
              <a:ext uri="{FF2B5EF4-FFF2-40B4-BE49-F238E27FC236}">
                <a16:creationId xmlns:a16="http://schemas.microsoft.com/office/drawing/2014/main" id="{0A6DF111-14B3-0B0A-E16A-BC9DD3B77C9B}"/>
              </a:ext>
            </a:extLst>
          </p:cNvPr>
          <p:cNvSpPr/>
          <p:nvPr/>
        </p:nvSpPr>
        <p:spPr>
          <a:xfrm>
            <a:off x="971911" y="5174550"/>
            <a:ext cx="2085614" cy="43494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i="0" u="none" strike="noStrike" kern="0" cap="none" spc="0" normalizeH="0" baseline="0" noProof="0" dirty="0">
                <a:ln>
                  <a:noFill/>
                </a:ln>
                <a:solidFill>
                  <a:prstClr val="black"/>
                </a:solidFill>
                <a:effectLst/>
                <a:uLnTx/>
                <a:uFillTx/>
                <a:latin typeface="Century Gothic" panose="020B0502020202020204" pitchFamily="34" charset="0"/>
                <a:ea typeface="メイリオ"/>
              </a:rPr>
              <a:t>Machine</a:t>
            </a:r>
            <a:endParaRPr kumimoji="1" lang="ja-JP" altLang="en-US" sz="2000" i="0" u="none" strike="noStrike" kern="0" cap="none" spc="0" normalizeH="0" baseline="0" noProof="0" dirty="0">
              <a:ln>
                <a:noFill/>
              </a:ln>
              <a:solidFill>
                <a:prstClr val="black"/>
              </a:solidFill>
              <a:effectLst/>
              <a:uLnTx/>
              <a:uFillTx/>
              <a:latin typeface="Century Gothic" panose="020B0502020202020204" pitchFamily="34" charset="0"/>
              <a:ea typeface="メイリオ"/>
            </a:endParaRPr>
          </a:p>
        </p:txBody>
      </p:sp>
    </p:spTree>
    <p:extLst>
      <p:ext uri="{BB962C8B-B14F-4D97-AF65-F5344CB8AC3E}">
        <p14:creationId xmlns:p14="http://schemas.microsoft.com/office/powerpoint/2010/main" val="297289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21</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0" y="78104"/>
            <a:ext cx="1182254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Schedule</a:t>
            </a:r>
            <a:r>
              <a:rPr lang="ja-JP" altLang="en-US" sz="3200" dirty="0">
                <a:solidFill>
                  <a:schemeClr val="tx1">
                    <a:lumMod val="75000"/>
                  </a:schemeClr>
                </a:solidFill>
              </a:rPr>
              <a:t> </a:t>
            </a:r>
            <a:r>
              <a:rPr lang="en-US" altLang="ja-JP" sz="3200" dirty="0">
                <a:solidFill>
                  <a:schemeClr val="tx1">
                    <a:lumMod val="75000"/>
                  </a:schemeClr>
                </a:solidFill>
              </a:rPr>
              <a:t>│ Go live schedule</a:t>
            </a:r>
          </a:p>
        </p:txBody>
      </p:sp>
      <p:sp>
        <p:nvSpPr>
          <p:cNvPr id="10" name="Rectangle">
            <a:extLst>
              <a:ext uri="{FF2B5EF4-FFF2-40B4-BE49-F238E27FC236}">
                <a16:creationId xmlns:a16="http://schemas.microsoft.com/office/drawing/2014/main" id="{2098642F-FF65-4BE1-9B61-321ADBF96043}"/>
              </a:ext>
            </a:extLst>
          </p:cNvPr>
          <p:cNvSpPr/>
          <p:nvPr/>
        </p:nvSpPr>
        <p:spPr>
          <a:xfrm>
            <a:off x="9744008" y="994639"/>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1" name="Within sales">
            <a:extLst>
              <a:ext uri="{FF2B5EF4-FFF2-40B4-BE49-F238E27FC236}">
                <a16:creationId xmlns:a16="http://schemas.microsoft.com/office/drawing/2014/main" id="{2638BB97-B82C-4380-B76A-549D80FD7916}"/>
              </a:ext>
            </a:extLst>
          </p:cNvPr>
          <p:cNvSpPr txBox="1"/>
          <p:nvPr/>
        </p:nvSpPr>
        <p:spPr>
          <a:xfrm>
            <a:off x="9794491" y="1134252"/>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r>
              <a:t>Within sales</a:t>
            </a:r>
          </a:p>
        </p:txBody>
      </p:sp>
      <p:sp>
        <p:nvSpPr>
          <p:cNvPr id="13" name="Rectangle">
            <a:extLst>
              <a:ext uri="{FF2B5EF4-FFF2-40B4-BE49-F238E27FC236}">
                <a16:creationId xmlns:a16="http://schemas.microsoft.com/office/drawing/2014/main" id="{F22DCBEE-F368-4095-815D-9DF1B7E088A6}"/>
              </a:ext>
            </a:extLst>
          </p:cNvPr>
          <p:cNvSpPr/>
          <p:nvPr/>
        </p:nvSpPr>
        <p:spPr>
          <a:xfrm>
            <a:off x="9744008" y="1910807"/>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4" name="2 weeks">
            <a:extLst>
              <a:ext uri="{FF2B5EF4-FFF2-40B4-BE49-F238E27FC236}">
                <a16:creationId xmlns:a16="http://schemas.microsoft.com/office/drawing/2014/main" id="{114069D1-038B-4E32-9DBB-728567773074}"/>
              </a:ext>
            </a:extLst>
          </p:cNvPr>
          <p:cNvSpPr txBox="1"/>
          <p:nvPr/>
        </p:nvSpPr>
        <p:spPr>
          <a:xfrm>
            <a:off x="9794491" y="2050420"/>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1-4 weeks</a:t>
            </a:r>
            <a:endParaRPr kumimoji="1" lang="ja-JP" altLang="en-US" sz="1200" b="1" dirty="0">
              <a:solidFill>
                <a:schemeClr val="bg1"/>
              </a:solidFill>
            </a:endParaRPr>
          </a:p>
        </p:txBody>
      </p:sp>
      <p:sp>
        <p:nvSpPr>
          <p:cNvPr id="16" name="Rectangle">
            <a:extLst>
              <a:ext uri="{FF2B5EF4-FFF2-40B4-BE49-F238E27FC236}">
                <a16:creationId xmlns:a16="http://schemas.microsoft.com/office/drawing/2014/main" id="{549E094F-5626-4B15-9570-E2C9E4963DE8}"/>
              </a:ext>
            </a:extLst>
          </p:cNvPr>
          <p:cNvSpPr/>
          <p:nvPr/>
        </p:nvSpPr>
        <p:spPr>
          <a:xfrm>
            <a:off x="9744008" y="2837134"/>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7" name="3 weeks">
            <a:extLst>
              <a:ext uri="{FF2B5EF4-FFF2-40B4-BE49-F238E27FC236}">
                <a16:creationId xmlns:a16="http://schemas.microsoft.com/office/drawing/2014/main" id="{E2EFEB49-EC72-4307-BF2C-BA17265324D4}"/>
              </a:ext>
            </a:extLst>
          </p:cNvPr>
          <p:cNvSpPr txBox="1"/>
          <p:nvPr/>
        </p:nvSpPr>
        <p:spPr>
          <a:xfrm>
            <a:off x="9794491" y="2976747"/>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1-4 weeks</a:t>
            </a:r>
            <a:endParaRPr kumimoji="1" lang="ja-JP" altLang="en-US" sz="1200" b="1" dirty="0">
              <a:solidFill>
                <a:schemeClr val="bg1"/>
              </a:solidFill>
            </a:endParaRPr>
          </a:p>
        </p:txBody>
      </p:sp>
      <p:sp>
        <p:nvSpPr>
          <p:cNvPr id="20" name="Rectangle">
            <a:extLst>
              <a:ext uri="{FF2B5EF4-FFF2-40B4-BE49-F238E27FC236}">
                <a16:creationId xmlns:a16="http://schemas.microsoft.com/office/drawing/2014/main" id="{E635756F-86C5-431E-9121-E0C66266D0E9}"/>
              </a:ext>
            </a:extLst>
          </p:cNvPr>
          <p:cNvSpPr/>
          <p:nvPr/>
        </p:nvSpPr>
        <p:spPr>
          <a:xfrm>
            <a:off x="9744008" y="3773620"/>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1" name="14 weeks">
            <a:extLst>
              <a:ext uri="{FF2B5EF4-FFF2-40B4-BE49-F238E27FC236}">
                <a16:creationId xmlns:a16="http://schemas.microsoft.com/office/drawing/2014/main" id="{15BCE660-4AE8-4E33-9845-CC9117AAB552}"/>
              </a:ext>
            </a:extLst>
          </p:cNvPr>
          <p:cNvSpPr txBox="1"/>
          <p:nvPr/>
        </p:nvSpPr>
        <p:spPr>
          <a:xfrm>
            <a:off x="9794491" y="3913233"/>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8-12 weeks</a:t>
            </a:r>
            <a:endParaRPr kumimoji="1" lang="ja-JP" altLang="en-US" sz="1200" b="1" dirty="0">
              <a:solidFill>
                <a:schemeClr val="bg1"/>
              </a:solidFill>
            </a:endParaRPr>
          </a:p>
        </p:txBody>
      </p:sp>
      <p:sp>
        <p:nvSpPr>
          <p:cNvPr id="23" name="Rectangle">
            <a:extLst>
              <a:ext uri="{FF2B5EF4-FFF2-40B4-BE49-F238E27FC236}">
                <a16:creationId xmlns:a16="http://schemas.microsoft.com/office/drawing/2014/main" id="{B04B6642-DAEC-431E-B9F5-3567722E6234}"/>
              </a:ext>
            </a:extLst>
          </p:cNvPr>
          <p:cNvSpPr/>
          <p:nvPr/>
        </p:nvSpPr>
        <p:spPr>
          <a:xfrm>
            <a:off x="9744008" y="4699948"/>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4" name="1 week">
            <a:extLst>
              <a:ext uri="{FF2B5EF4-FFF2-40B4-BE49-F238E27FC236}">
                <a16:creationId xmlns:a16="http://schemas.microsoft.com/office/drawing/2014/main" id="{E7E9DAEE-7696-4B8D-A426-72319B32883C}"/>
              </a:ext>
            </a:extLst>
          </p:cNvPr>
          <p:cNvSpPr txBox="1"/>
          <p:nvPr/>
        </p:nvSpPr>
        <p:spPr>
          <a:xfrm>
            <a:off x="9794491" y="4839561"/>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r>
              <a:rPr lang="en-US" dirty="0"/>
              <a:t>4</a:t>
            </a:r>
            <a:r>
              <a:rPr dirty="0"/>
              <a:t> week</a:t>
            </a:r>
          </a:p>
        </p:txBody>
      </p:sp>
      <p:sp>
        <p:nvSpPr>
          <p:cNvPr id="26" name="Rectangle">
            <a:extLst>
              <a:ext uri="{FF2B5EF4-FFF2-40B4-BE49-F238E27FC236}">
                <a16:creationId xmlns:a16="http://schemas.microsoft.com/office/drawing/2014/main" id="{C3F621D4-36A2-4769-AEA5-4A7A9B482980}"/>
              </a:ext>
            </a:extLst>
          </p:cNvPr>
          <p:cNvSpPr/>
          <p:nvPr/>
        </p:nvSpPr>
        <p:spPr>
          <a:xfrm>
            <a:off x="9744008" y="5605955"/>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7" name="Total : 20 weeks">
            <a:extLst>
              <a:ext uri="{FF2B5EF4-FFF2-40B4-BE49-F238E27FC236}">
                <a16:creationId xmlns:a16="http://schemas.microsoft.com/office/drawing/2014/main" id="{E262A432-3EB2-44B8-85DA-E541675F0FCE}"/>
              </a:ext>
            </a:extLst>
          </p:cNvPr>
          <p:cNvSpPr txBox="1"/>
          <p:nvPr/>
        </p:nvSpPr>
        <p:spPr>
          <a:xfrm>
            <a:off x="9794491" y="5655708"/>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Min : </a:t>
            </a:r>
            <a:r>
              <a:rPr kumimoji="1" lang="en-US" altLang="ja-JP" dirty="0">
                <a:solidFill>
                  <a:schemeClr val="bg1"/>
                </a:solidFill>
              </a:rPr>
              <a:t>20</a:t>
            </a:r>
            <a:r>
              <a:rPr kumimoji="1" lang="en-US" altLang="ja-JP" sz="1200" b="1" dirty="0">
                <a:solidFill>
                  <a:schemeClr val="bg1"/>
                </a:solidFill>
              </a:rPr>
              <a:t> weeks</a:t>
            </a:r>
          </a:p>
          <a:p>
            <a:pPr algn="ctr"/>
            <a:r>
              <a:rPr kumimoji="1" lang="en-US" altLang="ja-JP" sz="1200" b="1" dirty="0">
                <a:solidFill>
                  <a:schemeClr val="bg1"/>
                </a:solidFill>
              </a:rPr>
              <a:t>Max : </a:t>
            </a:r>
            <a:r>
              <a:rPr kumimoji="1" lang="en-US" altLang="ja-JP" dirty="0">
                <a:solidFill>
                  <a:schemeClr val="bg1"/>
                </a:solidFill>
              </a:rPr>
              <a:t>30</a:t>
            </a:r>
            <a:r>
              <a:rPr kumimoji="1" lang="en-US" altLang="ja-JP" sz="1200" b="1" dirty="0">
                <a:solidFill>
                  <a:schemeClr val="bg1"/>
                </a:solidFill>
              </a:rPr>
              <a:t> weeks</a:t>
            </a:r>
            <a:endParaRPr kumimoji="1" lang="ja-JP" altLang="en-US" sz="1200" b="1" dirty="0">
              <a:solidFill>
                <a:schemeClr val="bg1"/>
              </a:solidFill>
            </a:endParaRPr>
          </a:p>
        </p:txBody>
      </p:sp>
      <p:sp>
        <p:nvSpPr>
          <p:cNvPr id="29" name="Rectangle">
            <a:extLst>
              <a:ext uri="{FF2B5EF4-FFF2-40B4-BE49-F238E27FC236}">
                <a16:creationId xmlns:a16="http://schemas.microsoft.com/office/drawing/2014/main" id="{748A91B1-7D91-40A7-BDDD-32648EFB25D4}"/>
              </a:ext>
            </a:extLst>
          </p:cNvPr>
          <p:cNvSpPr/>
          <p:nvPr/>
        </p:nvSpPr>
        <p:spPr>
          <a:xfrm>
            <a:off x="2081945" y="994638"/>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30" name="We will inspection the current business and the system being used, confirm the requirements, and analyze the customer's current situation. And will make an estimate based on customer requirements.">
            <a:extLst>
              <a:ext uri="{FF2B5EF4-FFF2-40B4-BE49-F238E27FC236}">
                <a16:creationId xmlns:a16="http://schemas.microsoft.com/office/drawing/2014/main" id="{94D83BD1-E117-410C-95AC-52ED06A7986D}"/>
              </a:ext>
            </a:extLst>
          </p:cNvPr>
          <p:cNvSpPr txBox="1"/>
          <p:nvPr/>
        </p:nvSpPr>
        <p:spPr>
          <a:xfrm>
            <a:off x="2132427" y="1044391"/>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We will inspection the current business and the system being used, confirm the requirements, and analyze the customer's current situation. And will make an estimate based on customer requirements.</a:t>
            </a:r>
            <a:endParaRPr kumimoji="1" lang="ja-JP" altLang="en-US" sz="1200" dirty="0">
              <a:solidFill>
                <a:schemeClr val="tx1"/>
              </a:solidFill>
            </a:endParaRPr>
          </a:p>
        </p:txBody>
      </p:sp>
      <p:sp>
        <p:nvSpPr>
          <p:cNvPr id="32" name="Rectangle">
            <a:extLst>
              <a:ext uri="{FF2B5EF4-FFF2-40B4-BE49-F238E27FC236}">
                <a16:creationId xmlns:a16="http://schemas.microsoft.com/office/drawing/2014/main" id="{CC028530-644E-490F-9BB6-896A1676AF01}"/>
              </a:ext>
            </a:extLst>
          </p:cNvPr>
          <p:cNvSpPr/>
          <p:nvPr/>
        </p:nvSpPr>
        <p:spPr>
          <a:xfrm>
            <a:off x="478341" y="994639"/>
            <a:ext cx="1603606"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endParaRPr/>
          </a:p>
        </p:txBody>
      </p:sp>
      <p:sp>
        <p:nvSpPr>
          <p:cNvPr id="33" name="生産計画">
            <a:extLst>
              <a:ext uri="{FF2B5EF4-FFF2-40B4-BE49-F238E27FC236}">
                <a16:creationId xmlns:a16="http://schemas.microsoft.com/office/drawing/2014/main" id="{4F5461F6-A946-4F5A-BC45-4747630F496E}"/>
              </a:ext>
            </a:extLst>
          </p:cNvPr>
          <p:cNvSpPr txBox="1"/>
          <p:nvPr/>
        </p:nvSpPr>
        <p:spPr>
          <a:xfrm>
            <a:off x="528824" y="1121551"/>
            <a:ext cx="1502640" cy="3073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a:solidFill>
                  <a:srgbClr val="FFFFFF"/>
                </a:solidFill>
                <a:latin typeface="メイリオ"/>
                <a:ea typeface="メイリオ"/>
                <a:cs typeface="メイリオ"/>
                <a:sym typeface="メイリオ"/>
              </a:defRPr>
            </a:lvl1pPr>
          </a:lstStyle>
          <a:p>
            <a:pPr>
              <a:defRPr>
                <a:latin typeface="Segoe UI"/>
                <a:ea typeface="Segoe UI"/>
                <a:cs typeface="Segoe UI"/>
                <a:sym typeface="Segoe UI"/>
              </a:defRPr>
            </a:pPr>
            <a:r>
              <a:rPr>
                <a:latin typeface="メイリオ"/>
                <a:ea typeface="メイリオ"/>
                <a:cs typeface="メイリオ"/>
                <a:sym typeface="メイリオ"/>
              </a:rPr>
              <a:t>生産計画</a:t>
            </a:r>
          </a:p>
        </p:txBody>
      </p:sp>
      <p:sp>
        <p:nvSpPr>
          <p:cNvPr id="35" name="Rectangle">
            <a:extLst>
              <a:ext uri="{FF2B5EF4-FFF2-40B4-BE49-F238E27FC236}">
                <a16:creationId xmlns:a16="http://schemas.microsoft.com/office/drawing/2014/main" id="{FAB71032-7118-4E3B-BF7C-6F2C1E55A565}"/>
              </a:ext>
            </a:extLst>
          </p:cNvPr>
          <p:cNvSpPr/>
          <p:nvPr/>
        </p:nvSpPr>
        <p:spPr>
          <a:xfrm>
            <a:off x="478342" y="994638"/>
            <a:ext cx="1603604"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36" name="1. Current situation analysis">
            <a:extLst>
              <a:ext uri="{FF2B5EF4-FFF2-40B4-BE49-F238E27FC236}">
                <a16:creationId xmlns:a16="http://schemas.microsoft.com/office/drawing/2014/main" id="{92BC7CE4-1565-4ACD-94FB-5DAA2632F484}"/>
              </a:ext>
            </a:extLst>
          </p:cNvPr>
          <p:cNvSpPr txBox="1"/>
          <p:nvPr/>
        </p:nvSpPr>
        <p:spPr>
          <a:xfrm>
            <a:off x="528824" y="1044391"/>
            <a:ext cx="1502639"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r>
              <a:rPr kumimoji="1" lang="en-US" altLang="ja-JP" sz="1200" b="1" dirty="0">
                <a:solidFill>
                  <a:schemeClr val="bg1"/>
                </a:solidFill>
              </a:rPr>
              <a:t>1. Current situation</a:t>
            </a:r>
            <a:r>
              <a:rPr kumimoji="1" lang="th-TH" altLang="ja-JP" sz="1200" b="1" dirty="0">
                <a:solidFill>
                  <a:schemeClr val="bg1"/>
                </a:solidFill>
              </a:rPr>
              <a:t> </a:t>
            </a:r>
            <a:r>
              <a:rPr kumimoji="1" lang="en-US" altLang="ja-JP" sz="1200" b="1" dirty="0">
                <a:solidFill>
                  <a:schemeClr val="bg1"/>
                </a:solidFill>
              </a:rPr>
              <a:t>analysis</a:t>
            </a:r>
            <a:endParaRPr kumimoji="1" lang="ja-JP" altLang="en-US" sz="1200" b="1" dirty="0">
              <a:solidFill>
                <a:schemeClr val="bg1"/>
              </a:solidFill>
            </a:endParaRPr>
          </a:p>
        </p:txBody>
      </p:sp>
      <p:sp>
        <p:nvSpPr>
          <p:cNvPr id="38" name="Rectangle">
            <a:extLst>
              <a:ext uri="{FF2B5EF4-FFF2-40B4-BE49-F238E27FC236}">
                <a16:creationId xmlns:a16="http://schemas.microsoft.com/office/drawing/2014/main" id="{F231AD25-17CB-49E3-90CC-01B97874D894}"/>
              </a:ext>
            </a:extLst>
          </p:cNvPr>
          <p:cNvSpPr/>
          <p:nvPr/>
        </p:nvSpPr>
        <p:spPr>
          <a:xfrm>
            <a:off x="2081945" y="1910806"/>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39" name="Detailed requirement definition will be performed based on the analysis result. Check the detailed requirements so that the system can be implemented in a manner that matches actual operation.">
            <a:extLst>
              <a:ext uri="{FF2B5EF4-FFF2-40B4-BE49-F238E27FC236}">
                <a16:creationId xmlns:a16="http://schemas.microsoft.com/office/drawing/2014/main" id="{915659BA-3489-4105-8533-41AF0B523BCF}"/>
              </a:ext>
            </a:extLst>
          </p:cNvPr>
          <p:cNvSpPr txBox="1"/>
          <p:nvPr/>
        </p:nvSpPr>
        <p:spPr>
          <a:xfrm>
            <a:off x="2132427" y="1960559"/>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Detailed requirement definition will be performed based on the analysis result. Check the detailed requirements so that the system can be implemented in a manner that matches actual operation.</a:t>
            </a:r>
            <a:endParaRPr kumimoji="1" lang="ja-JP" altLang="en-US" sz="1200" dirty="0">
              <a:solidFill>
                <a:schemeClr val="tx1"/>
              </a:solidFill>
            </a:endParaRPr>
          </a:p>
        </p:txBody>
      </p:sp>
      <p:sp>
        <p:nvSpPr>
          <p:cNvPr id="41" name="Rectangle">
            <a:extLst>
              <a:ext uri="{FF2B5EF4-FFF2-40B4-BE49-F238E27FC236}">
                <a16:creationId xmlns:a16="http://schemas.microsoft.com/office/drawing/2014/main" id="{8B87BEEB-4343-4979-BF73-17888E698BD4}"/>
              </a:ext>
            </a:extLst>
          </p:cNvPr>
          <p:cNvSpPr/>
          <p:nvPr/>
        </p:nvSpPr>
        <p:spPr>
          <a:xfrm>
            <a:off x="478341" y="1910807"/>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42" name="2. Requirement definition">
            <a:extLst>
              <a:ext uri="{FF2B5EF4-FFF2-40B4-BE49-F238E27FC236}">
                <a16:creationId xmlns:a16="http://schemas.microsoft.com/office/drawing/2014/main" id="{C8248247-74FB-4256-9BE7-AC6FC1A97EE5}"/>
              </a:ext>
            </a:extLst>
          </p:cNvPr>
          <p:cNvSpPr txBox="1"/>
          <p:nvPr/>
        </p:nvSpPr>
        <p:spPr>
          <a:xfrm>
            <a:off x="528824" y="1960560"/>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2. Requirement definition</a:t>
            </a:r>
            <a:endParaRPr kumimoji="1" lang="ja-JP" altLang="en-US" sz="1200" b="1" dirty="0">
              <a:solidFill>
                <a:schemeClr val="bg1"/>
              </a:solidFill>
            </a:endParaRPr>
          </a:p>
        </p:txBody>
      </p:sp>
      <p:sp>
        <p:nvSpPr>
          <p:cNvPr id="44" name="Rectangle">
            <a:extLst>
              <a:ext uri="{FF2B5EF4-FFF2-40B4-BE49-F238E27FC236}">
                <a16:creationId xmlns:a16="http://schemas.microsoft.com/office/drawing/2014/main" id="{2BC90F07-2858-4138-8966-A31A88A0FA50}"/>
              </a:ext>
            </a:extLst>
          </p:cNvPr>
          <p:cNvSpPr/>
          <p:nvPr/>
        </p:nvSpPr>
        <p:spPr>
          <a:xfrm>
            <a:off x="2081945" y="2837134"/>
            <a:ext cx="7658405" cy="561167"/>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45" name="While a process meeting, we will perform basic design, detailed design, and preparation for transfer based on the requirements.">
            <a:extLst>
              <a:ext uri="{FF2B5EF4-FFF2-40B4-BE49-F238E27FC236}">
                <a16:creationId xmlns:a16="http://schemas.microsoft.com/office/drawing/2014/main" id="{82D30639-EE7B-4CC6-8E04-8226F62B2E20}"/>
              </a:ext>
            </a:extLst>
          </p:cNvPr>
          <p:cNvSpPr txBox="1"/>
          <p:nvPr/>
        </p:nvSpPr>
        <p:spPr>
          <a:xfrm>
            <a:off x="2132427" y="2886886"/>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While a process meeting, we will perform basic design, detailed design, and preparation for transfer based on the requirements.</a:t>
            </a:r>
            <a:endParaRPr kumimoji="1" lang="ja-JP" altLang="en-US" sz="1200" dirty="0">
              <a:solidFill>
                <a:schemeClr val="tx1"/>
              </a:solidFill>
            </a:endParaRPr>
          </a:p>
        </p:txBody>
      </p:sp>
      <p:sp>
        <p:nvSpPr>
          <p:cNvPr id="47" name="Rectangle">
            <a:extLst>
              <a:ext uri="{FF2B5EF4-FFF2-40B4-BE49-F238E27FC236}">
                <a16:creationId xmlns:a16="http://schemas.microsoft.com/office/drawing/2014/main" id="{D24A80D1-8AB3-482D-8EA6-A12BBC1929A0}"/>
              </a:ext>
            </a:extLst>
          </p:cNvPr>
          <p:cNvSpPr/>
          <p:nvPr/>
        </p:nvSpPr>
        <p:spPr>
          <a:xfrm>
            <a:off x="478341" y="2837134"/>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48" name="3. Design">
            <a:extLst>
              <a:ext uri="{FF2B5EF4-FFF2-40B4-BE49-F238E27FC236}">
                <a16:creationId xmlns:a16="http://schemas.microsoft.com/office/drawing/2014/main" id="{C533966E-CDA8-4FE4-8687-2B944EDCD4A4}"/>
              </a:ext>
            </a:extLst>
          </p:cNvPr>
          <p:cNvSpPr txBox="1"/>
          <p:nvPr/>
        </p:nvSpPr>
        <p:spPr>
          <a:xfrm>
            <a:off x="528824" y="2976747"/>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3. Design</a:t>
            </a:r>
            <a:endParaRPr kumimoji="1" lang="ja-JP" altLang="en-US" sz="1200" b="1" dirty="0">
              <a:solidFill>
                <a:schemeClr val="bg1"/>
              </a:solidFill>
            </a:endParaRPr>
          </a:p>
        </p:txBody>
      </p:sp>
      <p:sp>
        <p:nvSpPr>
          <p:cNvPr id="50" name="Rectangle">
            <a:extLst>
              <a:ext uri="{FF2B5EF4-FFF2-40B4-BE49-F238E27FC236}">
                <a16:creationId xmlns:a16="http://schemas.microsoft.com/office/drawing/2014/main" id="{E9897503-D6CA-4934-AF16-8FEDC2065899}"/>
              </a:ext>
            </a:extLst>
          </p:cNvPr>
          <p:cNvSpPr/>
          <p:nvPr/>
        </p:nvSpPr>
        <p:spPr>
          <a:xfrm>
            <a:off x="2081945" y="3773620"/>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51" name="Perform the test that fits with customer work and start the test.…">
            <a:extLst>
              <a:ext uri="{FF2B5EF4-FFF2-40B4-BE49-F238E27FC236}">
                <a16:creationId xmlns:a16="http://schemas.microsoft.com/office/drawing/2014/main" id="{2A7729AE-E4C8-4D19-AAAB-9C7FD1F8DF47}"/>
              </a:ext>
            </a:extLst>
          </p:cNvPr>
          <p:cNvSpPr txBox="1"/>
          <p:nvPr/>
        </p:nvSpPr>
        <p:spPr>
          <a:xfrm>
            <a:off x="2132427" y="3817983"/>
            <a:ext cx="7557441" cy="47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r>
              <a:rPr kumimoji="1" lang="en-US" altLang="ja-JP" sz="1200" dirty="0">
                <a:solidFill>
                  <a:schemeClr val="tx1"/>
                </a:solidFill>
              </a:rPr>
              <a:t>Perform the test that fits with customer work and start the test.</a:t>
            </a:r>
          </a:p>
          <a:p>
            <a:r>
              <a:rPr kumimoji="1" lang="en-US" altLang="ja-JP" sz="1200" dirty="0">
                <a:solidFill>
                  <a:schemeClr val="tx1"/>
                </a:solidFill>
              </a:rPr>
              <a:t>We will consider a transfer every method for let smooth working process.</a:t>
            </a:r>
            <a:endParaRPr kumimoji="1" lang="ja-JP" altLang="en-US" sz="1200" dirty="0">
              <a:solidFill>
                <a:schemeClr val="tx1"/>
              </a:solidFill>
            </a:endParaRPr>
          </a:p>
        </p:txBody>
      </p:sp>
      <p:sp>
        <p:nvSpPr>
          <p:cNvPr id="53" name="Rectangle">
            <a:extLst>
              <a:ext uri="{FF2B5EF4-FFF2-40B4-BE49-F238E27FC236}">
                <a16:creationId xmlns:a16="http://schemas.microsoft.com/office/drawing/2014/main" id="{431FAEAD-674E-46AD-B48A-57EDF695B9C3}"/>
              </a:ext>
            </a:extLst>
          </p:cNvPr>
          <p:cNvSpPr/>
          <p:nvPr/>
        </p:nvSpPr>
        <p:spPr>
          <a:xfrm>
            <a:off x="478341" y="3773620"/>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54" name="4. Development…">
            <a:extLst>
              <a:ext uri="{FF2B5EF4-FFF2-40B4-BE49-F238E27FC236}">
                <a16:creationId xmlns:a16="http://schemas.microsoft.com/office/drawing/2014/main" id="{74767892-8754-43F5-86C7-A3087CE039F9}"/>
              </a:ext>
            </a:extLst>
          </p:cNvPr>
          <p:cNvSpPr txBox="1"/>
          <p:nvPr/>
        </p:nvSpPr>
        <p:spPr>
          <a:xfrm>
            <a:off x="528824" y="3823373"/>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r>
              <a:rPr kumimoji="1" lang="en-US" altLang="ja-JP" sz="1200" b="1" dirty="0">
                <a:solidFill>
                  <a:schemeClr val="bg1"/>
                </a:solidFill>
              </a:rPr>
              <a:t>4. Development</a:t>
            </a:r>
          </a:p>
          <a:p>
            <a:pPr algn="ctr"/>
            <a:r>
              <a:rPr kumimoji="1" lang="en-US" altLang="ja-JP" sz="1200" b="1" dirty="0">
                <a:solidFill>
                  <a:schemeClr val="bg1"/>
                </a:solidFill>
              </a:rPr>
              <a:t>/ Test</a:t>
            </a:r>
            <a:endParaRPr kumimoji="1" lang="ja-JP" altLang="en-US" sz="1200" b="1" dirty="0">
              <a:solidFill>
                <a:schemeClr val="bg1"/>
              </a:solidFill>
            </a:endParaRPr>
          </a:p>
        </p:txBody>
      </p:sp>
      <p:sp>
        <p:nvSpPr>
          <p:cNvPr id="56" name="Rectangle">
            <a:extLst>
              <a:ext uri="{FF2B5EF4-FFF2-40B4-BE49-F238E27FC236}">
                <a16:creationId xmlns:a16="http://schemas.microsoft.com/office/drawing/2014/main" id="{B3D37CF4-E7D3-40DC-B8B2-695DF2E913FF}"/>
              </a:ext>
            </a:extLst>
          </p:cNvPr>
          <p:cNvSpPr/>
          <p:nvPr/>
        </p:nvSpPr>
        <p:spPr>
          <a:xfrm>
            <a:off x="2081945" y="4699947"/>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57" name="We will have an operation training to introduce the system that is currently being used or work in parallel with the work, and after confirming the usability, etc., And the final acceptance will be continue to process.">
            <a:extLst>
              <a:ext uri="{FF2B5EF4-FFF2-40B4-BE49-F238E27FC236}">
                <a16:creationId xmlns:a16="http://schemas.microsoft.com/office/drawing/2014/main" id="{36DF346C-5BD0-42A3-9B5A-6686D9B6CFB1}"/>
              </a:ext>
            </a:extLst>
          </p:cNvPr>
          <p:cNvSpPr txBox="1"/>
          <p:nvPr/>
        </p:nvSpPr>
        <p:spPr>
          <a:xfrm>
            <a:off x="2132427" y="4749700"/>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We will have an operation training to introduce the system that is currently being used or work in parallel with the work, and after confirming the usability, etc., And the final acceptance will be continue to process.</a:t>
            </a:r>
            <a:endParaRPr kumimoji="1" lang="ja-JP" altLang="en-US" sz="1200" dirty="0">
              <a:solidFill>
                <a:schemeClr val="tx1"/>
              </a:solidFill>
            </a:endParaRPr>
          </a:p>
        </p:txBody>
      </p:sp>
      <p:sp>
        <p:nvSpPr>
          <p:cNvPr id="59" name="Rectangle">
            <a:extLst>
              <a:ext uri="{FF2B5EF4-FFF2-40B4-BE49-F238E27FC236}">
                <a16:creationId xmlns:a16="http://schemas.microsoft.com/office/drawing/2014/main" id="{1374F62C-FE80-4430-AED5-69D67D2AC2AA}"/>
              </a:ext>
            </a:extLst>
          </p:cNvPr>
          <p:cNvSpPr/>
          <p:nvPr/>
        </p:nvSpPr>
        <p:spPr>
          <a:xfrm>
            <a:off x="478341" y="4699948"/>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60" name="5. Introduction support">
            <a:extLst>
              <a:ext uri="{FF2B5EF4-FFF2-40B4-BE49-F238E27FC236}">
                <a16:creationId xmlns:a16="http://schemas.microsoft.com/office/drawing/2014/main" id="{D12C2341-3966-4950-BEED-5C8AABB520AB}"/>
              </a:ext>
            </a:extLst>
          </p:cNvPr>
          <p:cNvSpPr txBox="1"/>
          <p:nvPr/>
        </p:nvSpPr>
        <p:spPr>
          <a:xfrm>
            <a:off x="528824" y="4749700"/>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5. Introduction support</a:t>
            </a:r>
            <a:endParaRPr kumimoji="1" lang="ja-JP" altLang="en-US" sz="1200" b="1" dirty="0">
              <a:solidFill>
                <a:schemeClr val="bg1"/>
              </a:solidFill>
            </a:endParaRPr>
          </a:p>
        </p:txBody>
      </p:sp>
      <p:sp>
        <p:nvSpPr>
          <p:cNvPr id="62" name="Rectangle">
            <a:extLst>
              <a:ext uri="{FF2B5EF4-FFF2-40B4-BE49-F238E27FC236}">
                <a16:creationId xmlns:a16="http://schemas.microsoft.com/office/drawing/2014/main" id="{714E5FDD-D051-4576-A3DA-0733DA954B1F}"/>
              </a:ext>
            </a:extLst>
          </p:cNvPr>
          <p:cNvSpPr/>
          <p:nvPr/>
        </p:nvSpPr>
        <p:spPr>
          <a:xfrm>
            <a:off x="2081945" y="5605955"/>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63" name="When start operation. We will provide a long-term support for safe and comfortable system by providing operation maintenance support, information provision, and revision edition.">
            <a:extLst>
              <a:ext uri="{FF2B5EF4-FFF2-40B4-BE49-F238E27FC236}">
                <a16:creationId xmlns:a16="http://schemas.microsoft.com/office/drawing/2014/main" id="{44C96F18-0D99-4DE7-AC73-41A6A90343A7}"/>
              </a:ext>
            </a:extLst>
          </p:cNvPr>
          <p:cNvSpPr txBox="1"/>
          <p:nvPr/>
        </p:nvSpPr>
        <p:spPr>
          <a:xfrm>
            <a:off x="2132427" y="5650318"/>
            <a:ext cx="7557441" cy="47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When start operation. We will provide a long-term support for safe and comfortable system by providing operation maintenance support, information provision, and revision edition.</a:t>
            </a:r>
            <a:endParaRPr kumimoji="1" lang="ja-JP" altLang="en-US" sz="1200" dirty="0">
              <a:solidFill>
                <a:schemeClr val="tx1"/>
              </a:solidFill>
            </a:endParaRPr>
          </a:p>
        </p:txBody>
      </p:sp>
      <p:sp>
        <p:nvSpPr>
          <p:cNvPr id="65" name="Rectangle">
            <a:extLst>
              <a:ext uri="{FF2B5EF4-FFF2-40B4-BE49-F238E27FC236}">
                <a16:creationId xmlns:a16="http://schemas.microsoft.com/office/drawing/2014/main" id="{5B68832C-D7BE-466F-8EC3-B29D77E156C8}"/>
              </a:ext>
            </a:extLst>
          </p:cNvPr>
          <p:cNvSpPr/>
          <p:nvPr/>
        </p:nvSpPr>
        <p:spPr>
          <a:xfrm>
            <a:off x="478341" y="5605955"/>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66" name="6. Production   operation">
            <a:extLst>
              <a:ext uri="{FF2B5EF4-FFF2-40B4-BE49-F238E27FC236}">
                <a16:creationId xmlns:a16="http://schemas.microsoft.com/office/drawing/2014/main" id="{342D4808-F347-4A71-A15F-A11FF029254D}"/>
              </a:ext>
            </a:extLst>
          </p:cNvPr>
          <p:cNvSpPr txBox="1"/>
          <p:nvPr/>
        </p:nvSpPr>
        <p:spPr>
          <a:xfrm>
            <a:off x="528824" y="5655708"/>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6. Production   operation</a:t>
            </a:r>
            <a:endParaRPr kumimoji="1" lang="ja-JP" altLang="en-US" sz="1200" b="1" dirty="0">
              <a:solidFill>
                <a:schemeClr val="bg1"/>
              </a:solidFill>
            </a:endParaRPr>
          </a:p>
        </p:txBody>
      </p:sp>
      <p:sp>
        <p:nvSpPr>
          <p:cNvPr id="67" name="フローチャート: 組合せ 52">
            <a:extLst>
              <a:ext uri="{FF2B5EF4-FFF2-40B4-BE49-F238E27FC236}">
                <a16:creationId xmlns:a16="http://schemas.microsoft.com/office/drawing/2014/main" id="{2114C337-4C03-48E9-8763-7D9E32E81184}"/>
              </a:ext>
            </a:extLst>
          </p:cNvPr>
          <p:cNvSpPr/>
          <p:nvPr/>
        </p:nvSpPr>
        <p:spPr>
          <a:xfrm>
            <a:off x="1036634" y="1656157"/>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68" name="フローチャート: 組合せ 53">
            <a:extLst>
              <a:ext uri="{FF2B5EF4-FFF2-40B4-BE49-F238E27FC236}">
                <a16:creationId xmlns:a16="http://schemas.microsoft.com/office/drawing/2014/main" id="{35204E29-5F9C-4017-918C-BAE40EADCC15}"/>
              </a:ext>
            </a:extLst>
          </p:cNvPr>
          <p:cNvSpPr/>
          <p:nvPr/>
        </p:nvSpPr>
        <p:spPr>
          <a:xfrm>
            <a:off x="1036634" y="2571580"/>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69" name="フローチャート: 組合せ 54">
            <a:extLst>
              <a:ext uri="{FF2B5EF4-FFF2-40B4-BE49-F238E27FC236}">
                <a16:creationId xmlns:a16="http://schemas.microsoft.com/office/drawing/2014/main" id="{9EE436F0-6DE6-45FD-AEA7-92C4F6C2943A}"/>
              </a:ext>
            </a:extLst>
          </p:cNvPr>
          <p:cNvSpPr/>
          <p:nvPr/>
        </p:nvSpPr>
        <p:spPr>
          <a:xfrm>
            <a:off x="1036634" y="3492977"/>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70" name="フローチャート: 組合せ 55">
            <a:extLst>
              <a:ext uri="{FF2B5EF4-FFF2-40B4-BE49-F238E27FC236}">
                <a16:creationId xmlns:a16="http://schemas.microsoft.com/office/drawing/2014/main" id="{29C695E2-15EF-49DE-97C6-19F14321100A}"/>
              </a:ext>
            </a:extLst>
          </p:cNvPr>
          <p:cNvSpPr/>
          <p:nvPr/>
        </p:nvSpPr>
        <p:spPr>
          <a:xfrm>
            <a:off x="1036634" y="4434394"/>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71" name="フローチャート: 組合せ 56">
            <a:extLst>
              <a:ext uri="{FF2B5EF4-FFF2-40B4-BE49-F238E27FC236}">
                <a16:creationId xmlns:a16="http://schemas.microsoft.com/office/drawing/2014/main" id="{E77865E5-5B1F-466B-89FB-0865B7993157}"/>
              </a:ext>
            </a:extLst>
          </p:cNvPr>
          <p:cNvSpPr/>
          <p:nvPr/>
        </p:nvSpPr>
        <p:spPr>
          <a:xfrm>
            <a:off x="1036634" y="5355790"/>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Tree>
    <p:extLst>
      <p:ext uri="{BB962C8B-B14F-4D97-AF65-F5344CB8AC3E}">
        <p14:creationId xmlns:p14="http://schemas.microsoft.com/office/powerpoint/2010/main" val="18581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72E39FE-69F0-DEB0-4328-90907BF9FA00}"/>
              </a:ext>
            </a:extLst>
          </p:cNvPr>
          <p:cNvPicPr>
            <a:picLocks noChangeAspect="1"/>
          </p:cNvPicPr>
          <p:nvPr/>
        </p:nvPicPr>
        <p:blipFill>
          <a:blip r:embed="rId2"/>
          <a:stretch>
            <a:fillRect/>
          </a:stretch>
        </p:blipFill>
        <p:spPr>
          <a:xfrm>
            <a:off x="-1452187" y="-30283"/>
            <a:ext cx="15695070" cy="6464710"/>
          </a:xfrm>
          <a:prstGeom prst="rect">
            <a:avLst/>
          </a:prstGeom>
        </p:spPr>
      </p:pic>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22</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53927"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a:t>
            </a:r>
            <a:r>
              <a:rPr lang="en-US" altLang="ja-JP" sz="3200" dirty="0">
                <a:solidFill>
                  <a:schemeClr val="bg1"/>
                </a:solidFill>
              </a:rPr>
              <a:t> Proposals that only we can make</a:t>
            </a:r>
          </a:p>
        </p:txBody>
      </p:sp>
      <p:sp>
        <p:nvSpPr>
          <p:cNvPr id="2" name="テキスト ボックス 1">
            <a:extLst>
              <a:ext uri="{FF2B5EF4-FFF2-40B4-BE49-F238E27FC236}">
                <a16:creationId xmlns:a16="http://schemas.microsoft.com/office/drawing/2014/main" id="{5F9D2F44-612F-415D-BB88-979CB30984BE}"/>
              </a:ext>
            </a:extLst>
          </p:cNvPr>
          <p:cNvSpPr txBox="1"/>
          <p:nvPr/>
        </p:nvSpPr>
        <p:spPr>
          <a:xfrm>
            <a:off x="537711" y="1555047"/>
            <a:ext cx="11333527" cy="707886"/>
          </a:xfrm>
          <a:prstGeom prst="rect">
            <a:avLst/>
          </a:prstGeom>
          <a:noFill/>
        </p:spPr>
        <p:txBody>
          <a:bodyPr wrap="square" rtlCol="0">
            <a:spAutoFit/>
          </a:bodyPr>
          <a:lstStyle/>
          <a:p>
            <a:pPr algn="ctr"/>
            <a:r>
              <a:rPr kumimoji="1" lang="en-US" altLang="ja-JP" sz="2000" dirty="0">
                <a:solidFill>
                  <a:schemeClr val="bg1"/>
                </a:solidFill>
              </a:rPr>
              <a:t>With a wide range of </a:t>
            </a:r>
            <a:r>
              <a:rPr kumimoji="1" lang="en-US" altLang="ja-JP" sz="2000" b="1" dirty="0">
                <a:solidFill>
                  <a:schemeClr val="bg1"/>
                </a:solidFill>
              </a:rPr>
              <a:t>“Soft" x "Hard" solutions, which is our strength,</a:t>
            </a:r>
          </a:p>
          <a:p>
            <a:pPr algn="ctr"/>
            <a:r>
              <a:rPr kumimoji="1" lang="en-US" altLang="ja-JP" sz="2000" b="1" dirty="0">
                <a:solidFill>
                  <a:schemeClr val="bg1"/>
                </a:solidFill>
              </a:rPr>
              <a:t>We will solve problems in various situations at manufacturing and distribution sites.</a:t>
            </a:r>
          </a:p>
        </p:txBody>
      </p:sp>
      <p:sp>
        <p:nvSpPr>
          <p:cNvPr id="16" name="正方形/長方形 15">
            <a:extLst>
              <a:ext uri="{FF2B5EF4-FFF2-40B4-BE49-F238E27FC236}">
                <a16:creationId xmlns:a16="http://schemas.microsoft.com/office/drawing/2014/main" id="{8C56AF70-4233-4324-8770-5DACBFB0FC68}"/>
              </a:ext>
            </a:extLst>
          </p:cNvPr>
          <p:cNvSpPr/>
          <p:nvPr/>
        </p:nvSpPr>
        <p:spPr>
          <a:xfrm>
            <a:off x="537713" y="3923022"/>
            <a:ext cx="11333526" cy="1952189"/>
          </a:xfrm>
          <a:prstGeom prst="rect">
            <a:avLst/>
          </a:prstGeom>
          <a:no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bg1"/>
              </a:solidFill>
            </a:endParaRPr>
          </a:p>
        </p:txBody>
      </p:sp>
      <p:pic>
        <p:nvPicPr>
          <p:cNvPr id="23" name="図 22">
            <a:extLst>
              <a:ext uri="{FF2B5EF4-FFF2-40B4-BE49-F238E27FC236}">
                <a16:creationId xmlns:a16="http://schemas.microsoft.com/office/drawing/2014/main" id="{DD7A679A-A6A6-4D49-859B-C8AE31F61DB9}"/>
              </a:ext>
            </a:extLst>
          </p:cNvPr>
          <p:cNvPicPr>
            <a:picLocks noChangeAspect="1"/>
          </p:cNvPicPr>
          <p:nvPr/>
        </p:nvPicPr>
        <p:blipFill rotWithShape="1">
          <a:blip r:embed="rId3">
            <a:extLst>
              <a:ext uri="{28A0092B-C50C-407E-A947-70E740481C1C}">
                <a14:useLocalDpi xmlns:a14="http://schemas.microsoft.com/office/drawing/2010/main" val="0"/>
              </a:ext>
            </a:extLst>
          </a:blip>
          <a:srcRect b="32846"/>
          <a:stretch/>
        </p:blipFill>
        <p:spPr>
          <a:xfrm>
            <a:off x="684055" y="4685366"/>
            <a:ext cx="1649639" cy="589806"/>
          </a:xfrm>
          <a:prstGeom prst="rect">
            <a:avLst/>
          </a:prstGeom>
        </p:spPr>
      </p:pic>
      <p:pic>
        <p:nvPicPr>
          <p:cNvPr id="24" name="図 23">
            <a:extLst>
              <a:ext uri="{FF2B5EF4-FFF2-40B4-BE49-F238E27FC236}">
                <a16:creationId xmlns:a16="http://schemas.microsoft.com/office/drawing/2014/main" id="{857C901E-2725-4E68-B7A1-C8FC25F5C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862" y="4283890"/>
            <a:ext cx="403470" cy="1165652"/>
          </a:xfrm>
          <a:prstGeom prst="rect">
            <a:avLst/>
          </a:prstGeom>
        </p:spPr>
      </p:pic>
      <p:pic>
        <p:nvPicPr>
          <p:cNvPr id="25" name="図 24">
            <a:extLst>
              <a:ext uri="{FF2B5EF4-FFF2-40B4-BE49-F238E27FC236}">
                <a16:creationId xmlns:a16="http://schemas.microsoft.com/office/drawing/2014/main" id="{F4563500-90BE-4624-92B5-23AD5F6B8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1728" y="4353469"/>
            <a:ext cx="715643" cy="1026495"/>
          </a:xfrm>
          <a:prstGeom prst="rect">
            <a:avLst/>
          </a:prstGeom>
        </p:spPr>
      </p:pic>
      <p:pic>
        <p:nvPicPr>
          <p:cNvPr id="26" name="図 25">
            <a:extLst>
              <a:ext uri="{FF2B5EF4-FFF2-40B4-BE49-F238E27FC236}">
                <a16:creationId xmlns:a16="http://schemas.microsoft.com/office/drawing/2014/main" id="{FF99A727-8243-4ABB-9A58-D7277FF05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8332" y="4420411"/>
            <a:ext cx="994796" cy="985357"/>
          </a:xfrm>
          <a:prstGeom prst="rect">
            <a:avLst/>
          </a:prstGeom>
        </p:spPr>
      </p:pic>
      <p:pic>
        <p:nvPicPr>
          <p:cNvPr id="27" name="図 26">
            <a:extLst>
              <a:ext uri="{FF2B5EF4-FFF2-40B4-BE49-F238E27FC236}">
                <a16:creationId xmlns:a16="http://schemas.microsoft.com/office/drawing/2014/main" id="{6F46900C-2BAB-467E-A578-CBA0AA9F8103}"/>
              </a:ext>
            </a:extLst>
          </p:cNvPr>
          <p:cNvPicPr>
            <a:picLocks noChangeAspect="1"/>
          </p:cNvPicPr>
          <p:nvPr/>
        </p:nvPicPr>
        <p:blipFill>
          <a:blip r:embed="rId7"/>
          <a:stretch>
            <a:fillRect/>
          </a:stretch>
        </p:blipFill>
        <p:spPr>
          <a:xfrm>
            <a:off x="9576477" y="4264876"/>
            <a:ext cx="1473853" cy="821372"/>
          </a:xfrm>
          <a:prstGeom prst="rect">
            <a:avLst/>
          </a:prstGeom>
        </p:spPr>
      </p:pic>
      <p:pic>
        <p:nvPicPr>
          <p:cNvPr id="28" name="図 27">
            <a:extLst>
              <a:ext uri="{FF2B5EF4-FFF2-40B4-BE49-F238E27FC236}">
                <a16:creationId xmlns:a16="http://schemas.microsoft.com/office/drawing/2014/main" id="{3BAD51FB-FDC7-43CD-B870-C6108243DB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2016" y="4548393"/>
            <a:ext cx="1140134" cy="1121281"/>
          </a:xfrm>
          <a:prstGeom prst="rect">
            <a:avLst/>
          </a:prstGeom>
        </p:spPr>
      </p:pic>
      <p:sp>
        <p:nvSpPr>
          <p:cNvPr id="29" name="テキスト ボックス 28">
            <a:extLst>
              <a:ext uri="{FF2B5EF4-FFF2-40B4-BE49-F238E27FC236}">
                <a16:creationId xmlns:a16="http://schemas.microsoft.com/office/drawing/2014/main" id="{F3DAF935-BB72-46F8-964A-41D1D3FE9FBA}"/>
              </a:ext>
            </a:extLst>
          </p:cNvPr>
          <p:cNvSpPr txBox="1"/>
          <p:nvPr/>
        </p:nvSpPr>
        <p:spPr>
          <a:xfrm>
            <a:off x="684055" y="5501938"/>
            <a:ext cx="1839130" cy="307777"/>
          </a:xfrm>
          <a:prstGeom prst="rect">
            <a:avLst/>
          </a:prstGeom>
          <a:noFill/>
        </p:spPr>
        <p:txBody>
          <a:bodyPr wrap="square" rtlCol="0">
            <a:spAutoFit/>
          </a:bodyPr>
          <a:lstStyle/>
          <a:p>
            <a:pPr algn="ctr"/>
            <a:r>
              <a:rPr kumimoji="1" lang="en-US" altLang="ja-JP" sz="1400" b="1" dirty="0">
                <a:solidFill>
                  <a:schemeClr val="bg1"/>
                </a:solidFill>
              </a:rPr>
              <a:t>Picking System</a:t>
            </a:r>
            <a:endParaRPr kumimoji="1" lang="ja-JP" altLang="en-US" sz="1400" b="1" dirty="0">
              <a:solidFill>
                <a:schemeClr val="bg1"/>
              </a:solidFill>
            </a:endParaRPr>
          </a:p>
        </p:txBody>
      </p:sp>
      <p:sp>
        <p:nvSpPr>
          <p:cNvPr id="30" name="テキスト ボックス 29">
            <a:extLst>
              <a:ext uri="{FF2B5EF4-FFF2-40B4-BE49-F238E27FC236}">
                <a16:creationId xmlns:a16="http://schemas.microsoft.com/office/drawing/2014/main" id="{90840976-1DF0-4B97-808D-262F9D41602E}"/>
              </a:ext>
            </a:extLst>
          </p:cNvPr>
          <p:cNvSpPr txBox="1"/>
          <p:nvPr/>
        </p:nvSpPr>
        <p:spPr>
          <a:xfrm>
            <a:off x="2516664" y="5518876"/>
            <a:ext cx="3476153" cy="307777"/>
          </a:xfrm>
          <a:prstGeom prst="rect">
            <a:avLst/>
          </a:prstGeom>
          <a:noFill/>
        </p:spPr>
        <p:txBody>
          <a:bodyPr wrap="square" rtlCol="0">
            <a:spAutoFit/>
          </a:bodyPr>
          <a:lstStyle/>
          <a:p>
            <a:pPr algn="ctr"/>
            <a:r>
              <a:rPr kumimoji="1" lang="en-US" altLang="ja-JP" sz="1400" b="1" dirty="0">
                <a:solidFill>
                  <a:schemeClr val="bg1"/>
                </a:solidFill>
              </a:rPr>
              <a:t>Handy terminal System</a:t>
            </a:r>
            <a:r>
              <a:rPr kumimoji="1" lang="ja-JP" altLang="en-US" sz="1400" b="1" dirty="0">
                <a:solidFill>
                  <a:schemeClr val="bg1"/>
                </a:solidFill>
              </a:rPr>
              <a:t> </a:t>
            </a:r>
            <a:r>
              <a:rPr kumimoji="1" lang="en-US" altLang="ja-JP" sz="1400" b="1" dirty="0">
                <a:solidFill>
                  <a:schemeClr val="bg1"/>
                </a:solidFill>
              </a:rPr>
              <a:t>/</a:t>
            </a:r>
            <a:r>
              <a:rPr kumimoji="1" lang="ja-JP" altLang="en-US" sz="1400" b="1" dirty="0">
                <a:solidFill>
                  <a:schemeClr val="bg1"/>
                </a:solidFill>
              </a:rPr>
              <a:t> </a:t>
            </a:r>
            <a:r>
              <a:rPr kumimoji="1" lang="en-US" altLang="ja-JP" sz="1400" b="1" dirty="0">
                <a:solidFill>
                  <a:schemeClr val="bg1"/>
                </a:solidFill>
              </a:rPr>
              <a:t>Tablet</a:t>
            </a:r>
            <a:r>
              <a:rPr kumimoji="1" lang="ja-JP" altLang="en-US" sz="1400" b="1" dirty="0">
                <a:solidFill>
                  <a:schemeClr val="bg1"/>
                </a:solidFill>
              </a:rPr>
              <a:t> </a:t>
            </a:r>
            <a:r>
              <a:rPr kumimoji="1" lang="en-US" altLang="ja-JP" sz="1400" b="1" dirty="0">
                <a:solidFill>
                  <a:schemeClr val="bg1"/>
                </a:solidFill>
              </a:rPr>
              <a:t>System</a:t>
            </a:r>
            <a:endParaRPr kumimoji="1" lang="ja-JP" altLang="en-US" sz="1400" b="1" dirty="0">
              <a:solidFill>
                <a:schemeClr val="bg1"/>
              </a:solidFill>
            </a:endParaRPr>
          </a:p>
        </p:txBody>
      </p:sp>
      <p:sp>
        <p:nvSpPr>
          <p:cNvPr id="31" name="テキスト ボックス 30">
            <a:extLst>
              <a:ext uri="{FF2B5EF4-FFF2-40B4-BE49-F238E27FC236}">
                <a16:creationId xmlns:a16="http://schemas.microsoft.com/office/drawing/2014/main" id="{3BF86986-3E24-42F2-93FC-90FAEF569579}"/>
              </a:ext>
            </a:extLst>
          </p:cNvPr>
          <p:cNvSpPr txBox="1"/>
          <p:nvPr/>
        </p:nvSpPr>
        <p:spPr>
          <a:xfrm>
            <a:off x="8307750" y="5521864"/>
            <a:ext cx="3164237" cy="307777"/>
          </a:xfrm>
          <a:prstGeom prst="rect">
            <a:avLst/>
          </a:prstGeom>
          <a:noFill/>
        </p:spPr>
        <p:txBody>
          <a:bodyPr wrap="square" rtlCol="0">
            <a:spAutoFit/>
          </a:bodyPr>
          <a:lstStyle/>
          <a:p>
            <a:pPr algn="ctr"/>
            <a:r>
              <a:rPr kumimoji="1" lang="en-US" altLang="ja-JP" sz="1400" b="1" dirty="0">
                <a:solidFill>
                  <a:schemeClr val="bg1"/>
                </a:solidFill>
              </a:rPr>
              <a:t>Monitoring / Traceability System</a:t>
            </a:r>
          </a:p>
        </p:txBody>
      </p:sp>
      <p:pic>
        <p:nvPicPr>
          <p:cNvPr id="32" name="図 31">
            <a:extLst>
              <a:ext uri="{FF2B5EF4-FFF2-40B4-BE49-F238E27FC236}">
                <a16:creationId xmlns:a16="http://schemas.microsoft.com/office/drawing/2014/main" id="{4A7EA622-48C4-4B73-A2FB-9519C0B16DDE}"/>
              </a:ext>
            </a:extLst>
          </p:cNvPr>
          <p:cNvPicPr>
            <a:picLocks noChangeAspect="1"/>
          </p:cNvPicPr>
          <p:nvPr/>
        </p:nvPicPr>
        <p:blipFill rotWithShape="1">
          <a:blip r:embed="rId9">
            <a:extLst>
              <a:ext uri="{28A0092B-C50C-407E-A947-70E740481C1C}">
                <a14:useLocalDpi xmlns:a14="http://schemas.microsoft.com/office/drawing/2010/main" val="0"/>
              </a:ext>
            </a:extLst>
          </a:blip>
          <a:srcRect t="46124" r="75553" b="6230"/>
          <a:stretch/>
        </p:blipFill>
        <p:spPr>
          <a:xfrm>
            <a:off x="8414701" y="4476135"/>
            <a:ext cx="1045310" cy="966312"/>
          </a:xfrm>
          <a:prstGeom prst="rect">
            <a:avLst/>
          </a:prstGeom>
        </p:spPr>
      </p:pic>
      <p:pic>
        <p:nvPicPr>
          <p:cNvPr id="33" name="図 32">
            <a:extLst>
              <a:ext uri="{FF2B5EF4-FFF2-40B4-BE49-F238E27FC236}">
                <a16:creationId xmlns:a16="http://schemas.microsoft.com/office/drawing/2014/main" id="{11BA6BD9-5B87-4D6B-98C4-81CCA4CE5C86}"/>
              </a:ext>
            </a:extLst>
          </p:cNvPr>
          <p:cNvPicPr>
            <a:picLocks noChangeAspect="1"/>
          </p:cNvPicPr>
          <p:nvPr/>
        </p:nvPicPr>
        <p:blipFill>
          <a:blip r:embed="rId10"/>
          <a:stretch>
            <a:fillRect/>
          </a:stretch>
        </p:blipFill>
        <p:spPr>
          <a:xfrm>
            <a:off x="9349108" y="4441292"/>
            <a:ext cx="82982" cy="263774"/>
          </a:xfrm>
          <a:prstGeom prst="rect">
            <a:avLst/>
          </a:prstGeom>
        </p:spPr>
      </p:pic>
      <p:pic>
        <p:nvPicPr>
          <p:cNvPr id="34" name="図 33">
            <a:extLst>
              <a:ext uri="{FF2B5EF4-FFF2-40B4-BE49-F238E27FC236}">
                <a16:creationId xmlns:a16="http://schemas.microsoft.com/office/drawing/2014/main" id="{7DD61C8E-EE03-4817-80BA-5BB583579A53}"/>
              </a:ext>
            </a:extLst>
          </p:cNvPr>
          <p:cNvPicPr>
            <a:picLocks noChangeAspect="1"/>
          </p:cNvPicPr>
          <p:nvPr/>
        </p:nvPicPr>
        <p:blipFill>
          <a:blip r:embed="rId11"/>
          <a:stretch>
            <a:fillRect/>
          </a:stretch>
        </p:blipFill>
        <p:spPr>
          <a:xfrm>
            <a:off x="4809577" y="4564385"/>
            <a:ext cx="914042" cy="645205"/>
          </a:xfrm>
          <a:prstGeom prst="rect">
            <a:avLst/>
          </a:prstGeom>
        </p:spPr>
      </p:pic>
      <p:pic>
        <p:nvPicPr>
          <p:cNvPr id="10" name="図 9">
            <a:extLst>
              <a:ext uri="{FF2B5EF4-FFF2-40B4-BE49-F238E27FC236}">
                <a16:creationId xmlns:a16="http://schemas.microsoft.com/office/drawing/2014/main" id="{63A4D63D-C73E-43DC-8AF7-3C83AE0C425D}"/>
              </a:ext>
            </a:extLst>
          </p:cNvPr>
          <p:cNvPicPr>
            <a:picLocks noChangeAspect="1"/>
          </p:cNvPicPr>
          <p:nvPr/>
        </p:nvPicPr>
        <p:blipFill>
          <a:blip r:embed="rId12"/>
          <a:stretch>
            <a:fillRect/>
          </a:stretch>
        </p:blipFill>
        <p:spPr>
          <a:xfrm>
            <a:off x="6395348" y="4223552"/>
            <a:ext cx="1709042" cy="1218895"/>
          </a:xfrm>
          <a:prstGeom prst="rect">
            <a:avLst/>
          </a:prstGeom>
        </p:spPr>
      </p:pic>
      <p:sp>
        <p:nvSpPr>
          <p:cNvPr id="35" name="テキスト ボックス 34">
            <a:extLst>
              <a:ext uri="{FF2B5EF4-FFF2-40B4-BE49-F238E27FC236}">
                <a16:creationId xmlns:a16="http://schemas.microsoft.com/office/drawing/2014/main" id="{9B2C255D-34A7-4A3E-A662-CFE58D683472}"/>
              </a:ext>
            </a:extLst>
          </p:cNvPr>
          <p:cNvSpPr txBox="1"/>
          <p:nvPr/>
        </p:nvSpPr>
        <p:spPr>
          <a:xfrm>
            <a:off x="6170971" y="5520170"/>
            <a:ext cx="2210174" cy="307777"/>
          </a:xfrm>
          <a:prstGeom prst="rect">
            <a:avLst/>
          </a:prstGeom>
          <a:noFill/>
        </p:spPr>
        <p:txBody>
          <a:bodyPr wrap="square" rtlCol="0">
            <a:spAutoFit/>
          </a:bodyPr>
          <a:lstStyle/>
          <a:p>
            <a:pPr algn="ctr"/>
            <a:r>
              <a:rPr kumimoji="1" lang="en-US" altLang="ja-JP" sz="1400" b="1" dirty="0">
                <a:solidFill>
                  <a:schemeClr val="bg1"/>
                </a:solidFill>
              </a:rPr>
              <a:t>RFID System</a:t>
            </a:r>
            <a:endParaRPr kumimoji="1" lang="ja-JP" altLang="en-US" sz="1400" b="1" dirty="0">
              <a:solidFill>
                <a:schemeClr val="bg1"/>
              </a:solidFill>
            </a:endParaRPr>
          </a:p>
        </p:txBody>
      </p:sp>
    </p:spTree>
    <p:extLst>
      <p:ext uri="{BB962C8B-B14F-4D97-AF65-F5344CB8AC3E}">
        <p14:creationId xmlns:p14="http://schemas.microsoft.com/office/powerpoint/2010/main" val="63286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23</a:t>
            </a:fld>
            <a:endParaRPr kumimoji="1" lang="ja-JP" altLang="en-US"/>
          </a:p>
        </p:txBody>
      </p:sp>
      <p:pic>
        <p:nvPicPr>
          <p:cNvPr id="24" name="図 23">
            <a:extLst>
              <a:ext uri="{FF2B5EF4-FFF2-40B4-BE49-F238E27FC236}">
                <a16:creationId xmlns:a16="http://schemas.microsoft.com/office/drawing/2014/main" id="{20F059AC-7E4D-418A-FEAB-C4DE95B7F31A}"/>
              </a:ext>
            </a:extLst>
          </p:cNvPr>
          <p:cNvPicPr>
            <a:picLocks noChangeAspect="1"/>
          </p:cNvPicPr>
          <p:nvPr/>
        </p:nvPicPr>
        <p:blipFill>
          <a:blip r:embed="rId2"/>
          <a:stretch>
            <a:fillRect/>
          </a:stretch>
        </p:blipFill>
        <p:spPr>
          <a:xfrm>
            <a:off x="5658678" y="1834275"/>
            <a:ext cx="5955893" cy="3523271"/>
          </a:xfrm>
          <a:prstGeom prst="rect">
            <a:avLst/>
          </a:prstGeom>
        </p:spPr>
      </p:pic>
      <p:sp>
        <p:nvSpPr>
          <p:cNvPr id="25" name="Shape 1001">
            <a:extLst>
              <a:ext uri="{FF2B5EF4-FFF2-40B4-BE49-F238E27FC236}">
                <a16:creationId xmlns:a16="http://schemas.microsoft.com/office/drawing/2014/main" id="{12D90162-4D01-863A-2915-DE41F55BECB0}"/>
              </a:ext>
            </a:extLst>
          </p:cNvPr>
          <p:cNvSpPr/>
          <p:nvPr/>
        </p:nvSpPr>
        <p:spPr>
          <a:xfrm>
            <a:off x="475648" y="4710401"/>
            <a:ext cx="647145" cy="647145"/>
          </a:xfrm>
          <a:prstGeom prst="rect">
            <a:avLst/>
          </a:prstGeom>
          <a:solidFill>
            <a:srgbClr val="FF9966"/>
          </a:solidFill>
          <a:ln w="12700" cap="flat">
            <a:noFill/>
            <a:miter lim="400000"/>
          </a:ln>
          <a:effectLst/>
        </p:spPr>
        <p:txBody>
          <a:bodyPr wrap="square" lIns="50800" tIns="50800" rIns="50800" bIns="50800" numCol="1" anchor="ctr">
            <a:noAutofit/>
          </a:bodyPr>
          <a:lstStyle/>
          <a:p>
            <a:pPr defTabSz="914400">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6" name="Shape 987">
            <a:extLst>
              <a:ext uri="{FF2B5EF4-FFF2-40B4-BE49-F238E27FC236}">
                <a16:creationId xmlns:a16="http://schemas.microsoft.com/office/drawing/2014/main" id="{0976A294-908A-D0DE-2891-B2B03A633A20}"/>
              </a:ext>
            </a:extLst>
          </p:cNvPr>
          <p:cNvSpPr/>
          <p:nvPr/>
        </p:nvSpPr>
        <p:spPr>
          <a:xfrm>
            <a:off x="468309" y="1835868"/>
            <a:ext cx="647145" cy="647145"/>
          </a:xfrm>
          <a:prstGeom prst="rect">
            <a:avLst/>
          </a:prstGeom>
          <a:solidFill>
            <a:srgbClr val="FFC000"/>
          </a:solidFill>
          <a:ln w="12700" cap="flat">
            <a:noFill/>
            <a:miter lim="400000"/>
          </a:ln>
          <a:effectLst/>
        </p:spPr>
        <p:txBody>
          <a:bodyPr wrap="square" lIns="50800" tIns="50800" rIns="50800" bIns="50800" numCol="1" anchor="ctr">
            <a:noAutofit/>
          </a:bodyPr>
          <a:lstStyle/>
          <a:p>
            <a:pPr defTabSz="914400">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7" name="Shape 990">
            <a:extLst>
              <a:ext uri="{FF2B5EF4-FFF2-40B4-BE49-F238E27FC236}">
                <a16:creationId xmlns:a16="http://schemas.microsoft.com/office/drawing/2014/main" id="{FF1761C6-77D7-BB5A-8480-4DF88C6748B7}"/>
              </a:ext>
            </a:extLst>
          </p:cNvPr>
          <p:cNvSpPr/>
          <p:nvPr/>
        </p:nvSpPr>
        <p:spPr>
          <a:xfrm>
            <a:off x="468309" y="2554501"/>
            <a:ext cx="647145" cy="647145"/>
          </a:xfrm>
          <a:prstGeom prst="rect">
            <a:avLst/>
          </a:prstGeom>
          <a:solidFill>
            <a:srgbClr val="B2D235"/>
          </a:solidFill>
          <a:ln w="12700" cap="flat">
            <a:noFill/>
            <a:miter lim="400000"/>
          </a:ln>
          <a:effectLst/>
        </p:spPr>
        <p:txBody>
          <a:bodyPr wrap="square" lIns="50800" tIns="50800" rIns="50800" bIns="50800" numCol="1" anchor="ctr">
            <a:noAutofit/>
          </a:bodyPr>
          <a:lstStyle/>
          <a:p>
            <a:pPr defTabSz="914400">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8" name="Shape 998">
            <a:extLst>
              <a:ext uri="{FF2B5EF4-FFF2-40B4-BE49-F238E27FC236}">
                <a16:creationId xmlns:a16="http://schemas.microsoft.com/office/drawing/2014/main" id="{E7CB5294-85D0-AB00-D5BF-5E79DFEFB909}"/>
              </a:ext>
            </a:extLst>
          </p:cNvPr>
          <p:cNvSpPr/>
          <p:nvPr/>
        </p:nvSpPr>
        <p:spPr>
          <a:xfrm>
            <a:off x="468309" y="3273135"/>
            <a:ext cx="647145" cy="647145"/>
          </a:xfrm>
          <a:prstGeom prst="rect">
            <a:avLst/>
          </a:prstGeom>
          <a:solidFill>
            <a:srgbClr val="4472C4"/>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9" name="Shape 1001">
            <a:extLst>
              <a:ext uri="{FF2B5EF4-FFF2-40B4-BE49-F238E27FC236}">
                <a16:creationId xmlns:a16="http://schemas.microsoft.com/office/drawing/2014/main" id="{BAD8D1C2-8D73-5CCB-2A63-8864F7A47F67}"/>
              </a:ext>
            </a:extLst>
          </p:cNvPr>
          <p:cNvSpPr/>
          <p:nvPr/>
        </p:nvSpPr>
        <p:spPr>
          <a:xfrm>
            <a:off x="468309" y="3991768"/>
            <a:ext cx="647145" cy="647145"/>
          </a:xfrm>
          <a:prstGeom prst="rect">
            <a:avLst/>
          </a:prstGeom>
          <a:solidFill>
            <a:srgbClr val="70AD47">
              <a:lumMod val="50000"/>
            </a:srgbClr>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0" name="Freeform 92">
            <a:extLst>
              <a:ext uri="{FF2B5EF4-FFF2-40B4-BE49-F238E27FC236}">
                <a16:creationId xmlns:a16="http://schemas.microsoft.com/office/drawing/2014/main" id="{67357BBF-AC61-0863-3A82-C79234801319}"/>
              </a:ext>
            </a:extLst>
          </p:cNvPr>
          <p:cNvSpPr>
            <a:spLocks noEditPoints="1"/>
          </p:cNvSpPr>
          <p:nvPr/>
        </p:nvSpPr>
        <p:spPr bwMode="auto">
          <a:xfrm>
            <a:off x="645657" y="2065207"/>
            <a:ext cx="292448" cy="188466"/>
          </a:xfrm>
          <a:custGeom>
            <a:avLst/>
            <a:gdLst>
              <a:gd name="T0" fmla="*/ 89 w 95"/>
              <a:gd name="T1" fmla="*/ 0 h 61"/>
              <a:gd name="T2" fmla="*/ 5 w 95"/>
              <a:gd name="T3" fmla="*/ 0 h 61"/>
              <a:gd name="T4" fmla="*/ 1 w 95"/>
              <a:gd name="T5" fmla="*/ 1 h 61"/>
              <a:gd name="T6" fmla="*/ 0 w 95"/>
              <a:gd name="T7" fmla="*/ 5 h 61"/>
              <a:gd name="T8" fmla="*/ 45 w 95"/>
              <a:gd name="T9" fmla="*/ 39 h 61"/>
              <a:gd name="T10" fmla="*/ 47 w 95"/>
              <a:gd name="T11" fmla="*/ 40 h 61"/>
              <a:gd name="T12" fmla="*/ 50 w 95"/>
              <a:gd name="T13" fmla="*/ 39 h 61"/>
              <a:gd name="T14" fmla="*/ 95 w 95"/>
              <a:gd name="T15" fmla="*/ 5 h 61"/>
              <a:gd name="T16" fmla="*/ 93 w 95"/>
              <a:gd name="T17" fmla="*/ 1 h 61"/>
              <a:gd name="T18" fmla="*/ 89 w 95"/>
              <a:gd name="T19" fmla="*/ 0 h 61"/>
              <a:gd name="T20" fmla="*/ 95 w 95"/>
              <a:gd name="T21" fmla="*/ 50 h 61"/>
              <a:gd name="T22" fmla="*/ 70 w 95"/>
              <a:gd name="T23" fmla="*/ 30 h 61"/>
              <a:gd name="T24" fmla="*/ 95 w 95"/>
              <a:gd name="T25" fmla="*/ 11 h 61"/>
              <a:gd name="T26" fmla="*/ 95 w 95"/>
              <a:gd name="T27" fmla="*/ 50 h 61"/>
              <a:gd name="T28" fmla="*/ 93 w 95"/>
              <a:gd name="T29" fmla="*/ 60 h 61"/>
              <a:gd name="T30" fmla="*/ 89 w 95"/>
              <a:gd name="T31" fmla="*/ 61 h 61"/>
              <a:gd name="T32" fmla="*/ 5 w 95"/>
              <a:gd name="T33" fmla="*/ 61 h 61"/>
              <a:gd name="T34" fmla="*/ 1 w 95"/>
              <a:gd name="T35" fmla="*/ 60 h 61"/>
              <a:gd name="T36" fmla="*/ 0 w 95"/>
              <a:gd name="T37" fmla="*/ 56 h 61"/>
              <a:gd name="T38" fmla="*/ 29 w 95"/>
              <a:gd name="T39" fmla="*/ 34 h 61"/>
              <a:gd name="T40" fmla="*/ 43 w 95"/>
              <a:gd name="T41" fmla="*/ 44 h 61"/>
              <a:gd name="T42" fmla="*/ 47 w 95"/>
              <a:gd name="T43" fmla="*/ 45 h 61"/>
              <a:gd name="T44" fmla="*/ 52 w 95"/>
              <a:gd name="T45" fmla="*/ 44 h 61"/>
              <a:gd name="T46" fmla="*/ 66 w 95"/>
              <a:gd name="T47" fmla="*/ 34 h 61"/>
              <a:gd name="T48" fmla="*/ 95 w 95"/>
              <a:gd name="T49" fmla="*/ 56 h 61"/>
              <a:gd name="T50" fmla="*/ 93 w 95"/>
              <a:gd name="T51" fmla="*/ 60 h 61"/>
              <a:gd name="T52" fmla="*/ 0 w 95"/>
              <a:gd name="T53" fmla="*/ 11 h 61"/>
              <a:gd name="T54" fmla="*/ 25 w 95"/>
              <a:gd name="T55" fmla="*/ 30 h 61"/>
              <a:gd name="T56" fmla="*/ 0 w 95"/>
              <a:gd name="T57" fmla="*/ 50 h 61"/>
              <a:gd name="T58" fmla="*/ 0 w 95"/>
              <a:gd name="T59"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61">
                <a:moveTo>
                  <a:pt x="89" y="0"/>
                </a:moveTo>
                <a:cubicBezTo>
                  <a:pt x="5" y="0"/>
                  <a:pt x="5" y="0"/>
                  <a:pt x="5" y="0"/>
                </a:cubicBezTo>
                <a:cubicBezTo>
                  <a:pt x="4" y="0"/>
                  <a:pt x="2" y="0"/>
                  <a:pt x="1" y="1"/>
                </a:cubicBezTo>
                <a:cubicBezTo>
                  <a:pt x="0" y="2"/>
                  <a:pt x="0" y="4"/>
                  <a:pt x="0" y="5"/>
                </a:cubicBezTo>
                <a:cubicBezTo>
                  <a:pt x="45" y="39"/>
                  <a:pt x="45" y="39"/>
                  <a:pt x="45" y="39"/>
                </a:cubicBezTo>
                <a:cubicBezTo>
                  <a:pt x="45" y="40"/>
                  <a:pt x="46" y="40"/>
                  <a:pt x="47" y="40"/>
                </a:cubicBezTo>
                <a:cubicBezTo>
                  <a:pt x="48" y="40"/>
                  <a:pt x="49" y="40"/>
                  <a:pt x="50" y="39"/>
                </a:cubicBezTo>
                <a:cubicBezTo>
                  <a:pt x="95" y="5"/>
                  <a:pt x="95" y="5"/>
                  <a:pt x="95" y="5"/>
                </a:cubicBezTo>
                <a:cubicBezTo>
                  <a:pt x="95" y="4"/>
                  <a:pt x="94" y="2"/>
                  <a:pt x="93" y="1"/>
                </a:cubicBezTo>
                <a:cubicBezTo>
                  <a:pt x="92" y="0"/>
                  <a:pt x="91" y="0"/>
                  <a:pt x="89" y="0"/>
                </a:cubicBezTo>
                <a:close/>
                <a:moveTo>
                  <a:pt x="95" y="50"/>
                </a:moveTo>
                <a:cubicBezTo>
                  <a:pt x="70" y="30"/>
                  <a:pt x="70" y="30"/>
                  <a:pt x="70" y="30"/>
                </a:cubicBezTo>
                <a:cubicBezTo>
                  <a:pt x="95" y="11"/>
                  <a:pt x="95" y="11"/>
                  <a:pt x="95" y="11"/>
                </a:cubicBezTo>
                <a:cubicBezTo>
                  <a:pt x="95" y="50"/>
                  <a:pt x="95" y="50"/>
                  <a:pt x="95" y="50"/>
                </a:cubicBezTo>
                <a:close/>
                <a:moveTo>
                  <a:pt x="93" y="60"/>
                </a:moveTo>
                <a:cubicBezTo>
                  <a:pt x="92" y="61"/>
                  <a:pt x="91" y="61"/>
                  <a:pt x="89" y="61"/>
                </a:cubicBezTo>
                <a:cubicBezTo>
                  <a:pt x="5" y="61"/>
                  <a:pt x="5" y="61"/>
                  <a:pt x="5" y="61"/>
                </a:cubicBezTo>
                <a:cubicBezTo>
                  <a:pt x="4" y="61"/>
                  <a:pt x="2" y="61"/>
                  <a:pt x="1" y="60"/>
                </a:cubicBezTo>
                <a:cubicBezTo>
                  <a:pt x="0" y="59"/>
                  <a:pt x="0" y="57"/>
                  <a:pt x="0" y="56"/>
                </a:cubicBezTo>
                <a:cubicBezTo>
                  <a:pt x="29" y="34"/>
                  <a:pt x="29" y="34"/>
                  <a:pt x="29" y="34"/>
                </a:cubicBezTo>
                <a:cubicBezTo>
                  <a:pt x="43" y="44"/>
                  <a:pt x="43" y="44"/>
                  <a:pt x="43" y="44"/>
                </a:cubicBezTo>
                <a:cubicBezTo>
                  <a:pt x="44" y="45"/>
                  <a:pt x="46" y="45"/>
                  <a:pt x="47" y="45"/>
                </a:cubicBezTo>
                <a:cubicBezTo>
                  <a:pt x="49" y="45"/>
                  <a:pt x="50" y="45"/>
                  <a:pt x="52" y="44"/>
                </a:cubicBezTo>
                <a:cubicBezTo>
                  <a:pt x="66" y="34"/>
                  <a:pt x="66" y="34"/>
                  <a:pt x="66" y="34"/>
                </a:cubicBezTo>
                <a:cubicBezTo>
                  <a:pt x="95" y="56"/>
                  <a:pt x="95" y="56"/>
                  <a:pt x="95" y="56"/>
                </a:cubicBezTo>
                <a:cubicBezTo>
                  <a:pt x="95" y="57"/>
                  <a:pt x="94" y="59"/>
                  <a:pt x="93" y="60"/>
                </a:cubicBezTo>
                <a:close/>
                <a:moveTo>
                  <a:pt x="0" y="11"/>
                </a:moveTo>
                <a:cubicBezTo>
                  <a:pt x="25" y="30"/>
                  <a:pt x="25" y="30"/>
                  <a:pt x="25" y="30"/>
                </a:cubicBezTo>
                <a:cubicBezTo>
                  <a:pt x="0" y="50"/>
                  <a:pt x="0" y="50"/>
                  <a:pt x="0" y="50"/>
                </a:cubicBezTo>
                <a:lnTo>
                  <a:pt x="0"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 name="AutoShape 14">
            <a:extLst>
              <a:ext uri="{FF2B5EF4-FFF2-40B4-BE49-F238E27FC236}">
                <a16:creationId xmlns:a16="http://schemas.microsoft.com/office/drawing/2014/main" id="{2C2BC74D-9066-ADA9-296D-A2699174498B}"/>
              </a:ext>
            </a:extLst>
          </p:cNvPr>
          <p:cNvSpPr>
            <a:spLocks/>
          </p:cNvSpPr>
          <p:nvPr/>
        </p:nvSpPr>
        <p:spPr bwMode="auto">
          <a:xfrm>
            <a:off x="674852" y="2755369"/>
            <a:ext cx="248739" cy="252836"/>
          </a:xfrm>
          <a:custGeom>
            <a:avLst/>
            <a:gdLst>
              <a:gd name="T0" fmla="*/ 21097 w 21108"/>
              <a:gd name="T1" fmla="*/ 16603 h 20969"/>
              <a:gd name="T2" fmla="*/ 17551 w 21108"/>
              <a:gd name="T3" fmla="*/ 14553 h 20969"/>
              <a:gd name="T4" fmla="*/ 13359 w 21108"/>
              <a:gd name="T5" fmla="*/ 14553 h 20969"/>
              <a:gd name="T6" fmla="*/ 13359 w 21108"/>
              <a:gd name="T7" fmla="*/ 14553 h 20969"/>
              <a:gd name="T8" fmla="*/ 13198 w 21108"/>
              <a:gd name="T9" fmla="*/ 15026 h 20969"/>
              <a:gd name="T10" fmla="*/ 13198 w 21108"/>
              <a:gd name="T11" fmla="*/ 15026 h 20969"/>
              <a:gd name="T12" fmla="*/ 13198 w 21108"/>
              <a:gd name="T13" fmla="*/ 15026 h 20969"/>
              <a:gd name="T14" fmla="*/ 12876 w 21108"/>
              <a:gd name="T15" fmla="*/ 15972 h 20969"/>
              <a:gd name="T16" fmla="*/ 13037 w 21108"/>
              <a:gd name="T17" fmla="*/ 16288 h 20969"/>
              <a:gd name="T18" fmla="*/ 11264 w 21108"/>
              <a:gd name="T19" fmla="*/ 15657 h 20969"/>
              <a:gd name="T20" fmla="*/ 8362 w 21108"/>
              <a:gd name="T21" fmla="*/ 12819 h 20969"/>
              <a:gd name="T22" fmla="*/ 5300 w 21108"/>
              <a:gd name="T23" fmla="*/ 9508 h 20969"/>
              <a:gd name="T24" fmla="*/ 4816 w 21108"/>
              <a:gd name="T25" fmla="*/ 7774 h 20969"/>
              <a:gd name="T26" fmla="*/ 5461 w 21108"/>
              <a:gd name="T27" fmla="*/ 7616 h 20969"/>
              <a:gd name="T28" fmla="*/ 5783 w 21108"/>
              <a:gd name="T29" fmla="*/ 7459 h 20969"/>
              <a:gd name="T30" fmla="*/ 6589 w 21108"/>
              <a:gd name="T31" fmla="*/ 7143 h 20969"/>
              <a:gd name="T32" fmla="*/ 6589 w 21108"/>
              <a:gd name="T33" fmla="*/ 6986 h 20969"/>
              <a:gd name="T34" fmla="*/ 6589 w 21108"/>
              <a:gd name="T35" fmla="*/ 6986 h 20969"/>
              <a:gd name="T36" fmla="*/ 7234 w 21108"/>
              <a:gd name="T37" fmla="*/ 6828 h 20969"/>
              <a:gd name="T38" fmla="*/ 7234 w 21108"/>
              <a:gd name="T39" fmla="*/ 6828 h 20969"/>
              <a:gd name="T40" fmla="*/ 6267 w 21108"/>
              <a:gd name="T41" fmla="*/ 2886 h 20969"/>
              <a:gd name="T42" fmla="*/ 3365 w 21108"/>
              <a:gd name="T43" fmla="*/ 48 h 20969"/>
              <a:gd name="T44" fmla="*/ 3365 w 21108"/>
              <a:gd name="T45" fmla="*/ 48 h 20969"/>
              <a:gd name="T46" fmla="*/ 3365 w 21108"/>
              <a:gd name="T47" fmla="*/ 48 h 20969"/>
              <a:gd name="T48" fmla="*/ 3365 w 21108"/>
              <a:gd name="T49" fmla="*/ 48 h 20969"/>
              <a:gd name="T50" fmla="*/ 2882 w 21108"/>
              <a:gd name="T51" fmla="*/ 206 h 20969"/>
              <a:gd name="T52" fmla="*/ 2882 w 21108"/>
              <a:gd name="T53" fmla="*/ 206 h 20969"/>
              <a:gd name="T54" fmla="*/ 2721 w 21108"/>
              <a:gd name="T55" fmla="*/ 206 h 20969"/>
              <a:gd name="T56" fmla="*/ 1915 w 21108"/>
              <a:gd name="T57" fmla="*/ 679 h 20969"/>
              <a:gd name="T58" fmla="*/ 1754 w 21108"/>
              <a:gd name="T59" fmla="*/ 994 h 20969"/>
              <a:gd name="T60" fmla="*/ 142 w 21108"/>
              <a:gd name="T61" fmla="*/ 5251 h 20969"/>
              <a:gd name="T62" fmla="*/ 5945 w 21108"/>
              <a:gd name="T63" fmla="*/ 14869 h 20969"/>
              <a:gd name="T64" fmla="*/ 15777 w 21108"/>
              <a:gd name="T65" fmla="*/ 20860 h 20969"/>
              <a:gd name="T66" fmla="*/ 20452 w 21108"/>
              <a:gd name="T67" fmla="*/ 18337 h 20969"/>
              <a:gd name="T68" fmla="*/ 20613 w 21108"/>
              <a:gd name="T69" fmla="*/ 18180 h 20969"/>
              <a:gd name="T70" fmla="*/ 20774 w 21108"/>
              <a:gd name="T71" fmla="*/ 17234 h 20969"/>
              <a:gd name="T72" fmla="*/ 20936 w 21108"/>
              <a:gd name="T73" fmla="*/ 17234 h 20969"/>
              <a:gd name="T74" fmla="*/ 20774 w 21108"/>
              <a:gd name="T75" fmla="*/ 17234 h 20969"/>
              <a:gd name="T76" fmla="*/ 21097 w 21108"/>
              <a:gd name="T77" fmla="*/ 16603 h 20969"/>
              <a:gd name="T78" fmla="*/ 21097 w 21108"/>
              <a:gd name="T79" fmla="*/ 16603 h 20969"/>
              <a:gd name="T80" fmla="*/ 3527 w 21108"/>
              <a:gd name="T81" fmla="*/ 364 h 20969"/>
              <a:gd name="T82" fmla="*/ 5945 w 21108"/>
              <a:gd name="T83" fmla="*/ 3044 h 20969"/>
              <a:gd name="T84" fmla="*/ 6912 w 21108"/>
              <a:gd name="T85" fmla="*/ 6355 h 20969"/>
              <a:gd name="T86" fmla="*/ 4655 w 21108"/>
              <a:gd name="T87" fmla="*/ 3675 h 20969"/>
              <a:gd name="T88" fmla="*/ 3527 w 21108"/>
              <a:gd name="T89" fmla="*/ 364 h 20969"/>
              <a:gd name="T90" fmla="*/ 17067 w 21108"/>
              <a:gd name="T91" fmla="*/ 16288 h 20969"/>
              <a:gd name="T92" fmla="*/ 13843 w 21108"/>
              <a:gd name="T93" fmla="*/ 14553 h 20969"/>
              <a:gd name="T94" fmla="*/ 17389 w 21108"/>
              <a:gd name="T95" fmla="*/ 14869 h 20969"/>
              <a:gd name="T96" fmla="*/ 20613 w 21108"/>
              <a:gd name="T97" fmla="*/ 16603 h 20969"/>
              <a:gd name="T98" fmla="*/ 17067 w 21108"/>
              <a:gd name="T99" fmla="*/ 16288 h 20969"/>
              <a:gd name="T100" fmla="*/ 17067 w 21108"/>
              <a:gd name="T101" fmla="*/ 16288 h 20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08" h="20969">
                <a:moveTo>
                  <a:pt x="21097" y="16603"/>
                </a:moveTo>
                <a:cubicBezTo>
                  <a:pt x="21258" y="16130"/>
                  <a:pt x="19646" y="15026"/>
                  <a:pt x="17551" y="14553"/>
                </a:cubicBezTo>
                <a:cubicBezTo>
                  <a:pt x="15455" y="13923"/>
                  <a:pt x="13521" y="13923"/>
                  <a:pt x="13359" y="14553"/>
                </a:cubicBezTo>
                <a:cubicBezTo>
                  <a:pt x="13359" y="14553"/>
                  <a:pt x="13359" y="14553"/>
                  <a:pt x="13359" y="14553"/>
                </a:cubicBezTo>
                <a:cubicBezTo>
                  <a:pt x="13359" y="14553"/>
                  <a:pt x="13359" y="14711"/>
                  <a:pt x="13198" y="15026"/>
                </a:cubicBezTo>
                <a:cubicBezTo>
                  <a:pt x="13198" y="15026"/>
                  <a:pt x="13198" y="15026"/>
                  <a:pt x="13198" y="15026"/>
                </a:cubicBezTo>
                <a:cubicBezTo>
                  <a:pt x="13198" y="15026"/>
                  <a:pt x="13198" y="15026"/>
                  <a:pt x="13198" y="15026"/>
                </a:cubicBezTo>
                <a:cubicBezTo>
                  <a:pt x="13198" y="15342"/>
                  <a:pt x="13037" y="15815"/>
                  <a:pt x="12876" y="15972"/>
                </a:cubicBezTo>
                <a:cubicBezTo>
                  <a:pt x="12876" y="16130"/>
                  <a:pt x="12876" y="16130"/>
                  <a:pt x="13037" y="16288"/>
                </a:cubicBezTo>
                <a:cubicBezTo>
                  <a:pt x="12392" y="16288"/>
                  <a:pt x="11748" y="16130"/>
                  <a:pt x="11264" y="15657"/>
                </a:cubicBezTo>
                <a:cubicBezTo>
                  <a:pt x="8362" y="12819"/>
                  <a:pt x="8362" y="12819"/>
                  <a:pt x="8362" y="12819"/>
                </a:cubicBezTo>
                <a:cubicBezTo>
                  <a:pt x="5300" y="9508"/>
                  <a:pt x="5300" y="9508"/>
                  <a:pt x="5300" y="9508"/>
                </a:cubicBezTo>
                <a:cubicBezTo>
                  <a:pt x="4816" y="9035"/>
                  <a:pt x="4655" y="8405"/>
                  <a:pt x="4816" y="7774"/>
                </a:cubicBezTo>
                <a:cubicBezTo>
                  <a:pt x="4977" y="7616"/>
                  <a:pt x="5300" y="7616"/>
                  <a:pt x="5461" y="7616"/>
                </a:cubicBezTo>
                <a:cubicBezTo>
                  <a:pt x="5622" y="7616"/>
                  <a:pt x="5783" y="7616"/>
                  <a:pt x="5783" y="7459"/>
                </a:cubicBezTo>
                <a:cubicBezTo>
                  <a:pt x="5945" y="7459"/>
                  <a:pt x="6428" y="7301"/>
                  <a:pt x="6589" y="7143"/>
                </a:cubicBezTo>
                <a:cubicBezTo>
                  <a:pt x="6589" y="7143"/>
                  <a:pt x="6589" y="7143"/>
                  <a:pt x="6589" y="6986"/>
                </a:cubicBezTo>
                <a:cubicBezTo>
                  <a:pt x="6589" y="6986"/>
                  <a:pt x="6589" y="6986"/>
                  <a:pt x="6589" y="6986"/>
                </a:cubicBezTo>
                <a:cubicBezTo>
                  <a:pt x="6912" y="6986"/>
                  <a:pt x="7234" y="6828"/>
                  <a:pt x="7234" y="6828"/>
                </a:cubicBezTo>
                <a:cubicBezTo>
                  <a:pt x="7234" y="6828"/>
                  <a:pt x="7234" y="6828"/>
                  <a:pt x="7234" y="6828"/>
                </a:cubicBezTo>
                <a:cubicBezTo>
                  <a:pt x="7718" y="6513"/>
                  <a:pt x="7395" y="4778"/>
                  <a:pt x="6267" y="2886"/>
                </a:cubicBezTo>
                <a:cubicBezTo>
                  <a:pt x="5139" y="994"/>
                  <a:pt x="3849" y="-267"/>
                  <a:pt x="3365" y="48"/>
                </a:cubicBezTo>
                <a:cubicBezTo>
                  <a:pt x="3365" y="48"/>
                  <a:pt x="3365" y="48"/>
                  <a:pt x="3365" y="48"/>
                </a:cubicBezTo>
                <a:cubicBezTo>
                  <a:pt x="3365" y="48"/>
                  <a:pt x="3365" y="48"/>
                  <a:pt x="3365" y="48"/>
                </a:cubicBezTo>
                <a:cubicBezTo>
                  <a:pt x="3365" y="48"/>
                  <a:pt x="3365" y="48"/>
                  <a:pt x="3365" y="48"/>
                </a:cubicBezTo>
                <a:cubicBezTo>
                  <a:pt x="3365" y="48"/>
                  <a:pt x="3043" y="48"/>
                  <a:pt x="2882" y="206"/>
                </a:cubicBezTo>
                <a:cubicBezTo>
                  <a:pt x="2882" y="206"/>
                  <a:pt x="2882" y="206"/>
                  <a:pt x="2882" y="206"/>
                </a:cubicBezTo>
                <a:cubicBezTo>
                  <a:pt x="2882" y="206"/>
                  <a:pt x="2882" y="206"/>
                  <a:pt x="2721" y="206"/>
                </a:cubicBezTo>
                <a:cubicBezTo>
                  <a:pt x="2559" y="364"/>
                  <a:pt x="2076" y="679"/>
                  <a:pt x="1915" y="679"/>
                </a:cubicBezTo>
                <a:cubicBezTo>
                  <a:pt x="1915" y="837"/>
                  <a:pt x="1754" y="837"/>
                  <a:pt x="1754" y="994"/>
                </a:cubicBezTo>
                <a:cubicBezTo>
                  <a:pt x="464" y="2098"/>
                  <a:pt x="-342" y="3832"/>
                  <a:pt x="142" y="5251"/>
                </a:cubicBezTo>
                <a:cubicBezTo>
                  <a:pt x="303" y="7932"/>
                  <a:pt x="2559" y="11400"/>
                  <a:pt x="5945" y="14869"/>
                </a:cubicBezTo>
                <a:cubicBezTo>
                  <a:pt x="9330" y="18337"/>
                  <a:pt x="13037" y="20545"/>
                  <a:pt x="15777" y="20860"/>
                </a:cubicBezTo>
                <a:cubicBezTo>
                  <a:pt x="17551" y="21333"/>
                  <a:pt x="19324" y="20229"/>
                  <a:pt x="20452" y="18337"/>
                </a:cubicBezTo>
                <a:cubicBezTo>
                  <a:pt x="20452" y="18337"/>
                  <a:pt x="20613" y="18180"/>
                  <a:pt x="20613" y="18180"/>
                </a:cubicBezTo>
                <a:cubicBezTo>
                  <a:pt x="20613" y="18022"/>
                  <a:pt x="20774" y="17549"/>
                  <a:pt x="20774" y="17234"/>
                </a:cubicBezTo>
                <a:cubicBezTo>
                  <a:pt x="20774" y="17234"/>
                  <a:pt x="20774" y="17234"/>
                  <a:pt x="20936" y="17234"/>
                </a:cubicBezTo>
                <a:cubicBezTo>
                  <a:pt x="20774" y="17234"/>
                  <a:pt x="20774" y="17234"/>
                  <a:pt x="20774" y="17234"/>
                </a:cubicBezTo>
                <a:cubicBezTo>
                  <a:pt x="20936" y="16918"/>
                  <a:pt x="20936" y="16761"/>
                  <a:pt x="21097" y="16603"/>
                </a:cubicBezTo>
                <a:cubicBezTo>
                  <a:pt x="21097" y="16603"/>
                  <a:pt x="21097" y="16603"/>
                  <a:pt x="21097" y="16603"/>
                </a:cubicBezTo>
                <a:close/>
                <a:moveTo>
                  <a:pt x="3527" y="364"/>
                </a:moveTo>
                <a:cubicBezTo>
                  <a:pt x="3849" y="364"/>
                  <a:pt x="4816" y="1152"/>
                  <a:pt x="5945" y="3044"/>
                </a:cubicBezTo>
                <a:cubicBezTo>
                  <a:pt x="7073" y="4936"/>
                  <a:pt x="7073" y="6197"/>
                  <a:pt x="6912" y="6355"/>
                </a:cubicBezTo>
                <a:cubicBezTo>
                  <a:pt x="6751" y="6355"/>
                  <a:pt x="5622" y="5567"/>
                  <a:pt x="4655" y="3675"/>
                </a:cubicBezTo>
                <a:cubicBezTo>
                  <a:pt x="3527" y="1783"/>
                  <a:pt x="3365" y="521"/>
                  <a:pt x="3527" y="364"/>
                </a:cubicBezTo>
                <a:close/>
                <a:moveTo>
                  <a:pt x="17067" y="16288"/>
                </a:moveTo>
                <a:cubicBezTo>
                  <a:pt x="14810" y="15657"/>
                  <a:pt x="13843" y="14869"/>
                  <a:pt x="13843" y="14553"/>
                </a:cubicBezTo>
                <a:cubicBezTo>
                  <a:pt x="14004" y="14396"/>
                  <a:pt x="15294" y="14238"/>
                  <a:pt x="17389" y="14869"/>
                </a:cubicBezTo>
                <a:cubicBezTo>
                  <a:pt x="19485" y="15499"/>
                  <a:pt x="20613" y="16288"/>
                  <a:pt x="20613" y="16603"/>
                </a:cubicBezTo>
                <a:cubicBezTo>
                  <a:pt x="20452" y="16761"/>
                  <a:pt x="19001" y="16918"/>
                  <a:pt x="17067" y="16288"/>
                </a:cubicBezTo>
                <a:close/>
                <a:moveTo>
                  <a:pt x="17067" y="16288"/>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32">
            <a:extLst>
              <a:ext uri="{FF2B5EF4-FFF2-40B4-BE49-F238E27FC236}">
                <a16:creationId xmlns:a16="http://schemas.microsoft.com/office/drawing/2014/main" id="{EA43F45B-AA17-F383-1435-4FEF71A2AC07}"/>
              </a:ext>
            </a:extLst>
          </p:cNvPr>
          <p:cNvSpPr>
            <a:spLocks/>
          </p:cNvSpPr>
          <p:nvPr/>
        </p:nvSpPr>
        <p:spPr bwMode="auto">
          <a:xfrm>
            <a:off x="737011" y="3440433"/>
            <a:ext cx="124420" cy="266815"/>
          </a:xfrm>
          <a:custGeom>
            <a:avLst/>
            <a:gdLst>
              <a:gd name="T0" fmla="*/ 209 w 21600"/>
              <a:gd name="T1" fmla="*/ 144 h 21600"/>
              <a:gd name="T2" fmla="*/ 139 w 21600"/>
              <a:gd name="T3" fmla="*/ 144 h 21600"/>
              <a:gd name="T4" fmla="*/ 139 w 21600"/>
              <a:gd name="T5" fmla="*/ 98 h 21600"/>
              <a:gd name="T6" fmla="*/ 158 w 21600"/>
              <a:gd name="T7" fmla="*/ 77 h 21600"/>
              <a:gd name="T8" fmla="*/ 209 w 21600"/>
              <a:gd name="T9" fmla="*/ 77 h 21600"/>
              <a:gd name="T10" fmla="*/ 209 w 21600"/>
              <a:gd name="T11" fmla="*/ 0 h 21600"/>
              <a:gd name="T12" fmla="*/ 139 w 21600"/>
              <a:gd name="T13" fmla="*/ 0 h 21600"/>
              <a:gd name="T14" fmla="*/ 46 w 21600"/>
              <a:gd name="T15" fmla="*/ 93 h 21600"/>
              <a:gd name="T16" fmla="*/ 46 w 21600"/>
              <a:gd name="T17" fmla="*/ 144 h 21600"/>
              <a:gd name="T18" fmla="*/ 0 w 21600"/>
              <a:gd name="T19" fmla="*/ 144 h 21600"/>
              <a:gd name="T20" fmla="*/ 0 w 21600"/>
              <a:gd name="T21" fmla="*/ 223 h 21600"/>
              <a:gd name="T22" fmla="*/ 46 w 21600"/>
              <a:gd name="T23" fmla="*/ 223 h 21600"/>
              <a:gd name="T24" fmla="*/ 46 w 21600"/>
              <a:gd name="T25" fmla="*/ 448 h 21600"/>
              <a:gd name="T26" fmla="*/ 139 w 21600"/>
              <a:gd name="T27" fmla="*/ 448 h 21600"/>
              <a:gd name="T28" fmla="*/ 139 w 21600"/>
              <a:gd name="T29" fmla="*/ 223 h 21600"/>
              <a:gd name="T30" fmla="*/ 202 w 21600"/>
              <a:gd name="T31" fmla="*/ 223 h 21600"/>
              <a:gd name="T32" fmla="*/ 209 w 21600"/>
              <a:gd name="T33" fmla="*/ 144 h 21600"/>
              <a:gd name="T34" fmla="*/ 209 w 21600"/>
              <a:gd name="T35" fmla="*/ 144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 name="TextBox 53">
            <a:extLst>
              <a:ext uri="{FF2B5EF4-FFF2-40B4-BE49-F238E27FC236}">
                <a16:creationId xmlns:a16="http://schemas.microsoft.com/office/drawing/2014/main" id="{EA23F5AA-1444-3D4B-79E5-A0698DAAA66B}"/>
              </a:ext>
            </a:extLst>
          </p:cNvPr>
          <p:cNvSpPr txBox="1"/>
          <p:nvPr/>
        </p:nvSpPr>
        <p:spPr>
          <a:xfrm>
            <a:off x="1318032" y="2099798"/>
            <a:ext cx="2541063" cy="246221"/>
          </a:xfrm>
          <a:prstGeom prst="rect">
            <a:avLst/>
          </a:prstGeom>
          <a:noFill/>
        </p:spPr>
        <p:txBody>
          <a:bodyPr wrap="square" lIns="0" tIns="0" rIns="0" bIns="0" rtlCol="0">
            <a:spAutoFit/>
          </a:bodyPr>
          <a:lstStyle/>
          <a:p>
            <a:pPr defTabSz="914400"/>
            <a:r>
              <a:rPr lang="en-GB" sz="1600" dirty="0">
                <a:solidFill>
                  <a:prstClr val="black">
                    <a:lumMod val="65000"/>
                    <a:lumOff val="35000"/>
                  </a:prstClr>
                </a:solidFill>
                <a:latin typeface="+mj-ea"/>
                <a:ea typeface="+mj-ea"/>
                <a:cs typeface="Clear Sans Light" panose="020B0303030202020304" pitchFamily="34" charset="0"/>
              </a:rPr>
              <a:t>info@tomastc.com</a:t>
            </a:r>
          </a:p>
        </p:txBody>
      </p:sp>
      <p:sp>
        <p:nvSpPr>
          <p:cNvPr id="34" name="TextBox 58">
            <a:extLst>
              <a:ext uri="{FF2B5EF4-FFF2-40B4-BE49-F238E27FC236}">
                <a16:creationId xmlns:a16="http://schemas.microsoft.com/office/drawing/2014/main" id="{2D5DE0D6-31E5-B576-E83F-639CEF0C0E88}"/>
              </a:ext>
            </a:extLst>
          </p:cNvPr>
          <p:cNvSpPr txBox="1"/>
          <p:nvPr/>
        </p:nvSpPr>
        <p:spPr>
          <a:xfrm>
            <a:off x="1261942" y="2647658"/>
            <a:ext cx="4094769" cy="492443"/>
          </a:xfrm>
          <a:prstGeom prst="rect">
            <a:avLst/>
          </a:prstGeom>
          <a:noFill/>
        </p:spPr>
        <p:txBody>
          <a:bodyPr wrap="square" lIns="0" tIns="0" rIns="0" bIns="0" rtlCol="0">
            <a:spAutoFit/>
          </a:bodyPr>
          <a:lstStyle/>
          <a:p>
            <a:pPr defTabSz="914400"/>
            <a:r>
              <a:rPr lang="en-GB" sz="1600" dirty="0">
                <a:solidFill>
                  <a:prstClr val="black">
                    <a:lumMod val="65000"/>
                    <a:lumOff val="35000"/>
                  </a:prstClr>
                </a:solidFill>
                <a:latin typeface="+mj-ea"/>
                <a:ea typeface="+mj-ea"/>
                <a:cs typeface="Clear Sans Light" panose="020B0303030202020304" pitchFamily="34" charset="0"/>
              </a:rPr>
              <a:t>TH/EN: +66-81-012-6064 (</a:t>
            </a:r>
            <a:r>
              <a:rPr lang="en-US" altLang="ja-JP" sz="1600" dirty="0">
                <a:solidFill>
                  <a:prstClr val="black">
                    <a:lumMod val="65000"/>
                    <a:lumOff val="35000"/>
                  </a:prstClr>
                </a:solidFill>
                <a:latin typeface="+mj-ea"/>
                <a:ea typeface="+mj-ea"/>
                <a:cs typeface="Clear Sans Light" panose="020B0303030202020304" pitchFamily="34" charset="0"/>
              </a:rPr>
              <a:t>Anek</a:t>
            </a:r>
            <a:r>
              <a:rPr lang="en-GB" sz="1600" dirty="0">
                <a:solidFill>
                  <a:prstClr val="black">
                    <a:lumMod val="65000"/>
                    <a:lumOff val="35000"/>
                  </a:prstClr>
                </a:solidFill>
                <a:latin typeface="+mj-ea"/>
                <a:ea typeface="+mj-ea"/>
                <a:cs typeface="Clear Sans Light" panose="020B0303030202020304" pitchFamily="34" charset="0"/>
              </a:rPr>
              <a:t>)</a:t>
            </a:r>
          </a:p>
          <a:p>
            <a:pPr defTabSz="914400"/>
            <a:r>
              <a:rPr lang="en-GB" sz="1600" dirty="0">
                <a:solidFill>
                  <a:prstClr val="black">
                    <a:lumMod val="65000"/>
                    <a:lumOff val="35000"/>
                  </a:prstClr>
                </a:solidFill>
                <a:latin typeface="+mj-ea"/>
                <a:ea typeface="+mj-ea"/>
                <a:cs typeface="Clear Sans Light" panose="020B0303030202020304" pitchFamily="34" charset="0"/>
              </a:rPr>
              <a:t>JP/TH/EN: +66-94-552-3097 (Nozaki)</a:t>
            </a:r>
          </a:p>
        </p:txBody>
      </p:sp>
      <p:sp>
        <p:nvSpPr>
          <p:cNvPr id="35" name="TextBox 59">
            <a:extLst>
              <a:ext uri="{FF2B5EF4-FFF2-40B4-BE49-F238E27FC236}">
                <a16:creationId xmlns:a16="http://schemas.microsoft.com/office/drawing/2014/main" id="{39C5DC2A-C67E-A748-BC75-58A8D33A9FBD}"/>
              </a:ext>
            </a:extLst>
          </p:cNvPr>
          <p:cNvSpPr txBox="1"/>
          <p:nvPr/>
        </p:nvSpPr>
        <p:spPr>
          <a:xfrm>
            <a:off x="1318033" y="3508187"/>
            <a:ext cx="3129904" cy="246221"/>
          </a:xfrm>
          <a:prstGeom prst="rect">
            <a:avLst/>
          </a:prstGeom>
          <a:noFill/>
        </p:spPr>
        <p:txBody>
          <a:bodyPr wrap="square" lIns="0" tIns="0" rIns="0" bIns="0" rtlCol="0">
            <a:spAutoFit/>
          </a:bodyPr>
          <a:lstStyle/>
          <a:p>
            <a:pPr defTabSz="914400"/>
            <a:r>
              <a:rPr lang="en-US" altLang="ja-JP" sz="1600" dirty="0">
                <a:solidFill>
                  <a:prstClr val="black">
                    <a:lumMod val="65000"/>
                    <a:lumOff val="35000"/>
                  </a:prstClr>
                </a:solidFill>
                <a:latin typeface="+mj-ea"/>
                <a:ea typeface="+mj-ea"/>
                <a:cs typeface="Clear Sans Light" panose="020B0303030202020304" pitchFamily="34" charset="0"/>
                <a:sym typeface="Open Sans Light" charset="0"/>
              </a:rPr>
              <a:t>TOMAS</a:t>
            </a:r>
            <a:r>
              <a:rPr lang="ja-JP" altLang="en-US" sz="1600" dirty="0">
                <a:solidFill>
                  <a:prstClr val="black">
                    <a:lumMod val="65000"/>
                    <a:lumOff val="35000"/>
                  </a:prstClr>
                </a:solidFill>
                <a:latin typeface="+mj-ea"/>
                <a:ea typeface="+mj-ea"/>
                <a:cs typeface="Clear Sans Light" panose="020B0303030202020304" pitchFamily="34" charset="0"/>
                <a:sym typeface="Open Sans Light" charset="0"/>
              </a:rPr>
              <a:t> </a:t>
            </a:r>
            <a:r>
              <a:rPr lang="en-US" altLang="ja-JP" sz="1600" dirty="0">
                <a:solidFill>
                  <a:prstClr val="black">
                    <a:lumMod val="65000"/>
                    <a:lumOff val="35000"/>
                  </a:prstClr>
                </a:solidFill>
                <a:latin typeface="+mj-ea"/>
                <a:ea typeface="+mj-ea"/>
                <a:cs typeface="Clear Sans Light" panose="020B0303030202020304" pitchFamily="34" charset="0"/>
                <a:sym typeface="Open Sans Light" charset="0"/>
              </a:rPr>
              <a:t>TECH</a:t>
            </a:r>
            <a:endParaRPr lang="en-US" sz="1600" dirty="0">
              <a:solidFill>
                <a:prstClr val="black">
                  <a:lumMod val="65000"/>
                  <a:lumOff val="35000"/>
                </a:prstClr>
              </a:solidFill>
              <a:latin typeface="+mj-ea"/>
              <a:ea typeface="+mj-ea"/>
              <a:cs typeface="Clear Sans Light" panose="020B0303030202020304" pitchFamily="34" charset="0"/>
              <a:sym typeface="Open Sans Light" charset="0"/>
            </a:endParaRPr>
          </a:p>
        </p:txBody>
      </p:sp>
      <p:sp>
        <p:nvSpPr>
          <p:cNvPr id="36" name="TextBox 60">
            <a:extLst>
              <a:ext uri="{FF2B5EF4-FFF2-40B4-BE49-F238E27FC236}">
                <a16:creationId xmlns:a16="http://schemas.microsoft.com/office/drawing/2014/main" id="{4CE19E8A-7C9A-8604-8F55-4AACA7EECC2A}"/>
              </a:ext>
            </a:extLst>
          </p:cNvPr>
          <p:cNvSpPr txBox="1"/>
          <p:nvPr/>
        </p:nvSpPr>
        <p:spPr>
          <a:xfrm>
            <a:off x="1318032" y="4192229"/>
            <a:ext cx="3043935" cy="246221"/>
          </a:xfrm>
          <a:prstGeom prst="rect">
            <a:avLst/>
          </a:prstGeom>
          <a:noFill/>
        </p:spPr>
        <p:txBody>
          <a:bodyPr wrap="square" lIns="0" tIns="0" rIns="0" bIns="0" rtlCol="0">
            <a:spAutoFit/>
          </a:bodyPr>
          <a:lstStyle/>
          <a:p>
            <a:pPr defTabSz="914400"/>
            <a:r>
              <a:rPr lang="en-US" sz="1600" dirty="0">
                <a:solidFill>
                  <a:prstClr val="black">
                    <a:lumMod val="65000"/>
                    <a:lumOff val="35000"/>
                  </a:prstClr>
                </a:solidFill>
                <a:latin typeface="+mj-ea"/>
                <a:ea typeface="+mj-ea"/>
                <a:cs typeface="Clear Sans Light" panose="020B0303030202020304" pitchFamily="34" charset="0"/>
                <a:sym typeface="Open Sans Light" charset="0"/>
              </a:rPr>
              <a:t>http://www.tomastc.com</a:t>
            </a:r>
          </a:p>
        </p:txBody>
      </p:sp>
      <p:pic>
        <p:nvPicPr>
          <p:cNvPr id="37" name="Picture 6">
            <a:extLst>
              <a:ext uri="{FF2B5EF4-FFF2-40B4-BE49-F238E27FC236}">
                <a16:creationId xmlns:a16="http://schemas.microsoft.com/office/drawing/2014/main" id="{86015DDF-C3E8-5739-5792-694AFA416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25" y="4120999"/>
            <a:ext cx="469796" cy="411072"/>
          </a:xfrm>
          <a:prstGeom prst="rect">
            <a:avLst/>
          </a:prstGeom>
        </p:spPr>
      </p:pic>
      <p:pic>
        <p:nvPicPr>
          <p:cNvPr id="38" name="Picture 11">
            <a:extLst>
              <a:ext uri="{FF2B5EF4-FFF2-40B4-BE49-F238E27FC236}">
                <a16:creationId xmlns:a16="http://schemas.microsoft.com/office/drawing/2014/main" id="{BC49D936-5EF3-1FDD-5691-BB93D1AFF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512" y="2632934"/>
            <a:ext cx="775996" cy="840662"/>
          </a:xfrm>
          <a:prstGeom prst="rect">
            <a:avLst/>
          </a:prstGeom>
        </p:spPr>
      </p:pic>
      <p:sp>
        <p:nvSpPr>
          <p:cNvPr id="39" name="TextBox 60">
            <a:extLst>
              <a:ext uri="{FF2B5EF4-FFF2-40B4-BE49-F238E27FC236}">
                <a16:creationId xmlns:a16="http://schemas.microsoft.com/office/drawing/2014/main" id="{2AF5B237-3F4A-FBAF-EAF5-B8299906F1E5}"/>
              </a:ext>
            </a:extLst>
          </p:cNvPr>
          <p:cNvSpPr txBox="1"/>
          <p:nvPr/>
        </p:nvSpPr>
        <p:spPr>
          <a:xfrm>
            <a:off x="1250770" y="4829978"/>
            <a:ext cx="4162031" cy="492443"/>
          </a:xfrm>
          <a:prstGeom prst="rect">
            <a:avLst/>
          </a:prstGeom>
          <a:noFill/>
        </p:spPr>
        <p:txBody>
          <a:bodyPr wrap="square" lIns="0" tIns="0" rIns="0" bIns="0" rtlCol="0">
            <a:spAutoFit/>
          </a:bodyPr>
          <a:lstStyle/>
          <a:p>
            <a:pPr defTabSz="914400"/>
            <a:r>
              <a:rPr lang="en-US" sz="1600" dirty="0">
                <a:solidFill>
                  <a:prstClr val="black">
                    <a:lumMod val="65000"/>
                    <a:lumOff val="35000"/>
                  </a:prstClr>
                </a:solidFill>
                <a:latin typeface="+mj-ea"/>
                <a:ea typeface="+mj-ea"/>
                <a:cs typeface="Clear Sans Light" panose="020B0303030202020304" pitchFamily="34" charset="0"/>
                <a:sym typeface="Open Sans Light" charset="0"/>
              </a:rPr>
              <a:t>7/1(3C) Soi Sukhumvit 103 (</a:t>
            </a:r>
            <a:r>
              <a:rPr lang="en-US" sz="1600" dirty="0" err="1">
                <a:solidFill>
                  <a:prstClr val="black">
                    <a:lumMod val="65000"/>
                    <a:lumOff val="35000"/>
                  </a:prstClr>
                </a:solidFill>
                <a:latin typeface="+mj-ea"/>
                <a:ea typeface="+mj-ea"/>
                <a:cs typeface="Clear Sans Light" panose="020B0303030202020304" pitchFamily="34" charset="0"/>
                <a:sym typeface="Open Sans Light" charset="0"/>
              </a:rPr>
              <a:t>Udomsuk</a:t>
            </a:r>
            <a:r>
              <a:rPr lang="en-US" sz="1600" dirty="0">
                <a:solidFill>
                  <a:prstClr val="black">
                    <a:lumMod val="65000"/>
                    <a:lumOff val="35000"/>
                  </a:prstClr>
                </a:solidFill>
                <a:latin typeface="+mj-ea"/>
                <a:ea typeface="+mj-ea"/>
                <a:cs typeface="Clear Sans Light" panose="020B0303030202020304" pitchFamily="34" charset="0"/>
                <a:sym typeface="Open Sans Light" charset="0"/>
              </a:rPr>
              <a:t> 46) Sukhumvit Bang Na, Bangkok 10260</a:t>
            </a:r>
          </a:p>
        </p:txBody>
      </p:sp>
      <p:sp>
        <p:nvSpPr>
          <p:cNvPr id="40" name="Freeform 5">
            <a:extLst>
              <a:ext uri="{FF2B5EF4-FFF2-40B4-BE49-F238E27FC236}">
                <a16:creationId xmlns:a16="http://schemas.microsoft.com/office/drawing/2014/main" id="{E262EC20-F652-EE5F-BF24-7AB4A210D037}"/>
              </a:ext>
            </a:extLst>
          </p:cNvPr>
          <p:cNvSpPr>
            <a:spLocks noEditPoints="1"/>
          </p:cNvSpPr>
          <p:nvPr/>
        </p:nvSpPr>
        <p:spPr bwMode="auto">
          <a:xfrm>
            <a:off x="564322" y="4751796"/>
            <a:ext cx="469796" cy="554048"/>
          </a:xfrm>
          <a:custGeom>
            <a:avLst/>
            <a:gdLst>
              <a:gd name="T0" fmla="*/ 269959 w 104"/>
              <a:gd name="T1" fmla="*/ 23282 h 133"/>
              <a:gd name="T2" fmla="*/ 209451 w 104"/>
              <a:gd name="T3" fmla="*/ 51219 h 133"/>
              <a:gd name="T4" fmla="*/ 69817 w 104"/>
              <a:gd name="T5" fmla="*/ 423724 h 133"/>
              <a:gd name="T6" fmla="*/ 41890 w 104"/>
              <a:gd name="T7" fmla="*/ 465631 h 133"/>
              <a:gd name="T8" fmla="*/ 144288 w 104"/>
              <a:gd name="T9" fmla="*/ 596007 h 133"/>
              <a:gd name="T10" fmla="*/ 283922 w 104"/>
              <a:gd name="T11" fmla="*/ 596007 h 133"/>
              <a:gd name="T12" fmla="*/ 484064 w 104"/>
              <a:gd name="T13" fmla="*/ 260753 h 133"/>
              <a:gd name="T14" fmla="*/ 339776 w 104"/>
              <a:gd name="T15" fmla="*/ 246784 h 133"/>
              <a:gd name="T16" fmla="*/ 363048 w 104"/>
              <a:gd name="T17" fmla="*/ 209534 h 133"/>
              <a:gd name="T18" fmla="*/ 321158 w 104"/>
              <a:gd name="T19" fmla="*/ 232815 h 133"/>
              <a:gd name="T20" fmla="*/ 242032 w 104"/>
              <a:gd name="T21" fmla="*/ 223503 h 133"/>
              <a:gd name="T22" fmla="*/ 265304 w 104"/>
              <a:gd name="T23" fmla="*/ 176940 h 133"/>
              <a:gd name="T24" fmla="*/ 335121 w 104"/>
              <a:gd name="T25" fmla="*/ 167627 h 133"/>
              <a:gd name="T26" fmla="*/ 367702 w 104"/>
              <a:gd name="T27" fmla="*/ 162971 h 133"/>
              <a:gd name="T28" fmla="*/ 363048 w 104"/>
              <a:gd name="T29" fmla="*/ 251441 h 133"/>
              <a:gd name="T30" fmla="*/ 321158 w 104"/>
              <a:gd name="T31" fmla="*/ 409755 h 133"/>
              <a:gd name="T32" fmla="*/ 321158 w 104"/>
              <a:gd name="T33" fmla="*/ 349223 h 133"/>
              <a:gd name="T34" fmla="*/ 228069 w 104"/>
              <a:gd name="T35" fmla="*/ 288691 h 133"/>
              <a:gd name="T36" fmla="*/ 302540 w 104"/>
              <a:gd name="T37" fmla="*/ 149002 h 133"/>
              <a:gd name="T38" fmla="*/ 297886 w 104"/>
              <a:gd name="T39" fmla="*/ 102439 h 133"/>
              <a:gd name="T40" fmla="*/ 204796 w 104"/>
              <a:gd name="T41" fmla="*/ 102439 h 133"/>
              <a:gd name="T42" fmla="*/ 153597 w 104"/>
              <a:gd name="T43" fmla="*/ 102439 h 133"/>
              <a:gd name="T44" fmla="*/ 51199 w 104"/>
              <a:gd name="T45" fmla="*/ 316629 h 133"/>
              <a:gd name="T46" fmla="*/ 51199 w 104"/>
              <a:gd name="T47" fmla="*/ 265410 h 133"/>
              <a:gd name="T48" fmla="*/ 37236 w 104"/>
              <a:gd name="T49" fmla="*/ 228159 h 133"/>
              <a:gd name="T50" fmla="*/ 134979 w 104"/>
              <a:gd name="T51" fmla="*/ 121064 h 133"/>
              <a:gd name="T52" fmla="*/ 102398 w 104"/>
              <a:gd name="T53" fmla="*/ 130377 h 133"/>
              <a:gd name="T54" fmla="*/ 111707 w 104"/>
              <a:gd name="T55" fmla="*/ 149002 h 133"/>
              <a:gd name="T56" fmla="*/ 139634 w 104"/>
              <a:gd name="T57" fmla="*/ 135033 h 133"/>
              <a:gd name="T58" fmla="*/ 144288 w 104"/>
              <a:gd name="T59" fmla="*/ 172283 h 133"/>
              <a:gd name="T60" fmla="*/ 134979 w 104"/>
              <a:gd name="T61" fmla="*/ 190909 h 133"/>
              <a:gd name="T62" fmla="*/ 111707 w 104"/>
              <a:gd name="T63" fmla="*/ 223503 h 133"/>
              <a:gd name="T64" fmla="*/ 83780 w 104"/>
              <a:gd name="T65" fmla="*/ 232815 h 133"/>
              <a:gd name="T66" fmla="*/ 51199 w 104"/>
              <a:gd name="T67" fmla="*/ 242128 h 133"/>
              <a:gd name="T68" fmla="*/ 65162 w 104"/>
              <a:gd name="T69" fmla="*/ 274722 h 133"/>
              <a:gd name="T70" fmla="*/ 139634 w 104"/>
              <a:gd name="T71" fmla="*/ 284035 h 133"/>
              <a:gd name="T72" fmla="*/ 153597 w 104"/>
              <a:gd name="T73" fmla="*/ 349223 h 133"/>
              <a:gd name="T74" fmla="*/ 134979 w 104"/>
              <a:gd name="T75" fmla="*/ 386474 h 133"/>
              <a:gd name="T76" fmla="*/ 111707 w 104"/>
              <a:gd name="T77" fmla="*/ 419068 h 133"/>
              <a:gd name="T78" fmla="*/ 88435 w 104"/>
              <a:gd name="T79" fmla="*/ 367848 h 133"/>
              <a:gd name="T80" fmla="*/ 209451 w 104"/>
              <a:gd name="T81" fmla="*/ 493569 h 133"/>
              <a:gd name="T82" fmla="*/ 74471 w 104"/>
              <a:gd name="T83" fmla="*/ 451662 h 133"/>
              <a:gd name="T84" fmla="*/ 423556 w 104"/>
              <a:gd name="T85" fmla="*/ 265410 h 133"/>
              <a:gd name="T86" fmla="*/ 316503 w 104"/>
              <a:gd name="T87" fmla="*/ 60532 h 133"/>
              <a:gd name="T88" fmla="*/ 209451 w 104"/>
              <a:gd name="T89" fmla="*/ 493569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41" name="タイトル 1">
            <a:extLst>
              <a:ext uri="{FF2B5EF4-FFF2-40B4-BE49-F238E27FC236}">
                <a16:creationId xmlns:a16="http://schemas.microsoft.com/office/drawing/2014/main" id="{11C54ACB-45CA-FC96-1721-98ED819AC151}"/>
              </a:ext>
            </a:extLst>
          </p:cNvPr>
          <p:cNvSpPr txBox="1">
            <a:spLocks/>
          </p:cNvSpPr>
          <p:nvPr/>
        </p:nvSpPr>
        <p:spPr>
          <a:xfrm>
            <a:off x="-3881"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Contact</a:t>
            </a:r>
          </a:p>
        </p:txBody>
      </p:sp>
    </p:spTree>
    <p:extLst>
      <p:ext uri="{BB962C8B-B14F-4D97-AF65-F5344CB8AC3E}">
        <p14:creationId xmlns:p14="http://schemas.microsoft.com/office/powerpoint/2010/main" val="362107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i="1" dirty="0">
                <a:solidFill>
                  <a:schemeClr val="tx1">
                    <a:lumMod val="75000"/>
                  </a:schemeClr>
                </a:solidFill>
                <a:latin typeface="Century Gothic" panose="020B0502020202020204" pitchFamily="34" charset="0"/>
              </a:rPr>
              <a:t>Proposal overview</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80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4</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Proposal overview</a:t>
            </a:r>
          </a:p>
        </p:txBody>
      </p:sp>
      <p:sp>
        <p:nvSpPr>
          <p:cNvPr id="6" name="正方形/長方形 27">
            <a:extLst>
              <a:ext uri="{FF2B5EF4-FFF2-40B4-BE49-F238E27FC236}">
                <a16:creationId xmlns:a16="http://schemas.microsoft.com/office/drawing/2014/main" id="{FB0741B1-7834-B913-516F-93EAB8B01B34}"/>
              </a:ext>
            </a:extLst>
          </p:cNvPr>
          <p:cNvSpPr/>
          <p:nvPr/>
        </p:nvSpPr>
        <p:spPr>
          <a:xfrm>
            <a:off x="156836" y="861089"/>
            <a:ext cx="11898432" cy="1792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kumimoji="1" lang="en-US" altLang="ja-JP" sz="1600" b="1" dirty="0">
                <a:solidFill>
                  <a:schemeClr val="tx1"/>
                </a:solidFill>
                <a:latin typeface="Century Gothic" panose="020B0502020202020204" pitchFamily="34" charset="0"/>
              </a:rPr>
              <a:t>Increased production efficiency : </a:t>
            </a:r>
            <a:r>
              <a:rPr kumimoji="1" lang="en-US" altLang="ja-JP" sz="1600" dirty="0">
                <a:solidFill>
                  <a:schemeClr val="tx1"/>
                </a:solidFill>
                <a:latin typeface="Century Gothic" panose="020B0502020202020204" pitchFamily="34" charset="0"/>
              </a:rPr>
              <a:t>The project focuses on using modern and automated machinery to reduce time in the shoe sizing process and increase efficiency.</a:t>
            </a:r>
          </a:p>
          <a:p>
            <a:pPr marL="342900" indent="-342900">
              <a:buAutoNum type="arabicPeriod"/>
            </a:pPr>
            <a:r>
              <a:rPr kumimoji="1" lang="en-US" altLang="ja-JP" sz="1600" b="1" dirty="0">
                <a:solidFill>
                  <a:schemeClr val="tx1"/>
                </a:solidFill>
                <a:latin typeface="Century Gothic" panose="020B0502020202020204" pitchFamily="34" charset="0"/>
              </a:rPr>
              <a:t>Reduce errors : </a:t>
            </a:r>
            <a:r>
              <a:rPr kumimoji="1" lang="en-US" altLang="ja-JP" sz="1600" dirty="0">
                <a:solidFill>
                  <a:schemeClr val="tx1"/>
                </a:solidFill>
                <a:latin typeface="Century Gothic" panose="020B0502020202020204" pitchFamily="34" charset="0"/>
              </a:rPr>
              <a:t>This project will help reduce errors that may occur in the shoe sizing process by using high-precision technology.</a:t>
            </a:r>
          </a:p>
          <a:p>
            <a:pPr marL="342900" indent="-342900">
              <a:buAutoNum type="arabicPeriod"/>
            </a:pPr>
            <a:r>
              <a:rPr kumimoji="1" lang="en-US" altLang="ja-JP" sz="1600" b="1" dirty="0">
                <a:solidFill>
                  <a:schemeClr val="tx1"/>
                </a:solidFill>
                <a:latin typeface="Century Gothic" panose="020B0502020202020204" pitchFamily="34" charset="0"/>
              </a:rPr>
              <a:t>Increased product quality : </a:t>
            </a:r>
            <a:r>
              <a:rPr kumimoji="1" lang="en-US" altLang="ja-JP" sz="1600" dirty="0">
                <a:solidFill>
                  <a:schemeClr val="tx1"/>
                </a:solidFill>
                <a:latin typeface="Century Gothic" panose="020B0502020202020204" pitchFamily="34" charset="0"/>
              </a:rPr>
              <a:t>Using machines that can accurately sort shoe sizes increases the quality of the shoes produced.</a:t>
            </a:r>
          </a:p>
          <a:p>
            <a:pPr marL="342900" indent="-342900">
              <a:buAutoNum type="arabicPeriod"/>
            </a:pPr>
            <a:r>
              <a:rPr kumimoji="1" lang="en-US" altLang="ja-JP" sz="1600" b="1" dirty="0">
                <a:solidFill>
                  <a:schemeClr val="tx1"/>
                </a:solidFill>
                <a:latin typeface="Century Gothic" panose="020B0502020202020204" pitchFamily="34" charset="0"/>
              </a:rPr>
              <a:t>Reduce production costs : </a:t>
            </a:r>
            <a:r>
              <a:rPr kumimoji="1" lang="en-US" altLang="ja-JP" sz="1600" dirty="0">
                <a:solidFill>
                  <a:schemeClr val="tx1"/>
                </a:solidFill>
                <a:latin typeface="Century Gothic" panose="020B0502020202020204" pitchFamily="34" charset="0"/>
              </a:rPr>
              <a:t>by reducing time and inaccuracy in the shoe production process. We will be able to reduce overall production costs.</a:t>
            </a:r>
            <a:endParaRPr kumimoji="1" lang="ja-JP" altLang="en-US" sz="1600" dirty="0">
              <a:solidFill>
                <a:schemeClr val="tx1"/>
              </a:solidFill>
              <a:latin typeface="Century Gothic" panose="020B0502020202020204" pitchFamily="34" charset="0"/>
            </a:endParaRPr>
          </a:p>
        </p:txBody>
      </p:sp>
      <p:pic>
        <p:nvPicPr>
          <p:cNvPr id="7" name="図 593">
            <a:extLst>
              <a:ext uri="{FF2B5EF4-FFF2-40B4-BE49-F238E27FC236}">
                <a16:creationId xmlns:a16="http://schemas.microsoft.com/office/drawing/2014/main" id="{93B4E7C1-C08D-46F2-175E-BAECFCEDCD54}"/>
              </a:ext>
            </a:extLst>
          </p:cNvPr>
          <p:cNvPicPr>
            <a:picLocks noChangeAspect="1"/>
          </p:cNvPicPr>
          <p:nvPr/>
        </p:nvPicPr>
        <p:blipFill>
          <a:blip r:embed="rId3"/>
          <a:stretch>
            <a:fillRect/>
          </a:stretch>
        </p:blipFill>
        <p:spPr>
          <a:xfrm>
            <a:off x="9362198" y="3085814"/>
            <a:ext cx="2199414" cy="1677401"/>
          </a:xfrm>
          <a:prstGeom prst="rect">
            <a:avLst/>
          </a:prstGeom>
        </p:spPr>
      </p:pic>
      <p:pic>
        <p:nvPicPr>
          <p:cNvPr id="3" name="Picture 2">
            <a:extLst>
              <a:ext uri="{FF2B5EF4-FFF2-40B4-BE49-F238E27FC236}">
                <a16:creationId xmlns:a16="http://schemas.microsoft.com/office/drawing/2014/main" id="{03511930-D3EC-D2A3-3C7E-B8D91BB3ADBF}"/>
              </a:ext>
            </a:extLst>
          </p:cNvPr>
          <p:cNvPicPr>
            <a:picLocks noChangeAspect="1"/>
          </p:cNvPicPr>
          <p:nvPr/>
        </p:nvPicPr>
        <p:blipFill>
          <a:blip r:embed="rId4"/>
          <a:stretch>
            <a:fillRect/>
          </a:stretch>
        </p:blipFill>
        <p:spPr>
          <a:xfrm>
            <a:off x="1098794" y="3196856"/>
            <a:ext cx="4600377" cy="2978449"/>
          </a:xfrm>
          <a:prstGeom prst="rect">
            <a:avLst/>
          </a:prstGeom>
        </p:spPr>
      </p:pic>
      <p:sp>
        <p:nvSpPr>
          <p:cNvPr id="9" name="Rectangle 8">
            <a:extLst>
              <a:ext uri="{FF2B5EF4-FFF2-40B4-BE49-F238E27FC236}">
                <a16:creationId xmlns:a16="http://schemas.microsoft.com/office/drawing/2014/main" id="{6C1F2567-9F3B-5F37-C388-F4A43E71BD58}"/>
              </a:ext>
            </a:extLst>
          </p:cNvPr>
          <p:cNvSpPr/>
          <p:nvPr/>
        </p:nvSpPr>
        <p:spPr>
          <a:xfrm>
            <a:off x="504802" y="2931206"/>
            <a:ext cx="5591198" cy="333810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1" name="正方形/長方形 557">
            <a:extLst>
              <a:ext uri="{FF2B5EF4-FFF2-40B4-BE49-F238E27FC236}">
                <a16:creationId xmlns:a16="http://schemas.microsoft.com/office/drawing/2014/main" id="{2E0549B2-D970-4CBD-473F-C84EA2AE1721}"/>
              </a:ext>
            </a:extLst>
          </p:cNvPr>
          <p:cNvSpPr/>
          <p:nvPr/>
        </p:nvSpPr>
        <p:spPr>
          <a:xfrm>
            <a:off x="654935" y="3037652"/>
            <a:ext cx="1869190" cy="318408"/>
          </a:xfrm>
          <a:prstGeom prst="rect">
            <a:avLst/>
          </a:prstGeom>
          <a:solidFill>
            <a:srgbClr val="FF0000">
              <a:alpha val="19000"/>
            </a:srgb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FF0000"/>
                </a:solidFill>
              </a:rPr>
              <a:t>Phase1</a:t>
            </a:r>
            <a:endParaRPr kumimoji="1" lang="ja-JP" altLang="en-US" sz="1200" dirty="0">
              <a:solidFill>
                <a:srgbClr val="FF0000"/>
              </a:solidFill>
            </a:endParaRPr>
          </a:p>
        </p:txBody>
      </p:sp>
      <p:sp>
        <p:nvSpPr>
          <p:cNvPr id="12" name="Rectangle 11">
            <a:extLst>
              <a:ext uri="{FF2B5EF4-FFF2-40B4-BE49-F238E27FC236}">
                <a16:creationId xmlns:a16="http://schemas.microsoft.com/office/drawing/2014/main" id="{FEDF457A-8807-64ED-F932-B902A61A5997}"/>
              </a:ext>
            </a:extLst>
          </p:cNvPr>
          <p:cNvSpPr/>
          <p:nvPr/>
        </p:nvSpPr>
        <p:spPr>
          <a:xfrm>
            <a:off x="6246133" y="2931206"/>
            <a:ext cx="5591198" cy="3338103"/>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grpSp>
        <p:nvGrpSpPr>
          <p:cNvPr id="32" name="Group 31">
            <a:extLst>
              <a:ext uri="{FF2B5EF4-FFF2-40B4-BE49-F238E27FC236}">
                <a16:creationId xmlns:a16="http://schemas.microsoft.com/office/drawing/2014/main" id="{A4E5CE8A-A8EB-A7F5-1ADB-4A38A364601C}"/>
              </a:ext>
            </a:extLst>
          </p:cNvPr>
          <p:cNvGrpSpPr/>
          <p:nvPr/>
        </p:nvGrpSpPr>
        <p:grpSpPr>
          <a:xfrm>
            <a:off x="9477736" y="5096632"/>
            <a:ext cx="845443" cy="979416"/>
            <a:chOff x="9145337" y="4979606"/>
            <a:chExt cx="845443" cy="979416"/>
          </a:xfrm>
        </p:grpSpPr>
        <p:pic>
          <p:nvPicPr>
            <p:cNvPr id="13" name="グラフィックス 531" descr="データベース">
              <a:extLst>
                <a:ext uri="{FF2B5EF4-FFF2-40B4-BE49-F238E27FC236}">
                  <a16:creationId xmlns:a16="http://schemas.microsoft.com/office/drawing/2014/main" id="{A5B7DAD1-6B24-89AA-01CE-E388A56C1B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45337" y="4979606"/>
              <a:ext cx="845443" cy="845443"/>
            </a:xfrm>
            <a:prstGeom prst="rect">
              <a:avLst/>
            </a:prstGeom>
          </p:spPr>
        </p:pic>
        <p:sp>
          <p:nvSpPr>
            <p:cNvPr id="14" name="正方形/長方形 544">
              <a:extLst>
                <a:ext uri="{FF2B5EF4-FFF2-40B4-BE49-F238E27FC236}">
                  <a16:creationId xmlns:a16="http://schemas.microsoft.com/office/drawing/2014/main" id="{57E1B632-3DDE-BA4B-D35A-BFFA796C3EAE}"/>
                </a:ext>
              </a:extLst>
            </p:cNvPr>
            <p:cNvSpPr/>
            <p:nvPr/>
          </p:nvSpPr>
          <p:spPr>
            <a:xfrm>
              <a:off x="9145337" y="5782709"/>
              <a:ext cx="845443" cy="176313"/>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Data base</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grpSp>
      <p:pic>
        <p:nvPicPr>
          <p:cNvPr id="15" name="グラフィックス 546" descr="ノート PC">
            <a:extLst>
              <a:ext uri="{FF2B5EF4-FFF2-40B4-BE49-F238E27FC236}">
                <a16:creationId xmlns:a16="http://schemas.microsoft.com/office/drawing/2014/main" id="{6763DEB1-1A14-F4B3-627F-6B08A1F080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5988" y="3987369"/>
            <a:ext cx="688418" cy="688418"/>
          </a:xfrm>
          <a:prstGeom prst="rect">
            <a:avLst/>
          </a:prstGeom>
        </p:spPr>
      </p:pic>
      <p:cxnSp>
        <p:nvCxnSpPr>
          <p:cNvPr id="16" name="コネクタ: カギ線 549">
            <a:extLst>
              <a:ext uri="{FF2B5EF4-FFF2-40B4-BE49-F238E27FC236}">
                <a16:creationId xmlns:a16="http://schemas.microsoft.com/office/drawing/2014/main" id="{7504E8BC-0025-C70D-5A02-4697E1F433C2}"/>
              </a:ext>
            </a:extLst>
          </p:cNvPr>
          <p:cNvCxnSpPr>
            <a:cxnSpLocks/>
            <a:stCxn id="15" idx="2"/>
          </p:cNvCxnSpPr>
          <p:nvPr/>
        </p:nvCxnSpPr>
        <p:spPr>
          <a:xfrm rot="16200000" flipH="1">
            <a:off x="8166778" y="4089206"/>
            <a:ext cx="843568" cy="2016730"/>
          </a:xfrm>
          <a:prstGeom prst="bentConnector2">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正方形/長方形 555">
            <a:extLst>
              <a:ext uri="{FF2B5EF4-FFF2-40B4-BE49-F238E27FC236}">
                <a16:creationId xmlns:a16="http://schemas.microsoft.com/office/drawing/2014/main" id="{5C393880-F588-AB07-2D02-344B64847F36}"/>
              </a:ext>
            </a:extLst>
          </p:cNvPr>
          <p:cNvSpPr/>
          <p:nvPr/>
        </p:nvSpPr>
        <p:spPr>
          <a:xfrm>
            <a:off x="6788051" y="3867093"/>
            <a:ext cx="1584292" cy="174646"/>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Monitoring system</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sp>
        <p:nvSpPr>
          <p:cNvPr id="28" name="正方形/長方形 558">
            <a:extLst>
              <a:ext uri="{FF2B5EF4-FFF2-40B4-BE49-F238E27FC236}">
                <a16:creationId xmlns:a16="http://schemas.microsoft.com/office/drawing/2014/main" id="{D14AC70C-AF33-2919-9FF6-8F3E03A9FEE4}"/>
              </a:ext>
            </a:extLst>
          </p:cNvPr>
          <p:cNvSpPr/>
          <p:nvPr/>
        </p:nvSpPr>
        <p:spPr>
          <a:xfrm>
            <a:off x="6409329" y="3042544"/>
            <a:ext cx="1734902" cy="313516"/>
          </a:xfrm>
          <a:prstGeom prst="rect">
            <a:avLst/>
          </a:prstGeom>
          <a:solidFill>
            <a:srgbClr val="00B050">
              <a:alpha val="19000"/>
            </a:srgb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FF0000"/>
                </a:solidFill>
              </a:rPr>
              <a:t>Phase2</a:t>
            </a:r>
            <a:endParaRPr kumimoji="1" lang="ja-JP" altLang="en-US" sz="1200" dirty="0">
              <a:solidFill>
                <a:srgbClr val="FF0000"/>
              </a:solidFill>
            </a:endParaRPr>
          </a:p>
        </p:txBody>
      </p:sp>
      <p:cxnSp>
        <p:nvCxnSpPr>
          <p:cNvPr id="39" name="Straight Arrow Connector 38">
            <a:extLst>
              <a:ext uri="{FF2B5EF4-FFF2-40B4-BE49-F238E27FC236}">
                <a16:creationId xmlns:a16="http://schemas.microsoft.com/office/drawing/2014/main" id="{73742E0F-8C68-16F2-F20D-187C2F9EE221}"/>
              </a:ext>
            </a:extLst>
          </p:cNvPr>
          <p:cNvCxnSpPr/>
          <p:nvPr/>
        </p:nvCxnSpPr>
        <p:spPr>
          <a:xfrm>
            <a:off x="7924406" y="4331578"/>
            <a:ext cx="1322144" cy="0"/>
          </a:xfrm>
          <a:prstGeom prst="straightConnector1">
            <a:avLst/>
          </a:prstGeom>
          <a:ln w="63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549">
            <a:extLst>
              <a:ext uri="{FF2B5EF4-FFF2-40B4-BE49-F238E27FC236}">
                <a16:creationId xmlns:a16="http://schemas.microsoft.com/office/drawing/2014/main" id="{EC1171CD-9014-4860-0B3E-7F3B85694C67}"/>
              </a:ext>
            </a:extLst>
          </p:cNvPr>
          <p:cNvCxnSpPr>
            <a:cxnSpLocks/>
            <a:stCxn id="15" idx="2"/>
          </p:cNvCxnSpPr>
          <p:nvPr/>
        </p:nvCxnSpPr>
        <p:spPr>
          <a:xfrm rot="5400000">
            <a:off x="6268997" y="4209385"/>
            <a:ext cx="844799" cy="1777603"/>
          </a:xfrm>
          <a:prstGeom prst="bentConnector2">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8051EBB-D97D-6CF0-EFAA-38251F43F186}"/>
              </a:ext>
            </a:extLst>
          </p:cNvPr>
          <p:cNvSpPr/>
          <p:nvPr/>
        </p:nvSpPr>
        <p:spPr>
          <a:xfrm>
            <a:off x="4760007" y="5024927"/>
            <a:ext cx="1042587" cy="8447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sz="1100" dirty="0">
                <a:solidFill>
                  <a:schemeClr val="tx1"/>
                </a:solidFill>
                <a:latin typeface="Century Gothic" panose="020B0502020202020204" pitchFamily="34" charset="0"/>
              </a:rPr>
              <a:t>Controller machine</a:t>
            </a:r>
          </a:p>
        </p:txBody>
      </p:sp>
    </p:spTree>
    <p:extLst>
      <p:ext uri="{BB962C8B-B14F-4D97-AF65-F5344CB8AC3E}">
        <p14:creationId xmlns:p14="http://schemas.microsoft.com/office/powerpoint/2010/main" val="235895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5</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i="1" dirty="0">
                <a:solidFill>
                  <a:schemeClr val="tx1">
                    <a:lumMod val="75000"/>
                  </a:schemeClr>
                </a:solidFill>
                <a:latin typeface="Century Gothic" panose="020B0502020202020204" pitchFamily="34" charset="0"/>
              </a:rPr>
              <a:t>Machine overview</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1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6</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Machine overview</a:t>
            </a:r>
          </a:p>
        </p:txBody>
      </p:sp>
      <p:grpSp>
        <p:nvGrpSpPr>
          <p:cNvPr id="8" name="Group 7">
            <a:extLst>
              <a:ext uri="{FF2B5EF4-FFF2-40B4-BE49-F238E27FC236}">
                <a16:creationId xmlns:a16="http://schemas.microsoft.com/office/drawing/2014/main" id="{0D77C071-8699-3662-9A31-B143B4D490EA}"/>
              </a:ext>
            </a:extLst>
          </p:cNvPr>
          <p:cNvGrpSpPr/>
          <p:nvPr/>
        </p:nvGrpSpPr>
        <p:grpSpPr>
          <a:xfrm>
            <a:off x="664950" y="617221"/>
            <a:ext cx="9495541" cy="5684520"/>
            <a:chOff x="1857375" y="891540"/>
            <a:chExt cx="8477249" cy="5074918"/>
          </a:xfrm>
        </p:grpSpPr>
        <p:pic>
          <p:nvPicPr>
            <p:cNvPr id="3" name="Picture 2">
              <a:extLst>
                <a:ext uri="{FF2B5EF4-FFF2-40B4-BE49-F238E27FC236}">
                  <a16:creationId xmlns:a16="http://schemas.microsoft.com/office/drawing/2014/main" id="{61443785-A92F-E987-90D5-D750B5A30E24}"/>
                </a:ext>
              </a:extLst>
            </p:cNvPr>
            <p:cNvPicPr>
              <a:picLocks noChangeAspect="1"/>
            </p:cNvPicPr>
            <p:nvPr/>
          </p:nvPicPr>
          <p:blipFill>
            <a:blip r:embed="rId3"/>
            <a:stretch>
              <a:fillRect/>
            </a:stretch>
          </p:blipFill>
          <p:spPr>
            <a:xfrm>
              <a:off x="1857375" y="978458"/>
              <a:ext cx="8291512" cy="4901083"/>
            </a:xfrm>
            <a:prstGeom prst="rect">
              <a:avLst/>
            </a:prstGeom>
          </p:spPr>
        </p:pic>
        <p:sp>
          <p:nvSpPr>
            <p:cNvPr id="6" name="Rectangle 5">
              <a:extLst>
                <a:ext uri="{FF2B5EF4-FFF2-40B4-BE49-F238E27FC236}">
                  <a16:creationId xmlns:a16="http://schemas.microsoft.com/office/drawing/2014/main" id="{6C240C59-F7A5-3C97-C853-4E82EC8F5C30}"/>
                </a:ext>
              </a:extLst>
            </p:cNvPr>
            <p:cNvSpPr/>
            <p:nvPr/>
          </p:nvSpPr>
          <p:spPr>
            <a:xfrm>
              <a:off x="5859780" y="891540"/>
              <a:ext cx="236220" cy="198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7" name="Rectangle 6">
              <a:extLst>
                <a:ext uri="{FF2B5EF4-FFF2-40B4-BE49-F238E27FC236}">
                  <a16:creationId xmlns:a16="http://schemas.microsoft.com/office/drawing/2014/main" id="{93E0F64E-B885-180B-6BE1-44B627CC5736}"/>
                </a:ext>
              </a:extLst>
            </p:cNvPr>
            <p:cNvSpPr/>
            <p:nvPr/>
          </p:nvSpPr>
          <p:spPr>
            <a:xfrm>
              <a:off x="6130289" y="5615939"/>
              <a:ext cx="4204335" cy="3505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grpSp>
      <p:pic>
        <p:nvPicPr>
          <p:cNvPr id="10" name="Picture 9">
            <a:extLst>
              <a:ext uri="{FF2B5EF4-FFF2-40B4-BE49-F238E27FC236}">
                <a16:creationId xmlns:a16="http://schemas.microsoft.com/office/drawing/2014/main" id="{3592A1B5-9A49-CC85-845A-4F0389F63E09}"/>
              </a:ext>
            </a:extLst>
          </p:cNvPr>
          <p:cNvPicPr>
            <a:picLocks noChangeAspect="1"/>
          </p:cNvPicPr>
          <p:nvPr/>
        </p:nvPicPr>
        <p:blipFill>
          <a:blip r:embed="rId4"/>
          <a:stretch>
            <a:fillRect/>
          </a:stretch>
        </p:blipFill>
        <p:spPr>
          <a:xfrm>
            <a:off x="8155322" y="792703"/>
            <a:ext cx="3368048" cy="2568313"/>
          </a:xfrm>
          <a:prstGeom prst="rect">
            <a:avLst/>
          </a:prstGeom>
        </p:spPr>
      </p:pic>
    </p:spTree>
    <p:extLst>
      <p:ext uri="{BB962C8B-B14F-4D97-AF65-F5344CB8AC3E}">
        <p14:creationId xmlns:p14="http://schemas.microsoft.com/office/powerpoint/2010/main" val="19496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7</a:t>
            </a:fld>
            <a:endParaRPr kumimoji="1" lang="ja-JP" altLang="en-US"/>
          </a:p>
        </p:txBody>
      </p:sp>
      <p:grpSp>
        <p:nvGrpSpPr>
          <p:cNvPr id="12" name="Group 11">
            <a:extLst>
              <a:ext uri="{FF2B5EF4-FFF2-40B4-BE49-F238E27FC236}">
                <a16:creationId xmlns:a16="http://schemas.microsoft.com/office/drawing/2014/main" id="{7495420E-5FE0-A6AE-3D3D-CA2F2E6A7C8D}"/>
              </a:ext>
            </a:extLst>
          </p:cNvPr>
          <p:cNvGrpSpPr/>
          <p:nvPr/>
        </p:nvGrpSpPr>
        <p:grpSpPr>
          <a:xfrm>
            <a:off x="2005012" y="581820"/>
            <a:ext cx="8181975" cy="5669785"/>
            <a:chOff x="1971674" y="692914"/>
            <a:chExt cx="8181975" cy="5669785"/>
          </a:xfrm>
        </p:grpSpPr>
        <p:pic>
          <p:nvPicPr>
            <p:cNvPr id="9" name="Picture 8">
              <a:extLst>
                <a:ext uri="{FF2B5EF4-FFF2-40B4-BE49-F238E27FC236}">
                  <a16:creationId xmlns:a16="http://schemas.microsoft.com/office/drawing/2014/main" id="{715B95FC-B636-DCD3-0F34-AEA55944EAE9}"/>
                </a:ext>
              </a:extLst>
            </p:cNvPr>
            <p:cNvPicPr>
              <a:picLocks noChangeAspect="1"/>
            </p:cNvPicPr>
            <p:nvPr/>
          </p:nvPicPr>
          <p:blipFill>
            <a:blip r:embed="rId3"/>
            <a:stretch>
              <a:fillRect/>
            </a:stretch>
          </p:blipFill>
          <p:spPr>
            <a:xfrm>
              <a:off x="1971674" y="792703"/>
              <a:ext cx="8084615" cy="5567293"/>
            </a:xfrm>
            <a:prstGeom prst="rect">
              <a:avLst/>
            </a:prstGeom>
          </p:spPr>
        </p:pic>
        <p:sp>
          <p:nvSpPr>
            <p:cNvPr id="10" name="Rectangle 9">
              <a:extLst>
                <a:ext uri="{FF2B5EF4-FFF2-40B4-BE49-F238E27FC236}">
                  <a16:creationId xmlns:a16="http://schemas.microsoft.com/office/drawing/2014/main" id="{4521C096-B7D7-45DD-5121-7DA08C7858D6}"/>
                </a:ext>
              </a:extLst>
            </p:cNvPr>
            <p:cNvSpPr/>
            <p:nvPr/>
          </p:nvSpPr>
          <p:spPr>
            <a:xfrm>
              <a:off x="5953125" y="692914"/>
              <a:ext cx="457200" cy="211961"/>
            </a:xfrm>
            <a:prstGeom prst="rect">
              <a:avLst/>
            </a:prstGeom>
            <a:solidFill>
              <a:schemeClr val="bg1"/>
            </a:solid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sp>
          <p:nvSpPr>
            <p:cNvPr id="11" name="Rectangle 10">
              <a:extLst>
                <a:ext uri="{FF2B5EF4-FFF2-40B4-BE49-F238E27FC236}">
                  <a16:creationId xmlns:a16="http://schemas.microsoft.com/office/drawing/2014/main" id="{FBB2EAE5-C30A-CA42-C38A-82A07AFD3B41}"/>
                </a:ext>
              </a:extLst>
            </p:cNvPr>
            <p:cNvSpPr/>
            <p:nvPr/>
          </p:nvSpPr>
          <p:spPr>
            <a:xfrm>
              <a:off x="6181724" y="5617338"/>
              <a:ext cx="3971925" cy="745361"/>
            </a:xfrm>
            <a:prstGeom prst="rect">
              <a:avLst/>
            </a:prstGeom>
            <a:solidFill>
              <a:schemeClr val="bg1"/>
            </a:solid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100" dirty="0">
                <a:solidFill>
                  <a:schemeClr val="tx1"/>
                </a:solidFill>
              </a:endParaRPr>
            </a:p>
          </p:txBody>
        </p:sp>
      </p:gr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cs typeface="Dubai" panose="020B0503030403030204" pitchFamily="34" charset="-78"/>
              </a:rPr>
              <a:t>Machine overview</a:t>
            </a:r>
          </a:p>
        </p:txBody>
      </p:sp>
    </p:spTree>
    <p:extLst>
      <p:ext uri="{BB962C8B-B14F-4D97-AF65-F5344CB8AC3E}">
        <p14:creationId xmlns:p14="http://schemas.microsoft.com/office/powerpoint/2010/main" val="217802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8</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i="1" dirty="0">
                <a:solidFill>
                  <a:schemeClr val="tx1">
                    <a:lumMod val="75000"/>
                  </a:schemeClr>
                </a:solidFill>
                <a:latin typeface="Century Gothic" panose="020B0502020202020204" pitchFamily="34" charset="0"/>
              </a:rPr>
              <a:t>Process flow</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1450EA6-AE1E-4921-A165-4638507DD3EF}"/>
              </a:ext>
            </a:extLst>
          </p:cNvPr>
          <p:cNvSpPr>
            <a:spLocks noGrp="1"/>
          </p:cNvSpPr>
          <p:nvPr>
            <p:ph type="ftr" sz="quarter" idx="11"/>
          </p:nvPr>
        </p:nvSpPr>
        <p:spPr>
          <a:xfrm>
            <a:off x="3694141" y="6434427"/>
            <a:ext cx="4822804" cy="365125"/>
          </a:xfrm>
        </p:spPr>
        <p:txBody>
          <a:bodyPr/>
          <a:lstStyle/>
          <a:p>
            <a:r>
              <a:rPr kumimoji="1" lang="en-US" altLang="ja-JP" sz="1200" dirty="0"/>
              <a:t>Copyright© TOMAS TECH CORPORATION. All rights reserved.</a:t>
            </a:r>
            <a:endParaRPr kumimoji="1" lang="ja-JP" altLang="en-US" sz="1200" dirty="0"/>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9</a:t>
            </a:fld>
            <a:endParaRPr kumimoji="1" lang="ja-JP" altLang="en-US"/>
          </a:p>
        </p:txBody>
      </p:sp>
      <p:sp>
        <p:nvSpPr>
          <p:cNvPr id="25" name="タイトル 1">
            <a:extLst>
              <a:ext uri="{FF2B5EF4-FFF2-40B4-BE49-F238E27FC236}">
                <a16:creationId xmlns:a16="http://schemas.microsoft.com/office/drawing/2014/main" id="{1E3AB466-B85B-43D3-B721-03FBF4C3A67B}"/>
              </a:ext>
            </a:extLst>
          </p:cNvPr>
          <p:cNvSpPr txBox="1">
            <a:spLocks/>
          </p:cNvSpPr>
          <p:nvPr/>
        </p:nvSpPr>
        <p:spPr>
          <a:xfrm>
            <a:off x="6058" y="125953"/>
            <a:ext cx="11517312"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solidFill>
                  <a:schemeClr val="tx1">
                    <a:lumMod val="75000"/>
                  </a:schemeClr>
                </a:solidFill>
                <a:latin typeface="Century Gothic" panose="020B0502020202020204" pitchFamily="34" charset="0"/>
              </a:rPr>
              <a:t>┃</a:t>
            </a:r>
            <a:r>
              <a:rPr lang="en-US" altLang="ja-JP" sz="3200" b="1" dirty="0">
                <a:solidFill>
                  <a:schemeClr val="tx1">
                    <a:lumMod val="75000"/>
                  </a:schemeClr>
                </a:solidFill>
                <a:latin typeface="Century Gothic" panose="020B0502020202020204" pitchFamily="34" charset="0"/>
              </a:rPr>
              <a:t>Process flow</a:t>
            </a:r>
          </a:p>
        </p:txBody>
      </p:sp>
      <p:grpSp>
        <p:nvGrpSpPr>
          <p:cNvPr id="32" name="Group 31">
            <a:extLst>
              <a:ext uri="{FF2B5EF4-FFF2-40B4-BE49-F238E27FC236}">
                <a16:creationId xmlns:a16="http://schemas.microsoft.com/office/drawing/2014/main" id="{0E5982B5-615F-F926-FF41-170A61014251}"/>
              </a:ext>
            </a:extLst>
          </p:cNvPr>
          <p:cNvGrpSpPr/>
          <p:nvPr/>
        </p:nvGrpSpPr>
        <p:grpSpPr>
          <a:xfrm>
            <a:off x="632786" y="1169150"/>
            <a:ext cx="11293321" cy="4553664"/>
            <a:chOff x="1744673" y="1671745"/>
            <a:chExt cx="8962135" cy="3613689"/>
          </a:xfrm>
        </p:grpSpPr>
        <p:pic>
          <p:nvPicPr>
            <p:cNvPr id="9" name="Picture 8">
              <a:extLst>
                <a:ext uri="{FF2B5EF4-FFF2-40B4-BE49-F238E27FC236}">
                  <a16:creationId xmlns:a16="http://schemas.microsoft.com/office/drawing/2014/main" id="{39E426B4-0BC2-8D7F-AE98-EC2B2988C100}"/>
                </a:ext>
              </a:extLst>
            </p:cNvPr>
            <p:cNvPicPr>
              <a:picLocks noChangeAspect="1"/>
            </p:cNvPicPr>
            <p:nvPr/>
          </p:nvPicPr>
          <p:blipFill>
            <a:blip r:embed="rId3"/>
            <a:stretch>
              <a:fillRect/>
            </a:stretch>
          </p:blipFill>
          <p:spPr>
            <a:xfrm rot="5400000">
              <a:off x="4269306" y="-498664"/>
              <a:ext cx="3007841" cy="8057104"/>
            </a:xfrm>
            <a:prstGeom prst="rect">
              <a:avLst/>
            </a:prstGeom>
          </p:spPr>
        </p:pic>
        <p:sp>
          <p:nvSpPr>
            <p:cNvPr id="15" name="Callout: Bent Line with Accent Bar 14">
              <a:extLst>
                <a:ext uri="{FF2B5EF4-FFF2-40B4-BE49-F238E27FC236}">
                  <a16:creationId xmlns:a16="http://schemas.microsoft.com/office/drawing/2014/main" id="{1700E71B-3CBF-94CB-D058-8FE3AFA9D1FA}"/>
                </a:ext>
              </a:extLst>
            </p:cNvPr>
            <p:cNvSpPr/>
            <p:nvPr/>
          </p:nvSpPr>
          <p:spPr>
            <a:xfrm>
              <a:off x="7718643" y="2076066"/>
              <a:ext cx="1954530" cy="228600"/>
            </a:xfrm>
            <a:prstGeom prst="accentCallout2">
              <a:avLst>
                <a:gd name="adj1" fmla="val 18751"/>
                <a:gd name="adj2" fmla="val 3119"/>
                <a:gd name="adj3" fmla="val 18750"/>
                <a:gd name="adj4" fmla="val -16667"/>
                <a:gd name="adj5" fmla="val 347500"/>
                <a:gd name="adj6" fmla="val -35112"/>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LOAD </a:t>
              </a:r>
              <a:r>
                <a:rPr kumimoji="1" lang="en-US" sz="1400" b="1" dirty="0">
                  <a:solidFill>
                    <a:srgbClr val="FF0000"/>
                  </a:solidFill>
                  <a:latin typeface="Century Gothic" panose="020B0502020202020204" pitchFamily="34" charset="0"/>
                </a:rPr>
                <a:t>( STEP1 )</a:t>
              </a:r>
            </a:p>
          </p:txBody>
        </p:sp>
        <p:sp>
          <p:nvSpPr>
            <p:cNvPr id="16" name="Callout: Bent Line with Accent Bar 15">
              <a:extLst>
                <a:ext uri="{FF2B5EF4-FFF2-40B4-BE49-F238E27FC236}">
                  <a16:creationId xmlns:a16="http://schemas.microsoft.com/office/drawing/2014/main" id="{013B0397-AB34-4C85-E7C8-3926BB86BEBC}"/>
                </a:ext>
              </a:extLst>
            </p:cNvPr>
            <p:cNvSpPr/>
            <p:nvPr/>
          </p:nvSpPr>
          <p:spPr>
            <a:xfrm>
              <a:off x="8752278" y="4679566"/>
              <a:ext cx="1954530" cy="228600"/>
            </a:xfrm>
            <a:prstGeom prst="accentCallout2">
              <a:avLst>
                <a:gd name="adj1" fmla="val 18751"/>
                <a:gd name="adj2" fmla="val 3119"/>
                <a:gd name="adj3" fmla="val 18750"/>
                <a:gd name="adj4" fmla="val -16667"/>
                <a:gd name="adj5" fmla="val -127500"/>
                <a:gd name="adj6" fmla="val -47458"/>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AS-IN Current</a:t>
              </a:r>
            </a:p>
          </p:txBody>
        </p:sp>
        <p:sp>
          <p:nvSpPr>
            <p:cNvPr id="17" name="Callout: Bent Line with Accent Bar 16">
              <a:extLst>
                <a:ext uri="{FF2B5EF4-FFF2-40B4-BE49-F238E27FC236}">
                  <a16:creationId xmlns:a16="http://schemas.microsoft.com/office/drawing/2014/main" id="{CC83C4F2-8582-654C-B37A-1BD38196C688}"/>
                </a:ext>
              </a:extLst>
            </p:cNvPr>
            <p:cNvSpPr/>
            <p:nvPr/>
          </p:nvSpPr>
          <p:spPr>
            <a:xfrm>
              <a:off x="7718643" y="1671745"/>
              <a:ext cx="1954530" cy="228600"/>
            </a:xfrm>
            <a:prstGeom prst="accentCallout2">
              <a:avLst>
                <a:gd name="adj1" fmla="val 18751"/>
                <a:gd name="adj2" fmla="val 3119"/>
                <a:gd name="adj3" fmla="val 21528"/>
                <a:gd name="adj4" fmla="val -34211"/>
                <a:gd name="adj5" fmla="val 594722"/>
                <a:gd name="adj6" fmla="val -63053"/>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SR-Reader </a:t>
              </a:r>
              <a:r>
                <a:rPr kumimoji="1" lang="en-US" sz="1400" b="1" dirty="0">
                  <a:solidFill>
                    <a:srgbClr val="FF0000"/>
                  </a:solidFill>
                  <a:latin typeface="Century Gothic" panose="020B0502020202020204" pitchFamily="34" charset="0"/>
                </a:rPr>
                <a:t>( STEP2 )</a:t>
              </a:r>
              <a:endParaRPr kumimoji="1" lang="en-US" sz="1400" b="1" dirty="0">
                <a:solidFill>
                  <a:schemeClr val="tx1"/>
                </a:solidFill>
                <a:latin typeface="Century Gothic" panose="020B0502020202020204" pitchFamily="34" charset="0"/>
              </a:endParaRPr>
            </a:p>
          </p:txBody>
        </p:sp>
        <p:sp>
          <p:nvSpPr>
            <p:cNvPr id="19" name="Callout: Bent Line with Accent Bar 18">
              <a:extLst>
                <a:ext uri="{FF2B5EF4-FFF2-40B4-BE49-F238E27FC236}">
                  <a16:creationId xmlns:a16="http://schemas.microsoft.com/office/drawing/2014/main" id="{ACB6BEBA-4184-C58B-0F55-CAFA80038725}"/>
                </a:ext>
              </a:extLst>
            </p:cNvPr>
            <p:cNvSpPr/>
            <p:nvPr/>
          </p:nvSpPr>
          <p:spPr>
            <a:xfrm>
              <a:off x="6575739" y="5033809"/>
              <a:ext cx="1954530" cy="228600"/>
            </a:xfrm>
            <a:prstGeom prst="accentCallout2">
              <a:avLst>
                <a:gd name="adj1" fmla="val 18751"/>
                <a:gd name="adj2" fmla="val 3119"/>
                <a:gd name="adj3" fmla="val 21528"/>
                <a:gd name="adj4" fmla="val -34211"/>
                <a:gd name="adj5" fmla="val -353612"/>
                <a:gd name="adj6" fmla="val -44729"/>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Pushing </a:t>
              </a:r>
              <a:r>
                <a:rPr kumimoji="1" lang="en-US" sz="1400" b="1" dirty="0">
                  <a:solidFill>
                    <a:srgbClr val="FF0000"/>
                  </a:solidFill>
                  <a:latin typeface="Century Gothic" panose="020B0502020202020204" pitchFamily="34" charset="0"/>
                </a:rPr>
                <a:t>( STEP4 )</a:t>
              </a:r>
              <a:endParaRPr kumimoji="1" lang="en-US" sz="1400" b="1" dirty="0">
                <a:solidFill>
                  <a:schemeClr val="tx1"/>
                </a:solidFill>
                <a:latin typeface="Century Gothic" panose="020B0502020202020204" pitchFamily="34" charset="0"/>
              </a:endParaRPr>
            </a:p>
          </p:txBody>
        </p:sp>
        <p:sp>
          <p:nvSpPr>
            <p:cNvPr id="21" name="Rectangle 20">
              <a:extLst>
                <a:ext uri="{FF2B5EF4-FFF2-40B4-BE49-F238E27FC236}">
                  <a16:creationId xmlns:a16="http://schemas.microsoft.com/office/drawing/2014/main" id="{1ECB93B5-6B88-1022-826D-91976C286865}"/>
                </a:ext>
              </a:extLst>
            </p:cNvPr>
            <p:cNvSpPr/>
            <p:nvPr/>
          </p:nvSpPr>
          <p:spPr>
            <a:xfrm>
              <a:off x="2369085" y="2076066"/>
              <a:ext cx="3867150" cy="537227"/>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400" dirty="0">
                <a:solidFill>
                  <a:schemeClr val="tx1"/>
                </a:solidFill>
              </a:endParaRPr>
            </a:p>
          </p:txBody>
        </p:sp>
        <p:sp>
          <p:nvSpPr>
            <p:cNvPr id="22" name="Callout: Bent Line with Accent Bar 21">
              <a:extLst>
                <a:ext uri="{FF2B5EF4-FFF2-40B4-BE49-F238E27FC236}">
                  <a16:creationId xmlns:a16="http://schemas.microsoft.com/office/drawing/2014/main" id="{E20748C5-D0A3-3D89-3731-216A193E1E61}"/>
                </a:ext>
              </a:extLst>
            </p:cNvPr>
            <p:cNvSpPr/>
            <p:nvPr/>
          </p:nvSpPr>
          <p:spPr>
            <a:xfrm>
              <a:off x="4852608" y="1674267"/>
              <a:ext cx="2617117" cy="228600"/>
            </a:xfrm>
            <a:prstGeom prst="accentCallout2">
              <a:avLst>
                <a:gd name="adj1" fmla="val 18751"/>
                <a:gd name="adj2" fmla="val 3119"/>
                <a:gd name="adj3" fmla="val 21528"/>
                <a:gd name="adj4" fmla="val -34211"/>
                <a:gd name="adj5" fmla="val 175145"/>
                <a:gd name="adj6" fmla="val -46726"/>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Unload ( Case OK )</a:t>
              </a:r>
            </a:p>
          </p:txBody>
        </p:sp>
        <p:sp>
          <p:nvSpPr>
            <p:cNvPr id="23" name="Rectangle 22">
              <a:extLst>
                <a:ext uri="{FF2B5EF4-FFF2-40B4-BE49-F238E27FC236}">
                  <a16:creationId xmlns:a16="http://schemas.microsoft.com/office/drawing/2014/main" id="{CE5122FC-7D2B-2CDE-2952-DC374965066C}"/>
                </a:ext>
              </a:extLst>
            </p:cNvPr>
            <p:cNvSpPr/>
            <p:nvPr/>
          </p:nvSpPr>
          <p:spPr>
            <a:xfrm>
              <a:off x="1744673" y="2761713"/>
              <a:ext cx="465661" cy="149623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400" dirty="0">
                <a:solidFill>
                  <a:schemeClr val="tx1"/>
                </a:solidFill>
              </a:endParaRPr>
            </a:p>
          </p:txBody>
        </p:sp>
        <p:sp>
          <p:nvSpPr>
            <p:cNvPr id="26" name="Arrow: Right 25">
              <a:extLst>
                <a:ext uri="{FF2B5EF4-FFF2-40B4-BE49-F238E27FC236}">
                  <a16:creationId xmlns:a16="http://schemas.microsoft.com/office/drawing/2014/main" id="{2C2D66B5-FEEB-1BB2-35C5-E0E6DF53EF3C}"/>
                </a:ext>
              </a:extLst>
            </p:cNvPr>
            <p:cNvSpPr/>
            <p:nvPr/>
          </p:nvSpPr>
          <p:spPr>
            <a:xfrm rot="10800000">
              <a:off x="2390534" y="3377136"/>
              <a:ext cx="4604284" cy="233958"/>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sz="1400" dirty="0">
                <a:solidFill>
                  <a:schemeClr val="tx1"/>
                </a:solidFill>
              </a:endParaRPr>
            </a:p>
          </p:txBody>
        </p:sp>
        <p:sp>
          <p:nvSpPr>
            <p:cNvPr id="27" name="Callout: Bent Line with Accent Bar 26">
              <a:extLst>
                <a:ext uri="{FF2B5EF4-FFF2-40B4-BE49-F238E27FC236}">
                  <a16:creationId xmlns:a16="http://schemas.microsoft.com/office/drawing/2014/main" id="{ECDE1D9B-FBCD-E88C-464B-B7D94BF4AC80}"/>
                </a:ext>
              </a:extLst>
            </p:cNvPr>
            <p:cNvSpPr/>
            <p:nvPr/>
          </p:nvSpPr>
          <p:spPr>
            <a:xfrm>
              <a:off x="3159273" y="5056834"/>
              <a:ext cx="1954530" cy="228600"/>
            </a:xfrm>
            <a:prstGeom prst="accentCallout2">
              <a:avLst>
                <a:gd name="adj1" fmla="val 18751"/>
                <a:gd name="adj2" fmla="val 3119"/>
                <a:gd name="adj3" fmla="val 21528"/>
                <a:gd name="adj4" fmla="val -34211"/>
                <a:gd name="adj5" fmla="val -351617"/>
                <a:gd name="adj6" fmla="val -61505"/>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Unload ( case NG )</a:t>
              </a:r>
            </a:p>
          </p:txBody>
        </p:sp>
        <p:sp>
          <p:nvSpPr>
            <p:cNvPr id="28" name="Rectangle 27">
              <a:extLst>
                <a:ext uri="{FF2B5EF4-FFF2-40B4-BE49-F238E27FC236}">
                  <a16:creationId xmlns:a16="http://schemas.microsoft.com/office/drawing/2014/main" id="{191970D0-776F-D84B-28D5-BD0B347F071B}"/>
                </a:ext>
              </a:extLst>
            </p:cNvPr>
            <p:cNvSpPr/>
            <p:nvPr/>
          </p:nvSpPr>
          <p:spPr>
            <a:xfrm>
              <a:off x="5593799" y="3789204"/>
              <a:ext cx="582746" cy="468739"/>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400" dirty="0">
                <a:solidFill>
                  <a:schemeClr val="tx1"/>
                </a:solidFill>
              </a:endParaRPr>
            </a:p>
          </p:txBody>
        </p:sp>
        <p:pic>
          <p:nvPicPr>
            <p:cNvPr id="30" name="Picture 29">
              <a:extLst>
                <a:ext uri="{FF2B5EF4-FFF2-40B4-BE49-F238E27FC236}">
                  <a16:creationId xmlns:a16="http://schemas.microsoft.com/office/drawing/2014/main" id="{7F748F91-EDB1-7FA2-6F7E-49EE1B054E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46" b="90805" l="9942" r="91813">
                          <a14:foregroundMark x1="33333" y1="15517" x2="33333" y2="15517"/>
                          <a14:foregroundMark x1="33918" y1="17241" x2="26901" y2="25862"/>
                          <a14:foregroundMark x1="69006" y1="19540" x2="63743" y2="11494"/>
                          <a14:foregroundMark x1="32164" y1="17241" x2="37427" y2="10345"/>
                          <a14:foregroundMark x1="38596" y1="13218" x2="38012" y2="8621"/>
                          <a14:foregroundMark x1="51462" y1="71264" x2="33918" y2="71264"/>
                          <a14:foregroundMark x1="56140" y1="90805" x2="33918" y2="90230"/>
                          <a14:foregroundMark x1="54971" y1="64368" x2="43275" y2="61494"/>
                          <a14:foregroundMark x1="10526" y1="41379" x2="9942" y2="64368"/>
                          <a14:foregroundMark x1="74854" y1="27011" x2="89474" y2="58621"/>
                          <a14:foregroundMark x1="89474" y1="48276" x2="91813" y2="59195"/>
                          <a14:foregroundMark x1="63743" y1="12644" x2="66667" y2="8046"/>
                        </a14:backgroundRemoval>
                      </a14:imgEffect>
                    </a14:imgLayer>
                  </a14:imgProps>
                </a:ext>
              </a:extLst>
            </a:blip>
            <a:stretch>
              <a:fillRect/>
            </a:stretch>
          </p:blipFill>
          <p:spPr>
            <a:xfrm>
              <a:off x="6961406" y="4119880"/>
              <a:ext cx="814406" cy="828694"/>
            </a:xfrm>
            <a:prstGeom prst="rect">
              <a:avLst/>
            </a:prstGeom>
          </p:spPr>
        </p:pic>
        <p:sp>
          <p:nvSpPr>
            <p:cNvPr id="31" name="Callout: Bent Line with Accent Bar 30">
              <a:extLst>
                <a:ext uri="{FF2B5EF4-FFF2-40B4-BE49-F238E27FC236}">
                  <a16:creationId xmlns:a16="http://schemas.microsoft.com/office/drawing/2014/main" id="{4DA7EE39-AA52-5006-4AFB-BDA171CEB7E7}"/>
                </a:ext>
              </a:extLst>
            </p:cNvPr>
            <p:cNvSpPr/>
            <p:nvPr/>
          </p:nvSpPr>
          <p:spPr>
            <a:xfrm>
              <a:off x="8752278" y="5033809"/>
              <a:ext cx="1954530" cy="228600"/>
            </a:xfrm>
            <a:prstGeom prst="accentCallout2">
              <a:avLst>
                <a:gd name="adj1" fmla="val 18751"/>
                <a:gd name="adj2" fmla="val 3119"/>
                <a:gd name="adj3" fmla="val 21528"/>
                <a:gd name="adj4" fmla="val -34211"/>
                <a:gd name="adj5" fmla="val -73238"/>
                <a:gd name="adj6" fmla="val -68777"/>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Human loader</a:t>
              </a:r>
            </a:p>
          </p:txBody>
        </p:sp>
      </p:grpSp>
      <p:pic>
        <p:nvPicPr>
          <p:cNvPr id="33" name="Picture 6" descr="Barcode Scanners | KEYENCE America">
            <a:extLst>
              <a:ext uri="{FF2B5EF4-FFF2-40B4-BE49-F238E27FC236}">
                <a16:creationId xmlns:a16="http://schemas.microsoft.com/office/drawing/2014/main" id="{CA970A2B-B1B7-2388-4434-E86C9FF547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1140" y="1860408"/>
            <a:ext cx="1243504" cy="990402"/>
          </a:xfrm>
          <a:prstGeom prst="rect">
            <a:avLst/>
          </a:prstGeom>
          <a:noFill/>
          <a:extLst>
            <a:ext uri="{909E8E84-426E-40DD-AFC4-6F175D3DCCD1}">
              <a14:hiddenFill xmlns:a14="http://schemas.microsoft.com/office/drawing/2010/main">
                <a:solidFill>
                  <a:srgbClr val="FFFFFF"/>
                </a:solidFill>
              </a14:hiddenFill>
            </a:ext>
          </a:extLst>
        </p:spPr>
      </p:pic>
      <p:sp>
        <p:nvSpPr>
          <p:cNvPr id="34" name="Callout: Bent Line with Accent Bar 33">
            <a:extLst>
              <a:ext uri="{FF2B5EF4-FFF2-40B4-BE49-F238E27FC236}">
                <a16:creationId xmlns:a16="http://schemas.microsoft.com/office/drawing/2014/main" id="{63F2651B-03C3-1D6E-F06B-8F0DD9F282AF}"/>
              </a:ext>
            </a:extLst>
          </p:cNvPr>
          <p:cNvSpPr/>
          <p:nvPr/>
        </p:nvSpPr>
        <p:spPr>
          <a:xfrm>
            <a:off x="5697742" y="3318139"/>
            <a:ext cx="2462933" cy="288062"/>
          </a:xfrm>
          <a:prstGeom prst="accentCallout2">
            <a:avLst>
              <a:gd name="adj1" fmla="val 18751"/>
              <a:gd name="adj2" fmla="val 3119"/>
              <a:gd name="adj3" fmla="val 21528"/>
              <a:gd name="adj4" fmla="val -34211"/>
              <a:gd name="adj5" fmla="val 68315"/>
              <a:gd name="adj6" fmla="val -54390"/>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400" b="1" dirty="0">
                <a:solidFill>
                  <a:schemeClr val="tx1"/>
                </a:solidFill>
                <a:latin typeface="Century Gothic" panose="020B0502020202020204" pitchFamily="34" charset="0"/>
              </a:rPr>
              <a:t> Transfer </a:t>
            </a:r>
            <a:r>
              <a:rPr kumimoji="1" lang="en-US" sz="1400" b="1" dirty="0">
                <a:solidFill>
                  <a:srgbClr val="FF0000"/>
                </a:solidFill>
                <a:latin typeface="Century Gothic" panose="020B0502020202020204" pitchFamily="34" charset="0"/>
              </a:rPr>
              <a:t>( STEP3 )</a:t>
            </a:r>
            <a:endParaRPr kumimoji="1" lang="en-US"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67817545"/>
      </p:ext>
    </p:extLst>
  </p:cSld>
  <p:clrMapOvr>
    <a:masterClrMapping/>
  </p:clrMapOvr>
</p:sld>
</file>

<file path=ppt/theme/theme1.xml><?xml version="1.0" encoding="utf-8"?>
<a:theme xmlns:a="http://schemas.openxmlformats.org/drawingml/2006/main" name="レトロスペクト">
  <a:themeElements>
    <a:clrScheme name="ユーザー定義 7">
      <a:dk1>
        <a:srgbClr val="3F3F3F"/>
      </a:dk1>
      <a:lt1>
        <a:sysClr val="window" lastClr="FFFFFF"/>
      </a:lt1>
      <a:dk2>
        <a:srgbClr val="44546A"/>
      </a:dk2>
      <a:lt2>
        <a:srgbClr val="E7E6E6"/>
      </a:lt2>
      <a:accent1>
        <a:srgbClr val="FFFFFF"/>
      </a:accent1>
      <a:accent2>
        <a:srgbClr val="44546A"/>
      </a:accent2>
      <a:accent3>
        <a:srgbClr val="FFD965"/>
      </a:accent3>
      <a:accent4>
        <a:srgbClr val="FFC000"/>
      </a:accent4>
      <a:accent5>
        <a:srgbClr val="9CC3E5"/>
      </a:accent5>
      <a:accent6>
        <a:srgbClr val="A8D08D"/>
      </a:accent6>
      <a:hlink>
        <a:srgbClr val="70AD47"/>
      </a:hlink>
      <a:folHlink>
        <a:srgbClr val="F4B183"/>
      </a:folHlink>
    </a:clrScheme>
    <a:fontScheme name="ユーザー定義 10">
      <a:majorFont>
        <a:latin typeface="Segoe UI"/>
        <a:ea typeface="メイリオ"/>
        <a:cs typeface=""/>
      </a:majorFont>
      <a:minorFont>
        <a:latin typeface="Segoe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w="3175">
          <a:solidFill>
            <a:schemeClr val="accent2"/>
          </a:solidFill>
          <a:prstDash val="solid"/>
        </a:ln>
      </a:spPr>
      <a:bodyPr rtlCol="0" anchor="ctr"/>
      <a:lstStyle>
        <a:defPPr algn="ctr">
          <a:defRPr kumimoji="1"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1"/>
          </a:solidFill>
          <a:headEnd type="non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31251</TotalTime>
  <Words>1141</Words>
  <Application>Microsoft Office PowerPoint</Application>
  <PresentationFormat>Widescreen</PresentationFormat>
  <Paragraphs>212</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メイリオ</vt:lpstr>
      <vt:lpstr>游ゴシック</vt:lpstr>
      <vt:lpstr>Arial</vt:lpstr>
      <vt:lpstr>Calibri</vt:lpstr>
      <vt:lpstr>Century Gothic</vt:lpstr>
      <vt:lpstr>Helvetica Light</vt:lpstr>
      <vt:lpstr>Segoe UI</vt:lpstr>
      <vt:lpstr>レトロスペクト</vt:lpstr>
      <vt:lpstr> Shoe size sorting machine Made for BIG STAR CO.,LTD.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BOY TOMAS</cp:lastModifiedBy>
  <cp:revision>390</cp:revision>
  <cp:lastPrinted>2023-09-27T05:21:16Z</cp:lastPrinted>
  <dcterms:created xsi:type="dcterms:W3CDTF">2018-07-06T03:47:07Z</dcterms:created>
  <dcterms:modified xsi:type="dcterms:W3CDTF">2024-01-20T08:26:21Z</dcterms:modified>
</cp:coreProperties>
</file>